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672" r:id="rId2"/>
  </p:sldMasterIdLst>
  <p:notesMasterIdLst>
    <p:notesMasterId r:id="rId26"/>
  </p:notesMasterIdLst>
  <p:sldIdLst>
    <p:sldId id="257" r:id="rId3"/>
    <p:sldId id="258" r:id="rId4"/>
    <p:sldId id="307" r:id="rId5"/>
    <p:sldId id="259" r:id="rId6"/>
    <p:sldId id="260" r:id="rId7"/>
    <p:sldId id="267" r:id="rId8"/>
    <p:sldId id="300" r:id="rId9"/>
    <p:sldId id="292" r:id="rId10"/>
    <p:sldId id="289" r:id="rId11"/>
    <p:sldId id="272" r:id="rId12"/>
    <p:sldId id="305" r:id="rId13"/>
    <p:sldId id="286" r:id="rId14"/>
    <p:sldId id="295" r:id="rId15"/>
    <p:sldId id="293" r:id="rId16"/>
    <p:sldId id="302" r:id="rId17"/>
    <p:sldId id="304" r:id="rId18"/>
    <p:sldId id="277" r:id="rId19"/>
    <p:sldId id="301" r:id="rId20"/>
    <p:sldId id="278" r:id="rId21"/>
    <p:sldId id="282" r:id="rId22"/>
    <p:sldId id="283" r:id="rId23"/>
    <p:sldId id="306"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밝은 스타일 1 - 강조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26"/>
  </p:normalViewPr>
  <p:slideViewPr>
    <p:cSldViewPr snapToGrid="0">
      <p:cViewPr varScale="1">
        <p:scale>
          <a:sx n="70" d="100"/>
          <a:sy n="70" d="100"/>
        </p:scale>
        <p:origin x="1138" y="2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Yong Hahn" userId="20fa390e5e5477d8" providerId="LiveId" clId="{80A6989C-BBAB-4AD4-8190-5024E2694D02}"/>
    <pc:docChg chg="modSld sldOrd">
      <pc:chgData name="Joo-Yong Hahn" userId="20fa390e5e5477d8" providerId="LiveId" clId="{80A6989C-BBAB-4AD4-8190-5024E2694D02}" dt="2025-03-29T11:59:35.476" v="1"/>
      <pc:docMkLst>
        <pc:docMk/>
      </pc:docMkLst>
      <pc:sldChg chg="ord">
        <pc:chgData name="Joo-Yong Hahn" userId="20fa390e5e5477d8" providerId="LiveId" clId="{80A6989C-BBAB-4AD4-8190-5024E2694D02}" dt="2025-03-29T11:59:35.476" v="1"/>
        <pc:sldMkLst>
          <pc:docMk/>
          <pc:sldMk cId="2093756551"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54E1F-47EE-40EA-A0C7-1E49F12D0120}" type="datetimeFigureOut">
              <a:rPr lang="ko-KR" altLang="en-US" smtClean="0"/>
              <a:t>2025-03-29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A62CC-BAE0-4699-8224-824E81E29CE1}" type="slidenum">
              <a:rPr lang="ko-KR" altLang="en-US" smtClean="0"/>
              <a:t>‹#›</a:t>
            </a:fld>
            <a:endParaRPr lang="ko-KR" altLang="en-US"/>
          </a:p>
        </p:txBody>
      </p:sp>
    </p:spTree>
    <p:extLst>
      <p:ext uri="{BB962C8B-B14F-4D97-AF65-F5344CB8AC3E}">
        <p14:creationId xmlns:p14="http://schemas.microsoft.com/office/powerpoint/2010/main" val="412058690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96EA62CC-BAE0-4699-8224-824E81E29CE1}" type="slidenum">
              <a:rPr lang="ko-KR" altLang="en-US" smtClean="0"/>
              <a:t>12</a:t>
            </a:fld>
            <a:endParaRPr lang="ko-KR" altLang="en-US"/>
          </a:p>
        </p:txBody>
      </p:sp>
    </p:spTree>
    <p:extLst>
      <p:ext uri="{BB962C8B-B14F-4D97-AF65-F5344CB8AC3E}">
        <p14:creationId xmlns:p14="http://schemas.microsoft.com/office/powerpoint/2010/main" val="349799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7C071-021F-23AD-E706-D1B19C8DF28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7335E7A-05FD-C89B-C98E-390F0788851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B879304-CB30-21C0-AFB2-E965492053E9}"/>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F5EFFF13-5316-8B2F-0901-392D052338FD}"/>
              </a:ext>
            </a:extLst>
          </p:cNvPr>
          <p:cNvSpPr>
            <a:spLocks noGrp="1"/>
          </p:cNvSpPr>
          <p:nvPr>
            <p:ph type="sldNum" sz="quarter" idx="5"/>
          </p:nvPr>
        </p:nvSpPr>
        <p:spPr/>
        <p:txBody>
          <a:bodyPr/>
          <a:lstStyle/>
          <a:p>
            <a:fld id="{96EA62CC-BAE0-4699-8224-824E81E29CE1}" type="slidenum">
              <a:rPr lang="ko-KR" altLang="en-US" smtClean="0"/>
              <a:t>13</a:t>
            </a:fld>
            <a:endParaRPr lang="ko-KR" altLang="en-US"/>
          </a:p>
        </p:txBody>
      </p:sp>
    </p:spTree>
    <p:extLst>
      <p:ext uri="{BB962C8B-B14F-4D97-AF65-F5344CB8AC3E}">
        <p14:creationId xmlns:p14="http://schemas.microsoft.com/office/powerpoint/2010/main" val="140521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DC95-E66E-C31D-091A-D7221C664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3232B7-16BA-B54F-F670-0D9B11B3C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95B3D-8F62-78D5-DAAE-CB833DB934BF}"/>
              </a:ext>
            </a:extLst>
          </p:cNvPr>
          <p:cNvSpPr>
            <a:spLocks noGrp="1"/>
          </p:cNvSpPr>
          <p:nvPr>
            <p:ph type="dt" sz="half" idx="10"/>
          </p:nvPr>
        </p:nvSpPr>
        <p:spPr/>
        <p:txBody>
          <a:bodyPr/>
          <a:lstStyle/>
          <a:p>
            <a:fld id="{713ABDB3-D1D0-9744-A8C1-7E7102646AEC}" type="datetimeFigureOut">
              <a:rPr lang="en-US" smtClean="0"/>
              <a:t>3/29/2025</a:t>
            </a:fld>
            <a:endParaRPr lang="en-US"/>
          </a:p>
        </p:txBody>
      </p:sp>
      <p:sp>
        <p:nvSpPr>
          <p:cNvPr id="5" name="Footer Placeholder 4">
            <a:extLst>
              <a:ext uri="{FF2B5EF4-FFF2-40B4-BE49-F238E27FC236}">
                <a16:creationId xmlns:a16="http://schemas.microsoft.com/office/drawing/2014/main" id="{8FCEF4B8-4A8A-19C2-A694-E5B71DDC5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EC111-903D-37A2-F08C-A5B30C6981B9}"/>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407149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3443-2542-D0E0-4898-F1D6521E7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4BD49-8847-8246-FD51-C57EB6C87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BF987-CAC4-C36C-5A4A-2EAD1F019224}"/>
              </a:ext>
            </a:extLst>
          </p:cNvPr>
          <p:cNvSpPr>
            <a:spLocks noGrp="1"/>
          </p:cNvSpPr>
          <p:nvPr>
            <p:ph type="dt" sz="half" idx="10"/>
          </p:nvPr>
        </p:nvSpPr>
        <p:spPr/>
        <p:txBody>
          <a:bodyPr/>
          <a:lstStyle/>
          <a:p>
            <a:fld id="{713ABDB3-D1D0-9744-A8C1-7E7102646AEC}" type="datetimeFigureOut">
              <a:rPr lang="en-US" smtClean="0"/>
              <a:t>3/29/2025</a:t>
            </a:fld>
            <a:endParaRPr lang="en-US"/>
          </a:p>
        </p:txBody>
      </p:sp>
      <p:sp>
        <p:nvSpPr>
          <p:cNvPr id="5" name="Footer Placeholder 4">
            <a:extLst>
              <a:ext uri="{FF2B5EF4-FFF2-40B4-BE49-F238E27FC236}">
                <a16:creationId xmlns:a16="http://schemas.microsoft.com/office/drawing/2014/main" id="{4B7ACF4B-569D-8EFF-2C95-7704CBC55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BE1C4-CAB6-4FBA-A97B-6C322287F60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052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801B0-FFCC-C365-0F8F-38B24ED46C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963646-CEEB-8D48-B2D0-B51632738D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854A1-6669-5CF3-A9EF-BDC9B14E4286}"/>
              </a:ext>
            </a:extLst>
          </p:cNvPr>
          <p:cNvSpPr>
            <a:spLocks noGrp="1"/>
          </p:cNvSpPr>
          <p:nvPr>
            <p:ph type="dt" sz="half" idx="10"/>
          </p:nvPr>
        </p:nvSpPr>
        <p:spPr/>
        <p:txBody>
          <a:bodyPr/>
          <a:lstStyle/>
          <a:p>
            <a:fld id="{713ABDB3-D1D0-9744-A8C1-7E7102646AEC}" type="datetimeFigureOut">
              <a:rPr lang="en-US" smtClean="0"/>
              <a:t>3/29/2025</a:t>
            </a:fld>
            <a:endParaRPr lang="en-US"/>
          </a:p>
        </p:txBody>
      </p:sp>
      <p:sp>
        <p:nvSpPr>
          <p:cNvPr id="5" name="Footer Placeholder 4">
            <a:extLst>
              <a:ext uri="{FF2B5EF4-FFF2-40B4-BE49-F238E27FC236}">
                <a16:creationId xmlns:a16="http://schemas.microsoft.com/office/drawing/2014/main" id="{D50585FE-3CD2-71F2-5289-9DAB1C9C6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2A5F-B9F8-BBBC-064E-6775474247A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68942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8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3360-34D6-D369-EB94-85AD7E5E8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D6207-3639-D479-07F6-6DAC2291B5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9AD9A-FA04-5D51-78AD-4B3DB8730707}"/>
              </a:ext>
            </a:extLst>
          </p:cNvPr>
          <p:cNvSpPr>
            <a:spLocks noGrp="1"/>
          </p:cNvSpPr>
          <p:nvPr>
            <p:ph type="dt" sz="half" idx="10"/>
          </p:nvPr>
        </p:nvSpPr>
        <p:spPr/>
        <p:txBody>
          <a:bodyPr/>
          <a:lstStyle/>
          <a:p>
            <a:fld id="{713ABDB3-D1D0-9744-A8C1-7E7102646AEC}" type="datetimeFigureOut">
              <a:rPr lang="en-US" smtClean="0"/>
              <a:t>3/29/2025</a:t>
            </a:fld>
            <a:endParaRPr lang="en-US"/>
          </a:p>
        </p:txBody>
      </p:sp>
      <p:sp>
        <p:nvSpPr>
          <p:cNvPr id="5" name="Footer Placeholder 4">
            <a:extLst>
              <a:ext uri="{FF2B5EF4-FFF2-40B4-BE49-F238E27FC236}">
                <a16:creationId xmlns:a16="http://schemas.microsoft.com/office/drawing/2014/main" id="{8325A881-A249-B59A-17C1-12B5605B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C0C1-2A5F-1C11-D0A4-6DEFBB6B8B72}"/>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166183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FD8-2D2E-CC16-DBA8-C6C78FEA7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119C7-2975-CB95-DBD9-21F5CB2D6D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5FFDF-B17B-7BE3-0E56-37B5DA615D4B}"/>
              </a:ext>
            </a:extLst>
          </p:cNvPr>
          <p:cNvSpPr>
            <a:spLocks noGrp="1"/>
          </p:cNvSpPr>
          <p:nvPr>
            <p:ph type="dt" sz="half" idx="10"/>
          </p:nvPr>
        </p:nvSpPr>
        <p:spPr/>
        <p:txBody>
          <a:bodyPr/>
          <a:lstStyle/>
          <a:p>
            <a:fld id="{713ABDB3-D1D0-9744-A8C1-7E7102646AEC}" type="datetimeFigureOut">
              <a:rPr lang="en-US" smtClean="0"/>
              <a:t>3/29/2025</a:t>
            </a:fld>
            <a:endParaRPr lang="en-US"/>
          </a:p>
        </p:txBody>
      </p:sp>
      <p:sp>
        <p:nvSpPr>
          <p:cNvPr id="5" name="Footer Placeholder 4">
            <a:extLst>
              <a:ext uri="{FF2B5EF4-FFF2-40B4-BE49-F238E27FC236}">
                <a16:creationId xmlns:a16="http://schemas.microsoft.com/office/drawing/2014/main" id="{5129D1D8-0F0B-D095-D2E0-9C6ED4B29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7F64C-8B1D-7DAB-266A-97D6446FA87C}"/>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5025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C251-6618-0FCA-4391-78E39C610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1A08C-39A5-1EE3-5B3C-0EDD6F434E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2A4901-BA33-EFF7-69F3-18DAC4FE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52182-930F-AF99-FFBE-E76CE7149728}"/>
              </a:ext>
            </a:extLst>
          </p:cNvPr>
          <p:cNvSpPr>
            <a:spLocks noGrp="1"/>
          </p:cNvSpPr>
          <p:nvPr>
            <p:ph type="dt" sz="half" idx="10"/>
          </p:nvPr>
        </p:nvSpPr>
        <p:spPr/>
        <p:txBody>
          <a:bodyPr/>
          <a:lstStyle/>
          <a:p>
            <a:fld id="{713ABDB3-D1D0-9744-A8C1-7E7102646AEC}" type="datetimeFigureOut">
              <a:rPr lang="en-US" smtClean="0"/>
              <a:t>3/29/2025</a:t>
            </a:fld>
            <a:endParaRPr lang="en-US"/>
          </a:p>
        </p:txBody>
      </p:sp>
      <p:sp>
        <p:nvSpPr>
          <p:cNvPr id="6" name="Footer Placeholder 5">
            <a:extLst>
              <a:ext uri="{FF2B5EF4-FFF2-40B4-BE49-F238E27FC236}">
                <a16:creationId xmlns:a16="http://schemas.microsoft.com/office/drawing/2014/main" id="{D3CD38A8-5468-B8DC-C2B9-949851C8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585D-4232-772E-3BCF-35337584FC7E}"/>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57331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26A6-EE90-FE7A-0D3B-DBE72F638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FD8AA-989B-960F-9D88-815721194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F9F63-6744-DF57-6738-0E634AECF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064BBA-6C0F-6B73-ACE2-350BCEA8C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B0AC2F-41E0-EAD7-0391-16C190C6A4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0ED40-0C3B-372F-EAAE-F1848A6FDFFC}"/>
              </a:ext>
            </a:extLst>
          </p:cNvPr>
          <p:cNvSpPr>
            <a:spLocks noGrp="1"/>
          </p:cNvSpPr>
          <p:nvPr>
            <p:ph type="dt" sz="half" idx="10"/>
          </p:nvPr>
        </p:nvSpPr>
        <p:spPr/>
        <p:txBody>
          <a:bodyPr/>
          <a:lstStyle/>
          <a:p>
            <a:fld id="{713ABDB3-D1D0-9744-A8C1-7E7102646AEC}" type="datetimeFigureOut">
              <a:rPr lang="en-US" smtClean="0"/>
              <a:t>3/29/2025</a:t>
            </a:fld>
            <a:endParaRPr lang="en-US"/>
          </a:p>
        </p:txBody>
      </p:sp>
      <p:sp>
        <p:nvSpPr>
          <p:cNvPr id="8" name="Footer Placeholder 7">
            <a:extLst>
              <a:ext uri="{FF2B5EF4-FFF2-40B4-BE49-F238E27FC236}">
                <a16:creationId xmlns:a16="http://schemas.microsoft.com/office/drawing/2014/main" id="{30095FB1-B91A-CF1A-4056-242B56F70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C4FBFC-39F9-1F88-A729-BE17F02626E6}"/>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51612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C962-371B-5375-4A69-5217A0B0D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BA45E-E4BC-743B-696E-EDFAEE68614F}"/>
              </a:ext>
            </a:extLst>
          </p:cNvPr>
          <p:cNvSpPr>
            <a:spLocks noGrp="1"/>
          </p:cNvSpPr>
          <p:nvPr>
            <p:ph type="dt" sz="half" idx="10"/>
          </p:nvPr>
        </p:nvSpPr>
        <p:spPr/>
        <p:txBody>
          <a:bodyPr/>
          <a:lstStyle/>
          <a:p>
            <a:fld id="{713ABDB3-D1D0-9744-A8C1-7E7102646AEC}" type="datetimeFigureOut">
              <a:rPr lang="en-US" smtClean="0"/>
              <a:t>3/29/2025</a:t>
            </a:fld>
            <a:endParaRPr lang="en-US"/>
          </a:p>
        </p:txBody>
      </p:sp>
      <p:sp>
        <p:nvSpPr>
          <p:cNvPr id="4" name="Footer Placeholder 3">
            <a:extLst>
              <a:ext uri="{FF2B5EF4-FFF2-40B4-BE49-F238E27FC236}">
                <a16:creationId xmlns:a16="http://schemas.microsoft.com/office/drawing/2014/main" id="{A2C588C7-3FC3-9096-441F-543C59F9C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E58ED9-B98D-663A-09A0-DE0B19886B3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72090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93852-C33E-B21E-6A79-79009C2326BD}"/>
              </a:ext>
            </a:extLst>
          </p:cNvPr>
          <p:cNvSpPr>
            <a:spLocks noGrp="1"/>
          </p:cNvSpPr>
          <p:nvPr>
            <p:ph type="dt" sz="half" idx="10"/>
          </p:nvPr>
        </p:nvSpPr>
        <p:spPr/>
        <p:txBody>
          <a:bodyPr/>
          <a:lstStyle/>
          <a:p>
            <a:fld id="{713ABDB3-D1D0-9744-A8C1-7E7102646AEC}" type="datetimeFigureOut">
              <a:rPr lang="en-US" smtClean="0"/>
              <a:t>3/29/2025</a:t>
            </a:fld>
            <a:endParaRPr lang="en-US"/>
          </a:p>
        </p:txBody>
      </p:sp>
      <p:sp>
        <p:nvSpPr>
          <p:cNvPr id="3" name="Footer Placeholder 2">
            <a:extLst>
              <a:ext uri="{FF2B5EF4-FFF2-40B4-BE49-F238E27FC236}">
                <a16:creationId xmlns:a16="http://schemas.microsoft.com/office/drawing/2014/main" id="{B8F72157-3BCC-2F12-AD1B-B0EDBB4F8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8F8F1-6910-D28A-FB13-930177B9754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3381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48BB-38E5-044D-6D0E-801BCF045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1B03F-5310-64C9-BC3A-E867AD9C9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43EC3-E0B6-754B-0E5E-6DDB5FF0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8DA1F-5426-617C-4A04-78C289E4C8DD}"/>
              </a:ext>
            </a:extLst>
          </p:cNvPr>
          <p:cNvSpPr>
            <a:spLocks noGrp="1"/>
          </p:cNvSpPr>
          <p:nvPr>
            <p:ph type="dt" sz="half" idx="10"/>
          </p:nvPr>
        </p:nvSpPr>
        <p:spPr/>
        <p:txBody>
          <a:bodyPr/>
          <a:lstStyle/>
          <a:p>
            <a:fld id="{713ABDB3-D1D0-9744-A8C1-7E7102646AEC}" type="datetimeFigureOut">
              <a:rPr lang="en-US" smtClean="0"/>
              <a:t>3/29/2025</a:t>
            </a:fld>
            <a:endParaRPr lang="en-US"/>
          </a:p>
        </p:txBody>
      </p:sp>
      <p:sp>
        <p:nvSpPr>
          <p:cNvPr id="6" name="Footer Placeholder 5">
            <a:extLst>
              <a:ext uri="{FF2B5EF4-FFF2-40B4-BE49-F238E27FC236}">
                <a16:creationId xmlns:a16="http://schemas.microsoft.com/office/drawing/2014/main" id="{AFC0366E-E9BE-FA68-639A-752A9BDE1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F9C13-1EA5-D5ED-2D3F-5B08F9CCD62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6426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F1E3-5524-A8D0-6074-70694BA2A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A458E9-B4E8-AC7A-234E-09D50894F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B0154-D383-D219-187A-6D94D668A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9FB29-06EE-7D91-ACCA-2C3C0C76264C}"/>
              </a:ext>
            </a:extLst>
          </p:cNvPr>
          <p:cNvSpPr>
            <a:spLocks noGrp="1"/>
          </p:cNvSpPr>
          <p:nvPr>
            <p:ph type="dt" sz="half" idx="10"/>
          </p:nvPr>
        </p:nvSpPr>
        <p:spPr/>
        <p:txBody>
          <a:bodyPr/>
          <a:lstStyle/>
          <a:p>
            <a:fld id="{713ABDB3-D1D0-9744-A8C1-7E7102646AEC}" type="datetimeFigureOut">
              <a:rPr lang="en-US" smtClean="0"/>
              <a:t>3/29/2025</a:t>
            </a:fld>
            <a:endParaRPr lang="en-US"/>
          </a:p>
        </p:txBody>
      </p:sp>
      <p:sp>
        <p:nvSpPr>
          <p:cNvPr id="6" name="Footer Placeholder 5">
            <a:extLst>
              <a:ext uri="{FF2B5EF4-FFF2-40B4-BE49-F238E27FC236}">
                <a16:creationId xmlns:a16="http://schemas.microsoft.com/office/drawing/2014/main" id="{6ED2F188-80E5-2C3D-5AAD-BD2EF0C6C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169BF-D5ED-2003-D2BB-91CAC187B77F}"/>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14745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898FA-18DA-8721-6930-4E05DF816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DBB14-1EDB-DA9B-5EDA-44376860A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8FEF8-8249-4A81-932C-1943C7159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3ABDB3-D1D0-9744-A8C1-7E7102646AEC}" type="datetimeFigureOut">
              <a:rPr lang="en-US" smtClean="0"/>
              <a:t>3/29/2025</a:t>
            </a:fld>
            <a:endParaRPr lang="en-US"/>
          </a:p>
        </p:txBody>
      </p:sp>
      <p:sp>
        <p:nvSpPr>
          <p:cNvPr id="5" name="Footer Placeholder 4">
            <a:extLst>
              <a:ext uri="{FF2B5EF4-FFF2-40B4-BE49-F238E27FC236}">
                <a16:creationId xmlns:a16="http://schemas.microsoft.com/office/drawing/2014/main" id="{7C58087B-4F9B-C9FF-D568-9BD2110F3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53C16A-4247-821B-D5CF-AD3341557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E20A64-E73C-CE4A-B4CA-505F6B4EC5E2}" type="slidenum">
              <a:rPr lang="en-US" smtClean="0"/>
              <a:t>‹#›</a:t>
            </a:fld>
            <a:endParaRPr lang="en-US"/>
          </a:p>
        </p:txBody>
      </p:sp>
      <p:pic>
        <p:nvPicPr>
          <p:cNvPr id="8" name="Picture 7" descr="A close-up of a colorful border&#10;&#10;Description automatically generated">
            <a:extLst>
              <a:ext uri="{FF2B5EF4-FFF2-40B4-BE49-F238E27FC236}">
                <a16:creationId xmlns:a16="http://schemas.microsoft.com/office/drawing/2014/main" id="{327DA9BA-2D0D-6F3E-110C-2B21F2A66B4B}"/>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8942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graphic of a heart&#10;&#10;AI-generated content may be incorrect.">
            <a:extLst>
              <a:ext uri="{FF2B5EF4-FFF2-40B4-BE49-F238E27FC236}">
                <a16:creationId xmlns:a16="http://schemas.microsoft.com/office/drawing/2014/main" id="{3D361E35-6A7E-4E98-3F68-8BAB696CEC7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709519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F71-D457-77B4-BD88-E736FB117CBD}"/>
              </a:ext>
            </a:extLst>
          </p:cNvPr>
          <p:cNvSpPr txBox="1">
            <a:spLocks/>
          </p:cNvSpPr>
          <p:nvPr/>
        </p:nvSpPr>
        <p:spPr>
          <a:xfrm>
            <a:off x="256528" y="2090821"/>
            <a:ext cx="6713193" cy="2387600"/>
          </a:xfrm>
          <a:prstGeom prst="rect">
            <a:avLst/>
          </a:prstGeom>
        </p:spPr>
        <p:txBody>
          <a:bodyPr anchor="b">
            <a:noAutofit/>
          </a:bodyPr>
          <a:lstStyle>
            <a:lvl1pPr algn="r"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a:lstStyle>
          <a:p>
            <a:pPr algn="ctr">
              <a:lnSpc>
                <a:spcPct val="100000"/>
              </a:lnSpc>
            </a:pPr>
            <a:r>
              <a:rPr lang="en-US" sz="3600" dirty="0">
                <a:solidFill>
                  <a:srgbClr val="002856"/>
                </a:solidFill>
              </a:rPr>
              <a:t>Clopidogrel versus Aspirin Monotherapy in Patients with High Ischemic Risk after PCI</a:t>
            </a:r>
          </a:p>
          <a:p>
            <a:pPr algn="ctr">
              <a:lnSpc>
                <a:spcPct val="100000"/>
              </a:lnSpc>
            </a:pPr>
            <a:r>
              <a:rPr lang="en-US" sz="3600" dirty="0">
                <a:solidFill>
                  <a:srgbClr val="002856"/>
                </a:solidFill>
              </a:rPr>
              <a:t>: SMART-CHOICE 3 Trial</a:t>
            </a:r>
          </a:p>
        </p:txBody>
      </p:sp>
      <p:sp>
        <p:nvSpPr>
          <p:cNvPr id="3" name="Text Placeholder 8">
            <a:extLst>
              <a:ext uri="{FF2B5EF4-FFF2-40B4-BE49-F238E27FC236}">
                <a16:creationId xmlns:a16="http://schemas.microsoft.com/office/drawing/2014/main" id="{6D7CFFCF-4BDF-781D-0D5A-4292388F6F16}"/>
              </a:ext>
            </a:extLst>
          </p:cNvPr>
          <p:cNvSpPr txBox="1">
            <a:spLocks/>
          </p:cNvSpPr>
          <p:nvPr/>
        </p:nvSpPr>
        <p:spPr>
          <a:xfrm>
            <a:off x="340749" y="5130213"/>
            <a:ext cx="6190679" cy="1186322"/>
          </a:xfrm>
          <a:prstGeom prst="rect">
            <a:avLst/>
          </a:prstGeom>
        </p:spPr>
        <p:txBody>
          <a:bodyPr/>
          <a:lstStyle>
            <a:lvl1pPr marL="228600" indent="-228600" algn="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r"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Arial" panose="020B0604020202020204" pitchFamily="34" charset="0"/>
                <a:ea typeface="+mn-ea"/>
                <a:cs typeface="Arial" panose="020B0604020202020204" pitchFamily="34" charset="0"/>
              </a:defRPr>
            </a:lvl3pPr>
            <a:lvl4pPr marL="16002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4pPr>
            <a:lvl5pPr marL="20574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002856"/>
                </a:solidFill>
                <a:latin typeface="Arial Narrow" panose="020B0606020202030204" pitchFamily="34" charset="0"/>
              </a:rPr>
              <a:t>Joo-Yong Hahn, MD/PhD</a:t>
            </a:r>
          </a:p>
          <a:p>
            <a:pPr algn="ctr"/>
            <a:r>
              <a:rPr lang="en-US" sz="2000" b="0" dirty="0">
                <a:solidFill>
                  <a:srgbClr val="002856"/>
                </a:solidFill>
                <a:latin typeface="Arial Narrow" panose="020B0606020202030204" pitchFamily="34" charset="0"/>
              </a:rPr>
              <a:t>Samsung Medical Center, Seoul, Korea</a:t>
            </a:r>
          </a:p>
          <a:p>
            <a:pPr algn="ctr"/>
            <a:r>
              <a:rPr lang="en-US" sz="2000" b="0" dirty="0">
                <a:solidFill>
                  <a:srgbClr val="002856"/>
                </a:solidFill>
                <a:latin typeface="Arial Narrow" panose="020B0606020202030204" pitchFamily="34" charset="0"/>
              </a:rPr>
              <a:t>On behalf of SMART-CHOICE 3 Investigators</a:t>
            </a:r>
          </a:p>
          <a:p>
            <a:pPr algn="ctr"/>
            <a:endParaRPr lang="en-US" sz="2000" b="0" dirty="0">
              <a:solidFill>
                <a:srgbClr val="002856"/>
              </a:solidFill>
              <a:latin typeface="Arial Narrow" panose="020B0606020202030204" pitchFamily="34" charset="0"/>
            </a:endParaRPr>
          </a:p>
        </p:txBody>
      </p:sp>
    </p:spTree>
    <p:extLst>
      <p:ext uri="{BB962C8B-B14F-4D97-AF65-F5344CB8AC3E}">
        <p14:creationId xmlns:p14="http://schemas.microsoft.com/office/powerpoint/2010/main" val="97414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FDFB036-5ADF-912B-5BE8-FE46CBF9308A}"/>
              </a:ext>
            </a:extLst>
          </p:cNvPr>
          <p:cNvSpPr txBox="1">
            <a:spLocks/>
          </p:cNvSpPr>
          <p:nvPr/>
        </p:nvSpPr>
        <p:spPr>
          <a:xfrm>
            <a:off x="228752" y="32655"/>
            <a:ext cx="11963247"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r>
              <a:rPr lang="en-US" altLang="ko-KR" sz="4000" b="1" dirty="0">
                <a:latin typeface="Arial Narrow" panose="020B0606020202030204" pitchFamily="34" charset="0"/>
              </a:rPr>
              <a:t>Study Flow</a:t>
            </a:r>
            <a:endParaRPr lang="ko-KR" altLang="en-US" sz="4000" b="1" dirty="0">
              <a:latin typeface="Arial Narrow" panose="020B0606020202030204" pitchFamily="34" charset="0"/>
            </a:endParaRPr>
          </a:p>
        </p:txBody>
      </p:sp>
      <p:sp>
        <p:nvSpPr>
          <p:cNvPr id="3" name="_s11278">
            <a:extLst>
              <a:ext uri="{FF2B5EF4-FFF2-40B4-BE49-F238E27FC236}">
                <a16:creationId xmlns:a16="http://schemas.microsoft.com/office/drawing/2014/main" id="{2FAE9395-C672-19EE-A471-5EC973471DF8}"/>
              </a:ext>
            </a:extLst>
          </p:cNvPr>
          <p:cNvSpPr>
            <a:spLocks noChangeArrowheads="1"/>
          </p:cNvSpPr>
          <p:nvPr/>
        </p:nvSpPr>
        <p:spPr bwMode="auto">
          <a:xfrm>
            <a:off x="3200400" y="443626"/>
            <a:ext cx="5439747" cy="576000"/>
          </a:xfrm>
          <a:prstGeom prst="roundRect">
            <a:avLst>
              <a:gd name="adj" fmla="val 0"/>
            </a:avLst>
          </a:prstGeom>
          <a:solidFill>
            <a:schemeClr val="accent6">
              <a:lumMod val="40000"/>
              <a:lumOff val="60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endParaRPr kumimoji="1" lang="en-US" altLang="ko-KR" sz="2000" b="1" dirty="0">
              <a:latin typeface="Arial Narrow" panose="020B0606020202030204" pitchFamily="34" charset="0"/>
              <a:ea typeface="맑은 고딕" pitchFamily="50" charset="-127"/>
              <a:cs typeface="Arial" panose="020B0604020202020204" pitchFamily="34" charset="0"/>
            </a:endParaRPr>
          </a:p>
          <a:p>
            <a:pPr algn="ctr" fontAlgn="base">
              <a:spcBef>
                <a:spcPct val="0"/>
              </a:spcBef>
              <a:spcAft>
                <a:spcPct val="0"/>
              </a:spcAft>
            </a:pPr>
            <a:r>
              <a:rPr kumimoji="1" lang="en-US" altLang="ko-KR" sz="2000" b="1" dirty="0">
                <a:latin typeface="Arial Narrow" panose="020B0606020202030204" pitchFamily="34" charset="0"/>
                <a:ea typeface="맑은 고딕" pitchFamily="50" charset="-127"/>
                <a:cs typeface="Arial" panose="020B0604020202020204" pitchFamily="34" charset="0"/>
              </a:rPr>
              <a:t>5542 Patients were assessed for eligibility </a:t>
            </a:r>
          </a:p>
          <a:p>
            <a:pPr algn="ctr" fontAlgn="base">
              <a:spcBef>
                <a:spcPct val="0"/>
              </a:spcBef>
              <a:spcAft>
                <a:spcPct val="0"/>
              </a:spcAft>
            </a:pPr>
            <a:r>
              <a:rPr kumimoji="1" lang="en-US" altLang="ko-KR" sz="2000" b="1" dirty="0">
                <a:latin typeface="Arial Narrow" panose="020B0606020202030204" pitchFamily="34" charset="0"/>
                <a:ea typeface="맑은 고딕" pitchFamily="50" charset="-127"/>
                <a:cs typeface="Arial" panose="020B0604020202020204" pitchFamily="34" charset="0"/>
              </a:rPr>
              <a:t>(From Aug 2020 to July 2023)</a:t>
            </a:r>
          </a:p>
          <a:p>
            <a:pPr algn="ctr" fontAlgn="base">
              <a:spcBef>
                <a:spcPct val="0"/>
              </a:spcBef>
              <a:spcAft>
                <a:spcPct val="0"/>
              </a:spcAft>
            </a:pPr>
            <a:endParaRPr kumimoji="1" lang="en-US" altLang="ko-KR" sz="2000" b="1" dirty="0">
              <a:latin typeface="Arial Narrow" panose="020B0606020202030204" pitchFamily="34" charset="0"/>
              <a:ea typeface="맑은 고딕" pitchFamily="50" charset="-127"/>
              <a:cs typeface="Arial" panose="020B0604020202020204" pitchFamily="34" charset="0"/>
            </a:endParaRPr>
          </a:p>
        </p:txBody>
      </p:sp>
      <p:sp>
        <p:nvSpPr>
          <p:cNvPr id="4" name="_s11278">
            <a:extLst>
              <a:ext uri="{FF2B5EF4-FFF2-40B4-BE49-F238E27FC236}">
                <a16:creationId xmlns:a16="http://schemas.microsoft.com/office/drawing/2014/main" id="{09DDB4B6-A792-2AB8-9019-FEEFF5EB52B6}"/>
              </a:ext>
            </a:extLst>
          </p:cNvPr>
          <p:cNvSpPr>
            <a:spLocks noChangeArrowheads="1"/>
          </p:cNvSpPr>
          <p:nvPr/>
        </p:nvSpPr>
        <p:spPr bwMode="auto">
          <a:xfrm>
            <a:off x="7923220" y="1190347"/>
            <a:ext cx="3614464" cy="985326"/>
          </a:xfrm>
          <a:prstGeom prst="roundRect">
            <a:avLst>
              <a:gd name="adj" fmla="val 0"/>
            </a:avLst>
          </a:prstGeom>
          <a:noFill/>
          <a:ln w="9525">
            <a:solidFill>
              <a:srgbClr val="000000"/>
            </a:solidFill>
            <a:round/>
            <a:headEnd/>
            <a:tailEnd/>
          </a:ln>
        </p:spPr>
        <p:txBody>
          <a:bodyPr vert="horz" wrap="square" lIns="0" tIns="0" rIns="0" bIns="0" numCol="1" anchor="ctr" anchorCtr="0" compatLnSpc="1">
            <a:prstTxWarp prst="textNoShape">
              <a:avLst/>
            </a:prstTxWarp>
          </a:bodyPr>
          <a:lstStyle/>
          <a:p>
            <a:pPr fontAlgn="base">
              <a:spcBef>
                <a:spcPct val="0"/>
              </a:spcBef>
              <a:spcAft>
                <a:spcPct val="0"/>
              </a:spcAft>
            </a:pPr>
            <a:r>
              <a:rPr kumimoji="1" lang="en-US" altLang="ko-KR" sz="1600" b="1" dirty="0">
                <a:latin typeface="Arial Narrow" panose="020B0606020202030204" pitchFamily="34" charset="0"/>
                <a:ea typeface="맑은 고딕" pitchFamily="50" charset="-127"/>
                <a:cs typeface="Arial" panose="020B0604020202020204" pitchFamily="34" charset="0"/>
              </a:rPr>
              <a:t>  36 Were not enrolled</a:t>
            </a:r>
          </a:p>
          <a:p>
            <a:pPr indent="88900" fontAlgn="base">
              <a:spcBef>
                <a:spcPct val="0"/>
              </a:spcBef>
              <a:spcAft>
                <a:spcPct val="0"/>
              </a:spcAft>
            </a:pPr>
            <a:r>
              <a:rPr kumimoji="1" lang="en-US" altLang="ko-KR" sz="1600" b="1" dirty="0">
                <a:latin typeface="Arial Narrow" panose="020B0606020202030204" pitchFamily="34" charset="0"/>
                <a:ea typeface="맑은 고딕" pitchFamily="50" charset="-127"/>
                <a:cs typeface="Arial" panose="020B0604020202020204" pitchFamily="34" charset="0"/>
              </a:rPr>
              <a:t>  18 declined to consent</a:t>
            </a:r>
          </a:p>
          <a:p>
            <a:pPr indent="88900" fontAlgn="base">
              <a:spcBef>
                <a:spcPct val="0"/>
              </a:spcBef>
              <a:spcAft>
                <a:spcPct val="0"/>
              </a:spcAft>
            </a:pPr>
            <a:r>
              <a:rPr kumimoji="1" lang="en-US" altLang="ko-KR" sz="1600" b="1" dirty="0">
                <a:latin typeface="Arial Narrow" panose="020B0606020202030204" pitchFamily="34" charset="0"/>
                <a:ea typeface="맑은 고딕" pitchFamily="50" charset="-127"/>
                <a:cs typeface="Arial" panose="020B0604020202020204" pitchFamily="34" charset="0"/>
              </a:rPr>
              <a:t>  12 did not meet enrolment criteria</a:t>
            </a:r>
          </a:p>
          <a:p>
            <a:pPr indent="88900" fontAlgn="base">
              <a:spcBef>
                <a:spcPct val="0"/>
              </a:spcBef>
              <a:spcAft>
                <a:spcPct val="0"/>
              </a:spcAft>
            </a:pPr>
            <a:r>
              <a:rPr kumimoji="1" lang="en-US" altLang="ko-KR" sz="1600" b="1" dirty="0">
                <a:latin typeface="Arial Narrow" panose="020B0606020202030204" pitchFamily="34" charset="0"/>
                <a:ea typeface="맑은 고딕" pitchFamily="50" charset="-127"/>
                <a:cs typeface="Arial" panose="020B0604020202020204" pitchFamily="34" charset="0"/>
              </a:rPr>
              <a:t>   6 duplicates already enrolled</a:t>
            </a:r>
          </a:p>
        </p:txBody>
      </p:sp>
      <p:sp>
        <p:nvSpPr>
          <p:cNvPr id="5" name="_s11278">
            <a:extLst>
              <a:ext uri="{FF2B5EF4-FFF2-40B4-BE49-F238E27FC236}">
                <a16:creationId xmlns:a16="http://schemas.microsoft.com/office/drawing/2014/main" id="{3AFC2404-BCD2-1CFD-F800-4C42ACFD93DA}"/>
              </a:ext>
            </a:extLst>
          </p:cNvPr>
          <p:cNvSpPr>
            <a:spLocks noChangeArrowheads="1"/>
          </p:cNvSpPr>
          <p:nvPr/>
        </p:nvSpPr>
        <p:spPr bwMode="auto">
          <a:xfrm>
            <a:off x="4132052" y="2300720"/>
            <a:ext cx="3614467" cy="363239"/>
          </a:xfrm>
          <a:prstGeom prst="roundRect">
            <a:avLst>
              <a:gd name="adj" fmla="val 0"/>
            </a:avLst>
          </a:prstGeom>
          <a:solidFill>
            <a:schemeClr val="accent6">
              <a:lumMod val="40000"/>
              <a:lumOff val="60000"/>
            </a:schemeClr>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dirty="0">
                <a:latin typeface="Arial Narrow" panose="020B0606020202030204" pitchFamily="34" charset="0"/>
                <a:ea typeface="맑은 고딕" pitchFamily="50" charset="-127"/>
                <a:cs typeface="Arial" panose="020B0604020202020204" pitchFamily="34" charset="0"/>
              </a:rPr>
              <a:t>5506 Underwent randomization</a:t>
            </a:r>
          </a:p>
        </p:txBody>
      </p:sp>
      <p:sp>
        <p:nvSpPr>
          <p:cNvPr id="6" name="_s11278">
            <a:extLst>
              <a:ext uri="{FF2B5EF4-FFF2-40B4-BE49-F238E27FC236}">
                <a16:creationId xmlns:a16="http://schemas.microsoft.com/office/drawing/2014/main" id="{F90758F0-EAB4-6291-F016-EB3E47D6316A}"/>
              </a:ext>
            </a:extLst>
          </p:cNvPr>
          <p:cNvSpPr>
            <a:spLocks noChangeArrowheads="1"/>
          </p:cNvSpPr>
          <p:nvPr/>
        </p:nvSpPr>
        <p:spPr bwMode="auto">
          <a:xfrm>
            <a:off x="1229032" y="3068009"/>
            <a:ext cx="4237331" cy="553219"/>
          </a:xfrm>
          <a:prstGeom prst="roundRect">
            <a:avLst>
              <a:gd name="adj" fmla="val 0"/>
            </a:avLst>
          </a:prstGeom>
          <a:solidFill>
            <a:schemeClr val="accent5">
              <a:lumMod val="40000"/>
              <a:lumOff val="60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dirty="0">
                <a:latin typeface="Arial Narrow" panose="020B0606020202030204" pitchFamily="34" charset="0"/>
                <a:ea typeface="맑은 고딕" pitchFamily="50" charset="-127"/>
                <a:cs typeface="Arial" panose="020B0604020202020204" pitchFamily="34" charset="0"/>
              </a:rPr>
              <a:t>2752 assigned to clopidogrel monotherapy</a:t>
            </a:r>
            <a:endParaRPr kumimoji="1" lang="en-US" altLang="ko-KR" sz="2000" b="0" i="0" u="none" strike="noStrike" cap="none" normalizeH="0" baseline="0" dirty="0">
              <a:ln>
                <a:noFill/>
              </a:ln>
              <a:solidFill>
                <a:schemeClr val="tx1"/>
              </a:solidFill>
              <a:effectLst/>
              <a:latin typeface="Arial Narrow" panose="020B0606020202030204" pitchFamily="34" charset="0"/>
              <a:ea typeface="굴림" pitchFamily="50" charset="-127"/>
              <a:cs typeface="Arial" panose="020B0604020202020204" pitchFamily="34" charset="0"/>
            </a:endParaRPr>
          </a:p>
        </p:txBody>
      </p:sp>
      <p:sp>
        <p:nvSpPr>
          <p:cNvPr id="7" name="_s11278">
            <a:extLst>
              <a:ext uri="{FF2B5EF4-FFF2-40B4-BE49-F238E27FC236}">
                <a16:creationId xmlns:a16="http://schemas.microsoft.com/office/drawing/2014/main" id="{C0C7AE11-A7FF-0140-6B37-0BAC1E938C51}"/>
              </a:ext>
            </a:extLst>
          </p:cNvPr>
          <p:cNvSpPr>
            <a:spLocks noChangeArrowheads="1"/>
          </p:cNvSpPr>
          <p:nvPr/>
        </p:nvSpPr>
        <p:spPr bwMode="auto">
          <a:xfrm>
            <a:off x="6447856" y="3046237"/>
            <a:ext cx="3826854" cy="553219"/>
          </a:xfrm>
          <a:prstGeom prst="roundRect">
            <a:avLst>
              <a:gd name="adj" fmla="val 0"/>
            </a:avLst>
          </a:prstGeom>
          <a:solidFill>
            <a:schemeClr val="accent2">
              <a:lumMod val="40000"/>
              <a:lumOff val="60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lvl="0" algn="ctr" fontAlgn="base">
              <a:spcBef>
                <a:spcPct val="0"/>
              </a:spcBef>
              <a:spcAft>
                <a:spcPct val="0"/>
              </a:spcAft>
            </a:pPr>
            <a:r>
              <a:rPr kumimoji="1" lang="en-US" altLang="ko-KR" sz="2000" b="1" dirty="0">
                <a:latin typeface="Arial Narrow" panose="020B0606020202030204" pitchFamily="34" charset="0"/>
                <a:cs typeface="Arial" panose="020B0604020202020204" pitchFamily="34" charset="0"/>
              </a:rPr>
              <a:t>2722 assigned to aspirin monotherapy</a:t>
            </a:r>
            <a:endParaRPr kumimoji="1" lang="en-US" altLang="ko-KR" sz="2000" dirty="0">
              <a:latin typeface="Arial Narrow" panose="020B0606020202030204" pitchFamily="34" charset="0"/>
              <a:ea typeface="굴림" pitchFamily="50" charset="-127"/>
              <a:cs typeface="Arial" panose="020B0604020202020204" pitchFamily="34" charset="0"/>
            </a:endParaRPr>
          </a:p>
        </p:txBody>
      </p:sp>
      <p:cxnSp>
        <p:nvCxnSpPr>
          <p:cNvPr id="8" name="직선 화살표 연결선 7">
            <a:extLst>
              <a:ext uri="{FF2B5EF4-FFF2-40B4-BE49-F238E27FC236}">
                <a16:creationId xmlns:a16="http://schemas.microsoft.com/office/drawing/2014/main" id="{3444210D-E290-6499-6634-7DE628FB9256}"/>
              </a:ext>
            </a:extLst>
          </p:cNvPr>
          <p:cNvCxnSpPr>
            <a:cxnSpLocks/>
            <a:stCxn id="3" idx="2"/>
            <a:endCxn id="5" idx="0"/>
          </p:cNvCxnSpPr>
          <p:nvPr/>
        </p:nvCxnSpPr>
        <p:spPr>
          <a:xfrm>
            <a:off x="5920274" y="1019626"/>
            <a:ext cx="19012" cy="128109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직선 화살표 연결선 8">
            <a:extLst>
              <a:ext uri="{FF2B5EF4-FFF2-40B4-BE49-F238E27FC236}">
                <a16:creationId xmlns:a16="http://schemas.microsoft.com/office/drawing/2014/main" id="{875965A0-B2AD-3B2A-8ECE-A1751006E710}"/>
              </a:ext>
            </a:extLst>
          </p:cNvPr>
          <p:cNvCxnSpPr>
            <a:cxnSpLocks/>
            <a:endCxn id="4" idx="1"/>
          </p:cNvCxnSpPr>
          <p:nvPr/>
        </p:nvCxnSpPr>
        <p:spPr>
          <a:xfrm>
            <a:off x="5938659" y="1680111"/>
            <a:ext cx="1984561" cy="289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55">
            <a:extLst>
              <a:ext uri="{FF2B5EF4-FFF2-40B4-BE49-F238E27FC236}">
                <a16:creationId xmlns:a16="http://schemas.microsoft.com/office/drawing/2014/main" id="{8BE1F424-AB86-D316-79D9-98BD5DFDD10D}"/>
              </a:ext>
            </a:extLst>
          </p:cNvPr>
          <p:cNvCxnSpPr>
            <a:cxnSpLocks/>
          </p:cNvCxnSpPr>
          <p:nvPr/>
        </p:nvCxnSpPr>
        <p:spPr>
          <a:xfrm rot="5400000">
            <a:off x="4733290" y="1853959"/>
            <a:ext cx="396000" cy="2016000"/>
          </a:xfrm>
          <a:prstGeom prst="bentConnector3">
            <a:avLst>
              <a:gd name="adj1" fmla="val 50000"/>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_s11278">
            <a:extLst>
              <a:ext uri="{FF2B5EF4-FFF2-40B4-BE49-F238E27FC236}">
                <a16:creationId xmlns:a16="http://schemas.microsoft.com/office/drawing/2014/main" id="{F58F42F3-6DBA-95D1-CE76-04646CAF8297}"/>
              </a:ext>
            </a:extLst>
          </p:cNvPr>
          <p:cNvSpPr>
            <a:spLocks noChangeArrowheads="1"/>
          </p:cNvSpPr>
          <p:nvPr/>
        </p:nvSpPr>
        <p:spPr bwMode="auto">
          <a:xfrm>
            <a:off x="1163370" y="5011182"/>
            <a:ext cx="4399561" cy="553217"/>
          </a:xfrm>
          <a:prstGeom prst="roundRect">
            <a:avLst>
              <a:gd name="adj" fmla="val 0"/>
            </a:avLst>
          </a:prstGeom>
          <a:solidFill>
            <a:schemeClr val="accent5">
              <a:lumMod val="40000"/>
              <a:lumOff val="60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dirty="0">
                <a:latin typeface="Arial Narrow" panose="020B0606020202030204" pitchFamily="34" charset="0"/>
                <a:ea typeface="맑은 고딕" pitchFamily="50" charset="-127"/>
                <a:cs typeface="Arial" panose="020B0604020202020204" pitchFamily="34" charset="0"/>
              </a:rPr>
              <a:t>2752 included intention-to-treat analysis</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dirty="0">
                <a:latin typeface="Arial Narrow" panose="020B0606020202030204" pitchFamily="34" charset="0"/>
                <a:ea typeface="맑은 고딕" pitchFamily="50" charset="-127"/>
                <a:cs typeface="Arial" panose="020B0604020202020204" pitchFamily="34" charset="0"/>
              </a:rPr>
              <a:t>2626 included in per-protocol analysis</a:t>
            </a:r>
          </a:p>
        </p:txBody>
      </p:sp>
      <p:sp>
        <p:nvSpPr>
          <p:cNvPr id="13" name="_s11278">
            <a:extLst>
              <a:ext uri="{FF2B5EF4-FFF2-40B4-BE49-F238E27FC236}">
                <a16:creationId xmlns:a16="http://schemas.microsoft.com/office/drawing/2014/main" id="{91EAF1AD-BD09-C6EC-FC0A-8ACF962752CB}"/>
              </a:ext>
            </a:extLst>
          </p:cNvPr>
          <p:cNvSpPr>
            <a:spLocks noChangeArrowheads="1"/>
          </p:cNvSpPr>
          <p:nvPr/>
        </p:nvSpPr>
        <p:spPr bwMode="auto">
          <a:xfrm>
            <a:off x="6469558" y="5009527"/>
            <a:ext cx="4513402" cy="553217"/>
          </a:xfrm>
          <a:prstGeom prst="roundRect">
            <a:avLst>
              <a:gd name="adj" fmla="val 0"/>
            </a:avLst>
          </a:prstGeom>
          <a:solidFill>
            <a:schemeClr val="accent2">
              <a:lumMod val="40000"/>
              <a:lumOff val="60000"/>
            </a:schemeClr>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dirty="0">
                <a:latin typeface="Arial Narrow" panose="020B0606020202030204" pitchFamily="34" charset="0"/>
                <a:ea typeface="맑은 고딕" pitchFamily="50" charset="-127"/>
                <a:cs typeface="Arial" panose="020B0604020202020204" pitchFamily="34" charset="0"/>
              </a:rPr>
              <a:t>2754 included in intention-to-treat analysis</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dirty="0">
                <a:latin typeface="Arial Narrow" panose="020B0606020202030204" pitchFamily="34" charset="0"/>
                <a:ea typeface="맑은 고딕" pitchFamily="50" charset="-127"/>
                <a:cs typeface="Arial" panose="020B0604020202020204" pitchFamily="34" charset="0"/>
              </a:rPr>
              <a:t>2594 included in per-protocol analysis</a:t>
            </a:r>
          </a:p>
        </p:txBody>
      </p:sp>
      <p:cxnSp>
        <p:nvCxnSpPr>
          <p:cNvPr id="14" name="직선 화살표 연결선 13">
            <a:extLst>
              <a:ext uri="{FF2B5EF4-FFF2-40B4-BE49-F238E27FC236}">
                <a16:creationId xmlns:a16="http://schemas.microsoft.com/office/drawing/2014/main" id="{2A7D42EE-3A4C-5910-106F-1925FDD7A002}"/>
              </a:ext>
            </a:extLst>
          </p:cNvPr>
          <p:cNvCxnSpPr>
            <a:cxnSpLocks/>
          </p:cNvCxnSpPr>
          <p:nvPr/>
        </p:nvCxnSpPr>
        <p:spPr>
          <a:xfrm>
            <a:off x="3760651" y="3621228"/>
            <a:ext cx="15453" cy="13899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325B9AD5-60C0-9F86-6613-808219586522}"/>
              </a:ext>
            </a:extLst>
          </p:cNvPr>
          <p:cNvCxnSpPr>
            <a:cxnSpLocks/>
          </p:cNvCxnSpPr>
          <p:nvPr/>
        </p:nvCxnSpPr>
        <p:spPr>
          <a:xfrm>
            <a:off x="8197844" y="3619573"/>
            <a:ext cx="8479" cy="13899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_s11270">
            <a:extLst>
              <a:ext uri="{FF2B5EF4-FFF2-40B4-BE49-F238E27FC236}">
                <a16:creationId xmlns:a16="http://schemas.microsoft.com/office/drawing/2014/main" id="{E4CD099F-0D51-E34C-DE7E-8C312E02D6B6}"/>
              </a:ext>
            </a:extLst>
          </p:cNvPr>
          <p:cNvSpPr>
            <a:spLocks noChangeArrowheads="1"/>
          </p:cNvSpPr>
          <p:nvPr/>
        </p:nvSpPr>
        <p:spPr bwMode="auto">
          <a:xfrm>
            <a:off x="228753" y="3915808"/>
            <a:ext cx="3170787" cy="798645"/>
          </a:xfrm>
          <a:prstGeom prst="roundRect">
            <a:avLst>
              <a:gd name="adj" fmla="val 0"/>
            </a:avLst>
          </a:prstGeom>
          <a:noFill/>
          <a:ln w="9525">
            <a:solidFill>
              <a:srgbClr val="000000"/>
            </a:solidFill>
            <a:round/>
            <a:headEnd/>
            <a:tailEnd/>
          </a:ln>
        </p:spPr>
        <p:txBody>
          <a:bodyPr vert="horz" wrap="square" lIns="0" tIns="0" rIns="0" bIns="0" numCol="1" anchor="ctr" anchorCtr="0" compatLnSpc="1">
            <a:prstTxWarp prst="textNoShape">
              <a:avLst/>
            </a:prstTxWarp>
          </a:bodyPr>
          <a:lstStyle/>
          <a:p>
            <a:pPr algn="just" fontAlgn="base">
              <a:spcBef>
                <a:spcPct val="0"/>
              </a:spcBef>
              <a:spcAft>
                <a:spcPct val="0"/>
              </a:spcAft>
            </a:pPr>
            <a:r>
              <a:rPr kumimoji="1" lang="en-US" altLang="ko-KR" sz="1600" b="1" dirty="0">
                <a:latin typeface="Arial Narrow" panose="020B0606020202030204" pitchFamily="34" charset="0"/>
                <a:cs typeface="Arial" panose="020B0604020202020204" pitchFamily="34" charset="0"/>
              </a:rPr>
              <a:t>  30 did not complete 1 year of follow-up</a:t>
            </a:r>
          </a:p>
          <a:p>
            <a:pPr algn="just" fontAlgn="base">
              <a:spcBef>
                <a:spcPct val="0"/>
              </a:spcBef>
              <a:spcAft>
                <a:spcPct val="0"/>
              </a:spcAft>
            </a:pPr>
            <a:r>
              <a:rPr kumimoji="1" lang="en-US" altLang="ko-KR" sz="1600" b="1" dirty="0">
                <a:latin typeface="Arial Narrow" panose="020B0606020202030204" pitchFamily="34" charset="0"/>
                <a:cs typeface="Arial" panose="020B0604020202020204" pitchFamily="34" charset="0"/>
              </a:rPr>
              <a:t>     18 withdrew consent</a:t>
            </a:r>
          </a:p>
          <a:p>
            <a:pPr algn="just" fontAlgn="base">
              <a:spcBef>
                <a:spcPct val="0"/>
              </a:spcBef>
              <a:spcAft>
                <a:spcPct val="0"/>
              </a:spcAft>
            </a:pPr>
            <a:r>
              <a:rPr kumimoji="1" lang="en-US" altLang="ko-KR" sz="1600" b="1" dirty="0">
                <a:latin typeface="Arial Narrow" panose="020B0606020202030204" pitchFamily="34" charset="0"/>
                <a:cs typeface="Arial" panose="020B0604020202020204" pitchFamily="34" charset="0"/>
              </a:rPr>
              <a:t>      12 lost to follow-up</a:t>
            </a:r>
          </a:p>
        </p:txBody>
      </p:sp>
      <p:sp>
        <p:nvSpPr>
          <p:cNvPr id="17" name="_s11270">
            <a:extLst>
              <a:ext uri="{FF2B5EF4-FFF2-40B4-BE49-F238E27FC236}">
                <a16:creationId xmlns:a16="http://schemas.microsoft.com/office/drawing/2014/main" id="{026E5BC8-91D8-4142-2DDE-F68200D05DA9}"/>
              </a:ext>
            </a:extLst>
          </p:cNvPr>
          <p:cNvSpPr>
            <a:spLocks noChangeArrowheads="1"/>
          </p:cNvSpPr>
          <p:nvPr/>
        </p:nvSpPr>
        <p:spPr bwMode="auto">
          <a:xfrm>
            <a:off x="8588749" y="3894033"/>
            <a:ext cx="3413826" cy="798644"/>
          </a:xfrm>
          <a:prstGeom prst="roundRect">
            <a:avLst>
              <a:gd name="adj" fmla="val 0"/>
            </a:avLst>
          </a:prstGeom>
          <a:noFill/>
          <a:ln w="9525">
            <a:solidFill>
              <a:srgbClr val="000000"/>
            </a:solidFill>
            <a:round/>
            <a:headEnd/>
            <a:tailEnd/>
          </a:ln>
        </p:spPr>
        <p:txBody>
          <a:bodyPr vert="horz" wrap="square" lIns="0" tIns="0" rIns="0" bIns="0" numCol="1" anchor="ctr" anchorCtr="0" compatLnSpc="1">
            <a:prstTxWarp prst="textNoShape">
              <a:avLst/>
            </a:prstTxWarp>
          </a:bodyPr>
          <a:lstStyle/>
          <a:p>
            <a:pPr algn="just" fontAlgn="base">
              <a:spcBef>
                <a:spcPct val="0"/>
              </a:spcBef>
              <a:spcAft>
                <a:spcPct val="0"/>
              </a:spcAft>
            </a:pPr>
            <a:r>
              <a:rPr kumimoji="1" lang="en-US" altLang="ko-KR" sz="1600" b="1" dirty="0">
                <a:latin typeface="Arial Narrow" panose="020B0606020202030204" pitchFamily="34" charset="0"/>
                <a:cs typeface="Arial" panose="020B0604020202020204" pitchFamily="34" charset="0"/>
              </a:rPr>
              <a:t>  32 did not complete 1 year of follow-up</a:t>
            </a:r>
          </a:p>
          <a:p>
            <a:pPr algn="just" fontAlgn="base">
              <a:spcBef>
                <a:spcPct val="0"/>
              </a:spcBef>
              <a:spcAft>
                <a:spcPct val="0"/>
              </a:spcAft>
            </a:pPr>
            <a:r>
              <a:rPr kumimoji="1" lang="en-US" altLang="ko-KR" sz="1600" b="1" dirty="0">
                <a:latin typeface="Arial Narrow" panose="020B0606020202030204" pitchFamily="34" charset="0"/>
                <a:cs typeface="Arial" panose="020B0604020202020204" pitchFamily="34" charset="0"/>
              </a:rPr>
              <a:t>       11 withdrew consent</a:t>
            </a:r>
          </a:p>
          <a:p>
            <a:pPr algn="just" fontAlgn="base">
              <a:spcBef>
                <a:spcPct val="0"/>
              </a:spcBef>
              <a:spcAft>
                <a:spcPct val="0"/>
              </a:spcAft>
            </a:pPr>
            <a:r>
              <a:rPr kumimoji="1" lang="en-US" altLang="ko-KR" sz="1600" b="1" dirty="0">
                <a:latin typeface="Arial Narrow" panose="020B0606020202030204" pitchFamily="34" charset="0"/>
                <a:cs typeface="Arial" panose="020B0604020202020204" pitchFamily="34" charset="0"/>
              </a:rPr>
              <a:t>       21 lost to follow-up</a:t>
            </a:r>
          </a:p>
        </p:txBody>
      </p:sp>
      <p:cxnSp>
        <p:nvCxnSpPr>
          <p:cNvPr id="18" name="직선 화살표 연결선 17">
            <a:extLst>
              <a:ext uri="{FF2B5EF4-FFF2-40B4-BE49-F238E27FC236}">
                <a16:creationId xmlns:a16="http://schemas.microsoft.com/office/drawing/2014/main" id="{F5885C84-6520-3FD1-CB35-A77BC890B586}"/>
              </a:ext>
            </a:extLst>
          </p:cNvPr>
          <p:cNvCxnSpPr>
            <a:cxnSpLocks/>
            <a:endCxn id="17" idx="1"/>
          </p:cNvCxnSpPr>
          <p:nvPr/>
        </p:nvCxnSpPr>
        <p:spPr>
          <a:xfrm>
            <a:off x="8197844" y="4293355"/>
            <a:ext cx="390905"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594E48F2-0ABA-30F5-8B68-E703ED7149C7}"/>
              </a:ext>
            </a:extLst>
          </p:cNvPr>
          <p:cNvCxnSpPr>
            <a:cxnSpLocks/>
            <a:endCxn id="16" idx="3"/>
          </p:cNvCxnSpPr>
          <p:nvPr/>
        </p:nvCxnSpPr>
        <p:spPr>
          <a:xfrm flipH="1">
            <a:off x="3399540" y="4315131"/>
            <a:ext cx="35682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55">
            <a:extLst>
              <a:ext uri="{FF2B5EF4-FFF2-40B4-BE49-F238E27FC236}">
                <a16:creationId xmlns:a16="http://schemas.microsoft.com/office/drawing/2014/main" id="{7DD22FA1-B85F-A23A-02E9-0C7893997E9A}"/>
              </a:ext>
            </a:extLst>
          </p:cNvPr>
          <p:cNvCxnSpPr>
            <a:cxnSpLocks/>
          </p:cNvCxnSpPr>
          <p:nvPr/>
        </p:nvCxnSpPr>
        <p:spPr>
          <a:xfrm rot="16200000" flipH="1">
            <a:off x="6802659" y="1824345"/>
            <a:ext cx="360000" cy="2088000"/>
          </a:xfrm>
          <a:prstGeom prst="bentConnector3">
            <a:avLst>
              <a:gd name="adj1" fmla="val 50000"/>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89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8D0A5-7056-3C11-8691-16C35B9A3CA2}"/>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FFEB30FA-3DC7-DC60-D8EE-5D29E7139CB8}"/>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b="1" dirty="0">
                <a:latin typeface="Arial Narrow" panose="020B0606020202030204" pitchFamily="34" charset="0"/>
              </a:rPr>
              <a:t>Protocol Deviations</a:t>
            </a:r>
            <a:endParaRPr lang="ko-KR" altLang="en-US" b="1" dirty="0">
              <a:latin typeface="Arial Narrow" panose="020B0606020202030204" pitchFamily="34" charset="0"/>
            </a:endParaRPr>
          </a:p>
        </p:txBody>
      </p:sp>
      <p:graphicFrame>
        <p:nvGraphicFramePr>
          <p:cNvPr id="4" name="표 3">
            <a:extLst>
              <a:ext uri="{FF2B5EF4-FFF2-40B4-BE49-F238E27FC236}">
                <a16:creationId xmlns:a16="http://schemas.microsoft.com/office/drawing/2014/main" id="{FD812A1C-AFCC-066A-DA01-9D4834294B42}"/>
              </a:ext>
            </a:extLst>
          </p:cNvPr>
          <p:cNvGraphicFramePr>
            <a:graphicFrameLocks noGrp="1"/>
          </p:cNvGraphicFramePr>
          <p:nvPr>
            <p:extLst>
              <p:ext uri="{D42A27DB-BD31-4B8C-83A1-F6EECF244321}">
                <p14:modId xmlns:p14="http://schemas.microsoft.com/office/powerpoint/2010/main" val="1087536981"/>
              </p:ext>
            </p:extLst>
          </p:nvPr>
        </p:nvGraphicFramePr>
        <p:xfrm>
          <a:off x="838200" y="1018664"/>
          <a:ext cx="10515600" cy="4790192"/>
        </p:xfrm>
        <a:graphic>
          <a:graphicData uri="http://schemas.openxmlformats.org/drawingml/2006/table">
            <a:tbl>
              <a:tblPr firstRow="1" firstCol="1" bandRow="1"/>
              <a:tblGrid>
                <a:gridCol w="7651151">
                  <a:extLst>
                    <a:ext uri="{9D8B030D-6E8A-4147-A177-3AD203B41FA5}">
                      <a16:colId xmlns:a16="http://schemas.microsoft.com/office/drawing/2014/main" val="673907030"/>
                    </a:ext>
                  </a:extLst>
                </a:gridCol>
                <a:gridCol w="2864449">
                  <a:extLst>
                    <a:ext uri="{9D8B030D-6E8A-4147-A177-3AD203B41FA5}">
                      <a16:colId xmlns:a16="http://schemas.microsoft.com/office/drawing/2014/main" val="2866106467"/>
                    </a:ext>
                  </a:extLst>
                </a:gridCol>
              </a:tblGrid>
              <a:tr h="452120">
                <a:tc>
                  <a:txBody>
                    <a:bodyPr/>
                    <a:lstStyle/>
                    <a:p>
                      <a:pPr algn="just" latinLnBrk="1">
                        <a:lnSpc>
                          <a:spcPct val="107000"/>
                        </a:lnSpc>
                        <a:spcAft>
                          <a:spcPts val="800"/>
                        </a:spcAft>
                        <a:buNone/>
                      </a:pPr>
                      <a:r>
                        <a:rPr lang="en-US" sz="2400" b="1" kern="100">
                          <a:effectLst/>
                          <a:latin typeface="Arial Narrow" panose="020B0606020202030204" pitchFamily="34" charset="0"/>
                          <a:ea typeface="맑은 고딕" panose="020B0503020000020004" pitchFamily="50" charset="-127"/>
                          <a:cs typeface="Times New Roman" panose="02020603050405020304" pitchFamily="18" charset="0"/>
                        </a:rPr>
                        <a:t> </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07000"/>
                        </a:lnSpc>
                        <a:spcAft>
                          <a:spcPts val="800"/>
                        </a:spcAft>
                        <a:buNone/>
                      </a:pPr>
                      <a:r>
                        <a:rPr lang="en-US" sz="2400" b="1" kern="100">
                          <a:effectLst/>
                          <a:latin typeface="Arial Narrow" panose="020B0606020202030204" pitchFamily="34" charset="0"/>
                          <a:ea typeface="맑은 고딕" panose="020B0503020000020004" pitchFamily="50" charset="-127"/>
                          <a:cs typeface="Times New Roman" panose="02020603050405020304" pitchFamily="18" charset="0"/>
                        </a:rPr>
                        <a:t>Patients (%)</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9564580"/>
                  </a:ext>
                </a:extLst>
              </a:tr>
              <a:tr h="213360">
                <a:tc>
                  <a:txBody>
                    <a:bodyPr/>
                    <a:lstStyle/>
                    <a:p>
                      <a:pPr algn="just" latinLnBrk="1">
                        <a:lnSpc>
                          <a:spcPct val="107000"/>
                        </a:lnSpc>
                        <a:spcAft>
                          <a:spcPts val="800"/>
                        </a:spcAft>
                        <a:buNone/>
                      </a:pPr>
                      <a:r>
                        <a:rPr lang="en-US" sz="2400" b="1"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Clopidogrel Monotherapy</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N=2752</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604008444"/>
                  </a:ext>
                </a:extLst>
              </a:tr>
              <a:tr h="213360">
                <a:tc>
                  <a:txBody>
                    <a:bodyPr/>
                    <a:lstStyle/>
                    <a:p>
                      <a:pPr marL="97790" indent="1270" algn="just"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No protocol violation</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latinLnBrk="1">
                        <a:lnSpc>
                          <a:spcPct val="107000"/>
                        </a:lnSpc>
                        <a:spcAft>
                          <a:spcPts val="800"/>
                        </a:spcAft>
                        <a:buNone/>
                      </a:pPr>
                      <a:r>
                        <a:rPr lang="en-US" sz="2400"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2626 (95</a:t>
                      </a:r>
                      <a:r>
                        <a:rPr lang="en-US" sz="2400" kern="100" dirty="0">
                          <a:effectLst/>
                          <a:latin typeface="Arial Narrow" panose="020B0606020202030204" pitchFamily="34" charset="0"/>
                          <a:ea typeface="맑은 고딕" panose="020B0503020000020004" pitchFamily="50" charset="-127"/>
                          <a:cs typeface="Times New Roman" panose="02020603050405020304" pitchFamily="18" charset="0"/>
                        </a:rPr>
                        <a:t>·</a:t>
                      </a:r>
                      <a:r>
                        <a:rPr lang="en-US" sz="2400"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4%)</a:t>
                      </a:r>
                      <a:endParaRPr lang="ko-KR" sz="24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3423150704"/>
                  </a:ext>
                </a:extLst>
              </a:tr>
              <a:tr h="213360">
                <a:tc>
                  <a:txBody>
                    <a:bodyPr/>
                    <a:lstStyle/>
                    <a:p>
                      <a:pPr algn="just" latinLnBrk="1">
                        <a:lnSpc>
                          <a:spcPct val="107000"/>
                        </a:lnSpc>
                        <a:spcAft>
                          <a:spcPts val="800"/>
                        </a:spcAft>
                        <a:buNone/>
                      </a:pPr>
                      <a:r>
                        <a:rPr lang="en-US" sz="2400" kern="100">
                          <a:effectLst/>
                          <a:latin typeface="Arial Narrow" panose="020B0606020202030204" pitchFamily="34" charset="0"/>
                          <a:ea typeface="맑은 고딕" panose="020B0503020000020004" pitchFamily="50" charset="-127"/>
                          <a:cs typeface="Times New Roman" panose="02020603050405020304" pitchFamily="18" charset="0"/>
                        </a:rPr>
                        <a:t>  Patient wanted</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7 (0</a:t>
                      </a:r>
                      <a:r>
                        <a:rPr lang="en-US" sz="2400" kern="100">
                          <a:effectLst/>
                          <a:latin typeface="Arial Narrow" panose="020B0606020202030204" pitchFamily="34" charset="0"/>
                          <a:ea typeface="맑은 고딕" panose="020B0503020000020004" pitchFamily="50" charset="-127"/>
                          <a:cs typeface="Times New Roman" panose="02020603050405020304" pitchFamily="18" charset="0"/>
                        </a:rPr>
                        <a:t>·</a:t>
                      </a: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3%)</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293578025"/>
                  </a:ext>
                </a:extLst>
              </a:tr>
              <a:tr h="213360">
                <a:tc>
                  <a:txBody>
                    <a:bodyPr/>
                    <a:lstStyle/>
                    <a:p>
                      <a:pPr indent="107950" algn="just"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Judgement by the clinician</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32 (1</a:t>
                      </a:r>
                      <a:r>
                        <a:rPr lang="en-US" sz="2400" kern="100">
                          <a:effectLst/>
                          <a:latin typeface="Arial Narrow" panose="020B0606020202030204" pitchFamily="34" charset="0"/>
                          <a:ea typeface="맑은 고딕" panose="020B0503020000020004" pitchFamily="50" charset="-127"/>
                          <a:cs typeface="Times New Roman" panose="02020603050405020304" pitchFamily="18" charset="0"/>
                        </a:rPr>
                        <a:t>·</a:t>
                      </a: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2%)</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4255380387"/>
                  </a:ext>
                </a:extLst>
              </a:tr>
              <a:tr h="213360">
                <a:tc>
                  <a:txBody>
                    <a:bodyPr/>
                    <a:lstStyle/>
                    <a:p>
                      <a:pPr indent="127000" algn="just"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Prescription error</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0 (0%)</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2229752332"/>
                  </a:ext>
                </a:extLst>
              </a:tr>
              <a:tr h="213360">
                <a:tc>
                  <a:txBody>
                    <a:bodyPr/>
                    <a:lstStyle/>
                    <a:p>
                      <a:pPr indent="127000" algn="just"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Received other devices (not drug-eluting stent)</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87 (3</a:t>
                      </a:r>
                      <a:r>
                        <a:rPr lang="en-US" sz="2400" kern="100">
                          <a:effectLst/>
                          <a:latin typeface="Arial Narrow" panose="020B0606020202030204" pitchFamily="34" charset="0"/>
                          <a:ea typeface="맑은 고딕" panose="020B0503020000020004" pitchFamily="50" charset="-127"/>
                          <a:cs typeface="Times New Roman" panose="02020603050405020304" pitchFamily="18" charset="0"/>
                        </a:rPr>
                        <a:t>·</a:t>
                      </a: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1%)</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2970231721"/>
                  </a:ext>
                </a:extLst>
              </a:tr>
              <a:tr h="213360">
                <a:tc>
                  <a:txBody>
                    <a:bodyPr/>
                    <a:lstStyle/>
                    <a:p>
                      <a:pPr algn="just" latinLnBrk="1">
                        <a:lnSpc>
                          <a:spcPct val="107000"/>
                        </a:lnSpc>
                        <a:spcAft>
                          <a:spcPts val="800"/>
                        </a:spcAft>
                        <a:buNone/>
                      </a:pPr>
                      <a:r>
                        <a:rPr lang="en-US" sz="2400" b="1"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Aspirin Monotherapy</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algn="ctr"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N=2754</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solidFill>
                      <a:srgbClr val="D9D9D9"/>
                    </a:solidFill>
                  </a:tcPr>
                </a:tc>
                <a:extLst>
                  <a:ext uri="{0D108BD9-81ED-4DB2-BD59-A6C34878D82A}">
                    <a16:rowId xmlns:a16="http://schemas.microsoft.com/office/drawing/2014/main" val="2422009476"/>
                  </a:ext>
                </a:extLst>
              </a:tr>
              <a:tr h="213360">
                <a:tc>
                  <a:txBody>
                    <a:bodyPr/>
                    <a:lstStyle/>
                    <a:p>
                      <a:pPr indent="107950" algn="just"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No protocol violation</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2594 (94</a:t>
                      </a:r>
                      <a:r>
                        <a:rPr lang="en-US" sz="2400" kern="100">
                          <a:effectLst/>
                          <a:latin typeface="Arial Narrow" panose="020B0606020202030204" pitchFamily="34" charset="0"/>
                          <a:ea typeface="맑은 고딕" panose="020B0503020000020004" pitchFamily="50" charset="-127"/>
                          <a:cs typeface="Times New Roman" panose="02020603050405020304" pitchFamily="18" charset="0"/>
                        </a:rPr>
                        <a:t>·</a:t>
                      </a: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2%)</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3624678788"/>
                  </a:ext>
                </a:extLst>
              </a:tr>
              <a:tr h="213360">
                <a:tc>
                  <a:txBody>
                    <a:bodyPr/>
                    <a:lstStyle/>
                    <a:p>
                      <a:pPr indent="107950" algn="just" latinLnBrk="1">
                        <a:lnSpc>
                          <a:spcPct val="107000"/>
                        </a:lnSpc>
                        <a:spcAft>
                          <a:spcPts val="800"/>
                        </a:spcAft>
                        <a:buNone/>
                      </a:pPr>
                      <a:r>
                        <a:rPr lang="en-US" sz="2400" kern="100">
                          <a:effectLst/>
                          <a:latin typeface="Arial Narrow" panose="020B0606020202030204" pitchFamily="34" charset="0"/>
                          <a:ea typeface="맑은 고딕" panose="020B0503020000020004" pitchFamily="50" charset="-127"/>
                          <a:cs typeface="Times New Roman" panose="02020603050405020304" pitchFamily="18" charset="0"/>
                        </a:rPr>
                        <a:t>Patient wanted</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7 (0</a:t>
                      </a:r>
                      <a:r>
                        <a:rPr lang="en-US" sz="2400" kern="100">
                          <a:effectLst/>
                          <a:latin typeface="Arial Narrow" panose="020B0606020202030204" pitchFamily="34" charset="0"/>
                          <a:ea typeface="맑은 고딕" panose="020B0503020000020004" pitchFamily="50" charset="-127"/>
                          <a:cs typeface="Times New Roman" panose="02020603050405020304" pitchFamily="18" charset="0"/>
                        </a:rPr>
                        <a:t>·</a:t>
                      </a: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3%)</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4032328087"/>
                  </a:ext>
                </a:extLst>
              </a:tr>
              <a:tr h="213360">
                <a:tc>
                  <a:txBody>
                    <a:bodyPr/>
                    <a:lstStyle/>
                    <a:p>
                      <a:pPr indent="107950" algn="just"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Judgement by the clinician</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64 (2</a:t>
                      </a:r>
                      <a:r>
                        <a:rPr lang="en-US" sz="2400" kern="100">
                          <a:effectLst/>
                          <a:latin typeface="Arial Narrow" panose="020B0606020202030204" pitchFamily="34" charset="0"/>
                          <a:ea typeface="맑은 고딕" panose="020B0503020000020004" pitchFamily="50" charset="-127"/>
                          <a:cs typeface="Times New Roman" panose="02020603050405020304" pitchFamily="18" charset="0"/>
                        </a:rPr>
                        <a:t>·</a:t>
                      </a: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3%)</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3659179701"/>
                  </a:ext>
                </a:extLst>
              </a:tr>
              <a:tr h="213360">
                <a:tc>
                  <a:txBody>
                    <a:bodyPr/>
                    <a:lstStyle/>
                    <a:p>
                      <a:pPr indent="107950" algn="just"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Prescription error</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4 (0</a:t>
                      </a:r>
                      <a:r>
                        <a:rPr lang="en-US" sz="2400" kern="100">
                          <a:effectLst/>
                          <a:latin typeface="Arial Narrow" panose="020B0606020202030204" pitchFamily="34" charset="0"/>
                          <a:ea typeface="맑은 고딕" panose="020B0503020000020004" pitchFamily="50" charset="-127"/>
                          <a:cs typeface="Times New Roman" panose="02020603050405020304" pitchFamily="18" charset="0"/>
                        </a:rPr>
                        <a:t>·</a:t>
                      </a: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1%)</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430637457"/>
                  </a:ext>
                </a:extLst>
              </a:tr>
              <a:tr h="213360">
                <a:tc>
                  <a:txBody>
                    <a:bodyPr/>
                    <a:lstStyle/>
                    <a:p>
                      <a:pPr indent="107950" algn="just" latinLnBrk="1">
                        <a:lnSpc>
                          <a:spcPct val="107000"/>
                        </a:lnSpc>
                        <a:spcAft>
                          <a:spcPts val="800"/>
                        </a:spcAft>
                        <a:buNone/>
                      </a:pPr>
                      <a:r>
                        <a:rPr lang="en-US" sz="24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Received other devices (not drug-eluting stent)</a:t>
                      </a:r>
                      <a:endParaRPr lang="ko-KR" sz="24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latinLnBrk="1">
                        <a:lnSpc>
                          <a:spcPct val="107000"/>
                        </a:lnSpc>
                        <a:spcAft>
                          <a:spcPts val="800"/>
                        </a:spcAft>
                        <a:buNone/>
                      </a:pPr>
                      <a:r>
                        <a:rPr lang="en-US" sz="2400"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85 (3</a:t>
                      </a:r>
                      <a:r>
                        <a:rPr lang="en-US" sz="2400" kern="100" dirty="0">
                          <a:effectLst/>
                          <a:latin typeface="Arial Narrow" panose="020B0606020202030204" pitchFamily="34" charset="0"/>
                          <a:ea typeface="맑은 고딕" panose="020B0503020000020004" pitchFamily="50" charset="-127"/>
                          <a:cs typeface="Times New Roman" panose="02020603050405020304" pitchFamily="18" charset="0"/>
                        </a:rPr>
                        <a:t>·</a:t>
                      </a:r>
                      <a:r>
                        <a:rPr lang="en-US" sz="2400"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1%)</a:t>
                      </a:r>
                      <a:endParaRPr lang="ko-KR" sz="24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8200715"/>
                  </a:ext>
                </a:extLst>
              </a:tr>
            </a:tbl>
          </a:graphicData>
        </a:graphic>
      </p:graphicFrame>
    </p:spTree>
    <p:extLst>
      <p:ext uri="{BB962C8B-B14F-4D97-AF65-F5344CB8AC3E}">
        <p14:creationId xmlns:p14="http://schemas.microsoft.com/office/powerpoint/2010/main" val="250417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84D1195-3B3E-5111-68AD-FCECAAF42264}"/>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b="1" dirty="0">
                <a:latin typeface="Arial Narrow" panose="020B0606020202030204" pitchFamily="34" charset="0"/>
              </a:rPr>
              <a:t>Baseline Patient Characteristics (I)</a:t>
            </a:r>
            <a:endParaRPr lang="ko-KR" altLang="en-US" b="1" dirty="0">
              <a:latin typeface="Arial Narrow" panose="020B0606020202030204" pitchFamily="34" charset="0"/>
            </a:endParaRPr>
          </a:p>
        </p:txBody>
      </p:sp>
      <p:graphicFrame>
        <p:nvGraphicFramePr>
          <p:cNvPr id="7" name="표 6">
            <a:extLst>
              <a:ext uri="{FF2B5EF4-FFF2-40B4-BE49-F238E27FC236}">
                <a16:creationId xmlns:a16="http://schemas.microsoft.com/office/drawing/2014/main" id="{0D9C5904-DDC3-F6AA-69A0-802170BBB19B}"/>
              </a:ext>
            </a:extLst>
          </p:cNvPr>
          <p:cNvGraphicFramePr>
            <a:graphicFrameLocks noGrp="1"/>
          </p:cNvGraphicFramePr>
          <p:nvPr>
            <p:extLst>
              <p:ext uri="{D42A27DB-BD31-4B8C-83A1-F6EECF244321}">
                <p14:modId xmlns:p14="http://schemas.microsoft.com/office/powerpoint/2010/main" val="3563466674"/>
              </p:ext>
            </p:extLst>
          </p:nvPr>
        </p:nvGraphicFramePr>
        <p:xfrm>
          <a:off x="511327" y="994612"/>
          <a:ext cx="11211750" cy="4817355"/>
        </p:xfrm>
        <a:graphic>
          <a:graphicData uri="http://schemas.openxmlformats.org/drawingml/2006/table">
            <a:tbl>
              <a:tblPr firstRow="1" firstCol="1" bandRow="1">
                <a:tableStyleId>{BC89EF96-8CEA-46FF-86C4-4CE0E7609802}</a:tableStyleId>
              </a:tblPr>
              <a:tblGrid>
                <a:gridCol w="4599935">
                  <a:extLst>
                    <a:ext uri="{9D8B030D-6E8A-4147-A177-3AD203B41FA5}">
                      <a16:colId xmlns:a16="http://schemas.microsoft.com/office/drawing/2014/main" val="2117108825"/>
                    </a:ext>
                  </a:extLst>
                </a:gridCol>
                <a:gridCol w="3458307">
                  <a:extLst>
                    <a:ext uri="{9D8B030D-6E8A-4147-A177-3AD203B41FA5}">
                      <a16:colId xmlns:a16="http://schemas.microsoft.com/office/drawing/2014/main" val="2768435932"/>
                    </a:ext>
                  </a:extLst>
                </a:gridCol>
                <a:gridCol w="3153508">
                  <a:extLst>
                    <a:ext uri="{9D8B030D-6E8A-4147-A177-3AD203B41FA5}">
                      <a16:colId xmlns:a16="http://schemas.microsoft.com/office/drawing/2014/main" val="498721120"/>
                    </a:ext>
                  </a:extLst>
                </a:gridCol>
              </a:tblGrid>
              <a:tr h="503475">
                <a:tc>
                  <a:txBody>
                    <a:bodyPr/>
                    <a:lstStyle/>
                    <a:p>
                      <a:pPr algn="just" latinLnBrk="0">
                        <a:lnSpc>
                          <a:spcPct val="115000"/>
                        </a:lnSpc>
                        <a:spcAft>
                          <a:spcPts val="1000"/>
                        </a:spcAft>
                        <a:buNone/>
                      </a:pPr>
                      <a:r>
                        <a:rPr lang="en-GB" sz="1800" kern="100">
                          <a:effectLst/>
                          <a:latin typeface="Arial Narrow" panose="020B0606020202030204" pitchFamily="34" charset="0"/>
                        </a:rPr>
                        <a:t>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9527" marB="9527" anchor="ctr"/>
                </a:tc>
                <a:tc>
                  <a:txBody>
                    <a:bodyPr/>
                    <a:lstStyle/>
                    <a:p>
                      <a:pPr algn="ctr" latinLnBrk="0">
                        <a:lnSpc>
                          <a:spcPct val="115000"/>
                        </a:lnSpc>
                        <a:spcAft>
                          <a:spcPts val="1000"/>
                        </a:spcAft>
                        <a:buNone/>
                      </a:pPr>
                      <a:r>
                        <a:rPr lang="en-GB" sz="2000" kern="100" dirty="0">
                          <a:effectLst/>
                          <a:latin typeface="Arial Narrow" panose="020B0606020202030204" pitchFamily="34" charset="0"/>
                        </a:rPr>
                        <a:t>Clopidogrel group (n=2752)</a:t>
                      </a:r>
                      <a:endParaRPr lang="ko-KR" sz="20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2000" kern="100" dirty="0">
                          <a:effectLst/>
                          <a:latin typeface="Arial Narrow" panose="020B0606020202030204" pitchFamily="34" charset="0"/>
                        </a:rPr>
                        <a:t>Aspirin group (n=2754)</a:t>
                      </a:r>
                      <a:endParaRPr lang="ko-KR" sz="20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4017909512"/>
                  </a:ext>
                </a:extLst>
              </a:tr>
              <a:tr h="96530">
                <a:tc>
                  <a:txBody>
                    <a:bodyPr/>
                    <a:lstStyle/>
                    <a:p>
                      <a:pPr algn="just" latinLnBrk="0">
                        <a:lnSpc>
                          <a:spcPct val="115000"/>
                        </a:lnSpc>
                        <a:spcAft>
                          <a:spcPts val="1000"/>
                        </a:spcAft>
                        <a:buNone/>
                      </a:pPr>
                      <a:r>
                        <a:rPr lang="en-GB" sz="1800" kern="100" dirty="0">
                          <a:effectLst/>
                          <a:latin typeface="Arial Narrow" panose="020B0606020202030204" pitchFamily="34" charset="0"/>
                        </a:rPr>
                        <a:t>Age, years</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66·0 (58·0–73·0)</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65·0 (58·0–73·0)</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1105111812"/>
                  </a:ext>
                </a:extLst>
              </a:tr>
              <a:tr h="96530">
                <a:tc>
                  <a:txBody>
                    <a:bodyPr/>
                    <a:lstStyle/>
                    <a:p>
                      <a:pPr marL="0" algn="just" latinLnBrk="0">
                        <a:lnSpc>
                          <a:spcPct val="115000"/>
                        </a:lnSpc>
                        <a:spcAft>
                          <a:spcPts val="1000"/>
                        </a:spcAft>
                        <a:buNone/>
                      </a:pPr>
                      <a:r>
                        <a:rPr lang="en-GB" sz="1800" kern="100" dirty="0">
                          <a:effectLst/>
                          <a:latin typeface="Arial Narrow" panose="020B0606020202030204" pitchFamily="34" charset="0"/>
                        </a:rPr>
                        <a:t>Women</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512 (18·6%)</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490 (17·8%)</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3699882094"/>
                  </a:ext>
                </a:extLst>
              </a:tr>
              <a:tr h="96530">
                <a:tc>
                  <a:txBody>
                    <a:bodyPr/>
                    <a:lstStyle/>
                    <a:p>
                      <a:pPr algn="just" latinLnBrk="0">
                        <a:lnSpc>
                          <a:spcPct val="115000"/>
                        </a:lnSpc>
                        <a:spcAft>
                          <a:spcPts val="1000"/>
                        </a:spcAft>
                        <a:buNone/>
                      </a:pPr>
                      <a:r>
                        <a:rPr lang="en-GB" sz="1800" kern="100" dirty="0">
                          <a:effectLst/>
                          <a:latin typeface="Arial Narrow" panose="020B0606020202030204" pitchFamily="34" charset="0"/>
                        </a:rPr>
                        <a:t>Enrolment criteria</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 </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 </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2524387768"/>
                  </a:ext>
                </a:extLst>
              </a:tr>
              <a:tr h="96530">
                <a:tc>
                  <a:txBody>
                    <a:bodyPr/>
                    <a:lstStyle/>
                    <a:p>
                      <a:pPr marL="195580" algn="just" latinLnBrk="0">
                        <a:lnSpc>
                          <a:spcPct val="115000"/>
                        </a:lnSpc>
                        <a:spcAft>
                          <a:spcPts val="1000"/>
                        </a:spcAft>
                        <a:buNone/>
                      </a:pPr>
                      <a:r>
                        <a:rPr lang="en-GB" sz="1800" kern="100">
                          <a:effectLst/>
                          <a:latin typeface="Arial Narrow" panose="020B0606020202030204" pitchFamily="34" charset="0"/>
                        </a:rPr>
                        <a:t>Previous myocardial infarction</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1283 (46·6%)</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1269 (46·1%)</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1849657250"/>
                  </a:ext>
                </a:extLst>
              </a:tr>
              <a:tr h="96530">
                <a:tc>
                  <a:txBody>
                    <a:bodyPr/>
                    <a:lstStyle/>
                    <a:p>
                      <a:pPr marL="195580" algn="just" latinLnBrk="0">
                        <a:lnSpc>
                          <a:spcPct val="115000"/>
                        </a:lnSpc>
                        <a:spcAft>
                          <a:spcPts val="1000"/>
                        </a:spcAft>
                        <a:buNone/>
                      </a:pPr>
                      <a:r>
                        <a:rPr lang="en-GB" sz="1800" kern="100">
                          <a:effectLst/>
                          <a:latin typeface="Arial Narrow" panose="020B0606020202030204" pitchFamily="34" charset="0"/>
                        </a:rPr>
                        <a:t>Medication-treated diabetes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1039 (37·8%)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1050 (38·1%)</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3460767270"/>
                  </a:ext>
                </a:extLst>
              </a:tr>
              <a:tr h="97244">
                <a:tc>
                  <a:txBody>
                    <a:bodyPr/>
                    <a:lstStyle/>
                    <a:p>
                      <a:pPr marL="195580" algn="just" latinLnBrk="0">
                        <a:lnSpc>
                          <a:spcPct val="115000"/>
                        </a:lnSpc>
                        <a:spcAft>
                          <a:spcPts val="1000"/>
                        </a:spcAft>
                        <a:buNone/>
                      </a:pPr>
                      <a:r>
                        <a:rPr lang="en-GB" sz="1800" kern="100">
                          <a:effectLst/>
                          <a:latin typeface="Arial Narrow" panose="020B0606020202030204" pitchFamily="34" charset="0"/>
                        </a:rPr>
                        <a:t>Complex PCI</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2113 (76·8%)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2072 (75·2%)</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3006245893"/>
                  </a:ext>
                </a:extLst>
              </a:tr>
              <a:tr h="96530">
                <a:tc>
                  <a:txBody>
                    <a:bodyPr/>
                    <a:lstStyle/>
                    <a:p>
                      <a:pPr algn="just" latinLnBrk="0">
                        <a:lnSpc>
                          <a:spcPct val="115000"/>
                        </a:lnSpc>
                        <a:spcAft>
                          <a:spcPts val="1000"/>
                        </a:spcAft>
                        <a:buNone/>
                      </a:pPr>
                      <a:r>
                        <a:rPr lang="en-GB" sz="1800" kern="100">
                          <a:effectLst/>
                          <a:latin typeface="Arial Narrow" panose="020B0606020202030204" pitchFamily="34" charset="0"/>
                        </a:rPr>
                        <a:t>BMI, kg/m²</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24·9 (23·0–27·0)</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24·8 (23·1–26·9)</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3919199978"/>
                  </a:ext>
                </a:extLst>
              </a:tr>
              <a:tr h="96530">
                <a:tc>
                  <a:txBody>
                    <a:bodyPr/>
                    <a:lstStyle/>
                    <a:p>
                      <a:pPr algn="just" latinLnBrk="0">
                        <a:lnSpc>
                          <a:spcPct val="115000"/>
                        </a:lnSpc>
                        <a:spcAft>
                          <a:spcPts val="1000"/>
                        </a:spcAft>
                        <a:buNone/>
                      </a:pPr>
                      <a:r>
                        <a:rPr lang="en-GB" sz="1800" kern="100">
                          <a:effectLst/>
                          <a:latin typeface="Arial Narrow" panose="020B0606020202030204" pitchFamily="34" charset="0"/>
                        </a:rPr>
                        <a:t>Hypertension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1756 (63·8%)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1690 (61·4%)</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1109288545"/>
                  </a:ext>
                </a:extLst>
              </a:tr>
              <a:tr h="96530">
                <a:tc>
                  <a:txBody>
                    <a:bodyPr/>
                    <a:lstStyle/>
                    <a:p>
                      <a:pPr algn="just" latinLnBrk="0">
                        <a:lnSpc>
                          <a:spcPct val="115000"/>
                        </a:lnSpc>
                        <a:spcAft>
                          <a:spcPts val="1000"/>
                        </a:spcAft>
                        <a:buNone/>
                      </a:pPr>
                      <a:r>
                        <a:rPr lang="en-GB" sz="1800" kern="100">
                          <a:effectLst/>
                          <a:latin typeface="Arial Narrow" panose="020B0606020202030204" pitchFamily="34" charset="0"/>
                        </a:rPr>
                        <a:t>Dyslipidaemia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1626 (59·1%)</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1604 (58·2%)</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3914699233"/>
                  </a:ext>
                </a:extLst>
              </a:tr>
              <a:tr h="96530">
                <a:tc>
                  <a:txBody>
                    <a:bodyPr/>
                    <a:lstStyle/>
                    <a:p>
                      <a:pPr algn="just" latinLnBrk="0">
                        <a:lnSpc>
                          <a:spcPct val="115000"/>
                        </a:lnSpc>
                        <a:spcAft>
                          <a:spcPts val="1000"/>
                        </a:spcAft>
                        <a:buNone/>
                      </a:pPr>
                      <a:r>
                        <a:rPr lang="en-GB" sz="1800" kern="100">
                          <a:effectLst/>
                          <a:latin typeface="Arial Narrow" panose="020B0606020202030204" pitchFamily="34" charset="0"/>
                        </a:rPr>
                        <a:t>Current smoking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448 (16·3%)</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488 (17·7%)</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678681940"/>
                  </a:ext>
                </a:extLst>
              </a:tr>
              <a:tr h="96530">
                <a:tc>
                  <a:txBody>
                    <a:bodyPr/>
                    <a:lstStyle/>
                    <a:p>
                      <a:pPr algn="just" latinLnBrk="0">
                        <a:lnSpc>
                          <a:spcPct val="115000"/>
                        </a:lnSpc>
                        <a:spcAft>
                          <a:spcPts val="1000"/>
                        </a:spcAft>
                        <a:buNone/>
                      </a:pPr>
                      <a:r>
                        <a:rPr lang="en-GB" sz="1800" kern="100" dirty="0">
                          <a:effectLst/>
                          <a:latin typeface="Arial Narrow" panose="020B0606020202030204" pitchFamily="34" charset="0"/>
                        </a:rPr>
                        <a:t>Chronic kidney disease</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242 (8·8%)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260 (9·4%)</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1526596009"/>
                  </a:ext>
                </a:extLst>
              </a:tr>
              <a:tr h="96530">
                <a:tc>
                  <a:txBody>
                    <a:bodyPr/>
                    <a:lstStyle/>
                    <a:p>
                      <a:pPr algn="just" latinLnBrk="0">
                        <a:lnSpc>
                          <a:spcPct val="115000"/>
                        </a:lnSpc>
                        <a:spcAft>
                          <a:spcPts val="1000"/>
                        </a:spcAft>
                        <a:buNone/>
                      </a:pPr>
                      <a:r>
                        <a:rPr lang="en-GB" sz="1800" kern="100">
                          <a:effectLst/>
                          <a:latin typeface="Arial Narrow" panose="020B0606020202030204" pitchFamily="34" charset="0"/>
                        </a:rPr>
                        <a:t>Previous stroke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76 (2·8%)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66 (2·4%)</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3860218190"/>
                  </a:ext>
                </a:extLst>
              </a:tr>
              <a:tr h="96530">
                <a:tc>
                  <a:txBody>
                    <a:bodyPr/>
                    <a:lstStyle/>
                    <a:p>
                      <a:pPr algn="just" latinLnBrk="0">
                        <a:lnSpc>
                          <a:spcPct val="115000"/>
                        </a:lnSpc>
                        <a:spcAft>
                          <a:spcPts val="1000"/>
                        </a:spcAft>
                        <a:buNone/>
                      </a:pPr>
                      <a:r>
                        <a:rPr lang="en-GB" sz="1800" kern="100">
                          <a:effectLst/>
                          <a:latin typeface="Arial Narrow" panose="020B0606020202030204" pitchFamily="34" charset="0"/>
                        </a:rPr>
                        <a:t>Peripheral vascular disease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23 (0·8%)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22 (0·8%)</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4002098734"/>
                  </a:ext>
                </a:extLst>
              </a:tr>
              <a:tr h="96530">
                <a:tc>
                  <a:txBody>
                    <a:bodyPr/>
                    <a:lstStyle/>
                    <a:p>
                      <a:pPr algn="just" latinLnBrk="0">
                        <a:lnSpc>
                          <a:spcPct val="115000"/>
                        </a:lnSpc>
                        <a:spcAft>
                          <a:spcPts val="1000"/>
                        </a:spcAft>
                        <a:buNone/>
                      </a:pPr>
                      <a:r>
                        <a:rPr lang="en-GB" sz="1800" kern="100">
                          <a:effectLst/>
                          <a:latin typeface="Arial Narrow" panose="020B0606020202030204" pitchFamily="34" charset="0"/>
                        </a:rPr>
                        <a:t>Previous history of major bleeding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15 (0·5%)</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21 (0·8%)</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1404541499"/>
                  </a:ext>
                </a:extLst>
              </a:tr>
              <a:tr h="96530">
                <a:tc>
                  <a:txBody>
                    <a:bodyPr/>
                    <a:lstStyle/>
                    <a:p>
                      <a:pPr algn="l">
                        <a:buNone/>
                      </a:pPr>
                      <a:r>
                        <a:rPr lang="en-GB" sz="1800" kern="100" dirty="0">
                          <a:effectLst/>
                          <a:latin typeface="Arial Narrow" panose="020B0606020202030204" pitchFamily="34" charset="0"/>
                        </a:rPr>
                        <a:t>Left ventricular ejection fraction, % </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a:effectLst/>
                          <a:latin typeface="Arial Narrow" panose="020B0606020202030204" pitchFamily="34" charset="0"/>
                        </a:rPr>
                        <a:t>60·0% (55·0–65·0)</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tc>
                  <a:txBody>
                    <a:bodyPr/>
                    <a:lstStyle/>
                    <a:p>
                      <a:pPr algn="ctr" latinLnBrk="0">
                        <a:lnSpc>
                          <a:spcPct val="115000"/>
                        </a:lnSpc>
                        <a:spcAft>
                          <a:spcPts val="1000"/>
                        </a:spcAft>
                        <a:buNone/>
                      </a:pPr>
                      <a:r>
                        <a:rPr lang="en-GB" sz="1800" kern="100" dirty="0">
                          <a:effectLst/>
                          <a:latin typeface="Arial Narrow" panose="020B0606020202030204" pitchFamily="34" charset="0"/>
                        </a:rPr>
                        <a:t>60·0% (55·0–65·0) </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nchor="ctr"/>
                </a:tc>
                <a:extLst>
                  <a:ext uri="{0D108BD9-81ED-4DB2-BD59-A6C34878D82A}">
                    <a16:rowId xmlns:a16="http://schemas.microsoft.com/office/drawing/2014/main" val="3367641948"/>
                  </a:ext>
                </a:extLst>
              </a:tr>
            </a:tbl>
          </a:graphicData>
        </a:graphic>
      </p:graphicFrame>
    </p:spTree>
    <p:extLst>
      <p:ext uri="{BB962C8B-B14F-4D97-AF65-F5344CB8AC3E}">
        <p14:creationId xmlns:p14="http://schemas.microsoft.com/office/powerpoint/2010/main" val="34581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E9A03-F1E3-7886-C471-ECD83B8BB785}"/>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50AE8CD4-4EE1-6092-3ED8-3176AD86030E}"/>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b="1" dirty="0">
                <a:latin typeface="Arial Narrow" panose="020B0606020202030204" pitchFamily="34" charset="0"/>
              </a:rPr>
              <a:t>Baseline Patient Characteristics (II)</a:t>
            </a:r>
            <a:endParaRPr lang="ko-KR" altLang="en-US" b="1" dirty="0">
              <a:latin typeface="Arial Narrow" panose="020B0606020202030204" pitchFamily="34" charset="0"/>
            </a:endParaRPr>
          </a:p>
        </p:txBody>
      </p:sp>
      <p:graphicFrame>
        <p:nvGraphicFramePr>
          <p:cNvPr id="7" name="표 6">
            <a:extLst>
              <a:ext uri="{FF2B5EF4-FFF2-40B4-BE49-F238E27FC236}">
                <a16:creationId xmlns:a16="http://schemas.microsoft.com/office/drawing/2014/main" id="{8C23998E-8596-045C-C425-9FA673503C71}"/>
              </a:ext>
            </a:extLst>
          </p:cNvPr>
          <p:cNvGraphicFramePr>
            <a:graphicFrameLocks noGrp="1"/>
          </p:cNvGraphicFramePr>
          <p:nvPr>
            <p:extLst>
              <p:ext uri="{D42A27DB-BD31-4B8C-83A1-F6EECF244321}">
                <p14:modId xmlns:p14="http://schemas.microsoft.com/office/powerpoint/2010/main" val="70128632"/>
              </p:ext>
            </p:extLst>
          </p:nvPr>
        </p:nvGraphicFramePr>
        <p:xfrm>
          <a:off x="416170" y="1033593"/>
          <a:ext cx="11359660" cy="4718270"/>
        </p:xfrm>
        <a:graphic>
          <a:graphicData uri="http://schemas.openxmlformats.org/drawingml/2006/table">
            <a:tbl>
              <a:tblPr firstRow="1" firstCol="1" bandRow="1">
                <a:tableStyleId>{BC89EF96-8CEA-46FF-86C4-4CE0E7609802}</a:tableStyleId>
              </a:tblPr>
              <a:tblGrid>
                <a:gridCol w="5533291">
                  <a:extLst>
                    <a:ext uri="{9D8B030D-6E8A-4147-A177-3AD203B41FA5}">
                      <a16:colId xmlns:a16="http://schemas.microsoft.com/office/drawing/2014/main" val="2117108825"/>
                    </a:ext>
                  </a:extLst>
                </a:gridCol>
                <a:gridCol w="3094892">
                  <a:extLst>
                    <a:ext uri="{9D8B030D-6E8A-4147-A177-3AD203B41FA5}">
                      <a16:colId xmlns:a16="http://schemas.microsoft.com/office/drawing/2014/main" val="2768435932"/>
                    </a:ext>
                  </a:extLst>
                </a:gridCol>
                <a:gridCol w="2731477">
                  <a:extLst>
                    <a:ext uri="{9D8B030D-6E8A-4147-A177-3AD203B41FA5}">
                      <a16:colId xmlns:a16="http://schemas.microsoft.com/office/drawing/2014/main" val="498721120"/>
                    </a:ext>
                  </a:extLst>
                </a:gridCol>
              </a:tblGrid>
              <a:tr h="404390">
                <a:tc>
                  <a:txBody>
                    <a:bodyPr/>
                    <a:lstStyle/>
                    <a:p>
                      <a:pPr algn="just" latinLnBrk="0">
                        <a:lnSpc>
                          <a:spcPct val="115000"/>
                        </a:lnSpc>
                        <a:spcAft>
                          <a:spcPts val="1000"/>
                        </a:spcAft>
                        <a:buNone/>
                      </a:pPr>
                      <a:r>
                        <a:rPr lang="en-GB" sz="1800" kern="100">
                          <a:effectLst/>
                          <a:latin typeface="Arial Narrow" panose="020B0606020202030204" pitchFamily="34" charset="0"/>
                        </a:rPr>
                        <a:t>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9527" marB="9527"/>
                </a:tc>
                <a:tc>
                  <a:txBody>
                    <a:bodyPr/>
                    <a:lstStyle/>
                    <a:p>
                      <a:pPr algn="ctr" latinLnBrk="0">
                        <a:lnSpc>
                          <a:spcPct val="115000"/>
                        </a:lnSpc>
                        <a:spcAft>
                          <a:spcPts val="1000"/>
                        </a:spcAft>
                        <a:buNone/>
                      </a:pPr>
                      <a:r>
                        <a:rPr lang="en-GB" sz="2000" kern="100" dirty="0">
                          <a:effectLst/>
                          <a:latin typeface="Arial Narrow" panose="020B0606020202030204" pitchFamily="34" charset="0"/>
                        </a:rPr>
                        <a:t>Clopidogrel group (n=2752)</a:t>
                      </a:r>
                      <a:endParaRPr lang="ko-KR" sz="20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2000" kern="100" dirty="0">
                          <a:effectLst/>
                          <a:latin typeface="Arial Narrow" panose="020B0606020202030204" pitchFamily="34" charset="0"/>
                        </a:rPr>
                        <a:t>Aspirin group (n=2754)</a:t>
                      </a:r>
                      <a:endParaRPr lang="ko-KR" sz="20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4017909512"/>
                  </a:ext>
                </a:extLst>
              </a:tr>
              <a:tr h="96530">
                <a:tc>
                  <a:txBody>
                    <a:bodyPr/>
                    <a:lstStyle/>
                    <a:p>
                      <a:pPr algn="just" latinLnBrk="0">
                        <a:lnSpc>
                          <a:spcPct val="115000"/>
                        </a:lnSpc>
                        <a:spcAft>
                          <a:spcPts val="1000"/>
                        </a:spcAft>
                        <a:buNone/>
                      </a:pPr>
                      <a:r>
                        <a:rPr lang="en-GB" sz="1800" kern="100" dirty="0">
                          <a:effectLst/>
                          <a:latin typeface="Arial Narrow" panose="020B0606020202030204" pitchFamily="34" charset="0"/>
                        </a:rPr>
                        <a:t>High bleeding risk defined by ARC </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427 (15·5%)</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448 (16·3%)</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1849657250"/>
                  </a:ext>
                </a:extLst>
              </a:tr>
              <a:tr h="96530">
                <a:tc>
                  <a:txBody>
                    <a:bodyPr/>
                    <a:lstStyle/>
                    <a:p>
                      <a:pPr algn="just" latinLnBrk="0">
                        <a:lnSpc>
                          <a:spcPct val="115000"/>
                        </a:lnSpc>
                        <a:spcAft>
                          <a:spcPts val="1000"/>
                        </a:spcAft>
                        <a:buNone/>
                      </a:pPr>
                      <a:r>
                        <a:rPr lang="en-GB" sz="1800" kern="100">
                          <a:effectLst/>
                          <a:latin typeface="Arial Narrow" panose="020B0606020202030204" pitchFamily="34" charset="0"/>
                        </a:rPr>
                        <a:t>Time from PCI to randomisation, months</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17·3 (12·7–36·1)</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17·7 (12·6–36·2)</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3460767270"/>
                  </a:ext>
                </a:extLst>
              </a:tr>
              <a:tr h="96530">
                <a:tc>
                  <a:txBody>
                    <a:bodyPr/>
                    <a:lstStyle/>
                    <a:p>
                      <a:pPr algn="just" latinLnBrk="0">
                        <a:lnSpc>
                          <a:spcPct val="115000"/>
                        </a:lnSpc>
                        <a:spcAft>
                          <a:spcPts val="1000"/>
                        </a:spcAft>
                        <a:buNone/>
                      </a:pPr>
                      <a:r>
                        <a:rPr lang="en-GB" sz="1800" kern="100" dirty="0">
                          <a:effectLst/>
                          <a:latin typeface="Arial Narrow" panose="020B0606020202030204" pitchFamily="34" charset="0"/>
                        </a:rPr>
                        <a:t>DAPT regimen before randomisation</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a:effectLst/>
                          <a:latin typeface="Arial Narrow" panose="020B0606020202030204" pitchFamily="34" charset="0"/>
                        </a:rPr>
                        <a:t>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 </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3919199978"/>
                  </a:ext>
                </a:extLst>
              </a:tr>
              <a:tr h="96530">
                <a:tc>
                  <a:txBody>
                    <a:bodyPr/>
                    <a:lstStyle/>
                    <a:p>
                      <a:pPr marL="195580" algn="just" latinLnBrk="0">
                        <a:lnSpc>
                          <a:spcPct val="115000"/>
                        </a:lnSpc>
                        <a:spcAft>
                          <a:spcPts val="1000"/>
                        </a:spcAft>
                        <a:buNone/>
                      </a:pPr>
                      <a:r>
                        <a:rPr lang="en-GB" sz="1800" kern="100" dirty="0">
                          <a:effectLst/>
                          <a:latin typeface="Arial Narrow" panose="020B0606020202030204" pitchFamily="34" charset="0"/>
                        </a:rPr>
                        <a:t>Aspirin plus clopidogrel</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1702 (61·8%)</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1729 (62·8%)</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184933295"/>
                  </a:ext>
                </a:extLst>
              </a:tr>
              <a:tr h="96530">
                <a:tc>
                  <a:txBody>
                    <a:bodyPr/>
                    <a:lstStyle/>
                    <a:p>
                      <a:pPr marL="195580" algn="just" latinLnBrk="0">
                        <a:lnSpc>
                          <a:spcPct val="115000"/>
                        </a:lnSpc>
                        <a:spcAft>
                          <a:spcPts val="1000"/>
                        </a:spcAft>
                        <a:buNone/>
                      </a:pPr>
                      <a:r>
                        <a:rPr lang="en-GB" sz="1800" kern="100">
                          <a:effectLst/>
                          <a:latin typeface="Arial Narrow" panose="020B0606020202030204" pitchFamily="34" charset="0"/>
                        </a:rPr>
                        <a:t>Aspirin plus prasugrel</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304 (11·0%)</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341 (12·4%)</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1340058092"/>
                  </a:ext>
                </a:extLst>
              </a:tr>
              <a:tr h="96530">
                <a:tc>
                  <a:txBody>
                    <a:bodyPr/>
                    <a:lstStyle/>
                    <a:p>
                      <a:pPr marL="195580" algn="just" latinLnBrk="0">
                        <a:lnSpc>
                          <a:spcPct val="115000"/>
                        </a:lnSpc>
                        <a:spcAft>
                          <a:spcPts val="1000"/>
                        </a:spcAft>
                        <a:buNone/>
                      </a:pPr>
                      <a:r>
                        <a:rPr lang="en-GB" sz="1800" kern="100">
                          <a:effectLst/>
                          <a:latin typeface="Arial Narrow" panose="020B0606020202030204" pitchFamily="34" charset="0"/>
                        </a:rPr>
                        <a:t>Aspirin plus ticagrelor</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a:effectLst/>
                          <a:latin typeface="Arial Narrow" panose="020B0606020202030204" pitchFamily="34" charset="0"/>
                        </a:rPr>
                        <a:t>746 (27·1%)</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684 (24·8%)</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3446301329"/>
                  </a:ext>
                </a:extLst>
              </a:tr>
              <a:tr h="96530">
                <a:tc>
                  <a:txBody>
                    <a:bodyPr/>
                    <a:lstStyle/>
                    <a:p>
                      <a:pPr algn="just" latinLnBrk="0">
                        <a:lnSpc>
                          <a:spcPct val="115000"/>
                        </a:lnSpc>
                        <a:spcAft>
                          <a:spcPts val="1000"/>
                        </a:spcAft>
                        <a:buNone/>
                      </a:pPr>
                      <a:r>
                        <a:rPr lang="en-GB" sz="1800" kern="100">
                          <a:effectLst/>
                          <a:latin typeface="Arial Narrow" panose="020B0606020202030204" pitchFamily="34" charset="0"/>
                        </a:rPr>
                        <a:t>Medications at randomisation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a:effectLst/>
                          <a:latin typeface="Arial Narrow" panose="020B0606020202030204" pitchFamily="34" charset="0"/>
                        </a:rPr>
                        <a:t> </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 </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1449745504"/>
                  </a:ext>
                </a:extLst>
              </a:tr>
              <a:tr h="96530">
                <a:tc>
                  <a:txBody>
                    <a:bodyPr/>
                    <a:lstStyle/>
                    <a:p>
                      <a:pPr marL="195580" algn="just" latinLnBrk="0">
                        <a:lnSpc>
                          <a:spcPct val="115000"/>
                        </a:lnSpc>
                        <a:spcAft>
                          <a:spcPts val="1000"/>
                        </a:spcAft>
                        <a:buNone/>
                      </a:pPr>
                      <a:r>
                        <a:rPr lang="en-GB" sz="1800" kern="100">
                          <a:effectLst/>
                          <a:latin typeface="Arial Narrow" panose="020B0606020202030204" pitchFamily="34" charset="0"/>
                        </a:rPr>
                        <a:t>Statin</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a:effectLst/>
                          <a:latin typeface="Arial Narrow" panose="020B0606020202030204" pitchFamily="34" charset="0"/>
                        </a:rPr>
                        <a:t>2708 (98·4%)</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2714 (98·5%)</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1700233245"/>
                  </a:ext>
                </a:extLst>
              </a:tr>
              <a:tr h="96530">
                <a:tc>
                  <a:txBody>
                    <a:bodyPr/>
                    <a:lstStyle/>
                    <a:p>
                      <a:pPr marL="195580" algn="just" latinLnBrk="0">
                        <a:lnSpc>
                          <a:spcPct val="115000"/>
                        </a:lnSpc>
                        <a:spcAft>
                          <a:spcPts val="1000"/>
                        </a:spcAft>
                        <a:buNone/>
                      </a:pPr>
                      <a:r>
                        <a:rPr lang="en-GB" sz="1800" kern="100">
                          <a:effectLst/>
                          <a:latin typeface="Arial Narrow" panose="020B0606020202030204" pitchFamily="34" charset="0"/>
                        </a:rPr>
                        <a:t>Ezetimibe</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a:effectLst/>
                          <a:latin typeface="Arial Narrow" panose="020B0606020202030204" pitchFamily="34" charset="0"/>
                        </a:rPr>
                        <a:t>1717 (62·4%)</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1730 (62·8%)</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1109288545"/>
                  </a:ext>
                </a:extLst>
              </a:tr>
              <a:tr h="96530">
                <a:tc>
                  <a:txBody>
                    <a:bodyPr/>
                    <a:lstStyle/>
                    <a:p>
                      <a:pPr marL="195580" algn="just" latinLnBrk="0">
                        <a:lnSpc>
                          <a:spcPct val="115000"/>
                        </a:lnSpc>
                        <a:spcAft>
                          <a:spcPts val="1000"/>
                        </a:spcAft>
                        <a:buNone/>
                      </a:pPr>
                      <a:r>
                        <a:rPr lang="en-GB" sz="1800" kern="100">
                          <a:effectLst/>
                          <a:latin typeface="Arial Narrow" panose="020B0606020202030204" pitchFamily="34" charset="0"/>
                        </a:rPr>
                        <a:t>β blocker</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a:effectLst/>
                          <a:latin typeface="Arial Narrow" panose="020B0606020202030204" pitchFamily="34" charset="0"/>
                        </a:rPr>
                        <a:t>1524 (55·4%)</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1565 (56·8%)</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1359219617"/>
                  </a:ext>
                </a:extLst>
              </a:tr>
              <a:tr h="96530">
                <a:tc>
                  <a:txBody>
                    <a:bodyPr/>
                    <a:lstStyle/>
                    <a:p>
                      <a:pPr marL="195580" algn="just" latinLnBrk="0">
                        <a:lnSpc>
                          <a:spcPct val="115000"/>
                        </a:lnSpc>
                        <a:spcAft>
                          <a:spcPts val="1000"/>
                        </a:spcAft>
                        <a:buNone/>
                      </a:pPr>
                      <a:r>
                        <a:rPr lang="en-GB" sz="1800" kern="100">
                          <a:effectLst/>
                          <a:latin typeface="Arial Narrow" panose="020B0606020202030204" pitchFamily="34" charset="0"/>
                        </a:rPr>
                        <a:t>ACEI or ARB</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a:effectLst/>
                          <a:latin typeface="Arial Narrow" panose="020B0606020202030204" pitchFamily="34" charset="0"/>
                        </a:rPr>
                        <a:t>1755 (63·8%)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1762 (64·0%)</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3914699233"/>
                  </a:ext>
                </a:extLst>
              </a:tr>
              <a:tr h="96530">
                <a:tc>
                  <a:txBody>
                    <a:bodyPr/>
                    <a:lstStyle/>
                    <a:p>
                      <a:pPr marL="195580" algn="just" latinLnBrk="0">
                        <a:lnSpc>
                          <a:spcPct val="115000"/>
                        </a:lnSpc>
                        <a:spcAft>
                          <a:spcPts val="1000"/>
                        </a:spcAft>
                        <a:buNone/>
                      </a:pPr>
                      <a:r>
                        <a:rPr lang="en-GB" sz="1800" kern="100">
                          <a:effectLst/>
                          <a:latin typeface="Arial Narrow" panose="020B0606020202030204" pitchFamily="34" charset="0"/>
                        </a:rPr>
                        <a:t>Gastrointestinal protection medication</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a:effectLst/>
                          <a:latin typeface="Arial Narrow" panose="020B0606020202030204" pitchFamily="34" charset="0"/>
                        </a:rPr>
                        <a:t>792 (28·8%)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844 (30·6%)</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678681940"/>
                  </a:ext>
                </a:extLst>
              </a:tr>
              <a:tr h="96530">
                <a:tc>
                  <a:txBody>
                    <a:bodyPr/>
                    <a:lstStyle/>
                    <a:p>
                      <a:pPr marL="375285" algn="just" latinLnBrk="0">
                        <a:lnSpc>
                          <a:spcPct val="115000"/>
                        </a:lnSpc>
                        <a:spcAft>
                          <a:spcPts val="1000"/>
                        </a:spcAft>
                        <a:buNone/>
                      </a:pPr>
                      <a:r>
                        <a:rPr lang="en-GB" sz="1800" kern="100">
                          <a:effectLst/>
                          <a:latin typeface="Arial Narrow" panose="020B0606020202030204" pitchFamily="34" charset="0"/>
                        </a:rPr>
                        <a:t>Proton-pump inhibitor</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a:effectLst/>
                          <a:latin typeface="Arial Narrow" panose="020B0606020202030204" pitchFamily="34" charset="0"/>
                        </a:rPr>
                        <a:t>545 (19·8%)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589 (21·4%)</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1526596009"/>
                  </a:ext>
                </a:extLst>
              </a:tr>
              <a:tr h="96530">
                <a:tc>
                  <a:txBody>
                    <a:bodyPr/>
                    <a:lstStyle/>
                    <a:p>
                      <a:pPr marL="375285" algn="just" latinLnBrk="0">
                        <a:lnSpc>
                          <a:spcPct val="115000"/>
                        </a:lnSpc>
                        <a:spcAft>
                          <a:spcPts val="1000"/>
                        </a:spcAft>
                        <a:buNone/>
                      </a:pPr>
                      <a:r>
                        <a:rPr lang="en-GB" sz="1800" kern="100">
                          <a:effectLst/>
                          <a:latin typeface="Arial Narrow" panose="020B0606020202030204" pitchFamily="34" charset="0"/>
                        </a:rPr>
                        <a:t>Potassium-competitive acid blocker</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a:effectLst/>
                          <a:latin typeface="Arial Narrow" panose="020B0606020202030204" pitchFamily="34" charset="0"/>
                        </a:rPr>
                        <a:t>100 (3·6%)</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115 (4·2%)</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3860218190"/>
                  </a:ext>
                </a:extLst>
              </a:tr>
              <a:tr h="96530">
                <a:tc>
                  <a:txBody>
                    <a:bodyPr/>
                    <a:lstStyle/>
                    <a:p>
                      <a:pPr marL="375285" algn="just" latinLnBrk="0">
                        <a:lnSpc>
                          <a:spcPct val="115000"/>
                        </a:lnSpc>
                        <a:spcAft>
                          <a:spcPts val="1000"/>
                        </a:spcAft>
                        <a:buNone/>
                      </a:pPr>
                      <a:r>
                        <a:rPr lang="en-GB" sz="1800" kern="100" dirty="0">
                          <a:effectLst/>
                          <a:latin typeface="Arial Narrow" panose="020B0606020202030204" pitchFamily="34" charset="0"/>
                        </a:rPr>
                        <a:t>Histamine-2 receptor blocker or others</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153 (5·6%)</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tc>
                  <a:txBody>
                    <a:bodyPr/>
                    <a:lstStyle/>
                    <a:p>
                      <a:pPr algn="ctr" latinLnBrk="0">
                        <a:lnSpc>
                          <a:spcPct val="115000"/>
                        </a:lnSpc>
                        <a:spcAft>
                          <a:spcPts val="1000"/>
                        </a:spcAft>
                        <a:buNone/>
                      </a:pPr>
                      <a:r>
                        <a:rPr lang="en-GB" sz="1800" kern="100" dirty="0">
                          <a:effectLst/>
                          <a:latin typeface="Arial Narrow" panose="020B0606020202030204" pitchFamily="34" charset="0"/>
                        </a:rPr>
                        <a:t>150 (5·4%)</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36747" marR="36747" marT="0" marB="0"/>
                </a:tc>
                <a:extLst>
                  <a:ext uri="{0D108BD9-81ED-4DB2-BD59-A6C34878D82A}">
                    <a16:rowId xmlns:a16="http://schemas.microsoft.com/office/drawing/2014/main" val="4002098734"/>
                  </a:ext>
                </a:extLst>
              </a:tr>
            </a:tbl>
          </a:graphicData>
        </a:graphic>
      </p:graphicFrame>
    </p:spTree>
    <p:extLst>
      <p:ext uri="{BB962C8B-B14F-4D97-AF65-F5344CB8AC3E}">
        <p14:creationId xmlns:p14="http://schemas.microsoft.com/office/powerpoint/2010/main" val="1157904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8371F-812C-B9A2-1A08-7A3FEDC01C6B}"/>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A52F880D-9324-4DF8-FE1A-9D267927249D}"/>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sz="4000" b="1" dirty="0">
                <a:latin typeface="Arial Narrow" panose="020B0606020202030204" pitchFamily="34" charset="0"/>
              </a:rPr>
              <a:t>Primary Endpoint: MACCE</a:t>
            </a:r>
            <a:endParaRPr lang="ko-KR" altLang="en-US" sz="4000" b="1" dirty="0">
              <a:latin typeface="Arial Narrow" panose="020B0606020202030204" pitchFamily="34" charset="0"/>
            </a:endParaRPr>
          </a:p>
        </p:txBody>
      </p:sp>
      <p:sp>
        <p:nvSpPr>
          <p:cNvPr id="40" name="TextBox 39">
            <a:extLst>
              <a:ext uri="{FF2B5EF4-FFF2-40B4-BE49-F238E27FC236}">
                <a16:creationId xmlns:a16="http://schemas.microsoft.com/office/drawing/2014/main" id="{FCE85D3E-4274-D79E-E79A-16352B53EA65}"/>
              </a:ext>
            </a:extLst>
          </p:cNvPr>
          <p:cNvSpPr txBox="1"/>
          <p:nvPr/>
        </p:nvSpPr>
        <p:spPr>
          <a:xfrm>
            <a:off x="1803559" y="5365190"/>
            <a:ext cx="749112" cy="307176"/>
          </a:xfrm>
          <a:prstGeom prst="rect">
            <a:avLst/>
          </a:prstGeom>
          <a:noFill/>
        </p:spPr>
        <p:txBody>
          <a:bodyPr wrap="square" rtlCol="0">
            <a:spAutoFit/>
          </a:bodyPr>
          <a:lstStyle/>
          <a:p>
            <a:pPr algn="r"/>
            <a:r>
              <a:rPr lang="en-US" altLang="ko-KR" sz="1397" dirty="0">
                <a:solidFill>
                  <a:srgbClr val="C00000"/>
                </a:solidFill>
                <a:latin typeface="Arial Narrow" panose="020B0606020202030204" pitchFamily="34" charset="0"/>
                <a:cs typeface="Arial" panose="020B0604020202020204" pitchFamily="34" charset="0"/>
              </a:rPr>
              <a:t>Aspirin</a:t>
            </a:r>
            <a:endParaRPr lang="ko-KR" altLang="en-US" sz="1397" dirty="0">
              <a:solidFill>
                <a:srgbClr val="C00000"/>
              </a:solidFill>
              <a:latin typeface="Arial Narrow" panose="020B0606020202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4451BC8-F77E-5A79-9E44-40E11A7AA86F}"/>
              </a:ext>
            </a:extLst>
          </p:cNvPr>
          <p:cNvSpPr txBox="1"/>
          <p:nvPr/>
        </p:nvSpPr>
        <p:spPr>
          <a:xfrm>
            <a:off x="1384386" y="5639308"/>
            <a:ext cx="1168287" cy="307176"/>
          </a:xfrm>
          <a:prstGeom prst="rect">
            <a:avLst/>
          </a:prstGeom>
          <a:noFill/>
        </p:spPr>
        <p:txBody>
          <a:bodyPr wrap="square" rtlCol="0">
            <a:spAutoFit/>
          </a:bodyPr>
          <a:lstStyle/>
          <a:p>
            <a:pPr algn="r"/>
            <a:r>
              <a:rPr lang="en-US" altLang="ko-KR" sz="1397" dirty="0">
                <a:solidFill>
                  <a:srgbClr val="0070C0"/>
                </a:solidFill>
                <a:latin typeface="Arial Narrow" panose="020B0606020202030204" pitchFamily="34" charset="0"/>
                <a:cs typeface="Arial" panose="020B0604020202020204" pitchFamily="34" charset="0"/>
              </a:rPr>
              <a:t>Clopidogrel</a:t>
            </a:r>
            <a:endParaRPr lang="ko-KR" altLang="en-US" sz="1397" dirty="0">
              <a:solidFill>
                <a:srgbClr val="0070C0"/>
              </a:solidFill>
              <a:latin typeface="Arial Narrow" panose="020B0606020202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F115371-00D8-884B-9970-E4000385311D}"/>
              </a:ext>
            </a:extLst>
          </p:cNvPr>
          <p:cNvSpPr txBox="1"/>
          <p:nvPr/>
        </p:nvSpPr>
        <p:spPr>
          <a:xfrm>
            <a:off x="61195" y="4928967"/>
            <a:ext cx="1855383" cy="522322"/>
          </a:xfrm>
          <a:prstGeom prst="rect">
            <a:avLst/>
          </a:prstGeom>
          <a:noFill/>
        </p:spPr>
        <p:txBody>
          <a:bodyPr wrap="square" rtlCol="0">
            <a:spAutoFit/>
          </a:bodyPr>
          <a:lstStyle/>
          <a:p>
            <a:pPr algn="r"/>
            <a:r>
              <a:rPr lang="en-US" altLang="ko-KR" sz="1397" b="1" dirty="0">
                <a:latin typeface="Arial Narrow" panose="020B0606020202030204" pitchFamily="34" charset="0"/>
                <a:cs typeface="Arial" panose="020B0604020202020204" pitchFamily="34" charset="0"/>
              </a:rPr>
              <a:t>Number</a:t>
            </a:r>
            <a:r>
              <a:rPr lang="ko-KR" altLang="en-US" sz="1397" b="1" dirty="0">
                <a:latin typeface="Arial Narrow" panose="020B0606020202030204" pitchFamily="34" charset="0"/>
                <a:cs typeface="Arial" panose="020B0604020202020204" pitchFamily="34" charset="0"/>
              </a:rPr>
              <a:t> </a:t>
            </a:r>
            <a:r>
              <a:rPr lang="en-US" altLang="ko-KR" sz="1397" b="1" dirty="0">
                <a:latin typeface="Arial Narrow" panose="020B0606020202030204" pitchFamily="34" charset="0"/>
                <a:cs typeface="Arial" panose="020B0604020202020204" pitchFamily="34" charset="0"/>
              </a:rPr>
              <a:t>at Risk</a:t>
            </a:r>
          </a:p>
          <a:p>
            <a:pPr algn="r"/>
            <a:r>
              <a:rPr lang="en-US" altLang="ko-KR" sz="1397" b="1" dirty="0">
                <a:latin typeface="Arial Narrow" panose="020B0606020202030204" pitchFamily="34" charset="0"/>
                <a:cs typeface="Arial" panose="020B0604020202020204" pitchFamily="34" charset="0"/>
              </a:rPr>
              <a:t>(number censored)</a:t>
            </a:r>
            <a:endParaRPr lang="ko-KR" altLang="en-US" sz="1397" b="1" dirty="0">
              <a:latin typeface="Arial Narrow" panose="020B060602020203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42BDC2E2-E01D-953C-BE1B-40E97C736800}"/>
              </a:ext>
            </a:extLst>
          </p:cNvPr>
          <p:cNvSpPr txBox="1"/>
          <p:nvPr/>
        </p:nvSpPr>
        <p:spPr>
          <a:xfrm>
            <a:off x="2613658" y="5411267"/>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2754 </a:t>
            </a:r>
            <a:endParaRPr lang="ko-KR" altLang="en-US" sz="1098" dirty="0">
              <a:latin typeface="Arial Narrow" panose="020B060602020203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5DECA4FD-575B-1198-C684-A5CCD6C2CFA3}"/>
              </a:ext>
            </a:extLst>
          </p:cNvPr>
          <p:cNvSpPr txBox="1"/>
          <p:nvPr/>
        </p:nvSpPr>
        <p:spPr>
          <a:xfrm>
            <a:off x="2610006" y="5659924"/>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2752</a:t>
            </a:r>
            <a:endParaRPr lang="ko-KR" altLang="en-US" sz="1098" dirty="0">
              <a:latin typeface="Arial Narrow" panose="020B060602020203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1A54573-15FC-796A-601A-3F28A937EB9B}"/>
              </a:ext>
            </a:extLst>
          </p:cNvPr>
          <p:cNvSpPr txBox="1"/>
          <p:nvPr/>
        </p:nvSpPr>
        <p:spPr>
          <a:xfrm>
            <a:off x="4845623" y="5411267"/>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2642</a:t>
            </a:r>
            <a:endParaRPr lang="ko-KR" altLang="en-US" sz="1098" dirty="0">
              <a:latin typeface="Arial Narrow" panose="020B060602020203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1AD7E493-ADE0-2FCB-A402-07C72A1A0D65}"/>
              </a:ext>
            </a:extLst>
          </p:cNvPr>
          <p:cNvSpPr txBox="1"/>
          <p:nvPr/>
        </p:nvSpPr>
        <p:spPr>
          <a:xfrm>
            <a:off x="4855826" y="5659924"/>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2662</a:t>
            </a:r>
            <a:endParaRPr lang="ko-KR" altLang="en-US" sz="1098" dirty="0">
              <a:latin typeface="Arial Narrow" panose="020B060602020203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8A49E088-FDF3-5A1A-AAC2-277CFF23FEC8}"/>
              </a:ext>
            </a:extLst>
          </p:cNvPr>
          <p:cNvSpPr txBox="1"/>
          <p:nvPr/>
        </p:nvSpPr>
        <p:spPr>
          <a:xfrm>
            <a:off x="6980180" y="5411266"/>
            <a:ext cx="949108" cy="261290"/>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1573</a:t>
            </a:r>
            <a:endParaRPr lang="ko-KR" altLang="en-US" sz="1098" dirty="0">
              <a:latin typeface="Arial Narrow" panose="020B060602020203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48728D5-C6DB-4854-D25C-39DDFB3FC510}"/>
              </a:ext>
            </a:extLst>
          </p:cNvPr>
          <p:cNvSpPr txBox="1"/>
          <p:nvPr/>
        </p:nvSpPr>
        <p:spPr>
          <a:xfrm>
            <a:off x="6984353" y="5659923"/>
            <a:ext cx="949108" cy="261290"/>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1583 </a:t>
            </a:r>
            <a:endParaRPr lang="ko-KR" altLang="en-US" sz="1098" dirty="0">
              <a:latin typeface="Arial Narrow" panose="020B060602020203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28069D31-4C35-B2F9-5327-4D84E90CD662}"/>
              </a:ext>
            </a:extLst>
          </p:cNvPr>
          <p:cNvSpPr txBox="1"/>
          <p:nvPr/>
        </p:nvSpPr>
        <p:spPr>
          <a:xfrm>
            <a:off x="9350255" y="5411267"/>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597</a:t>
            </a:r>
            <a:endParaRPr lang="ko-KR" altLang="en-US" sz="1098" dirty="0">
              <a:latin typeface="Arial Narrow" panose="020B0606020202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0499989-3E93-5DA2-4168-194D977F359C}"/>
              </a:ext>
            </a:extLst>
          </p:cNvPr>
          <p:cNvSpPr txBox="1"/>
          <p:nvPr/>
        </p:nvSpPr>
        <p:spPr>
          <a:xfrm>
            <a:off x="9346604" y="5659924"/>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602</a:t>
            </a:r>
            <a:endParaRPr lang="ko-KR" altLang="en-US" sz="1098" dirty="0">
              <a:latin typeface="Arial Narrow" panose="020B0606020202030204" pitchFamily="34" charset="0"/>
              <a:cs typeface="Arial" panose="020B0604020202020204" pitchFamily="34" charset="0"/>
            </a:endParaRPr>
          </a:p>
        </p:txBody>
      </p:sp>
      <p:sp>
        <p:nvSpPr>
          <p:cNvPr id="4" name="자유형: 도형 3">
            <a:extLst>
              <a:ext uri="{FF2B5EF4-FFF2-40B4-BE49-F238E27FC236}">
                <a16:creationId xmlns:a16="http://schemas.microsoft.com/office/drawing/2014/main" id="{FD1F855C-CCDB-7934-906D-9081C57D0CF0}"/>
              </a:ext>
            </a:extLst>
          </p:cNvPr>
          <p:cNvSpPr/>
          <p:nvPr/>
        </p:nvSpPr>
        <p:spPr>
          <a:xfrm>
            <a:off x="3897902" y="4243733"/>
            <a:ext cx="37291" cy="15117"/>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5" name="자유형: 도형 4">
            <a:extLst>
              <a:ext uri="{FF2B5EF4-FFF2-40B4-BE49-F238E27FC236}">
                <a16:creationId xmlns:a16="http://schemas.microsoft.com/office/drawing/2014/main" id="{44CBBBF0-468B-12D9-F3CD-23F2F30AF5FE}"/>
              </a:ext>
            </a:extLst>
          </p:cNvPr>
          <p:cNvSpPr/>
          <p:nvPr/>
        </p:nvSpPr>
        <p:spPr>
          <a:xfrm>
            <a:off x="3912088" y="3619947"/>
            <a:ext cx="37291" cy="15117"/>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6" name="자유형: 도형 5">
            <a:extLst>
              <a:ext uri="{FF2B5EF4-FFF2-40B4-BE49-F238E27FC236}">
                <a16:creationId xmlns:a16="http://schemas.microsoft.com/office/drawing/2014/main" id="{233CFFD5-9329-7F1F-82AD-3A1768E3A49F}"/>
              </a:ext>
            </a:extLst>
          </p:cNvPr>
          <p:cNvSpPr/>
          <p:nvPr/>
        </p:nvSpPr>
        <p:spPr>
          <a:xfrm>
            <a:off x="3912088" y="2840155"/>
            <a:ext cx="37291" cy="15117"/>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7" name="자유형: 도형 6">
            <a:extLst>
              <a:ext uri="{FF2B5EF4-FFF2-40B4-BE49-F238E27FC236}">
                <a16:creationId xmlns:a16="http://schemas.microsoft.com/office/drawing/2014/main" id="{B12A6054-DFB4-6738-92BA-5E2AC8DD1756}"/>
              </a:ext>
            </a:extLst>
          </p:cNvPr>
          <p:cNvSpPr/>
          <p:nvPr/>
        </p:nvSpPr>
        <p:spPr>
          <a:xfrm>
            <a:off x="3912088" y="2060425"/>
            <a:ext cx="37291" cy="15117"/>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8" name="자유형: 도형 7">
            <a:extLst>
              <a:ext uri="{FF2B5EF4-FFF2-40B4-BE49-F238E27FC236}">
                <a16:creationId xmlns:a16="http://schemas.microsoft.com/office/drawing/2014/main" id="{EA4CF644-C1C8-FC05-12F8-B826D7B8DB74}"/>
              </a:ext>
            </a:extLst>
          </p:cNvPr>
          <p:cNvSpPr/>
          <p:nvPr/>
        </p:nvSpPr>
        <p:spPr>
          <a:xfrm>
            <a:off x="3912088" y="1280631"/>
            <a:ext cx="37291" cy="15117"/>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0" name="자유형: 도형 9">
            <a:extLst>
              <a:ext uri="{FF2B5EF4-FFF2-40B4-BE49-F238E27FC236}">
                <a16:creationId xmlns:a16="http://schemas.microsoft.com/office/drawing/2014/main" id="{E472E794-3A9C-7DC4-F141-A85FDB2352A5}"/>
              </a:ext>
            </a:extLst>
          </p:cNvPr>
          <p:cNvSpPr/>
          <p:nvPr/>
        </p:nvSpPr>
        <p:spPr>
          <a:xfrm>
            <a:off x="3951888" y="4245243"/>
            <a:ext cx="13600" cy="41452"/>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1" name="자유형: 도형 10">
            <a:extLst>
              <a:ext uri="{FF2B5EF4-FFF2-40B4-BE49-F238E27FC236}">
                <a16:creationId xmlns:a16="http://schemas.microsoft.com/office/drawing/2014/main" id="{544DB2EC-C496-5C25-3B00-A2A8D555B009}"/>
              </a:ext>
            </a:extLst>
          </p:cNvPr>
          <p:cNvSpPr/>
          <p:nvPr/>
        </p:nvSpPr>
        <p:spPr>
          <a:xfrm>
            <a:off x="5801375" y="4231806"/>
            <a:ext cx="13600" cy="41452"/>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2" name="자유형: 도형 11">
            <a:extLst>
              <a:ext uri="{FF2B5EF4-FFF2-40B4-BE49-F238E27FC236}">
                <a16:creationId xmlns:a16="http://schemas.microsoft.com/office/drawing/2014/main" id="{1F7F7A3D-B775-5AD0-5BB8-D42B0C9EE288}"/>
              </a:ext>
            </a:extLst>
          </p:cNvPr>
          <p:cNvSpPr/>
          <p:nvPr/>
        </p:nvSpPr>
        <p:spPr>
          <a:xfrm>
            <a:off x="7684092" y="4231806"/>
            <a:ext cx="13600" cy="41452"/>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3" name="자유형: 도형 12">
            <a:extLst>
              <a:ext uri="{FF2B5EF4-FFF2-40B4-BE49-F238E27FC236}">
                <a16:creationId xmlns:a16="http://schemas.microsoft.com/office/drawing/2014/main" id="{5990F1CB-0468-CD77-1AB2-AEBBA23B72B7}"/>
              </a:ext>
            </a:extLst>
          </p:cNvPr>
          <p:cNvSpPr/>
          <p:nvPr/>
        </p:nvSpPr>
        <p:spPr>
          <a:xfrm>
            <a:off x="9566809" y="4231806"/>
            <a:ext cx="13600" cy="41452"/>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4" name="TextBox 13">
            <a:extLst>
              <a:ext uri="{FF2B5EF4-FFF2-40B4-BE49-F238E27FC236}">
                <a16:creationId xmlns:a16="http://schemas.microsoft.com/office/drawing/2014/main" id="{85E8EA56-9603-6EDC-CEF0-BC4FF820B0AE}"/>
              </a:ext>
            </a:extLst>
          </p:cNvPr>
          <p:cNvSpPr txBox="1"/>
          <p:nvPr/>
        </p:nvSpPr>
        <p:spPr>
          <a:xfrm>
            <a:off x="3682368" y="4085404"/>
            <a:ext cx="25767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A2B943F-E4FF-93E1-6BC2-1E4113298CEC}"/>
              </a:ext>
            </a:extLst>
          </p:cNvPr>
          <p:cNvSpPr txBox="1"/>
          <p:nvPr/>
        </p:nvSpPr>
        <p:spPr>
          <a:xfrm>
            <a:off x="3817823" y="4252532"/>
            <a:ext cx="25767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1279E57-4A22-15F3-1DF5-97938D3AC4CE}"/>
              </a:ext>
            </a:extLst>
          </p:cNvPr>
          <p:cNvSpPr txBox="1"/>
          <p:nvPr/>
        </p:nvSpPr>
        <p:spPr>
          <a:xfrm>
            <a:off x="5679334" y="4249772"/>
            <a:ext cx="257679" cy="307328"/>
          </a:xfrm>
          <a:prstGeom prst="rect">
            <a:avLst/>
          </a:prstGeom>
          <a:noFill/>
        </p:spPr>
        <p:txBody>
          <a:bodyPr wrap="square" rtlCol="0">
            <a:spAutoFit/>
          </a:bodyPr>
          <a:lstStyle/>
          <a:p>
            <a:pPr algn="ctr"/>
            <a:r>
              <a:rPr lang="en-US" altLang="ko-KR" sz="1397" b="1">
                <a:latin typeface="Arial Narrow" panose="020B0606020202030204" pitchFamily="34" charset="0"/>
                <a:cs typeface="Arial" panose="020B0604020202020204" pitchFamily="34" charset="0"/>
              </a:rPr>
              <a:t>1</a:t>
            </a:r>
            <a:endParaRPr lang="ko-KR" altLang="en-US" sz="1397" b="1" dirty="0">
              <a:latin typeface="Arial Narrow" panose="020B0606020202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E6704F6-1134-21FF-A562-A088EA8B5744}"/>
              </a:ext>
            </a:extLst>
          </p:cNvPr>
          <p:cNvSpPr txBox="1"/>
          <p:nvPr/>
        </p:nvSpPr>
        <p:spPr>
          <a:xfrm>
            <a:off x="7562037" y="4241500"/>
            <a:ext cx="257679" cy="307328"/>
          </a:xfrm>
          <a:prstGeom prst="rect">
            <a:avLst/>
          </a:prstGeom>
          <a:noFill/>
        </p:spPr>
        <p:txBody>
          <a:bodyPr wrap="square" rtlCol="0">
            <a:spAutoFit/>
          </a:bodyPr>
          <a:lstStyle/>
          <a:p>
            <a:pPr algn="ctr"/>
            <a:r>
              <a:rPr lang="en-US" altLang="ko-KR" sz="1397" b="1">
                <a:latin typeface="Arial Narrow" panose="020B0606020202030204" pitchFamily="34" charset="0"/>
                <a:cs typeface="Arial" panose="020B0604020202020204" pitchFamily="34" charset="0"/>
              </a:rPr>
              <a:t>2</a:t>
            </a:r>
            <a:endParaRPr lang="ko-KR" altLang="en-US" sz="1397" b="1" dirty="0">
              <a:latin typeface="Arial Narrow" panose="020B0606020202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E4EED68-D63A-8348-6185-9B2B63BB13DC}"/>
              </a:ext>
            </a:extLst>
          </p:cNvPr>
          <p:cNvSpPr txBox="1"/>
          <p:nvPr/>
        </p:nvSpPr>
        <p:spPr>
          <a:xfrm>
            <a:off x="9437940" y="4256782"/>
            <a:ext cx="25767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a:t>
            </a:r>
            <a:endParaRPr lang="ko-KR" altLang="en-US" sz="1397" b="1" dirty="0">
              <a:latin typeface="Arial Narrow" panose="020B0606020202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8553D52-576D-51E2-2D77-965C886668D7}"/>
              </a:ext>
            </a:extLst>
          </p:cNvPr>
          <p:cNvSpPr txBox="1"/>
          <p:nvPr/>
        </p:nvSpPr>
        <p:spPr>
          <a:xfrm>
            <a:off x="3506900" y="3459408"/>
            <a:ext cx="45252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2.5</a:t>
            </a:r>
            <a:endParaRPr lang="ko-KR" altLang="en-US" sz="1397" b="1" dirty="0">
              <a:latin typeface="Arial Narrow" panose="020B0606020202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7B4321E-0C88-5624-F01F-15926A1604BA}"/>
              </a:ext>
            </a:extLst>
          </p:cNvPr>
          <p:cNvSpPr txBox="1"/>
          <p:nvPr/>
        </p:nvSpPr>
        <p:spPr>
          <a:xfrm>
            <a:off x="3535763" y="2695663"/>
            <a:ext cx="45252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5</a:t>
            </a:r>
            <a:endParaRPr lang="ko-KR" altLang="en-US" sz="1397" b="1" dirty="0">
              <a:latin typeface="Arial Narrow" panose="020B0606020202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7CA8A9D-0CEC-C66F-EAA9-6215833FA2A4}"/>
              </a:ext>
            </a:extLst>
          </p:cNvPr>
          <p:cNvSpPr txBox="1"/>
          <p:nvPr/>
        </p:nvSpPr>
        <p:spPr>
          <a:xfrm>
            <a:off x="3504707" y="1931918"/>
            <a:ext cx="44287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7.5</a:t>
            </a:r>
            <a:endParaRPr lang="ko-KR" altLang="en-US" sz="1397" b="1" dirty="0">
              <a:latin typeface="Arial Narrow" panose="020B0606020202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767D95E-6D12-C0F6-0A94-B3936828EB14}"/>
              </a:ext>
            </a:extLst>
          </p:cNvPr>
          <p:cNvSpPr txBox="1"/>
          <p:nvPr/>
        </p:nvSpPr>
        <p:spPr>
          <a:xfrm>
            <a:off x="3480198" y="1115033"/>
            <a:ext cx="525677" cy="318661"/>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a:t>
            </a:r>
            <a:endParaRPr lang="ko-KR" altLang="en-US" sz="1397" b="1" dirty="0">
              <a:latin typeface="Arial Narrow" panose="020B0606020202030204" pitchFamily="34" charset="0"/>
              <a:cs typeface="Arial" panose="020B0604020202020204" pitchFamily="34" charset="0"/>
            </a:endParaRPr>
          </a:p>
        </p:txBody>
      </p:sp>
      <p:sp>
        <p:nvSpPr>
          <p:cNvPr id="24" name="자유형: 도형 23">
            <a:extLst>
              <a:ext uri="{FF2B5EF4-FFF2-40B4-BE49-F238E27FC236}">
                <a16:creationId xmlns:a16="http://schemas.microsoft.com/office/drawing/2014/main" id="{F28BFE21-A55D-B218-307D-54CE9F2900C4}"/>
              </a:ext>
            </a:extLst>
          </p:cNvPr>
          <p:cNvSpPr/>
          <p:nvPr/>
        </p:nvSpPr>
        <p:spPr>
          <a:xfrm>
            <a:off x="2935378" y="5019503"/>
            <a:ext cx="24826" cy="10079"/>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5" name="자유형: 도형 24">
            <a:extLst>
              <a:ext uri="{FF2B5EF4-FFF2-40B4-BE49-F238E27FC236}">
                <a16:creationId xmlns:a16="http://schemas.microsoft.com/office/drawing/2014/main" id="{F431F942-6FC3-C50D-0B50-500427D2AC20}"/>
              </a:ext>
            </a:extLst>
          </p:cNvPr>
          <p:cNvSpPr/>
          <p:nvPr/>
        </p:nvSpPr>
        <p:spPr>
          <a:xfrm>
            <a:off x="2935378" y="953676"/>
            <a:ext cx="24826" cy="10079"/>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7" name="자유형: 도형 26">
            <a:extLst>
              <a:ext uri="{FF2B5EF4-FFF2-40B4-BE49-F238E27FC236}">
                <a16:creationId xmlns:a16="http://schemas.microsoft.com/office/drawing/2014/main" id="{2FAB400D-2BD4-72E2-E105-485C4E935DC0}"/>
              </a:ext>
            </a:extLst>
          </p:cNvPr>
          <p:cNvSpPr/>
          <p:nvPr/>
        </p:nvSpPr>
        <p:spPr>
          <a:xfrm>
            <a:off x="2969532" y="5022488"/>
            <a:ext cx="9067" cy="27604"/>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8" name="자유형: 도형 27">
            <a:extLst>
              <a:ext uri="{FF2B5EF4-FFF2-40B4-BE49-F238E27FC236}">
                <a16:creationId xmlns:a16="http://schemas.microsoft.com/office/drawing/2014/main" id="{3A1E9D4F-6D82-C61B-4FE2-CB85F6BF3314}"/>
              </a:ext>
            </a:extLst>
          </p:cNvPr>
          <p:cNvSpPr/>
          <p:nvPr/>
        </p:nvSpPr>
        <p:spPr>
          <a:xfrm>
            <a:off x="5222889" y="5022488"/>
            <a:ext cx="9067" cy="27604"/>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9" name="자유형: 도형 28">
            <a:extLst>
              <a:ext uri="{FF2B5EF4-FFF2-40B4-BE49-F238E27FC236}">
                <a16:creationId xmlns:a16="http://schemas.microsoft.com/office/drawing/2014/main" id="{168370F3-3454-94AA-B55A-BC6F4DD33307}"/>
              </a:ext>
            </a:extLst>
          </p:cNvPr>
          <p:cNvSpPr/>
          <p:nvPr/>
        </p:nvSpPr>
        <p:spPr>
          <a:xfrm>
            <a:off x="7461452" y="5022488"/>
            <a:ext cx="9067" cy="27604"/>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30" name="자유형: 도형 29">
            <a:extLst>
              <a:ext uri="{FF2B5EF4-FFF2-40B4-BE49-F238E27FC236}">
                <a16:creationId xmlns:a16="http://schemas.microsoft.com/office/drawing/2014/main" id="{909718AF-D80A-AB34-3D02-CB42097ECF83}"/>
              </a:ext>
            </a:extLst>
          </p:cNvPr>
          <p:cNvSpPr/>
          <p:nvPr/>
        </p:nvSpPr>
        <p:spPr>
          <a:xfrm>
            <a:off x="9699971" y="5022488"/>
            <a:ext cx="9067" cy="27604"/>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31" name="TextBox 30">
            <a:extLst>
              <a:ext uri="{FF2B5EF4-FFF2-40B4-BE49-F238E27FC236}">
                <a16:creationId xmlns:a16="http://schemas.microsoft.com/office/drawing/2014/main" id="{9D8FCF9F-673D-BDD0-9783-268A712FA380}"/>
              </a:ext>
            </a:extLst>
          </p:cNvPr>
          <p:cNvSpPr txBox="1"/>
          <p:nvPr/>
        </p:nvSpPr>
        <p:spPr>
          <a:xfrm>
            <a:off x="2683305" y="5022488"/>
            <a:ext cx="60212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E3E8E40-4004-19AD-6590-2A6DEB1E2509}"/>
              </a:ext>
            </a:extLst>
          </p:cNvPr>
          <p:cNvSpPr txBox="1"/>
          <p:nvPr/>
        </p:nvSpPr>
        <p:spPr>
          <a:xfrm>
            <a:off x="4921824" y="5027527"/>
            <a:ext cx="60212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a:t>
            </a:r>
            <a:endParaRPr lang="ko-KR" altLang="en-US" sz="1397" b="1" dirty="0">
              <a:latin typeface="Arial Narrow" panose="020B0606020202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204A726-7508-F083-1AFA-E5736494D654}"/>
              </a:ext>
            </a:extLst>
          </p:cNvPr>
          <p:cNvSpPr txBox="1"/>
          <p:nvPr/>
        </p:nvSpPr>
        <p:spPr>
          <a:xfrm>
            <a:off x="7164925" y="5027453"/>
            <a:ext cx="60212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2</a:t>
            </a:r>
            <a:endParaRPr lang="ko-KR" altLang="en-US" sz="1397" b="1" dirty="0">
              <a:latin typeface="Arial Narrow" panose="020B0606020202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5331EEA-68B3-4B24-02BA-911A14FE2443}"/>
              </a:ext>
            </a:extLst>
          </p:cNvPr>
          <p:cNvSpPr txBox="1"/>
          <p:nvPr/>
        </p:nvSpPr>
        <p:spPr>
          <a:xfrm>
            <a:off x="9408024" y="5018690"/>
            <a:ext cx="60212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a:t>
            </a:r>
            <a:endParaRPr lang="ko-KR" altLang="en-US" sz="1397" b="1" dirty="0">
              <a:latin typeface="Arial Narrow" panose="020B060602020203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8D672F4-F500-1BD9-5E2E-8EFAB6A200A2}"/>
              </a:ext>
            </a:extLst>
          </p:cNvPr>
          <p:cNvSpPr txBox="1"/>
          <p:nvPr/>
        </p:nvSpPr>
        <p:spPr>
          <a:xfrm>
            <a:off x="2693808" y="4887051"/>
            <a:ext cx="25767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2D5D8D2-D1CD-6CF8-C00F-000CBFB4F33C}"/>
              </a:ext>
            </a:extLst>
          </p:cNvPr>
          <p:cNvSpPr txBox="1"/>
          <p:nvPr/>
        </p:nvSpPr>
        <p:spPr>
          <a:xfrm>
            <a:off x="2548898" y="2830849"/>
            <a:ext cx="40158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50</a:t>
            </a:r>
            <a:endParaRPr lang="ko-KR" altLang="en-US" sz="1397" b="1" dirty="0">
              <a:latin typeface="Arial Narrow" panose="020B060602020203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9AF2668-4C6F-A5E1-57DF-B3AE33E1B17C}"/>
              </a:ext>
            </a:extLst>
          </p:cNvPr>
          <p:cNvSpPr txBox="1"/>
          <p:nvPr/>
        </p:nvSpPr>
        <p:spPr>
          <a:xfrm>
            <a:off x="2422224" y="802851"/>
            <a:ext cx="55257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100</a:t>
            </a:r>
            <a:endParaRPr lang="ko-KR" altLang="en-US" sz="1397" b="1" dirty="0">
              <a:latin typeface="Arial Narrow" panose="020B0606020202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BCF8846-C2F5-DEFA-2243-873AC13334A0}"/>
              </a:ext>
            </a:extLst>
          </p:cNvPr>
          <p:cNvSpPr txBox="1"/>
          <p:nvPr/>
        </p:nvSpPr>
        <p:spPr>
          <a:xfrm rot="16200000">
            <a:off x="226382" y="2937711"/>
            <a:ext cx="4255244"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Cumulative Incidence (%)</a:t>
            </a:r>
          </a:p>
        </p:txBody>
      </p:sp>
      <p:sp>
        <p:nvSpPr>
          <p:cNvPr id="3" name="자유형: 도형 2">
            <a:extLst>
              <a:ext uri="{FF2B5EF4-FFF2-40B4-BE49-F238E27FC236}">
                <a16:creationId xmlns:a16="http://schemas.microsoft.com/office/drawing/2014/main" id="{2D7A2980-3684-16C2-B91C-3C4A123C5693}"/>
              </a:ext>
            </a:extLst>
          </p:cNvPr>
          <p:cNvSpPr/>
          <p:nvPr/>
        </p:nvSpPr>
        <p:spPr>
          <a:xfrm flipH="1">
            <a:off x="3906873" y="1275109"/>
            <a:ext cx="37289" cy="2952000"/>
          </a:xfrm>
          <a:custGeom>
            <a:avLst/>
            <a:gdLst>
              <a:gd name="connsiteX0" fmla="*/ 0 w 11444"/>
              <a:gd name="connsiteY0" fmla="*/ 2598410 h 2598410"/>
              <a:gd name="connsiteX1" fmla="*/ 0 w 11444"/>
              <a:gd name="connsiteY1" fmla="*/ 0 h 2598410"/>
            </a:gdLst>
            <a:ahLst/>
            <a:cxnLst>
              <a:cxn ang="0">
                <a:pos x="connsiteX0" y="connsiteY0"/>
              </a:cxn>
              <a:cxn ang="0">
                <a:pos x="connsiteX1" y="connsiteY1"/>
              </a:cxn>
            </a:cxnLst>
            <a:rect l="l" t="t" r="r" b="b"/>
            <a:pathLst>
              <a:path w="11444" h="2598410">
                <a:moveTo>
                  <a:pt x="0" y="2598410"/>
                </a:moveTo>
                <a:lnTo>
                  <a:pt x="0"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9" name="자유형: 도형 8">
            <a:extLst>
              <a:ext uri="{FF2B5EF4-FFF2-40B4-BE49-F238E27FC236}">
                <a16:creationId xmlns:a16="http://schemas.microsoft.com/office/drawing/2014/main" id="{7A711567-31A1-A476-5187-CD778F654E46}"/>
              </a:ext>
            </a:extLst>
          </p:cNvPr>
          <p:cNvSpPr/>
          <p:nvPr/>
        </p:nvSpPr>
        <p:spPr>
          <a:xfrm>
            <a:off x="3934339" y="4243632"/>
            <a:ext cx="5940000" cy="15117"/>
          </a:xfrm>
          <a:custGeom>
            <a:avLst/>
            <a:gdLst>
              <a:gd name="connsiteX0" fmla="*/ 0 w 5371350"/>
              <a:gd name="connsiteY0" fmla="*/ 0 h 11449"/>
              <a:gd name="connsiteX1" fmla="*/ 5371351 w 5371350"/>
              <a:gd name="connsiteY1" fmla="*/ 0 h 11449"/>
            </a:gdLst>
            <a:ahLst/>
            <a:cxnLst>
              <a:cxn ang="0">
                <a:pos x="connsiteX0" y="connsiteY0"/>
              </a:cxn>
              <a:cxn ang="0">
                <a:pos x="connsiteX1" y="connsiteY1"/>
              </a:cxn>
            </a:cxnLst>
            <a:rect l="l" t="t" r="r" b="b"/>
            <a:pathLst>
              <a:path w="5371350" h="11449">
                <a:moveTo>
                  <a:pt x="0" y="0"/>
                </a:moveTo>
                <a:lnTo>
                  <a:pt x="5371351"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23" name="자유형: 도형 22">
            <a:extLst>
              <a:ext uri="{FF2B5EF4-FFF2-40B4-BE49-F238E27FC236}">
                <a16:creationId xmlns:a16="http://schemas.microsoft.com/office/drawing/2014/main" id="{D8A7A816-A2EA-8725-41C0-4F5E3FADF4E0}"/>
              </a:ext>
            </a:extLst>
          </p:cNvPr>
          <p:cNvSpPr/>
          <p:nvPr/>
        </p:nvSpPr>
        <p:spPr>
          <a:xfrm flipH="1">
            <a:off x="2933546" y="946589"/>
            <a:ext cx="36221" cy="4089600"/>
          </a:xfrm>
          <a:custGeom>
            <a:avLst/>
            <a:gdLst>
              <a:gd name="connsiteX0" fmla="*/ 0 w 11444"/>
              <a:gd name="connsiteY0" fmla="*/ 5080704 h 5080704"/>
              <a:gd name="connsiteX1" fmla="*/ 0 w 11444"/>
              <a:gd name="connsiteY1" fmla="*/ 0 h 5080704"/>
            </a:gdLst>
            <a:ahLst/>
            <a:cxnLst>
              <a:cxn ang="0">
                <a:pos x="connsiteX0" y="connsiteY0"/>
              </a:cxn>
              <a:cxn ang="0">
                <a:pos x="connsiteX1" y="connsiteY1"/>
              </a:cxn>
            </a:cxnLst>
            <a:rect l="l" t="t" r="r" b="b"/>
            <a:pathLst>
              <a:path w="11444" h="5080704">
                <a:moveTo>
                  <a:pt x="0" y="5080704"/>
                </a:moveTo>
                <a:lnTo>
                  <a:pt x="0"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26" name="자유형: 도형 25">
            <a:extLst>
              <a:ext uri="{FF2B5EF4-FFF2-40B4-BE49-F238E27FC236}">
                <a16:creationId xmlns:a16="http://schemas.microsoft.com/office/drawing/2014/main" id="{69B5D147-ABEC-D38F-70DF-CB0E0E0B18B6}"/>
              </a:ext>
            </a:extLst>
          </p:cNvPr>
          <p:cNvSpPr/>
          <p:nvPr/>
        </p:nvSpPr>
        <p:spPr>
          <a:xfrm>
            <a:off x="2973458" y="5022488"/>
            <a:ext cx="7200000" cy="10079"/>
          </a:xfrm>
          <a:custGeom>
            <a:avLst/>
            <a:gdLst>
              <a:gd name="connsiteX0" fmla="*/ 0 w 9579823"/>
              <a:gd name="connsiteY0" fmla="*/ 0 h 11449"/>
              <a:gd name="connsiteX1" fmla="*/ 9579824 w 9579823"/>
              <a:gd name="connsiteY1" fmla="*/ 0 h 11449"/>
            </a:gdLst>
            <a:ahLst/>
            <a:cxnLst>
              <a:cxn ang="0">
                <a:pos x="connsiteX0" y="connsiteY0"/>
              </a:cxn>
              <a:cxn ang="0">
                <a:pos x="connsiteX1" y="connsiteY1"/>
              </a:cxn>
            </a:cxnLst>
            <a:rect l="l" t="t" r="r" b="b"/>
            <a:pathLst>
              <a:path w="9579823" h="11449">
                <a:moveTo>
                  <a:pt x="0" y="0"/>
                </a:moveTo>
                <a:lnTo>
                  <a:pt x="9579824"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53" name="자유형: 도형 52">
            <a:extLst>
              <a:ext uri="{FF2B5EF4-FFF2-40B4-BE49-F238E27FC236}">
                <a16:creationId xmlns:a16="http://schemas.microsoft.com/office/drawing/2014/main" id="{19A193AC-0BE8-9A9D-D7CA-218A296FFAAC}"/>
              </a:ext>
            </a:extLst>
          </p:cNvPr>
          <p:cNvSpPr/>
          <p:nvPr/>
        </p:nvSpPr>
        <p:spPr>
          <a:xfrm>
            <a:off x="3954027" y="2177439"/>
            <a:ext cx="5793890" cy="2049242"/>
          </a:xfrm>
          <a:custGeom>
            <a:avLst/>
            <a:gdLst>
              <a:gd name="connsiteX0" fmla="*/ 0 w 4883056"/>
              <a:gd name="connsiteY0" fmla="*/ 1556400 h 1556399"/>
              <a:gd name="connsiteX1" fmla="*/ 56455 w 4883056"/>
              <a:gd name="connsiteY1" fmla="*/ 1556400 h 1556399"/>
              <a:gd name="connsiteX2" fmla="*/ 56455 w 4883056"/>
              <a:gd name="connsiteY2" fmla="*/ 1547813 h 1556399"/>
              <a:gd name="connsiteX3" fmla="*/ 99829 w 4883056"/>
              <a:gd name="connsiteY3" fmla="*/ 1547813 h 1556399"/>
              <a:gd name="connsiteX4" fmla="*/ 99829 w 4883056"/>
              <a:gd name="connsiteY4" fmla="*/ 1539226 h 1556399"/>
              <a:gd name="connsiteX5" fmla="*/ 108538 w 4883056"/>
              <a:gd name="connsiteY5" fmla="*/ 1539226 h 1556399"/>
              <a:gd name="connsiteX6" fmla="*/ 108538 w 4883056"/>
              <a:gd name="connsiteY6" fmla="*/ 1530639 h 1556399"/>
              <a:gd name="connsiteX7" fmla="*/ 121550 w 4883056"/>
              <a:gd name="connsiteY7" fmla="*/ 1530639 h 1556399"/>
              <a:gd name="connsiteX8" fmla="*/ 121550 w 4883056"/>
              <a:gd name="connsiteY8" fmla="*/ 1522007 h 1556399"/>
              <a:gd name="connsiteX9" fmla="*/ 130225 w 4883056"/>
              <a:gd name="connsiteY9" fmla="*/ 1522007 h 1556399"/>
              <a:gd name="connsiteX10" fmla="*/ 130225 w 4883056"/>
              <a:gd name="connsiteY10" fmla="*/ 1513420 h 1556399"/>
              <a:gd name="connsiteX11" fmla="*/ 260449 w 4883056"/>
              <a:gd name="connsiteY11" fmla="*/ 1513420 h 1556399"/>
              <a:gd name="connsiteX12" fmla="*/ 260449 w 4883056"/>
              <a:gd name="connsiteY12" fmla="*/ 1504833 h 1556399"/>
              <a:gd name="connsiteX13" fmla="*/ 282125 w 4883056"/>
              <a:gd name="connsiteY13" fmla="*/ 1504833 h 1556399"/>
              <a:gd name="connsiteX14" fmla="*/ 282125 w 4883056"/>
              <a:gd name="connsiteY14" fmla="*/ 1496246 h 1556399"/>
              <a:gd name="connsiteX15" fmla="*/ 303858 w 4883056"/>
              <a:gd name="connsiteY15" fmla="*/ 1496246 h 1556399"/>
              <a:gd name="connsiteX16" fmla="*/ 303858 w 4883056"/>
              <a:gd name="connsiteY16" fmla="*/ 1487614 h 1556399"/>
              <a:gd name="connsiteX17" fmla="*/ 399338 w 4883056"/>
              <a:gd name="connsiteY17" fmla="*/ 1487614 h 1556399"/>
              <a:gd name="connsiteX18" fmla="*/ 399338 w 4883056"/>
              <a:gd name="connsiteY18" fmla="*/ 1479027 h 1556399"/>
              <a:gd name="connsiteX19" fmla="*/ 412350 w 4883056"/>
              <a:gd name="connsiteY19" fmla="*/ 1479027 h 1556399"/>
              <a:gd name="connsiteX20" fmla="*/ 412350 w 4883056"/>
              <a:gd name="connsiteY20" fmla="*/ 1470440 h 1556399"/>
              <a:gd name="connsiteX21" fmla="*/ 416687 w 4883056"/>
              <a:gd name="connsiteY21" fmla="*/ 1470440 h 1556399"/>
              <a:gd name="connsiteX22" fmla="*/ 416687 w 4883056"/>
              <a:gd name="connsiteY22" fmla="*/ 1461808 h 1556399"/>
              <a:gd name="connsiteX23" fmla="*/ 455758 w 4883056"/>
              <a:gd name="connsiteY23" fmla="*/ 1461808 h 1556399"/>
              <a:gd name="connsiteX24" fmla="*/ 455758 w 4883056"/>
              <a:gd name="connsiteY24" fmla="*/ 1453221 h 1556399"/>
              <a:gd name="connsiteX25" fmla="*/ 468770 w 4883056"/>
              <a:gd name="connsiteY25" fmla="*/ 1453221 h 1556399"/>
              <a:gd name="connsiteX26" fmla="*/ 468770 w 4883056"/>
              <a:gd name="connsiteY26" fmla="*/ 1444599 h 1556399"/>
              <a:gd name="connsiteX27" fmla="*/ 486154 w 4883056"/>
              <a:gd name="connsiteY27" fmla="*/ 1444599 h 1556399"/>
              <a:gd name="connsiteX28" fmla="*/ 486154 w 4883056"/>
              <a:gd name="connsiteY28" fmla="*/ 1436013 h 1556399"/>
              <a:gd name="connsiteX29" fmla="*/ 494829 w 4883056"/>
              <a:gd name="connsiteY29" fmla="*/ 1436013 h 1556399"/>
              <a:gd name="connsiteX30" fmla="*/ 494829 w 4883056"/>
              <a:gd name="connsiteY30" fmla="*/ 1427426 h 1556399"/>
              <a:gd name="connsiteX31" fmla="*/ 525225 w 4883056"/>
              <a:gd name="connsiteY31" fmla="*/ 1427426 h 1556399"/>
              <a:gd name="connsiteX32" fmla="*/ 525225 w 4883056"/>
              <a:gd name="connsiteY32" fmla="*/ 1418793 h 1556399"/>
              <a:gd name="connsiteX33" fmla="*/ 551249 w 4883056"/>
              <a:gd name="connsiteY33" fmla="*/ 1418793 h 1556399"/>
              <a:gd name="connsiteX34" fmla="*/ 551249 w 4883056"/>
              <a:gd name="connsiteY34" fmla="*/ 1410207 h 1556399"/>
              <a:gd name="connsiteX35" fmla="*/ 607670 w 4883056"/>
              <a:gd name="connsiteY35" fmla="*/ 1410207 h 1556399"/>
              <a:gd name="connsiteX36" fmla="*/ 607670 w 4883056"/>
              <a:gd name="connsiteY36" fmla="*/ 1401574 h 1556399"/>
              <a:gd name="connsiteX37" fmla="*/ 633728 w 4883056"/>
              <a:gd name="connsiteY37" fmla="*/ 1401574 h 1556399"/>
              <a:gd name="connsiteX38" fmla="*/ 633728 w 4883056"/>
              <a:gd name="connsiteY38" fmla="*/ 1392941 h 1556399"/>
              <a:gd name="connsiteX39" fmla="*/ 642403 w 4883056"/>
              <a:gd name="connsiteY39" fmla="*/ 1392941 h 1556399"/>
              <a:gd name="connsiteX40" fmla="*/ 642403 w 4883056"/>
              <a:gd name="connsiteY40" fmla="*/ 1384354 h 1556399"/>
              <a:gd name="connsiteX41" fmla="*/ 668462 w 4883056"/>
              <a:gd name="connsiteY41" fmla="*/ 1384354 h 1556399"/>
              <a:gd name="connsiteX42" fmla="*/ 668462 w 4883056"/>
              <a:gd name="connsiteY42" fmla="*/ 1375722 h 1556399"/>
              <a:gd name="connsiteX43" fmla="*/ 694475 w 4883056"/>
              <a:gd name="connsiteY43" fmla="*/ 1375722 h 1556399"/>
              <a:gd name="connsiteX44" fmla="*/ 694475 w 4883056"/>
              <a:gd name="connsiteY44" fmla="*/ 1367089 h 1556399"/>
              <a:gd name="connsiteX45" fmla="*/ 707533 w 4883056"/>
              <a:gd name="connsiteY45" fmla="*/ 1367089 h 1556399"/>
              <a:gd name="connsiteX46" fmla="*/ 707533 w 4883056"/>
              <a:gd name="connsiteY46" fmla="*/ 1358502 h 1556399"/>
              <a:gd name="connsiteX47" fmla="*/ 781291 w 4883056"/>
              <a:gd name="connsiteY47" fmla="*/ 1358502 h 1556399"/>
              <a:gd name="connsiteX48" fmla="*/ 781291 w 4883056"/>
              <a:gd name="connsiteY48" fmla="*/ 1349870 h 1556399"/>
              <a:gd name="connsiteX49" fmla="*/ 789966 w 4883056"/>
              <a:gd name="connsiteY49" fmla="*/ 1349870 h 1556399"/>
              <a:gd name="connsiteX50" fmla="*/ 789966 w 4883056"/>
              <a:gd name="connsiteY50" fmla="*/ 1341237 h 1556399"/>
              <a:gd name="connsiteX51" fmla="*/ 824700 w 4883056"/>
              <a:gd name="connsiteY51" fmla="*/ 1341237 h 1556399"/>
              <a:gd name="connsiteX52" fmla="*/ 824700 w 4883056"/>
              <a:gd name="connsiteY52" fmla="*/ 1332605 h 1556399"/>
              <a:gd name="connsiteX53" fmla="*/ 881120 w 4883056"/>
              <a:gd name="connsiteY53" fmla="*/ 1332605 h 1556399"/>
              <a:gd name="connsiteX54" fmla="*/ 881120 w 4883056"/>
              <a:gd name="connsiteY54" fmla="*/ 1323972 h 1556399"/>
              <a:gd name="connsiteX55" fmla="*/ 920191 w 4883056"/>
              <a:gd name="connsiteY55" fmla="*/ 1323972 h 1556399"/>
              <a:gd name="connsiteX56" fmla="*/ 920191 w 4883056"/>
              <a:gd name="connsiteY56" fmla="*/ 1315339 h 1556399"/>
              <a:gd name="connsiteX57" fmla="*/ 937540 w 4883056"/>
              <a:gd name="connsiteY57" fmla="*/ 1315339 h 1556399"/>
              <a:gd name="connsiteX58" fmla="*/ 937540 w 4883056"/>
              <a:gd name="connsiteY58" fmla="*/ 1306718 h 1556399"/>
              <a:gd name="connsiteX59" fmla="*/ 976611 w 4883056"/>
              <a:gd name="connsiteY59" fmla="*/ 1306718 h 1556399"/>
              <a:gd name="connsiteX60" fmla="*/ 976611 w 4883056"/>
              <a:gd name="connsiteY60" fmla="*/ 1289407 h 1556399"/>
              <a:gd name="connsiteX61" fmla="*/ 1002670 w 4883056"/>
              <a:gd name="connsiteY61" fmla="*/ 1289407 h 1556399"/>
              <a:gd name="connsiteX62" fmla="*/ 1002670 w 4883056"/>
              <a:gd name="connsiteY62" fmla="*/ 1272142 h 1556399"/>
              <a:gd name="connsiteX63" fmla="*/ 1007007 w 4883056"/>
              <a:gd name="connsiteY63" fmla="*/ 1272142 h 1556399"/>
              <a:gd name="connsiteX64" fmla="*/ 1007007 w 4883056"/>
              <a:gd name="connsiteY64" fmla="*/ 1263509 h 1556399"/>
              <a:gd name="connsiteX65" fmla="*/ 1028695 w 4883056"/>
              <a:gd name="connsiteY65" fmla="*/ 1263509 h 1556399"/>
              <a:gd name="connsiteX66" fmla="*/ 1028695 w 4883056"/>
              <a:gd name="connsiteY66" fmla="*/ 1254831 h 1556399"/>
              <a:gd name="connsiteX67" fmla="*/ 1080811 w 4883056"/>
              <a:gd name="connsiteY67" fmla="*/ 1254831 h 1556399"/>
              <a:gd name="connsiteX68" fmla="*/ 1080811 w 4883056"/>
              <a:gd name="connsiteY68" fmla="*/ 1237577 h 1556399"/>
              <a:gd name="connsiteX69" fmla="*/ 1115511 w 4883056"/>
              <a:gd name="connsiteY69" fmla="*/ 1237577 h 1556399"/>
              <a:gd name="connsiteX70" fmla="*/ 1115511 w 4883056"/>
              <a:gd name="connsiteY70" fmla="*/ 1228945 h 1556399"/>
              <a:gd name="connsiteX71" fmla="*/ 1119837 w 4883056"/>
              <a:gd name="connsiteY71" fmla="*/ 1228945 h 1556399"/>
              <a:gd name="connsiteX72" fmla="*/ 1119837 w 4883056"/>
              <a:gd name="connsiteY72" fmla="*/ 1220266 h 1556399"/>
              <a:gd name="connsiteX73" fmla="*/ 1141570 w 4883056"/>
              <a:gd name="connsiteY73" fmla="*/ 1220266 h 1556399"/>
              <a:gd name="connsiteX74" fmla="*/ 1141570 w 4883056"/>
              <a:gd name="connsiteY74" fmla="*/ 1211634 h 1556399"/>
              <a:gd name="connsiteX75" fmla="*/ 1163245 w 4883056"/>
              <a:gd name="connsiteY75" fmla="*/ 1211634 h 1556399"/>
              <a:gd name="connsiteX76" fmla="*/ 1163245 w 4883056"/>
              <a:gd name="connsiteY76" fmla="*/ 1194323 h 1556399"/>
              <a:gd name="connsiteX77" fmla="*/ 1215328 w 4883056"/>
              <a:gd name="connsiteY77" fmla="*/ 1194323 h 1556399"/>
              <a:gd name="connsiteX78" fmla="*/ 1215328 w 4883056"/>
              <a:gd name="connsiteY78" fmla="*/ 1185644 h 1556399"/>
              <a:gd name="connsiteX79" fmla="*/ 1219711 w 4883056"/>
              <a:gd name="connsiteY79" fmla="*/ 1185644 h 1556399"/>
              <a:gd name="connsiteX80" fmla="*/ 1219711 w 4883056"/>
              <a:gd name="connsiteY80" fmla="*/ 1177011 h 1556399"/>
              <a:gd name="connsiteX81" fmla="*/ 1241398 w 4883056"/>
              <a:gd name="connsiteY81" fmla="*/ 1177011 h 1556399"/>
              <a:gd name="connsiteX82" fmla="*/ 1241398 w 4883056"/>
              <a:gd name="connsiteY82" fmla="*/ 1168345 h 1556399"/>
              <a:gd name="connsiteX83" fmla="*/ 1245724 w 4883056"/>
              <a:gd name="connsiteY83" fmla="*/ 1168345 h 1556399"/>
              <a:gd name="connsiteX84" fmla="*/ 1245724 w 4883056"/>
              <a:gd name="connsiteY84" fmla="*/ 1159712 h 1556399"/>
              <a:gd name="connsiteX85" fmla="*/ 1258736 w 4883056"/>
              <a:gd name="connsiteY85" fmla="*/ 1159712 h 1556399"/>
              <a:gd name="connsiteX86" fmla="*/ 1258736 w 4883056"/>
              <a:gd name="connsiteY86" fmla="*/ 1151034 h 1556399"/>
              <a:gd name="connsiteX87" fmla="*/ 1328203 w 4883056"/>
              <a:gd name="connsiteY87" fmla="*/ 1151034 h 1556399"/>
              <a:gd name="connsiteX88" fmla="*/ 1328203 w 4883056"/>
              <a:gd name="connsiteY88" fmla="*/ 1142401 h 1556399"/>
              <a:gd name="connsiteX89" fmla="*/ 1336878 w 4883056"/>
              <a:gd name="connsiteY89" fmla="*/ 1142401 h 1556399"/>
              <a:gd name="connsiteX90" fmla="*/ 1336878 w 4883056"/>
              <a:gd name="connsiteY90" fmla="*/ 1133723 h 1556399"/>
              <a:gd name="connsiteX91" fmla="*/ 1341216 w 4883056"/>
              <a:gd name="connsiteY91" fmla="*/ 1133723 h 1556399"/>
              <a:gd name="connsiteX92" fmla="*/ 1341216 w 4883056"/>
              <a:gd name="connsiteY92" fmla="*/ 1125044 h 1556399"/>
              <a:gd name="connsiteX93" fmla="*/ 1410683 w 4883056"/>
              <a:gd name="connsiteY93" fmla="*/ 1125044 h 1556399"/>
              <a:gd name="connsiteX94" fmla="*/ 1410683 w 4883056"/>
              <a:gd name="connsiteY94" fmla="*/ 1116411 h 1556399"/>
              <a:gd name="connsiteX95" fmla="*/ 1497465 w 4883056"/>
              <a:gd name="connsiteY95" fmla="*/ 1116411 h 1556399"/>
              <a:gd name="connsiteX96" fmla="*/ 1497465 w 4883056"/>
              <a:gd name="connsiteY96" fmla="*/ 1107745 h 1556399"/>
              <a:gd name="connsiteX97" fmla="*/ 1506174 w 4883056"/>
              <a:gd name="connsiteY97" fmla="*/ 1107745 h 1556399"/>
              <a:gd name="connsiteX98" fmla="*/ 1506174 w 4883056"/>
              <a:gd name="connsiteY98" fmla="*/ 1099020 h 1556399"/>
              <a:gd name="connsiteX99" fmla="*/ 1510511 w 4883056"/>
              <a:gd name="connsiteY99" fmla="*/ 1099020 h 1556399"/>
              <a:gd name="connsiteX100" fmla="*/ 1510511 w 4883056"/>
              <a:gd name="connsiteY100" fmla="*/ 1090342 h 1556399"/>
              <a:gd name="connsiteX101" fmla="*/ 1523523 w 4883056"/>
              <a:gd name="connsiteY101" fmla="*/ 1090342 h 1556399"/>
              <a:gd name="connsiteX102" fmla="*/ 1523523 w 4883056"/>
              <a:gd name="connsiteY102" fmla="*/ 1081664 h 1556399"/>
              <a:gd name="connsiteX103" fmla="*/ 1545245 w 4883056"/>
              <a:gd name="connsiteY103" fmla="*/ 1081664 h 1556399"/>
              <a:gd name="connsiteX104" fmla="*/ 1545245 w 4883056"/>
              <a:gd name="connsiteY104" fmla="*/ 1072951 h 1556399"/>
              <a:gd name="connsiteX105" fmla="*/ 1549582 w 4883056"/>
              <a:gd name="connsiteY105" fmla="*/ 1072951 h 1556399"/>
              <a:gd name="connsiteX106" fmla="*/ 1549582 w 4883056"/>
              <a:gd name="connsiteY106" fmla="*/ 1064227 h 1556399"/>
              <a:gd name="connsiteX107" fmla="*/ 1579944 w 4883056"/>
              <a:gd name="connsiteY107" fmla="*/ 1064227 h 1556399"/>
              <a:gd name="connsiteX108" fmla="*/ 1579944 w 4883056"/>
              <a:gd name="connsiteY108" fmla="*/ 1055457 h 1556399"/>
              <a:gd name="connsiteX109" fmla="*/ 1640736 w 4883056"/>
              <a:gd name="connsiteY109" fmla="*/ 1055457 h 1556399"/>
              <a:gd name="connsiteX110" fmla="*/ 1640736 w 4883056"/>
              <a:gd name="connsiteY110" fmla="*/ 1046606 h 1556399"/>
              <a:gd name="connsiteX111" fmla="*/ 1675424 w 4883056"/>
              <a:gd name="connsiteY111" fmla="*/ 1046606 h 1556399"/>
              <a:gd name="connsiteX112" fmla="*/ 1675424 w 4883056"/>
              <a:gd name="connsiteY112" fmla="*/ 1037619 h 1556399"/>
              <a:gd name="connsiteX113" fmla="*/ 1710157 w 4883056"/>
              <a:gd name="connsiteY113" fmla="*/ 1037619 h 1556399"/>
              <a:gd name="connsiteX114" fmla="*/ 1710157 w 4883056"/>
              <a:gd name="connsiteY114" fmla="*/ 1028540 h 1556399"/>
              <a:gd name="connsiteX115" fmla="*/ 1731890 w 4883056"/>
              <a:gd name="connsiteY115" fmla="*/ 1028540 h 1556399"/>
              <a:gd name="connsiteX116" fmla="*/ 1731890 w 4883056"/>
              <a:gd name="connsiteY116" fmla="*/ 1010336 h 1556399"/>
              <a:gd name="connsiteX117" fmla="*/ 1744902 w 4883056"/>
              <a:gd name="connsiteY117" fmla="*/ 1010336 h 1556399"/>
              <a:gd name="connsiteX118" fmla="*/ 1744902 w 4883056"/>
              <a:gd name="connsiteY118" fmla="*/ 1001257 h 1556399"/>
              <a:gd name="connsiteX119" fmla="*/ 1762240 w 4883056"/>
              <a:gd name="connsiteY119" fmla="*/ 1001257 h 1556399"/>
              <a:gd name="connsiteX120" fmla="*/ 1762240 w 4883056"/>
              <a:gd name="connsiteY120" fmla="*/ 992132 h 1556399"/>
              <a:gd name="connsiteX121" fmla="*/ 1779636 w 4883056"/>
              <a:gd name="connsiteY121" fmla="*/ 992132 h 1556399"/>
              <a:gd name="connsiteX122" fmla="*/ 1779636 w 4883056"/>
              <a:gd name="connsiteY122" fmla="*/ 983007 h 1556399"/>
              <a:gd name="connsiteX123" fmla="*/ 1879453 w 4883056"/>
              <a:gd name="connsiteY123" fmla="*/ 983007 h 1556399"/>
              <a:gd name="connsiteX124" fmla="*/ 1879453 w 4883056"/>
              <a:gd name="connsiteY124" fmla="*/ 973790 h 1556399"/>
              <a:gd name="connsiteX125" fmla="*/ 1927198 w 4883056"/>
              <a:gd name="connsiteY125" fmla="*/ 973790 h 1556399"/>
              <a:gd name="connsiteX126" fmla="*/ 1927198 w 4883056"/>
              <a:gd name="connsiteY126" fmla="*/ 964539 h 1556399"/>
              <a:gd name="connsiteX127" fmla="*/ 1953223 w 4883056"/>
              <a:gd name="connsiteY127" fmla="*/ 964539 h 1556399"/>
              <a:gd name="connsiteX128" fmla="*/ 1953223 w 4883056"/>
              <a:gd name="connsiteY128" fmla="*/ 955231 h 1556399"/>
              <a:gd name="connsiteX129" fmla="*/ 1987956 w 4883056"/>
              <a:gd name="connsiteY129" fmla="*/ 955231 h 1556399"/>
              <a:gd name="connsiteX130" fmla="*/ 1987956 w 4883056"/>
              <a:gd name="connsiteY130" fmla="*/ 945843 h 1556399"/>
              <a:gd name="connsiteX131" fmla="*/ 1996631 w 4883056"/>
              <a:gd name="connsiteY131" fmla="*/ 945843 h 1556399"/>
              <a:gd name="connsiteX132" fmla="*/ 1996631 w 4883056"/>
              <a:gd name="connsiteY132" fmla="*/ 936455 h 1556399"/>
              <a:gd name="connsiteX133" fmla="*/ 2057423 w 4883056"/>
              <a:gd name="connsiteY133" fmla="*/ 936455 h 1556399"/>
              <a:gd name="connsiteX134" fmla="*/ 2057423 w 4883056"/>
              <a:gd name="connsiteY134" fmla="*/ 926975 h 1556399"/>
              <a:gd name="connsiteX135" fmla="*/ 2105168 w 4883056"/>
              <a:gd name="connsiteY135" fmla="*/ 926975 h 1556399"/>
              <a:gd name="connsiteX136" fmla="*/ 2105168 w 4883056"/>
              <a:gd name="connsiteY136" fmla="*/ 917358 h 1556399"/>
              <a:gd name="connsiteX137" fmla="*/ 2165926 w 4883056"/>
              <a:gd name="connsiteY137" fmla="*/ 917358 h 1556399"/>
              <a:gd name="connsiteX138" fmla="*/ 2165926 w 4883056"/>
              <a:gd name="connsiteY138" fmla="*/ 907603 h 1556399"/>
              <a:gd name="connsiteX139" fmla="*/ 2196323 w 4883056"/>
              <a:gd name="connsiteY139" fmla="*/ 907603 h 1556399"/>
              <a:gd name="connsiteX140" fmla="*/ 2196323 w 4883056"/>
              <a:gd name="connsiteY140" fmla="*/ 897768 h 1556399"/>
              <a:gd name="connsiteX141" fmla="*/ 2200660 w 4883056"/>
              <a:gd name="connsiteY141" fmla="*/ 897768 h 1556399"/>
              <a:gd name="connsiteX142" fmla="*/ 2200660 w 4883056"/>
              <a:gd name="connsiteY142" fmla="*/ 887888 h 1556399"/>
              <a:gd name="connsiteX143" fmla="*/ 2235347 w 4883056"/>
              <a:gd name="connsiteY143" fmla="*/ 887888 h 1556399"/>
              <a:gd name="connsiteX144" fmla="*/ 2235347 w 4883056"/>
              <a:gd name="connsiteY144" fmla="*/ 877950 h 1556399"/>
              <a:gd name="connsiteX145" fmla="*/ 2287431 w 4883056"/>
              <a:gd name="connsiteY145" fmla="*/ 877950 h 1556399"/>
              <a:gd name="connsiteX146" fmla="*/ 2287431 w 4883056"/>
              <a:gd name="connsiteY146" fmla="*/ 867852 h 1556399"/>
              <a:gd name="connsiteX147" fmla="*/ 2352560 w 4883056"/>
              <a:gd name="connsiteY147" fmla="*/ 867852 h 1556399"/>
              <a:gd name="connsiteX148" fmla="*/ 2352560 w 4883056"/>
              <a:gd name="connsiteY148" fmla="*/ 857513 h 1556399"/>
              <a:gd name="connsiteX149" fmla="*/ 2374247 w 4883056"/>
              <a:gd name="connsiteY149" fmla="*/ 857513 h 1556399"/>
              <a:gd name="connsiteX150" fmla="*/ 2374247 w 4883056"/>
              <a:gd name="connsiteY150" fmla="*/ 847095 h 1556399"/>
              <a:gd name="connsiteX151" fmla="*/ 2469738 w 4883056"/>
              <a:gd name="connsiteY151" fmla="*/ 847095 h 1556399"/>
              <a:gd name="connsiteX152" fmla="*/ 2469738 w 4883056"/>
              <a:gd name="connsiteY152" fmla="*/ 836138 h 1556399"/>
              <a:gd name="connsiteX153" fmla="*/ 2495798 w 4883056"/>
              <a:gd name="connsiteY153" fmla="*/ 836138 h 1556399"/>
              <a:gd name="connsiteX154" fmla="*/ 2495798 w 4883056"/>
              <a:gd name="connsiteY154" fmla="*/ 825090 h 1556399"/>
              <a:gd name="connsiteX155" fmla="*/ 2508809 w 4883056"/>
              <a:gd name="connsiteY155" fmla="*/ 825090 h 1556399"/>
              <a:gd name="connsiteX156" fmla="*/ 2508809 w 4883056"/>
              <a:gd name="connsiteY156" fmla="*/ 814041 h 1556399"/>
              <a:gd name="connsiteX157" fmla="*/ 2569602 w 4883056"/>
              <a:gd name="connsiteY157" fmla="*/ 814041 h 1556399"/>
              <a:gd name="connsiteX158" fmla="*/ 2569602 w 4883056"/>
              <a:gd name="connsiteY158" fmla="*/ 802730 h 1556399"/>
              <a:gd name="connsiteX159" fmla="*/ 2678105 w 4883056"/>
              <a:gd name="connsiteY159" fmla="*/ 802730 h 1556399"/>
              <a:gd name="connsiteX160" fmla="*/ 2678105 w 4883056"/>
              <a:gd name="connsiteY160" fmla="*/ 790971 h 1556399"/>
              <a:gd name="connsiteX161" fmla="*/ 2699781 w 4883056"/>
              <a:gd name="connsiteY161" fmla="*/ 790971 h 1556399"/>
              <a:gd name="connsiteX162" fmla="*/ 2699781 w 4883056"/>
              <a:gd name="connsiteY162" fmla="*/ 779122 h 1556399"/>
              <a:gd name="connsiteX163" fmla="*/ 2712838 w 4883056"/>
              <a:gd name="connsiteY163" fmla="*/ 779122 h 1556399"/>
              <a:gd name="connsiteX164" fmla="*/ 2712838 w 4883056"/>
              <a:gd name="connsiteY164" fmla="*/ 767260 h 1556399"/>
              <a:gd name="connsiteX165" fmla="*/ 2899472 w 4883056"/>
              <a:gd name="connsiteY165" fmla="*/ 767260 h 1556399"/>
              <a:gd name="connsiteX166" fmla="*/ 2899472 w 4883056"/>
              <a:gd name="connsiteY166" fmla="*/ 754472 h 1556399"/>
              <a:gd name="connsiteX167" fmla="*/ 2912484 w 4883056"/>
              <a:gd name="connsiteY167" fmla="*/ 754472 h 1556399"/>
              <a:gd name="connsiteX168" fmla="*/ 2912484 w 4883056"/>
              <a:gd name="connsiteY168" fmla="*/ 741637 h 1556399"/>
              <a:gd name="connsiteX169" fmla="*/ 2916822 w 4883056"/>
              <a:gd name="connsiteY169" fmla="*/ 741637 h 1556399"/>
              <a:gd name="connsiteX170" fmla="*/ 2916822 w 4883056"/>
              <a:gd name="connsiteY170" fmla="*/ 728803 h 1556399"/>
              <a:gd name="connsiteX171" fmla="*/ 2921159 w 4883056"/>
              <a:gd name="connsiteY171" fmla="*/ 728803 h 1556399"/>
              <a:gd name="connsiteX172" fmla="*/ 2921159 w 4883056"/>
              <a:gd name="connsiteY172" fmla="*/ 715923 h 1556399"/>
              <a:gd name="connsiteX173" fmla="*/ 2964568 w 4883056"/>
              <a:gd name="connsiteY173" fmla="*/ 715923 h 1556399"/>
              <a:gd name="connsiteX174" fmla="*/ 2964568 w 4883056"/>
              <a:gd name="connsiteY174" fmla="*/ 702905 h 1556399"/>
              <a:gd name="connsiteX175" fmla="*/ 2981905 w 4883056"/>
              <a:gd name="connsiteY175" fmla="*/ 702905 h 1556399"/>
              <a:gd name="connsiteX176" fmla="*/ 2981905 w 4883056"/>
              <a:gd name="connsiteY176" fmla="*/ 689716 h 1556399"/>
              <a:gd name="connsiteX177" fmla="*/ 2986288 w 4883056"/>
              <a:gd name="connsiteY177" fmla="*/ 689716 h 1556399"/>
              <a:gd name="connsiteX178" fmla="*/ 2986288 w 4883056"/>
              <a:gd name="connsiteY178" fmla="*/ 676572 h 1556399"/>
              <a:gd name="connsiteX179" fmla="*/ 3038372 w 4883056"/>
              <a:gd name="connsiteY179" fmla="*/ 676572 h 1556399"/>
              <a:gd name="connsiteX180" fmla="*/ 3038372 w 4883056"/>
              <a:gd name="connsiteY180" fmla="*/ 663154 h 1556399"/>
              <a:gd name="connsiteX181" fmla="*/ 3094792 w 4883056"/>
              <a:gd name="connsiteY181" fmla="*/ 663154 h 1556399"/>
              <a:gd name="connsiteX182" fmla="*/ 3094792 w 4883056"/>
              <a:gd name="connsiteY182" fmla="*/ 649369 h 1556399"/>
              <a:gd name="connsiteX183" fmla="*/ 3099130 w 4883056"/>
              <a:gd name="connsiteY183" fmla="*/ 649369 h 1556399"/>
              <a:gd name="connsiteX184" fmla="*/ 3099130 w 4883056"/>
              <a:gd name="connsiteY184" fmla="*/ 635550 h 1556399"/>
              <a:gd name="connsiteX185" fmla="*/ 3120805 w 4883056"/>
              <a:gd name="connsiteY185" fmla="*/ 635550 h 1556399"/>
              <a:gd name="connsiteX186" fmla="*/ 3120805 w 4883056"/>
              <a:gd name="connsiteY186" fmla="*/ 621559 h 1556399"/>
              <a:gd name="connsiteX187" fmla="*/ 3181609 w 4883056"/>
              <a:gd name="connsiteY187" fmla="*/ 621559 h 1556399"/>
              <a:gd name="connsiteX188" fmla="*/ 3181609 w 4883056"/>
              <a:gd name="connsiteY188" fmla="*/ 606973 h 1556399"/>
              <a:gd name="connsiteX189" fmla="*/ 3220679 w 4883056"/>
              <a:gd name="connsiteY189" fmla="*/ 606973 h 1556399"/>
              <a:gd name="connsiteX190" fmla="*/ 3220679 w 4883056"/>
              <a:gd name="connsiteY190" fmla="*/ 592169 h 1556399"/>
              <a:gd name="connsiteX191" fmla="*/ 3251029 w 4883056"/>
              <a:gd name="connsiteY191" fmla="*/ 592169 h 1556399"/>
              <a:gd name="connsiteX192" fmla="*/ 3251029 w 4883056"/>
              <a:gd name="connsiteY192" fmla="*/ 577011 h 1556399"/>
              <a:gd name="connsiteX193" fmla="*/ 3255367 w 4883056"/>
              <a:gd name="connsiteY193" fmla="*/ 577011 h 1556399"/>
              <a:gd name="connsiteX194" fmla="*/ 3255367 w 4883056"/>
              <a:gd name="connsiteY194" fmla="*/ 561807 h 1556399"/>
              <a:gd name="connsiteX195" fmla="*/ 3307451 w 4883056"/>
              <a:gd name="connsiteY195" fmla="*/ 561807 h 1556399"/>
              <a:gd name="connsiteX196" fmla="*/ 3307451 w 4883056"/>
              <a:gd name="connsiteY196" fmla="*/ 546327 h 1556399"/>
              <a:gd name="connsiteX197" fmla="*/ 3329171 w 4883056"/>
              <a:gd name="connsiteY197" fmla="*/ 546327 h 1556399"/>
              <a:gd name="connsiteX198" fmla="*/ 3329171 w 4883056"/>
              <a:gd name="connsiteY198" fmla="*/ 530768 h 1556399"/>
              <a:gd name="connsiteX199" fmla="*/ 3337846 w 4883056"/>
              <a:gd name="connsiteY199" fmla="*/ 530768 h 1556399"/>
              <a:gd name="connsiteX200" fmla="*/ 3337846 w 4883056"/>
              <a:gd name="connsiteY200" fmla="*/ 515163 h 1556399"/>
              <a:gd name="connsiteX201" fmla="*/ 3398604 w 4883056"/>
              <a:gd name="connsiteY201" fmla="*/ 515163 h 1556399"/>
              <a:gd name="connsiteX202" fmla="*/ 3398604 w 4883056"/>
              <a:gd name="connsiteY202" fmla="*/ 499329 h 1556399"/>
              <a:gd name="connsiteX203" fmla="*/ 3411651 w 4883056"/>
              <a:gd name="connsiteY203" fmla="*/ 499329 h 1556399"/>
              <a:gd name="connsiteX204" fmla="*/ 3411651 w 4883056"/>
              <a:gd name="connsiteY204" fmla="*/ 483403 h 1556399"/>
              <a:gd name="connsiteX205" fmla="*/ 3437675 w 4883056"/>
              <a:gd name="connsiteY205" fmla="*/ 483403 h 1556399"/>
              <a:gd name="connsiteX206" fmla="*/ 3437675 w 4883056"/>
              <a:gd name="connsiteY206" fmla="*/ 467352 h 1556399"/>
              <a:gd name="connsiteX207" fmla="*/ 3468071 w 4883056"/>
              <a:gd name="connsiteY207" fmla="*/ 467352 h 1556399"/>
              <a:gd name="connsiteX208" fmla="*/ 3468071 w 4883056"/>
              <a:gd name="connsiteY208" fmla="*/ 451208 h 1556399"/>
              <a:gd name="connsiteX209" fmla="*/ 3498467 w 4883056"/>
              <a:gd name="connsiteY209" fmla="*/ 451208 h 1556399"/>
              <a:gd name="connsiteX210" fmla="*/ 3498467 w 4883056"/>
              <a:gd name="connsiteY210" fmla="*/ 434882 h 1556399"/>
              <a:gd name="connsiteX211" fmla="*/ 3511480 w 4883056"/>
              <a:gd name="connsiteY211" fmla="*/ 434882 h 1556399"/>
              <a:gd name="connsiteX212" fmla="*/ 3511480 w 4883056"/>
              <a:gd name="connsiteY212" fmla="*/ 418510 h 1556399"/>
              <a:gd name="connsiteX213" fmla="*/ 3524491 w 4883056"/>
              <a:gd name="connsiteY213" fmla="*/ 418510 h 1556399"/>
              <a:gd name="connsiteX214" fmla="*/ 3524491 w 4883056"/>
              <a:gd name="connsiteY214" fmla="*/ 402057 h 1556399"/>
              <a:gd name="connsiteX215" fmla="*/ 3546213 w 4883056"/>
              <a:gd name="connsiteY215" fmla="*/ 402057 h 1556399"/>
              <a:gd name="connsiteX216" fmla="*/ 3546213 w 4883056"/>
              <a:gd name="connsiteY216" fmla="*/ 385559 h 1556399"/>
              <a:gd name="connsiteX217" fmla="*/ 3563562 w 4883056"/>
              <a:gd name="connsiteY217" fmla="*/ 385559 h 1556399"/>
              <a:gd name="connsiteX218" fmla="*/ 3563562 w 4883056"/>
              <a:gd name="connsiteY218" fmla="*/ 368832 h 1556399"/>
              <a:gd name="connsiteX219" fmla="*/ 3580901 w 4883056"/>
              <a:gd name="connsiteY219" fmla="*/ 368832 h 1556399"/>
              <a:gd name="connsiteX220" fmla="*/ 3580901 w 4883056"/>
              <a:gd name="connsiteY220" fmla="*/ 352105 h 1556399"/>
              <a:gd name="connsiteX221" fmla="*/ 3611308 w 4883056"/>
              <a:gd name="connsiteY221" fmla="*/ 352105 h 1556399"/>
              <a:gd name="connsiteX222" fmla="*/ 3611308 w 4883056"/>
              <a:gd name="connsiteY222" fmla="*/ 335103 h 1556399"/>
              <a:gd name="connsiteX223" fmla="*/ 3619971 w 4883056"/>
              <a:gd name="connsiteY223" fmla="*/ 335103 h 1556399"/>
              <a:gd name="connsiteX224" fmla="*/ 3619971 w 4883056"/>
              <a:gd name="connsiteY224" fmla="*/ 318021 h 1556399"/>
              <a:gd name="connsiteX225" fmla="*/ 3719800 w 4883056"/>
              <a:gd name="connsiteY225" fmla="*/ 318021 h 1556399"/>
              <a:gd name="connsiteX226" fmla="*/ 3719800 w 4883056"/>
              <a:gd name="connsiteY226" fmla="*/ 300218 h 1556399"/>
              <a:gd name="connsiteX227" fmla="*/ 4123475 w 4883056"/>
              <a:gd name="connsiteY227" fmla="*/ 300218 h 1556399"/>
              <a:gd name="connsiteX228" fmla="*/ 4123475 w 4883056"/>
              <a:gd name="connsiteY228" fmla="*/ 277457 h 1556399"/>
              <a:gd name="connsiteX229" fmla="*/ 4192908 w 4883056"/>
              <a:gd name="connsiteY229" fmla="*/ 277457 h 1556399"/>
              <a:gd name="connsiteX230" fmla="*/ 4192908 w 4883056"/>
              <a:gd name="connsiteY230" fmla="*/ 253975 h 1556399"/>
              <a:gd name="connsiteX231" fmla="*/ 4262375 w 4883056"/>
              <a:gd name="connsiteY231" fmla="*/ 253975 h 1556399"/>
              <a:gd name="connsiteX232" fmla="*/ 4262375 w 4883056"/>
              <a:gd name="connsiteY232" fmla="*/ 229291 h 1556399"/>
              <a:gd name="connsiteX233" fmla="*/ 4327470 w 4883056"/>
              <a:gd name="connsiteY233" fmla="*/ 229291 h 1556399"/>
              <a:gd name="connsiteX234" fmla="*/ 4327470 w 4883056"/>
              <a:gd name="connsiteY234" fmla="*/ 203839 h 1556399"/>
              <a:gd name="connsiteX235" fmla="*/ 4427287 w 4883056"/>
              <a:gd name="connsiteY235" fmla="*/ 203839 h 1556399"/>
              <a:gd name="connsiteX236" fmla="*/ 4427287 w 4883056"/>
              <a:gd name="connsiteY236" fmla="*/ 176568 h 1556399"/>
              <a:gd name="connsiteX237" fmla="*/ 4605258 w 4883056"/>
              <a:gd name="connsiteY237" fmla="*/ 176568 h 1556399"/>
              <a:gd name="connsiteX238" fmla="*/ 4605258 w 4883056"/>
              <a:gd name="connsiteY238" fmla="*/ 145701 h 1556399"/>
              <a:gd name="connsiteX239" fmla="*/ 4609595 w 4883056"/>
              <a:gd name="connsiteY239" fmla="*/ 145701 h 1556399"/>
              <a:gd name="connsiteX240" fmla="*/ 4609595 w 4883056"/>
              <a:gd name="connsiteY240" fmla="*/ 114846 h 1556399"/>
              <a:gd name="connsiteX241" fmla="*/ 4744157 w 4883056"/>
              <a:gd name="connsiteY241" fmla="*/ 114846 h 1556399"/>
              <a:gd name="connsiteX242" fmla="*/ 4744157 w 4883056"/>
              <a:gd name="connsiteY242" fmla="*/ 78174 h 1556399"/>
              <a:gd name="connsiteX243" fmla="*/ 4757203 w 4883056"/>
              <a:gd name="connsiteY243" fmla="*/ 78174 h 1556399"/>
              <a:gd name="connsiteX244" fmla="*/ 4757203 w 4883056"/>
              <a:gd name="connsiteY244" fmla="*/ 40656 h 1556399"/>
              <a:gd name="connsiteX245" fmla="*/ 4809287 w 4883056"/>
              <a:gd name="connsiteY245" fmla="*/ 40656 h 1556399"/>
              <a:gd name="connsiteX246" fmla="*/ 4809287 w 4883056"/>
              <a:gd name="connsiteY246" fmla="*/ 0 h 1556399"/>
              <a:gd name="connsiteX247" fmla="*/ 4883056 w 4883056"/>
              <a:gd name="connsiteY247" fmla="*/ 0 h 1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4883056" h="1556399">
                <a:moveTo>
                  <a:pt x="0" y="1556400"/>
                </a:moveTo>
                <a:lnTo>
                  <a:pt x="56455" y="1556400"/>
                </a:lnTo>
                <a:lnTo>
                  <a:pt x="56455" y="1547813"/>
                </a:lnTo>
                <a:lnTo>
                  <a:pt x="99829" y="1547813"/>
                </a:lnTo>
                <a:lnTo>
                  <a:pt x="99829" y="1539226"/>
                </a:lnTo>
                <a:lnTo>
                  <a:pt x="108538" y="1539226"/>
                </a:lnTo>
                <a:lnTo>
                  <a:pt x="108538" y="1530639"/>
                </a:lnTo>
                <a:lnTo>
                  <a:pt x="121550" y="1530639"/>
                </a:lnTo>
                <a:lnTo>
                  <a:pt x="121550" y="1522007"/>
                </a:lnTo>
                <a:lnTo>
                  <a:pt x="130225" y="1522007"/>
                </a:lnTo>
                <a:lnTo>
                  <a:pt x="130225" y="1513420"/>
                </a:lnTo>
                <a:lnTo>
                  <a:pt x="260449" y="1513420"/>
                </a:lnTo>
                <a:lnTo>
                  <a:pt x="260449" y="1504833"/>
                </a:lnTo>
                <a:lnTo>
                  <a:pt x="282125" y="1504833"/>
                </a:lnTo>
                <a:lnTo>
                  <a:pt x="282125" y="1496246"/>
                </a:lnTo>
                <a:lnTo>
                  <a:pt x="303858" y="1496246"/>
                </a:lnTo>
                <a:lnTo>
                  <a:pt x="303858" y="1487614"/>
                </a:lnTo>
                <a:lnTo>
                  <a:pt x="399338" y="1487614"/>
                </a:lnTo>
                <a:lnTo>
                  <a:pt x="399338" y="1479027"/>
                </a:lnTo>
                <a:lnTo>
                  <a:pt x="412350" y="1479027"/>
                </a:lnTo>
                <a:lnTo>
                  <a:pt x="412350" y="1470440"/>
                </a:lnTo>
                <a:lnTo>
                  <a:pt x="416687" y="1470440"/>
                </a:lnTo>
                <a:lnTo>
                  <a:pt x="416687" y="1461808"/>
                </a:lnTo>
                <a:lnTo>
                  <a:pt x="455758" y="1461808"/>
                </a:lnTo>
                <a:lnTo>
                  <a:pt x="455758" y="1453221"/>
                </a:lnTo>
                <a:lnTo>
                  <a:pt x="468770" y="1453221"/>
                </a:lnTo>
                <a:lnTo>
                  <a:pt x="468770" y="1444599"/>
                </a:lnTo>
                <a:lnTo>
                  <a:pt x="486154" y="1444599"/>
                </a:lnTo>
                <a:lnTo>
                  <a:pt x="486154" y="1436013"/>
                </a:lnTo>
                <a:lnTo>
                  <a:pt x="494829" y="1436013"/>
                </a:lnTo>
                <a:lnTo>
                  <a:pt x="494829" y="1427426"/>
                </a:lnTo>
                <a:lnTo>
                  <a:pt x="525225" y="1427426"/>
                </a:lnTo>
                <a:lnTo>
                  <a:pt x="525225" y="1418793"/>
                </a:lnTo>
                <a:lnTo>
                  <a:pt x="551249" y="1418793"/>
                </a:lnTo>
                <a:lnTo>
                  <a:pt x="551249" y="1410207"/>
                </a:lnTo>
                <a:lnTo>
                  <a:pt x="607670" y="1410207"/>
                </a:lnTo>
                <a:lnTo>
                  <a:pt x="607670" y="1401574"/>
                </a:lnTo>
                <a:lnTo>
                  <a:pt x="633728" y="1401574"/>
                </a:lnTo>
                <a:lnTo>
                  <a:pt x="633728" y="1392941"/>
                </a:lnTo>
                <a:lnTo>
                  <a:pt x="642403" y="1392941"/>
                </a:lnTo>
                <a:lnTo>
                  <a:pt x="642403" y="1384354"/>
                </a:lnTo>
                <a:lnTo>
                  <a:pt x="668462" y="1384354"/>
                </a:lnTo>
                <a:lnTo>
                  <a:pt x="668462" y="1375722"/>
                </a:lnTo>
                <a:lnTo>
                  <a:pt x="694475" y="1375722"/>
                </a:lnTo>
                <a:lnTo>
                  <a:pt x="694475" y="1367089"/>
                </a:lnTo>
                <a:lnTo>
                  <a:pt x="707533" y="1367089"/>
                </a:lnTo>
                <a:lnTo>
                  <a:pt x="707533" y="1358502"/>
                </a:lnTo>
                <a:lnTo>
                  <a:pt x="781291" y="1358502"/>
                </a:lnTo>
                <a:lnTo>
                  <a:pt x="781291" y="1349870"/>
                </a:lnTo>
                <a:lnTo>
                  <a:pt x="789966" y="1349870"/>
                </a:lnTo>
                <a:lnTo>
                  <a:pt x="789966" y="1341237"/>
                </a:lnTo>
                <a:lnTo>
                  <a:pt x="824700" y="1341237"/>
                </a:lnTo>
                <a:lnTo>
                  <a:pt x="824700" y="1332605"/>
                </a:lnTo>
                <a:lnTo>
                  <a:pt x="881120" y="1332605"/>
                </a:lnTo>
                <a:lnTo>
                  <a:pt x="881120" y="1323972"/>
                </a:lnTo>
                <a:lnTo>
                  <a:pt x="920191" y="1323972"/>
                </a:lnTo>
                <a:lnTo>
                  <a:pt x="920191" y="1315339"/>
                </a:lnTo>
                <a:lnTo>
                  <a:pt x="937540" y="1315339"/>
                </a:lnTo>
                <a:lnTo>
                  <a:pt x="937540" y="1306718"/>
                </a:lnTo>
                <a:lnTo>
                  <a:pt x="976611" y="1306718"/>
                </a:lnTo>
                <a:lnTo>
                  <a:pt x="976611" y="1289407"/>
                </a:lnTo>
                <a:lnTo>
                  <a:pt x="1002670" y="1289407"/>
                </a:lnTo>
                <a:lnTo>
                  <a:pt x="1002670" y="1272142"/>
                </a:lnTo>
                <a:lnTo>
                  <a:pt x="1007007" y="1272142"/>
                </a:lnTo>
                <a:lnTo>
                  <a:pt x="1007007" y="1263509"/>
                </a:lnTo>
                <a:lnTo>
                  <a:pt x="1028695" y="1263509"/>
                </a:lnTo>
                <a:lnTo>
                  <a:pt x="1028695" y="1254831"/>
                </a:lnTo>
                <a:lnTo>
                  <a:pt x="1080811" y="1254831"/>
                </a:lnTo>
                <a:lnTo>
                  <a:pt x="1080811" y="1237577"/>
                </a:lnTo>
                <a:lnTo>
                  <a:pt x="1115511" y="1237577"/>
                </a:lnTo>
                <a:lnTo>
                  <a:pt x="1115511" y="1228945"/>
                </a:lnTo>
                <a:lnTo>
                  <a:pt x="1119837" y="1228945"/>
                </a:lnTo>
                <a:lnTo>
                  <a:pt x="1119837" y="1220266"/>
                </a:lnTo>
                <a:lnTo>
                  <a:pt x="1141570" y="1220266"/>
                </a:lnTo>
                <a:lnTo>
                  <a:pt x="1141570" y="1211634"/>
                </a:lnTo>
                <a:lnTo>
                  <a:pt x="1163245" y="1211634"/>
                </a:lnTo>
                <a:lnTo>
                  <a:pt x="1163245" y="1194323"/>
                </a:lnTo>
                <a:lnTo>
                  <a:pt x="1215328" y="1194323"/>
                </a:lnTo>
                <a:lnTo>
                  <a:pt x="1215328" y="1185644"/>
                </a:lnTo>
                <a:lnTo>
                  <a:pt x="1219711" y="1185644"/>
                </a:lnTo>
                <a:lnTo>
                  <a:pt x="1219711" y="1177011"/>
                </a:lnTo>
                <a:lnTo>
                  <a:pt x="1241398" y="1177011"/>
                </a:lnTo>
                <a:lnTo>
                  <a:pt x="1241398" y="1168345"/>
                </a:lnTo>
                <a:lnTo>
                  <a:pt x="1245724" y="1168345"/>
                </a:lnTo>
                <a:lnTo>
                  <a:pt x="1245724" y="1159712"/>
                </a:lnTo>
                <a:lnTo>
                  <a:pt x="1258736" y="1159712"/>
                </a:lnTo>
                <a:lnTo>
                  <a:pt x="1258736" y="1151034"/>
                </a:lnTo>
                <a:lnTo>
                  <a:pt x="1328203" y="1151034"/>
                </a:lnTo>
                <a:lnTo>
                  <a:pt x="1328203" y="1142401"/>
                </a:lnTo>
                <a:lnTo>
                  <a:pt x="1336878" y="1142401"/>
                </a:lnTo>
                <a:lnTo>
                  <a:pt x="1336878" y="1133723"/>
                </a:lnTo>
                <a:lnTo>
                  <a:pt x="1341216" y="1133723"/>
                </a:lnTo>
                <a:lnTo>
                  <a:pt x="1341216" y="1125044"/>
                </a:lnTo>
                <a:lnTo>
                  <a:pt x="1410683" y="1125044"/>
                </a:lnTo>
                <a:lnTo>
                  <a:pt x="1410683" y="1116411"/>
                </a:lnTo>
                <a:lnTo>
                  <a:pt x="1497465" y="1116411"/>
                </a:lnTo>
                <a:lnTo>
                  <a:pt x="1497465" y="1107745"/>
                </a:lnTo>
                <a:lnTo>
                  <a:pt x="1506174" y="1107745"/>
                </a:lnTo>
                <a:lnTo>
                  <a:pt x="1506174" y="1099020"/>
                </a:lnTo>
                <a:lnTo>
                  <a:pt x="1510511" y="1099020"/>
                </a:lnTo>
                <a:lnTo>
                  <a:pt x="1510511" y="1090342"/>
                </a:lnTo>
                <a:lnTo>
                  <a:pt x="1523523" y="1090342"/>
                </a:lnTo>
                <a:lnTo>
                  <a:pt x="1523523" y="1081664"/>
                </a:lnTo>
                <a:lnTo>
                  <a:pt x="1545245" y="1081664"/>
                </a:lnTo>
                <a:lnTo>
                  <a:pt x="1545245" y="1072951"/>
                </a:lnTo>
                <a:lnTo>
                  <a:pt x="1549582" y="1072951"/>
                </a:lnTo>
                <a:lnTo>
                  <a:pt x="1549582" y="1064227"/>
                </a:lnTo>
                <a:lnTo>
                  <a:pt x="1579944" y="1064227"/>
                </a:lnTo>
                <a:lnTo>
                  <a:pt x="1579944" y="1055457"/>
                </a:lnTo>
                <a:lnTo>
                  <a:pt x="1640736" y="1055457"/>
                </a:lnTo>
                <a:lnTo>
                  <a:pt x="1640736" y="1046606"/>
                </a:lnTo>
                <a:lnTo>
                  <a:pt x="1675424" y="1046606"/>
                </a:lnTo>
                <a:lnTo>
                  <a:pt x="1675424" y="1037619"/>
                </a:lnTo>
                <a:lnTo>
                  <a:pt x="1710157" y="1037619"/>
                </a:lnTo>
                <a:lnTo>
                  <a:pt x="1710157" y="1028540"/>
                </a:lnTo>
                <a:lnTo>
                  <a:pt x="1731890" y="1028540"/>
                </a:lnTo>
                <a:lnTo>
                  <a:pt x="1731890" y="1010336"/>
                </a:lnTo>
                <a:lnTo>
                  <a:pt x="1744902" y="1010336"/>
                </a:lnTo>
                <a:lnTo>
                  <a:pt x="1744902" y="1001257"/>
                </a:lnTo>
                <a:lnTo>
                  <a:pt x="1762240" y="1001257"/>
                </a:lnTo>
                <a:lnTo>
                  <a:pt x="1762240" y="992132"/>
                </a:lnTo>
                <a:lnTo>
                  <a:pt x="1779636" y="992132"/>
                </a:lnTo>
                <a:lnTo>
                  <a:pt x="1779636" y="983007"/>
                </a:lnTo>
                <a:lnTo>
                  <a:pt x="1879453" y="983007"/>
                </a:lnTo>
                <a:lnTo>
                  <a:pt x="1879453" y="973790"/>
                </a:lnTo>
                <a:lnTo>
                  <a:pt x="1927198" y="973790"/>
                </a:lnTo>
                <a:lnTo>
                  <a:pt x="1927198" y="964539"/>
                </a:lnTo>
                <a:lnTo>
                  <a:pt x="1953223" y="964539"/>
                </a:lnTo>
                <a:lnTo>
                  <a:pt x="1953223" y="955231"/>
                </a:lnTo>
                <a:lnTo>
                  <a:pt x="1987956" y="955231"/>
                </a:lnTo>
                <a:lnTo>
                  <a:pt x="1987956" y="945843"/>
                </a:lnTo>
                <a:lnTo>
                  <a:pt x="1996631" y="945843"/>
                </a:lnTo>
                <a:lnTo>
                  <a:pt x="1996631" y="936455"/>
                </a:lnTo>
                <a:lnTo>
                  <a:pt x="2057423" y="936455"/>
                </a:lnTo>
                <a:lnTo>
                  <a:pt x="2057423" y="926975"/>
                </a:lnTo>
                <a:lnTo>
                  <a:pt x="2105168" y="926975"/>
                </a:lnTo>
                <a:lnTo>
                  <a:pt x="2105168" y="917358"/>
                </a:lnTo>
                <a:lnTo>
                  <a:pt x="2165926" y="917358"/>
                </a:lnTo>
                <a:lnTo>
                  <a:pt x="2165926" y="907603"/>
                </a:lnTo>
                <a:lnTo>
                  <a:pt x="2196323" y="907603"/>
                </a:lnTo>
                <a:lnTo>
                  <a:pt x="2196323" y="897768"/>
                </a:lnTo>
                <a:lnTo>
                  <a:pt x="2200660" y="897768"/>
                </a:lnTo>
                <a:lnTo>
                  <a:pt x="2200660" y="887888"/>
                </a:lnTo>
                <a:lnTo>
                  <a:pt x="2235347" y="887888"/>
                </a:lnTo>
                <a:lnTo>
                  <a:pt x="2235347" y="877950"/>
                </a:lnTo>
                <a:lnTo>
                  <a:pt x="2287431" y="877950"/>
                </a:lnTo>
                <a:lnTo>
                  <a:pt x="2287431" y="867852"/>
                </a:lnTo>
                <a:lnTo>
                  <a:pt x="2352560" y="867852"/>
                </a:lnTo>
                <a:lnTo>
                  <a:pt x="2352560" y="857513"/>
                </a:lnTo>
                <a:lnTo>
                  <a:pt x="2374247" y="857513"/>
                </a:lnTo>
                <a:lnTo>
                  <a:pt x="2374247" y="847095"/>
                </a:lnTo>
                <a:lnTo>
                  <a:pt x="2469738" y="847095"/>
                </a:lnTo>
                <a:lnTo>
                  <a:pt x="2469738" y="836138"/>
                </a:lnTo>
                <a:lnTo>
                  <a:pt x="2495798" y="836138"/>
                </a:lnTo>
                <a:lnTo>
                  <a:pt x="2495798" y="825090"/>
                </a:lnTo>
                <a:lnTo>
                  <a:pt x="2508809" y="825090"/>
                </a:lnTo>
                <a:lnTo>
                  <a:pt x="2508809" y="814041"/>
                </a:lnTo>
                <a:lnTo>
                  <a:pt x="2569602" y="814041"/>
                </a:lnTo>
                <a:lnTo>
                  <a:pt x="2569602" y="802730"/>
                </a:lnTo>
                <a:lnTo>
                  <a:pt x="2678105" y="802730"/>
                </a:lnTo>
                <a:lnTo>
                  <a:pt x="2678105" y="790971"/>
                </a:lnTo>
                <a:lnTo>
                  <a:pt x="2699781" y="790971"/>
                </a:lnTo>
                <a:lnTo>
                  <a:pt x="2699781" y="779122"/>
                </a:lnTo>
                <a:lnTo>
                  <a:pt x="2712838" y="779122"/>
                </a:lnTo>
                <a:lnTo>
                  <a:pt x="2712838" y="767260"/>
                </a:lnTo>
                <a:lnTo>
                  <a:pt x="2899472" y="767260"/>
                </a:lnTo>
                <a:lnTo>
                  <a:pt x="2899472" y="754472"/>
                </a:lnTo>
                <a:lnTo>
                  <a:pt x="2912484" y="754472"/>
                </a:lnTo>
                <a:lnTo>
                  <a:pt x="2912484" y="741637"/>
                </a:lnTo>
                <a:lnTo>
                  <a:pt x="2916822" y="741637"/>
                </a:lnTo>
                <a:lnTo>
                  <a:pt x="2916822" y="728803"/>
                </a:lnTo>
                <a:lnTo>
                  <a:pt x="2921159" y="728803"/>
                </a:lnTo>
                <a:lnTo>
                  <a:pt x="2921159" y="715923"/>
                </a:lnTo>
                <a:lnTo>
                  <a:pt x="2964568" y="715923"/>
                </a:lnTo>
                <a:lnTo>
                  <a:pt x="2964568" y="702905"/>
                </a:lnTo>
                <a:lnTo>
                  <a:pt x="2981905" y="702905"/>
                </a:lnTo>
                <a:lnTo>
                  <a:pt x="2981905" y="689716"/>
                </a:lnTo>
                <a:lnTo>
                  <a:pt x="2986288" y="689716"/>
                </a:lnTo>
                <a:lnTo>
                  <a:pt x="2986288" y="676572"/>
                </a:lnTo>
                <a:lnTo>
                  <a:pt x="3038372" y="676572"/>
                </a:lnTo>
                <a:lnTo>
                  <a:pt x="3038372" y="663154"/>
                </a:lnTo>
                <a:lnTo>
                  <a:pt x="3094792" y="663154"/>
                </a:lnTo>
                <a:lnTo>
                  <a:pt x="3094792" y="649369"/>
                </a:lnTo>
                <a:lnTo>
                  <a:pt x="3099130" y="649369"/>
                </a:lnTo>
                <a:lnTo>
                  <a:pt x="3099130" y="635550"/>
                </a:lnTo>
                <a:lnTo>
                  <a:pt x="3120805" y="635550"/>
                </a:lnTo>
                <a:lnTo>
                  <a:pt x="3120805" y="621559"/>
                </a:lnTo>
                <a:lnTo>
                  <a:pt x="3181609" y="621559"/>
                </a:lnTo>
                <a:lnTo>
                  <a:pt x="3181609" y="606973"/>
                </a:lnTo>
                <a:lnTo>
                  <a:pt x="3220679" y="606973"/>
                </a:lnTo>
                <a:lnTo>
                  <a:pt x="3220679" y="592169"/>
                </a:lnTo>
                <a:lnTo>
                  <a:pt x="3251029" y="592169"/>
                </a:lnTo>
                <a:lnTo>
                  <a:pt x="3251029" y="577011"/>
                </a:lnTo>
                <a:lnTo>
                  <a:pt x="3255367" y="577011"/>
                </a:lnTo>
                <a:lnTo>
                  <a:pt x="3255367" y="561807"/>
                </a:lnTo>
                <a:lnTo>
                  <a:pt x="3307451" y="561807"/>
                </a:lnTo>
                <a:lnTo>
                  <a:pt x="3307451" y="546327"/>
                </a:lnTo>
                <a:lnTo>
                  <a:pt x="3329171" y="546327"/>
                </a:lnTo>
                <a:lnTo>
                  <a:pt x="3329171" y="530768"/>
                </a:lnTo>
                <a:lnTo>
                  <a:pt x="3337846" y="530768"/>
                </a:lnTo>
                <a:lnTo>
                  <a:pt x="3337846" y="515163"/>
                </a:lnTo>
                <a:lnTo>
                  <a:pt x="3398604" y="515163"/>
                </a:lnTo>
                <a:lnTo>
                  <a:pt x="3398604" y="499329"/>
                </a:lnTo>
                <a:lnTo>
                  <a:pt x="3411651" y="499329"/>
                </a:lnTo>
                <a:lnTo>
                  <a:pt x="3411651" y="483403"/>
                </a:lnTo>
                <a:lnTo>
                  <a:pt x="3437675" y="483403"/>
                </a:lnTo>
                <a:lnTo>
                  <a:pt x="3437675" y="467352"/>
                </a:lnTo>
                <a:lnTo>
                  <a:pt x="3468071" y="467352"/>
                </a:lnTo>
                <a:lnTo>
                  <a:pt x="3468071" y="451208"/>
                </a:lnTo>
                <a:lnTo>
                  <a:pt x="3498467" y="451208"/>
                </a:lnTo>
                <a:lnTo>
                  <a:pt x="3498467" y="434882"/>
                </a:lnTo>
                <a:lnTo>
                  <a:pt x="3511480" y="434882"/>
                </a:lnTo>
                <a:lnTo>
                  <a:pt x="3511480" y="418510"/>
                </a:lnTo>
                <a:lnTo>
                  <a:pt x="3524491" y="418510"/>
                </a:lnTo>
                <a:lnTo>
                  <a:pt x="3524491" y="402057"/>
                </a:lnTo>
                <a:lnTo>
                  <a:pt x="3546213" y="402057"/>
                </a:lnTo>
                <a:lnTo>
                  <a:pt x="3546213" y="385559"/>
                </a:lnTo>
                <a:lnTo>
                  <a:pt x="3563562" y="385559"/>
                </a:lnTo>
                <a:lnTo>
                  <a:pt x="3563562" y="368832"/>
                </a:lnTo>
                <a:lnTo>
                  <a:pt x="3580901" y="368832"/>
                </a:lnTo>
                <a:lnTo>
                  <a:pt x="3580901" y="352105"/>
                </a:lnTo>
                <a:lnTo>
                  <a:pt x="3611308" y="352105"/>
                </a:lnTo>
                <a:lnTo>
                  <a:pt x="3611308" y="335103"/>
                </a:lnTo>
                <a:lnTo>
                  <a:pt x="3619971" y="335103"/>
                </a:lnTo>
                <a:lnTo>
                  <a:pt x="3619971" y="318021"/>
                </a:lnTo>
                <a:lnTo>
                  <a:pt x="3719800" y="318021"/>
                </a:lnTo>
                <a:lnTo>
                  <a:pt x="3719800" y="300218"/>
                </a:lnTo>
                <a:lnTo>
                  <a:pt x="4123475" y="300218"/>
                </a:lnTo>
                <a:lnTo>
                  <a:pt x="4123475" y="277457"/>
                </a:lnTo>
                <a:lnTo>
                  <a:pt x="4192908" y="277457"/>
                </a:lnTo>
                <a:lnTo>
                  <a:pt x="4192908" y="253975"/>
                </a:lnTo>
                <a:lnTo>
                  <a:pt x="4262375" y="253975"/>
                </a:lnTo>
                <a:lnTo>
                  <a:pt x="4262375" y="229291"/>
                </a:lnTo>
                <a:lnTo>
                  <a:pt x="4327470" y="229291"/>
                </a:lnTo>
                <a:lnTo>
                  <a:pt x="4327470" y="203839"/>
                </a:lnTo>
                <a:lnTo>
                  <a:pt x="4427287" y="203839"/>
                </a:lnTo>
                <a:lnTo>
                  <a:pt x="4427287" y="176568"/>
                </a:lnTo>
                <a:lnTo>
                  <a:pt x="4605258" y="176568"/>
                </a:lnTo>
                <a:lnTo>
                  <a:pt x="4605258" y="145701"/>
                </a:lnTo>
                <a:lnTo>
                  <a:pt x="4609595" y="145701"/>
                </a:lnTo>
                <a:lnTo>
                  <a:pt x="4609595" y="114846"/>
                </a:lnTo>
                <a:lnTo>
                  <a:pt x="4744157" y="114846"/>
                </a:lnTo>
                <a:lnTo>
                  <a:pt x="4744157" y="78174"/>
                </a:lnTo>
                <a:lnTo>
                  <a:pt x="4757203" y="78174"/>
                </a:lnTo>
                <a:lnTo>
                  <a:pt x="4757203" y="40656"/>
                </a:lnTo>
                <a:lnTo>
                  <a:pt x="4809287" y="40656"/>
                </a:lnTo>
                <a:lnTo>
                  <a:pt x="4809287" y="0"/>
                </a:lnTo>
                <a:lnTo>
                  <a:pt x="4883056" y="0"/>
                </a:lnTo>
              </a:path>
            </a:pathLst>
          </a:custGeom>
          <a:noFill/>
          <a:ln w="18310" cap="flat">
            <a:solidFill>
              <a:srgbClr val="E41A1C"/>
            </a:solidFill>
            <a:prstDash val="solid"/>
            <a:round/>
          </a:ln>
        </p:spPr>
        <p:txBody>
          <a:bodyPr rtlCol="0" anchor="ctr"/>
          <a:lstStyle/>
          <a:p>
            <a:endParaRPr lang="ko-KR" altLang="en-US" sz="1796">
              <a:latin typeface="Arial Narrow" panose="020B0606020202030204" pitchFamily="34" charset="0"/>
            </a:endParaRPr>
          </a:p>
        </p:txBody>
      </p:sp>
      <p:sp>
        <p:nvSpPr>
          <p:cNvPr id="54" name="자유형: 도형 53">
            <a:extLst>
              <a:ext uri="{FF2B5EF4-FFF2-40B4-BE49-F238E27FC236}">
                <a16:creationId xmlns:a16="http://schemas.microsoft.com/office/drawing/2014/main" id="{00883EE4-659C-69EB-70F9-18E14BC1041A}"/>
              </a:ext>
            </a:extLst>
          </p:cNvPr>
          <p:cNvSpPr/>
          <p:nvPr/>
        </p:nvSpPr>
        <p:spPr>
          <a:xfrm>
            <a:off x="3954027" y="2866510"/>
            <a:ext cx="5793890" cy="1360172"/>
          </a:xfrm>
          <a:custGeom>
            <a:avLst/>
            <a:gdLst>
              <a:gd name="connsiteX0" fmla="*/ 0 w 4883056"/>
              <a:gd name="connsiteY0" fmla="*/ 1033051 h 1033050"/>
              <a:gd name="connsiteX1" fmla="*/ 56455 w 4883056"/>
              <a:gd name="connsiteY1" fmla="*/ 1033051 h 1033050"/>
              <a:gd name="connsiteX2" fmla="*/ 56455 w 4883056"/>
              <a:gd name="connsiteY2" fmla="*/ 1024464 h 1033050"/>
              <a:gd name="connsiteX3" fmla="*/ 65130 w 4883056"/>
              <a:gd name="connsiteY3" fmla="*/ 1024464 h 1033050"/>
              <a:gd name="connsiteX4" fmla="*/ 65130 w 4883056"/>
              <a:gd name="connsiteY4" fmla="*/ 1015831 h 1033050"/>
              <a:gd name="connsiteX5" fmla="*/ 108538 w 4883056"/>
              <a:gd name="connsiteY5" fmla="*/ 1015831 h 1033050"/>
              <a:gd name="connsiteX6" fmla="*/ 108538 w 4883056"/>
              <a:gd name="connsiteY6" fmla="*/ 1007245 h 1033050"/>
              <a:gd name="connsiteX7" fmla="*/ 147563 w 4883056"/>
              <a:gd name="connsiteY7" fmla="*/ 1007245 h 1033050"/>
              <a:gd name="connsiteX8" fmla="*/ 147563 w 4883056"/>
              <a:gd name="connsiteY8" fmla="*/ 998612 h 1033050"/>
              <a:gd name="connsiteX9" fmla="*/ 173633 w 4883056"/>
              <a:gd name="connsiteY9" fmla="*/ 998612 h 1033050"/>
              <a:gd name="connsiteX10" fmla="*/ 173633 w 4883056"/>
              <a:gd name="connsiteY10" fmla="*/ 990025 h 1033050"/>
              <a:gd name="connsiteX11" fmla="*/ 199692 w 4883056"/>
              <a:gd name="connsiteY11" fmla="*/ 990025 h 1033050"/>
              <a:gd name="connsiteX12" fmla="*/ 199692 w 4883056"/>
              <a:gd name="connsiteY12" fmla="*/ 981438 h 1033050"/>
              <a:gd name="connsiteX13" fmla="*/ 204029 w 4883056"/>
              <a:gd name="connsiteY13" fmla="*/ 981438 h 1033050"/>
              <a:gd name="connsiteX14" fmla="*/ 204029 w 4883056"/>
              <a:gd name="connsiteY14" fmla="*/ 972806 h 1033050"/>
              <a:gd name="connsiteX15" fmla="*/ 256112 w 4883056"/>
              <a:gd name="connsiteY15" fmla="*/ 972806 h 1033050"/>
              <a:gd name="connsiteX16" fmla="*/ 256112 w 4883056"/>
              <a:gd name="connsiteY16" fmla="*/ 964219 h 1033050"/>
              <a:gd name="connsiteX17" fmla="*/ 273450 w 4883056"/>
              <a:gd name="connsiteY17" fmla="*/ 964219 h 1033050"/>
              <a:gd name="connsiteX18" fmla="*/ 273450 w 4883056"/>
              <a:gd name="connsiteY18" fmla="*/ 955598 h 1033050"/>
              <a:gd name="connsiteX19" fmla="*/ 295183 w 4883056"/>
              <a:gd name="connsiteY19" fmla="*/ 955598 h 1033050"/>
              <a:gd name="connsiteX20" fmla="*/ 295183 w 4883056"/>
              <a:gd name="connsiteY20" fmla="*/ 947011 h 1033050"/>
              <a:gd name="connsiteX21" fmla="*/ 299520 w 4883056"/>
              <a:gd name="connsiteY21" fmla="*/ 947011 h 1033050"/>
              <a:gd name="connsiteX22" fmla="*/ 299520 w 4883056"/>
              <a:gd name="connsiteY22" fmla="*/ 938378 h 1033050"/>
              <a:gd name="connsiteX23" fmla="*/ 373279 w 4883056"/>
              <a:gd name="connsiteY23" fmla="*/ 938378 h 1033050"/>
              <a:gd name="connsiteX24" fmla="*/ 373279 w 4883056"/>
              <a:gd name="connsiteY24" fmla="*/ 929791 h 1033050"/>
              <a:gd name="connsiteX25" fmla="*/ 455758 w 4883056"/>
              <a:gd name="connsiteY25" fmla="*/ 929791 h 1033050"/>
              <a:gd name="connsiteX26" fmla="*/ 455758 w 4883056"/>
              <a:gd name="connsiteY26" fmla="*/ 921159 h 1033050"/>
              <a:gd name="connsiteX27" fmla="*/ 533900 w 4883056"/>
              <a:gd name="connsiteY27" fmla="*/ 921159 h 1033050"/>
              <a:gd name="connsiteX28" fmla="*/ 533900 w 4883056"/>
              <a:gd name="connsiteY28" fmla="*/ 912526 h 1033050"/>
              <a:gd name="connsiteX29" fmla="*/ 642403 w 4883056"/>
              <a:gd name="connsiteY29" fmla="*/ 912526 h 1033050"/>
              <a:gd name="connsiteX30" fmla="*/ 642403 w 4883056"/>
              <a:gd name="connsiteY30" fmla="*/ 903939 h 1033050"/>
              <a:gd name="connsiteX31" fmla="*/ 664125 w 4883056"/>
              <a:gd name="connsiteY31" fmla="*/ 903939 h 1033050"/>
              <a:gd name="connsiteX32" fmla="*/ 664125 w 4883056"/>
              <a:gd name="connsiteY32" fmla="*/ 895307 h 1033050"/>
              <a:gd name="connsiteX33" fmla="*/ 729220 w 4883056"/>
              <a:gd name="connsiteY33" fmla="*/ 895307 h 1033050"/>
              <a:gd name="connsiteX34" fmla="*/ 729220 w 4883056"/>
              <a:gd name="connsiteY34" fmla="*/ 886674 h 1033050"/>
              <a:gd name="connsiteX35" fmla="*/ 742221 w 4883056"/>
              <a:gd name="connsiteY35" fmla="*/ 886674 h 1033050"/>
              <a:gd name="connsiteX36" fmla="*/ 742221 w 4883056"/>
              <a:gd name="connsiteY36" fmla="*/ 878042 h 1033050"/>
              <a:gd name="connsiteX37" fmla="*/ 746558 w 4883056"/>
              <a:gd name="connsiteY37" fmla="*/ 878042 h 1033050"/>
              <a:gd name="connsiteX38" fmla="*/ 746558 w 4883056"/>
              <a:gd name="connsiteY38" fmla="*/ 869409 h 1033050"/>
              <a:gd name="connsiteX39" fmla="*/ 798641 w 4883056"/>
              <a:gd name="connsiteY39" fmla="*/ 869409 h 1033050"/>
              <a:gd name="connsiteX40" fmla="*/ 798641 w 4883056"/>
              <a:gd name="connsiteY40" fmla="*/ 860777 h 1033050"/>
              <a:gd name="connsiteX41" fmla="*/ 816036 w 4883056"/>
              <a:gd name="connsiteY41" fmla="*/ 860777 h 1033050"/>
              <a:gd name="connsiteX42" fmla="*/ 816036 w 4883056"/>
              <a:gd name="connsiteY42" fmla="*/ 852144 h 1033050"/>
              <a:gd name="connsiteX43" fmla="*/ 837712 w 4883056"/>
              <a:gd name="connsiteY43" fmla="*/ 852144 h 1033050"/>
              <a:gd name="connsiteX44" fmla="*/ 837712 w 4883056"/>
              <a:gd name="connsiteY44" fmla="*/ 843511 h 1033050"/>
              <a:gd name="connsiteX45" fmla="*/ 846387 w 4883056"/>
              <a:gd name="connsiteY45" fmla="*/ 843511 h 1033050"/>
              <a:gd name="connsiteX46" fmla="*/ 846387 w 4883056"/>
              <a:gd name="connsiteY46" fmla="*/ 834844 h 1033050"/>
              <a:gd name="connsiteX47" fmla="*/ 850770 w 4883056"/>
              <a:gd name="connsiteY47" fmla="*/ 834844 h 1033050"/>
              <a:gd name="connsiteX48" fmla="*/ 850770 w 4883056"/>
              <a:gd name="connsiteY48" fmla="*/ 826212 h 1033050"/>
              <a:gd name="connsiteX49" fmla="*/ 954924 w 4883056"/>
              <a:gd name="connsiteY49" fmla="*/ 826212 h 1033050"/>
              <a:gd name="connsiteX50" fmla="*/ 954924 w 4883056"/>
              <a:gd name="connsiteY50" fmla="*/ 817533 h 1033050"/>
              <a:gd name="connsiteX51" fmla="*/ 993995 w 4883056"/>
              <a:gd name="connsiteY51" fmla="*/ 817533 h 1033050"/>
              <a:gd name="connsiteX52" fmla="*/ 993995 w 4883056"/>
              <a:gd name="connsiteY52" fmla="*/ 808901 h 1033050"/>
              <a:gd name="connsiteX53" fmla="*/ 1028695 w 4883056"/>
              <a:gd name="connsiteY53" fmla="*/ 808901 h 1033050"/>
              <a:gd name="connsiteX54" fmla="*/ 1028695 w 4883056"/>
              <a:gd name="connsiteY54" fmla="*/ 800222 h 1033050"/>
              <a:gd name="connsiteX55" fmla="*/ 1033066 w 4883056"/>
              <a:gd name="connsiteY55" fmla="*/ 800222 h 1033050"/>
              <a:gd name="connsiteX56" fmla="*/ 1033066 w 4883056"/>
              <a:gd name="connsiteY56" fmla="*/ 791590 h 1033050"/>
              <a:gd name="connsiteX57" fmla="*/ 1050415 w 4883056"/>
              <a:gd name="connsiteY57" fmla="*/ 791590 h 1033050"/>
              <a:gd name="connsiteX58" fmla="*/ 1050415 w 4883056"/>
              <a:gd name="connsiteY58" fmla="*/ 782923 h 1033050"/>
              <a:gd name="connsiteX59" fmla="*/ 1054753 w 4883056"/>
              <a:gd name="connsiteY59" fmla="*/ 782923 h 1033050"/>
              <a:gd name="connsiteX60" fmla="*/ 1054753 w 4883056"/>
              <a:gd name="connsiteY60" fmla="*/ 774290 h 1033050"/>
              <a:gd name="connsiteX61" fmla="*/ 1132895 w 4883056"/>
              <a:gd name="connsiteY61" fmla="*/ 774290 h 1033050"/>
              <a:gd name="connsiteX62" fmla="*/ 1132895 w 4883056"/>
              <a:gd name="connsiteY62" fmla="*/ 765612 h 1033050"/>
              <a:gd name="connsiteX63" fmla="*/ 1137233 w 4883056"/>
              <a:gd name="connsiteY63" fmla="*/ 765612 h 1033050"/>
              <a:gd name="connsiteX64" fmla="*/ 1137233 w 4883056"/>
              <a:gd name="connsiteY64" fmla="*/ 756933 h 1033050"/>
              <a:gd name="connsiteX65" fmla="*/ 1141570 w 4883056"/>
              <a:gd name="connsiteY65" fmla="*/ 756933 h 1033050"/>
              <a:gd name="connsiteX66" fmla="*/ 1141570 w 4883056"/>
              <a:gd name="connsiteY66" fmla="*/ 748301 h 1033050"/>
              <a:gd name="connsiteX67" fmla="*/ 1224049 w 4883056"/>
              <a:gd name="connsiteY67" fmla="*/ 748301 h 1033050"/>
              <a:gd name="connsiteX68" fmla="*/ 1224049 w 4883056"/>
              <a:gd name="connsiteY68" fmla="*/ 739622 h 1033050"/>
              <a:gd name="connsiteX69" fmla="*/ 1228386 w 4883056"/>
              <a:gd name="connsiteY69" fmla="*/ 739622 h 1033050"/>
              <a:gd name="connsiteX70" fmla="*/ 1228386 w 4883056"/>
              <a:gd name="connsiteY70" fmla="*/ 730990 h 1033050"/>
              <a:gd name="connsiteX71" fmla="*/ 1237061 w 4883056"/>
              <a:gd name="connsiteY71" fmla="*/ 730990 h 1033050"/>
              <a:gd name="connsiteX72" fmla="*/ 1237061 w 4883056"/>
              <a:gd name="connsiteY72" fmla="*/ 722323 h 1033050"/>
              <a:gd name="connsiteX73" fmla="*/ 1310819 w 4883056"/>
              <a:gd name="connsiteY73" fmla="*/ 722323 h 1033050"/>
              <a:gd name="connsiteX74" fmla="*/ 1310819 w 4883056"/>
              <a:gd name="connsiteY74" fmla="*/ 713644 h 1033050"/>
              <a:gd name="connsiteX75" fmla="*/ 1362948 w 4883056"/>
              <a:gd name="connsiteY75" fmla="*/ 713644 h 1033050"/>
              <a:gd name="connsiteX76" fmla="*/ 1362948 w 4883056"/>
              <a:gd name="connsiteY76" fmla="*/ 705012 h 1033050"/>
              <a:gd name="connsiteX77" fmla="*/ 1367286 w 4883056"/>
              <a:gd name="connsiteY77" fmla="*/ 705012 h 1033050"/>
              <a:gd name="connsiteX78" fmla="*/ 1367286 w 4883056"/>
              <a:gd name="connsiteY78" fmla="*/ 696333 h 1033050"/>
              <a:gd name="connsiteX79" fmla="*/ 1436707 w 4883056"/>
              <a:gd name="connsiteY79" fmla="*/ 696333 h 1033050"/>
              <a:gd name="connsiteX80" fmla="*/ 1436707 w 4883056"/>
              <a:gd name="connsiteY80" fmla="*/ 687655 h 1033050"/>
              <a:gd name="connsiteX81" fmla="*/ 1458428 w 4883056"/>
              <a:gd name="connsiteY81" fmla="*/ 687655 h 1033050"/>
              <a:gd name="connsiteX82" fmla="*/ 1458428 w 4883056"/>
              <a:gd name="connsiteY82" fmla="*/ 678976 h 1033050"/>
              <a:gd name="connsiteX83" fmla="*/ 1493127 w 4883056"/>
              <a:gd name="connsiteY83" fmla="*/ 678976 h 1033050"/>
              <a:gd name="connsiteX84" fmla="*/ 1493127 w 4883056"/>
              <a:gd name="connsiteY84" fmla="*/ 670310 h 1033050"/>
              <a:gd name="connsiteX85" fmla="*/ 1527861 w 4883056"/>
              <a:gd name="connsiteY85" fmla="*/ 670310 h 1033050"/>
              <a:gd name="connsiteX86" fmla="*/ 1527861 w 4883056"/>
              <a:gd name="connsiteY86" fmla="*/ 661631 h 1033050"/>
              <a:gd name="connsiteX87" fmla="*/ 1558256 w 4883056"/>
              <a:gd name="connsiteY87" fmla="*/ 661631 h 1033050"/>
              <a:gd name="connsiteX88" fmla="*/ 1558256 w 4883056"/>
              <a:gd name="connsiteY88" fmla="*/ 652953 h 1033050"/>
              <a:gd name="connsiteX89" fmla="*/ 1588607 w 4883056"/>
              <a:gd name="connsiteY89" fmla="*/ 652953 h 1033050"/>
              <a:gd name="connsiteX90" fmla="*/ 1588607 w 4883056"/>
              <a:gd name="connsiteY90" fmla="*/ 644183 h 1033050"/>
              <a:gd name="connsiteX91" fmla="*/ 1692819 w 4883056"/>
              <a:gd name="connsiteY91" fmla="*/ 644183 h 1033050"/>
              <a:gd name="connsiteX92" fmla="*/ 1692819 w 4883056"/>
              <a:gd name="connsiteY92" fmla="*/ 626299 h 1033050"/>
              <a:gd name="connsiteX93" fmla="*/ 1714495 w 4883056"/>
              <a:gd name="connsiteY93" fmla="*/ 626299 h 1033050"/>
              <a:gd name="connsiteX94" fmla="*/ 1714495 w 4883056"/>
              <a:gd name="connsiteY94" fmla="*/ 617312 h 1033050"/>
              <a:gd name="connsiteX95" fmla="*/ 1718832 w 4883056"/>
              <a:gd name="connsiteY95" fmla="*/ 617312 h 1033050"/>
              <a:gd name="connsiteX96" fmla="*/ 1718832 w 4883056"/>
              <a:gd name="connsiteY96" fmla="*/ 608278 h 1033050"/>
              <a:gd name="connsiteX97" fmla="*/ 1744902 w 4883056"/>
              <a:gd name="connsiteY97" fmla="*/ 608278 h 1033050"/>
              <a:gd name="connsiteX98" fmla="*/ 1744902 w 4883056"/>
              <a:gd name="connsiteY98" fmla="*/ 599199 h 1033050"/>
              <a:gd name="connsiteX99" fmla="*/ 1805648 w 4883056"/>
              <a:gd name="connsiteY99" fmla="*/ 599199 h 1033050"/>
              <a:gd name="connsiteX100" fmla="*/ 1805648 w 4883056"/>
              <a:gd name="connsiteY100" fmla="*/ 590074 h 1033050"/>
              <a:gd name="connsiteX101" fmla="*/ 1827381 w 4883056"/>
              <a:gd name="connsiteY101" fmla="*/ 590074 h 1033050"/>
              <a:gd name="connsiteX102" fmla="*/ 1827381 w 4883056"/>
              <a:gd name="connsiteY102" fmla="*/ 580904 h 1033050"/>
              <a:gd name="connsiteX103" fmla="*/ 1836044 w 4883056"/>
              <a:gd name="connsiteY103" fmla="*/ 580904 h 1033050"/>
              <a:gd name="connsiteX104" fmla="*/ 1836044 w 4883056"/>
              <a:gd name="connsiteY104" fmla="*/ 571733 h 1033050"/>
              <a:gd name="connsiteX105" fmla="*/ 1961897 w 4883056"/>
              <a:gd name="connsiteY105" fmla="*/ 571733 h 1033050"/>
              <a:gd name="connsiteX106" fmla="*/ 1961897 w 4883056"/>
              <a:gd name="connsiteY106" fmla="*/ 562436 h 1033050"/>
              <a:gd name="connsiteX107" fmla="*/ 1979281 w 4883056"/>
              <a:gd name="connsiteY107" fmla="*/ 562436 h 1033050"/>
              <a:gd name="connsiteX108" fmla="*/ 1979281 w 4883056"/>
              <a:gd name="connsiteY108" fmla="*/ 553036 h 1033050"/>
              <a:gd name="connsiteX109" fmla="*/ 2031364 w 4883056"/>
              <a:gd name="connsiteY109" fmla="*/ 553036 h 1033050"/>
              <a:gd name="connsiteX110" fmla="*/ 2031364 w 4883056"/>
              <a:gd name="connsiteY110" fmla="*/ 543557 h 1033050"/>
              <a:gd name="connsiteX111" fmla="*/ 2044377 w 4883056"/>
              <a:gd name="connsiteY111" fmla="*/ 543557 h 1033050"/>
              <a:gd name="connsiteX112" fmla="*/ 2044377 w 4883056"/>
              <a:gd name="connsiteY112" fmla="*/ 534031 h 1033050"/>
              <a:gd name="connsiteX113" fmla="*/ 2066097 w 4883056"/>
              <a:gd name="connsiteY113" fmla="*/ 534031 h 1033050"/>
              <a:gd name="connsiteX114" fmla="*/ 2066097 w 4883056"/>
              <a:gd name="connsiteY114" fmla="*/ 524460 h 1033050"/>
              <a:gd name="connsiteX115" fmla="*/ 2079110 w 4883056"/>
              <a:gd name="connsiteY115" fmla="*/ 524460 h 1033050"/>
              <a:gd name="connsiteX116" fmla="*/ 2079110 w 4883056"/>
              <a:gd name="connsiteY116" fmla="*/ 514888 h 1033050"/>
              <a:gd name="connsiteX117" fmla="*/ 2105168 w 4883056"/>
              <a:gd name="connsiteY117" fmla="*/ 514888 h 1033050"/>
              <a:gd name="connsiteX118" fmla="*/ 2105168 w 4883056"/>
              <a:gd name="connsiteY118" fmla="*/ 505237 h 1033050"/>
              <a:gd name="connsiteX119" fmla="*/ 2131193 w 4883056"/>
              <a:gd name="connsiteY119" fmla="*/ 505237 h 1033050"/>
              <a:gd name="connsiteX120" fmla="*/ 2131193 w 4883056"/>
              <a:gd name="connsiteY120" fmla="*/ 495482 h 1033050"/>
              <a:gd name="connsiteX121" fmla="*/ 2152915 w 4883056"/>
              <a:gd name="connsiteY121" fmla="*/ 495482 h 1033050"/>
              <a:gd name="connsiteX122" fmla="*/ 2152915 w 4883056"/>
              <a:gd name="connsiteY122" fmla="*/ 485693 h 1033050"/>
              <a:gd name="connsiteX123" fmla="*/ 2209335 w 4883056"/>
              <a:gd name="connsiteY123" fmla="*/ 485693 h 1033050"/>
              <a:gd name="connsiteX124" fmla="*/ 2209335 w 4883056"/>
              <a:gd name="connsiteY124" fmla="*/ 465829 h 1033050"/>
              <a:gd name="connsiteX125" fmla="*/ 2222336 w 4883056"/>
              <a:gd name="connsiteY125" fmla="*/ 465829 h 1033050"/>
              <a:gd name="connsiteX126" fmla="*/ 2222336 w 4883056"/>
              <a:gd name="connsiteY126" fmla="*/ 455811 h 1033050"/>
              <a:gd name="connsiteX127" fmla="*/ 2304814 w 4883056"/>
              <a:gd name="connsiteY127" fmla="*/ 455811 h 1033050"/>
              <a:gd name="connsiteX128" fmla="*/ 2304814 w 4883056"/>
              <a:gd name="connsiteY128" fmla="*/ 445576 h 1033050"/>
              <a:gd name="connsiteX129" fmla="*/ 2335222 w 4883056"/>
              <a:gd name="connsiteY129" fmla="*/ 445576 h 1033050"/>
              <a:gd name="connsiteX130" fmla="*/ 2335222 w 4883056"/>
              <a:gd name="connsiteY130" fmla="*/ 435283 h 1033050"/>
              <a:gd name="connsiteX131" fmla="*/ 2352560 w 4883056"/>
              <a:gd name="connsiteY131" fmla="*/ 435283 h 1033050"/>
              <a:gd name="connsiteX132" fmla="*/ 2352560 w 4883056"/>
              <a:gd name="connsiteY132" fmla="*/ 424910 h 1033050"/>
              <a:gd name="connsiteX133" fmla="*/ 2404643 w 4883056"/>
              <a:gd name="connsiteY133" fmla="*/ 424910 h 1033050"/>
              <a:gd name="connsiteX134" fmla="*/ 2404643 w 4883056"/>
              <a:gd name="connsiteY134" fmla="*/ 414354 h 1033050"/>
              <a:gd name="connsiteX135" fmla="*/ 2430702 w 4883056"/>
              <a:gd name="connsiteY135" fmla="*/ 414354 h 1033050"/>
              <a:gd name="connsiteX136" fmla="*/ 2430702 w 4883056"/>
              <a:gd name="connsiteY136" fmla="*/ 403752 h 1033050"/>
              <a:gd name="connsiteX137" fmla="*/ 2482785 w 4883056"/>
              <a:gd name="connsiteY137" fmla="*/ 403752 h 1033050"/>
              <a:gd name="connsiteX138" fmla="*/ 2482785 w 4883056"/>
              <a:gd name="connsiteY138" fmla="*/ 392841 h 1033050"/>
              <a:gd name="connsiteX139" fmla="*/ 2517473 w 4883056"/>
              <a:gd name="connsiteY139" fmla="*/ 392841 h 1033050"/>
              <a:gd name="connsiteX140" fmla="*/ 2517473 w 4883056"/>
              <a:gd name="connsiteY140" fmla="*/ 381747 h 1033050"/>
              <a:gd name="connsiteX141" fmla="*/ 2552218 w 4883056"/>
              <a:gd name="connsiteY141" fmla="*/ 381747 h 1033050"/>
              <a:gd name="connsiteX142" fmla="*/ 2552218 w 4883056"/>
              <a:gd name="connsiteY142" fmla="*/ 370618 h 1033050"/>
              <a:gd name="connsiteX143" fmla="*/ 2578276 w 4883056"/>
              <a:gd name="connsiteY143" fmla="*/ 370618 h 1033050"/>
              <a:gd name="connsiteX144" fmla="*/ 2578276 w 4883056"/>
              <a:gd name="connsiteY144" fmla="*/ 359341 h 1033050"/>
              <a:gd name="connsiteX145" fmla="*/ 2712838 w 4883056"/>
              <a:gd name="connsiteY145" fmla="*/ 359341 h 1033050"/>
              <a:gd name="connsiteX146" fmla="*/ 2712838 w 4883056"/>
              <a:gd name="connsiteY146" fmla="*/ 347365 h 1033050"/>
              <a:gd name="connsiteX147" fmla="*/ 2747526 w 4883056"/>
              <a:gd name="connsiteY147" fmla="*/ 347365 h 1033050"/>
              <a:gd name="connsiteX148" fmla="*/ 2747526 w 4883056"/>
              <a:gd name="connsiteY148" fmla="*/ 335241 h 1033050"/>
              <a:gd name="connsiteX149" fmla="*/ 2795272 w 4883056"/>
              <a:gd name="connsiteY149" fmla="*/ 335241 h 1033050"/>
              <a:gd name="connsiteX150" fmla="*/ 2795272 w 4883056"/>
              <a:gd name="connsiteY150" fmla="*/ 322853 h 1033050"/>
              <a:gd name="connsiteX151" fmla="*/ 2912484 w 4883056"/>
              <a:gd name="connsiteY151" fmla="*/ 322853 h 1033050"/>
              <a:gd name="connsiteX152" fmla="*/ 2912484 w 4883056"/>
              <a:gd name="connsiteY152" fmla="*/ 309927 h 1033050"/>
              <a:gd name="connsiteX153" fmla="*/ 2925497 w 4883056"/>
              <a:gd name="connsiteY153" fmla="*/ 309927 h 1033050"/>
              <a:gd name="connsiteX154" fmla="*/ 2925497 w 4883056"/>
              <a:gd name="connsiteY154" fmla="*/ 296955 h 1033050"/>
              <a:gd name="connsiteX155" fmla="*/ 3007976 w 4883056"/>
              <a:gd name="connsiteY155" fmla="*/ 296955 h 1033050"/>
              <a:gd name="connsiteX156" fmla="*/ 3007976 w 4883056"/>
              <a:gd name="connsiteY156" fmla="*/ 283674 h 1033050"/>
              <a:gd name="connsiteX157" fmla="*/ 3029651 w 4883056"/>
              <a:gd name="connsiteY157" fmla="*/ 283674 h 1033050"/>
              <a:gd name="connsiteX158" fmla="*/ 3029651 w 4883056"/>
              <a:gd name="connsiteY158" fmla="*/ 270301 h 1033050"/>
              <a:gd name="connsiteX159" fmla="*/ 3442013 w 4883056"/>
              <a:gd name="connsiteY159" fmla="*/ 270301 h 1033050"/>
              <a:gd name="connsiteX160" fmla="*/ 3442013 w 4883056"/>
              <a:gd name="connsiteY160" fmla="*/ 254021 h 1033050"/>
              <a:gd name="connsiteX161" fmla="*/ 3455059 w 4883056"/>
              <a:gd name="connsiteY161" fmla="*/ 254021 h 1033050"/>
              <a:gd name="connsiteX162" fmla="*/ 3455059 w 4883056"/>
              <a:gd name="connsiteY162" fmla="*/ 237740 h 1033050"/>
              <a:gd name="connsiteX163" fmla="*/ 3489746 w 4883056"/>
              <a:gd name="connsiteY163" fmla="*/ 237740 h 1033050"/>
              <a:gd name="connsiteX164" fmla="*/ 3489746 w 4883056"/>
              <a:gd name="connsiteY164" fmla="*/ 221151 h 1033050"/>
              <a:gd name="connsiteX165" fmla="*/ 3611308 w 4883056"/>
              <a:gd name="connsiteY165" fmla="*/ 221151 h 1033050"/>
              <a:gd name="connsiteX166" fmla="*/ 3611308 w 4883056"/>
              <a:gd name="connsiteY166" fmla="*/ 203839 h 1033050"/>
              <a:gd name="connsiteX167" fmla="*/ 3810954 w 4883056"/>
              <a:gd name="connsiteY167" fmla="*/ 203839 h 1033050"/>
              <a:gd name="connsiteX168" fmla="*/ 3810954 w 4883056"/>
              <a:gd name="connsiteY168" fmla="*/ 185017 h 1033050"/>
              <a:gd name="connsiteX169" fmla="*/ 3958517 w 4883056"/>
              <a:gd name="connsiteY169" fmla="*/ 185017 h 1033050"/>
              <a:gd name="connsiteX170" fmla="*/ 3958517 w 4883056"/>
              <a:gd name="connsiteY170" fmla="*/ 164306 h 1033050"/>
              <a:gd name="connsiteX171" fmla="*/ 4323133 w 4883056"/>
              <a:gd name="connsiteY171" fmla="*/ 164306 h 1033050"/>
              <a:gd name="connsiteX172" fmla="*/ 4323133 w 4883056"/>
              <a:gd name="connsiteY172" fmla="*/ 138053 h 1033050"/>
              <a:gd name="connsiteX173" fmla="*/ 4492428 w 4883056"/>
              <a:gd name="connsiteY173" fmla="*/ 138053 h 1033050"/>
              <a:gd name="connsiteX174" fmla="*/ 4492428 w 4883056"/>
              <a:gd name="connsiteY174" fmla="*/ 109213 h 1033050"/>
              <a:gd name="connsiteX175" fmla="*/ 4561849 w 4883056"/>
              <a:gd name="connsiteY175" fmla="*/ 109213 h 1033050"/>
              <a:gd name="connsiteX176" fmla="*/ 4561849 w 4883056"/>
              <a:gd name="connsiteY176" fmla="*/ 78621 h 1033050"/>
              <a:gd name="connsiteX177" fmla="*/ 4765878 w 4883056"/>
              <a:gd name="connsiteY177" fmla="*/ 78621 h 1033050"/>
              <a:gd name="connsiteX178" fmla="*/ 4765878 w 4883056"/>
              <a:gd name="connsiteY178" fmla="*/ 40198 h 1033050"/>
              <a:gd name="connsiteX179" fmla="*/ 4800612 w 4883056"/>
              <a:gd name="connsiteY179" fmla="*/ 40198 h 1033050"/>
              <a:gd name="connsiteX180" fmla="*/ 4800612 w 4883056"/>
              <a:gd name="connsiteY180" fmla="*/ 0 h 1033050"/>
              <a:gd name="connsiteX181" fmla="*/ 4883056 w 4883056"/>
              <a:gd name="connsiteY181" fmla="*/ 0 h 103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4883056" h="1033050">
                <a:moveTo>
                  <a:pt x="0" y="1033051"/>
                </a:moveTo>
                <a:lnTo>
                  <a:pt x="56455" y="1033051"/>
                </a:lnTo>
                <a:lnTo>
                  <a:pt x="56455" y="1024464"/>
                </a:lnTo>
                <a:lnTo>
                  <a:pt x="65130" y="1024464"/>
                </a:lnTo>
                <a:lnTo>
                  <a:pt x="65130" y="1015831"/>
                </a:lnTo>
                <a:lnTo>
                  <a:pt x="108538" y="1015831"/>
                </a:lnTo>
                <a:lnTo>
                  <a:pt x="108538" y="1007245"/>
                </a:lnTo>
                <a:lnTo>
                  <a:pt x="147563" y="1007245"/>
                </a:lnTo>
                <a:lnTo>
                  <a:pt x="147563" y="998612"/>
                </a:lnTo>
                <a:lnTo>
                  <a:pt x="173633" y="998612"/>
                </a:lnTo>
                <a:lnTo>
                  <a:pt x="173633" y="990025"/>
                </a:lnTo>
                <a:lnTo>
                  <a:pt x="199692" y="990025"/>
                </a:lnTo>
                <a:lnTo>
                  <a:pt x="199692" y="981438"/>
                </a:lnTo>
                <a:lnTo>
                  <a:pt x="204029" y="981438"/>
                </a:lnTo>
                <a:lnTo>
                  <a:pt x="204029" y="972806"/>
                </a:lnTo>
                <a:lnTo>
                  <a:pt x="256112" y="972806"/>
                </a:lnTo>
                <a:lnTo>
                  <a:pt x="256112" y="964219"/>
                </a:lnTo>
                <a:lnTo>
                  <a:pt x="273450" y="964219"/>
                </a:lnTo>
                <a:lnTo>
                  <a:pt x="273450" y="955598"/>
                </a:lnTo>
                <a:lnTo>
                  <a:pt x="295183" y="955598"/>
                </a:lnTo>
                <a:lnTo>
                  <a:pt x="295183" y="947011"/>
                </a:lnTo>
                <a:lnTo>
                  <a:pt x="299520" y="947011"/>
                </a:lnTo>
                <a:lnTo>
                  <a:pt x="299520" y="938378"/>
                </a:lnTo>
                <a:lnTo>
                  <a:pt x="373279" y="938378"/>
                </a:lnTo>
                <a:lnTo>
                  <a:pt x="373279" y="929791"/>
                </a:lnTo>
                <a:lnTo>
                  <a:pt x="455758" y="929791"/>
                </a:lnTo>
                <a:lnTo>
                  <a:pt x="455758" y="921159"/>
                </a:lnTo>
                <a:lnTo>
                  <a:pt x="533900" y="921159"/>
                </a:lnTo>
                <a:lnTo>
                  <a:pt x="533900" y="912526"/>
                </a:lnTo>
                <a:lnTo>
                  <a:pt x="642403" y="912526"/>
                </a:lnTo>
                <a:lnTo>
                  <a:pt x="642403" y="903939"/>
                </a:lnTo>
                <a:lnTo>
                  <a:pt x="664125" y="903939"/>
                </a:lnTo>
                <a:lnTo>
                  <a:pt x="664125" y="895307"/>
                </a:lnTo>
                <a:lnTo>
                  <a:pt x="729220" y="895307"/>
                </a:lnTo>
                <a:lnTo>
                  <a:pt x="729220" y="886674"/>
                </a:lnTo>
                <a:lnTo>
                  <a:pt x="742221" y="886674"/>
                </a:lnTo>
                <a:lnTo>
                  <a:pt x="742221" y="878042"/>
                </a:lnTo>
                <a:lnTo>
                  <a:pt x="746558" y="878042"/>
                </a:lnTo>
                <a:lnTo>
                  <a:pt x="746558" y="869409"/>
                </a:lnTo>
                <a:lnTo>
                  <a:pt x="798641" y="869409"/>
                </a:lnTo>
                <a:lnTo>
                  <a:pt x="798641" y="860777"/>
                </a:lnTo>
                <a:lnTo>
                  <a:pt x="816036" y="860777"/>
                </a:lnTo>
                <a:lnTo>
                  <a:pt x="816036" y="852144"/>
                </a:lnTo>
                <a:lnTo>
                  <a:pt x="837712" y="852144"/>
                </a:lnTo>
                <a:lnTo>
                  <a:pt x="837712" y="843511"/>
                </a:lnTo>
                <a:lnTo>
                  <a:pt x="846387" y="843511"/>
                </a:lnTo>
                <a:lnTo>
                  <a:pt x="846387" y="834844"/>
                </a:lnTo>
                <a:lnTo>
                  <a:pt x="850770" y="834844"/>
                </a:lnTo>
                <a:lnTo>
                  <a:pt x="850770" y="826212"/>
                </a:lnTo>
                <a:lnTo>
                  <a:pt x="954924" y="826212"/>
                </a:lnTo>
                <a:lnTo>
                  <a:pt x="954924" y="817533"/>
                </a:lnTo>
                <a:lnTo>
                  <a:pt x="993995" y="817533"/>
                </a:lnTo>
                <a:lnTo>
                  <a:pt x="993995" y="808901"/>
                </a:lnTo>
                <a:lnTo>
                  <a:pt x="1028695" y="808901"/>
                </a:lnTo>
                <a:lnTo>
                  <a:pt x="1028695" y="800222"/>
                </a:lnTo>
                <a:lnTo>
                  <a:pt x="1033066" y="800222"/>
                </a:lnTo>
                <a:lnTo>
                  <a:pt x="1033066" y="791590"/>
                </a:lnTo>
                <a:lnTo>
                  <a:pt x="1050415" y="791590"/>
                </a:lnTo>
                <a:lnTo>
                  <a:pt x="1050415" y="782923"/>
                </a:lnTo>
                <a:lnTo>
                  <a:pt x="1054753" y="782923"/>
                </a:lnTo>
                <a:lnTo>
                  <a:pt x="1054753" y="774290"/>
                </a:lnTo>
                <a:lnTo>
                  <a:pt x="1132895" y="774290"/>
                </a:lnTo>
                <a:lnTo>
                  <a:pt x="1132895" y="765612"/>
                </a:lnTo>
                <a:lnTo>
                  <a:pt x="1137233" y="765612"/>
                </a:lnTo>
                <a:lnTo>
                  <a:pt x="1137233" y="756933"/>
                </a:lnTo>
                <a:lnTo>
                  <a:pt x="1141570" y="756933"/>
                </a:lnTo>
                <a:lnTo>
                  <a:pt x="1141570" y="748301"/>
                </a:lnTo>
                <a:lnTo>
                  <a:pt x="1224049" y="748301"/>
                </a:lnTo>
                <a:lnTo>
                  <a:pt x="1224049" y="739622"/>
                </a:lnTo>
                <a:lnTo>
                  <a:pt x="1228386" y="739622"/>
                </a:lnTo>
                <a:lnTo>
                  <a:pt x="1228386" y="730990"/>
                </a:lnTo>
                <a:lnTo>
                  <a:pt x="1237061" y="730990"/>
                </a:lnTo>
                <a:lnTo>
                  <a:pt x="1237061" y="722323"/>
                </a:lnTo>
                <a:lnTo>
                  <a:pt x="1310819" y="722323"/>
                </a:lnTo>
                <a:lnTo>
                  <a:pt x="1310819" y="713644"/>
                </a:lnTo>
                <a:lnTo>
                  <a:pt x="1362948" y="713644"/>
                </a:lnTo>
                <a:lnTo>
                  <a:pt x="1362948" y="705012"/>
                </a:lnTo>
                <a:lnTo>
                  <a:pt x="1367286" y="705012"/>
                </a:lnTo>
                <a:lnTo>
                  <a:pt x="1367286" y="696333"/>
                </a:lnTo>
                <a:lnTo>
                  <a:pt x="1436707" y="696333"/>
                </a:lnTo>
                <a:lnTo>
                  <a:pt x="1436707" y="687655"/>
                </a:lnTo>
                <a:lnTo>
                  <a:pt x="1458428" y="687655"/>
                </a:lnTo>
                <a:lnTo>
                  <a:pt x="1458428" y="678976"/>
                </a:lnTo>
                <a:lnTo>
                  <a:pt x="1493127" y="678976"/>
                </a:lnTo>
                <a:lnTo>
                  <a:pt x="1493127" y="670310"/>
                </a:lnTo>
                <a:lnTo>
                  <a:pt x="1527861" y="670310"/>
                </a:lnTo>
                <a:lnTo>
                  <a:pt x="1527861" y="661631"/>
                </a:lnTo>
                <a:lnTo>
                  <a:pt x="1558256" y="661631"/>
                </a:lnTo>
                <a:lnTo>
                  <a:pt x="1558256" y="652953"/>
                </a:lnTo>
                <a:lnTo>
                  <a:pt x="1588607" y="652953"/>
                </a:lnTo>
                <a:lnTo>
                  <a:pt x="1588607" y="644183"/>
                </a:lnTo>
                <a:lnTo>
                  <a:pt x="1692819" y="644183"/>
                </a:lnTo>
                <a:lnTo>
                  <a:pt x="1692819" y="626299"/>
                </a:lnTo>
                <a:lnTo>
                  <a:pt x="1714495" y="626299"/>
                </a:lnTo>
                <a:lnTo>
                  <a:pt x="1714495" y="617312"/>
                </a:lnTo>
                <a:lnTo>
                  <a:pt x="1718832" y="617312"/>
                </a:lnTo>
                <a:lnTo>
                  <a:pt x="1718832" y="608278"/>
                </a:lnTo>
                <a:lnTo>
                  <a:pt x="1744902" y="608278"/>
                </a:lnTo>
                <a:lnTo>
                  <a:pt x="1744902" y="599199"/>
                </a:lnTo>
                <a:lnTo>
                  <a:pt x="1805648" y="599199"/>
                </a:lnTo>
                <a:lnTo>
                  <a:pt x="1805648" y="590074"/>
                </a:lnTo>
                <a:lnTo>
                  <a:pt x="1827381" y="590074"/>
                </a:lnTo>
                <a:lnTo>
                  <a:pt x="1827381" y="580904"/>
                </a:lnTo>
                <a:lnTo>
                  <a:pt x="1836044" y="580904"/>
                </a:lnTo>
                <a:lnTo>
                  <a:pt x="1836044" y="571733"/>
                </a:lnTo>
                <a:lnTo>
                  <a:pt x="1961897" y="571733"/>
                </a:lnTo>
                <a:lnTo>
                  <a:pt x="1961897" y="562436"/>
                </a:lnTo>
                <a:lnTo>
                  <a:pt x="1979281" y="562436"/>
                </a:lnTo>
                <a:lnTo>
                  <a:pt x="1979281" y="553036"/>
                </a:lnTo>
                <a:lnTo>
                  <a:pt x="2031364" y="553036"/>
                </a:lnTo>
                <a:lnTo>
                  <a:pt x="2031364" y="543557"/>
                </a:lnTo>
                <a:lnTo>
                  <a:pt x="2044377" y="543557"/>
                </a:lnTo>
                <a:lnTo>
                  <a:pt x="2044377" y="534031"/>
                </a:lnTo>
                <a:lnTo>
                  <a:pt x="2066097" y="534031"/>
                </a:lnTo>
                <a:lnTo>
                  <a:pt x="2066097" y="524460"/>
                </a:lnTo>
                <a:lnTo>
                  <a:pt x="2079110" y="524460"/>
                </a:lnTo>
                <a:lnTo>
                  <a:pt x="2079110" y="514888"/>
                </a:lnTo>
                <a:lnTo>
                  <a:pt x="2105168" y="514888"/>
                </a:lnTo>
                <a:lnTo>
                  <a:pt x="2105168" y="505237"/>
                </a:lnTo>
                <a:lnTo>
                  <a:pt x="2131193" y="505237"/>
                </a:lnTo>
                <a:lnTo>
                  <a:pt x="2131193" y="495482"/>
                </a:lnTo>
                <a:lnTo>
                  <a:pt x="2152915" y="495482"/>
                </a:lnTo>
                <a:lnTo>
                  <a:pt x="2152915" y="485693"/>
                </a:lnTo>
                <a:lnTo>
                  <a:pt x="2209335" y="485693"/>
                </a:lnTo>
                <a:lnTo>
                  <a:pt x="2209335" y="465829"/>
                </a:lnTo>
                <a:lnTo>
                  <a:pt x="2222336" y="465829"/>
                </a:lnTo>
                <a:lnTo>
                  <a:pt x="2222336" y="455811"/>
                </a:lnTo>
                <a:lnTo>
                  <a:pt x="2304814" y="455811"/>
                </a:lnTo>
                <a:lnTo>
                  <a:pt x="2304814" y="445576"/>
                </a:lnTo>
                <a:lnTo>
                  <a:pt x="2335222" y="445576"/>
                </a:lnTo>
                <a:lnTo>
                  <a:pt x="2335222" y="435283"/>
                </a:lnTo>
                <a:lnTo>
                  <a:pt x="2352560" y="435283"/>
                </a:lnTo>
                <a:lnTo>
                  <a:pt x="2352560" y="424910"/>
                </a:lnTo>
                <a:lnTo>
                  <a:pt x="2404643" y="424910"/>
                </a:lnTo>
                <a:lnTo>
                  <a:pt x="2404643" y="414354"/>
                </a:lnTo>
                <a:lnTo>
                  <a:pt x="2430702" y="414354"/>
                </a:lnTo>
                <a:lnTo>
                  <a:pt x="2430702" y="403752"/>
                </a:lnTo>
                <a:lnTo>
                  <a:pt x="2482785" y="403752"/>
                </a:lnTo>
                <a:lnTo>
                  <a:pt x="2482785" y="392841"/>
                </a:lnTo>
                <a:lnTo>
                  <a:pt x="2517473" y="392841"/>
                </a:lnTo>
                <a:lnTo>
                  <a:pt x="2517473" y="381747"/>
                </a:lnTo>
                <a:lnTo>
                  <a:pt x="2552218" y="381747"/>
                </a:lnTo>
                <a:lnTo>
                  <a:pt x="2552218" y="370618"/>
                </a:lnTo>
                <a:lnTo>
                  <a:pt x="2578276" y="370618"/>
                </a:lnTo>
                <a:lnTo>
                  <a:pt x="2578276" y="359341"/>
                </a:lnTo>
                <a:lnTo>
                  <a:pt x="2712838" y="359341"/>
                </a:lnTo>
                <a:lnTo>
                  <a:pt x="2712838" y="347365"/>
                </a:lnTo>
                <a:lnTo>
                  <a:pt x="2747526" y="347365"/>
                </a:lnTo>
                <a:lnTo>
                  <a:pt x="2747526" y="335241"/>
                </a:lnTo>
                <a:lnTo>
                  <a:pt x="2795272" y="335241"/>
                </a:lnTo>
                <a:lnTo>
                  <a:pt x="2795272" y="322853"/>
                </a:lnTo>
                <a:lnTo>
                  <a:pt x="2912484" y="322853"/>
                </a:lnTo>
                <a:lnTo>
                  <a:pt x="2912484" y="309927"/>
                </a:lnTo>
                <a:lnTo>
                  <a:pt x="2925497" y="309927"/>
                </a:lnTo>
                <a:lnTo>
                  <a:pt x="2925497" y="296955"/>
                </a:lnTo>
                <a:lnTo>
                  <a:pt x="3007976" y="296955"/>
                </a:lnTo>
                <a:lnTo>
                  <a:pt x="3007976" y="283674"/>
                </a:lnTo>
                <a:lnTo>
                  <a:pt x="3029651" y="283674"/>
                </a:lnTo>
                <a:lnTo>
                  <a:pt x="3029651" y="270301"/>
                </a:lnTo>
                <a:lnTo>
                  <a:pt x="3442013" y="270301"/>
                </a:lnTo>
                <a:lnTo>
                  <a:pt x="3442013" y="254021"/>
                </a:lnTo>
                <a:lnTo>
                  <a:pt x="3455059" y="254021"/>
                </a:lnTo>
                <a:lnTo>
                  <a:pt x="3455059" y="237740"/>
                </a:lnTo>
                <a:lnTo>
                  <a:pt x="3489746" y="237740"/>
                </a:lnTo>
                <a:lnTo>
                  <a:pt x="3489746" y="221151"/>
                </a:lnTo>
                <a:lnTo>
                  <a:pt x="3611308" y="221151"/>
                </a:lnTo>
                <a:lnTo>
                  <a:pt x="3611308" y="203839"/>
                </a:lnTo>
                <a:lnTo>
                  <a:pt x="3810954" y="203839"/>
                </a:lnTo>
                <a:lnTo>
                  <a:pt x="3810954" y="185017"/>
                </a:lnTo>
                <a:lnTo>
                  <a:pt x="3958517" y="185017"/>
                </a:lnTo>
                <a:lnTo>
                  <a:pt x="3958517" y="164306"/>
                </a:lnTo>
                <a:lnTo>
                  <a:pt x="4323133" y="164306"/>
                </a:lnTo>
                <a:lnTo>
                  <a:pt x="4323133" y="138053"/>
                </a:lnTo>
                <a:lnTo>
                  <a:pt x="4492428" y="138053"/>
                </a:lnTo>
                <a:lnTo>
                  <a:pt x="4492428" y="109213"/>
                </a:lnTo>
                <a:lnTo>
                  <a:pt x="4561849" y="109213"/>
                </a:lnTo>
                <a:lnTo>
                  <a:pt x="4561849" y="78621"/>
                </a:lnTo>
                <a:lnTo>
                  <a:pt x="4765878" y="78621"/>
                </a:lnTo>
                <a:lnTo>
                  <a:pt x="4765878" y="40198"/>
                </a:lnTo>
                <a:lnTo>
                  <a:pt x="4800612" y="40198"/>
                </a:lnTo>
                <a:lnTo>
                  <a:pt x="4800612" y="0"/>
                </a:lnTo>
                <a:lnTo>
                  <a:pt x="4883056" y="0"/>
                </a:lnTo>
              </a:path>
            </a:pathLst>
          </a:custGeom>
          <a:noFill/>
          <a:ln w="18310" cap="flat">
            <a:solidFill>
              <a:srgbClr val="377EB8"/>
            </a:solidFill>
            <a:prstDash val="solid"/>
            <a:round/>
          </a:ln>
        </p:spPr>
        <p:txBody>
          <a:bodyPr rtlCol="0" anchor="ctr"/>
          <a:lstStyle/>
          <a:p>
            <a:endParaRPr lang="ko-KR" altLang="en-US" sz="1796">
              <a:latin typeface="Arial Narrow" panose="020B0606020202030204" pitchFamily="34" charset="0"/>
            </a:endParaRPr>
          </a:p>
        </p:txBody>
      </p:sp>
      <p:sp>
        <p:nvSpPr>
          <p:cNvPr id="55" name="자유형: 도형 54">
            <a:extLst>
              <a:ext uri="{FF2B5EF4-FFF2-40B4-BE49-F238E27FC236}">
                <a16:creationId xmlns:a16="http://schemas.microsoft.com/office/drawing/2014/main" id="{545C55BD-98D6-02EB-A27B-D1E521FCC99C}"/>
              </a:ext>
            </a:extLst>
          </p:cNvPr>
          <p:cNvSpPr/>
          <p:nvPr/>
        </p:nvSpPr>
        <p:spPr>
          <a:xfrm>
            <a:off x="2998743" y="4750844"/>
            <a:ext cx="6885905" cy="267302"/>
          </a:xfrm>
          <a:custGeom>
            <a:avLst/>
            <a:gdLst>
              <a:gd name="connsiteX0" fmla="*/ 0 w 8708891"/>
              <a:gd name="connsiteY0" fmla="*/ 304340 h 304339"/>
              <a:gd name="connsiteX1" fmla="*/ 100630 w 8708891"/>
              <a:gd name="connsiteY1" fmla="*/ 304340 h 304339"/>
              <a:gd name="connsiteX2" fmla="*/ 100630 w 8708891"/>
              <a:gd name="connsiteY2" fmla="*/ 302634 h 304339"/>
              <a:gd name="connsiteX3" fmla="*/ 178008 w 8708891"/>
              <a:gd name="connsiteY3" fmla="*/ 302634 h 304339"/>
              <a:gd name="connsiteX4" fmla="*/ 178008 w 8708891"/>
              <a:gd name="connsiteY4" fmla="*/ 300985 h 304339"/>
              <a:gd name="connsiteX5" fmla="*/ 193527 w 8708891"/>
              <a:gd name="connsiteY5" fmla="*/ 300985 h 304339"/>
              <a:gd name="connsiteX6" fmla="*/ 193527 w 8708891"/>
              <a:gd name="connsiteY6" fmla="*/ 299279 h 304339"/>
              <a:gd name="connsiteX7" fmla="*/ 216724 w 8708891"/>
              <a:gd name="connsiteY7" fmla="*/ 299279 h 304339"/>
              <a:gd name="connsiteX8" fmla="*/ 216724 w 8708891"/>
              <a:gd name="connsiteY8" fmla="*/ 297630 h 304339"/>
              <a:gd name="connsiteX9" fmla="*/ 232243 w 8708891"/>
              <a:gd name="connsiteY9" fmla="*/ 297630 h 304339"/>
              <a:gd name="connsiteX10" fmla="*/ 232243 w 8708891"/>
              <a:gd name="connsiteY10" fmla="*/ 295925 h 304339"/>
              <a:gd name="connsiteX11" fmla="*/ 464482 w 8708891"/>
              <a:gd name="connsiteY11" fmla="*/ 295925 h 304339"/>
              <a:gd name="connsiteX12" fmla="*/ 464482 w 8708891"/>
              <a:gd name="connsiteY12" fmla="*/ 294230 h 304339"/>
              <a:gd name="connsiteX13" fmla="*/ 503152 w 8708891"/>
              <a:gd name="connsiteY13" fmla="*/ 294230 h 304339"/>
              <a:gd name="connsiteX14" fmla="*/ 503152 w 8708891"/>
              <a:gd name="connsiteY14" fmla="*/ 292570 h 304339"/>
              <a:gd name="connsiteX15" fmla="*/ 541857 w 8708891"/>
              <a:gd name="connsiteY15" fmla="*/ 292570 h 304339"/>
              <a:gd name="connsiteX16" fmla="*/ 541857 w 8708891"/>
              <a:gd name="connsiteY16" fmla="*/ 290875 h 304339"/>
              <a:gd name="connsiteX17" fmla="*/ 712183 w 8708891"/>
              <a:gd name="connsiteY17" fmla="*/ 290875 h 304339"/>
              <a:gd name="connsiteX18" fmla="*/ 712183 w 8708891"/>
              <a:gd name="connsiteY18" fmla="*/ 289215 h 304339"/>
              <a:gd name="connsiteX19" fmla="*/ 735392 w 8708891"/>
              <a:gd name="connsiteY19" fmla="*/ 289215 h 304339"/>
              <a:gd name="connsiteX20" fmla="*/ 735392 w 8708891"/>
              <a:gd name="connsiteY20" fmla="*/ 287521 h 304339"/>
              <a:gd name="connsiteX21" fmla="*/ 743162 w 8708891"/>
              <a:gd name="connsiteY21" fmla="*/ 287521 h 304339"/>
              <a:gd name="connsiteX22" fmla="*/ 743162 w 8708891"/>
              <a:gd name="connsiteY22" fmla="*/ 285815 h 304339"/>
              <a:gd name="connsiteX23" fmla="*/ 812812 w 8708891"/>
              <a:gd name="connsiteY23" fmla="*/ 285815 h 304339"/>
              <a:gd name="connsiteX24" fmla="*/ 812812 w 8708891"/>
              <a:gd name="connsiteY24" fmla="*/ 284166 h 304339"/>
              <a:gd name="connsiteX25" fmla="*/ 836056 w 8708891"/>
              <a:gd name="connsiteY25" fmla="*/ 284166 h 304339"/>
              <a:gd name="connsiteX26" fmla="*/ 836056 w 8708891"/>
              <a:gd name="connsiteY26" fmla="*/ 282461 h 304339"/>
              <a:gd name="connsiteX27" fmla="*/ 867001 w 8708891"/>
              <a:gd name="connsiteY27" fmla="*/ 282461 h 304339"/>
              <a:gd name="connsiteX28" fmla="*/ 867001 w 8708891"/>
              <a:gd name="connsiteY28" fmla="*/ 280766 h 304339"/>
              <a:gd name="connsiteX29" fmla="*/ 882462 w 8708891"/>
              <a:gd name="connsiteY29" fmla="*/ 280766 h 304339"/>
              <a:gd name="connsiteX30" fmla="*/ 882462 w 8708891"/>
              <a:gd name="connsiteY30" fmla="*/ 279106 h 304339"/>
              <a:gd name="connsiteX31" fmla="*/ 936685 w 8708891"/>
              <a:gd name="connsiteY31" fmla="*/ 279106 h 304339"/>
              <a:gd name="connsiteX32" fmla="*/ 936685 w 8708891"/>
              <a:gd name="connsiteY32" fmla="*/ 277411 h 304339"/>
              <a:gd name="connsiteX33" fmla="*/ 983138 w 8708891"/>
              <a:gd name="connsiteY33" fmla="*/ 277411 h 304339"/>
              <a:gd name="connsiteX34" fmla="*/ 983138 w 8708891"/>
              <a:gd name="connsiteY34" fmla="*/ 275751 h 304339"/>
              <a:gd name="connsiteX35" fmla="*/ 1083768 w 8708891"/>
              <a:gd name="connsiteY35" fmla="*/ 275751 h 304339"/>
              <a:gd name="connsiteX36" fmla="*/ 1083768 w 8708891"/>
              <a:gd name="connsiteY36" fmla="*/ 274057 h 304339"/>
              <a:gd name="connsiteX37" fmla="*/ 1130220 w 8708891"/>
              <a:gd name="connsiteY37" fmla="*/ 274057 h 304339"/>
              <a:gd name="connsiteX38" fmla="*/ 1130220 w 8708891"/>
              <a:gd name="connsiteY38" fmla="*/ 272362 h 304339"/>
              <a:gd name="connsiteX39" fmla="*/ 1145681 w 8708891"/>
              <a:gd name="connsiteY39" fmla="*/ 272362 h 304339"/>
              <a:gd name="connsiteX40" fmla="*/ 1145681 w 8708891"/>
              <a:gd name="connsiteY40" fmla="*/ 270702 h 304339"/>
              <a:gd name="connsiteX41" fmla="*/ 1192134 w 8708891"/>
              <a:gd name="connsiteY41" fmla="*/ 270702 h 304339"/>
              <a:gd name="connsiteX42" fmla="*/ 1192134 w 8708891"/>
              <a:gd name="connsiteY42" fmla="*/ 269008 h 304339"/>
              <a:gd name="connsiteX43" fmla="*/ 1238575 w 8708891"/>
              <a:gd name="connsiteY43" fmla="*/ 269008 h 304339"/>
              <a:gd name="connsiteX44" fmla="*/ 1238575 w 8708891"/>
              <a:gd name="connsiteY44" fmla="*/ 267302 h 304339"/>
              <a:gd name="connsiteX45" fmla="*/ 1261830 w 8708891"/>
              <a:gd name="connsiteY45" fmla="*/ 267302 h 304339"/>
              <a:gd name="connsiteX46" fmla="*/ 1261830 w 8708891"/>
              <a:gd name="connsiteY46" fmla="*/ 265607 h 304339"/>
              <a:gd name="connsiteX47" fmla="*/ 1393394 w 8708891"/>
              <a:gd name="connsiteY47" fmla="*/ 265607 h 304339"/>
              <a:gd name="connsiteX48" fmla="*/ 1393394 w 8708891"/>
              <a:gd name="connsiteY48" fmla="*/ 263947 h 304339"/>
              <a:gd name="connsiteX49" fmla="*/ 1408900 w 8708891"/>
              <a:gd name="connsiteY49" fmla="*/ 263947 h 304339"/>
              <a:gd name="connsiteX50" fmla="*/ 1408900 w 8708891"/>
              <a:gd name="connsiteY50" fmla="*/ 262253 h 304339"/>
              <a:gd name="connsiteX51" fmla="*/ 1470814 w 8708891"/>
              <a:gd name="connsiteY51" fmla="*/ 262253 h 304339"/>
              <a:gd name="connsiteX52" fmla="*/ 1470814 w 8708891"/>
              <a:gd name="connsiteY52" fmla="*/ 260547 h 304339"/>
              <a:gd name="connsiteX53" fmla="*/ 1571444 w 8708891"/>
              <a:gd name="connsiteY53" fmla="*/ 260547 h 304339"/>
              <a:gd name="connsiteX54" fmla="*/ 1571444 w 8708891"/>
              <a:gd name="connsiteY54" fmla="*/ 258898 h 304339"/>
              <a:gd name="connsiteX55" fmla="*/ 1641140 w 8708891"/>
              <a:gd name="connsiteY55" fmla="*/ 258898 h 304339"/>
              <a:gd name="connsiteX56" fmla="*/ 1641140 w 8708891"/>
              <a:gd name="connsiteY56" fmla="*/ 257192 h 304339"/>
              <a:gd name="connsiteX57" fmla="*/ 1672074 w 8708891"/>
              <a:gd name="connsiteY57" fmla="*/ 257192 h 304339"/>
              <a:gd name="connsiteX58" fmla="*/ 1672074 w 8708891"/>
              <a:gd name="connsiteY58" fmla="*/ 255498 h 304339"/>
              <a:gd name="connsiteX59" fmla="*/ 1741770 w 8708891"/>
              <a:gd name="connsiteY59" fmla="*/ 255498 h 304339"/>
              <a:gd name="connsiteX60" fmla="*/ 1741770 w 8708891"/>
              <a:gd name="connsiteY60" fmla="*/ 252143 h 304339"/>
              <a:gd name="connsiteX61" fmla="*/ 1788222 w 8708891"/>
              <a:gd name="connsiteY61" fmla="*/ 252143 h 304339"/>
              <a:gd name="connsiteX62" fmla="*/ 1788222 w 8708891"/>
              <a:gd name="connsiteY62" fmla="*/ 248743 h 304339"/>
              <a:gd name="connsiteX63" fmla="*/ 1795947 w 8708891"/>
              <a:gd name="connsiteY63" fmla="*/ 248743 h 304339"/>
              <a:gd name="connsiteX64" fmla="*/ 1795947 w 8708891"/>
              <a:gd name="connsiteY64" fmla="*/ 247048 h 304339"/>
              <a:gd name="connsiteX65" fmla="*/ 1834663 w 8708891"/>
              <a:gd name="connsiteY65" fmla="*/ 247048 h 304339"/>
              <a:gd name="connsiteX66" fmla="*/ 1834663 w 8708891"/>
              <a:gd name="connsiteY66" fmla="*/ 245343 h 304339"/>
              <a:gd name="connsiteX67" fmla="*/ 1927557 w 8708891"/>
              <a:gd name="connsiteY67" fmla="*/ 245343 h 304339"/>
              <a:gd name="connsiteX68" fmla="*/ 1927557 w 8708891"/>
              <a:gd name="connsiteY68" fmla="*/ 241988 h 304339"/>
              <a:gd name="connsiteX69" fmla="*/ 1989481 w 8708891"/>
              <a:gd name="connsiteY69" fmla="*/ 241988 h 304339"/>
              <a:gd name="connsiteX70" fmla="*/ 1989481 w 8708891"/>
              <a:gd name="connsiteY70" fmla="*/ 240293 h 304339"/>
              <a:gd name="connsiteX71" fmla="*/ 1997207 w 8708891"/>
              <a:gd name="connsiteY71" fmla="*/ 240293 h 304339"/>
              <a:gd name="connsiteX72" fmla="*/ 1997207 w 8708891"/>
              <a:gd name="connsiteY72" fmla="*/ 238588 h 304339"/>
              <a:gd name="connsiteX73" fmla="*/ 2035923 w 8708891"/>
              <a:gd name="connsiteY73" fmla="*/ 238588 h 304339"/>
              <a:gd name="connsiteX74" fmla="*/ 2035923 w 8708891"/>
              <a:gd name="connsiteY74" fmla="*/ 236893 h 304339"/>
              <a:gd name="connsiteX75" fmla="*/ 2074639 w 8708891"/>
              <a:gd name="connsiteY75" fmla="*/ 236893 h 304339"/>
              <a:gd name="connsiteX76" fmla="*/ 2074639 w 8708891"/>
              <a:gd name="connsiteY76" fmla="*/ 233538 h 304339"/>
              <a:gd name="connsiteX77" fmla="*/ 2167532 w 8708891"/>
              <a:gd name="connsiteY77" fmla="*/ 233538 h 304339"/>
              <a:gd name="connsiteX78" fmla="*/ 2167532 w 8708891"/>
              <a:gd name="connsiteY78" fmla="*/ 231844 h 304339"/>
              <a:gd name="connsiteX79" fmla="*/ 2175268 w 8708891"/>
              <a:gd name="connsiteY79" fmla="*/ 231844 h 304339"/>
              <a:gd name="connsiteX80" fmla="*/ 2175268 w 8708891"/>
              <a:gd name="connsiteY80" fmla="*/ 230138 h 304339"/>
              <a:gd name="connsiteX81" fmla="*/ 2213984 w 8708891"/>
              <a:gd name="connsiteY81" fmla="*/ 230138 h 304339"/>
              <a:gd name="connsiteX82" fmla="*/ 2213984 w 8708891"/>
              <a:gd name="connsiteY82" fmla="*/ 228444 h 304339"/>
              <a:gd name="connsiteX83" fmla="*/ 2221721 w 8708891"/>
              <a:gd name="connsiteY83" fmla="*/ 228444 h 304339"/>
              <a:gd name="connsiteX84" fmla="*/ 2221721 w 8708891"/>
              <a:gd name="connsiteY84" fmla="*/ 226738 h 304339"/>
              <a:gd name="connsiteX85" fmla="*/ 2244964 w 8708891"/>
              <a:gd name="connsiteY85" fmla="*/ 226738 h 304339"/>
              <a:gd name="connsiteX86" fmla="*/ 2244964 w 8708891"/>
              <a:gd name="connsiteY86" fmla="*/ 225089 h 304339"/>
              <a:gd name="connsiteX87" fmla="*/ 2368792 w 8708891"/>
              <a:gd name="connsiteY87" fmla="*/ 225089 h 304339"/>
              <a:gd name="connsiteX88" fmla="*/ 2368792 w 8708891"/>
              <a:gd name="connsiteY88" fmla="*/ 223383 h 304339"/>
              <a:gd name="connsiteX89" fmla="*/ 2384310 w 8708891"/>
              <a:gd name="connsiteY89" fmla="*/ 223383 h 304339"/>
              <a:gd name="connsiteX90" fmla="*/ 2384310 w 8708891"/>
              <a:gd name="connsiteY90" fmla="*/ 221689 h 304339"/>
              <a:gd name="connsiteX91" fmla="*/ 2392035 w 8708891"/>
              <a:gd name="connsiteY91" fmla="*/ 221689 h 304339"/>
              <a:gd name="connsiteX92" fmla="*/ 2392035 w 8708891"/>
              <a:gd name="connsiteY92" fmla="*/ 219983 h 304339"/>
              <a:gd name="connsiteX93" fmla="*/ 2515874 w 8708891"/>
              <a:gd name="connsiteY93" fmla="*/ 219983 h 304339"/>
              <a:gd name="connsiteX94" fmla="*/ 2515874 w 8708891"/>
              <a:gd name="connsiteY94" fmla="*/ 218288 h 304339"/>
              <a:gd name="connsiteX95" fmla="*/ 2670727 w 8708891"/>
              <a:gd name="connsiteY95" fmla="*/ 218288 h 304339"/>
              <a:gd name="connsiteX96" fmla="*/ 2670727 w 8708891"/>
              <a:gd name="connsiteY96" fmla="*/ 216583 h 304339"/>
              <a:gd name="connsiteX97" fmla="*/ 2686188 w 8708891"/>
              <a:gd name="connsiteY97" fmla="*/ 216583 h 304339"/>
              <a:gd name="connsiteX98" fmla="*/ 2686188 w 8708891"/>
              <a:gd name="connsiteY98" fmla="*/ 214888 h 304339"/>
              <a:gd name="connsiteX99" fmla="*/ 2693924 w 8708891"/>
              <a:gd name="connsiteY99" fmla="*/ 214888 h 304339"/>
              <a:gd name="connsiteX100" fmla="*/ 2693924 w 8708891"/>
              <a:gd name="connsiteY100" fmla="*/ 213193 h 304339"/>
              <a:gd name="connsiteX101" fmla="*/ 2717179 w 8708891"/>
              <a:gd name="connsiteY101" fmla="*/ 213193 h 304339"/>
              <a:gd name="connsiteX102" fmla="*/ 2717179 w 8708891"/>
              <a:gd name="connsiteY102" fmla="*/ 211488 h 304339"/>
              <a:gd name="connsiteX103" fmla="*/ 2755884 w 8708891"/>
              <a:gd name="connsiteY103" fmla="*/ 211488 h 304339"/>
              <a:gd name="connsiteX104" fmla="*/ 2755884 w 8708891"/>
              <a:gd name="connsiteY104" fmla="*/ 209793 h 304339"/>
              <a:gd name="connsiteX105" fmla="*/ 2763620 w 8708891"/>
              <a:gd name="connsiteY105" fmla="*/ 209793 h 304339"/>
              <a:gd name="connsiteX106" fmla="*/ 2763620 w 8708891"/>
              <a:gd name="connsiteY106" fmla="*/ 208087 h 304339"/>
              <a:gd name="connsiteX107" fmla="*/ 2817798 w 8708891"/>
              <a:gd name="connsiteY107" fmla="*/ 208087 h 304339"/>
              <a:gd name="connsiteX108" fmla="*/ 2817798 w 8708891"/>
              <a:gd name="connsiteY108" fmla="*/ 206393 h 304339"/>
              <a:gd name="connsiteX109" fmla="*/ 2926164 w 8708891"/>
              <a:gd name="connsiteY109" fmla="*/ 206393 h 304339"/>
              <a:gd name="connsiteX110" fmla="*/ 2926164 w 8708891"/>
              <a:gd name="connsiteY110" fmla="*/ 204652 h 304339"/>
              <a:gd name="connsiteX111" fmla="*/ 2988123 w 8708891"/>
              <a:gd name="connsiteY111" fmla="*/ 204652 h 304339"/>
              <a:gd name="connsiteX112" fmla="*/ 2988123 w 8708891"/>
              <a:gd name="connsiteY112" fmla="*/ 202901 h 304339"/>
              <a:gd name="connsiteX113" fmla="*/ 3050037 w 8708891"/>
              <a:gd name="connsiteY113" fmla="*/ 202901 h 304339"/>
              <a:gd name="connsiteX114" fmla="*/ 3050037 w 8708891"/>
              <a:gd name="connsiteY114" fmla="*/ 201115 h 304339"/>
              <a:gd name="connsiteX115" fmla="*/ 3088753 w 8708891"/>
              <a:gd name="connsiteY115" fmla="*/ 201115 h 304339"/>
              <a:gd name="connsiteX116" fmla="*/ 3088753 w 8708891"/>
              <a:gd name="connsiteY116" fmla="*/ 197531 h 304339"/>
              <a:gd name="connsiteX117" fmla="*/ 3111962 w 8708891"/>
              <a:gd name="connsiteY117" fmla="*/ 197531 h 304339"/>
              <a:gd name="connsiteX118" fmla="*/ 3111962 w 8708891"/>
              <a:gd name="connsiteY118" fmla="*/ 195791 h 304339"/>
              <a:gd name="connsiteX119" fmla="*/ 3142942 w 8708891"/>
              <a:gd name="connsiteY119" fmla="*/ 195791 h 304339"/>
              <a:gd name="connsiteX120" fmla="*/ 3142942 w 8708891"/>
              <a:gd name="connsiteY120" fmla="*/ 194005 h 304339"/>
              <a:gd name="connsiteX121" fmla="*/ 3173921 w 8708891"/>
              <a:gd name="connsiteY121" fmla="*/ 194005 h 304339"/>
              <a:gd name="connsiteX122" fmla="*/ 3173921 w 8708891"/>
              <a:gd name="connsiteY122" fmla="*/ 192219 h 304339"/>
              <a:gd name="connsiteX123" fmla="*/ 3351926 w 8708891"/>
              <a:gd name="connsiteY123" fmla="*/ 192219 h 304339"/>
              <a:gd name="connsiteX124" fmla="*/ 3351926 w 8708891"/>
              <a:gd name="connsiteY124" fmla="*/ 190421 h 304339"/>
              <a:gd name="connsiteX125" fmla="*/ 3437095 w 8708891"/>
              <a:gd name="connsiteY125" fmla="*/ 190421 h 304339"/>
              <a:gd name="connsiteX126" fmla="*/ 3437095 w 8708891"/>
              <a:gd name="connsiteY126" fmla="*/ 188589 h 304339"/>
              <a:gd name="connsiteX127" fmla="*/ 3483536 w 8708891"/>
              <a:gd name="connsiteY127" fmla="*/ 188589 h 304339"/>
              <a:gd name="connsiteX128" fmla="*/ 3483536 w 8708891"/>
              <a:gd name="connsiteY128" fmla="*/ 186758 h 304339"/>
              <a:gd name="connsiteX129" fmla="*/ 3545450 w 8708891"/>
              <a:gd name="connsiteY129" fmla="*/ 186758 h 304339"/>
              <a:gd name="connsiteX130" fmla="*/ 3545450 w 8708891"/>
              <a:gd name="connsiteY130" fmla="*/ 184926 h 304339"/>
              <a:gd name="connsiteX131" fmla="*/ 3560968 w 8708891"/>
              <a:gd name="connsiteY131" fmla="*/ 184926 h 304339"/>
              <a:gd name="connsiteX132" fmla="*/ 3560968 w 8708891"/>
              <a:gd name="connsiteY132" fmla="*/ 183094 h 304339"/>
              <a:gd name="connsiteX133" fmla="*/ 3669334 w 8708891"/>
              <a:gd name="connsiteY133" fmla="*/ 183094 h 304339"/>
              <a:gd name="connsiteX134" fmla="*/ 3669334 w 8708891"/>
              <a:gd name="connsiteY134" fmla="*/ 181262 h 304339"/>
              <a:gd name="connsiteX135" fmla="*/ 3754491 w 8708891"/>
              <a:gd name="connsiteY135" fmla="*/ 181262 h 304339"/>
              <a:gd name="connsiteX136" fmla="*/ 3754491 w 8708891"/>
              <a:gd name="connsiteY136" fmla="*/ 179373 h 304339"/>
              <a:gd name="connsiteX137" fmla="*/ 3862857 w 8708891"/>
              <a:gd name="connsiteY137" fmla="*/ 179373 h 304339"/>
              <a:gd name="connsiteX138" fmla="*/ 3862857 w 8708891"/>
              <a:gd name="connsiteY138" fmla="*/ 177461 h 304339"/>
              <a:gd name="connsiteX139" fmla="*/ 3917035 w 8708891"/>
              <a:gd name="connsiteY139" fmla="*/ 177461 h 304339"/>
              <a:gd name="connsiteX140" fmla="*/ 3917035 w 8708891"/>
              <a:gd name="connsiteY140" fmla="*/ 175537 h 304339"/>
              <a:gd name="connsiteX141" fmla="*/ 3924817 w 8708891"/>
              <a:gd name="connsiteY141" fmla="*/ 175537 h 304339"/>
              <a:gd name="connsiteX142" fmla="*/ 3924817 w 8708891"/>
              <a:gd name="connsiteY142" fmla="*/ 173614 h 304339"/>
              <a:gd name="connsiteX143" fmla="*/ 3986730 w 8708891"/>
              <a:gd name="connsiteY143" fmla="*/ 173614 h 304339"/>
              <a:gd name="connsiteX144" fmla="*/ 3986730 w 8708891"/>
              <a:gd name="connsiteY144" fmla="*/ 171645 h 304339"/>
              <a:gd name="connsiteX145" fmla="*/ 4079624 w 8708891"/>
              <a:gd name="connsiteY145" fmla="*/ 171645 h 304339"/>
              <a:gd name="connsiteX146" fmla="*/ 4079624 w 8708891"/>
              <a:gd name="connsiteY146" fmla="*/ 169675 h 304339"/>
              <a:gd name="connsiteX147" fmla="*/ 4195726 w 8708891"/>
              <a:gd name="connsiteY147" fmla="*/ 169675 h 304339"/>
              <a:gd name="connsiteX148" fmla="*/ 4195726 w 8708891"/>
              <a:gd name="connsiteY148" fmla="*/ 167661 h 304339"/>
              <a:gd name="connsiteX149" fmla="*/ 4234442 w 8708891"/>
              <a:gd name="connsiteY149" fmla="*/ 167661 h 304339"/>
              <a:gd name="connsiteX150" fmla="*/ 4234442 w 8708891"/>
              <a:gd name="connsiteY150" fmla="*/ 165646 h 304339"/>
              <a:gd name="connsiteX151" fmla="*/ 4404757 w 8708891"/>
              <a:gd name="connsiteY151" fmla="*/ 165646 h 304339"/>
              <a:gd name="connsiteX152" fmla="*/ 4404757 w 8708891"/>
              <a:gd name="connsiteY152" fmla="*/ 163504 h 304339"/>
              <a:gd name="connsiteX153" fmla="*/ 4451209 w 8708891"/>
              <a:gd name="connsiteY153" fmla="*/ 163504 h 304339"/>
              <a:gd name="connsiteX154" fmla="*/ 4451209 w 8708891"/>
              <a:gd name="connsiteY154" fmla="*/ 161352 h 304339"/>
              <a:gd name="connsiteX155" fmla="*/ 4474407 w 8708891"/>
              <a:gd name="connsiteY155" fmla="*/ 161352 h 304339"/>
              <a:gd name="connsiteX156" fmla="*/ 4474407 w 8708891"/>
              <a:gd name="connsiteY156" fmla="*/ 159165 h 304339"/>
              <a:gd name="connsiteX157" fmla="*/ 4582819 w 8708891"/>
              <a:gd name="connsiteY157" fmla="*/ 159165 h 304339"/>
              <a:gd name="connsiteX158" fmla="*/ 4582819 w 8708891"/>
              <a:gd name="connsiteY158" fmla="*/ 156967 h 304339"/>
              <a:gd name="connsiteX159" fmla="*/ 4776342 w 8708891"/>
              <a:gd name="connsiteY159" fmla="*/ 156967 h 304339"/>
              <a:gd name="connsiteX160" fmla="*/ 4776342 w 8708891"/>
              <a:gd name="connsiteY160" fmla="*/ 154643 h 304339"/>
              <a:gd name="connsiteX161" fmla="*/ 4815058 w 8708891"/>
              <a:gd name="connsiteY161" fmla="*/ 154643 h 304339"/>
              <a:gd name="connsiteX162" fmla="*/ 4815058 w 8708891"/>
              <a:gd name="connsiteY162" fmla="*/ 152319 h 304339"/>
              <a:gd name="connsiteX163" fmla="*/ 4838255 w 8708891"/>
              <a:gd name="connsiteY163" fmla="*/ 152319 h 304339"/>
              <a:gd name="connsiteX164" fmla="*/ 4838255 w 8708891"/>
              <a:gd name="connsiteY164" fmla="*/ 150040 h 304339"/>
              <a:gd name="connsiteX165" fmla="*/ 5171124 w 8708891"/>
              <a:gd name="connsiteY165" fmla="*/ 150040 h 304339"/>
              <a:gd name="connsiteX166" fmla="*/ 5171124 w 8708891"/>
              <a:gd name="connsiteY166" fmla="*/ 147533 h 304339"/>
              <a:gd name="connsiteX167" fmla="*/ 5194380 w 8708891"/>
              <a:gd name="connsiteY167" fmla="*/ 147533 h 304339"/>
              <a:gd name="connsiteX168" fmla="*/ 5194380 w 8708891"/>
              <a:gd name="connsiteY168" fmla="*/ 145026 h 304339"/>
              <a:gd name="connsiteX169" fmla="*/ 5202104 w 8708891"/>
              <a:gd name="connsiteY169" fmla="*/ 145026 h 304339"/>
              <a:gd name="connsiteX170" fmla="*/ 5202104 w 8708891"/>
              <a:gd name="connsiteY170" fmla="*/ 142484 h 304339"/>
              <a:gd name="connsiteX171" fmla="*/ 5209840 w 8708891"/>
              <a:gd name="connsiteY171" fmla="*/ 142484 h 304339"/>
              <a:gd name="connsiteX172" fmla="*/ 5209840 w 8708891"/>
              <a:gd name="connsiteY172" fmla="*/ 139977 h 304339"/>
              <a:gd name="connsiteX173" fmla="*/ 5287273 w 8708891"/>
              <a:gd name="connsiteY173" fmla="*/ 139977 h 304339"/>
              <a:gd name="connsiteX174" fmla="*/ 5287273 w 8708891"/>
              <a:gd name="connsiteY174" fmla="*/ 137424 h 304339"/>
              <a:gd name="connsiteX175" fmla="*/ 5318207 w 8708891"/>
              <a:gd name="connsiteY175" fmla="*/ 137424 h 304339"/>
              <a:gd name="connsiteX176" fmla="*/ 5318207 w 8708891"/>
              <a:gd name="connsiteY176" fmla="*/ 134882 h 304339"/>
              <a:gd name="connsiteX177" fmla="*/ 5325989 w 8708891"/>
              <a:gd name="connsiteY177" fmla="*/ 134882 h 304339"/>
              <a:gd name="connsiteX178" fmla="*/ 5325989 w 8708891"/>
              <a:gd name="connsiteY178" fmla="*/ 132283 h 304339"/>
              <a:gd name="connsiteX179" fmla="*/ 5418883 w 8708891"/>
              <a:gd name="connsiteY179" fmla="*/ 132283 h 304339"/>
              <a:gd name="connsiteX180" fmla="*/ 5418883 w 8708891"/>
              <a:gd name="connsiteY180" fmla="*/ 129649 h 304339"/>
              <a:gd name="connsiteX181" fmla="*/ 5519512 w 8708891"/>
              <a:gd name="connsiteY181" fmla="*/ 129649 h 304339"/>
              <a:gd name="connsiteX182" fmla="*/ 5519512 w 8708891"/>
              <a:gd name="connsiteY182" fmla="*/ 126959 h 304339"/>
              <a:gd name="connsiteX183" fmla="*/ 5527237 w 8708891"/>
              <a:gd name="connsiteY183" fmla="*/ 126959 h 304339"/>
              <a:gd name="connsiteX184" fmla="*/ 5527237 w 8708891"/>
              <a:gd name="connsiteY184" fmla="*/ 124280 h 304339"/>
              <a:gd name="connsiteX185" fmla="*/ 5565953 w 8708891"/>
              <a:gd name="connsiteY185" fmla="*/ 124280 h 304339"/>
              <a:gd name="connsiteX186" fmla="*/ 5565953 w 8708891"/>
              <a:gd name="connsiteY186" fmla="*/ 121509 h 304339"/>
              <a:gd name="connsiteX187" fmla="*/ 5674319 w 8708891"/>
              <a:gd name="connsiteY187" fmla="*/ 121509 h 304339"/>
              <a:gd name="connsiteX188" fmla="*/ 5674319 w 8708891"/>
              <a:gd name="connsiteY188" fmla="*/ 118693 h 304339"/>
              <a:gd name="connsiteX189" fmla="*/ 5744015 w 8708891"/>
              <a:gd name="connsiteY189" fmla="*/ 118693 h 304339"/>
              <a:gd name="connsiteX190" fmla="*/ 5744015 w 8708891"/>
              <a:gd name="connsiteY190" fmla="*/ 115785 h 304339"/>
              <a:gd name="connsiteX191" fmla="*/ 5798192 w 8708891"/>
              <a:gd name="connsiteY191" fmla="*/ 115785 h 304339"/>
              <a:gd name="connsiteX192" fmla="*/ 5798192 w 8708891"/>
              <a:gd name="connsiteY192" fmla="*/ 112831 h 304339"/>
              <a:gd name="connsiteX193" fmla="*/ 5805928 w 8708891"/>
              <a:gd name="connsiteY193" fmla="*/ 112831 h 304339"/>
              <a:gd name="connsiteX194" fmla="*/ 5805928 w 8708891"/>
              <a:gd name="connsiteY194" fmla="*/ 109831 h 304339"/>
              <a:gd name="connsiteX195" fmla="*/ 5898822 w 8708891"/>
              <a:gd name="connsiteY195" fmla="*/ 109831 h 304339"/>
              <a:gd name="connsiteX196" fmla="*/ 5898822 w 8708891"/>
              <a:gd name="connsiteY196" fmla="*/ 106843 h 304339"/>
              <a:gd name="connsiteX197" fmla="*/ 5937538 w 8708891"/>
              <a:gd name="connsiteY197" fmla="*/ 106843 h 304339"/>
              <a:gd name="connsiteX198" fmla="*/ 5937538 w 8708891"/>
              <a:gd name="connsiteY198" fmla="*/ 103797 h 304339"/>
              <a:gd name="connsiteX199" fmla="*/ 5953011 w 8708891"/>
              <a:gd name="connsiteY199" fmla="*/ 103797 h 304339"/>
              <a:gd name="connsiteX200" fmla="*/ 5953011 w 8708891"/>
              <a:gd name="connsiteY200" fmla="*/ 100706 h 304339"/>
              <a:gd name="connsiteX201" fmla="*/ 6061365 w 8708891"/>
              <a:gd name="connsiteY201" fmla="*/ 100706 h 304339"/>
              <a:gd name="connsiteX202" fmla="*/ 6061365 w 8708891"/>
              <a:gd name="connsiteY202" fmla="*/ 97626 h 304339"/>
              <a:gd name="connsiteX203" fmla="*/ 6084621 w 8708891"/>
              <a:gd name="connsiteY203" fmla="*/ 97626 h 304339"/>
              <a:gd name="connsiteX204" fmla="*/ 6084621 w 8708891"/>
              <a:gd name="connsiteY204" fmla="*/ 94535 h 304339"/>
              <a:gd name="connsiteX205" fmla="*/ 6131062 w 8708891"/>
              <a:gd name="connsiteY205" fmla="*/ 94535 h 304339"/>
              <a:gd name="connsiteX206" fmla="*/ 6131062 w 8708891"/>
              <a:gd name="connsiteY206" fmla="*/ 91364 h 304339"/>
              <a:gd name="connsiteX207" fmla="*/ 6185250 w 8708891"/>
              <a:gd name="connsiteY207" fmla="*/ 91364 h 304339"/>
              <a:gd name="connsiteX208" fmla="*/ 6185250 w 8708891"/>
              <a:gd name="connsiteY208" fmla="*/ 88238 h 304339"/>
              <a:gd name="connsiteX209" fmla="*/ 6239428 w 8708891"/>
              <a:gd name="connsiteY209" fmla="*/ 88238 h 304339"/>
              <a:gd name="connsiteX210" fmla="*/ 6239428 w 8708891"/>
              <a:gd name="connsiteY210" fmla="*/ 85010 h 304339"/>
              <a:gd name="connsiteX211" fmla="*/ 6262671 w 8708891"/>
              <a:gd name="connsiteY211" fmla="*/ 85010 h 304339"/>
              <a:gd name="connsiteX212" fmla="*/ 6262671 w 8708891"/>
              <a:gd name="connsiteY212" fmla="*/ 81838 h 304339"/>
              <a:gd name="connsiteX213" fmla="*/ 6285880 w 8708891"/>
              <a:gd name="connsiteY213" fmla="*/ 81838 h 304339"/>
              <a:gd name="connsiteX214" fmla="*/ 6285880 w 8708891"/>
              <a:gd name="connsiteY214" fmla="*/ 78621 h 304339"/>
              <a:gd name="connsiteX215" fmla="*/ 6324584 w 8708891"/>
              <a:gd name="connsiteY215" fmla="*/ 78621 h 304339"/>
              <a:gd name="connsiteX216" fmla="*/ 6324584 w 8708891"/>
              <a:gd name="connsiteY216" fmla="*/ 75392 h 304339"/>
              <a:gd name="connsiteX217" fmla="*/ 6355565 w 8708891"/>
              <a:gd name="connsiteY217" fmla="*/ 75392 h 304339"/>
              <a:gd name="connsiteX218" fmla="*/ 6355565 w 8708891"/>
              <a:gd name="connsiteY218" fmla="*/ 72129 h 304339"/>
              <a:gd name="connsiteX219" fmla="*/ 6386498 w 8708891"/>
              <a:gd name="connsiteY219" fmla="*/ 72129 h 304339"/>
              <a:gd name="connsiteX220" fmla="*/ 6386498 w 8708891"/>
              <a:gd name="connsiteY220" fmla="*/ 68821 h 304339"/>
              <a:gd name="connsiteX221" fmla="*/ 6440687 w 8708891"/>
              <a:gd name="connsiteY221" fmla="*/ 68821 h 304339"/>
              <a:gd name="connsiteX222" fmla="*/ 6440687 w 8708891"/>
              <a:gd name="connsiteY222" fmla="*/ 65512 h 304339"/>
              <a:gd name="connsiteX223" fmla="*/ 6456194 w 8708891"/>
              <a:gd name="connsiteY223" fmla="*/ 65512 h 304339"/>
              <a:gd name="connsiteX224" fmla="*/ 6456194 w 8708891"/>
              <a:gd name="connsiteY224" fmla="*/ 62203 h 304339"/>
              <a:gd name="connsiteX225" fmla="*/ 6634256 w 8708891"/>
              <a:gd name="connsiteY225" fmla="*/ 62203 h 304339"/>
              <a:gd name="connsiteX226" fmla="*/ 6634256 w 8708891"/>
              <a:gd name="connsiteY226" fmla="*/ 58711 h 304339"/>
              <a:gd name="connsiteX227" fmla="*/ 7354172 w 8708891"/>
              <a:gd name="connsiteY227" fmla="*/ 58711 h 304339"/>
              <a:gd name="connsiteX228" fmla="*/ 7354172 w 8708891"/>
              <a:gd name="connsiteY228" fmla="*/ 54246 h 304339"/>
              <a:gd name="connsiteX229" fmla="*/ 7478045 w 8708891"/>
              <a:gd name="connsiteY229" fmla="*/ 54246 h 304339"/>
              <a:gd name="connsiteX230" fmla="*/ 7478045 w 8708891"/>
              <a:gd name="connsiteY230" fmla="*/ 49632 h 304339"/>
              <a:gd name="connsiteX231" fmla="*/ 7601884 w 8708891"/>
              <a:gd name="connsiteY231" fmla="*/ 49632 h 304339"/>
              <a:gd name="connsiteX232" fmla="*/ 7601884 w 8708891"/>
              <a:gd name="connsiteY232" fmla="*/ 44846 h 304339"/>
              <a:gd name="connsiteX233" fmla="*/ 7718020 w 8708891"/>
              <a:gd name="connsiteY233" fmla="*/ 44846 h 304339"/>
              <a:gd name="connsiteX234" fmla="*/ 7718020 w 8708891"/>
              <a:gd name="connsiteY234" fmla="*/ 39843 h 304339"/>
              <a:gd name="connsiteX235" fmla="*/ 7896082 w 8708891"/>
              <a:gd name="connsiteY235" fmla="*/ 39843 h 304339"/>
              <a:gd name="connsiteX236" fmla="*/ 7896082 w 8708891"/>
              <a:gd name="connsiteY236" fmla="*/ 34519 h 304339"/>
              <a:gd name="connsiteX237" fmla="*/ 8213433 w 8708891"/>
              <a:gd name="connsiteY237" fmla="*/ 34519 h 304339"/>
              <a:gd name="connsiteX238" fmla="*/ 8213433 w 8708891"/>
              <a:gd name="connsiteY238" fmla="*/ 28485 h 304339"/>
              <a:gd name="connsiteX239" fmla="*/ 8221215 w 8708891"/>
              <a:gd name="connsiteY239" fmla="*/ 28485 h 304339"/>
              <a:gd name="connsiteX240" fmla="*/ 8221215 w 8708891"/>
              <a:gd name="connsiteY240" fmla="*/ 22440 h 304339"/>
              <a:gd name="connsiteX241" fmla="*/ 8461191 w 8708891"/>
              <a:gd name="connsiteY241" fmla="*/ 22440 h 304339"/>
              <a:gd name="connsiteX242" fmla="*/ 8461191 w 8708891"/>
              <a:gd name="connsiteY242" fmla="*/ 15285 h 304339"/>
              <a:gd name="connsiteX243" fmla="*/ 8484388 w 8708891"/>
              <a:gd name="connsiteY243" fmla="*/ 15285 h 304339"/>
              <a:gd name="connsiteX244" fmla="*/ 8484388 w 8708891"/>
              <a:gd name="connsiteY244" fmla="*/ 7957 h 304339"/>
              <a:gd name="connsiteX245" fmla="*/ 8577282 w 8708891"/>
              <a:gd name="connsiteY245" fmla="*/ 7957 h 304339"/>
              <a:gd name="connsiteX246" fmla="*/ 8577282 w 8708891"/>
              <a:gd name="connsiteY246" fmla="*/ 0 h 304339"/>
              <a:gd name="connsiteX247" fmla="*/ 8708891 w 8708891"/>
              <a:gd name="connsiteY247" fmla="*/ 0 h 30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8708891" h="304339">
                <a:moveTo>
                  <a:pt x="0" y="304340"/>
                </a:moveTo>
                <a:lnTo>
                  <a:pt x="100630" y="304340"/>
                </a:lnTo>
                <a:lnTo>
                  <a:pt x="100630" y="302634"/>
                </a:lnTo>
                <a:lnTo>
                  <a:pt x="178008" y="302634"/>
                </a:lnTo>
                <a:lnTo>
                  <a:pt x="178008" y="300985"/>
                </a:lnTo>
                <a:lnTo>
                  <a:pt x="193527" y="300985"/>
                </a:lnTo>
                <a:lnTo>
                  <a:pt x="193527" y="299279"/>
                </a:lnTo>
                <a:lnTo>
                  <a:pt x="216724" y="299279"/>
                </a:lnTo>
                <a:lnTo>
                  <a:pt x="216724" y="297630"/>
                </a:lnTo>
                <a:lnTo>
                  <a:pt x="232243" y="297630"/>
                </a:lnTo>
                <a:lnTo>
                  <a:pt x="232243" y="295925"/>
                </a:lnTo>
                <a:lnTo>
                  <a:pt x="464482" y="295925"/>
                </a:lnTo>
                <a:lnTo>
                  <a:pt x="464482" y="294230"/>
                </a:lnTo>
                <a:lnTo>
                  <a:pt x="503152" y="294230"/>
                </a:lnTo>
                <a:lnTo>
                  <a:pt x="503152" y="292570"/>
                </a:lnTo>
                <a:lnTo>
                  <a:pt x="541857" y="292570"/>
                </a:lnTo>
                <a:lnTo>
                  <a:pt x="541857" y="290875"/>
                </a:lnTo>
                <a:lnTo>
                  <a:pt x="712183" y="290875"/>
                </a:lnTo>
                <a:lnTo>
                  <a:pt x="712183" y="289215"/>
                </a:lnTo>
                <a:lnTo>
                  <a:pt x="735392" y="289215"/>
                </a:lnTo>
                <a:lnTo>
                  <a:pt x="735392" y="287521"/>
                </a:lnTo>
                <a:lnTo>
                  <a:pt x="743162" y="287521"/>
                </a:lnTo>
                <a:lnTo>
                  <a:pt x="743162" y="285815"/>
                </a:lnTo>
                <a:lnTo>
                  <a:pt x="812812" y="285815"/>
                </a:lnTo>
                <a:lnTo>
                  <a:pt x="812812" y="284166"/>
                </a:lnTo>
                <a:lnTo>
                  <a:pt x="836056" y="284166"/>
                </a:lnTo>
                <a:lnTo>
                  <a:pt x="836056" y="282461"/>
                </a:lnTo>
                <a:lnTo>
                  <a:pt x="867001" y="282461"/>
                </a:lnTo>
                <a:lnTo>
                  <a:pt x="867001" y="280766"/>
                </a:lnTo>
                <a:lnTo>
                  <a:pt x="882462" y="280766"/>
                </a:lnTo>
                <a:lnTo>
                  <a:pt x="882462" y="279106"/>
                </a:lnTo>
                <a:lnTo>
                  <a:pt x="936685" y="279106"/>
                </a:lnTo>
                <a:lnTo>
                  <a:pt x="936685" y="277411"/>
                </a:lnTo>
                <a:lnTo>
                  <a:pt x="983138" y="277411"/>
                </a:lnTo>
                <a:lnTo>
                  <a:pt x="983138" y="275751"/>
                </a:lnTo>
                <a:lnTo>
                  <a:pt x="1083768" y="275751"/>
                </a:lnTo>
                <a:lnTo>
                  <a:pt x="1083768" y="274057"/>
                </a:lnTo>
                <a:lnTo>
                  <a:pt x="1130220" y="274057"/>
                </a:lnTo>
                <a:lnTo>
                  <a:pt x="1130220" y="272362"/>
                </a:lnTo>
                <a:lnTo>
                  <a:pt x="1145681" y="272362"/>
                </a:lnTo>
                <a:lnTo>
                  <a:pt x="1145681" y="270702"/>
                </a:lnTo>
                <a:lnTo>
                  <a:pt x="1192134" y="270702"/>
                </a:lnTo>
                <a:lnTo>
                  <a:pt x="1192134" y="269008"/>
                </a:lnTo>
                <a:lnTo>
                  <a:pt x="1238575" y="269008"/>
                </a:lnTo>
                <a:lnTo>
                  <a:pt x="1238575" y="267302"/>
                </a:lnTo>
                <a:lnTo>
                  <a:pt x="1261830" y="267302"/>
                </a:lnTo>
                <a:lnTo>
                  <a:pt x="1261830" y="265607"/>
                </a:lnTo>
                <a:lnTo>
                  <a:pt x="1393394" y="265607"/>
                </a:lnTo>
                <a:lnTo>
                  <a:pt x="1393394" y="263947"/>
                </a:lnTo>
                <a:lnTo>
                  <a:pt x="1408900" y="263947"/>
                </a:lnTo>
                <a:lnTo>
                  <a:pt x="1408900" y="262253"/>
                </a:lnTo>
                <a:lnTo>
                  <a:pt x="1470814" y="262253"/>
                </a:lnTo>
                <a:lnTo>
                  <a:pt x="1470814" y="260547"/>
                </a:lnTo>
                <a:lnTo>
                  <a:pt x="1571444" y="260547"/>
                </a:lnTo>
                <a:lnTo>
                  <a:pt x="1571444" y="258898"/>
                </a:lnTo>
                <a:lnTo>
                  <a:pt x="1641140" y="258898"/>
                </a:lnTo>
                <a:lnTo>
                  <a:pt x="1641140" y="257192"/>
                </a:lnTo>
                <a:lnTo>
                  <a:pt x="1672074" y="257192"/>
                </a:lnTo>
                <a:lnTo>
                  <a:pt x="1672074" y="255498"/>
                </a:lnTo>
                <a:lnTo>
                  <a:pt x="1741770" y="255498"/>
                </a:lnTo>
                <a:lnTo>
                  <a:pt x="1741770" y="252143"/>
                </a:lnTo>
                <a:lnTo>
                  <a:pt x="1788222" y="252143"/>
                </a:lnTo>
                <a:lnTo>
                  <a:pt x="1788222" y="248743"/>
                </a:lnTo>
                <a:lnTo>
                  <a:pt x="1795947" y="248743"/>
                </a:lnTo>
                <a:lnTo>
                  <a:pt x="1795947" y="247048"/>
                </a:lnTo>
                <a:lnTo>
                  <a:pt x="1834663" y="247048"/>
                </a:lnTo>
                <a:lnTo>
                  <a:pt x="1834663" y="245343"/>
                </a:lnTo>
                <a:lnTo>
                  <a:pt x="1927557" y="245343"/>
                </a:lnTo>
                <a:lnTo>
                  <a:pt x="1927557" y="241988"/>
                </a:lnTo>
                <a:lnTo>
                  <a:pt x="1989481" y="241988"/>
                </a:lnTo>
                <a:lnTo>
                  <a:pt x="1989481" y="240293"/>
                </a:lnTo>
                <a:lnTo>
                  <a:pt x="1997207" y="240293"/>
                </a:lnTo>
                <a:lnTo>
                  <a:pt x="1997207" y="238588"/>
                </a:lnTo>
                <a:lnTo>
                  <a:pt x="2035923" y="238588"/>
                </a:lnTo>
                <a:lnTo>
                  <a:pt x="2035923" y="236893"/>
                </a:lnTo>
                <a:lnTo>
                  <a:pt x="2074639" y="236893"/>
                </a:lnTo>
                <a:lnTo>
                  <a:pt x="2074639" y="233538"/>
                </a:lnTo>
                <a:lnTo>
                  <a:pt x="2167532" y="233538"/>
                </a:lnTo>
                <a:lnTo>
                  <a:pt x="2167532" y="231844"/>
                </a:lnTo>
                <a:lnTo>
                  <a:pt x="2175268" y="231844"/>
                </a:lnTo>
                <a:lnTo>
                  <a:pt x="2175268" y="230138"/>
                </a:lnTo>
                <a:lnTo>
                  <a:pt x="2213984" y="230138"/>
                </a:lnTo>
                <a:lnTo>
                  <a:pt x="2213984" y="228444"/>
                </a:lnTo>
                <a:lnTo>
                  <a:pt x="2221721" y="228444"/>
                </a:lnTo>
                <a:lnTo>
                  <a:pt x="2221721" y="226738"/>
                </a:lnTo>
                <a:lnTo>
                  <a:pt x="2244964" y="226738"/>
                </a:lnTo>
                <a:lnTo>
                  <a:pt x="2244964" y="225089"/>
                </a:lnTo>
                <a:lnTo>
                  <a:pt x="2368792" y="225089"/>
                </a:lnTo>
                <a:lnTo>
                  <a:pt x="2368792" y="223383"/>
                </a:lnTo>
                <a:lnTo>
                  <a:pt x="2384310" y="223383"/>
                </a:lnTo>
                <a:lnTo>
                  <a:pt x="2384310" y="221689"/>
                </a:lnTo>
                <a:lnTo>
                  <a:pt x="2392035" y="221689"/>
                </a:lnTo>
                <a:lnTo>
                  <a:pt x="2392035" y="219983"/>
                </a:lnTo>
                <a:lnTo>
                  <a:pt x="2515874" y="219983"/>
                </a:lnTo>
                <a:lnTo>
                  <a:pt x="2515874" y="218288"/>
                </a:lnTo>
                <a:lnTo>
                  <a:pt x="2670727" y="218288"/>
                </a:lnTo>
                <a:lnTo>
                  <a:pt x="2670727" y="216583"/>
                </a:lnTo>
                <a:lnTo>
                  <a:pt x="2686188" y="216583"/>
                </a:lnTo>
                <a:lnTo>
                  <a:pt x="2686188" y="214888"/>
                </a:lnTo>
                <a:lnTo>
                  <a:pt x="2693924" y="214888"/>
                </a:lnTo>
                <a:lnTo>
                  <a:pt x="2693924" y="213193"/>
                </a:lnTo>
                <a:lnTo>
                  <a:pt x="2717179" y="213193"/>
                </a:lnTo>
                <a:lnTo>
                  <a:pt x="2717179" y="211488"/>
                </a:lnTo>
                <a:lnTo>
                  <a:pt x="2755884" y="211488"/>
                </a:lnTo>
                <a:lnTo>
                  <a:pt x="2755884" y="209793"/>
                </a:lnTo>
                <a:lnTo>
                  <a:pt x="2763620" y="209793"/>
                </a:lnTo>
                <a:lnTo>
                  <a:pt x="2763620" y="208087"/>
                </a:lnTo>
                <a:lnTo>
                  <a:pt x="2817798" y="208087"/>
                </a:lnTo>
                <a:lnTo>
                  <a:pt x="2817798" y="206393"/>
                </a:lnTo>
                <a:lnTo>
                  <a:pt x="2926164" y="206393"/>
                </a:lnTo>
                <a:lnTo>
                  <a:pt x="2926164" y="204652"/>
                </a:lnTo>
                <a:lnTo>
                  <a:pt x="2988123" y="204652"/>
                </a:lnTo>
                <a:lnTo>
                  <a:pt x="2988123" y="202901"/>
                </a:lnTo>
                <a:lnTo>
                  <a:pt x="3050037" y="202901"/>
                </a:lnTo>
                <a:lnTo>
                  <a:pt x="3050037" y="201115"/>
                </a:lnTo>
                <a:lnTo>
                  <a:pt x="3088753" y="201115"/>
                </a:lnTo>
                <a:lnTo>
                  <a:pt x="3088753" y="197531"/>
                </a:lnTo>
                <a:lnTo>
                  <a:pt x="3111962" y="197531"/>
                </a:lnTo>
                <a:lnTo>
                  <a:pt x="3111962" y="195791"/>
                </a:lnTo>
                <a:lnTo>
                  <a:pt x="3142942" y="195791"/>
                </a:lnTo>
                <a:lnTo>
                  <a:pt x="3142942" y="194005"/>
                </a:lnTo>
                <a:lnTo>
                  <a:pt x="3173921" y="194005"/>
                </a:lnTo>
                <a:lnTo>
                  <a:pt x="3173921" y="192219"/>
                </a:lnTo>
                <a:lnTo>
                  <a:pt x="3351926" y="192219"/>
                </a:lnTo>
                <a:lnTo>
                  <a:pt x="3351926" y="190421"/>
                </a:lnTo>
                <a:lnTo>
                  <a:pt x="3437095" y="190421"/>
                </a:lnTo>
                <a:lnTo>
                  <a:pt x="3437095" y="188589"/>
                </a:lnTo>
                <a:lnTo>
                  <a:pt x="3483536" y="188589"/>
                </a:lnTo>
                <a:lnTo>
                  <a:pt x="3483536" y="186758"/>
                </a:lnTo>
                <a:lnTo>
                  <a:pt x="3545450" y="186758"/>
                </a:lnTo>
                <a:lnTo>
                  <a:pt x="3545450" y="184926"/>
                </a:lnTo>
                <a:lnTo>
                  <a:pt x="3560968" y="184926"/>
                </a:lnTo>
                <a:lnTo>
                  <a:pt x="3560968" y="183094"/>
                </a:lnTo>
                <a:lnTo>
                  <a:pt x="3669334" y="183094"/>
                </a:lnTo>
                <a:lnTo>
                  <a:pt x="3669334" y="181262"/>
                </a:lnTo>
                <a:lnTo>
                  <a:pt x="3754491" y="181262"/>
                </a:lnTo>
                <a:lnTo>
                  <a:pt x="3754491" y="179373"/>
                </a:lnTo>
                <a:lnTo>
                  <a:pt x="3862857" y="179373"/>
                </a:lnTo>
                <a:lnTo>
                  <a:pt x="3862857" y="177461"/>
                </a:lnTo>
                <a:lnTo>
                  <a:pt x="3917035" y="177461"/>
                </a:lnTo>
                <a:lnTo>
                  <a:pt x="3917035" y="175537"/>
                </a:lnTo>
                <a:lnTo>
                  <a:pt x="3924817" y="175537"/>
                </a:lnTo>
                <a:lnTo>
                  <a:pt x="3924817" y="173614"/>
                </a:lnTo>
                <a:lnTo>
                  <a:pt x="3986730" y="173614"/>
                </a:lnTo>
                <a:lnTo>
                  <a:pt x="3986730" y="171645"/>
                </a:lnTo>
                <a:lnTo>
                  <a:pt x="4079624" y="171645"/>
                </a:lnTo>
                <a:lnTo>
                  <a:pt x="4079624" y="169675"/>
                </a:lnTo>
                <a:lnTo>
                  <a:pt x="4195726" y="169675"/>
                </a:lnTo>
                <a:lnTo>
                  <a:pt x="4195726" y="167661"/>
                </a:lnTo>
                <a:lnTo>
                  <a:pt x="4234442" y="167661"/>
                </a:lnTo>
                <a:lnTo>
                  <a:pt x="4234442" y="165646"/>
                </a:lnTo>
                <a:lnTo>
                  <a:pt x="4404757" y="165646"/>
                </a:lnTo>
                <a:lnTo>
                  <a:pt x="4404757" y="163504"/>
                </a:lnTo>
                <a:lnTo>
                  <a:pt x="4451209" y="163504"/>
                </a:lnTo>
                <a:lnTo>
                  <a:pt x="4451209" y="161352"/>
                </a:lnTo>
                <a:lnTo>
                  <a:pt x="4474407" y="161352"/>
                </a:lnTo>
                <a:lnTo>
                  <a:pt x="4474407" y="159165"/>
                </a:lnTo>
                <a:lnTo>
                  <a:pt x="4582819" y="159165"/>
                </a:lnTo>
                <a:lnTo>
                  <a:pt x="4582819" y="156967"/>
                </a:lnTo>
                <a:lnTo>
                  <a:pt x="4776342" y="156967"/>
                </a:lnTo>
                <a:lnTo>
                  <a:pt x="4776342" y="154643"/>
                </a:lnTo>
                <a:lnTo>
                  <a:pt x="4815058" y="154643"/>
                </a:lnTo>
                <a:lnTo>
                  <a:pt x="4815058" y="152319"/>
                </a:lnTo>
                <a:lnTo>
                  <a:pt x="4838255" y="152319"/>
                </a:lnTo>
                <a:lnTo>
                  <a:pt x="4838255" y="150040"/>
                </a:lnTo>
                <a:lnTo>
                  <a:pt x="5171124" y="150040"/>
                </a:lnTo>
                <a:lnTo>
                  <a:pt x="5171124" y="147533"/>
                </a:lnTo>
                <a:lnTo>
                  <a:pt x="5194380" y="147533"/>
                </a:lnTo>
                <a:lnTo>
                  <a:pt x="5194380" y="145026"/>
                </a:lnTo>
                <a:lnTo>
                  <a:pt x="5202104" y="145026"/>
                </a:lnTo>
                <a:lnTo>
                  <a:pt x="5202104" y="142484"/>
                </a:lnTo>
                <a:lnTo>
                  <a:pt x="5209840" y="142484"/>
                </a:lnTo>
                <a:lnTo>
                  <a:pt x="5209840" y="139977"/>
                </a:lnTo>
                <a:lnTo>
                  <a:pt x="5287273" y="139977"/>
                </a:lnTo>
                <a:lnTo>
                  <a:pt x="5287273" y="137424"/>
                </a:lnTo>
                <a:lnTo>
                  <a:pt x="5318207" y="137424"/>
                </a:lnTo>
                <a:lnTo>
                  <a:pt x="5318207" y="134882"/>
                </a:lnTo>
                <a:lnTo>
                  <a:pt x="5325989" y="134882"/>
                </a:lnTo>
                <a:lnTo>
                  <a:pt x="5325989" y="132283"/>
                </a:lnTo>
                <a:lnTo>
                  <a:pt x="5418883" y="132283"/>
                </a:lnTo>
                <a:lnTo>
                  <a:pt x="5418883" y="129649"/>
                </a:lnTo>
                <a:lnTo>
                  <a:pt x="5519512" y="129649"/>
                </a:lnTo>
                <a:lnTo>
                  <a:pt x="5519512" y="126959"/>
                </a:lnTo>
                <a:lnTo>
                  <a:pt x="5527237" y="126959"/>
                </a:lnTo>
                <a:lnTo>
                  <a:pt x="5527237" y="124280"/>
                </a:lnTo>
                <a:lnTo>
                  <a:pt x="5565953" y="124280"/>
                </a:lnTo>
                <a:lnTo>
                  <a:pt x="5565953" y="121509"/>
                </a:lnTo>
                <a:lnTo>
                  <a:pt x="5674319" y="121509"/>
                </a:lnTo>
                <a:lnTo>
                  <a:pt x="5674319" y="118693"/>
                </a:lnTo>
                <a:lnTo>
                  <a:pt x="5744015" y="118693"/>
                </a:lnTo>
                <a:lnTo>
                  <a:pt x="5744015" y="115785"/>
                </a:lnTo>
                <a:lnTo>
                  <a:pt x="5798192" y="115785"/>
                </a:lnTo>
                <a:lnTo>
                  <a:pt x="5798192" y="112831"/>
                </a:lnTo>
                <a:lnTo>
                  <a:pt x="5805928" y="112831"/>
                </a:lnTo>
                <a:lnTo>
                  <a:pt x="5805928" y="109831"/>
                </a:lnTo>
                <a:lnTo>
                  <a:pt x="5898822" y="109831"/>
                </a:lnTo>
                <a:lnTo>
                  <a:pt x="5898822" y="106843"/>
                </a:lnTo>
                <a:lnTo>
                  <a:pt x="5937538" y="106843"/>
                </a:lnTo>
                <a:lnTo>
                  <a:pt x="5937538" y="103797"/>
                </a:lnTo>
                <a:lnTo>
                  <a:pt x="5953011" y="103797"/>
                </a:lnTo>
                <a:lnTo>
                  <a:pt x="5953011" y="100706"/>
                </a:lnTo>
                <a:lnTo>
                  <a:pt x="6061365" y="100706"/>
                </a:lnTo>
                <a:lnTo>
                  <a:pt x="6061365" y="97626"/>
                </a:lnTo>
                <a:lnTo>
                  <a:pt x="6084621" y="97626"/>
                </a:lnTo>
                <a:lnTo>
                  <a:pt x="6084621" y="94535"/>
                </a:lnTo>
                <a:lnTo>
                  <a:pt x="6131062" y="94535"/>
                </a:lnTo>
                <a:lnTo>
                  <a:pt x="6131062" y="91364"/>
                </a:lnTo>
                <a:lnTo>
                  <a:pt x="6185250" y="91364"/>
                </a:lnTo>
                <a:lnTo>
                  <a:pt x="6185250" y="88238"/>
                </a:lnTo>
                <a:lnTo>
                  <a:pt x="6239428" y="88238"/>
                </a:lnTo>
                <a:lnTo>
                  <a:pt x="6239428" y="85010"/>
                </a:lnTo>
                <a:lnTo>
                  <a:pt x="6262671" y="85010"/>
                </a:lnTo>
                <a:lnTo>
                  <a:pt x="6262671" y="81838"/>
                </a:lnTo>
                <a:lnTo>
                  <a:pt x="6285880" y="81838"/>
                </a:lnTo>
                <a:lnTo>
                  <a:pt x="6285880" y="78621"/>
                </a:lnTo>
                <a:lnTo>
                  <a:pt x="6324584" y="78621"/>
                </a:lnTo>
                <a:lnTo>
                  <a:pt x="6324584" y="75392"/>
                </a:lnTo>
                <a:lnTo>
                  <a:pt x="6355565" y="75392"/>
                </a:lnTo>
                <a:lnTo>
                  <a:pt x="6355565" y="72129"/>
                </a:lnTo>
                <a:lnTo>
                  <a:pt x="6386498" y="72129"/>
                </a:lnTo>
                <a:lnTo>
                  <a:pt x="6386498" y="68821"/>
                </a:lnTo>
                <a:lnTo>
                  <a:pt x="6440687" y="68821"/>
                </a:lnTo>
                <a:lnTo>
                  <a:pt x="6440687" y="65512"/>
                </a:lnTo>
                <a:lnTo>
                  <a:pt x="6456194" y="65512"/>
                </a:lnTo>
                <a:lnTo>
                  <a:pt x="6456194" y="62203"/>
                </a:lnTo>
                <a:lnTo>
                  <a:pt x="6634256" y="62203"/>
                </a:lnTo>
                <a:lnTo>
                  <a:pt x="6634256" y="58711"/>
                </a:lnTo>
                <a:lnTo>
                  <a:pt x="7354172" y="58711"/>
                </a:lnTo>
                <a:lnTo>
                  <a:pt x="7354172" y="54246"/>
                </a:lnTo>
                <a:lnTo>
                  <a:pt x="7478045" y="54246"/>
                </a:lnTo>
                <a:lnTo>
                  <a:pt x="7478045" y="49632"/>
                </a:lnTo>
                <a:lnTo>
                  <a:pt x="7601884" y="49632"/>
                </a:lnTo>
                <a:lnTo>
                  <a:pt x="7601884" y="44846"/>
                </a:lnTo>
                <a:lnTo>
                  <a:pt x="7718020" y="44846"/>
                </a:lnTo>
                <a:lnTo>
                  <a:pt x="7718020" y="39843"/>
                </a:lnTo>
                <a:lnTo>
                  <a:pt x="7896082" y="39843"/>
                </a:lnTo>
                <a:lnTo>
                  <a:pt x="7896082" y="34519"/>
                </a:lnTo>
                <a:lnTo>
                  <a:pt x="8213433" y="34519"/>
                </a:lnTo>
                <a:lnTo>
                  <a:pt x="8213433" y="28485"/>
                </a:lnTo>
                <a:lnTo>
                  <a:pt x="8221215" y="28485"/>
                </a:lnTo>
                <a:lnTo>
                  <a:pt x="8221215" y="22440"/>
                </a:lnTo>
                <a:lnTo>
                  <a:pt x="8461191" y="22440"/>
                </a:lnTo>
                <a:lnTo>
                  <a:pt x="8461191" y="15285"/>
                </a:lnTo>
                <a:lnTo>
                  <a:pt x="8484388" y="15285"/>
                </a:lnTo>
                <a:lnTo>
                  <a:pt x="8484388" y="7957"/>
                </a:lnTo>
                <a:lnTo>
                  <a:pt x="8577282" y="7957"/>
                </a:lnTo>
                <a:lnTo>
                  <a:pt x="8577282" y="0"/>
                </a:lnTo>
                <a:lnTo>
                  <a:pt x="8708891" y="0"/>
                </a:lnTo>
              </a:path>
            </a:pathLst>
          </a:custGeom>
          <a:noFill/>
          <a:ln w="18310" cap="flat">
            <a:solidFill>
              <a:srgbClr val="E41A1C"/>
            </a:solidFill>
            <a:prstDash val="solid"/>
            <a:round/>
          </a:ln>
        </p:spPr>
        <p:txBody>
          <a:bodyPr rtlCol="0" anchor="ctr"/>
          <a:lstStyle/>
          <a:p>
            <a:endParaRPr lang="ko-KR" altLang="en-US" sz="1796">
              <a:latin typeface="Arial Narrow" panose="020B0606020202030204" pitchFamily="34" charset="0"/>
            </a:endParaRPr>
          </a:p>
        </p:txBody>
      </p:sp>
      <p:sp>
        <p:nvSpPr>
          <p:cNvPr id="56" name="자유형: 도형 55">
            <a:extLst>
              <a:ext uri="{FF2B5EF4-FFF2-40B4-BE49-F238E27FC236}">
                <a16:creationId xmlns:a16="http://schemas.microsoft.com/office/drawing/2014/main" id="{F47F72C4-45C3-9EE5-6262-A5461D928ADE}"/>
              </a:ext>
            </a:extLst>
          </p:cNvPr>
          <p:cNvSpPr/>
          <p:nvPr/>
        </p:nvSpPr>
        <p:spPr>
          <a:xfrm>
            <a:off x="2998743" y="4840711"/>
            <a:ext cx="6885905" cy="177433"/>
          </a:xfrm>
          <a:custGeom>
            <a:avLst/>
            <a:gdLst>
              <a:gd name="connsiteX0" fmla="*/ 0 w 8708891"/>
              <a:gd name="connsiteY0" fmla="*/ 202019 h 202018"/>
              <a:gd name="connsiteX1" fmla="*/ 100630 w 8708891"/>
              <a:gd name="connsiteY1" fmla="*/ 202019 h 202018"/>
              <a:gd name="connsiteX2" fmla="*/ 100630 w 8708891"/>
              <a:gd name="connsiteY2" fmla="*/ 200313 h 202018"/>
              <a:gd name="connsiteX3" fmla="*/ 116094 w 8708891"/>
              <a:gd name="connsiteY3" fmla="*/ 200313 h 202018"/>
              <a:gd name="connsiteX4" fmla="*/ 116094 w 8708891"/>
              <a:gd name="connsiteY4" fmla="*/ 198664 h 202018"/>
              <a:gd name="connsiteX5" fmla="*/ 193527 w 8708891"/>
              <a:gd name="connsiteY5" fmla="*/ 198664 h 202018"/>
              <a:gd name="connsiteX6" fmla="*/ 193527 w 8708891"/>
              <a:gd name="connsiteY6" fmla="*/ 196959 h 202018"/>
              <a:gd name="connsiteX7" fmla="*/ 263177 w 8708891"/>
              <a:gd name="connsiteY7" fmla="*/ 196959 h 202018"/>
              <a:gd name="connsiteX8" fmla="*/ 263177 w 8708891"/>
              <a:gd name="connsiteY8" fmla="*/ 195264 h 202018"/>
              <a:gd name="connsiteX9" fmla="*/ 309618 w 8708891"/>
              <a:gd name="connsiteY9" fmla="*/ 195264 h 202018"/>
              <a:gd name="connsiteX10" fmla="*/ 309618 w 8708891"/>
              <a:gd name="connsiteY10" fmla="*/ 193604 h 202018"/>
              <a:gd name="connsiteX11" fmla="*/ 356070 w 8708891"/>
              <a:gd name="connsiteY11" fmla="*/ 193604 h 202018"/>
              <a:gd name="connsiteX12" fmla="*/ 356070 w 8708891"/>
              <a:gd name="connsiteY12" fmla="*/ 191909 h 202018"/>
              <a:gd name="connsiteX13" fmla="*/ 363806 w 8708891"/>
              <a:gd name="connsiteY13" fmla="*/ 191909 h 202018"/>
              <a:gd name="connsiteX14" fmla="*/ 363806 w 8708891"/>
              <a:gd name="connsiteY14" fmla="*/ 190204 h 202018"/>
              <a:gd name="connsiteX15" fmla="*/ 456700 w 8708891"/>
              <a:gd name="connsiteY15" fmla="*/ 190204 h 202018"/>
              <a:gd name="connsiteX16" fmla="*/ 456700 w 8708891"/>
              <a:gd name="connsiteY16" fmla="*/ 188555 h 202018"/>
              <a:gd name="connsiteX17" fmla="*/ 487680 w 8708891"/>
              <a:gd name="connsiteY17" fmla="*/ 188555 h 202018"/>
              <a:gd name="connsiteX18" fmla="*/ 487680 w 8708891"/>
              <a:gd name="connsiteY18" fmla="*/ 186849 h 202018"/>
              <a:gd name="connsiteX19" fmla="*/ 526396 w 8708891"/>
              <a:gd name="connsiteY19" fmla="*/ 186849 h 202018"/>
              <a:gd name="connsiteX20" fmla="*/ 526396 w 8708891"/>
              <a:gd name="connsiteY20" fmla="*/ 185200 h 202018"/>
              <a:gd name="connsiteX21" fmla="*/ 534132 w 8708891"/>
              <a:gd name="connsiteY21" fmla="*/ 185200 h 202018"/>
              <a:gd name="connsiteX22" fmla="*/ 534132 w 8708891"/>
              <a:gd name="connsiteY22" fmla="*/ 183495 h 202018"/>
              <a:gd name="connsiteX23" fmla="*/ 665742 w 8708891"/>
              <a:gd name="connsiteY23" fmla="*/ 183495 h 202018"/>
              <a:gd name="connsiteX24" fmla="*/ 665742 w 8708891"/>
              <a:gd name="connsiteY24" fmla="*/ 181800 h 202018"/>
              <a:gd name="connsiteX25" fmla="*/ 812812 w 8708891"/>
              <a:gd name="connsiteY25" fmla="*/ 181800 h 202018"/>
              <a:gd name="connsiteX26" fmla="*/ 812812 w 8708891"/>
              <a:gd name="connsiteY26" fmla="*/ 180140 h 202018"/>
              <a:gd name="connsiteX27" fmla="*/ 952158 w 8708891"/>
              <a:gd name="connsiteY27" fmla="*/ 180140 h 202018"/>
              <a:gd name="connsiteX28" fmla="*/ 952158 w 8708891"/>
              <a:gd name="connsiteY28" fmla="*/ 178445 h 202018"/>
              <a:gd name="connsiteX29" fmla="*/ 1145681 w 8708891"/>
              <a:gd name="connsiteY29" fmla="*/ 178445 h 202018"/>
              <a:gd name="connsiteX30" fmla="*/ 1145681 w 8708891"/>
              <a:gd name="connsiteY30" fmla="*/ 176751 h 202018"/>
              <a:gd name="connsiteX31" fmla="*/ 1184398 w 8708891"/>
              <a:gd name="connsiteY31" fmla="*/ 176751 h 202018"/>
              <a:gd name="connsiteX32" fmla="*/ 1184398 w 8708891"/>
              <a:gd name="connsiteY32" fmla="*/ 175091 h 202018"/>
              <a:gd name="connsiteX33" fmla="*/ 1300489 w 8708891"/>
              <a:gd name="connsiteY33" fmla="*/ 175091 h 202018"/>
              <a:gd name="connsiteX34" fmla="*/ 1300489 w 8708891"/>
              <a:gd name="connsiteY34" fmla="*/ 173396 h 202018"/>
              <a:gd name="connsiteX35" fmla="*/ 1323743 w 8708891"/>
              <a:gd name="connsiteY35" fmla="*/ 173396 h 202018"/>
              <a:gd name="connsiteX36" fmla="*/ 1323743 w 8708891"/>
              <a:gd name="connsiteY36" fmla="*/ 171690 h 202018"/>
              <a:gd name="connsiteX37" fmla="*/ 1331468 w 8708891"/>
              <a:gd name="connsiteY37" fmla="*/ 171690 h 202018"/>
              <a:gd name="connsiteX38" fmla="*/ 1331468 w 8708891"/>
              <a:gd name="connsiteY38" fmla="*/ 169996 h 202018"/>
              <a:gd name="connsiteX39" fmla="*/ 1424373 w 8708891"/>
              <a:gd name="connsiteY39" fmla="*/ 169996 h 202018"/>
              <a:gd name="connsiteX40" fmla="*/ 1424373 w 8708891"/>
              <a:gd name="connsiteY40" fmla="*/ 168336 h 202018"/>
              <a:gd name="connsiteX41" fmla="*/ 1455353 w 8708891"/>
              <a:gd name="connsiteY41" fmla="*/ 168336 h 202018"/>
              <a:gd name="connsiteX42" fmla="*/ 1455353 w 8708891"/>
              <a:gd name="connsiteY42" fmla="*/ 166641 h 202018"/>
              <a:gd name="connsiteX43" fmla="*/ 1494058 w 8708891"/>
              <a:gd name="connsiteY43" fmla="*/ 166641 h 202018"/>
              <a:gd name="connsiteX44" fmla="*/ 1494058 w 8708891"/>
              <a:gd name="connsiteY44" fmla="*/ 164936 h 202018"/>
              <a:gd name="connsiteX45" fmla="*/ 1509530 w 8708891"/>
              <a:gd name="connsiteY45" fmla="*/ 164936 h 202018"/>
              <a:gd name="connsiteX46" fmla="*/ 1509530 w 8708891"/>
              <a:gd name="connsiteY46" fmla="*/ 163241 h 202018"/>
              <a:gd name="connsiteX47" fmla="*/ 1517267 w 8708891"/>
              <a:gd name="connsiteY47" fmla="*/ 163241 h 202018"/>
              <a:gd name="connsiteX48" fmla="*/ 1517267 w 8708891"/>
              <a:gd name="connsiteY48" fmla="*/ 161535 h 202018"/>
              <a:gd name="connsiteX49" fmla="*/ 1703054 w 8708891"/>
              <a:gd name="connsiteY49" fmla="*/ 161535 h 202018"/>
              <a:gd name="connsiteX50" fmla="*/ 1703054 w 8708891"/>
              <a:gd name="connsiteY50" fmla="*/ 159886 h 202018"/>
              <a:gd name="connsiteX51" fmla="*/ 1772749 w 8708891"/>
              <a:gd name="connsiteY51" fmla="*/ 159886 h 202018"/>
              <a:gd name="connsiteX52" fmla="*/ 1772749 w 8708891"/>
              <a:gd name="connsiteY52" fmla="*/ 158181 h 202018"/>
              <a:gd name="connsiteX53" fmla="*/ 1834663 w 8708891"/>
              <a:gd name="connsiteY53" fmla="*/ 158181 h 202018"/>
              <a:gd name="connsiteX54" fmla="*/ 1834663 w 8708891"/>
              <a:gd name="connsiteY54" fmla="*/ 156486 h 202018"/>
              <a:gd name="connsiteX55" fmla="*/ 1842399 w 8708891"/>
              <a:gd name="connsiteY55" fmla="*/ 156486 h 202018"/>
              <a:gd name="connsiteX56" fmla="*/ 1842399 w 8708891"/>
              <a:gd name="connsiteY56" fmla="*/ 154791 h 202018"/>
              <a:gd name="connsiteX57" fmla="*/ 1873379 w 8708891"/>
              <a:gd name="connsiteY57" fmla="*/ 154791 h 202018"/>
              <a:gd name="connsiteX58" fmla="*/ 1873379 w 8708891"/>
              <a:gd name="connsiteY58" fmla="*/ 153086 h 202018"/>
              <a:gd name="connsiteX59" fmla="*/ 1881115 w 8708891"/>
              <a:gd name="connsiteY59" fmla="*/ 153086 h 202018"/>
              <a:gd name="connsiteX60" fmla="*/ 1881115 w 8708891"/>
              <a:gd name="connsiteY60" fmla="*/ 151391 h 202018"/>
              <a:gd name="connsiteX61" fmla="*/ 2020461 w 8708891"/>
              <a:gd name="connsiteY61" fmla="*/ 151391 h 202018"/>
              <a:gd name="connsiteX62" fmla="*/ 2020461 w 8708891"/>
              <a:gd name="connsiteY62" fmla="*/ 149731 h 202018"/>
              <a:gd name="connsiteX63" fmla="*/ 2028186 w 8708891"/>
              <a:gd name="connsiteY63" fmla="*/ 149731 h 202018"/>
              <a:gd name="connsiteX64" fmla="*/ 2028186 w 8708891"/>
              <a:gd name="connsiteY64" fmla="*/ 148037 h 202018"/>
              <a:gd name="connsiteX65" fmla="*/ 2035923 w 8708891"/>
              <a:gd name="connsiteY65" fmla="*/ 148037 h 202018"/>
              <a:gd name="connsiteX66" fmla="*/ 2035923 w 8708891"/>
              <a:gd name="connsiteY66" fmla="*/ 146331 h 202018"/>
              <a:gd name="connsiteX67" fmla="*/ 2183005 w 8708891"/>
              <a:gd name="connsiteY67" fmla="*/ 146331 h 202018"/>
              <a:gd name="connsiteX68" fmla="*/ 2183005 w 8708891"/>
              <a:gd name="connsiteY68" fmla="*/ 144636 h 202018"/>
              <a:gd name="connsiteX69" fmla="*/ 2190741 w 8708891"/>
              <a:gd name="connsiteY69" fmla="*/ 144636 h 202018"/>
              <a:gd name="connsiteX70" fmla="*/ 2190741 w 8708891"/>
              <a:gd name="connsiteY70" fmla="*/ 142930 h 202018"/>
              <a:gd name="connsiteX71" fmla="*/ 2206248 w 8708891"/>
              <a:gd name="connsiteY71" fmla="*/ 142930 h 202018"/>
              <a:gd name="connsiteX72" fmla="*/ 2206248 w 8708891"/>
              <a:gd name="connsiteY72" fmla="*/ 141236 h 202018"/>
              <a:gd name="connsiteX73" fmla="*/ 2337858 w 8708891"/>
              <a:gd name="connsiteY73" fmla="*/ 141236 h 202018"/>
              <a:gd name="connsiteX74" fmla="*/ 2337858 w 8708891"/>
              <a:gd name="connsiteY74" fmla="*/ 139541 h 202018"/>
              <a:gd name="connsiteX75" fmla="*/ 2430751 w 8708891"/>
              <a:gd name="connsiteY75" fmla="*/ 139541 h 202018"/>
              <a:gd name="connsiteX76" fmla="*/ 2430751 w 8708891"/>
              <a:gd name="connsiteY76" fmla="*/ 137881 h 202018"/>
              <a:gd name="connsiteX77" fmla="*/ 2438487 w 8708891"/>
              <a:gd name="connsiteY77" fmla="*/ 137881 h 202018"/>
              <a:gd name="connsiteX78" fmla="*/ 2438487 w 8708891"/>
              <a:gd name="connsiteY78" fmla="*/ 136187 h 202018"/>
              <a:gd name="connsiteX79" fmla="*/ 2562315 w 8708891"/>
              <a:gd name="connsiteY79" fmla="*/ 136187 h 202018"/>
              <a:gd name="connsiteX80" fmla="*/ 2562315 w 8708891"/>
              <a:gd name="connsiteY80" fmla="*/ 134481 h 202018"/>
              <a:gd name="connsiteX81" fmla="*/ 2601031 w 8708891"/>
              <a:gd name="connsiteY81" fmla="*/ 134481 h 202018"/>
              <a:gd name="connsiteX82" fmla="*/ 2601031 w 8708891"/>
              <a:gd name="connsiteY82" fmla="*/ 132786 h 202018"/>
              <a:gd name="connsiteX83" fmla="*/ 2662990 w 8708891"/>
              <a:gd name="connsiteY83" fmla="*/ 132786 h 202018"/>
              <a:gd name="connsiteX84" fmla="*/ 2662990 w 8708891"/>
              <a:gd name="connsiteY84" fmla="*/ 131081 h 202018"/>
              <a:gd name="connsiteX85" fmla="*/ 2724904 w 8708891"/>
              <a:gd name="connsiteY85" fmla="*/ 131081 h 202018"/>
              <a:gd name="connsiteX86" fmla="*/ 2724904 w 8708891"/>
              <a:gd name="connsiteY86" fmla="*/ 129386 h 202018"/>
              <a:gd name="connsiteX87" fmla="*/ 2779093 w 8708891"/>
              <a:gd name="connsiteY87" fmla="*/ 129386 h 202018"/>
              <a:gd name="connsiteX88" fmla="*/ 2779093 w 8708891"/>
              <a:gd name="connsiteY88" fmla="*/ 127680 h 202018"/>
              <a:gd name="connsiteX89" fmla="*/ 2833270 w 8708891"/>
              <a:gd name="connsiteY89" fmla="*/ 127680 h 202018"/>
              <a:gd name="connsiteX90" fmla="*/ 2833270 w 8708891"/>
              <a:gd name="connsiteY90" fmla="*/ 125986 h 202018"/>
              <a:gd name="connsiteX91" fmla="*/ 3019057 w 8708891"/>
              <a:gd name="connsiteY91" fmla="*/ 125986 h 202018"/>
              <a:gd name="connsiteX92" fmla="*/ 3019057 w 8708891"/>
              <a:gd name="connsiteY92" fmla="*/ 122448 h 202018"/>
              <a:gd name="connsiteX93" fmla="*/ 3057773 w 8708891"/>
              <a:gd name="connsiteY93" fmla="*/ 122448 h 202018"/>
              <a:gd name="connsiteX94" fmla="*/ 3057773 w 8708891"/>
              <a:gd name="connsiteY94" fmla="*/ 120708 h 202018"/>
              <a:gd name="connsiteX95" fmla="*/ 3065510 w 8708891"/>
              <a:gd name="connsiteY95" fmla="*/ 120708 h 202018"/>
              <a:gd name="connsiteX96" fmla="*/ 3065510 w 8708891"/>
              <a:gd name="connsiteY96" fmla="*/ 118967 h 202018"/>
              <a:gd name="connsiteX97" fmla="*/ 3111962 w 8708891"/>
              <a:gd name="connsiteY97" fmla="*/ 118967 h 202018"/>
              <a:gd name="connsiteX98" fmla="*/ 3111962 w 8708891"/>
              <a:gd name="connsiteY98" fmla="*/ 117170 h 202018"/>
              <a:gd name="connsiteX99" fmla="*/ 3220363 w 8708891"/>
              <a:gd name="connsiteY99" fmla="*/ 117170 h 202018"/>
              <a:gd name="connsiteX100" fmla="*/ 3220363 w 8708891"/>
              <a:gd name="connsiteY100" fmla="*/ 115384 h 202018"/>
              <a:gd name="connsiteX101" fmla="*/ 3259033 w 8708891"/>
              <a:gd name="connsiteY101" fmla="*/ 115384 h 202018"/>
              <a:gd name="connsiteX102" fmla="*/ 3259033 w 8708891"/>
              <a:gd name="connsiteY102" fmla="*/ 113598 h 202018"/>
              <a:gd name="connsiteX103" fmla="*/ 3274551 w 8708891"/>
              <a:gd name="connsiteY103" fmla="*/ 113598 h 202018"/>
              <a:gd name="connsiteX104" fmla="*/ 3274551 w 8708891"/>
              <a:gd name="connsiteY104" fmla="*/ 111812 h 202018"/>
              <a:gd name="connsiteX105" fmla="*/ 3499008 w 8708891"/>
              <a:gd name="connsiteY105" fmla="*/ 111812 h 202018"/>
              <a:gd name="connsiteX106" fmla="*/ 3499008 w 8708891"/>
              <a:gd name="connsiteY106" fmla="*/ 109980 h 202018"/>
              <a:gd name="connsiteX107" fmla="*/ 3529988 w 8708891"/>
              <a:gd name="connsiteY107" fmla="*/ 109980 h 202018"/>
              <a:gd name="connsiteX108" fmla="*/ 3529988 w 8708891"/>
              <a:gd name="connsiteY108" fmla="*/ 108137 h 202018"/>
              <a:gd name="connsiteX109" fmla="*/ 3622882 w 8708891"/>
              <a:gd name="connsiteY109" fmla="*/ 108137 h 202018"/>
              <a:gd name="connsiteX110" fmla="*/ 3622882 w 8708891"/>
              <a:gd name="connsiteY110" fmla="*/ 106305 h 202018"/>
              <a:gd name="connsiteX111" fmla="*/ 3646125 w 8708891"/>
              <a:gd name="connsiteY111" fmla="*/ 106305 h 202018"/>
              <a:gd name="connsiteX112" fmla="*/ 3646125 w 8708891"/>
              <a:gd name="connsiteY112" fmla="*/ 104427 h 202018"/>
              <a:gd name="connsiteX113" fmla="*/ 3684795 w 8708891"/>
              <a:gd name="connsiteY113" fmla="*/ 104427 h 202018"/>
              <a:gd name="connsiteX114" fmla="*/ 3684795 w 8708891"/>
              <a:gd name="connsiteY114" fmla="*/ 102549 h 202018"/>
              <a:gd name="connsiteX115" fmla="*/ 3708050 w 8708891"/>
              <a:gd name="connsiteY115" fmla="*/ 102549 h 202018"/>
              <a:gd name="connsiteX116" fmla="*/ 3708050 w 8708891"/>
              <a:gd name="connsiteY116" fmla="*/ 100672 h 202018"/>
              <a:gd name="connsiteX117" fmla="*/ 3754491 w 8708891"/>
              <a:gd name="connsiteY117" fmla="*/ 100672 h 202018"/>
              <a:gd name="connsiteX118" fmla="*/ 3754491 w 8708891"/>
              <a:gd name="connsiteY118" fmla="*/ 98794 h 202018"/>
              <a:gd name="connsiteX119" fmla="*/ 3800943 w 8708891"/>
              <a:gd name="connsiteY119" fmla="*/ 98794 h 202018"/>
              <a:gd name="connsiteX120" fmla="*/ 3800943 w 8708891"/>
              <a:gd name="connsiteY120" fmla="*/ 96916 h 202018"/>
              <a:gd name="connsiteX121" fmla="*/ 3839659 w 8708891"/>
              <a:gd name="connsiteY121" fmla="*/ 96916 h 202018"/>
              <a:gd name="connsiteX122" fmla="*/ 3839659 w 8708891"/>
              <a:gd name="connsiteY122" fmla="*/ 94993 h 202018"/>
              <a:gd name="connsiteX123" fmla="*/ 3940278 w 8708891"/>
              <a:gd name="connsiteY123" fmla="*/ 94993 h 202018"/>
              <a:gd name="connsiteX124" fmla="*/ 3940278 w 8708891"/>
              <a:gd name="connsiteY124" fmla="*/ 91100 h 202018"/>
              <a:gd name="connsiteX125" fmla="*/ 3963487 w 8708891"/>
              <a:gd name="connsiteY125" fmla="*/ 91100 h 202018"/>
              <a:gd name="connsiteX126" fmla="*/ 3963487 w 8708891"/>
              <a:gd name="connsiteY126" fmla="*/ 89131 h 202018"/>
              <a:gd name="connsiteX127" fmla="*/ 4110604 w 8708891"/>
              <a:gd name="connsiteY127" fmla="*/ 89131 h 202018"/>
              <a:gd name="connsiteX128" fmla="*/ 4110604 w 8708891"/>
              <a:gd name="connsiteY128" fmla="*/ 87116 h 202018"/>
              <a:gd name="connsiteX129" fmla="*/ 4164792 w 8708891"/>
              <a:gd name="connsiteY129" fmla="*/ 87116 h 202018"/>
              <a:gd name="connsiteX130" fmla="*/ 4164792 w 8708891"/>
              <a:gd name="connsiteY130" fmla="*/ 85112 h 202018"/>
              <a:gd name="connsiteX131" fmla="*/ 4195726 w 8708891"/>
              <a:gd name="connsiteY131" fmla="*/ 85112 h 202018"/>
              <a:gd name="connsiteX132" fmla="*/ 4195726 w 8708891"/>
              <a:gd name="connsiteY132" fmla="*/ 83097 h 202018"/>
              <a:gd name="connsiteX133" fmla="*/ 4288620 w 8708891"/>
              <a:gd name="connsiteY133" fmla="*/ 83097 h 202018"/>
              <a:gd name="connsiteX134" fmla="*/ 4288620 w 8708891"/>
              <a:gd name="connsiteY134" fmla="*/ 81037 h 202018"/>
              <a:gd name="connsiteX135" fmla="*/ 4335072 w 8708891"/>
              <a:gd name="connsiteY135" fmla="*/ 81037 h 202018"/>
              <a:gd name="connsiteX136" fmla="*/ 4335072 w 8708891"/>
              <a:gd name="connsiteY136" fmla="*/ 78976 h 202018"/>
              <a:gd name="connsiteX137" fmla="*/ 4427966 w 8708891"/>
              <a:gd name="connsiteY137" fmla="*/ 78976 h 202018"/>
              <a:gd name="connsiteX138" fmla="*/ 4427966 w 8708891"/>
              <a:gd name="connsiteY138" fmla="*/ 76835 h 202018"/>
              <a:gd name="connsiteX139" fmla="*/ 4489925 w 8708891"/>
              <a:gd name="connsiteY139" fmla="*/ 76835 h 202018"/>
              <a:gd name="connsiteX140" fmla="*/ 4489925 w 8708891"/>
              <a:gd name="connsiteY140" fmla="*/ 74648 h 202018"/>
              <a:gd name="connsiteX141" fmla="*/ 4551839 w 8708891"/>
              <a:gd name="connsiteY141" fmla="*/ 74648 h 202018"/>
              <a:gd name="connsiteX142" fmla="*/ 4551839 w 8708891"/>
              <a:gd name="connsiteY142" fmla="*/ 72496 h 202018"/>
              <a:gd name="connsiteX143" fmla="*/ 4598291 w 8708891"/>
              <a:gd name="connsiteY143" fmla="*/ 72496 h 202018"/>
              <a:gd name="connsiteX144" fmla="*/ 4598291 w 8708891"/>
              <a:gd name="connsiteY144" fmla="*/ 70263 h 202018"/>
              <a:gd name="connsiteX145" fmla="*/ 4838255 w 8708891"/>
              <a:gd name="connsiteY145" fmla="*/ 70263 h 202018"/>
              <a:gd name="connsiteX146" fmla="*/ 4838255 w 8708891"/>
              <a:gd name="connsiteY146" fmla="*/ 67939 h 202018"/>
              <a:gd name="connsiteX147" fmla="*/ 4900180 w 8708891"/>
              <a:gd name="connsiteY147" fmla="*/ 67939 h 202018"/>
              <a:gd name="connsiteX148" fmla="*/ 4900180 w 8708891"/>
              <a:gd name="connsiteY148" fmla="*/ 65569 h 202018"/>
              <a:gd name="connsiteX149" fmla="*/ 4985338 w 8708891"/>
              <a:gd name="connsiteY149" fmla="*/ 65569 h 202018"/>
              <a:gd name="connsiteX150" fmla="*/ 4985338 w 8708891"/>
              <a:gd name="connsiteY150" fmla="*/ 63153 h 202018"/>
              <a:gd name="connsiteX151" fmla="*/ 5194380 w 8708891"/>
              <a:gd name="connsiteY151" fmla="*/ 63153 h 202018"/>
              <a:gd name="connsiteX152" fmla="*/ 5194380 w 8708891"/>
              <a:gd name="connsiteY152" fmla="*/ 60600 h 202018"/>
              <a:gd name="connsiteX153" fmla="*/ 5217577 w 8708891"/>
              <a:gd name="connsiteY153" fmla="*/ 60600 h 202018"/>
              <a:gd name="connsiteX154" fmla="*/ 5217577 w 8708891"/>
              <a:gd name="connsiteY154" fmla="*/ 58047 h 202018"/>
              <a:gd name="connsiteX155" fmla="*/ 5364648 w 8708891"/>
              <a:gd name="connsiteY155" fmla="*/ 58047 h 202018"/>
              <a:gd name="connsiteX156" fmla="*/ 5364648 w 8708891"/>
              <a:gd name="connsiteY156" fmla="*/ 55459 h 202018"/>
              <a:gd name="connsiteX157" fmla="*/ 5403364 w 8708891"/>
              <a:gd name="connsiteY157" fmla="*/ 55459 h 202018"/>
              <a:gd name="connsiteX158" fmla="*/ 5403364 w 8708891"/>
              <a:gd name="connsiteY158" fmla="*/ 52860 h 202018"/>
              <a:gd name="connsiteX159" fmla="*/ 6138798 w 8708891"/>
              <a:gd name="connsiteY159" fmla="*/ 52860 h 202018"/>
              <a:gd name="connsiteX160" fmla="*/ 6138798 w 8708891"/>
              <a:gd name="connsiteY160" fmla="*/ 49689 h 202018"/>
              <a:gd name="connsiteX161" fmla="*/ 6161996 w 8708891"/>
              <a:gd name="connsiteY161" fmla="*/ 49689 h 202018"/>
              <a:gd name="connsiteX162" fmla="*/ 6161996 w 8708891"/>
              <a:gd name="connsiteY162" fmla="*/ 46517 h 202018"/>
              <a:gd name="connsiteX163" fmla="*/ 6223955 w 8708891"/>
              <a:gd name="connsiteY163" fmla="*/ 46517 h 202018"/>
              <a:gd name="connsiteX164" fmla="*/ 6223955 w 8708891"/>
              <a:gd name="connsiteY164" fmla="*/ 43243 h 202018"/>
              <a:gd name="connsiteX165" fmla="*/ 6440687 w 8708891"/>
              <a:gd name="connsiteY165" fmla="*/ 43243 h 202018"/>
              <a:gd name="connsiteX166" fmla="*/ 6440687 w 8708891"/>
              <a:gd name="connsiteY166" fmla="*/ 39843 h 202018"/>
              <a:gd name="connsiteX167" fmla="*/ 6796800 w 8708891"/>
              <a:gd name="connsiteY167" fmla="*/ 39843 h 202018"/>
              <a:gd name="connsiteX168" fmla="*/ 6796800 w 8708891"/>
              <a:gd name="connsiteY168" fmla="*/ 36179 h 202018"/>
              <a:gd name="connsiteX169" fmla="*/ 7060019 w 8708891"/>
              <a:gd name="connsiteY169" fmla="*/ 36179 h 202018"/>
              <a:gd name="connsiteX170" fmla="*/ 7060019 w 8708891"/>
              <a:gd name="connsiteY170" fmla="*/ 32115 h 202018"/>
              <a:gd name="connsiteX171" fmla="*/ 7710284 w 8708891"/>
              <a:gd name="connsiteY171" fmla="*/ 32115 h 202018"/>
              <a:gd name="connsiteX172" fmla="*/ 7710284 w 8708891"/>
              <a:gd name="connsiteY172" fmla="*/ 27008 h 202018"/>
              <a:gd name="connsiteX173" fmla="*/ 8012173 w 8708891"/>
              <a:gd name="connsiteY173" fmla="*/ 27008 h 202018"/>
              <a:gd name="connsiteX174" fmla="*/ 8012173 w 8708891"/>
              <a:gd name="connsiteY174" fmla="*/ 21375 h 202018"/>
              <a:gd name="connsiteX175" fmla="*/ 8136058 w 8708891"/>
              <a:gd name="connsiteY175" fmla="*/ 21375 h 202018"/>
              <a:gd name="connsiteX176" fmla="*/ 8136058 w 8708891"/>
              <a:gd name="connsiteY176" fmla="*/ 15387 h 202018"/>
              <a:gd name="connsiteX177" fmla="*/ 8499861 w 8708891"/>
              <a:gd name="connsiteY177" fmla="*/ 15387 h 202018"/>
              <a:gd name="connsiteX178" fmla="*/ 8499861 w 8708891"/>
              <a:gd name="connsiteY178" fmla="*/ 7877 h 202018"/>
              <a:gd name="connsiteX179" fmla="*/ 8561820 w 8708891"/>
              <a:gd name="connsiteY179" fmla="*/ 7877 h 202018"/>
              <a:gd name="connsiteX180" fmla="*/ 8561820 w 8708891"/>
              <a:gd name="connsiteY180" fmla="*/ 0 h 202018"/>
              <a:gd name="connsiteX181" fmla="*/ 8708891 w 8708891"/>
              <a:gd name="connsiteY181" fmla="*/ 0 h 20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8708891" h="202018">
                <a:moveTo>
                  <a:pt x="0" y="202019"/>
                </a:moveTo>
                <a:lnTo>
                  <a:pt x="100630" y="202019"/>
                </a:lnTo>
                <a:lnTo>
                  <a:pt x="100630" y="200313"/>
                </a:lnTo>
                <a:lnTo>
                  <a:pt x="116094" y="200313"/>
                </a:lnTo>
                <a:lnTo>
                  <a:pt x="116094" y="198664"/>
                </a:lnTo>
                <a:lnTo>
                  <a:pt x="193527" y="198664"/>
                </a:lnTo>
                <a:lnTo>
                  <a:pt x="193527" y="196959"/>
                </a:lnTo>
                <a:lnTo>
                  <a:pt x="263177" y="196959"/>
                </a:lnTo>
                <a:lnTo>
                  <a:pt x="263177" y="195264"/>
                </a:lnTo>
                <a:lnTo>
                  <a:pt x="309618" y="195264"/>
                </a:lnTo>
                <a:lnTo>
                  <a:pt x="309618" y="193604"/>
                </a:lnTo>
                <a:lnTo>
                  <a:pt x="356070" y="193604"/>
                </a:lnTo>
                <a:lnTo>
                  <a:pt x="356070" y="191909"/>
                </a:lnTo>
                <a:lnTo>
                  <a:pt x="363806" y="191909"/>
                </a:lnTo>
                <a:lnTo>
                  <a:pt x="363806" y="190204"/>
                </a:lnTo>
                <a:lnTo>
                  <a:pt x="456700" y="190204"/>
                </a:lnTo>
                <a:lnTo>
                  <a:pt x="456700" y="188555"/>
                </a:lnTo>
                <a:lnTo>
                  <a:pt x="487680" y="188555"/>
                </a:lnTo>
                <a:lnTo>
                  <a:pt x="487680" y="186849"/>
                </a:lnTo>
                <a:lnTo>
                  <a:pt x="526396" y="186849"/>
                </a:lnTo>
                <a:lnTo>
                  <a:pt x="526396" y="185200"/>
                </a:lnTo>
                <a:lnTo>
                  <a:pt x="534132" y="185200"/>
                </a:lnTo>
                <a:lnTo>
                  <a:pt x="534132" y="183495"/>
                </a:lnTo>
                <a:lnTo>
                  <a:pt x="665742" y="183495"/>
                </a:lnTo>
                <a:lnTo>
                  <a:pt x="665742" y="181800"/>
                </a:lnTo>
                <a:lnTo>
                  <a:pt x="812812" y="181800"/>
                </a:lnTo>
                <a:lnTo>
                  <a:pt x="812812" y="180140"/>
                </a:lnTo>
                <a:lnTo>
                  <a:pt x="952158" y="180140"/>
                </a:lnTo>
                <a:lnTo>
                  <a:pt x="952158" y="178445"/>
                </a:lnTo>
                <a:lnTo>
                  <a:pt x="1145681" y="178445"/>
                </a:lnTo>
                <a:lnTo>
                  <a:pt x="1145681" y="176751"/>
                </a:lnTo>
                <a:lnTo>
                  <a:pt x="1184398" y="176751"/>
                </a:lnTo>
                <a:lnTo>
                  <a:pt x="1184398" y="175091"/>
                </a:lnTo>
                <a:lnTo>
                  <a:pt x="1300489" y="175091"/>
                </a:lnTo>
                <a:lnTo>
                  <a:pt x="1300489" y="173396"/>
                </a:lnTo>
                <a:lnTo>
                  <a:pt x="1323743" y="173396"/>
                </a:lnTo>
                <a:lnTo>
                  <a:pt x="1323743" y="171690"/>
                </a:lnTo>
                <a:lnTo>
                  <a:pt x="1331468" y="171690"/>
                </a:lnTo>
                <a:lnTo>
                  <a:pt x="1331468" y="169996"/>
                </a:lnTo>
                <a:lnTo>
                  <a:pt x="1424373" y="169996"/>
                </a:lnTo>
                <a:lnTo>
                  <a:pt x="1424373" y="168336"/>
                </a:lnTo>
                <a:lnTo>
                  <a:pt x="1455353" y="168336"/>
                </a:lnTo>
                <a:lnTo>
                  <a:pt x="1455353" y="166641"/>
                </a:lnTo>
                <a:lnTo>
                  <a:pt x="1494058" y="166641"/>
                </a:lnTo>
                <a:lnTo>
                  <a:pt x="1494058" y="164936"/>
                </a:lnTo>
                <a:lnTo>
                  <a:pt x="1509530" y="164936"/>
                </a:lnTo>
                <a:lnTo>
                  <a:pt x="1509530" y="163241"/>
                </a:lnTo>
                <a:lnTo>
                  <a:pt x="1517267" y="163241"/>
                </a:lnTo>
                <a:lnTo>
                  <a:pt x="1517267" y="161535"/>
                </a:lnTo>
                <a:lnTo>
                  <a:pt x="1703054" y="161535"/>
                </a:lnTo>
                <a:lnTo>
                  <a:pt x="1703054" y="159886"/>
                </a:lnTo>
                <a:lnTo>
                  <a:pt x="1772749" y="159886"/>
                </a:lnTo>
                <a:lnTo>
                  <a:pt x="1772749" y="158181"/>
                </a:lnTo>
                <a:lnTo>
                  <a:pt x="1834663" y="158181"/>
                </a:lnTo>
                <a:lnTo>
                  <a:pt x="1834663" y="156486"/>
                </a:lnTo>
                <a:lnTo>
                  <a:pt x="1842399" y="156486"/>
                </a:lnTo>
                <a:lnTo>
                  <a:pt x="1842399" y="154791"/>
                </a:lnTo>
                <a:lnTo>
                  <a:pt x="1873379" y="154791"/>
                </a:lnTo>
                <a:lnTo>
                  <a:pt x="1873379" y="153086"/>
                </a:lnTo>
                <a:lnTo>
                  <a:pt x="1881115" y="153086"/>
                </a:lnTo>
                <a:lnTo>
                  <a:pt x="1881115" y="151391"/>
                </a:lnTo>
                <a:lnTo>
                  <a:pt x="2020461" y="151391"/>
                </a:lnTo>
                <a:lnTo>
                  <a:pt x="2020461" y="149731"/>
                </a:lnTo>
                <a:lnTo>
                  <a:pt x="2028186" y="149731"/>
                </a:lnTo>
                <a:lnTo>
                  <a:pt x="2028186" y="148037"/>
                </a:lnTo>
                <a:lnTo>
                  <a:pt x="2035923" y="148037"/>
                </a:lnTo>
                <a:lnTo>
                  <a:pt x="2035923" y="146331"/>
                </a:lnTo>
                <a:lnTo>
                  <a:pt x="2183005" y="146331"/>
                </a:lnTo>
                <a:lnTo>
                  <a:pt x="2183005" y="144636"/>
                </a:lnTo>
                <a:lnTo>
                  <a:pt x="2190741" y="144636"/>
                </a:lnTo>
                <a:lnTo>
                  <a:pt x="2190741" y="142930"/>
                </a:lnTo>
                <a:lnTo>
                  <a:pt x="2206248" y="142930"/>
                </a:lnTo>
                <a:lnTo>
                  <a:pt x="2206248" y="141236"/>
                </a:lnTo>
                <a:lnTo>
                  <a:pt x="2337858" y="141236"/>
                </a:lnTo>
                <a:lnTo>
                  <a:pt x="2337858" y="139541"/>
                </a:lnTo>
                <a:lnTo>
                  <a:pt x="2430751" y="139541"/>
                </a:lnTo>
                <a:lnTo>
                  <a:pt x="2430751" y="137881"/>
                </a:lnTo>
                <a:lnTo>
                  <a:pt x="2438487" y="137881"/>
                </a:lnTo>
                <a:lnTo>
                  <a:pt x="2438487" y="136187"/>
                </a:lnTo>
                <a:lnTo>
                  <a:pt x="2562315" y="136187"/>
                </a:lnTo>
                <a:lnTo>
                  <a:pt x="2562315" y="134481"/>
                </a:lnTo>
                <a:lnTo>
                  <a:pt x="2601031" y="134481"/>
                </a:lnTo>
                <a:lnTo>
                  <a:pt x="2601031" y="132786"/>
                </a:lnTo>
                <a:lnTo>
                  <a:pt x="2662990" y="132786"/>
                </a:lnTo>
                <a:lnTo>
                  <a:pt x="2662990" y="131081"/>
                </a:lnTo>
                <a:lnTo>
                  <a:pt x="2724904" y="131081"/>
                </a:lnTo>
                <a:lnTo>
                  <a:pt x="2724904" y="129386"/>
                </a:lnTo>
                <a:lnTo>
                  <a:pt x="2779093" y="129386"/>
                </a:lnTo>
                <a:lnTo>
                  <a:pt x="2779093" y="127680"/>
                </a:lnTo>
                <a:lnTo>
                  <a:pt x="2833270" y="127680"/>
                </a:lnTo>
                <a:lnTo>
                  <a:pt x="2833270" y="125986"/>
                </a:lnTo>
                <a:lnTo>
                  <a:pt x="3019057" y="125986"/>
                </a:lnTo>
                <a:lnTo>
                  <a:pt x="3019057" y="122448"/>
                </a:lnTo>
                <a:lnTo>
                  <a:pt x="3057773" y="122448"/>
                </a:lnTo>
                <a:lnTo>
                  <a:pt x="3057773" y="120708"/>
                </a:lnTo>
                <a:lnTo>
                  <a:pt x="3065510" y="120708"/>
                </a:lnTo>
                <a:lnTo>
                  <a:pt x="3065510" y="118967"/>
                </a:lnTo>
                <a:lnTo>
                  <a:pt x="3111962" y="118967"/>
                </a:lnTo>
                <a:lnTo>
                  <a:pt x="3111962" y="117170"/>
                </a:lnTo>
                <a:lnTo>
                  <a:pt x="3220363" y="117170"/>
                </a:lnTo>
                <a:lnTo>
                  <a:pt x="3220363" y="115384"/>
                </a:lnTo>
                <a:lnTo>
                  <a:pt x="3259033" y="115384"/>
                </a:lnTo>
                <a:lnTo>
                  <a:pt x="3259033" y="113598"/>
                </a:lnTo>
                <a:lnTo>
                  <a:pt x="3274551" y="113598"/>
                </a:lnTo>
                <a:lnTo>
                  <a:pt x="3274551" y="111812"/>
                </a:lnTo>
                <a:lnTo>
                  <a:pt x="3499008" y="111812"/>
                </a:lnTo>
                <a:lnTo>
                  <a:pt x="3499008" y="109980"/>
                </a:lnTo>
                <a:lnTo>
                  <a:pt x="3529988" y="109980"/>
                </a:lnTo>
                <a:lnTo>
                  <a:pt x="3529988" y="108137"/>
                </a:lnTo>
                <a:lnTo>
                  <a:pt x="3622882" y="108137"/>
                </a:lnTo>
                <a:lnTo>
                  <a:pt x="3622882" y="106305"/>
                </a:lnTo>
                <a:lnTo>
                  <a:pt x="3646125" y="106305"/>
                </a:lnTo>
                <a:lnTo>
                  <a:pt x="3646125" y="104427"/>
                </a:lnTo>
                <a:lnTo>
                  <a:pt x="3684795" y="104427"/>
                </a:lnTo>
                <a:lnTo>
                  <a:pt x="3684795" y="102549"/>
                </a:lnTo>
                <a:lnTo>
                  <a:pt x="3708050" y="102549"/>
                </a:lnTo>
                <a:lnTo>
                  <a:pt x="3708050" y="100672"/>
                </a:lnTo>
                <a:lnTo>
                  <a:pt x="3754491" y="100672"/>
                </a:lnTo>
                <a:lnTo>
                  <a:pt x="3754491" y="98794"/>
                </a:lnTo>
                <a:lnTo>
                  <a:pt x="3800943" y="98794"/>
                </a:lnTo>
                <a:lnTo>
                  <a:pt x="3800943" y="96916"/>
                </a:lnTo>
                <a:lnTo>
                  <a:pt x="3839659" y="96916"/>
                </a:lnTo>
                <a:lnTo>
                  <a:pt x="3839659" y="94993"/>
                </a:lnTo>
                <a:lnTo>
                  <a:pt x="3940278" y="94993"/>
                </a:lnTo>
                <a:lnTo>
                  <a:pt x="3940278" y="91100"/>
                </a:lnTo>
                <a:lnTo>
                  <a:pt x="3963487" y="91100"/>
                </a:lnTo>
                <a:lnTo>
                  <a:pt x="3963487" y="89131"/>
                </a:lnTo>
                <a:lnTo>
                  <a:pt x="4110604" y="89131"/>
                </a:lnTo>
                <a:lnTo>
                  <a:pt x="4110604" y="87116"/>
                </a:lnTo>
                <a:lnTo>
                  <a:pt x="4164792" y="87116"/>
                </a:lnTo>
                <a:lnTo>
                  <a:pt x="4164792" y="85112"/>
                </a:lnTo>
                <a:lnTo>
                  <a:pt x="4195726" y="85112"/>
                </a:lnTo>
                <a:lnTo>
                  <a:pt x="4195726" y="83097"/>
                </a:lnTo>
                <a:lnTo>
                  <a:pt x="4288620" y="83097"/>
                </a:lnTo>
                <a:lnTo>
                  <a:pt x="4288620" y="81037"/>
                </a:lnTo>
                <a:lnTo>
                  <a:pt x="4335072" y="81037"/>
                </a:lnTo>
                <a:lnTo>
                  <a:pt x="4335072" y="78976"/>
                </a:lnTo>
                <a:lnTo>
                  <a:pt x="4427966" y="78976"/>
                </a:lnTo>
                <a:lnTo>
                  <a:pt x="4427966" y="76835"/>
                </a:lnTo>
                <a:lnTo>
                  <a:pt x="4489925" y="76835"/>
                </a:lnTo>
                <a:lnTo>
                  <a:pt x="4489925" y="74648"/>
                </a:lnTo>
                <a:lnTo>
                  <a:pt x="4551839" y="74648"/>
                </a:lnTo>
                <a:lnTo>
                  <a:pt x="4551839" y="72496"/>
                </a:lnTo>
                <a:lnTo>
                  <a:pt x="4598291" y="72496"/>
                </a:lnTo>
                <a:lnTo>
                  <a:pt x="4598291" y="70263"/>
                </a:lnTo>
                <a:lnTo>
                  <a:pt x="4838255" y="70263"/>
                </a:lnTo>
                <a:lnTo>
                  <a:pt x="4838255" y="67939"/>
                </a:lnTo>
                <a:lnTo>
                  <a:pt x="4900180" y="67939"/>
                </a:lnTo>
                <a:lnTo>
                  <a:pt x="4900180" y="65569"/>
                </a:lnTo>
                <a:lnTo>
                  <a:pt x="4985338" y="65569"/>
                </a:lnTo>
                <a:lnTo>
                  <a:pt x="4985338" y="63153"/>
                </a:lnTo>
                <a:lnTo>
                  <a:pt x="5194380" y="63153"/>
                </a:lnTo>
                <a:lnTo>
                  <a:pt x="5194380" y="60600"/>
                </a:lnTo>
                <a:lnTo>
                  <a:pt x="5217577" y="60600"/>
                </a:lnTo>
                <a:lnTo>
                  <a:pt x="5217577" y="58047"/>
                </a:lnTo>
                <a:lnTo>
                  <a:pt x="5364648" y="58047"/>
                </a:lnTo>
                <a:lnTo>
                  <a:pt x="5364648" y="55459"/>
                </a:lnTo>
                <a:lnTo>
                  <a:pt x="5403364" y="55459"/>
                </a:lnTo>
                <a:lnTo>
                  <a:pt x="5403364" y="52860"/>
                </a:lnTo>
                <a:lnTo>
                  <a:pt x="6138798" y="52860"/>
                </a:lnTo>
                <a:lnTo>
                  <a:pt x="6138798" y="49689"/>
                </a:lnTo>
                <a:lnTo>
                  <a:pt x="6161996" y="49689"/>
                </a:lnTo>
                <a:lnTo>
                  <a:pt x="6161996" y="46517"/>
                </a:lnTo>
                <a:lnTo>
                  <a:pt x="6223955" y="46517"/>
                </a:lnTo>
                <a:lnTo>
                  <a:pt x="6223955" y="43243"/>
                </a:lnTo>
                <a:lnTo>
                  <a:pt x="6440687" y="43243"/>
                </a:lnTo>
                <a:lnTo>
                  <a:pt x="6440687" y="39843"/>
                </a:lnTo>
                <a:lnTo>
                  <a:pt x="6796800" y="39843"/>
                </a:lnTo>
                <a:lnTo>
                  <a:pt x="6796800" y="36179"/>
                </a:lnTo>
                <a:lnTo>
                  <a:pt x="7060019" y="36179"/>
                </a:lnTo>
                <a:lnTo>
                  <a:pt x="7060019" y="32115"/>
                </a:lnTo>
                <a:lnTo>
                  <a:pt x="7710284" y="32115"/>
                </a:lnTo>
                <a:lnTo>
                  <a:pt x="7710284" y="27008"/>
                </a:lnTo>
                <a:lnTo>
                  <a:pt x="8012173" y="27008"/>
                </a:lnTo>
                <a:lnTo>
                  <a:pt x="8012173" y="21375"/>
                </a:lnTo>
                <a:lnTo>
                  <a:pt x="8136058" y="21375"/>
                </a:lnTo>
                <a:lnTo>
                  <a:pt x="8136058" y="15387"/>
                </a:lnTo>
                <a:lnTo>
                  <a:pt x="8499861" y="15387"/>
                </a:lnTo>
                <a:lnTo>
                  <a:pt x="8499861" y="7877"/>
                </a:lnTo>
                <a:lnTo>
                  <a:pt x="8561820" y="7877"/>
                </a:lnTo>
                <a:lnTo>
                  <a:pt x="8561820" y="0"/>
                </a:lnTo>
                <a:lnTo>
                  <a:pt x="8708891" y="0"/>
                </a:lnTo>
              </a:path>
            </a:pathLst>
          </a:custGeom>
          <a:noFill/>
          <a:ln w="18310" cap="flat">
            <a:solidFill>
              <a:srgbClr val="377EB8"/>
            </a:solidFill>
            <a:prstDash val="solid"/>
            <a:round/>
          </a:ln>
        </p:spPr>
        <p:txBody>
          <a:bodyPr rtlCol="0" anchor="ctr"/>
          <a:lstStyle/>
          <a:p>
            <a:endParaRPr lang="ko-KR" altLang="en-US" sz="1796">
              <a:latin typeface="Arial Narrow" panose="020B0606020202030204" pitchFamily="34" charset="0"/>
            </a:endParaRPr>
          </a:p>
        </p:txBody>
      </p:sp>
      <p:sp>
        <p:nvSpPr>
          <p:cNvPr id="57" name="자유형: 도형 56">
            <a:extLst>
              <a:ext uri="{FF2B5EF4-FFF2-40B4-BE49-F238E27FC236}">
                <a16:creationId xmlns:a16="http://schemas.microsoft.com/office/drawing/2014/main" id="{73F90E87-C2E3-77E9-4389-18542EEE6C88}"/>
              </a:ext>
            </a:extLst>
          </p:cNvPr>
          <p:cNvSpPr/>
          <p:nvPr/>
        </p:nvSpPr>
        <p:spPr>
          <a:xfrm>
            <a:off x="2943171" y="4612457"/>
            <a:ext cx="24776" cy="10056"/>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58" name="자유형: 도형 57">
            <a:extLst>
              <a:ext uri="{FF2B5EF4-FFF2-40B4-BE49-F238E27FC236}">
                <a16:creationId xmlns:a16="http://schemas.microsoft.com/office/drawing/2014/main" id="{9D0F2E82-D831-D41D-2FD7-77BD66ACDC64}"/>
              </a:ext>
            </a:extLst>
          </p:cNvPr>
          <p:cNvSpPr/>
          <p:nvPr/>
        </p:nvSpPr>
        <p:spPr>
          <a:xfrm>
            <a:off x="2943171" y="4206807"/>
            <a:ext cx="24776" cy="10056"/>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59" name="자유형: 도형 58">
            <a:extLst>
              <a:ext uri="{FF2B5EF4-FFF2-40B4-BE49-F238E27FC236}">
                <a16:creationId xmlns:a16="http://schemas.microsoft.com/office/drawing/2014/main" id="{3C214603-9418-6715-A3CB-DAF20EFA62F8}"/>
              </a:ext>
            </a:extLst>
          </p:cNvPr>
          <p:cNvSpPr/>
          <p:nvPr/>
        </p:nvSpPr>
        <p:spPr>
          <a:xfrm>
            <a:off x="2943171" y="3801118"/>
            <a:ext cx="24776" cy="10056"/>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60" name="자유형: 도형 59">
            <a:extLst>
              <a:ext uri="{FF2B5EF4-FFF2-40B4-BE49-F238E27FC236}">
                <a16:creationId xmlns:a16="http://schemas.microsoft.com/office/drawing/2014/main" id="{983207BC-FF11-B9C0-C620-F8E4A413A230}"/>
              </a:ext>
            </a:extLst>
          </p:cNvPr>
          <p:cNvSpPr/>
          <p:nvPr/>
        </p:nvSpPr>
        <p:spPr>
          <a:xfrm>
            <a:off x="2943171" y="3395427"/>
            <a:ext cx="24776" cy="10056"/>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61" name="자유형: 도형 60">
            <a:extLst>
              <a:ext uri="{FF2B5EF4-FFF2-40B4-BE49-F238E27FC236}">
                <a16:creationId xmlns:a16="http://schemas.microsoft.com/office/drawing/2014/main" id="{1B27E260-6B16-10A1-37B3-826B5A8A2DF6}"/>
              </a:ext>
            </a:extLst>
          </p:cNvPr>
          <p:cNvSpPr/>
          <p:nvPr/>
        </p:nvSpPr>
        <p:spPr>
          <a:xfrm>
            <a:off x="2943171" y="2989788"/>
            <a:ext cx="24776" cy="10056"/>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62" name="자유형: 도형 61">
            <a:extLst>
              <a:ext uri="{FF2B5EF4-FFF2-40B4-BE49-F238E27FC236}">
                <a16:creationId xmlns:a16="http://schemas.microsoft.com/office/drawing/2014/main" id="{C9C25399-3BA5-14C2-BB30-BF1AFD5AE6C6}"/>
              </a:ext>
            </a:extLst>
          </p:cNvPr>
          <p:cNvSpPr/>
          <p:nvPr/>
        </p:nvSpPr>
        <p:spPr>
          <a:xfrm>
            <a:off x="2943171" y="2584099"/>
            <a:ext cx="24776" cy="10056"/>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63" name="자유형: 도형 62">
            <a:extLst>
              <a:ext uri="{FF2B5EF4-FFF2-40B4-BE49-F238E27FC236}">
                <a16:creationId xmlns:a16="http://schemas.microsoft.com/office/drawing/2014/main" id="{9A2E432E-4377-5219-0DA2-B56FC79A8C1E}"/>
              </a:ext>
            </a:extLst>
          </p:cNvPr>
          <p:cNvSpPr/>
          <p:nvPr/>
        </p:nvSpPr>
        <p:spPr>
          <a:xfrm>
            <a:off x="2943171" y="2178449"/>
            <a:ext cx="24776" cy="10056"/>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64" name="자유형: 도형 63">
            <a:extLst>
              <a:ext uri="{FF2B5EF4-FFF2-40B4-BE49-F238E27FC236}">
                <a16:creationId xmlns:a16="http://schemas.microsoft.com/office/drawing/2014/main" id="{E2629C2F-75B5-ACEA-ED4F-01B11BA6C216}"/>
              </a:ext>
            </a:extLst>
          </p:cNvPr>
          <p:cNvSpPr/>
          <p:nvPr/>
        </p:nvSpPr>
        <p:spPr>
          <a:xfrm>
            <a:off x="2943171" y="1772759"/>
            <a:ext cx="24776" cy="10056"/>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65" name="자유형: 도형 64">
            <a:extLst>
              <a:ext uri="{FF2B5EF4-FFF2-40B4-BE49-F238E27FC236}">
                <a16:creationId xmlns:a16="http://schemas.microsoft.com/office/drawing/2014/main" id="{5026083B-E0F1-88E1-1155-E465C0CC8006}"/>
              </a:ext>
            </a:extLst>
          </p:cNvPr>
          <p:cNvSpPr/>
          <p:nvPr/>
        </p:nvSpPr>
        <p:spPr>
          <a:xfrm>
            <a:off x="2943171" y="1367074"/>
            <a:ext cx="24776" cy="10056"/>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66" name="TextBox 65">
            <a:extLst>
              <a:ext uri="{FF2B5EF4-FFF2-40B4-BE49-F238E27FC236}">
                <a16:creationId xmlns:a16="http://schemas.microsoft.com/office/drawing/2014/main" id="{DE481B5A-ECEF-4BCF-425F-03ECC336396F}"/>
              </a:ext>
            </a:extLst>
          </p:cNvPr>
          <p:cNvSpPr txBox="1"/>
          <p:nvPr/>
        </p:nvSpPr>
        <p:spPr>
          <a:xfrm>
            <a:off x="2562343" y="3242788"/>
            <a:ext cx="40158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40</a:t>
            </a:r>
            <a:endParaRPr lang="ko-KR" altLang="en-US" sz="1397" b="1" dirty="0">
              <a:latin typeface="Arial Narrow" panose="020B0606020202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AB9A6DC8-3D8F-D483-7C0F-DB1DFACFF5D5}"/>
              </a:ext>
            </a:extLst>
          </p:cNvPr>
          <p:cNvSpPr txBox="1"/>
          <p:nvPr/>
        </p:nvSpPr>
        <p:spPr>
          <a:xfrm>
            <a:off x="2556622" y="3645976"/>
            <a:ext cx="39834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30</a:t>
            </a:r>
            <a:endParaRPr lang="ko-KR" altLang="en-US" sz="1397" b="1" dirty="0">
              <a:latin typeface="Arial Narrow" panose="020B060602020203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E6E6B64-807C-4551-C92C-0ACDADED00DA}"/>
              </a:ext>
            </a:extLst>
          </p:cNvPr>
          <p:cNvSpPr txBox="1"/>
          <p:nvPr/>
        </p:nvSpPr>
        <p:spPr>
          <a:xfrm>
            <a:off x="2545850" y="4049206"/>
            <a:ext cx="40158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20</a:t>
            </a:r>
            <a:endParaRPr lang="ko-KR" altLang="en-US" sz="1397" b="1" dirty="0">
              <a:latin typeface="Arial Narrow" panose="020B060602020203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0CE7AE62-A9F8-DCBA-F56B-16B4912D56CE}"/>
              </a:ext>
            </a:extLst>
          </p:cNvPr>
          <p:cNvSpPr txBox="1"/>
          <p:nvPr/>
        </p:nvSpPr>
        <p:spPr>
          <a:xfrm>
            <a:off x="2545850" y="4460417"/>
            <a:ext cx="41157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a:t>
            </a:r>
            <a:endParaRPr lang="ko-KR" altLang="en-US" sz="1397" b="1" dirty="0">
              <a:latin typeface="Arial Narrow" panose="020B060602020203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6172B236-9733-EB33-5673-B98ED0F11FC9}"/>
              </a:ext>
            </a:extLst>
          </p:cNvPr>
          <p:cNvSpPr txBox="1"/>
          <p:nvPr/>
        </p:nvSpPr>
        <p:spPr>
          <a:xfrm>
            <a:off x="2529609" y="1214291"/>
            <a:ext cx="43158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90</a:t>
            </a:r>
            <a:endParaRPr lang="ko-KR" altLang="en-US" sz="1397" b="1" dirty="0">
              <a:latin typeface="Arial Narrow" panose="020B060602020203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926C31C2-150A-9706-6344-8400BF0FF68F}"/>
              </a:ext>
            </a:extLst>
          </p:cNvPr>
          <p:cNvSpPr txBox="1"/>
          <p:nvPr/>
        </p:nvSpPr>
        <p:spPr>
          <a:xfrm>
            <a:off x="2552671" y="1615358"/>
            <a:ext cx="408523"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80</a:t>
            </a:r>
            <a:endParaRPr lang="ko-KR" altLang="en-US" sz="1397" b="1" dirty="0">
              <a:latin typeface="Arial Narrow" panose="020B060602020203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5AA0D20F-869C-28A2-95A6-BAC60F9A00FC}"/>
              </a:ext>
            </a:extLst>
          </p:cNvPr>
          <p:cNvSpPr txBox="1"/>
          <p:nvPr/>
        </p:nvSpPr>
        <p:spPr>
          <a:xfrm>
            <a:off x="2548898" y="2023095"/>
            <a:ext cx="408523"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70</a:t>
            </a:r>
            <a:endParaRPr lang="ko-KR" altLang="en-US" sz="1397" b="1" dirty="0">
              <a:latin typeface="Arial Narrow" panose="020B060602020203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06D725D7-2D75-5ECF-9068-F14D64E4F5E7}"/>
              </a:ext>
            </a:extLst>
          </p:cNvPr>
          <p:cNvSpPr txBox="1"/>
          <p:nvPr/>
        </p:nvSpPr>
        <p:spPr>
          <a:xfrm>
            <a:off x="2538573" y="2427607"/>
            <a:ext cx="427812"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60</a:t>
            </a:r>
            <a:endParaRPr lang="ko-KR" altLang="en-US" sz="1397" b="1" dirty="0">
              <a:latin typeface="Arial Narrow" panose="020B060602020203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38F3A90D-C03C-CE4C-376A-57DD27481CC3}"/>
              </a:ext>
            </a:extLst>
          </p:cNvPr>
          <p:cNvSpPr txBox="1"/>
          <p:nvPr/>
        </p:nvSpPr>
        <p:spPr>
          <a:xfrm>
            <a:off x="4521512" y="1163448"/>
            <a:ext cx="1185815" cy="369332"/>
          </a:xfrm>
          <a:prstGeom prst="rect">
            <a:avLst/>
          </a:prstGeom>
          <a:noFill/>
        </p:spPr>
        <p:txBody>
          <a:bodyPr wrap="square" rtlCol="0">
            <a:spAutoFit/>
          </a:bodyPr>
          <a:lstStyle/>
          <a:p>
            <a:pPr algn="ctr"/>
            <a:r>
              <a:rPr lang="en-US" altLang="ko-KR" b="1" dirty="0">
                <a:latin typeface="Arial Narrow" panose="020B0606020202030204" pitchFamily="34" charset="0"/>
                <a:cs typeface="Arial" panose="020B0604020202020204" pitchFamily="34" charset="0"/>
              </a:rPr>
              <a:t>Aspirin</a:t>
            </a:r>
            <a:endParaRPr lang="ko-KR" altLang="en-US" b="1" dirty="0">
              <a:latin typeface="Arial Narrow" panose="020B060602020203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098EE95-3E34-A3E4-0EF7-5FFF8764BADF}"/>
              </a:ext>
            </a:extLst>
          </p:cNvPr>
          <p:cNvSpPr txBox="1"/>
          <p:nvPr/>
        </p:nvSpPr>
        <p:spPr>
          <a:xfrm>
            <a:off x="4555814" y="845096"/>
            <a:ext cx="1540186" cy="369332"/>
          </a:xfrm>
          <a:prstGeom prst="rect">
            <a:avLst/>
          </a:prstGeom>
          <a:noFill/>
        </p:spPr>
        <p:txBody>
          <a:bodyPr wrap="square" rtlCol="0">
            <a:spAutoFit/>
          </a:bodyPr>
          <a:lstStyle/>
          <a:p>
            <a:pPr algn="ctr"/>
            <a:r>
              <a:rPr lang="en-US" altLang="ko-KR" b="1" dirty="0">
                <a:latin typeface="Arial Narrow" panose="020B0606020202030204" pitchFamily="34" charset="0"/>
                <a:cs typeface="Arial" panose="020B0604020202020204" pitchFamily="34" charset="0"/>
              </a:rPr>
              <a:t>Clopidogrel</a:t>
            </a:r>
            <a:endParaRPr lang="ko-KR" altLang="en-US" b="1" dirty="0">
              <a:latin typeface="Arial Narrow" panose="020B0606020202030204" pitchFamily="34" charset="0"/>
              <a:cs typeface="Arial" panose="020B0604020202020204" pitchFamily="34" charset="0"/>
            </a:endParaRPr>
          </a:p>
        </p:txBody>
      </p:sp>
      <p:cxnSp>
        <p:nvCxnSpPr>
          <p:cNvPr id="76" name="직선 연결선 75">
            <a:extLst>
              <a:ext uri="{FF2B5EF4-FFF2-40B4-BE49-F238E27FC236}">
                <a16:creationId xmlns:a16="http://schemas.microsoft.com/office/drawing/2014/main" id="{8D7FF6DF-F661-413F-63A5-85D0482E6272}"/>
              </a:ext>
            </a:extLst>
          </p:cNvPr>
          <p:cNvCxnSpPr/>
          <p:nvPr/>
        </p:nvCxnSpPr>
        <p:spPr>
          <a:xfrm>
            <a:off x="4237895" y="1010636"/>
            <a:ext cx="272043" cy="0"/>
          </a:xfrm>
          <a:prstGeom prst="line">
            <a:avLst/>
          </a:prstGeom>
          <a:ln w="317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77" name="직선 연결선 76">
            <a:extLst>
              <a:ext uri="{FF2B5EF4-FFF2-40B4-BE49-F238E27FC236}">
                <a16:creationId xmlns:a16="http://schemas.microsoft.com/office/drawing/2014/main" id="{DEE3D0F4-84EF-7326-00D8-11BB7A25C34F}"/>
              </a:ext>
            </a:extLst>
          </p:cNvPr>
          <p:cNvCxnSpPr/>
          <p:nvPr/>
        </p:nvCxnSpPr>
        <p:spPr>
          <a:xfrm>
            <a:off x="4241707" y="1359057"/>
            <a:ext cx="272043" cy="0"/>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7D2EE481-62A3-1217-D11B-537B1B2349A4}"/>
              </a:ext>
            </a:extLst>
          </p:cNvPr>
          <p:cNvSpPr txBox="1"/>
          <p:nvPr/>
        </p:nvSpPr>
        <p:spPr>
          <a:xfrm>
            <a:off x="4165397" y="1553347"/>
            <a:ext cx="4642649" cy="368611"/>
          </a:xfrm>
          <a:prstGeom prst="rect">
            <a:avLst/>
          </a:prstGeom>
          <a:noFill/>
        </p:spPr>
        <p:txBody>
          <a:bodyPr wrap="square" rtlCol="0" anchor="ctr">
            <a:spAutoFit/>
          </a:bodyPr>
          <a:lstStyle/>
          <a:p>
            <a:r>
              <a:rPr lang="en-US" altLang="ko-KR" b="1" dirty="0">
                <a:latin typeface="Arial Narrow" panose="020B0606020202030204" pitchFamily="34" charset="0"/>
                <a:cs typeface="Arial" panose="020B0604020202020204" pitchFamily="34" charset="0"/>
              </a:rPr>
              <a:t>HR 0</a:t>
            </a:r>
            <a:r>
              <a:rPr lang="en-US" altLang="ko-KR" b="1"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71 (95% CI 0</a:t>
            </a:r>
            <a:r>
              <a:rPr lang="en-US" altLang="ko-KR" b="1"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54</a:t>
            </a:r>
            <a:r>
              <a:rPr lang="en-US" altLang="ko-KR" kern="0"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0</a:t>
            </a:r>
            <a:r>
              <a:rPr lang="en-US" altLang="ko-KR" b="1"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93); P=0</a:t>
            </a:r>
            <a:r>
              <a:rPr lang="en-US" altLang="ko-KR" b="1"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013</a:t>
            </a:r>
          </a:p>
        </p:txBody>
      </p:sp>
      <p:sp>
        <p:nvSpPr>
          <p:cNvPr id="83" name="TextBox 82">
            <a:extLst>
              <a:ext uri="{FF2B5EF4-FFF2-40B4-BE49-F238E27FC236}">
                <a16:creationId xmlns:a16="http://schemas.microsoft.com/office/drawing/2014/main" id="{1C97AB8F-B3FA-6759-BF45-3B5B30ACA6D1}"/>
              </a:ext>
            </a:extLst>
          </p:cNvPr>
          <p:cNvSpPr txBox="1"/>
          <p:nvPr/>
        </p:nvSpPr>
        <p:spPr>
          <a:xfrm>
            <a:off x="9598706" y="1978989"/>
            <a:ext cx="1074412" cy="369332"/>
          </a:xfrm>
          <a:prstGeom prst="rect">
            <a:avLst/>
          </a:prstGeom>
          <a:noFill/>
        </p:spPr>
        <p:txBody>
          <a:bodyPr wrap="square" rtlCol="0">
            <a:spAutoFit/>
          </a:bodyPr>
          <a:lstStyle/>
          <a:p>
            <a:pPr algn="ctr"/>
            <a:r>
              <a:rPr lang="en-US" altLang="ko-KR" b="1" dirty="0">
                <a:solidFill>
                  <a:srgbClr val="C00000"/>
                </a:solidFill>
                <a:latin typeface="Arial Narrow" panose="020B0606020202030204" pitchFamily="34" charset="0"/>
              </a:rPr>
              <a:t>6.6%</a:t>
            </a:r>
            <a:endParaRPr lang="ko-KR" altLang="en-US" b="1" dirty="0">
              <a:solidFill>
                <a:srgbClr val="C00000"/>
              </a:solidFill>
              <a:latin typeface="Arial Narrow" panose="020B0606020202030204" pitchFamily="34" charset="0"/>
            </a:endParaRPr>
          </a:p>
        </p:txBody>
      </p:sp>
      <p:sp>
        <p:nvSpPr>
          <p:cNvPr id="84" name="TextBox 83">
            <a:extLst>
              <a:ext uri="{FF2B5EF4-FFF2-40B4-BE49-F238E27FC236}">
                <a16:creationId xmlns:a16="http://schemas.microsoft.com/office/drawing/2014/main" id="{5839EBD5-25C9-A784-D5E7-601C9FF29E6F}"/>
              </a:ext>
            </a:extLst>
          </p:cNvPr>
          <p:cNvSpPr txBox="1"/>
          <p:nvPr/>
        </p:nvSpPr>
        <p:spPr>
          <a:xfrm>
            <a:off x="9623783" y="2686973"/>
            <a:ext cx="1074412" cy="369332"/>
          </a:xfrm>
          <a:prstGeom prst="rect">
            <a:avLst/>
          </a:prstGeom>
          <a:noFill/>
        </p:spPr>
        <p:txBody>
          <a:bodyPr wrap="square" rtlCol="0">
            <a:spAutoFit/>
          </a:bodyPr>
          <a:lstStyle/>
          <a:p>
            <a:pPr algn="ctr"/>
            <a:r>
              <a:rPr lang="en-US" altLang="ko-KR" b="1" dirty="0">
                <a:solidFill>
                  <a:srgbClr val="0070C0"/>
                </a:solidFill>
                <a:latin typeface="Arial Narrow" panose="020B0606020202030204" pitchFamily="34" charset="0"/>
              </a:rPr>
              <a:t>4.4%</a:t>
            </a:r>
            <a:endParaRPr lang="ko-KR" altLang="en-US" b="1" dirty="0">
              <a:solidFill>
                <a:srgbClr val="0070C0"/>
              </a:solidFill>
              <a:latin typeface="Arial Narrow" panose="020B0606020202030204" pitchFamily="34" charset="0"/>
            </a:endParaRPr>
          </a:p>
        </p:txBody>
      </p:sp>
      <p:sp>
        <p:nvSpPr>
          <p:cNvPr id="85" name="TextBox 84">
            <a:extLst>
              <a:ext uri="{FF2B5EF4-FFF2-40B4-BE49-F238E27FC236}">
                <a16:creationId xmlns:a16="http://schemas.microsoft.com/office/drawing/2014/main" id="{8FEC65A2-F5A1-4B71-A768-9604F1582F39}"/>
              </a:ext>
            </a:extLst>
          </p:cNvPr>
          <p:cNvSpPr txBox="1"/>
          <p:nvPr/>
        </p:nvSpPr>
        <p:spPr>
          <a:xfrm>
            <a:off x="2063284" y="5088890"/>
            <a:ext cx="8594721" cy="307176"/>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Follow-up (Years)</a:t>
            </a:r>
          </a:p>
        </p:txBody>
      </p:sp>
      <p:sp>
        <p:nvSpPr>
          <p:cNvPr id="43" name="TextBox 42">
            <a:extLst>
              <a:ext uri="{FF2B5EF4-FFF2-40B4-BE49-F238E27FC236}">
                <a16:creationId xmlns:a16="http://schemas.microsoft.com/office/drawing/2014/main" id="{5C9C38BA-6643-B543-75D2-1ADF4AE200E1}"/>
              </a:ext>
            </a:extLst>
          </p:cNvPr>
          <p:cNvSpPr txBox="1"/>
          <p:nvPr/>
        </p:nvSpPr>
        <p:spPr>
          <a:xfrm>
            <a:off x="7296861" y="3451492"/>
            <a:ext cx="4895139" cy="646331"/>
          </a:xfrm>
          <a:prstGeom prst="rect">
            <a:avLst/>
          </a:prstGeom>
          <a:noFill/>
        </p:spPr>
        <p:txBody>
          <a:bodyPr wrap="square">
            <a:spAutoFit/>
          </a:bodyPr>
          <a:lstStyle/>
          <a:p>
            <a:r>
              <a:rPr lang="en-US" altLang="ko-KR" b="1" dirty="0">
                <a:latin typeface="Arial Narrow" panose="020B0606020202030204" pitchFamily="34" charset="0"/>
              </a:rPr>
              <a:t>Absolute risk reduction of 2.2 percentage points</a:t>
            </a:r>
          </a:p>
          <a:p>
            <a:r>
              <a:rPr lang="en-US" altLang="ko-KR" b="1" dirty="0">
                <a:latin typeface="Arial Narrow" panose="020B0606020202030204" pitchFamily="34" charset="0"/>
              </a:rPr>
              <a:t>NNT to prevent one event 45 patients</a:t>
            </a:r>
            <a:endParaRPr lang="ko-KR" altLang="en-US" b="1" dirty="0">
              <a:latin typeface="Arial Narrow" panose="020B0606020202030204" pitchFamily="34" charset="0"/>
            </a:endParaRPr>
          </a:p>
        </p:txBody>
      </p:sp>
    </p:spTree>
    <p:extLst>
      <p:ext uri="{BB962C8B-B14F-4D97-AF65-F5344CB8AC3E}">
        <p14:creationId xmlns:p14="http://schemas.microsoft.com/office/powerpoint/2010/main" val="35699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78" grpId="0"/>
      <p:bldP spid="83" grpId="0"/>
      <p:bldP spid="8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E908E-6BC9-2E3D-793D-E922DBB7AABF}"/>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03B28CA4-0F24-D1C1-F2F1-9450841BE45E}"/>
              </a:ext>
            </a:extLst>
          </p:cNvPr>
          <p:cNvSpPr txBox="1">
            <a:spLocks/>
          </p:cNvSpPr>
          <p:nvPr/>
        </p:nvSpPr>
        <p:spPr>
          <a:xfrm>
            <a:off x="-5321"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sz="4000" b="1" dirty="0">
                <a:latin typeface="Arial Narrow" panose="020B0606020202030204" pitchFamily="34" charset="0"/>
              </a:rPr>
              <a:t>Myocardial Infarction</a:t>
            </a:r>
            <a:endParaRPr lang="ko-KR" altLang="en-US" sz="4000" b="1" dirty="0">
              <a:latin typeface="Arial Narrow" panose="020B0606020202030204" pitchFamily="34" charset="0"/>
            </a:endParaRPr>
          </a:p>
        </p:txBody>
      </p:sp>
      <p:sp>
        <p:nvSpPr>
          <p:cNvPr id="107" name="TextBox 106">
            <a:extLst>
              <a:ext uri="{FF2B5EF4-FFF2-40B4-BE49-F238E27FC236}">
                <a16:creationId xmlns:a16="http://schemas.microsoft.com/office/drawing/2014/main" id="{D1164382-4691-CA7B-DCA4-F1A726F8AB9C}"/>
              </a:ext>
            </a:extLst>
          </p:cNvPr>
          <p:cNvSpPr txBox="1"/>
          <p:nvPr/>
        </p:nvSpPr>
        <p:spPr>
          <a:xfrm>
            <a:off x="2099777" y="5335627"/>
            <a:ext cx="749112" cy="307176"/>
          </a:xfrm>
          <a:prstGeom prst="rect">
            <a:avLst/>
          </a:prstGeom>
          <a:noFill/>
        </p:spPr>
        <p:txBody>
          <a:bodyPr wrap="square" rtlCol="0">
            <a:spAutoFit/>
          </a:bodyPr>
          <a:lstStyle/>
          <a:p>
            <a:pPr algn="r"/>
            <a:r>
              <a:rPr lang="en-US" altLang="ko-KR" sz="1397" dirty="0">
                <a:solidFill>
                  <a:srgbClr val="C00000"/>
                </a:solidFill>
                <a:latin typeface="Arial Narrow" panose="020B0606020202030204" pitchFamily="34" charset="0"/>
                <a:cs typeface="Arial" panose="020B0604020202020204" pitchFamily="34" charset="0"/>
              </a:rPr>
              <a:t>Aspirin</a:t>
            </a:r>
            <a:endParaRPr lang="ko-KR" altLang="en-US" sz="1397" dirty="0">
              <a:solidFill>
                <a:srgbClr val="C00000"/>
              </a:solidFill>
              <a:latin typeface="Arial Narrow" panose="020B060602020203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E500B2F1-1D42-D32A-AA91-DE0DBB04DE4B}"/>
              </a:ext>
            </a:extLst>
          </p:cNvPr>
          <p:cNvSpPr txBox="1"/>
          <p:nvPr/>
        </p:nvSpPr>
        <p:spPr>
          <a:xfrm>
            <a:off x="1680604" y="5609746"/>
            <a:ext cx="1168287" cy="307176"/>
          </a:xfrm>
          <a:prstGeom prst="rect">
            <a:avLst/>
          </a:prstGeom>
          <a:noFill/>
        </p:spPr>
        <p:txBody>
          <a:bodyPr wrap="square" rtlCol="0">
            <a:spAutoFit/>
          </a:bodyPr>
          <a:lstStyle/>
          <a:p>
            <a:pPr algn="r"/>
            <a:r>
              <a:rPr lang="en-US" altLang="ko-KR" sz="1397" dirty="0">
                <a:solidFill>
                  <a:srgbClr val="0070C0"/>
                </a:solidFill>
                <a:latin typeface="Arial Narrow" panose="020B0606020202030204" pitchFamily="34" charset="0"/>
                <a:cs typeface="Arial" panose="020B0604020202020204" pitchFamily="34" charset="0"/>
              </a:rPr>
              <a:t>Clopidogrel</a:t>
            </a:r>
            <a:endParaRPr lang="ko-KR" altLang="en-US" sz="1397" dirty="0">
              <a:solidFill>
                <a:srgbClr val="0070C0"/>
              </a:solidFill>
              <a:latin typeface="Arial Narrow" panose="020B060602020203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A604F13A-5D99-27E1-07FD-835ADFE827D3}"/>
              </a:ext>
            </a:extLst>
          </p:cNvPr>
          <p:cNvSpPr txBox="1"/>
          <p:nvPr/>
        </p:nvSpPr>
        <p:spPr>
          <a:xfrm>
            <a:off x="749727" y="4827016"/>
            <a:ext cx="1855383" cy="522322"/>
          </a:xfrm>
          <a:prstGeom prst="rect">
            <a:avLst/>
          </a:prstGeom>
          <a:noFill/>
        </p:spPr>
        <p:txBody>
          <a:bodyPr wrap="square" rtlCol="0">
            <a:spAutoFit/>
          </a:bodyPr>
          <a:lstStyle/>
          <a:p>
            <a:pPr algn="r"/>
            <a:r>
              <a:rPr lang="en-US" altLang="ko-KR" sz="1397" b="1" dirty="0">
                <a:latin typeface="Arial Narrow" panose="020B0606020202030204" pitchFamily="34" charset="0"/>
                <a:cs typeface="Arial" panose="020B0604020202020204" pitchFamily="34" charset="0"/>
              </a:rPr>
              <a:t>Number</a:t>
            </a:r>
            <a:r>
              <a:rPr lang="ko-KR" altLang="en-US" sz="1397" b="1" dirty="0">
                <a:latin typeface="Arial Narrow" panose="020B0606020202030204" pitchFamily="34" charset="0"/>
                <a:cs typeface="Arial" panose="020B0604020202020204" pitchFamily="34" charset="0"/>
              </a:rPr>
              <a:t> </a:t>
            </a:r>
            <a:r>
              <a:rPr lang="en-US" altLang="ko-KR" sz="1397" b="1" dirty="0">
                <a:latin typeface="Arial Narrow" panose="020B0606020202030204" pitchFamily="34" charset="0"/>
                <a:cs typeface="Arial" panose="020B0604020202020204" pitchFamily="34" charset="0"/>
              </a:rPr>
              <a:t>at Risk</a:t>
            </a:r>
          </a:p>
          <a:p>
            <a:pPr algn="r"/>
            <a:r>
              <a:rPr lang="en-US" altLang="ko-KR" sz="1397" b="1" dirty="0">
                <a:latin typeface="Arial Narrow" panose="020B0606020202030204" pitchFamily="34" charset="0"/>
                <a:cs typeface="Arial" panose="020B0604020202020204" pitchFamily="34" charset="0"/>
              </a:rPr>
              <a:t>(number censored)</a:t>
            </a:r>
            <a:endParaRPr lang="ko-KR" altLang="en-US" sz="1397" b="1" dirty="0">
              <a:latin typeface="Arial Narrow" panose="020B060602020203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4F0DB8EB-F114-2E8D-DE0F-98A582613360}"/>
              </a:ext>
            </a:extLst>
          </p:cNvPr>
          <p:cNvSpPr txBox="1"/>
          <p:nvPr/>
        </p:nvSpPr>
        <p:spPr>
          <a:xfrm>
            <a:off x="2234847" y="5020689"/>
            <a:ext cx="8594721" cy="307176"/>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Follow-up (Years)</a:t>
            </a:r>
          </a:p>
        </p:txBody>
      </p:sp>
      <p:sp>
        <p:nvSpPr>
          <p:cNvPr id="129" name="TextBox 128">
            <a:extLst>
              <a:ext uri="{FF2B5EF4-FFF2-40B4-BE49-F238E27FC236}">
                <a16:creationId xmlns:a16="http://schemas.microsoft.com/office/drawing/2014/main" id="{ECC26772-6962-EE98-F18F-7BF58C0F44C5}"/>
              </a:ext>
            </a:extLst>
          </p:cNvPr>
          <p:cNvSpPr txBox="1"/>
          <p:nvPr/>
        </p:nvSpPr>
        <p:spPr>
          <a:xfrm>
            <a:off x="2866332" y="5381704"/>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2754</a:t>
            </a:r>
            <a:endParaRPr lang="ko-KR" altLang="en-US" sz="1098" dirty="0">
              <a:latin typeface="Arial Narrow" panose="020B060602020203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99D3735E-D4F0-B3AB-3DB0-0D00CF606C27}"/>
              </a:ext>
            </a:extLst>
          </p:cNvPr>
          <p:cNvSpPr txBox="1"/>
          <p:nvPr/>
        </p:nvSpPr>
        <p:spPr>
          <a:xfrm>
            <a:off x="2862680" y="5630361"/>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2752</a:t>
            </a:r>
            <a:endParaRPr lang="ko-KR" altLang="en-US" sz="1098" dirty="0">
              <a:latin typeface="Arial Narrow" panose="020B060602020203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53935308-6705-037E-0663-C48D1449135A}"/>
              </a:ext>
            </a:extLst>
          </p:cNvPr>
          <p:cNvSpPr txBox="1"/>
          <p:nvPr/>
        </p:nvSpPr>
        <p:spPr>
          <a:xfrm>
            <a:off x="5043863" y="5381704"/>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2656</a:t>
            </a:r>
            <a:endParaRPr lang="ko-KR" altLang="en-US" sz="1098" dirty="0">
              <a:latin typeface="Arial Narrow" panose="020B060602020203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56EF78A0-C3FB-6C8E-56A2-BC59939D0244}"/>
              </a:ext>
            </a:extLst>
          </p:cNvPr>
          <p:cNvSpPr txBox="1"/>
          <p:nvPr/>
        </p:nvSpPr>
        <p:spPr>
          <a:xfrm>
            <a:off x="5040211" y="5630361"/>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2668</a:t>
            </a:r>
            <a:endParaRPr lang="ko-KR" altLang="en-US" sz="1098" dirty="0">
              <a:latin typeface="Arial Narrow" panose="020B060602020203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E354717A-97AB-4B18-6971-4ACE1D38677F}"/>
              </a:ext>
            </a:extLst>
          </p:cNvPr>
          <p:cNvSpPr txBox="1"/>
          <p:nvPr/>
        </p:nvSpPr>
        <p:spPr>
          <a:xfrm>
            <a:off x="7086388" y="5381704"/>
            <a:ext cx="949108" cy="261290"/>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1585</a:t>
            </a:r>
            <a:endParaRPr lang="ko-KR" altLang="en-US" sz="1098" dirty="0">
              <a:latin typeface="Arial Narrow" panose="020B060602020203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FB6DEA45-E6BC-9B1E-9587-F05592AA2CBE}"/>
              </a:ext>
            </a:extLst>
          </p:cNvPr>
          <p:cNvSpPr txBox="1"/>
          <p:nvPr/>
        </p:nvSpPr>
        <p:spPr>
          <a:xfrm>
            <a:off x="7096591" y="5630361"/>
            <a:ext cx="949108" cy="261290"/>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1593</a:t>
            </a:r>
            <a:endParaRPr lang="ko-KR" altLang="en-US" sz="1098" dirty="0">
              <a:latin typeface="Arial Narrow" panose="020B060602020203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79AFC15F-6AA9-065E-0196-0C9CB21EA463}"/>
              </a:ext>
            </a:extLst>
          </p:cNvPr>
          <p:cNvSpPr txBox="1"/>
          <p:nvPr/>
        </p:nvSpPr>
        <p:spPr>
          <a:xfrm>
            <a:off x="9336723" y="5381704"/>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601</a:t>
            </a:r>
            <a:endParaRPr lang="ko-KR" altLang="en-US" sz="1098" dirty="0">
              <a:latin typeface="Arial Narrow" panose="020B060602020203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AA82E6BD-3539-EF7B-5651-4D65B22E2ED2}"/>
              </a:ext>
            </a:extLst>
          </p:cNvPr>
          <p:cNvSpPr txBox="1"/>
          <p:nvPr/>
        </p:nvSpPr>
        <p:spPr>
          <a:xfrm>
            <a:off x="9346927" y="5630361"/>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607</a:t>
            </a:r>
            <a:endParaRPr lang="ko-KR" altLang="en-US" sz="1098" dirty="0">
              <a:latin typeface="Arial Narrow" panose="020B0606020202030204" pitchFamily="34" charset="0"/>
              <a:cs typeface="Arial" panose="020B0604020202020204" pitchFamily="34" charset="0"/>
            </a:endParaRPr>
          </a:p>
        </p:txBody>
      </p:sp>
      <p:sp>
        <p:nvSpPr>
          <p:cNvPr id="73" name="자유형: 도형 72">
            <a:extLst>
              <a:ext uri="{FF2B5EF4-FFF2-40B4-BE49-F238E27FC236}">
                <a16:creationId xmlns:a16="http://schemas.microsoft.com/office/drawing/2014/main" id="{ED90F7EB-F5FD-0BFC-04D6-D0E3BFCCC162}"/>
              </a:ext>
            </a:extLst>
          </p:cNvPr>
          <p:cNvSpPr/>
          <p:nvPr/>
        </p:nvSpPr>
        <p:spPr>
          <a:xfrm flipH="1">
            <a:off x="3201727" y="662732"/>
            <a:ext cx="34907" cy="3934800"/>
          </a:xfrm>
          <a:custGeom>
            <a:avLst/>
            <a:gdLst>
              <a:gd name="connsiteX0" fmla="*/ 0 w 11444"/>
              <a:gd name="connsiteY0" fmla="*/ 5080704 h 5080704"/>
              <a:gd name="connsiteX1" fmla="*/ 0 w 11444"/>
              <a:gd name="connsiteY1" fmla="*/ 0 h 5080704"/>
            </a:gdLst>
            <a:ahLst/>
            <a:cxnLst>
              <a:cxn ang="0">
                <a:pos x="connsiteX0" y="connsiteY0"/>
              </a:cxn>
              <a:cxn ang="0">
                <a:pos x="connsiteX1" y="connsiteY1"/>
              </a:cxn>
            </a:cxnLst>
            <a:rect l="l" t="t" r="r" b="b"/>
            <a:pathLst>
              <a:path w="11444" h="5080704">
                <a:moveTo>
                  <a:pt x="0" y="5080704"/>
                </a:moveTo>
                <a:lnTo>
                  <a:pt x="0"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74" name="자유형: 도형 73">
            <a:extLst>
              <a:ext uri="{FF2B5EF4-FFF2-40B4-BE49-F238E27FC236}">
                <a16:creationId xmlns:a16="http://schemas.microsoft.com/office/drawing/2014/main" id="{809CA8CF-FC18-742D-87C3-472B168A6B8F}"/>
              </a:ext>
            </a:extLst>
          </p:cNvPr>
          <p:cNvSpPr/>
          <p:nvPr/>
        </p:nvSpPr>
        <p:spPr>
          <a:xfrm>
            <a:off x="3209109" y="671221"/>
            <a:ext cx="23925" cy="9713"/>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75" name="자유형: 도형 74">
            <a:extLst>
              <a:ext uri="{FF2B5EF4-FFF2-40B4-BE49-F238E27FC236}">
                <a16:creationId xmlns:a16="http://schemas.microsoft.com/office/drawing/2014/main" id="{E9A89C0F-1184-D846-93FC-27EB9F46E48A}"/>
              </a:ext>
            </a:extLst>
          </p:cNvPr>
          <p:cNvSpPr/>
          <p:nvPr/>
        </p:nvSpPr>
        <p:spPr>
          <a:xfrm>
            <a:off x="3227460" y="4599722"/>
            <a:ext cx="7236000" cy="9713"/>
          </a:xfrm>
          <a:custGeom>
            <a:avLst/>
            <a:gdLst>
              <a:gd name="connsiteX0" fmla="*/ 0 w 9579823"/>
              <a:gd name="connsiteY0" fmla="*/ 0 h 11449"/>
              <a:gd name="connsiteX1" fmla="*/ 9579824 w 9579823"/>
              <a:gd name="connsiteY1" fmla="*/ 0 h 11449"/>
            </a:gdLst>
            <a:ahLst/>
            <a:cxnLst>
              <a:cxn ang="0">
                <a:pos x="connsiteX0" y="connsiteY0"/>
              </a:cxn>
              <a:cxn ang="0">
                <a:pos x="connsiteX1" y="connsiteY1"/>
              </a:cxn>
            </a:cxnLst>
            <a:rect l="l" t="t" r="r" b="b"/>
            <a:pathLst>
              <a:path w="9579823" h="11449">
                <a:moveTo>
                  <a:pt x="0" y="0"/>
                </a:moveTo>
                <a:lnTo>
                  <a:pt x="9579824"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76" name="자유형: 도형 75">
            <a:extLst>
              <a:ext uri="{FF2B5EF4-FFF2-40B4-BE49-F238E27FC236}">
                <a16:creationId xmlns:a16="http://schemas.microsoft.com/office/drawing/2014/main" id="{F170185C-BEF4-9CCE-004F-F5093C206C4A}"/>
              </a:ext>
            </a:extLst>
          </p:cNvPr>
          <p:cNvSpPr/>
          <p:nvPr/>
        </p:nvSpPr>
        <p:spPr>
          <a:xfrm>
            <a:off x="3244132" y="4606866"/>
            <a:ext cx="8738" cy="26602"/>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77" name="자유형: 도형 76">
            <a:extLst>
              <a:ext uri="{FF2B5EF4-FFF2-40B4-BE49-F238E27FC236}">
                <a16:creationId xmlns:a16="http://schemas.microsoft.com/office/drawing/2014/main" id="{1AD970E3-F62A-471A-B62A-FC5354C9D44B}"/>
              </a:ext>
            </a:extLst>
          </p:cNvPr>
          <p:cNvSpPr/>
          <p:nvPr/>
        </p:nvSpPr>
        <p:spPr>
          <a:xfrm>
            <a:off x="5401444" y="4606866"/>
            <a:ext cx="8738" cy="26602"/>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78" name="자유형: 도형 77">
            <a:extLst>
              <a:ext uri="{FF2B5EF4-FFF2-40B4-BE49-F238E27FC236}">
                <a16:creationId xmlns:a16="http://schemas.microsoft.com/office/drawing/2014/main" id="{50937293-9980-CE29-CA0B-9F2D71EAAA2D}"/>
              </a:ext>
            </a:extLst>
          </p:cNvPr>
          <p:cNvSpPr/>
          <p:nvPr/>
        </p:nvSpPr>
        <p:spPr>
          <a:xfrm>
            <a:off x="7558796" y="4606866"/>
            <a:ext cx="8738" cy="26602"/>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79" name="자유형: 도형 78">
            <a:extLst>
              <a:ext uri="{FF2B5EF4-FFF2-40B4-BE49-F238E27FC236}">
                <a16:creationId xmlns:a16="http://schemas.microsoft.com/office/drawing/2014/main" id="{FC539683-E443-5620-56CA-648E01D50831}"/>
              </a:ext>
            </a:extLst>
          </p:cNvPr>
          <p:cNvSpPr/>
          <p:nvPr/>
        </p:nvSpPr>
        <p:spPr>
          <a:xfrm>
            <a:off x="9716105" y="4606866"/>
            <a:ext cx="8738" cy="26602"/>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80" name="TextBox 79">
            <a:extLst>
              <a:ext uri="{FF2B5EF4-FFF2-40B4-BE49-F238E27FC236}">
                <a16:creationId xmlns:a16="http://schemas.microsoft.com/office/drawing/2014/main" id="{641BA90F-6AB8-EAE6-0778-BCDFE9D5E071}"/>
              </a:ext>
            </a:extLst>
          </p:cNvPr>
          <p:cNvSpPr txBox="1"/>
          <p:nvPr/>
        </p:nvSpPr>
        <p:spPr>
          <a:xfrm>
            <a:off x="2953992" y="4606866"/>
            <a:ext cx="58028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4D988745-AA25-4520-1BAA-E3637B5AF9D6}"/>
              </a:ext>
            </a:extLst>
          </p:cNvPr>
          <p:cNvSpPr txBox="1"/>
          <p:nvPr/>
        </p:nvSpPr>
        <p:spPr>
          <a:xfrm>
            <a:off x="5111302" y="4611721"/>
            <a:ext cx="58028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a:t>
            </a:r>
            <a:endParaRPr lang="ko-KR" altLang="en-US" sz="1397" b="1" dirty="0">
              <a:latin typeface="Arial Narrow" panose="020B060602020203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198DA102-5269-E7CA-5879-25DFDF42289C}"/>
              </a:ext>
            </a:extLst>
          </p:cNvPr>
          <p:cNvSpPr txBox="1"/>
          <p:nvPr/>
        </p:nvSpPr>
        <p:spPr>
          <a:xfrm>
            <a:off x="7273026" y="4611652"/>
            <a:ext cx="58028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2</a:t>
            </a:r>
            <a:endParaRPr lang="ko-KR" altLang="en-US" sz="1397" b="1" dirty="0">
              <a:latin typeface="Arial Narrow" panose="020B060602020203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033381DF-80D7-A9B9-2C0A-B1CD23807C50}"/>
              </a:ext>
            </a:extLst>
          </p:cNvPr>
          <p:cNvSpPr txBox="1"/>
          <p:nvPr/>
        </p:nvSpPr>
        <p:spPr>
          <a:xfrm>
            <a:off x="9434749" y="4603206"/>
            <a:ext cx="58028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a:t>
            </a:r>
            <a:endParaRPr lang="ko-KR" altLang="en-US" sz="1397" b="1" dirty="0">
              <a:latin typeface="Arial Narrow" panose="020B060602020203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029B28A0-2D2E-38FC-1B2E-61237FE053C6}"/>
              </a:ext>
            </a:extLst>
          </p:cNvPr>
          <p:cNvSpPr txBox="1"/>
          <p:nvPr/>
        </p:nvSpPr>
        <p:spPr>
          <a:xfrm>
            <a:off x="2976302" y="4431547"/>
            <a:ext cx="24833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49D9C9CD-B47B-A77F-C156-7552C872682D}"/>
              </a:ext>
            </a:extLst>
          </p:cNvPr>
          <p:cNvSpPr txBox="1"/>
          <p:nvPr/>
        </p:nvSpPr>
        <p:spPr>
          <a:xfrm>
            <a:off x="2743444" y="540670"/>
            <a:ext cx="48690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100</a:t>
            </a:r>
            <a:endParaRPr lang="ko-KR" altLang="en-US" sz="1397" b="1" dirty="0">
              <a:latin typeface="Arial Narrow" panose="020B060602020203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BBC1384A-8A74-F209-8982-B67F67B90E94}"/>
              </a:ext>
            </a:extLst>
          </p:cNvPr>
          <p:cNvSpPr txBox="1"/>
          <p:nvPr/>
        </p:nvSpPr>
        <p:spPr>
          <a:xfrm rot="16200000">
            <a:off x="224663" y="2577705"/>
            <a:ext cx="4100870"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Cumulative Incidence (%)</a:t>
            </a:r>
          </a:p>
        </p:txBody>
      </p:sp>
      <p:sp>
        <p:nvSpPr>
          <p:cNvPr id="87" name="자유형: 도형 86">
            <a:extLst>
              <a:ext uri="{FF2B5EF4-FFF2-40B4-BE49-F238E27FC236}">
                <a16:creationId xmlns:a16="http://schemas.microsoft.com/office/drawing/2014/main" id="{3B2BB1F8-C2F6-BF54-4150-C5E61E57D981}"/>
              </a:ext>
            </a:extLst>
          </p:cNvPr>
          <p:cNvSpPr/>
          <p:nvPr/>
        </p:nvSpPr>
        <p:spPr>
          <a:xfrm flipH="1">
            <a:off x="4149310" y="823673"/>
            <a:ext cx="35936" cy="3020400"/>
          </a:xfrm>
          <a:custGeom>
            <a:avLst/>
            <a:gdLst>
              <a:gd name="connsiteX0" fmla="*/ 0 w 11444"/>
              <a:gd name="connsiteY0" fmla="*/ 2598410 h 2598410"/>
              <a:gd name="connsiteX1" fmla="*/ 0 w 11444"/>
              <a:gd name="connsiteY1" fmla="*/ 0 h 2598410"/>
            </a:gdLst>
            <a:ahLst/>
            <a:cxnLst>
              <a:cxn ang="0">
                <a:pos x="connsiteX0" y="connsiteY0"/>
              </a:cxn>
              <a:cxn ang="0">
                <a:pos x="connsiteX1" y="connsiteY1"/>
              </a:cxn>
            </a:cxnLst>
            <a:rect l="l" t="t" r="r" b="b"/>
            <a:pathLst>
              <a:path w="11444" h="2598410">
                <a:moveTo>
                  <a:pt x="0" y="2598410"/>
                </a:moveTo>
                <a:lnTo>
                  <a:pt x="0"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88" name="자유형: 도형 87">
            <a:extLst>
              <a:ext uri="{FF2B5EF4-FFF2-40B4-BE49-F238E27FC236}">
                <a16:creationId xmlns:a16="http://schemas.microsoft.com/office/drawing/2014/main" id="{500A4EEE-E577-9719-5E72-7762939157FC}"/>
              </a:ext>
            </a:extLst>
          </p:cNvPr>
          <p:cNvSpPr/>
          <p:nvPr/>
        </p:nvSpPr>
        <p:spPr>
          <a:xfrm>
            <a:off x="4141739" y="3832513"/>
            <a:ext cx="35938" cy="14569"/>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89" name="자유형: 도형 88">
            <a:extLst>
              <a:ext uri="{FF2B5EF4-FFF2-40B4-BE49-F238E27FC236}">
                <a16:creationId xmlns:a16="http://schemas.microsoft.com/office/drawing/2014/main" id="{622B1797-9268-3CBB-0819-E2A3AB0A28D9}"/>
              </a:ext>
            </a:extLst>
          </p:cNvPr>
          <p:cNvSpPr/>
          <p:nvPr/>
        </p:nvSpPr>
        <p:spPr>
          <a:xfrm>
            <a:off x="4141739" y="3081070"/>
            <a:ext cx="35938" cy="14569"/>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90" name="자유형: 도형 89">
            <a:extLst>
              <a:ext uri="{FF2B5EF4-FFF2-40B4-BE49-F238E27FC236}">
                <a16:creationId xmlns:a16="http://schemas.microsoft.com/office/drawing/2014/main" id="{3B475132-C540-01AC-6671-8F7034888262}"/>
              </a:ext>
            </a:extLst>
          </p:cNvPr>
          <p:cNvSpPr/>
          <p:nvPr/>
        </p:nvSpPr>
        <p:spPr>
          <a:xfrm>
            <a:off x="4141739" y="2329567"/>
            <a:ext cx="35938" cy="14569"/>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91" name="자유형: 도형 90">
            <a:extLst>
              <a:ext uri="{FF2B5EF4-FFF2-40B4-BE49-F238E27FC236}">
                <a16:creationId xmlns:a16="http://schemas.microsoft.com/office/drawing/2014/main" id="{C2A3BD71-78A0-695F-D645-7CFF902BF2B4}"/>
              </a:ext>
            </a:extLst>
          </p:cNvPr>
          <p:cNvSpPr/>
          <p:nvPr/>
        </p:nvSpPr>
        <p:spPr>
          <a:xfrm>
            <a:off x="4141739" y="1578124"/>
            <a:ext cx="35938" cy="14569"/>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92" name="자유형: 도형 91">
            <a:extLst>
              <a:ext uri="{FF2B5EF4-FFF2-40B4-BE49-F238E27FC236}">
                <a16:creationId xmlns:a16="http://schemas.microsoft.com/office/drawing/2014/main" id="{EC8253A8-D898-9224-D41C-F5E37D1BA82A}"/>
              </a:ext>
            </a:extLst>
          </p:cNvPr>
          <p:cNvSpPr/>
          <p:nvPr/>
        </p:nvSpPr>
        <p:spPr>
          <a:xfrm>
            <a:off x="4141739" y="831383"/>
            <a:ext cx="35938" cy="14569"/>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93" name="자유형: 도형 92">
            <a:extLst>
              <a:ext uri="{FF2B5EF4-FFF2-40B4-BE49-F238E27FC236}">
                <a16:creationId xmlns:a16="http://schemas.microsoft.com/office/drawing/2014/main" id="{B1CDA0B3-BDB0-4D1B-F444-FD128942C2F9}"/>
              </a:ext>
            </a:extLst>
          </p:cNvPr>
          <p:cNvSpPr/>
          <p:nvPr/>
        </p:nvSpPr>
        <p:spPr>
          <a:xfrm>
            <a:off x="4163395" y="3847086"/>
            <a:ext cx="5868000" cy="14569"/>
          </a:xfrm>
          <a:custGeom>
            <a:avLst/>
            <a:gdLst>
              <a:gd name="connsiteX0" fmla="*/ 0 w 5371350"/>
              <a:gd name="connsiteY0" fmla="*/ 0 h 11449"/>
              <a:gd name="connsiteX1" fmla="*/ 5371351 w 5371350"/>
              <a:gd name="connsiteY1" fmla="*/ 0 h 11449"/>
            </a:gdLst>
            <a:ahLst/>
            <a:cxnLst>
              <a:cxn ang="0">
                <a:pos x="connsiteX0" y="connsiteY0"/>
              </a:cxn>
              <a:cxn ang="0">
                <a:pos x="connsiteX1" y="connsiteY1"/>
              </a:cxn>
            </a:cxnLst>
            <a:rect l="l" t="t" r="r" b="b"/>
            <a:pathLst>
              <a:path w="5371350" h="11449">
                <a:moveTo>
                  <a:pt x="0" y="0"/>
                </a:moveTo>
                <a:lnTo>
                  <a:pt x="5371351"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94" name="자유형: 도형 93">
            <a:extLst>
              <a:ext uri="{FF2B5EF4-FFF2-40B4-BE49-F238E27FC236}">
                <a16:creationId xmlns:a16="http://schemas.microsoft.com/office/drawing/2014/main" id="{672C0205-EC6B-8327-E0B8-873C59911872}"/>
              </a:ext>
            </a:extLst>
          </p:cNvPr>
          <p:cNvSpPr/>
          <p:nvPr/>
        </p:nvSpPr>
        <p:spPr>
          <a:xfrm>
            <a:off x="4178662" y="3861374"/>
            <a:ext cx="13106" cy="39948"/>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95" name="자유형: 도형 94">
            <a:extLst>
              <a:ext uri="{FF2B5EF4-FFF2-40B4-BE49-F238E27FC236}">
                <a16:creationId xmlns:a16="http://schemas.microsoft.com/office/drawing/2014/main" id="{BA0B0D1E-04B5-4A1F-C3DB-CBC09ECC1C06}"/>
              </a:ext>
            </a:extLst>
          </p:cNvPr>
          <p:cNvSpPr/>
          <p:nvPr/>
        </p:nvSpPr>
        <p:spPr>
          <a:xfrm>
            <a:off x="5993065" y="3861374"/>
            <a:ext cx="13106" cy="39948"/>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96" name="자유형: 도형 95">
            <a:extLst>
              <a:ext uri="{FF2B5EF4-FFF2-40B4-BE49-F238E27FC236}">
                <a16:creationId xmlns:a16="http://schemas.microsoft.com/office/drawing/2014/main" id="{8C7CFEC6-9193-0D6F-D3CA-EC51261779E0}"/>
              </a:ext>
            </a:extLst>
          </p:cNvPr>
          <p:cNvSpPr/>
          <p:nvPr/>
        </p:nvSpPr>
        <p:spPr>
          <a:xfrm>
            <a:off x="7807480" y="3861374"/>
            <a:ext cx="13106" cy="39948"/>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97" name="자유형: 도형 96">
            <a:extLst>
              <a:ext uri="{FF2B5EF4-FFF2-40B4-BE49-F238E27FC236}">
                <a16:creationId xmlns:a16="http://schemas.microsoft.com/office/drawing/2014/main" id="{1AAE12AA-4270-0189-C09D-39513E3325AF}"/>
              </a:ext>
            </a:extLst>
          </p:cNvPr>
          <p:cNvSpPr/>
          <p:nvPr/>
        </p:nvSpPr>
        <p:spPr>
          <a:xfrm>
            <a:off x="9621895" y="3861374"/>
            <a:ext cx="13106" cy="39948"/>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98" name="TextBox 97">
            <a:extLst>
              <a:ext uri="{FF2B5EF4-FFF2-40B4-BE49-F238E27FC236}">
                <a16:creationId xmlns:a16="http://schemas.microsoft.com/office/drawing/2014/main" id="{333C4CE8-3EFF-B3F5-44BF-9F0FC1CA718D}"/>
              </a:ext>
            </a:extLst>
          </p:cNvPr>
          <p:cNvSpPr txBox="1"/>
          <p:nvPr/>
        </p:nvSpPr>
        <p:spPr>
          <a:xfrm>
            <a:off x="3929345" y="3669213"/>
            <a:ext cx="24833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3946BEA7-6C21-DA7D-A1F3-FAE5DBC558FE}"/>
              </a:ext>
            </a:extLst>
          </p:cNvPr>
          <p:cNvSpPr txBox="1"/>
          <p:nvPr/>
        </p:nvSpPr>
        <p:spPr>
          <a:xfrm>
            <a:off x="4054496" y="3881348"/>
            <a:ext cx="24833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D2DE5EB7-9759-43E7-C1AE-ECA00F4F78BD}"/>
              </a:ext>
            </a:extLst>
          </p:cNvPr>
          <p:cNvSpPr txBox="1"/>
          <p:nvPr/>
        </p:nvSpPr>
        <p:spPr>
          <a:xfrm>
            <a:off x="5875451" y="3878689"/>
            <a:ext cx="248331" cy="307328"/>
          </a:xfrm>
          <a:prstGeom prst="rect">
            <a:avLst/>
          </a:prstGeom>
          <a:noFill/>
        </p:spPr>
        <p:txBody>
          <a:bodyPr wrap="square" rtlCol="0">
            <a:spAutoFit/>
          </a:bodyPr>
          <a:lstStyle/>
          <a:p>
            <a:pPr algn="ctr"/>
            <a:r>
              <a:rPr lang="en-US" altLang="ko-KR" sz="1397" b="1">
                <a:latin typeface="Arial Narrow" panose="020B0606020202030204" pitchFamily="34" charset="0"/>
                <a:cs typeface="Arial" panose="020B0604020202020204" pitchFamily="34" charset="0"/>
              </a:rPr>
              <a:t>1</a:t>
            </a:r>
            <a:endParaRPr lang="ko-KR" altLang="en-US" sz="1397" b="1" dirty="0">
              <a:latin typeface="Arial Narrow" panose="020B060602020203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4FCB0BA4-2942-F066-EE26-0488F3B26873}"/>
              </a:ext>
            </a:extLst>
          </p:cNvPr>
          <p:cNvSpPr txBox="1"/>
          <p:nvPr/>
        </p:nvSpPr>
        <p:spPr>
          <a:xfrm>
            <a:off x="7689853" y="3870716"/>
            <a:ext cx="248331" cy="307328"/>
          </a:xfrm>
          <a:prstGeom prst="rect">
            <a:avLst/>
          </a:prstGeom>
          <a:noFill/>
        </p:spPr>
        <p:txBody>
          <a:bodyPr wrap="square" rtlCol="0">
            <a:spAutoFit/>
          </a:bodyPr>
          <a:lstStyle/>
          <a:p>
            <a:pPr algn="ctr"/>
            <a:r>
              <a:rPr lang="en-US" altLang="ko-KR" sz="1397" b="1">
                <a:latin typeface="Arial Narrow" panose="020B0606020202030204" pitchFamily="34" charset="0"/>
                <a:cs typeface="Arial" panose="020B0604020202020204" pitchFamily="34" charset="0"/>
              </a:rPr>
              <a:t>2</a:t>
            </a:r>
            <a:endParaRPr lang="ko-KR" altLang="en-US" sz="1397" b="1" dirty="0">
              <a:latin typeface="Arial Narrow" panose="020B060602020203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81B5C880-9C8F-8099-4E06-F006A019DFF3}"/>
              </a:ext>
            </a:extLst>
          </p:cNvPr>
          <p:cNvSpPr txBox="1"/>
          <p:nvPr/>
        </p:nvSpPr>
        <p:spPr>
          <a:xfrm>
            <a:off x="9497702" y="3885444"/>
            <a:ext cx="24833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a:t>
            </a:r>
            <a:endParaRPr lang="ko-KR" altLang="en-US" sz="1397" b="1" dirty="0">
              <a:latin typeface="Arial Narrow" panose="020B060602020203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6D29E56D-14C6-521B-59E1-18DB02C8AC19}"/>
              </a:ext>
            </a:extLst>
          </p:cNvPr>
          <p:cNvSpPr txBox="1"/>
          <p:nvPr/>
        </p:nvSpPr>
        <p:spPr>
          <a:xfrm>
            <a:off x="3697796" y="2910658"/>
            <a:ext cx="479882" cy="314479"/>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2</a:t>
            </a:r>
            <a:r>
              <a:rPr lang="en-US" altLang="ko-KR" sz="1397" dirty="0">
                <a:latin typeface="Arial Narrow" panose="020B0606020202030204" pitchFamily="34" charset="0"/>
                <a:ea typeface="맑은 고딕" panose="020B0503020000020004" pitchFamily="50" charset="-127"/>
                <a:cs typeface="Arial" panose="020B0604020202020204" pitchFamily="34" charset="0"/>
              </a:rPr>
              <a:t>·</a:t>
            </a:r>
            <a:r>
              <a:rPr lang="en-US" altLang="ko-KR" sz="1397" b="1" dirty="0">
                <a:latin typeface="Arial Narrow" panose="020B0606020202030204" pitchFamily="34" charset="0"/>
                <a:cs typeface="Arial" panose="020B0604020202020204" pitchFamily="34" charset="0"/>
              </a:rPr>
              <a:t>5</a:t>
            </a:r>
            <a:endParaRPr lang="ko-KR" altLang="en-US" sz="1397" b="1" dirty="0">
              <a:latin typeface="Arial Narrow" panose="020B060602020203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22AEC86F-6B93-5BA4-E836-248DB2991F51}"/>
              </a:ext>
            </a:extLst>
          </p:cNvPr>
          <p:cNvSpPr txBox="1"/>
          <p:nvPr/>
        </p:nvSpPr>
        <p:spPr>
          <a:xfrm>
            <a:off x="3785847" y="2177026"/>
            <a:ext cx="39182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5</a:t>
            </a:r>
            <a:endParaRPr lang="ko-KR" altLang="en-US" sz="1397" b="1" dirty="0">
              <a:latin typeface="Arial Narrow" panose="020B060602020203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61607511-C310-DD8A-D8C2-24D6795D1E76}"/>
              </a:ext>
            </a:extLst>
          </p:cNvPr>
          <p:cNvSpPr txBox="1"/>
          <p:nvPr/>
        </p:nvSpPr>
        <p:spPr>
          <a:xfrm>
            <a:off x="3652743" y="1421621"/>
            <a:ext cx="52319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7</a:t>
            </a:r>
            <a:r>
              <a:rPr lang="en-US" altLang="ko-KR" sz="1397" dirty="0">
                <a:latin typeface="Arial Narrow" panose="020B0606020202030204" pitchFamily="34" charset="0"/>
                <a:ea typeface="맑은 고딕" panose="020B0503020000020004" pitchFamily="50" charset="-127"/>
                <a:cs typeface="Arial" panose="020B0604020202020204" pitchFamily="34" charset="0"/>
              </a:rPr>
              <a:t>·</a:t>
            </a:r>
            <a:r>
              <a:rPr lang="en-US" altLang="ko-KR" sz="1397" b="1" dirty="0">
                <a:latin typeface="Arial Narrow" panose="020B0606020202030204" pitchFamily="34" charset="0"/>
                <a:cs typeface="Arial" panose="020B0604020202020204" pitchFamily="34" charset="0"/>
              </a:rPr>
              <a:t>5</a:t>
            </a:r>
            <a:endParaRPr lang="ko-KR" altLang="en-US" sz="1397" b="1" dirty="0">
              <a:latin typeface="Arial Narrow" panose="020B060602020203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2E9EFEB5-5EF1-0187-2E9B-9342E2433E58}"/>
              </a:ext>
            </a:extLst>
          </p:cNvPr>
          <p:cNvSpPr txBox="1"/>
          <p:nvPr/>
        </p:nvSpPr>
        <p:spPr>
          <a:xfrm>
            <a:off x="3698341" y="673108"/>
            <a:ext cx="48690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a:t>
            </a:r>
            <a:endParaRPr lang="ko-KR" altLang="en-US" sz="1397" b="1" dirty="0">
              <a:latin typeface="Arial Narrow" panose="020B060602020203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AA50D01B-0847-8FC8-5E9B-101E749D3034}"/>
              </a:ext>
            </a:extLst>
          </p:cNvPr>
          <p:cNvSpPr txBox="1"/>
          <p:nvPr/>
        </p:nvSpPr>
        <p:spPr>
          <a:xfrm>
            <a:off x="2811891" y="2478519"/>
            <a:ext cx="41177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50</a:t>
            </a:r>
            <a:endParaRPr lang="ko-KR" altLang="en-US" sz="1397" b="1" dirty="0">
              <a:latin typeface="Arial Narrow" panose="020B0606020202030204" pitchFamily="34" charset="0"/>
              <a:cs typeface="Arial" panose="020B0604020202020204" pitchFamily="34" charset="0"/>
            </a:endParaRPr>
          </a:p>
        </p:txBody>
      </p:sp>
      <p:sp>
        <p:nvSpPr>
          <p:cNvPr id="112" name="자유형: 도형 111">
            <a:extLst>
              <a:ext uri="{FF2B5EF4-FFF2-40B4-BE49-F238E27FC236}">
                <a16:creationId xmlns:a16="http://schemas.microsoft.com/office/drawing/2014/main" id="{6FB48F8D-6F22-FC9D-E56C-5BD404BB132C}"/>
              </a:ext>
            </a:extLst>
          </p:cNvPr>
          <p:cNvSpPr/>
          <p:nvPr/>
        </p:nvSpPr>
        <p:spPr>
          <a:xfrm>
            <a:off x="3216619" y="4197267"/>
            <a:ext cx="23877" cy="969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13" name="자유형: 도형 112">
            <a:extLst>
              <a:ext uri="{FF2B5EF4-FFF2-40B4-BE49-F238E27FC236}">
                <a16:creationId xmlns:a16="http://schemas.microsoft.com/office/drawing/2014/main" id="{39355FCF-8983-16A1-2096-11E2C66FDF94}"/>
              </a:ext>
            </a:extLst>
          </p:cNvPr>
          <p:cNvSpPr/>
          <p:nvPr/>
        </p:nvSpPr>
        <p:spPr>
          <a:xfrm>
            <a:off x="3216619" y="3806333"/>
            <a:ext cx="23877" cy="969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14" name="자유형: 도형 113">
            <a:extLst>
              <a:ext uri="{FF2B5EF4-FFF2-40B4-BE49-F238E27FC236}">
                <a16:creationId xmlns:a16="http://schemas.microsoft.com/office/drawing/2014/main" id="{D7F40008-C397-F736-9EAF-42440EB82DF0}"/>
              </a:ext>
            </a:extLst>
          </p:cNvPr>
          <p:cNvSpPr/>
          <p:nvPr/>
        </p:nvSpPr>
        <p:spPr>
          <a:xfrm>
            <a:off x="3216619" y="3415362"/>
            <a:ext cx="23877" cy="969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15" name="자유형: 도형 114">
            <a:extLst>
              <a:ext uri="{FF2B5EF4-FFF2-40B4-BE49-F238E27FC236}">
                <a16:creationId xmlns:a16="http://schemas.microsoft.com/office/drawing/2014/main" id="{340C6494-6673-C3AA-F55A-7B10EAD53FE0}"/>
              </a:ext>
            </a:extLst>
          </p:cNvPr>
          <p:cNvSpPr/>
          <p:nvPr/>
        </p:nvSpPr>
        <p:spPr>
          <a:xfrm>
            <a:off x="3216619" y="3024389"/>
            <a:ext cx="23877" cy="969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16" name="자유형: 도형 115">
            <a:extLst>
              <a:ext uri="{FF2B5EF4-FFF2-40B4-BE49-F238E27FC236}">
                <a16:creationId xmlns:a16="http://schemas.microsoft.com/office/drawing/2014/main" id="{131C1813-3AB3-2267-841A-397FF49B2F0C}"/>
              </a:ext>
            </a:extLst>
          </p:cNvPr>
          <p:cNvSpPr/>
          <p:nvPr/>
        </p:nvSpPr>
        <p:spPr>
          <a:xfrm>
            <a:off x="3216619" y="2633466"/>
            <a:ext cx="23877" cy="969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17" name="자유형: 도형 116">
            <a:extLst>
              <a:ext uri="{FF2B5EF4-FFF2-40B4-BE49-F238E27FC236}">
                <a16:creationId xmlns:a16="http://schemas.microsoft.com/office/drawing/2014/main" id="{98B0DB98-1436-09BA-D53F-E5F0E6ED8C8C}"/>
              </a:ext>
            </a:extLst>
          </p:cNvPr>
          <p:cNvSpPr/>
          <p:nvPr/>
        </p:nvSpPr>
        <p:spPr>
          <a:xfrm>
            <a:off x="3216619" y="2242493"/>
            <a:ext cx="23877" cy="969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18" name="자유형: 도형 117">
            <a:extLst>
              <a:ext uri="{FF2B5EF4-FFF2-40B4-BE49-F238E27FC236}">
                <a16:creationId xmlns:a16="http://schemas.microsoft.com/office/drawing/2014/main" id="{F807FD15-6A44-393D-5952-A966075F7CFF}"/>
              </a:ext>
            </a:extLst>
          </p:cNvPr>
          <p:cNvSpPr/>
          <p:nvPr/>
        </p:nvSpPr>
        <p:spPr>
          <a:xfrm>
            <a:off x="3216619" y="1851560"/>
            <a:ext cx="23877" cy="969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19" name="자유형: 도형 118">
            <a:extLst>
              <a:ext uri="{FF2B5EF4-FFF2-40B4-BE49-F238E27FC236}">
                <a16:creationId xmlns:a16="http://schemas.microsoft.com/office/drawing/2014/main" id="{6BE58204-4FE9-7D71-4ACE-05EB47FA95C5}"/>
              </a:ext>
            </a:extLst>
          </p:cNvPr>
          <p:cNvSpPr/>
          <p:nvPr/>
        </p:nvSpPr>
        <p:spPr>
          <a:xfrm>
            <a:off x="3216619" y="1460588"/>
            <a:ext cx="23877" cy="969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20" name="자유형: 도형 119">
            <a:extLst>
              <a:ext uri="{FF2B5EF4-FFF2-40B4-BE49-F238E27FC236}">
                <a16:creationId xmlns:a16="http://schemas.microsoft.com/office/drawing/2014/main" id="{0270CE4C-C10D-5CB9-FEA2-BB151CFFF7E1}"/>
              </a:ext>
            </a:extLst>
          </p:cNvPr>
          <p:cNvSpPr/>
          <p:nvPr/>
        </p:nvSpPr>
        <p:spPr>
          <a:xfrm>
            <a:off x="3216619" y="1069621"/>
            <a:ext cx="23877" cy="969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21" name="TextBox 120">
            <a:extLst>
              <a:ext uri="{FF2B5EF4-FFF2-40B4-BE49-F238E27FC236}">
                <a16:creationId xmlns:a16="http://schemas.microsoft.com/office/drawing/2014/main" id="{3B639EDC-E942-68D8-AC60-7DD7DBEAE42C}"/>
              </a:ext>
            </a:extLst>
          </p:cNvPr>
          <p:cNvSpPr txBox="1"/>
          <p:nvPr/>
        </p:nvSpPr>
        <p:spPr>
          <a:xfrm>
            <a:off x="2811891" y="2870751"/>
            <a:ext cx="41177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40</a:t>
            </a:r>
            <a:endParaRPr lang="ko-KR" altLang="en-US" sz="1397" b="1" dirty="0">
              <a:latin typeface="Arial Narrow" panose="020B060602020203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3E9ADE89-2D94-6685-0F41-07CC48DB3427}"/>
              </a:ext>
            </a:extLst>
          </p:cNvPr>
          <p:cNvSpPr txBox="1"/>
          <p:nvPr/>
        </p:nvSpPr>
        <p:spPr>
          <a:xfrm>
            <a:off x="2776093" y="3262744"/>
            <a:ext cx="470950"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30</a:t>
            </a:r>
            <a:endParaRPr lang="ko-KR" altLang="en-US" sz="1397" b="1" dirty="0">
              <a:latin typeface="Arial Narrow" panose="020B060602020203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D3675705-E96C-4059-7BB8-5A34AF8397E9}"/>
              </a:ext>
            </a:extLst>
          </p:cNvPr>
          <p:cNvSpPr txBox="1"/>
          <p:nvPr/>
        </p:nvSpPr>
        <p:spPr>
          <a:xfrm>
            <a:off x="2807731" y="3647913"/>
            <a:ext cx="42252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20</a:t>
            </a:r>
            <a:endParaRPr lang="ko-KR" altLang="en-US" sz="1397" b="1" dirty="0">
              <a:latin typeface="Arial Narrow" panose="020B060602020203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FC35B124-2BB3-946E-8EB6-F9D42EA544A6}"/>
              </a:ext>
            </a:extLst>
          </p:cNvPr>
          <p:cNvSpPr txBox="1"/>
          <p:nvPr/>
        </p:nvSpPr>
        <p:spPr>
          <a:xfrm>
            <a:off x="2813480" y="4038555"/>
            <a:ext cx="42163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a:t>
            </a:r>
            <a:endParaRPr lang="ko-KR" altLang="en-US" sz="1397" b="1" dirty="0">
              <a:latin typeface="Arial Narrow" panose="020B060602020203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92A7E968-BB4D-F3B1-B36D-0F87DBD990CE}"/>
              </a:ext>
            </a:extLst>
          </p:cNvPr>
          <p:cNvSpPr txBox="1"/>
          <p:nvPr/>
        </p:nvSpPr>
        <p:spPr>
          <a:xfrm>
            <a:off x="2798205" y="921051"/>
            <a:ext cx="435784"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90</a:t>
            </a:r>
            <a:endParaRPr lang="ko-KR" altLang="en-US" sz="1397" b="1" dirty="0">
              <a:latin typeface="Arial Narrow" panose="020B060602020203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7E2234CA-5ADA-0687-8D81-AFE4912B2958}"/>
              </a:ext>
            </a:extLst>
          </p:cNvPr>
          <p:cNvSpPr txBox="1"/>
          <p:nvPr/>
        </p:nvSpPr>
        <p:spPr>
          <a:xfrm>
            <a:off x="2848379" y="1305793"/>
            <a:ext cx="385610"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80</a:t>
            </a:r>
            <a:endParaRPr lang="ko-KR" altLang="en-US" sz="1397" b="1" dirty="0">
              <a:latin typeface="Arial Narrow" panose="020B060602020203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6178A80A-9D58-D7B7-5E39-EFF3E17BBAD6}"/>
              </a:ext>
            </a:extLst>
          </p:cNvPr>
          <p:cNvSpPr txBox="1"/>
          <p:nvPr/>
        </p:nvSpPr>
        <p:spPr>
          <a:xfrm>
            <a:off x="2811891" y="1695305"/>
            <a:ext cx="447040"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70</a:t>
            </a:r>
            <a:endParaRPr lang="ko-KR" altLang="en-US" sz="1397" b="1" dirty="0">
              <a:latin typeface="Arial Narrow" panose="020B060602020203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FB3A909D-9598-2DA4-CE48-ECA021970C1B}"/>
              </a:ext>
            </a:extLst>
          </p:cNvPr>
          <p:cNvSpPr txBox="1"/>
          <p:nvPr/>
        </p:nvSpPr>
        <p:spPr>
          <a:xfrm>
            <a:off x="2798205" y="2089906"/>
            <a:ext cx="43214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60</a:t>
            </a:r>
            <a:endParaRPr lang="ko-KR" altLang="en-US" sz="1397" b="1" dirty="0">
              <a:latin typeface="Arial Narrow" panose="020B0606020202030204" pitchFamily="34" charset="0"/>
              <a:cs typeface="Arial" panose="020B0604020202020204" pitchFamily="34" charset="0"/>
            </a:endParaRPr>
          </a:p>
        </p:txBody>
      </p:sp>
      <p:sp>
        <p:nvSpPr>
          <p:cNvPr id="137" name="자유형: 도형 136">
            <a:extLst>
              <a:ext uri="{FF2B5EF4-FFF2-40B4-BE49-F238E27FC236}">
                <a16:creationId xmlns:a16="http://schemas.microsoft.com/office/drawing/2014/main" id="{4D35C885-2C9C-6327-40FC-D667630AD60E}"/>
              </a:ext>
            </a:extLst>
          </p:cNvPr>
          <p:cNvSpPr/>
          <p:nvPr/>
        </p:nvSpPr>
        <p:spPr>
          <a:xfrm>
            <a:off x="4178599" y="3169428"/>
            <a:ext cx="5583713" cy="655981"/>
          </a:xfrm>
          <a:custGeom>
            <a:avLst/>
            <a:gdLst>
              <a:gd name="connsiteX0" fmla="*/ 0 w 4883056"/>
              <a:gd name="connsiteY0" fmla="*/ 515609 h 515609"/>
              <a:gd name="connsiteX1" fmla="*/ 121550 w 4883056"/>
              <a:gd name="connsiteY1" fmla="*/ 515609 h 515609"/>
              <a:gd name="connsiteX2" fmla="*/ 121550 w 4883056"/>
              <a:gd name="connsiteY2" fmla="*/ 507023 h 515609"/>
              <a:gd name="connsiteX3" fmla="*/ 282125 w 4883056"/>
              <a:gd name="connsiteY3" fmla="*/ 507023 h 515609"/>
              <a:gd name="connsiteX4" fmla="*/ 282125 w 4883056"/>
              <a:gd name="connsiteY4" fmla="*/ 498436 h 515609"/>
              <a:gd name="connsiteX5" fmla="*/ 399338 w 4883056"/>
              <a:gd name="connsiteY5" fmla="*/ 498436 h 515609"/>
              <a:gd name="connsiteX6" fmla="*/ 399338 w 4883056"/>
              <a:gd name="connsiteY6" fmla="*/ 489803 h 515609"/>
              <a:gd name="connsiteX7" fmla="*/ 468770 w 4883056"/>
              <a:gd name="connsiteY7" fmla="*/ 489803 h 515609"/>
              <a:gd name="connsiteX8" fmla="*/ 468770 w 4883056"/>
              <a:gd name="connsiteY8" fmla="*/ 481171 h 515609"/>
              <a:gd name="connsiteX9" fmla="*/ 486154 w 4883056"/>
              <a:gd name="connsiteY9" fmla="*/ 481171 h 515609"/>
              <a:gd name="connsiteX10" fmla="*/ 486154 w 4883056"/>
              <a:gd name="connsiteY10" fmla="*/ 472584 h 515609"/>
              <a:gd name="connsiteX11" fmla="*/ 494829 w 4883056"/>
              <a:gd name="connsiteY11" fmla="*/ 472584 h 515609"/>
              <a:gd name="connsiteX12" fmla="*/ 494829 w 4883056"/>
              <a:gd name="connsiteY12" fmla="*/ 463951 h 515609"/>
              <a:gd name="connsiteX13" fmla="*/ 551249 w 4883056"/>
              <a:gd name="connsiteY13" fmla="*/ 463951 h 515609"/>
              <a:gd name="connsiteX14" fmla="*/ 551249 w 4883056"/>
              <a:gd name="connsiteY14" fmla="*/ 455330 h 515609"/>
              <a:gd name="connsiteX15" fmla="*/ 607670 w 4883056"/>
              <a:gd name="connsiteY15" fmla="*/ 455330 h 515609"/>
              <a:gd name="connsiteX16" fmla="*/ 607670 w 4883056"/>
              <a:gd name="connsiteY16" fmla="*/ 446697 h 515609"/>
              <a:gd name="connsiteX17" fmla="*/ 633728 w 4883056"/>
              <a:gd name="connsiteY17" fmla="*/ 446697 h 515609"/>
              <a:gd name="connsiteX18" fmla="*/ 633728 w 4883056"/>
              <a:gd name="connsiteY18" fmla="*/ 438065 h 515609"/>
              <a:gd name="connsiteX19" fmla="*/ 668462 w 4883056"/>
              <a:gd name="connsiteY19" fmla="*/ 438065 h 515609"/>
              <a:gd name="connsiteX20" fmla="*/ 668462 w 4883056"/>
              <a:gd name="connsiteY20" fmla="*/ 429432 h 515609"/>
              <a:gd name="connsiteX21" fmla="*/ 694475 w 4883056"/>
              <a:gd name="connsiteY21" fmla="*/ 429432 h 515609"/>
              <a:gd name="connsiteX22" fmla="*/ 694475 w 4883056"/>
              <a:gd name="connsiteY22" fmla="*/ 420800 h 515609"/>
              <a:gd name="connsiteX23" fmla="*/ 824700 w 4883056"/>
              <a:gd name="connsiteY23" fmla="*/ 420800 h 515609"/>
              <a:gd name="connsiteX24" fmla="*/ 824700 w 4883056"/>
              <a:gd name="connsiteY24" fmla="*/ 412121 h 515609"/>
              <a:gd name="connsiteX25" fmla="*/ 881120 w 4883056"/>
              <a:gd name="connsiteY25" fmla="*/ 412121 h 515609"/>
              <a:gd name="connsiteX26" fmla="*/ 881120 w 4883056"/>
              <a:gd name="connsiteY26" fmla="*/ 403489 h 515609"/>
              <a:gd name="connsiteX27" fmla="*/ 976611 w 4883056"/>
              <a:gd name="connsiteY27" fmla="*/ 403489 h 515609"/>
              <a:gd name="connsiteX28" fmla="*/ 976611 w 4883056"/>
              <a:gd name="connsiteY28" fmla="*/ 386143 h 515609"/>
              <a:gd name="connsiteX29" fmla="*/ 1002670 w 4883056"/>
              <a:gd name="connsiteY29" fmla="*/ 386143 h 515609"/>
              <a:gd name="connsiteX30" fmla="*/ 1002670 w 4883056"/>
              <a:gd name="connsiteY30" fmla="*/ 377465 h 515609"/>
              <a:gd name="connsiteX31" fmla="*/ 1028695 w 4883056"/>
              <a:gd name="connsiteY31" fmla="*/ 377465 h 515609"/>
              <a:gd name="connsiteX32" fmla="*/ 1028695 w 4883056"/>
              <a:gd name="connsiteY32" fmla="*/ 368786 h 515609"/>
              <a:gd name="connsiteX33" fmla="*/ 1115511 w 4883056"/>
              <a:gd name="connsiteY33" fmla="*/ 368786 h 515609"/>
              <a:gd name="connsiteX34" fmla="*/ 1115511 w 4883056"/>
              <a:gd name="connsiteY34" fmla="*/ 360108 h 515609"/>
              <a:gd name="connsiteX35" fmla="*/ 1119837 w 4883056"/>
              <a:gd name="connsiteY35" fmla="*/ 360108 h 515609"/>
              <a:gd name="connsiteX36" fmla="*/ 1119837 w 4883056"/>
              <a:gd name="connsiteY36" fmla="*/ 351430 h 515609"/>
              <a:gd name="connsiteX37" fmla="*/ 1141570 w 4883056"/>
              <a:gd name="connsiteY37" fmla="*/ 351430 h 515609"/>
              <a:gd name="connsiteX38" fmla="*/ 1141570 w 4883056"/>
              <a:gd name="connsiteY38" fmla="*/ 342763 h 515609"/>
              <a:gd name="connsiteX39" fmla="*/ 1258736 w 4883056"/>
              <a:gd name="connsiteY39" fmla="*/ 342763 h 515609"/>
              <a:gd name="connsiteX40" fmla="*/ 1258736 w 4883056"/>
              <a:gd name="connsiteY40" fmla="*/ 334038 h 515609"/>
              <a:gd name="connsiteX41" fmla="*/ 1341216 w 4883056"/>
              <a:gd name="connsiteY41" fmla="*/ 334038 h 515609"/>
              <a:gd name="connsiteX42" fmla="*/ 1341216 w 4883056"/>
              <a:gd name="connsiteY42" fmla="*/ 325314 h 515609"/>
              <a:gd name="connsiteX43" fmla="*/ 1523523 w 4883056"/>
              <a:gd name="connsiteY43" fmla="*/ 325314 h 515609"/>
              <a:gd name="connsiteX44" fmla="*/ 1523523 w 4883056"/>
              <a:gd name="connsiteY44" fmla="*/ 316590 h 515609"/>
              <a:gd name="connsiteX45" fmla="*/ 1545245 w 4883056"/>
              <a:gd name="connsiteY45" fmla="*/ 316590 h 515609"/>
              <a:gd name="connsiteX46" fmla="*/ 1545245 w 4883056"/>
              <a:gd name="connsiteY46" fmla="*/ 307831 h 515609"/>
              <a:gd name="connsiteX47" fmla="*/ 1731890 w 4883056"/>
              <a:gd name="connsiteY47" fmla="*/ 307831 h 515609"/>
              <a:gd name="connsiteX48" fmla="*/ 1731890 w 4883056"/>
              <a:gd name="connsiteY48" fmla="*/ 298615 h 515609"/>
              <a:gd name="connsiteX49" fmla="*/ 1879453 w 4883056"/>
              <a:gd name="connsiteY49" fmla="*/ 298615 h 515609"/>
              <a:gd name="connsiteX50" fmla="*/ 1879453 w 4883056"/>
              <a:gd name="connsiteY50" fmla="*/ 289318 h 515609"/>
              <a:gd name="connsiteX51" fmla="*/ 2131193 w 4883056"/>
              <a:gd name="connsiteY51" fmla="*/ 289318 h 515609"/>
              <a:gd name="connsiteX52" fmla="*/ 2131193 w 4883056"/>
              <a:gd name="connsiteY52" fmla="*/ 279564 h 515609"/>
              <a:gd name="connsiteX53" fmla="*/ 2235347 w 4883056"/>
              <a:gd name="connsiteY53" fmla="*/ 279564 h 515609"/>
              <a:gd name="connsiteX54" fmla="*/ 2235347 w 4883056"/>
              <a:gd name="connsiteY54" fmla="*/ 269454 h 515609"/>
              <a:gd name="connsiteX55" fmla="*/ 2678105 w 4883056"/>
              <a:gd name="connsiteY55" fmla="*/ 269454 h 515609"/>
              <a:gd name="connsiteX56" fmla="*/ 2678105 w 4883056"/>
              <a:gd name="connsiteY56" fmla="*/ 257513 h 515609"/>
              <a:gd name="connsiteX57" fmla="*/ 2899472 w 4883056"/>
              <a:gd name="connsiteY57" fmla="*/ 257513 h 515609"/>
              <a:gd name="connsiteX58" fmla="*/ 2899472 w 4883056"/>
              <a:gd name="connsiteY58" fmla="*/ 244541 h 515609"/>
              <a:gd name="connsiteX59" fmla="*/ 2912484 w 4883056"/>
              <a:gd name="connsiteY59" fmla="*/ 244541 h 515609"/>
              <a:gd name="connsiteX60" fmla="*/ 2912484 w 4883056"/>
              <a:gd name="connsiteY60" fmla="*/ 231535 h 515609"/>
              <a:gd name="connsiteX61" fmla="*/ 2981905 w 4883056"/>
              <a:gd name="connsiteY61" fmla="*/ 231535 h 515609"/>
              <a:gd name="connsiteX62" fmla="*/ 2981905 w 4883056"/>
              <a:gd name="connsiteY62" fmla="*/ 218162 h 515609"/>
              <a:gd name="connsiteX63" fmla="*/ 3099130 w 4883056"/>
              <a:gd name="connsiteY63" fmla="*/ 218162 h 515609"/>
              <a:gd name="connsiteX64" fmla="*/ 3099130 w 4883056"/>
              <a:gd name="connsiteY64" fmla="*/ 204023 h 515609"/>
              <a:gd name="connsiteX65" fmla="*/ 3251029 w 4883056"/>
              <a:gd name="connsiteY65" fmla="*/ 204023 h 515609"/>
              <a:gd name="connsiteX66" fmla="*/ 3251029 w 4883056"/>
              <a:gd name="connsiteY66" fmla="*/ 188555 h 515609"/>
              <a:gd name="connsiteX67" fmla="*/ 3307451 w 4883056"/>
              <a:gd name="connsiteY67" fmla="*/ 188555 h 515609"/>
              <a:gd name="connsiteX68" fmla="*/ 3307451 w 4883056"/>
              <a:gd name="connsiteY68" fmla="*/ 172721 h 515609"/>
              <a:gd name="connsiteX69" fmla="*/ 3398604 w 4883056"/>
              <a:gd name="connsiteY69" fmla="*/ 172721 h 515609"/>
              <a:gd name="connsiteX70" fmla="*/ 3398604 w 4883056"/>
              <a:gd name="connsiteY70" fmla="*/ 156532 h 515609"/>
              <a:gd name="connsiteX71" fmla="*/ 3437675 w 4883056"/>
              <a:gd name="connsiteY71" fmla="*/ 156532 h 515609"/>
              <a:gd name="connsiteX72" fmla="*/ 3437675 w 4883056"/>
              <a:gd name="connsiteY72" fmla="*/ 140114 h 515609"/>
              <a:gd name="connsiteX73" fmla="*/ 3498467 w 4883056"/>
              <a:gd name="connsiteY73" fmla="*/ 140114 h 515609"/>
              <a:gd name="connsiteX74" fmla="*/ 3498467 w 4883056"/>
              <a:gd name="connsiteY74" fmla="*/ 123387 h 515609"/>
              <a:gd name="connsiteX75" fmla="*/ 3580901 w 4883056"/>
              <a:gd name="connsiteY75" fmla="*/ 123387 h 515609"/>
              <a:gd name="connsiteX76" fmla="*/ 3580901 w 4883056"/>
              <a:gd name="connsiteY76" fmla="*/ 106167 h 515609"/>
              <a:gd name="connsiteX77" fmla="*/ 4427287 w 4883056"/>
              <a:gd name="connsiteY77" fmla="*/ 106167 h 515609"/>
              <a:gd name="connsiteX78" fmla="*/ 4427287 w 4883056"/>
              <a:gd name="connsiteY78" fmla="*/ 77991 h 515609"/>
              <a:gd name="connsiteX79" fmla="*/ 4709470 w 4883056"/>
              <a:gd name="connsiteY79" fmla="*/ 77991 h 515609"/>
              <a:gd name="connsiteX80" fmla="*/ 4709470 w 4883056"/>
              <a:gd name="connsiteY80" fmla="*/ 42224 h 515609"/>
              <a:gd name="connsiteX81" fmla="*/ 4809287 w 4883056"/>
              <a:gd name="connsiteY81" fmla="*/ 42224 h 515609"/>
              <a:gd name="connsiteX82" fmla="*/ 4809287 w 4883056"/>
              <a:gd name="connsiteY82" fmla="*/ 0 h 515609"/>
              <a:gd name="connsiteX83" fmla="*/ 4883056 w 4883056"/>
              <a:gd name="connsiteY83" fmla="*/ 0 h 51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883056" h="515609">
                <a:moveTo>
                  <a:pt x="0" y="515609"/>
                </a:moveTo>
                <a:lnTo>
                  <a:pt x="121550" y="515609"/>
                </a:lnTo>
                <a:lnTo>
                  <a:pt x="121550" y="507023"/>
                </a:lnTo>
                <a:lnTo>
                  <a:pt x="282125" y="507023"/>
                </a:lnTo>
                <a:lnTo>
                  <a:pt x="282125" y="498436"/>
                </a:lnTo>
                <a:lnTo>
                  <a:pt x="399338" y="498436"/>
                </a:lnTo>
                <a:lnTo>
                  <a:pt x="399338" y="489803"/>
                </a:lnTo>
                <a:lnTo>
                  <a:pt x="468770" y="489803"/>
                </a:lnTo>
                <a:lnTo>
                  <a:pt x="468770" y="481171"/>
                </a:lnTo>
                <a:lnTo>
                  <a:pt x="486154" y="481171"/>
                </a:lnTo>
                <a:lnTo>
                  <a:pt x="486154" y="472584"/>
                </a:lnTo>
                <a:lnTo>
                  <a:pt x="494829" y="472584"/>
                </a:lnTo>
                <a:lnTo>
                  <a:pt x="494829" y="463951"/>
                </a:lnTo>
                <a:lnTo>
                  <a:pt x="551249" y="463951"/>
                </a:lnTo>
                <a:lnTo>
                  <a:pt x="551249" y="455330"/>
                </a:lnTo>
                <a:lnTo>
                  <a:pt x="607670" y="455330"/>
                </a:lnTo>
                <a:lnTo>
                  <a:pt x="607670" y="446697"/>
                </a:lnTo>
                <a:lnTo>
                  <a:pt x="633728" y="446697"/>
                </a:lnTo>
                <a:lnTo>
                  <a:pt x="633728" y="438065"/>
                </a:lnTo>
                <a:lnTo>
                  <a:pt x="668462" y="438065"/>
                </a:lnTo>
                <a:lnTo>
                  <a:pt x="668462" y="429432"/>
                </a:lnTo>
                <a:lnTo>
                  <a:pt x="694475" y="429432"/>
                </a:lnTo>
                <a:lnTo>
                  <a:pt x="694475" y="420800"/>
                </a:lnTo>
                <a:lnTo>
                  <a:pt x="824700" y="420800"/>
                </a:lnTo>
                <a:lnTo>
                  <a:pt x="824700" y="412121"/>
                </a:lnTo>
                <a:lnTo>
                  <a:pt x="881120" y="412121"/>
                </a:lnTo>
                <a:lnTo>
                  <a:pt x="881120" y="403489"/>
                </a:lnTo>
                <a:lnTo>
                  <a:pt x="976611" y="403489"/>
                </a:lnTo>
                <a:lnTo>
                  <a:pt x="976611" y="386143"/>
                </a:lnTo>
                <a:lnTo>
                  <a:pt x="1002670" y="386143"/>
                </a:lnTo>
                <a:lnTo>
                  <a:pt x="1002670" y="377465"/>
                </a:lnTo>
                <a:lnTo>
                  <a:pt x="1028695" y="377465"/>
                </a:lnTo>
                <a:lnTo>
                  <a:pt x="1028695" y="368786"/>
                </a:lnTo>
                <a:lnTo>
                  <a:pt x="1115511" y="368786"/>
                </a:lnTo>
                <a:lnTo>
                  <a:pt x="1115511" y="360108"/>
                </a:lnTo>
                <a:lnTo>
                  <a:pt x="1119837" y="360108"/>
                </a:lnTo>
                <a:lnTo>
                  <a:pt x="1119837" y="351430"/>
                </a:lnTo>
                <a:lnTo>
                  <a:pt x="1141570" y="351430"/>
                </a:lnTo>
                <a:lnTo>
                  <a:pt x="1141570" y="342763"/>
                </a:lnTo>
                <a:lnTo>
                  <a:pt x="1258736" y="342763"/>
                </a:lnTo>
                <a:lnTo>
                  <a:pt x="1258736" y="334038"/>
                </a:lnTo>
                <a:lnTo>
                  <a:pt x="1341216" y="334038"/>
                </a:lnTo>
                <a:lnTo>
                  <a:pt x="1341216" y="325314"/>
                </a:lnTo>
                <a:lnTo>
                  <a:pt x="1523523" y="325314"/>
                </a:lnTo>
                <a:lnTo>
                  <a:pt x="1523523" y="316590"/>
                </a:lnTo>
                <a:lnTo>
                  <a:pt x="1545245" y="316590"/>
                </a:lnTo>
                <a:lnTo>
                  <a:pt x="1545245" y="307831"/>
                </a:lnTo>
                <a:lnTo>
                  <a:pt x="1731890" y="307831"/>
                </a:lnTo>
                <a:lnTo>
                  <a:pt x="1731890" y="298615"/>
                </a:lnTo>
                <a:lnTo>
                  <a:pt x="1879453" y="298615"/>
                </a:lnTo>
                <a:lnTo>
                  <a:pt x="1879453" y="289318"/>
                </a:lnTo>
                <a:lnTo>
                  <a:pt x="2131193" y="289318"/>
                </a:lnTo>
                <a:lnTo>
                  <a:pt x="2131193" y="279564"/>
                </a:lnTo>
                <a:lnTo>
                  <a:pt x="2235347" y="279564"/>
                </a:lnTo>
                <a:lnTo>
                  <a:pt x="2235347" y="269454"/>
                </a:lnTo>
                <a:lnTo>
                  <a:pt x="2678105" y="269454"/>
                </a:lnTo>
                <a:lnTo>
                  <a:pt x="2678105" y="257513"/>
                </a:lnTo>
                <a:lnTo>
                  <a:pt x="2899472" y="257513"/>
                </a:lnTo>
                <a:lnTo>
                  <a:pt x="2899472" y="244541"/>
                </a:lnTo>
                <a:lnTo>
                  <a:pt x="2912484" y="244541"/>
                </a:lnTo>
                <a:lnTo>
                  <a:pt x="2912484" y="231535"/>
                </a:lnTo>
                <a:lnTo>
                  <a:pt x="2981905" y="231535"/>
                </a:lnTo>
                <a:lnTo>
                  <a:pt x="2981905" y="218162"/>
                </a:lnTo>
                <a:lnTo>
                  <a:pt x="3099130" y="218162"/>
                </a:lnTo>
                <a:lnTo>
                  <a:pt x="3099130" y="204023"/>
                </a:lnTo>
                <a:lnTo>
                  <a:pt x="3251029" y="204023"/>
                </a:lnTo>
                <a:lnTo>
                  <a:pt x="3251029" y="188555"/>
                </a:lnTo>
                <a:lnTo>
                  <a:pt x="3307451" y="188555"/>
                </a:lnTo>
                <a:lnTo>
                  <a:pt x="3307451" y="172721"/>
                </a:lnTo>
                <a:lnTo>
                  <a:pt x="3398604" y="172721"/>
                </a:lnTo>
                <a:lnTo>
                  <a:pt x="3398604" y="156532"/>
                </a:lnTo>
                <a:lnTo>
                  <a:pt x="3437675" y="156532"/>
                </a:lnTo>
                <a:lnTo>
                  <a:pt x="3437675" y="140114"/>
                </a:lnTo>
                <a:lnTo>
                  <a:pt x="3498467" y="140114"/>
                </a:lnTo>
                <a:lnTo>
                  <a:pt x="3498467" y="123387"/>
                </a:lnTo>
                <a:lnTo>
                  <a:pt x="3580901" y="123387"/>
                </a:lnTo>
                <a:lnTo>
                  <a:pt x="3580901" y="106167"/>
                </a:lnTo>
                <a:lnTo>
                  <a:pt x="4427287" y="106167"/>
                </a:lnTo>
                <a:lnTo>
                  <a:pt x="4427287" y="77991"/>
                </a:lnTo>
                <a:lnTo>
                  <a:pt x="4709470" y="77991"/>
                </a:lnTo>
                <a:lnTo>
                  <a:pt x="4709470" y="42224"/>
                </a:lnTo>
                <a:lnTo>
                  <a:pt x="4809287" y="42224"/>
                </a:lnTo>
                <a:lnTo>
                  <a:pt x="4809287" y="0"/>
                </a:lnTo>
                <a:lnTo>
                  <a:pt x="4883056" y="0"/>
                </a:lnTo>
              </a:path>
            </a:pathLst>
          </a:custGeom>
          <a:noFill/>
          <a:ln w="18310" cap="flat">
            <a:solidFill>
              <a:srgbClr val="E41A1C"/>
            </a:solidFill>
            <a:prstDash val="solid"/>
            <a:round/>
          </a:ln>
        </p:spPr>
        <p:txBody>
          <a:bodyPr rtlCol="0" anchor="ctr"/>
          <a:lstStyle/>
          <a:p>
            <a:endParaRPr lang="ko-KR" altLang="en-US" sz="1796">
              <a:latin typeface="Arial Narrow" panose="020B0606020202030204" pitchFamily="34" charset="0"/>
            </a:endParaRPr>
          </a:p>
        </p:txBody>
      </p:sp>
      <p:sp>
        <p:nvSpPr>
          <p:cNvPr id="138" name="자유형: 도형 137">
            <a:extLst>
              <a:ext uri="{FF2B5EF4-FFF2-40B4-BE49-F238E27FC236}">
                <a16:creationId xmlns:a16="http://schemas.microsoft.com/office/drawing/2014/main" id="{AFAD3660-EA8D-49E6-F7E8-54DAE860919E}"/>
              </a:ext>
            </a:extLst>
          </p:cNvPr>
          <p:cNvSpPr/>
          <p:nvPr/>
        </p:nvSpPr>
        <p:spPr>
          <a:xfrm>
            <a:off x="4178599" y="3532677"/>
            <a:ext cx="5583713" cy="292733"/>
          </a:xfrm>
          <a:custGeom>
            <a:avLst/>
            <a:gdLst>
              <a:gd name="connsiteX0" fmla="*/ 0 w 4883056"/>
              <a:gd name="connsiteY0" fmla="*/ 230092 h 230092"/>
              <a:gd name="connsiteX1" fmla="*/ 65130 w 4883056"/>
              <a:gd name="connsiteY1" fmla="*/ 230092 h 230092"/>
              <a:gd name="connsiteX2" fmla="*/ 65130 w 4883056"/>
              <a:gd name="connsiteY2" fmla="*/ 221505 h 230092"/>
              <a:gd name="connsiteX3" fmla="*/ 147563 w 4883056"/>
              <a:gd name="connsiteY3" fmla="*/ 221505 h 230092"/>
              <a:gd name="connsiteX4" fmla="*/ 147563 w 4883056"/>
              <a:gd name="connsiteY4" fmla="*/ 212873 h 230092"/>
              <a:gd name="connsiteX5" fmla="*/ 199692 w 4883056"/>
              <a:gd name="connsiteY5" fmla="*/ 212873 h 230092"/>
              <a:gd name="connsiteX6" fmla="*/ 199692 w 4883056"/>
              <a:gd name="connsiteY6" fmla="*/ 204286 h 230092"/>
              <a:gd name="connsiteX7" fmla="*/ 204029 w 4883056"/>
              <a:gd name="connsiteY7" fmla="*/ 204286 h 230092"/>
              <a:gd name="connsiteX8" fmla="*/ 204029 w 4883056"/>
              <a:gd name="connsiteY8" fmla="*/ 195653 h 230092"/>
              <a:gd name="connsiteX9" fmla="*/ 455758 w 4883056"/>
              <a:gd name="connsiteY9" fmla="*/ 195653 h 230092"/>
              <a:gd name="connsiteX10" fmla="*/ 455758 w 4883056"/>
              <a:gd name="connsiteY10" fmla="*/ 187021 h 230092"/>
              <a:gd name="connsiteX11" fmla="*/ 533900 w 4883056"/>
              <a:gd name="connsiteY11" fmla="*/ 187021 h 230092"/>
              <a:gd name="connsiteX12" fmla="*/ 533900 w 4883056"/>
              <a:gd name="connsiteY12" fmla="*/ 178399 h 230092"/>
              <a:gd name="connsiteX13" fmla="*/ 642403 w 4883056"/>
              <a:gd name="connsiteY13" fmla="*/ 178399 h 230092"/>
              <a:gd name="connsiteX14" fmla="*/ 642403 w 4883056"/>
              <a:gd name="connsiteY14" fmla="*/ 169767 h 230092"/>
              <a:gd name="connsiteX15" fmla="*/ 837712 w 4883056"/>
              <a:gd name="connsiteY15" fmla="*/ 169767 h 230092"/>
              <a:gd name="connsiteX16" fmla="*/ 837712 w 4883056"/>
              <a:gd name="connsiteY16" fmla="*/ 161088 h 230092"/>
              <a:gd name="connsiteX17" fmla="*/ 846387 w 4883056"/>
              <a:gd name="connsiteY17" fmla="*/ 161088 h 230092"/>
              <a:gd name="connsiteX18" fmla="*/ 846387 w 4883056"/>
              <a:gd name="connsiteY18" fmla="*/ 152410 h 230092"/>
              <a:gd name="connsiteX19" fmla="*/ 850770 w 4883056"/>
              <a:gd name="connsiteY19" fmla="*/ 152410 h 230092"/>
              <a:gd name="connsiteX20" fmla="*/ 850770 w 4883056"/>
              <a:gd name="connsiteY20" fmla="*/ 143732 h 230092"/>
              <a:gd name="connsiteX21" fmla="*/ 1033066 w 4883056"/>
              <a:gd name="connsiteY21" fmla="*/ 143732 h 230092"/>
              <a:gd name="connsiteX22" fmla="*/ 1033066 w 4883056"/>
              <a:gd name="connsiteY22" fmla="*/ 135008 h 230092"/>
              <a:gd name="connsiteX23" fmla="*/ 1132895 w 4883056"/>
              <a:gd name="connsiteY23" fmla="*/ 135008 h 230092"/>
              <a:gd name="connsiteX24" fmla="*/ 1132895 w 4883056"/>
              <a:gd name="connsiteY24" fmla="*/ 126340 h 230092"/>
              <a:gd name="connsiteX25" fmla="*/ 1141570 w 4883056"/>
              <a:gd name="connsiteY25" fmla="*/ 126340 h 230092"/>
              <a:gd name="connsiteX26" fmla="*/ 1141570 w 4883056"/>
              <a:gd name="connsiteY26" fmla="*/ 117616 h 230092"/>
              <a:gd name="connsiteX27" fmla="*/ 1228386 w 4883056"/>
              <a:gd name="connsiteY27" fmla="*/ 117616 h 230092"/>
              <a:gd name="connsiteX28" fmla="*/ 1228386 w 4883056"/>
              <a:gd name="connsiteY28" fmla="*/ 108938 h 230092"/>
              <a:gd name="connsiteX29" fmla="*/ 1558256 w 4883056"/>
              <a:gd name="connsiteY29" fmla="*/ 108938 h 230092"/>
              <a:gd name="connsiteX30" fmla="*/ 1558256 w 4883056"/>
              <a:gd name="connsiteY30" fmla="*/ 100179 h 230092"/>
              <a:gd name="connsiteX31" fmla="*/ 1714495 w 4883056"/>
              <a:gd name="connsiteY31" fmla="*/ 100179 h 230092"/>
              <a:gd name="connsiteX32" fmla="*/ 1714495 w 4883056"/>
              <a:gd name="connsiteY32" fmla="*/ 91054 h 230092"/>
              <a:gd name="connsiteX33" fmla="*/ 1836044 w 4883056"/>
              <a:gd name="connsiteY33" fmla="*/ 91054 h 230092"/>
              <a:gd name="connsiteX34" fmla="*/ 1836044 w 4883056"/>
              <a:gd name="connsiteY34" fmla="*/ 81792 h 230092"/>
              <a:gd name="connsiteX35" fmla="*/ 2335222 w 4883056"/>
              <a:gd name="connsiteY35" fmla="*/ 81792 h 230092"/>
              <a:gd name="connsiteX36" fmla="*/ 2335222 w 4883056"/>
              <a:gd name="connsiteY36" fmla="*/ 71328 h 230092"/>
              <a:gd name="connsiteX37" fmla="*/ 2578276 w 4883056"/>
              <a:gd name="connsiteY37" fmla="*/ 71328 h 230092"/>
              <a:gd name="connsiteX38" fmla="*/ 2578276 w 4883056"/>
              <a:gd name="connsiteY38" fmla="*/ 59879 h 230092"/>
              <a:gd name="connsiteX39" fmla="*/ 2747526 w 4883056"/>
              <a:gd name="connsiteY39" fmla="*/ 59879 h 230092"/>
              <a:gd name="connsiteX40" fmla="*/ 2747526 w 4883056"/>
              <a:gd name="connsiteY40" fmla="*/ 47537 h 230092"/>
              <a:gd name="connsiteX41" fmla="*/ 2912484 w 4883056"/>
              <a:gd name="connsiteY41" fmla="*/ 47537 h 230092"/>
              <a:gd name="connsiteX42" fmla="*/ 2912484 w 4883056"/>
              <a:gd name="connsiteY42" fmla="*/ 34381 h 230092"/>
              <a:gd name="connsiteX43" fmla="*/ 2925497 w 4883056"/>
              <a:gd name="connsiteY43" fmla="*/ 34381 h 230092"/>
              <a:gd name="connsiteX44" fmla="*/ 2925497 w 4883056"/>
              <a:gd name="connsiteY44" fmla="*/ 21192 h 230092"/>
              <a:gd name="connsiteX45" fmla="*/ 3958517 w 4883056"/>
              <a:gd name="connsiteY45" fmla="*/ 21192 h 230092"/>
              <a:gd name="connsiteX46" fmla="*/ 3958517 w 4883056"/>
              <a:gd name="connsiteY46" fmla="*/ 0 h 230092"/>
              <a:gd name="connsiteX47" fmla="*/ 4883056 w 4883056"/>
              <a:gd name="connsiteY47" fmla="*/ 0 h 2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3056" h="230092">
                <a:moveTo>
                  <a:pt x="0" y="230092"/>
                </a:moveTo>
                <a:lnTo>
                  <a:pt x="65130" y="230092"/>
                </a:lnTo>
                <a:lnTo>
                  <a:pt x="65130" y="221505"/>
                </a:lnTo>
                <a:lnTo>
                  <a:pt x="147563" y="221505"/>
                </a:lnTo>
                <a:lnTo>
                  <a:pt x="147563" y="212873"/>
                </a:lnTo>
                <a:lnTo>
                  <a:pt x="199692" y="212873"/>
                </a:lnTo>
                <a:lnTo>
                  <a:pt x="199692" y="204286"/>
                </a:lnTo>
                <a:lnTo>
                  <a:pt x="204029" y="204286"/>
                </a:lnTo>
                <a:lnTo>
                  <a:pt x="204029" y="195653"/>
                </a:lnTo>
                <a:lnTo>
                  <a:pt x="455758" y="195653"/>
                </a:lnTo>
                <a:lnTo>
                  <a:pt x="455758" y="187021"/>
                </a:lnTo>
                <a:lnTo>
                  <a:pt x="533900" y="187021"/>
                </a:lnTo>
                <a:lnTo>
                  <a:pt x="533900" y="178399"/>
                </a:lnTo>
                <a:lnTo>
                  <a:pt x="642403" y="178399"/>
                </a:lnTo>
                <a:lnTo>
                  <a:pt x="642403" y="169767"/>
                </a:lnTo>
                <a:lnTo>
                  <a:pt x="837712" y="169767"/>
                </a:lnTo>
                <a:lnTo>
                  <a:pt x="837712" y="161088"/>
                </a:lnTo>
                <a:lnTo>
                  <a:pt x="846387" y="161088"/>
                </a:lnTo>
                <a:lnTo>
                  <a:pt x="846387" y="152410"/>
                </a:lnTo>
                <a:lnTo>
                  <a:pt x="850770" y="152410"/>
                </a:lnTo>
                <a:lnTo>
                  <a:pt x="850770" y="143732"/>
                </a:lnTo>
                <a:lnTo>
                  <a:pt x="1033066" y="143732"/>
                </a:lnTo>
                <a:lnTo>
                  <a:pt x="1033066" y="135008"/>
                </a:lnTo>
                <a:lnTo>
                  <a:pt x="1132895" y="135008"/>
                </a:lnTo>
                <a:lnTo>
                  <a:pt x="1132895" y="126340"/>
                </a:lnTo>
                <a:lnTo>
                  <a:pt x="1141570" y="126340"/>
                </a:lnTo>
                <a:lnTo>
                  <a:pt x="1141570" y="117616"/>
                </a:lnTo>
                <a:lnTo>
                  <a:pt x="1228386" y="117616"/>
                </a:lnTo>
                <a:lnTo>
                  <a:pt x="1228386" y="108938"/>
                </a:lnTo>
                <a:lnTo>
                  <a:pt x="1558256" y="108938"/>
                </a:lnTo>
                <a:lnTo>
                  <a:pt x="1558256" y="100179"/>
                </a:lnTo>
                <a:lnTo>
                  <a:pt x="1714495" y="100179"/>
                </a:lnTo>
                <a:lnTo>
                  <a:pt x="1714495" y="91054"/>
                </a:lnTo>
                <a:lnTo>
                  <a:pt x="1836044" y="91054"/>
                </a:lnTo>
                <a:lnTo>
                  <a:pt x="1836044" y="81792"/>
                </a:lnTo>
                <a:lnTo>
                  <a:pt x="2335222" y="81792"/>
                </a:lnTo>
                <a:lnTo>
                  <a:pt x="2335222" y="71328"/>
                </a:lnTo>
                <a:lnTo>
                  <a:pt x="2578276" y="71328"/>
                </a:lnTo>
                <a:lnTo>
                  <a:pt x="2578276" y="59879"/>
                </a:lnTo>
                <a:lnTo>
                  <a:pt x="2747526" y="59879"/>
                </a:lnTo>
                <a:lnTo>
                  <a:pt x="2747526" y="47537"/>
                </a:lnTo>
                <a:lnTo>
                  <a:pt x="2912484" y="47537"/>
                </a:lnTo>
                <a:lnTo>
                  <a:pt x="2912484" y="34381"/>
                </a:lnTo>
                <a:lnTo>
                  <a:pt x="2925497" y="34381"/>
                </a:lnTo>
                <a:lnTo>
                  <a:pt x="2925497" y="21192"/>
                </a:lnTo>
                <a:lnTo>
                  <a:pt x="3958517" y="21192"/>
                </a:lnTo>
                <a:lnTo>
                  <a:pt x="3958517" y="0"/>
                </a:lnTo>
                <a:lnTo>
                  <a:pt x="4883056" y="0"/>
                </a:lnTo>
              </a:path>
            </a:pathLst>
          </a:custGeom>
          <a:noFill/>
          <a:ln w="18310" cap="flat">
            <a:solidFill>
              <a:srgbClr val="377EB8"/>
            </a:solidFill>
            <a:prstDash val="solid"/>
            <a:round/>
          </a:ln>
        </p:spPr>
        <p:txBody>
          <a:bodyPr rtlCol="0" anchor="ctr"/>
          <a:lstStyle/>
          <a:p>
            <a:endParaRPr lang="ko-KR" altLang="en-US" sz="1796">
              <a:latin typeface="Arial Narrow" panose="020B0606020202030204" pitchFamily="34" charset="0"/>
            </a:endParaRPr>
          </a:p>
        </p:txBody>
      </p:sp>
      <p:sp>
        <p:nvSpPr>
          <p:cNvPr id="139" name="자유형: 도형 138">
            <a:extLst>
              <a:ext uri="{FF2B5EF4-FFF2-40B4-BE49-F238E27FC236}">
                <a16:creationId xmlns:a16="http://schemas.microsoft.com/office/drawing/2014/main" id="{4FA2223B-2E80-ECF0-E34A-75F8263E1EDB}"/>
              </a:ext>
            </a:extLst>
          </p:cNvPr>
          <p:cNvSpPr/>
          <p:nvPr/>
        </p:nvSpPr>
        <p:spPr>
          <a:xfrm>
            <a:off x="3257987" y="4549171"/>
            <a:ext cx="6636095" cy="38075"/>
          </a:xfrm>
          <a:custGeom>
            <a:avLst/>
            <a:gdLst>
              <a:gd name="connsiteX0" fmla="*/ 0 w 8708891"/>
              <a:gd name="connsiteY0" fmla="*/ 44995 h 44994"/>
              <a:gd name="connsiteX1" fmla="*/ 116094 w 8708891"/>
              <a:gd name="connsiteY1" fmla="*/ 44995 h 44994"/>
              <a:gd name="connsiteX2" fmla="*/ 116094 w 8708891"/>
              <a:gd name="connsiteY2" fmla="*/ 43289 h 44994"/>
              <a:gd name="connsiteX3" fmla="*/ 263177 w 8708891"/>
              <a:gd name="connsiteY3" fmla="*/ 43289 h 44994"/>
              <a:gd name="connsiteX4" fmla="*/ 263177 w 8708891"/>
              <a:gd name="connsiteY4" fmla="*/ 41640 h 44994"/>
              <a:gd name="connsiteX5" fmla="*/ 356070 w 8708891"/>
              <a:gd name="connsiteY5" fmla="*/ 41640 h 44994"/>
              <a:gd name="connsiteX6" fmla="*/ 356070 w 8708891"/>
              <a:gd name="connsiteY6" fmla="*/ 39934 h 44994"/>
              <a:gd name="connsiteX7" fmla="*/ 363806 w 8708891"/>
              <a:gd name="connsiteY7" fmla="*/ 39934 h 44994"/>
              <a:gd name="connsiteX8" fmla="*/ 363806 w 8708891"/>
              <a:gd name="connsiteY8" fmla="*/ 38240 h 44994"/>
              <a:gd name="connsiteX9" fmla="*/ 812812 w 8708891"/>
              <a:gd name="connsiteY9" fmla="*/ 38240 h 44994"/>
              <a:gd name="connsiteX10" fmla="*/ 812812 w 8708891"/>
              <a:gd name="connsiteY10" fmla="*/ 36534 h 44994"/>
              <a:gd name="connsiteX11" fmla="*/ 952158 w 8708891"/>
              <a:gd name="connsiteY11" fmla="*/ 36534 h 44994"/>
              <a:gd name="connsiteX12" fmla="*/ 952158 w 8708891"/>
              <a:gd name="connsiteY12" fmla="*/ 34885 h 44994"/>
              <a:gd name="connsiteX13" fmla="*/ 1145681 w 8708891"/>
              <a:gd name="connsiteY13" fmla="*/ 34885 h 44994"/>
              <a:gd name="connsiteX14" fmla="*/ 1145681 w 8708891"/>
              <a:gd name="connsiteY14" fmla="*/ 33180 h 44994"/>
              <a:gd name="connsiteX15" fmla="*/ 1494058 w 8708891"/>
              <a:gd name="connsiteY15" fmla="*/ 33180 h 44994"/>
              <a:gd name="connsiteX16" fmla="*/ 1494058 w 8708891"/>
              <a:gd name="connsiteY16" fmla="*/ 31485 h 44994"/>
              <a:gd name="connsiteX17" fmla="*/ 1509530 w 8708891"/>
              <a:gd name="connsiteY17" fmla="*/ 31485 h 44994"/>
              <a:gd name="connsiteX18" fmla="*/ 1509530 w 8708891"/>
              <a:gd name="connsiteY18" fmla="*/ 29779 h 44994"/>
              <a:gd name="connsiteX19" fmla="*/ 1517267 w 8708891"/>
              <a:gd name="connsiteY19" fmla="*/ 29779 h 44994"/>
              <a:gd name="connsiteX20" fmla="*/ 1517267 w 8708891"/>
              <a:gd name="connsiteY20" fmla="*/ 28085 h 44994"/>
              <a:gd name="connsiteX21" fmla="*/ 1842399 w 8708891"/>
              <a:gd name="connsiteY21" fmla="*/ 28085 h 44994"/>
              <a:gd name="connsiteX22" fmla="*/ 1842399 w 8708891"/>
              <a:gd name="connsiteY22" fmla="*/ 26390 h 44994"/>
              <a:gd name="connsiteX23" fmla="*/ 2020461 w 8708891"/>
              <a:gd name="connsiteY23" fmla="*/ 26390 h 44994"/>
              <a:gd name="connsiteX24" fmla="*/ 2020461 w 8708891"/>
              <a:gd name="connsiteY24" fmla="*/ 24684 h 44994"/>
              <a:gd name="connsiteX25" fmla="*/ 2035923 w 8708891"/>
              <a:gd name="connsiteY25" fmla="*/ 24684 h 44994"/>
              <a:gd name="connsiteX26" fmla="*/ 2035923 w 8708891"/>
              <a:gd name="connsiteY26" fmla="*/ 22990 h 44994"/>
              <a:gd name="connsiteX27" fmla="*/ 2190741 w 8708891"/>
              <a:gd name="connsiteY27" fmla="*/ 22990 h 44994"/>
              <a:gd name="connsiteX28" fmla="*/ 2190741 w 8708891"/>
              <a:gd name="connsiteY28" fmla="*/ 21284 h 44994"/>
              <a:gd name="connsiteX29" fmla="*/ 2779093 w 8708891"/>
              <a:gd name="connsiteY29" fmla="*/ 21284 h 44994"/>
              <a:gd name="connsiteX30" fmla="*/ 2779093 w 8708891"/>
              <a:gd name="connsiteY30" fmla="*/ 19589 h 44994"/>
              <a:gd name="connsiteX31" fmla="*/ 3057773 w 8708891"/>
              <a:gd name="connsiteY31" fmla="*/ 19589 h 44994"/>
              <a:gd name="connsiteX32" fmla="*/ 3057773 w 8708891"/>
              <a:gd name="connsiteY32" fmla="*/ 17803 h 44994"/>
              <a:gd name="connsiteX33" fmla="*/ 3274551 w 8708891"/>
              <a:gd name="connsiteY33" fmla="*/ 17803 h 44994"/>
              <a:gd name="connsiteX34" fmla="*/ 3274551 w 8708891"/>
              <a:gd name="connsiteY34" fmla="*/ 15960 h 44994"/>
              <a:gd name="connsiteX35" fmla="*/ 4164792 w 8708891"/>
              <a:gd name="connsiteY35" fmla="*/ 15960 h 44994"/>
              <a:gd name="connsiteX36" fmla="*/ 4164792 w 8708891"/>
              <a:gd name="connsiteY36" fmla="*/ 13956 h 44994"/>
              <a:gd name="connsiteX37" fmla="*/ 4598291 w 8708891"/>
              <a:gd name="connsiteY37" fmla="*/ 13956 h 44994"/>
              <a:gd name="connsiteX38" fmla="*/ 4598291 w 8708891"/>
              <a:gd name="connsiteY38" fmla="*/ 11713 h 44994"/>
              <a:gd name="connsiteX39" fmla="*/ 4900180 w 8708891"/>
              <a:gd name="connsiteY39" fmla="*/ 11713 h 44994"/>
              <a:gd name="connsiteX40" fmla="*/ 4900180 w 8708891"/>
              <a:gd name="connsiteY40" fmla="*/ 9297 h 44994"/>
              <a:gd name="connsiteX41" fmla="*/ 5194380 w 8708891"/>
              <a:gd name="connsiteY41" fmla="*/ 9297 h 44994"/>
              <a:gd name="connsiteX42" fmla="*/ 5194380 w 8708891"/>
              <a:gd name="connsiteY42" fmla="*/ 6709 h 44994"/>
              <a:gd name="connsiteX43" fmla="*/ 5217577 w 8708891"/>
              <a:gd name="connsiteY43" fmla="*/ 6709 h 44994"/>
              <a:gd name="connsiteX44" fmla="*/ 5217577 w 8708891"/>
              <a:gd name="connsiteY44" fmla="*/ 4110 h 44994"/>
              <a:gd name="connsiteX45" fmla="*/ 7060019 w 8708891"/>
              <a:gd name="connsiteY45" fmla="*/ 4110 h 44994"/>
              <a:gd name="connsiteX46" fmla="*/ 7060019 w 8708891"/>
              <a:gd name="connsiteY46" fmla="*/ 0 h 44994"/>
              <a:gd name="connsiteX47" fmla="*/ 8708891 w 8708891"/>
              <a:gd name="connsiteY47" fmla="*/ 0 h 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08891" h="44994">
                <a:moveTo>
                  <a:pt x="0" y="44995"/>
                </a:moveTo>
                <a:lnTo>
                  <a:pt x="116094" y="44995"/>
                </a:lnTo>
                <a:lnTo>
                  <a:pt x="116094" y="43289"/>
                </a:lnTo>
                <a:lnTo>
                  <a:pt x="263177" y="43289"/>
                </a:lnTo>
                <a:lnTo>
                  <a:pt x="263177" y="41640"/>
                </a:lnTo>
                <a:lnTo>
                  <a:pt x="356070" y="41640"/>
                </a:lnTo>
                <a:lnTo>
                  <a:pt x="356070" y="39934"/>
                </a:lnTo>
                <a:lnTo>
                  <a:pt x="363806" y="39934"/>
                </a:lnTo>
                <a:lnTo>
                  <a:pt x="363806" y="38240"/>
                </a:lnTo>
                <a:lnTo>
                  <a:pt x="812812" y="38240"/>
                </a:lnTo>
                <a:lnTo>
                  <a:pt x="812812" y="36534"/>
                </a:lnTo>
                <a:lnTo>
                  <a:pt x="952158" y="36534"/>
                </a:lnTo>
                <a:lnTo>
                  <a:pt x="952158" y="34885"/>
                </a:lnTo>
                <a:lnTo>
                  <a:pt x="1145681" y="34885"/>
                </a:lnTo>
                <a:lnTo>
                  <a:pt x="1145681" y="33180"/>
                </a:lnTo>
                <a:lnTo>
                  <a:pt x="1494058" y="33180"/>
                </a:lnTo>
                <a:lnTo>
                  <a:pt x="1494058" y="31485"/>
                </a:lnTo>
                <a:lnTo>
                  <a:pt x="1509530" y="31485"/>
                </a:lnTo>
                <a:lnTo>
                  <a:pt x="1509530" y="29779"/>
                </a:lnTo>
                <a:lnTo>
                  <a:pt x="1517267" y="29779"/>
                </a:lnTo>
                <a:lnTo>
                  <a:pt x="1517267" y="28085"/>
                </a:lnTo>
                <a:lnTo>
                  <a:pt x="1842399" y="28085"/>
                </a:lnTo>
                <a:lnTo>
                  <a:pt x="1842399" y="26390"/>
                </a:lnTo>
                <a:lnTo>
                  <a:pt x="2020461" y="26390"/>
                </a:lnTo>
                <a:lnTo>
                  <a:pt x="2020461" y="24684"/>
                </a:lnTo>
                <a:lnTo>
                  <a:pt x="2035923" y="24684"/>
                </a:lnTo>
                <a:lnTo>
                  <a:pt x="2035923" y="22990"/>
                </a:lnTo>
                <a:lnTo>
                  <a:pt x="2190741" y="22990"/>
                </a:lnTo>
                <a:lnTo>
                  <a:pt x="2190741" y="21284"/>
                </a:lnTo>
                <a:lnTo>
                  <a:pt x="2779093" y="21284"/>
                </a:lnTo>
                <a:lnTo>
                  <a:pt x="2779093" y="19589"/>
                </a:lnTo>
                <a:lnTo>
                  <a:pt x="3057773" y="19589"/>
                </a:lnTo>
                <a:lnTo>
                  <a:pt x="3057773" y="17803"/>
                </a:lnTo>
                <a:lnTo>
                  <a:pt x="3274551" y="17803"/>
                </a:lnTo>
                <a:lnTo>
                  <a:pt x="3274551" y="15960"/>
                </a:lnTo>
                <a:lnTo>
                  <a:pt x="4164792" y="15960"/>
                </a:lnTo>
                <a:lnTo>
                  <a:pt x="4164792" y="13956"/>
                </a:lnTo>
                <a:lnTo>
                  <a:pt x="4598291" y="13956"/>
                </a:lnTo>
                <a:lnTo>
                  <a:pt x="4598291" y="11713"/>
                </a:lnTo>
                <a:lnTo>
                  <a:pt x="4900180" y="11713"/>
                </a:lnTo>
                <a:lnTo>
                  <a:pt x="4900180" y="9297"/>
                </a:lnTo>
                <a:lnTo>
                  <a:pt x="5194380" y="9297"/>
                </a:lnTo>
                <a:lnTo>
                  <a:pt x="5194380" y="6709"/>
                </a:lnTo>
                <a:lnTo>
                  <a:pt x="5217577" y="6709"/>
                </a:lnTo>
                <a:lnTo>
                  <a:pt x="5217577" y="4110"/>
                </a:lnTo>
                <a:lnTo>
                  <a:pt x="7060019" y="4110"/>
                </a:lnTo>
                <a:lnTo>
                  <a:pt x="7060019" y="0"/>
                </a:lnTo>
                <a:lnTo>
                  <a:pt x="8708891" y="0"/>
                </a:lnTo>
              </a:path>
            </a:pathLst>
          </a:custGeom>
          <a:noFill/>
          <a:ln w="18310" cap="flat">
            <a:solidFill>
              <a:srgbClr val="377EB8"/>
            </a:solidFill>
            <a:prstDash val="solid"/>
            <a:round/>
          </a:ln>
        </p:spPr>
        <p:txBody>
          <a:bodyPr rtlCol="0" anchor="ctr"/>
          <a:lstStyle/>
          <a:p>
            <a:endParaRPr lang="ko-KR" altLang="en-US" sz="1796">
              <a:latin typeface="Arial Narrow" panose="020B0606020202030204" pitchFamily="34" charset="0"/>
            </a:endParaRPr>
          </a:p>
        </p:txBody>
      </p:sp>
      <p:sp>
        <p:nvSpPr>
          <p:cNvPr id="140" name="자유형: 도형 139">
            <a:extLst>
              <a:ext uri="{FF2B5EF4-FFF2-40B4-BE49-F238E27FC236}">
                <a16:creationId xmlns:a16="http://schemas.microsoft.com/office/drawing/2014/main" id="{C3D3A91B-AD2B-3081-34A3-A1E81C56C5EA}"/>
              </a:ext>
            </a:extLst>
          </p:cNvPr>
          <p:cNvSpPr/>
          <p:nvPr/>
        </p:nvSpPr>
        <p:spPr>
          <a:xfrm>
            <a:off x="3257987" y="4533128"/>
            <a:ext cx="6636095" cy="54120"/>
          </a:xfrm>
          <a:custGeom>
            <a:avLst/>
            <a:gdLst>
              <a:gd name="connsiteX0" fmla="*/ 0 w 8708891"/>
              <a:gd name="connsiteY0" fmla="*/ 63955 h 63954"/>
              <a:gd name="connsiteX1" fmla="*/ 7734 w 8708891"/>
              <a:gd name="connsiteY1" fmla="*/ 63955 h 63954"/>
              <a:gd name="connsiteX2" fmla="*/ 116094 w 8708891"/>
              <a:gd name="connsiteY2" fmla="*/ 58986 h 63954"/>
              <a:gd name="connsiteX3" fmla="*/ 232243 w 8708891"/>
              <a:gd name="connsiteY3" fmla="*/ 58986 h 63954"/>
              <a:gd name="connsiteX4" fmla="*/ 263177 w 8708891"/>
              <a:gd name="connsiteY4" fmla="*/ 55895 h 63954"/>
              <a:gd name="connsiteX5" fmla="*/ 309618 w 8708891"/>
              <a:gd name="connsiteY5" fmla="*/ 55895 h 63954"/>
              <a:gd name="connsiteX6" fmla="*/ 356070 w 8708891"/>
              <a:gd name="connsiteY6" fmla="*/ 53170 h 63954"/>
              <a:gd name="connsiteX7" fmla="*/ 363806 w 8708891"/>
              <a:gd name="connsiteY7" fmla="*/ 50617 h 63954"/>
              <a:gd name="connsiteX8" fmla="*/ 665742 w 8708891"/>
              <a:gd name="connsiteY8" fmla="*/ 50617 h 63954"/>
              <a:gd name="connsiteX9" fmla="*/ 812812 w 8708891"/>
              <a:gd name="connsiteY9" fmla="*/ 48166 h 63954"/>
              <a:gd name="connsiteX10" fmla="*/ 921178 w 8708891"/>
              <a:gd name="connsiteY10" fmla="*/ 48166 h 63954"/>
              <a:gd name="connsiteX11" fmla="*/ 952158 w 8708891"/>
              <a:gd name="connsiteY11" fmla="*/ 45751 h 63954"/>
              <a:gd name="connsiteX12" fmla="*/ 1137945 w 8708891"/>
              <a:gd name="connsiteY12" fmla="*/ 45751 h 63954"/>
              <a:gd name="connsiteX13" fmla="*/ 1145681 w 8708891"/>
              <a:gd name="connsiteY13" fmla="*/ 43426 h 63954"/>
              <a:gd name="connsiteX14" fmla="*/ 1463078 w 8708891"/>
              <a:gd name="connsiteY14" fmla="*/ 43426 h 63954"/>
              <a:gd name="connsiteX15" fmla="*/ 1494058 w 8708891"/>
              <a:gd name="connsiteY15" fmla="*/ 41091 h 63954"/>
              <a:gd name="connsiteX16" fmla="*/ 1509530 w 8708891"/>
              <a:gd name="connsiteY16" fmla="*/ 38858 h 63954"/>
              <a:gd name="connsiteX17" fmla="*/ 1517267 w 8708891"/>
              <a:gd name="connsiteY17" fmla="*/ 36626 h 63954"/>
              <a:gd name="connsiteX18" fmla="*/ 1834663 w 8708891"/>
              <a:gd name="connsiteY18" fmla="*/ 36626 h 63954"/>
              <a:gd name="connsiteX19" fmla="*/ 1842399 w 8708891"/>
              <a:gd name="connsiteY19" fmla="*/ 34393 h 63954"/>
              <a:gd name="connsiteX20" fmla="*/ 1881115 w 8708891"/>
              <a:gd name="connsiteY20" fmla="*/ 34393 h 63954"/>
              <a:gd name="connsiteX21" fmla="*/ 2020461 w 8708891"/>
              <a:gd name="connsiteY21" fmla="*/ 32195 h 63954"/>
              <a:gd name="connsiteX22" fmla="*/ 2028186 w 8708891"/>
              <a:gd name="connsiteY22" fmla="*/ 32195 h 63954"/>
              <a:gd name="connsiteX23" fmla="*/ 2035923 w 8708891"/>
              <a:gd name="connsiteY23" fmla="*/ 30054 h 63954"/>
              <a:gd name="connsiteX24" fmla="*/ 2190741 w 8708891"/>
              <a:gd name="connsiteY24" fmla="*/ 27902 h 63954"/>
              <a:gd name="connsiteX25" fmla="*/ 2763620 w 8708891"/>
              <a:gd name="connsiteY25" fmla="*/ 27902 h 63954"/>
              <a:gd name="connsiteX26" fmla="*/ 2779093 w 8708891"/>
              <a:gd name="connsiteY26" fmla="*/ 25715 h 63954"/>
              <a:gd name="connsiteX27" fmla="*/ 3042312 w 8708891"/>
              <a:gd name="connsiteY27" fmla="*/ 25715 h 63954"/>
              <a:gd name="connsiteX28" fmla="*/ 3057773 w 8708891"/>
              <a:gd name="connsiteY28" fmla="*/ 23471 h 63954"/>
              <a:gd name="connsiteX29" fmla="*/ 3259033 w 8708891"/>
              <a:gd name="connsiteY29" fmla="*/ 23471 h 63954"/>
              <a:gd name="connsiteX30" fmla="*/ 3274551 w 8708891"/>
              <a:gd name="connsiteY30" fmla="*/ 21192 h 63954"/>
              <a:gd name="connsiteX31" fmla="*/ 4157056 w 8708891"/>
              <a:gd name="connsiteY31" fmla="*/ 21192 h 63954"/>
              <a:gd name="connsiteX32" fmla="*/ 4164792 w 8708891"/>
              <a:gd name="connsiteY32" fmla="*/ 18605 h 63954"/>
              <a:gd name="connsiteX33" fmla="*/ 4590555 w 8708891"/>
              <a:gd name="connsiteY33" fmla="*/ 18605 h 63954"/>
              <a:gd name="connsiteX34" fmla="*/ 4598291 w 8708891"/>
              <a:gd name="connsiteY34" fmla="*/ 15697 h 63954"/>
              <a:gd name="connsiteX35" fmla="*/ 4892445 w 8708891"/>
              <a:gd name="connsiteY35" fmla="*/ 15697 h 63954"/>
              <a:gd name="connsiteX36" fmla="*/ 4900180 w 8708891"/>
              <a:gd name="connsiteY36" fmla="*/ 12606 h 63954"/>
              <a:gd name="connsiteX37" fmla="*/ 5178861 w 8708891"/>
              <a:gd name="connsiteY37" fmla="*/ 12606 h 63954"/>
              <a:gd name="connsiteX38" fmla="*/ 5194380 w 8708891"/>
              <a:gd name="connsiteY38" fmla="*/ 9251 h 63954"/>
              <a:gd name="connsiteX39" fmla="*/ 5209840 w 8708891"/>
              <a:gd name="connsiteY39" fmla="*/ 9251 h 63954"/>
              <a:gd name="connsiteX40" fmla="*/ 5217577 w 8708891"/>
              <a:gd name="connsiteY40" fmla="*/ 5896 h 63954"/>
              <a:gd name="connsiteX41" fmla="*/ 7052282 w 8708891"/>
              <a:gd name="connsiteY41" fmla="*/ 5896 h 63954"/>
              <a:gd name="connsiteX42" fmla="*/ 7060019 w 8708891"/>
              <a:gd name="connsiteY42" fmla="*/ 0 h 63954"/>
              <a:gd name="connsiteX43" fmla="*/ 8708891 w 8708891"/>
              <a:gd name="connsiteY43" fmla="*/ 0 h 63954"/>
              <a:gd name="connsiteX44" fmla="*/ 8708891 w 8708891"/>
              <a:gd name="connsiteY44" fmla="*/ 38011 h 63954"/>
              <a:gd name="connsiteX45" fmla="*/ 7060019 w 8708891"/>
              <a:gd name="connsiteY45" fmla="*/ 38011 h 63954"/>
              <a:gd name="connsiteX46" fmla="*/ 7052282 w 8708891"/>
              <a:gd name="connsiteY46" fmla="*/ 40335 h 63954"/>
              <a:gd name="connsiteX47" fmla="*/ 5217577 w 8708891"/>
              <a:gd name="connsiteY47" fmla="*/ 40335 h 63954"/>
              <a:gd name="connsiteX48" fmla="*/ 5209840 w 8708891"/>
              <a:gd name="connsiteY48" fmla="*/ 42167 h 63954"/>
              <a:gd name="connsiteX49" fmla="*/ 5194380 w 8708891"/>
              <a:gd name="connsiteY49" fmla="*/ 42167 h 63954"/>
              <a:gd name="connsiteX50" fmla="*/ 5178861 w 8708891"/>
              <a:gd name="connsiteY50" fmla="*/ 43953 h 63954"/>
              <a:gd name="connsiteX51" fmla="*/ 4900180 w 8708891"/>
              <a:gd name="connsiteY51" fmla="*/ 43953 h 63954"/>
              <a:gd name="connsiteX52" fmla="*/ 4892445 w 8708891"/>
              <a:gd name="connsiteY52" fmla="*/ 45659 h 63954"/>
              <a:gd name="connsiteX53" fmla="*/ 4598291 w 8708891"/>
              <a:gd name="connsiteY53" fmla="*/ 45659 h 63954"/>
              <a:gd name="connsiteX54" fmla="*/ 4590555 w 8708891"/>
              <a:gd name="connsiteY54" fmla="*/ 47227 h 63954"/>
              <a:gd name="connsiteX55" fmla="*/ 4164792 w 8708891"/>
              <a:gd name="connsiteY55" fmla="*/ 47227 h 63954"/>
              <a:gd name="connsiteX56" fmla="*/ 4157056 w 8708891"/>
              <a:gd name="connsiteY56" fmla="*/ 48704 h 63954"/>
              <a:gd name="connsiteX57" fmla="*/ 3274551 w 8708891"/>
              <a:gd name="connsiteY57" fmla="*/ 48704 h 63954"/>
              <a:gd name="connsiteX58" fmla="*/ 3259033 w 8708891"/>
              <a:gd name="connsiteY58" fmla="*/ 50044 h 63954"/>
              <a:gd name="connsiteX59" fmla="*/ 3057773 w 8708891"/>
              <a:gd name="connsiteY59" fmla="*/ 50044 h 63954"/>
              <a:gd name="connsiteX60" fmla="*/ 3042312 w 8708891"/>
              <a:gd name="connsiteY60" fmla="*/ 51384 h 63954"/>
              <a:gd name="connsiteX61" fmla="*/ 2779093 w 8708891"/>
              <a:gd name="connsiteY61" fmla="*/ 51384 h 63954"/>
              <a:gd name="connsiteX62" fmla="*/ 2763620 w 8708891"/>
              <a:gd name="connsiteY62" fmla="*/ 52632 h 63954"/>
              <a:gd name="connsiteX63" fmla="*/ 2190741 w 8708891"/>
              <a:gd name="connsiteY63" fmla="*/ 52632 h 63954"/>
              <a:gd name="connsiteX64" fmla="*/ 2035923 w 8708891"/>
              <a:gd name="connsiteY64" fmla="*/ 53891 h 63954"/>
              <a:gd name="connsiteX65" fmla="*/ 2028186 w 8708891"/>
              <a:gd name="connsiteY65" fmla="*/ 55139 h 63954"/>
              <a:gd name="connsiteX66" fmla="*/ 2020461 w 8708891"/>
              <a:gd name="connsiteY66" fmla="*/ 55139 h 63954"/>
              <a:gd name="connsiteX67" fmla="*/ 1881115 w 8708891"/>
              <a:gd name="connsiteY67" fmla="*/ 56341 h 63954"/>
              <a:gd name="connsiteX68" fmla="*/ 1842399 w 8708891"/>
              <a:gd name="connsiteY68" fmla="*/ 56341 h 63954"/>
              <a:gd name="connsiteX69" fmla="*/ 1834663 w 8708891"/>
              <a:gd name="connsiteY69" fmla="*/ 57509 h 63954"/>
              <a:gd name="connsiteX70" fmla="*/ 1517267 w 8708891"/>
              <a:gd name="connsiteY70" fmla="*/ 57509 h 63954"/>
              <a:gd name="connsiteX71" fmla="*/ 1509530 w 8708891"/>
              <a:gd name="connsiteY71" fmla="*/ 58677 h 63954"/>
              <a:gd name="connsiteX72" fmla="*/ 1494058 w 8708891"/>
              <a:gd name="connsiteY72" fmla="*/ 59787 h 63954"/>
              <a:gd name="connsiteX73" fmla="*/ 1463078 w 8708891"/>
              <a:gd name="connsiteY73" fmla="*/ 60863 h 63954"/>
              <a:gd name="connsiteX74" fmla="*/ 1145681 w 8708891"/>
              <a:gd name="connsiteY74" fmla="*/ 60863 h 63954"/>
              <a:gd name="connsiteX75" fmla="*/ 1137945 w 8708891"/>
              <a:gd name="connsiteY75" fmla="*/ 61940 h 63954"/>
              <a:gd name="connsiteX76" fmla="*/ 952158 w 8708891"/>
              <a:gd name="connsiteY76" fmla="*/ 61940 h 63954"/>
              <a:gd name="connsiteX77" fmla="*/ 921178 w 8708891"/>
              <a:gd name="connsiteY77" fmla="*/ 62924 h 63954"/>
              <a:gd name="connsiteX78" fmla="*/ 812812 w 8708891"/>
              <a:gd name="connsiteY78" fmla="*/ 62924 h 63954"/>
              <a:gd name="connsiteX79" fmla="*/ 665742 w 8708891"/>
              <a:gd name="connsiteY79" fmla="*/ 63817 h 63954"/>
              <a:gd name="connsiteX80" fmla="*/ 363806 w 8708891"/>
              <a:gd name="connsiteY80" fmla="*/ 63817 h 63954"/>
              <a:gd name="connsiteX81" fmla="*/ 356070 w 8708891"/>
              <a:gd name="connsiteY81" fmla="*/ 63955 h 6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708891" h="63954">
                <a:moveTo>
                  <a:pt x="0" y="63955"/>
                </a:moveTo>
                <a:lnTo>
                  <a:pt x="7734" y="63955"/>
                </a:lnTo>
                <a:lnTo>
                  <a:pt x="116094" y="58986"/>
                </a:lnTo>
                <a:lnTo>
                  <a:pt x="232243" y="58986"/>
                </a:lnTo>
                <a:lnTo>
                  <a:pt x="263177" y="55895"/>
                </a:lnTo>
                <a:lnTo>
                  <a:pt x="309618" y="55895"/>
                </a:lnTo>
                <a:lnTo>
                  <a:pt x="356070" y="53170"/>
                </a:lnTo>
                <a:lnTo>
                  <a:pt x="363806" y="50617"/>
                </a:lnTo>
                <a:lnTo>
                  <a:pt x="665742" y="50617"/>
                </a:lnTo>
                <a:lnTo>
                  <a:pt x="812812" y="48166"/>
                </a:lnTo>
                <a:lnTo>
                  <a:pt x="921178" y="48166"/>
                </a:lnTo>
                <a:lnTo>
                  <a:pt x="952158" y="45751"/>
                </a:lnTo>
                <a:lnTo>
                  <a:pt x="1137945" y="45751"/>
                </a:lnTo>
                <a:lnTo>
                  <a:pt x="1145681" y="43426"/>
                </a:lnTo>
                <a:lnTo>
                  <a:pt x="1463078" y="43426"/>
                </a:lnTo>
                <a:lnTo>
                  <a:pt x="1494058" y="41091"/>
                </a:lnTo>
                <a:lnTo>
                  <a:pt x="1509530" y="38858"/>
                </a:lnTo>
                <a:lnTo>
                  <a:pt x="1517267" y="36626"/>
                </a:lnTo>
                <a:lnTo>
                  <a:pt x="1834663" y="36626"/>
                </a:lnTo>
                <a:lnTo>
                  <a:pt x="1842399" y="34393"/>
                </a:lnTo>
                <a:lnTo>
                  <a:pt x="1881115" y="34393"/>
                </a:lnTo>
                <a:lnTo>
                  <a:pt x="2020461" y="32195"/>
                </a:lnTo>
                <a:lnTo>
                  <a:pt x="2028186" y="32195"/>
                </a:lnTo>
                <a:lnTo>
                  <a:pt x="2035923" y="30054"/>
                </a:lnTo>
                <a:lnTo>
                  <a:pt x="2190741" y="27902"/>
                </a:lnTo>
                <a:lnTo>
                  <a:pt x="2763620" y="27902"/>
                </a:lnTo>
                <a:lnTo>
                  <a:pt x="2779093" y="25715"/>
                </a:lnTo>
                <a:lnTo>
                  <a:pt x="3042312" y="25715"/>
                </a:lnTo>
                <a:lnTo>
                  <a:pt x="3057773" y="23471"/>
                </a:lnTo>
                <a:lnTo>
                  <a:pt x="3259033" y="23471"/>
                </a:lnTo>
                <a:lnTo>
                  <a:pt x="3274551" y="21192"/>
                </a:lnTo>
                <a:lnTo>
                  <a:pt x="4157056" y="21192"/>
                </a:lnTo>
                <a:lnTo>
                  <a:pt x="4164792" y="18605"/>
                </a:lnTo>
                <a:lnTo>
                  <a:pt x="4590555" y="18605"/>
                </a:lnTo>
                <a:lnTo>
                  <a:pt x="4598291" y="15697"/>
                </a:lnTo>
                <a:lnTo>
                  <a:pt x="4892445" y="15697"/>
                </a:lnTo>
                <a:lnTo>
                  <a:pt x="4900180" y="12606"/>
                </a:lnTo>
                <a:lnTo>
                  <a:pt x="5178861" y="12606"/>
                </a:lnTo>
                <a:lnTo>
                  <a:pt x="5194380" y="9251"/>
                </a:lnTo>
                <a:lnTo>
                  <a:pt x="5209840" y="9251"/>
                </a:lnTo>
                <a:lnTo>
                  <a:pt x="5217577" y="5896"/>
                </a:lnTo>
                <a:lnTo>
                  <a:pt x="7052282" y="5896"/>
                </a:lnTo>
                <a:lnTo>
                  <a:pt x="7060019" y="0"/>
                </a:lnTo>
                <a:lnTo>
                  <a:pt x="8708891" y="0"/>
                </a:lnTo>
                <a:lnTo>
                  <a:pt x="8708891" y="38011"/>
                </a:lnTo>
                <a:lnTo>
                  <a:pt x="7060019" y="38011"/>
                </a:lnTo>
                <a:lnTo>
                  <a:pt x="7052282" y="40335"/>
                </a:lnTo>
                <a:lnTo>
                  <a:pt x="5217577" y="40335"/>
                </a:lnTo>
                <a:lnTo>
                  <a:pt x="5209840" y="42167"/>
                </a:lnTo>
                <a:lnTo>
                  <a:pt x="5194380" y="42167"/>
                </a:lnTo>
                <a:lnTo>
                  <a:pt x="5178861" y="43953"/>
                </a:lnTo>
                <a:lnTo>
                  <a:pt x="4900180" y="43953"/>
                </a:lnTo>
                <a:lnTo>
                  <a:pt x="4892445" y="45659"/>
                </a:lnTo>
                <a:lnTo>
                  <a:pt x="4598291" y="45659"/>
                </a:lnTo>
                <a:lnTo>
                  <a:pt x="4590555" y="47227"/>
                </a:lnTo>
                <a:lnTo>
                  <a:pt x="4164792" y="47227"/>
                </a:lnTo>
                <a:lnTo>
                  <a:pt x="4157056" y="48704"/>
                </a:lnTo>
                <a:lnTo>
                  <a:pt x="3274551" y="48704"/>
                </a:lnTo>
                <a:lnTo>
                  <a:pt x="3259033" y="50044"/>
                </a:lnTo>
                <a:lnTo>
                  <a:pt x="3057773" y="50044"/>
                </a:lnTo>
                <a:lnTo>
                  <a:pt x="3042312" y="51384"/>
                </a:lnTo>
                <a:lnTo>
                  <a:pt x="2779093" y="51384"/>
                </a:lnTo>
                <a:lnTo>
                  <a:pt x="2763620" y="52632"/>
                </a:lnTo>
                <a:lnTo>
                  <a:pt x="2190741" y="52632"/>
                </a:lnTo>
                <a:lnTo>
                  <a:pt x="2035923" y="53891"/>
                </a:lnTo>
                <a:lnTo>
                  <a:pt x="2028186" y="55139"/>
                </a:lnTo>
                <a:lnTo>
                  <a:pt x="2020461" y="55139"/>
                </a:lnTo>
                <a:lnTo>
                  <a:pt x="1881115" y="56341"/>
                </a:lnTo>
                <a:lnTo>
                  <a:pt x="1842399" y="56341"/>
                </a:lnTo>
                <a:lnTo>
                  <a:pt x="1834663" y="57509"/>
                </a:lnTo>
                <a:lnTo>
                  <a:pt x="1517267" y="57509"/>
                </a:lnTo>
                <a:lnTo>
                  <a:pt x="1509530" y="58677"/>
                </a:lnTo>
                <a:lnTo>
                  <a:pt x="1494058" y="59787"/>
                </a:lnTo>
                <a:lnTo>
                  <a:pt x="1463078" y="60863"/>
                </a:lnTo>
                <a:lnTo>
                  <a:pt x="1145681" y="60863"/>
                </a:lnTo>
                <a:lnTo>
                  <a:pt x="1137945" y="61940"/>
                </a:lnTo>
                <a:lnTo>
                  <a:pt x="952158" y="61940"/>
                </a:lnTo>
                <a:lnTo>
                  <a:pt x="921178" y="62924"/>
                </a:lnTo>
                <a:lnTo>
                  <a:pt x="812812" y="62924"/>
                </a:lnTo>
                <a:lnTo>
                  <a:pt x="665742" y="63817"/>
                </a:lnTo>
                <a:lnTo>
                  <a:pt x="363806" y="63817"/>
                </a:lnTo>
                <a:lnTo>
                  <a:pt x="356070" y="63955"/>
                </a:lnTo>
                <a:close/>
              </a:path>
            </a:pathLst>
          </a:custGeom>
          <a:solidFill>
            <a:srgbClr val="377EB8">
              <a:alpha val="25000"/>
            </a:srgbClr>
          </a:solidFill>
          <a:ln w="11441" cap="flat">
            <a:noFill/>
            <a:prstDash val="solid"/>
            <a:miter/>
          </a:ln>
        </p:spPr>
        <p:txBody>
          <a:bodyPr rtlCol="0" anchor="ctr"/>
          <a:lstStyle/>
          <a:p>
            <a:endParaRPr lang="ko-KR" altLang="en-US" sz="1796">
              <a:latin typeface="Arial Narrow" panose="020B0606020202030204" pitchFamily="34" charset="0"/>
            </a:endParaRPr>
          </a:p>
        </p:txBody>
      </p:sp>
      <p:sp>
        <p:nvSpPr>
          <p:cNvPr id="149" name="TextBox 148">
            <a:extLst>
              <a:ext uri="{FF2B5EF4-FFF2-40B4-BE49-F238E27FC236}">
                <a16:creationId xmlns:a16="http://schemas.microsoft.com/office/drawing/2014/main" id="{041E7A45-7F7E-B9A2-A19A-3EC07BE7EC1F}"/>
              </a:ext>
            </a:extLst>
          </p:cNvPr>
          <p:cNvSpPr txBox="1"/>
          <p:nvPr/>
        </p:nvSpPr>
        <p:spPr>
          <a:xfrm>
            <a:off x="4597714" y="1163448"/>
            <a:ext cx="1185815" cy="369332"/>
          </a:xfrm>
          <a:prstGeom prst="rect">
            <a:avLst/>
          </a:prstGeom>
          <a:noFill/>
        </p:spPr>
        <p:txBody>
          <a:bodyPr wrap="square" rtlCol="0">
            <a:spAutoFit/>
          </a:bodyPr>
          <a:lstStyle/>
          <a:p>
            <a:pPr algn="ctr"/>
            <a:r>
              <a:rPr lang="en-US" altLang="ko-KR" b="1" dirty="0">
                <a:latin typeface="Arial Narrow" panose="020B0606020202030204" pitchFamily="34" charset="0"/>
                <a:cs typeface="Arial" panose="020B0604020202020204" pitchFamily="34" charset="0"/>
              </a:rPr>
              <a:t>Aspirin</a:t>
            </a:r>
            <a:endParaRPr lang="ko-KR" altLang="en-US" b="1" dirty="0">
              <a:latin typeface="Arial Narrow" panose="020B060602020203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9518E408-FD0E-C100-74F1-C92CB71D01F5}"/>
              </a:ext>
            </a:extLst>
          </p:cNvPr>
          <p:cNvSpPr txBox="1"/>
          <p:nvPr/>
        </p:nvSpPr>
        <p:spPr>
          <a:xfrm>
            <a:off x="4632016" y="845096"/>
            <a:ext cx="1540186" cy="369332"/>
          </a:xfrm>
          <a:prstGeom prst="rect">
            <a:avLst/>
          </a:prstGeom>
          <a:noFill/>
        </p:spPr>
        <p:txBody>
          <a:bodyPr wrap="square" rtlCol="0">
            <a:spAutoFit/>
          </a:bodyPr>
          <a:lstStyle/>
          <a:p>
            <a:pPr algn="ctr"/>
            <a:r>
              <a:rPr lang="en-US" altLang="ko-KR" b="1" dirty="0">
                <a:latin typeface="Arial Narrow" panose="020B0606020202030204" pitchFamily="34" charset="0"/>
                <a:cs typeface="Arial" panose="020B0604020202020204" pitchFamily="34" charset="0"/>
              </a:rPr>
              <a:t>Clopidogrel</a:t>
            </a:r>
            <a:endParaRPr lang="ko-KR" altLang="en-US" b="1" dirty="0">
              <a:latin typeface="Arial Narrow" panose="020B0606020202030204" pitchFamily="34" charset="0"/>
              <a:cs typeface="Arial" panose="020B0604020202020204" pitchFamily="34" charset="0"/>
            </a:endParaRPr>
          </a:p>
        </p:txBody>
      </p:sp>
      <p:cxnSp>
        <p:nvCxnSpPr>
          <p:cNvPr id="151" name="직선 연결선 150">
            <a:extLst>
              <a:ext uri="{FF2B5EF4-FFF2-40B4-BE49-F238E27FC236}">
                <a16:creationId xmlns:a16="http://schemas.microsoft.com/office/drawing/2014/main" id="{7FA676C4-823C-5041-9B71-4FDF6B70E356}"/>
              </a:ext>
            </a:extLst>
          </p:cNvPr>
          <p:cNvCxnSpPr/>
          <p:nvPr/>
        </p:nvCxnSpPr>
        <p:spPr>
          <a:xfrm>
            <a:off x="4314097" y="1010636"/>
            <a:ext cx="272043" cy="0"/>
          </a:xfrm>
          <a:prstGeom prst="line">
            <a:avLst/>
          </a:prstGeom>
          <a:ln w="317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52" name="직선 연결선 151">
            <a:extLst>
              <a:ext uri="{FF2B5EF4-FFF2-40B4-BE49-F238E27FC236}">
                <a16:creationId xmlns:a16="http://schemas.microsoft.com/office/drawing/2014/main" id="{D892CA81-3783-355F-4924-236A5CE94CD3}"/>
              </a:ext>
            </a:extLst>
          </p:cNvPr>
          <p:cNvCxnSpPr/>
          <p:nvPr/>
        </p:nvCxnSpPr>
        <p:spPr>
          <a:xfrm>
            <a:off x="4317909" y="1348547"/>
            <a:ext cx="272043" cy="0"/>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sp>
        <p:nvSpPr>
          <p:cNvPr id="153" name="TextBox 152">
            <a:extLst>
              <a:ext uri="{FF2B5EF4-FFF2-40B4-BE49-F238E27FC236}">
                <a16:creationId xmlns:a16="http://schemas.microsoft.com/office/drawing/2014/main" id="{502D4F93-F7A8-850B-9FDE-5A90D057F53B}"/>
              </a:ext>
            </a:extLst>
          </p:cNvPr>
          <p:cNvSpPr txBox="1"/>
          <p:nvPr/>
        </p:nvSpPr>
        <p:spPr>
          <a:xfrm>
            <a:off x="4209700" y="1553347"/>
            <a:ext cx="4642649" cy="368611"/>
          </a:xfrm>
          <a:prstGeom prst="rect">
            <a:avLst/>
          </a:prstGeom>
          <a:noFill/>
        </p:spPr>
        <p:txBody>
          <a:bodyPr wrap="square" rtlCol="0" anchor="ctr">
            <a:spAutoFit/>
          </a:bodyPr>
          <a:lstStyle/>
          <a:p>
            <a:r>
              <a:rPr lang="en-US" altLang="ko-KR" b="1" dirty="0">
                <a:latin typeface="Arial Narrow" panose="020B0606020202030204" pitchFamily="34" charset="0"/>
                <a:cs typeface="Arial" panose="020B0604020202020204" pitchFamily="34" charset="0"/>
              </a:rPr>
              <a:t>HR 0</a:t>
            </a:r>
            <a:r>
              <a:rPr lang="en-US" altLang="ko-KR" b="1"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54 (95% CI 0</a:t>
            </a:r>
            <a:r>
              <a:rPr lang="en-US" altLang="ko-KR" b="1"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33</a:t>
            </a:r>
            <a:r>
              <a:rPr lang="en-US" altLang="ko-KR" kern="0"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0</a:t>
            </a:r>
            <a:r>
              <a:rPr lang="en-US" altLang="ko-KR" b="1"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90)</a:t>
            </a:r>
          </a:p>
        </p:txBody>
      </p:sp>
      <p:sp>
        <p:nvSpPr>
          <p:cNvPr id="154" name="TextBox 153">
            <a:extLst>
              <a:ext uri="{FF2B5EF4-FFF2-40B4-BE49-F238E27FC236}">
                <a16:creationId xmlns:a16="http://schemas.microsoft.com/office/drawing/2014/main" id="{79B29C33-050A-BEBD-7465-A6BDA36E1574}"/>
              </a:ext>
            </a:extLst>
          </p:cNvPr>
          <p:cNvSpPr txBox="1"/>
          <p:nvPr/>
        </p:nvSpPr>
        <p:spPr>
          <a:xfrm>
            <a:off x="9598706" y="2947819"/>
            <a:ext cx="1074412" cy="369332"/>
          </a:xfrm>
          <a:prstGeom prst="rect">
            <a:avLst/>
          </a:prstGeom>
          <a:noFill/>
        </p:spPr>
        <p:txBody>
          <a:bodyPr wrap="square" rtlCol="0">
            <a:spAutoFit/>
          </a:bodyPr>
          <a:lstStyle/>
          <a:p>
            <a:pPr algn="ctr"/>
            <a:r>
              <a:rPr lang="en-US" altLang="ko-KR" b="1" dirty="0">
                <a:solidFill>
                  <a:srgbClr val="C00000"/>
                </a:solidFill>
                <a:latin typeface="Arial Narrow" panose="020B0606020202030204" pitchFamily="34" charset="0"/>
              </a:rPr>
              <a:t>2.2%</a:t>
            </a:r>
            <a:endParaRPr lang="ko-KR" altLang="en-US" b="1" dirty="0">
              <a:solidFill>
                <a:srgbClr val="C00000"/>
              </a:solidFill>
              <a:latin typeface="Arial Narrow" panose="020B0606020202030204" pitchFamily="34" charset="0"/>
            </a:endParaRPr>
          </a:p>
        </p:txBody>
      </p:sp>
      <p:sp>
        <p:nvSpPr>
          <p:cNvPr id="155" name="TextBox 154">
            <a:extLst>
              <a:ext uri="{FF2B5EF4-FFF2-40B4-BE49-F238E27FC236}">
                <a16:creationId xmlns:a16="http://schemas.microsoft.com/office/drawing/2014/main" id="{5B9321C0-D7C2-C932-8D25-44E53F54461E}"/>
              </a:ext>
            </a:extLst>
          </p:cNvPr>
          <p:cNvSpPr txBox="1"/>
          <p:nvPr/>
        </p:nvSpPr>
        <p:spPr>
          <a:xfrm>
            <a:off x="9623783" y="3361885"/>
            <a:ext cx="1074412" cy="369332"/>
          </a:xfrm>
          <a:prstGeom prst="rect">
            <a:avLst/>
          </a:prstGeom>
          <a:noFill/>
        </p:spPr>
        <p:txBody>
          <a:bodyPr wrap="square" rtlCol="0">
            <a:spAutoFit/>
          </a:bodyPr>
          <a:lstStyle/>
          <a:p>
            <a:pPr algn="ctr"/>
            <a:r>
              <a:rPr lang="en-US" altLang="ko-KR" b="1" dirty="0">
                <a:solidFill>
                  <a:srgbClr val="0070C0"/>
                </a:solidFill>
                <a:latin typeface="Arial Narrow" panose="020B0606020202030204" pitchFamily="34" charset="0"/>
              </a:rPr>
              <a:t>1.0%</a:t>
            </a:r>
            <a:endParaRPr lang="ko-KR" altLang="en-US" b="1" dirty="0">
              <a:solidFill>
                <a:srgbClr val="0070C0"/>
              </a:solidFill>
              <a:latin typeface="Arial Narrow" panose="020B0606020202030204" pitchFamily="34" charset="0"/>
            </a:endParaRPr>
          </a:p>
        </p:txBody>
      </p:sp>
      <p:sp>
        <p:nvSpPr>
          <p:cNvPr id="156" name="자유형: 도형 155">
            <a:extLst>
              <a:ext uri="{FF2B5EF4-FFF2-40B4-BE49-F238E27FC236}">
                <a16:creationId xmlns:a16="http://schemas.microsoft.com/office/drawing/2014/main" id="{39F31115-92AE-331E-5A8A-9BB596689F28}"/>
              </a:ext>
            </a:extLst>
          </p:cNvPr>
          <p:cNvSpPr/>
          <p:nvPr/>
        </p:nvSpPr>
        <p:spPr>
          <a:xfrm>
            <a:off x="3211848" y="4583028"/>
            <a:ext cx="23877" cy="969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3" name="자유형: 도형 2">
            <a:extLst>
              <a:ext uri="{FF2B5EF4-FFF2-40B4-BE49-F238E27FC236}">
                <a16:creationId xmlns:a16="http://schemas.microsoft.com/office/drawing/2014/main" id="{2069C3FF-6CB0-3612-1404-260DEBD6FF70}"/>
              </a:ext>
            </a:extLst>
          </p:cNvPr>
          <p:cNvSpPr/>
          <p:nvPr/>
        </p:nvSpPr>
        <p:spPr>
          <a:xfrm>
            <a:off x="3250603" y="4506026"/>
            <a:ext cx="6643479" cy="76981"/>
          </a:xfrm>
          <a:custGeom>
            <a:avLst/>
            <a:gdLst>
              <a:gd name="connsiteX0" fmla="*/ 0 w 8708891"/>
              <a:gd name="connsiteY0" fmla="*/ 100855 h 100854"/>
              <a:gd name="connsiteX1" fmla="*/ 216724 w 8708891"/>
              <a:gd name="connsiteY1" fmla="*/ 100855 h 100854"/>
              <a:gd name="connsiteX2" fmla="*/ 216724 w 8708891"/>
              <a:gd name="connsiteY2" fmla="*/ 99149 h 100854"/>
              <a:gd name="connsiteX3" fmla="*/ 503152 w 8708891"/>
              <a:gd name="connsiteY3" fmla="*/ 99149 h 100854"/>
              <a:gd name="connsiteX4" fmla="*/ 503152 w 8708891"/>
              <a:gd name="connsiteY4" fmla="*/ 97500 h 100854"/>
              <a:gd name="connsiteX5" fmla="*/ 712183 w 8708891"/>
              <a:gd name="connsiteY5" fmla="*/ 97500 h 100854"/>
              <a:gd name="connsiteX6" fmla="*/ 712183 w 8708891"/>
              <a:gd name="connsiteY6" fmla="*/ 95795 h 100854"/>
              <a:gd name="connsiteX7" fmla="*/ 836056 w 8708891"/>
              <a:gd name="connsiteY7" fmla="*/ 95795 h 100854"/>
              <a:gd name="connsiteX8" fmla="*/ 836056 w 8708891"/>
              <a:gd name="connsiteY8" fmla="*/ 94100 h 100854"/>
              <a:gd name="connsiteX9" fmla="*/ 867001 w 8708891"/>
              <a:gd name="connsiteY9" fmla="*/ 94100 h 100854"/>
              <a:gd name="connsiteX10" fmla="*/ 867001 w 8708891"/>
              <a:gd name="connsiteY10" fmla="*/ 92440 h 100854"/>
              <a:gd name="connsiteX11" fmla="*/ 882462 w 8708891"/>
              <a:gd name="connsiteY11" fmla="*/ 92440 h 100854"/>
              <a:gd name="connsiteX12" fmla="*/ 882462 w 8708891"/>
              <a:gd name="connsiteY12" fmla="*/ 90745 h 100854"/>
              <a:gd name="connsiteX13" fmla="*/ 983138 w 8708891"/>
              <a:gd name="connsiteY13" fmla="*/ 90745 h 100854"/>
              <a:gd name="connsiteX14" fmla="*/ 983138 w 8708891"/>
              <a:gd name="connsiteY14" fmla="*/ 89040 h 100854"/>
              <a:gd name="connsiteX15" fmla="*/ 1083768 w 8708891"/>
              <a:gd name="connsiteY15" fmla="*/ 89040 h 100854"/>
              <a:gd name="connsiteX16" fmla="*/ 1083768 w 8708891"/>
              <a:gd name="connsiteY16" fmla="*/ 87345 h 100854"/>
              <a:gd name="connsiteX17" fmla="*/ 1130220 w 8708891"/>
              <a:gd name="connsiteY17" fmla="*/ 87345 h 100854"/>
              <a:gd name="connsiteX18" fmla="*/ 1130220 w 8708891"/>
              <a:gd name="connsiteY18" fmla="*/ 85685 h 100854"/>
              <a:gd name="connsiteX19" fmla="*/ 1192134 w 8708891"/>
              <a:gd name="connsiteY19" fmla="*/ 85685 h 100854"/>
              <a:gd name="connsiteX20" fmla="*/ 1192134 w 8708891"/>
              <a:gd name="connsiteY20" fmla="*/ 83990 h 100854"/>
              <a:gd name="connsiteX21" fmla="*/ 1238575 w 8708891"/>
              <a:gd name="connsiteY21" fmla="*/ 83990 h 100854"/>
              <a:gd name="connsiteX22" fmla="*/ 1238575 w 8708891"/>
              <a:gd name="connsiteY22" fmla="*/ 82285 h 100854"/>
              <a:gd name="connsiteX23" fmla="*/ 1470814 w 8708891"/>
              <a:gd name="connsiteY23" fmla="*/ 82285 h 100854"/>
              <a:gd name="connsiteX24" fmla="*/ 1470814 w 8708891"/>
              <a:gd name="connsiteY24" fmla="*/ 80590 h 100854"/>
              <a:gd name="connsiteX25" fmla="*/ 1571444 w 8708891"/>
              <a:gd name="connsiteY25" fmla="*/ 80590 h 100854"/>
              <a:gd name="connsiteX26" fmla="*/ 1571444 w 8708891"/>
              <a:gd name="connsiteY26" fmla="*/ 78930 h 100854"/>
              <a:gd name="connsiteX27" fmla="*/ 1741770 w 8708891"/>
              <a:gd name="connsiteY27" fmla="*/ 78930 h 100854"/>
              <a:gd name="connsiteX28" fmla="*/ 1741770 w 8708891"/>
              <a:gd name="connsiteY28" fmla="*/ 75541 h 100854"/>
              <a:gd name="connsiteX29" fmla="*/ 1788222 w 8708891"/>
              <a:gd name="connsiteY29" fmla="*/ 75541 h 100854"/>
              <a:gd name="connsiteX30" fmla="*/ 1788222 w 8708891"/>
              <a:gd name="connsiteY30" fmla="*/ 73835 h 100854"/>
              <a:gd name="connsiteX31" fmla="*/ 1834663 w 8708891"/>
              <a:gd name="connsiteY31" fmla="*/ 73835 h 100854"/>
              <a:gd name="connsiteX32" fmla="*/ 1834663 w 8708891"/>
              <a:gd name="connsiteY32" fmla="*/ 72141 h 100854"/>
              <a:gd name="connsiteX33" fmla="*/ 1989481 w 8708891"/>
              <a:gd name="connsiteY33" fmla="*/ 72141 h 100854"/>
              <a:gd name="connsiteX34" fmla="*/ 1989481 w 8708891"/>
              <a:gd name="connsiteY34" fmla="*/ 70435 h 100854"/>
              <a:gd name="connsiteX35" fmla="*/ 1997207 w 8708891"/>
              <a:gd name="connsiteY35" fmla="*/ 70435 h 100854"/>
              <a:gd name="connsiteX36" fmla="*/ 1997207 w 8708891"/>
              <a:gd name="connsiteY36" fmla="*/ 68740 h 100854"/>
              <a:gd name="connsiteX37" fmla="*/ 2035923 w 8708891"/>
              <a:gd name="connsiteY37" fmla="*/ 68740 h 100854"/>
              <a:gd name="connsiteX38" fmla="*/ 2035923 w 8708891"/>
              <a:gd name="connsiteY38" fmla="*/ 67035 h 100854"/>
              <a:gd name="connsiteX39" fmla="*/ 2244964 w 8708891"/>
              <a:gd name="connsiteY39" fmla="*/ 67035 h 100854"/>
              <a:gd name="connsiteX40" fmla="*/ 2244964 w 8708891"/>
              <a:gd name="connsiteY40" fmla="*/ 65340 h 100854"/>
              <a:gd name="connsiteX41" fmla="*/ 2392035 w 8708891"/>
              <a:gd name="connsiteY41" fmla="*/ 65340 h 100854"/>
              <a:gd name="connsiteX42" fmla="*/ 2392035 w 8708891"/>
              <a:gd name="connsiteY42" fmla="*/ 63645 h 100854"/>
              <a:gd name="connsiteX43" fmla="*/ 2717179 w 8708891"/>
              <a:gd name="connsiteY43" fmla="*/ 63645 h 100854"/>
              <a:gd name="connsiteX44" fmla="*/ 2717179 w 8708891"/>
              <a:gd name="connsiteY44" fmla="*/ 61940 h 100854"/>
              <a:gd name="connsiteX45" fmla="*/ 2755884 w 8708891"/>
              <a:gd name="connsiteY45" fmla="*/ 61940 h 100854"/>
              <a:gd name="connsiteX46" fmla="*/ 2755884 w 8708891"/>
              <a:gd name="connsiteY46" fmla="*/ 60199 h 100854"/>
              <a:gd name="connsiteX47" fmla="*/ 3088753 w 8708891"/>
              <a:gd name="connsiteY47" fmla="*/ 60199 h 100854"/>
              <a:gd name="connsiteX48" fmla="*/ 3088753 w 8708891"/>
              <a:gd name="connsiteY48" fmla="*/ 58413 h 100854"/>
              <a:gd name="connsiteX49" fmla="*/ 3351926 w 8708891"/>
              <a:gd name="connsiteY49" fmla="*/ 58413 h 100854"/>
              <a:gd name="connsiteX50" fmla="*/ 3351926 w 8708891"/>
              <a:gd name="connsiteY50" fmla="*/ 56570 h 100854"/>
              <a:gd name="connsiteX51" fmla="*/ 3800943 w 8708891"/>
              <a:gd name="connsiteY51" fmla="*/ 56570 h 100854"/>
              <a:gd name="connsiteX52" fmla="*/ 3800943 w 8708891"/>
              <a:gd name="connsiteY52" fmla="*/ 54692 h 100854"/>
              <a:gd name="connsiteX53" fmla="*/ 3986730 w 8708891"/>
              <a:gd name="connsiteY53" fmla="*/ 54692 h 100854"/>
              <a:gd name="connsiteX54" fmla="*/ 3986730 w 8708891"/>
              <a:gd name="connsiteY54" fmla="*/ 52723 h 100854"/>
              <a:gd name="connsiteX55" fmla="*/ 4776342 w 8708891"/>
              <a:gd name="connsiteY55" fmla="*/ 52723 h 100854"/>
              <a:gd name="connsiteX56" fmla="*/ 4776342 w 8708891"/>
              <a:gd name="connsiteY56" fmla="*/ 50353 h 100854"/>
              <a:gd name="connsiteX57" fmla="*/ 5171124 w 8708891"/>
              <a:gd name="connsiteY57" fmla="*/ 50353 h 100854"/>
              <a:gd name="connsiteX58" fmla="*/ 5171124 w 8708891"/>
              <a:gd name="connsiteY58" fmla="*/ 47857 h 100854"/>
              <a:gd name="connsiteX59" fmla="*/ 5194380 w 8708891"/>
              <a:gd name="connsiteY59" fmla="*/ 47857 h 100854"/>
              <a:gd name="connsiteX60" fmla="*/ 5194380 w 8708891"/>
              <a:gd name="connsiteY60" fmla="*/ 45304 h 100854"/>
              <a:gd name="connsiteX61" fmla="*/ 5318207 w 8708891"/>
              <a:gd name="connsiteY61" fmla="*/ 45304 h 100854"/>
              <a:gd name="connsiteX62" fmla="*/ 5318207 w 8708891"/>
              <a:gd name="connsiteY62" fmla="*/ 42671 h 100854"/>
              <a:gd name="connsiteX63" fmla="*/ 5527237 w 8708891"/>
              <a:gd name="connsiteY63" fmla="*/ 42671 h 100854"/>
              <a:gd name="connsiteX64" fmla="*/ 5527237 w 8708891"/>
              <a:gd name="connsiteY64" fmla="*/ 39934 h 100854"/>
              <a:gd name="connsiteX65" fmla="*/ 5798192 w 8708891"/>
              <a:gd name="connsiteY65" fmla="*/ 39934 h 100854"/>
              <a:gd name="connsiteX66" fmla="*/ 5798192 w 8708891"/>
              <a:gd name="connsiteY66" fmla="*/ 36900 h 100854"/>
              <a:gd name="connsiteX67" fmla="*/ 5898822 w 8708891"/>
              <a:gd name="connsiteY67" fmla="*/ 36900 h 100854"/>
              <a:gd name="connsiteX68" fmla="*/ 5898822 w 8708891"/>
              <a:gd name="connsiteY68" fmla="*/ 33809 h 100854"/>
              <a:gd name="connsiteX69" fmla="*/ 6061365 w 8708891"/>
              <a:gd name="connsiteY69" fmla="*/ 33809 h 100854"/>
              <a:gd name="connsiteX70" fmla="*/ 6061365 w 8708891"/>
              <a:gd name="connsiteY70" fmla="*/ 30638 h 100854"/>
              <a:gd name="connsiteX71" fmla="*/ 6131062 w 8708891"/>
              <a:gd name="connsiteY71" fmla="*/ 30638 h 100854"/>
              <a:gd name="connsiteX72" fmla="*/ 6131062 w 8708891"/>
              <a:gd name="connsiteY72" fmla="*/ 27409 h 100854"/>
              <a:gd name="connsiteX73" fmla="*/ 6239428 w 8708891"/>
              <a:gd name="connsiteY73" fmla="*/ 27409 h 100854"/>
              <a:gd name="connsiteX74" fmla="*/ 6239428 w 8708891"/>
              <a:gd name="connsiteY74" fmla="*/ 24146 h 100854"/>
              <a:gd name="connsiteX75" fmla="*/ 6386498 w 8708891"/>
              <a:gd name="connsiteY75" fmla="*/ 24146 h 100854"/>
              <a:gd name="connsiteX76" fmla="*/ 6386498 w 8708891"/>
              <a:gd name="connsiteY76" fmla="*/ 20792 h 100854"/>
              <a:gd name="connsiteX77" fmla="*/ 7896082 w 8708891"/>
              <a:gd name="connsiteY77" fmla="*/ 20792 h 100854"/>
              <a:gd name="connsiteX78" fmla="*/ 7896082 w 8708891"/>
              <a:gd name="connsiteY78" fmla="*/ 15296 h 100854"/>
              <a:gd name="connsiteX79" fmla="*/ 8399231 w 8708891"/>
              <a:gd name="connsiteY79" fmla="*/ 15296 h 100854"/>
              <a:gd name="connsiteX80" fmla="*/ 8399231 w 8708891"/>
              <a:gd name="connsiteY80" fmla="*/ 8278 h 100854"/>
              <a:gd name="connsiteX81" fmla="*/ 8577282 w 8708891"/>
              <a:gd name="connsiteY81" fmla="*/ 8278 h 100854"/>
              <a:gd name="connsiteX82" fmla="*/ 8577282 w 8708891"/>
              <a:gd name="connsiteY82" fmla="*/ 0 h 100854"/>
              <a:gd name="connsiteX83" fmla="*/ 8708891 w 8708891"/>
              <a:gd name="connsiteY83" fmla="*/ 0 h 10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708891" h="100854">
                <a:moveTo>
                  <a:pt x="0" y="100855"/>
                </a:moveTo>
                <a:lnTo>
                  <a:pt x="216724" y="100855"/>
                </a:lnTo>
                <a:lnTo>
                  <a:pt x="216724" y="99149"/>
                </a:lnTo>
                <a:lnTo>
                  <a:pt x="503152" y="99149"/>
                </a:lnTo>
                <a:lnTo>
                  <a:pt x="503152" y="97500"/>
                </a:lnTo>
                <a:lnTo>
                  <a:pt x="712183" y="97500"/>
                </a:lnTo>
                <a:lnTo>
                  <a:pt x="712183" y="95795"/>
                </a:lnTo>
                <a:lnTo>
                  <a:pt x="836056" y="95795"/>
                </a:lnTo>
                <a:lnTo>
                  <a:pt x="836056" y="94100"/>
                </a:lnTo>
                <a:lnTo>
                  <a:pt x="867001" y="94100"/>
                </a:lnTo>
                <a:lnTo>
                  <a:pt x="867001" y="92440"/>
                </a:lnTo>
                <a:lnTo>
                  <a:pt x="882462" y="92440"/>
                </a:lnTo>
                <a:lnTo>
                  <a:pt x="882462" y="90745"/>
                </a:lnTo>
                <a:lnTo>
                  <a:pt x="983138" y="90745"/>
                </a:lnTo>
                <a:lnTo>
                  <a:pt x="983138" y="89040"/>
                </a:lnTo>
                <a:lnTo>
                  <a:pt x="1083768" y="89040"/>
                </a:lnTo>
                <a:lnTo>
                  <a:pt x="1083768" y="87345"/>
                </a:lnTo>
                <a:lnTo>
                  <a:pt x="1130220" y="87345"/>
                </a:lnTo>
                <a:lnTo>
                  <a:pt x="1130220" y="85685"/>
                </a:lnTo>
                <a:lnTo>
                  <a:pt x="1192134" y="85685"/>
                </a:lnTo>
                <a:lnTo>
                  <a:pt x="1192134" y="83990"/>
                </a:lnTo>
                <a:lnTo>
                  <a:pt x="1238575" y="83990"/>
                </a:lnTo>
                <a:lnTo>
                  <a:pt x="1238575" y="82285"/>
                </a:lnTo>
                <a:lnTo>
                  <a:pt x="1470814" y="82285"/>
                </a:lnTo>
                <a:lnTo>
                  <a:pt x="1470814" y="80590"/>
                </a:lnTo>
                <a:lnTo>
                  <a:pt x="1571444" y="80590"/>
                </a:lnTo>
                <a:lnTo>
                  <a:pt x="1571444" y="78930"/>
                </a:lnTo>
                <a:lnTo>
                  <a:pt x="1741770" y="78930"/>
                </a:lnTo>
                <a:lnTo>
                  <a:pt x="1741770" y="75541"/>
                </a:lnTo>
                <a:lnTo>
                  <a:pt x="1788222" y="75541"/>
                </a:lnTo>
                <a:lnTo>
                  <a:pt x="1788222" y="73835"/>
                </a:lnTo>
                <a:lnTo>
                  <a:pt x="1834663" y="73835"/>
                </a:lnTo>
                <a:lnTo>
                  <a:pt x="1834663" y="72141"/>
                </a:lnTo>
                <a:lnTo>
                  <a:pt x="1989481" y="72141"/>
                </a:lnTo>
                <a:lnTo>
                  <a:pt x="1989481" y="70435"/>
                </a:lnTo>
                <a:lnTo>
                  <a:pt x="1997207" y="70435"/>
                </a:lnTo>
                <a:lnTo>
                  <a:pt x="1997207" y="68740"/>
                </a:lnTo>
                <a:lnTo>
                  <a:pt x="2035923" y="68740"/>
                </a:lnTo>
                <a:lnTo>
                  <a:pt x="2035923" y="67035"/>
                </a:lnTo>
                <a:lnTo>
                  <a:pt x="2244964" y="67035"/>
                </a:lnTo>
                <a:lnTo>
                  <a:pt x="2244964" y="65340"/>
                </a:lnTo>
                <a:lnTo>
                  <a:pt x="2392035" y="65340"/>
                </a:lnTo>
                <a:lnTo>
                  <a:pt x="2392035" y="63645"/>
                </a:lnTo>
                <a:lnTo>
                  <a:pt x="2717179" y="63645"/>
                </a:lnTo>
                <a:lnTo>
                  <a:pt x="2717179" y="61940"/>
                </a:lnTo>
                <a:lnTo>
                  <a:pt x="2755884" y="61940"/>
                </a:lnTo>
                <a:lnTo>
                  <a:pt x="2755884" y="60199"/>
                </a:lnTo>
                <a:lnTo>
                  <a:pt x="3088753" y="60199"/>
                </a:lnTo>
                <a:lnTo>
                  <a:pt x="3088753" y="58413"/>
                </a:lnTo>
                <a:lnTo>
                  <a:pt x="3351926" y="58413"/>
                </a:lnTo>
                <a:lnTo>
                  <a:pt x="3351926" y="56570"/>
                </a:lnTo>
                <a:lnTo>
                  <a:pt x="3800943" y="56570"/>
                </a:lnTo>
                <a:lnTo>
                  <a:pt x="3800943" y="54692"/>
                </a:lnTo>
                <a:lnTo>
                  <a:pt x="3986730" y="54692"/>
                </a:lnTo>
                <a:lnTo>
                  <a:pt x="3986730" y="52723"/>
                </a:lnTo>
                <a:lnTo>
                  <a:pt x="4776342" y="52723"/>
                </a:lnTo>
                <a:lnTo>
                  <a:pt x="4776342" y="50353"/>
                </a:lnTo>
                <a:lnTo>
                  <a:pt x="5171124" y="50353"/>
                </a:lnTo>
                <a:lnTo>
                  <a:pt x="5171124" y="47857"/>
                </a:lnTo>
                <a:lnTo>
                  <a:pt x="5194380" y="47857"/>
                </a:lnTo>
                <a:lnTo>
                  <a:pt x="5194380" y="45304"/>
                </a:lnTo>
                <a:lnTo>
                  <a:pt x="5318207" y="45304"/>
                </a:lnTo>
                <a:lnTo>
                  <a:pt x="5318207" y="42671"/>
                </a:lnTo>
                <a:lnTo>
                  <a:pt x="5527237" y="42671"/>
                </a:lnTo>
                <a:lnTo>
                  <a:pt x="5527237" y="39934"/>
                </a:lnTo>
                <a:lnTo>
                  <a:pt x="5798192" y="39934"/>
                </a:lnTo>
                <a:lnTo>
                  <a:pt x="5798192" y="36900"/>
                </a:lnTo>
                <a:lnTo>
                  <a:pt x="5898822" y="36900"/>
                </a:lnTo>
                <a:lnTo>
                  <a:pt x="5898822" y="33809"/>
                </a:lnTo>
                <a:lnTo>
                  <a:pt x="6061365" y="33809"/>
                </a:lnTo>
                <a:lnTo>
                  <a:pt x="6061365" y="30638"/>
                </a:lnTo>
                <a:lnTo>
                  <a:pt x="6131062" y="30638"/>
                </a:lnTo>
                <a:lnTo>
                  <a:pt x="6131062" y="27409"/>
                </a:lnTo>
                <a:lnTo>
                  <a:pt x="6239428" y="27409"/>
                </a:lnTo>
                <a:lnTo>
                  <a:pt x="6239428" y="24146"/>
                </a:lnTo>
                <a:lnTo>
                  <a:pt x="6386498" y="24146"/>
                </a:lnTo>
                <a:lnTo>
                  <a:pt x="6386498" y="20792"/>
                </a:lnTo>
                <a:lnTo>
                  <a:pt x="7896082" y="20792"/>
                </a:lnTo>
                <a:lnTo>
                  <a:pt x="7896082" y="15296"/>
                </a:lnTo>
                <a:lnTo>
                  <a:pt x="8399231" y="15296"/>
                </a:lnTo>
                <a:lnTo>
                  <a:pt x="8399231" y="8278"/>
                </a:lnTo>
                <a:lnTo>
                  <a:pt x="8577282" y="8278"/>
                </a:lnTo>
                <a:lnTo>
                  <a:pt x="8577282" y="0"/>
                </a:lnTo>
                <a:lnTo>
                  <a:pt x="8708891" y="0"/>
                </a:lnTo>
              </a:path>
            </a:pathLst>
          </a:custGeom>
          <a:noFill/>
          <a:ln w="18310" cap="flat">
            <a:solidFill>
              <a:srgbClr val="E41A1C"/>
            </a:solidFill>
            <a:prstDash val="solid"/>
            <a:round/>
          </a:ln>
        </p:spPr>
        <p:txBody>
          <a:bodyPr rtlCol="0" anchor="ctr"/>
          <a:lstStyle/>
          <a:p>
            <a:endParaRPr lang="ko-KR" altLang="en-US">
              <a:latin typeface="Arial Narrow" panose="020B0606020202030204" pitchFamily="34" charset="0"/>
            </a:endParaRPr>
          </a:p>
        </p:txBody>
      </p:sp>
    </p:spTree>
    <p:extLst>
      <p:ext uri="{BB962C8B-B14F-4D97-AF65-F5344CB8AC3E}">
        <p14:creationId xmlns:p14="http://schemas.microsoft.com/office/powerpoint/2010/main" val="310105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2DA3E-04F9-2E29-703D-358DF544ECA0}"/>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184DAAB4-6C80-A77F-C8F8-22184EFF6DA2}"/>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sz="4000" b="1" dirty="0">
                <a:latin typeface="Arial Narrow" panose="020B0606020202030204" pitchFamily="34" charset="0"/>
              </a:rPr>
              <a:t>Bleeding</a:t>
            </a:r>
            <a:endParaRPr lang="ko-KR" altLang="en-US" sz="4000" b="1" dirty="0">
              <a:latin typeface="Arial Narrow" panose="020B0606020202030204" pitchFamily="34" charset="0"/>
            </a:endParaRPr>
          </a:p>
        </p:txBody>
      </p:sp>
      <p:sp>
        <p:nvSpPr>
          <p:cNvPr id="3" name="자유형: 도형 2">
            <a:extLst>
              <a:ext uri="{FF2B5EF4-FFF2-40B4-BE49-F238E27FC236}">
                <a16:creationId xmlns:a16="http://schemas.microsoft.com/office/drawing/2014/main" id="{A32F807B-50ED-F9D2-2BC6-10426EC0DE8D}"/>
              </a:ext>
            </a:extLst>
          </p:cNvPr>
          <p:cNvSpPr/>
          <p:nvPr/>
        </p:nvSpPr>
        <p:spPr>
          <a:xfrm flipH="1">
            <a:off x="2856590" y="670442"/>
            <a:ext cx="36960" cy="4176000"/>
          </a:xfrm>
          <a:custGeom>
            <a:avLst/>
            <a:gdLst>
              <a:gd name="connsiteX0" fmla="*/ 0 w 11444"/>
              <a:gd name="connsiteY0" fmla="*/ 5080704 h 5080704"/>
              <a:gd name="connsiteX1" fmla="*/ 0 w 11444"/>
              <a:gd name="connsiteY1" fmla="*/ 0 h 5080704"/>
            </a:gdLst>
            <a:ahLst/>
            <a:cxnLst>
              <a:cxn ang="0">
                <a:pos x="connsiteX0" y="connsiteY0"/>
              </a:cxn>
              <a:cxn ang="0">
                <a:pos x="connsiteX1" y="connsiteY1"/>
              </a:cxn>
            </a:cxnLst>
            <a:rect l="l" t="t" r="r" b="b"/>
            <a:pathLst>
              <a:path w="11444" h="5080704">
                <a:moveTo>
                  <a:pt x="0" y="5080704"/>
                </a:moveTo>
                <a:lnTo>
                  <a:pt x="0"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5" name="자유형: 도형 4">
            <a:extLst>
              <a:ext uri="{FF2B5EF4-FFF2-40B4-BE49-F238E27FC236}">
                <a16:creationId xmlns:a16="http://schemas.microsoft.com/office/drawing/2014/main" id="{A8A31450-7ED8-E5E6-0F76-8261F48F8A9E}"/>
              </a:ext>
            </a:extLst>
          </p:cNvPr>
          <p:cNvSpPr/>
          <p:nvPr/>
        </p:nvSpPr>
        <p:spPr>
          <a:xfrm>
            <a:off x="2855751" y="4833364"/>
            <a:ext cx="25332" cy="10284"/>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6" name="자유형: 도형 5">
            <a:extLst>
              <a:ext uri="{FF2B5EF4-FFF2-40B4-BE49-F238E27FC236}">
                <a16:creationId xmlns:a16="http://schemas.microsoft.com/office/drawing/2014/main" id="{6395B289-42EE-DD83-AD9C-C825072B3B39}"/>
              </a:ext>
            </a:extLst>
          </p:cNvPr>
          <p:cNvSpPr/>
          <p:nvPr/>
        </p:nvSpPr>
        <p:spPr>
          <a:xfrm>
            <a:off x="2848875" y="684549"/>
            <a:ext cx="25332" cy="10284"/>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7" name="자유형: 도형 6">
            <a:extLst>
              <a:ext uri="{FF2B5EF4-FFF2-40B4-BE49-F238E27FC236}">
                <a16:creationId xmlns:a16="http://schemas.microsoft.com/office/drawing/2014/main" id="{53292A3E-C396-C5FE-B008-1D913DBE3EA4}"/>
              </a:ext>
            </a:extLst>
          </p:cNvPr>
          <p:cNvSpPr/>
          <p:nvPr/>
        </p:nvSpPr>
        <p:spPr>
          <a:xfrm>
            <a:off x="2873021" y="4855056"/>
            <a:ext cx="7272000" cy="10284"/>
          </a:xfrm>
          <a:custGeom>
            <a:avLst/>
            <a:gdLst>
              <a:gd name="connsiteX0" fmla="*/ 0 w 9579823"/>
              <a:gd name="connsiteY0" fmla="*/ 0 h 11449"/>
              <a:gd name="connsiteX1" fmla="*/ 9579824 w 9579823"/>
              <a:gd name="connsiteY1" fmla="*/ 0 h 11449"/>
            </a:gdLst>
            <a:ahLst/>
            <a:cxnLst>
              <a:cxn ang="0">
                <a:pos x="connsiteX0" y="connsiteY0"/>
              </a:cxn>
              <a:cxn ang="0">
                <a:pos x="connsiteX1" y="connsiteY1"/>
              </a:cxn>
            </a:cxnLst>
            <a:rect l="l" t="t" r="r" b="b"/>
            <a:pathLst>
              <a:path w="9579823" h="11449">
                <a:moveTo>
                  <a:pt x="0" y="0"/>
                </a:moveTo>
                <a:lnTo>
                  <a:pt x="9579824"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8" name="자유형: 도형 7">
            <a:extLst>
              <a:ext uri="{FF2B5EF4-FFF2-40B4-BE49-F238E27FC236}">
                <a16:creationId xmlns:a16="http://schemas.microsoft.com/office/drawing/2014/main" id="{70066A50-622B-D7AD-7BD9-1AB10F7C87D0}"/>
              </a:ext>
            </a:extLst>
          </p:cNvPr>
          <p:cNvSpPr/>
          <p:nvPr/>
        </p:nvSpPr>
        <p:spPr>
          <a:xfrm>
            <a:off x="2884406" y="4855055"/>
            <a:ext cx="9252" cy="28167"/>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9" name="자유형: 도형 8">
            <a:extLst>
              <a:ext uri="{FF2B5EF4-FFF2-40B4-BE49-F238E27FC236}">
                <a16:creationId xmlns:a16="http://schemas.microsoft.com/office/drawing/2014/main" id="{EC3CD69C-3671-7FC4-688C-4E95DFE6B8D2}"/>
              </a:ext>
            </a:extLst>
          </p:cNvPr>
          <p:cNvSpPr/>
          <p:nvPr/>
        </p:nvSpPr>
        <p:spPr>
          <a:xfrm>
            <a:off x="5168618" y="4855055"/>
            <a:ext cx="9252" cy="28167"/>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0" name="자유형: 도형 9">
            <a:extLst>
              <a:ext uri="{FF2B5EF4-FFF2-40B4-BE49-F238E27FC236}">
                <a16:creationId xmlns:a16="http://schemas.microsoft.com/office/drawing/2014/main" id="{69566CEE-5408-EACB-6543-D761E5967E20}"/>
              </a:ext>
            </a:extLst>
          </p:cNvPr>
          <p:cNvSpPr/>
          <p:nvPr/>
        </p:nvSpPr>
        <p:spPr>
          <a:xfrm>
            <a:off x="7452873" y="4855055"/>
            <a:ext cx="9252" cy="28167"/>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1" name="자유형: 도형 10">
            <a:extLst>
              <a:ext uri="{FF2B5EF4-FFF2-40B4-BE49-F238E27FC236}">
                <a16:creationId xmlns:a16="http://schemas.microsoft.com/office/drawing/2014/main" id="{0E768C5F-EBD5-6ED6-62D2-871EE9D9335C}"/>
              </a:ext>
            </a:extLst>
          </p:cNvPr>
          <p:cNvSpPr/>
          <p:nvPr/>
        </p:nvSpPr>
        <p:spPr>
          <a:xfrm>
            <a:off x="9737083" y="4855055"/>
            <a:ext cx="9252" cy="28167"/>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2" name="TextBox 11">
            <a:extLst>
              <a:ext uri="{FF2B5EF4-FFF2-40B4-BE49-F238E27FC236}">
                <a16:creationId xmlns:a16="http://schemas.microsoft.com/office/drawing/2014/main" id="{77AF185D-C464-F3F4-78A7-3FDD6AD8E2C5}"/>
              </a:ext>
            </a:extLst>
          </p:cNvPr>
          <p:cNvSpPr txBox="1"/>
          <p:nvPr/>
        </p:nvSpPr>
        <p:spPr>
          <a:xfrm>
            <a:off x="2577199" y="4855055"/>
            <a:ext cx="61441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8D0406E-D018-18C0-27F9-A2FA661D06AD}"/>
              </a:ext>
            </a:extLst>
          </p:cNvPr>
          <p:cNvSpPr txBox="1"/>
          <p:nvPr/>
        </p:nvSpPr>
        <p:spPr>
          <a:xfrm>
            <a:off x="4861409" y="4860197"/>
            <a:ext cx="61441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a:t>
            </a:r>
            <a:endParaRPr lang="ko-KR" altLang="en-US" sz="1397" b="1" dirty="0">
              <a:latin typeface="Arial Narrow" panose="020B0606020202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02FE4C5-4810-3AE8-7F16-FECDB55357A1}"/>
              </a:ext>
            </a:extLst>
          </p:cNvPr>
          <p:cNvSpPr txBox="1"/>
          <p:nvPr/>
        </p:nvSpPr>
        <p:spPr>
          <a:xfrm>
            <a:off x="7150293" y="4860122"/>
            <a:ext cx="61441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2</a:t>
            </a:r>
            <a:endParaRPr lang="ko-KR" altLang="en-US" sz="1397" b="1" dirty="0">
              <a:latin typeface="Arial Narrow" panose="020B0606020202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608E7DB-F142-480F-F392-41CD3692FD24}"/>
              </a:ext>
            </a:extLst>
          </p:cNvPr>
          <p:cNvSpPr txBox="1"/>
          <p:nvPr/>
        </p:nvSpPr>
        <p:spPr>
          <a:xfrm>
            <a:off x="9439177" y="4851179"/>
            <a:ext cx="61441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a:t>
            </a:r>
            <a:endParaRPr lang="ko-KR" altLang="en-US" sz="1397" b="1" dirty="0">
              <a:latin typeface="Arial Narrow" panose="020B0606020202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E890CF1-65FC-F510-319C-F86E15C3DAA3}"/>
              </a:ext>
            </a:extLst>
          </p:cNvPr>
          <p:cNvSpPr txBox="1"/>
          <p:nvPr/>
        </p:nvSpPr>
        <p:spPr>
          <a:xfrm>
            <a:off x="2602374" y="4716502"/>
            <a:ext cx="26293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3F8A4BE-2B69-E4C6-A764-562E3A0296B5}"/>
              </a:ext>
            </a:extLst>
          </p:cNvPr>
          <p:cNvSpPr txBox="1"/>
          <p:nvPr/>
        </p:nvSpPr>
        <p:spPr>
          <a:xfrm rot="16200000">
            <a:off x="90484" y="2712217"/>
            <a:ext cx="4342098" cy="307328"/>
          </a:xfrm>
          <a:prstGeom prst="rect">
            <a:avLst/>
          </a:prstGeom>
          <a:noFill/>
        </p:spPr>
        <p:txBody>
          <a:bodyPr wrap="square" rtlCol="0">
            <a:spAutoFit/>
          </a:bodyPr>
          <a:lstStyle/>
          <a:p>
            <a:pPr algn="ctr"/>
            <a:r>
              <a:rPr lang="en-US" altLang="ko-KR" sz="1397" b="1">
                <a:latin typeface="Arial Narrow" panose="020B0606020202030204" pitchFamily="34" charset="0"/>
                <a:cs typeface="Arial" panose="020B0604020202020204" pitchFamily="34" charset="0"/>
              </a:rPr>
              <a:t>Cumulative Incidence (%)</a:t>
            </a:r>
            <a:endParaRPr lang="en-US" altLang="ko-KR" sz="1397" b="1" dirty="0">
              <a:latin typeface="Arial Narrow" panose="020B0606020202030204" pitchFamily="34" charset="0"/>
              <a:cs typeface="Arial" panose="020B0604020202020204" pitchFamily="34" charset="0"/>
            </a:endParaRPr>
          </a:p>
        </p:txBody>
      </p:sp>
      <p:sp>
        <p:nvSpPr>
          <p:cNvPr id="18" name="자유형: 도형 17">
            <a:extLst>
              <a:ext uri="{FF2B5EF4-FFF2-40B4-BE49-F238E27FC236}">
                <a16:creationId xmlns:a16="http://schemas.microsoft.com/office/drawing/2014/main" id="{BC900AF5-446E-E6A2-9196-06F534FC5679}"/>
              </a:ext>
            </a:extLst>
          </p:cNvPr>
          <p:cNvSpPr/>
          <p:nvPr/>
        </p:nvSpPr>
        <p:spPr>
          <a:xfrm flipH="1">
            <a:off x="3824861" y="816048"/>
            <a:ext cx="38050" cy="3211200"/>
          </a:xfrm>
          <a:custGeom>
            <a:avLst/>
            <a:gdLst>
              <a:gd name="connsiteX0" fmla="*/ 0 w 11444"/>
              <a:gd name="connsiteY0" fmla="*/ 2598410 h 2598410"/>
              <a:gd name="connsiteX1" fmla="*/ 0 w 11444"/>
              <a:gd name="connsiteY1" fmla="*/ 0 h 2598410"/>
            </a:gdLst>
            <a:ahLst/>
            <a:cxnLst>
              <a:cxn ang="0">
                <a:pos x="connsiteX0" y="connsiteY0"/>
              </a:cxn>
              <a:cxn ang="0">
                <a:pos x="connsiteX1" y="connsiteY1"/>
              </a:cxn>
            </a:cxnLst>
            <a:rect l="l" t="t" r="r" b="b"/>
            <a:pathLst>
              <a:path w="11444" h="2598410">
                <a:moveTo>
                  <a:pt x="0" y="2598410"/>
                </a:moveTo>
                <a:lnTo>
                  <a:pt x="0"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19" name="자유형: 도형 18">
            <a:extLst>
              <a:ext uri="{FF2B5EF4-FFF2-40B4-BE49-F238E27FC236}">
                <a16:creationId xmlns:a16="http://schemas.microsoft.com/office/drawing/2014/main" id="{192C57B9-476F-8F26-AAB3-2C374AF15E3E}"/>
              </a:ext>
            </a:extLst>
          </p:cNvPr>
          <p:cNvSpPr/>
          <p:nvPr/>
        </p:nvSpPr>
        <p:spPr>
          <a:xfrm>
            <a:off x="3816845" y="4014403"/>
            <a:ext cx="38052" cy="15426"/>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0" name="자유형: 도형 19">
            <a:extLst>
              <a:ext uri="{FF2B5EF4-FFF2-40B4-BE49-F238E27FC236}">
                <a16:creationId xmlns:a16="http://schemas.microsoft.com/office/drawing/2014/main" id="{72AE47A3-F6E5-82E2-AC92-4FB6BDA4F7F5}"/>
              </a:ext>
            </a:extLst>
          </p:cNvPr>
          <p:cNvSpPr/>
          <p:nvPr/>
        </p:nvSpPr>
        <p:spPr>
          <a:xfrm>
            <a:off x="3816845" y="3218757"/>
            <a:ext cx="38052" cy="15426"/>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1" name="자유형: 도형 20">
            <a:extLst>
              <a:ext uri="{FF2B5EF4-FFF2-40B4-BE49-F238E27FC236}">
                <a16:creationId xmlns:a16="http://schemas.microsoft.com/office/drawing/2014/main" id="{94CE4ACB-8310-4827-5519-A311E0B5F1D3}"/>
              </a:ext>
            </a:extLst>
          </p:cNvPr>
          <p:cNvSpPr/>
          <p:nvPr/>
        </p:nvSpPr>
        <p:spPr>
          <a:xfrm>
            <a:off x="3816845" y="2423048"/>
            <a:ext cx="38052" cy="15426"/>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2" name="자유형: 도형 21">
            <a:extLst>
              <a:ext uri="{FF2B5EF4-FFF2-40B4-BE49-F238E27FC236}">
                <a16:creationId xmlns:a16="http://schemas.microsoft.com/office/drawing/2014/main" id="{5BFE51EB-A9EA-8B4A-A2F8-08D278F55A65}"/>
              </a:ext>
            </a:extLst>
          </p:cNvPr>
          <p:cNvSpPr/>
          <p:nvPr/>
        </p:nvSpPr>
        <p:spPr>
          <a:xfrm>
            <a:off x="3816845" y="1627403"/>
            <a:ext cx="38052" cy="15426"/>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3" name="자유형: 도형 22">
            <a:extLst>
              <a:ext uri="{FF2B5EF4-FFF2-40B4-BE49-F238E27FC236}">
                <a16:creationId xmlns:a16="http://schemas.microsoft.com/office/drawing/2014/main" id="{5A84B334-5E6B-6881-2790-D7C985395E4E}"/>
              </a:ext>
            </a:extLst>
          </p:cNvPr>
          <p:cNvSpPr/>
          <p:nvPr/>
        </p:nvSpPr>
        <p:spPr>
          <a:xfrm>
            <a:off x="3816845" y="831693"/>
            <a:ext cx="38052" cy="15426"/>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4" name="자유형: 도형 23">
            <a:extLst>
              <a:ext uri="{FF2B5EF4-FFF2-40B4-BE49-F238E27FC236}">
                <a16:creationId xmlns:a16="http://schemas.microsoft.com/office/drawing/2014/main" id="{4974E665-C051-454F-410F-3CE3525EFBD2}"/>
              </a:ext>
            </a:extLst>
          </p:cNvPr>
          <p:cNvSpPr/>
          <p:nvPr/>
        </p:nvSpPr>
        <p:spPr>
          <a:xfrm>
            <a:off x="3861017" y="4019490"/>
            <a:ext cx="6048000" cy="15426"/>
          </a:xfrm>
          <a:custGeom>
            <a:avLst/>
            <a:gdLst>
              <a:gd name="connsiteX0" fmla="*/ 0 w 5371350"/>
              <a:gd name="connsiteY0" fmla="*/ 0 h 11449"/>
              <a:gd name="connsiteX1" fmla="*/ 5371351 w 5371350"/>
              <a:gd name="connsiteY1" fmla="*/ 0 h 11449"/>
            </a:gdLst>
            <a:ahLst/>
            <a:cxnLst>
              <a:cxn ang="0">
                <a:pos x="connsiteX0" y="connsiteY0"/>
              </a:cxn>
              <a:cxn ang="0">
                <a:pos x="connsiteX1" y="connsiteY1"/>
              </a:cxn>
            </a:cxnLst>
            <a:rect l="l" t="t" r="r" b="b"/>
            <a:pathLst>
              <a:path w="5371350" h="11449">
                <a:moveTo>
                  <a:pt x="0" y="0"/>
                </a:moveTo>
                <a:lnTo>
                  <a:pt x="5371351"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25" name="자유형: 도형 24">
            <a:extLst>
              <a:ext uri="{FF2B5EF4-FFF2-40B4-BE49-F238E27FC236}">
                <a16:creationId xmlns:a16="http://schemas.microsoft.com/office/drawing/2014/main" id="{33B26F66-13EF-C6C3-09FD-0020BBC4438C}"/>
              </a:ext>
            </a:extLst>
          </p:cNvPr>
          <p:cNvSpPr/>
          <p:nvPr/>
        </p:nvSpPr>
        <p:spPr>
          <a:xfrm>
            <a:off x="3866344" y="4019489"/>
            <a:ext cx="13877" cy="42298"/>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6" name="자유형: 도형 25">
            <a:extLst>
              <a:ext uri="{FF2B5EF4-FFF2-40B4-BE49-F238E27FC236}">
                <a16:creationId xmlns:a16="http://schemas.microsoft.com/office/drawing/2014/main" id="{908D0CF2-8C70-7BC1-F7CA-D8C2268E391C}"/>
              </a:ext>
            </a:extLst>
          </p:cNvPr>
          <p:cNvSpPr/>
          <p:nvPr/>
        </p:nvSpPr>
        <p:spPr>
          <a:xfrm>
            <a:off x="5787476" y="4019489"/>
            <a:ext cx="13877" cy="42298"/>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7" name="자유형: 도형 26">
            <a:extLst>
              <a:ext uri="{FF2B5EF4-FFF2-40B4-BE49-F238E27FC236}">
                <a16:creationId xmlns:a16="http://schemas.microsoft.com/office/drawing/2014/main" id="{A0F90184-91CE-A335-1273-021BE1A592D3}"/>
              </a:ext>
            </a:extLst>
          </p:cNvPr>
          <p:cNvSpPr/>
          <p:nvPr/>
        </p:nvSpPr>
        <p:spPr>
          <a:xfrm>
            <a:off x="7708622" y="4019489"/>
            <a:ext cx="13877" cy="42298"/>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8" name="자유형: 도형 27">
            <a:extLst>
              <a:ext uri="{FF2B5EF4-FFF2-40B4-BE49-F238E27FC236}">
                <a16:creationId xmlns:a16="http://schemas.microsoft.com/office/drawing/2014/main" id="{EFBBC8DC-F233-97F5-9ABF-432FFC3C2DA1}"/>
              </a:ext>
            </a:extLst>
          </p:cNvPr>
          <p:cNvSpPr/>
          <p:nvPr/>
        </p:nvSpPr>
        <p:spPr>
          <a:xfrm>
            <a:off x="9629767" y="4019489"/>
            <a:ext cx="13877" cy="42298"/>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9" name="TextBox 28">
            <a:extLst>
              <a:ext uri="{FF2B5EF4-FFF2-40B4-BE49-F238E27FC236}">
                <a16:creationId xmlns:a16="http://schemas.microsoft.com/office/drawing/2014/main" id="{F5920754-AE80-AB43-A99C-C6470F348BE8}"/>
              </a:ext>
            </a:extLst>
          </p:cNvPr>
          <p:cNvSpPr txBox="1"/>
          <p:nvPr/>
        </p:nvSpPr>
        <p:spPr>
          <a:xfrm>
            <a:off x="3591957" y="3876076"/>
            <a:ext cx="26293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C2F65F1-B6D6-6B20-2131-CCA8F27BBF46}"/>
              </a:ext>
            </a:extLst>
          </p:cNvPr>
          <p:cNvSpPr txBox="1"/>
          <p:nvPr/>
        </p:nvSpPr>
        <p:spPr>
          <a:xfrm>
            <a:off x="3734873" y="4040639"/>
            <a:ext cx="26293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806F37C-78C5-9111-879E-60BBCE9849AD}"/>
              </a:ext>
            </a:extLst>
          </p:cNvPr>
          <p:cNvSpPr txBox="1"/>
          <p:nvPr/>
        </p:nvSpPr>
        <p:spPr>
          <a:xfrm>
            <a:off x="5662944" y="4037822"/>
            <a:ext cx="262939" cy="307328"/>
          </a:xfrm>
          <a:prstGeom prst="rect">
            <a:avLst/>
          </a:prstGeom>
          <a:noFill/>
        </p:spPr>
        <p:txBody>
          <a:bodyPr wrap="square" rtlCol="0">
            <a:spAutoFit/>
          </a:bodyPr>
          <a:lstStyle/>
          <a:p>
            <a:pPr algn="ctr"/>
            <a:r>
              <a:rPr lang="en-US" altLang="ko-KR" sz="1397" b="1">
                <a:latin typeface="Arial Narrow" panose="020B0606020202030204" pitchFamily="34" charset="0"/>
                <a:cs typeface="Arial" panose="020B0604020202020204" pitchFamily="34" charset="0"/>
              </a:rPr>
              <a:t>1</a:t>
            </a:r>
            <a:endParaRPr lang="ko-KR" altLang="en-US" sz="1397" b="1" dirty="0">
              <a:latin typeface="Arial Narrow" panose="020B0606020202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9DFA6A9-FFCE-11D3-9AF9-CA59D8F4ED79}"/>
              </a:ext>
            </a:extLst>
          </p:cNvPr>
          <p:cNvSpPr txBox="1"/>
          <p:nvPr/>
        </p:nvSpPr>
        <p:spPr>
          <a:xfrm>
            <a:off x="7584075" y="4029381"/>
            <a:ext cx="262939" cy="307328"/>
          </a:xfrm>
          <a:prstGeom prst="rect">
            <a:avLst/>
          </a:prstGeom>
          <a:noFill/>
        </p:spPr>
        <p:txBody>
          <a:bodyPr wrap="square" rtlCol="0">
            <a:spAutoFit/>
          </a:bodyPr>
          <a:lstStyle/>
          <a:p>
            <a:pPr algn="ctr"/>
            <a:r>
              <a:rPr lang="en-US" altLang="ko-KR" sz="1397" b="1">
                <a:latin typeface="Arial Narrow" panose="020B0606020202030204" pitchFamily="34" charset="0"/>
                <a:cs typeface="Arial" panose="020B0604020202020204" pitchFamily="34" charset="0"/>
              </a:rPr>
              <a:t>2</a:t>
            </a:r>
            <a:endParaRPr lang="ko-KR" altLang="en-US" sz="1397" b="1" dirty="0">
              <a:latin typeface="Arial Narrow" panose="020B0606020202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F4E83C0-1C1F-3080-3500-4FBFAD11D267}"/>
              </a:ext>
            </a:extLst>
          </p:cNvPr>
          <p:cNvSpPr txBox="1"/>
          <p:nvPr/>
        </p:nvSpPr>
        <p:spPr>
          <a:xfrm>
            <a:off x="9498268" y="4044975"/>
            <a:ext cx="26293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a:t>
            </a:r>
            <a:endParaRPr lang="ko-KR" altLang="en-US" sz="1397" b="1" dirty="0">
              <a:latin typeface="Arial Narrow" panose="020B0606020202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D3E70BB-8ACE-BE0C-CB59-8B3A48C3FCED}"/>
              </a:ext>
            </a:extLst>
          </p:cNvPr>
          <p:cNvSpPr txBox="1"/>
          <p:nvPr/>
        </p:nvSpPr>
        <p:spPr>
          <a:xfrm>
            <a:off x="3311569" y="3063296"/>
            <a:ext cx="63041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2</a:t>
            </a:r>
            <a:r>
              <a:rPr lang="en-US" altLang="ko-KR" sz="1397" dirty="0">
                <a:latin typeface="Arial Narrow" panose="020B0606020202030204" pitchFamily="34" charset="0"/>
                <a:ea typeface="맑은 고딕" panose="020B0503020000020004" pitchFamily="50" charset="-127"/>
                <a:cs typeface="Arial" panose="020B0604020202020204" pitchFamily="34" charset="0"/>
              </a:rPr>
              <a:t>·</a:t>
            </a:r>
            <a:r>
              <a:rPr lang="en-US" altLang="ko-KR" sz="1397" b="1" dirty="0">
                <a:latin typeface="Arial Narrow" panose="020B0606020202030204" pitchFamily="34" charset="0"/>
                <a:cs typeface="Arial" panose="020B0604020202020204" pitchFamily="34" charset="0"/>
              </a:rPr>
              <a:t>5</a:t>
            </a:r>
            <a:endParaRPr lang="ko-KR" altLang="en-US" sz="1397" b="1" dirty="0">
              <a:latin typeface="Arial Narrow" panose="020B0606020202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519CDC0-6C5A-7EDE-2F7F-B3E9C8CC6EF2}"/>
              </a:ext>
            </a:extLst>
          </p:cNvPr>
          <p:cNvSpPr txBox="1"/>
          <p:nvPr/>
        </p:nvSpPr>
        <p:spPr>
          <a:xfrm>
            <a:off x="3482489" y="2274342"/>
            <a:ext cx="372406"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5</a:t>
            </a:r>
            <a:endParaRPr lang="ko-KR" altLang="en-US" sz="1397" b="1" dirty="0">
              <a:latin typeface="Arial Narrow" panose="020B060602020203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7D0C62D-5A18-1976-83EB-3298BBE4B92B}"/>
              </a:ext>
            </a:extLst>
          </p:cNvPr>
          <p:cNvSpPr txBox="1"/>
          <p:nvPr/>
        </p:nvSpPr>
        <p:spPr>
          <a:xfrm>
            <a:off x="3366146" y="1474500"/>
            <a:ext cx="530457"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7</a:t>
            </a:r>
            <a:r>
              <a:rPr lang="en-US" altLang="ko-KR" sz="1397" dirty="0">
                <a:latin typeface="Arial Narrow" panose="020B0606020202030204" pitchFamily="34" charset="0"/>
                <a:ea typeface="맑은 고딕" panose="020B0503020000020004" pitchFamily="50" charset="-127"/>
                <a:cs typeface="Arial" panose="020B0604020202020204" pitchFamily="34" charset="0"/>
              </a:rPr>
              <a:t>·</a:t>
            </a:r>
            <a:r>
              <a:rPr lang="en-US" altLang="ko-KR" sz="1397" b="1" dirty="0">
                <a:latin typeface="Arial Narrow" panose="020B0606020202030204" pitchFamily="34" charset="0"/>
                <a:cs typeface="Arial" panose="020B0604020202020204" pitchFamily="34" charset="0"/>
              </a:rPr>
              <a:t>5</a:t>
            </a:r>
            <a:endParaRPr lang="ko-KR" altLang="en-US" sz="1397" b="1" dirty="0">
              <a:latin typeface="Arial Narrow" panose="020B0606020202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E5FB1DE5-58BE-FD74-B461-E96A3526AA53}"/>
              </a:ext>
            </a:extLst>
          </p:cNvPr>
          <p:cNvSpPr txBox="1"/>
          <p:nvPr/>
        </p:nvSpPr>
        <p:spPr>
          <a:xfrm>
            <a:off x="3448036" y="671072"/>
            <a:ext cx="414877"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a:t>
            </a:r>
            <a:endParaRPr lang="ko-KR" altLang="en-US" sz="1397" b="1" dirty="0">
              <a:latin typeface="Arial Narrow" panose="020B060602020203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AA3E85E-079D-648F-4553-AB2930819AF3}"/>
              </a:ext>
            </a:extLst>
          </p:cNvPr>
          <p:cNvSpPr txBox="1"/>
          <p:nvPr/>
        </p:nvSpPr>
        <p:spPr>
          <a:xfrm>
            <a:off x="2376279" y="546319"/>
            <a:ext cx="495089"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100</a:t>
            </a:r>
            <a:endParaRPr lang="ko-KR" altLang="en-US" sz="1397" b="1" dirty="0">
              <a:latin typeface="Arial Narrow" panose="020B0606020202030204" pitchFamily="34" charset="0"/>
              <a:cs typeface="Arial" panose="020B0604020202020204" pitchFamily="34" charset="0"/>
            </a:endParaRPr>
          </a:p>
        </p:txBody>
      </p:sp>
      <p:sp>
        <p:nvSpPr>
          <p:cNvPr id="39" name="자유형: 도형 38">
            <a:extLst>
              <a:ext uri="{FF2B5EF4-FFF2-40B4-BE49-F238E27FC236}">
                <a16:creationId xmlns:a16="http://schemas.microsoft.com/office/drawing/2014/main" id="{6C1D2108-EAE7-C024-756F-E2F690303453}"/>
              </a:ext>
            </a:extLst>
          </p:cNvPr>
          <p:cNvSpPr/>
          <p:nvPr/>
        </p:nvSpPr>
        <p:spPr>
          <a:xfrm>
            <a:off x="3874258" y="3064457"/>
            <a:ext cx="5904140" cy="958992"/>
          </a:xfrm>
          <a:custGeom>
            <a:avLst/>
            <a:gdLst>
              <a:gd name="connsiteX0" fmla="*/ 0 w 4883056"/>
              <a:gd name="connsiteY0" fmla="*/ 714137 h 714136"/>
              <a:gd name="connsiteX1" fmla="*/ 30396 w 4883056"/>
              <a:gd name="connsiteY1" fmla="*/ 714137 h 714136"/>
              <a:gd name="connsiteX2" fmla="*/ 30396 w 4883056"/>
              <a:gd name="connsiteY2" fmla="*/ 705550 h 714136"/>
              <a:gd name="connsiteX3" fmla="*/ 78142 w 4883056"/>
              <a:gd name="connsiteY3" fmla="*/ 705550 h 714136"/>
              <a:gd name="connsiteX4" fmla="*/ 78142 w 4883056"/>
              <a:gd name="connsiteY4" fmla="*/ 696963 h 714136"/>
              <a:gd name="connsiteX5" fmla="*/ 99829 w 4883056"/>
              <a:gd name="connsiteY5" fmla="*/ 696963 h 714136"/>
              <a:gd name="connsiteX6" fmla="*/ 99829 w 4883056"/>
              <a:gd name="connsiteY6" fmla="*/ 679743 h 714136"/>
              <a:gd name="connsiteX7" fmla="*/ 499166 w 4883056"/>
              <a:gd name="connsiteY7" fmla="*/ 679743 h 714136"/>
              <a:gd name="connsiteX8" fmla="*/ 499166 w 4883056"/>
              <a:gd name="connsiteY8" fmla="*/ 671157 h 714136"/>
              <a:gd name="connsiteX9" fmla="*/ 616379 w 4883056"/>
              <a:gd name="connsiteY9" fmla="*/ 671157 h 714136"/>
              <a:gd name="connsiteX10" fmla="*/ 616379 w 4883056"/>
              <a:gd name="connsiteY10" fmla="*/ 662524 h 714136"/>
              <a:gd name="connsiteX11" fmla="*/ 655404 w 4883056"/>
              <a:gd name="connsiteY11" fmla="*/ 662524 h 714136"/>
              <a:gd name="connsiteX12" fmla="*/ 655404 w 4883056"/>
              <a:gd name="connsiteY12" fmla="*/ 653892 h 714136"/>
              <a:gd name="connsiteX13" fmla="*/ 759616 w 4883056"/>
              <a:gd name="connsiteY13" fmla="*/ 653892 h 714136"/>
              <a:gd name="connsiteX14" fmla="*/ 759616 w 4883056"/>
              <a:gd name="connsiteY14" fmla="*/ 645224 h 714136"/>
              <a:gd name="connsiteX15" fmla="*/ 846387 w 4883056"/>
              <a:gd name="connsiteY15" fmla="*/ 645224 h 714136"/>
              <a:gd name="connsiteX16" fmla="*/ 846387 w 4883056"/>
              <a:gd name="connsiteY16" fmla="*/ 636592 h 714136"/>
              <a:gd name="connsiteX17" fmla="*/ 876782 w 4883056"/>
              <a:gd name="connsiteY17" fmla="*/ 636592 h 714136"/>
              <a:gd name="connsiteX18" fmla="*/ 876782 w 4883056"/>
              <a:gd name="connsiteY18" fmla="*/ 627913 h 714136"/>
              <a:gd name="connsiteX19" fmla="*/ 1046078 w 4883056"/>
              <a:gd name="connsiteY19" fmla="*/ 627913 h 714136"/>
              <a:gd name="connsiteX20" fmla="*/ 1046078 w 4883056"/>
              <a:gd name="connsiteY20" fmla="*/ 619235 h 714136"/>
              <a:gd name="connsiteX21" fmla="*/ 1163245 w 4883056"/>
              <a:gd name="connsiteY21" fmla="*/ 619235 h 714136"/>
              <a:gd name="connsiteX22" fmla="*/ 1163245 w 4883056"/>
              <a:gd name="connsiteY22" fmla="*/ 610557 h 714136"/>
              <a:gd name="connsiteX23" fmla="*/ 1176303 w 4883056"/>
              <a:gd name="connsiteY23" fmla="*/ 610557 h 714136"/>
              <a:gd name="connsiteX24" fmla="*/ 1176303 w 4883056"/>
              <a:gd name="connsiteY24" fmla="*/ 601844 h 714136"/>
              <a:gd name="connsiteX25" fmla="*/ 1189315 w 4883056"/>
              <a:gd name="connsiteY25" fmla="*/ 601844 h 714136"/>
              <a:gd name="connsiteX26" fmla="*/ 1189315 w 4883056"/>
              <a:gd name="connsiteY26" fmla="*/ 593165 h 714136"/>
              <a:gd name="connsiteX27" fmla="*/ 1519186 w 4883056"/>
              <a:gd name="connsiteY27" fmla="*/ 593165 h 714136"/>
              <a:gd name="connsiteX28" fmla="*/ 1519186 w 4883056"/>
              <a:gd name="connsiteY28" fmla="*/ 584396 h 714136"/>
              <a:gd name="connsiteX29" fmla="*/ 1532198 w 4883056"/>
              <a:gd name="connsiteY29" fmla="*/ 584396 h 714136"/>
              <a:gd name="connsiteX30" fmla="*/ 1532198 w 4883056"/>
              <a:gd name="connsiteY30" fmla="*/ 575637 h 714136"/>
              <a:gd name="connsiteX31" fmla="*/ 1579944 w 4883056"/>
              <a:gd name="connsiteY31" fmla="*/ 575637 h 714136"/>
              <a:gd name="connsiteX32" fmla="*/ 1579944 w 4883056"/>
              <a:gd name="connsiteY32" fmla="*/ 558005 h 714136"/>
              <a:gd name="connsiteX33" fmla="*/ 1610340 w 4883056"/>
              <a:gd name="connsiteY33" fmla="*/ 558005 h 714136"/>
              <a:gd name="connsiteX34" fmla="*/ 1610340 w 4883056"/>
              <a:gd name="connsiteY34" fmla="*/ 549155 h 714136"/>
              <a:gd name="connsiteX35" fmla="*/ 1627678 w 4883056"/>
              <a:gd name="connsiteY35" fmla="*/ 549155 h 714136"/>
              <a:gd name="connsiteX36" fmla="*/ 1627678 w 4883056"/>
              <a:gd name="connsiteY36" fmla="*/ 540259 h 714136"/>
              <a:gd name="connsiteX37" fmla="*/ 1675424 w 4883056"/>
              <a:gd name="connsiteY37" fmla="*/ 540259 h 714136"/>
              <a:gd name="connsiteX38" fmla="*/ 1675424 w 4883056"/>
              <a:gd name="connsiteY38" fmla="*/ 531180 h 714136"/>
              <a:gd name="connsiteX39" fmla="*/ 1744902 w 4883056"/>
              <a:gd name="connsiteY39" fmla="*/ 531180 h 714136"/>
              <a:gd name="connsiteX40" fmla="*/ 1744902 w 4883056"/>
              <a:gd name="connsiteY40" fmla="*/ 521964 h 714136"/>
              <a:gd name="connsiteX41" fmla="*/ 1749240 w 4883056"/>
              <a:gd name="connsiteY41" fmla="*/ 521964 h 714136"/>
              <a:gd name="connsiteX42" fmla="*/ 1749240 w 4883056"/>
              <a:gd name="connsiteY42" fmla="*/ 512793 h 714136"/>
              <a:gd name="connsiteX43" fmla="*/ 1814323 w 4883056"/>
              <a:gd name="connsiteY43" fmla="*/ 512793 h 714136"/>
              <a:gd name="connsiteX44" fmla="*/ 1814323 w 4883056"/>
              <a:gd name="connsiteY44" fmla="*/ 503542 h 714136"/>
              <a:gd name="connsiteX45" fmla="*/ 1840382 w 4883056"/>
              <a:gd name="connsiteY45" fmla="*/ 503542 h 714136"/>
              <a:gd name="connsiteX46" fmla="*/ 1840382 w 4883056"/>
              <a:gd name="connsiteY46" fmla="*/ 494234 h 714136"/>
              <a:gd name="connsiteX47" fmla="*/ 2352560 w 4883056"/>
              <a:gd name="connsiteY47" fmla="*/ 494234 h 714136"/>
              <a:gd name="connsiteX48" fmla="*/ 2352560 w 4883056"/>
              <a:gd name="connsiteY48" fmla="*/ 483769 h 714136"/>
              <a:gd name="connsiteX49" fmla="*/ 2413318 w 4883056"/>
              <a:gd name="connsiteY49" fmla="*/ 483769 h 714136"/>
              <a:gd name="connsiteX50" fmla="*/ 2413318 w 4883056"/>
              <a:gd name="connsiteY50" fmla="*/ 473076 h 714136"/>
              <a:gd name="connsiteX51" fmla="*/ 2439376 w 4883056"/>
              <a:gd name="connsiteY51" fmla="*/ 473076 h 714136"/>
              <a:gd name="connsiteX52" fmla="*/ 2439376 w 4883056"/>
              <a:gd name="connsiteY52" fmla="*/ 462211 h 714136"/>
              <a:gd name="connsiteX53" fmla="*/ 2469738 w 4883056"/>
              <a:gd name="connsiteY53" fmla="*/ 462211 h 714136"/>
              <a:gd name="connsiteX54" fmla="*/ 2469738 w 4883056"/>
              <a:gd name="connsiteY54" fmla="*/ 451117 h 714136"/>
              <a:gd name="connsiteX55" fmla="*/ 2578276 w 4883056"/>
              <a:gd name="connsiteY55" fmla="*/ 451117 h 714136"/>
              <a:gd name="connsiteX56" fmla="*/ 2578276 w 4883056"/>
              <a:gd name="connsiteY56" fmla="*/ 439633 h 714136"/>
              <a:gd name="connsiteX57" fmla="*/ 2599952 w 4883056"/>
              <a:gd name="connsiteY57" fmla="*/ 439633 h 714136"/>
              <a:gd name="connsiteX58" fmla="*/ 2599952 w 4883056"/>
              <a:gd name="connsiteY58" fmla="*/ 428047 h 714136"/>
              <a:gd name="connsiteX59" fmla="*/ 2678105 w 4883056"/>
              <a:gd name="connsiteY59" fmla="*/ 428047 h 714136"/>
              <a:gd name="connsiteX60" fmla="*/ 2678105 w 4883056"/>
              <a:gd name="connsiteY60" fmla="*/ 416060 h 714136"/>
              <a:gd name="connsiteX61" fmla="*/ 2686768 w 4883056"/>
              <a:gd name="connsiteY61" fmla="*/ 416060 h 714136"/>
              <a:gd name="connsiteX62" fmla="*/ 2686768 w 4883056"/>
              <a:gd name="connsiteY62" fmla="*/ 404072 h 714136"/>
              <a:gd name="connsiteX63" fmla="*/ 2764922 w 4883056"/>
              <a:gd name="connsiteY63" fmla="*/ 404072 h 714136"/>
              <a:gd name="connsiteX64" fmla="*/ 2764922 w 4883056"/>
              <a:gd name="connsiteY64" fmla="*/ 391822 h 714136"/>
              <a:gd name="connsiteX65" fmla="*/ 2882088 w 4883056"/>
              <a:gd name="connsiteY65" fmla="*/ 391822 h 714136"/>
              <a:gd name="connsiteX66" fmla="*/ 2882088 w 4883056"/>
              <a:gd name="connsiteY66" fmla="*/ 378896 h 714136"/>
              <a:gd name="connsiteX67" fmla="*/ 3012313 w 4883056"/>
              <a:gd name="connsiteY67" fmla="*/ 378896 h 714136"/>
              <a:gd name="connsiteX68" fmla="*/ 3012313 w 4883056"/>
              <a:gd name="connsiteY68" fmla="*/ 365340 h 714136"/>
              <a:gd name="connsiteX69" fmla="*/ 3099130 w 4883056"/>
              <a:gd name="connsiteY69" fmla="*/ 365340 h 714136"/>
              <a:gd name="connsiteX70" fmla="*/ 3099130 w 4883056"/>
              <a:gd name="connsiteY70" fmla="*/ 351258 h 714136"/>
              <a:gd name="connsiteX71" fmla="*/ 3112130 w 4883056"/>
              <a:gd name="connsiteY71" fmla="*/ 351258 h 714136"/>
              <a:gd name="connsiteX72" fmla="*/ 3112130 w 4883056"/>
              <a:gd name="connsiteY72" fmla="*/ 336992 h 714136"/>
              <a:gd name="connsiteX73" fmla="*/ 3311834 w 4883056"/>
              <a:gd name="connsiteY73" fmla="*/ 336992 h 714136"/>
              <a:gd name="connsiteX74" fmla="*/ 3311834 w 4883056"/>
              <a:gd name="connsiteY74" fmla="*/ 321112 h 714136"/>
              <a:gd name="connsiteX75" fmla="*/ 3424663 w 4883056"/>
              <a:gd name="connsiteY75" fmla="*/ 321112 h 714136"/>
              <a:gd name="connsiteX76" fmla="*/ 3424663 w 4883056"/>
              <a:gd name="connsiteY76" fmla="*/ 304740 h 714136"/>
              <a:gd name="connsiteX77" fmla="*/ 3433338 w 4883056"/>
              <a:gd name="connsiteY77" fmla="*/ 304740 h 714136"/>
              <a:gd name="connsiteX78" fmla="*/ 3433338 w 4883056"/>
              <a:gd name="connsiteY78" fmla="*/ 288380 h 714136"/>
              <a:gd name="connsiteX79" fmla="*/ 3437675 w 4883056"/>
              <a:gd name="connsiteY79" fmla="*/ 288380 h 714136"/>
              <a:gd name="connsiteX80" fmla="*/ 3437675 w 4883056"/>
              <a:gd name="connsiteY80" fmla="*/ 271961 h 714136"/>
              <a:gd name="connsiteX81" fmla="*/ 3459396 w 4883056"/>
              <a:gd name="connsiteY81" fmla="*/ 271961 h 714136"/>
              <a:gd name="connsiteX82" fmla="*/ 3459396 w 4883056"/>
              <a:gd name="connsiteY82" fmla="*/ 255463 h 714136"/>
              <a:gd name="connsiteX83" fmla="*/ 3463733 w 4883056"/>
              <a:gd name="connsiteY83" fmla="*/ 255463 h 714136"/>
              <a:gd name="connsiteX84" fmla="*/ 3463733 w 4883056"/>
              <a:gd name="connsiteY84" fmla="*/ 238954 h 714136"/>
              <a:gd name="connsiteX85" fmla="*/ 3524491 w 4883056"/>
              <a:gd name="connsiteY85" fmla="*/ 238954 h 714136"/>
              <a:gd name="connsiteX86" fmla="*/ 3524491 w 4883056"/>
              <a:gd name="connsiteY86" fmla="*/ 222101 h 714136"/>
              <a:gd name="connsiteX87" fmla="*/ 3546213 w 4883056"/>
              <a:gd name="connsiteY87" fmla="*/ 222101 h 714136"/>
              <a:gd name="connsiteX88" fmla="*/ 3546213 w 4883056"/>
              <a:gd name="connsiteY88" fmla="*/ 205099 h 714136"/>
              <a:gd name="connsiteX89" fmla="*/ 3637367 w 4883056"/>
              <a:gd name="connsiteY89" fmla="*/ 205099 h 714136"/>
              <a:gd name="connsiteX90" fmla="*/ 3637367 w 4883056"/>
              <a:gd name="connsiteY90" fmla="*/ 187524 h 714136"/>
              <a:gd name="connsiteX91" fmla="*/ 3672054 w 4883056"/>
              <a:gd name="connsiteY91" fmla="*/ 187524 h 714136"/>
              <a:gd name="connsiteX92" fmla="*/ 3672054 w 4883056"/>
              <a:gd name="connsiteY92" fmla="*/ 169675 h 714136"/>
              <a:gd name="connsiteX93" fmla="*/ 3797941 w 4883056"/>
              <a:gd name="connsiteY93" fmla="*/ 169675 h 714136"/>
              <a:gd name="connsiteX94" fmla="*/ 3797941 w 4883056"/>
              <a:gd name="connsiteY94" fmla="*/ 150716 h 714136"/>
              <a:gd name="connsiteX95" fmla="*/ 3893433 w 4883056"/>
              <a:gd name="connsiteY95" fmla="*/ 150716 h 714136"/>
              <a:gd name="connsiteX96" fmla="*/ 3893433 w 4883056"/>
              <a:gd name="connsiteY96" fmla="*/ 130371 h 714136"/>
              <a:gd name="connsiteX97" fmla="*/ 3936841 w 4883056"/>
              <a:gd name="connsiteY97" fmla="*/ 130371 h 714136"/>
              <a:gd name="connsiteX98" fmla="*/ 3936841 w 4883056"/>
              <a:gd name="connsiteY98" fmla="*/ 109613 h 714136"/>
              <a:gd name="connsiteX99" fmla="*/ 4236316 w 4883056"/>
              <a:gd name="connsiteY99" fmla="*/ 109613 h 714136"/>
              <a:gd name="connsiteX100" fmla="*/ 4236316 w 4883056"/>
              <a:gd name="connsiteY100" fmla="*/ 84620 h 714136"/>
              <a:gd name="connsiteX101" fmla="*/ 4284062 w 4883056"/>
              <a:gd name="connsiteY101" fmla="*/ 84620 h 714136"/>
              <a:gd name="connsiteX102" fmla="*/ 4284062 w 4883056"/>
              <a:gd name="connsiteY102" fmla="*/ 58860 h 714136"/>
              <a:gd name="connsiteX103" fmla="*/ 4314458 w 4883056"/>
              <a:gd name="connsiteY103" fmla="*/ 58860 h 714136"/>
              <a:gd name="connsiteX104" fmla="*/ 4314458 w 4883056"/>
              <a:gd name="connsiteY104" fmla="*/ 32824 h 714136"/>
              <a:gd name="connsiteX105" fmla="*/ 4639991 w 4883056"/>
              <a:gd name="connsiteY105" fmla="*/ 32824 h 714136"/>
              <a:gd name="connsiteX106" fmla="*/ 4639991 w 4883056"/>
              <a:gd name="connsiteY106" fmla="*/ 0 h 714136"/>
              <a:gd name="connsiteX107" fmla="*/ 4883056 w 4883056"/>
              <a:gd name="connsiteY107" fmla="*/ 0 h 71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883056" h="714136">
                <a:moveTo>
                  <a:pt x="0" y="714137"/>
                </a:moveTo>
                <a:lnTo>
                  <a:pt x="30396" y="714137"/>
                </a:lnTo>
                <a:lnTo>
                  <a:pt x="30396" y="705550"/>
                </a:lnTo>
                <a:lnTo>
                  <a:pt x="78142" y="705550"/>
                </a:lnTo>
                <a:lnTo>
                  <a:pt x="78142" y="696963"/>
                </a:lnTo>
                <a:lnTo>
                  <a:pt x="99829" y="696963"/>
                </a:lnTo>
                <a:lnTo>
                  <a:pt x="99829" y="679743"/>
                </a:lnTo>
                <a:lnTo>
                  <a:pt x="499166" y="679743"/>
                </a:lnTo>
                <a:lnTo>
                  <a:pt x="499166" y="671157"/>
                </a:lnTo>
                <a:lnTo>
                  <a:pt x="616379" y="671157"/>
                </a:lnTo>
                <a:lnTo>
                  <a:pt x="616379" y="662524"/>
                </a:lnTo>
                <a:lnTo>
                  <a:pt x="655404" y="662524"/>
                </a:lnTo>
                <a:lnTo>
                  <a:pt x="655404" y="653892"/>
                </a:lnTo>
                <a:lnTo>
                  <a:pt x="759616" y="653892"/>
                </a:lnTo>
                <a:lnTo>
                  <a:pt x="759616" y="645224"/>
                </a:lnTo>
                <a:lnTo>
                  <a:pt x="846387" y="645224"/>
                </a:lnTo>
                <a:lnTo>
                  <a:pt x="846387" y="636592"/>
                </a:lnTo>
                <a:lnTo>
                  <a:pt x="876782" y="636592"/>
                </a:lnTo>
                <a:lnTo>
                  <a:pt x="876782" y="627913"/>
                </a:lnTo>
                <a:lnTo>
                  <a:pt x="1046078" y="627913"/>
                </a:lnTo>
                <a:lnTo>
                  <a:pt x="1046078" y="619235"/>
                </a:lnTo>
                <a:lnTo>
                  <a:pt x="1163245" y="619235"/>
                </a:lnTo>
                <a:lnTo>
                  <a:pt x="1163245" y="610557"/>
                </a:lnTo>
                <a:lnTo>
                  <a:pt x="1176303" y="610557"/>
                </a:lnTo>
                <a:lnTo>
                  <a:pt x="1176303" y="601844"/>
                </a:lnTo>
                <a:lnTo>
                  <a:pt x="1189315" y="601844"/>
                </a:lnTo>
                <a:lnTo>
                  <a:pt x="1189315" y="593165"/>
                </a:lnTo>
                <a:lnTo>
                  <a:pt x="1519186" y="593165"/>
                </a:lnTo>
                <a:lnTo>
                  <a:pt x="1519186" y="584396"/>
                </a:lnTo>
                <a:lnTo>
                  <a:pt x="1532198" y="584396"/>
                </a:lnTo>
                <a:lnTo>
                  <a:pt x="1532198" y="575637"/>
                </a:lnTo>
                <a:lnTo>
                  <a:pt x="1579944" y="575637"/>
                </a:lnTo>
                <a:lnTo>
                  <a:pt x="1579944" y="558005"/>
                </a:lnTo>
                <a:lnTo>
                  <a:pt x="1610340" y="558005"/>
                </a:lnTo>
                <a:lnTo>
                  <a:pt x="1610340" y="549155"/>
                </a:lnTo>
                <a:lnTo>
                  <a:pt x="1627678" y="549155"/>
                </a:lnTo>
                <a:lnTo>
                  <a:pt x="1627678" y="540259"/>
                </a:lnTo>
                <a:lnTo>
                  <a:pt x="1675424" y="540259"/>
                </a:lnTo>
                <a:lnTo>
                  <a:pt x="1675424" y="531180"/>
                </a:lnTo>
                <a:lnTo>
                  <a:pt x="1744902" y="531180"/>
                </a:lnTo>
                <a:lnTo>
                  <a:pt x="1744902" y="521964"/>
                </a:lnTo>
                <a:lnTo>
                  <a:pt x="1749240" y="521964"/>
                </a:lnTo>
                <a:lnTo>
                  <a:pt x="1749240" y="512793"/>
                </a:lnTo>
                <a:lnTo>
                  <a:pt x="1814323" y="512793"/>
                </a:lnTo>
                <a:lnTo>
                  <a:pt x="1814323" y="503542"/>
                </a:lnTo>
                <a:lnTo>
                  <a:pt x="1840382" y="503542"/>
                </a:lnTo>
                <a:lnTo>
                  <a:pt x="1840382" y="494234"/>
                </a:lnTo>
                <a:lnTo>
                  <a:pt x="2352560" y="494234"/>
                </a:lnTo>
                <a:lnTo>
                  <a:pt x="2352560" y="483769"/>
                </a:lnTo>
                <a:lnTo>
                  <a:pt x="2413318" y="483769"/>
                </a:lnTo>
                <a:lnTo>
                  <a:pt x="2413318" y="473076"/>
                </a:lnTo>
                <a:lnTo>
                  <a:pt x="2439376" y="473076"/>
                </a:lnTo>
                <a:lnTo>
                  <a:pt x="2439376" y="462211"/>
                </a:lnTo>
                <a:lnTo>
                  <a:pt x="2469738" y="462211"/>
                </a:lnTo>
                <a:lnTo>
                  <a:pt x="2469738" y="451117"/>
                </a:lnTo>
                <a:lnTo>
                  <a:pt x="2578276" y="451117"/>
                </a:lnTo>
                <a:lnTo>
                  <a:pt x="2578276" y="439633"/>
                </a:lnTo>
                <a:lnTo>
                  <a:pt x="2599952" y="439633"/>
                </a:lnTo>
                <a:lnTo>
                  <a:pt x="2599952" y="428047"/>
                </a:lnTo>
                <a:lnTo>
                  <a:pt x="2678105" y="428047"/>
                </a:lnTo>
                <a:lnTo>
                  <a:pt x="2678105" y="416060"/>
                </a:lnTo>
                <a:lnTo>
                  <a:pt x="2686768" y="416060"/>
                </a:lnTo>
                <a:lnTo>
                  <a:pt x="2686768" y="404072"/>
                </a:lnTo>
                <a:lnTo>
                  <a:pt x="2764922" y="404072"/>
                </a:lnTo>
                <a:lnTo>
                  <a:pt x="2764922" y="391822"/>
                </a:lnTo>
                <a:lnTo>
                  <a:pt x="2882088" y="391822"/>
                </a:lnTo>
                <a:lnTo>
                  <a:pt x="2882088" y="378896"/>
                </a:lnTo>
                <a:lnTo>
                  <a:pt x="3012313" y="378896"/>
                </a:lnTo>
                <a:lnTo>
                  <a:pt x="3012313" y="365340"/>
                </a:lnTo>
                <a:lnTo>
                  <a:pt x="3099130" y="365340"/>
                </a:lnTo>
                <a:lnTo>
                  <a:pt x="3099130" y="351258"/>
                </a:lnTo>
                <a:lnTo>
                  <a:pt x="3112130" y="351258"/>
                </a:lnTo>
                <a:lnTo>
                  <a:pt x="3112130" y="336992"/>
                </a:lnTo>
                <a:lnTo>
                  <a:pt x="3311834" y="336992"/>
                </a:lnTo>
                <a:lnTo>
                  <a:pt x="3311834" y="321112"/>
                </a:lnTo>
                <a:lnTo>
                  <a:pt x="3424663" y="321112"/>
                </a:lnTo>
                <a:lnTo>
                  <a:pt x="3424663" y="304740"/>
                </a:lnTo>
                <a:lnTo>
                  <a:pt x="3433338" y="304740"/>
                </a:lnTo>
                <a:lnTo>
                  <a:pt x="3433338" y="288380"/>
                </a:lnTo>
                <a:lnTo>
                  <a:pt x="3437675" y="288380"/>
                </a:lnTo>
                <a:lnTo>
                  <a:pt x="3437675" y="271961"/>
                </a:lnTo>
                <a:lnTo>
                  <a:pt x="3459396" y="271961"/>
                </a:lnTo>
                <a:lnTo>
                  <a:pt x="3459396" y="255463"/>
                </a:lnTo>
                <a:lnTo>
                  <a:pt x="3463733" y="255463"/>
                </a:lnTo>
                <a:lnTo>
                  <a:pt x="3463733" y="238954"/>
                </a:lnTo>
                <a:lnTo>
                  <a:pt x="3524491" y="238954"/>
                </a:lnTo>
                <a:lnTo>
                  <a:pt x="3524491" y="222101"/>
                </a:lnTo>
                <a:lnTo>
                  <a:pt x="3546213" y="222101"/>
                </a:lnTo>
                <a:lnTo>
                  <a:pt x="3546213" y="205099"/>
                </a:lnTo>
                <a:lnTo>
                  <a:pt x="3637367" y="205099"/>
                </a:lnTo>
                <a:lnTo>
                  <a:pt x="3637367" y="187524"/>
                </a:lnTo>
                <a:lnTo>
                  <a:pt x="3672054" y="187524"/>
                </a:lnTo>
                <a:lnTo>
                  <a:pt x="3672054" y="169675"/>
                </a:lnTo>
                <a:lnTo>
                  <a:pt x="3797941" y="169675"/>
                </a:lnTo>
                <a:lnTo>
                  <a:pt x="3797941" y="150716"/>
                </a:lnTo>
                <a:lnTo>
                  <a:pt x="3893433" y="150716"/>
                </a:lnTo>
                <a:lnTo>
                  <a:pt x="3893433" y="130371"/>
                </a:lnTo>
                <a:lnTo>
                  <a:pt x="3936841" y="130371"/>
                </a:lnTo>
                <a:lnTo>
                  <a:pt x="3936841" y="109613"/>
                </a:lnTo>
                <a:lnTo>
                  <a:pt x="4236316" y="109613"/>
                </a:lnTo>
                <a:lnTo>
                  <a:pt x="4236316" y="84620"/>
                </a:lnTo>
                <a:lnTo>
                  <a:pt x="4284062" y="84620"/>
                </a:lnTo>
                <a:lnTo>
                  <a:pt x="4284062" y="58860"/>
                </a:lnTo>
                <a:lnTo>
                  <a:pt x="4314458" y="58860"/>
                </a:lnTo>
                <a:lnTo>
                  <a:pt x="4314458" y="32824"/>
                </a:lnTo>
                <a:lnTo>
                  <a:pt x="4639991" y="32824"/>
                </a:lnTo>
                <a:lnTo>
                  <a:pt x="4639991" y="0"/>
                </a:lnTo>
                <a:lnTo>
                  <a:pt x="4883056" y="0"/>
                </a:lnTo>
              </a:path>
            </a:pathLst>
          </a:custGeom>
          <a:noFill/>
          <a:ln w="18310" cap="flat">
            <a:solidFill>
              <a:srgbClr val="E41A1C"/>
            </a:solidFill>
            <a:prstDash val="solid"/>
            <a:round/>
          </a:ln>
        </p:spPr>
        <p:txBody>
          <a:bodyPr rtlCol="0" anchor="ctr"/>
          <a:lstStyle/>
          <a:p>
            <a:endParaRPr lang="ko-KR" altLang="en-US" sz="1796">
              <a:latin typeface="Arial Narrow" panose="020B0606020202030204" pitchFamily="34" charset="0"/>
            </a:endParaRPr>
          </a:p>
        </p:txBody>
      </p:sp>
      <p:sp>
        <p:nvSpPr>
          <p:cNvPr id="40" name="자유형: 도형 39">
            <a:extLst>
              <a:ext uri="{FF2B5EF4-FFF2-40B4-BE49-F238E27FC236}">
                <a16:creationId xmlns:a16="http://schemas.microsoft.com/office/drawing/2014/main" id="{2A918443-80D2-3B4F-6C58-07A5772496E2}"/>
              </a:ext>
            </a:extLst>
          </p:cNvPr>
          <p:cNvSpPr/>
          <p:nvPr/>
        </p:nvSpPr>
        <p:spPr>
          <a:xfrm>
            <a:off x="3874258" y="3078571"/>
            <a:ext cx="5904140" cy="944878"/>
          </a:xfrm>
          <a:custGeom>
            <a:avLst/>
            <a:gdLst>
              <a:gd name="connsiteX0" fmla="*/ 0 w 4883056"/>
              <a:gd name="connsiteY0" fmla="*/ 703626 h 703626"/>
              <a:gd name="connsiteX1" fmla="*/ 39071 w 4883056"/>
              <a:gd name="connsiteY1" fmla="*/ 703626 h 703626"/>
              <a:gd name="connsiteX2" fmla="*/ 39071 w 4883056"/>
              <a:gd name="connsiteY2" fmla="*/ 695039 h 703626"/>
              <a:gd name="connsiteX3" fmla="*/ 43408 w 4883056"/>
              <a:gd name="connsiteY3" fmla="*/ 695039 h 703626"/>
              <a:gd name="connsiteX4" fmla="*/ 43408 w 4883056"/>
              <a:gd name="connsiteY4" fmla="*/ 686407 h 703626"/>
              <a:gd name="connsiteX5" fmla="*/ 125887 w 4883056"/>
              <a:gd name="connsiteY5" fmla="*/ 686407 h 703626"/>
              <a:gd name="connsiteX6" fmla="*/ 125887 w 4883056"/>
              <a:gd name="connsiteY6" fmla="*/ 677820 h 703626"/>
              <a:gd name="connsiteX7" fmla="*/ 177970 w 4883056"/>
              <a:gd name="connsiteY7" fmla="*/ 677820 h 703626"/>
              <a:gd name="connsiteX8" fmla="*/ 177970 w 4883056"/>
              <a:gd name="connsiteY8" fmla="*/ 669187 h 703626"/>
              <a:gd name="connsiteX9" fmla="*/ 295183 w 4883056"/>
              <a:gd name="connsiteY9" fmla="*/ 669187 h 703626"/>
              <a:gd name="connsiteX10" fmla="*/ 295183 w 4883056"/>
              <a:gd name="connsiteY10" fmla="*/ 660555 h 703626"/>
              <a:gd name="connsiteX11" fmla="*/ 312521 w 4883056"/>
              <a:gd name="connsiteY11" fmla="*/ 660555 h 703626"/>
              <a:gd name="connsiteX12" fmla="*/ 312521 w 4883056"/>
              <a:gd name="connsiteY12" fmla="*/ 651933 h 703626"/>
              <a:gd name="connsiteX13" fmla="*/ 529562 w 4883056"/>
              <a:gd name="connsiteY13" fmla="*/ 651933 h 703626"/>
              <a:gd name="connsiteX14" fmla="*/ 529562 w 4883056"/>
              <a:gd name="connsiteY14" fmla="*/ 643301 h 703626"/>
              <a:gd name="connsiteX15" fmla="*/ 846387 w 4883056"/>
              <a:gd name="connsiteY15" fmla="*/ 643301 h 703626"/>
              <a:gd name="connsiteX16" fmla="*/ 846387 w 4883056"/>
              <a:gd name="connsiteY16" fmla="*/ 634623 h 703626"/>
              <a:gd name="connsiteX17" fmla="*/ 863771 w 4883056"/>
              <a:gd name="connsiteY17" fmla="*/ 634623 h 703626"/>
              <a:gd name="connsiteX18" fmla="*/ 863771 w 4883056"/>
              <a:gd name="connsiteY18" fmla="*/ 625944 h 703626"/>
              <a:gd name="connsiteX19" fmla="*/ 941924 w 4883056"/>
              <a:gd name="connsiteY19" fmla="*/ 625944 h 703626"/>
              <a:gd name="connsiteX20" fmla="*/ 941924 w 4883056"/>
              <a:gd name="connsiteY20" fmla="*/ 617266 h 703626"/>
              <a:gd name="connsiteX21" fmla="*/ 1015682 w 4883056"/>
              <a:gd name="connsiteY21" fmla="*/ 617266 h 703626"/>
              <a:gd name="connsiteX22" fmla="*/ 1015682 w 4883056"/>
              <a:gd name="connsiteY22" fmla="*/ 608542 h 703626"/>
              <a:gd name="connsiteX23" fmla="*/ 1128557 w 4883056"/>
              <a:gd name="connsiteY23" fmla="*/ 608542 h 703626"/>
              <a:gd name="connsiteX24" fmla="*/ 1128557 w 4883056"/>
              <a:gd name="connsiteY24" fmla="*/ 599875 h 703626"/>
              <a:gd name="connsiteX25" fmla="*/ 1184978 w 4883056"/>
              <a:gd name="connsiteY25" fmla="*/ 599875 h 703626"/>
              <a:gd name="connsiteX26" fmla="*/ 1184978 w 4883056"/>
              <a:gd name="connsiteY26" fmla="*/ 591150 h 703626"/>
              <a:gd name="connsiteX27" fmla="*/ 1302145 w 4883056"/>
              <a:gd name="connsiteY27" fmla="*/ 591150 h 703626"/>
              <a:gd name="connsiteX28" fmla="*/ 1302145 w 4883056"/>
              <a:gd name="connsiteY28" fmla="*/ 582426 h 703626"/>
              <a:gd name="connsiteX29" fmla="*/ 1388961 w 4883056"/>
              <a:gd name="connsiteY29" fmla="*/ 582426 h 703626"/>
              <a:gd name="connsiteX30" fmla="*/ 1388961 w 4883056"/>
              <a:gd name="connsiteY30" fmla="*/ 573713 h 703626"/>
              <a:gd name="connsiteX31" fmla="*/ 1475778 w 4883056"/>
              <a:gd name="connsiteY31" fmla="*/ 573713 h 703626"/>
              <a:gd name="connsiteX32" fmla="*/ 1475778 w 4883056"/>
              <a:gd name="connsiteY32" fmla="*/ 564989 h 703626"/>
              <a:gd name="connsiteX33" fmla="*/ 1519186 w 4883056"/>
              <a:gd name="connsiteY33" fmla="*/ 564989 h 703626"/>
              <a:gd name="connsiteX34" fmla="*/ 1519186 w 4883056"/>
              <a:gd name="connsiteY34" fmla="*/ 547461 h 703626"/>
              <a:gd name="connsiteX35" fmla="*/ 1553919 w 4883056"/>
              <a:gd name="connsiteY35" fmla="*/ 547461 h 703626"/>
              <a:gd name="connsiteX36" fmla="*/ 1553919 w 4883056"/>
              <a:gd name="connsiteY36" fmla="*/ 538691 h 703626"/>
              <a:gd name="connsiteX37" fmla="*/ 1575607 w 4883056"/>
              <a:gd name="connsiteY37" fmla="*/ 538691 h 703626"/>
              <a:gd name="connsiteX38" fmla="*/ 1575607 w 4883056"/>
              <a:gd name="connsiteY38" fmla="*/ 529875 h 703626"/>
              <a:gd name="connsiteX39" fmla="*/ 1579944 w 4883056"/>
              <a:gd name="connsiteY39" fmla="*/ 529875 h 703626"/>
              <a:gd name="connsiteX40" fmla="*/ 1579944 w 4883056"/>
              <a:gd name="connsiteY40" fmla="*/ 512301 h 703626"/>
              <a:gd name="connsiteX41" fmla="*/ 1623352 w 4883056"/>
              <a:gd name="connsiteY41" fmla="*/ 512301 h 703626"/>
              <a:gd name="connsiteX42" fmla="*/ 1623352 w 4883056"/>
              <a:gd name="connsiteY42" fmla="*/ 503450 h 703626"/>
              <a:gd name="connsiteX43" fmla="*/ 1671086 w 4883056"/>
              <a:gd name="connsiteY43" fmla="*/ 503450 h 703626"/>
              <a:gd name="connsiteX44" fmla="*/ 1671086 w 4883056"/>
              <a:gd name="connsiteY44" fmla="*/ 494463 h 703626"/>
              <a:gd name="connsiteX45" fmla="*/ 1731890 w 4883056"/>
              <a:gd name="connsiteY45" fmla="*/ 494463 h 703626"/>
              <a:gd name="connsiteX46" fmla="*/ 1731890 w 4883056"/>
              <a:gd name="connsiteY46" fmla="*/ 485338 h 703626"/>
              <a:gd name="connsiteX47" fmla="*/ 1757902 w 4883056"/>
              <a:gd name="connsiteY47" fmla="*/ 485338 h 703626"/>
              <a:gd name="connsiteX48" fmla="*/ 1757902 w 4883056"/>
              <a:gd name="connsiteY48" fmla="*/ 476167 h 703626"/>
              <a:gd name="connsiteX49" fmla="*/ 1792647 w 4883056"/>
              <a:gd name="connsiteY49" fmla="*/ 476167 h 703626"/>
              <a:gd name="connsiteX50" fmla="*/ 1792647 w 4883056"/>
              <a:gd name="connsiteY50" fmla="*/ 466951 h 703626"/>
              <a:gd name="connsiteX51" fmla="*/ 1805648 w 4883056"/>
              <a:gd name="connsiteY51" fmla="*/ 466951 h 703626"/>
              <a:gd name="connsiteX52" fmla="*/ 1805648 w 4883056"/>
              <a:gd name="connsiteY52" fmla="*/ 457746 h 703626"/>
              <a:gd name="connsiteX53" fmla="*/ 1901140 w 4883056"/>
              <a:gd name="connsiteY53" fmla="*/ 457746 h 703626"/>
              <a:gd name="connsiteX54" fmla="*/ 1901140 w 4883056"/>
              <a:gd name="connsiteY54" fmla="*/ 448392 h 703626"/>
              <a:gd name="connsiteX55" fmla="*/ 1922861 w 4883056"/>
              <a:gd name="connsiteY55" fmla="*/ 448392 h 703626"/>
              <a:gd name="connsiteX56" fmla="*/ 1922861 w 4883056"/>
              <a:gd name="connsiteY56" fmla="*/ 439049 h 703626"/>
              <a:gd name="connsiteX57" fmla="*/ 1996631 w 4883056"/>
              <a:gd name="connsiteY57" fmla="*/ 439049 h 703626"/>
              <a:gd name="connsiteX58" fmla="*/ 1996631 w 4883056"/>
              <a:gd name="connsiteY58" fmla="*/ 429524 h 703626"/>
              <a:gd name="connsiteX59" fmla="*/ 2079110 w 4883056"/>
              <a:gd name="connsiteY59" fmla="*/ 429524 h 703626"/>
              <a:gd name="connsiteX60" fmla="*/ 2079110 w 4883056"/>
              <a:gd name="connsiteY60" fmla="*/ 419815 h 703626"/>
              <a:gd name="connsiteX61" fmla="*/ 2270081 w 4883056"/>
              <a:gd name="connsiteY61" fmla="*/ 419815 h 703626"/>
              <a:gd name="connsiteX62" fmla="*/ 2270081 w 4883056"/>
              <a:gd name="connsiteY62" fmla="*/ 409534 h 703626"/>
              <a:gd name="connsiteX63" fmla="*/ 2335222 w 4883056"/>
              <a:gd name="connsiteY63" fmla="*/ 409534 h 703626"/>
              <a:gd name="connsiteX64" fmla="*/ 2335222 w 4883056"/>
              <a:gd name="connsiteY64" fmla="*/ 399115 h 703626"/>
              <a:gd name="connsiteX65" fmla="*/ 2391631 w 4883056"/>
              <a:gd name="connsiteY65" fmla="*/ 399115 h 703626"/>
              <a:gd name="connsiteX66" fmla="*/ 2391631 w 4883056"/>
              <a:gd name="connsiteY66" fmla="*/ 388467 h 703626"/>
              <a:gd name="connsiteX67" fmla="*/ 2504472 w 4883056"/>
              <a:gd name="connsiteY67" fmla="*/ 388467 h 703626"/>
              <a:gd name="connsiteX68" fmla="*/ 2504472 w 4883056"/>
              <a:gd name="connsiteY68" fmla="*/ 377282 h 703626"/>
              <a:gd name="connsiteX69" fmla="*/ 2604289 w 4883056"/>
              <a:gd name="connsiteY69" fmla="*/ 377282 h 703626"/>
              <a:gd name="connsiteX70" fmla="*/ 2604289 w 4883056"/>
              <a:gd name="connsiteY70" fmla="*/ 365707 h 703626"/>
              <a:gd name="connsiteX71" fmla="*/ 2626022 w 4883056"/>
              <a:gd name="connsiteY71" fmla="*/ 365707 h 703626"/>
              <a:gd name="connsiteX72" fmla="*/ 2626022 w 4883056"/>
              <a:gd name="connsiteY72" fmla="*/ 353937 h 703626"/>
              <a:gd name="connsiteX73" fmla="*/ 2977579 w 4883056"/>
              <a:gd name="connsiteY73" fmla="*/ 353937 h 703626"/>
              <a:gd name="connsiteX74" fmla="*/ 2977579 w 4883056"/>
              <a:gd name="connsiteY74" fmla="*/ 340519 h 703626"/>
              <a:gd name="connsiteX75" fmla="*/ 3012313 w 4883056"/>
              <a:gd name="connsiteY75" fmla="*/ 340519 h 703626"/>
              <a:gd name="connsiteX76" fmla="*/ 3012313 w 4883056"/>
              <a:gd name="connsiteY76" fmla="*/ 326928 h 703626"/>
              <a:gd name="connsiteX77" fmla="*/ 3073060 w 4883056"/>
              <a:gd name="connsiteY77" fmla="*/ 326928 h 703626"/>
              <a:gd name="connsiteX78" fmla="*/ 3073060 w 4883056"/>
              <a:gd name="connsiteY78" fmla="*/ 312926 h 703626"/>
              <a:gd name="connsiteX79" fmla="*/ 3342184 w 4883056"/>
              <a:gd name="connsiteY79" fmla="*/ 312926 h 703626"/>
              <a:gd name="connsiteX80" fmla="*/ 3342184 w 4883056"/>
              <a:gd name="connsiteY80" fmla="*/ 296875 h 703626"/>
              <a:gd name="connsiteX81" fmla="*/ 3402942 w 4883056"/>
              <a:gd name="connsiteY81" fmla="*/ 296875 h 703626"/>
              <a:gd name="connsiteX82" fmla="*/ 3402942 w 4883056"/>
              <a:gd name="connsiteY82" fmla="*/ 280594 h 703626"/>
              <a:gd name="connsiteX83" fmla="*/ 3415988 w 4883056"/>
              <a:gd name="connsiteY83" fmla="*/ 280594 h 703626"/>
              <a:gd name="connsiteX84" fmla="*/ 3415988 w 4883056"/>
              <a:gd name="connsiteY84" fmla="*/ 264176 h 703626"/>
              <a:gd name="connsiteX85" fmla="*/ 3446350 w 4883056"/>
              <a:gd name="connsiteY85" fmla="*/ 264176 h 703626"/>
              <a:gd name="connsiteX86" fmla="*/ 3446350 w 4883056"/>
              <a:gd name="connsiteY86" fmla="*/ 247632 h 703626"/>
              <a:gd name="connsiteX87" fmla="*/ 3485421 w 4883056"/>
              <a:gd name="connsiteY87" fmla="*/ 247632 h 703626"/>
              <a:gd name="connsiteX88" fmla="*/ 3485421 w 4883056"/>
              <a:gd name="connsiteY88" fmla="*/ 230722 h 703626"/>
              <a:gd name="connsiteX89" fmla="*/ 3563562 w 4883056"/>
              <a:gd name="connsiteY89" fmla="*/ 230722 h 703626"/>
              <a:gd name="connsiteX90" fmla="*/ 3563562 w 4883056"/>
              <a:gd name="connsiteY90" fmla="*/ 213331 h 703626"/>
              <a:gd name="connsiteX91" fmla="*/ 4535837 w 4883056"/>
              <a:gd name="connsiteY91" fmla="*/ 213331 h 703626"/>
              <a:gd name="connsiteX92" fmla="*/ 4535837 w 4883056"/>
              <a:gd name="connsiteY92" fmla="*/ 182785 h 703626"/>
              <a:gd name="connsiteX93" fmla="*/ 4557512 w 4883056"/>
              <a:gd name="connsiteY93" fmla="*/ 182785 h 703626"/>
              <a:gd name="connsiteX94" fmla="*/ 4557512 w 4883056"/>
              <a:gd name="connsiteY94" fmla="*/ 151792 h 703626"/>
              <a:gd name="connsiteX95" fmla="*/ 4561849 w 4883056"/>
              <a:gd name="connsiteY95" fmla="*/ 151792 h 703626"/>
              <a:gd name="connsiteX96" fmla="*/ 4561849 w 4883056"/>
              <a:gd name="connsiteY96" fmla="*/ 120570 h 703626"/>
              <a:gd name="connsiteX97" fmla="*/ 4679062 w 4883056"/>
              <a:gd name="connsiteY97" fmla="*/ 120570 h 703626"/>
              <a:gd name="connsiteX98" fmla="*/ 4679062 w 4883056"/>
              <a:gd name="connsiteY98" fmla="*/ 85731 h 703626"/>
              <a:gd name="connsiteX99" fmla="*/ 4800612 w 4883056"/>
              <a:gd name="connsiteY99" fmla="*/ 85731 h 703626"/>
              <a:gd name="connsiteX100" fmla="*/ 4800612 w 4883056"/>
              <a:gd name="connsiteY100" fmla="*/ 44674 h 703626"/>
              <a:gd name="connsiteX101" fmla="*/ 4870045 w 4883056"/>
              <a:gd name="connsiteY101" fmla="*/ 44674 h 703626"/>
              <a:gd name="connsiteX102" fmla="*/ 4870045 w 4883056"/>
              <a:gd name="connsiteY102" fmla="*/ 0 h 703626"/>
              <a:gd name="connsiteX103" fmla="*/ 4883056 w 4883056"/>
              <a:gd name="connsiteY103" fmla="*/ 0 h 70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83056" h="703626">
                <a:moveTo>
                  <a:pt x="0" y="703626"/>
                </a:moveTo>
                <a:lnTo>
                  <a:pt x="39071" y="703626"/>
                </a:lnTo>
                <a:lnTo>
                  <a:pt x="39071" y="695039"/>
                </a:lnTo>
                <a:lnTo>
                  <a:pt x="43408" y="695039"/>
                </a:lnTo>
                <a:lnTo>
                  <a:pt x="43408" y="686407"/>
                </a:lnTo>
                <a:lnTo>
                  <a:pt x="125887" y="686407"/>
                </a:lnTo>
                <a:lnTo>
                  <a:pt x="125887" y="677820"/>
                </a:lnTo>
                <a:lnTo>
                  <a:pt x="177970" y="677820"/>
                </a:lnTo>
                <a:lnTo>
                  <a:pt x="177970" y="669187"/>
                </a:lnTo>
                <a:lnTo>
                  <a:pt x="295183" y="669187"/>
                </a:lnTo>
                <a:lnTo>
                  <a:pt x="295183" y="660555"/>
                </a:lnTo>
                <a:lnTo>
                  <a:pt x="312521" y="660555"/>
                </a:lnTo>
                <a:lnTo>
                  <a:pt x="312521" y="651933"/>
                </a:lnTo>
                <a:lnTo>
                  <a:pt x="529562" y="651933"/>
                </a:lnTo>
                <a:lnTo>
                  <a:pt x="529562" y="643301"/>
                </a:lnTo>
                <a:lnTo>
                  <a:pt x="846387" y="643301"/>
                </a:lnTo>
                <a:lnTo>
                  <a:pt x="846387" y="634623"/>
                </a:lnTo>
                <a:lnTo>
                  <a:pt x="863771" y="634623"/>
                </a:lnTo>
                <a:lnTo>
                  <a:pt x="863771" y="625944"/>
                </a:lnTo>
                <a:lnTo>
                  <a:pt x="941924" y="625944"/>
                </a:lnTo>
                <a:lnTo>
                  <a:pt x="941924" y="617266"/>
                </a:lnTo>
                <a:lnTo>
                  <a:pt x="1015682" y="617266"/>
                </a:lnTo>
                <a:lnTo>
                  <a:pt x="1015682" y="608542"/>
                </a:lnTo>
                <a:lnTo>
                  <a:pt x="1128557" y="608542"/>
                </a:lnTo>
                <a:lnTo>
                  <a:pt x="1128557" y="599875"/>
                </a:lnTo>
                <a:lnTo>
                  <a:pt x="1184978" y="599875"/>
                </a:lnTo>
                <a:lnTo>
                  <a:pt x="1184978" y="591150"/>
                </a:lnTo>
                <a:lnTo>
                  <a:pt x="1302145" y="591150"/>
                </a:lnTo>
                <a:lnTo>
                  <a:pt x="1302145" y="582426"/>
                </a:lnTo>
                <a:lnTo>
                  <a:pt x="1388961" y="582426"/>
                </a:lnTo>
                <a:lnTo>
                  <a:pt x="1388961" y="573713"/>
                </a:lnTo>
                <a:lnTo>
                  <a:pt x="1475778" y="573713"/>
                </a:lnTo>
                <a:lnTo>
                  <a:pt x="1475778" y="564989"/>
                </a:lnTo>
                <a:lnTo>
                  <a:pt x="1519186" y="564989"/>
                </a:lnTo>
                <a:lnTo>
                  <a:pt x="1519186" y="547461"/>
                </a:lnTo>
                <a:lnTo>
                  <a:pt x="1553919" y="547461"/>
                </a:lnTo>
                <a:lnTo>
                  <a:pt x="1553919" y="538691"/>
                </a:lnTo>
                <a:lnTo>
                  <a:pt x="1575607" y="538691"/>
                </a:lnTo>
                <a:lnTo>
                  <a:pt x="1575607" y="529875"/>
                </a:lnTo>
                <a:lnTo>
                  <a:pt x="1579944" y="529875"/>
                </a:lnTo>
                <a:lnTo>
                  <a:pt x="1579944" y="512301"/>
                </a:lnTo>
                <a:lnTo>
                  <a:pt x="1623352" y="512301"/>
                </a:lnTo>
                <a:lnTo>
                  <a:pt x="1623352" y="503450"/>
                </a:lnTo>
                <a:lnTo>
                  <a:pt x="1671086" y="503450"/>
                </a:lnTo>
                <a:lnTo>
                  <a:pt x="1671086" y="494463"/>
                </a:lnTo>
                <a:lnTo>
                  <a:pt x="1731890" y="494463"/>
                </a:lnTo>
                <a:lnTo>
                  <a:pt x="1731890" y="485338"/>
                </a:lnTo>
                <a:lnTo>
                  <a:pt x="1757902" y="485338"/>
                </a:lnTo>
                <a:lnTo>
                  <a:pt x="1757902" y="476167"/>
                </a:lnTo>
                <a:lnTo>
                  <a:pt x="1792647" y="476167"/>
                </a:lnTo>
                <a:lnTo>
                  <a:pt x="1792647" y="466951"/>
                </a:lnTo>
                <a:lnTo>
                  <a:pt x="1805648" y="466951"/>
                </a:lnTo>
                <a:lnTo>
                  <a:pt x="1805648" y="457746"/>
                </a:lnTo>
                <a:lnTo>
                  <a:pt x="1901140" y="457746"/>
                </a:lnTo>
                <a:lnTo>
                  <a:pt x="1901140" y="448392"/>
                </a:lnTo>
                <a:lnTo>
                  <a:pt x="1922861" y="448392"/>
                </a:lnTo>
                <a:lnTo>
                  <a:pt x="1922861" y="439049"/>
                </a:lnTo>
                <a:lnTo>
                  <a:pt x="1996631" y="439049"/>
                </a:lnTo>
                <a:lnTo>
                  <a:pt x="1996631" y="429524"/>
                </a:lnTo>
                <a:lnTo>
                  <a:pt x="2079110" y="429524"/>
                </a:lnTo>
                <a:lnTo>
                  <a:pt x="2079110" y="419815"/>
                </a:lnTo>
                <a:lnTo>
                  <a:pt x="2270081" y="419815"/>
                </a:lnTo>
                <a:lnTo>
                  <a:pt x="2270081" y="409534"/>
                </a:lnTo>
                <a:lnTo>
                  <a:pt x="2335222" y="409534"/>
                </a:lnTo>
                <a:lnTo>
                  <a:pt x="2335222" y="399115"/>
                </a:lnTo>
                <a:lnTo>
                  <a:pt x="2391631" y="399115"/>
                </a:lnTo>
                <a:lnTo>
                  <a:pt x="2391631" y="388467"/>
                </a:lnTo>
                <a:lnTo>
                  <a:pt x="2504472" y="388467"/>
                </a:lnTo>
                <a:lnTo>
                  <a:pt x="2504472" y="377282"/>
                </a:lnTo>
                <a:lnTo>
                  <a:pt x="2604289" y="377282"/>
                </a:lnTo>
                <a:lnTo>
                  <a:pt x="2604289" y="365707"/>
                </a:lnTo>
                <a:lnTo>
                  <a:pt x="2626022" y="365707"/>
                </a:lnTo>
                <a:lnTo>
                  <a:pt x="2626022" y="353937"/>
                </a:lnTo>
                <a:lnTo>
                  <a:pt x="2977579" y="353937"/>
                </a:lnTo>
                <a:lnTo>
                  <a:pt x="2977579" y="340519"/>
                </a:lnTo>
                <a:lnTo>
                  <a:pt x="3012313" y="340519"/>
                </a:lnTo>
                <a:lnTo>
                  <a:pt x="3012313" y="326928"/>
                </a:lnTo>
                <a:lnTo>
                  <a:pt x="3073060" y="326928"/>
                </a:lnTo>
                <a:lnTo>
                  <a:pt x="3073060" y="312926"/>
                </a:lnTo>
                <a:lnTo>
                  <a:pt x="3342184" y="312926"/>
                </a:lnTo>
                <a:lnTo>
                  <a:pt x="3342184" y="296875"/>
                </a:lnTo>
                <a:lnTo>
                  <a:pt x="3402942" y="296875"/>
                </a:lnTo>
                <a:lnTo>
                  <a:pt x="3402942" y="280594"/>
                </a:lnTo>
                <a:lnTo>
                  <a:pt x="3415988" y="280594"/>
                </a:lnTo>
                <a:lnTo>
                  <a:pt x="3415988" y="264176"/>
                </a:lnTo>
                <a:lnTo>
                  <a:pt x="3446350" y="264176"/>
                </a:lnTo>
                <a:lnTo>
                  <a:pt x="3446350" y="247632"/>
                </a:lnTo>
                <a:lnTo>
                  <a:pt x="3485421" y="247632"/>
                </a:lnTo>
                <a:lnTo>
                  <a:pt x="3485421" y="230722"/>
                </a:lnTo>
                <a:lnTo>
                  <a:pt x="3563562" y="230722"/>
                </a:lnTo>
                <a:lnTo>
                  <a:pt x="3563562" y="213331"/>
                </a:lnTo>
                <a:lnTo>
                  <a:pt x="4535837" y="213331"/>
                </a:lnTo>
                <a:lnTo>
                  <a:pt x="4535837" y="182785"/>
                </a:lnTo>
                <a:lnTo>
                  <a:pt x="4557512" y="182785"/>
                </a:lnTo>
                <a:lnTo>
                  <a:pt x="4557512" y="151792"/>
                </a:lnTo>
                <a:lnTo>
                  <a:pt x="4561849" y="151792"/>
                </a:lnTo>
                <a:lnTo>
                  <a:pt x="4561849" y="120570"/>
                </a:lnTo>
                <a:lnTo>
                  <a:pt x="4679062" y="120570"/>
                </a:lnTo>
                <a:lnTo>
                  <a:pt x="4679062" y="85731"/>
                </a:lnTo>
                <a:lnTo>
                  <a:pt x="4800612" y="85731"/>
                </a:lnTo>
                <a:lnTo>
                  <a:pt x="4800612" y="44674"/>
                </a:lnTo>
                <a:lnTo>
                  <a:pt x="4870045" y="44674"/>
                </a:lnTo>
                <a:lnTo>
                  <a:pt x="4870045" y="0"/>
                </a:lnTo>
                <a:lnTo>
                  <a:pt x="4883056" y="0"/>
                </a:lnTo>
              </a:path>
            </a:pathLst>
          </a:custGeom>
          <a:noFill/>
          <a:ln w="18310" cap="flat">
            <a:solidFill>
              <a:srgbClr val="377EB8"/>
            </a:solidFill>
            <a:prstDash val="solid"/>
            <a:round/>
          </a:ln>
        </p:spPr>
        <p:txBody>
          <a:bodyPr rtlCol="0" anchor="ctr"/>
          <a:lstStyle/>
          <a:p>
            <a:endParaRPr lang="ko-KR" altLang="en-US" sz="1796">
              <a:latin typeface="Arial Narrow" panose="020B0606020202030204" pitchFamily="34" charset="0"/>
            </a:endParaRPr>
          </a:p>
        </p:txBody>
      </p:sp>
      <p:sp>
        <p:nvSpPr>
          <p:cNvPr id="41" name="자유형: 도형 40">
            <a:extLst>
              <a:ext uri="{FF2B5EF4-FFF2-40B4-BE49-F238E27FC236}">
                <a16:creationId xmlns:a16="http://schemas.microsoft.com/office/drawing/2014/main" id="{F04D35AF-A6BC-2A8C-760A-2A42E20C6C1E}"/>
              </a:ext>
            </a:extLst>
          </p:cNvPr>
          <p:cNvSpPr/>
          <p:nvPr/>
        </p:nvSpPr>
        <p:spPr>
          <a:xfrm>
            <a:off x="2887486" y="4708648"/>
            <a:ext cx="7047148" cy="125138"/>
          </a:xfrm>
          <a:custGeom>
            <a:avLst/>
            <a:gdLst>
              <a:gd name="connsiteX0" fmla="*/ 0 w 8708891"/>
              <a:gd name="connsiteY0" fmla="*/ 139633 h 139632"/>
              <a:gd name="connsiteX1" fmla="*/ 54182 w 8708891"/>
              <a:gd name="connsiteY1" fmla="*/ 139633 h 139632"/>
              <a:gd name="connsiteX2" fmla="*/ 54182 w 8708891"/>
              <a:gd name="connsiteY2" fmla="*/ 137927 h 139632"/>
              <a:gd name="connsiteX3" fmla="*/ 139349 w 8708891"/>
              <a:gd name="connsiteY3" fmla="*/ 137927 h 139632"/>
              <a:gd name="connsiteX4" fmla="*/ 139349 w 8708891"/>
              <a:gd name="connsiteY4" fmla="*/ 136278 h 139632"/>
              <a:gd name="connsiteX5" fmla="*/ 178008 w 8708891"/>
              <a:gd name="connsiteY5" fmla="*/ 136278 h 139632"/>
              <a:gd name="connsiteX6" fmla="*/ 178008 w 8708891"/>
              <a:gd name="connsiteY6" fmla="*/ 132924 h 139632"/>
              <a:gd name="connsiteX7" fmla="*/ 890244 w 8708891"/>
              <a:gd name="connsiteY7" fmla="*/ 132924 h 139632"/>
              <a:gd name="connsiteX8" fmla="*/ 890244 w 8708891"/>
              <a:gd name="connsiteY8" fmla="*/ 131218 h 139632"/>
              <a:gd name="connsiteX9" fmla="*/ 1099229 w 8708891"/>
              <a:gd name="connsiteY9" fmla="*/ 131218 h 139632"/>
              <a:gd name="connsiteX10" fmla="*/ 1099229 w 8708891"/>
              <a:gd name="connsiteY10" fmla="*/ 129523 h 139632"/>
              <a:gd name="connsiteX11" fmla="*/ 1168925 w 8708891"/>
              <a:gd name="connsiteY11" fmla="*/ 129523 h 139632"/>
              <a:gd name="connsiteX12" fmla="*/ 1168925 w 8708891"/>
              <a:gd name="connsiteY12" fmla="*/ 127818 h 139632"/>
              <a:gd name="connsiteX13" fmla="*/ 1354723 w 8708891"/>
              <a:gd name="connsiteY13" fmla="*/ 127818 h 139632"/>
              <a:gd name="connsiteX14" fmla="*/ 1354723 w 8708891"/>
              <a:gd name="connsiteY14" fmla="*/ 126169 h 139632"/>
              <a:gd name="connsiteX15" fmla="*/ 1509530 w 8708891"/>
              <a:gd name="connsiteY15" fmla="*/ 126169 h 139632"/>
              <a:gd name="connsiteX16" fmla="*/ 1509530 w 8708891"/>
              <a:gd name="connsiteY16" fmla="*/ 124463 h 139632"/>
              <a:gd name="connsiteX17" fmla="*/ 1563708 w 8708891"/>
              <a:gd name="connsiteY17" fmla="*/ 124463 h 139632"/>
              <a:gd name="connsiteX18" fmla="*/ 1563708 w 8708891"/>
              <a:gd name="connsiteY18" fmla="*/ 122768 h 139632"/>
              <a:gd name="connsiteX19" fmla="*/ 1865643 w 8708891"/>
              <a:gd name="connsiteY19" fmla="*/ 122768 h 139632"/>
              <a:gd name="connsiteX20" fmla="*/ 1865643 w 8708891"/>
              <a:gd name="connsiteY20" fmla="*/ 121063 h 139632"/>
              <a:gd name="connsiteX21" fmla="*/ 2074639 w 8708891"/>
              <a:gd name="connsiteY21" fmla="*/ 121063 h 139632"/>
              <a:gd name="connsiteX22" fmla="*/ 2074639 w 8708891"/>
              <a:gd name="connsiteY22" fmla="*/ 119368 h 139632"/>
              <a:gd name="connsiteX23" fmla="*/ 2097882 w 8708891"/>
              <a:gd name="connsiteY23" fmla="*/ 119368 h 139632"/>
              <a:gd name="connsiteX24" fmla="*/ 2097882 w 8708891"/>
              <a:gd name="connsiteY24" fmla="*/ 117673 h 139632"/>
              <a:gd name="connsiteX25" fmla="*/ 2121091 w 8708891"/>
              <a:gd name="connsiteY25" fmla="*/ 117673 h 139632"/>
              <a:gd name="connsiteX26" fmla="*/ 2121091 w 8708891"/>
              <a:gd name="connsiteY26" fmla="*/ 115968 h 139632"/>
              <a:gd name="connsiteX27" fmla="*/ 2709443 w 8708891"/>
              <a:gd name="connsiteY27" fmla="*/ 115968 h 139632"/>
              <a:gd name="connsiteX28" fmla="*/ 2709443 w 8708891"/>
              <a:gd name="connsiteY28" fmla="*/ 114273 h 139632"/>
              <a:gd name="connsiteX29" fmla="*/ 2732640 w 8708891"/>
              <a:gd name="connsiteY29" fmla="*/ 114273 h 139632"/>
              <a:gd name="connsiteX30" fmla="*/ 2732640 w 8708891"/>
              <a:gd name="connsiteY30" fmla="*/ 112522 h 139632"/>
              <a:gd name="connsiteX31" fmla="*/ 2817798 w 8708891"/>
              <a:gd name="connsiteY31" fmla="*/ 112522 h 139632"/>
              <a:gd name="connsiteX32" fmla="*/ 2817798 w 8708891"/>
              <a:gd name="connsiteY32" fmla="*/ 109087 h 139632"/>
              <a:gd name="connsiteX33" fmla="*/ 2871986 w 8708891"/>
              <a:gd name="connsiteY33" fmla="*/ 109087 h 139632"/>
              <a:gd name="connsiteX34" fmla="*/ 2871986 w 8708891"/>
              <a:gd name="connsiteY34" fmla="*/ 107335 h 139632"/>
              <a:gd name="connsiteX35" fmla="*/ 2902966 w 8708891"/>
              <a:gd name="connsiteY35" fmla="*/ 107335 h 139632"/>
              <a:gd name="connsiteX36" fmla="*/ 2902966 w 8708891"/>
              <a:gd name="connsiteY36" fmla="*/ 105595 h 139632"/>
              <a:gd name="connsiteX37" fmla="*/ 2988123 w 8708891"/>
              <a:gd name="connsiteY37" fmla="*/ 105595 h 139632"/>
              <a:gd name="connsiteX38" fmla="*/ 2988123 w 8708891"/>
              <a:gd name="connsiteY38" fmla="*/ 103854 h 139632"/>
              <a:gd name="connsiteX39" fmla="*/ 3111962 w 8708891"/>
              <a:gd name="connsiteY39" fmla="*/ 103854 h 139632"/>
              <a:gd name="connsiteX40" fmla="*/ 3111962 w 8708891"/>
              <a:gd name="connsiteY40" fmla="*/ 102057 h 139632"/>
              <a:gd name="connsiteX41" fmla="*/ 3119687 w 8708891"/>
              <a:gd name="connsiteY41" fmla="*/ 102057 h 139632"/>
              <a:gd name="connsiteX42" fmla="*/ 3119687 w 8708891"/>
              <a:gd name="connsiteY42" fmla="*/ 100225 h 139632"/>
              <a:gd name="connsiteX43" fmla="*/ 3235835 w 8708891"/>
              <a:gd name="connsiteY43" fmla="*/ 100225 h 139632"/>
              <a:gd name="connsiteX44" fmla="*/ 3235835 w 8708891"/>
              <a:gd name="connsiteY44" fmla="*/ 98439 h 139632"/>
              <a:gd name="connsiteX45" fmla="*/ 3282276 w 8708891"/>
              <a:gd name="connsiteY45" fmla="*/ 98439 h 139632"/>
              <a:gd name="connsiteX46" fmla="*/ 3282276 w 8708891"/>
              <a:gd name="connsiteY46" fmla="*/ 96607 h 139632"/>
              <a:gd name="connsiteX47" fmla="*/ 4195726 w 8708891"/>
              <a:gd name="connsiteY47" fmla="*/ 96607 h 139632"/>
              <a:gd name="connsiteX48" fmla="*/ 4195726 w 8708891"/>
              <a:gd name="connsiteY48" fmla="*/ 94592 h 139632"/>
              <a:gd name="connsiteX49" fmla="*/ 4304127 w 8708891"/>
              <a:gd name="connsiteY49" fmla="*/ 94592 h 139632"/>
              <a:gd name="connsiteX50" fmla="*/ 4304127 w 8708891"/>
              <a:gd name="connsiteY50" fmla="*/ 92486 h 139632"/>
              <a:gd name="connsiteX51" fmla="*/ 4350579 w 8708891"/>
              <a:gd name="connsiteY51" fmla="*/ 92486 h 139632"/>
              <a:gd name="connsiteX52" fmla="*/ 4350579 w 8708891"/>
              <a:gd name="connsiteY52" fmla="*/ 90345 h 139632"/>
              <a:gd name="connsiteX53" fmla="*/ 4404757 w 8708891"/>
              <a:gd name="connsiteY53" fmla="*/ 90345 h 139632"/>
              <a:gd name="connsiteX54" fmla="*/ 4404757 w 8708891"/>
              <a:gd name="connsiteY54" fmla="*/ 88192 h 139632"/>
              <a:gd name="connsiteX55" fmla="*/ 4598291 w 8708891"/>
              <a:gd name="connsiteY55" fmla="*/ 88192 h 139632"/>
              <a:gd name="connsiteX56" fmla="*/ 4598291 w 8708891"/>
              <a:gd name="connsiteY56" fmla="*/ 85960 h 139632"/>
              <a:gd name="connsiteX57" fmla="*/ 4636996 w 8708891"/>
              <a:gd name="connsiteY57" fmla="*/ 85960 h 139632"/>
              <a:gd name="connsiteX58" fmla="*/ 4636996 w 8708891"/>
              <a:gd name="connsiteY58" fmla="*/ 83681 h 139632"/>
              <a:gd name="connsiteX59" fmla="*/ 4776342 w 8708891"/>
              <a:gd name="connsiteY59" fmla="*/ 83681 h 139632"/>
              <a:gd name="connsiteX60" fmla="*/ 4776342 w 8708891"/>
              <a:gd name="connsiteY60" fmla="*/ 81357 h 139632"/>
              <a:gd name="connsiteX61" fmla="*/ 4791814 w 8708891"/>
              <a:gd name="connsiteY61" fmla="*/ 81357 h 139632"/>
              <a:gd name="connsiteX62" fmla="*/ 4791814 w 8708891"/>
              <a:gd name="connsiteY62" fmla="*/ 78987 h 139632"/>
              <a:gd name="connsiteX63" fmla="*/ 4931161 w 8708891"/>
              <a:gd name="connsiteY63" fmla="*/ 78987 h 139632"/>
              <a:gd name="connsiteX64" fmla="*/ 4931161 w 8708891"/>
              <a:gd name="connsiteY64" fmla="*/ 76617 h 139632"/>
              <a:gd name="connsiteX65" fmla="*/ 5140190 w 8708891"/>
              <a:gd name="connsiteY65" fmla="*/ 76617 h 139632"/>
              <a:gd name="connsiteX66" fmla="*/ 5140190 w 8708891"/>
              <a:gd name="connsiteY66" fmla="*/ 74064 h 139632"/>
              <a:gd name="connsiteX67" fmla="*/ 5372430 w 8708891"/>
              <a:gd name="connsiteY67" fmla="*/ 74064 h 139632"/>
              <a:gd name="connsiteX68" fmla="*/ 5372430 w 8708891"/>
              <a:gd name="connsiteY68" fmla="*/ 71431 h 139632"/>
              <a:gd name="connsiteX69" fmla="*/ 5527237 w 8708891"/>
              <a:gd name="connsiteY69" fmla="*/ 71431 h 139632"/>
              <a:gd name="connsiteX70" fmla="*/ 5527237 w 8708891"/>
              <a:gd name="connsiteY70" fmla="*/ 68649 h 139632"/>
              <a:gd name="connsiteX71" fmla="*/ 5550446 w 8708891"/>
              <a:gd name="connsiteY71" fmla="*/ 68649 h 139632"/>
              <a:gd name="connsiteX72" fmla="*/ 5550446 w 8708891"/>
              <a:gd name="connsiteY72" fmla="*/ 65878 h 139632"/>
              <a:gd name="connsiteX73" fmla="*/ 5906559 w 8708891"/>
              <a:gd name="connsiteY73" fmla="*/ 65878 h 139632"/>
              <a:gd name="connsiteX74" fmla="*/ 5906559 w 8708891"/>
              <a:gd name="connsiteY74" fmla="*/ 62752 h 139632"/>
              <a:gd name="connsiteX75" fmla="*/ 6107818 w 8708891"/>
              <a:gd name="connsiteY75" fmla="*/ 62752 h 139632"/>
              <a:gd name="connsiteX76" fmla="*/ 6107818 w 8708891"/>
              <a:gd name="connsiteY76" fmla="*/ 59570 h 139632"/>
              <a:gd name="connsiteX77" fmla="*/ 6123325 w 8708891"/>
              <a:gd name="connsiteY77" fmla="*/ 59570 h 139632"/>
              <a:gd name="connsiteX78" fmla="*/ 6123325 w 8708891"/>
              <a:gd name="connsiteY78" fmla="*/ 56352 h 139632"/>
              <a:gd name="connsiteX79" fmla="*/ 6131062 w 8708891"/>
              <a:gd name="connsiteY79" fmla="*/ 56352 h 139632"/>
              <a:gd name="connsiteX80" fmla="*/ 6131062 w 8708891"/>
              <a:gd name="connsiteY80" fmla="*/ 53181 h 139632"/>
              <a:gd name="connsiteX81" fmla="*/ 6169778 w 8708891"/>
              <a:gd name="connsiteY81" fmla="*/ 53181 h 139632"/>
              <a:gd name="connsiteX82" fmla="*/ 6169778 w 8708891"/>
              <a:gd name="connsiteY82" fmla="*/ 49918 h 139632"/>
              <a:gd name="connsiteX83" fmla="*/ 6177514 w 8708891"/>
              <a:gd name="connsiteY83" fmla="*/ 49918 h 139632"/>
              <a:gd name="connsiteX84" fmla="*/ 6177514 w 8708891"/>
              <a:gd name="connsiteY84" fmla="*/ 46689 h 139632"/>
              <a:gd name="connsiteX85" fmla="*/ 6285880 w 8708891"/>
              <a:gd name="connsiteY85" fmla="*/ 46689 h 139632"/>
              <a:gd name="connsiteX86" fmla="*/ 6285880 w 8708891"/>
              <a:gd name="connsiteY86" fmla="*/ 43426 h 139632"/>
              <a:gd name="connsiteX87" fmla="*/ 6324584 w 8708891"/>
              <a:gd name="connsiteY87" fmla="*/ 43426 h 139632"/>
              <a:gd name="connsiteX88" fmla="*/ 6324584 w 8708891"/>
              <a:gd name="connsiteY88" fmla="*/ 40072 h 139632"/>
              <a:gd name="connsiteX89" fmla="*/ 6487128 w 8708891"/>
              <a:gd name="connsiteY89" fmla="*/ 40072 h 139632"/>
              <a:gd name="connsiteX90" fmla="*/ 6487128 w 8708891"/>
              <a:gd name="connsiteY90" fmla="*/ 36626 h 139632"/>
              <a:gd name="connsiteX91" fmla="*/ 6549099 w 8708891"/>
              <a:gd name="connsiteY91" fmla="*/ 36626 h 139632"/>
              <a:gd name="connsiteX92" fmla="*/ 6549099 w 8708891"/>
              <a:gd name="connsiteY92" fmla="*/ 33145 h 139632"/>
              <a:gd name="connsiteX93" fmla="*/ 6773602 w 8708891"/>
              <a:gd name="connsiteY93" fmla="*/ 33145 h 139632"/>
              <a:gd name="connsiteX94" fmla="*/ 6773602 w 8708891"/>
              <a:gd name="connsiteY94" fmla="*/ 29435 h 139632"/>
              <a:gd name="connsiteX95" fmla="*/ 6943882 w 8708891"/>
              <a:gd name="connsiteY95" fmla="*/ 29435 h 139632"/>
              <a:gd name="connsiteX96" fmla="*/ 6943882 w 8708891"/>
              <a:gd name="connsiteY96" fmla="*/ 25497 h 139632"/>
              <a:gd name="connsiteX97" fmla="*/ 7021303 w 8708891"/>
              <a:gd name="connsiteY97" fmla="*/ 25497 h 139632"/>
              <a:gd name="connsiteX98" fmla="*/ 7021303 w 8708891"/>
              <a:gd name="connsiteY98" fmla="*/ 21421 h 139632"/>
              <a:gd name="connsiteX99" fmla="*/ 7555431 w 8708891"/>
              <a:gd name="connsiteY99" fmla="*/ 21421 h 139632"/>
              <a:gd name="connsiteX100" fmla="*/ 7555431 w 8708891"/>
              <a:gd name="connsiteY100" fmla="*/ 16555 h 139632"/>
              <a:gd name="connsiteX101" fmla="*/ 7640600 w 8708891"/>
              <a:gd name="connsiteY101" fmla="*/ 16555 h 139632"/>
              <a:gd name="connsiteX102" fmla="*/ 7640600 w 8708891"/>
              <a:gd name="connsiteY102" fmla="*/ 11495 h 139632"/>
              <a:gd name="connsiteX103" fmla="*/ 7694777 w 8708891"/>
              <a:gd name="connsiteY103" fmla="*/ 11495 h 139632"/>
              <a:gd name="connsiteX104" fmla="*/ 7694777 w 8708891"/>
              <a:gd name="connsiteY104" fmla="*/ 6400 h 139632"/>
              <a:gd name="connsiteX105" fmla="*/ 8275392 w 8708891"/>
              <a:gd name="connsiteY105" fmla="*/ 6400 h 139632"/>
              <a:gd name="connsiteX106" fmla="*/ 8275392 w 8708891"/>
              <a:gd name="connsiteY106" fmla="*/ 0 h 139632"/>
              <a:gd name="connsiteX107" fmla="*/ 8708891 w 8708891"/>
              <a:gd name="connsiteY107" fmla="*/ 0 h 1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708891" h="139632">
                <a:moveTo>
                  <a:pt x="0" y="139633"/>
                </a:moveTo>
                <a:lnTo>
                  <a:pt x="54182" y="139633"/>
                </a:lnTo>
                <a:lnTo>
                  <a:pt x="54182" y="137927"/>
                </a:lnTo>
                <a:lnTo>
                  <a:pt x="139349" y="137927"/>
                </a:lnTo>
                <a:lnTo>
                  <a:pt x="139349" y="136278"/>
                </a:lnTo>
                <a:lnTo>
                  <a:pt x="178008" y="136278"/>
                </a:lnTo>
                <a:lnTo>
                  <a:pt x="178008" y="132924"/>
                </a:lnTo>
                <a:lnTo>
                  <a:pt x="890244" y="132924"/>
                </a:lnTo>
                <a:lnTo>
                  <a:pt x="890244" y="131218"/>
                </a:lnTo>
                <a:lnTo>
                  <a:pt x="1099229" y="131218"/>
                </a:lnTo>
                <a:lnTo>
                  <a:pt x="1099229" y="129523"/>
                </a:lnTo>
                <a:lnTo>
                  <a:pt x="1168925" y="129523"/>
                </a:lnTo>
                <a:lnTo>
                  <a:pt x="1168925" y="127818"/>
                </a:lnTo>
                <a:lnTo>
                  <a:pt x="1354723" y="127818"/>
                </a:lnTo>
                <a:lnTo>
                  <a:pt x="1354723" y="126169"/>
                </a:lnTo>
                <a:lnTo>
                  <a:pt x="1509530" y="126169"/>
                </a:lnTo>
                <a:lnTo>
                  <a:pt x="1509530" y="124463"/>
                </a:lnTo>
                <a:lnTo>
                  <a:pt x="1563708" y="124463"/>
                </a:lnTo>
                <a:lnTo>
                  <a:pt x="1563708" y="122768"/>
                </a:lnTo>
                <a:lnTo>
                  <a:pt x="1865643" y="122768"/>
                </a:lnTo>
                <a:lnTo>
                  <a:pt x="1865643" y="121063"/>
                </a:lnTo>
                <a:lnTo>
                  <a:pt x="2074639" y="121063"/>
                </a:lnTo>
                <a:lnTo>
                  <a:pt x="2074639" y="119368"/>
                </a:lnTo>
                <a:lnTo>
                  <a:pt x="2097882" y="119368"/>
                </a:lnTo>
                <a:lnTo>
                  <a:pt x="2097882" y="117673"/>
                </a:lnTo>
                <a:lnTo>
                  <a:pt x="2121091" y="117673"/>
                </a:lnTo>
                <a:lnTo>
                  <a:pt x="2121091" y="115968"/>
                </a:lnTo>
                <a:lnTo>
                  <a:pt x="2709443" y="115968"/>
                </a:lnTo>
                <a:lnTo>
                  <a:pt x="2709443" y="114273"/>
                </a:lnTo>
                <a:lnTo>
                  <a:pt x="2732640" y="114273"/>
                </a:lnTo>
                <a:lnTo>
                  <a:pt x="2732640" y="112522"/>
                </a:lnTo>
                <a:lnTo>
                  <a:pt x="2817798" y="112522"/>
                </a:lnTo>
                <a:lnTo>
                  <a:pt x="2817798" y="109087"/>
                </a:lnTo>
                <a:lnTo>
                  <a:pt x="2871986" y="109087"/>
                </a:lnTo>
                <a:lnTo>
                  <a:pt x="2871986" y="107335"/>
                </a:lnTo>
                <a:lnTo>
                  <a:pt x="2902966" y="107335"/>
                </a:lnTo>
                <a:lnTo>
                  <a:pt x="2902966" y="105595"/>
                </a:lnTo>
                <a:lnTo>
                  <a:pt x="2988123" y="105595"/>
                </a:lnTo>
                <a:lnTo>
                  <a:pt x="2988123" y="103854"/>
                </a:lnTo>
                <a:lnTo>
                  <a:pt x="3111962" y="103854"/>
                </a:lnTo>
                <a:lnTo>
                  <a:pt x="3111962" y="102057"/>
                </a:lnTo>
                <a:lnTo>
                  <a:pt x="3119687" y="102057"/>
                </a:lnTo>
                <a:lnTo>
                  <a:pt x="3119687" y="100225"/>
                </a:lnTo>
                <a:lnTo>
                  <a:pt x="3235835" y="100225"/>
                </a:lnTo>
                <a:lnTo>
                  <a:pt x="3235835" y="98439"/>
                </a:lnTo>
                <a:lnTo>
                  <a:pt x="3282276" y="98439"/>
                </a:lnTo>
                <a:lnTo>
                  <a:pt x="3282276" y="96607"/>
                </a:lnTo>
                <a:lnTo>
                  <a:pt x="4195726" y="96607"/>
                </a:lnTo>
                <a:lnTo>
                  <a:pt x="4195726" y="94592"/>
                </a:lnTo>
                <a:lnTo>
                  <a:pt x="4304127" y="94592"/>
                </a:lnTo>
                <a:lnTo>
                  <a:pt x="4304127" y="92486"/>
                </a:lnTo>
                <a:lnTo>
                  <a:pt x="4350579" y="92486"/>
                </a:lnTo>
                <a:lnTo>
                  <a:pt x="4350579" y="90345"/>
                </a:lnTo>
                <a:lnTo>
                  <a:pt x="4404757" y="90345"/>
                </a:lnTo>
                <a:lnTo>
                  <a:pt x="4404757" y="88192"/>
                </a:lnTo>
                <a:lnTo>
                  <a:pt x="4598291" y="88192"/>
                </a:lnTo>
                <a:lnTo>
                  <a:pt x="4598291" y="85960"/>
                </a:lnTo>
                <a:lnTo>
                  <a:pt x="4636996" y="85960"/>
                </a:lnTo>
                <a:lnTo>
                  <a:pt x="4636996" y="83681"/>
                </a:lnTo>
                <a:lnTo>
                  <a:pt x="4776342" y="83681"/>
                </a:lnTo>
                <a:lnTo>
                  <a:pt x="4776342" y="81357"/>
                </a:lnTo>
                <a:lnTo>
                  <a:pt x="4791814" y="81357"/>
                </a:lnTo>
                <a:lnTo>
                  <a:pt x="4791814" y="78987"/>
                </a:lnTo>
                <a:lnTo>
                  <a:pt x="4931161" y="78987"/>
                </a:lnTo>
                <a:lnTo>
                  <a:pt x="4931161" y="76617"/>
                </a:lnTo>
                <a:lnTo>
                  <a:pt x="5140190" y="76617"/>
                </a:lnTo>
                <a:lnTo>
                  <a:pt x="5140190" y="74064"/>
                </a:lnTo>
                <a:lnTo>
                  <a:pt x="5372430" y="74064"/>
                </a:lnTo>
                <a:lnTo>
                  <a:pt x="5372430" y="71431"/>
                </a:lnTo>
                <a:lnTo>
                  <a:pt x="5527237" y="71431"/>
                </a:lnTo>
                <a:lnTo>
                  <a:pt x="5527237" y="68649"/>
                </a:lnTo>
                <a:lnTo>
                  <a:pt x="5550446" y="68649"/>
                </a:lnTo>
                <a:lnTo>
                  <a:pt x="5550446" y="65878"/>
                </a:lnTo>
                <a:lnTo>
                  <a:pt x="5906559" y="65878"/>
                </a:lnTo>
                <a:lnTo>
                  <a:pt x="5906559" y="62752"/>
                </a:lnTo>
                <a:lnTo>
                  <a:pt x="6107818" y="62752"/>
                </a:lnTo>
                <a:lnTo>
                  <a:pt x="6107818" y="59570"/>
                </a:lnTo>
                <a:lnTo>
                  <a:pt x="6123325" y="59570"/>
                </a:lnTo>
                <a:lnTo>
                  <a:pt x="6123325" y="56352"/>
                </a:lnTo>
                <a:lnTo>
                  <a:pt x="6131062" y="56352"/>
                </a:lnTo>
                <a:lnTo>
                  <a:pt x="6131062" y="53181"/>
                </a:lnTo>
                <a:lnTo>
                  <a:pt x="6169778" y="53181"/>
                </a:lnTo>
                <a:lnTo>
                  <a:pt x="6169778" y="49918"/>
                </a:lnTo>
                <a:lnTo>
                  <a:pt x="6177514" y="49918"/>
                </a:lnTo>
                <a:lnTo>
                  <a:pt x="6177514" y="46689"/>
                </a:lnTo>
                <a:lnTo>
                  <a:pt x="6285880" y="46689"/>
                </a:lnTo>
                <a:lnTo>
                  <a:pt x="6285880" y="43426"/>
                </a:lnTo>
                <a:lnTo>
                  <a:pt x="6324584" y="43426"/>
                </a:lnTo>
                <a:lnTo>
                  <a:pt x="6324584" y="40072"/>
                </a:lnTo>
                <a:lnTo>
                  <a:pt x="6487128" y="40072"/>
                </a:lnTo>
                <a:lnTo>
                  <a:pt x="6487128" y="36626"/>
                </a:lnTo>
                <a:lnTo>
                  <a:pt x="6549099" y="36626"/>
                </a:lnTo>
                <a:lnTo>
                  <a:pt x="6549099" y="33145"/>
                </a:lnTo>
                <a:lnTo>
                  <a:pt x="6773602" y="33145"/>
                </a:lnTo>
                <a:lnTo>
                  <a:pt x="6773602" y="29435"/>
                </a:lnTo>
                <a:lnTo>
                  <a:pt x="6943882" y="29435"/>
                </a:lnTo>
                <a:lnTo>
                  <a:pt x="6943882" y="25497"/>
                </a:lnTo>
                <a:lnTo>
                  <a:pt x="7021303" y="25497"/>
                </a:lnTo>
                <a:lnTo>
                  <a:pt x="7021303" y="21421"/>
                </a:lnTo>
                <a:lnTo>
                  <a:pt x="7555431" y="21421"/>
                </a:lnTo>
                <a:lnTo>
                  <a:pt x="7555431" y="16555"/>
                </a:lnTo>
                <a:lnTo>
                  <a:pt x="7640600" y="16555"/>
                </a:lnTo>
                <a:lnTo>
                  <a:pt x="7640600" y="11495"/>
                </a:lnTo>
                <a:lnTo>
                  <a:pt x="7694777" y="11495"/>
                </a:lnTo>
                <a:lnTo>
                  <a:pt x="7694777" y="6400"/>
                </a:lnTo>
                <a:lnTo>
                  <a:pt x="8275392" y="6400"/>
                </a:lnTo>
                <a:lnTo>
                  <a:pt x="8275392" y="0"/>
                </a:lnTo>
                <a:lnTo>
                  <a:pt x="8708891" y="0"/>
                </a:lnTo>
              </a:path>
            </a:pathLst>
          </a:custGeom>
          <a:noFill/>
          <a:ln w="18310" cap="flat">
            <a:solidFill>
              <a:srgbClr val="E41A1C"/>
            </a:solidFill>
            <a:prstDash val="solid"/>
            <a:round/>
          </a:ln>
        </p:spPr>
        <p:txBody>
          <a:bodyPr rtlCol="0" anchor="ctr"/>
          <a:lstStyle/>
          <a:p>
            <a:endParaRPr lang="ko-KR" altLang="en-US" sz="1796">
              <a:latin typeface="Arial Narrow" panose="020B0606020202030204" pitchFamily="34" charset="0"/>
            </a:endParaRPr>
          </a:p>
        </p:txBody>
      </p:sp>
      <p:sp>
        <p:nvSpPr>
          <p:cNvPr id="42" name="자유형: 도형 41">
            <a:extLst>
              <a:ext uri="{FF2B5EF4-FFF2-40B4-BE49-F238E27FC236}">
                <a16:creationId xmlns:a16="http://schemas.microsoft.com/office/drawing/2014/main" id="{D5DF3D48-CA95-0A52-D995-2E55EA60E077}"/>
              </a:ext>
            </a:extLst>
          </p:cNvPr>
          <p:cNvSpPr/>
          <p:nvPr/>
        </p:nvSpPr>
        <p:spPr>
          <a:xfrm>
            <a:off x="2887486" y="4710454"/>
            <a:ext cx="7047148" cy="123332"/>
          </a:xfrm>
          <a:custGeom>
            <a:avLst/>
            <a:gdLst>
              <a:gd name="connsiteX0" fmla="*/ 0 w 8708891"/>
              <a:gd name="connsiteY0" fmla="*/ 137618 h 137617"/>
              <a:gd name="connsiteX1" fmla="*/ 69650 w 8708891"/>
              <a:gd name="connsiteY1" fmla="*/ 137618 h 137617"/>
              <a:gd name="connsiteX2" fmla="*/ 69650 w 8708891"/>
              <a:gd name="connsiteY2" fmla="*/ 135912 h 137617"/>
              <a:gd name="connsiteX3" fmla="*/ 77383 w 8708891"/>
              <a:gd name="connsiteY3" fmla="*/ 135912 h 137617"/>
              <a:gd name="connsiteX4" fmla="*/ 77383 w 8708891"/>
              <a:gd name="connsiteY4" fmla="*/ 134263 h 137617"/>
              <a:gd name="connsiteX5" fmla="*/ 224461 w 8708891"/>
              <a:gd name="connsiteY5" fmla="*/ 134263 h 137617"/>
              <a:gd name="connsiteX6" fmla="*/ 224461 w 8708891"/>
              <a:gd name="connsiteY6" fmla="*/ 132558 h 137617"/>
              <a:gd name="connsiteX7" fmla="*/ 317354 w 8708891"/>
              <a:gd name="connsiteY7" fmla="*/ 132558 h 137617"/>
              <a:gd name="connsiteX8" fmla="*/ 317354 w 8708891"/>
              <a:gd name="connsiteY8" fmla="*/ 130863 h 137617"/>
              <a:gd name="connsiteX9" fmla="*/ 526396 w 8708891"/>
              <a:gd name="connsiteY9" fmla="*/ 130863 h 137617"/>
              <a:gd name="connsiteX10" fmla="*/ 526396 w 8708891"/>
              <a:gd name="connsiteY10" fmla="*/ 129203 h 137617"/>
              <a:gd name="connsiteX11" fmla="*/ 557375 w 8708891"/>
              <a:gd name="connsiteY11" fmla="*/ 129203 h 137617"/>
              <a:gd name="connsiteX12" fmla="*/ 557375 w 8708891"/>
              <a:gd name="connsiteY12" fmla="*/ 127508 h 137617"/>
              <a:gd name="connsiteX13" fmla="*/ 944422 w 8708891"/>
              <a:gd name="connsiteY13" fmla="*/ 127508 h 137617"/>
              <a:gd name="connsiteX14" fmla="*/ 944422 w 8708891"/>
              <a:gd name="connsiteY14" fmla="*/ 125803 h 137617"/>
              <a:gd name="connsiteX15" fmla="*/ 1509530 w 8708891"/>
              <a:gd name="connsiteY15" fmla="*/ 125803 h 137617"/>
              <a:gd name="connsiteX16" fmla="*/ 1509530 w 8708891"/>
              <a:gd name="connsiteY16" fmla="*/ 124108 h 137617"/>
              <a:gd name="connsiteX17" fmla="*/ 1540510 w 8708891"/>
              <a:gd name="connsiteY17" fmla="*/ 124108 h 137617"/>
              <a:gd name="connsiteX18" fmla="*/ 1540510 w 8708891"/>
              <a:gd name="connsiteY18" fmla="*/ 122402 h 137617"/>
              <a:gd name="connsiteX19" fmla="*/ 1679856 w 8708891"/>
              <a:gd name="connsiteY19" fmla="*/ 122402 h 137617"/>
              <a:gd name="connsiteX20" fmla="*/ 1679856 w 8708891"/>
              <a:gd name="connsiteY20" fmla="*/ 120708 h 137617"/>
              <a:gd name="connsiteX21" fmla="*/ 1811420 w 8708891"/>
              <a:gd name="connsiteY21" fmla="*/ 120708 h 137617"/>
              <a:gd name="connsiteX22" fmla="*/ 1811420 w 8708891"/>
              <a:gd name="connsiteY22" fmla="*/ 119013 h 137617"/>
              <a:gd name="connsiteX23" fmla="*/ 2012725 w 8708891"/>
              <a:gd name="connsiteY23" fmla="*/ 119013 h 137617"/>
              <a:gd name="connsiteX24" fmla="*/ 2012725 w 8708891"/>
              <a:gd name="connsiteY24" fmla="*/ 117307 h 137617"/>
              <a:gd name="connsiteX25" fmla="*/ 2113355 w 8708891"/>
              <a:gd name="connsiteY25" fmla="*/ 117307 h 137617"/>
              <a:gd name="connsiteX26" fmla="*/ 2113355 w 8708891"/>
              <a:gd name="connsiteY26" fmla="*/ 115613 h 137617"/>
              <a:gd name="connsiteX27" fmla="*/ 2322351 w 8708891"/>
              <a:gd name="connsiteY27" fmla="*/ 115613 h 137617"/>
              <a:gd name="connsiteX28" fmla="*/ 2322351 w 8708891"/>
              <a:gd name="connsiteY28" fmla="*/ 113907 h 137617"/>
              <a:gd name="connsiteX29" fmla="*/ 2477203 w 8708891"/>
              <a:gd name="connsiteY29" fmla="*/ 113907 h 137617"/>
              <a:gd name="connsiteX30" fmla="*/ 2477203 w 8708891"/>
              <a:gd name="connsiteY30" fmla="*/ 112212 h 137617"/>
              <a:gd name="connsiteX31" fmla="*/ 2632011 w 8708891"/>
              <a:gd name="connsiteY31" fmla="*/ 112212 h 137617"/>
              <a:gd name="connsiteX32" fmla="*/ 2632011 w 8708891"/>
              <a:gd name="connsiteY32" fmla="*/ 110507 h 137617"/>
              <a:gd name="connsiteX33" fmla="*/ 2709443 w 8708891"/>
              <a:gd name="connsiteY33" fmla="*/ 110507 h 137617"/>
              <a:gd name="connsiteX34" fmla="*/ 2709443 w 8708891"/>
              <a:gd name="connsiteY34" fmla="*/ 107072 h 137617"/>
              <a:gd name="connsiteX35" fmla="*/ 2771357 w 8708891"/>
              <a:gd name="connsiteY35" fmla="*/ 107072 h 137617"/>
              <a:gd name="connsiteX36" fmla="*/ 2771357 w 8708891"/>
              <a:gd name="connsiteY36" fmla="*/ 105366 h 137617"/>
              <a:gd name="connsiteX37" fmla="*/ 2810073 w 8708891"/>
              <a:gd name="connsiteY37" fmla="*/ 105366 h 137617"/>
              <a:gd name="connsiteX38" fmla="*/ 2810073 w 8708891"/>
              <a:gd name="connsiteY38" fmla="*/ 103626 h 137617"/>
              <a:gd name="connsiteX39" fmla="*/ 2817798 w 8708891"/>
              <a:gd name="connsiteY39" fmla="*/ 103626 h 137617"/>
              <a:gd name="connsiteX40" fmla="*/ 2817798 w 8708891"/>
              <a:gd name="connsiteY40" fmla="*/ 100179 h 137617"/>
              <a:gd name="connsiteX41" fmla="*/ 2895230 w 8708891"/>
              <a:gd name="connsiteY41" fmla="*/ 100179 h 137617"/>
              <a:gd name="connsiteX42" fmla="*/ 2895230 w 8708891"/>
              <a:gd name="connsiteY42" fmla="*/ 98485 h 137617"/>
              <a:gd name="connsiteX43" fmla="*/ 2980352 w 8708891"/>
              <a:gd name="connsiteY43" fmla="*/ 98485 h 137617"/>
              <a:gd name="connsiteX44" fmla="*/ 2980352 w 8708891"/>
              <a:gd name="connsiteY44" fmla="*/ 96688 h 137617"/>
              <a:gd name="connsiteX45" fmla="*/ 3088753 w 8708891"/>
              <a:gd name="connsiteY45" fmla="*/ 96688 h 137617"/>
              <a:gd name="connsiteX46" fmla="*/ 3088753 w 8708891"/>
              <a:gd name="connsiteY46" fmla="*/ 94901 h 137617"/>
              <a:gd name="connsiteX47" fmla="*/ 3135205 w 8708891"/>
              <a:gd name="connsiteY47" fmla="*/ 94901 h 137617"/>
              <a:gd name="connsiteX48" fmla="*/ 3135205 w 8708891"/>
              <a:gd name="connsiteY48" fmla="*/ 93115 h 137617"/>
              <a:gd name="connsiteX49" fmla="*/ 3197119 w 8708891"/>
              <a:gd name="connsiteY49" fmla="*/ 93115 h 137617"/>
              <a:gd name="connsiteX50" fmla="*/ 3197119 w 8708891"/>
              <a:gd name="connsiteY50" fmla="*/ 91329 h 137617"/>
              <a:gd name="connsiteX51" fmla="*/ 3220363 w 8708891"/>
              <a:gd name="connsiteY51" fmla="*/ 91329 h 137617"/>
              <a:gd name="connsiteX52" fmla="*/ 3220363 w 8708891"/>
              <a:gd name="connsiteY52" fmla="*/ 89532 h 137617"/>
              <a:gd name="connsiteX53" fmla="*/ 3390642 w 8708891"/>
              <a:gd name="connsiteY53" fmla="*/ 89532 h 137617"/>
              <a:gd name="connsiteX54" fmla="*/ 3390642 w 8708891"/>
              <a:gd name="connsiteY54" fmla="*/ 87700 h 137617"/>
              <a:gd name="connsiteX55" fmla="*/ 3429358 w 8708891"/>
              <a:gd name="connsiteY55" fmla="*/ 87700 h 137617"/>
              <a:gd name="connsiteX56" fmla="*/ 3429358 w 8708891"/>
              <a:gd name="connsiteY56" fmla="*/ 85868 h 137617"/>
              <a:gd name="connsiteX57" fmla="*/ 3560968 w 8708891"/>
              <a:gd name="connsiteY57" fmla="*/ 85868 h 137617"/>
              <a:gd name="connsiteX58" fmla="*/ 3560968 w 8708891"/>
              <a:gd name="connsiteY58" fmla="*/ 83990 h 137617"/>
              <a:gd name="connsiteX59" fmla="*/ 3708050 w 8708891"/>
              <a:gd name="connsiteY59" fmla="*/ 83990 h 137617"/>
              <a:gd name="connsiteX60" fmla="*/ 3708050 w 8708891"/>
              <a:gd name="connsiteY60" fmla="*/ 82113 h 137617"/>
              <a:gd name="connsiteX61" fmla="*/ 4048644 w 8708891"/>
              <a:gd name="connsiteY61" fmla="*/ 82113 h 137617"/>
              <a:gd name="connsiteX62" fmla="*/ 4048644 w 8708891"/>
              <a:gd name="connsiteY62" fmla="*/ 80098 h 137617"/>
              <a:gd name="connsiteX63" fmla="*/ 4164792 w 8708891"/>
              <a:gd name="connsiteY63" fmla="*/ 80098 h 137617"/>
              <a:gd name="connsiteX64" fmla="*/ 4164792 w 8708891"/>
              <a:gd name="connsiteY64" fmla="*/ 78037 h 137617"/>
              <a:gd name="connsiteX65" fmla="*/ 4265422 w 8708891"/>
              <a:gd name="connsiteY65" fmla="*/ 78037 h 137617"/>
              <a:gd name="connsiteX66" fmla="*/ 4265422 w 8708891"/>
              <a:gd name="connsiteY66" fmla="*/ 75987 h 137617"/>
              <a:gd name="connsiteX67" fmla="*/ 4466682 w 8708891"/>
              <a:gd name="connsiteY67" fmla="*/ 75987 h 137617"/>
              <a:gd name="connsiteX68" fmla="*/ 4466682 w 8708891"/>
              <a:gd name="connsiteY68" fmla="*/ 73789 h 137617"/>
              <a:gd name="connsiteX69" fmla="*/ 4644732 w 8708891"/>
              <a:gd name="connsiteY69" fmla="*/ 73789 h 137617"/>
              <a:gd name="connsiteX70" fmla="*/ 4644732 w 8708891"/>
              <a:gd name="connsiteY70" fmla="*/ 71511 h 137617"/>
              <a:gd name="connsiteX71" fmla="*/ 4683448 w 8708891"/>
              <a:gd name="connsiteY71" fmla="*/ 71511 h 137617"/>
              <a:gd name="connsiteX72" fmla="*/ 4683448 w 8708891"/>
              <a:gd name="connsiteY72" fmla="*/ 69233 h 137617"/>
              <a:gd name="connsiteX73" fmla="*/ 5310470 w 8708891"/>
              <a:gd name="connsiteY73" fmla="*/ 69233 h 137617"/>
              <a:gd name="connsiteX74" fmla="*/ 5310470 w 8708891"/>
              <a:gd name="connsiteY74" fmla="*/ 66588 h 137617"/>
              <a:gd name="connsiteX75" fmla="*/ 5372430 w 8708891"/>
              <a:gd name="connsiteY75" fmla="*/ 66588 h 137617"/>
              <a:gd name="connsiteX76" fmla="*/ 5372430 w 8708891"/>
              <a:gd name="connsiteY76" fmla="*/ 63955 h 137617"/>
              <a:gd name="connsiteX77" fmla="*/ 5480796 w 8708891"/>
              <a:gd name="connsiteY77" fmla="*/ 63955 h 137617"/>
              <a:gd name="connsiteX78" fmla="*/ 5480796 w 8708891"/>
              <a:gd name="connsiteY78" fmla="*/ 61230 h 137617"/>
              <a:gd name="connsiteX79" fmla="*/ 5960736 w 8708891"/>
              <a:gd name="connsiteY79" fmla="*/ 61230 h 137617"/>
              <a:gd name="connsiteX80" fmla="*/ 5960736 w 8708891"/>
              <a:gd name="connsiteY80" fmla="*/ 58047 h 137617"/>
              <a:gd name="connsiteX81" fmla="*/ 6069102 w 8708891"/>
              <a:gd name="connsiteY81" fmla="*/ 58047 h 137617"/>
              <a:gd name="connsiteX82" fmla="*/ 6069102 w 8708891"/>
              <a:gd name="connsiteY82" fmla="*/ 54875 h 137617"/>
              <a:gd name="connsiteX83" fmla="*/ 6092345 w 8708891"/>
              <a:gd name="connsiteY83" fmla="*/ 54875 h 137617"/>
              <a:gd name="connsiteX84" fmla="*/ 6092345 w 8708891"/>
              <a:gd name="connsiteY84" fmla="*/ 51704 h 137617"/>
              <a:gd name="connsiteX85" fmla="*/ 6146534 w 8708891"/>
              <a:gd name="connsiteY85" fmla="*/ 51704 h 137617"/>
              <a:gd name="connsiteX86" fmla="*/ 6146534 w 8708891"/>
              <a:gd name="connsiteY86" fmla="*/ 48441 h 137617"/>
              <a:gd name="connsiteX87" fmla="*/ 6216230 w 8708891"/>
              <a:gd name="connsiteY87" fmla="*/ 48441 h 137617"/>
              <a:gd name="connsiteX88" fmla="*/ 6216230 w 8708891"/>
              <a:gd name="connsiteY88" fmla="*/ 45121 h 137617"/>
              <a:gd name="connsiteX89" fmla="*/ 6355565 w 8708891"/>
              <a:gd name="connsiteY89" fmla="*/ 45121 h 137617"/>
              <a:gd name="connsiteX90" fmla="*/ 6355565 w 8708891"/>
              <a:gd name="connsiteY90" fmla="*/ 41732 h 137617"/>
              <a:gd name="connsiteX91" fmla="*/ 8089606 w 8708891"/>
              <a:gd name="connsiteY91" fmla="*/ 41732 h 137617"/>
              <a:gd name="connsiteX92" fmla="*/ 8089606 w 8708891"/>
              <a:gd name="connsiteY92" fmla="*/ 35778 h 137617"/>
              <a:gd name="connsiteX93" fmla="*/ 8128322 w 8708891"/>
              <a:gd name="connsiteY93" fmla="*/ 35778 h 137617"/>
              <a:gd name="connsiteX94" fmla="*/ 8128322 w 8708891"/>
              <a:gd name="connsiteY94" fmla="*/ 29699 h 137617"/>
              <a:gd name="connsiteX95" fmla="*/ 8136058 w 8708891"/>
              <a:gd name="connsiteY95" fmla="*/ 29699 h 137617"/>
              <a:gd name="connsiteX96" fmla="*/ 8136058 w 8708891"/>
              <a:gd name="connsiteY96" fmla="*/ 23619 h 137617"/>
              <a:gd name="connsiteX97" fmla="*/ 8345042 w 8708891"/>
              <a:gd name="connsiteY97" fmla="*/ 23619 h 137617"/>
              <a:gd name="connsiteX98" fmla="*/ 8345042 w 8708891"/>
              <a:gd name="connsiteY98" fmla="*/ 16773 h 137617"/>
              <a:gd name="connsiteX99" fmla="*/ 8561820 w 8708891"/>
              <a:gd name="connsiteY99" fmla="*/ 16773 h 137617"/>
              <a:gd name="connsiteX100" fmla="*/ 8561820 w 8708891"/>
              <a:gd name="connsiteY100" fmla="*/ 8770 h 137617"/>
              <a:gd name="connsiteX101" fmla="*/ 8685648 w 8708891"/>
              <a:gd name="connsiteY101" fmla="*/ 8770 h 137617"/>
              <a:gd name="connsiteX102" fmla="*/ 8685648 w 8708891"/>
              <a:gd name="connsiteY102" fmla="*/ 0 h 137617"/>
              <a:gd name="connsiteX103" fmla="*/ 8708891 w 8708891"/>
              <a:gd name="connsiteY103" fmla="*/ 0 h 1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708891" h="137617">
                <a:moveTo>
                  <a:pt x="0" y="137618"/>
                </a:moveTo>
                <a:lnTo>
                  <a:pt x="69650" y="137618"/>
                </a:lnTo>
                <a:lnTo>
                  <a:pt x="69650" y="135912"/>
                </a:lnTo>
                <a:lnTo>
                  <a:pt x="77383" y="135912"/>
                </a:lnTo>
                <a:lnTo>
                  <a:pt x="77383" y="134263"/>
                </a:lnTo>
                <a:lnTo>
                  <a:pt x="224461" y="134263"/>
                </a:lnTo>
                <a:lnTo>
                  <a:pt x="224461" y="132558"/>
                </a:lnTo>
                <a:lnTo>
                  <a:pt x="317354" y="132558"/>
                </a:lnTo>
                <a:lnTo>
                  <a:pt x="317354" y="130863"/>
                </a:lnTo>
                <a:lnTo>
                  <a:pt x="526396" y="130863"/>
                </a:lnTo>
                <a:lnTo>
                  <a:pt x="526396" y="129203"/>
                </a:lnTo>
                <a:lnTo>
                  <a:pt x="557375" y="129203"/>
                </a:lnTo>
                <a:lnTo>
                  <a:pt x="557375" y="127508"/>
                </a:lnTo>
                <a:lnTo>
                  <a:pt x="944422" y="127508"/>
                </a:lnTo>
                <a:lnTo>
                  <a:pt x="944422" y="125803"/>
                </a:lnTo>
                <a:lnTo>
                  <a:pt x="1509530" y="125803"/>
                </a:lnTo>
                <a:lnTo>
                  <a:pt x="1509530" y="124108"/>
                </a:lnTo>
                <a:lnTo>
                  <a:pt x="1540510" y="124108"/>
                </a:lnTo>
                <a:lnTo>
                  <a:pt x="1540510" y="122402"/>
                </a:lnTo>
                <a:lnTo>
                  <a:pt x="1679856" y="122402"/>
                </a:lnTo>
                <a:lnTo>
                  <a:pt x="1679856" y="120708"/>
                </a:lnTo>
                <a:lnTo>
                  <a:pt x="1811420" y="120708"/>
                </a:lnTo>
                <a:lnTo>
                  <a:pt x="1811420" y="119013"/>
                </a:lnTo>
                <a:lnTo>
                  <a:pt x="2012725" y="119013"/>
                </a:lnTo>
                <a:lnTo>
                  <a:pt x="2012725" y="117307"/>
                </a:lnTo>
                <a:lnTo>
                  <a:pt x="2113355" y="117307"/>
                </a:lnTo>
                <a:lnTo>
                  <a:pt x="2113355" y="115613"/>
                </a:lnTo>
                <a:lnTo>
                  <a:pt x="2322351" y="115613"/>
                </a:lnTo>
                <a:lnTo>
                  <a:pt x="2322351" y="113907"/>
                </a:lnTo>
                <a:lnTo>
                  <a:pt x="2477203" y="113907"/>
                </a:lnTo>
                <a:lnTo>
                  <a:pt x="2477203" y="112212"/>
                </a:lnTo>
                <a:lnTo>
                  <a:pt x="2632011" y="112212"/>
                </a:lnTo>
                <a:lnTo>
                  <a:pt x="2632011" y="110507"/>
                </a:lnTo>
                <a:lnTo>
                  <a:pt x="2709443" y="110507"/>
                </a:lnTo>
                <a:lnTo>
                  <a:pt x="2709443" y="107072"/>
                </a:lnTo>
                <a:lnTo>
                  <a:pt x="2771357" y="107072"/>
                </a:lnTo>
                <a:lnTo>
                  <a:pt x="2771357" y="105366"/>
                </a:lnTo>
                <a:lnTo>
                  <a:pt x="2810073" y="105366"/>
                </a:lnTo>
                <a:lnTo>
                  <a:pt x="2810073" y="103626"/>
                </a:lnTo>
                <a:lnTo>
                  <a:pt x="2817798" y="103626"/>
                </a:lnTo>
                <a:lnTo>
                  <a:pt x="2817798" y="100179"/>
                </a:lnTo>
                <a:lnTo>
                  <a:pt x="2895230" y="100179"/>
                </a:lnTo>
                <a:lnTo>
                  <a:pt x="2895230" y="98485"/>
                </a:lnTo>
                <a:lnTo>
                  <a:pt x="2980352" y="98485"/>
                </a:lnTo>
                <a:lnTo>
                  <a:pt x="2980352" y="96688"/>
                </a:lnTo>
                <a:lnTo>
                  <a:pt x="3088753" y="96688"/>
                </a:lnTo>
                <a:lnTo>
                  <a:pt x="3088753" y="94901"/>
                </a:lnTo>
                <a:lnTo>
                  <a:pt x="3135205" y="94901"/>
                </a:lnTo>
                <a:lnTo>
                  <a:pt x="3135205" y="93115"/>
                </a:lnTo>
                <a:lnTo>
                  <a:pt x="3197119" y="93115"/>
                </a:lnTo>
                <a:lnTo>
                  <a:pt x="3197119" y="91329"/>
                </a:lnTo>
                <a:lnTo>
                  <a:pt x="3220363" y="91329"/>
                </a:lnTo>
                <a:lnTo>
                  <a:pt x="3220363" y="89532"/>
                </a:lnTo>
                <a:lnTo>
                  <a:pt x="3390642" y="89532"/>
                </a:lnTo>
                <a:lnTo>
                  <a:pt x="3390642" y="87700"/>
                </a:lnTo>
                <a:lnTo>
                  <a:pt x="3429358" y="87700"/>
                </a:lnTo>
                <a:lnTo>
                  <a:pt x="3429358" y="85868"/>
                </a:lnTo>
                <a:lnTo>
                  <a:pt x="3560968" y="85868"/>
                </a:lnTo>
                <a:lnTo>
                  <a:pt x="3560968" y="83990"/>
                </a:lnTo>
                <a:lnTo>
                  <a:pt x="3708050" y="83990"/>
                </a:lnTo>
                <a:lnTo>
                  <a:pt x="3708050" y="82113"/>
                </a:lnTo>
                <a:lnTo>
                  <a:pt x="4048644" y="82113"/>
                </a:lnTo>
                <a:lnTo>
                  <a:pt x="4048644" y="80098"/>
                </a:lnTo>
                <a:lnTo>
                  <a:pt x="4164792" y="80098"/>
                </a:lnTo>
                <a:lnTo>
                  <a:pt x="4164792" y="78037"/>
                </a:lnTo>
                <a:lnTo>
                  <a:pt x="4265422" y="78037"/>
                </a:lnTo>
                <a:lnTo>
                  <a:pt x="4265422" y="75987"/>
                </a:lnTo>
                <a:lnTo>
                  <a:pt x="4466682" y="75987"/>
                </a:lnTo>
                <a:lnTo>
                  <a:pt x="4466682" y="73789"/>
                </a:lnTo>
                <a:lnTo>
                  <a:pt x="4644732" y="73789"/>
                </a:lnTo>
                <a:lnTo>
                  <a:pt x="4644732" y="71511"/>
                </a:lnTo>
                <a:lnTo>
                  <a:pt x="4683448" y="71511"/>
                </a:lnTo>
                <a:lnTo>
                  <a:pt x="4683448" y="69233"/>
                </a:lnTo>
                <a:lnTo>
                  <a:pt x="5310470" y="69233"/>
                </a:lnTo>
                <a:lnTo>
                  <a:pt x="5310470" y="66588"/>
                </a:lnTo>
                <a:lnTo>
                  <a:pt x="5372430" y="66588"/>
                </a:lnTo>
                <a:lnTo>
                  <a:pt x="5372430" y="63955"/>
                </a:lnTo>
                <a:lnTo>
                  <a:pt x="5480796" y="63955"/>
                </a:lnTo>
                <a:lnTo>
                  <a:pt x="5480796" y="61230"/>
                </a:lnTo>
                <a:lnTo>
                  <a:pt x="5960736" y="61230"/>
                </a:lnTo>
                <a:lnTo>
                  <a:pt x="5960736" y="58047"/>
                </a:lnTo>
                <a:lnTo>
                  <a:pt x="6069102" y="58047"/>
                </a:lnTo>
                <a:lnTo>
                  <a:pt x="6069102" y="54875"/>
                </a:lnTo>
                <a:lnTo>
                  <a:pt x="6092345" y="54875"/>
                </a:lnTo>
                <a:lnTo>
                  <a:pt x="6092345" y="51704"/>
                </a:lnTo>
                <a:lnTo>
                  <a:pt x="6146534" y="51704"/>
                </a:lnTo>
                <a:lnTo>
                  <a:pt x="6146534" y="48441"/>
                </a:lnTo>
                <a:lnTo>
                  <a:pt x="6216230" y="48441"/>
                </a:lnTo>
                <a:lnTo>
                  <a:pt x="6216230" y="45121"/>
                </a:lnTo>
                <a:lnTo>
                  <a:pt x="6355565" y="45121"/>
                </a:lnTo>
                <a:lnTo>
                  <a:pt x="6355565" y="41732"/>
                </a:lnTo>
                <a:lnTo>
                  <a:pt x="8089606" y="41732"/>
                </a:lnTo>
                <a:lnTo>
                  <a:pt x="8089606" y="35778"/>
                </a:lnTo>
                <a:lnTo>
                  <a:pt x="8128322" y="35778"/>
                </a:lnTo>
                <a:lnTo>
                  <a:pt x="8128322" y="29699"/>
                </a:lnTo>
                <a:lnTo>
                  <a:pt x="8136058" y="29699"/>
                </a:lnTo>
                <a:lnTo>
                  <a:pt x="8136058" y="23619"/>
                </a:lnTo>
                <a:lnTo>
                  <a:pt x="8345042" y="23619"/>
                </a:lnTo>
                <a:lnTo>
                  <a:pt x="8345042" y="16773"/>
                </a:lnTo>
                <a:lnTo>
                  <a:pt x="8561820" y="16773"/>
                </a:lnTo>
                <a:lnTo>
                  <a:pt x="8561820" y="8770"/>
                </a:lnTo>
                <a:lnTo>
                  <a:pt x="8685648" y="8770"/>
                </a:lnTo>
                <a:lnTo>
                  <a:pt x="8685648" y="0"/>
                </a:lnTo>
                <a:lnTo>
                  <a:pt x="8708891" y="0"/>
                </a:lnTo>
              </a:path>
            </a:pathLst>
          </a:custGeom>
          <a:noFill/>
          <a:ln w="18310" cap="flat">
            <a:solidFill>
              <a:srgbClr val="377EB8"/>
            </a:solidFill>
            <a:prstDash val="solid"/>
            <a:round/>
          </a:ln>
        </p:spPr>
        <p:txBody>
          <a:bodyPr rtlCol="0" anchor="ctr"/>
          <a:lstStyle/>
          <a:p>
            <a:endParaRPr lang="ko-KR" altLang="en-US" sz="1796">
              <a:latin typeface="Arial Narrow" panose="020B0606020202030204" pitchFamily="34" charset="0"/>
            </a:endParaRPr>
          </a:p>
        </p:txBody>
      </p:sp>
      <p:sp>
        <p:nvSpPr>
          <p:cNvPr id="43" name="TextBox 42">
            <a:extLst>
              <a:ext uri="{FF2B5EF4-FFF2-40B4-BE49-F238E27FC236}">
                <a16:creationId xmlns:a16="http://schemas.microsoft.com/office/drawing/2014/main" id="{AB22DAB6-4F9C-1CD1-4C87-CABB452A33E0}"/>
              </a:ext>
            </a:extLst>
          </p:cNvPr>
          <p:cNvSpPr txBox="1"/>
          <p:nvPr/>
        </p:nvSpPr>
        <p:spPr>
          <a:xfrm>
            <a:off x="2457623" y="2618330"/>
            <a:ext cx="43279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50</a:t>
            </a:r>
            <a:endParaRPr lang="ko-KR" altLang="en-US" sz="1397" b="1" dirty="0">
              <a:latin typeface="Arial Narrow" panose="020B0606020202030204" pitchFamily="34" charset="0"/>
              <a:cs typeface="Arial" panose="020B0604020202020204" pitchFamily="34" charset="0"/>
            </a:endParaRPr>
          </a:p>
        </p:txBody>
      </p:sp>
      <p:sp>
        <p:nvSpPr>
          <p:cNvPr id="44" name="자유형: 도형 43">
            <a:extLst>
              <a:ext uri="{FF2B5EF4-FFF2-40B4-BE49-F238E27FC236}">
                <a16:creationId xmlns:a16="http://schemas.microsoft.com/office/drawing/2014/main" id="{55A7D04E-037D-0887-6FF5-2332A8143694}"/>
              </a:ext>
            </a:extLst>
          </p:cNvPr>
          <p:cNvSpPr/>
          <p:nvPr/>
        </p:nvSpPr>
        <p:spPr>
          <a:xfrm>
            <a:off x="2856827" y="4418010"/>
            <a:ext cx="25282" cy="1026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5" name="자유형: 도형 44">
            <a:extLst>
              <a:ext uri="{FF2B5EF4-FFF2-40B4-BE49-F238E27FC236}">
                <a16:creationId xmlns:a16="http://schemas.microsoft.com/office/drawing/2014/main" id="{0381A36D-043B-2BEC-38FF-5C4A8FA9A304}"/>
              </a:ext>
            </a:extLst>
          </p:cNvPr>
          <p:cNvSpPr/>
          <p:nvPr/>
        </p:nvSpPr>
        <p:spPr>
          <a:xfrm>
            <a:off x="2856827" y="4004080"/>
            <a:ext cx="25282" cy="1026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6" name="자유형: 도형 45">
            <a:extLst>
              <a:ext uri="{FF2B5EF4-FFF2-40B4-BE49-F238E27FC236}">
                <a16:creationId xmlns:a16="http://schemas.microsoft.com/office/drawing/2014/main" id="{14A31643-5BE2-7E50-6E4C-2029E254AD79}"/>
              </a:ext>
            </a:extLst>
          </p:cNvPr>
          <p:cNvSpPr/>
          <p:nvPr/>
        </p:nvSpPr>
        <p:spPr>
          <a:xfrm>
            <a:off x="2856827" y="3590110"/>
            <a:ext cx="25282" cy="1026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7" name="자유형: 도형 46">
            <a:extLst>
              <a:ext uri="{FF2B5EF4-FFF2-40B4-BE49-F238E27FC236}">
                <a16:creationId xmlns:a16="http://schemas.microsoft.com/office/drawing/2014/main" id="{0D871611-D2A6-C601-6B49-654CC2FF3FD5}"/>
              </a:ext>
            </a:extLst>
          </p:cNvPr>
          <p:cNvSpPr/>
          <p:nvPr/>
        </p:nvSpPr>
        <p:spPr>
          <a:xfrm>
            <a:off x="2856827" y="3176139"/>
            <a:ext cx="25282" cy="1026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8" name="자유형: 도형 47">
            <a:extLst>
              <a:ext uri="{FF2B5EF4-FFF2-40B4-BE49-F238E27FC236}">
                <a16:creationId xmlns:a16="http://schemas.microsoft.com/office/drawing/2014/main" id="{B5B19D9F-4E04-599A-8266-15453AB52C11}"/>
              </a:ext>
            </a:extLst>
          </p:cNvPr>
          <p:cNvSpPr/>
          <p:nvPr/>
        </p:nvSpPr>
        <p:spPr>
          <a:xfrm>
            <a:off x="2856827" y="2762221"/>
            <a:ext cx="25282" cy="1026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9" name="자유형: 도형 48">
            <a:extLst>
              <a:ext uri="{FF2B5EF4-FFF2-40B4-BE49-F238E27FC236}">
                <a16:creationId xmlns:a16="http://schemas.microsoft.com/office/drawing/2014/main" id="{81034A9D-25DB-3AC4-3447-24C9B0DD3EDD}"/>
              </a:ext>
            </a:extLst>
          </p:cNvPr>
          <p:cNvSpPr/>
          <p:nvPr/>
        </p:nvSpPr>
        <p:spPr>
          <a:xfrm>
            <a:off x="2856827" y="2348250"/>
            <a:ext cx="25282" cy="1026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50" name="자유형: 도형 49">
            <a:extLst>
              <a:ext uri="{FF2B5EF4-FFF2-40B4-BE49-F238E27FC236}">
                <a16:creationId xmlns:a16="http://schemas.microsoft.com/office/drawing/2014/main" id="{43E8222B-A739-6BAA-17E9-191DF2762567}"/>
              </a:ext>
            </a:extLst>
          </p:cNvPr>
          <p:cNvSpPr/>
          <p:nvPr/>
        </p:nvSpPr>
        <p:spPr>
          <a:xfrm>
            <a:off x="2856827" y="1934321"/>
            <a:ext cx="25282" cy="1026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51" name="자유형: 도형 50">
            <a:extLst>
              <a:ext uri="{FF2B5EF4-FFF2-40B4-BE49-F238E27FC236}">
                <a16:creationId xmlns:a16="http://schemas.microsoft.com/office/drawing/2014/main" id="{0B1C584B-7683-F49C-BE56-A3170EEDCBC5}"/>
              </a:ext>
            </a:extLst>
          </p:cNvPr>
          <p:cNvSpPr/>
          <p:nvPr/>
        </p:nvSpPr>
        <p:spPr>
          <a:xfrm>
            <a:off x="2856827" y="1520350"/>
            <a:ext cx="25282" cy="1026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52" name="자유형: 도형 51">
            <a:extLst>
              <a:ext uri="{FF2B5EF4-FFF2-40B4-BE49-F238E27FC236}">
                <a16:creationId xmlns:a16="http://schemas.microsoft.com/office/drawing/2014/main" id="{2459B3B0-F7E5-48D3-4943-5EB43B10D525}"/>
              </a:ext>
            </a:extLst>
          </p:cNvPr>
          <p:cNvSpPr/>
          <p:nvPr/>
        </p:nvSpPr>
        <p:spPr>
          <a:xfrm>
            <a:off x="2856827" y="1106385"/>
            <a:ext cx="25282" cy="10261"/>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53" name="TextBox 52">
            <a:extLst>
              <a:ext uri="{FF2B5EF4-FFF2-40B4-BE49-F238E27FC236}">
                <a16:creationId xmlns:a16="http://schemas.microsoft.com/office/drawing/2014/main" id="{562CF63B-5008-EEC0-3A78-463A6F9E7A47}"/>
              </a:ext>
            </a:extLst>
          </p:cNvPr>
          <p:cNvSpPr txBox="1"/>
          <p:nvPr/>
        </p:nvSpPr>
        <p:spPr>
          <a:xfrm>
            <a:off x="2434398" y="3029969"/>
            <a:ext cx="464732"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40</a:t>
            </a:r>
            <a:endParaRPr lang="ko-KR" altLang="en-US" sz="1397" b="1" dirty="0">
              <a:latin typeface="Arial Narrow" panose="020B060602020203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4BA4206-B3F5-3995-F66B-A1D25CCE909F}"/>
              </a:ext>
            </a:extLst>
          </p:cNvPr>
          <p:cNvSpPr txBox="1"/>
          <p:nvPr/>
        </p:nvSpPr>
        <p:spPr>
          <a:xfrm>
            <a:off x="2480365" y="3446399"/>
            <a:ext cx="397212"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30</a:t>
            </a:r>
            <a:endParaRPr lang="ko-KR" altLang="en-US" sz="1397" b="1" dirty="0">
              <a:latin typeface="Arial Narrow" panose="020B060602020203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7D11501-7E9D-85E1-E1A1-D5DEBAC6B51A}"/>
              </a:ext>
            </a:extLst>
          </p:cNvPr>
          <p:cNvSpPr txBox="1"/>
          <p:nvPr/>
        </p:nvSpPr>
        <p:spPr>
          <a:xfrm>
            <a:off x="2448211" y="3852847"/>
            <a:ext cx="430389" cy="307328"/>
          </a:xfrm>
          <a:prstGeom prst="rect">
            <a:avLst/>
          </a:prstGeom>
          <a:noFill/>
        </p:spPr>
        <p:txBody>
          <a:bodyPr wrap="square" rtlCol="0">
            <a:spAutoFit/>
          </a:bodyPr>
          <a:lstStyle/>
          <a:p>
            <a:pPr algn="ctr"/>
            <a:r>
              <a:rPr lang="en-US" altLang="ko-KR" sz="1397" b="1">
                <a:latin typeface="Arial Narrow" panose="020B0606020202030204" pitchFamily="34" charset="0"/>
                <a:cs typeface="Arial" panose="020B0604020202020204" pitchFamily="34" charset="0"/>
              </a:rPr>
              <a:t>20</a:t>
            </a:r>
            <a:endParaRPr lang="ko-KR" altLang="en-US" sz="1397" b="1" dirty="0">
              <a:latin typeface="Arial Narrow" panose="020B060602020203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E9DCA8F6-EE2E-5C3F-CDDF-0D66800DEDFE}"/>
              </a:ext>
            </a:extLst>
          </p:cNvPr>
          <p:cNvSpPr txBox="1"/>
          <p:nvPr/>
        </p:nvSpPr>
        <p:spPr>
          <a:xfrm>
            <a:off x="2475042" y="4264180"/>
            <a:ext cx="413746"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a:t>
            </a:r>
            <a:endParaRPr lang="ko-KR" altLang="en-US" sz="1397" b="1" dirty="0">
              <a:latin typeface="Arial Narrow" panose="020B060602020203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732FB917-BC89-21AA-BAEF-14353D7FE22D}"/>
              </a:ext>
            </a:extLst>
          </p:cNvPr>
          <p:cNvSpPr txBox="1"/>
          <p:nvPr/>
        </p:nvSpPr>
        <p:spPr>
          <a:xfrm>
            <a:off x="2471655" y="955495"/>
            <a:ext cx="403563"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90</a:t>
            </a:r>
            <a:endParaRPr lang="ko-KR" altLang="en-US" sz="1397" b="1" dirty="0">
              <a:latin typeface="Arial Narrow" panose="020B0606020202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2882FF74-8A91-6A73-2945-6EA66713DD12}"/>
              </a:ext>
            </a:extLst>
          </p:cNvPr>
          <p:cNvSpPr txBox="1"/>
          <p:nvPr/>
        </p:nvSpPr>
        <p:spPr>
          <a:xfrm>
            <a:off x="2471655" y="1374333"/>
            <a:ext cx="403563"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80</a:t>
            </a:r>
            <a:endParaRPr lang="ko-KR" altLang="en-US" sz="1397" b="1" dirty="0">
              <a:latin typeface="Arial Narrow" panose="020B060602020203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497485F5-2F93-0262-6384-0839317280FD}"/>
              </a:ext>
            </a:extLst>
          </p:cNvPr>
          <p:cNvSpPr txBox="1"/>
          <p:nvPr/>
        </p:nvSpPr>
        <p:spPr>
          <a:xfrm>
            <a:off x="2438572" y="1776671"/>
            <a:ext cx="43279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70</a:t>
            </a:r>
            <a:endParaRPr lang="ko-KR" altLang="en-US" sz="1397" b="1" dirty="0">
              <a:latin typeface="Arial Narrow" panose="020B060602020203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3F410FAC-1D6E-4D8C-0BA9-A24298EA9601}"/>
              </a:ext>
            </a:extLst>
          </p:cNvPr>
          <p:cNvSpPr txBox="1"/>
          <p:nvPr/>
        </p:nvSpPr>
        <p:spPr>
          <a:xfrm>
            <a:off x="2471656" y="2189440"/>
            <a:ext cx="399714" cy="307327"/>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60</a:t>
            </a:r>
            <a:endParaRPr lang="ko-KR" altLang="en-US" sz="1397" b="1" dirty="0">
              <a:latin typeface="Arial Narrow" panose="020B060602020203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C2FE217-F3B5-769C-DB74-357DD95A6049}"/>
              </a:ext>
            </a:extLst>
          </p:cNvPr>
          <p:cNvSpPr txBox="1"/>
          <p:nvPr/>
        </p:nvSpPr>
        <p:spPr>
          <a:xfrm>
            <a:off x="1786289" y="5375566"/>
            <a:ext cx="749112" cy="307176"/>
          </a:xfrm>
          <a:prstGeom prst="rect">
            <a:avLst/>
          </a:prstGeom>
          <a:noFill/>
        </p:spPr>
        <p:txBody>
          <a:bodyPr wrap="square" rtlCol="0">
            <a:spAutoFit/>
          </a:bodyPr>
          <a:lstStyle/>
          <a:p>
            <a:pPr algn="r"/>
            <a:r>
              <a:rPr lang="en-US" altLang="ko-KR" sz="1397" dirty="0">
                <a:solidFill>
                  <a:srgbClr val="C00000"/>
                </a:solidFill>
                <a:latin typeface="Arial Narrow" panose="020B0606020202030204" pitchFamily="34" charset="0"/>
                <a:cs typeface="Arial" panose="020B0604020202020204" pitchFamily="34" charset="0"/>
              </a:rPr>
              <a:t>Aspirin</a:t>
            </a:r>
            <a:endParaRPr lang="ko-KR" altLang="en-US" sz="1397" dirty="0">
              <a:solidFill>
                <a:srgbClr val="C00000"/>
              </a:solidFill>
              <a:latin typeface="Arial Narrow" panose="020B060602020203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36633081-2382-4226-10EC-F9D3D89E8FF2}"/>
              </a:ext>
            </a:extLst>
          </p:cNvPr>
          <p:cNvSpPr txBox="1"/>
          <p:nvPr/>
        </p:nvSpPr>
        <p:spPr>
          <a:xfrm>
            <a:off x="1367116" y="5725886"/>
            <a:ext cx="1168287" cy="307176"/>
          </a:xfrm>
          <a:prstGeom prst="rect">
            <a:avLst/>
          </a:prstGeom>
          <a:noFill/>
        </p:spPr>
        <p:txBody>
          <a:bodyPr wrap="square" rtlCol="0">
            <a:spAutoFit/>
          </a:bodyPr>
          <a:lstStyle/>
          <a:p>
            <a:pPr algn="r"/>
            <a:r>
              <a:rPr lang="en-US" altLang="ko-KR" sz="1397" dirty="0">
                <a:solidFill>
                  <a:srgbClr val="0070C0"/>
                </a:solidFill>
                <a:latin typeface="Arial Narrow" panose="020B0606020202030204" pitchFamily="34" charset="0"/>
                <a:cs typeface="Arial" panose="020B0604020202020204" pitchFamily="34" charset="0"/>
              </a:rPr>
              <a:t>Clopidogrel</a:t>
            </a:r>
            <a:endParaRPr lang="ko-KR" altLang="en-US" sz="1397" dirty="0">
              <a:solidFill>
                <a:srgbClr val="0070C0"/>
              </a:solidFill>
              <a:latin typeface="Arial Narrow" panose="020B060602020203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997FB3AB-D86C-3213-2CC3-CF4DB222A662}"/>
              </a:ext>
            </a:extLst>
          </p:cNvPr>
          <p:cNvSpPr txBox="1"/>
          <p:nvPr/>
        </p:nvSpPr>
        <p:spPr>
          <a:xfrm>
            <a:off x="2094814" y="5088890"/>
            <a:ext cx="8594721" cy="307176"/>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Follow-up (Years)</a:t>
            </a:r>
          </a:p>
        </p:txBody>
      </p:sp>
      <p:sp>
        <p:nvSpPr>
          <p:cNvPr id="79" name="TextBox 78">
            <a:extLst>
              <a:ext uri="{FF2B5EF4-FFF2-40B4-BE49-F238E27FC236}">
                <a16:creationId xmlns:a16="http://schemas.microsoft.com/office/drawing/2014/main" id="{2FAD5F34-B63C-9A58-11C4-D7D191984E76}"/>
              </a:ext>
            </a:extLst>
          </p:cNvPr>
          <p:cNvSpPr txBox="1"/>
          <p:nvPr/>
        </p:nvSpPr>
        <p:spPr>
          <a:xfrm>
            <a:off x="2552844" y="5421643"/>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2754</a:t>
            </a:r>
            <a:endParaRPr lang="ko-KR" altLang="en-US" sz="1098" dirty="0">
              <a:latin typeface="Arial Narrow" panose="020B060602020203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B017E1DE-6994-3BCB-AF2A-E0E07EC36FEE}"/>
              </a:ext>
            </a:extLst>
          </p:cNvPr>
          <p:cNvSpPr txBox="1"/>
          <p:nvPr/>
        </p:nvSpPr>
        <p:spPr>
          <a:xfrm>
            <a:off x="2549192" y="5746502"/>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2752</a:t>
            </a:r>
            <a:endParaRPr lang="ko-KR" altLang="en-US" sz="1098" dirty="0">
              <a:latin typeface="Arial Narrow" panose="020B060602020203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904B4AA7-C0C6-B273-7558-836F44E7A98B}"/>
              </a:ext>
            </a:extLst>
          </p:cNvPr>
          <p:cNvSpPr txBox="1"/>
          <p:nvPr/>
        </p:nvSpPr>
        <p:spPr>
          <a:xfrm>
            <a:off x="4809273" y="5411133"/>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2660</a:t>
            </a:r>
            <a:endParaRPr lang="ko-KR" altLang="en-US" sz="1098" dirty="0">
              <a:latin typeface="Arial Narrow" panose="020B060602020203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35AC12AE-394F-D405-8015-BA71795E6E73}"/>
              </a:ext>
            </a:extLst>
          </p:cNvPr>
          <p:cNvSpPr txBox="1"/>
          <p:nvPr/>
        </p:nvSpPr>
        <p:spPr>
          <a:xfrm>
            <a:off x="4805621" y="5735992"/>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2660</a:t>
            </a:r>
            <a:endParaRPr lang="ko-KR" altLang="en-US" sz="1098" dirty="0">
              <a:latin typeface="Arial Narrow" panose="020B060602020203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75C1BD16-B42C-E282-5DE0-6C27D829D765}"/>
              </a:ext>
            </a:extLst>
          </p:cNvPr>
          <p:cNvSpPr txBox="1"/>
          <p:nvPr/>
        </p:nvSpPr>
        <p:spPr>
          <a:xfrm>
            <a:off x="6995907" y="5421642"/>
            <a:ext cx="949108" cy="261290"/>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1580</a:t>
            </a:r>
            <a:endParaRPr lang="ko-KR" altLang="en-US" sz="1098" dirty="0">
              <a:latin typeface="Arial Narrow" panose="020B060602020203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9472FD6D-E9A9-7064-CFCF-018B06656307}"/>
              </a:ext>
            </a:extLst>
          </p:cNvPr>
          <p:cNvSpPr txBox="1"/>
          <p:nvPr/>
        </p:nvSpPr>
        <p:spPr>
          <a:xfrm>
            <a:off x="6992255" y="5746501"/>
            <a:ext cx="949107" cy="261290"/>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1577</a:t>
            </a:r>
            <a:endParaRPr lang="ko-KR" altLang="en-US" sz="1098" dirty="0">
              <a:latin typeface="Arial Narrow" panose="020B060602020203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380195E1-5F1C-65F3-30F2-B135CCEEF36B}"/>
              </a:ext>
            </a:extLst>
          </p:cNvPr>
          <p:cNvSpPr txBox="1"/>
          <p:nvPr/>
        </p:nvSpPr>
        <p:spPr>
          <a:xfrm>
            <a:off x="9406902" y="5411133"/>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597</a:t>
            </a:r>
            <a:endParaRPr lang="ko-KR" altLang="en-US" sz="1098" dirty="0">
              <a:latin typeface="Arial Narrow" panose="020B060602020203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D53DF300-0FDC-88AE-FC93-2311F521F99A}"/>
              </a:ext>
            </a:extLst>
          </p:cNvPr>
          <p:cNvSpPr txBox="1"/>
          <p:nvPr/>
        </p:nvSpPr>
        <p:spPr>
          <a:xfrm>
            <a:off x="9403251" y="5735992"/>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599</a:t>
            </a:r>
            <a:endParaRPr lang="ko-KR" altLang="en-US" sz="1098" dirty="0">
              <a:latin typeface="Arial Narrow" panose="020B060602020203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76AF152C-F010-FA7F-B462-FE21AFF29990}"/>
              </a:ext>
            </a:extLst>
          </p:cNvPr>
          <p:cNvSpPr txBox="1"/>
          <p:nvPr/>
        </p:nvSpPr>
        <p:spPr>
          <a:xfrm>
            <a:off x="61195" y="4928967"/>
            <a:ext cx="1855383" cy="522322"/>
          </a:xfrm>
          <a:prstGeom prst="rect">
            <a:avLst/>
          </a:prstGeom>
          <a:noFill/>
        </p:spPr>
        <p:txBody>
          <a:bodyPr wrap="square" rtlCol="0">
            <a:spAutoFit/>
          </a:bodyPr>
          <a:lstStyle/>
          <a:p>
            <a:pPr algn="r"/>
            <a:r>
              <a:rPr lang="en-US" altLang="ko-KR" sz="1397" b="1" dirty="0">
                <a:latin typeface="Arial Narrow" panose="020B0606020202030204" pitchFamily="34" charset="0"/>
                <a:cs typeface="Arial" panose="020B0604020202020204" pitchFamily="34" charset="0"/>
              </a:rPr>
              <a:t>Number</a:t>
            </a:r>
            <a:r>
              <a:rPr lang="ko-KR" altLang="en-US" sz="1397" b="1" dirty="0">
                <a:latin typeface="Arial Narrow" panose="020B0606020202030204" pitchFamily="34" charset="0"/>
                <a:cs typeface="Arial" panose="020B0604020202020204" pitchFamily="34" charset="0"/>
              </a:rPr>
              <a:t> </a:t>
            </a:r>
            <a:r>
              <a:rPr lang="en-US" altLang="ko-KR" sz="1397" b="1" dirty="0">
                <a:latin typeface="Arial Narrow" panose="020B0606020202030204" pitchFamily="34" charset="0"/>
                <a:cs typeface="Arial" panose="020B0604020202020204" pitchFamily="34" charset="0"/>
              </a:rPr>
              <a:t>at Risk</a:t>
            </a:r>
          </a:p>
          <a:p>
            <a:pPr algn="r"/>
            <a:r>
              <a:rPr lang="en-US" altLang="ko-KR" sz="1397" b="1" dirty="0">
                <a:latin typeface="Arial Narrow" panose="020B0606020202030204" pitchFamily="34" charset="0"/>
                <a:cs typeface="Arial" panose="020B0604020202020204" pitchFamily="34" charset="0"/>
              </a:rPr>
              <a:t>(number censored)</a:t>
            </a:r>
            <a:endParaRPr lang="ko-KR" altLang="en-US" sz="1397" b="1" dirty="0">
              <a:latin typeface="Arial Narrow" panose="020B060602020203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C993D1A-8D60-3D66-0D18-7A3D60638CD0}"/>
              </a:ext>
            </a:extLst>
          </p:cNvPr>
          <p:cNvSpPr txBox="1"/>
          <p:nvPr/>
        </p:nvSpPr>
        <p:spPr>
          <a:xfrm>
            <a:off x="4521512" y="1163448"/>
            <a:ext cx="1185815" cy="369332"/>
          </a:xfrm>
          <a:prstGeom prst="rect">
            <a:avLst/>
          </a:prstGeom>
          <a:noFill/>
        </p:spPr>
        <p:txBody>
          <a:bodyPr wrap="square" rtlCol="0">
            <a:spAutoFit/>
          </a:bodyPr>
          <a:lstStyle/>
          <a:p>
            <a:pPr algn="ctr"/>
            <a:r>
              <a:rPr lang="en-US" altLang="ko-KR" b="1" dirty="0">
                <a:latin typeface="Arial Narrow" panose="020B0606020202030204" pitchFamily="34" charset="0"/>
                <a:cs typeface="Arial" panose="020B0604020202020204" pitchFamily="34" charset="0"/>
              </a:rPr>
              <a:t>Aspirin</a:t>
            </a:r>
            <a:endParaRPr lang="ko-KR" altLang="en-US" b="1" dirty="0">
              <a:latin typeface="Arial Narrow" panose="020B060602020203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344F0F75-501B-7B6A-6D35-BE8A7D75355E}"/>
              </a:ext>
            </a:extLst>
          </p:cNvPr>
          <p:cNvSpPr txBox="1"/>
          <p:nvPr/>
        </p:nvSpPr>
        <p:spPr>
          <a:xfrm>
            <a:off x="4555814" y="845096"/>
            <a:ext cx="1540186" cy="369332"/>
          </a:xfrm>
          <a:prstGeom prst="rect">
            <a:avLst/>
          </a:prstGeom>
          <a:noFill/>
        </p:spPr>
        <p:txBody>
          <a:bodyPr wrap="square" rtlCol="0">
            <a:spAutoFit/>
          </a:bodyPr>
          <a:lstStyle/>
          <a:p>
            <a:pPr algn="ctr"/>
            <a:r>
              <a:rPr lang="en-US" altLang="ko-KR" b="1" dirty="0">
                <a:latin typeface="Arial Narrow" panose="020B0606020202030204" pitchFamily="34" charset="0"/>
                <a:cs typeface="Arial" panose="020B0604020202020204" pitchFamily="34" charset="0"/>
              </a:rPr>
              <a:t>Clopidogrel</a:t>
            </a:r>
            <a:endParaRPr lang="ko-KR" altLang="en-US" b="1" dirty="0">
              <a:latin typeface="Arial Narrow" panose="020B0606020202030204" pitchFamily="34" charset="0"/>
              <a:cs typeface="Arial" panose="020B0604020202020204" pitchFamily="34" charset="0"/>
            </a:endParaRPr>
          </a:p>
        </p:txBody>
      </p:sp>
      <p:cxnSp>
        <p:nvCxnSpPr>
          <p:cNvPr id="90" name="직선 연결선 89">
            <a:extLst>
              <a:ext uri="{FF2B5EF4-FFF2-40B4-BE49-F238E27FC236}">
                <a16:creationId xmlns:a16="http://schemas.microsoft.com/office/drawing/2014/main" id="{AB0810B4-78A4-546F-672E-77A44417EC71}"/>
              </a:ext>
            </a:extLst>
          </p:cNvPr>
          <p:cNvCxnSpPr/>
          <p:nvPr/>
        </p:nvCxnSpPr>
        <p:spPr>
          <a:xfrm>
            <a:off x="4237895" y="1010636"/>
            <a:ext cx="272043" cy="0"/>
          </a:xfrm>
          <a:prstGeom prst="line">
            <a:avLst/>
          </a:prstGeom>
          <a:ln w="317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91" name="직선 연결선 90">
            <a:extLst>
              <a:ext uri="{FF2B5EF4-FFF2-40B4-BE49-F238E27FC236}">
                <a16:creationId xmlns:a16="http://schemas.microsoft.com/office/drawing/2014/main" id="{B118BC33-2908-D972-D248-D11C84BDDDB9}"/>
              </a:ext>
            </a:extLst>
          </p:cNvPr>
          <p:cNvCxnSpPr/>
          <p:nvPr/>
        </p:nvCxnSpPr>
        <p:spPr>
          <a:xfrm>
            <a:off x="4241707" y="1338037"/>
            <a:ext cx="272043" cy="0"/>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EBFE045A-1B61-3C24-0F63-45B5DD553571}"/>
              </a:ext>
            </a:extLst>
          </p:cNvPr>
          <p:cNvSpPr txBox="1"/>
          <p:nvPr/>
        </p:nvSpPr>
        <p:spPr>
          <a:xfrm>
            <a:off x="4165397" y="1553347"/>
            <a:ext cx="4642649" cy="368611"/>
          </a:xfrm>
          <a:prstGeom prst="rect">
            <a:avLst/>
          </a:prstGeom>
          <a:noFill/>
        </p:spPr>
        <p:txBody>
          <a:bodyPr wrap="square" rtlCol="0" anchor="ctr">
            <a:spAutoFit/>
          </a:bodyPr>
          <a:lstStyle/>
          <a:p>
            <a:r>
              <a:rPr lang="en-US" altLang="ko-KR" b="1" dirty="0">
                <a:latin typeface="Arial Narrow" panose="020B0606020202030204" pitchFamily="34" charset="0"/>
                <a:cs typeface="Arial" panose="020B0604020202020204" pitchFamily="34" charset="0"/>
              </a:rPr>
              <a:t>HR 0</a:t>
            </a:r>
            <a:r>
              <a:rPr lang="en-US" altLang="ko-KR" b="1" dirty="0">
                <a:latin typeface="Arial Narrow" panose="020B0606020202030204" pitchFamily="34" charset="0"/>
                <a:ea typeface="맑은 고딕" panose="020B0503020000020004" pitchFamily="50" charset="-127"/>
                <a:cs typeface="Arial" panose="020B0604020202020204" pitchFamily="34" charset="0"/>
              </a:rPr>
              <a:t>.97</a:t>
            </a:r>
            <a:r>
              <a:rPr lang="en-US" altLang="ko-KR" b="1" dirty="0">
                <a:latin typeface="Arial Narrow" panose="020B0606020202030204" pitchFamily="34" charset="0"/>
                <a:cs typeface="Arial" panose="020B0604020202020204" pitchFamily="34" charset="0"/>
              </a:rPr>
              <a:t> (95% CI 0</a:t>
            </a:r>
            <a:r>
              <a:rPr lang="en-US" altLang="ko-KR" b="1" dirty="0">
                <a:latin typeface="Arial Narrow" panose="020B0606020202030204" pitchFamily="34" charset="0"/>
                <a:ea typeface="맑은 고딕" panose="020B0503020000020004" pitchFamily="50" charset="-127"/>
                <a:cs typeface="Arial" panose="020B0604020202020204" pitchFamily="34" charset="0"/>
              </a:rPr>
              <a:t>.67</a:t>
            </a:r>
            <a:r>
              <a:rPr lang="en-US" altLang="ko-KR" kern="0" dirty="0">
                <a:latin typeface="Arial Narrow" panose="020B0606020202030204" pitchFamily="34" charset="0"/>
                <a:ea typeface="맑은 고딕" panose="020B0503020000020004" pitchFamily="50" charset="-127"/>
                <a:cs typeface="Arial" panose="020B0604020202020204" pitchFamily="34" charset="0"/>
              </a:rPr>
              <a:t>–</a:t>
            </a:r>
            <a:r>
              <a:rPr lang="en-US" altLang="ko-KR" b="1" kern="0" dirty="0">
                <a:latin typeface="Arial Narrow" panose="020B0606020202030204" pitchFamily="34" charset="0"/>
                <a:ea typeface="맑은 고딕" panose="020B0503020000020004" pitchFamily="50" charset="-127"/>
                <a:cs typeface="Arial" panose="020B0604020202020204" pitchFamily="34" charset="0"/>
              </a:rPr>
              <a:t>1.42</a:t>
            </a:r>
            <a:r>
              <a:rPr lang="en-US" altLang="ko-KR" b="1" dirty="0">
                <a:latin typeface="Arial Narrow" panose="020B0606020202030204" pitchFamily="34" charset="0"/>
                <a:cs typeface="Arial" panose="020B0604020202020204" pitchFamily="34" charset="0"/>
              </a:rPr>
              <a:t>)</a:t>
            </a:r>
          </a:p>
        </p:txBody>
      </p:sp>
      <p:sp>
        <p:nvSpPr>
          <p:cNvPr id="93" name="TextBox 92">
            <a:extLst>
              <a:ext uri="{FF2B5EF4-FFF2-40B4-BE49-F238E27FC236}">
                <a16:creationId xmlns:a16="http://schemas.microsoft.com/office/drawing/2014/main" id="{F7D215B7-B3E2-E98A-A8B8-C5F52A0F49A8}"/>
              </a:ext>
            </a:extLst>
          </p:cNvPr>
          <p:cNvSpPr txBox="1"/>
          <p:nvPr/>
        </p:nvSpPr>
        <p:spPr>
          <a:xfrm>
            <a:off x="9598706" y="2809299"/>
            <a:ext cx="1074412" cy="369332"/>
          </a:xfrm>
          <a:prstGeom prst="rect">
            <a:avLst/>
          </a:prstGeom>
          <a:noFill/>
        </p:spPr>
        <p:txBody>
          <a:bodyPr wrap="square" rtlCol="0">
            <a:spAutoFit/>
          </a:bodyPr>
          <a:lstStyle/>
          <a:p>
            <a:pPr algn="ctr"/>
            <a:r>
              <a:rPr lang="en-US" altLang="ko-KR" b="1" dirty="0">
                <a:solidFill>
                  <a:srgbClr val="C00000"/>
                </a:solidFill>
                <a:latin typeface="Arial Narrow" panose="020B0606020202030204" pitchFamily="34" charset="0"/>
              </a:rPr>
              <a:t>3.0%</a:t>
            </a:r>
            <a:endParaRPr lang="ko-KR" altLang="en-US" b="1" dirty="0">
              <a:solidFill>
                <a:srgbClr val="C00000"/>
              </a:solidFill>
              <a:latin typeface="Arial Narrow" panose="020B0606020202030204" pitchFamily="34" charset="0"/>
            </a:endParaRPr>
          </a:p>
        </p:txBody>
      </p:sp>
      <p:sp>
        <p:nvSpPr>
          <p:cNvPr id="94" name="TextBox 93">
            <a:extLst>
              <a:ext uri="{FF2B5EF4-FFF2-40B4-BE49-F238E27FC236}">
                <a16:creationId xmlns:a16="http://schemas.microsoft.com/office/drawing/2014/main" id="{346E443C-2EF0-B86A-B6A5-AC0F0B089A9D}"/>
              </a:ext>
            </a:extLst>
          </p:cNvPr>
          <p:cNvSpPr txBox="1"/>
          <p:nvPr/>
        </p:nvSpPr>
        <p:spPr>
          <a:xfrm>
            <a:off x="9602763" y="3044325"/>
            <a:ext cx="1074412" cy="369332"/>
          </a:xfrm>
          <a:prstGeom prst="rect">
            <a:avLst/>
          </a:prstGeom>
          <a:noFill/>
        </p:spPr>
        <p:txBody>
          <a:bodyPr wrap="square" rtlCol="0">
            <a:spAutoFit/>
          </a:bodyPr>
          <a:lstStyle/>
          <a:p>
            <a:pPr algn="ctr"/>
            <a:r>
              <a:rPr lang="en-US" altLang="ko-KR" b="1" dirty="0">
                <a:solidFill>
                  <a:srgbClr val="0070C0"/>
                </a:solidFill>
                <a:latin typeface="Arial Narrow" panose="020B0606020202030204" pitchFamily="34" charset="0"/>
              </a:rPr>
              <a:t>3.0%</a:t>
            </a:r>
            <a:endParaRPr lang="ko-KR" altLang="en-US"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1309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74B4EDD-5DAD-BA1D-9E6C-DDD2B6BB0CF1}"/>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b="1" dirty="0">
                <a:latin typeface="Arial Narrow" panose="020B0606020202030204" pitchFamily="34" charset="0"/>
              </a:rPr>
              <a:t>Secondary End Points</a:t>
            </a:r>
            <a:endParaRPr lang="ko-KR" altLang="en-US" b="1" dirty="0">
              <a:latin typeface="Arial Narrow" panose="020B0606020202030204" pitchFamily="34" charset="0"/>
            </a:endParaRPr>
          </a:p>
        </p:txBody>
      </p:sp>
      <p:graphicFrame>
        <p:nvGraphicFramePr>
          <p:cNvPr id="5" name="표 4">
            <a:extLst>
              <a:ext uri="{FF2B5EF4-FFF2-40B4-BE49-F238E27FC236}">
                <a16:creationId xmlns:a16="http://schemas.microsoft.com/office/drawing/2014/main" id="{53E6DEEB-CEF1-D35F-1C91-E59EBF073548}"/>
              </a:ext>
            </a:extLst>
          </p:cNvPr>
          <p:cNvGraphicFramePr>
            <a:graphicFrameLocks noGrp="1"/>
          </p:cNvGraphicFramePr>
          <p:nvPr>
            <p:extLst>
              <p:ext uri="{D42A27DB-BD31-4B8C-83A1-F6EECF244321}">
                <p14:modId xmlns:p14="http://schemas.microsoft.com/office/powerpoint/2010/main" val="1021708385"/>
              </p:ext>
            </p:extLst>
          </p:nvPr>
        </p:nvGraphicFramePr>
        <p:xfrm>
          <a:off x="216306" y="670064"/>
          <a:ext cx="11818375" cy="5099854"/>
        </p:xfrm>
        <a:graphic>
          <a:graphicData uri="http://schemas.openxmlformats.org/drawingml/2006/table">
            <a:tbl>
              <a:tblPr firstRow="1" firstCol="1" bandRow="1">
                <a:tableStyleId>{BC89EF96-8CEA-46FF-86C4-4CE0E7609802}</a:tableStyleId>
              </a:tblPr>
              <a:tblGrid>
                <a:gridCol w="4384617">
                  <a:extLst>
                    <a:ext uri="{9D8B030D-6E8A-4147-A177-3AD203B41FA5}">
                      <a16:colId xmlns:a16="http://schemas.microsoft.com/office/drawing/2014/main" val="4038298017"/>
                    </a:ext>
                  </a:extLst>
                </a:gridCol>
                <a:gridCol w="2704043">
                  <a:extLst>
                    <a:ext uri="{9D8B030D-6E8A-4147-A177-3AD203B41FA5}">
                      <a16:colId xmlns:a16="http://schemas.microsoft.com/office/drawing/2014/main" val="3407714388"/>
                    </a:ext>
                  </a:extLst>
                </a:gridCol>
                <a:gridCol w="2536221">
                  <a:extLst>
                    <a:ext uri="{9D8B030D-6E8A-4147-A177-3AD203B41FA5}">
                      <a16:colId xmlns:a16="http://schemas.microsoft.com/office/drawing/2014/main" val="4294049703"/>
                    </a:ext>
                  </a:extLst>
                </a:gridCol>
                <a:gridCol w="2193494">
                  <a:extLst>
                    <a:ext uri="{9D8B030D-6E8A-4147-A177-3AD203B41FA5}">
                      <a16:colId xmlns:a16="http://schemas.microsoft.com/office/drawing/2014/main" val="272353125"/>
                    </a:ext>
                  </a:extLst>
                </a:gridCol>
              </a:tblGrid>
              <a:tr h="209392">
                <a:tc>
                  <a:txBody>
                    <a:bodyPr/>
                    <a:lstStyle/>
                    <a:p>
                      <a:pPr algn="l" latinLnBrk="0">
                        <a:lnSpc>
                          <a:spcPct val="140000"/>
                        </a:lnSpc>
                        <a:spcAft>
                          <a:spcPts val="1000"/>
                        </a:spcAft>
                        <a:buNone/>
                      </a:pPr>
                      <a:r>
                        <a:rPr lang="en-GB" sz="1800" kern="100" dirty="0">
                          <a:effectLst/>
                          <a:latin typeface="Arial Narrow" panose="020B0606020202030204" pitchFamily="34" charset="0"/>
                        </a:rPr>
                        <a:t> </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7447" marB="7447"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Clopidogrel group (n=2752)</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Aspirin group (n=2754)</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Hazard ratio (95% CI)</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3214760728"/>
                  </a:ext>
                </a:extLst>
              </a:tr>
              <a:tr h="156200">
                <a:tc>
                  <a:txBody>
                    <a:bodyPr/>
                    <a:lstStyle/>
                    <a:p>
                      <a:pPr algn="l" latinLnBrk="0">
                        <a:lnSpc>
                          <a:spcPct val="140000"/>
                        </a:lnSpc>
                        <a:spcAft>
                          <a:spcPts val="1000"/>
                        </a:spcAft>
                        <a:buNone/>
                      </a:pPr>
                      <a:r>
                        <a:rPr lang="en-GB" sz="1800" kern="100">
                          <a:effectLst/>
                          <a:latin typeface="Arial Narrow" panose="020B0606020202030204" pitchFamily="34" charset="0"/>
                        </a:rPr>
                        <a:t>Death from any cause</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50 (2·4% [1·6–3·1])</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70 (4·0% [2·9–5·0])</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0·71 (0·49–1·02)</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2243577241"/>
                  </a:ext>
                </a:extLst>
              </a:tr>
              <a:tr h="156200">
                <a:tc>
                  <a:txBody>
                    <a:bodyPr/>
                    <a:lstStyle/>
                    <a:p>
                      <a:pPr algn="l" latinLnBrk="0">
                        <a:lnSpc>
                          <a:spcPct val="140000"/>
                        </a:lnSpc>
                        <a:spcAft>
                          <a:spcPts val="1000"/>
                        </a:spcAft>
                        <a:buNone/>
                      </a:pPr>
                      <a:r>
                        <a:rPr lang="en-GB" sz="1800" kern="100">
                          <a:effectLst/>
                          <a:latin typeface="Arial Narrow" panose="020B0606020202030204" pitchFamily="34" charset="0"/>
                        </a:rPr>
                        <a:t>Death from cardiovascular cause</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33 (1·4% [0·9–2·0])</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42 (2·1% [1·4–2·8])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0·79 (0·50–1·24)</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1610581549"/>
                  </a:ext>
                </a:extLst>
              </a:tr>
              <a:tr h="156200">
                <a:tc>
                  <a:txBody>
                    <a:bodyPr/>
                    <a:lstStyle/>
                    <a:p>
                      <a:pPr algn="l" latinLnBrk="0">
                        <a:lnSpc>
                          <a:spcPct val="140000"/>
                        </a:lnSpc>
                        <a:spcAft>
                          <a:spcPts val="1000"/>
                        </a:spcAft>
                        <a:buNone/>
                      </a:pPr>
                      <a:r>
                        <a:rPr lang="en-GB" sz="1800" kern="100">
                          <a:effectLst/>
                          <a:latin typeface="Arial Narrow" panose="020B0606020202030204" pitchFamily="34" charset="0"/>
                        </a:rPr>
                        <a:t>Death from non-cardiovascular cause</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17 (1·0% [0·4–1·5])</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28 (1·9% [1·1–2·6])</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0·60 (0·33–1·10)</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2478608810"/>
                  </a:ext>
                </a:extLst>
              </a:tr>
              <a:tr h="156200">
                <a:tc>
                  <a:txBody>
                    <a:bodyPr/>
                    <a:lstStyle/>
                    <a:p>
                      <a:pPr algn="l" latinLnBrk="0">
                        <a:lnSpc>
                          <a:spcPct val="140000"/>
                        </a:lnSpc>
                        <a:spcAft>
                          <a:spcPts val="1000"/>
                        </a:spcAft>
                        <a:buNone/>
                      </a:pPr>
                      <a:r>
                        <a:rPr lang="en-GB" sz="1800" kern="100" dirty="0">
                          <a:effectLst/>
                          <a:latin typeface="Arial Narrow" panose="020B0606020202030204" pitchFamily="34" charset="0"/>
                        </a:rPr>
                        <a:t>Stroke</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23 (1·3% [0·7–2·0])</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29 (1·3% [0·8–1·7])</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0·79 (0·46–1·36)</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4201287823"/>
                  </a:ext>
                </a:extLst>
              </a:tr>
              <a:tr h="156200">
                <a:tc>
                  <a:txBody>
                    <a:bodyPr/>
                    <a:lstStyle/>
                    <a:p>
                      <a:pPr algn="l" latinLnBrk="0">
                        <a:lnSpc>
                          <a:spcPct val="140000"/>
                        </a:lnSpc>
                        <a:spcAft>
                          <a:spcPts val="1000"/>
                        </a:spcAft>
                        <a:buNone/>
                      </a:pPr>
                      <a:r>
                        <a:rPr lang="en-GB" sz="1800" kern="100" dirty="0">
                          <a:effectLst/>
                          <a:latin typeface="Arial Narrow" panose="020B0606020202030204" pitchFamily="34" charset="0"/>
                        </a:rPr>
                        <a:t>Stent thrombosis</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1 (0% [0·0–0·0])</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5 (0·2% [0·0–0·4])</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0·20 (0·02–1·68)</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2365892555"/>
                  </a:ext>
                </a:extLst>
              </a:tr>
              <a:tr h="156200">
                <a:tc>
                  <a:txBody>
                    <a:bodyPr/>
                    <a:lstStyle/>
                    <a:p>
                      <a:pPr algn="l" latinLnBrk="0">
                        <a:lnSpc>
                          <a:spcPct val="140000"/>
                        </a:lnSpc>
                        <a:spcAft>
                          <a:spcPts val="1000"/>
                        </a:spcAft>
                        <a:buNone/>
                      </a:pPr>
                      <a:r>
                        <a:rPr lang="en-GB" sz="1800" kern="100" dirty="0">
                          <a:effectLst/>
                          <a:latin typeface="Arial Narrow" panose="020B0606020202030204" pitchFamily="34" charset="0"/>
                        </a:rPr>
                        <a:t>Death from any cause or MI</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71 (3·2% [2·4–4·1])</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109 (5·9% [4·7–7·1])</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0·65 (0·48–0·87)</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4191861147"/>
                  </a:ext>
                </a:extLst>
              </a:tr>
              <a:tr h="156200">
                <a:tc>
                  <a:txBody>
                    <a:bodyPr/>
                    <a:lstStyle/>
                    <a:p>
                      <a:pPr algn="l" latinLnBrk="0">
                        <a:lnSpc>
                          <a:spcPct val="140000"/>
                        </a:lnSpc>
                        <a:spcAft>
                          <a:spcPts val="1000"/>
                        </a:spcAft>
                        <a:buNone/>
                      </a:pPr>
                      <a:r>
                        <a:rPr lang="en-GB" sz="1800" kern="100" dirty="0">
                          <a:effectLst/>
                          <a:latin typeface="Arial Narrow" panose="020B0606020202030204" pitchFamily="34" charset="0"/>
                        </a:rPr>
                        <a:t>Death from cardiovascular cause or MI</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54 (2·3% [1·6–3·0])</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81 (4·1% [3·1–5·1])</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0·66 (0·47–0·94)</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648115991"/>
                  </a:ext>
                </a:extLst>
              </a:tr>
              <a:tr h="236946">
                <a:tc>
                  <a:txBody>
                    <a:bodyPr/>
                    <a:lstStyle/>
                    <a:p>
                      <a:pPr algn="l" latinLnBrk="0">
                        <a:lnSpc>
                          <a:spcPct val="140000"/>
                        </a:lnSpc>
                        <a:spcAft>
                          <a:spcPts val="1000"/>
                        </a:spcAft>
                        <a:buNone/>
                      </a:pPr>
                      <a:r>
                        <a:rPr lang="en-GB" sz="1800" kern="100" dirty="0">
                          <a:effectLst/>
                          <a:latin typeface="Arial Narrow" panose="020B0606020202030204" pitchFamily="34" charset="0"/>
                        </a:rPr>
                        <a:t>Death from cardiovascular cause, MI, or stroke</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76 (3·6% [2·7–4·5])</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103 (4·9% [3·9–6·0])</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0·73 (0·54–0·98)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1762953008"/>
                  </a:ext>
                </a:extLst>
              </a:tr>
              <a:tr h="156200">
                <a:tc>
                  <a:txBody>
                    <a:bodyPr/>
                    <a:lstStyle/>
                    <a:p>
                      <a:pPr algn="l" latinLnBrk="0">
                        <a:lnSpc>
                          <a:spcPct val="140000"/>
                        </a:lnSpc>
                        <a:spcAft>
                          <a:spcPts val="1000"/>
                        </a:spcAft>
                        <a:buNone/>
                      </a:pPr>
                      <a:r>
                        <a:rPr lang="en-GB" sz="1800" kern="100">
                          <a:effectLst/>
                          <a:latin typeface="Arial Narrow" panose="020B0606020202030204" pitchFamily="34" charset="0"/>
                        </a:rPr>
                        <a:t>Major bleeding (BARC type 3 or 5)</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26 (1·6% [0·9–2·3])</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26 (1·3% [0·8–1·8])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1·00 (0·58–1·73)</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302548067"/>
                  </a:ext>
                </a:extLst>
              </a:tr>
              <a:tr h="156200">
                <a:tc>
                  <a:txBody>
                    <a:bodyPr/>
                    <a:lstStyle/>
                    <a:p>
                      <a:pPr algn="l" latinLnBrk="0">
                        <a:lnSpc>
                          <a:spcPct val="140000"/>
                        </a:lnSpc>
                        <a:spcAft>
                          <a:spcPts val="1000"/>
                        </a:spcAft>
                        <a:buNone/>
                      </a:pPr>
                      <a:r>
                        <a:rPr lang="en-GB" sz="1800" kern="100" dirty="0">
                          <a:effectLst/>
                          <a:latin typeface="Arial Narrow" panose="020B0606020202030204" pitchFamily="34" charset="0"/>
                        </a:rPr>
                        <a:t>Upper gastrointestinal clinical event</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58 (2·8% [2·0–3·6])</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90 (4·9% [3·7–6·0])</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0·65 (0·47–0·90)</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3846439766"/>
                  </a:ext>
                </a:extLst>
              </a:tr>
              <a:tr h="156200">
                <a:tc>
                  <a:txBody>
                    <a:bodyPr/>
                    <a:lstStyle/>
                    <a:p>
                      <a:pPr algn="l" latinLnBrk="0">
                        <a:lnSpc>
                          <a:spcPct val="140000"/>
                        </a:lnSpc>
                        <a:spcAft>
                          <a:spcPts val="1000"/>
                        </a:spcAft>
                        <a:buNone/>
                      </a:pPr>
                      <a:r>
                        <a:rPr lang="en-GB" sz="1800" kern="100">
                          <a:effectLst/>
                          <a:latin typeface="Arial Narrow" panose="020B0606020202030204" pitchFamily="34" charset="0"/>
                        </a:rPr>
                        <a:t>Gastrointestinal ulcer or bleeding</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24 (1·3% [0·7–1·8])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32 (1·6% [1·0–2·1])</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0·76 (0·45–1·29)</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1852656480"/>
                  </a:ext>
                </a:extLst>
              </a:tr>
              <a:tr h="156200">
                <a:tc>
                  <a:txBody>
                    <a:bodyPr/>
                    <a:lstStyle/>
                    <a:p>
                      <a:pPr algn="l" latinLnBrk="0">
                        <a:lnSpc>
                          <a:spcPct val="140000"/>
                        </a:lnSpc>
                        <a:spcAft>
                          <a:spcPts val="1000"/>
                        </a:spcAft>
                        <a:buNone/>
                      </a:pPr>
                      <a:r>
                        <a:rPr lang="en-GB" sz="1800" kern="100">
                          <a:effectLst/>
                          <a:latin typeface="Arial Narrow" panose="020B0606020202030204" pitchFamily="34" charset="0"/>
                        </a:rPr>
                        <a:t>Gastrointestinal ulcer</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8 (0·6% [0·0–1·1])</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15 (0·7% [0·0–1·1])</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0·54 (0·23–1·28)</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2334757716"/>
                  </a:ext>
                </a:extLst>
              </a:tr>
              <a:tr h="156200">
                <a:tc>
                  <a:txBody>
                    <a:bodyPr/>
                    <a:lstStyle/>
                    <a:p>
                      <a:pPr algn="l" latinLnBrk="0">
                        <a:lnSpc>
                          <a:spcPct val="140000"/>
                        </a:lnSpc>
                        <a:spcAft>
                          <a:spcPts val="1000"/>
                        </a:spcAft>
                        <a:buNone/>
                      </a:pPr>
                      <a:r>
                        <a:rPr lang="en-GB" sz="1800" kern="100">
                          <a:effectLst/>
                          <a:latin typeface="Arial Narrow" panose="020B0606020202030204" pitchFamily="34" charset="0"/>
                        </a:rPr>
                        <a:t>Gastrointestinal bleeding</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21 (1·1% [0·6–1·6])</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25 (1·4% [0·8–2·0])</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a:effectLst/>
                          <a:latin typeface="Arial Narrow" panose="020B0606020202030204" pitchFamily="34" charset="0"/>
                        </a:rPr>
                        <a:t>0·85 (0·48–1·52)</a:t>
                      </a:r>
                      <a:endParaRPr lang="ko-KR" sz="18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3841074696"/>
                  </a:ext>
                </a:extLst>
              </a:tr>
              <a:tr h="156200">
                <a:tc>
                  <a:txBody>
                    <a:bodyPr/>
                    <a:lstStyle/>
                    <a:p>
                      <a:pPr algn="l" latinLnBrk="0">
                        <a:lnSpc>
                          <a:spcPct val="140000"/>
                        </a:lnSpc>
                        <a:spcAft>
                          <a:spcPts val="1000"/>
                        </a:spcAft>
                        <a:buNone/>
                      </a:pPr>
                      <a:r>
                        <a:rPr lang="en-GB" sz="1800" kern="100" dirty="0">
                          <a:effectLst/>
                          <a:latin typeface="Arial Narrow" panose="020B0606020202030204" pitchFamily="34" charset="0"/>
                        </a:rPr>
                        <a:t>Net adverse clinical event</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111 (5·4% [4·2–6·5])</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142 (7·3% [6·0–8·6])</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tc>
                  <a:txBody>
                    <a:bodyPr/>
                    <a:lstStyle/>
                    <a:p>
                      <a:pPr algn="ctr" latinLnBrk="0">
                        <a:lnSpc>
                          <a:spcPct val="140000"/>
                        </a:lnSpc>
                        <a:spcAft>
                          <a:spcPts val="1000"/>
                        </a:spcAft>
                        <a:buNone/>
                      </a:pPr>
                      <a:r>
                        <a:rPr lang="en-GB" sz="1800" kern="100" dirty="0">
                          <a:effectLst/>
                          <a:latin typeface="Arial Narrow" panose="020B0606020202030204" pitchFamily="34" charset="0"/>
                        </a:rPr>
                        <a:t>0·78 (0·61–0·99)</a:t>
                      </a:r>
                      <a:endParaRPr lang="ko-KR" sz="18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28724" marR="28724" marT="0" marB="0" anchor="ctr"/>
                </a:tc>
                <a:extLst>
                  <a:ext uri="{0D108BD9-81ED-4DB2-BD59-A6C34878D82A}">
                    <a16:rowId xmlns:a16="http://schemas.microsoft.com/office/drawing/2014/main" val="846127284"/>
                  </a:ext>
                </a:extLst>
              </a:tr>
            </a:tbl>
          </a:graphicData>
        </a:graphic>
      </p:graphicFrame>
      <p:sp>
        <p:nvSpPr>
          <p:cNvPr id="43" name="TextBox 42">
            <a:extLst>
              <a:ext uri="{FF2B5EF4-FFF2-40B4-BE49-F238E27FC236}">
                <a16:creationId xmlns:a16="http://schemas.microsoft.com/office/drawing/2014/main" id="{9317DF25-7B2D-A4B1-4350-B25DB5F0388C}"/>
              </a:ext>
            </a:extLst>
          </p:cNvPr>
          <p:cNvSpPr txBox="1"/>
          <p:nvPr/>
        </p:nvSpPr>
        <p:spPr>
          <a:xfrm>
            <a:off x="7765677" y="5769918"/>
            <a:ext cx="4426324" cy="338554"/>
          </a:xfrm>
          <a:prstGeom prst="rect">
            <a:avLst/>
          </a:prstGeom>
          <a:noFill/>
        </p:spPr>
        <p:txBody>
          <a:bodyPr wrap="square">
            <a:spAutoFit/>
          </a:bodyPr>
          <a:lstStyle/>
          <a:p>
            <a:r>
              <a:rPr lang="en-US" altLang="ko-KR" sz="1600" b="1" dirty="0">
                <a:latin typeface="Arial Narrow" panose="020B0606020202030204" pitchFamily="34" charset="0"/>
              </a:rPr>
              <a:t>Median follow-up period: 2.3 years (IQR 1·6–3·0)</a:t>
            </a:r>
            <a:endParaRPr lang="ko-KR" altLang="en-US" sz="1600" b="1" dirty="0">
              <a:latin typeface="Arial Narrow" panose="020B0606020202030204" pitchFamily="34" charset="0"/>
            </a:endParaRPr>
          </a:p>
        </p:txBody>
      </p:sp>
    </p:spTree>
    <p:extLst>
      <p:ext uri="{BB962C8B-B14F-4D97-AF65-F5344CB8AC3E}">
        <p14:creationId xmlns:p14="http://schemas.microsoft.com/office/powerpoint/2010/main" val="3043030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30C6-483B-6FA6-5507-274EAA6B12B6}"/>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26977536-BCC0-050E-FB4A-19D8763A96D8}"/>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sz="4000" b="1" dirty="0">
                <a:latin typeface="Arial Narrow" panose="020B0606020202030204" pitchFamily="34" charset="0"/>
              </a:rPr>
              <a:t>Sensitivity Analysis (Per-Protocol Population)</a:t>
            </a:r>
            <a:endParaRPr lang="ko-KR" altLang="en-US" sz="4000" b="1" dirty="0">
              <a:latin typeface="Arial Narrow" panose="020B0606020202030204" pitchFamily="34" charset="0"/>
            </a:endParaRPr>
          </a:p>
        </p:txBody>
      </p:sp>
      <p:sp>
        <p:nvSpPr>
          <p:cNvPr id="3" name="자유형: 도형 2">
            <a:extLst>
              <a:ext uri="{FF2B5EF4-FFF2-40B4-BE49-F238E27FC236}">
                <a16:creationId xmlns:a16="http://schemas.microsoft.com/office/drawing/2014/main" id="{1B71AFD3-4605-E9CB-A945-B4DC589A3C7B}"/>
              </a:ext>
            </a:extLst>
          </p:cNvPr>
          <p:cNvSpPr/>
          <p:nvPr/>
        </p:nvSpPr>
        <p:spPr>
          <a:xfrm flipH="1">
            <a:off x="3160761" y="822645"/>
            <a:ext cx="37341" cy="4219393"/>
          </a:xfrm>
          <a:custGeom>
            <a:avLst/>
            <a:gdLst>
              <a:gd name="connsiteX0" fmla="*/ 0 w 11444"/>
              <a:gd name="connsiteY0" fmla="*/ 5080704 h 5080704"/>
              <a:gd name="connsiteX1" fmla="*/ 0 w 11444"/>
              <a:gd name="connsiteY1" fmla="*/ 0 h 5080704"/>
            </a:gdLst>
            <a:ahLst/>
            <a:cxnLst>
              <a:cxn ang="0">
                <a:pos x="connsiteX0" y="connsiteY0"/>
              </a:cxn>
              <a:cxn ang="0">
                <a:pos x="connsiteX1" y="connsiteY1"/>
              </a:cxn>
            </a:cxnLst>
            <a:rect l="l" t="t" r="r" b="b"/>
            <a:pathLst>
              <a:path w="11444" h="5080704">
                <a:moveTo>
                  <a:pt x="0" y="5080704"/>
                </a:moveTo>
                <a:lnTo>
                  <a:pt x="0"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5" name="자유형: 도형 4">
            <a:extLst>
              <a:ext uri="{FF2B5EF4-FFF2-40B4-BE49-F238E27FC236}">
                <a16:creationId xmlns:a16="http://schemas.microsoft.com/office/drawing/2014/main" id="{E3501892-5916-AE7C-CD3A-407B06C7C4C5}"/>
              </a:ext>
            </a:extLst>
          </p:cNvPr>
          <p:cNvSpPr/>
          <p:nvPr/>
        </p:nvSpPr>
        <p:spPr>
          <a:xfrm>
            <a:off x="3162649" y="5026827"/>
            <a:ext cx="25593" cy="10390"/>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6" name="자유형: 도형 5">
            <a:extLst>
              <a:ext uri="{FF2B5EF4-FFF2-40B4-BE49-F238E27FC236}">
                <a16:creationId xmlns:a16="http://schemas.microsoft.com/office/drawing/2014/main" id="{2735D973-7665-AD9D-B3B1-9C836329A1EF}"/>
              </a:ext>
            </a:extLst>
          </p:cNvPr>
          <p:cNvSpPr/>
          <p:nvPr/>
        </p:nvSpPr>
        <p:spPr>
          <a:xfrm>
            <a:off x="3162649" y="835263"/>
            <a:ext cx="25593" cy="10390"/>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7" name="자유형: 도형 6">
            <a:extLst>
              <a:ext uri="{FF2B5EF4-FFF2-40B4-BE49-F238E27FC236}">
                <a16:creationId xmlns:a16="http://schemas.microsoft.com/office/drawing/2014/main" id="{B19537EF-3386-8E93-8689-06467F7319B9}"/>
              </a:ext>
            </a:extLst>
          </p:cNvPr>
          <p:cNvSpPr/>
          <p:nvPr/>
        </p:nvSpPr>
        <p:spPr>
          <a:xfrm>
            <a:off x="3188623" y="5047140"/>
            <a:ext cx="7430583" cy="10390"/>
          </a:xfrm>
          <a:custGeom>
            <a:avLst/>
            <a:gdLst>
              <a:gd name="connsiteX0" fmla="*/ 0 w 9579823"/>
              <a:gd name="connsiteY0" fmla="*/ 0 h 11449"/>
              <a:gd name="connsiteX1" fmla="*/ 9579824 w 9579823"/>
              <a:gd name="connsiteY1" fmla="*/ 0 h 11449"/>
            </a:gdLst>
            <a:ahLst/>
            <a:cxnLst>
              <a:cxn ang="0">
                <a:pos x="connsiteX0" y="connsiteY0"/>
              </a:cxn>
              <a:cxn ang="0">
                <a:pos x="connsiteX1" y="connsiteY1"/>
              </a:cxn>
            </a:cxnLst>
            <a:rect l="l" t="t" r="r" b="b"/>
            <a:pathLst>
              <a:path w="9579823" h="11449">
                <a:moveTo>
                  <a:pt x="0" y="0"/>
                </a:moveTo>
                <a:lnTo>
                  <a:pt x="9579824"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8" name="자유형: 도형 7">
            <a:extLst>
              <a:ext uri="{FF2B5EF4-FFF2-40B4-BE49-F238E27FC236}">
                <a16:creationId xmlns:a16="http://schemas.microsoft.com/office/drawing/2014/main" id="{6FC4DB38-DAE9-9148-A7B4-08D4DFA2D86B}"/>
              </a:ext>
            </a:extLst>
          </p:cNvPr>
          <p:cNvSpPr/>
          <p:nvPr/>
        </p:nvSpPr>
        <p:spPr>
          <a:xfrm>
            <a:off x="3195657" y="5055107"/>
            <a:ext cx="9347" cy="28458"/>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9" name="자유형: 도형 8">
            <a:extLst>
              <a:ext uri="{FF2B5EF4-FFF2-40B4-BE49-F238E27FC236}">
                <a16:creationId xmlns:a16="http://schemas.microsoft.com/office/drawing/2014/main" id="{E8CFA6FE-EAB7-69DB-4D6E-9E9443BCC4F4}"/>
              </a:ext>
            </a:extLst>
          </p:cNvPr>
          <p:cNvSpPr/>
          <p:nvPr/>
        </p:nvSpPr>
        <p:spPr>
          <a:xfrm>
            <a:off x="5503406" y="5055107"/>
            <a:ext cx="9347" cy="28458"/>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0" name="자유형: 도형 9">
            <a:extLst>
              <a:ext uri="{FF2B5EF4-FFF2-40B4-BE49-F238E27FC236}">
                <a16:creationId xmlns:a16="http://schemas.microsoft.com/office/drawing/2014/main" id="{B04CA45A-6B4D-0525-CA11-167794B74A68}"/>
              </a:ext>
            </a:extLst>
          </p:cNvPr>
          <p:cNvSpPr/>
          <p:nvPr/>
        </p:nvSpPr>
        <p:spPr>
          <a:xfrm>
            <a:off x="7811198" y="5055107"/>
            <a:ext cx="9347" cy="28458"/>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1" name="자유형: 도형 10">
            <a:extLst>
              <a:ext uri="{FF2B5EF4-FFF2-40B4-BE49-F238E27FC236}">
                <a16:creationId xmlns:a16="http://schemas.microsoft.com/office/drawing/2014/main" id="{04882376-474E-9AFF-3A0C-48C8C18B905D}"/>
              </a:ext>
            </a:extLst>
          </p:cNvPr>
          <p:cNvSpPr/>
          <p:nvPr/>
        </p:nvSpPr>
        <p:spPr>
          <a:xfrm>
            <a:off x="10118944" y="5055107"/>
            <a:ext cx="9347" cy="28458"/>
          </a:xfrm>
          <a:custGeom>
            <a:avLst/>
            <a:gdLst>
              <a:gd name="connsiteX0" fmla="*/ 0 w 11444"/>
              <a:gd name="connsiteY0" fmla="*/ 31359 h 31358"/>
              <a:gd name="connsiteX1" fmla="*/ 0 w 11444"/>
              <a:gd name="connsiteY1" fmla="*/ 0 h 31358"/>
            </a:gdLst>
            <a:ahLst/>
            <a:cxnLst>
              <a:cxn ang="0">
                <a:pos x="connsiteX0" y="connsiteY0"/>
              </a:cxn>
              <a:cxn ang="0">
                <a:pos x="connsiteX1" y="connsiteY1"/>
              </a:cxn>
            </a:cxnLst>
            <a:rect l="l" t="t" r="r" b="b"/>
            <a:pathLst>
              <a:path w="11444" h="31358">
                <a:moveTo>
                  <a:pt x="0" y="31359"/>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2" name="TextBox 11">
            <a:extLst>
              <a:ext uri="{FF2B5EF4-FFF2-40B4-BE49-F238E27FC236}">
                <a16:creationId xmlns:a16="http://schemas.microsoft.com/office/drawing/2014/main" id="{DE8366CB-1D24-C77C-3188-30753455A36B}"/>
              </a:ext>
            </a:extLst>
          </p:cNvPr>
          <p:cNvSpPr txBox="1"/>
          <p:nvPr/>
        </p:nvSpPr>
        <p:spPr>
          <a:xfrm>
            <a:off x="2913609" y="4880440"/>
            <a:ext cx="26564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943D595-AA13-3F47-8798-04C6417D527A}"/>
              </a:ext>
            </a:extLst>
          </p:cNvPr>
          <p:cNvSpPr txBox="1"/>
          <p:nvPr/>
        </p:nvSpPr>
        <p:spPr>
          <a:xfrm>
            <a:off x="2683455" y="691563"/>
            <a:ext cx="538333"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100</a:t>
            </a:r>
            <a:endParaRPr lang="ko-KR" altLang="en-US" sz="1397" b="1" dirty="0">
              <a:latin typeface="Arial Narrow" panose="020B0606020202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04C6309-0666-71CF-26B0-E89EB3D34F6C}"/>
              </a:ext>
            </a:extLst>
          </p:cNvPr>
          <p:cNvSpPr txBox="1"/>
          <p:nvPr/>
        </p:nvSpPr>
        <p:spPr>
          <a:xfrm rot="16200000">
            <a:off x="446221" y="2885408"/>
            <a:ext cx="438683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Cumulative Incidence (%)</a:t>
            </a:r>
          </a:p>
        </p:txBody>
      </p:sp>
      <p:sp>
        <p:nvSpPr>
          <p:cNvPr id="15" name="자유형: 도형 14">
            <a:extLst>
              <a:ext uri="{FF2B5EF4-FFF2-40B4-BE49-F238E27FC236}">
                <a16:creationId xmlns:a16="http://schemas.microsoft.com/office/drawing/2014/main" id="{492B14F8-E8F1-F0D8-9FDA-B91E5BFD5643}"/>
              </a:ext>
            </a:extLst>
          </p:cNvPr>
          <p:cNvSpPr/>
          <p:nvPr/>
        </p:nvSpPr>
        <p:spPr>
          <a:xfrm flipH="1">
            <a:off x="4139900" y="983074"/>
            <a:ext cx="38442" cy="3237377"/>
          </a:xfrm>
          <a:custGeom>
            <a:avLst/>
            <a:gdLst>
              <a:gd name="connsiteX0" fmla="*/ 0 w 11444"/>
              <a:gd name="connsiteY0" fmla="*/ 2598410 h 2598410"/>
              <a:gd name="connsiteX1" fmla="*/ 0 w 11444"/>
              <a:gd name="connsiteY1" fmla="*/ 0 h 2598410"/>
            </a:gdLst>
            <a:ahLst/>
            <a:cxnLst>
              <a:cxn ang="0">
                <a:pos x="connsiteX0" y="connsiteY0"/>
              </a:cxn>
              <a:cxn ang="0">
                <a:pos x="connsiteX1" y="connsiteY1"/>
              </a:cxn>
            </a:cxnLst>
            <a:rect l="l" t="t" r="r" b="b"/>
            <a:pathLst>
              <a:path w="11444" h="2598410">
                <a:moveTo>
                  <a:pt x="0" y="2598410"/>
                </a:moveTo>
                <a:lnTo>
                  <a:pt x="0"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16" name="자유형: 도형 15">
            <a:extLst>
              <a:ext uri="{FF2B5EF4-FFF2-40B4-BE49-F238E27FC236}">
                <a16:creationId xmlns:a16="http://schemas.microsoft.com/office/drawing/2014/main" id="{21AA946B-63AA-32A2-B79F-13A3BAF070A3}"/>
              </a:ext>
            </a:extLst>
          </p:cNvPr>
          <p:cNvSpPr/>
          <p:nvPr/>
        </p:nvSpPr>
        <p:spPr>
          <a:xfrm>
            <a:off x="4131801" y="4209361"/>
            <a:ext cx="38444" cy="15585"/>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7" name="자유형: 도형 16">
            <a:extLst>
              <a:ext uri="{FF2B5EF4-FFF2-40B4-BE49-F238E27FC236}">
                <a16:creationId xmlns:a16="http://schemas.microsoft.com/office/drawing/2014/main" id="{7B6BC22A-4DF2-93E2-4619-931EF2C8AE0E}"/>
              </a:ext>
            </a:extLst>
          </p:cNvPr>
          <p:cNvSpPr/>
          <p:nvPr/>
        </p:nvSpPr>
        <p:spPr>
          <a:xfrm>
            <a:off x="4131801" y="3405517"/>
            <a:ext cx="38444" cy="15585"/>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8" name="자유형: 도형 17">
            <a:extLst>
              <a:ext uri="{FF2B5EF4-FFF2-40B4-BE49-F238E27FC236}">
                <a16:creationId xmlns:a16="http://schemas.microsoft.com/office/drawing/2014/main" id="{CD52E24B-E9D6-8ACD-D8B7-0C54FC629566}"/>
              </a:ext>
            </a:extLst>
          </p:cNvPr>
          <p:cNvSpPr/>
          <p:nvPr/>
        </p:nvSpPr>
        <p:spPr>
          <a:xfrm>
            <a:off x="4131801" y="2601609"/>
            <a:ext cx="38444" cy="15585"/>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19" name="자유형: 도형 18">
            <a:extLst>
              <a:ext uri="{FF2B5EF4-FFF2-40B4-BE49-F238E27FC236}">
                <a16:creationId xmlns:a16="http://schemas.microsoft.com/office/drawing/2014/main" id="{FF8602DC-AF9B-3488-C584-C08A3BEC9F05}"/>
              </a:ext>
            </a:extLst>
          </p:cNvPr>
          <p:cNvSpPr/>
          <p:nvPr/>
        </p:nvSpPr>
        <p:spPr>
          <a:xfrm>
            <a:off x="4131801" y="1797766"/>
            <a:ext cx="38444" cy="15585"/>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0" name="자유형: 도형 19">
            <a:extLst>
              <a:ext uri="{FF2B5EF4-FFF2-40B4-BE49-F238E27FC236}">
                <a16:creationId xmlns:a16="http://schemas.microsoft.com/office/drawing/2014/main" id="{BA3F2550-680E-E3A7-595D-3AA9D78F9F43}"/>
              </a:ext>
            </a:extLst>
          </p:cNvPr>
          <p:cNvSpPr/>
          <p:nvPr/>
        </p:nvSpPr>
        <p:spPr>
          <a:xfrm>
            <a:off x="4131801" y="993857"/>
            <a:ext cx="38444" cy="15585"/>
          </a:xfrm>
          <a:custGeom>
            <a:avLst/>
            <a:gdLst>
              <a:gd name="connsiteX0" fmla="*/ 0 w 31380"/>
              <a:gd name="connsiteY0" fmla="*/ 0 h 11449"/>
              <a:gd name="connsiteX1" fmla="*/ 31380 w 31380"/>
              <a:gd name="connsiteY1" fmla="*/ 0 h 11449"/>
            </a:gdLst>
            <a:ahLst/>
            <a:cxnLst>
              <a:cxn ang="0">
                <a:pos x="connsiteX0" y="connsiteY0"/>
              </a:cxn>
              <a:cxn ang="0">
                <a:pos x="connsiteX1" y="connsiteY1"/>
              </a:cxn>
            </a:cxnLst>
            <a:rect l="l" t="t" r="r" b="b"/>
            <a:pathLst>
              <a:path w="31380" h="11449">
                <a:moveTo>
                  <a:pt x="0" y="0"/>
                </a:moveTo>
                <a:lnTo>
                  <a:pt x="3138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1" name="자유형: 도형 20">
            <a:extLst>
              <a:ext uri="{FF2B5EF4-FFF2-40B4-BE49-F238E27FC236}">
                <a16:creationId xmlns:a16="http://schemas.microsoft.com/office/drawing/2014/main" id="{F7A7D8CF-0A65-FFB8-5C0A-3E64E4F5C4B1}"/>
              </a:ext>
            </a:extLst>
          </p:cNvPr>
          <p:cNvSpPr/>
          <p:nvPr/>
        </p:nvSpPr>
        <p:spPr>
          <a:xfrm>
            <a:off x="4170697" y="4213120"/>
            <a:ext cx="6121229" cy="15585"/>
          </a:xfrm>
          <a:custGeom>
            <a:avLst/>
            <a:gdLst>
              <a:gd name="connsiteX0" fmla="*/ 0 w 5371350"/>
              <a:gd name="connsiteY0" fmla="*/ 0 h 11449"/>
              <a:gd name="connsiteX1" fmla="*/ 5371351 w 5371350"/>
              <a:gd name="connsiteY1" fmla="*/ 0 h 11449"/>
            </a:gdLst>
            <a:ahLst/>
            <a:cxnLst>
              <a:cxn ang="0">
                <a:pos x="connsiteX0" y="connsiteY0"/>
              </a:cxn>
              <a:cxn ang="0">
                <a:pos x="connsiteX1" y="connsiteY1"/>
              </a:cxn>
            </a:cxnLst>
            <a:rect l="l" t="t" r="r" b="b"/>
            <a:pathLst>
              <a:path w="5371350" h="11449">
                <a:moveTo>
                  <a:pt x="0" y="0"/>
                </a:moveTo>
                <a:lnTo>
                  <a:pt x="5371351" y="0"/>
                </a:lnTo>
              </a:path>
            </a:pathLst>
          </a:custGeom>
          <a:noFill/>
          <a:ln w="28575" cap="flat">
            <a:solidFill>
              <a:srgbClr val="000000"/>
            </a:solidFill>
            <a:prstDash val="solid"/>
            <a:round/>
          </a:ln>
        </p:spPr>
        <p:txBody>
          <a:bodyPr rtlCol="0" anchor="ctr"/>
          <a:lstStyle/>
          <a:p>
            <a:endParaRPr lang="ko-KR" altLang="en-US" sz="1796">
              <a:latin typeface="Arial Narrow" panose="020B0606020202030204" pitchFamily="34" charset="0"/>
            </a:endParaRPr>
          </a:p>
        </p:txBody>
      </p:sp>
      <p:sp>
        <p:nvSpPr>
          <p:cNvPr id="22" name="자유형: 도형 21">
            <a:extLst>
              <a:ext uri="{FF2B5EF4-FFF2-40B4-BE49-F238E27FC236}">
                <a16:creationId xmlns:a16="http://schemas.microsoft.com/office/drawing/2014/main" id="{AEC18F6B-5216-2215-6143-DAC6D09B2B1E}"/>
              </a:ext>
            </a:extLst>
          </p:cNvPr>
          <p:cNvSpPr/>
          <p:nvPr/>
        </p:nvSpPr>
        <p:spPr>
          <a:xfrm>
            <a:off x="4178334" y="4213120"/>
            <a:ext cx="14020" cy="42734"/>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3" name="자유형: 도형 22">
            <a:extLst>
              <a:ext uri="{FF2B5EF4-FFF2-40B4-BE49-F238E27FC236}">
                <a16:creationId xmlns:a16="http://schemas.microsoft.com/office/drawing/2014/main" id="{9086DE4E-B28A-AD45-5B9D-D70FA6499CFA}"/>
              </a:ext>
            </a:extLst>
          </p:cNvPr>
          <p:cNvSpPr/>
          <p:nvPr/>
        </p:nvSpPr>
        <p:spPr>
          <a:xfrm>
            <a:off x="6119262" y="4213120"/>
            <a:ext cx="14020" cy="42734"/>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4" name="자유형: 도형 23">
            <a:extLst>
              <a:ext uri="{FF2B5EF4-FFF2-40B4-BE49-F238E27FC236}">
                <a16:creationId xmlns:a16="http://schemas.microsoft.com/office/drawing/2014/main" id="{CEE74A17-A091-54FA-50FA-9CFB3CD2590A}"/>
              </a:ext>
            </a:extLst>
          </p:cNvPr>
          <p:cNvSpPr/>
          <p:nvPr/>
        </p:nvSpPr>
        <p:spPr>
          <a:xfrm>
            <a:off x="8060203" y="4213120"/>
            <a:ext cx="14020" cy="42734"/>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5" name="자유형: 도형 24">
            <a:extLst>
              <a:ext uri="{FF2B5EF4-FFF2-40B4-BE49-F238E27FC236}">
                <a16:creationId xmlns:a16="http://schemas.microsoft.com/office/drawing/2014/main" id="{768C0007-6D15-3EE4-BDAB-18C77D6B1E80}"/>
              </a:ext>
            </a:extLst>
          </p:cNvPr>
          <p:cNvSpPr/>
          <p:nvPr/>
        </p:nvSpPr>
        <p:spPr>
          <a:xfrm>
            <a:off x="10001144" y="4213120"/>
            <a:ext cx="14020" cy="42734"/>
          </a:xfrm>
          <a:custGeom>
            <a:avLst/>
            <a:gdLst>
              <a:gd name="connsiteX0" fmla="*/ 0 w 11444"/>
              <a:gd name="connsiteY0" fmla="*/ 31393 h 31393"/>
              <a:gd name="connsiteX1" fmla="*/ 0 w 11444"/>
              <a:gd name="connsiteY1" fmla="*/ 0 h 31393"/>
            </a:gdLst>
            <a:ahLst/>
            <a:cxnLst>
              <a:cxn ang="0">
                <a:pos x="connsiteX0" y="connsiteY0"/>
              </a:cxn>
              <a:cxn ang="0">
                <a:pos x="connsiteX1" y="connsiteY1"/>
              </a:cxn>
            </a:cxnLst>
            <a:rect l="l" t="t" r="r" b="b"/>
            <a:pathLst>
              <a:path w="11444" h="31393">
                <a:moveTo>
                  <a:pt x="0" y="31393"/>
                </a:moveTo>
                <a:lnTo>
                  <a:pt x="0"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26" name="TextBox 25">
            <a:extLst>
              <a:ext uri="{FF2B5EF4-FFF2-40B4-BE49-F238E27FC236}">
                <a16:creationId xmlns:a16="http://schemas.microsoft.com/office/drawing/2014/main" id="{595CC5B6-E8DA-636F-5A25-0688C7D4C505}"/>
              </a:ext>
            </a:extLst>
          </p:cNvPr>
          <p:cNvSpPr txBox="1"/>
          <p:nvPr/>
        </p:nvSpPr>
        <p:spPr>
          <a:xfrm>
            <a:off x="3904597" y="4069608"/>
            <a:ext cx="26564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3E74197-53A9-4E14-31D3-8A21E4045FA7}"/>
              </a:ext>
            </a:extLst>
          </p:cNvPr>
          <p:cNvSpPr txBox="1"/>
          <p:nvPr/>
        </p:nvSpPr>
        <p:spPr>
          <a:xfrm>
            <a:off x="4045510" y="4234487"/>
            <a:ext cx="26564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50A2B10D-9B49-ED9C-8119-189068858634}"/>
              </a:ext>
            </a:extLst>
          </p:cNvPr>
          <p:cNvSpPr txBox="1"/>
          <p:nvPr/>
        </p:nvSpPr>
        <p:spPr>
          <a:xfrm>
            <a:off x="5993447" y="4231642"/>
            <a:ext cx="265648" cy="307328"/>
          </a:xfrm>
          <a:prstGeom prst="rect">
            <a:avLst/>
          </a:prstGeom>
          <a:noFill/>
        </p:spPr>
        <p:txBody>
          <a:bodyPr wrap="square" rtlCol="0">
            <a:spAutoFit/>
          </a:bodyPr>
          <a:lstStyle/>
          <a:p>
            <a:pPr algn="ctr"/>
            <a:r>
              <a:rPr lang="en-US" altLang="ko-KR" sz="1397" b="1">
                <a:latin typeface="Arial Narrow" panose="020B0606020202030204" pitchFamily="34" charset="0"/>
                <a:cs typeface="Arial" panose="020B0604020202020204" pitchFamily="34" charset="0"/>
              </a:rPr>
              <a:t>1</a:t>
            </a:r>
            <a:endParaRPr lang="ko-KR" altLang="en-US" sz="1397" b="1" dirty="0">
              <a:latin typeface="Arial Narrow" panose="020B0606020202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4E7E7B2-C1A5-E4FF-6B49-D0143882D56D}"/>
              </a:ext>
            </a:extLst>
          </p:cNvPr>
          <p:cNvSpPr txBox="1"/>
          <p:nvPr/>
        </p:nvSpPr>
        <p:spPr>
          <a:xfrm>
            <a:off x="7934373" y="4223114"/>
            <a:ext cx="265648" cy="307328"/>
          </a:xfrm>
          <a:prstGeom prst="rect">
            <a:avLst/>
          </a:prstGeom>
          <a:noFill/>
        </p:spPr>
        <p:txBody>
          <a:bodyPr wrap="square" rtlCol="0">
            <a:spAutoFit/>
          </a:bodyPr>
          <a:lstStyle/>
          <a:p>
            <a:pPr algn="ctr"/>
            <a:r>
              <a:rPr lang="en-US" altLang="ko-KR" sz="1397" b="1">
                <a:latin typeface="Arial Narrow" panose="020B0606020202030204" pitchFamily="34" charset="0"/>
                <a:cs typeface="Arial" panose="020B0604020202020204" pitchFamily="34" charset="0"/>
              </a:rPr>
              <a:t>2</a:t>
            </a:r>
            <a:endParaRPr lang="ko-KR" altLang="en-US" sz="1397" b="1" dirty="0">
              <a:latin typeface="Arial Narrow" panose="020B0606020202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80694E3-4993-2C99-34A6-CE3A00E21F92}"/>
              </a:ext>
            </a:extLst>
          </p:cNvPr>
          <p:cNvSpPr txBox="1"/>
          <p:nvPr/>
        </p:nvSpPr>
        <p:spPr>
          <a:xfrm>
            <a:off x="9868290" y="4238868"/>
            <a:ext cx="265648"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a:t>
            </a:r>
            <a:endParaRPr lang="ko-KR" altLang="en-US" sz="1397" b="1" dirty="0">
              <a:latin typeface="Arial Narrow" panose="020B0606020202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1D6A1F6-CFE1-5099-166A-9C79A997F7D5}"/>
              </a:ext>
            </a:extLst>
          </p:cNvPr>
          <p:cNvSpPr txBox="1"/>
          <p:nvPr/>
        </p:nvSpPr>
        <p:spPr>
          <a:xfrm>
            <a:off x="3711822" y="3256487"/>
            <a:ext cx="458423"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2</a:t>
            </a:r>
            <a:r>
              <a:rPr lang="en-US" altLang="ko-KR" sz="1397" b="1" dirty="0">
                <a:latin typeface="Arial Narrow" panose="020B0606020202030204" pitchFamily="34" charset="0"/>
                <a:ea typeface="맑은 고딕" panose="020B0503020000020004" pitchFamily="50" charset="-127"/>
                <a:cs typeface="Arial" panose="020B0604020202020204" pitchFamily="34" charset="0"/>
              </a:rPr>
              <a:t>.</a:t>
            </a:r>
            <a:r>
              <a:rPr lang="en-US" altLang="ko-KR" sz="1397" b="1" dirty="0">
                <a:latin typeface="Arial Narrow" panose="020B0606020202030204" pitchFamily="34" charset="0"/>
                <a:cs typeface="Arial" panose="020B0604020202020204" pitchFamily="34" charset="0"/>
              </a:rPr>
              <a:t>5</a:t>
            </a:r>
            <a:endParaRPr lang="ko-KR" altLang="en-US" sz="1397" b="1" dirty="0">
              <a:latin typeface="Arial Narrow" panose="020B0606020202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B4F7E90-A9B9-899C-5F91-5A198518276F}"/>
              </a:ext>
            </a:extLst>
          </p:cNvPr>
          <p:cNvSpPr txBox="1"/>
          <p:nvPr/>
        </p:nvSpPr>
        <p:spPr>
          <a:xfrm>
            <a:off x="3751093" y="2454705"/>
            <a:ext cx="419152"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5</a:t>
            </a:r>
            <a:endParaRPr lang="ko-KR" altLang="en-US" sz="1397" b="1" dirty="0">
              <a:latin typeface="Arial Narrow" panose="020B0606020202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832C363-26E7-759A-0C58-1FD843195947}"/>
              </a:ext>
            </a:extLst>
          </p:cNvPr>
          <p:cNvSpPr txBox="1"/>
          <p:nvPr/>
        </p:nvSpPr>
        <p:spPr>
          <a:xfrm>
            <a:off x="3711822" y="1655954"/>
            <a:ext cx="456567"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7</a:t>
            </a:r>
            <a:r>
              <a:rPr lang="en-US" altLang="ko-KR" sz="1397" b="1" dirty="0">
                <a:latin typeface="Arial Narrow" panose="020B0606020202030204" pitchFamily="34" charset="0"/>
                <a:ea typeface="맑은 고딕" panose="020B0503020000020004" pitchFamily="50" charset="-127"/>
                <a:cs typeface="Arial" panose="020B0604020202020204" pitchFamily="34" charset="0"/>
              </a:rPr>
              <a:t>.</a:t>
            </a:r>
            <a:r>
              <a:rPr lang="en-US" altLang="ko-KR" sz="1397" b="1" dirty="0">
                <a:latin typeface="Arial Narrow" panose="020B0606020202030204" pitchFamily="34" charset="0"/>
                <a:cs typeface="Arial" panose="020B0604020202020204" pitchFamily="34" charset="0"/>
              </a:rPr>
              <a:t>5</a:t>
            </a:r>
            <a:endParaRPr lang="ko-KR" altLang="en-US" sz="1397" b="1" dirty="0">
              <a:latin typeface="Arial Narrow" panose="020B0606020202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77A8A6D-B392-85DE-B5A9-40ECE03DD1C6}"/>
              </a:ext>
            </a:extLst>
          </p:cNvPr>
          <p:cNvSpPr txBox="1"/>
          <p:nvPr/>
        </p:nvSpPr>
        <p:spPr>
          <a:xfrm>
            <a:off x="3711822" y="864575"/>
            <a:ext cx="466523"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a:t>
            </a:r>
            <a:endParaRPr lang="ko-KR" altLang="en-US" sz="1397" b="1" dirty="0">
              <a:latin typeface="Arial Narrow" panose="020B060602020203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6DCD9438-218A-0BFB-2320-7EA4D70AE27F}"/>
              </a:ext>
            </a:extLst>
          </p:cNvPr>
          <p:cNvSpPr txBox="1"/>
          <p:nvPr/>
        </p:nvSpPr>
        <p:spPr>
          <a:xfrm>
            <a:off x="2803374" y="2780879"/>
            <a:ext cx="382944"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50</a:t>
            </a:r>
            <a:endParaRPr lang="ko-KR" altLang="en-US" sz="1397" b="1" dirty="0">
              <a:latin typeface="Arial Narrow" panose="020B0606020202030204" pitchFamily="34" charset="0"/>
              <a:cs typeface="Arial" panose="020B0604020202020204" pitchFamily="34" charset="0"/>
            </a:endParaRPr>
          </a:p>
        </p:txBody>
      </p:sp>
      <p:sp>
        <p:nvSpPr>
          <p:cNvPr id="39" name="자유형: 도형 38">
            <a:extLst>
              <a:ext uri="{FF2B5EF4-FFF2-40B4-BE49-F238E27FC236}">
                <a16:creationId xmlns:a16="http://schemas.microsoft.com/office/drawing/2014/main" id="{86211E82-DBA9-4AA1-FF6B-C8182CFE5F39}"/>
              </a:ext>
            </a:extLst>
          </p:cNvPr>
          <p:cNvSpPr/>
          <p:nvPr/>
        </p:nvSpPr>
        <p:spPr>
          <a:xfrm>
            <a:off x="3170683" y="4607194"/>
            <a:ext cx="25542" cy="10367"/>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0" name="자유형: 도형 39">
            <a:extLst>
              <a:ext uri="{FF2B5EF4-FFF2-40B4-BE49-F238E27FC236}">
                <a16:creationId xmlns:a16="http://schemas.microsoft.com/office/drawing/2014/main" id="{EAF45C8E-4E49-3B81-58AC-C0839296C85E}"/>
              </a:ext>
            </a:extLst>
          </p:cNvPr>
          <p:cNvSpPr/>
          <p:nvPr/>
        </p:nvSpPr>
        <p:spPr>
          <a:xfrm>
            <a:off x="3170683" y="4188999"/>
            <a:ext cx="25542" cy="10367"/>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1" name="자유형: 도형 40">
            <a:extLst>
              <a:ext uri="{FF2B5EF4-FFF2-40B4-BE49-F238E27FC236}">
                <a16:creationId xmlns:a16="http://schemas.microsoft.com/office/drawing/2014/main" id="{4AB49790-B4D4-8542-33CF-F0356C7060CB}"/>
              </a:ext>
            </a:extLst>
          </p:cNvPr>
          <p:cNvSpPr/>
          <p:nvPr/>
        </p:nvSpPr>
        <p:spPr>
          <a:xfrm>
            <a:off x="3170683" y="3770763"/>
            <a:ext cx="25542" cy="10367"/>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2" name="자유형: 도형 41">
            <a:extLst>
              <a:ext uri="{FF2B5EF4-FFF2-40B4-BE49-F238E27FC236}">
                <a16:creationId xmlns:a16="http://schemas.microsoft.com/office/drawing/2014/main" id="{65D0A5AA-240C-D42C-8D51-F5BBFF36370A}"/>
              </a:ext>
            </a:extLst>
          </p:cNvPr>
          <p:cNvSpPr/>
          <p:nvPr/>
        </p:nvSpPr>
        <p:spPr>
          <a:xfrm>
            <a:off x="3170683" y="3352526"/>
            <a:ext cx="25542" cy="10367"/>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3" name="자유형: 도형 42">
            <a:extLst>
              <a:ext uri="{FF2B5EF4-FFF2-40B4-BE49-F238E27FC236}">
                <a16:creationId xmlns:a16="http://schemas.microsoft.com/office/drawing/2014/main" id="{148374FF-C1B4-F7D5-8139-EDD0BBD76646}"/>
              </a:ext>
            </a:extLst>
          </p:cNvPr>
          <p:cNvSpPr/>
          <p:nvPr/>
        </p:nvSpPr>
        <p:spPr>
          <a:xfrm>
            <a:off x="3170683" y="2934343"/>
            <a:ext cx="25542" cy="10367"/>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4" name="자유형: 도형 43">
            <a:extLst>
              <a:ext uri="{FF2B5EF4-FFF2-40B4-BE49-F238E27FC236}">
                <a16:creationId xmlns:a16="http://schemas.microsoft.com/office/drawing/2014/main" id="{7D1C4400-696A-D942-0D11-6A326381893A}"/>
              </a:ext>
            </a:extLst>
          </p:cNvPr>
          <p:cNvSpPr/>
          <p:nvPr/>
        </p:nvSpPr>
        <p:spPr>
          <a:xfrm>
            <a:off x="3170683" y="2516107"/>
            <a:ext cx="25542" cy="10367"/>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5" name="자유형: 도형 44">
            <a:extLst>
              <a:ext uri="{FF2B5EF4-FFF2-40B4-BE49-F238E27FC236}">
                <a16:creationId xmlns:a16="http://schemas.microsoft.com/office/drawing/2014/main" id="{E1B22E4F-E470-B821-AD6F-40E0A5C59B39}"/>
              </a:ext>
            </a:extLst>
          </p:cNvPr>
          <p:cNvSpPr/>
          <p:nvPr/>
        </p:nvSpPr>
        <p:spPr>
          <a:xfrm>
            <a:off x="3170683" y="2097912"/>
            <a:ext cx="25542" cy="10367"/>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6" name="자유형: 도형 45">
            <a:extLst>
              <a:ext uri="{FF2B5EF4-FFF2-40B4-BE49-F238E27FC236}">
                <a16:creationId xmlns:a16="http://schemas.microsoft.com/office/drawing/2014/main" id="{E6977589-A4E1-04C1-6416-02BF8E25255C}"/>
              </a:ext>
            </a:extLst>
          </p:cNvPr>
          <p:cNvSpPr/>
          <p:nvPr/>
        </p:nvSpPr>
        <p:spPr>
          <a:xfrm>
            <a:off x="3170683" y="1679677"/>
            <a:ext cx="25542" cy="10367"/>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7" name="자유형: 도형 46">
            <a:extLst>
              <a:ext uri="{FF2B5EF4-FFF2-40B4-BE49-F238E27FC236}">
                <a16:creationId xmlns:a16="http://schemas.microsoft.com/office/drawing/2014/main" id="{9AFD0095-59C9-2839-4C1A-5FCEF381E5FF}"/>
              </a:ext>
            </a:extLst>
          </p:cNvPr>
          <p:cNvSpPr/>
          <p:nvPr/>
        </p:nvSpPr>
        <p:spPr>
          <a:xfrm>
            <a:off x="3170683" y="1261445"/>
            <a:ext cx="25542" cy="10367"/>
          </a:xfrm>
          <a:custGeom>
            <a:avLst/>
            <a:gdLst>
              <a:gd name="connsiteX0" fmla="*/ 0 w 31336"/>
              <a:gd name="connsiteY0" fmla="*/ 0 h 11449"/>
              <a:gd name="connsiteX1" fmla="*/ 31337 w 31336"/>
              <a:gd name="connsiteY1" fmla="*/ 0 h 11449"/>
            </a:gdLst>
            <a:ahLst/>
            <a:cxnLst>
              <a:cxn ang="0">
                <a:pos x="connsiteX0" y="connsiteY0"/>
              </a:cxn>
              <a:cxn ang="0">
                <a:pos x="connsiteX1" y="connsiteY1"/>
              </a:cxn>
            </a:cxnLst>
            <a:rect l="l" t="t" r="r" b="b"/>
            <a:pathLst>
              <a:path w="31336" h="11449">
                <a:moveTo>
                  <a:pt x="0" y="0"/>
                </a:moveTo>
                <a:lnTo>
                  <a:pt x="31337" y="0"/>
                </a:lnTo>
              </a:path>
            </a:pathLst>
          </a:custGeom>
          <a:noFill/>
          <a:ln w="28575" cap="flat">
            <a:solidFill>
              <a:srgbClr val="333333"/>
            </a:solidFill>
            <a:prstDash val="solid"/>
            <a:round/>
          </a:ln>
        </p:spPr>
        <p:txBody>
          <a:bodyPr rtlCol="0" anchor="ctr"/>
          <a:lstStyle/>
          <a:p>
            <a:endParaRPr lang="ko-KR" altLang="en-US" sz="1796">
              <a:latin typeface="Arial Narrow" panose="020B0606020202030204" pitchFamily="34" charset="0"/>
            </a:endParaRPr>
          </a:p>
        </p:txBody>
      </p:sp>
      <p:sp>
        <p:nvSpPr>
          <p:cNvPr id="48" name="TextBox 47">
            <a:extLst>
              <a:ext uri="{FF2B5EF4-FFF2-40B4-BE49-F238E27FC236}">
                <a16:creationId xmlns:a16="http://schemas.microsoft.com/office/drawing/2014/main" id="{F38664F3-E1EB-B0ED-A204-9C69E43CAFE4}"/>
              </a:ext>
            </a:extLst>
          </p:cNvPr>
          <p:cNvSpPr txBox="1"/>
          <p:nvPr/>
        </p:nvSpPr>
        <p:spPr>
          <a:xfrm>
            <a:off x="2791229" y="3201511"/>
            <a:ext cx="399135"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40</a:t>
            </a:r>
            <a:endParaRPr lang="ko-KR" altLang="en-US" sz="1397" b="1" dirty="0">
              <a:latin typeface="Arial Narrow" panose="020B060602020203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CA27556A-0EBC-AAA8-A223-38B08B431F88}"/>
              </a:ext>
            </a:extLst>
          </p:cNvPr>
          <p:cNvSpPr txBox="1"/>
          <p:nvPr/>
        </p:nvSpPr>
        <p:spPr>
          <a:xfrm>
            <a:off x="2799328" y="3614846"/>
            <a:ext cx="387566"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30</a:t>
            </a:r>
            <a:endParaRPr lang="ko-KR" altLang="en-US" sz="1397" b="1" dirty="0">
              <a:latin typeface="Arial Narrow" panose="020B060602020203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017B739E-0743-D65F-6AFB-E6BC23C11E8A}"/>
              </a:ext>
            </a:extLst>
          </p:cNvPr>
          <p:cNvSpPr txBox="1"/>
          <p:nvPr/>
        </p:nvSpPr>
        <p:spPr>
          <a:xfrm>
            <a:off x="2795275" y="4032868"/>
            <a:ext cx="395992"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20</a:t>
            </a:r>
            <a:endParaRPr lang="ko-KR" altLang="en-US" sz="1397" b="1" dirty="0">
              <a:latin typeface="Arial Narrow" panose="020B060602020203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32567F4-2E58-BB7C-3BAF-B1090FFD1E71}"/>
              </a:ext>
            </a:extLst>
          </p:cNvPr>
          <p:cNvSpPr txBox="1"/>
          <p:nvPr/>
        </p:nvSpPr>
        <p:spPr>
          <a:xfrm>
            <a:off x="2789013" y="4453899"/>
            <a:ext cx="396361"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10</a:t>
            </a:r>
            <a:endParaRPr lang="ko-KR" altLang="en-US" sz="1397" b="1" dirty="0">
              <a:latin typeface="Arial Narrow" panose="020B0606020202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9FB4933B-BDEF-A368-52BC-0CFF43E19204}"/>
              </a:ext>
            </a:extLst>
          </p:cNvPr>
          <p:cNvSpPr txBox="1"/>
          <p:nvPr/>
        </p:nvSpPr>
        <p:spPr>
          <a:xfrm>
            <a:off x="2805121" y="1105662"/>
            <a:ext cx="394254"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90</a:t>
            </a:r>
            <a:endParaRPr lang="ko-KR" altLang="en-US" sz="1397" b="1" dirty="0">
              <a:latin typeface="Arial Narrow" panose="020B060602020203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FC0DE372-1C28-E932-41E1-2BC97C383413}"/>
              </a:ext>
            </a:extLst>
          </p:cNvPr>
          <p:cNvSpPr txBox="1"/>
          <p:nvPr/>
        </p:nvSpPr>
        <p:spPr>
          <a:xfrm>
            <a:off x="2791229" y="1525476"/>
            <a:ext cx="410172"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80</a:t>
            </a:r>
            <a:endParaRPr lang="ko-KR" altLang="en-US" sz="1397" b="1" dirty="0">
              <a:latin typeface="Arial Narrow" panose="020B060602020203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7664FA37-B4BC-5CF1-D273-660D02D01D9E}"/>
              </a:ext>
            </a:extLst>
          </p:cNvPr>
          <p:cNvSpPr txBox="1"/>
          <p:nvPr/>
        </p:nvSpPr>
        <p:spPr>
          <a:xfrm>
            <a:off x="2805121" y="1944099"/>
            <a:ext cx="380253"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70</a:t>
            </a:r>
            <a:endParaRPr lang="ko-KR" altLang="en-US" sz="1397" b="1" dirty="0">
              <a:latin typeface="Arial Narrow" panose="020B060602020203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7A2198C2-D1FB-4D97-6E3A-8DC4F89E93B1}"/>
              </a:ext>
            </a:extLst>
          </p:cNvPr>
          <p:cNvSpPr txBox="1"/>
          <p:nvPr/>
        </p:nvSpPr>
        <p:spPr>
          <a:xfrm>
            <a:off x="2795282" y="2361121"/>
            <a:ext cx="398184"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60</a:t>
            </a:r>
            <a:endParaRPr lang="ko-KR" altLang="en-US" sz="1397" b="1" dirty="0">
              <a:latin typeface="Arial Narrow" panose="020B0606020202030204" pitchFamily="34" charset="0"/>
              <a:cs typeface="Arial" panose="020B0604020202020204" pitchFamily="34" charset="0"/>
            </a:endParaRPr>
          </a:p>
        </p:txBody>
      </p:sp>
      <p:sp>
        <p:nvSpPr>
          <p:cNvPr id="56" name="자유형: 도형 55">
            <a:extLst>
              <a:ext uri="{FF2B5EF4-FFF2-40B4-BE49-F238E27FC236}">
                <a16:creationId xmlns:a16="http://schemas.microsoft.com/office/drawing/2014/main" id="{3BB7129C-7555-D551-30E0-1EA264C11C86}"/>
              </a:ext>
            </a:extLst>
          </p:cNvPr>
          <p:cNvSpPr/>
          <p:nvPr/>
        </p:nvSpPr>
        <p:spPr>
          <a:xfrm>
            <a:off x="4179396" y="2013299"/>
            <a:ext cx="5988379" cy="2187746"/>
          </a:xfrm>
          <a:custGeom>
            <a:avLst/>
            <a:gdLst>
              <a:gd name="connsiteX0" fmla="*/ 0 w 4883056"/>
              <a:gd name="connsiteY0" fmla="*/ 1608688 h 1608687"/>
              <a:gd name="connsiteX1" fmla="*/ 56455 w 4883056"/>
              <a:gd name="connsiteY1" fmla="*/ 1608688 h 1608687"/>
              <a:gd name="connsiteX2" fmla="*/ 56455 w 4883056"/>
              <a:gd name="connsiteY2" fmla="*/ 1599563 h 1608687"/>
              <a:gd name="connsiteX3" fmla="*/ 99829 w 4883056"/>
              <a:gd name="connsiteY3" fmla="*/ 1599563 h 1608687"/>
              <a:gd name="connsiteX4" fmla="*/ 99829 w 4883056"/>
              <a:gd name="connsiteY4" fmla="*/ 1590438 h 1608687"/>
              <a:gd name="connsiteX5" fmla="*/ 108538 w 4883056"/>
              <a:gd name="connsiteY5" fmla="*/ 1590438 h 1608687"/>
              <a:gd name="connsiteX6" fmla="*/ 108538 w 4883056"/>
              <a:gd name="connsiteY6" fmla="*/ 1581324 h 1608687"/>
              <a:gd name="connsiteX7" fmla="*/ 130225 w 4883056"/>
              <a:gd name="connsiteY7" fmla="*/ 1581324 h 1608687"/>
              <a:gd name="connsiteX8" fmla="*/ 130225 w 4883056"/>
              <a:gd name="connsiteY8" fmla="*/ 1572199 h 1608687"/>
              <a:gd name="connsiteX9" fmla="*/ 260449 w 4883056"/>
              <a:gd name="connsiteY9" fmla="*/ 1572199 h 1608687"/>
              <a:gd name="connsiteX10" fmla="*/ 260449 w 4883056"/>
              <a:gd name="connsiteY10" fmla="*/ 1563075 h 1608687"/>
              <a:gd name="connsiteX11" fmla="*/ 282125 w 4883056"/>
              <a:gd name="connsiteY11" fmla="*/ 1563075 h 1608687"/>
              <a:gd name="connsiteX12" fmla="*/ 282125 w 4883056"/>
              <a:gd name="connsiteY12" fmla="*/ 1553950 h 1608687"/>
              <a:gd name="connsiteX13" fmla="*/ 303858 w 4883056"/>
              <a:gd name="connsiteY13" fmla="*/ 1553950 h 1608687"/>
              <a:gd name="connsiteX14" fmla="*/ 303858 w 4883056"/>
              <a:gd name="connsiteY14" fmla="*/ 1544779 h 1608687"/>
              <a:gd name="connsiteX15" fmla="*/ 399338 w 4883056"/>
              <a:gd name="connsiteY15" fmla="*/ 1544779 h 1608687"/>
              <a:gd name="connsiteX16" fmla="*/ 399338 w 4883056"/>
              <a:gd name="connsiteY16" fmla="*/ 1535654 h 1608687"/>
              <a:gd name="connsiteX17" fmla="*/ 412350 w 4883056"/>
              <a:gd name="connsiteY17" fmla="*/ 1535654 h 1608687"/>
              <a:gd name="connsiteX18" fmla="*/ 412350 w 4883056"/>
              <a:gd name="connsiteY18" fmla="*/ 1526529 h 1608687"/>
              <a:gd name="connsiteX19" fmla="*/ 416687 w 4883056"/>
              <a:gd name="connsiteY19" fmla="*/ 1526529 h 1608687"/>
              <a:gd name="connsiteX20" fmla="*/ 416687 w 4883056"/>
              <a:gd name="connsiteY20" fmla="*/ 1517404 h 1608687"/>
              <a:gd name="connsiteX21" fmla="*/ 455758 w 4883056"/>
              <a:gd name="connsiteY21" fmla="*/ 1517404 h 1608687"/>
              <a:gd name="connsiteX22" fmla="*/ 455758 w 4883056"/>
              <a:gd name="connsiteY22" fmla="*/ 1508245 h 1608687"/>
              <a:gd name="connsiteX23" fmla="*/ 468770 w 4883056"/>
              <a:gd name="connsiteY23" fmla="*/ 1508245 h 1608687"/>
              <a:gd name="connsiteX24" fmla="*/ 468770 w 4883056"/>
              <a:gd name="connsiteY24" fmla="*/ 1499120 h 1608687"/>
              <a:gd name="connsiteX25" fmla="*/ 486154 w 4883056"/>
              <a:gd name="connsiteY25" fmla="*/ 1499120 h 1608687"/>
              <a:gd name="connsiteX26" fmla="*/ 486154 w 4883056"/>
              <a:gd name="connsiteY26" fmla="*/ 1489995 h 1608687"/>
              <a:gd name="connsiteX27" fmla="*/ 494829 w 4883056"/>
              <a:gd name="connsiteY27" fmla="*/ 1489995 h 1608687"/>
              <a:gd name="connsiteX28" fmla="*/ 494829 w 4883056"/>
              <a:gd name="connsiteY28" fmla="*/ 1480870 h 1608687"/>
              <a:gd name="connsiteX29" fmla="*/ 525225 w 4883056"/>
              <a:gd name="connsiteY29" fmla="*/ 1480870 h 1608687"/>
              <a:gd name="connsiteX30" fmla="*/ 525225 w 4883056"/>
              <a:gd name="connsiteY30" fmla="*/ 1471700 h 1608687"/>
              <a:gd name="connsiteX31" fmla="*/ 551249 w 4883056"/>
              <a:gd name="connsiteY31" fmla="*/ 1471700 h 1608687"/>
              <a:gd name="connsiteX32" fmla="*/ 551249 w 4883056"/>
              <a:gd name="connsiteY32" fmla="*/ 1462574 h 1608687"/>
              <a:gd name="connsiteX33" fmla="*/ 607670 w 4883056"/>
              <a:gd name="connsiteY33" fmla="*/ 1462574 h 1608687"/>
              <a:gd name="connsiteX34" fmla="*/ 607670 w 4883056"/>
              <a:gd name="connsiteY34" fmla="*/ 1453461 h 1608687"/>
              <a:gd name="connsiteX35" fmla="*/ 633728 w 4883056"/>
              <a:gd name="connsiteY35" fmla="*/ 1453461 h 1608687"/>
              <a:gd name="connsiteX36" fmla="*/ 633728 w 4883056"/>
              <a:gd name="connsiteY36" fmla="*/ 1444290 h 1608687"/>
              <a:gd name="connsiteX37" fmla="*/ 642403 w 4883056"/>
              <a:gd name="connsiteY37" fmla="*/ 1444290 h 1608687"/>
              <a:gd name="connsiteX38" fmla="*/ 642403 w 4883056"/>
              <a:gd name="connsiteY38" fmla="*/ 1435165 h 1608687"/>
              <a:gd name="connsiteX39" fmla="*/ 668462 w 4883056"/>
              <a:gd name="connsiteY39" fmla="*/ 1435165 h 1608687"/>
              <a:gd name="connsiteX40" fmla="*/ 668462 w 4883056"/>
              <a:gd name="connsiteY40" fmla="*/ 1425995 h 1608687"/>
              <a:gd name="connsiteX41" fmla="*/ 694475 w 4883056"/>
              <a:gd name="connsiteY41" fmla="*/ 1425995 h 1608687"/>
              <a:gd name="connsiteX42" fmla="*/ 694475 w 4883056"/>
              <a:gd name="connsiteY42" fmla="*/ 1416870 h 1608687"/>
              <a:gd name="connsiteX43" fmla="*/ 707533 w 4883056"/>
              <a:gd name="connsiteY43" fmla="*/ 1416870 h 1608687"/>
              <a:gd name="connsiteX44" fmla="*/ 707533 w 4883056"/>
              <a:gd name="connsiteY44" fmla="*/ 1407699 h 1608687"/>
              <a:gd name="connsiteX45" fmla="*/ 781291 w 4883056"/>
              <a:gd name="connsiteY45" fmla="*/ 1407699 h 1608687"/>
              <a:gd name="connsiteX46" fmla="*/ 781291 w 4883056"/>
              <a:gd name="connsiteY46" fmla="*/ 1398540 h 1608687"/>
              <a:gd name="connsiteX47" fmla="*/ 789966 w 4883056"/>
              <a:gd name="connsiteY47" fmla="*/ 1398540 h 1608687"/>
              <a:gd name="connsiteX48" fmla="*/ 789966 w 4883056"/>
              <a:gd name="connsiteY48" fmla="*/ 1389415 h 1608687"/>
              <a:gd name="connsiteX49" fmla="*/ 824700 w 4883056"/>
              <a:gd name="connsiteY49" fmla="*/ 1389415 h 1608687"/>
              <a:gd name="connsiteX50" fmla="*/ 824700 w 4883056"/>
              <a:gd name="connsiteY50" fmla="*/ 1380244 h 1608687"/>
              <a:gd name="connsiteX51" fmla="*/ 881120 w 4883056"/>
              <a:gd name="connsiteY51" fmla="*/ 1380244 h 1608687"/>
              <a:gd name="connsiteX52" fmla="*/ 881120 w 4883056"/>
              <a:gd name="connsiteY52" fmla="*/ 1371074 h 1608687"/>
              <a:gd name="connsiteX53" fmla="*/ 920191 w 4883056"/>
              <a:gd name="connsiteY53" fmla="*/ 1371074 h 1608687"/>
              <a:gd name="connsiteX54" fmla="*/ 920191 w 4883056"/>
              <a:gd name="connsiteY54" fmla="*/ 1361903 h 1608687"/>
              <a:gd name="connsiteX55" fmla="*/ 937540 w 4883056"/>
              <a:gd name="connsiteY55" fmla="*/ 1361903 h 1608687"/>
              <a:gd name="connsiteX56" fmla="*/ 937540 w 4883056"/>
              <a:gd name="connsiteY56" fmla="*/ 1352743 h 1608687"/>
              <a:gd name="connsiteX57" fmla="*/ 976611 w 4883056"/>
              <a:gd name="connsiteY57" fmla="*/ 1352743 h 1608687"/>
              <a:gd name="connsiteX58" fmla="*/ 976611 w 4883056"/>
              <a:gd name="connsiteY58" fmla="*/ 1334356 h 1608687"/>
              <a:gd name="connsiteX59" fmla="*/ 1002670 w 4883056"/>
              <a:gd name="connsiteY59" fmla="*/ 1334356 h 1608687"/>
              <a:gd name="connsiteX60" fmla="*/ 1002670 w 4883056"/>
              <a:gd name="connsiteY60" fmla="*/ 1316026 h 1608687"/>
              <a:gd name="connsiteX61" fmla="*/ 1007007 w 4883056"/>
              <a:gd name="connsiteY61" fmla="*/ 1316026 h 1608687"/>
              <a:gd name="connsiteX62" fmla="*/ 1007007 w 4883056"/>
              <a:gd name="connsiteY62" fmla="*/ 1306856 h 1608687"/>
              <a:gd name="connsiteX63" fmla="*/ 1028695 w 4883056"/>
              <a:gd name="connsiteY63" fmla="*/ 1306856 h 1608687"/>
              <a:gd name="connsiteX64" fmla="*/ 1028695 w 4883056"/>
              <a:gd name="connsiteY64" fmla="*/ 1297685 h 1608687"/>
              <a:gd name="connsiteX65" fmla="*/ 1080811 w 4883056"/>
              <a:gd name="connsiteY65" fmla="*/ 1297685 h 1608687"/>
              <a:gd name="connsiteX66" fmla="*/ 1080811 w 4883056"/>
              <a:gd name="connsiteY66" fmla="*/ 1279309 h 1608687"/>
              <a:gd name="connsiteX67" fmla="*/ 1115511 w 4883056"/>
              <a:gd name="connsiteY67" fmla="*/ 1279309 h 1608687"/>
              <a:gd name="connsiteX68" fmla="*/ 1115511 w 4883056"/>
              <a:gd name="connsiteY68" fmla="*/ 1270138 h 1608687"/>
              <a:gd name="connsiteX69" fmla="*/ 1119837 w 4883056"/>
              <a:gd name="connsiteY69" fmla="*/ 1270138 h 1608687"/>
              <a:gd name="connsiteX70" fmla="*/ 1119837 w 4883056"/>
              <a:gd name="connsiteY70" fmla="*/ 1260968 h 1608687"/>
              <a:gd name="connsiteX71" fmla="*/ 1141570 w 4883056"/>
              <a:gd name="connsiteY71" fmla="*/ 1260968 h 1608687"/>
              <a:gd name="connsiteX72" fmla="*/ 1141570 w 4883056"/>
              <a:gd name="connsiteY72" fmla="*/ 1251751 h 1608687"/>
              <a:gd name="connsiteX73" fmla="*/ 1163245 w 4883056"/>
              <a:gd name="connsiteY73" fmla="*/ 1251751 h 1608687"/>
              <a:gd name="connsiteX74" fmla="*/ 1163245 w 4883056"/>
              <a:gd name="connsiteY74" fmla="*/ 1233375 h 1608687"/>
              <a:gd name="connsiteX75" fmla="*/ 1215328 w 4883056"/>
              <a:gd name="connsiteY75" fmla="*/ 1233375 h 1608687"/>
              <a:gd name="connsiteX76" fmla="*/ 1215328 w 4883056"/>
              <a:gd name="connsiteY76" fmla="*/ 1224205 h 1608687"/>
              <a:gd name="connsiteX77" fmla="*/ 1219711 w 4883056"/>
              <a:gd name="connsiteY77" fmla="*/ 1224205 h 1608687"/>
              <a:gd name="connsiteX78" fmla="*/ 1219711 w 4883056"/>
              <a:gd name="connsiteY78" fmla="*/ 1215034 h 1608687"/>
              <a:gd name="connsiteX79" fmla="*/ 1241398 w 4883056"/>
              <a:gd name="connsiteY79" fmla="*/ 1215034 h 1608687"/>
              <a:gd name="connsiteX80" fmla="*/ 1241398 w 4883056"/>
              <a:gd name="connsiteY80" fmla="*/ 1205829 h 1608687"/>
              <a:gd name="connsiteX81" fmla="*/ 1245724 w 4883056"/>
              <a:gd name="connsiteY81" fmla="*/ 1205829 h 1608687"/>
              <a:gd name="connsiteX82" fmla="*/ 1245724 w 4883056"/>
              <a:gd name="connsiteY82" fmla="*/ 1196658 h 1608687"/>
              <a:gd name="connsiteX83" fmla="*/ 1258736 w 4883056"/>
              <a:gd name="connsiteY83" fmla="*/ 1196658 h 1608687"/>
              <a:gd name="connsiteX84" fmla="*/ 1258736 w 4883056"/>
              <a:gd name="connsiteY84" fmla="*/ 1187442 h 1608687"/>
              <a:gd name="connsiteX85" fmla="*/ 1328203 w 4883056"/>
              <a:gd name="connsiteY85" fmla="*/ 1187442 h 1608687"/>
              <a:gd name="connsiteX86" fmla="*/ 1328203 w 4883056"/>
              <a:gd name="connsiteY86" fmla="*/ 1178271 h 1608687"/>
              <a:gd name="connsiteX87" fmla="*/ 1336878 w 4883056"/>
              <a:gd name="connsiteY87" fmla="*/ 1178271 h 1608687"/>
              <a:gd name="connsiteX88" fmla="*/ 1336878 w 4883056"/>
              <a:gd name="connsiteY88" fmla="*/ 1169066 h 1608687"/>
              <a:gd name="connsiteX89" fmla="*/ 1341216 w 4883056"/>
              <a:gd name="connsiteY89" fmla="*/ 1169066 h 1608687"/>
              <a:gd name="connsiteX90" fmla="*/ 1341216 w 4883056"/>
              <a:gd name="connsiteY90" fmla="*/ 1159895 h 1608687"/>
              <a:gd name="connsiteX91" fmla="*/ 1410683 w 4883056"/>
              <a:gd name="connsiteY91" fmla="*/ 1159895 h 1608687"/>
              <a:gd name="connsiteX92" fmla="*/ 1410683 w 4883056"/>
              <a:gd name="connsiteY92" fmla="*/ 1150679 h 1608687"/>
              <a:gd name="connsiteX93" fmla="*/ 1497465 w 4883056"/>
              <a:gd name="connsiteY93" fmla="*/ 1150679 h 1608687"/>
              <a:gd name="connsiteX94" fmla="*/ 1497465 w 4883056"/>
              <a:gd name="connsiteY94" fmla="*/ 1141474 h 1608687"/>
              <a:gd name="connsiteX95" fmla="*/ 1510511 w 4883056"/>
              <a:gd name="connsiteY95" fmla="*/ 1141474 h 1608687"/>
              <a:gd name="connsiteX96" fmla="*/ 1510511 w 4883056"/>
              <a:gd name="connsiteY96" fmla="*/ 1132257 h 1608687"/>
              <a:gd name="connsiteX97" fmla="*/ 1523523 w 4883056"/>
              <a:gd name="connsiteY97" fmla="*/ 1132257 h 1608687"/>
              <a:gd name="connsiteX98" fmla="*/ 1523523 w 4883056"/>
              <a:gd name="connsiteY98" fmla="*/ 1122995 h 1608687"/>
              <a:gd name="connsiteX99" fmla="*/ 1545245 w 4883056"/>
              <a:gd name="connsiteY99" fmla="*/ 1122995 h 1608687"/>
              <a:gd name="connsiteX100" fmla="*/ 1545245 w 4883056"/>
              <a:gd name="connsiteY100" fmla="*/ 1113790 h 1608687"/>
              <a:gd name="connsiteX101" fmla="*/ 1549582 w 4883056"/>
              <a:gd name="connsiteY101" fmla="*/ 1113790 h 1608687"/>
              <a:gd name="connsiteX102" fmla="*/ 1549582 w 4883056"/>
              <a:gd name="connsiteY102" fmla="*/ 1104527 h 1608687"/>
              <a:gd name="connsiteX103" fmla="*/ 1579944 w 4883056"/>
              <a:gd name="connsiteY103" fmla="*/ 1104527 h 1608687"/>
              <a:gd name="connsiteX104" fmla="*/ 1579944 w 4883056"/>
              <a:gd name="connsiteY104" fmla="*/ 1095231 h 1608687"/>
              <a:gd name="connsiteX105" fmla="*/ 1640736 w 4883056"/>
              <a:gd name="connsiteY105" fmla="*/ 1095231 h 1608687"/>
              <a:gd name="connsiteX106" fmla="*/ 1640736 w 4883056"/>
              <a:gd name="connsiteY106" fmla="*/ 1085831 h 1608687"/>
              <a:gd name="connsiteX107" fmla="*/ 1675424 w 4883056"/>
              <a:gd name="connsiteY107" fmla="*/ 1085831 h 1608687"/>
              <a:gd name="connsiteX108" fmla="*/ 1675424 w 4883056"/>
              <a:gd name="connsiteY108" fmla="*/ 1076260 h 1608687"/>
              <a:gd name="connsiteX109" fmla="*/ 1710157 w 4883056"/>
              <a:gd name="connsiteY109" fmla="*/ 1076260 h 1608687"/>
              <a:gd name="connsiteX110" fmla="*/ 1710157 w 4883056"/>
              <a:gd name="connsiteY110" fmla="*/ 1066642 h 1608687"/>
              <a:gd name="connsiteX111" fmla="*/ 1731890 w 4883056"/>
              <a:gd name="connsiteY111" fmla="*/ 1066642 h 1608687"/>
              <a:gd name="connsiteX112" fmla="*/ 1731890 w 4883056"/>
              <a:gd name="connsiteY112" fmla="*/ 1047374 h 1608687"/>
              <a:gd name="connsiteX113" fmla="*/ 1744902 w 4883056"/>
              <a:gd name="connsiteY113" fmla="*/ 1047374 h 1608687"/>
              <a:gd name="connsiteX114" fmla="*/ 1744902 w 4883056"/>
              <a:gd name="connsiteY114" fmla="*/ 1037711 h 1608687"/>
              <a:gd name="connsiteX115" fmla="*/ 1762240 w 4883056"/>
              <a:gd name="connsiteY115" fmla="*/ 1037711 h 1608687"/>
              <a:gd name="connsiteX116" fmla="*/ 1762240 w 4883056"/>
              <a:gd name="connsiteY116" fmla="*/ 1028048 h 1608687"/>
              <a:gd name="connsiteX117" fmla="*/ 1779636 w 4883056"/>
              <a:gd name="connsiteY117" fmla="*/ 1028048 h 1608687"/>
              <a:gd name="connsiteX118" fmla="*/ 1779636 w 4883056"/>
              <a:gd name="connsiteY118" fmla="*/ 1018350 h 1608687"/>
              <a:gd name="connsiteX119" fmla="*/ 1879453 w 4883056"/>
              <a:gd name="connsiteY119" fmla="*/ 1018350 h 1608687"/>
              <a:gd name="connsiteX120" fmla="*/ 1879453 w 4883056"/>
              <a:gd name="connsiteY120" fmla="*/ 1008596 h 1608687"/>
              <a:gd name="connsiteX121" fmla="*/ 1927198 w 4883056"/>
              <a:gd name="connsiteY121" fmla="*/ 1008596 h 1608687"/>
              <a:gd name="connsiteX122" fmla="*/ 1927198 w 4883056"/>
              <a:gd name="connsiteY122" fmla="*/ 998761 h 1608687"/>
              <a:gd name="connsiteX123" fmla="*/ 1953223 w 4883056"/>
              <a:gd name="connsiteY123" fmla="*/ 998761 h 1608687"/>
              <a:gd name="connsiteX124" fmla="*/ 1953223 w 4883056"/>
              <a:gd name="connsiteY124" fmla="*/ 988869 h 1608687"/>
              <a:gd name="connsiteX125" fmla="*/ 1987956 w 4883056"/>
              <a:gd name="connsiteY125" fmla="*/ 988869 h 1608687"/>
              <a:gd name="connsiteX126" fmla="*/ 1987956 w 4883056"/>
              <a:gd name="connsiteY126" fmla="*/ 978942 h 1608687"/>
              <a:gd name="connsiteX127" fmla="*/ 1996631 w 4883056"/>
              <a:gd name="connsiteY127" fmla="*/ 978942 h 1608687"/>
              <a:gd name="connsiteX128" fmla="*/ 1996631 w 4883056"/>
              <a:gd name="connsiteY128" fmla="*/ 968970 h 1608687"/>
              <a:gd name="connsiteX129" fmla="*/ 2057423 w 4883056"/>
              <a:gd name="connsiteY129" fmla="*/ 968970 h 1608687"/>
              <a:gd name="connsiteX130" fmla="*/ 2057423 w 4883056"/>
              <a:gd name="connsiteY130" fmla="*/ 958907 h 1608687"/>
              <a:gd name="connsiteX131" fmla="*/ 2105168 w 4883056"/>
              <a:gd name="connsiteY131" fmla="*/ 958907 h 1608687"/>
              <a:gd name="connsiteX132" fmla="*/ 2105168 w 4883056"/>
              <a:gd name="connsiteY132" fmla="*/ 948717 h 1608687"/>
              <a:gd name="connsiteX133" fmla="*/ 2165926 w 4883056"/>
              <a:gd name="connsiteY133" fmla="*/ 948717 h 1608687"/>
              <a:gd name="connsiteX134" fmla="*/ 2165926 w 4883056"/>
              <a:gd name="connsiteY134" fmla="*/ 938378 h 1608687"/>
              <a:gd name="connsiteX135" fmla="*/ 2196323 w 4883056"/>
              <a:gd name="connsiteY135" fmla="*/ 938378 h 1608687"/>
              <a:gd name="connsiteX136" fmla="*/ 2196323 w 4883056"/>
              <a:gd name="connsiteY136" fmla="*/ 927914 h 1608687"/>
              <a:gd name="connsiteX137" fmla="*/ 2200660 w 4883056"/>
              <a:gd name="connsiteY137" fmla="*/ 927914 h 1608687"/>
              <a:gd name="connsiteX138" fmla="*/ 2200660 w 4883056"/>
              <a:gd name="connsiteY138" fmla="*/ 917449 h 1608687"/>
              <a:gd name="connsiteX139" fmla="*/ 2235347 w 4883056"/>
              <a:gd name="connsiteY139" fmla="*/ 917449 h 1608687"/>
              <a:gd name="connsiteX140" fmla="*/ 2235347 w 4883056"/>
              <a:gd name="connsiteY140" fmla="*/ 906893 h 1608687"/>
              <a:gd name="connsiteX141" fmla="*/ 2287431 w 4883056"/>
              <a:gd name="connsiteY141" fmla="*/ 906893 h 1608687"/>
              <a:gd name="connsiteX142" fmla="*/ 2287431 w 4883056"/>
              <a:gd name="connsiteY142" fmla="*/ 896211 h 1608687"/>
              <a:gd name="connsiteX143" fmla="*/ 2352560 w 4883056"/>
              <a:gd name="connsiteY143" fmla="*/ 896211 h 1608687"/>
              <a:gd name="connsiteX144" fmla="*/ 2352560 w 4883056"/>
              <a:gd name="connsiteY144" fmla="*/ 885300 h 1608687"/>
              <a:gd name="connsiteX145" fmla="*/ 2374247 w 4883056"/>
              <a:gd name="connsiteY145" fmla="*/ 885300 h 1608687"/>
              <a:gd name="connsiteX146" fmla="*/ 2374247 w 4883056"/>
              <a:gd name="connsiteY146" fmla="*/ 874252 h 1608687"/>
              <a:gd name="connsiteX147" fmla="*/ 2469738 w 4883056"/>
              <a:gd name="connsiteY147" fmla="*/ 874252 h 1608687"/>
              <a:gd name="connsiteX148" fmla="*/ 2469738 w 4883056"/>
              <a:gd name="connsiteY148" fmla="*/ 862666 h 1608687"/>
              <a:gd name="connsiteX149" fmla="*/ 2495798 w 4883056"/>
              <a:gd name="connsiteY149" fmla="*/ 862666 h 1608687"/>
              <a:gd name="connsiteX150" fmla="*/ 2495798 w 4883056"/>
              <a:gd name="connsiteY150" fmla="*/ 850987 h 1608687"/>
              <a:gd name="connsiteX151" fmla="*/ 2508809 w 4883056"/>
              <a:gd name="connsiteY151" fmla="*/ 850987 h 1608687"/>
              <a:gd name="connsiteX152" fmla="*/ 2508809 w 4883056"/>
              <a:gd name="connsiteY152" fmla="*/ 839321 h 1608687"/>
              <a:gd name="connsiteX153" fmla="*/ 2569602 w 4883056"/>
              <a:gd name="connsiteY153" fmla="*/ 839321 h 1608687"/>
              <a:gd name="connsiteX154" fmla="*/ 2569602 w 4883056"/>
              <a:gd name="connsiteY154" fmla="*/ 827379 h 1608687"/>
              <a:gd name="connsiteX155" fmla="*/ 2678105 w 4883056"/>
              <a:gd name="connsiteY155" fmla="*/ 827379 h 1608687"/>
              <a:gd name="connsiteX156" fmla="*/ 2678105 w 4883056"/>
              <a:gd name="connsiteY156" fmla="*/ 814854 h 1608687"/>
              <a:gd name="connsiteX157" fmla="*/ 2699781 w 4883056"/>
              <a:gd name="connsiteY157" fmla="*/ 814854 h 1608687"/>
              <a:gd name="connsiteX158" fmla="*/ 2699781 w 4883056"/>
              <a:gd name="connsiteY158" fmla="*/ 802329 h 1608687"/>
              <a:gd name="connsiteX159" fmla="*/ 2712838 w 4883056"/>
              <a:gd name="connsiteY159" fmla="*/ 802329 h 1608687"/>
              <a:gd name="connsiteX160" fmla="*/ 2712838 w 4883056"/>
              <a:gd name="connsiteY160" fmla="*/ 789769 h 1608687"/>
              <a:gd name="connsiteX161" fmla="*/ 2899472 w 4883056"/>
              <a:gd name="connsiteY161" fmla="*/ 789769 h 1608687"/>
              <a:gd name="connsiteX162" fmla="*/ 2899472 w 4883056"/>
              <a:gd name="connsiteY162" fmla="*/ 776214 h 1608687"/>
              <a:gd name="connsiteX163" fmla="*/ 2912484 w 4883056"/>
              <a:gd name="connsiteY163" fmla="*/ 776214 h 1608687"/>
              <a:gd name="connsiteX164" fmla="*/ 2912484 w 4883056"/>
              <a:gd name="connsiteY164" fmla="*/ 762669 h 1608687"/>
              <a:gd name="connsiteX165" fmla="*/ 2916822 w 4883056"/>
              <a:gd name="connsiteY165" fmla="*/ 762669 h 1608687"/>
              <a:gd name="connsiteX166" fmla="*/ 2916822 w 4883056"/>
              <a:gd name="connsiteY166" fmla="*/ 749022 h 1608687"/>
              <a:gd name="connsiteX167" fmla="*/ 2921159 w 4883056"/>
              <a:gd name="connsiteY167" fmla="*/ 749022 h 1608687"/>
              <a:gd name="connsiteX168" fmla="*/ 2921159 w 4883056"/>
              <a:gd name="connsiteY168" fmla="*/ 735386 h 1608687"/>
              <a:gd name="connsiteX169" fmla="*/ 2964568 w 4883056"/>
              <a:gd name="connsiteY169" fmla="*/ 735386 h 1608687"/>
              <a:gd name="connsiteX170" fmla="*/ 2964568 w 4883056"/>
              <a:gd name="connsiteY170" fmla="*/ 721567 h 1608687"/>
              <a:gd name="connsiteX171" fmla="*/ 2981905 w 4883056"/>
              <a:gd name="connsiteY171" fmla="*/ 721567 h 1608687"/>
              <a:gd name="connsiteX172" fmla="*/ 2981905 w 4883056"/>
              <a:gd name="connsiteY172" fmla="*/ 707611 h 1608687"/>
              <a:gd name="connsiteX173" fmla="*/ 2986288 w 4883056"/>
              <a:gd name="connsiteY173" fmla="*/ 707611 h 1608687"/>
              <a:gd name="connsiteX174" fmla="*/ 2986288 w 4883056"/>
              <a:gd name="connsiteY174" fmla="*/ 693654 h 1608687"/>
              <a:gd name="connsiteX175" fmla="*/ 3038372 w 4883056"/>
              <a:gd name="connsiteY175" fmla="*/ 693654 h 1608687"/>
              <a:gd name="connsiteX176" fmla="*/ 3038372 w 4883056"/>
              <a:gd name="connsiteY176" fmla="*/ 679480 h 1608687"/>
              <a:gd name="connsiteX177" fmla="*/ 3094792 w 4883056"/>
              <a:gd name="connsiteY177" fmla="*/ 679480 h 1608687"/>
              <a:gd name="connsiteX178" fmla="*/ 3094792 w 4883056"/>
              <a:gd name="connsiteY178" fmla="*/ 664860 h 1608687"/>
              <a:gd name="connsiteX179" fmla="*/ 3099130 w 4883056"/>
              <a:gd name="connsiteY179" fmla="*/ 664860 h 1608687"/>
              <a:gd name="connsiteX180" fmla="*/ 3099130 w 4883056"/>
              <a:gd name="connsiteY180" fmla="*/ 650182 h 1608687"/>
              <a:gd name="connsiteX181" fmla="*/ 3120805 w 4883056"/>
              <a:gd name="connsiteY181" fmla="*/ 650182 h 1608687"/>
              <a:gd name="connsiteX182" fmla="*/ 3120805 w 4883056"/>
              <a:gd name="connsiteY182" fmla="*/ 635344 h 1608687"/>
              <a:gd name="connsiteX183" fmla="*/ 3181609 w 4883056"/>
              <a:gd name="connsiteY183" fmla="*/ 635344 h 1608687"/>
              <a:gd name="connsiteX184" fmla="*/ 3181609 w 4883056"/>
              <a:gd name="connsiteY184" fmla="*/ 619911 h 1608687"/>
              <a:gd name="connsiteX185" fmla="*/ 3220679 w 4883056"/>
              <a:gd name="connsiteY185" fmla="*/ 619911 h 1608687"/>
              <a:gd name="connsiteX186" fmla="*/ 3220679 w 4883056"/>
              <a:gd name="connsiteY186" fmla="*/ 604260 h 1608687"/>
              <a:gd name="connsiteX187" fmla="*/ 3251029 w 4883056"/>
              <a:gd name="connsiteY187" fmla="*/ 604260 h 1608687"/>
              <a:gd name="connsiteX188" fmla="*/ 3251029 w 4883056"/>
              <a:gd name="connsiteY188" fmla="*/ 588288 h 1608687"/>
              <a:gd name="connsiteX189" fmla="*/ 3255367 w 4883056"/>
              <a:gd name="connsiteY189" fmla="*/ 588288 h 1608687"/>
              <a:gd name="connsiteX190" fmla="*/ 3255367 w 4883056"/>
              <a:gd name="connsiteY190" fmla="*/ 572237 h 1608687"/>
              <a:gd name="connsiteX191" fmla="*/ 3307451 w 4883056"/>
              <a:gd name="connsiteY191" fmla="*/ 572237 h 1608687"/>
              <a:gd name="connsiteX192" fmla="*/ 3307451 w 4883056"/>
              <a:gd name="connsiteY192" fmla="*/ 555910 h 1608687"/>
              <a:gd name="connsiteX193" fmla="*/ 3329171 w 4883056"/>
              <a:gd name="connsiteY193" fmla="*/ 555910 h 1608687"/>
              <a:gd name="connsiteX194" fmla="*/ 3329171 w 4883056"/>
              <a:gd name="connsiteY194" fmla="*/ 539458 h 1608687"/>
              <a:gd name="connsiteX195" fmla="*/ 3337846 w 4883056"/>
              <a:gd name="connsiteY195" fmla="*/ 539458 h 1608687"/>
              <a:gd name="connsiteX196" fmla="*/ 3337846 w 4883056"/>
              <a:gd name="connsiteY196" fmla="*/ 523040 h 1608687"/>
              <a:gd name="connsiteX197" fmla="*/ 3398604 w 4883056"/>
              <a:gd name="connsiteY197" fmla="*/ 523040 h 1608687"/>
              <a:gd name="connsiteX198" fmla="*/ 3398604 w 4883056"/>
              <a:gd name="connsiteY198" fmla="*/ 506359 h 1608687"/>
              <a:gd name="connsiteX199" fmla="*/ 3411651 w 4883056"/>
              <a:gd name="connsiteY199" fmla="*/ 506359 h 1608687"/>
              <a:gd name="connsiteX200" fmla="*/ 3411651 w 4883056"/>
              <a:gd name="connsiteY200" fmla="*/ 489586 h 1608687"/>
              <a:gd name="connsiteX201" fmla="*/ 3437675 w 4883056"/>
              <a:gd name="connsiteY201" fmla="*/ 489586 h 1608687"/>
              <a:gd name="connsiteX202" fmla="*/ 3437675 w 4883056"/>
              <a:gd name="connsiteY202" fmla="*/ 472721 h 1608687"/>
              <a:gd name="connsiteX203" fmla="*/ 3468071 w 4883056"/>
              <a:gd name="connsiteY203" fmla="*/ 472721 h 1608687"/>
              <a:gd name="connsiteX204" fmla="*/ 3468071 w 4883056"/>
              <a:gd name="connsiteY204" fmla="*/ 455685 h 1608687"/>
              <a:gd name="connsiteX205" fmla="*/ 3498467 w 4883056"/>
              <a:gd name="connsiteY205" fmla="*/ 455685 h 1608687"/>
              <a:gd name="connsiteX206" fmla="*/ 3498467 w 4883056"/>
              <a:gd name="connsiteY206" fmla="*/ 438466 h 1608687"/>
              <a:gd name="connsiteX207" fmla="*/ 3524491 w 4883056"/>
              <a:gd name="connsiteY207" fmla="*/ 438466 h 1608687"/>
              <a:gd name="connsiteX208" fmla="*/ 3524491 w 4883056"/>
              <a:gd name="connsiteY208" fmla="*/ 421155 h 1608687"/>
              <a:gd name="connsiteX209" fmla="*/ 3546213 w 4883056"/>
              <a:gd name="connsiteY209" fmla="*/ 421155 h 1608687"/>
              <a:gd name="connsiteX210" fmla="*/ 3546213 w 4883056"/>
              <a:gd name="connsiteY210" fmla="*/ 403718 h 1608687"/>
              <a:gd name="connsiteX211" fmla="*/ 3563562 w 4883056"/>
              <a:gd name="connsiteY211" fmla="*/ 403718 h 1608687"/>
              <a:gd name="connsiteX212" fmla="*/ 3563562 w 4883056"/>
              <a:gd name="connsiteY212" fmla="*/ 386143 h 1608687"/>
              <a:gd name="connsiteX213" fmla="*/ 3580901 w 4883056"/>
              <a:gd name="connsiteY213" fmla="*/ 386143 h 1608687"/>
              <a:gd name="connsiteX214" fmla="*/ 3580901 w 4883056"/>
              <a:gd name="connsiteY214" fmla="*/ 368477 h 1608687"/>
              <a:gd name="connsiteX215" fmla="*/ 3611308 w 4883056"/>
              <a:gd name="connsiteY215" fmla="*/ 368477 h 1608687"/>
              <a:gd name="connsiteX216" fmla="*/ 3611308 w 4883056"/>
              <a:gd name="connsiteY216" fmla="*/ 350582 h 1608687"/>
              <a:gd name="connsiteX217" fmla="*/ 3619971 w 4883056"/>
              <a:gd name="connsiteY217" fmla="*/ 350582 h 1608687"/>
              <a:gd name="connsiteX218" fmla="*/ 3619971 w 4883056"/>
              <a:gd name="connsiteY218" fmla="*/ 332562 h 1608687"/>
              <a:gd name="connsiteX219" fmla="*/ 3719800 w 4883056"/>
              <a:gd name="connsiteY219" fmla="*/ 332562 h 1608687"/>
              <a:gd name="connsiteX220" fmla="*/ 3719800 w 4883056"/>
              <a:gd name="connsiteY220" fmla="*/ 313785 h 1608687"/>
              <a:gd name="connsiteX221" fmla="*/ 4123475 w 4883056"/>
              <a:gd name="connsiteY221" fmla="*/ 313785 h 1608687"/>
              <a:gd name="connsiteX222" fmla="*/ 4123475 w 4883056"/>
              <a:gd name="connsiteY222" fmla="*/ 289902 h 1608687"/>
              <a:gd name="connsiteX223" fmla="*/ 4192908 w 4883056"/>
              <a:gd name="connsiteY223" fmla="*/ 289902 h 1608687"/>
              <a:gd name="connsiteX224" fmla="*/ 4192908 w 4883056"/>
              <a:gd name="connsiteY224" fmla="*/ 265298 h 1608687"/>
              <a:gd name="connsiteX225" fmla="*/ 4262375 w 4883056"/>
              <a:gd name="connsiteY225" fmla="*/ 265298 h 1608687"/>
              <a:gd name="connsiteX226" fmla="*/ 4262375 w 4883056"/>
              <a:gd name="connsiteY226" fmla="*/ 239538 h 1608687"/>
              <a:gd name="connsiteX227" fmla="*/ 4327470 w 4883056"/>
              <a:gd name="connsiteY227" fmla="*/ 239538 h 1608687"/>
              <a:gd name="connsiteX228" fmla="*/ 4327470 w 4883056"/>
              <a:gd name="connsiteY228" fmla="*/ 212976 h 1608687"/>
              <a:gd name="connsiteX229" fmla="*/ 4427287 w 4883056"/>
              <a:gd name="connsiteY229" fmla="*/ 212976 h 1608687"/>
              <a:gd name="connsiteX230" fmla="*/ 4427287 w 4883056"/>
              <a:gd name="connsiteY230" fmla="*/ 184445 h 1608687"/>
              <a:gd name="connsiteX231" fmla="*/ 4605258 w 4883056"/>
              <a:gd name="connsiteY231" fmla="*/ 184445 h 1608687"/>
              <a:gd name="connsiteX232" fmla="*/ 4605258 w 4883056"/>
              <a:gd name="connsiteY232" fmla="*/ 152147 h 1608687"/>
              <a:gd name="connsiteX233" fmla="*/ 4609595 w 4883056"/>
              <a:gd name="connsiteY233" fmla="*/ 152147 h 1608687"/>
              <a:gd name="connsiteX234" fmla="*/ 4609595 w 4883056"/>
              <a:gd name="connsiteY234" fmla="*/ 119769 h 1608687"/>
              <a:gd name="connsiteX235" fmla="*/ 4744157 w 4883056"/>
              <a:gd name="connsiteY235" fmla="*/ 119769 h 1608687"/>
              <a:gd name="connsiteX236" fmla="*/ 4744157 w 4883056"/>
              <a:gd name="connsiteY236" fmla="*/ 81403 h 1608687"/>
              <a:gd name="connsiteX237" fmla="*/ 4757203 w 4883056"/>
              <a:gd name="connsiteY237" fmla="*/ 81403 h 1608687"/>
              <a:gd name="connsiteX238" fmla="*/ 4757203 w 4883056"/>
              <a:gd name="connsiteY238" fmla="*/ 42087 h 1608687"/>
              <a:gd name="connsiteX239" fmla="*/ 4809287 w 4883056"/>
              <a:gd name="connsiteY239" fmla="*/ 42087 h 1608687"/>
              <a:gd name="connsiteX240" fmla="*/ 4809287 w 4883056"/>
              <a:gd name="connsiteY240" fmla="*/ 0 h 1608687"/>
              <a:gd name="connsiteX241" fmla="*/ 4883056 w 4883056"/>
              <a:gd name="connsiteY241" fmla="*/ 0 h 160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4883056" h="1608687">
                <a:moveTo>
                  <a:pt x="0" y="1608688"/>
                </a:moveTo>
                <a:lnTo>
                  <a:pt x="56455" y="1608688"/>
                </a:lnTo>
                <a:lnTo>
                  <a:pt x="56455" y="1599563"/>
                </a:lnTo>
                <a:lnTo>
                  <a:pt x="99829" y="1599563"/>
                </a:lnTo>
                <a:lnTo>
                  <a:pt x="99829" y="1590438"/>
                </a:lnTo>
                <a:lnTo>
                  <a:pt x="108538" y="1590438"/>
                </a:lnTo>
                <a:lnTo>
                  <a:pt x="108538" y="1581324"/>
                </a:lnTo>
                <a:lnTo>
                  <a:pt x="130225" y="1581324"/>
                </a:lnTo>
                <a:lnTo>
                  <a:pt x="130225" y="1572199"/>
                </a:lnTo>
                <a:lnTo>
                  <a:pt x="260449" y="1572199"/>
                </a:lnTo>
                <a:lnTo>
                  <a:pt x="260449" y="1563075"/>
                </a:lnTo>
                <a:lnTo>
                  <a:pt x="282125" y="1563075"/>
                </a:lnTo>
                <a:lnTo>
                  <a:pt x="282125" y="1553950"/>
                </a:lnTo>
                <a:lnTo>
                  <a:pt x="303858" y="1553950"/>
                </a:lnTo>
                <a:lnTo>
                  <a:pt x="303858" y="1544779"/>
                </a:lnTo>
                <a:lnTo>
                  <a:pt x="399338" y="1544779"/>
                </a:lnTo>
                <a:lnTo>
                  <a:pt x="399338" y="1535654"/>
                </a:lnTo>
                <a:lnTo>
                  <a:pt x="412350" y="1535654"/>
                </a:lnTo>
                <a:lnTo>
                  <a:pt x="412350" y="1526529"/>
                </a:lnTo>
                <a:lnTo>
                  <a:pt x="416687" y="1526529"/>
                </a:lnTo>
                <a:lnTo>
                  <a:pt x="416687" y="1517404"/>
                </a:lnTo>
                <a:lnTo>
                  <a:pt x="455758" y="1517404"/>
                </a:lnTo>
                <a:lnTo>
                  <a:pt x="455758" y="1508245"/>
                </a:lnTo>
                <a:lnTo>
                  <a:pt x="468770" y="1508245"/>
                </a:lnTo>
                <a:lnTo>
                  <a:pt x="468770" y="1499120"/>
                </a:lnTo>
                <a:lnTo>
                  <a:pt x="486154" y="1499120"/>
                </a:lnTo>
                <a:lnTo>
                  <a:pt x="486154" y="1489995"/>
                </a:lnTo>
                <a:lnTo>
                  <a:pt x="494829" y="1489995"/>
                </a:lnTo>
                <a:lnTo>
                  <a:pt x="494829" y="1480870"/>
                </a:lnTo>
                <a:lnTo>
                  <a:pt x="525225" y="1480870"/>
                </a:lnTo>
                <a:lnTo>
                  <a:pt x="525225" y="1471700"/>
                </a:lnTo>
                <a:lnTo>
                  <a:pt x="551249" y="1471700"/>
                </a:lnTo>
                <a:lnTo>
                  <a:pt x="551249" y="1462574"/>
                </a:lnTo>
                <a:lnTo>
                  <a:pt x="607670" y="1462574"/>
                </a:lnTo>
                <a:lnTo>
                  <a:pt x="607670" y="1453461"/>
                </a:lnTo>
                <a:lnTo>
                  <a:pt x="633728" y="1453461"/>
                </a:lnTo>
                <a:lnTo>
                  <a:pt x="633728" y="1444290"/>
                </a:lnTo>
                <a:lnTo>
                  <a:pt x="642403" y="1444290"/>
                </a:lnTo>
                <a:lnTo>
                  <a:pt x="642403" y="1435165"/>
                </a:lnTo>
                <a:lnTo>
                  <a:pt x="668462" y="1435165"/>
                </a:lnTo>
                <a:lnTo>
                  <a:pt x="668462" y="1425995"/>
                </a:lnTo>
                <a:lnTo>
                  <a:pt x="694475" y="1425995"/>
                </a:lnTo>
                <a:lnTo>
                  <a:pt x="694475" y="1416870"/>
                </a:lnTo>
                <a:lnTo>
                  <a:pt x="707533" y="1416870"/>
                </a:lnTo>
                <a:lnTo>
                  <a:pt x="707533" y="1407699"/>
                </a:lnTo>
                <a:lnTo>
                  <a:pt x="781291" y="1407699"/>
                </a:lnTo>
                <a:lnTo>
                  <a:pt x="781291" y="1398540"/>
                </a:lnTo>
                <a:lnTo>
                  <a:pt x="789966" y="1398540"/>
                </a:lnTo>
                <a:lnTo>
                  <a:pt x="789966" y="1389415"/>
                </a:lnTo>
                <a:lnTo>
                  <a:pt x="824700" y="1389415"/>
                </a:lnTo>
                <a:lnTo>
                  <a:pt x="824700" y="1380244"/>
                </a:lnTo>
                <a:lnTo>
                  <a:pt x="881120" y="1380244"/>
                </a:lnTo>
                <a:lnTo>
                  <a:pt x="881120" y="1371074"/>
                </a:lnTo>
                <a:lnTo>
                  <a:pt x="920191" y="1371074"/>
                </a:lnTo>
                <a:lnTo>
                  <a:pt x="920191" y="1361903"/>
                </a:lnTo>
                <a:lnTo>
                  <a:pt x="937540" y="1361903"/>
                </a:lnTo>
                <a:lnTo>
                  <a:pt x="937540" y="1352743"/>
                </a:lnTo>
                <a:lnTo>
                  <a:pt x="976611" y="1352743"/>
                </a:lnTo>
                <a:lnTo>
                  <a:pt x="976611" y="1334356"/>
                </a:lnTo>
                <a:lnTo>
                  <a:pt x="1002670" y="1334356"/>
                </a:lnTo>
                <a:lnTo>
                  <a:pt x="1002670" y="1316026"/>
                </a:lnTo>
                <a:lnTo>
                  <a:pt x="1007007" y="1316026"/>
                </a:lnTo>
                <a:lnTo>
                  <a:pt x="1007007" y="1306856"/>
                </a:lnTo>
                <a:lnTo>
                  <a:pt x="1028695" y="1306856"/>
                </a:lnTo>
                <a:lnTo>
                  <a:pt x="1028695" y="1297685"/>
                </a:lnTo>
                <a:lnTo>
                  <a:pt x="1080811" y="1297685"/>
                </a:lnTo>
                <a:lnTo>
                  <a:pt x="1080811" y="1279309"/>
                </a:lnTo>
                <a:lnTo>
                  <a:pt x="1115511" y="1279309"/>
                </a:lnTo>
                <a:lnTo>
                  <a:pt x="1115511" y="1270138"/>
                </a:lnTo>
                <a:lnTo>
                  <a:pt x="1119837" y="1270138"/>
                </a:lnTo>
                <a:lnTo>
                  <a:pt x="1119837" y="1260968"/>
                </a:lnTo>
                <a:lnTo>
                  <a:pt x="1141570" y="1260968"/>
                </a:lnTo>
                <a:lnTo>
                  <a:pt x="1141570" y="1251751"/>
                </a:lnTo>
                <a:lnTo>
                  <a:pt x="1163245" y="1251751"/>
                </a:lnTo>
                <a:lnTo>
                  <a:pt x="1163245" y="1233375"/>
                </a:lnTo>
                <a:lnTo>
                  <a:pt x="1215328" y="1233375"/>
                </a:lnTo>
                <a:lnTo>
                  <a:pt x="1215328" y="1224205"/>
                </a:lnTo>
                <a:lnTo>
                  <a:pt x="1219711" y="1224205"/>
                </a:lnTo>
                <a:lnTo>
                  <a:pt x="1219711" y="1215034"/>
                </a:lnTo>
                <a:lnTo>
                  <a:pt x="1241398" y="1215034"/>
                </a:lnTo>
                <a:lnTo>
                  <a:pt x="1241398" y="1205829"/>
                </a:lnTo>
                <a:lnTo>
                  <a:pt x="1245724" y="1205829"/>
                </a:lnTo>
                <a:lnTo>
                  <a:pt x="1245724" y="1196658"/>
                </a:lnTo>
                <a:lnTo>
                  <a:pt x="1258736" y="1196658"/>
                </a:lnTo>
                <a:lnTo>
                  <a:pt x="1258736" y="1187442"/>
                </a:lnTo>
                <a:lnTo>
                  <a:pt x="1328203" y="1187442"/>
                </a:lnTo>
                <a:lnTo>
                  <a:pt x="1328203" y="1178271"/>
                </a:lnTo>
                <a:lnTo>
                  <a:pt x="1336878" y="1178271"/>
                </a:lnTo>
                <a:lnTo>
                  <a:pt x="1336878" y="1169066"/>
                </a:lnTo>
                <a:lnTo>
                  <a:pt x="1341216" y="1169066"/>
                </a:lnTo>
                <a:lnTo>
                  <a:pt x="1341216" y="1159895"/>
                </a:lnTo>
                <a:lnTo>
                  <a:pt x="1410683" y="1159895"/>
                </a:lnTo>
                <a:lnTo>
                  <a:pt x="1410683" y="1150679"/>
                </a:lnTo>
                <a:lnTo>
                  <a:pt x="1497465" y="1150679"/>
                </a:lnTo>
                <a:lnTo>
                  <a:pt x="1497465" y="1141474"/>
                </a:lnTo>
                <a:lnTo>
                  <a:pt x="1510511" y="1141474"/>
                </a:lnTo>
                <a:lnTo>
                  <a:pt x="1510511" y="1132257"/>
                </a:lnTo>
                <a:lnTo>
                  <a:pt x="1523523" y="1132257"/>
                </a:lnTo>
                <a:lnTo>
                  <a:pt x="1523523" y="1122995"/>
                </a:lnTo>
                <a:lnTo>
                  <a:pt x="1545245" y="1122995"/>
                </a:lnTo>
                <a:lnTo>
                  <a:pt x="1545245" y="1113790"/>
                </a:lnTo>
                <a:lnTo>
                  <a:pt x="1549582" y="1113790"/>
                </a:lnTo>
                <a:lnTo>
                  <a:pt x="1549582" y="1104527"/>
                </a:lnTo>
                <a:lnTo>
                  <a:pt x="1579944" y="1104527"/>
                </a:lnTo>
                <a:lnTo>
                  <a:pt x="1579944" y="1095231"/>
                </a:lnTo>
                <a:lnTo>
                  <a:pt x="1640736" y="1095231"/>
                </a:lnTo>
                <a:lnTo>
                  <a:pt x="1640736" y="1085831"/>
                </a:lnTo>
                <a:lnTo>
                  <a:pt x="1675424" y="1085831"/>
                </a:lnTo>
                <a:lnTo>
                  <a:pt x="1675424" y="1076260"/>
                </a:lnTo>
                <a:lnTo>
                  <a:pt x="1710157" y="1076260"/>
                </a:lnTo>
                <a:lnTo>
                  <a:pt x="1710157" y="1066642"/>
                </a:lnTo>
                <a:lnTo>
                  <a:pt x="1731890" y="1066642"/>
                </a:lnTo>
                <a:lnTo>
                  <a:pt x="1731890" y="1047374"/>
                </a:lnTo>
                <a:lnTo>
                  <a:pt x="1744902" y="1047374"/>
                </a:lnTo>
                <a:lnTo>
                  <a:pt x="1744902" y="1037711"/>
                </a:lnTo>
                <a:lnTo>
                  <a:pt x="1762240" y="1037711"/>
                </a:lnTo>
                <a:lnTo>
                  <a:pt x="1762240" y="1028048"/>
                </a:lnTo>
                <a:lnTo>
                  <a:pt x="1779636" y="1028048"/>
                </a:lnTo>
                <a:lnTo>
                  <a:pt x="1779636" y="1018350"/>
                </a:lnTo>
                <a:lnTo>
                  <a:pt x="1879453" y="1018350"/>
                </a:lnTo>
                <a:lnTo>
                  <a:pt x="1879453" y="1008596"/>
                </a:lnTo>
                <a:lnTo>
                  <a:pt x="1927198" y="1008596"/>
                </a:lnTo>
                <a:lnTo>
                  <a:pt x="1927198" y="998761"/>
                </a:lnTo>
                <a:lnTo>
                  <a:pt x="1953223" y="998761"/>
                </a:lnTo>
                <a:lnTo>
                  <a:pt x="1953223" y="988869"/>
                </a:lnTo>
                <a:lnTo>
                  <a:pt x="1987956" y="988869"/>
                </a:lnTo>
                <a:lnTo>
                  <a:pt x="1987956" y="978942"/>
                </a:lnTo>
                <a:lnTo>
                  <a:pt x="1996631" y="978942"/>
                </a:lnTo>
                <a:lnTo>
                  <a:pt x="1996631" y="968970"/>
                </a:lnTo>
                <a:lnTo>
                  <a:pt x="2057423" y="968970"/>
                </a:lnTo>
                <a:lnTo>
                  <a:pt x="2057423" y="958907"/>
                </a:lnTo>
                <a:lnTo>
                  <a:pt x="2105168" y="958907"/>
                </a:lnTo>
                <a:lnTo>
                  <a:pt x="2105168" y="948717"/>
                </a:lnTo>
                <a:lnTo>
                  <a:pt x="2165926" y="948717"/>
                </a:lnTo>
                <a:lnTo>
                  <a:pt x="2165926" y="938378"/>
                </a:lnTo>
                <a:lnTo>
                  <a:pt x="2196323" y="938378"/>
                </a:lnTo>
                <a:lnTo>
                  <a:pt x="2196323" y="927914"/>
                </a:lnTo>
                <a:lnTo>
                  <a:pt x="2200660" y="927914"/>
                </a:lnTo>
                <a:lnTo>
                  <a:pt x="2200660" y="917449"/>
                </a:lnTo>
                <a:lnTo>
                  <a:pt x="2235347" y="917449"/>
                </a:lnTo>
                <a:lnTo>
                  <a:pt x="2235347" y="906893"/>
                </a:lnTo>
                <a:lnTo>
                  <a:pt x="2287431" y="906893"/>
                </a:lnTo>
                <a:lnTo>
                  <a:pt x="2287431" y="896211"/>
                </a:lnTo>
                <a:lnTo>
                  <a:pt x="2352560" y="896211"/>
                </a:lnTo>
                <a:lnTo>
                  <a:pt x="2352560" y="885300"/>
                </a:lnTo>
                <a:lnTo>
                  <a:pt x="2374247" y="885300"/>
                </a:lnTo>
                <a:lnTo>
                  <a:pt x="2374247" y="874252"/>
                </a:lnTo>
                <a:lnTo>
                  <a:pt x="2469738" y="874252"/>
                </a:lnTo>
                <a:lnTo>
                  <a:pt x="2469738" y="862666"/>
                </a:lnTo>
                <a:lnTo>
                  <a:pt x="2495798" y="862666"/>
                </a:lnTo>
                <a:lnTo>
                  <a:pt x="2495798" y="850987"/>
                </a:lnTo>
                <a:lnTo>
                  <a:pt x="2508809" y="850987"/>
                </a:lnTo>
                <a:lnTo>
                  <a:pt x="2508809" y="839321"/>
                </a:lnTo>
                <a:lnTo>
                  <a:pt x="2569602" y="839321"/>
                </a:lnTo>
                <a:lnTo>
                  <a:pt x="2569602" y="827379"/>
                </a:lnTo>
                <a:lnTo>
                  <a:pt x="2678105" y="827379"/>
                </a:lnTo>
                <a:lnTo>
                  <a:pt x="2678105" y="814854"/>
                </a:lnTo>
                <a:lnTo>
                  <a:pt x="2699781" y="814854"/>
                </a:lnTo>
                <a:lnTo>
                  <a:pt x="2699781" y="802329"/>
                </a:lnTo>
                <a:lnTo>
                  <a:pt x="2712838" y="802329"/>
                </a:lnTo>
                <a:lnTo>
                  <a:pt x="2712838" y="789769"/>
                </a:lnTo>
                <a:lnTo>
                  <a:pt x="2899472" y="789769"/>
                </a:lnTo>
                <a:lnTo>
                  <a:pt x="2899472" y="776214"/>
                </a:lnTo>
                <a:lnTo>
                  <a:pt x="2912484" y="776214"/>
                </a:lnTo>
                <a:lnTo>
                  <a:pt x="2912484" y="762669"/>
                </a:lnTo>
                <a:lnTo>
                  <a:pt x="2916822" y="762669"/>
                </a:lnTo>
                <a:lnTo>
                  <a:pt x="2916822" y="749022"/>
                </a:lnTo>
                <a:lnTo>
                  <a:pt x="2921159" y="749022"/>
                </a:lnTo>
                <a:lnTo>
                  <a:pt x="2921159" y="735386"/>
                </a:lnTo>
                <a:lnTo>
                  <a:pt x="2964568" y="735386"/>
                </a:lnTo>
                <a:lnTo>
                  <a:pt x="2964568" y="721567"/>
                </a:lnTo>
                <a:lnTo>
                  <a:pt x="2981905" y="721567"/>
                </a:lnTo>
                <a:lnTo>
                  <a:pt x="2981905" y="707611"/>
                </a:lnTo>
                <a:lnTo>
                  <a:pt x="2986288" y="707611"/>
                </a:lnTo>
                <a:lnTo>
                  <a:pt x="2986288" y="693654"/>
                </a:lnTo>
                <a:lnTo>
                  <a:pt x="3038372" y="693654"/>
                </a:lnTo>
                <a:lnTo>
                  <a:pt x="3038372" y="679480"/>
                </a:lnTo>
                <a:lnTo>
                  <a:pt x="3094792" y="679480"/>
                </a:lnTo>
                <a:lnTo>
                  <a:pt x="3094792" y="664860"/>
                </a:lnTo>
                <a:lnTo>
                  <a:pt x="3099130" y="664860"/>
                </a:lnTo>
                <a:lnTo>
                  <a:pt x="3099130" y="650182"/>
                </a:lnTo>
                <a:lnTo>
                  <a:pt x="3120805" y="650182"/>
                </a:lnTo>
                <a:lnTo>
                  <a:pt x="3120805" y="635344"/>
                </a:lnTo>
                <a:lnTo>
                  <a:pt x="3181609" y="635344"/>
                </a:lnTo>
                <a:lnTo>
                  <a:pt x="3181609" y="619911"/>
                </a:lnTo>
                <a:lnTo>
                  <a:pt x="3220679" y="619911"/>
                </a:lnTo>
                <a:lnTo>
                  <a:pt x="3220679" y="604260"/>
                </a:lnTo>
                <a:lnTo>
                  <a:pt x="3251029" y="604260"/>
                </a:lnTo>
                <a:lnTo>
                  <a:pt x="3251029" y="588288"/>
                </a:lnTo>
                <a:lnTo>
                  <a:pt x="3255367" y="588288"/>
                </a:lnTo>
                <a:lnTo>
                  <a:pt x="3255367" y="572237"/>
                </a:lnTo>
                <a:lnTo>
                  <a:pt x="3307451" y="572237"/>
                </a:lnTo>
                <a:lnTo>
                  <a:pt x="3307451" y="555910"/>
                </a:lnTo>
                <a:lnTo>
                  <a:pt x="3329171" y="555910"/>
                </a:lnTo>
                <a:lnTo>
                  <a:pt x="3329171" y="539458"/>
                </a:lnTo>
                <a:lnTo>
                  <a:pt x="3337846" y="539458"/>
                </a:lnTo>
                <a:lnTo>
                  <a:pt x="3337846" y="523040"/>
                </a:lnTo>
                <a:lnTo>
                  <a:pt x="3398604" y="523040"/>
                </a:lnTo>
                <a:lnTo>
                  <a:pt x="3398604" y="506359"/>
                </a:lnTo>
                <a:lnTo>
                  <a:pt x="3411651" y="506359"/>
                </a:lnTo>
                <a:lnTo>
                  <a:pt x="3411651" y="489586"/>
                </a:lnTo>
                <a:lnTo>
                  <a:pt x="3437675" y="489586"/>
                </a:lnTo>
                <a:lnTo>
                  <a:pt x="3437675" y="472721"/>
                </a:lnTo>
                <a:lnTo>
                  <a:pt x="3468071" y="472721"/>
                </a:lnTo>
                <a:lnTo>
                  <a:pt x="3468071" y="455685"/>
                </a:lnTo>
                <a:lnTo>
                  <a:pt x="3498467" y="455685"/>
                </a:lnTo>
                <a:lnTo>
                  <a:pt x="3498467" y="438466"/>
                </a:lnTo>
                <a:lnTo>
                  <a:pt x="3524491" y="438466"/>
                </a:lnTo>
                <a:lnTo>
                  <a:pt x="3524491" y="421155"/>
                </a:lnTo>
                <a:lnTo>
                  <a:pt x="3546213" y="421155"/>
                </a:lnTo>
                <a:lnTo>
                  <a:pt x="3546213" y="403718"/>
                </a:lnTo>
                <a:lnTo>
                  <a:pt x="3563562" y="403718"/>
                </a:lnTo>
                <a:lnTo>
                  <a:pt x="3563562" y="386143"/>
                </a:lnTo>
                <a:lnTo>
                  <a:pt x="3580901" y="386143"/>
                </a:lnTo>
                <a:lnTo>
                  <a:pt x="3580901" y="368477"/>
                </a:lnTo>
                <a:lnTo>
                  <a:pt x="3611308" y="368477"/>
                </a:lnTo>
                <a:lnTo>
                  <a:pt x="3611308" y="350582"/>
                </a:lnTo>
                <a:lnTo>
                  <a:pt x="3619971" y="350582"/>
                </a:lnTo>
                <a:lnTo>
                  <a:pt x="3619971" y="332562"/>
                </a:lnTo>
                <a:lnTo>
                  <a:pt x="3719800" y="332562"/>
                </a:lnTo>
                <a:lnTo>
                  <a:pt x="3719800" y="313785"/>
                </a:lnTo>
                <a:lnTo>
                  <a:pt x="4123475" y="313785"/>
                </a:lnTo>
                <a:lnTo>
                  <a:pt x="4123475" y="289902"/>
                </a:lnTo>
                <a:lnTo>
                  <a:pt x="4192908" y="289902"/>
                </a:lnTo>
                <a:lnTo>
                  <a:pt x="4192908" y="265298"/>
                </a:lnTo>
                <a:lnTo>
                  <a:pt x="4262375" y="265298"/>
                </a:lnTo>
                <a:lnTo>
                  <a:pt x="4262375" y="239538"/>
                </a:lnTo>
                <a:lnTo>
                  <a:pt x="4327470" y="239538"/>
                </a:lnTo>
                <a:lnTo>
                  <a:pt x="4327470" y="212976"/>
                </a:lnTo>
                <a:lnTo>
                  <a:pt x="4427287" y="212976"/>
                </a:lnTo>
                <a:lnTo>
                  <a:pt x="4427287" y="184445"/>
                </a:lnTo>
                <a:lnTo>
                  <a:pt x="4605258" y="184445"/>
                </a:lnTo>
                <a:lnTo>
                  <a:pt x="4605258" y="152147"/>
                </a:lnTo>
                <a:lnTo>
                  <a:pt x="4609595" y="152147"/>
                </a:lnTo>
                <a:lnTo>
                  <a:pt x="4609595" y="119769"/>
                </a:lnTo>
                <a:lnTo>
                  <a:pt x="4744157" y="119769"/>
                </a:lnTo>
                <a:lnTo>
                  <a:pt x="4744157" y="81403"/>
                </a:lnTo>
                <a:lnTo>
                  <a:pt x="4757203" y="81403"/>
                </a:lnTo>
                <a:lnTo>
                  <a:pt x="4757203" y="42087"/>
                </a:lnTo>
                <a:lnTo>
                  <a:pt x="4809287" y="42087"/>
                </a:lnTo>
                <a:lnTo>
                  <a:pt x="4809287" y="0"/>
                </a:lnTo>
                <a:lnTo>
                  <a:pt x="4883056" y="0"/>
                </a:lnTo>
              </a:path>
            </a:pathLst>
          </a:custGeom>
          <a:noFill/>
          <a:ln w="18310" cap="flat">
            <a:solidFill>
              <a:srgbClr val="E41A1C"/>
            </a:solidFill>
            <a:prstDash val="solid"/>
            <a:round/>
          </a:ln>
        </p:spPr>
        <p:txBody>
          <a:bodyPr rtlCol="0" anchor="ctr"/>
          <a:lstStyle/>
          <a:p>
            <a:endParaRPr lang="ko-KR" altLang="en-US" sz="1796">
              <a:latin typeface="Arial Narrow" panose="020B0606020202030204" pitchFamily="34" charset="0"/>
            </a:endParaRPr>
          </a:p>
        </p:txBody>
      </p:sp>
      <p:sp>
        <p:nvSpPr>
          <p:cNvPr id="57" name="자유형: 도형 56">
            <a:extLst>
              <a:ext uri="{FF2B5EF4-FFF2-40B4-BE49-F238E27FC236}">
                <a16:creationId xmlns:a16="http://schemas.microsoft.com/office/drawing/2014/main" id="{5C1D6B55-10B2-F546-A15F-A0998C63B878}"/>
              </a:ext>
            </a:extLst>
          </p:cNvPr>
          <p:cNvSpPr/>
          <p:nvPr/>
        </p:nvSpPr>
        <p:spPr>
          <a:xfrm>
            <a:off x="4179396" y="2757698"/>
            <a:ext cx="5988379" cy="1443347"/>
          </a:xfrm>
          <a:custGeom>
            <a:avLst/>
            <a:gdLst>
              <a:gd name="connsiteX0" fmla="*/ 0 w 4883056"/>
              <a:gd name="connsiteY0" fmla="*/ 1061319 h 1061318"/>
              <a:gd name="connsiteX1" fmla="*/ 56455 w 4883056"/>
              <a:gd name="connsiteY1" fmla="*/ 1061319 h 1061318"/>
              <a:gd name="connsiteX2" fmla="*/ 56455 w 4883056"/>
              <a:gd name="connsiteY2" fmla="*/ 1052331 h 1061318"/>
              <a:gd name="connsiteX3" fmla="*/ 65130 w 4883056"/>
              <a:gd name="connsiteY3" fmla="*/ 1052331 h 1061318"/>
              <a:gd name="connsiteX4" fmla="*/ 65130 w 4883056"/>
              <a:gd name="connsiteY4" fmla="*/ 1043298 h 1061318"/>
              <a:gd name="connsiteX5" fmla="*/ 108538 w 4883056"/>
              <a:gd name="connsiteY5" fmla="*/ 1043298 h 1061318"/>
              <a:gd name="connsiteX6" fmla="*/ 108538 w 4883056"/>
              <a:gd name="connsiteY6" fmla="*/ 1034264 h 1061318"/>
              <a:gd name="connsiteX7" fmla="*/ 147563 w 4883056"/>
              <a:gd name="connsiteY7" fmla="*/ 1034264 h 1061318"/>
              <a:gd name="connsiteX8" fmla="*/ 147563 w 4883056"/>
              <a:gd name="connsiteY8" fmla="*/ 1025277 h 1061318"/>
              <a:gd name="connsiteX9" fmla="*/ 173633 w 4883056"/>
              <a:gd name="connsiteY9" fmla="*/ 1025277 h 1061318"/>
              <a:gd name="connsiteX10" fmla="*/ 173633 w 4883056"/>
              <a:gd name="connsiteY10" fmla="*/ 1016243 h 1061318"/>
              <a:gd name="connsiteX11" fmla="*/ 199692 w 4883056"/>
              <a:gd name="connsiteY11" fmla="*/ 1016243 h 1061318"/>
              <a:gd name="connsiteX12" fmla="*/ 199692 w 4883056"/>
              <a:gd name="connsiteY12" fmla="*/ 1007210 h 1061318"/>
              <a:gd name="connsiteX13" fmla="*/ 204029 w 4883056"/>
              <a:gd name="connsiteY13" fmla="*/ 1007210 h 1061318"/>
              <a:gd name="connsiteX14" fmla="*/ 204029 w 4883056"/>
              <a:gd name="connsiteY14" fmla="*/ 998211 h 1061318"/>
              <a:gd name="connsiteX15" fmla="*/ 256112 w 4883056"/>
              <a:gd name="connsiteY15" fmla="*/ 998211 h 1061318"/>
              <a:gd name="connsiteX16" fmla="*/ 256112 w 4883056"/>
              <a:gd name="connsiteY16" fmla="*/ 989178 h 1061318"/>
              <a:gd name="connsiteX17" fmla="*/ 273450 w 4883056"/>
              <a:gd name="connsiteY17" fmla="*/ 989178 h 1061318"/>
              <a:gd name="connsiteX18" fmla="*/ 273450 w 4883056"/>
              <a:gd name="connsiteY18" fmla="*/ 980145 h 1061318"/>
              <a:gd name="connsiteX19" fmla="*/ 295183 w 4883056"/>
              <a:gd name="connsiteY19" fmla="*/ 980145 h 1061318"/>
              <a:gd name="connsiteX20" fmla="*/ 295183 w 4883056"/>
              <a:gd name="connsiteY20" fmla="*/ 971157 h 1061318"/>
              <a:gd name="connsiteX21" fmla="*/ 299520 w 4883056"/>
              <a:gd name="connsiteY21" fmla="*/ 971157 h 1061318"/>
              <a:gd name="connsiteX22" fmla="*/ 299520 w 4883056"/>
              <a:gd name="connsiteY22" fmla="*/ 962124 h 1061318"/>
              <a:gd name="connsiteX23" fmla="*/ 373279 w 4883056"/>
              <a:gd name="connsiteY23" fmla="*/ 962124 h 1061318"/>
              <a:gd name="connsiteX24" fmla="*/ 373279 w 4883056"/>
              <a:gd name="connsiteY24" fmla="*/ 953090 h 1061318"/>
              <a:gd name="connsiteX25" fmla="*/ 455758 w 4883056"/>
              <a:gd name="connsiteY25" fmla="*/ 953090 h 1061318"/>
              <a:gd name="connsiteX26" fmla="*/ 455758 w 4883056"/>
              <a:gd name="connsiteY26" fmla="*/ 944103 h 1061318"/>
              <a:gd name="connsiteX27" fmla="*/ 533900 w 4883056"/>
              <a:gd name="connsiteY27" fmla="*/ 944103 h 1061318"/>
              <a:gd name="connsiteX28" fmla="*/ 533900 w 4883056"/>
              <a:gd name="connsiteY28" fmla="*/ 935069 h 1061318"/>
              <a:gd name="connsiteX29" fmla="*/ 642403 w 4883056"/>
              <a:gd name="connsiteY29" fmla="*/ 935069 h 1061318"/>
              <a:gd name="connsiteX30" fmla="*/ 642403 w 4883056"/>
              <a:gd name="connsiteY30" fmla="*/ 926036 h 1061318"/>
              <a:gd name="connsiteX31" fmla="*/ 664125 w 4883056"/>
              <a:gd name="connsiteY31" fmla="*/ 926036 h 1061318"/>
              <a:gd name="connsiteX32" fmla="*/ 664125 w 4883056"/>
              <a:gd name="connsiteY32" fmla="*/ 917003 h 1061318"/>
              <a:gd name="connsiteX33" fmla="*/ 729220 w 4883056"/>
              <a:gd name="connsiteY33" fmla="*/ 917003 h 1061318"/>
              <a:gd name="connsiteX34" fmla="*/ 729220 w 4883056"/>
              <a:gd name="connsiteY34" fmla="*/ 907970 h 1061318"/>
              <a:gd name="connsiteX35" fmla="*/ 742221 w 4883056"/>
              <a:gd name="connsiteY35" fmla="*/ 907970 h 1061318"/>
              <a:gd name="connsiteX36" fmla="*/ 742221 w 4883056"/>
              <a:gd name="connsiteY36" fmla="*/ 898936 h 1061318"/>
              <a:gd name="connsiteX37" fmla="*/ 746558 w 4883056"/>
              <a:gd name="connsiteY37" fmla="*/ 898936 h 1061318"/>
              <a:gd name="connsiteX38" fmla="*/ 746558 w 4883056"/>
              <a:gd name="connsiteY38" fmla="*/ 889891 h 1061318"/>
              <a:gd name="connsiteX39" fmla="*/ 798641 w 4883056"/>
              <a:gd name="connsiteY39" fmla="*/ 889891 h 1061318"/>
              <a:gd name="connsiteX40" fmla="*/ 798641 w 4883056"/>
              <a:gd name="connsiteY40" fmla="*/ 880824 h 1061318"/>
              <a:gd name="connsiteX41" fmla="*/ 816036 w 4883056"/>
              <a:gd name="connsiteY41" fmla="*/ 880824 h 1061318"/>
              <a:gd name="connsiteX42" fmla="*/ 816036 w 4883056"/>
              <a:gd name="connsiteY42" fmla="*/ 871779 h 1061318"/>
              <a:gd name="connsiteX43" fmla="*/ 837712 w 4883056"/>
              <a:gd name="connsiteY43" fmla="*/ 871779 h 1061318"/>
              <a:gd name="connsiteX44" fmla="*/ 837712 w 4883056"/>
              <a:gd name="connsiteY44" fmla="*/ 862711 h 1061318"/>
              <a:gd name="connsiteX45" fmla="*/ 846387 w 4883056"/>
              <a:gd name="connsiteY45" fmla="*/ 862711 h 1061318"/>
              <a:gd name="connsiteX46" fmla="*/ 846387 w 4883056"/>
              <a:gd name="connsiteY46" fmla="*/ 853666 h 1061318"/>
              <a:gd name="connsiteX47" fmla="*/ 850770 w 4883056"/>
              <a:gd name="connsiteY47" fmla="*/ 853666 h 1061318"/>
              <a:gd name="connsiteX48" fmla="*/ 850770 w 4883056"/>
              <a:gd name="connsiteY48" fmla="*/ 844587 h 1061318"/>
              <a:gd name="connsiteX49" fmla="*/ 954924 w 4883056"/>
              <a:gd name="connsiteY49" fmla="*/ 844587 h 1061318"/>
              <a:gd name="connsiteX50" fmla="*/ 954924 w 4883056"/>
              <a:gd name="connsiteY50" fmla="*/ 835554 h 1061318"/>
              <a:gd name="connsiteX51" fmla="*/ 993995 w 4883056"/>
              <a:gd name="connsiteY51" fmla="*/ 835554 h 1061318"/>
              <a:gd name="connsiteX52" fmla="*/ 993995 w 4883056"/>
              <a:gd name="connsiteY52" fmla="*/ 826475 h 1061318"/>
              <a:gd name="connsiteX53" fmla="*/ 1028695 w 4883056"/>
              <a:gd name="connsiteY53" fmla="*/ 826475 h 1061318"/>
              <a:gd name="connsiteX54" fmla="*/ 1028695 w 4883056"/>
              <a:gd name="connsiteY54" fmla="*/ 817396 h 1061318"/>
              <a:gd name="connsiteX55" fmla="*/ 1033066 w 4883056"/>
              <a:gd name="connsiteY55" fmla="*/ 817396 h 1061318"/>
              <a:gd name="connsiteX56" fmla="*/ 1033066 w 4883056"/>
              <a:gd name="connsiteY56" fmla="*/ 808362 h 1061318"/>
              <a:gd name="connsiteX57" fmla="*/ 1050415 w 4883056"/>
              <a:gd name="connsiteY57" fmla="*/ 808362 h 1061318"/>
              <a:gd name="connsiteX58" fmla="*/ 1050415 w 4883056"/>
              <a:gd name="connsiteY58" fmla="*/ 799283 h 1061318"/>
              <a:gd name="connsiteX59" fmla="*/ 1054753 w 4883056"/>
              <a:gd name="connsiteY59" fmla="*/ 799283 h 1061318"/>
              <a:gd name="connsiteX60" fmla="*/ 1054753 w 4883056"/>
              <a:gd name="connsiteY60" fmla="*/ 790204 h 1061318"/>
              <a:gd name="connsiteX61" fmla="*/ 1132895 w 4883056"/>
              <a:gd name="connsiteY61" fmla="*/ 790204 h 1061318"/>
              <a:gd name="connsiteX62" fmla="*/ 1132895 w 4883056"/>
              <a:gd name="connsiteY62" fmla="*/ 781171 h 1061318"/>
              <a:gd name="connsiteX63" fmla="*/ 1137233 w 4883056"/>
              <a:gd name="connsiteY63" fmla="*/ 781171 h 1061318"/>
              <a:gd name="connsiteX64" fmla="*/ 1137233 w 4883056"/>
              <a:gd name="connsiteY64" fmla="*/ 772092 h 1061318"/>
              <a:gd name="connsiteX65" fmla="*/ 1141570 w 4883056"/>
              <a:gd name="connsiteY65" fmla="*/ 772092 h 1061318"/>
              <a:gd name="connsiteX66" fmla="*/ 1141570 w 4883056"/>
              <a:gd name="connsiteY66" fmla="*/ 763013 h 1061318"/>
              <a:gd name="connsiteX67" fmla="*/ 1224049 w 4883056"/>
              <a:gd name="connsiteY67" fmla="*/ 763013 h 1061318"/>
              <a:gd name="connsiteX68" fmla="*/ 1224049 w 4883056"/>
              <a:gd name="connsiteY68" fmla="*/ 753979 h 1061318"/>
              <a:gd name="connsiteX69" fmla="*/ 1228386 w 4883056"/>
              <a:gd name="connsiteY69" fmla="*/ 753979 h 1061318"/>
              <a:gd name="connsiteX70" fmla="*/ 1228386 w 4883056"/>
              <a:gd name="connsiteY70" fmla="*/ 744900 h 1061318"/>
              <a:gd name="connsiteX71" fmla="*/ 1237061 w 4883056"/>
              <a:gd name="connsiteY71" fmla="*/ 744900 h 1061318"/>
              <a:gd name="connsiteX72" fmla="*/ 1237061 w 4883056"/>
              <a:gd name="connsiteY72" fmla="*/ 735821 h 1061318"/>
              <a:gd name="connsiteX73" fmla="*/ 1310819 w 4883056"/>
              <a:gd name="connsiteY73" fmla="*/ 735821 h 1061318"/>
              <a:gd name="connsiteX74" fmla="*/ 1310819 w 4883056"/>
              <a:gd name="connsiteY74" fmla="*/ 726742 h 1061318"/>
              <a:gd name="connsiteX75" fmla="*/ 1362948 w 4883056"/>
              <a:gd name="connsiteY75" fmla="*/ 726742 h 1061318"/>
              <a:gd name="connsiteX76" fmla="*/ 1362948 w 4883056"/>
              <a:gd name="connsiteY76" fmla="*/ 717674 h 1061318"/>
              <a:gd name="connsiteX77" fmla="*/ 1367286 w 4883056"/>
              <a:gd name="connsiteY77" fmla="*/ 717674 h 1061318"/>
              <a:gd name="connsiteX78" fmla="*/ 1367286 w 4883056"/>
              <a:gd name="connsiteY78" fmla="*/ 708595 h 1061318"/>
              <a:gd name="connsiteX79" fmla="*/ 1436707 w 4883056"/>
              <a:gd name="connsiteY79" fmla="*/ 708595 h 1061318"/>
              <a:gd name="connsiteX80" fmla="*/ 1436707 w 4883056"/>
              <a:gd name="connsiteY80" fmla="*/ 699516 h 1061318"/>
              <a:gd name="connsiteX81" fmla="*/ 1458428 w 4883056"/>
              <a:gd name="connsiteY81" fmla="*/ 699516 h 1061318"/>
              <a:gd name="connsiteX82" fmla="*/ 1458428 w 4883056"/>
              <a:gd name="connsiteY82" fmla="*/ 690437 h 1061318"/>
              <a:gd name="connsiteX83" fmla="*/ 1493127 w 4883056"/>
              <a:gd name="connsiteY83" fmla="*/ 690437 h 1061318"/>
              <a:gd name="connsiteX84" fmla="*/ 1493127 w 4883056"/>
              <a:gd name="connsiteY84" fmla="*/ 681358 h 1061318"/>
              <a:gd name="connsiteX85" fmla="*/ 1527861 w 4883056"/>
              <a:gd name="connsiteY85" fmla="*/ 681358 h 1061318"/>
              <a:gd name="connsiteX86" fmla="*/ 1527861 w 4883056"/>
              <a:gd name="connsiteY86" fmla="*/ 672279 h 1061318"/>
              <a:gd name="connsiteX87" fmla="*/ 1558256 w 4883056"/>
              <a:gd name="connsiteY87" fmla="*/ 672279 h 1061318"/>
              <a:gd name="connsiteX88" fmla="*/ 1558256 w 4883056"/>
              <a:gd name="connsiteY88" fmla="*/ 663154 h 1061318"/>
              <a:gd name="connsiteX89" fmla="*/ 1588607 w 4883056"/>
              <a:gd name="connsiteY89" fmla="*/ 663154 h 1061318"/>
              <a:gd name="connsiteX90" fmla="*/ 1588607 w 4883056"/>
              <a:gd name="connsiteY90" fmla="*/ 654029 h 1061318"/>
              <a:gd name="connsiteX91" fmla="*/ 1692819 w 4883056"/>
              <a:gd name="connsiteY91" fmla="*/ 654029 h 1061318"/>
              <a:gd name="connsiteX92" fmla="*/ 1692819 w 4883056"/>
              <a:gd name="connsiteY92" fmla="*/ 635241 h 1061318"/>
              <a:gd name="connsiteX93" fmla="*/ 1714495 w 4883056"/>
              <a:gd name="connsiteY93" fmla="*/ 635241 h 1061318"/>
              <a:gd name="connsiteX94" fmla="*/ 1714495 w 4883056"/>
              <a:gd name="connsiteY94" fmla="*/ 625807 h 1061318"/>
              <a:gd name="connsiteX95" fmla="*/ 1718832 w 4883056"/>
              <a:gd name="connsiteY95" fmla="*/ 625807 h 1061318"/>
              <a:gd name="connsiteX96" fmla="*/ 1718832 w 4883056"/>
              <a:gd name="connsiteY96" fmla="*/ 616373 h 1061318"/>
              <a:gd name="connsiteX97" fmla="*/ 1744902 w 4883056"/>
              <a:gd name="connsiteY97" fmla="*/ 616373 h 1061318"/>
              <a:gd name="connsiteX98" fmla="*/ 1744902 w 4883056"/>
              <a:gd name="connsiteY98" fmla="*/ 606847 h 1061318"/>
              <a:gd name="connsiteX99" fmla="*/ 1805648 w 4883056"/>
              <a:gd name="connsiteY99" fmla="*/ 606847 h 1061318"/>
              <a:gd name="connsiteX100" fmla="*/ 1805648 w 4883056"/>
              <a:gd name="connsiteY100" fmla="*/ 597276 h 1061318"/>
              <a:gd name="connsiteX101" fmla="*/ 1827381 w 4883056"/>
              <a:gd name="connsiteY101" fmla="*/ 597276 h 1061318"/>
              <a:gd name="connsiteX102" fmla="*/ 1827381 w 4883056"/>
              <a:gd name="connsiteY102" fmla="*/ 587659 h 1061318"/>
              <a:gd name="connsiteX103" fmla="*/ 1836044 w 4883056"/>
              <a:gd name="connsiteY103" fmla="*/ 587659 h 1061318"/>
              <a:gd name="connsiteX104" fmla="*/ 1836044 w 4883056"/>
              <a:gd name="connsiteY104" fmla="*/ 578087 h 1061318"/>
              <a:gd name="connsiteX105" fmla="*/ 1961897 w 4883056"/>
              <a:gd name="connsiteY105" fmla="*/ 578087 h 1061318"/>
              <a:gd name="connsiteX106" fmla="*/ 1961897 w 4883056"/>
              <a:gd name="connsiteY106" fmla="*/ 568298 h 1061318"/>
              <a:gd name="connsiteX107" fmla="*/ 1979281 w 4883056"/>
              <a:gd name="connsiteY107" fmla="*/ 568298 h 1061318"/>
              <a:gd name="connsiteX108" fmla="*/ 1979281 w 4883056"/>
              <a:gd name="connsiteY108" fmla="*/ 558452 h 1061318"/>
              <a:gd name="connsiteX109" fmla="*/ 2044377 w 4883056"/>
              <a:gd name="connsiteY109" fmla="*/ 558452 h 1061318"/>
              <a:gd name="connsiteX110" fmla="*/ 2044377 w 4883056"/>
              <a:gd name="connsiteY110" fmla="*/ 548480 h 1061318"/>
              <a:gd name="connsiteX111" fmla="*/ 2066097 w 4883056"/>
              <a:gd name="connsiteY111" fmla="*/ 548480 h 1061318"/>
              <a:gd name="connsiteX112" fmla="*/ 2066097 w 4883056"/>
              <a:gd name="connsiteY112" fmla="*/ 538462 h 1061318"/>
              <a:gd name="connsiteX113" fmla="*/ 2079110 w 4883056"/>
              <a:gd name="connsiteY113" fmla="*/ 538462 h 1061318"/>
              <a:gd name="connsiteX114" fmla="*/ 2079110 w 4883056"/>
              <a:gd name="connsiteY114" fmla="*/ 528398 h 1061318"/>
              <a:gd name="connsiteX115" fmla="*/ 2105168 w 4883056"/>
              <a:gd name="connsiteY115" fmla="*/ 528398 h 1061318"/>
              <a:gd name="connsiteX116" fmla="*/ 2105168 w 4883056"/>
              <a:gd name="connsiteY116" fmla="*/ 518288 h 1061318"/>
              <a:gd name="connsiteX117" fmla="*/ 2131193 w 4883056"/>
              <a:gd name="connsiteY117" fmla="*/ 518288 h 1061318"/>
              <a:gd name="connsiteX118" fmla="*/ 2131193 w 4883056"/>
              <a:gd name="connsiteY118" fmla="*/ 508053 h 1061318"/>
              <a:gd name="connsiteX119" fmla="*/ 2152915 w 4883056"/>
              <a:gd name="connsiteY119" fmla="*/ 508053 h 1061318"/>
              <a:gd name="connsiteX120" fmla="*/ 2152915 w 4883056"/>
              <a:gd name="connsiteY120" fmla="*/ 497806 h 1061318"/>
              <a:gd name="connsiteX121" fmla="*/ 2209335 w 4883056"/>
              <a:gd name="connsiteY121" fmla="*/ 497806 h 1061318"/>
              <a:gd name="connsiteX122" fmla="*/ 2209335 w 4883056"/>
              <a:gd name="connsiteY122" fmla="*/ 476923 h 1061318"/>
              <a:gd name="connsiteX123" fmla="*/ 2222336 w 4883056"/>
              <a:gd name="connsiteY123" fmla="*/ 476923 h 1061318"/>
              <a:gd name="connsiteX124" fmla="*/ 2222336 w 4883056"/>
              <a:gd name="connsiteY124" fmla="*/ 466459 h 1061318"/>
              <a:gd name="connsiteX125" fmla="*/ 2304814 w 4883056"/>
              <a:gd name="connsiteY125" fmla="*/ 466459 h 1061318"/>
              <a:gd name="connsiteX126" fmla="*/ 2304814 w 4883056"/>
              <a:gd name="connsiteY126" fmla="*/ 455731 h 1061318"/>
              <a:gd name="connsiteX127" fmla="*/ 2335222 w 4883056"/>
              <a:gd name="connsiteY127" fmla="*/ 455731 h 1061318"/>
              <a:gd name="connsiteX128" fmla="*/ 2335222 w 4883056"/>
              <a:gd name="connsiteY128" fmla="*/ 444900 h 1061318"/>
              <a:gd name="connsiteX129" fmla="*/ 2352560 w 4883056"/>
              <a:gd name="connsiteY129" fmla="*/ 444900 h 1061318"/>
              <a:gd name="connsiteX130" fmla="*/ 2352560 w 4883056"/>
              <a:gd name="connsiteY130" fmla="*/ 434035 h 1061318"/>
              <a:gd name="connsiteX131" fmla="*/ 2404643 w 4883056"/>
              <a:gd name="connsiteY131" fmla="*/ 434035 h 1061318"/>
              <a:gd name="connsiteX132" fmla="*/ 2404643 w 4883056"/>
              <a:gd name="connsiteY132" fmla="*/ 422986 h 1061318"/>
              <a:gd name="connsiteX133" fmla="*/ 2430702 w 4883056"/>
              <a:gd name="connsiteY133" fmla="*/ 422986 h 1061318"/>
              <a:gd name="connsiteX134" fmla="*/ 2430702 w 4883056"/>
              <a:gd name="connsiteY134" fmla="*/ 411892 h 1061318"/>
              <a:gd name="connsiteX135" fmla="*/ 2482785 w 4883056"/>
              <a:gd name="connsiteY135" fmla="*/ 411892 h 1061318"/>
              <a:gd name="connsiteX136" fmla="*/ 2482785 w 4883056"/>
              <a:gd name="connsiteY136" fmla="*/ 400409 h 1061318"/>
              <a:gd name="connsiteX137" fmla="*/ 2517473 w 4883056"/>
              <a:gd name="connsiteY137" fmla="*/ 400409 h 1061318"/>
              <a:gd name="connsiteX138" fmla="*/ 2517473 w 4883056"/>
              <a:gd name="connsiteY138" fmla="*/ 388776 h 1061318"/>
              <a:gd name="connsiteX139" fmla="*/ 2552218 w 4883056"/>
              <a:gd name="connsiteY139" fmla="*/ 388776 h 1061318"/>
              <a:gd name="connsiteX140" fmla="*/ 2552218 w 4883056"/>
              <a:gd name="connsiteY140" fmla="*/ 377064 h 1061318"/>
              <a:gd name="connsiteX141" fmla="*/ 2578276 w 4883056"/>
              <a:gd name="connsiteY141" fmla="*/ 377064 h 1061318"/>
              <a:gd name="connsiteX142" fmla="*/ 2578276 w 4883056"/>
              <a:gd name="connsiteY142" fmla="*/ 365203 h 1061318"/>
              <a:gd name="connsiteX143" fmla="*/ 2712838 w 4883056"/>
              <a:gd name="connsiteY143" fmla="*/ 365203 h 1061318"/>
              <a:gd name="connsiteX144" fmla="*/ 2712838 w 4883056"/>
              <a:gd name="connsiteY144" fmla="*/ 352643 h 1061318"/>
              <a:gd name="connsiteX145" fmla="*/ 2747526 w 4883056"/>
              <a:gd name="connsiteY145" fmla="*/ 352643 h 1061318"/>
              <a:gd name="connsiteX146" fmla="*/ 2747526 w 4883056"/>
              <a:gd name="connsiteY146" fmla="*/ 339889 h 1061318"/>
              <a:gd name="connsiteX147" fmla="*/ 2795272 w 4883056"/>
              <a:gd name="connsiteY147" fmla="*/ 339889 h 1061318"/>
              <a:gd name="connsiteX148" fmla="*/ 2795272 w 4883056"/>
              <a:gd name="connsiteY148" fmla="*/ 326883 h 1061318"/>
              <a:gd name="connsiteX149" fmla="*/ 2912484 w 4883056"/>
              <a:gd name="connsiteY149" fmla="*/ 326883 h 1061318"/>
              <a:gd name="connsiteX150" fmla="*/ 2912484 w 4883056"/>
              <a:gd name="connsiteY150" fmla="*/ 313281 h 1061318"/>
              <a:gd name="connsiteX151" fmla="*/ 2925497 w 4883056"/>
              <a:gd name="connsiteY151" fmla="*/ 313281 h 1061318"/>
              <a:gd name="connsiteX152" fmla="*/ 2925497 w 4883056"/>
              <a:gd name="connsiteY152" fmla="*/ 299645 h 1061318"/>
              <a:gd name="connsiteX153" fmla="*/ 3007976 w 4883056"/>
              <a:gd name="connsiteY153" fmla="*/ 299645 h 1061318"/>
              <a:gd name="connsiteX154" fmla="*/ 3007976 w 4883056"/>
              <a:gd name="connsiteY154" fmla="*/ 285689 h 1061318"/>
              <a:gd name="connsiteX155" fmla="*/ 3442013 w 4883056"/>
              <a:gd name="connsiteY155" fmla="*/ 285689 h 1061318"/>
              <a:gd name="connsiteX156" fmla="*/ 3442013 w 4883056"/>
              <a:gd name="connsiteY156" fmla="*/ 268470 h 1061318"/>
              <a:gd name="connsiteX157" fmla="*/ 3455059 w 4883056"/>
              <a:gd name="connsiteY157" fmla="*/ 268470 h 1061318"/>
              <a:gd name="connsiteX158" fmla="*/ 3455059 w 4883056"/>
              <a:gd name="connsiteY158" fmla="*/ 251250 h 1061318"/>
              <a:gd name="connsiteX159" fmla="*/ 3489746 w 4883056"/>
              <a:gd name="connsiteY159" fmla="*/ 251250 h 1061318"/>
              <a:gd name="connsiteX160" fmla="*/ 3489746 w 4883056"/>
              <a:gd name="connsiteY160" fmla="*/ 233722 h 1061318"/>
              <a:gd name="connsiteX161" fmla="*/ 3611308 w 4883056"/>
              <a:gd name="connsiteY161" fmla="*/ 233722 h 1061318"/>
              <a:gd name="connsiteX162" fmla="*/ 3611308 w 4883056"/>
              <a:gd name="connsiteY162" fmla="*/ 215380 h 1061318"/>
              <a:gd name="connsiteX163" fmla="*/ 3810954 w 4883056"/>
              <a:gd name="connsiteY163" fmla="*/ 215380 h 1061318"/>
              <a:gd name="connsiteX164" fmla="*/ 3810954 w 4883056"/>
              <a:gd name="connsiteY164" fmla="*/ 195482 h 1061318"/>
              <a:gd name="connsiteX165" fmla="*/ 3958517 w 4883056"/>
              <a:gd name="connsiteY165" fmla="*/ 195482 h 1061318"/>
              <a:gd name="connsiteX166" fmla="*/ 3958517 w 4883056"/>
              <a:gd name="connsiteY166" fmla="*/ 173614 h 1061318"/>
              <a:gd name="connsiteX167" fmla="*/ 4323133 w 4883056"/>
              <a:gd name="connsiteY167" fmla="*/ 173614 h 1061318"/>
              <a:gd name="connsiteX168" fmla="*/ 4323133 w 4883056"/>
              <a:gd name="connsiteY168" fmla="*/ 145930 h 1061318"/>
              <a:gd name="connsiteX169" fmla="*/ 4492428 w 4883056"/>
              <a:gd name="connsiteY169" fmla="*/ 145930 h 1061318"/>
              <a:gd name="connsiteX170" fmla="*/ 4492428 w 4883056"/>
              <a:gd name="connsiteY170" fmla="*/ 115613 h 1061318"/>
              <a:gd name="connsiteX171" fmla="*/ 4561849 w 4883056"/>
              <a:gd name="connsiteY171" fmla="*/ 115613 h 1061318"/>
              <a:gd name="connsiteX172" fmla="*/ 4561849 w 4883056"/>
              <a:gd name="connsiteY172" fmla="*/ 83361 h 1061318"/>
              <a:gd name="connsiteX173" fmla="*/ 4765878 w 4883056"/>
              <a:gd name="connsiteY173" fmla="*/ 83361 h 1061318"/>
              <a:gd name="connsiteX174" fmla="*/ 4765878 w 4883056"/>
              <a:gd name="connsiteY174" fmla="*/ 42659 h 1061318"/>
              <a:gd name="connsiteX175" fmla="*/ 4800612 w 4883056"/>
              <a:gd name="connsiteY175" fmla="*/ 42659 h 1061318"/>
              <a:gd name="connsiteX176" fmla="*/ 4800612 w 4883056"/>
              <a:gd name="connsiteY176" fmla="*/ 0 h 1061318"/>
              <a:gd name="connsiteX177" fmla="*/ 4883056 w 4883056"/>
              <a:gd name="connsiteY177" fmla="*/ 0 h 106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883056" h="1061318">
                <a:moveTo>
                  <a:pt x="0" y="1061319"/>
                </a:moveTo>
                <a:lnTo>
                  <a:pt x="56455" y="1061319"/>
                </a:lnTo>
                <a:lnTo>
                  <a:pt x="56455" y="1052331"/>
                </a:lnTo>
                <a:lnTo>
                  <a:pt x="65130" y="1052331"/>
                </a:lnTo>
                <a:lnTo>
                  <a:pt x="65130" y="1043298"/>
                </a:lnTo>
                <a:lnTo>
                  <a:pt x="108538" y="1043298"/>
                </a:lnTo>
                <a:lnTo>
                  <a:pt x="108538" y="1034264"/>
                </a:lnTo>
                <a:lnTo>
                  <a:pt x="147563" y="1034264"/>
                </a:lnTo>
                <a:lnTo>
                  <a:pt x="147563" y="1025277"/>
                </a:lnTo>
                <a:lnTo>
                  <a:pt x="173633" y="1025277"/>
                </a:lnTo>
                <a:lnTo>
                  <a:pt x="173633" y="1016243"/>
                </a:lnTo>
                <a:lnTo>
                  <a:pt x="199692" y="1016243"/>
                </a:lnTo>
                <a:lnTo>
                  <a:pt x="199692" y="1007210"/>
                </a:lnTo>
                <a:lnTo>
                  <a:pt x="204029" y="1007210"/>
                </a:lnTo>
                <a:lnTo>
                  <a:pt x="204029" y="998211"/>
                </a:lnTo>
                <a:lnTo>
                  <a:pt x="256112" y="998211"/>
                </a:lnTo>
                <a:lnTo>
                  <a:pt x="256112" y="989178"/>
                </a:lnTo>
                <a:lnTo>
                  <a:pt x="273450" y="989178"/>
                </a:lnTo>
                <a:lnTo>
                  <a:pt x="273450" y="980145"/>
                </a:lnTo>
                <a:lnTo>
                  <a:pt x="295183" y="980145"/>
                </a:lnTo>
                <a:lnTo>
                  <a:pt x="295183" y="971157"/>
                </a:lnTo>
                <a:lnTo>
                  <a:pt x="299520" y="971157"/>
                </a:lnTo>
                <a:lnTo>
                  <a:pt x="299520" y="962124"/>
                </a:lnTo>
                <a:lnTo>
                  <a:pt x="373279" y="962124"/>
                </a:lnTo>
                <a:lnTo>
                  <a:pt x="373279" y="953090"/>
                </a:lnTo>
                <a:lnTo>
                  <a:pt x="455758" y="953090"/>
                </a:lnTo>
                <a:lnTo>
                  <a:pt x="455758" y="944103"/>
                </a:lnTo>
                <a:lnTo>
                  <a:pt x="533900" y="944103"/>
                </a:lnTo>
                <a:lnTo>
                  <a:pt x="533900" y="935069"/>
                </a:lnTo>
                <a:lnTo>
                  <a:pt x="642403" y="935069"/>
                </a:lnTo>
                <a:lnTo>
                  <a:pt x="642403" y="926036"/>
                </a:lnTo>
                <a:lnTo>
                  <a:pt x="664125" y="926036"/>
                </a:lnTo>
                <a:lnTo>
                  <a:pt x="664125" y="917003"/>
                </a:lnTo>
                <a:lnTo>
                  <a:pt x="729220" y="917003"/>
                </a:lnTo>
                <a:lnTo>
                  <a:pt x="729220" y="907970"/>
                </a:lnTo>
                <a:lnTo>
                  <a:pt x="742221" y="907970"/>
                </a:lnTo>
                <a:lnTo>
                  <a:pt x="742221" y="898936"/>
                </a:lnTo>
                <a:lnTo>
                  <a:pt x="746558" y="898936"/>
                </a:lnTo>
                <a:lnTo>
                  <a:pt x="746558" y="889891"/>
                </a:lnTo>
                <a:lnTo>
                  <a:pt x="798641" y="889891"/>
                </a:lnTo>
                <a:lnTo>
                  <a:pt x="798641" y="880824"/>
                </a:lnTo>
                <a:lnTo>
                  <a:pt x="816036" y="880824"/>
                </a:lnTo>
                <a:lnTo>
                  <a:pt x="816036" y="871779"/>
                </a:lnTo>
                <a:lnTo>
                  <a:pt x="837712" y="871779"/>
                </a:lnTo>
                <a:lnTo>
                  <a:pt x="837712" y="862711"/>
                </a:lnTo>
                <a:lnTo>
                  <a:pt x="846387" y="862711"/>
                </a:lnTo>
                <a:lnTo>
                  <a:pt x="846387" y="853666"/>
                </a:lnTo>
                <a:lnTo>
                  <a:pt x="850770" y="853666"/>
                </a:lnTo>
                <a:lnTo>
                  <a:pt x="850770" y="844587"/>
                </a:lnTo>
                <a:lnTo>
                  <a:pt x="954924" y="844587"/>
                </a:lnTo>
                <a:lnTo>
                  <a:pt x="954924" y="835554"/>
                </a:lnTo>
                <a:lnTo>
                  <a:pt x="993995" y="835554"/>
                </a:lnTo>
                <a:lnTo>
                  <a:pt x="993995" y="826475"/>
                </a:lnTo>
                <a:lnTo>
                  <a:pt x="1028695" y="826475"/>
                </a:lnTo>
                <a:lnTo>
                  <a:pt x="1028695" y="817396"/>
                </a:lnTo>
                <a:lnTo>
                  <a:pt x="1033066" y="817396"/>
                </a:lnTo>
                <a:lnTo>
                  <a:pt x="1033066" y="808362"/>
                </a:lnTo>
                <a:lnTo>
                  <a:pt x="1050415" y="808362"/>
                </a:lnTo>
                <a:lnTo>
                  <a:pt x="1050415" y="799283"/>
                </a:lnTo>
                <a:lnTo>
                  <a:pt x="1054753" y="799283"/>
                </a:lnTo>
                <a:lnTo>
                  <a:pt x="1054753" y="790204"/>
                </a:lnTo>
                <a:lnTo>
                  <a:pt x="1132895" y="790204"/>
                </a:lnTo>
                <a:lnTo>
                  <a:pt x="1132895" y="781171"/>
                </a:lnTo>
                <a:lnTo>
                  <a:pt x="1137233" y="781171"/>
                </a:lnTo>
                <a:lnTo>
                  <a:pt x="1137233" y="772092"/>
                </a:lnTo>
                <a:lnTo>
                  <a:pt x="1141570" y="772092"/>
                </a:lnTo>
                <a:lnTo>
                  <a:pt x="1141570" y="763013"/>
                </a:lnTo>
                <a:lnTo>
                  <a:pt x="1224049" y="763013"/>
                </a:lnTo>
                <a:lnTo>
                  <a:pt x="1224049" y="753979"/>
                </a:lnTo>
                <a:lnTo>
                  <a:pt x="1228386" y="753979"/>
                </a:lnTo>
                <a:lnTo>
                  <a:pt x="1228386" y="744900"/>
                </a:lnTo>
                <a:lnTo>
                  <a:pt x="1237061" y="744900"/>
                </a:lnTo>
                <a:lnTo>
                  <a:pt x="1237061" y="735821"/>
                </a:lnTo>
                <a:lnTo>
                  <a:pt x="1310819" y="735821"/>
                </a:lnTo>
                <a:lnTo>
                  <a:pt x="1310819" y="726742"/>
                </a:lnTo>
                <a:lnTo>
                  <a:pt x="1362948" y="726742"/>
                </a:lnTo>
                <a:lnTo>
                  <a:pt x="1362948" y="717674"/>
                </a:lnTo>
                <a:lnTo>
                  <a:pt x="1367286" y="717674"/>
                </a:lnTo>
                <a:lnTo>
                  <a:pt x="1367286" y="708595"/>
                </a:lnTo>
                <a:lnTo>
                  <a:pt x="1436707" y="708595"/>
                </a:lnTo>
                <a:lnTo>
                  <a:pt x="1436707" y="699516"/>
                </a:lnTo>
                <a:lnTo>
                  <a:pt x="1458428" y="699516"/>
                </a:lnTo>
                <a:lnTo>
                  <a:pt x="1458428" y="690437"/>
                </a:lnTo>
                <a:lnTo>
                  <a:pt x="1493127" y="690437"/>
                </a:lnTo>
                <a:lnTo>
                  <a:pt x="1493127" y="681358"/>
                </a:lnTo>
                <a:lnTo>
                  <a:pt x="1527861" y="681358"/>
                </a:lnTo>
                <a:lnTo>
                  <a:pt x="1527861" y="672279"/>
                </a:lnTo>
                <a:lnTo>
                  <a:pt x="1558256" y="672279"/>
                </a:lnTo>
                <a:lnTo>
                  <a:pt x="1558256" y="663154"/>
                </a:lnTo>
                <a:lnTo>
                  <a:pt x="1588607" y="663154"/>
                </a:lnTo>
                <a:lnTo>
                  <a:pt x="1588607" y="654029"/>
                </a:lnTo>
                <a:lnTo>
                  <a:pt x="1692819" y="654029"/>
                </a:lnTo>
                <a:lnTo>
                  <a:pt x="1692819" y="635241"/>
                </a:lnTo>
                <a:lnTo>
                  <a:pt x="1714495" y="635241"/>
                </a:lnTo>
                <a:lnTo>
                  <a:pt x="1714495" y="625807"/>
                </a:lnTo>
                <a:lnTo>
                  <a:pt x="1718832" y="625807"/>
                </a:lnTo>
                <a:lnTo>
                  <a:pt x="1718832" y="616373"/>
                </a:lnTo>
                <a:lnTo>
                  <a:pt x="1744902" y="616373"/>
                </a:lnTo>
                <a:lnTo>
                  <a:pt x="1744902" y="606847"/>
                </a:lnTo>
                <a:lnTo>
                  <a:pt x="1805648" y="606847"/>
                </a:lnTo>
                <a:lnTo>
                  <a:pt x="1805648" y="597276"/>
                </a:lnTo>
                <a:lnTo>
                  <a:pt x="1827381" y="597276"/>
                </a:lnTo>
                <a:lnTo>
                  <a:pt x="1827381" y="587659"/>
                </a:lnTo>
                <a:lnTo>
                  <a:pt x="1836044" y="587659"/>
                </a:lnTo>
                <a:lnTo>
                  <a:pt x="1836044" y="578087"/>
                </a:lnTo>
                <a:lnTo>
                  <a:pt x="1961897" y="578087"/>
                </a:lnTo>
                <a:lnTo>
                  <a:pt x="1961897" y="568298"/>
                </a:lnTo>
                <a:lnTo>
                  <a:pt x="1979281" y="568298"/>
                </a:lnTo>
                <a:lnTo>
                  <a:pt x="1979281" y="558452"/>
                </a:lnTo>
                <a:lnTo>
                  <a:pt x="2044377" y="558452"/>
                </a:lnTo>
                <a:lnTo>
                  <a:pt x="2044377" y="548480"/>
                </a:lnTo>
                <a:lnTo>
                  <a:pt x="2066097" y="548480"/>
                </a:lnTo>
                <a:lnTo>
                  <a:pt x="2066097" y="538462"/>
                </a:lnTo>
                <a:lnTo>
                  <a:pt x="2079110" y="538462"/>
                </a:lnTo>
                <a:lnTo>
                  <a:pt x="2079110" y="528398"/>
                </a:lnTo>
                <a:lnTo>
                  <a:pt x="2105168" y="528398"/>
                </a:lnTo>
                <a:lnTo>
                  <a:pt x="2105168" y="518288"/>
                </a:lnTo>
                <a:lnTo>
                  <a:pt x="2131193" y="518288"/>
                </a:lnTo>
                <a:lnTo>
                  <a:pt x="2131193" y="508053"/>
                </a:lnTo>
                <a:lnTo>
                  <a:pt x="2152915" y="508053"/>
                </a:lnTo>
                <a:lnTo>
                  <a:pt x="2152915" y="497806"/>
                </a:lnTo>
                <a:lnTo>
                  <a:pt x="2209335" y="497806"/>
                </a:lnTo>
                <a:lnTo>
                  <a:pt x="2209335" y="476923"/>
                </a:lnTo>
                <a:lnTo>
                  <a:pt x="2222336" y="476923"/>
                </a:lnTo>
                <a:lnTo>
                  <a:pt x="2222336" y="466459"/>
                </a:lnTo>
                <a:lnTo>
                  <a:pt x="2304814" y="466459"/>
                </a:lnTo>
                <a:lnTo>
                  <a:pt x="2304814" y="455731"/>
                </a:lnTo>
                <a:lnTo>
                  <a:pt x="2335222" y="455731"/>
                </a:lnTo>
                <a:lnTo>
                  <a:pt x="2335222" y="444900"/>
                </a:lnTo>
                <a:lnTo>
                  <a:pt x="2352560" y="444900"/>
                </a:lnTo>
                <a:lnTo>
                  <a:pt x="2352560" y="434035"/>
                </a:lnTo>
                <a:lnTo>
                  <a:pt x="2404643" y="434035"/>
                </a:lnTo>
                <a:lnTo>
                  <a:pt x="2404643" y="422986"/>
                </a:lnTo>
                <a:lnTo>
                  <a:pt x="2430702" y="422986"/>
                </a:lnTo>
                <a:lnTo>
                  <a:pt x="2430702" y="411892"/>
                </a:lnTo>
                <a:lnTo>
                  <a:pt x="2482785" y="411892"/>
                </a:lnTo>
                <a:lnTo>
                  <a:pt x="2482785" y="400409"/>
                </a:lnTo>
                <a:lnTo>
                  <a:pt x="2517473" y="400409"/>
                </a:lnTo>
                <a:lnTo>
                  <a:pt x="2517473" y="388776"/>
                </a:lnTo>
                <a:lnTo>
                  <a:pt x="2552218" y="388776"/>
                </a:lnTo>
                <a:lnTo>
                  <a:pt x="2552218" y="377064"/>
                </a:lnTo>
                <a:lnTo>
                  <a:pt x="2578276" y="377064"/>
                </a:lnTo>
                <a:lnTo>
                  <a:pt x="2578276" y="365203"/>
                </a:lnTo>
                <a:lnTo>
                  <a:pt x="2712838" y="365203"/>
                </a:lnTo>
                <a:lnTo>
                  <a:pt x="2712838" y="352643"/>
                </a:lnTo>
                <a:lnTo>
                  <a:pt x="2747526" y="352643"/>
                </a:lnTo>
                <a:lnTo>
                  <a:pt x="2747526" y="339889"/>
                </a:lnTo>
                <a:lnTo>
                  <a:pt x="2795272" y="339889"/>
                </a:lnTo>
                <a:lnTo>
                  <a:pt x="2795272" y="326883"/>
                </a:lnTo>
                <a:lnTo>
                  <a:pt x="2912484" y="326883"/>
                </a:lnTo>
                <a:lnTo>
                  <a:pt x="2912484" y="313281"/>
                </a:lnTo>
                <a:lnTo>
                  <a:pt x="2925497" y="313281"/>
                </a:lnTo>
                <a:lnTo>
                  <a:pt x="2925497" y="299645"/>
                </a:lnTo>
                <a:lnTo>
                  <a:pt x="3007976" y="299645"/>
                </a:lnTo>
                <a:lnTo>
                  <a:pt x="3007976" y="285689"/>
                </a:lnTo>
                <a:lnTo>
                  <a:pt x="3442013" y="285689"/>
                </a:lnTo>
                <a:lnTo>
                  <a:pt x="3442013" y="268470"/>
                </a:lnTo>
                <a:lnTo>
                  <a:pt x="3455059" y="268470"/>
                </a:lnTo>
                <a:lnTo>
                  <a:pt x="3455059" y="251250"/>
                </a:lnTo>
                <a:lnTo>
                  <a:pt x="3489746" y="251250"/>
                </a:lnTo>
                <a:lnTo>
                  <a:pt x="3489746" y="233722"/>
                </a:lnTo>
                <a:lnTo>
                  <a:pt x="3611308" y="233722"/>
                </a:lnTo>
                <a:lnTo>
                  <a:pt x="3611308" y="215380"/>
                </a:lnTo>
                <a:lnTo>
                  <a:pt x="3810954" y="215380"/>
                </a:lnTo>
                <a:lnTo>
                  <a:pt x="3810954" y="195482"/>
                </a:lnTo>
                <a:lnTo>
                  <a:pt x="3958517" y="195482"/>
                </a:lnTo>
                <a:lnTo>
                  <a:pt x="3958517" y="173614"/>
                </a:lnTo>
                <a:lnTo>
                  <a:pt x="4323133" y="173614"/>
                </a:lnTo>
                <a:lnTo>
                  <a:pt x="4323133" y="145930"/>
                </a:lnTo>
                <a:lnTo>
                  <a:pt x="4492428" y="145930"/>
                </a:lnTo>
                <a:lnTo>
                  <a:pt x="4492428" y="115613"/>
                </a:lnTo>
                <a:lnTo>
                  <a:pt x="4561849" y="115613"/>
                </a:lnTo>
                <a:lnTo>
                  <a:pt x="4561849" y="83361"/>
                </a:lnTo>
                <a:lnTo>
                  <a:pt x="4765878" y="83361"/>
                </a:lnTo>
                <a:lnTo>
                  <a:pt x="4765878" y="42659"/>
                </a:lnTo>
                <a:lnTo>
                  <a:pt x="4800612" y="42659"/>
                </a:lnTo>
                <a:lnTo>
                  <a:pt x="4800612" y="0"/>
                </a:lnTo>
                <a:lnTo>
                  <a:pt x="4883056" y="0"/>
                </a:lnTo>
              </a:path>
            </a:pathLst>
          </a:custGeom>
          <a:noFill/>
          <a:ln w="18310" cap="flat">
            <a:solidFill>
              <a:srgbClr val="377EB8"/>
            </a:solidFill>
            <a:prstDash val="solid"/>
            <a:round/>
          </a:ln>
        </p:spPr>
        <p:txBody>
          <a:bodyPr rtlCol="0" anchor="ctr"/>
          <a:lstStyle/>
          <a:p>
            <a:endParaRPr lang="ko-KR" altLang="en-US" sz="1796">
              <a:latin typeface="Arial Narrow" panose="020B0606020202030204" pitchFamily="34" charset="0"/>
            </a:endParaRPr>
          </a:p>
        </p:txBody>
      </p:sp>
      <p:sp>
        <p:nvSpPr>
          <p:cNvPr id="58" name="자유형: 도형 57">
            <a:extLst>
              <a:ext uri="{FF2B5EF4-FFF2-40B4-BE49-F238E27FC236}">
                <a16:creationId xmlns:a16="http://schemas.microsoft.com/office/drawing/2014/main" id="{145ABABF-BF1C-B82E-F02D-7233F11DFC6E}"/>
              </a:ext>
            </a:extLst>
          </p:cNvPr>
          <p:cNvSpPr/>
          <p:nvPr/>
        </p:nvSpPr>
        <p:spPr>
          <a:xfrm>
            <a:off x="3190666" y="4742064"/>
            <a:ext cx="7108790" cy="284767"/>
          </a:xfrm>
          <a:custGeom>
            <a:avLst/>
            <a:gdLst>
              <a:gd name="connsiteX0" fmla="*/ 0 w 8708891"/>
              <a:gd name="connsiteY0" fmla="*/ 314541 h 314540"/>
              <a:gd name="connsiteX1" fmla="*/ 100630 w 8708891"/>
              <a:gd name="connsiteY1" fmla="*/ 314541 h 314540"/>
              <a:gd name="connsiteX2" fmla="*/ 100630 w 8708891"/>
              <a:gd name="connsiteY2" fmla="*/ 312743 h 314540"/>
              <a:gd name="connsiteX3" fmla="*/ 178008 w 8708891"/>
              <a:gd name="connsiteY3" fmla="*/ 312743 h 314540"/>
              <a:gd name="connsiteX4" fmla="*/ 178008 w 8708891"/>
              <a:gd name="connsiteY4" fmla="*/ 310957 h 314540"/>
              <a:gd name="connsiteX5" fmla="*/ 193527 w 8708891"/>
              <a:gd name="connsiteY5" fmla="*/ 310957 h 314540"/>
              <a:gd name="connsiteX6" fmla="*/ 193527 w 8708891"/>
              <a:gd name="connsiteY6" fmla="*/ 309171 h 314540"/>
              <a:gd name="connsiteX7" fmla="*/ 232243 w 8708891"/>
              <a:gd name="connsiteY7" fmla="*/ 309171 h 314540"/>
              <a:gd name="connsiteX8" fmla="*/ 232243 w 8708891"/>
              <a:gd name="connsiteY8" fmla="*/ 307385 h 314540"/>
              <a:gd name="connsiteX9" fmla="*/ 464482 w 8708891"/>
              <a:gd name="connsiteY9" fmla="*/ 307385 h 314540"/>
              <a:gd name="connsiteX10" fmla="*/ 464482 w 8708891"/>
              <a:gd name="connsiteY10" fmla="*/ 305588 h 314540"/>
              <a:gd name="connsiteX11" fmla="*/ 503152 w 8708891"/>
              <a:gd name="connsiteY11" fmla="*/ 305588 h 314540"/>
              <a:gd name="connsiteX12" fmla="*/ 503152 w 8708891"/>
              <a:gd name="connsiteY12" fmla="*/ 303801 h 314540"/>
              <a:gd name="connsiteX13" fmla="*/ 541857 w 8708891"/>
              <a:gd name="connsiteY13" fmla="*/ 303801 h 314540"/>
              <a:gd name="connsiteX14" fmla="*/ 541857 w 8708891"/>
              <a:gd name="connsiteY14" fmla="*/ 302015 h 314540"/>
              <a:gd name="connsiteX15" fmla="*/ 712183 w 8708891"/>
              <a:gd name="connsiteY15" fmla="*/ 302015 h 314540"/>
              <a:gd name="connsiteX16" fmla="*/ 712183 w 8708891"/>
              <a:gd name="connsiteY16" fmla="*/ 300264 h 314540"/>
              <a:gd name="connsiteX17" fmla="*/ 735392 w 8708891"/>
              <a:gd name="connsiteY17" fmla="*/ 300264 h 314540"/>
              <a:gd name="connsiteX18" fmla="*/ 735392 w 8708891"/>
              <a:gd name="connsiteY18" fmla="*/ 298478 h 314540"/>
              <a:gd name="connsiteX19" fmla="*/ 743162 w 8708891"/>
              <a:gd name="connsiteY19" fmla="*/ 298478 h 314540"/>
              <a:gd name="connsiteX20" fmla="*/ 743162 w 8708891"/>
              <a:gd name="connsiteY20" fmla="*/ 296692 h 314540"/>
              <a:gd name="connsiteX21" fmla="*/ 812812 w 8708891"/>
              <a:gd name="connsiteY21" fmla="*/ 296692 h 314540"/>
              <a:gd name="connsiteX22" fmla="*/ 812812 w 8708891"/>
              <a:gd name="connsiteY22" fmla="*/ 294905 h 314540"/>
              <a:gd name="connsiteX23" fmla="*/ 836056 w 8708891"/>
              <a:gd name="connsiteY23" fmla="*/ 294905 h 314540"/>
              <a:gd name="connsiteX24" fmla="*/ 836056 w 8708891"/>
              <a:gd name="connsiteY24" fmla="*/ 293108 h 314540"/>
              <a:gd name="connsiteX25" fmla="*/ 867001 w 8708891"/>
              <a:gd name="connsiteY25" fmla="*/ 293108 h 314540"/>
              <a:gd name="connsiteX26" fmla="*/ 867001 w 8708891"/>
              <a:gd name="connsiteY26" fmla="*/ 291322 h 314540"/>
              <a:gd name="connsiteX27" fmla="*/ 882462 w 8708891"/>
              <a:gd name="connsiteY27" fmla="*/ 291322 h 314540"/>
              <a:gd name="connsiteX28" fmla="*/ 882462 w 8708891"/>
              <a:gd name="connsiteY28" fmla="*/ 289536 h 314540"/>
              <a:gd name="connsiteX29" fmla="*/ 936685 w 8708891"/>
              <a:gd name="connsiteY29" fmla="*/ 289536 h 314540"/>
              <a:gd name="connsiteX30" fmla="*/ 936685 w 8708891"/>
              <a:gd name="connsiteY30" fmla="*/ 287750 h 314540"/>
              <a:gd name="connsiteX31" fmla="*/ 983138 w 8708891"/>
              <a:gd name="connsiteY31" fmla="*/ 287750 h 314540"/>
              <a:gd name="connsiteX32" fmla="*/ 983138 w 8708891"/>
              <a:gd name="connsiteY32" fmla="*/ 285952 h 314540"/>
              <a:gd name="connsiteX33" fmla="*/ 1083768 w 8708891"/>
              <a:gd name="connsiteY33" fmla="*/ 285952 h 314540"/>
              <a:gd name="connsiteX34" fmla="*/ 1083768 w 8708891"/>
              <a:gd name="connsiteY34" fmla="*/ 284166 h 314540"/>
              <a:gd name="connsiteX35" fmla="*/ 1130220 w 8708891"/>
              <a:gd name="connsiteY35" fmla="*/ 284166 h 314540"/>
              <a:gd name="connsiteX36" fmla="*/ 1130220 w 8708891"/>
              <a:gd name="connsiteY36" fmla="*/ 282380 h 314540"/>
              <a:gd name="connsiteX37" fmla="*/ 1145681 w 8708891"/>
              <a:gd name="connsiteY37" fmla="*/ 282380 h 314540"/>
              <a:gd name="connsiteX38" fmla="*/ 1145681 w 8708891"/>
              <a:gd name="connsiteY38" fmla="*/ 280594 h 314540"/>
              <a:gd name="connsiteX39" fmla="*/ 1192134 w 8708891"/>
              <a:gd name="connsiteY39" fmla="*/ 280594 h 314540"/>
              <a:gd name="connsiteX40" fmla="*/ 1192134 w 8708891"/>
              <a:gd name="connsiteY40" fmla="*/ 278797 h 314540"/>
              <a:gd name="connsiteX41" fmla="*/ 1238575 w 8708891"/>
              <a:gd name="connsiteY41" fmla="*/ 278797 h 314540"/>
              <a:gd name="connsiteX42" fmla="*/ 1238575 w 8708891"/>
              <a:gd name="connsiteY42" fmla="*/ 277011 h 314540"/>
              <a:gd name="connsiteX43" fmla="*/ 1261830 w 8708891"/>
              <a:gd name="connsiteY43" fmla="*/ 277011 h 314540"/>
              <a:gd name="connsiteX44" fmla="*/ 1261830 w 8708891"/>
              <a:gd name="connsiteY44" fmla="*/ 275225 h 314540"/>
              <a:gd name="connsiteX45" fmla="*/ 1393394 w 8708891"/>
              <a:gd name="connsiteY45" fmla="*/ 275225 h 314540"/>
              <a:gd name="connsiteX46" fmla="*/ 1393394 w 8708891"/>
              <a:gd name="connsiteY46" fmla="*/ 273438 h 314540"/>
              <a:gd name="connsiteX47" fmla="*/ 1408900 w 8708891"/>
              <a:gd name="connsiteY47" fmla="*/ 273438 h 314540"/>
              <a:gd name="connsiteX48" fmla="*/ 1408900 w 8708891"/>
              <a:gd name="connsiteY48" fmla="*/ 271641 h 314540"/>
              <a:gd name="connsiteX49" fmla="*/ 1470814 w 8708891"/>
              <a:gd name="connsiteY49" fmla="*/ 271641 h 314540"/>
              <a:gd name="connsiteX50" fmla="*/ 1470814 w 8708891"/>
              <a:gd name="connsiteY50" fmla="*/ 269855 h 314540"/>
              <a:gd name="connsiteX51" fmla="*/ 1571444 w 8708891"/>
              <a:gd name="connsiteY51" fmla="*/ 269855 h 314540"/>
              <a:gd name="connsiteX52" fmla="*/ 1571444 w 8708891"/>
              <a:gd name="connsiteY52" fmla="*/ 268069 h 314540"/>
              <a:gd name="connsiteX53" fmla="*/ 1641140 w 8708891"/>
              <a:gd name="connsiteY53" fmla="*/ 268069 h 314540"/>
              <a:gd name="connsiteX54" fmla="*/ 1641140 w 8708891"/>
              <a:gd name="connsiteY54" fmla="*/ 266283 h 314540"/>
              <a:gd name="connsiteX55" fmla="*/ 1672074 w 8708891"/>
              <a:gd name="connsiteY55" fmla="*/ 266283 h 314540"/>
              <a:gd name="connsiteX56" fmla="*/ 1672074 w 8708891"/>
              <a:gd name="connsiteY56" fmla="*/ 264485 h 314540"/>
              <a:gd name="connsiteX57" fmla="*/ 1741770 w 8708891"/>
              <a:gd name="connsiteY57" fmla="*/ 264485 h 314540"/>
              <a:gd name="connsiteX58" fmla="*/ 1741770 w 8708891"/>
              <a:gd name="connsiteY58" fmla="*/ 260867 h 314540"/>
              <a:gd name="connsiteX59" fmla="*/ 1788222 w 8708891"/>
              <a:gd name="connsiteY59" fmla="*/ 260867 h 314540"/>
              <a:gd name="connsiteX60" fmla="*/ 1788222 w 8708891"/>
              <a:gd name="connsiteY60" fmla="*/ 257295 h 314540"/>
              <a:gd name="connsiteX61" fmla="*/ 1795947 w 8708891"/>
              <a:gd name="connsiteY61" fmla="*/ 257295 h 314540"/>
              <a:gd name="connsiteX62" fmla="*/ 1795947 w 8708891"/>
              <a:gd name="connsiteY62" fmla="*/ 255498 h 314540"/>
              <a:gd name="connsiteX63" fmla="*/ 1834663 w 8708891"/>
              <a:gd name="connsiteY63" fmla="*/ 255498 h 314540"/>
              <a:gd name="connsiteX64" fmla="*/ 1834663 w 8708891"/>
              <a:gd name="connsiteY64" fmla="*/ 253712 h 314540"/>
              <a:gd name="connsiteX65" fmla="*/ 1927557 w 8708891"/>
              <a:gd name="connsiteY65" fmla="*/ 253712 h 314540"/>
              <a:gd name="connsiteX66" fmla="*/ 1927557 w 8708891"/>
              <a:gd name="connsiteY66" fmla="*/ 250139 h 314540"/>
              <a:gd name="connsiteX67" fmla="*/ 1989481 w 8708891"/>
              <a:gd name="connsiteY67" fmla="*/ 250139 h 314540"/>
              <a:gd name="connsiteX68" fmla="*/ 1989481 w 8708891"/>
              <a:gd name="connsiteY68" fmla="*/ 248342 h 314540"/>
              <a:gd name="connsiteX69" fmla="*/ 1997207 w 8708891"/>
              <a:gd name="connsiteY69" fmla="*/ 248342 h 314540"/>
              <a:gd name="connsiteX70" fmla="*/ 1997207 w 8708891"/>
              <a:gd name="connsiteY70" fmla="*/ 246510 h 314540"/>
              <a:gd name="connsiteX71" fmla="*/ 2035923 w 8708891"/>
              <a:gd name="connsiteY71" fmla="*/ 246510 h 314540"/>
              <a:gd name="connsiteX72" fmla="*/ 2035923 w 8708891"/>
              <a:gd name="connsiteY72" fmla="*/ 244724 h 314540"/>
              <a:gd name="connsiteX73" fmla="*/ 2074639 w 8708891"/>
              <a:gd name="connsiteY73" fmla="*/ 244724 h 314540"/>
              <a:gd name="connsiteX74" fmla="*/ 2074639 w 8708891"/>
              <a:gd name="connsiteY74" fmla="*/ 241141 h 314540"/>
              <a:gd name="connsiteX75" fmla="*/ 2167532 w 8708891"/>
              <a:gd name="connsiteY75" fmla="*/ 241141 h 314540"/>
              <a:gd name="connsiteX76" fmla="*/ 2167532 w 8708891"/>
              <a:gd name="connsiteY76" fmla="*/ 239355 h 314540"/>
              <a:gd name="connsiteX77" fmla="*/ 2175268 w 8708891"/>
              <a:gd name="connsiteY77" fmla="*/ 239355 h 314540"/>
              <a:gd name="connsiteX78" fmla="*/ 2175268 w 8708891"/>
              <a:gd name="connsiteY78" fmla="*/ 237568 h 314540"/>
              <a:gd name="connsiteX79" fmla="*/ 2213984 w 8708891"/>
              <a:gd name="connsiteY79" fmla="*/ 237568 h 314540"/>
              <a:gd name="connsiteX80" fmla="*/ 2213984 w 8708891"/>
              <a:gd name="connsiteY80" fmla="*/ 235737 h 314540"/>
              <a:gd name="connsiteX81" fmla="*/ 2221721 w 8708891"/>
              <a:gd name="connsiteY81" fmla="*/ 235737 h 314540"/>
              <a:gd name="connsiteX82" fmla="*/ 2221721 w 8708891"/>
              <a:gd name="connsiteY82" fmla="*/ 233950 h 314540"/>
              <a:gd name="connsiteX83" fmla="*/ 2244964 w 8708891"/>
              <a:gd name="connsiteY83" fmla="*/ 233950 h 314540"/>
              <a:gd name="connsiteX84" fmla="*/ 2244964 w 8708891"/>
              <a:gd name="connsiteY84" fmla="*/ 232153 h 314540"/>
              <a:gd name="connsiteX85" fmla="*/ 2368792 w 8708891"/>
              <a:gd name="connsiteY85" fmla="*/ 232153 h 314540"/>
              <a:gd name="connsiteX86" fmla="*/ 2368792 w 8708891"/>
              <a:gd name="connsiteY86" fmla="*/ 230367 h 314540"/>
              <a:gd name="connsiteX87" fmla="*/ 2384310 w 8708891"/>
              <a:gd name="connsiteY87" fmla="*/ 230367 h 314540"/>
              <a:gd name="connsiteX88" fmla="*/ 2384310 w 8708891"/>
              <a:gd name="connsiteY88" fmla="*/ 228581 h 314540"/>
              <a:gd name="connsiteX89" fmla="*/ 2392035 w 8708891"/>
              <a:gd name="connsiteY89" fmla="*/ 228581 h 314540"/>
              <a:gd name="connsiteX90" fmla="*/ 2392035 w 8708891"/>
              <a:gd name="connsiteY90" fmla="*/ 226784 h 314540"/>
              <a:gd name="connsiteX91" fmla="*/ 2515874 w 8708891"/>
              <a:gd name="connsiteY91" fmla="*/ 226784 h 314540"/>
              <a:gd name="connsiteX92" fmla="*/ 2515874 w 8708891"/>
              <a:gd name="connsiteY92" fmla="*/ 224952 h 314540"/>
              <a:gd name="connsiteX93" fmla="*/ 2670727 w 8708891"/>
              <a:gd name="connsiteY93" fmla="*/ 224952 h 314540"/>
              <a:gd name="connsiteX94" fmla="*/ 2670727 w 8708891"/>
              <a:gd name="connsiteY94" fmla="*/ 223166 h 314540"/>
              <a:gd name="connsiteX95" fmla="*/ 2693924 w 8708891"/>
              <a:gd name="connsiteY95" fmla="*/ 223166 h 314540"/>
              <a:gd name="connsiteX96" fmla="*/ 2693924 w 8708891"/>
              <a:gd name="connsiteY96" fmla="*/ 221379 h 314540"/>
              <a:gd name="connsiteX97" fmla="*/ 2717179 w 8708891"/>
              <a:gd name="connsiteY97" fmla="*/ 221379 h 314540"/>
              <a:gd name="connsiteX98" fmla="*/ 2717179 w 8708891"/>
              <a:gd name="connsiteY98" fmla="*/ 219548 h 314540"/>
              <a:gd name="connsiteX99" fmla="*/ 2755884 w 8708891"/>
              <a:gd name="connsiteY99" fmla="*/ 219548 h 314540"/>
              <a:gd name="connsiteX100" fmla="*/ 2755884 w 8708891"/>
              <a:gd name="connsiteY100" fmla="*/ 217750 h 314540"/>
              <a:gd name="connsiteX101" fmla="*/ 2763620 w 8708891"/>
              <a:gd name="connsiteY101" fmla="*/ 217750 h 314540"/>
              <a:gd name="connsiteX102" fmla="*/ 2763620 w 8708891"/>
              <a:gd name="connsiteY102" fmla="*/ 215964 h 314540"/>
              <a:gd name="connsiteX103" fmla="*/ 2817798 w 8708891"/>
              <a:gd name="connsiteY103" fmla="*/ 215964 h 314540"/>
              <a:gd name="connsiteX104" fmla="*/ 2817798 w 8708891"/>
              <a:gd name="connsiteY104" fmla="*/ 214132 h 314540"/>
              <a:gd name="connsiteX105" fmla="*/ 2926164 w 8708891"/>
              <a:gd name="connsiteY105" fmla="*/ 214132 h 314540"/>
              <a:gd name="connsiteX106" fmla="*/ 2926164 w 8708891"/>
              <a:gd name="connsiteY106" fmla="*/ 212300 h 314540"/>
              <a:gd name="connsiteX107" fmla="*/ 2988123 w 8708891"/>
              <a:gd name="connsiteY107" fmla="*/ 212300 h 314540"/>
              <a:gd name="connsiteX108" fmla="*/ 2988123 w 8708891"/>
              <a:gd name="connsiteY108" fmla="*/ 210423 h 314540"/>
              <a:gd name="connsiteX109" fmla="*/ 3050037 w 8708891"/>
              <a:gd name="connsiteY109" fmla="*/ 210423 h 314540"/>
              <a:gd name="connsiteX110" fmla="*/ 3050037 w 8708891"/>
              <a:gd name="connsiteY110" fmla="*/ 208545 h 314540"/>
              <a:gd name="connsiteX111" fmla="*/ 3088753 w 8708891"/>
              <a:gd name="connsiteY111" fmla="*/ 208545 h 314540"/>
              <a:gd name="connsiteX112" fmla="*/ 3088753 w 8708891"/>
              <a:gd name="connsiteY112" fmla="*/ 204790 h 314540"/>
              <a:gd name="connsiteX113" fmla="*/ 3111962 w 8708891"/>
              <a:gd name="connsiteY113" fmla="*/ 204790 h 314540"/>
              <a:gd name="connsiteX114" fmla="*/ 3111962 w 8708891"/>
              <a:gd name="connsiteY114" fmla="*/ 202866 h 314540"/>
              <a:gd name="connsiteX115" fmla="*/ 3142942 w 8708891"/>
              <a:gd name="connsiteY115" fmla="*/ 202866 h 314540"/>
              <a:gd name="connsiteX116" fmla="*/ 3142942 w 8708891"/>
              <a:gd name="connsiteY116" fmla="*/ 200989 h 314540"/>
              <a:gd name="connsiteX117" fmla="*/ 3173921 w 8708891"/>
              <a:gd name="connsiteY117" fmla="*/ 200989 h 314540"/>
              <a:gd name="connsiteX118" fmla="*/ 3173921 w 8708891"/>
              <a:gd name="connsiteY118" fmla="*/ 199111 h 314540"/>
              <a:gd name="connsiteX119" fmla="*/ 3351926 w 8708891"/>
              <a:gd name="connsiteY119" fmla="*/ 199111 h 314540"/>
              <a:gd name="connsiteX120" fmla="*/ 3351926 w 8708891"/>
              <a:gd name="connsiteY120" fmla="*/ 197187 h 314540"/>
              <a:gd name="connsiteX121" fmla="*/ 3437095 w 8708891"/>
              <a:gd name="connsiteY121" fmla="*/ 197187 h 314540"/>
              <a:gd name="connsiteX122" fmla="*/ 3437095 w 8708891"/>
              <a:gd name="connsiteY122" fmla="*/ 195264 h 314540"/>
              <a:gd name="connsiteX123" fmla="*/ 3483536 w 8708891"/>
              <a:gd name="connsiteY123" fmla="*/ 195264 h 314540"/>
              <a:gd name="connsiteX124" fmla="*/ 3483536 w 8708891"/>
              <a:gd name="connsiteY124" fmla="*/ 193341 h 314540"/>
              <a:gd name="connsiteX125" fmla="*/ 3545450 w 8708891"/>
              <a:gd name="connsiteY125" fmla="*/ 193341 h 314540"/>
              <a:gd name="connsiteX126" fmla="*/ 3545450 w 8708891"/>
              <a:gd name="connsiteY126" fmla="*/ 191371 h 314540"/>
              <a:gd name="connsiteX127" fmla="*/ 3560968 w 8708891"/>
              <a:gd name="connsiteY127" fmla="*/ 191371 h 314540"/>
              <a:gd name="connsiteX128" fmla="*/ 3560968 w 8708891"/>
              <a:gd name="connsiteY128" fmla="*/ 189448 h 314540"/>
              <a:gd name="connsiteX129" fmla="*/ 3669334 w 8708891"/>
              <a:gd name="connsiteY129" fmla="*/ 189448 h 314540"/>
              <a:gd name="connsiteX130" fmla="*/ 3669334 w 8708891"/>
              <a:gd name="connsiteY130" fmla="*/ 187479 h 314540"/>
              <a:gd name="connsiteX131" fmla="*/ 3754491 w 8708891"/>
              <a:gd name="connsiteY131" fmla="*/ 187479 h 314540"/>
              <a:gd name="connsiteX132" fmla="*/ 3754491 w 8708891"/>
              <a:gd name="connsiteY132" fmla="*/ 185464 h 314540"/>
              <a:gd name="connsiteX133" fmla="*/ 3862857 w 8708891"/>
              <a:gd name="connsiteY133" fmla="*/ 185464 h 314540"/>
              <a:gd name="connsiteX134" fmla="*/ 3862857 w 8708891"/>
              <a:gd name="connsiteY134" fmla="*/ 183449 h 314540"/>
              <a:gd name="connsiteX135" fmla="*/ 3917035 w 8708891"/>
              <a:gd name="connsiteY135" fmla="*/ 183449 h 314540"/>
              <a:gd name="connsiteX136" fmla="*/ 3917035 w 8708891"/>
              <a:gd name="connsiteY136" fmla="*/ 181399 h 314540"/>
              <a:gd name="connsiteX137" fmla="*/ 3924817 w 8708891"/>
              <a:gd name="connsiteY137" fmla="*/ 181399 h 314540"/>
              <a:gd name="connsiteX138" fmla="*/ 3924817 w 8708891"/>
              <a:gd name="connsiteY138" fmla="*/ 179384 h 314540"/>
              <a:gd name="connsiteX139" fmla="*/ 3986730 w 8708891"/>
              <a:gd name="connsiteY139" fmla="*/ 179384 h 314540"/>
              <a:gd name="connsiteX140" fmla="*/ 3986730 w 8708891"/>
              <a:gd name="connsiteY140" fmla="*/ 177278 h 314540"/>
              <a:gd name="connsiteX141" fmla="*/ 4079624 w 8708891"/>
              <a:gd name="connsiteY141" fmla="*/ 177278 h 314540"/>
              <a:gd name="connsiteX142" fmla="*/ 4079624 w 8708891"/>
              <a:gd name="connsiteY142" fmla="*/ 175228 h 314540"/>
              <a:gd name="connsiteX143" fmla="*/ 4195726 w 8708891"/>
              <a:gd name="connsiteY143" fmla="*/ 175228 h 314540"/>
              <a:gd name="connsiteX144" fmla="*/ 4195726 w 8708891"/>
              <a:gd name="connsiteY144" fmla="*/ 173076 h 314540"/>
              <a:gd name="connsiteX145" fmla="*/ 4234442 w 8708891"/>
              <a:gd name="connsiteY145" fmla="*/ 173076 h 314540"/>
              <a:gd name="connsiteX146" fmla="*/ 4234442 w 8708891"/>
              <a:gd name="connsiteY146" fmla="*/ 170935 h 314540"/>
              <a:gd name="connsiteX147" fmla="*/ 4404757 w 8708891"/>
              <a:gd name="connsiteY147" fmla="*/ 170935 h 314540"/>
              <a:gd name="connsiteX148" fmla="*/ 4404757 w 8708891"/>
              <a:gd name="connsiteY148" fmla="*/ 168645 h 314540"/>
              <a:gd name="connsiteX149" fmla="*/ 4451209 w 8708891"/>
              <a:gd name="connsiteY149" fmla="*/ 168645 h 314540"/>
              <a:gd name="connsiteX150" fmla="*/ 4451209 w 8708891"/>
              <a:gd name="connsiteY150" fmla="*/ 166367 h 314540"/>
              <a:gd name="connsiteX151" fmla="*/ 4474407 w 8708891"/>
              <a:gd name="connsiteY151" fmla="*/ 166367 h 314540"/>
              <a:gd name="connsiteX152" fmla="*/ 4474407 w 8708891"/>
              <a:gd name="connsiteY152" fmla="*/ 164088 h 314540"/>
              <a:gd name="connsiteX153" fmla="*/ 4582819 w 8708891"/>
              <a:gd name="connsiteY153" fmla="*/ 164088 h 314540"/>
              <a:gd name="connsiteX154" fmla="*/ 4582819 w 8708891"/>
              <a:gd name="connsiteY154" fmla="*/ 161764 h 314540"/>
              <a:gd name="connsiteX155" fmla="*/ 4776342 w 8708891"/>
              <a:gd name="connsiteY155" fmla="*/ 161764 h 314540"/>
              <a:gd name="connsiteX156" fmla="*/ 4776342 w 8708891"/>
              <a:gd name="connsiteY156" fmla="*/ 159303 h 314540"/>
              <a:gd name="connsiteX157" fmla="*/ 4815058 w 8708891"/>
              <a:gd name="connsiteY157" fmla="*/ 159303 h 314540"/>
              <a:gd name="connsiteX158" fmla="*/ 4815058 w 8708891"/>
              <a:gd name="connsiteY158" fmla="*/ 156841 h 314540"/>
              <a:gd name="connsiteX159" fmla="*/ 4838255 w 8708891"/>
              <a:gd name="connsiteY159" fmla="*/ 156841 h 314540"/>
              <a:gd name="connsiteX160" fmla="*/ 4838255 w 8708891"/>
              <a:gd name="connsiteY160" fmla="*/ 154380 h 314540"/>
              <a:gd name="connsiteX161" fmla="*/ 5171124 w 8708891"/>
              <a:gd name="connsiteY161" fmla="*/ 154380 h 314540"/>
              <a:gd name="connsiteX162" fmla="*/ 5171124 w 8708891"/>
              <a:gd name="connsiteY162" fmla="*/ 151746 h 314540"/>
              <a:gd name="connsiteX163" fmla="*/ 5194380 w 8708891"/>
              <a:gd name="connsiteY163" fmla="*/ 151746 h 314540"/>
              <a:gd name="connsiteX164" fmla="*/ 5194380 w 8708891"/>
              <a:gd name="connsiteY164" fmla="*/ 149102 h 314540"/>
              <a:gd name="connsiteX165" fmla="*/ 5202104 w 8708891"/>
              <a:gd name="connsiteY165" fmla="*/ 149102 h 314540"/>
              <a:gd name="connsiteX166" fmla="*/ 5202104 w 8708891"/>
              <a:gd name="connsiteY166" fmla="*/ 146422 h 314540"/>
              <a:gd name="connsiteX167" fmla="*/ 5209840 w 8708891"/>
              <a:gd name="connsiteY167" fmla="*/ 146422 h 314540"/>
              <a:gd name="connsiteX168" fmla="*/ 5209840 w 8708891"/>
              <a:gd name="connsiteY168" fmla="*/ 143778 h 314540"/>
              <a:gd name="connsiteX169" fmla="*/ 5287273 w 8708891"/>
              <a:gd name="connsiteY169" fmla="*/ 143778 h 314540"/>
              <a:gd name="connsiteX170" fmla="*/ 5287273 w 8708891"/>
              <a:gd name="connsiteY170" fmla="*/ 141053 h 314540"/>
              <a:gd name="connsiteX171" fmla="*/ 5318207 w 8708891"/>
              <a:gd name="connsiteY171" fmla="*/ 141053 h 314540"/>
              <a:gd name="connsiteX172" fmla="*/ 5318207 w 8708891"/>
              <a:gd name="connsiteY172" fmla="*/ 138328 h 314540"/>
              <a:gd name="connsiteX173" fmla="*/ 5325989 w 8708891"/>
              <a:gd name="connsiteY173" fmla="*/ 138328 h 314540"/>
              <a:gd name="connsiteX174" fmla="*/ 5325989 w 8708891"/>
              <a:gd name="connsiteY174" fmla="*/ 135603 h 314540"/>
              <a:gd name="connsiteX175" fmla="*/ 5418883 w 8708891"/>
              <a:gd name="connsiteY175" fmla="*/ 135603 h 314540"/>
              <a:gd name="connsiteX176" fmla="*/ 5418883 w 8708891"/>
              <a:gd name="connsiteY176" fmla="*/ 132821 h 314540"/>
              <a:gd name="connsiteX177" fmla="*/ 5519512 w 8708891"/>
              <a:gd name="connsiteY177" fmla="*/ 132821 h 314540"/>
              <a:gd name="connsiteX178" fmla="*/ 5519512 w 8708891"/>
              <a:gd name="connsiteY178" fmla="*/ 129959 h 314540"/>
              <a:gd name="connsiteX179" fmla="*/ 5527237 w 8708891"/>
              <a:gd name="connsiteY179" fmla="*/ 129959 h 314540"/>
              <a:gd name="connsiteX180" fmla="*/ 5527237 w 8708891"/>
              <a:gd name="connsiteY180" fmla="*/ 127096 h 314540"/>
              <a:gd name="connsiteX181" fmla="*/ 5565953 w 8708891"/>
              <a:gd name="connsiteY181" fmla="*/ 127096 h 314540"/>
              <a:gd name="connsiteX182" fmla="*/ 5565953 w 8708891"/>
              <a:gd name="connsiteY182" fmla="*/ 124200 h 314540"/>
              <a:gd name="connsiteX183" fmla="*/ 5674319 w 8708891"/>
              <a:gd name="connsiteY183" fmla="*/ 124200 h 314540"/>
              <a:gd name="connsiteX184" fmla="*/ 5674319 w 8708891"/>
              <a:gd name="connsiteY184" fmla="*/ 121200 h 314540"/>
              <a:gd name="connsiteX185" fmla="*/ 5744015 w 8708891"/>
              <a:gd name="connsiteY185" fmla="*/ 121200 h 314540"/>
              <a:gd name="connsiteX186" fmla="*/ 5744015 w 8708891"/>
              <a:gd name="connsiteY186" fmla="*/ 118109 h 314540"/>
              <a:gd name="connsiteX187" fmla="*/ 5798192 w 8708891"/>
              <a:gd name="connsiteY187" fmla="*/ 118109 h 314540"/>
              <a:gd name="connsiteX188" fmla="*/ 5798192 w 8708891"/>
              <a:gd name="connsiteY188" fmla="*/ 114983 h 314540"/>
              <a:gd name="connsiteX189" fmla="*/ 5805928 w 8708891"/>
              <a:gd name="connsiteY189" fmla="*/ 114983 h 314540"/>
              <a:gd name="connsiteX190" fmla="*/ 5805928 w 8708891"/>
              <a:gd name="connsiteY190" fmla="*/ 111846 h 314540"/>
              <a:gd name="connsiteX191" fmla="*/ 5898822 w 8708891"/>
              <a:gd name="connsiteY191" fmla="*/ 111846 h 314540"/>
              <a:gd name="connsiteX192" fmla="*/ 5898822 w 8708891"/>
              <a:gd name="connsiteY192" fmla="*/ 108675 h 314540"/>
              <a:gd name="connsiteX193" fmla="*/ 5937538 w 8708891"/>
              <a:gd name="connsiteY193" fmla="*/ 108675 h 314540"/>
              <a:gd name="connsiteX194" fmla="*/ 5937538 w 8708891"/>
              <a:gd name="connsiteY194" fmla="*/ 105457 h 314540"/>
              <a:gd name="connsiteX195" fmla="*/ 5953011 w 8708891"/>
              <a:gd name="connsiteY195" fmla="*/ 105457 h 314540"/>
              <a:gd name="connsiteX196" fmla="*/ 5953011 w 8708891"/>
              <a:gd name="connsiteY196" fmla="*/ 102240 h 314540"/>
              <a:gd name="connsiteX197" fmla="*/ 6061365 w 8708891"/>
              <a:gd name="connsiteY197" fmla="*/ 102240 h 314540"/>
              <a:gd name="connsiteX198" fmla="*/ 6061365 w 8708891"/>
              <a:gd name="connsiteY198" fmla="*/ 98966 h 314540"/>
              <a:gd name="connsiteX199" fmla="*/ 6084621 w 8708891"/>
              <a:gd name="connsiteY199" fmla="*/ 98966 h 314540"/>
              <a:gd name="connsiteX200" fmla="*/ 6084621 w 8708891"/>
              <a:gd name="connsiteY200" fmla="*/ 95703 h 314540"/>
              <a:gd name="connsiteX201" fmla="*/ 6131062 w 8708891"/>
              <a:gd name="connsiteY201" fmla="*/ 95703 h 314540"/>
              <a:gd name="connsiteX202" fmla="*/ 6131062 w 8708891"/>
              <a:gd name="connsiteY202" fmla="*/ 92394 h 314540"/>
              <a:gd name="connsiteX203" fmla="*/ 6185250 w 8708891"/>
              <a:gd name="connsiteY203" fmla="*/ 92394 h 314540"/>
              <a:gd name="connsiteX204" fmla="*/ 6185250 w 8708891"/>
              <a:gd name="connsiteY204" fmla="*/ 89085 h 314540"/>
              <a:gd name="connsiteX205" fmla="*/ 6239428 w 8708891"/>
              <a:gd name="connsiteY205" fmla="*/ 89085 h 314540"/>
              <a:gd name="connsiteX206" fmla="*/ 6239428 w 8708891"/>
              <a:gd name="connsiteY206" fmla="*/ 85685 h 314540"/>
              <a:gd name="connsiteX207" fmla="*/ 6285880 w 8708891"/>
              <a:gd name="connsiteY207" fmla="*/ 85685 h 314540"/>
              <a:gd name="connsiteX208" fmla="*/ 6285880 w 8708891"/>
              <a:gd name="connsiteY208" fmla="*/ 82330 h 314540"/>
              <a:gd name="connsiteX209" fmla="*/ 6324584 w 8708891"/>
              <a:gd name="connsiteY209" fmla="*/ 82330 h 314540"/>
              <a:gd name="connsiteX210" fmla="*/ 6324584 w 8708891"/>
              <a:gd name="connsiteY210" fmla="*/ 78930 h 314540"/>
              <a:gd name="connsiteX211" fmla="*/ 6355565 w 8708891"/>
              <a:gd name="connsiteY211" fmla="*/ 78930 h 314540"/>
              <a:gd name="connsiteX212" fmla="*/ 6355565 w 8708891"/>
              <a:gd name="connsiteY212" fmla="*/ 75495 h 314540"/>
              <a:gd name="connsiteX213" fmla="*/ 6386498 w 8708891"/>
              <a:gd name="connsiteY213" fmla="*/ 75495 h 314540"/>
              <a:gd name="connsiteX214" fmla="*/ 6386498 w 8708891"/>
              <a:gd name="connsiteY214" fmla="*/ 72003 h 314540"/>
              <a:gd name="connsiteX215" fmla="*/ 6440687 w 8708891"/>
              <a:gd name="connsiteY215" fmla="*/ 72003 h 314540"/>
              <a:gd name="connsiteX216" fmla="*/ 6440687 w 8708891"/>
              <a:gd name="connsiteY216" fmla="*/ 68511 h 314540"/>
              <a:gd name="connsiteX217" fmla="*/ 6456194 w 8708891"/>
              <a:gd name="connsiteY217" fmla="*/ 68511 h 314540"/>
              <a:gd name="connsiteX218" fmla="*/ 6456194 w 8708891"/>
              <a:gd name="connsiteY218" fmla="*/ 64985 h 314540"/>
              <a:gd name="connsiteX219" fmla="*/ 6634256 w 8708891"/>
              <a:gd name="connsiteY219" fmla="*/ 64985 h 314540"/>
              <a:gd name="connsiteX220" fmla="*/ 6634256 w 8708891"/>
              <a:gd name="connsiteY220" fmla="*/ 61310 h 314540"/>
              <a:gd name="connsiteX221" fmla="*/ 7354172 w 8708891"/>
              <a:gd name="connsiteY221" fmla="*/ 61310 h 314540"/>
              <a:gd name="connsiteX222" fmla="*/ 7354172 w 8708891"/>
              <a:gd name="connsiteY222" fmla="*/ 56662 h 314540"/>
              <a:gd name="connsiteX223" fmla="*/ 7478045 w 8708891"/>
              <a:gd name="connsiteY223" fmla="*/ 56662 h 314540"/>
              <a:gd name="connsiteX224" fmla="*/ 7478045 w 8708891"/>
              <a:gd name="connsiteY224" fmla="*/ 51830 h 314540"/>
              <a:gd name="connsiteX225" fmla="*/ 7601884 w 8708891"/>
              <a:gd name="connsiteY225" fmla="*/ 51830 h 314540"/>
              <a:gd name="connsiteX226" fmla="*/ 7601884 w 8708891"/>
              <a:gd name="connsiteY226" fmla="*/ 46827 h 314540"/>
              <a:gd name="connsiteX227" fmla="*/ 7718020 w 8708891"/>
              <a:gd name="connsiteY227" fmla="*/ 46827 h 314540"/>
              <a:gd name="connsiteX228" fmla="*/ 7718020 w 8708891"/>
              <a:gd name="connsiteY228" fmla="*/ 41640 h 314540"/>
              <a:gd name="connsiteX229" fmla="*/ 7896082 w 8708891"/>
              <a:gd name="connsiteY229" fmla="*/ 41640 h 314540"/>
              <a:gd name="connsiteX230" fmla="*/ 7896082 w 8708891"/>
              <a:gd name="connsiteY230" fmla="*/ 36042 h 314540"/>
              <a:gd name="connsiteX231" fmla="*/ 8213433 w 8708891"/>
              <a:gd name="connsiteY231" fmla="*/ 36042 h 314540"/>
              <a:gd name="connsiteX232" fmla="*/ 8213433 w 8708891"/>
              <a:gd name="connsiteY232" fmla="*/ 29745 h 314540"/>
              <a:gd name="connsiteX233" fmla="*/ 8221215 w 8708891"/>
              <a:gd name="connsiteY233" fmla="*/ 29745 h 314540"/>
              <a:gd name="connsiteX234" fmla="*/ 8221215 w 8708891"/>
              <a:gd name="connsiteY234" fmla="*/ 23390 h 314540"/>
              <a:gd name="connsiteX235" fmla="*/ 8461191 w 8708891"/>
              <a:gd name="connsiteY235" fmla="*/ 23390 h 314540"/>
              <a:gd name="connsiteX236" fmla="*/ 8461191 w 8708891"/>
              <a:gd name="connsiteY236" fmla="*/ 15880 h 314540"/>
              <a:gd name="connsiteX237" fmla="*/ 8484388 w 8708891"/>
              <a:gd name="connsiteY237" fmla="*/ 15880 h 314540"/>
              <a:gd name="connsiteX238" fmla="*/ 8484388 w 8708891"/>
              <a:gd name="connsiteY238" fmla="*/ 8232 h 314540"/>
              <a:gd name="connsiteX239" fmla="*/ 8577282 w 8708891"/>
              <a:gd name="connsiteY239" fmla="*/ 8232 h 314540"/>
              <a:gd name="connsiteX240" fmla="*/ 8577282 w 8708891"/>
              <a:gd name="connsiteY240" fmla="*/ 0 h 314540"/>
              <a:gd name="connsiteX241" fmla="*/ 8708891 w 8708891"/>
              <a:gd name="connsiteY241" fmla="*/ 0 h 31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8708891" h="314540">
                <a:moveTo>
                  <a:pt x="0" y="314541"/>
                </a:moveTo>
                <a:lnTo>
                  <a:pt x="100630" y="314541"/>
                </a:lnTo>
                <a:lnTo>
                  <a:pt x="100630" y="312743"/>
                </a:lnTo>
                <a:lnTo>
                  <a:pt x="178008" y="312743"/>
                </a:lnTo>
                <a:lnTo>
                  <a:pt x="178008" y="310957"/>
                </a:lnTo>
                <a:lnTo>
                  <a:pt x="193527" y="310957"/>
                </a:lnTo>
                <a:lnTo>
                  <a:pt x="193527" y="309171"/>
                </a:lnTo>
                <a:lnTo>
                  <a:pt x="232243" y="309171"/>
                </a:lnTo>
                <a:lnTo>
                  <a:pt x="232243" y="307385"/>
                </a:lnTo>
                <a:lnTo>
                  <a:pt x="464482" y="307385"/>
                </a:lnTo>
                <a:lnTo>
                  <a:pt x="464482" y="305588"/>
                </a:lnTo>
                <a:lnTo>
                  <a:pt x="503152" y="305588"/>
                </a:lnTo>
                <a:lnTo>
                  <a:pt x="503152" y="303801"/>
                </a:lnTo>
                <a:lnTo>
                  <a:pt x="541857" y="303801"/>
                </a:lnTo>
                <a:lnTo>
                  <a:pt x="541857" y="302015"/>
                </a:lnTo>
                <a:lnTo>
                  <a:pt x="712183" y="302015"/>
                </a:lnTo>
                <a:lnTo>
                  <a:pt x="712183" y="300264"/>
                </a:lnTo>
                <a:lnTo>
                  <a:pt x="735392" y="300264"/>
                </a:lnTo>
                <a:lnTo>
                  <a:pt x="735392" y="298478"/>
                </a:lnTo>
                <a:lnTo>
                  <a:pt x="743162" y="298478"/>
                </a:lnTo>
                <a:lnTo>
                  <a:pt x="743162" y="296692"/>
                </a:lnTo>
                <a:lnTo>
                  <a:pt x="812812" y="296692"/>
                </a:lnTo>
                <a:lnTo>
                  <a:pt x="812812" y="294905"/>
                </a:lnTo>
                <a:lnTo>
                  <a:pt x="836056" y="294905"/>
                </a:lnTo>
                <a:lnTo>
                  <a:pt x="836056" y="293108"/>
                </a:lnTo>
                <a:lnTo>
                  <a:pt x="867001" y="293108"/>
                </a:lnTo>
                <a:lnTo>
                  <a:pt x="867001" y="291322"/>
                </a:lnTo>
                <a:lnTo>
                  <a:pt x="882462" y="291322"/>
                </a:lnTo>
                <a:lnTo>
                  <a:pt x="882462" y="289536"/>
                </a:lnTo>
                <a:lnTo>
                  <a:pt x="936685" y="289536"/>
                </a:lnTo>
                <a:lnTo>
                  <a:pt x="936685" y="287750"/>
                </a:lnTo>
                <a:lnTo>
                  <a:pt x="983138" y="287750"/>
                </a:lnTo>
                <a:lnTo>
                  <a:pt x="983138" y="285952"/>
                </a:lnTo>
                <a:lnTo>
                  <a:pt x="1083768" y="285952"/>
                </a:lnTo>
                <a:lnTo>
                  <a:pt x="1083768" y="284166"/>
                </a:lnTo>
                <a:lnTo>
                  <a:pt x="1130220" y="284166"/>
                </a:lnTo>
                <a:lnTo>
                  <a:pt x="1130220" y="282380"/>
                </a:lnTo>
                <a:lnTo>
                  <a:pt x="1145681" y="282380"/>
                </a:lnTo>
                <a:lnTo>
                  <a:pt x="1145681" y="280594"/>
                </a:lnTo>
                <a:lnTo>
                  <a:pt x="1192134" y="280594"/>
                </a:lnTo>
                <a:lnTo>
                  <a:pt x="1192134" y="278797"/>
                </a:lnTo>
                <a:lnTo>
                  <a:pt x="1238575" y="278797"/>
                </a:lnTo>
                <a:lnTo>
                  <a:pt x="1238575" y="277011"/>
                </a:lnTo>
                <a:lnTo>
                  <a:pt x="1261830" y="277011"/>
                </a:lnTo>
                <a:lnTo>
                  <a:pt x="1261830" y="275225"/>
                </a:lnTo>
                <a:lnTo>
                  <a:pt x="1393394" y="275225"/>
                </a:lnTo>
                <a:lnTo>
                  <a:pt x="1393394" y="273438"/>
                </a:lnTo>
                <a:lnTo>
                  <a:pt x="1408900" y="273438"/>
                </a:lnTo>
                <a:lnTo>
                  <a:pt x="1408900" y="271641"/>
                </a:lnTo>
                <a:lnTo>
                  <a:pt x="1470814" y="271641"/>
                </a:lnTo>
                <a:lnTo>
                  <a:pt x="1470814" y="269855"/>
                </a:lnTo>
                <a:lnTo>
                  <a:pt x="1571444" y="269855"/>
                </a:lnTo>
                <a:lnTo>
                  <a:pt x="1571444" y="268069"/>
                </a:lnTo>
                <a:lnTo>
                  <a:pt x="1641140" y="268069"/>
                </a:lnTo>
                <a:lnTo>
                  <a:pt x="1641140" y="266283"/>
                </a:lnTo>
                <a:lnTo>
                  <a:pt x="1672074" y="266283"/>
                </a:lnTo>
                <a:lnTo>
                  <a:pt x="1672074" y="264485"/>
                </a:lnTo>
                <a:lnTo>
                  <a:pt x="1741770" y="264485"/>
                </a:lnTo>
                <a:lnTo>
                  <a:pt x="1741770" y="260867"/>
                </a:lnTo>
                <a:lnTo>
                  <a:pt x="1788222" y="260867"/>
                </a:lnTo>
                <a:lnTo>
                  <a:pt x="1788222" y="257295"/>
                </a:lnTo>
                <a:lnTo>
                  <a:pt x="1795947" y="257295"/>
                </a:lnTo>
                <a:lnTo>
                  <a:pt x="1795947" y="255498"/>
                </a:lnTo>
                <a:lnTo>
                  <a:pt x="1834663" y="255498"/>
                </a:lnTo>
                <a:lnTo>
                  <a:pt x="1834663" y="253712"/>
                </a:lnTo>
                <a:lnTo>
                  <a:pt x="1927557" y="253712"/>
                </a:lnTo>
                <a:lnTo>
                  <a:pt x="1927557" y="250139"/>
                </a:lnTo>
                <a:lnTo>
                  <a:pt x="1989481" y="250139"/>
                </a:lnTo>
                <a:lnTo>
                  <a:pt x="1989481" y="248342"/>
                </a:lnTo>
                <a:lnTo>
                  <a:pt x="1997207" y="248342"/>
                </a:lnTo>
                <a:lnTo>
                  <a:pt x="1997207" y="246510"/>
                </a:lnTo>
                <a:lnTo>
                  <a:pt x="2035923" y="246510"/>
                </a:lnTo>
                <a:lnTo>
                  <a:pt x="2035923" y="244724"/>
                </a:lnTo>
                <a:lnTo>
                  <a:pt x="2074639" y="244724"/>
                </a:lnTo>
                <a:lnTo>
                  <a:pt x="2074639" y="241141"/>
                </a:lnTo>
                <a:lnTo>
                  <a:pt x="2167532" y="241141"/>
                </a:lnTo>
                <a:lnTo>
                  <a:pt x="2167532" y="239355"/>
                </a:lnTo>
                <a:lnTo>
                  <a:pt x="2175268" y="239355"/>
                </a:lnTo>
                <a:lnTo>
                  <a:pt x="2175268" y="237568"/>
                </a:lnTo>
                <a:lnTo>
                  <a:pt x="2213984" y="237568"/>
                </a:lnTo>
                <a:lnTo>
                  <a:pt x="2213984" y="235737"/>
                </a:lnTo>
                <a:lnTo>
                  <a:pt x="2221721" y="235737"/>
                </a:lnTo>
                <a:lnTo>
                  <a:pt x="2221721" y="233950"/>
                </a:lnTo>
                <a:lnTo>
                  <a:pt x="2244964" y="233950"/>
                </a:lnTo>
                <a:lnTo>
                  <a:pt x="2244964" y="232153"/>
                </a:lnTo>
                <a:lnTo>
                  <a:pt x="2368792" y="232153"/>
                </a:lnTo>
                <a:lnTo>
                  <a:pt x="2368792" y="230367"/>
                </a:lnTo>
                <a:lnTo>
                  <a:pt x="2384310" y="230367"/>
                </a:lnTo>
                <a:lnTo>
                  <a:pt x="2384310" y="228581"/>
                </a:lnTo>
                <a:lnTo>
                  <a:pt x="2392035" y="228581"/>
                </a:lnTo>
                <a:lnTo>
                  <a:pt x="2392035" y="226784"/>
                </a:lnTo>
                <a:lnTo>
                  <a:pt x="2515874" y="226784"/>
                </a:lnTo>
                <a:lnTo>
                  <a:pt x="2515874" y="224952"/>
                </a:lnTo>
                <a:lnTo>
                  <a:pt x="2670727" y="224952"/>
                </a:lnTo>
                <a:lnTo>
                  <a:pt x="2670727" y="223166"/>
                </a:lnTo>
                <a:lnTo>
                  <a:pt x="2693924" y="223166"/>
                </a:lnTo>
                <a:lnTo>
                  <a:pt x="2693924" y="221379"/>
                </a:lnTo>
                <a:lnTo>
                  <a:pt x="2717179" y="221379"/>
                </a:lnTo>
                <a:lnTo>
                  <a:pt x="2717179" y="219548"/>
                </a:lnTo>
                <a:lnTo>
                  <a:pt x="2755884" y="219548"/>
                </a:lnTo>
                <a:lnTo>
                  <a:pt x="2755884" y="217750"/>
                </a:lnTo>
                <a:lnTo>
                  <a:pt x="2763620" y="217750"/>
                </a:lnTo>
                <a:lnTo>
                  <a:pt x="2763620" y="215964"/>
                </a:lnTo>
                <a:lnTo>
                  <a:pt x="2817798" y="215964"/>
                </a:lnTo>
                <a:lnTo>
                  <a:pt x="2817798" y="214132"/>
                </a:lnTo>
                <a:lnTo>
                  <a:pt x="2926164" y="214132"/>
                </a:lnTo>
                <a:lnTo>
                  <a:pt x="2926164" y="212300"/>
                </a:lnTo>
                <a:lnTo>
                  <a:pt x="2988123" y="212300"/>
                </a:lnTo>
                <a:lnTo>
                  <a:pt x="2988123" y="210423"/>
                </a:lnTo>
                <a:lnTo>
                  <a:pt x="3050037" y="210423"/>
                </a:lnTo>
                <a:lnTo>
                  <a:pt x="3050037" y="208545"/>
                </a:lnTo>
                <a:lnTo>
                  <a:pt x="3088753" y="208545"/>
                </a:lnTo>
                <a:lnTo>
                  <a:pt x="3088753" y="204790"/>
                </a:lnTo>
                <a:lnTo>
                  <a:pt x="3111962" y="204790"/>
                </a:lnTo>
                <a:lnTo>
                  <a:pt x="3111962" y="202866"/>
                </a:lnTo>
                <a:lnTo>
                  <a:pt x="3142942" y="202866"/>
                </a:lnTo>
                <a:lnTo>
                  <a:pt x="3142942" y="200989"/>
                </a:lnTo>
                <a:lnTo>
                  <a:pt x="3173921" y="200989"/>
                </a:lnTo>
                <a:lnTo>
                  <a:pt x="3173921" y="199111"/>
                </a:lnTo>
                <a:lnTo>
                  <a:pt x="3351926" y="199111"/>
                </a:lnTo>
                <a:lnTo>
                  <a:pt x="3351926" y="197187"/>
                </a:lnTo>
                <a:lnTo>
                  <a:pt x="3437095" y="197187"/>
                </a:lnTo>
                <a:lnTo>
                  <a:pt x="3437095" y="195264"/>
                </a:lnTo>
                <a:lnTo>
                  <a:pt x="3483536" y="195264"/>
                </a:lnTo>
                <a:lnTo>
                  <a:pt x="3483536" y="193341"/>
                </a:lnTo>
                <a:lnTo>
                  <a:pt x="3545450" y="193341"/>
                </a:lnTo>
                <a:lnTo>
                  <a:pt x="3545450" y="191371"/>
                </a:lnTo>
                <a:lnTo>
                  <a:pt x="3560968" y="191371"/>
                </a:lnTo>
                <a:lnTo>
                  <a:pt x="3560968" y="189448"/>
                </a:lnTo>
                <a:lnTo>
                  <a:pt x="3669334" y="189448"/>
                </a:lnTo>
                <a:lnTo>
                  <a:pt x="3669334" y="187479"/>
                </a:lnTo>
                <a:lnTo>
                  <a:pt x="3754491" y="187479"/>
                </a:lnTo>
                <a:lnTo>
                  <a:pt x="3754491" y="185464"/>
                </a:lnTo>
                <a:lnTo>
                  <a:pt x="3862857" y="185464"/>
                </a:lnTo>
                <a:lnTo>
                  <a:pt x="3862857" y="183449"/>
                </a:lnTo>
                <a:lnTo>
                  <a:pt x="3917035" y="183449"/>
                </a:lnTo>
                <a:lnTo>
                  <a:pt x="3917035" y="181399"/>
                </a:lnTo>
                <a:lnTo>
                  <a:pt x="3924817" y="181399"/>
                </a:lnTo>
                <a:lnTo>
                  <a:pt x="3924817" y="179384"/>
                </a:lnTo>
                <a:lnTo>
                  <a:pt x="3986730" y="179384"/>
                </a:lnTo>
                <a:lnTo>
                  <a:pt x="3986730" y="177278"/>
                </a:lnTo>
                <a:lnTo>
                  <a:pt x="4079624" y="177278"/>
                </a:lnTo>
                <a:lnTo>
                  <a:pt x="4079624" y="175228"/>
                </a:lnTo>
                <a:lnTo>
                  <a:pt x="4195726" y="175228"/>
                </a:lnTo>
                <a:lnTo>
                  <a:pt x="4195726" y="173076"/>
                </a:lnTo>
                <a:lnTo>
                  <a:pt x="4234442" y="173076"/>
                </a:lnTo>
                <a:lnTo>
                  <a:pt x="4234442" y="170935"/>
                </a:lnTo>
                <a:lnTo>
                  <a:pt x="4404757" y="170935"/>
                </a:lnTo>
                <a:lnTo>
                  <a:pt x="4404757" y="168645"/>
                </a:lnTo>
                <a:lnTo>
                  <a:pt x="4451209" y="168645"/>
                </a:lnTo>
                <a:lnTo>
                  <a:pt x="4451209" y="166367"/>
                </a:lnTo>
                <a:lnTo>
                  <a:pt x="4474407" y="166367"/>
                </a:lnTo>
                <a:lnTo>
                  <a:pt x="4474407" y="164088"/>
                </a:lnTo>
                <a:lnTo>
                  <a:pt x="4582819" y="164088"/>
                </a:lnTo>
                <a:lnTo>
                  <a:pt x="4582819" y="161764"/>
                </a:lnTo>
                <a:lnTo>
                  <a:pt x="4776342" y="161764"/>
                </a:lnTo>
                <a:lnTo>
                  <a:pt x="4776342" y="159303"/>
                </a:lnTo>
                <a:lnTo>
                  <a:pt x="4815058" y="159303"/>
                </a:lnTo>
                <a:lnTo>
                  <a:pt x="4815058" y="156841"/>
                </a:lnTo>
                <a:lnTo>
                  <a:pt x="4838255" y="156841"/>
                </a:lnTo>
                <a:lnTo>
                  <a:pt x="4838255" y="154380"/>
                </a:lnTo>
                <a:lnTo>
                  <a:pt x="5171124" y="154380"/>
                </a:lnTo>
                <a:lnTo>
                  <a:pt x="5171124" y="151746"/>
                </a:lnTo>
                <a:lnTo>
                  <a:pt x="5194380" y="151746"/>
                </a:lnTo>
                <a:lnTo>
                  <a:pt x="5194380" y="149102"/>
                </a:lnTo>
                <a:lnTo>
                  <a:pt x="5202104" y="149102"/>
                </a:lnTo>
                <a:lnTo>
                  <a:pt x="5202104" y="146422"/>
                </a:lnTo>
                <a:lnTo>
                  <a:pt x="5209840" y="146422"/>
                </a:lnTo>
                <a:lnTo>
                  <a:pt x="5209840" y="143778"/>
                </a:lnTo>
                <a:lnTo>
                  <a:pt x="5287273" y="143778"/>
                </a:lnTo>
                <a:lnTo>
                  <a:pt x="5287273" y="141053"/>
                </a:lnTo>
                <a:lnTo>
                  <a:pt x="5318207" y="141053"/>
                </a:lnTo>
                <a:lnTo>
                  <a:pt x="5318207" y="138328"/>
                </a:lnTo>
                <a:lnTo>
                  <a:pt x="5325989" y="138328"/>
                </a:lnTo>
                <a:lnTo>
                  <a:pt x="5325989" y="135603"/>
                </a:lnTo>
                <a:lnTo>
                  <a:pt x="5418883" y="135603"/>
                </a:lnTo>
                <a:lnTo>
                  <a:pt x="5418883" y="132821"/>
                </a:lnTo>
                <a:lnTo>
                  <a:pt x="5519512" y="132821"/>
                </a:lnTo>
                <a:lnTo>
                  <a:pt x="5519512" y="129959"/>
                </a:lnTo>
                <a:lnTo>
                  <a:pt x="5527237" y="129959"/>
                </a:lnTo>
                <a:lnTo>
                  <a:pt x="5527237" y="127096"/>
                </a:lnTo>
                <a:lnTo>
                  <a:pt x="5565953" y="127096"/>
                </a:lnTo>
                <a:lnTo>
                  <a:pt x="5565953" y="124200"/>
                </a:lnTo>
                <a:lnTo>
                  <a:pt x="5674319" y="124200"/>
                </a:lnTo>
                <a:lnTo>
                  <a:pt x="5674319" y="121200"/>
                </a:lnTo>
                <a:lnTo>
                  <a:pt x="5744015" y="121200"/>
                </a:lnTo>
                <a:lnTo>
                  <a:pt x="5744015" y="118109"/>
                </a:lnTo>
                <a:lnTo>
                  <a:pt x="5798192" y="118109"/>
                </a:lnTo>
                <a:lnTo>
                  <a:pt x="5798192" y="114983"/>
                </a:lnTo>
                <a:lnTo>
                  <a:pt x="5805928" y="114983"/>
                </a:lnTo>
                <a:lnTo>
                  <a:pt x="5805928" y="111846"/>
                </a:lnTo>
                <a:lnTo>
                  <a:pt x="5898822" y="111846"/>
                </a:lnTo>
                <a:lnTo>
                  <a:pt x="5898822" y="108675"/>
                </a:lnTo>
                <a:lnTo>
                  <a:pt x="5937538" y="108675"/>
                </a:lnTo>
                <a:lnTo>
                  <a:pt x="5937538" y="105457"/>
                </a:lnTo>
                <a:lnTo>
                  <a:pt x="5953011" y="105457"/>
                </a:lnTo>
                <a:lnTo>
                  <a:pt x="5953011" y="102240"/>
                </a:lnTo>
                <a:lnTo>
                  <a:pt x="6061365" y="102240"/>
                </a:lnTo>
                <a:lnTo>
                  <a:pt x="6061365" y="98966"/>
                </a:lnTo>
                <a:lnTo>
                  <a:pt x="6084621" y="98966"/>
                </a:lnTo>
                <a:lnTo>
                  <a:pt x="6084621" y="95703"/>
                </a:lnTo>
                <a:lnTo>
                  <a:pt x="6131062" y="95703"/>
                </a:lnTo>
                <a:lnTo>
                  <a:pt x="6131062" y="92394"/>
                </a:lnTo>
                <a:lnTo>
                  <a:pt x="6185250" y="92394"/>
                </a:lnTo>
                <a:lnTo>
                  <a:pt x="6185250" y="89085"/>
                </a:lnTo>
                <a:lnTo>
                  <a:pt x="6239428" y="89085"/>
                </a:lnTo>
                <a:lnTo>
                  <a:pt x="6239428" y="85685"/>
                </a:lnTo>
                <a:lnTo>
                  <a:pt x="6285880" y="85685"/>
                </a:lnTo>
                <a:lnTo>
                  <a:pt x="6285880" y="82330"/>
                </a:lnTo>
                <a:lnTo>
                  <a:pt x="6324584" y="82330"/>
                </a:lnTo>
                <a:lnTo>
                  <a:pt x="6324584" y="78930"/>
                </a:lnTo>
                <a:lnTo>
                  <a:pt x="6355565" y="78930"/>
                </a:lnTo>
                <a:lnTo>
                  <a:pt x="6355565" y="75495"/>
                </a:lnTo>
                <a:lnTo>
                  <a:pt x="6386498" y="75495"/>
                </a:lnTo>
                <a:lnTo>
                  <a:pt x="6386498" y="72003"/>
                </a:lnTo>
                <a:lnTo>
                  <a:pt x="6440687" y="72003"/>
                </a:lnTo>
                <a:lnTo>
                  <a:pt x="6440687" y="68511"/>
                </a:lnTo>
                <a:lnTo>
                  <a:pt x="6456194" y="68511"/>
                </a:lnTo>
                <a:lnTo>
                  <a:pt x="6456194" y="64985"/>
                </a:lnTo>
                <a:lnTo>
                  <a:pt x="6634256" y="64985"/>
                </a:lnTo>
                <a:lnTo>
                  <a:pt x="6634256" y="61310"/>
                </a:lnTo>
                <a:lnTo>
                  <a:pt x="7354172" y="61310"/>
                </a:lnTo>
                <a:lnTo>
                  <a:pt x="7354172" y="56662"/>
                </a:lnTo>
                <a:lnTo>
                  <a:pt x="7478045" y="56662"/>
                </a:lnTo>
                <a:lnTo>
                  <a:pt x="7478045" y="51830"/>
                </a:lnTo>
                <a:lnTo>
                  <a:pt x="7601884" y="51830"/>
                </a:lnTo>
                <a:lnTo>
                  <a:pt x="7601884" y="46827"/>
                </a:lnTo>
                <a:lnTo>
                  <a:pt x="7718020" y="46827"/>
                </a:lnTo>
                <a:lnTo>
                  <a:pt x="7718020" y="41640"/>
                </a:lnTo>
                <a:lnTo>
                  <a:pt x="7896082" y="41640"/>
                </a:lnTo>
                <a:lnTo>
                  <a:pt x="7896082" y="36042"/>
                </a:lnTo>
                <a:lnTo>
                  <a:pt x="8213433" y="36042"/>
                </a:lnTo>
                <a:lnTo>
                  <a:pt x="8213433" y="29745"/>
                </a:lnTo>
                <a:lnTo>
                  <a:pt x="8221215" y="29745"/>
                </a:lnTo>
                <a:lnTo>
                  <a:pt x="8221215" y="23390"/>
                </a:lnTo>
                <a:lnTo>
                  <a:pt x="8461191" y="23390"/>
                </a:lnTo>
                <a:lnTo>
                  <a:pt x="8461191" y="15880"/>
                </a:lnTo>
                <a:lnTo>
                  <a:pt x="8484388" y="15880"/>
                </a:lnTo>
                <a:lnTo>
                  <a:pt x="8484388" y="8232"/>
                </a:lnTo>
                <a:lnTo>
                  <a:pt x="8577282" y="8232"/>
                </a:lnTo>
                <a:lnTo>
                  <a:pt x="8577282" y="0"/>
                </a:lnTo>
                <a:lnTo>
                  <a:pt x="8708891" y="0"/>
                </a:lnTo>
              </a:path>
            </a:pathLst>
          </a:custGeom>
          <a:noFill/>
          <a:ln w="18310" cap="flat">
            <a:solidFill>
              <a:srgbClr val="E41A1C"/>
            </a:solidFill>
            <a:prstDash val="solid"/>
            <a:round/>
          </a:ln>
        </p:spPr>
        <p:txBody>
          <a:bodyPr rtlCol="0" anchor="ctr"/>
          <a:lstStyle/>
          <a:p>
            <a:endParaRPr lang="ko-KR" altLang="en-US" sz="1796">
              <a:latin typeface="Arial Narrow" panose="020B0606020202030204" pitchFamily="34" charset="0"/>
            </a:endParaRPr>
          </a:p>
        </p:txBody>
      </p:sp>
      <p:sp>
        <p:nvSpPr>
          <p:cNvPr id="59" name="자유형: 도형 58">
            <a:extLst>
              <a:ext uri="{FF2B5EF4-FFF2-40B4-BE49-F238E27FC236}">
                <a16:creationId xmlns:a16="http://schemas.microsoft.com/office/drawing/2014/main" id="{D679165E-E1CD-302C-5D90-699F2074F7C8}"/>
              </a:ext>
            </a:extLst>
          </p:cNvPr>
          <p:cNvSpPr/>
          <p:nvPr/>
        </p:nvSpPr>
        <p:spPr>
          <a:xfrm>
            <a:off x="3190666" y="4838958"/>
            <a:ext cx="7108790" cy="187872"/>
          </a:xfrm>
          <a:custGeom>
            <a:avLst/>
            <a:gdLst>
              <a:gd name="connsiteX0" fmla="*/ 0 w 8708891"/>
              <a:gd name="connsiteY0" fmla="*/ 207515 h 207514"/>
              <a:gd name="connsiteX1" fmla="*/ 100630 w 8708891"/>
              <a:gd name="connsiteY1" fmla="*/ 207515 h 207514"/>
              <a:gd name="connsiteX2" fmla="*/ 100630 w 8708891"/>
              <a:gd name="connsiteY2" fmla="*/ 205717 h 207514"/>
              <a:gd name="connsiteX3" fmla="*/ 116094 w 8708891"/>
              <a:gd name="connsiteY3" fmla="*/ 205717 h 207514"/>
              <a:gd name="connsiteX4" fmla="*/ 116094 w 8708891"/>
              <a:gd name="connsiteY4" fmla="*/ 203977 h 207514"/>
              <a:gd name="connsiteX5" fmla="*/ 193527 w 8708891"/>
              <a:gd name="connsiteY5" fmla="*/ 203977 h 207514"/>
              <a:gd name="connsiteX6" fmla="*/ 193527 w 8708891"/>
              <a:gd name="connsiteY6" fmla="*/ 202237 h 207514"/>
              <a:gd name="connsiteX7" fmla="*/ 263177 w 8708891"/>
              <a:gd name="connsiteY7" fmla="*/ 202237 h 207514"/>
              <a:gd name="connsiteX8" fmla="*/ 263177 w 8708891"/>
              <a:gd name="connsiteY8" fmla="*/ 200439 h 207514"/>
              <a:gd name="connsiteX9" fmla="*/ 309618 w 8708891"/>
              <a:gd name="connsiteY9" fmla="*/ 200439 h 207514"/>
              <a:gd name="connsiteX10" fmla="*/ 309618 w 8708891"/>
              <a:gd name="connsiteY10" fmla="*/ 198699 h 207514"/>
              <a:gd name="connsiteX11" fmla="*/ 356070 w 8708891"/>
              <a:gd name="connsiteY11" fmla="*/ 198699 h 207514"/>
              <a:gd name="connsiteX12" fmla="*/ 356070 w 8708891"/>
              <a:gd name="connsiteY12" fmla="*/ 196913 h 207514"/>
              <a:gd name="connsiteX13" fmla="*/ 363806 w 8708891"/>
              <a:gd name="connsiteY13" fmla="*/ 196913 h 207514"/>
              <a:gd name="connsiteX14" fmla="*/ 363806 w 8708891"/>
              <a:gd name="connsiteY14" fmla="*/ 195161 h 207514"/>
              <a:gd name="connsiteX15" fmla="*/ 456700 w 8708891"/>
              <a:gd name="connsiteY15" fmla="*/ 195161 h 207514"/>
              <a:gd name="connsiteX16" fmla="*/ 456700 w 8708891"/>
              <a:gd name="connsiteY16" fmla="*/ 193375 h 207514"/>
              <a:gd name="connsiteX17" fmla="*/ 487680 w 8708891"/>
              <a:gd name="connsiteY17" fmla="*/ 193375 h 207514"/>
              <a:gd name="connsiteX18" fmla="*/ 487680 w 8708891"/>
              <a:gd name="connsiteY18" fmla="*/ 191635 h 207514"/>
              <a:gd name="connsiteX19" fmla="*/ 526396 w 8708891"/>
              <a:gd name="connsiteY19" fmla="*/ 191635 h 207514"/>
              <a:gd name="connsiteX20" fmla="*/ 526396 w 8708891"/>
              <a:gd name="connsiteY20" fmla="*/ 189894 h 207514"/>
              <a:gd name="connsiteX21" fmla="*/ 534132 w 8708891"/>
              <a:gd name="connsiteY21" fmla="*/ 189894 h 207514"/>
              <a:gd name="connsiteX22" fmla="*/ 534132 w 8708891"/>
              <a:gd name="connsiteY22" fmla="*/ 188097 h 207514"/>
              <a:gd name="connsiteX23" fmla="*/ 665742 w 8708891"/>
              <a:gd name="connsiteY23" fmla="*/ 188097 h 207514"/>
              <a:gd name="connsiteX24" fmla="*/ 665742 w 8708891"/>
              <a:gd name="connsiteY24" fmla="*/ 186357 h 207514"/>
              <a:gd name="connsiteX25" fmla="*/ 812812 w 8708891"/>
              <a:gd name="connsiteY25" fmla="*/ 186357 h 207514"/>
              <a:gd name="connsiteX26" fmla="*/ 812812 w 8708891"/>
              <a:gd name="connsiteY26" fmla="*/ 184571 h 207514"/>
              <a:gd name="connsiteX27" fmla="*/ 952158 w 8708891"/>
              <a:gd name="connsiteY27" fmla="*/ 184571 h 207514"/>
              <a:gd name="connsiteX28" fmla="*/ 952158 w 8708891"/>
              <a:gd name="connsiteY28" fmla="*/ 182819 h 207514"/>
              <a:gd name="connsiteX29" fmla="*/ 1145681 w 8708891"/>
              <a:gd name="connsiteY29" fmla="*/ 182819 h 207514"/>
              <a:gd name="connsiteX30" fmla="*/ 1145681 w 8708891"/>
              <a:gd name="connsiteY30" fmla="*/ 181033 h 207514"/>
              <a:gd name="connsiteX31" fmla="*/ 1184398 w 8708891"/>
              <a:gd name="connsiteY31" fmla="*/ 181033 h 207514"/>
              <a:gd name="connsiteX32" fmla="*/ 1184398 w 8708891"/>
              <a:gd name="connsiteY32" fmla="*/ 179293 h 207514"/>
              <a:gd name="connsiteX33" fmla="*/ 1300489 w 8708891"/>
              <a:gd name="connsiteY33" fmla="*/ 179293 h 207514"/>
              <a:gd name="connsiteX34" fmla="*/ 1300489 w 8708891"/>
              <a:gd name="connsiteY34" fmla="*/ 177495 h 207514"/>
              <a:gd name="connsiteX35" fmla="*/ 1323743 w 8708891"/>
              <a:gd name="connsiteY35" fmla="*/ 177495 h 207514"/>
              <a:gd name="connsiteX36" fmla="*/ 1323743 w 8708891"/>
              <a:gd name="connsiteY36" fmla="*/ 175755 h 207514"/>
              <a:gd name="connsiteX37" fmla="*/ 1331468 w 8708891"/>
              <a:gd name="connsiteY37" fmla="*/ 175755 h 207514"/>
              <a:gd name="connsiteX38" fmla="*/ 1331468 w 8708891"/>
              <a:gd name="connsiteY38" fmla="*/ 173969 h 207514"/>
              <a:gd name="connsiteX39" fmla="*/ 1424373 w 8708891"/>
              <a:gd name="connsiteY39" fmla="*/ 173969 h 207514"/>
              <a:gd name="connsiteX40" fmla="*/ 1424373 w 8708891"/>
              <a:gd name="connsiteY40" fmla="*/ 172229 h 207514"/>
              <a:gd name="connsiteX41" fmla="*/ 1455353 w 8708891"/>
              <a:gd name="connsiteY41" fmla="*/ 172229 h 207514"/>
              <a:gd name="connsiteX42" fmla="*/ 1455353 w 8708891"/>
              <a:gd name="connsiteY42" fmla="*/ 170431 h 207514"/>
              <a:gd name="connsiteX43" fmla="*/ 1494058 w 8708891"/>
              <a:gd name="connsiteY43" fmla="*/ 170431 h 207514"/>
              <a:gd name="connsiteX44" fmla="*/ 1494058 w 8708891"/>
              <a:gd name="connsiteY44" fmla="*/ 168691 h 207514"/>
              <a:gd name="connsiteX45" fmla="*/ 1509530 w 8708891"/>
              <a:gd name="connsiteY45" fmla="*/ 168691 h 207514"/>
              <a:gd name="connsiteX46" fmla="*/ 1509530 w 8708891"/>
              <a:gd name="connsiteY46" fmla="*/ 166905 h 207514"/>
              <a:gd name="connsiteX47" fmla="*/ 1517267 w 8708891"/>
              <a:gd name="connsiteY47" fmla="*/ 166905 h 207514"/>
              <a:gd name="connsiteX48" fmla="*/ 1517267 w 8708891"/>
              <a:gd name="connsiteY48" fmla="*/ 165107 h 207514"/>
              <a:gd name="connsiteX49" fmla="*/ 1703054 w 8708891"/>
              <a:gd name="connsiteY49" fmla="*/ 165107 h 207514"/>
              <a:gd name="connsiteX50" fmla="*/ 1703054 w 8708891"/>
              <a:gd name="connsiteY50" fmla="*/ 163367 h 207514"/>
              <a:gd name="connsiteX51" fmla="*/ 1772749 w 8708891"/>
              <a:gd name="connsiteY51" fmla="*/ 163367 h 207514"/>
              <a:gd name="connsiteX52" fmla="*/ 1772749 w 8708891"/>
              <a:gd name="connsiteY52" fmla="*/ 161581 h 207514"/>
              <a:gd name="connsiteX53" fmla="*/ 1834663 w 8708891"/>
              <a:gd name="connsiteY53" fmla="*/ 161581 h 207514"/>
              <a:gd name="connsiteX54" fmla="*/ 1834663 w 8708891"/>
              <a:gd name="connsiteY54" fmla="*/ 159795 h 207514"/>
              <a:gd name="connsiteX55" fmla="*/ 1842399 w 8708891"/>
              <a:gd name="connsiteY55" fmla="*/ 159795 h 207514"/>
              <a:gd name="connsiteX56" fmla="*/ 1842399 w 8708891"/>
              <a:gd name="connsiteY56" fmla="*/ 158043 h 207514"/>
              <a:gd name="connsiteX57" fmla="*/ 1873379 w 8708891"/>
              <a:gd name="connsiteY57" fmla="*/ 158043 h 207514"/>
              <a:gd name="connsiteX58" fmla="*/ 1873379 w 8708891"/>
              <a:gd name="connsiteY58" fmla="*/ 156257 h 207514"/>
              <a:gd name="connsiteX59" fmla="*/ 1881115 w 8708891"/>
              <a:gd name="connsiteY59" fmla="*/ 156257 h 207514"/>
              <a:gd name="connsiteX60" fmla="*/ 1881115 w 8708891"/>
              <a:gd name="connsiteY60" fmla="*/ 154517 h 207514"/>
              <a:gd name="connsiteX61" fmla="*/ 2020461 w 8708891"/>
              <a:gd name="connsiteY61" fmla="*/ 154517 h 207514"/>
              <a:gd name="connsiteX62" fmla="*/ 2020461 w 8708891"/>
              <a:gd name="connsiteY62" fmla="*/ 152720 h 207514"/>
              <a:gd name="connsiteX63" fmla="*/ 2028186 w 8708891"/>
              <a:gd name="connsiteY63" fmla="*/ 152720 h 207514"/>
              <a:gd name="connsiteX64" fmla="*/ 2028186 w 8708891"/>
              <a:gd name="connsiteY64" fmla="*/ 150933 h 207514"/>
              <a:gd name="connsiteX65" fmla="*/ 2035923 w 8708891"/>
              <a:gd name="connsiteY65" fmla="*/ 150933 h 207514"/>
              <a:gd name="connsiteX66" fmla="*/ 2035923 w 8708891"/>
              <a:gd name="connsiteY66" fmla="*/ 149193 h 207514"/>
              <a:gd name="connsiteX67" fmla="*/ 2183005 w 8708891"/>
              <a:gd name="connsiteY67" fmla="*/ 149193 h 207514"/>
              <a:gd name="connsiteX68" fmla="*/ 2183005 w 8708891"/>
              <a:gd name="connsiteY68" fmla="*/ 147407 h 207514"/>
              <a:gd name="connsiteX69" fmla="*/ 2190741 w 8708891"/>
              <a:gd name="connsiteY69" fmla="*/ 147407 h 207514"/>
              <a:gd name="connsiteX70" fmla="*/ 2190741 w 8708891"/>
              <a:gd name="connsiteY70" fmla="*/ 145610 h 207514"/>
              <a:gd name="connsiteX71" fmla="*/ 2206248 w 8708891"/>
              <a:gd name="connsiteY71" fmla="*/ 145610 h 207514"/>
              <a:gd name="connsiteX72" fmla="*/ 2206248 w 8708891"/>
              <a:gd name="connsiteY72" fmla="*/ 143869 h 207514"/>
              <a:gd name="connsiteX73" fmla="*/ 2337858 w 8708891"/>
              <a:gd name="connsiteY73" fmla="*/ 143869 h 207514"/>
              <a:gd name="connsiteX74" fmla="*/ 2337858 w 8708891"/>
              <a:gd name="connsiteY74" fmla="*/ 142083 h 207514"/>
              <a:gd name="connsiteX75" fmla="*/ 2430751 w 8708891"/>
              <a:gd name="connsiteY75" fmla="*/ 142083 h 207514"/>
              <a:gd name="connsiteX76" fmla="*/ 2430751 w 8708891"/>
              <a:gd name="connsiteY76" fmla="*/ 140286 h 207514"/>
              <a:gd name="connsiteX77" fmla="*/ 2438487 w 8708891"/>
              <a:gd name="connsiteY77" fmla="*/ 140286 h 207514"/>
              <a:gd name="connsiteX78" fmla="*/ 2438487 w 8708891"/>
              <a:gd name="connsiteY78" fmla="*/ 138545 h 207514"/>
              <a:gd name="connsiteX79" fmla="*/ 2562315 w 8708891"/>
              <a:gd name="connsiteY79" fmla="*/ 138545 h 207514"/>
              <a:gd name="connsiteX80" fmla="*/ 2562315 w 8708891"/>
              <a:gd name="connsiteY80" fmla="*/ 136759 h 207514"/>
              <a:gd name="connsiteX81" fmla="*/ 2601031 w 8708891"/>
              <a:gd name="connsiteY81" fmla="*/ 136759 h 207514"/>
              <a:gd name="connsiteX82" fmla="*/ 2601031 w 8708891"/>
              <a:gd name="connsiteY82" fmla="*/ 134973 h 207514"/>
              <a:gd name="connsiteX83" fmla="*/ 2662990 w 8708891"/>
              <a:gd name="connsiteY83" fmla="*/ 134973 h 207514"/>
              <a:gd name="connsiteX84" fmla="*/ 2662990 w 8708891"/>
              <a:gd name="connsiteY84" fmla="*/ 133222 h 207514"/>
              <a:gd name="connsiteX85" fmla="*/ 2724904 w 8708891"/>
              <a:gd name="connsiteY85" fmla="*/ 133222 h 207514"/>
              <a:gd name="connsiteX86" fmla="*/ 2724904 w 8708891"/>
              <a:gd name="connsiteY86" fmla="*/ 131436 h 207514"/>
              <a:gd name="connsiteX87" fmla="*/ 2779093 w 8708891"/>
              <a:gd name="connsiteY87" fmla="*/ 131436 h 207514"/>
              <a:gd name="connsiteX88" fmla="*/ 2779093 w 8708891"/>
              <a:gd name="connsiteY88" fmla="*/ 129649 h 207514"/>
              <a:gd name="connsiteX89" fmla="*/ 2833270 w 8708891"/>
              <a:gd name="connsiteY89" fmla="*/ 129649 h 207514"/>
              <a:gd name="connsiteX90" fmla="*/ 2833270 w 8708891"/>
              <a:gd name="connsiteY90" fmla="*/ 127863 h 207514"/>
              <a:gd name="connsiteX91" fmla="*/ 3019057 w 8708891"/>
              <a:gd name="connsiteY91" fmla="*/ 127863 h 207514"/>
              <a:gd name="connsiteX92" fmla="*/ 3019057 w 8708891"/>
              <a:gd name="connsiteY92" fmla="*/ 124188 h 207514"/>
              <a:gd name="connsiteX93" fmla="*/ 3057773 w 8708891"/>
              <a:gd name="connsiteY93" fmla="*/ 124188 h 207514"/>
              <a:gd name="connsiteX94" fmla="*/ 3057773 w 8708891"/>
              <a:gd name="connsiteY94" fmla="*/ 122356 h 207514"/>
              <a:gd name="connsiteX95" fmla="*/ 3065510 w 8708891"/>
              <a:gd name="connsiteY95" fmla="*/ 122356 h 207514"/>
              <a:gd name="connsiteX96" fmla="*/ 3065510 w 8708891"/>
              <a:gd name="connsiteY96" fmla="*/ 120479 h 207514"/>
              <a:gd name="connsiteX97" fmla="*/ 3111962 w 8708891"/>
              <a:gd name="connsiteY97" fmla="*/ 120479 h 207514"/>
              <a:gd name="connsiteX98" fmla="*/ 3111962 w 8708891"/>
              <a:gd name="connsiteY98" fmla="*/ 118647 h 207514"/>
              <a:gd name="connsiteX99" fmla="*/ 3220363 w 8708891"/>
              <a:gd name="connsiteY99" fmla="*/ 118647 h 207514"/>
              <a:gd name="connsiteX100" fmla="*/ 3220363 w 8708891"/>
              <a:gd name="connsiteY100" fmla="*/ 116769 h 207514"/>
              <a:gd name="connsiteX101" fmla="*/ 3259033 w 8708891"/>
              <a:gd name="connsiteY101" fmla="*/ 116769 h 207514"/>
              <a:gd name="connsiteX102" fmla="*/ 3259033 w 8708891"/>
              <a:gd name="connsiteY102" fmla="*/ 114892 h 207514"/>
              <a:gd name="connsiteX103" fmla="*/ 3274551 w 8708891"/>
              <a:gd name="connsiteY103" fmla="*/ 114892 h 207514"/>
              <a:gd name="connsiteX104" fmla="*/ 3274551 w 8708891"/>
              <a:gd name="connsiteY104" fmla="*/ 113014 h 207514"/>
              <a:gd name="connsiteX105" fmla="*/ 3499008 w 8708891"/>
              <a:gd name="connsiteY105" fmla="*/ 113014 h 207514"/>
              <a:gd name="connsiteX106" fmla="*/ 3499008 w 8708891"/>
              <a:gd name="connsiteY106" fmla="*/ 111090 h 207514"/>
              <a:gd name="connsiteX107" fmla="*/ 3529988 w 8708891"/>
              <a:gd name="connsiteY107" fmla="*/ 111090 h 207514"/>
              <a:gd name="connsiteX108" fmla="*/ 3529988 w 8708891"/>
              <a:gd name="connsiteY108" fmla="*/ 109167 h 207514"/>
              <a:gd name="connsiteX109" fmla="*/ 3646125 w 8708891"/>
              <a:gd name="connsiteY109" fmla="*/ 109167 h 207514"/>
              <a:gd name="connsiteX110" fmla="*/ 3646125 w 8708891"/>
              <a:gd name="connsiteY110" fmla="*/ 107244 h 207514"/>
              <a:gd name="connsiteX111" fmla="*/ 3684795 w 8708891"/>
              <a:gd name="connsiteY111" fmla="*/ 107244 h 207514"/>
              <a:gd name="connsiteX112" fmla="*/ 3684795 w 8708891"/>
              <a:gd name="connsiteY112" fmla="*/ 105274 h 207514"/>
              <a:gd name="connsiteX113" fmla="*/ 3708050 w 8708891"/>
              <a:gd name="connsiteY113" fmla="*/ 105274 h 207514"/>
              <a:gd name="connsiteX114" fmla="*/ 3708050 w 8708891"/>
              <a:gd name="connsiteY114" fmla="*/ 103305 h 207514"/>
              <a:gd name="connsiteX115" fmla="*/ 3754491 w 8708891"/>
              <a:gd name="connsiteY115" fmla="*/ 103305 h 207514"/>
              <a:gd name="connsiteX116" fmla="*/ 3754491 w 8708891"/>
              <a:gd name="connsiteY116" fmla="*/ 101336 h 207514"/>
              <a:gd name="connsiteX117" fmla="*/ 3800943 w 8708891"/>
              <a:gd name="connsiteY117" fmla="*/ 101336 h 207514"/>
              <a:gd name="connsiteX118" fmla="*/ 3800943 w 8708891"/>
              <a:gd name="connsiteY118" fmla="*/ 99321 h 207514"/>
              <a:gd name="connsiteX119" fmla="*/ 3839659 w 8708891"/>
              <a:gd name="connsiteY119" fmla="*/ 99321 h 207514"/>
              <a:gd name="connsiteX120" fmla="*/ 3839659 w 8708891"/>
              <a:gd name="connsiteY120" fmla="*/ 97317 h 207514"/>
              <a:gd name="connsiteX121" fmla="*/ 3940278 w 8708891"/>
              <a:gd name="connsiteY121" fmla="*/ 97317 h 207514"/>
              <a:gd name="connsiteX122" fmla="*/ 3940278 w 8708891"/>
              <a:gd name="connsiteY122" fmla="*/ 93241 h 207514"/>
              <a:gd name="connsiteX123" fmla="*/ 3963487 w 8708891"/>
              <a:gd name="connsiteY123" fmla="*/ 93241 h 207514"/>
              <a:gd name="connsiteX124" fmla="*/ 3963487 w 8708891"/>
              <a:gd name="connsiteY124" fmla="*/ 91181 h 207514"/>
              <a:gd name="connsiteX125" fmla="*/ 4110604 w 8708891"/>
              <a:gd name="connsiteY125" fmla="*/ 91181 h 207514"/>
              <a:gd name="connsiteX126" fmla="*/ 4110604 w 8708891"/>
              <a:gd name="connsiteY126" fmla="*/ 89085 h 207514"/>
              <a:gd name="connsiteX127" fmla="*/ 4164792 w 8708891"/>
              <a:gd name="connsiteY127" fmla="*/ 89085 h 207514"/>
              <a:gd name="connsiteX128" fmla="*/ 4164792 w 8708891"/>
              <a:gd name="connsiteY128" fmla="*/ 86979 h 207514"/>
              <a:gd name="connsiteX129" fmla="*/ 4195726 w 8708891"/>
              <a:gd name="connsiteY129" fmla="*/ 86979 h 207514"/>
              <a:gd name="connsiteX130" fmla="*/ 4195726 w 8708891"/>
              <a:gd name="connsiteY130" fmla="*/ 84838 h 207514"/>
              <a:gd name="connsiteX131" fmla="*/ 4288620 w 8708891"/>
              <a:gd name="connsiteY131" fmla="*/ 84838 h 207514"/>
              <a:gd name="connsiteX132" fmla="*/ 4288620 w 8708891"/>
              <a:gd name="connsiteY132" fmla="*/ 82685 h 207514"/>
              <a:gd name="connsiteX133" fmla="*/ 4335072 w 8708891"/>
              <a:gd name="connsiteY133" fmla="*/ 82685 h 207514"/>
              <a:gd name="connsiteX134" fmla="*/ 4335072 w 8708891"/>
              <a:gd name="connsiteY134" fmla="*/ 80499 h 207514"/>
              <a:gd name="connsiteX135" fmla="*/ 4427966 w 8708891"/>
              <a:gd name="connsiteY135" fmla="*/ 80499 h 207514"/>
              <a:gd name="connsiteX136" fmla="*/ 4427966 w 8708891"/>
              <a:gd name="connsiteY136" fmla="*/ 78266 h 207514"/>
              <a:gd name="connsiteX137" fmla="*/ 4489925 w 8708891"/>
              <a:gd name="connsiteY137" fmla="*/ 78266 h 207514"/>
              <a:gd name="connsiteX138" fmla="*/ 4489925 w 8708891"/>
              <a:gd name="connsiteY138" fmla="*/ 75976 h 207514"/>
              <a:gd name="connsiteX139" fmla="*/ 4551839 w 8708891"/>
              <a:gd name="connsiteY139" fmla="*/ 75976 h 207514"/>
              <a:gd name="connsiteX140" fmla="*/ 4551839 w 8708891"/>
              <a:gd name="connsiteY140" fmla="*/ 73698 h 207514"/>
              <a:gd name="connsiteX141" fmla="*/ 4598291 w 8708891"/>
              <a:gd name="connsiteY141" fmla="*/ 73698 h 207514"/>
              <a:gd name="connsiteX142" fmla="*/ 4598291 w 8708891"/>
              <a:gd name="connsiteY142" fmla="*/ 71374 h 207514"/>
              <a:gd name="connsiteX143" fmla="*/ 4838255 w 8708891"/>
              <a:gd name="connsiteY143" fmla="*/ 71374 h 207514"/>
              <a:gd name="connsiteX144" fmla="*/ 4838255 w 8708891"/>
              <a:gd name="connsiteY144" fmla="*/ 68912 h 207514"/>
              <a:gd name="connsiteX145" fmla="*/ 4900180 w 8708891"/>
              <a:gd name="connsiteY145" fmla="*/ 68912 h 207514"/>
              <a:gd name="connsiteX146" fmla="*/ 4900180 w 8708891"/>
              <a:gd name="connsiteY146" fmla="*/ 66451 h 207514"/>
              <a:gd name="connsiteX147" fmla="*/ 4985338 w 8708891"/>
              <a:gd name="connsiteY147" fmla="*/ 66451 h 207514"/>
              <a:gd name="connsiteX148" fmla="*/ 4985338 w 8708891"/>
              <a:gd name="connsiteY148" fmla="*/ 63909 h 207514"/>
              <a:gd name="connsiteX149" fmla="*/ 5194380 w 8708891"/>
              <a:gd name="connsiteY149" fmla="*/ 63909 h 207514"/>
              <a:gd name="connsiteX150" fmla="*/ 5194380 w 8708891"/>
              <a:gd name="connsiteY150" fmla="*/ 61218 h 207514"/>
              <a:gd name="connsiteX151" fmla="*/ 5217577 w 8708891"/>
              <a:gd name="connsiteY151" fmla="*/ 61218 h 207514"/>
              <a:gd name="connsiteX152" fmla="*/ 5217577 w 8708891"/>
              <a:gd name="connsiteY152" fmla="*/ 58585 h 207514"/>
              <a:gd name="connsiteX153" fmla="*/ 5364648 w 8708891"/>
              <a:gd name="connsiteY153" fmla="*/ 58585 h 207514"/>
              <a:gd name="connsiteX154" fmla="*/ 5364648 w 8708891"/>
              <a:gd name="connsiteY154" fmla="*/ 55849 h 207514"/>
              <a:gd name="connsiteX155" fmla="*/ 6138798 w 8708891"/>
              <a:gd name="connsiteY155" fmla="*/ 55849 h 207514"/>
              <a:gd name="connsiteX156" fmla="*/ 6138798 w 8708891"/>
              <a:gd name="connsiteY156" fmla="*/ 52460 h 207514"/>
              <a:gd name="connsiteX157" fmla="*/ 6161996 w 8708891"/>
              <a:gd name="connsiteY157" fmla="*/ 52460 h 207514"/>
              <a:gd name="connsiteX158" fmla="*/ 6161996 w 8708891"/>
              <a:gd name="connsiteY158" fmla="*/ 49105 h 207514"/>
              <a:gd name="connsiteX159" fmla="*/ 6223955 w 8708891"/>
              <a:gd name="connsiteY159" fmla="*/ 49105 h 207514"/>
              <a:gd name="connsiteX160" fmla="*/ 6223955 w 8708891"/>
              <a:gd name="connsiteY160" fmla="*/ 45659 h 207514"/>
              <a:gd name="connsiteX161" fmla="*/ 6440687 w 8708891"/>
              <a:gd name="connsiteY161" fmla="*/ 45659 h 207514"/>
              <a:gd name="connsiteX162" fmla="*/ 6440687 w 8708891"/>
              <a:gd name="connsiteY162" fmla="*/ 42076 h 207514"/>
              <a:gd name="connsiteX163" fmla="*/ 6796800 w 8708891"/>
              <a:gd name="connsiteY163" fmla="*/ 42076 h 207514"/>
              <a:gd name="connsiteX164" fmla="*/ 6796800 w 8708891"/>
              <a:gd name="connsiteY164" fmla="*/ 38194 h 207514"/>
              <a:gd name="connsiteX165" fmla="*/ 7060019 w 8708891"/>
              <a:gd name="connsiteY165" fmla="*/ 38194 h 207514"/>
              <a:gd name="connsiteX166" fmla="*/ 7060019 w 8708891"/>
              <a:gd name="connsiteY166" fmla="*/ 33935 h 207514"/>
              <a:gd name="connsiteX167" fmla="*/ 7710284 w 8708891"/>
              <a:gd name="connsiteY167" fmla="*/ 33935 h 207514"/>
              <a:gd name="connsiteX168" fmla="*/ 7710284 w 8708891"/>
              <a:gd name="connsiteY168" fmla="*/ 28531 h 207514"/>
              <a:gd name="connsiteX169" fmla="*/ 8012173 w 8708891"/>
              <a:gd name="connsiteY169" fmla="*/ 28531 h 207514"/>
              <a:gd name="connsiteX170" fmla="*/ 8012173 w 8708891"/>
              <a:gd name="connsiteY170" fmla="*/ 22578 h 207514"/>
              <a:gd name="connsiteX171" fmla="*/ 8136058 w 8708891"/>
              <a:gd name="connsiteY171" fmla="*/ 22578 h 207514"/>
              <a:gd name="connsiteX172" fmla="*/ 8136058 w 8708891"/>
              <a:gd name="connsiteY172" fmla="*/ 16269 h 207514"/>
              <a:gd name="connsiteX173" fmla="*/ 8499861 w 8708891"/>
              <a:gd name="connsiteY173" fmla="*/ 16269 h 207514"/>
              <a:gd name="connsiteX174" fmla="*/ 8499861 w 8708891"/>
              <a:gd name="connsiteY174" fmla="*/ 8312 h 207514"/>
              <a:gd name="connsiteX175" fmla="*/ 8561820 w 8708891"/>
              <a:gd name="connsiteY175" fmla="*/ 8312 h 207514"/>
              <a:gd name="connsiteX176" fmla="*/ 8561820 w 8708891"/>
              <a:gd name="connsiteY176" fmla="*/ 0 h 207514"/>
              <a:gd name="connsiteX177" fmla="*/ 8708891 w 8708891"/>
              <a:gd name="connsiteY177" fmla="*/ 0 h 20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8708891" h="207514">
                <a:moveTo>
                  <a:pt x="0" y="207515"/>
                </a:moveTo>
                <a:lnTo>
                  <a:pt x="100630" y="207515"/>
                </a:lnTo>
                <a:lnTo>
                  <a:pt x="100630" y="205717"/>
                </a:lnTo>
                <a:lnTo>
                  <a:pt x="116094" y="205717"/>
                </a:lnTo>
                <a:lnTo>
                  <a:pt x="116094" y="203977"/>
                </a:lnTo>
                <a:lnTo>
                  <a:pt x="193527" y="203977"/>
                </a:lnTo>
                <a:lnTo>
                  <a:pt x="193527" y="202237"/>
                </a:lnTo>
                <a:lnTo>
                  <a:pt x="263177" y="202237"/>
                </a:lnTo>
                <a:lnTo>
                  <a:pt x="263177" y="200439"/>
                </a:lnTo>
                <a:lnTo>
                  <a:pt x="309618" y="200439"/>
                </a:lnTo>
                <a:lnTo>
                  <a:pt x="309618" y="198699"/>
                </a:lnTo>
                <a:lnTo>
                  <a:pt x="356070" y="198699"/>
                </a:lnTo>
                <a:lnTo>
                  <a:pt x="356070" y="196913"/>
                </a:lnTo>
                <a:lnTo>
                  <a:pt x="363806" y="196913"/>
                </a:lnTo>
                <a:lnTo>
                  <a:pt x="363806" y="195161"/>
                </a:lnTo>
                <a:lnTo>
                  <a:pt x="456700" y="195161"/>
                </a:lnTo>
                <a:lnTo>
                  <a:pt x="456700" y="193375"/>
                </a:lnTo>
                <a:lnTo>
                  <a:pt x="487680" y="193375"/>
                </a:lnTo>
                <a:lnTo>
                  <a:pt x="487680" y="191635"/>
                </a:lnTo>
                <a:lnTo>
                  <a:pt x="526396" y="191635"/>
                </a:lnTo>
                <a:lnTo>
                  <a:pt x="526396" y="189894"/>
                </a:lnTo>
                <a:lnTo>
                  <a:pt x="534132" y="189894"/>
                </a:lnTo>
                <a:lnTo>
                  <a:pt x="534132" y="188097"/>
                </a:lnTo>
                <a:lnTo>
                  <a:pt x="665742" y="188097"/>
                </a:lnTo>
                <a:lnTo>
                  <a:pt x="665742" y="186357"/>
                </a:lnTo>
                <a:lnTo>
                  <a:pt x="812812" y="186357"/>
                </a:lnTo>
                <a:lnTo>
                  <a:pt x="812812" y="184571"/>
                </a:lnTo>
                <a:lnTo>
                  <a:pt x="952158" y="184571"/>
                </a:lnTo>
                <a:lnTo>
                  <a:pt x="952158" y="182819"/>
                </a:lnTo>
                <a:lnTo>
                  <a:pt x="1145681" y="182819"/>
                </a:lnTo>
                <a:lnTo>
                  <a:pt x="1145681" y="181033"/>
                </a:lnTo>
                <a:lnTo>
                  <a:pt x="1184398" y="181033"/>
                </a:lnTo>
                <a:lnTo>
                  <a:pt x="1184398" y="179293"/>
                </a:lnTo>
                <a:lnTo>
                  <a:pt x="1300489" y="179293"/>
                </a:lnTo>
                <a:lnTo>
                  <a:pt x="1300489" y="177495"/>
                </a:lnTo>
                <a:lnTo>
                  <a:pt x="1323743" y="177495"/>
                </a:lnTo>
                <a:lnTo>
                  <a:pt x="1323743" y="175755"/>
                </a:lnTo>
                <a:lnTo>
                  <a:pt x="1331468" y="175755"/>
                </a:lnTo>
                <a:lnTo>
                  <a:pt x="1331468" y="173969"/>
                </a:lnTo>
                <a:lnTo>
                  <a:pt x="1424373" y="173969"/>
                </a:lnTo>
                <a:lnTo>
                  <a:pt x="1424373" y="172229"/>
                </a:lnTo>
                <a:lnTo>
                  <a:pt x="1455353" y="172229"/>
                </a:lnTo>
                <a:lnTo>
                  <a:pt x="1455353" y="170431"/>
                </a:lnTo>
                <a:lnTo>
                  <a:pt x="1494058" y="170431"/>
                </a:lnTo>
                <a:lnTo>
                  <a:pt x="1494058" y="168691"/>
                </a:lnTo>
                <a:lnTo>
                  <a:pt x="1509530" y="168691"/>
                </a:lnTo>
                <a:lnTo>
                  <a:pt x="1509530" y="166905"/>
                </a:lnTo>
                <a:lnTo>
                  <a:pt x="1517267" y="166905"/>
                </a:lnTo>
                <a:lnTo>
                  <a:pt x="1517267" y="165107"/>
                </a:lnTo>
                <a:lnTo>
                  <a:pt x="1703054" y="165107"/>
                </a:lnTo>
                <a:lnTo>
                  <a:pt x="1703054" y="163367"/>
                </a:lnTo>
                <a:lnTo>
                  <a:pt x="1772749" y="163367"/>
                </a:lnTo>
                <a:lnTo>
                  <a:pt x="1772749" y="161581"/>
                </a:lnTo>
                <a:lnTo>
                  <a:pt x="1834663" y="161581"/>
                </a:lnTo>
                <a:lnTo>
                  <a:pt x="1834663" y="159795"/>
                </a:lnTo>
                <a:lnTo>
                  <a:pt x="1842399" y="159795"/>
                </a:lnTo>
                <a:lnTo>
                  <a:pt x="1842399" y="158043"/>
                </a:lnTo>
                <a:lnTo>
                  <a:pt x="1873379" y="158043"/>
                </a:lnTo>
                <a:lnTo>
                  <a:pt x="1873379" y="156257"/>
                </a:lnTo>
                <a:lnTo>
                  <a:pt x="1881115" y="156257"/>
                </a:lnTo>
                <a:lnTo>
                  <a:pt x="1881115" y="154517"/>
                </a:lnTo>
                <a:lnTo>
                  <a:pt x="2020461" y="154517"/>
                </a:lnTo>
                <a:lnTo>
                  <a:pt x="2020461" y="152720"/>
                </a:lnTo>
                <a:lnTo>
                  <a:pt x="2028186" y="152720"/>
                </a:lnTo>
                <a:lnTo>
                  <a:pt x="2028186" y="150933"/>
                </a:lnTo>
                <a:lnTo>
                  <a:pt x="2035923" y="150933"/>
                </a:lnTo>
                <a:lnTo>
                  <a:pt x="2035923" y="149193"/>
                </a:lnTo>
                <a:lnTo>
                  <a:pt x="2183005" y="149193"/>
                </a:lnTo>
                <a:lnTo>
                  <a:pt x="2183005" y="147407"/>
                </a:lnTo>
                <a:lnTo>
                  <a:pt x="2190741" y="147407"/>
                </a:lnTo>
                <a:lnTo>
                  <a:pt x="2190741" y="145610"/>
                </a:lnTo>
                <a:lnTo>
                  <a:pt x="2206248" y="145610"/>
                </a:lnTo>
                <a:lnTo>
                  <a:pt x="2206248" y="143869"/>
                </a:lnTo>
                <a:lnTo>
                  <a:pt x="2337858" y="143869"/>
                </a:lnTo>
                <a:lnTo>
                  <a:pt x="2337858" y="142083"/>
                </a:lnTo>
                <a:lnTo>
                  <a:pt x="2430751" y="142083"/>
                </a:lnTo>
                <a:lnTo>
                  <a:pt x="2430751" y="140286"/>
                </a:lnTo>
                <a:lnTo>
                  <a:pt x="2438487" y="140286"/>
                </a:lnTo>
                <a:lnTo>
                  <a:pt x="2438487" y="138545"/>
                </a:lnTo>
                <a:lnTo>
                  <a:pt x="2562315" y="138545"/>
                </a:lnTo>
                <a:lnTo>
                  <a:pt x="2562315" y="136759"/>
                </a:lnTo>
                <a:lnTo>
                  <a:pt x="2601031" y="136759"/>
                </a:lnTo>
                <a:lnTo>
                  <a:pt x="2601031" y="134973"/>
                </a:lnTo>
                <a:lnTo>
                  <a:pt x="2662990" y="134973"/>
                </a:lnTo>
                <a:lnTo>
                  <a:pt x="2662990" y="133222"/>
                </a:lnTo>
                <a:lnTo>
                  <a:pt x="2724904" y="133222"/>
                </a:lnTo>
                <a:lnTo>
                  <a:pt x="2724904" y="131436"/>
                </a:lnTo>
                <a:lnTo>
                  <a:pt x="2779093" y="131436"/>
                </a:lnTo>
                <a:lnTo>
                  <a:pt x="2779093" y="129649"/>
                </a:lnTo>
                <a:lnTo>
                  <a:pt x="2833270" y="129649"/>
                </a:lnTo>
                <a:lnTo>
                  <a:pt x="2833270" y="127863"/>
                </a:lnTo>
                <a:lnTo>
                  <a:pt x="3019057" y="127863"/>
                </a:lnTo>
                <a:lnTo>
                  <a:pt x="3019057" y="124188"/>
                </a:lnTo>
                <a:lnTo>
                  <a:pt x="3057773" y="124188"/>
                </a:lnTo>
                <a:lnTo>
                  <a:pt x="3057773" y="122356"/>
                </a:lnTo>
                <a:lnTo>
                  <a:pt x="3065510" y="122356"/>
                </a:lnTo>
                <a:lnTo>
                  <a:pt x="3065510" y="120479"/>
                </a:lnTo>
                <a:lnTo>
                  <a:pt x="3111962" y="120479"/>
                </a:lnTo>
                <a:lnTo>
                  <a:pt x="3111962" y="118647"/>
                </a:lnTo>
                <a:lnTo>
                  <a:pt x="3220363" y="118647"/>
                </a:lnTo>
                <a:lnTo>
                  <a:pt x="3220363" y="116769"/>
                </a:lnTo>
                <a:lnTo>
                  <a:pt x="3259033" y="116769"/>
                </a:lnTo>
                <a:lnTo>
                  <a:pt x="3259033" y="114892"/>
                </a:lnTo>
                <a:lnTo>
                  <a:pt x="3274551" y="114892"/>
                </a:lnTo>
                <a:lnTo>
                  <a:pt x="3274551" y="113014"/>
                </a:lnTo>
                <a:lnTo>
                  <a:pt x="3499008" y="113014"/>
                </a:lnTo>
                <a:lnTo>
                  <a:pt x="3499008" y="111090"/>
                </a:lnTo>
                <a:lnTo>
                  <a:pt x="3529988" y="111090"/>
                </a:lnTo>
                <a:lnTo>
                  <a:pt x="3529988" y="109167"/>
                </a:lnTo>
                <a:lnTo>
                  <a:pt x="3646125" y="109167"/>
                </a:lnTo>
                <a:lnTo>
                  <a:pt x="3646125" y="107244"/>
                </a:lnTo>
                <a:lnTo>
                  <a:pt x="3684795" y="107244"/>
                </a:lnTo>
                <a:lnTo>
                  <a:pt x="3684795" y="105274"/>
                </a:lnTo>
                <a:lnTo>
                  <a:pt x="3708050" y="105274"/>
                </a:lnTo>
                <a:lnTo>
                  <a:pt x="3708050" y="103305"/>
                </a:lnTo>
                <a:lnTo>
                  <a:pt x="3754491" y="103305"/>
                </a:lnTo>
                <a:lnTo>
                  <a:pt x="3754491" y="101336"/>
                </a:lnTo>
                <a:lnTo>
                  <a:pt x="3800943" y="101336"/>
                </a:lnTo>
                <a:lnTo>
                  <a:pt x="3800943" y="99321"/>
                </a:lnTo>
                <a:lnTo>
                  <a:pt x="3839659" y="99321"/>
                </a:lnTo>
                <a:lnTo>
                  <a:pt x="3839659" y="97317"/>
                </a:lnTo>
                <a:lnTo>
                  <a:pt x="3940278" y="97317"/>
                </a:lnTo>
                <a:lnTo>
                  <a:pt x="3940278" y="93241"/>
                </a:lnTo>
                <a:lnTo>
                  <a:pt x="3963487" y="93241"/>
                </a:lnTo>
                <a:lnTo>
                  <a:pt x="3963487" y="91181"/>
                </a:lnTo>
                <a:lnTo>
                  <a:pt x="4110604" y="91181"/>
                </a:lnTo>
                <a:lnTo>
                  <a:pt x="4110604" y="89085"/>
                </a:lnTo>
                <a:lnTo>
                  <a:pt x="4164792" y="89085"/>
                </a:lnTo>
                <a:lnTo>
                  <a:pt x="4164792" y="86979"/>
                </a:lnTo>
                <a:lnTo>
                  <a:pt x="4195726" y="86979"/>
                </a:lnTo>
                <a:lnTo>
                  <a:pt x="4195726" y="84838"/>
                </a:lnTo>
                <a:lnTo>
                  <a:pt x="4288620" y="84838"/>
                </a:lnTo>
                <a:lnTo>
                  <a:pt x="4288620" y="82685"/>
                </a:lnTo>
                <a:lnTo>
                  <a:pt x="4335072" y="82685"/>
                </a:lnTo>
                <a:lnTo>
                  <a:pt x="4335072" y="80499"/>
                </a:lnTo>
                <a:lnTo>
                  <a:pt x="4427966" y="80499"/>
                </a:lnTo>
                <a:lnTo>
                  <a:pt x="4427966" y="78266"/>
                </a:lnTo>
                <a:lnTo>
                  <a:pt x="4489925" y="78266"/>
                </a:lnTo>
                <a:lnTo>
                  <a:pt x="4489925" y="75976"/>
                </a:lnTo>
                <a:lnTo>
                  <a:pt x="4551839" y="75976"/>
                </a:lnTo>
                <a:lnTo>
                  <a:pt x="4551839" y="73698"/>
                </a:lnTo>
                <a:lnTo>
                  <a:pt x="4598291" y="73698"/>
                </a:lnTo>
                <a:lnTo>
                  <a:pt x="4598291" y="71374"/>
                </a:lnTo>
                <a:lnTo>
                  <a:pt x="4838255" y="71374"/>
                </a:lnTo>
                <a:lnTo>
                  <a:pt x="4838255" y="68912"/>
                </a:lnTo>
                <a:lnTo>
                  <a:pt x="4900180" y="68912"/>
                </a:lnTo>
                <a:lnTo>
                  <a:pt x="4900180" y="66451"/>
                </a:lnTo>
                <a:lnTo>
                  <a:pt x="4985338" y="66451"/>
                </a:lnTo>
                <a:lnTo>
                  <a:pt x="4985338" y="63909"/>
                </a:lnTo>
                <a:lnTo>
                  <a:pt x="5194380" y="63909"/>
                </a:lnTo>
                <a:lnTo>
                  <a:pt x="5194380" y="61218"/>
                </a:lnTo>
                <a:lnTo>
                  <a:pt x="5217577" y="61218"/>
                </a:lnTo>
                <a:lnTo>
                  <a:pt x="5217577" y="58585"/>
                </a:lnTo>
                <a:lnTo>
                  <a:pt x="5364648" y="58585"/>
                </a:lnTo>
                <a:lnTo>
                  <a:pt x="5364648" y="55849"/>
                </a:lnTo>
                <a:lnTo>
                  <a:pt x="6138798" y="55849"/>
                </a:lnTo>
                <a:lnTo>
                  <a:pt x="6138798" y="52460"/>
                </a:lnTo>
                <a:lnTo>
                  <a:pt x="6161996" y="52460"/>
                </a:lnTo>
                <a:lnTo>
                  <a:pt x="6161996" y="49105"/>
                </a:lnTo>
                <a:lnTo>
                  <a:pt x="6223955" y="49105"/>
                </a:lnTo>
                <a:lnTo>
                  <a:pt x="6223955" y="45659"/>
                </a:lnTo>
                <a:lnTo>
                  <a:pt x="6440687" y="45659"/>
                </a:lnTo>
                <a:lnTo>
                  <a:pt x="6440687" y="42076"/>
                </a:lnTo>
                <a:lnTo>
                  <a:pt x="6796800" y="42076"/>
                </a:lnTo>
                <a:lnTo>
                  <a:pt x="6796800" y="38194"/>
                </a:lnTo>
                <a:lnTo>
                  <a:pt x="7060019" y="38194"/>
                </a:lnTo>
                <a:lnTo>
                  <a:pt x="7060019" y="33935"/>
                </a:lnTo>
                <a:lnTo>
                  <a:pt x="7710284" y="33935"/>
                </a:lnTo>
                <a:lnTo>
                  <a:pt x="7710284" y="28531"/>
                </a:lnTo>
                <a:lnTo>
                  <a:pt x="8012173" y="28531"/>
                </a:lnTo>
                <a:lnTo>
                  <a:pt x="8012173" y="22578"/>
                </a:lnTo>
                <a:lnTo>
                  <a:pt x="8136058" y="22578"/>
                </a:lnTo>
                <a:lnTo>
                  <a:pt x="8136058" y="16269"/>
                </a:lnTo>
                <a:lnTo>
                  <a:pt x="8499861" y="16269"/>
                </a:lnTo>
                <a:lnTo>
                  <a:pt x="8499861" y="8312"/>
                </a:lnTo>
                <a:lnTo>
                  <a:pt x="8561820" y="8312"/>
                </a:lnTo>
                <a:lnTo>
                  <a:pt x="8561820" y="0"/>
                </a:lnTo>
                <a:lnTo>
                  <a:pt x="8708891" y="0"/>
                </a:lnTo>
              </a:path>
            </a:pathLst>
          </a:custGeom>
          <a:noFill/>
          <a:ln w="18310" cap="flat">
            <a:solidFill>
              <a:srgbClr val="377EB8"/>
            </a:solidFill>
            <a:prstDash val="solid"/>
            <a:round/>
          </a:ln>
        </p:spPr>
        <p:txBody>
          <a:bodyPr rtlCol="0" anchor="ctr"/>
          <a:lstStyle/>
          <a:p>
            <a:endParaRPr lang="ko-KR" altLang="en-US" sz="1796">
              <a:latin typeface="Arial Narrow" panose="020B0606020202030204" pitchFamily="34" charset="0"/>
            </a:endParaRPr>
          </a:p>
        </p:txBody>
      </p:sp>
      <p:sp>
        <p:nvSpPr>
          <p:cNvPr id="63" name="TextBox 62">
            <a:extLst>
              <a:ext uri="{FF2B5EF4-FFF2-40B4-BE49-F238E27FC236}">
                <a16:creationId xmlns:a16="http://schemas.microsoft.com/office/drawing/2014/main" id="{79E3D210-3DB6-B97D-F19D-BAF1E8DD9065}"/>
              </a:ext>
            </a:extLst>
          </p:cNvPr>
          <p:cNvSpPr txBox="1"/>
          <p:nvPr/>
        </p:nvSpPr>
        <p:spPr>
          <a:xfrm>
            <a:off x="2885285" y="5055107"/>
            <a:ext cx="620746"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0</a:t>
            </a:r>
            <a:endParaRPr lang="ko-KR" altLang="en-US" sz="1397" b="1" dirty="0">
              <a:latin typeface="Arial Narrow" panose="020B060602020203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2523B6A6-72DE-A653-F537-B105B8924B62}"/>
              </a:ext>
            </a:extLst>
          </p:cNvPr>
          <p:cNvSpPr txBox="1"/>
          <p:nvPr/>
        </p:nvSpPr>
        <p:spPr>
          <a:xfrm>
            <a:off x="5193031" y="5060302"/>
            <a:ext cx="620746"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1</a:t>
            </a:r>
            <a:endParaRPr lang="ko-KR" altLang="en-US" sz="1397" b="1" dirty="0">
              <a:latin typeface="Arial Narrow" panose="020B060602020203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BA315A49-15A4-C383-7335-7C8BFDF3269A}"/>
              </a:ext>
            </a:extLst>
          </p:cNvPr>
          <p:cNvSpPr txBox="1"/>
          <p:nvPr/>
        </p:nvSpPr>
        <p:spPr>
          <a:xfrm>
            <a:off x="7505500" y="5060227"/>
            <a:ext cx="620746"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2</a:t>
            </a:r>
            <a:endParaRPr lang="ko-KR" altLang="en-US" sz="1397" b="1" dirty="0">
              <a:latin typeface="Arial Narrow" panose="020B060602020203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FB0683D4-D506-C063-64A4-CA76EF441AD0}"/>
              </a:ext>
            </a:extLst>
          </p:cNvPr>
          <p:cNvSpPr txBox="1"/>
          <p:nvPr/>
        </p:nvSpPr>
        <p:spPr>
          <a:xfrm>
            <a:off x="9817968" y="5051192"/>
            <a:ext cx="620746" cy="307328"/>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3</a:t>
            </a:r>
            <a:endParaRPr lang="ko-KR" altLang="en-US" sz="1397" b="1" dirty="0">
              <a:latin typeface="Arial Narrow" panose="020B060602020203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47599F6-8966-D529-5A0F-2D0720FC7839}"/>
              </a:ext>
            </a:extLst>
          </p:cNvPr>
          <p:cNvSpPr txBox="1"/>
          <p:nvPr/>
        </p:nvSpPr>
        <p:spPr>
          <a:xfrm>
            <a:off x="2058590" y="5479894"/>
            <a:ext cx="749112" cy="307176"/>
          </a:xfrm>
          <a:prstGeom prst="rect">
            <a:avLst/>
          </a:prstGeom>
          <a:noFill/>
        </p:spPr>
        <p:txBody>
          <a:bodyPr wrap="square" rtlCol="0">
            <a:spAutoFit/>
          </a:bodyPr>
          <a:lstStyle/>
          <a:p>
            <a:pPr algn="r"/>
            <a:r>
              <a:rPr lang="en-US" altLang="ko-KR" sz="1397" dirty="0">
                <a:solidFill>
                  <a:srgbClr val="C00000"/>
                </a:solidFill>
                <a:latin typeface="Arial Narrow" panose="020B0606020202030204" pitchFamily="34" charset="0"/>
                <a:cs typeface="Arial" panose="020B0604020202020204" pitchFamily="34" charset="0"/>
              </a:rPr>
              <a:t>Aspirin</a:t>
            </a:r>
            <a:endParaRPr lang="ko-KR" altLang="en-US" sz="1397" dirty="0">
              <a:solidFill>
                <a:srgbClr val="C00000"/>
              </a:solidFill>
              <a:latin typeface="Arial Narrow" panose="020B060602020203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5FD5FE4E-5468-EA21-4DAD-7BB38AEAB3DF}"/>
              </a:ext>
            </a:extLst>
          </p:cNvPr>
          <p:cNvSpPr txBox="1"/>
          <p:nvPr/>
        </p:nvSpPr>
        <p:spPr>
          <a:xfrm>
            <a:off x="1639418" y="5746231"/>
            <a:ext cx="1168287" cy="307176"/>
          </a:xfrm>
          <a:prstGeom prst="rect">
            <a:avLst/>
          </a:prstGeom>
          <a:noFill/>
        </p:spPr>
        <p:txBody>
          <a:bodyPr wrap="square" rtlCol="0">
            <a:spAutoFit/>
          </a:bodyPr>
          <a:lstStyle/>
          <a:p>
            <a:pPr algn="r"/>
            <a:r>
              <a:rPr lang="en-US" altLang="ko-KR" sz="1397" dirty="0">
                <a:solidFill>
                  <a:srgbClr val="0070C0"/>
                </a:solidFill>
                <a:latin typeface="Arial Narrow" panose="020B0606020202030204" pitchFamily="34" charset="0"/>
                <a:cs typeface="Arial" panose="020B0604020202020204" pitchFamily="34" charset="0"/>
              </a:rPr>
              <a:t>Clopidogrel</a:t>
            </a:r>
            <a:endParaRPr lang="ko-KR" altLang="en-US" sz="1397" dirty="0">
              <a:solidFill>
                <a:srgbClr val="0070C0"/>
              </a:solidFill>
              <a:latin typeface="Arial Narrow" panose="020B060602020203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E2597AEC-329C-E39E-05DA-7E1F6FB168AC}"/>
              </a:ext>
            </a:extLst>
          </p:cNvPr>
          <p:cNvSpPr txBox="1"/>
          <p:nvPr/>
        </p:nvSpPr>
        <p:spPr>
          <a:xfrm>
            <a:off x="784041" y="5275464"/>
            <a:ext cx="1059952" cy="307176"/>
          </a:xfrm>
          <a:prstGeom prst="rect">
            <a:avLst/>
          </a:prstGeom>
          <a:noFill/>
        </p:spPr>
        <p:txBody>
          <a:bodyPr wrap="square" rtlCol="0">
            <a:spAutoFit/>
          </a:bodyPr>
          <a:lstStyle/>
          <a:p>
            <a:pPr algn="r"/>
            <a:r>
              <a:rPr lang="en-US" altLang="ko-KR" sz="1397" b="1" dirty="0">
                <a:latin typeface="Arial Narrow" panose="020B0606020202030204" pitchFamily="34" charset="0"/>
                <a:cs typeface="Arial" panose="020B0604020202020204" pitchFamily="34" charset="0"/>
              </a:rPr>
              <a:t>No.at Risk</a:t>
            </a:r>
            <a:endParaRPr lang="ko-KR" altLang="en-US" sz="1397" b="1" dirty="0">
              <a:latin typeface="Arial Narrow" panose="020B060602020203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AE5020C4-A65D-141F-2228-CF387659EAD3}"/>
              </a:ext>
            </a:extLst>
          </p:cNvPr>
          <p:cNvSpPr txBox="1"/>
          <p:nvPr/>
        </p:nvSpPr>
        <p:spPr>
          <a:xfrm>
            <a:off x="2327548" y="5275464"/>
            <a:ext cx="8594721" cy="307176"/>
          </a:xfrm>
          <a:prstGeom prst="rect">
            <a:avLst/>
          </a:prstGeom>
          <a:noFill/>
        </p:spPr>
        <p:txBody>
          <a:bodyPr wrap="square" rtlCol="0">
            <a:spAutoFit/>
          </a:bodyPr>
          <a:lstStyle/>
          <a:p>
            <a:pPr algn="ctr"/>
            <a:r>
              <a:rPr lang="en-US" altLang="ko-KR" sz="1397" b="1" dirty="0">
                <a:latin typeface="Arial Narrow" panose="020B0606020202030204" pitchFamily="34" charset="0"/>
                <a:cs typeface="Arial" panose="020B0604020202020204" pitchFamily="34" charset="0"/>
              </a:rPr>
              <a:t>Follow-up (Years)</a:t>
            </a:r>
          </a:p>
        </p:txBody>
      </p:sp>
      <p:sp>
        <p:nvSpPr>
          <p:cNvPr id="80" name="TextBox 79">
            <a:extLst>
              <a:ext uri="{FF2B5EF4-FFF2-40B4-BE49-F238E27FC236}">
                <a16:creationId xmlns:a16="http://schemas.microsoft.com/office/drawing/2014/main" id="{4393CF71-B86B-A1F9-11F6-661149075087}"/>
              </a:ext>
            </a:extLst>
          </p:cNvPr>
          <p:cNvSpPr txBox="1"/>
          <p:nvPr/>
        </p:nvSpPr>
        <p:spPr>
          <a:xfrm>
            <a:off x="2825145" y="5525971"/>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2594</a:t>
            </a:r>
            <a:endParaRPr lang="ko-KR" altLang="en-US" sz="1098" dirty="0">
              <a:latin typeface="Arial Narrow" panose="020B060602020203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9C5302AD-A725-96AC-B601-4EC816660345}"/>
              </a:ext>
            </a:extLst>
          </p:cNvPr>
          <p:cNvSpPr txBox="1"/>
          <p:nvPr/>
        </p:nvSpPr>
        <p:spPr>
          <a:xfrm>
            <a:off x="2821494" y="5766847"/>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2626</a:t>
            </a:r>
            <a:endParaRPr lang="ko-KR" altLang="en-US" sz="1098" dirty="0">
              <a:latin typeface="Arial Narrow" panose="020B060602020203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76F73758-8C9C-7BB1-96A0-46D5E6463165}"/>
              </a:ext>
            </a:extLst>
          </p:cNvPr>
          <p:cNvSpPr txBox="1"/>
          <p:nvPr/>
        </p:nvSpPr>
        <p:spPr>
          <a:xfrm>
            <a:off x="5127364" y="5525971"/>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2487</a:t>
            </a:r>
            <a:endParaRPr lang="ko-KR" altLang="en-US" sz="1098" dirty="0">
              <a:latin typeface="Arial Narrow" panose="020B060602020203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A5305C5A-F432-A47D-4BD3-58A48DB09F29}"/>
              </a:ext>
            </a:extLst>
          </p:cNvPr>
          <p:cNvSpPr txBox="1"/>
          <p:nvPr/>
        </p:nvSpPr>
        <p:spPr>
          <a:xfrm>
            <a:off x="5123713" y="5766847"/>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2540</a:t>
            </a:r>
            <a:endParaRPr lang="ko-KR" altLang="en-US" sz="1098" dirty="0">
              <a:latin typeface="Arial Narrow" panose="020B060602020203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B3197EF0-1C39-5BA5-49A3-DB0845E71A1A}"/>
              </a:ext>
            </a:extLst>
          </p:cNvPr>
          <p:cNvSpPr txBox="1"/>
          <p:nvPr/>
        </p:nvSpPr>
        <p:spPr>
          <a:xfrm>
            <a:off x="7453347" y="5525971"/>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1483</a:t>
            </a:r>
            <a:endParaRPr lang="ko-KR" altLang="en-US" sz="1098" dirty="0">
              <a:latin typeface="Arial Narrow" panose="020B060602020203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7E98D251-371F-AB2F-8138-7EA5A1D54A5C}"/>
              </a:ext>
            </a:extLst>
          </p:cNvPr>
          <p:cNvSpPr txBox="1"/>
          <p:nvPr/>
        </p:nvSpPr>
        <p:spPr>
          <a:xfrm>
            <a:off x="7449696" y="5766847"/>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1500</a:t>
            </a:r>
            <a:endParaRPr lang="ko-KR" altLang="en-US" sz="1098" dirty="0">
              <a:latin typeface="Arial Narrow" panose="020B060602020203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99E65515-92C7-9A60-F3DD-E8A67F04E7B3}"/>
              </a:ext>
            </a:extLst>
          </p:cNvPr>
          <p:cNvSpPr txBox="1"/>
          <p:nvPr/>
        </p:nvSpPr>
        <p:spPr>
          <a:xfrm>
            <a:off x="9770129" y="5525971"/>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569</a:t>
            </a:r>
            <a:endParaRPr lang="ko-KR" altLang="en-US" sz="1098" dirty="0">
              <a:latin typeface="Arial Narrow" panose="020B060602020203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3A43D59E-D4B0-E245-76E4-222DDD6A57C1}"/>
              </a:ext>
            </a:extLst>
          </p:cNvPr>
          <p:cNvSpPr txBox="1"/>
          <p:nvPr/>
        </p:nvSpPr>
        <p:spPr>
          <a:xfrm>
            <a:off x="9766479" y="5766847"/>
            <a:ext cx="749112" cy="261099"/>
          </a:xfrm>
          <a:prstGeom prst="rect">
            <a:avLst/>
          </a:prstGeom>
          <a:noFill/>
        </p:spPr>
        <p:txBody>
          <a:bodyPr wrap="square" rtlCol="0">
            <a:spAutoFit/>
          </a:bodyPr>
          <a:lstStyle/>
          <a:p>
            <a:pPr algn="ctr"/>
            <a:r>
              <a:rPr lang="en-US" altLang="ko-KR" sz="1098" dirty="0">
                <a:latin typeface="Arial Narrow" panose="020B0606020202030204" pitchFamily="34" charset="0"/>
                <a:cs typeface="Arial" panose="020B0604020202020204" pitchFamily="34" charset="0"/>
              </a:rPr>
              <a:t>568</a:t>
            </a:r>
            <a:endParaRPr lang="ko-KR" altLang="en-US" sz="1098" dirty="0">
              <a:latin typeface="Arial Narrow" panose="020B060602020203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2135F86E-7FC8-3BBE-F4E0-A8AFBE89721E}"/>
              </a:ext>
            </a:extLst>
          </p:cNvPr>
          <p:cNvSpPr txBox="1"/>
          <p:nvPr/>
        </p:nvSpPr>
        <p:spPr>
          <a:xfrm>
            <a:off x="5165410" y="845096"/>
            <a:ext cx="1540186" cy="369332"/>
          </a:xfrm>
          <a:prstGeom prst="rect">
            <a:avLst/>
          </a:prstGeom>
          <a:noFill/>
        </p:spPr>
        <p:txBody>
          <a:bodyPr wrap="square" rtlCol="0">
            <a:spAutoFit/>
          </a:bodyPr>
          <a:lstStyle/>
          <a:p>
            <a:pPr algn="ctr"/>
            <a:r>
              <a:rPr lang="en-US" altLang="ko-KR" b="1" dirty="0">
                <a:latin typeface="Arial Narrow" panose="020B0606020202030204" pitchFamily="34" charset="0"/>
                <a:cs typeface="Arial" panose="020B0604020202020204" pitchFamily="34" charset="0"/>
              </a:rPr>
              <a:t>Clopidogrel</a:t>
            </a:r>
            <a:endParaRPr lang="ko-KR" altLang="en-US" b="1" dirty="0">
              <a:latin typeface="Arial Narrow" panose="020B0606020202030204" pitchFamily="34" charset="0"/>
              <a:cs typeface="Arial" panose="020B0604020202020204" pitchFamily="34" charset="0"/>
            </a:endParaRPr>
          </a:p>
        </p:txBody>
      </p:sp>
      <p:cxnSp>
        <p:nvCxnSpPr>
          <p:cNvPr id="89" name="직선 연결선 88">
            <a:extLst>
              <a:ext uri="{FF2B5EF4-FFF2-40B4-BE49-F238E27FC236}">
                <a16:creationId xmlns:a16="http://schemas.microsoft.com/office/drawing/2014/main" id="{BCCC69BD-4AC4-E012-F465-789EB2B343B5}"/>
              </a:ext>
            </a:extLst>
          </p:cNvPr>
          <p:cNvCxnSpPr/>
          <p:nvPr/>
        </p:nvCxnSpPr>
        <p:spPr>
          <a:xfrm>
            <a:off x="4847491" y="1010636"/>
            <a:ext cx="272043" cy="0"/>
          </a:xfrm>
          <a:prstGeom prst="line">
            <a:avLst/>
          </a:prstGeom>
          <a:ln w="317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90" name="직선 연결선 89">
            <a:extLst>
              <a:ext uri="{FF2B5EF4-FFF2-40B4-BE49-F238E27FC236}">
                <a16:creationId xmlns:a16="http://schemas.microsoft.com/office/drawing/2014/main" id="{6E9F1574-ADFF-512D-45AF-3DAA7395F85E}"/>
              </a:ext>
            </a:extLst>
          </p:cNvPr>
          <p:cNvCxnSpPr/>
          <p:nvPr/>
        </p:nvCxnSpPr>
        <p:spPr>
          <a:xfrm>
            <a:off x="4851303" y="1359057"/>
            <a:ext cx="272043" cy="0"/>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B85AC676-BB1F-EBC4-8602-B11F5051F85C}"/>
              </a:ext>
            </a:extLst>
          </p:cNvPr>
          <p:cNvSpPr txBox="1"/>
          <p:nvPr/>
        </p:nvSpPr>
        <p:spPr>
          <a:xfrm>
            <a:off x="4774993" y="1553347"/>
            <a:ext cx="4642649" cy="368611"/>
          </a:xfrm>
          <a:prstGeom prst="rect">
            <a:avLst/>
          </a:prstGeom>
          <a:noFill/>
        </p:spPr>
        <p:txBody>
          <a:bodyPr wrap="square" rtlCol="0" anchor="ctr">
            <a:spAutoFit/>
          </a:bodyPr>
          <a:lstStyle/>
          <a:p>
            <a:r>
              <a:rPr lang="en-US" altLang="ko-KR" b="1" dirty="0">
                <a:latin typeface="Arial Narrow" panose="020B0606020202030204" pitchFamily="34" charset="0"/>
                <a:cs typeface="Arial" panose="020B0604020202020204" pitchFamily="34" charset="0"/>
              </a:rPr>
              <a:t>HR 0</a:t>
            </a:r>
            <a:r>
              <a:rPr lang="en-US" altLang="ko-KR" b="1"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70 (95% CI 0</a:t>
            </a:r>
            <a:r>
              <a:rPr lang="en-US" altLang="ko-KR" b="1"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54</a:t>
            </a:r>
            <a:r>
              <a:rPr lang="en-US" altLang="ko-KR" kern="0"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0</a:t>
            </a:r>
            <a:r>
              <a:rPr lang="en-US" altLang="ko-KR" b="1" dirty="0">
                <a:latin typeface="Arial Narrow" panose="020B0606020202030204" pitchFamily="34" charset="0"/>
                <a:ea typeface="맑은 고딕" panose="020B0503020000020004" pitchFamily="50" charset="-127"/>
                <a:cs typeface="Arial" panose="020B0604020202020204" pitchFamily="34" charset="0"/>
              </a:rPr>
              <a:t>.</a:t>
            </a:r>
            <a:r>
              <a:rPr lang="en-US" altLang="ko-KR" b="1" dirty="0">
                <a:latin typeface="Arial Narrow" panose="020B0606020202030204" pitchFamily="34" charset="0"/>
                <a:cs typeface="Arial" panose="020B0604020202020204" pitchFamily="34" charset="0"/>
              </a:rPr>
              <a:t>92)</a:t>
            </a:r>
          </a:p>
        </p:txBody>
      </p:sp>
      <p:sp>
        <p:nvSpPr>
          <p:cNvPr id="92" name="TextBox 91">
            <a:extLst>
              <a:ext uri="{FF2B5EF4-FFF2-40B4-BE49-F238E27FC236}">
                <a16:creationId xmlns:a16="http://schemas.microsoft.com/office/drawing/2014/main" id="{994DF17E-2FEB-841D-D570-AA95C33C9F2F}"/>
              </a:ext>
            </a:extLst>
          </p:cNvPr>
          <p:cNvSpPr txBox="1"/>
          <p:nvPr/>
        </p:nvSpPr>
        <p:spPr>
          <a:xfrm>
            <a:off x="10044180" y="1838313"/>
            <a:ext cx="1074412" cy="369332"/>
          </a:xfrm>
          <a:prstGeom prst="rect">
            <a:avLst/>
          </a:prstGeom>
          <a:noFill/>
        </p:spPr>
        <p:txBody>
          <a:bodyPr wrap="square" rtlCol="0">
            <a:spAutoFit/>
          </a:bodyPr>
          <a:lstStyle/>
          <a:p>
            <a:pPr algn="ctr"/>
            <a:r>
              <a:rPr lang="en-US" altLang="ko-KR" b="1" dirty="0">
                <a:solidFill>
                  <a:srgbClr val="C00000"/>
                </a:solidFill>
                <a:latin typeface="Arial Narrow" panose="020B0606020202030204" pitchFamily="34" charset="0"/>
              </a:rPr>
              <a:t>6.8%</a:t>
            </a:r>
            <a:endParaRPr lang="ko-KR" altLang="en-US" b="1" dirty="0">
              <a:solidFill>
                <a:srgbClr val="C00000"/>
              </a:solidFill>
              <a:latin typeface="Arial Narrow" panose="020B0606020202030204" pitchFamily="34" charset="0"/>
            </a:endParaRPr>
          </a:p>
        </p:txBody>
      </p:sp>
      <p:sp>
        <p:nvSpPr>
          <p:cNvPr id="93" name="TextBox 92">
            <a:extLst>
              <a:ext uri="{FF2B5EF4-FFF2-40B4-BE49-F238E27FC236}">
                <a16:creationId xmlns:a16="http://schemas.microsoft.com/office/drawing/2014/main" id="{96849D7F-3D91-8700-359F-05F462A70773}"/>
              </a:ext>
            </a:extLst>
          </p:cNvPr>
          <p:cNvSpPr txBox="1"/>
          <p:nvPr/>
        </p:nvSpPr>
        <p:spPr>
          <a:xfrm>
            <a:off x="10022365" y="2593189"/>
            <a:ext cx="1074412" cy="369332"/>
          </a:xfrm>
          <a:prstGeom prst="rect">
            <a:avLst/>
          </a:prstGeom>
          <a:noFill/>
        </p:spPr>
        <p:txBody>
          <a:bodyPr wrap="square" rtlCol="0">
            <a:spAutoFit/>
          </a:bodyPr>
          <a:lstStyle/>
          <a:p>
            <a:pPr algn="ctr"/>
            <a:r>
              <a:rPr lang="en-US" altLang="ko-KR" b="1" dirty="0">
                <a:solidFill>
                  <a:srgbClr val="0070C0"/>
                </a:solidFill>
                <a:latin typeface="Arial Narrow" panose="020B0606020202030204" pitchFamily="34" charset="0"/>
              </a:rPr>
              <a:t>4.5%</a:t>
            </a:r>
            <a:endParaRPr lang="ko-KR" altLang="en-US" b="1" dirty="0">
              <a:solidFill>
                <a:srgbClr val="0070C0"/>
              </a:solidFill>
              <a:latin typeface="Arial Narrow" panose="020B0606020202030204" pitchFamily="34" charset="0"/>
            </a:endParaRPr>
          </a:p>
        </p:txBody>
      </p:sp>
      <p:sp>
        <p:nvSpPr>
          <p:cNvPr id="94" name="TextBox 93">
            <a:extLst>
              <a:ext uri="{FF2B5EF4-FFF2-40B4-BE49-F238E27FC236}">
                <a16:creationId xmlns:a16="http://schemas.microsoft.com/office/drawing/2014/main" id="{1D8449E0-6566-4931-FAD5-8B2AD9A834CB}"/>
              </a:ext>
            </a:extLst>
          </p:cNvPr>
          <p:cNvSpPr txBox="1"/>
          <p:nvPr/>
        </p:nvSpPr>
        <p:spPr>
          <a:xfrm>
            <a:off x="5131108" y="1163448"/>
            <a:ext cx="1185815" cy="369332"/>
          </a:xfrm>
          <a:prstGeom prst="rect">
            <a:avLst/>
          </a:prstGeom>
          <a:noFill/>
        </p:spPr>
        <p:txBody>
          <a:bodyPr wrap="square" rtlCol="0">
            <a:spAutoFit/>
          </a:bodyPr>
          <a:lstStyle/>
          <a:p>
            <a:pPr algn="ctr"/>
            <a:r>
              <a:rPr lang="en-US" altLang="ko-KR" b="1" dirty="0">
                <a:latin typeface="Arial Narrow" panose="020B0606020202030204" pitchFamily="34" charset="0"/>
                <a:cs typeface="Arial" panose="020B0604020202020204" pitchFamily="34" charset="0"/>
              </a:rPr>
              <a:t>Aspirin</a:t>
            </a:r>
            <a:endParaRPr lang="ko-KR" altLang="en-US"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94206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70A7DC4-3C62-E55F-EEED-12CC770071C0}"/>
              </a:ext>
            </a:extLst>
          </p:cNvPr>
          <p:cNvSpPr txBox="1">
            <a:spLocks/>
          </p:cNvSpPr>
          <p:nvPr/>
        </p:nvSpPr>
        <p:spPr>
          <a:xfrm>
            <a:off x="0" y="1"/>
            <a:ext cx="12192000" cy="560260"/>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sz="4000" b="1" dirty="0">
                <a:latin typeface="Arial Narrow" panose="020B0606020202030204" pitchFamily="34" charset="0"/>
              </a:rPr>
              <a:t>Prespecified Subgroup Analysis</a:t>
            </a:r>
            <a:endParaRPr lang="ko-KR" altLang="en-US" sz="4000" b="1" dirty="0">
              <a:latin typeface="Arial Narrow" panose="020B0606020202030204" pitchFamily="34" charset="0"/>
            </a:endParaRPr>
          </a:p>
        </p:txBody>
      </p:sp>
      <p:grpSp>
        <p:nvGrpSpPr>
          <p:cNvPr id="7" name="그룹 6">
            <a:extLst>
              <a:ext uri="{FF2B5EF4-FFF2-40B4-BE49-F238E27FC236}">
                <a16:creationId xmlns:a16="http://schemas.microsoft.com/office/drawing/2014/main" id="{798DAFA5-375F-0CB2-0BE5-DA58A48B0AD7}"/>
              </a:ext>
            </a:extLst>
          </p:cNvPr>
          <p:cNvGrpSpPr/>
          <p:nvPr/>
        </p:nvGrpSpPr>
        <p:grpSpPr>
          <a:xfrm>
            <a:off x="1317519" y="544601"/>
            <a:ext cx="9371423" cy="5542662"/>
            <a:chOff x="1278193" y="754904"/>
            <a:chExt cx="9371423" cy="5542662"/>
          </a:xfrm>
        </p:grpSpPr>
        <p:pic>
          <p:nvPicPr>
            <p:cNvPr id="4" name="그림 3">
              <a:extLst>
                <a:ext uri="{FF2B5EF4-FFF2-40B4-BE49-F238E27FC236}">
                  <a16:creationId xmlns:a16="http://schemas.microsoft.com/office/drawing/2014/main" id="{1C2557DC-1CA5-625D-8998-80DA01A593F5}"/>
                </a:ext>
              </a:extLst>
            </p:cNvPr>
            <p:cNvPicPr>
              <a:picLocks noChangeAspect="1"/>
            </p:cNvPicPr>
            <p:nvPr/>
          </p:nvPicPr>
          <p:blipFill>
            <a:blip r:embed="rId2"/>
            <a:srcRect t="9827" b="51828"/>
            <a:stretch/>
          </p:blipFill>
          <p:spPr>
            <a:xfrm>
              <a:off x="1278193" y="1120878"/>
              <a:ext cx="9371423" cy="2418735"/>
            </a:xfrm>
            <a:prstGeom prst="rect">
              <a:avLst/>
            </a:prstGeom>
          </p:spPr>
        </p:pic>
        <p:pic>
          <p:nvPicPr>
            <p:cNvPr id="5" name="그림 4">
              <a:extLst>
                <a:ext uri="{FF2B5EF4-FFF2-40B4-BE49-F238E27FC236}">
                  <a16:creationId xmlns:a16="http://schemas.microsoft.com/office/drawing/2014/main" id="{46625424-8AB7-440B-4DF6-FF5ADB8E0B13}"/>
                </a:ext>
              </a:extLst>
            </p:cNvPr>
            <p:cNvPicPr>
              <a:picLocks noChangeAspect="1"/>
            </p:cNvPicPr>
            <p:nvPr/>
          </p:nvPicPr>
          <p:blipFill>
            <a:blip r:embed="rId2"/>
            <a:srcRect t="56433"/>
            <a:stretch/>
          </p:blipFill>
          <p:spPr>
            <a:xfrm>
              <a:off x="1278193" y="3549450"/>
              <a:ext cx="9371423" cy="2748116"/>
            </a:xfrm>
            <a:prstGeom prst="rect">
              <a:avLst/>
            </a:prstGeom>
          </p:spPr>
        </p:pic>
        <p:pic>
          <p:nvPicPr>
            <p:cNvPr id="6" name="그림 5">
              <a:extLst>
                <a:ext uri="{FF2B5EF4-FFF2-40B4-BE49-F238E27FC236}">
                  <a16:creationId xmlns:a16="http://schemas.microsoft.com/office/drawing/2014/main" id="{96E490AA-FD35-D50A-D7CE-06C5948C122E}"/>
                </a:ext>
              </a:extLst>
            </p:cNvPr>
            <p:cNvPicPr>
              <a:picLocks noChangeAspect="1"/>
            </p:cNvPicPr>
            <p:nvPr/>
          </p:nvPicPr>
          <p:blipFill>
            <a:blip r:embed="rId2"/>
            <a:srcRect b="94573"/>
            <a:stretch/>
          </p:blipFill>
          <p:spPr>
            <a:xfrm>
              <a:off x="1278193" y="754904"/>
              <a:ext cx="9371423" cy="342305"/>
            </a:xfrm>
            <a:prstGeom prst="rect">
              <a:avLst/>
            </a:prstGeom>
          </p:spPr>
        </p:pic>
      </p:grpSp>
      <p:sp>
        <p:nvSpPr>
          <p:cNvPr id="8" name="직사각형 7">
            <a:extLst>
              <a:ext uri="{FF2B5EF4-FFF2-40B4-BE49-F238E27FC236}">
                <a16:creationId xmlns:a16="http://schemas.microsoft.com/office/drawing/2014/main" id="{AB0138AE-D0F8-A835-481F-40BC56D8B7FF}"/>
              </a:ext>
            </a:extLst>
          </p:cNvPr>
          <p:cNvSpPr/>
          <p:nvPr/>
        </p:nvSpPr>
        <p:spPr>
          <a:xfrm>
            <a:off x="1219200" y="3329310"/>
            <a:ext cx="9469742" cy="56026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22980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D107-6691-317B-D473-445F28E6781B}"/>
              </a:ext>
            </a:extLst>
          </p:cNvPr>
          <p:cNvSpPr>
            <a:spLocks noGrp="1"/>
          </p:cNvSpPr>
          <p:nvPr>
            <p:ph type="title"/>
          </p:nvPr>
        </p:nvSpPr>
        <p:spPr>
          <a:xfrm>
            <a:off x="838200" y="97969"/>
            <a:ext cx="10515600" cy="870857"/>
          </a:xfrm>
        </p:spPr>
        <p:txBody>
          <a:bodyPr>
            <a:normAutofit/>
          </a:bodyPr>
          <a:lstStyle/>
          <a:p>
            <a:r>
              <a:rPr lang="en-US" b="1" dirty="0">
                <a:latin typeface="Arial Narrow" panose="020B0606020202030204" pitchFamily="34" charset="0"/>
              </a:rPr>
              <a:t>Background (I)</a:t>
            </a:r>
          </a:p>
        </p:txBody>
      </p:sp>
      <p:sp>
        <p:nvSpPr>
          <p:cNvPr id="3" name="Content Placeholder 2">
            <a:extLst>
              <a:ext uri="{FF2B5EF4-FFF2-40B4-BE49-F238E27FC236}">
                <a16:creationId xmlns:a16="http://schemas.microsoft.com/office/drawing/2014/main" id="{E89CA8E4-E557-2FD9-BE32-7486F44E1667}"/>
              </a:ext>
            </a:extLst>
          </p:cNvPr>
          <p:cNvSpPr>
            <a:spLocks noGrp="1"/>
          </p:cNvSpPr>
          <p:nvPr>
            <p:ph idx="1"/>
          </p:nvPr>
        </p:nvSpPr>
        <p:spPr>
          <a:xfrm>
            <a:off x="838200" y="957940"/>
            <a:ext cx="10515600" cy="5127173"/>
          </a:xfrm>
        </p:spPr>
        <p:txBody>
          <a:bodyPr>
            <a:normAutofit/>
          </a:bodyPr>
          <a:lstStyle/>
          <a:p>
            <a:r>
              <a:rPr lang="en-US" sz="2400" dirty="0">
                <a:latin typeface="Arial Narrow" panose="020B0606020202030204" pitchFamily="34" charset="0"/>
              </a:rPr>
              <a:t>Standard practice has been to recommend indefinite aspirin monotherapy following </a:t>
            </a:r>
            <a:r>
              <a:rPr lang="en-US" altLang="ko-KR" sz="2400" dirty="0">
                <a:latin typeface="Arial Narrow" panose="020B0606020202030204" pitchFamily="34" charset="0"/>
              </a:rPr>
              <a:t>dual antiplatelet therapy (DAPT)</a:t>
            </a:r>
            <a:r>
              <a:rPr lang="en-US" sz="2400" dirty="0">
                <a:latin typeface="Arial Narrow" panose="020B0606020202030204" pitchFamily="34" charset="0"/>
              </a:rPr>
              <a:t> for the prevention of subsequent cardiovascular events among </a:t>
            </a:r>
            <a:r>
              <a:rPr lang="en-US" altLang="ko-KR" sz="2400" dirty="0">
                <a:latin typeface="Arial Narrow" panose="020B0606020202030204" pitchFamily="34" charset="0"/>
              </a:rPr>
              <a:t>patients undergoing percutaneous coronary intervention (PCI ).</a:t>
            </a:r>
          </a:p>
          <a:p>
            <a:r>
              <a:rPr lang="en-US" sz="2400" dirty="0">
                <a:latin typeface="Arial Narrow" panose="020B0606020202030204" pitchFamily="34" charset="0"/>
              </a:rPr>
              <a:t>However, data supporting the use of aspirin as a single antiplatelet therapy after DAPT have been debated, and clopidogrel has been proposed as a possibly superior alternative to aspirin.</a:t>
            </a:r>
          </a:p>
        </p:txBody>
      </p:sp>
      <p:pic>
        <p:nvPicPr>
          <p:cNvPr id="5" name="그림 4">
            <a:extLst>
              <a:ext uri="{FF2B5EF4-FFF2-40B4-BE49-F238E27FC236}">
                <a16:creationId xmlns:a16="http://schemas.microsoft.com/office/drawing/2014/main" id="{8D8B6682-CEAA-1C30-AA72-777F11C62BC7}"/>
              </a:ext>
            </a:extLst>
          </p:cNvPr>
          <p:cNvPicPr>
            <a:picLocks noChangeAspect="1"/>
          </p:cNvPicPr>
          <p:nvPr/>
        </p:nvPicPr>
        <p:blipFill>
          <a:blip r:embed="rId2"/>
          <a:stretch>
            <a:fillRect/>
          </a:stretch>
        </p:blipFill>
        <p:spPr>
          <a:xfrm>
            <a:off x="220471" y="3926929"/>
            <a:ext cx="11751058" cy="1737511"/>
          </a:xfrm>
          <a:prstGeom prst="rect">
            <a:avLst/>
          </a:prstGeom>
        </p:spPr>
      </p:pic>
      <p:sp>
        <p:nvSpPr>
          <p:cNvPr id="7" name="TextBox 6">
            <a:extLst>
              <a:ext uri="{FF2B5EF4-FFF2-40B4-BE49-F238E27FC236}">
                <a16:creationId xmlns:a16="http://schemas.microsoft.com/office/drawing/2014/main" id="{4CCD64AA-38DB-CB6C-FD5A-998C8901D06B}"/>
              </a:ext>
            </a:extLst>
          </p:cNvPr>
          <p:cNvSpPr txBox="1"/>
          <p:nvPr/>
        </p:nvSpPr>
        <p:spPr>
          <a:xfrm>
            <a:off x="481853" y="3370854"/>
            <a:ext cx="11228294" cy="461665"/>
          </a:xfrm>
          <a:prstGeom prst="rect">
            <a:avLst/>
          </a:prstGeom>
          <a:noFill/>
          <a:ln w="25400">
            <a:solidFill>
              <a:srgbClr val="0070C0"/>
            </a:solidFill>
          </a:ln>
        </p:spPr>
        <p:txBody>
          <a:bodyPr wrap="square">
            <a:spAutoFit/>
          </a:bodyPr>
          <a:lstStyle/>
          <a:p>
            <a:pPr algn="ctr"/>
            <a:r>
              <a:rPr lang="en-US" altLang="ko-KR" sz="2400" b="1" dirty="0">
                <a:latin typeface="Arial" panose="020B0604020202020204" pitchFamily="34" charset="0"/>
                <a:cs typeface="Arial" panose="020B0604020202020204" pitchFamily="34" charset="0"/>
              </a:rPr>
              <a:t>2024 ESC Guidelines for the management of chronic coronary syndromes</a:t>
            </a:r>
            <a:endParaRPr lang="ko-KR"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544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01FE123-266C-043A-071F-2FA25B0F1D38}"/>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b="1" dirty="0">
                <a:latin typeface="Arial Narrow" panose="020B0606020202030204" pitchFamily="34" charset="0"/>
              </a:rPr>
              <a:t>Limitations</a:t>
            </a:r>
            <a:endParaRPr lang="ko-KR" altLang="en-US" b="1" dirty="0">
              <a:latin typeface="Arial Narrow" panose="020B0606020202030204" pitchFamily="34" charset="0"/>
            </a:endParaRPr>
          </a:p>
        </p:txBody>
      </p:sp>
      <p:sp>
        <p:nvSpPr>
          <p:cNvPr id="4" name="TextBox 3">
            <a:extLst>
              <a:ext uri="{FF2B5EF4-FFF2-40B4-BE49-F238E27FC236}">
                <a16:creationId xmlns:a16="http://schemas.microsoft.com/office/drawing/2014/main" id="{59EEA0C4-A597-4D1B-4C79-82A8A1E7E0CB}"/>
              </a:ext>
            </a:extLst>
          </p:cNvPr>
          <p:cNvSpPr txBox="1"/>
          <p:nvPr/>
        </p:nvSpPr>
        <p:spPr>
          <a:xfrm>
            <a:off x="288878" y="881196"/>
            <a:ext cx="11614244" cy="5213607"/>
          </a:xfrm>
          <a:prstGeom prst="rect">
            <a:avLst/>
          </a:prstGeom>
          <a:noFill/>
        </p:spPr>
        <p:txBody>
          <a:bodyPr wrap="square">
            <a:spAutoFit/>
          </a:bodyPr>
          <a:lstStyle/>
          <a:p>
            <a:pPr marL="285750" indent="-285750" latinLnBrk="0">
              <a:lnSpc>
                <a:spcPct val="150000"/>
              </a:lnSpc>
              <a:spcAft>
                <a:spcPts val="800"/>
              </a:spcAft>
              <a:buFont typeface="Arial" panose="020B0604020202020204" pitchFamily="34" charset="0"/>
              <a:buChar char="•"/>
            </a:pPr>
            <a:r>
              <a:rPr lang="en-US" altLang="ko-KR" sz="2400" kern="0" dirty="0">
                <a:effectLst/>
                <a:latin typeface="Arial Narrow" panose="020B0606020202030204" pitchFamily="34" charset="0"/>
                <a:ea typeface="맑은 고딕" panose="020B0503020000020004" pitchFamily="50" charset="-127"/>
                <a:cs typeface="Times New Roman" panose="02020603050405020304" pitchFamily="18" charset="0"/>
              </a:rPr>
              <a:t>The trial had an open-label design,</a:t>
            </a:r>
            <a:r>
              <a:rPr lang="en-US" altLang="ko-KR" sz="2400" kern="0" dirty="0">
                <a:latin typeface="Arial Narrow" panose="020B0606020202030204" pitchFamily="34" charset="0"/>
                <a:ea typeface="맑은 고딕" panose="020B0503020000020004" pitchFamily="50" charset="-127"/>
                <a:cs typeface="Times New Roman" panose="02020603050405020304" pitchFamily="18" charset="0"/>
              </a:rPr>
              <a:t> and</a:t>
            </a:r>
            <a:r>
              <a:rPr lang="en-US" altLang="ko-KR" sz="2400" kern="0" dirty="0">
                <a:effectLst/>
                <a:latin typeface="Arial Narrow" panose="020B0606020202030204" pitchFamily="34" charset="0"/>
                <a:ea typeface="맑은 고딕" panose="020B0503020000020004" pitchFamily="50" charset="-127"/>
                <a:cs typeface="Times New Roman" panose="02020603050405020304" pitchFamily="18" charset="0"/>
              </a:rPr>
              <a:t> the allocated group were not masked by the physician. However, we minimized the risk of bias by using an end-point analysis with precisely defined criteria, and by having clinical events adjudicated by a committee. </a:t>
            </a:r>
          </a:p>
          <a:p>
            <a:pPr marL="285750" indent="-285750" latinLnBrk="0">
              <a:lnSpc>
                <a:spcPct val="150000"/>
              </a:lnSpc>
              <a:spcAft>
                <a:spcPts val="800"/>
              </a:spcAft>
              <a:buFont typeface="Arial" panose="020B0604020202020204" pitchFamily="34" charset="0"/>
              <a:buChar char="•"/>
            </a:pPr>
            <a:r>
              <a:rPr lang="en-US" altLang="ko-KR" sz="2400" kern="0" dirty="0">
                <a:latin typeface="Arial Narrow" panose="020B0606020202030204" pitchFamily="34" charset="0"/>
                <a:ea typeface="맑은 고딕" panose="020B0503020000020004" pitchFamily="50" charset="-127"/>
                <a:cs typeface="Times New Roman" panose="02020603050405020304" pitchFamily="18" charset="0"/>
              </a:rPr>
              <a:t>The actual event rate was lower than expected, resulting in substantially fewer number of expected events, even though the final sample size was increased by 10% from the original sample size.</a:t>
            </a:r>
          </a:p>
          <a:p>
            <a:pPr marL="285750" indent="-285750" latinLnBrk="0">
              <a:lnSpc>
                <a:spcPct val="150000"/>
              </a:lnSpc>
              <a:spcAft>
                <a:spcPts val="800"/>
              </a:spcAft>
              <a:buFont typeface="Arial" panose="020B0604020202020204" pitchFamily="34" charset="0"/>
              <a:buChar char="•"/>
            </a:pPr>
            <a:r>
              <a:rPr lang="en-US" altLang="ko-KR" sz="2400" kern="100" dirty="0">
                <a:effectLst/>
                <a:latin typeface="Arial Narrow" panose="020B0606020202030204" pitchFamily="34" charset="0"/>
                <a:ea typeface="맑은 고딕" panose="020B0503020000020004" pitchFamily="50" charset="-127"/>
                <a:cs typeface="Times New Roman" panose="02020603050405020304" pitchFamily="18" charset="0"/>
              </a:rPr>
              <a:t>This study exclusively enrolled Korean patients; therefore, the results should be applied with caution to other populations. However, given the high prevalence of intermediate or poor clopidogrel metabolism in the Korean population, clopidogrel might in fact be more effective in populations where reduced-function CYP2C19 alleles are less common.</a:t>
            </a:r>
            <a:endParaRPr lang="ko-KR" altLang="ko-KR" sz="1600" kern="100" dirty="0">
              <a:effectLst/>
              <a:latin typeface="Arial Narrow" panose="020B0606020202030204" pitchFamily="34"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405450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6A9B25-F34E-CB95-8FC4-DD36FD49A264}"/>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b="1" dirty="0">
                <a:latin typeface="Arial Narrow" panose="020B0606020202030204" pitchFamily="34" charset="0"/>
              </a:rPr>
              <a:t>Conclusion</a:t>
            </a:r>
            <a:endParaRPr lang="ko-KR" altLang="en-US" b="1" dirty="0">
              <a:latin typeface="Arial Narrow" panose="020B0606020202030204" pitchFamily="34" charset="0"/>
            </a:endParaRPr>
          </a:p>
        </p:txBody>
      </p:sp>
      <p:sp>
        <p:nvSpPr>
          <p:cNvPr id="3" name="TextBox 2">
            <a:extLst>
              <a:ext uri="{FF2B5EF4-FFF2-40B4-BE49-F238E27FC236}">
                <a16:creationId xmlns:a16="http://schemas.microsoft.com/office/drawing/2014/main" id="{006F5D58-E8B5-C7C3-F68E-723F7918BECD}"/>
              </a:ext>
            </a:extLst>
          </p:cNvPr>
          <p:cNvSpPr txBox="1"/>
          <p:nvPr/>
        </p:nvSpPr>
        <p:spPr>
          <a:xfrm>
            <a:off x="678729" y="907505"/>
            <a:ext cx="10963373" cy="4888967"/>
          </a:xfrm>
          <a:prstGeom prst="rect">
            <a:avLst/>
          </a:prstGeom>
          <a:noFill/>
        </p:spPr>
        <p:txBody>
          <a:bodyPr wrap="square" rtlCol="0">
            <a:spAutoFit/>
          </a:bodyPr>
          <a:lstStyle/>
          <a:p>
            <a:pPr marL="285750" indent="-285750">
              <a:lnSpc>
                <a:spcPct val="120000"/>
              </a:lnSpc>
              <a:spcAft>
                <a:spcPts val="1500"/>
              </a:spcAft>
              <a:buFont typeface="Arial" panose="020B0604020202020204" pitchFamily="34" charset="0"/>
              <a:buChar char="•"/>
            </a:pPr>
            <a:r>
              <a:rPr lang="en-US" altLang="ko-KR" sz="2800" b="1" dirty="0">
                <a:solidFill>
                  <a:srgbClr val="002060"/>
                </a:solidFill>
                <a:latin typeface="Arial Narrow" panose="020B0606020202030204" pitchFamily="34" charset="0"/>
              </a:rPr>
              <a:t>Among patients who were at high risk of recurrent ischemic events and completed the standard duration of DAPT following PCI, clopidogrel monotherapy resulted in a lower risk of a composite of death from any cause, myocardial infarction, or stroke than aspirin monotherapy, without increase in bleeding.</a:t>
            </a:r>
          </a:p>
          <a:p>
            <a:pPr marL="285750" indent="-285750">
              <a:lnSpc>
                <a:spcPct val="120000"/>
              </a:lnSpc>
              <a:spcAft>
                <a:spcPts val="1500"/>
              </a:spcAft>
              <a:buFont typeface="Arial" panose="020B0604020202020204" pitchFamily="34" charset="0"/>
              <a:buChar char="•"/>
            </a:pPr>
            <a:r>
              <a:rPr lang="en-US" altLang="ko-KR" sz="2800" b="1" dirty="0">
                <a:solidFill>
                  <a:srgbClr val="002060"/>
                </a:solidFill>
                <a:latin typeface="Arial Narrow" panose="020B0606020202030204" pitchFamily="34" charset="0"/>
              </a:rPr>
              <a:t>The SMART-CHOICE 3 trial was the first to demonstrate the benefits of clopidogrel monotherapy compared with aspirin monotherapy on a composite of hard endpoints in patients at a high risk of recurrent ischemic events after PCI.</a:t>
            </a:r>
            <a:endParaRPr lang="ko-KR" altLang="en-US"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859039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41544-E9F1-B5ED-7C2B-5C782C040F48}"/>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4DCA6C75-94B6-E447-3EE1-898ADFFC4850}"/>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sz="4000" b="1" dirty="0">
                <a:latin typeface="Arial Narrow" panose="020B0606020202030204" pitchFamily="34" charset="0"/>
              </a:rPr>
              <a:t>Thank You Very Much!  </a:t>
            </a:r>
            <a:endParaRPr lang="ko-KR" altLang="en-US" sz="4000" b="1" dirty="0">
              <a:latin typeface="Arial Narrow" panose="020B0606020202030204" pitchFamily="34" charset="0"/>
            </a:endParaRPr>
          </a:p>
        </p:txBody>
      </p:sp>
      <p:sp>
        <p:nvSpPr>
          <p:cNvPr id="3" name="TextBox 2">
            <a:extLst>
              <a:ext uri="{FF2B5EF4-FFF2-40B4-BE49-F238E27FC236}">
                <a16:creationId xmlns:a16="http://schemas.microsoft.com/office/drawing/2014/main" id="{B5F16624-37E6-761A-E7E4-55F1580012DF}"/>
              </a:ext>
            </a:extLst>
          </p:cNvPr>
          <p:cNvSpPr txBox="1"/>
          <p:nvPr/>
        </p:nvSpPr>
        <p:spPr>
          <a:xfrm>
            <a:off x="343584" y="1360019"/>
            <a:ext cx="11698663" cy="461665"/>
          </a:xfrm>
          <a:prstGeom prst="rect">
            <a:avLst/>
          </a:prstGeom>
          <a:noFill/>
        </p:spPr>
        <p:txBody>
          <a:bodyPr wrap="square" rtlCol="0">
            <a:spAutoFit/>
          </a:bodyPr>
          <a:lstStyle/>
          <a:p>
            <a:r>
              <a:rPr lang="en-US" altLang="ko-KR" sz="2400" b="1" dirty="0">
                <a:solidFill>
                  <a:srgbClr val="002060"/>
                </a:solidFill>
                <a:latin typeface="Arial Narrow" panose="020B0606020202030204" pitchFamily="34" charset="0"/>
              </a:rPr>
              <a:t>SMART-CHOICE 3 Investigators</a:t>
            </a:r>
            <a:endParaRPr lang="ko-KR" altLang="en-US" sz="2400" b="1" dirty="0">
              <a:solidFill>
                <a:srgbClr val="002060"/>
              </a:solidFill>
              <a:latin typeface="Arial Narrow" panose="020B0606020202030204" pitchFamily="34" charset="0"/>
            </a:endParaRPr>
          </a:p>
        </p:txBody>
      </p:sp>
      <p:sp>
        <p:nvSpPr>
          <p:cNvPr id="9" name="TextBox 8">
            <a:extLst>
              <a:ext uri="{FF2B5EF4-FFF2-40B4-BE49-F238E27FC236}">
                <a16:creationId xmlns:a16="http://schemas.microsoft.com/office/drawing/2014/main" id="{5D962A2B-7CAD-2D69-AF99-927F4B4B6982}"/>
              </a:ext>
            </a:extLst>
          </p:cNvPr>
          <p:cNvSpPr txBox="1"/>
          <p:nvPr/>
        </p:nvSpPr>
        <p:spPr>
          <a:xfrm>
            <a:off x="359692" y="821715"/>
            <a:ext cx="11488724" cy="400110"/>
          </a:xfrm>
          <a:prstGeom prst="rect">
            <a:avLst/>
          </a:prstGeom>
          <a:noFill/>
          <a:ln w="19050">
            <a:solidFill>
              <a:srgbClr val="0058A8"/>
            </a:solidFill>
          </a:ln>
        </p:spPr>
        <p:txBody>
          <a:bodyPr wrap="square" rtlCol="0">
            <a:spAutoFit/>
          </a:bodyPr>
          <a:lstStyle/>
          <a:p>
            <a:pPr algn="ctr"/>
            <a:r>
              <a:rPr lang="en-US" altLang="ko-KR" sz="2000" dirty="0">
                <a:latin typeface="Arial Narrow" panose="020B0606020202030204" pitchFamily="34" charset="0"/>
                <a:cs typeface="Arial" panose="020B0604020202020204" pitchFamily="34" charset="0"/>
              </a:rPr>
              <a:t>I would like to thank </a:t>
            </a:r>
            <a:r>
              <a:rPr lang="en-US" altLang="ko-KR" sz="2000" b="1" dirty="0">
                <a:latin typeface="Arial Narrow" panose="020B0606020202030204" pitchFamily="34" charset="0"/>
                <a:cs typeface="Arial" panose="020B0604020202020204" pitchFamily="34" charset="0"/>
              </a:rPr>
              <a:t>patients</a:t>
            </a:r>
            <a:r>
              <a:rPr lang="en-US" altLang="ko-KR" sz="2000" dirty="0">
                <a:latin typeface="Arial Narrow" panose="020B0606020202030204" pitchFamily="34" charset="0"/>
                <a:cs typeface="Arial" panose="020B0604020202020204" pitchFamily="34" charset="0"/>
              </a:rPr>
              <a:t> enrolled, </a:t>
            </a:r>
            <a:r>
              <a:rPr lang="en-US" altLang="ko-KR" sz="2000" b="1" dirty="0">
                <a:latin typeface="Arial Narrow" panose="020B0606020202030204" pitchFamily="34" charset="0"/>
                <a:cs typeface="Arial" panose="020B0604020202020204" pitchFamily="34" charset="0"/>
              </a:rPr>
              <a:t>research nurses</a:t>
            </a:r>
            <a:r>
              <a:rPr lang="en-US" altLang="ko-KR" sz="2000" dirty="0">
                <a:latin typeface="Arial Narrow" panose="020B0606020202030204" pitchFamily="34" charset="0"/>
                <a:cs typeface="Arial" panose="020B0604020202020204" pitchFamily="34" charset="0"/>
              </a:rPr>
              <a:t>, </a:t>
            </a:r>
            <a:r>
              <a:rPr lang="en-US" altLang="ko-KR" sz="2000" b="1" dirty="0">
                <a:latin typeface="Arial Narrow" panose="020B0606020202030204" pitchFamily="34" charset="0"/>
                <a:cs typeface="Arial" panose="020B0604020202020204" pitchFamily="34" charset="0"/>
              </a:rPr>
              <a:t>study coordinators</a:t>
            </a:r>
            <a:r>
              <a:rPr lang="en-US" altLang="ko-KR" sz="2000" dirty="0">
                <a:latin typeface="Arial Narrow" panose="020B0606020202030204" pitchFamily="34" charset="0"/>
                <a:cs typeface="Arial" panose="020B0604020202020204" pitchFamily="34" charset="0"/>
              </a:rPr>
              <a:t>, and </a:t>
            </a:r>
            <a:r>
              <a:rPr lang="en-US" altLang="ko-KR" sz="2000" b="1" dirty="0">
                <a:latin typeface="Arial Narrow" panose="020B0606020202030204" pitchFamily="34" charset="0"/>
                <a:cs typeface="Arial" panose="020B0604020202020204" pitchFamily="34" charset="0"/>
              </a:rPr>
              <a:t>participating investigators</a:t>
            </a:r>
            <a:r>
              <a:rPr lang="en-US" altLang="ko-KR" sz="2000" dirty="0">
                <a:latin typeface="Arial Narrow" panose="020B0606020202030204" pitchFamily="34" charset="0"/>
                <a:cs typeface="Arial" panose="020B0604020202020204" pitchFamily="34" charset="0"/>
              </a:rPr>
              <a:t>. </a:t>
            </a:r>
            <a:endParaRPr lang="ko-KR" altLang="en-US" sz="2000" dirty="0" err="1">
              <a:latin typeface="Arial Narrow" panose="020B0606020202030204" pitchFamily="34" charset="0"/>
              <a:cs typeface="Arial" panose="020B0604020202020204" pitchFamily="34" charset="0"/>
            </a:endParaRPr>
          </a:p>
        </p:txBody>
      </p:sp>
      <p:graphicFrame>
        <p:nvGraphicFramePr>
          <p:cNvPr id="7" name="표 6">
            <a:extLst>
              <a:ext uri="{FF2B5EF4-FFF2-40B4-BE49-F238E27FC236}">
                <a16:creationId xmlns:a16="http://schemas.microsoft.com/office/drawing/2014/main" id="{2A7739D5-1F25-714B-0AE7-5B02C7EF6502}"/>
              </a:ext>
            </a:extLst>
          </p:cNvPr>
          <p:cNvGraphicFramePr>
            <a:graphicFrameLocks noGrp="1"/>
          </p:cNvGraphicFramePr>
          <p:nvPr>
            <p:extLst>
              <p:ext uri="{D42A27DB-BD31-4B8C-83A1-F6EECF244321}">
                <p14:modId xmlns:p14="http://schemas.microsoft.com/office/powerpoint/2010/main" val="1131688759"/>
              </p:ext>
            </p:extLst>
          </p:nvPr>
        </p:nvGraphicFramePr>
        <p:xfrm>
          <a:off x="395455" y="1877757"/>
          <a:ext cx="5732584" cy="3715837"/>
        </p:xfrm>
        <a:graphic>
          <a:graphicData uri="http://schemas.openxmlformats.org/drawingml/2006/table">
            <a:tbl>
              <a:tblPr firstRow="1" firstCol="1" bandRow="1" bandCol="1"/>
              <a:tblGrid>
                <a:gridCol w="1277815">
                  <a:extLst>
                    <a:ext uri="{9D8B030D-6E8A-4147-A177-3AD203B41FA5}">
                      <a16:colId xmlns:a16="http://schemas.microsoft.com/office/drawing/2014/main" val="1208855737"/>
                    </a:ext>
                  </a:extLst>
                </a:gridCol>
                <a:gridCol w="3172057">
                  <a:extLst>
                    <a:ext uri="{9D8B030D-6E8A-4147-A177-3AD203B41FA5}">
                      <a16:colId xmlns:a16="http://schemas.microsoft.com/office/drawing/2014/main" val="462309076"/>
                    </a:ext>
                  </a:extLst>
                </a:gridCol>
                <a:gridCol w="1282712">
                  <a:extLst>
                    <a:ext uri="{9D8B030D-6E8A-4147-A177-3AD203B41FA5}">
                      <a16:colId xmlns:a16="http://schemas.microsoft.com/office/drawing/2014/main" val="1710769300"/>
                    </a:ext>
                  </a:extLst>
                </a:gridCol>
              </a:tblGrid>
              <a:tr h="121285">
                <a:tc>
                  <a:txBody>
                    <a:bodyPr/>
                    <a:lstStyle/>
                    <a:p>
                      <a:pPr algn="ctr" latinLnBrk="0">
                        <a:lnSpc>
                          <a:spcPct val="107000"/>
                        </a:lnSpc>
                        <a:spcAft>
                          <a:spcPts val="800"/>
                        </a:spcAft>
                        <a:buNone/>
                      </a:pPr>
                      <a:r>
                        <a:rPr lang="en-US" sz="1200" b="1"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Name</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b="1"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Center</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b="1" kern="100">
                          <a:effectLst/>
                          <a:latin typeface="Arial Narrow" panose="020B0606020202030204" pitchFamily="34" charset="0"/>
                          <a:ea typeface="맑은 고딕" panose="020B0503020000020004" pitchFamily="50" charset="-127"/>
                          <a:cs typeface="Times New Roman" panose="02020603050405020304" pitchFamily="18" charset="0"/>
                        </a:rPr>
                        <a:t>No. of patients enrolled</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0714531"/>
                  </a:ext>
                </a:extLst>
              </a:tr>
              <a:tr h="86995">
                <a:tc>
                  <a:txBody>
                    <a:bodyPr/>
                    <a:lstStyle/>
                    <a:p>
                      <a:pPr algn="ctr" latinLnBrk="0">
                        <a:lnSpc>
                          <a:spcPct val="107000"/>
                        </a:lnSpc>
                        <a:spcAft>
                          <a:spcPts val="800"/>
                        </a:spcAft>
                        <a:buNone/>
                      </a:pPr>
                      <a:r>
                        <a:rPr lang="en-US" sz="1200" kern="0">
                          <a:effectLst/>
                          <a:latin typeface="Arial Narrow" panose="020B0606020202030204" pitchFamily="34" charset="0"/>
                          <a:ea typeface="맑은 고딕" panose="020B0503020000020004" pitchFamily="50" charset="-127"/>
                          <a:cs typeface="Times New Roman" panose="02020603050405020304" pitchFamily="18" charset="0"/>
                        </a:rPr>
                        <a:t>Joo-Yong Hahn</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8">
                  <a:txBody>
                    <a:bodyPr/>
                    <a:lstStyle/>
                    <a:p>
                      <a:pPr algn="ctr" latinLnBrk="0">
                        <a:lnSpc>
                          <a:spcPct val="107000"/>
                        </a:lnSpc>
                        <a:spcAft>
                          <a:spcPts val="800"/>
                        </a:spcAft>
                        <a:buNone/>
                      </a:pPr>
                      <a:r>
                        <a:rPr lang="en-US" sz="1200"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Samsung Medical Center</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8">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1573</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90931"/>
                  </a:ext>
                </a:extLst>
              </a:tr>
              <a:tr h="236220">
                <a:tc>
                  <a:txBody>
                    <a:bodyPr/>
                    <a:lstStyle/>
                    <a:p>
                      <a:pPr algn="ctr" latinLnBrk="0">
                        <a:lnSpc>
                          <a:spcPct val="107000"/>
                        </a:lnSpc>
                        <a:spcAft>
                          <a:spcPts val="800"/>
                        </a:spcAft>
                        <a:buNone/>
                      </a:pPr>
                      <a:r>
                        <a:rPr lang="en-US" sz="1200" kern="0" dirty="0">
                          <a:effectLst/>
                          <a:latin typeface="Arial Narrow" panose="020B0606020202030204" pitchFamily="34" charset="0"/>
                          <a:ea typeface="맑은 고딕" panose="020B0503020000020004" pitchFamily="50" charset="-127"/>
                          <a:cs typeface="Times New Roman" panose="02020603050405020304" pitchFamily="18" charset="0"/>
                        </a:rPr>
                        <a:t>Ki Hong Choi</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2959709238"/>
                  </a:ext>
                </a:extLst>
              </a:tr>
              <a:tr h="121285">
                <a:tc>
                  <a:txBody>
                    <a:bodyPr/>
                    <a:lstStyle/>
                    <a:p>
                      <a:pPr algn="ctr" latinLnBrk="0">
                        <a:lnSpc>
                          <a:spcPct val="107000"/>
                        </a:lnSpc>
                        <a:spcAft>
                          <a:spcPts val="800"/>
                        </a:spcAft>
                        <a:buNone/>
                      </a:pPr>
                      <a:r>
                        <a:rPr lang="en-US" sz="1200"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Hyeon-Cheol Gwon</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359723518"/>
                  </a:ext>
                </a:extLst>
              </a:tr>
              <a:tr h="134620">
                <a:tc>
                  <a:txBody>
                    <a:bodyPr/>
                    <a:lstStyle/>
                    <a:p>
                      <a:pPr algn="ctr" latinLnBrk="0">
                        <a:lnSpc>
                          <a:spcPct val="107000"/>
                        </a:lnSpc>
                        <a:spcAft>
                          <a:spcPts val="800"/>
                        </a:spcAft>
                        <a:buNone/>
                      </a:pPr>
                      <a:r>
                        <a:rPr lang="en-US" sz="1200"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Seung-Hyuk Choi</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951035183"/>
                  </a:ext>
                </a:extLst>
              </a:tr>
              <a:tr h="128270">
                <a:tc>
                  <a:txBody>
                    <a:bodyPr/>
                    <a:lstStyle/>
                    <a:p>
                      <a:pPr algn="ctr" latinLnBrk="0">
                        <a:lnSpc>
                          <a:spcPct val="107000"/>
                        </a:lnSpc>
                        <a:spcAft>
                          <a:spcPts val="800"/>
                        </a:spcAft>
                        <a:buNone/>
                      </a:pPr>
                      <a:r>
                        <a:rPr lang="en-US" sz="12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Young Bin Song</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3744680704"/>
                  </a:ext>
                </a:extLst>
              </a:tr>
              <a:tr h="128270">
                <a:tc>
                  <a:txBody>
                    <a:bodyPr/>
                    <a:lstStyle/>
                    <a:p>
                      <a:pPr algn="ctr" latinLnBrk="0">
                        <a:lnSpc>
                          <a:spcPct val="107000"/>
                        </a:lnSpc>
                        <a:spcAft>
                          <a:spcPts val="800"/>
                        </a:spcAft>
                        <a:buNone/>
                      </a:pPr>
                      <a:r>
                        <a:rPr lang="en-US" sz="1200" kern="0" dirty="0">
                          <a:effectLst/>
                          <a:latin typeface="Arial Narrow" panose="020B0606020202030204" pitchFamily="34" charset="0"/>
                          <a:ea typeface="맑은 고딕" panose="020B0503020000020004" pitchFamily="50" charset="-127"/>
                          <a:cs typeface="Times New Roman" panose="02020603050405020304" pitchFamily="18" charset="0"/>
                        </a:rPr>
                        <a:t>Jeong Hoon Yang</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3091561185"/>
                  </a:ext>
                </a:extLst>
              </a:tr>
              <a:tr h="128270">
                <a:tc>
                  <a:txBody>
                    <a:bodyPr/>
                    <a:lstStyle/>
                    <a:p>
                      <a:pPr algn="ctr" latinLnBrk="0">
                        <a:lnSpc>
                          <a:spcPct val="107000"/>
                        </a:lnSpc>
                        <a:spcAft>
                          <a:spcPts val="800"/>
                        </a:spcAft>
                        <a:buNone/>
                      </a:pPr>
                      <a:r>
                        <a:rPr lang="en-US" sz="12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Taek Kyu Park</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2452668289"/>
                  </a:ext>
                </a:extLst>
              </a:tr>
              <a:tr h="53340">
                <a:tc>
                  <a:txBody>
                    <a:bodyPr/>
                    <a:lstStyle/>
                    <a:p>
                      <a:pPr algn="ctr" latinLnBrk="0">
                        <a:lnSpc>
                          <a:spcPct val="107000"/>
                        </a:lnSpc>
                        <a:spcAft>
                          <a:spcPts val="800"/>
                        </a:spcAft>
                        <a:buNone/>
                      </a:pPr>
                      <a:r>
                        <a:rPr lang="en-US" sz="1200" kern="0" dirty="0">
                          <a:effectLst/>
                          <a:latin typeface="Arial Narrow" panose="020B0606020202030204" pitchFamily="34" charset="0"/>
                          <a:ea typeface="맑은 고딕" panose="020B0503020000020004" pitchFamily="50" charset="-127"/>
                          <a:cs typeface="Times New Roman" panose="02020603050405020304" pitchFamily="18" charset="0"/>
                        </a:rPr>
                        <a:t>Joo Myung Lee</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358569876"/>
                  </a:ext>
                </a:extLst>
              </a:tr>
              <a:tr h="128270">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Yong Hwan Park</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Samsung Changwon Hospital</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608</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3585465"/>
                  </a:ext>
                </a:extLst>
              </a:tr>
              <a:tr h="128270">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Jong-Young Lee</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dirty="0" err="1">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Kangbuk</a:t>
                      </a:r>
                      <a:r>
                        <a:rPr lang="en-US" sz="1200" kern="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 Samsung Hospital</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544</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9491429"/>
                  </a:ext>
                </a:extLst>
              </a:tr>
              <a:tr h="128270">
                <a:tc>
                  <a:txBody>
                    <a:bodyPr/>
                    <a:lstStyle/>
                    <a:p>
                      <a:pPr algn="ctr" latinLnBrk="0">
                        <a:lnSpc>
                          <a:spcPct val="107000"/>
                        </a:lnSpc>
                        <a:spcAft>
                          <a:spcPts val="800"/>
                        </a:spcAft>
                        <a:buNone/>
                      </a:pPr>
                      <a:r>
                        <a:rPr lang="en-US" sz="1200" kern="0">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Jin-Ok Jeong</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dirty="0" err="1">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Chungnam</a:t>
                      </a:r>
                      <a:r>
                        <a:rPr lang="en-US" sz="1200"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 National University Hospital</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258</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4374600"/>
                  </a:ext>
                </a:extLst>
              </a:tr>
              <a:tr h="128270">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Chan Joon Kim</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Catholic University of Korea </a:t>
                      </a:r>
                      <a:r>
                        <a:rPr lang="en-US" sz="1200" kern="0" dirty="0" err="1">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Uijeongbu</a:t>
                      </a:r>
                      <a:r>
                        <a:rPr lang="en-US" sz="1200" kern="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 St. Mary's Hospital</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237</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561160"/>
                  </a:ext>
                </a:extLst>
              </a:tr>
              <a:tr h="128270">
                <a:tc>
                  <a:txBody>
                    <a:bodyPr/>
                    <a:lstStyle/>
                    <a:p>
                      <a:pPr algn="ctr" latinLnBrk="0">
                        <a:lnSpc>
                          <a:spcPct val="107000"/>
                        </a:lnSpc>
                        <a:spcAft>
                          <a:spcPts val="800"/>
                        </a:spcAft>
                        <a:buNone/>
                      </a:pPr>
                      <a:r>
                        <a:rPr lang="en-US" sz="1200" kern="0" dirty="0">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Kyeong Ho Yun</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dirty="0" err="1">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Wonkwang</a:t>
                      </a:r>
                      <a:r>
                        <a:rPr lang="en-US" sz="1200"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 University Hospital</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dirty="0">
                          <a:effectLst/>
                          <a:latin typeface="Arial Narrow" panose="020B0606020202030204" pitchFamily="34" charset="0"/>
                          <a:ea typeface="맑은 고딕" panose="020B0503020000020004" pitchFamily="50" charset="-127"/>
                          <a:cs typeface="Times New Roman" panose="02020603050405020304" pitchFamily="18" charset="0"/>
                        </a:rPr>
                        <a:t>234</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1297400"/>
                  </a:ext>
                </a:extLst>
              </a:tr>
              <a:tr h="128270">
                <a:tc>
                  <a:txBody>
                    <a:bodyPr/>
                    <a:lstStyle/>
                    <a:p>
                      <a:pPr algn="ctr" latinLnBrk="0">
                        <a:lnSpc>
                          <a:spcPct val="107000"/>
                        </a:lnSpc>
                        <a:spcAft>
                          <a:spcPts val="800"/>
                        </a:spcAft>
                        <a:buNone/>
                      </a:pPr>
                      <a:r>
                        <a:rPr lang="en-US" sz="1200" kern="0" dirty="0">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Han Cheol Lee</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Pusan National University Hospital</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dirty="0">
                          <a:effectLst/>
                          <a:latin typeface="Arial Narrow" panose="020B0606020202030204" pitchFamily="34" charset="0"/>
                          <a:ea typeface="맑은 고딕" panose="020B0503020000020004" pitchFamily="50" charset="-127"/>
                          <a:cs typeface="Times New Roman" panose="02020603050405020304" pitchFamily="18" charset="0"/>
                        </a:rPr>
                        <a:t>234</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4943685"/>
                  </a:ext>
                </a:extLst>
              </a:tr>
              <a:tr h="128270">
                <a:tc>
                  <a:txBody>
                    <a:bodyPr/>
                    <a:lstStyle/>
                    <a:p>
                      <a:pPr algn="ctr" latinLnBrk="0">
                        <a:lnSpc>
                          <a:spcPct val="107000"/>
                        </a:lnSpc>
                        <a:spcAft>
                          <a:spcPts val="800"/>
                        </a:spcAft>
                        <a:buNone/>
                      </a:pPr>
                      <a:r>
                        <a:rPr lang="en-US" sz="1200" kern="0" dirty="0" err="1">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Kiyuk</a:t>
                      </a:r>
                      <a:r>
                        <a:rPr lang="en-US" sz="1200" kern="0" dirty="0">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 Chang</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Catholic University of Koea Seoul St. Mary's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dirty="0">
                          <a:effectLst/>
                          <a:latin typeface="Arial Narrow" panose="020B0606020202030204" pitchFamily="34" charset="0"/>
                          <a:ea typeface="맑은 고딕" panose="020B0503020000020004" pitchFamily="50" charset="-127"/>
                          <a:cs typeface="Times New Roman" panose="02020603050405020304" pitchFamily="18" charset="0"/>
                        </a:rPr>
                        <a:t>198</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299438"/>
                  </a:ext>
                </a:extLst>
              </a:tr>
              <a:tr h="128270">
                <a:tc>
                  <a:txBody>
                    <a:bodyPr/>
                    <a:lstStyle/>
                    <a:p>
                      <a:pPr algn="ctr" latinLnBrk="0">
                        <a:lnSpc>
                          <a:spcPct val="107000"/>
                        </a:lnSpc>
                        <a:spcAft>
                          <a:spcPts val="800"/>
                        </a:spcAft>
                        <a:buNone/>
                      </a:pPr>
                      <a:r>
                        <a:rPr lang="en-US" sz="1200" kern="100" dirty="0">
                          <a:effectLst/>
                          <a:latin typeface="Arial Narrow" panose="020B0606020202030204" pitchFamily="34" charset="0"/>
                          <a:ea typeface="맑은 고딕" panose="020B0503020000020004" pitchFamily="50" charset="-127"/>
                          <a:cs typeface="Times New Roman" panose="02020603050405020304" pitchFamily="18" charset="0"/>
                        </a:rPr>
                        <a:t>Mahn-Won Park</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Catholic University of Korea Daejeon St. Mary's Hospital</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dirty="0">
                          <a:effectLst/>
                          <a:latin typeface="Arial Narrow" panose="020B0606020202030204" pitchFamily="34" charset="0"/>
                          <a:ea typeface="맑은 고딕" panose="020B0503020000020004" pitchFamily="50" charset="-127"/>
                          <a:cs typeface="Times New Roman" panose="02020603050405020304" pitchFamily="18" charset="0"/>
                        </a:rPr>
                        <a:t>150</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8117615"/>
                  </a:ext>
                </a:extLst>
              </a:tr>
            </a:tbl>
          </a:graphicData>
        </a:graphic>
      </p:graphicFrame>
      <p:graphicFrame>
        <p:nvGraphicFramePr>
          <p:cNvPr id="10" name="표 9">
            <a:extLst>
              <a:ext uri="{FF2B5EF4-FFF2-40B4-BE49-F238E27FC236}">
                <a16:creationId xmlns:a16="http://schemas.microsoft.com/office/drawing/2014/main" id="{99412CDC-F44C-0B73-EBFF-5C095B1E9CD0}"/>
              </a:ext>
            </a:extLst>
          </p:cNvPr>
          <p:cNvGraphicFramePr>
            <a:graphicFrameLocks noGrp="1"/>
          </p:cNvGraphicFramePr>
          <p:nvPr>
            <p:extLst>
              <p:ext uri="{D42A27DB-BD31-4B8C-83A1-F6EECF244321}">
                <p14:modId xmlns:p14="http://schemas.microsoft.com/office/powerpoint/2010/main" val="3220581148"/>
              </p:ext>
            </p:extLst>
          </p:nvPr>
        </p:nvGraphicFramePr>
        <p:xfrm>
          <a:off x="6321868" y="1831753"/>
          <a:ext cx="5506229" cy="3841187"/>
        </p:xfrm>
        <a:graphic>
          <a:graphicData uri="http://schemas.openxmlformats.org/drawingml/2006/table">
            <a:tbl>
              <a:tblPr firstRow="1" firstCol="1" bandRow="1" bandCol="1"/>
              <a:tblGrid>
                <a:gridCol w="1123446">
                  <a:extLst>
                    <a:ext uri="{9D8B030D-6E8A-4147-A177-3AD203B41FA5}">
                      <a16:colId xmlns:a16="http://schemas.microsoft.com/office/drawing/2014/main" val="4087342454"/>
                    </a:ext>
                  </a:extLst>
                </a:gridCol>
                <a:gridCol w="3150721">
                  <a:extLst>
                    <a:ext uri="{9D8B030D-6E8A-4147-A177-3AD203B41FA5}">
                      <a16:colId xmlns:a16="http://schemas.microsoft.com/office/drawing/2014/main" val="3409604766"/>
                    </a:ext>
                  </a:extLst>
                </a:gridCol>
                <a:gridCol w="1232062">
                  <a:extLst>
                    <a:ext uri="{9D8B030D-6E8A-4147-A177-3AD203B41FA5}">
                      <a16:colId xmlns:a16="http://schemas.microsoft.com/office/drawing/2014/main" val="3100818291"/>
                    </a:ext>
                  </a:extLst>
                </a:gridCol>
              </a:tblGrid>
              <a:tr h="253387">
                <a:tc>
                  <a:txBody>
                    <a:bodyPr/>
                    <a:lstStyle/>
                    <a:p>
                      <a:pPr algn="ctr" latinLnBrk="0">
                        <a:lnSpc>
                          <a:spcPct val="107000"/>
                        </a:lnSpc>
                        <a:spcAft>
                          <a:spcPts val="800"/>
                        </a:spcAft>
                        <a:buNone/>
                      </a:pPr>
                      <a:r>
                        <a:rPr lang="en-US" sz="1200" b="1"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Name</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b="1"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Center</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b="1" kern="100">
                          <a:effectLst/>
                          <a:latin typeface="Arial Narrow" panose="020B0606020202030204" pitchFamily="34" charset="0"/>
                          <a:ea typeface="맑은 고딕" panose="020B0503020000020004" pitchFamily="50" charset="-127"/>
                          <a:cs typeface="Times New Roman" panose="02020603050405020304" pitchFamily="18" charset="0"/>
                        </a:rPr>
                        <a:t>No. of patients enrolled</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0496169"/>
                  </a:ext>
                </a:extLst>
              </a:tr>
              <a:tr h="122119">
                <a:tc>
                  <a:txBody>
                    <a:bodyPr/>
                    <a:lstStyle/>
                    <a:p>
                      <a:pPr algn="ctr" latinLnBrk="0">
                        <a:lnSpc>
                          <a:spcPct val="107000"/>
                        </a:lnSpc>
                        <a:spcAft>
                          <a:spcPts val="800"/>
                        </a:spcAft>
                        <a:buNone/>
                      </a:pPr>
                      <a:r>
                        <a:rPr lang="en-US" sz="1200" kern="0">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Jang-Whan Bae</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Chungbuk National University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dirty="0">
                          <a:effectLst/>
                          <a:latin typeface="Arial Narrow" panose="020B0606020202030204" pitchFamily="34" charset="0"/>
                          <a:ea typeface="맑은 고딕" panose="020B0503020000020004" pitchFamily="50" charset="-127"/>
                          <a:cs typeface="Times New Roman" panose="02020603050405020304" pitchFamily="18" charset="0"/>
                        </a:rPr>
                        <a:t>139</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2072845"/>
                  </a:ext>
                </a:extLst>
              </a:tr>
              <a:tr h="122119">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Joon-Hyung Doh</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Inje University Ilsan Paik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dirty="0">
                          <a:effectLst/>
                          <a:latin typeface="Arial Narrow" panose="020B0606020202030204" pitchFamily="34" charset="0"/>
                          <a:ea typeface="맑은 고딕" panose="020B0503020000020004" pitchFamily="50" charset="-127"/>
                          <a:cs typeface="Times New Roman" panose="02020603050405020304" pitchFamily="18" charset="0"/>
                        </a:rPr>
                        <a:t>135</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6953072"/>
                  </a:ext>
                </a:extLst>
              </a:tr>
              <a:tr h="122119">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Byung Ryul Cho</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Kangwon National University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131</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052233"/>
                  </a:ext>
                </a:extLst>
              </a:tr>
              <a:tr h="122119">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Hee-Yeol Kim</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Catholic University of Korea </a:t>
                      </a:r>
                      <a:r>
                        <a:rPr lang="en-US" sz="1200" kern="0" dirty="0" err="1">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Bucheon</a:t>
                      </a:r>
                      <a:r>
                        <a:rPr lang="en-US" sz="1200" kern="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 St. Mary's Hospital</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119</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4923712"/>
                  </a:ext>
                </a:extLst>
              </a:tr>
              <a:tr h="122119">
                <a:tc>
                  <a:txBody>
                    <a:bodyPr/>
                    <a:lstStyle/>
                    <a:p>
                      <a:pPr algn="ctr" latinLnBrk="0">
                        <a:lnSpc>
                          <a:spcPct val="107000"/>
                        </a:lnSpc>
                        <a:spcAft>
                          <a:spcPts val="800"/>
                        </a:spcAft>
                        <a:buNone/>
                      </a:pPr>
                      <a:r>
                        <a:rPr lang="en-US" sz="1200" kern="0">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Weon Kim</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Kyung Hee University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118</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7985309"/>
                  </a:ext>
                </a:extLst>
              </a:tr>
              <a:tr h="122119">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Ung Kim</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pt-BR"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Yeungnam University Medical Center</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106</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0283917"/>
                  </a:ext>
                </a:extLst>
              </a:tr>
              <a:tr h="122119">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Seung-Woon Rha</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Korea University Guro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100</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7487865"/>
                  </a:ext>
                </a:extLst>
              </a:tr>
              <a:tr h="122119">
                <a:tc>
                  <a:txBody>
                    <a:bodyPr/>
                    <a:lstStyle/>
                    <a:p>
                      <a:pPr algn="ctr" latinLnBrk="0">
                        <a:lnSpc>
                          <a:spcPct val="107000"/>
                        </a:lnSpc>
                        <a:spcAft>
                          <a:spcPts val="800"/>
                        </a:spcAft>
                        <a:buNone/>
                      </a:pPr>
                      <a:r>
                        <a:rPr lang="en-US" sz="1200" kern="0">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Young Joon Hong</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Chonnam National University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98</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3884914"/>
                  </a:ext>
                </a:extLst>
              </a:tr>
              <a:tr h="122119">
                <a:tc>
                  <a:txBody>
                    <a:bodyPr/>
                    <a:lstStyle/>
                    <a:p>
                      <a:pPr algn="ctr" latinLnBrk="0">
                        <a:lnSpc>
                          <a:spcPct val="107000"/>
                        </a:lnSpc>
                        <a:spcAft>
                          <a:spcPts val="800"/>
                        </a:spcAft>
                        <a:buNone/>
                      </a:pPr>
                      <a:r>
                        <a:rPr lang="en-US" sz="1200" kern="0">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Hyun-Jong Lee</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Bucheon Sejong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90</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9465597"/>
                  </a:ext>
                </a:extLst>
              </a:tr>
              <a:tr h="122119">
                <a:tc>
                  <a:txBody>
                    <a:bodyPr/>
                    <a:lstStyle/>
                    <a:p>
                      <a:pPr algn="ctr" latinLnBrk="0">
                        <a:lnSpc>
                          <a:spcPct val="107000"/>
                        </a:lnSpc>
                        <a:spcAft>
                          <a:spcPts val="800"/>
                        </a:spcAft>
                        <a:buNone/>
                      </a:pPr>
                      <a:r>
                        <a:rPr lang="en-US" sz="1200" kern="0">
                          <a:effectLst/>
                          <a:latin typeface="Arial Narrow" panose="020B0606020202030204" pitchFamily="34" charset="0"/>
                          <a:ea typeface="맑은 고딕" panose="020B0503020000020004" pitchFamily="50" charset="-127"/>
                          <a:cs typeface="Times New Roman" panose="02020603050405020304" pitchFamily="18" charset="0"/>
                        </a:rPr>
                        <a:t>Sung Gyun Ahn</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pt-BR"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Wonju Severance Christian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82</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3871741"/>
                  </a:ext>
                </a:extLst>
              </a:tr>
              <a:tr h="122119">
                <a:tc>
                  <a:txBody>
                    <a:bodyPr/>
                    <a:lstStyle/>
                    <a:p>
                      <a:pPr algn="ctr" latinLnBrk="0">
                        <a:lnSpc>
                          <a:spcPct val="107000"/>
                        </a:lnSpc>
                        <a:spcAft>
                          <a:spcPts val="800"/>
                        </a:spcAft>
                        <a:buNone/>
                      </a:pPr>
                      <a:r>
                        <a:rPr lang="en-US" sz="1200" kern="0">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Doo Il Kim</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Inje University Haeundae Paik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81</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6853129"/>
                  </a:ext>
                </a:extLst>
              </a:tr>
              <a:tr h="122119">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Jang Hyun Cho</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St Carollo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dirty="0">
                          <a:effectLst/>
                          <a:latin typeface="Arial Narrow" panose="020B0606020202030204" pitchFamily="34" charset="0"/>
                          <a:ea typeface="맑은 고딕" panose="020B0503020000020004" pitchFamily="50" charset="-127"/>
                          <a:cs typeface="Times New Roman" panose="02020603050405020304" pitchFamily="18" charset="0"/>
                        </a:rPr>
                        <a:t>76</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6570446"/>
                  </a:ext>
                </a:extLst>
              </a:tr>
              <a:tr h="122119">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Sung Ho Her</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Catholic University of Korea St. Vincent’s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65</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9713360"/>
                  </a:ext>
                </a:extLst>
              </a:tr>
              <a:tr h="122119">
                <a:tc>
                  <a:txBody>
                    <a:bodyPr/>
                    <a:lstStyle/>
                    <a:p>
                      <a:pPr algn="ctr" latinLnBrk="0">
                        <a:lnSpc>
                          <a:spcPct val="107000"/>
                        </a:lnSpc>
                        <a:spcAft>
                          <a:spcPts val="800"/>
                        </a:spcAft>
                        <a:buNone/>
                      </a:pPr>
                      <a:r>
                        <a:rPr lang="en-US" sz="1200" kern="0">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Doo Soo Jeon</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Catholic University of Korea Incheon St. Mary's Hospital</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51</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1284151"/>
                  </a:ext>
                </a:extLst>
              </a:tr>
              <a:tr h="122119">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Seung Hwan Han</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Gachon University Gil Medical Center</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37</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3313399"/>
                  </a:ext>
                </a:extLst>
              </a:tr>
              <a:tr h="122119">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Jin-Bae Lee</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Daegu Catholic University Medical Center</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a:effectLst/>
                          <a:latin typeface="Arial Narrow" panose="020B0606020202030204" pitchFamily="34" charset="0"/>
                          <a:ea typeface="맑은 고딕" panose="020B0503020000020004" pitchFamily="50" charset="-127"/>
                          <a:cs typeface="Times New Roman" panose="02020603050405020304" pitchFamily="18" charset="0"/>
                        </a:rPr>
                        <a:t>22</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730407"/>
                  </a:ext>
                </a:extLst>
              </a:tr>
              <a:tr h="122119">
                <a:tc>
                  <a:txBody>
                    <a:bodyPr/>
                    <a:lstStyle/>
                    <a:p>
                      <a:pPr algn="ctr" latinLnBrk="0">
                        <a:lnSpc>
                          <a:spcPct val="107000"/>
                        </a:lnSpc>
                        <a:spcAft>
                          <a:spcPts val="800"/>
                        </a:spcAft>
                        <a:buNone/>
                      </a:pPr>
                      <a:r>
                        <a:rPr lang="en-US" sz="1200" kern="0">
                          <a:solidFill>
                            <a:srgbClr val="333333"/>
                          </a:solidFill>
                          <a:effectLst/>
                          <a:latin typeface="Arial Narrow" panose="020B0606020202030204" pitchFamily="34" charset="0"/>
                          <a:ea typeface="맑은 고딕" panose="020B0503020000020004" pitchFamily="50" charset="-127"/>
                          <a:cs typeface="Times New Roman" panose="02020603050405020304" pitchFamily="18" charset="0"/>
                        </a:rPr>
                        <a:t>Cheol Whan Lee</a:t>
                      </a:r>
                      <a:endParaRPr lang="ko-KR" sz="1200" kern="10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dirty="0">
                          <a:solidFill>
                            <a:srgbClr val="000000"/>
                          </a:solidFill>
                          <a:effectLst/>
                          <a:latin typeface="Arial Narrow" panose="020B0606020202030204" pitchFamily="34" charset="0"/>
                          <a:ea typeface="맑은 고딕" panose="020B0503020000020004" pitchFamily="50" charset="-127"/>
                          <a:cs typeface="Times New Roman" panose="02020603050405020304" pitchFamily="18" charset="0"/>
                        </a:rPr>
                        <a:t>Asan Medical Center</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a:lnSpc>
                          <a:spcPct val="107000"/>
                        </a:lnSpc>
                        <a:spcAft>
                          <a:spcPts val="800"/>
                        </a:spcAft>
                        <a:buNone/>
                      </a:pPr>
                      <a:r>
                        <a:rPr lang="en-US" sz="1200" kern="100" dirty="0">
                          <a:effectLst/>
                          <a:latin typeface="Arial Narrow" panose="020B0606020202030204" pitchFamily="34" charset="0"/>
                          <a:ea typeface="맑은 고딕" panose="020B0503020000020004" pitchFamily="50" charset="-127"/>
                          <a:cs typeface="Times New Roman" panose="02020603050405020304" pitchFamily="18" charset="0"/>
                        </a:rPr>
                        <a:t>20</a:t>
                      </a:r>
                      <a:endParaRPr lang="ko-KR" sz="1200" kern="100" dirty="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55206" marR="552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341133"/>
                  </a:ext>
                </a:extLst>
              </a:tr>
            </a:tbl>
          </a:graphicData>
        </a:graphic>
      </p:graphicFrame>
    </p:spTree>
    <p:extLst>
      <p:ext uri="{BB962C8B-B14F-4D97-AF65-F5344CB8AC3E}">
        <p14:creationId xmlns:p14="http://schemas.microsoft.com/office/powerpoint/2010/main" val="989765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30381B96-4ACB-A20F-1EE1-16332A12446D}"/>
              </a:ext>
            </a:extLst>
          </p:cNvPr>
          <p:cNvPicPr>
            <a:picLocks noChangeAspect="1"/>
          </p:cNvPicPr>
          <p:nvPr/>
        </p:nvPicPr>
        <p:blipFill>
          <a:blip r:embed="rId2"/>
          <a:stretch>
            <a:fillRect/>
          </a:stretch>
        </p:blipFill>
        <p:spPr>
          <a:xfrm>
            <a:off x="1352139" y="1471906"/>
            <a:ext cx="9487722" cy="3977985"/>
          </a:xfrm>
          <a:prstGeom prst="rect">
            <a:avLst/>
          </a:prstGeom>
        </p:spPr>
      </p:pic>
      <p:pic>
        <p:nvPicPr>
          <p:cNvPr id="5" name="그림 4">
            <a:extLst>
              <a:ext uri="{FF2B5EF4-FFF2-40B4-BE49-F238E27FC236}">
                <a16:creationId xmlns:a16="http://schemas.microsoft.com/office/drawing/2014/main" id="{D7519A99-4DF1-27F6-DDA2-46AB7DDD03EA}"/>
              </a:ext>
            </a:extLst>
          </p:cNvPr>
          <p:cNvPicPr>
            <a:picLocks noChangeAspect="1"/>
          </p:cNvPicPr>
          <p:nvPr/>
        </p:nvPicPr>
        <p:blipFill>
          <a:blip r:embed="rId3"/>
          <a:stretch>
            <a:fillRect/>
          </a:stretch>
        </p:blipFill>
        <p:spPr>
          <a:xfrm>
            <a:off x="4027323" y="468611"/>
            <a:ext cx="3909399" cy="651567"/>
          </a:xfrm>
          <a:prstGeom prst="rect">
            <a:avLst/>
          </a:prstGeom>
        </p:spPr>
      </p:pic>
    </p:spTree>
    <p:extLst>
      <p:ext uri="{BB962C8B-B14F-4D97-AF65-F5344CB8AC3E}">
        <p14:creationId xmlns:p14="http://schemas.microsoft.com/office/powerpoint/2010/main" val="209375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3218E-ED60-5432-30E7-BF377D638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DCAF8-D1FA-1563-5726-0F5BAAACECFD}"/>
              </a:ext>
            </a:extLst>
          </p:cNvPr>
          <p:cNvSpPr>
            <a:spLocks noGrp="1"/>
          </p:cNvSpPr>
          <p:nvPr>
            <p:ph type="title"/>
          </p:nvPr>
        </p:nvSpPr>
        <p:spPr>
          <a:xfrm>
            <a:off x="838200" y="97969"/>
            <a:ext cx="10515600" cy="870857"/>
          </a:xfrm>
        </p:spPr>
        <p:txBody>
          <a:bodyPr>
            <a:normAutofit/>
          </a:bodyPr>
          <a:lstStyle/>
          <a:p>
            <a:r>
              <a:rPr lang="en-US" b="1" dirty="0">
                <a:latin typeface="Arial Narrow" panose="020B0606020202030204" pitchFamily="34" charset="0"/>
              </a:rPr>
              <a:t>Background (II)</a:t>
            </a:r>
          </a:p>
        </p:txBody>
      </p:sp>
      <p:sp>
        <p:nvSpPr>
          <p:cNvPr id="3" name="Content Placeholder 2">
            <a:extLst>
              <a:ext uri="{FF2B5EF4-FFF2-40B4-BE49-F238E27FC236}">
                <a16:creationId xmlns:a16="http://schemas.microsoft.com/office/drawing/2014/main" id="{8B1D4637-3B04-F030-BB66-ECC97A55D27A}"/>
              </a:ext>
            </a:extLst>
          </p:cNvPr>
          <p:cNvSpPr>
            <a:spLocks noGrp="1"/>
          </p:cNvSpPr>
          <p:nvPr>
            <p:ph idx="1"/>
          </p:nvPr>
        </p:nvSpPr>
        <p:spPr>
          <a:xfrm>
            <a:off x="838200" y="3942739"/>
            <a:ext cx="10515600" cy="1955565"/>
          </a:xfrm>
        </p:spPr>
        <p:txBody>
          <a:bodyPr>
            <a:normAutofit/>
          </a:bodyPr>
          <a:lstStyle/>
          <a:p>
            <a:r>
              <a:rPr lang="en-US" sz="2400" dirty="0">
                <a:latin typeface="Arial Narrow" panose="020B0606020202030204" pitchFamily="34" charset="0"/>
              </a:rPr>
              <a:t>A trial with an adequate sample size comparing clopidogrel with aspirin, focusing solely on a strict endpoint of hard events, is needed. </a:t>
            </a:r>
          </a:p>
          <a:p>
            <a:r>
              <a:rPr lang="en-US" sz="2400" dirty="0">
                <a:latin typeface="Arial Narrow" panose="020B0606020202030204" pitchFamily="34" charset="0"/>
              </a:rPr>
              <a:t>Moreover, targeting patients with a higher risk profile than those enrolled in the previous trial may provide more robust evidence for the superiority of clopidogrel over aspirin and help identify the patients who would benefit the most.</a:t>
            </a:r>
          </a:p>
        </p:txBody>
      </p:sp>
      <p:pic>
        <p:nvPicPr>
          <p:cNvPr id="7" name="그림 6">
            <a:extLst>
              <a:ext uri="{FF2B5EF4-FFF2-40B4-BE49-F238E27FC236}">
                <a16:creationId xmlns:a16="http://schemas.microsoft.com/office/drawing/2014/main" id="{27F894F8-4BB4-6656-1558-FE771649D331}"/>
              </a:ext>
            </a:extLst>
          </p:cNvPr>
          <p:cNvPicPr>
            <a:picLocks noChangeAspect="1"/>
          </p:cNvPicPr>
          <p:nvPr/>
        </p:nvPicPr>
        <p:blipFill>
          <a:blip r:embed="rId2"/>
          <a:stretch>
            <a:fillRect/>
          </a:stretch>
        </p:blipFill>
        <p:spPr>
          <a:xfrm>
            <a:off x="6640984" y="1085938"/>
            <a:ext cx="5334462" cy="2624555"/>
          </a:xfrm>
          <a:prstGeom prst="rect">
            <a:avLst/>
          </a:prstGeom>
        </p:spPr>
      </p:pic>
      <p:sp>
        <p:nvSpPr>
          <p:cNvPr id="9" name="TextBox 8">
            <a:extLst>
              <a:ext uri="{FF2B5EF4-FFF2-40B4-BE49-F238E27FC236}">
                <a16:creationId xmlns:a16="http://schemas.microsoft.com/office/drawing/2014/main" id="{3331BAC7-85B1-AD87-39CA-197226E879E4}"/>
              </a:ext>
            </a:extLst>
          </p:cNvPr>
          <p:cNvSpPr txBox="1"/>
          <p:nvPr/>
        </p:nvSpPr>
        <p:spPr>
          <a:xfrm>
            <a:off x="178499" y="2745729"/>
            <a:ext cx="6212492" cy="646331"/>
          </a:xfrm>
          <a:prstGeom prst="rect">
            <a:avLst/>
          </a:prstGeom>
          <a:noFill/>
        </p:spPr>
        <p:txBody>
          <a:bodyPr wrap="square">
            <a:spAutoFit/>
          </a:bodyPr>
          <a:lstStyle/>
          <a:p>
            <a:r>
              <a:rPr lang="en-US" altLang="ko-KR" dirty="0">
                <a:latin typeface="Arial Narrow" panose="020B0606020202030204" pitchFamily="34" charset="0"/>
              </a:rPr>
              <a:t>Primary endpoint: all-cause mortality, MI, stroke, readmission due to ACS, major bleeding</a:t>
            </a:r>
            <a:endParaRPr lang="ko-KR" altLang="en-US" dirty="0">
              <a:latin typeface="Arial Narrow" panose="020B0606020202030204" pitchFamily="34" charset="0"/>
            </a:endParaRPr>
          </a:p>
        </p:txBody>
      </p:sp>
      <p:sp>
        <p:nvSpPr>
          <p:cNvPr id="10" name="TextBox 9">
            <a:extLst>
              <a:ext uri="{FF2B5EF4-FFF2-40B4-BE49-F238E27FC236}">
                <a16:creationId xmlns:a16="http://schemas.microsoft.com/office/drawing/2014/main" id="{A56FDDA9-5A87-03D1-58D8-D6F0590D5610}"/>
              </a:ext>
            </a:extLst>
          </p:cNvPr>
          <p:cNvSpPr txBox="1"/>
          <p:nvPr/>
        </p:nvSpPr>
        <p:spPr>
          <a:xfrm>
            <a:off x="490911" y="1085938"/>
            <a:ext cx="2550655" cy="461665"/>
          </a:xfrm>
          <a:prstGeom prst="rect">
            <a:avLst/>
          </a:prstGeom>
          <a:noFill/>
          <a:ln w="25400">
            <a:solidFill>
              <a:srgbClr val="0070C0"/>
            </a:solidFill>
          </a:ln>
        </p:spPr>
        <p:txBody>
          <a:bodyPr wrap="square" rtlCol="0">
            <a:spAutoFit/>
          </a:bodyPr>
          <a:lstStyle/>
          <a:p>
            <a:pPr algn="ctr"/>
            <a:r>
              <a:rPr lang="en-US" altLang="ko-KR" sz="2400" dirty="0">
                <a:latin typeface="Arial Narrow" panose="020B0606020202030204" pitchFamily="34" charset="0"/>
              </a:rPr>
              <a:t>HOST-EXAM Trial</a:t>
            </a:r>
            <a:endParaRPr lang="ko-KR" altLang="en-US" sz="2400" dirty="0">
              <a:latin typeface="Arial Narrow" panose="020B0606020202030204" pitchFamily="34" charset="0"/>
            </a:endParaRPr>
          </a:p>
        </p:txBody>
      </p:sp>
      <p:grpSp>
        <p:nvGrpSpPr>
          <p:cNvPr id="12" name="그룹 11">
            <a:extLst>
              <a:ext uri="{FF2B5EF4-FFF2-40B4-BE49-F238E27FC236}">
                <a16:creationId xmlns:a16="http://schemas.microsoft.com/office/drawing/2014/main" id="{AE31608F-65F4-C68C-98B8-46EA4F952B23}"/>
              </a:ext>
            </a:extLst>
          </p:cNvPr>
          <p:cNvGrpSpPr/>
          <p:nvPr/>
        </p:nvGrpSpPr>
        <p:grpSpPr>
          <a:xfrm>
            <a:off x="68826" y="1789471"/>
            <a:ext cx="6431838" cy="727660"/>
            <a:chOff x="68826" y="1789471"/>
            <a:chExt cx="6431838" cy="727660"/>
          </a:xfrm>
        </p:grpSpPr>
        <p:pic>
          <p:nvPicPr>
            <p:cNvPr id="5" name="그림 4">
              <a:extLst>
                <a:ext uri="{FF2B5EF4-FFF2-40B4-BE49-F238E27FC236}">
                  <a16:creationId xmlns:a16="http://schemas.microsoft.com/office/drawing/2014/main" id="{85370E3B-BA3A-130F-F418-5F2196DA3E1C}"/>
                </a:ext>
              </a:extLst>
            </p:cNvPr>
            <p:cNvPicPr>
              <a:picLocks/>
            </p:cNvPicPr>
            <p:nvPr/>
          </p:nvPicPr>
          <p:blipFill>
            <a:blip r:embed="rId3"/>
            <a:srcRect t="15750"/>
            <a:stretch/>
          </p:blipFill>
          <p:spPr>
            <a:xfrm>
              <a:off x="68826" y="1894349"/>
              <a:ext cx="6431838" cy="622782"/>
            </a:xfrm>
            <a:prstGeom prst="rect">
              <a:avLst/>
            </a:prstGeom>
          </p:spPr>
        </p:pic>
        <p:sp>
          <p:nvSpPr>
            <p:cNvPr id="11" name="직사각형 10">
              <a:extLst>
                <a:ext uri="{FF2B5EF4-FFF2-40B4-BE49-F238E27FC236}">
                  <a16:creationId xmlns:a16="http://schemas.microsoft.com/office/drawing/2014/main" id="{DE519343-F71F-2B49-9947-0DBCF77D5A10}"/>
                </a:ext>
              </a:extLst>
            </p:cNvPr>
            <p:cNvSpPr/>
            <p:nvPr/>
          </p:nvSpPr>
          <p:spPr>
            <a:xfrm>
              <a:off x="6164826" y="1789471"/>
              <a:ext cx="226165" cy="1769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 name="TextBox 5">
            <a:extLst>
              <a:ext uri="{FF2B5EF4-FFF2-40B4-BE49-F238E27FC236}">
                <a16:creationId xmlns:a16="http://schemas.microsoft.com/office/drawing/2014/main" id="{B0C6056E-6855-C5BC-B2D3-761CB7F1D77F}"/>
              </a:ext>
            </a:extLst>
          </p:cNvPr>
          <p:cNvSpPr txBox="1"/>
          <p:nvPr/>
        </p:nvSpPr>
        <p:spPr>
          <a:xfrm>
            <a:off x="3291559" y="1239826"/>
            <a:ext cx="2409994" cy="307777"/>
          </a:xfrm>
          <a:prstGeom prst="rect">
            <a:avLst/>
          </a:prstGeom>
          <a:noFill/>
        </p:spPr>
        <p:txBody>
          <a:bodyPr wrap="square">
            <a:spAutoFit/>
          </a:bodyPr>
          <a:lstStyle/>
          <a:p>
            <a:pPr algn="ctr"/>
            <a:r>
              <a:rPr lang="en-US" altLang="ko-KR" sz="1400" dirty="0">
                <a:latin typeface="Arial" panose="020B0604020202020204" pitchFamily="34" charset="0"/>
                <a:cs typeface="Arial" panose="020B0604020202020204" pitchFamily="34" charset="0"/>
              </a:rPr>
              <a:t>Lancet 2021; 397: 2487–96</a:t>
            </a:r>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33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4FE14-779F-7FC4-4E99-6A4CC6F70B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A2E6D-2F0B-8A81-7860-C3D35DCF183A}"/>
              </a:ext>
            </a:extLst>
          </p:cNvPr>
          <p:cNvSpPr>
            <a:spLocks noGrp="1"/>
          </p:cNvSpPr>
          <p:nvPr>
            <p:ph type="title"/>
          </p:nvPr>
        </p:nvSpPr>
        <p:spPr>
          <a:xfrm>
            <a:off x="838200" y="97969"/>
            <a:ext cx="10515600" cy="870857"/>
          </a:xfrm>
        </p:spPr>
        <p:txBody>
          <a:bodyPr>
            <a:normAutofit/>
          </a:bodyPr>
          <a:lstStyle/>
          <a:p>
            <a:r>
              <a:rPr lang="en-US" b="1" dirty="0">
                <a:latin typeface="Arial Narrow" panose="020B0606020202030204" pitchFamily="34" charset="0"/>
              </a:rPr>
              <a:t>Study Objective</a:t>
            </a:r>
          </a:p>
        </p:txBody>
      </p:sp>
      <p:sp>
        <p:nvSpPr>
          <p:cNvPr id="3" name="Content Placeholder 2">
            <a:extLst>
              <a:ext uri="{FF2B5EF4-FFF2-40B4-BE49-F238E27FC236}">
                <a16:creationId xmlns:a16="http://schemas.microsoft.com/office/drawing/2014/main" id="{4B43C8EA-EB3C-DC51-DF38-58A3B3233E59}"/>
              </a:ext>
            </a:extLst>
          </p:cNvPr>
          <p:cNvSpPr>
            <a:spLocks noGrp="1"/>
          </p:cNvSpPr>
          <p:nvPr>
            <p:ph idx="1"/>
          </p:nvPr>
        </p:nvSpPr>
        <p:spPr>
          <a:xfrm>
            <a:off x="838200" y="1107016"/>
            <a:ext cx="10515600" cy="1614413"/>
          </a:xfrm>
        </p:spPr>
        <p:txBody>
          <a:bodyPr>
            <a:normAutofit/>
          </a:bodyPr>
          <a:lstStyle/>
          <a:p>
            <a:r>
              <a:rPr lang="en-US" dirty="0">
                <a:latin typeface="Arial Narrow" panose="020B0606020202030204" pitchFamily="34" charset="0"/>
              </a:rPr>
              <a:t>To ascertain the efficacy and safety of clopidogrel monotherapy compared with aspirin monotherapy beyond the standard duration of DAPT after PCI in patients at high risk of recurrent ischemic events</a:t>
            </a:r>
          </a:p>
        </p:txBody>
      </p:sp>
      <p:sp>
        <p:nvSpPr>
          <p:cNvPr id="6" name="TextBox 5">
            <a:extLst>
              <a:ext uri="{FF2B5EF4-FFF2-40B4-BE49-F238E27FC236}">
                <a16:creationId xmlns:a16="http://schemas.microsoft.com/office/drawing/2014/main" id="{F516A5B7-A6D7-0083-C82C-D43DE035334F}"/>
              </a:ext>
            </a:extLst>
          </p:cNvPr>
          <p:cNvSpPr txBox="1"/>
          <p:nvPr/>
        </p:nvSpPr>
        <p:spPr>
          <a:xfrm>
            <a:off x="4151717" y="2810193"/>
            <a:ext cx="3907413" cy="656462"/>
          </a:xfrm>
          <a:prstGeom prst="rect">
            <a:avLst/>
          </a:prstGeom>
          <a:noFill/>
        </p:spPr>
        <p:txBody>
          <a:bodyPr wrap="square" anchor="ctr" anchorCtr="0">
            <a:spAutoFit/>
          </a:bodyPr>
          <a:lstStyle/>
          <a:p>
            <a:pPr algn="ctr">
              <a:lnSpc>
                <a:spcPct val="150000"/>
              </a:lnSpc>
            </a:pPr>
            <a:r>
              <a:rPr lang="en-US" altLang="ko-KR" sz="2800" b="1" dirty="0">
                <a:solidFill>
                  <a:srgbClr val="C00000"/>
                </a:solidFill>
                <a:latin typeface="Arial Narrow" panose="020B0606020202030204" pitchFamily="34" charset="0"/>
              </a:rPr>
              <a:t>Working Hypothesis</a:t>
            </a:r>
            <a:endParaRPr lang="ko-KR" altLang="en-US" sz="2800" b="1" dirty="0">
              <a:solidFill>
                <a:srgbClr val="C00000"/>
              </a:solidFill>
              <a:latin typeface="Arial Narrow" panose="020B0606020202030204" pitchFamily="34" charset="0"/>
            </a:endParaRPr>
          </a:p>
        </p:txBody>
      </p:sp>
      <p:sp>
        <p:nvSpPr>
          <p:cNvPr id="7" name="사각형: 둥근 모서리 6">
            <a:extLst>
              <a:ext uri="{FF2B5EF4-FFF2-40B4-BE49-F238E27FC236}">
                <a16:creationId xmlns:a16="http://schemas.microsoft.com/office/drawing/2014/main" id="{A0071A94-B74C-BB7D-F7F1-137FD033A9D8}"/>
              </a:ext>
            </a:extLst>
          </p:cNvPr>
          <p:cNvSpPr/>
          <p:nvPr/>
        </p:nvSpPr>
        <p:spPr>
          <a:xfrm>
            <a:off x="1698169" y="3604845"/>
            <a:ext cx="9056915" cy="1822241"/>
          </a:xfrm>
          <a:prstGeom prst="roundRect">
            <a:avLst/>
          </a:prstGeom>
          <a:noFill/>
          <a:ln w="25400">
            <a:solidFill>
              <a:srgbClr val="E9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i="1" dirty="0">
                <a:solidFill>
                  <a:srgbClr val="002060"/>
                </a:solidFill>
                <a:latin typeface="Arial Narrow" panose="020B0606020202030204" pitchFamily="34" charset="0"/>
              </a:rPr>
              <a:t>Clopidogrel monotherapy would be superior to aspirin monotherapy as a long-term maintenance treatment after PCI in preventing recurrent ischemic events.</a:t>
            </a:r>
            <a:endParaRPr lang="ko-KR" altLang="en-US" sz="2800" b="1" i="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2760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890B8-DB9A-2A81-EC81-346D283AE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EFBCE-A475-D098-3AC9-E908606FF72D}"/>
              </a:ext>
            </a:extLst>
          </p:cNvPr>
          <p:cNvSpPr>
            <a:spLocks noGrp="1"/>
          </p:cNvSpPr>
          <p:nvPr>
            <p:ph type="title"/>
          </p:nvPr>
        </p:nvSpPr>
        <p:spPr>
          <a:xfrm>
            <a:off x="838200" y="97969"/>
            <a:ext cx="10515600" cy="746988"/>
          </a:xfrm>
        </p:spPr>
        <p:txBody>
          <a:bodyPr>
            <a:noAutofit/>
          </a:bodyPr>
          <a:lstStyle/>
          <a:p>
            <a:r>
              <a:rPr lang="en-US" b="1" dirty="0">
                <a:latin typeface="Arial Narrow" panose="020B0606020202030204" pitchFamily="34" charset="0"/>
              </a:rPr>
              <a:t>Study Design</a:t>
            </a:r>
          </a:p>
        </p:txBody>
      </p:sp>
      <p:cxnSp>
        <p:nvCxnSpPr>
          <p:cNvPr id="7" name="직선 화살표 연결선 6">
            <a:extLst>
              <a:ext uri="{FF2B5EF4-FFF2-40B4-BE49-F238E27FC236}">
                <a16:creationId xmlns:a16="http://schemas.microsoft.com/office/drawing/2014/main" id="{E301EEAA-3102-E9BC-1815-BB786E1ECA26}"/>
              </a:ext>
            </a:extLst>
          </p:cNvPr>
          <p:cNvCxnSpPr>
            <a:cxnSpLocks/>
          </p:cNvCxnSpPr>
          <p:nvPr/>
        </p:nvCxnSpPr>
        <p:spPr>
          <a:xfrm flipH="1">
            <a:off x="6019798" y="2964014"/>
            <a:ext cx="0" cy="36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그룹 7">
            <a:extLst>
              <a:ext uri="{FF2B5EF4-FFF2-40B4-BE49-F238E27FC236}">
                <a16:creationId xmlns:a16="http://schemas.microsoft.com/office/drawing/2014/main" id="{F42BD5BF-6537-40B3-C94F-821095E22A30}"/>
              </a:ext>
            </a:extLst>
          </p:cNvPr>
          <p:cNvGrpSpPr/>
          <p:nvPr/>
        </p:nvGrpSpPr>
        <p:grpSpPr>
          <a:xfrm>
            <a:off x="1902821" y="4602499"/>
            <a:ext cx="8255726" cy="1084342"/>
            <a:chOff x="473824" y="4000842"/>
            <a:chExt cx="8255726" cy="1084342"/>
          </a:xfrm>
        </p:grpSpPr>
        <p:sp>
          <p:nvSpPr>
            <p:cNvPr id="9" name="직사각형 8">
              <a:extLst>
                <a:ext uri="{FF2B5EF4-FFF2-40B4-BE49-F238E27FC236}">
                  <a16:creationId xmlns:a16="http://schemas.microsoft.com/office/drawing/2014/main" id="{6DDCFABC-EB5D-CE7A-8107-67625A45648F}"/>
                </a:ext>
              </a:extLst>
            </p:cNvPr>
            <p:cNvSpPr/>
            <p:nvPr/>
          </p:nvSpPr>
          <p:spPr>
            <a:xfrm>
              <a:off x="473824" y="4365184"/>
              <a:ext cx="3531034" cy="7200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Arial Narrow" panose="020B0606020202030204" pitchFamily="34" charset="0"/>
                  <a:cs typeface="Arial" panose="020B0604020202020204" pitchFamily="34" charset="0"/>
                </a:rPr>
                <a:t>Clopidogrel Monotherapy</a:t>
              </a:r>
            </a:p>
            <a:p>
              <a:pPr algn="ctr"/>
              <a:r>
                <a:rPr lang="en-US" altLang="ko-KR" sz="2000" dirty="0">
                  <a:solidFill>
                    <a:schemeClr val="tx1"/>
                  </a:solidFill>
                  <a:latin typeface="Arial Narrow" panose="020B0606020202030204" pitchFamily="34" charset="0"/>
                  <a:cs typeface="Arial" panose="020B0604020202020204" pitchFamily="34" charset="0"/>
                </a:rPr>
                <a:t>N = 2,500</a:t>
              </a:r>
              <a:endParaRPr lang="ko-KR" altLang="en-US" sz="2000" dirty="0">
                <a:solidFill>
                  <a:schemeClr val="tx1"/>
                </a:solidFill>
                <a:latin typeface="Arial Narrow" panose="020B0606020202030204" pitchFamily="34" charset="0"/>
                <a:cs typeface="Arial" panose="020B0604020202020204" pitchFamily="34" charset="0"/>
              </a:endParaRPr>
            </a:p>
          </p:txBody>
        </p:sp>
        <p:sp>
          <p:nvSpPr>
            <p:cNvPr id="10" name="직사각형 9">
              <a:extLst>
                <a:ext uri="{FF2B5EF4-FFF2-40B4-BE49-F238E27FC236}">
                  <a16:creationId xmlns:a16="http://schemas.microsoft.com/office/drawing/2014/main" id="{15EAE5B2-3C21-76DD-B45B-72EF698E5E03}"/>
                </a:ext>
              </a:extLst>
            </p:cNvPr>
            <p:cNvSpPr/>
            <p:nvPr/>
          </p:nvSpPr>
          <p:spPr>
            <a:xfrm>
              <a:off x="5164007" y="4365184"/>
              <a:ext cx="3565543" cy="7200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Arial Narrow" panose="020B0606020202030204" pitchFamily="34" charset="0"/>
                  <a:cs typeface="Arial" panose="020B0604020202020204" pitchFamily="34" charset="0"/>
                </a:rPr>
                <a:t>Aspirin Monotherapy</a:t>
              </a:r>
            </a:p>
            <a:p>
              <a:pPr algn="ctr"/>
              <a:r>
                <a:rPr lang="en-US" altLang="ko-KR" sz="2000" dirty="0">
                  <a:solidFill>
                    <a:schemeClr val="tx1"/>
                  </a:solidFill>
                  <a:latin typeface="Arial Narrow" panose="020B0606020202030204" pitchFamily="34" charset="0"/>
                  <a:cs typeface="Arial" panose="020B0604020202020204" pitchFamily="34" charset="0"/>
                </a:rPr>
                <a:t>N = 2,500</a:t>
              </a:r>
              <a:endParaRPr lang="ko-KR" altLang="en-US" sz="2000" dirty="0">
                <a:solidFill>
                  <a:schemeClr val="tx1"/>
                </a:solidFill>
                <a:latin typeface="Arial Narrow" panose="020B0606020202030204" pitchFamily="34" charset="0"/>
                <a:cs typeface="Arial" panose="020B0604020202020204" pitchFamily="34" charset="0"/>
              </a:endParaRPr>
            </a:p>
          </p:txBody>
        </p:sp>
        <p:grpSp>
          <p:nvGrpSpPr>
            <p:cNvPr id="11" name="그룹 10">
              <a:extLst>
                <a:ext uri="{FF2B5EF4-FFF2-40B4-BE49-F238E27FC236}">
                  <a16:creationId xmlns:a16="http://schemas.microsoft.com/office/drawing/2014/main" id="{16576467-676E-4223-602F-473FDBAC425F}"/>
                </a:ext>
              </a:extLst>
            </p:cNvPr>
            <p:cNvGrpSpPr/>
            <p:nvPr/>
          </p:nvGrpSpPr>
          <p:grpSpPr>
            <a:xfrm>
              <a:off x="2239341" y="4000842"/>
              <a:ext cx="4707437" cy="364342"/>
              <a:chOff x="2665074" y="4000842"/>
              <a:chExt cx="4308300" cy="364342"/>
            </a:xfrm>
          </p:grpSpPr>
          <p:cxnSp>
            <p:nvCxnSpPr>
              <p:cNvPr id="12" name="직선 연결선 11">
                <a:extLst>
                  <a:ext uri="{FF2B5EF4-FFF2-40B4-BE49-F238E27FC236}">
                    <a16:creationId xmlns:a16="http://schemas.microsoft.com/office/drawing/2014/main" id="{7E2D87E5-6010-6930-9DF7-47A453473719}"/>
                  </a:ext>
                </a:extLst>
              </p:cNvPr>
              <p:cNvCxnSpPr/>
              <p:nvPr/>
            </p:nvCxnSpPr>
            <p:spPr>
              <a:xfrm flipV="1">
                <a:off x="2665074" y="4000842"/>
                <a:ext cx="4308300" cy="43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09C20E06-3B70-1CA4-A67B-699AB031A581}"/>
                  </a:ext>
                </a:extLst>
              </p:cNvPr>
              <p:cNvCxnSpPr/>
              <p:nvPr/>
            </p:nvCxnSpPr>
            <p:spPr>
              <a:xfrm flipH="1">
                <a:off x="2665074" y="4005184"/>
                <a:ext cx="0" cy="36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76551F3A-A7BF-98A3-21C4-2502C5DA940C}"/>
                  </a:ext>
                </a:extLst>
              </p:cNvPr>
              <p:cNvCxnSpPr/>
              <p:nvPr/>
            </p:nvCxnSpPr>
            <p:spPr>
              <a:xfrm flipH="1">
                <a:off x="6966650" y="4005184"/>
                <a:ext cx="0" cy="36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5" name="직선 화살표 연결선 14">
            <a:extLst>
              <a:ext uri="{FF2B5EF4-FFF2-40B4-BE49-F238E27FC236}">
                <a16:creationId xmlns:a16="http://schemas.microsoft.com/office/drawing/2014/main" id="{0DCC4D3E-0003-9DCC-6A1B-96B8B480D2F6}"/>
              </a:ext>
            </a:extLst>
          </p:cNvPr>
          <p:cNvCxnSpPr>
            <a:cxnSpLocks/>
          </p:cNvCxnSpPr>
          <p:nvPr/>
        </p:nvCxnSpPr>
        <p:spPr>
          <a:xfrm>
            <a:off x="6030684" y="4066576"/>
            <a:ext cx="2" cy="54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직사각형 15">
            <a:extLst>
              <a:ext uri="{FF2B5EF4-FFF2-40B4-BE49-F238E27FC236}">
                <a16:creationId xmlns:a16="http://schemas.microsoft.com/office/drawing/2014/main" id="{EFD8ABC4-C071-163C-FD22-4BEA286D9A57}"/>
              </a:ext>
            </a:extLst>
          </p:cNvPr>
          <p:cNvSpPr/>
          <p:nvPr/>
        </p:nvSpPr>
        <p:spPr>
          <a:xfrm>
            <a:off x="1862247" y="2276671"/>
            <a:ext cx="8315102" cy="6634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ko-KR" sz="2000" b="1" dirty="0">
                <a:solidFill>
                  <a:schemeClr val="tx1"/>
                </a:solidFill>
                <a:latin typeface="Arial Narrow" panose="020B0606020202030204" pitchFamily="34" charset="0"/>
                <a:cs typeface="Arial" panose="020B0604020202020204" pitchFamily="34" charset="0"/>
              </a:rPr>
              <a:t>5,000 Patients Being</a:t>
            </a:r>
            <a:r>
              <a:rPr lang="ko-KR" altLang="en-US" sz="2000" b="1" dirty="0">
                <a:solidFill>
                  <a:schemeClr val="tx1"/>
                </a:solidFill>
                <a:latin typeface="Arial Narrow" panose="020B0606020202030204" pitchFamily="34" charset="0"/>
                <a:cs typeface="Arial" panose="020B0604020202020204" pitchFamily="34" charset="0"/>
              </a:rPr>
              <a:t> </a:t>
            </a:r>
            <a:r>
              <a:rPr lang="en-US" altLang="ko-KR" sz="2000" b="1" dirty="0">
                <a:solidFill>
                  <a:schemeClr val="tx1"/>
                </a:solidFill>
                <a:latin typeface="Arial Narrow" panose="020B0606020202030204" pitchFamily="34" charset="0"/>
                <a:cs typeface="Arial" panose="020B0604020202020204" pitchFamily="34" charset="0"/>
              </a:rPr>
              <a:t>Treated</a:t>
            </a:r>
            <a:r>
              <a:rPr lang="ko-KR" altLang="en-US" sz="2000" b="1" dirty="0">
                <a:solidFill>
                  <a:schemeClr val="tx1"/>
                </a:solidFill>
                <a:latin typeface="Arial Narrow" panose="020B0606020202030204" pitchFamily="34" charset="0"/>
                <a:cs typeface="Arial" panose="020B0604020202020204" pitchFamily="34" charset="0"/>
              </a:rPr>
              <a:t> </a:t>
            </a:r>
            <a:r>
              <a:rPr lang="en-US" altLang="ko-KR" sz="2000" b="1" dirty="0">
                <a:solidFill>
                  <a:schemeClr val="tx1"/>
                </a:solidFill>
                <a:latin typeface="Arial Narrow" panose="020B0606020202030204" pitchFamily="34" charset="0"/>
                <a:cs typeface="Arial" panose="020B0604020202020204" pitchFamily="34" charset="0"/>
              </a:rPr>
              <a:t>with</a:t>
            </a:r>
            <a:r>
              <a:rPr lang="ko-KR" altLang="en-US" sz="2000" b="1" dirty="0">
                <a:solidFill>
                  <a:schemeClr val="tx1"/>
                </a:solidFill>
                <a:latin typeface="Arial Narrow" panose="020B0606020202030204" pitchFamily="34" charset="0"/>
                <a:cs typeface="Arial" panose="020B0604020202020204" pitchFamily="34" charset="0"/>
              </a:rPr>
              <a:t> </a:t>
            </a:r>
            <a:r>
              <a:rPr lang="en-US" altLang="ko-KR" sz="2000" b="1" dirty="0">
                <a:solidFill>
                  <a:schemeClr val="tx1"/>
                </a:solidFill>
                <a:latin typeface="Arial Narrow" panose="020B0606020202030204" pitchFamily="34" charset="0"/>
                <a:cs typeface="Arial" panose="020B0604020202020204" pitchFamily="34" charset="0"/>
              </a:rPr>
              <a:t>Standard Duration of DAPT</a:t>
            </a:r>
            <a:r>
              <a:rPr lang="ko-KR" altLang="en-US" sz="2000" b="1" dirty="0">
                <a:solidFill>
                  <a:schemeClr val="tx1"/>
                </a:solidFill>
                <a:latin typeface="Arial Narrow" panose="020B0606020202030204" pitchFamily="34" charset="0"/>
                <a:cs typeface="Arial" panose="020B0604020202020204" pitchFamily="34" charset="0"/>
              </a:rPr>
              <a:t> </a:t>
            </a:r>
            <a:r>
              <a:rPr lang="en-US" altLang="ko-KR" sz="2000" b="1" dirty="0">
                <a:solidFill>
                  <a:schemeClr val="tx1"/>
                </a:solidFill>
                <a:latin typeface="Arial Narrow" panose="020B0606020202030204" pitchFamily="34" charset="0"/>
                <a:cs typeface="Arial" panose="020B0604020202020204" pitchFamily="34" charset="0"/>
              </a:rPr>
              <a:t>at High Risk* of Recurrent Ischemic Events After PCI with DES</a:t>
            </a:r>
          </a:p>
        </p:txBody>
      </p:sp>
      <p:sp>
        <p:nvSpPr>
          <p:cNvPr id="17" name="직사각형 16">
            <a:extLst>
              <a:ext uri="{FF2B5EF4-FFF2-40B4-BE49-F238E27FC236}">
                <a16:creationId xmlns:a16="http://schemas.microsoft.com/office/drawing/2014/main" id="{CCED1654-0550-2806-F891-A7DD276336B0}"/>
              </a:ext>
            </a:extLst>
          </p:cNvPr>
          <p:cNvSpPr/>
          <p:nvPr/>
        </p:nvSpPr>
        <p:spPr>
          <a:xfrm>
            <a:off x="2586346" y="3324571"/>
            <a:ext cx="6877792" cy="707886"/>
          </a:xfrm>
          <a:prstGeom prst="rect">
            <a:avLst/>
          </a:prstGeom>
          <a:ln w="25400">
            <a:solidFill>
              <a:srgbClr val="002060"/>
            </a:solidFill>
          </a:ln>
        </p:spPr>
        <p:txBody>
          <a:bodyPr wrap="square">
            <a:spAutoFit/>
          </a:bodyPr>
          <a:lstStyle/>
          <a:p>
            <a:pPr algn="ctr"/>
            <a:r>
              <a:rPr lang="en-US" altLang="ko-KR" sz="2000" b="1" dirty="0">
                <a:latin typeface="Arial Narrow" panose="020B0606020202030204" pitchFamily="34" charset="0"/>
                <a:cs typeface="Arial" panose="020B0604020202020204" pitchFamily="34" charset="0"/>
              </a:rPr>
              <a:t>Randomization (1:1)</a:t>
            </a:r>
          </a:p>
          <a:p>
            <a:pPr algn="ctr"/>
            <a:r>
              <a:rPr lang="en-US" altLang="ko-KR" sz="2000" b="1" dirty="0">
                <a:latin typeface="Arial Narrow" panose="020B0606020202030204" pitchFamily="34" charset="0"/>
                <a:cs typeface="Arial" panose="020B0604020202020204" pitchFamily="34" charset="0"/>
              </a:rPr>
              <a:t>Treatment Strategy of Antiplatelet Monotherapy</a:t>
            </a:r>
          </a:p>
        </p:txBody>
      </p:sp>
      <p:sp>
        <p:nvSpPr>
          <p:cNvPr id="22" name="TextBox 21">
            <a:extLst>
              <a:ext uri="{FF2B5EF4-FFF2-40B4-BE49-F238E27FC236}">
                <a16:creationId xmlns:a16="http://schemas.microsoft.com/office/drawing/2014/main" id="{11873201-1C6B-257C-F744-C7205DB4A6D4}"/>
              </a:ext>
            </a:extLst>
          </p:cNvPr>
          <p:cNvSpPr txBox="1"/>
          <p:nvPr/>
        </p:nvSpPr>
        <p:spPr>
          <a:xfrm>
            <a:off x="0" y="992077"/>
            <a:ext cx="12191997" cy="523220"/>
          </a:xfrm>
          <a:prstGeom prst="rect">
            <a:avLst/>
          </a:prstGeom>
          <a:noFill/>
        </p:spPr>
        <p:txBody>
          <a:bodyPr wrap="square" rtlCol="0">
            <a:spAutoFit/>
          </a:bodyPr>
          <a:lstStyle/>
          <a:p>
            <a:pPr algn="ctr"/>
            <a:r>
              <a:rPr lang="en-US" altLang="ko-KR" sz="2800" b="1" dirty="0">
                <a:solidFill>
                  <a:srgbClr val="FF0000"/>
                </a:solidFill>
                <a:latin typeface="Arial Narrow" panose="020B0606020202030204" pitchFamily="34" charset="0"/>
              </a:rPr>
              <a:t>SMART-CHOICE 3</a:t>
            </a:r>
            <a:r>
              <a:rPr lang="ko-KR" altLang="en-US" sz="2800" b="1" dirty="0">
                <a:solidFill>
                  <a:srgbClr val="FF0000"/>
                </a:solidFill>
                <a:latin typeface="Arial Narrow" panose="020B0606020202030204" pitchFamily="34" charset="0"/>
              </a:rPr>
              <a:t> </a:t>
            </a:r>
            <a:r>
              <a:rPr lang="en-US" altLang="ko-KR" sz="2400" b="1" dirty="0">
                <a:solidFill>
                  <a:srgbClr val="FF0000"/>
                </a:solidFill>
                <a:latin typeface="Arial Narrow" panose="020B0606020202030204" pitchFamily="34" charset="0"/>
              </a:rPr>
              <a:t>(ClinicalTrials.gov, NCT04418479)</a:t>
            </a:r>
            <a:endParaRPr lang="ko-KR" altLang="en-US" sz="2400" b="1" dirty="0">
              <a:solidFill>
                <a:srgbClr val="FF0000"/>
              </a:solidFill>
              <a:latin typeface="Arial Narrow" panose="020B0606020202030204" pitchFamily="34" charset="0"/>
            </a:endParaRPr>
          </a:p>
        </p:txBody>
      </p:sp>
      <p:sp>
        <p:nvSpPr>
          <p:cNvPr id="23" name="TextBox 22">
            <a:extLst>
              <a:ext uri="{FF2B5EF4-FFF2-40B4-BE49-F238E27FC236}">
                <a16:creationId xmlns:a16="http://schemas.microsoft.com/office/drawing/2014/main" id="{061E82ED-8CD4-7DEB-8345-DCA8BAAE441D}"/>
              </a:ext>
            </a:extLst>
          </p:cNvPr>
          <p:cNvSpPr txBox="1"/>
          <p:nvPr/>
        </p:nvSpPr>
        <p:spPr>
          <a:xfrm>
            <a:off x="255638" y="1605862"/>
            <a:ext cx="11808542" cy="400110"/>
          </a:xfrm>
          <a:prstGeom prst="rect">
            <a:avLst/>
          </a:prstGeom>
          <a:noFill/>
        </p:spPr>
        <p:txBody>
          <a:bodyPr wrap="square">
            <a:spAutoFit/>
          </a:bodyPr>
          <a:lstStyle/>
          <a:p>
            <a:pPr algn="ctr"/>
            <a:r>
              <a:rPr lang="en-US" altLang="ko-KR" sz="2000" dirty="0">
                <a:latin typeface="Arial Narrow" panose="020B0606020202030204" pitchFamily="34" charset="0"/>
              </a:rPr>
              <a:t>An  investigator-initiated, randomized, open-label, multicenter trial at 26 sites in South Korea</a:t>
            </a:r>
          </a:p>
        </p:txBody>
      </p:sp>
      <p:pic>
        <p:nvPicPr>
          <p:cNvPr id="29" name="그림 28">
            <a:extLst>
              <a:ext uri="{FF2B5EF4-FFF2-40B4-BE49-F238E27FC236}">
                <a16:creationId xmlns:a16="http://schemas.microsoft.com/office/drawing/2014/main" id="{F886EAD9-5CAD-892B-E661-69F7BAE032C5}"/>
              </a:ext>
            </a:extLst>
          </p:cNvPr>
          <p:cNvPicPr>
            <a:picLocks noChangeAspect="1"/>
          </p:cNvPicPr>
          <p:nvPr/>
        </p:nvPicPr>
        <p:blipFill>
          <a:blip r:embed="rId2"/>
          <a:srcRect l="52225" t="2837" r="3932" b="18683"/>
          <a:stretch/>
        </p:blipFill>
        <p:spPr>
          <a:xfrm>
            <a:off x="591826" y="4849174"/>
            <a:ext cx="977195" cy="955333"/>
          </a:xfrm>
          <a:prstGeom prst="rect">
            <a:avLst/>
          </a:prstGeom>
        </p:spPr>
      </p:pic>
      <p:pic>
        <p:nvPicPr>
          <p:cNvPr id="30" name="그림 29">
            <a:extLst>
              <a:ext uri="{FF2B5EF4-FFF2-40B4-BE49-F238E27FC236}">
                <a16:creationId xmlns:a16="http://schemas.microsoft.com/office/drawing/2014/main" id="{F6D1C23E-E275-3669-966B-42FC11B9B9FB}"/>
              </a:ext>
            </a:extLst>
          </p:cNvPr>
          <p:cNvPicPr>
            <a:picLocks noChangeAspect="1"/>
          </p:cNvPicPr>
          <p:nvPr/>
        </p:nvPicPr>
        <p:blipFill>
          <a:blip r:embed="rId3"/>
          <a:srcRect l="2996" r="24668"/>
          <a:stretch/>
        </p:blipFill>
        <p:spPr>
          <a:xfrm>
            <a:off x="10612681" y="4802642"/>
            <a:ext cx="1033501" cy="952500"/>
          </a:xfrm>
          <a:prstGeom prst="rect">
            <a:avLst/>
          </a:prstGeom>
        </p:spPr>
      </p:pic>
      <p:sp>
        <p:nvSpPr>
          <p:cNvPr id="4" name="TextBox 3">
            <a:extLst>
              <a:ext uri="{FF2B5EF4-FFF2-40B4-BE49-F238E27FC236}">
                <a16:creationId xmlns:a16="http://schemas.microsoft.com/office/drawing/2014/main" id="{087AE2A8-852A-0193-D733-7B59E97B57A3}"/>
              </a:ext>
            </a:extLst>
          </p:cNvPr>
          <p:cNvSpPr txBox="1"/>
          <p:nvPr/>
        </p:nvSpPr>
        <p:spPr>
          <a:xfrm>
            <a:off x="6211498" y="4147602"/>
            <a:ext cx="6094070" cy="307777"/>
          </a:xfrm>
          <a:prstGeom prst="rect">
            <a:avLst/>
          </a:prstGeom>
          <a:noFill/>
        </p:spPr>
        <p:txBody>
          <a:bodyPr wrap="square">
            <a:spAutoFit/>
          </a:bodyPr>
          <a:lstStyle/>
          <a:p>
            <a:r>
              <a:rPr lang="en-US" altLang="ko-KR" sz="1400" dirty="0">
                <a:latin typeface="Arial Narrow" panose="020B0606020202030204" pitchFamily="34" charset="0"/>
              </a:rPr>
              <a:t>Stratified by clinical presentation at the index PCI and participating center</a:t>
            </a:r>
          </a:p>
        </p:txBody>
      </p:sp>
      <p:sp>
        <p:nvSpPr>
          <p:cNvPr id="5" name="TextBox 4">
            <a:extLst>
              <a:ext uri="{FF2B5EF4-FFF2-40B4-BE49-F238E27FC236}">
                <a16:creationId xmlns:a16="http://schemas.microsoft.com/office/drawing/2014/main" id="{5A7AF098-ADDE-73EA-17E4-9A67D41DEC31}"/>
              </a:ext>
            </a:extLst>
          </p:cNvPr>
          <p:cNvSpPr txBox="1"/>
          <p:nvPr/>
        </p:nvSpPr>
        <p:spPr>
          <a:xfrm>
            <a:off x="41163" y="2963521"/>
            <a:ext cx="2635261" cy="523220"/>
          </a:xfrm>
          <a:prstGeom prst="rect">
            <a:avLst/>
          </a:prstGeom>
          <a:noFill/>
        </p:spPr>
        <p:txBody>
          <a:bodyPr wrap="square" rtlCol="0">
            <a:spAutoFit/>
          </a:bodyPr>
          <a:lstStyle/>
          <a:p>
            <a:r>
              <a:rPr lang="en-US" altLang="ko-KR" sz="1400" dirty="0">
                <a:latin typeface="Arial Narrow" panose="020B0606020202030204" pitchFamily="34" charset="0"/>
              </a:rPr>
              <a:t>*Previous MI, medication-treated diabetes, complex PCI</a:t>
            </a:r>
            <a:endParaRPr lang="ko-KR" altLang="en-US" sz="1400" dirty="0">
              <a:latin typeface="Arial Narrow" panose="020B0606020202030204" pitchFamily="34" charset="0"/>
            </a:endParaRPr>
          </a:p>
        </p:txBody>
      </p:sp>
    </p:spTree>
    <p:extLst>
      <p:ext uri="{BB962C8B-B14F-4D97-AF65-F5344CB8AC3E}">
        <p14:creationId xmlns:p14="http://schemas.microsoft.com/office/powerpoint/2010/main" val="178172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2771CEA-A9E4-5968-B475-FAAB03C50C30}"/>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sz="4000" b="1" dirty="0">
                <a:latin typeface="Arial Narrow" panose="020B0606020202030204" pitchFamily="34" charset="0"/>
              </a:rPr>
              <a:t>Enrollment Criteria</a:t>
            </a:r>
            <a:endParaRPr lang="ko-KR" altLang="en-US" sz="4000" b="1" dirty="0">
              <a:latin typeface="Arial Narrow" panose="020B0606020202030204" pitchFamily="34" charset="0"/>
            </a:endParaRPr>
          </a:p>
        </p:txBody>
      </p:sp>
      <p:sp>
        <p:nvSpPr>
          <p:cNvPr id="7" name="TextBox 6">
            <a:extLst>
              <a:ext uri="{FF2B5EF4-FFF2-40B4-BE49-F238E27FC236}">
                <a16:creationId xmlns:a16="http://schemas.microsoft.com/office/drawing/2014/main" id="{60807634-5B21-27F9-DC8E-026F3495FF40}"/>
              </a:ext>
            </a:extLst>
          </p:cNvPr>
          <p:cNvSpPr txBox="1"/>
          <p:nvPr/>
        </p:nvSpPr>
        <p:spPr>
          <a:xfrm>
            <a:off x="6218545" y="626171"/>
            <a:ext cx="5832050" cy="523220"/>
          </a:xfrm>
          <a:prstGeom prst="rect">
            <a:avLst/>
          </a:prstGeom>
          <a:noFill/>
        </p:spPr>
        <p:txBody>
          <a:bodyPr wrap="square" rtlCol="0">
            <a:spAutoFit/>
          </a:bodyPr>
          <a:lstStyle/>
          <a:p>
            <a:pPr algn="ctr"/>
            <a:r>
              <a:rPr lang="en-US" altLang="ko-KR" sz="2800" b="1" dirty="0">
                <a:solidFill>
                  <a:srgbClr val="C00000"/>
                </a:solidFill>
                <a:latin typeface="Arial Narrow" panose="020B0606020202030204" pitchFamily="34" charset="0"/>
              </a:rPr>
              <a:t>KEY EXCLUSION</a:t>
            </a:r>
            <a:endParaRPr lang="ko-KR" altLang="en-US" sz="2800" b="1" dirty="0">
              <a:solidFill>
                <a:srgbClr val="C00000"/>
              </a:solidFill>
              <a:latin typeface="Arial Narrow" panose="020B0606020202030204" pitchFamily="34" charset="0"/>
            </a:endParaRPr>
          </a:p>
        </p:txBody>
      </p:sp>
      <p:sp>
        <p:nvSpPr>
          <p:cNvPr id="8" name="TextBox 7">
            <a:extLst>
              <a:ext uri="{FF2B5EF4-FFF2-40B4-BE49-F238E27FC236}">
                <a16:creationId xmlns:a16="http://schemas.microsoft.com/office/drawing/2014/main" id="{EDA6DA98-5DC0-F687-7FBC-60263657B090}"/>
              </a:ext>
            </a:extLst>
          </p:cNvPr>
          <p:cNvSpPr txBox="1"/>
          <p:nvPr/>
        </p:nvSpPr>
        <p:spPr>
          <a:xfrm>
            <a:off x="263950" y="1253087"/>
            <a:ext cx="5832050" cy="4734055"/>
          </a:xfrm>
          <a:prstGeom prst="rect">
            <a:avLst/>
          </a:prstGeom>
          <a:noFill/>
          <a:ln w="25400">
            <a:solidFill>
              <a:srgbClr val="0070C0"/>
            </a:solidFill>
          </a:ln>
        </p:spPr>
        <p:txBody>
          <a:bodyPr wrap="square" rtlCol="0">
            <a:noAutofit/>
          </a:bodyPr>
          <a:lstStyle/>
          <a:p>
            <a:pPr marL="342900" lvl="0" indent="-342900">
              <a:lnSpc>
                <a:spcPct val="115000"/>
              </a:lnSpc>
              <a:buFont typeface="+mj-lt"/>
              <a:buAutoNum type="arabicPeriod"/>
            </a:pPr>
            <a:r>
              <a:rPr lang="en-US" altLang="ko-KR" dirty="0">
                <a:latin typeface="Arial Narrow" panose="020B0606020202030204" pitchFamily="34" charset="0"/>
                <a:ea typeface="맑은 고딕" panose="020B0503020000020004" pitchFamily="50" charset="-127"/>
              </a:rPr>
              <a:t>Patients were aged </a:t>
            </a:r>
            <a:r>
              <a:rPr lang="en-US" altLang="ko-KR" dirty="0">
                <a:effectLst/>
                <a:latin typeface="Arial Narrow" panose="020B0606020202030204" pitchFamily="34" charset="0"/>
                <a:ea typeface="맑은 고딕" panose="020B0503020000020004" pitchFamily="50" charset="-127"/>
              </a:rPr>
              <a:t>19 years or older.</a:t>
            </a:r>
            <a:endParaRPr lang="ko-KR" altLang="ko-KR" dirty="0">
              <a:effectLst/>
              <a:latin typeface="Arial Narrow" panose="020B0606020202030204" pitchFamily="34" charset="0"/>
            </a:endParaRPr>
          </a:p>
          <a:p>
            <a:pPr marL="342900" lvl="0" indent="-342900">
              <a:lnSpc>
                <a:spcPct val="115000"/>
              </a:lnSpc>
              <a:buFont typeface="+mj-lt"/>
              <a:buAutoNum type="arabicPeriod"/>
            </a:pPr>
            <a:r>
              <a:rPr lang="en-US" altLang="ko-KR" dirty="0">
                <a:effectLst/>
                <a:latin typeface="Arial Narrow" panose="020B0606020202030204" pitchFamily="34" charset="0"/>
                <a:ea typeface="맑은 고딕" panose="020B0503020000020004" pitchFamily="50" charset="-127"/>
              </a:rPr>
              <a:t>Patients who had undergone successful PCI with DESs</a:t>
            </a:r>
          </a:p>
          <a:p>
            <a:pPr marL="342900" lvl="0" indent="-342900">
              <a:lnSpc>
                <a:spcPct val="115000"/>
              </a:lnSpc>
              <a:buFont typeface="+mj-lt"/>
              <a:buAutoNum type="arabicPeriod"/>
            </a:pPr>
            <a:r>
              <a:rPr lang="en-US" altLang="ko-KR" dirty="0">
                <a:effectLst/>
                <a:latin typeface="Arial Narrow" panose="020B0606020202030204" pitchFamily="34" charset="0"/>
                <a:ea typeface="맑은 고딕" panose="020B0503020000020004" pitchFamily="50" charset="-127"/>
              </a:rPr>
              <a:t>Patients who had received a standard duration of DAPT </a:t>
            </a:r>
          </a:p>
          <a:p>
            <a:pPr marL="442800" lvl="1" indent="-285750">
              <a:lnSpc>
                <a:spcPct val="115000"/>
              </a:lnSpc>
              <a:buFont typeface="Arial" panose="020B0604020202020204" pitchFamily="34" charset="0"/>
              <a:buChar char="•"/>
            </a:pPr>
            <a:r>
              <a:rPr lang="en-US" altLang="ko-KR" dirty="0">
                <a:effectLst/>
                <a:latin typeface="Arial Narrow" panose="020B0606020202030204" pitchFamily="34" charset="0"/>
                <a:ea typeface="맑은 고딕" panose="020B0503020000020004" pitchFamily="50" charset="-127"/>
              </a:rPr>
              <a:t>≥12 months for MI and ≥6 months for any other indication</a:t>
            </a:r>
          </a:p>
          <a:p>
            <a:pPr marL="342900" lvl="0" indent="-342900">
              <a:lnSpc>
                <a:spcPct val="115000"/>
              </a:lnSpc>
              <a:buFont typeface="+mj-lt"/>
              <a:buAutoNum type="arabicPeriod"/>
            </a:pPr>
            <a:r>
              <a:rPr lang="en-US" altLang="ko-KR" dirty="0">
                <a:latin typeface="Arial Narrow" panose="020B0606020202030204" pitchFamily="34" charset="0"/>
                <a:ea typeface="맑은 고딕" panose="020B0503020000020004" pitchFamily="50" charset="-127"/>
              </a:rPr>
              <a:t>Patients who </a:t>
            </a:r>
            <a:r>
              <a:rPr lang="en-US" altLang="ko-KR" dirty="0">
                <a:effectLst/>
                <a:latin typeface="Arial Narrow" panose="020B0606020202030204" pitchFamily="34" charset="0"/>
                <a:ea typeface="맑은 고딕" panose="020B0503020000020004" pitchFamily="50" charset="-127"/>
              </a:rPr>
              <a:t>had no cardiovascular events after the index PCI</a:t>
            </a:r>
          </a:p>
          <a:p>
            <a:pPr marL="342900" lvl="0" indent="-342900">
              <a:lnSpc>
                <a:spcPct val="115000"/>
              </a:lnSpc>
              <a:buFont typeface="+mj-lt"/>
              <a:buAutoNum type="arabicPeriod"/>
            </a:pPr>
            <a:r>
              <a:rPr lang="en-US" altLang="ko-KR" dirty="0">
                <a:latin typeface="Arial Narrow" panose="020B0606020202030204" pitchFamily="34" charset="0"/>
                <a:ea typeface="맑은 고딕" panose="020B0503020000020004" pitchFamily="50" charset="-127"/>
              </a:rPr>
              <a:t>Patients who at least clinical characteristic (previous MI or medication-treated diabetes) or one complex coronary artery lesion characteristic</a:t>
            </a:r>
            <a:endParaRPr lang="ko-KR" altLang="ko-KR" dirty="0">
              <a:effectLst/>
              <a:latin typeface="Arial Narrow" panose="020B0606020202030204" pitchFamily="34" charset="0"/>
            </a:endParaRPr>
          </a:p>
          <a:p>
            <a:pPr marL="442913" lvl="1" indent="-263525" algn="just">
              <a:lnSpc>
                <a:spcPct val="115000"/>
              </a:lnSpc>
              <a:buFont typeface="Arial" panose="020B0604020202020204" pitchFamily="34" charset="0"/>
              <a:buChar char="•"/>
            </a:pPr>
            <a:r>
              <a:rPr lang="en-GB" altLang="ko-KR" sz="1200" dirty="0">
                <a:effectLst/>
                <a:latin typeface="Arial Narrow" panose="020B0606020202030204" pitchFamily="34" charset="0"/>
                <a:ea typeface="맑은 고딕" panose="020B0503020000020004" pitchFamily="50" charset="-127"/>
                <a:cs typeface="Times New Roman" panose="02020603050405020304" pitchFamily="18" charset="0"/>
              </a:rPr>
              <a:t>True bifurcation lesion (Medina 1,1,1/1,0,1/0,1,1) with side branch ≥2.5mm</a:t>
            </a:r>
          </a:p>
          <a:p>
            <a:pPr marL="442913" lvl="1" indent="-263525" algn="just">
              <a:lnSpc>
                <a:spcPct val="115000"/>
              </a:lnSpc>
              <a:buFont typeface="Arial" panose="020B0604020202020204" pitchFamily="34" charset="0"/>
              <a:buChar char="•"/>
            </a:pPr>
            <a:r>
              <a:rPr lang="en-GB" altLang="ko-KR" sz="1200" dirty="0">
                <a:effectLst/>
                <a:latin typeface="Arial Narrow" panose="020B0606020202030204" pitchFamily="34" charset="0"/>
                <a:ea typeface="맑은 고딕" panose="020B0503020000020004" pitchFamily="50" charset="-127"/>
                <a:cs typeface="Times New Roman" panose="02020603050405020304" pitchFamily="18" charset="0"/>
              </a:rPr>
              <a:t>Chronic total occlusion (≥3 months) as target lesion </a:t>
            </a:r>
          </a:p>
          <a:p>
            <a:pPr marL="442913" lvl="1" indent="-263525" algn="just">
              <a:lnSpc>
                <a:spcPct val="115000"/>
              </a:lnSpc>
              <a:buFont typeface="Arial" panose="020B0604020202020204" pitchFamily="34" charset="0"/>
              <a:buChar char="•"/>
            </a:pPr>
            <a:r>
              <a:rPr lang="en-GB" altLang="ko-KR" sz="1200" dirty="0">
                <a:effectLst/>
                <a:latin typeface="Arial Narrow" panose="020B0606020202030204" pitchFamily="34" charset="0"/>
                <a:ea typeface="맑은 고딕" panose="020B0503020000020004" pitchFamily="50" charset="-127"/>
                <a:cs typeface="Times New Roman" panose="02020603050405020304" pitchFamily="18" charset="0"/>
              </a:rPr>
              <a:t>Unprotected LM disease PCI (LM ostium, body, distal LM bifurcation including non-true bifurcation)</a:t>
            </a:r>
          </a:p>
          <a:p>
            <a:pPr marL="442913" lvl="1" indent="-263525" algn="just">
              <a:lnSpc>
                <a:spcPct val="115000"/>
              </a:lnSpc>
              <a:buFont typeface="Arial" panose="020B0604020202020204" pitchFamily="34" charset="0"/>
              <a:buChar char="•"/>
            </a:pPr>
            <a:r>
              <a:rPr lang="en-GB" altLang="ko-KR" sz="1200" dirty="0">
                <a:effectLst/>
                <a:latin typeface="Arial Narrow" panose="020B0606020202030204" pitchFamily="34" charset="0"/>
                <a:ea typeface="맑은 고딕" panose="020B0503020000020004" pitchFamily="50" charset="-127"/>
                <a:cs typeface="Times New Roman" panose="02020603050405020304" pitchFamily="18" charset="0"/>
              </a:rPr>
              <a:t>Long coronary lesions (implanted stent ≥38 mm in length)</a:t>
            </a:r>
          </a:p>
          <a:p>
            <a:pPr marL="442913" lvl="1" indent="-263525" algn="just">
              <a:lnSpc>
                <a:spcPct val="115000"/>
              </a:lnSpc>
              <a:buFont typeface="Arial" panose="020B0604020202020204" pitchFamily="34" charset="0"/>
              <a:buChar char="•"/>
            </a:pPr>
            <a:r>
              <a:rPr lang="en-GB" altLang="ko-KR" sz="1200" dirty="0">
                <a:effectLst/>
                <a:latin typeface="Arial Narrow" panose="020B0606020202030204" pitchFamily="34" charset="0"/>
                <a:ea typeface="맑은 고딕" panose="020B0503020000020004" pitchFamily="50" charset="-127"/>
                <a:cs typeface="Times New Roman" panose="02020603050405020304" pitchFamily="18" charset="0"/>
              </a:rPr>
              <a:t>Multi-vessel PCI (≥2 vessels treated at one PCI session)</a:t>
            </a:r>
          </a:p>
          <a:p>
            <a:pPr marL="442913" lvl="1" indent="-263525" algn="just">
              <a:lnSpc>
                <a:spcPct val="115000"/>
              </a:lnSpc>
              <a:buFont typeface="Arial" panose="020B0604020202020204" pitchFamily="34" charset="0"/>
              <a:buChar char="•"/>
            </a:pPr>
            <a:r>
              <a:rPr lang="en-GB" altLang="ko-KR" sz="1200" dirty="0">
                <a:effectLst/>
                <a:latin typeface="Arial Narrow" panose="020B0606020202030204" pitchFamily="34" charset="0"/>
                <a:ea typeface="맑은 고딕" panose="020B0503020000020004" pitchFamily="50" charset="-127"/>
                <a:cs typeface="Times New Roman" panose="02020603050405020304" pitchFamily="18" charset="0"/>
              </a:rPr>
              <a:t>Multiple stents needed (≥3 more stent per patient)</a:t>
            </a:r>
          </a:p>
          <a:p>
            <a:pPr marL="442913" lvl="1" indent="-263525" algn="just">
              <a:lnSpc>
                <a:spcPct val="115000"/>
              </a:lnSpc>
              <a:buFont typeface="Arial" panose="020B0604020202020204" pitchFamily="34" charset="0"/>
              <a:buChar char="•"/>
            </a:pPr>
            <a:r>
              <a:rPr lang="en-GB" altLang="ko-KR" sz="1200" dirty="0">
                <a:effectLst/>
                <a:latin typeface="Arial Narrow" panose="020B0606020202030204" pitchFamily="34" charset="0"/>
                <a:ea typeface="맑은 고딕" panose="020B0503020000020004" pitchFamily="50" charset="-127"/>
                <a:cs typeface="Times New Roman" panose="02020603050405020304" pitchFamily="18" charset="0"/>
              </a:rPr>
              <a:t>In-stent restenosis lesion as target lesion </a:t>
            </a:r>
          </a:p>
          <a:p>
            <a:pPr marL="442913" lvl="1" indent="-263525" algn="just">
              <a:lnSpc>
                <a:spcPct val="115000"/>
              </a:lnSpc>
              <a:buFont typeface="Arial" panose="020B0604020202020204" pitchFamily="34" charset="0"/>
              <a:buChar char="•"/>
            </a:pPr>
            <a:r>
              <a:rPr lang="en-GB" altLang="ko-KR" sz="1200" dirty="0">
                <a:effectLst/>
                <a:latin typeface="Arial Narrow" panose="020B0606020202030204" pitchFamily="34" charset="0"/>
                <a:ea typeface="맑은 고딕" panose="020B0503020000020004" pitchFamily="50" charset="-127"/>
                <a:cs typeface="Times New Roman" panose="02020603050405020304" pitchFamily="18" charset="0"/>
              </a:rPr>
              <a:t>Severely calcified lesion (encircling calcium in angiography)</a:t>
            </a:r>
          </a:p>
          <a:p>
            <a:pPr marL="442913" lvl="1" indent="-263525" algn="just">
              <a:lnSpc>
                <a:spcPct val="115000"/>
              </a:lnSpc>
              <a:buFont typeface="Arial" panose="020B0604020202020204" pitchFamily="34" charset="0"/>
              <a:buChar char="•"/>
            </a:pPr>
            <a:r>
              <a:rPr lang="en-GB" altLang="ko-KR" sz="1200" dirty="0">
                <a:effectLst/>
                <a:latin typeface="Arial Narrow" panose="020B0606020202030204" pitchFamily="34" charset="0"/>
                <a:ea typeface="맑은 고딕" panose="020B0503020000020004" pitchFamily="50" charset="-127"/>
                <a:cs typeface="Times New Roman" panose="02020603050405020304" pitchFamily="18" charset="0"/>
              </a:rPr>
              <a:t>Ostial coronary lesion (LAD, LCX, RCA)</a:t>
            </a:r>
          </a:p>
        </p:txBody>
      </p:sp>
      <p:sp>
        <p:nvSpPr>
          <p:cNvPr id="9" name="TextBox 8">
            <a:extLst>
              <a:ext uri="{FF2B5EF4-FFF2-40B4-BE49-F238E27FC236}">
                <a16:creationId xmlns:a16="http://schemas.microsoft.com/office/drawing/2014/main" id="{092DCDA3-D45F-185A-F08E-7D387451AFBE}"/>
              </a:ext>
            </a:extLst>
          </p:cNvPr>
          <p:cNvSpPr txBox="1"/>
          <p:nvPr/>
        </p:nvSpPr>
        <p:spPr>
          <a:xfrm>
            <a:off x="6218545" y="1253087"/>
            <a:ext cx="5832050" cy="4734055"/>
          </a:xfrm>
          <a:prstGeom prst="rect">
            <a:avLst/>
          </a:prstGeom>
          <a:noFill/>
          <a:ln w="25400">
            <a:solidFill>
              <a:srgbClr val="CF3E3E"/>
            </a:solidFill>
          </a:ln>
        </p:spPr>
        <p:txBody>
          <a:bodyPr wrap="square" rtlCol="0">
            <a:noAutofit/>
          </a:bodyPr>
          <a:lstStyle/>
          <a:p>
            <a:pPr marL="536575" lvl="0" indent="-342900">
              <a:lnSpc>
                <a:spcPct val="115000"/>
              </a:lnSpc>
              <a:buFont typeface="+mj-lt"/>
              <a:buAutoNum type="arabicPeriod"/>
            </a:pPr>
            <a:r>
              <a:rPr lang="en-US" altLang="ko-KR" sz="1800" dirty="0">
                <a:effectLst/>
                <a:latin typeface="Arial Narrow" panose="020B0606020202030204" pitchFamily="34" charset="0"/>
                <a:ea typeface="맑은 고딕" panose="020B0503020000020004" pitchFamily="50" charset="-127"/>
              </a:rPr>
              <a:t>Ongoing long-term treatment with oral anticoagulants; </a:t>
            </a:r>
          </a:p>
          <a:p>
            <a:pPr marL="536575" lvl="0" indent="-342900">
              <a:lnSpc>
                <a:spcPct val="115000"/>
              </a:lnSpc>
              <a:buFont typeface="+mj-lt"/>
              <a:buAutoNum type="arabicPeriod"/>
            </a:pPr>
            <a:r>
              <a:rPr lang="en-US" altLang="ko-KR" sz="1800" dirty="0">
                <a:effectLst/>
                <a:latin typeface="Arial Narrow" panose="020B0606020202030204" pitchFamily="34" charset="0"/>
                <a:ea typeface="맑은 고딕" panose="020B0503020000020004" pitchFamily="50" charset="-127"/>
              </a:rPr>
              <a:t>Need of DAPT for any reason other than coronary artery disease; </a:t>
            </a:r>
          </a:p>
          <a:p>
            <a:pPr marL="536575" lvl="0" indent="-342900">
              <a:lnSpc>
                <a:spcPct val="115000"/>
              </a:lnSpc>
              <a:buFont typeface="+mj-lt"/>
              <a:buAutoNum type="arabicPeriod"/>
            </a:pPr>
            <a:r>
              <a:rPr lang="en-US" altLang="ko-KR" dirty="0">
                <a:latin typeface="Arial Narrow" panose="020B0606020202030204" pitchFamily="34" charset="0"/>
                <a:ea typeface="맑은 고딕" panose="020B0503020000020004" pitchFamily="50" charset="-127"/>
              </a:rPr>
              <a:t>U</a:t>
            </a:r>
            <a:r>
              <a:rPr lang="en-US" altLang="ko-KR" sz="1800" dirty="0">
                <a:effectLst/>
                <a:latin typeface="Arial Narrow" panose="020B0606020202030204" pitchFamily="34" charset="0"/>
                <a:ea typeface="맑은 고딕" panose="020B0503020000020004" pitchFamily="50" charset="-127"/>
              </a:rPr>
              <a:t>se of single antiplatelet therapy at screening</a:t>
            </a:r>
          </a:p>
          <a:p>
            <a:pPr marL="536575" lvl="0" indent="-342900">
              <a:lnSpc>
                <a:spcPct val="115000"/>
              </a:lnSpc>
              <a:buFont typeface="+mj-lt"/>
              <a:buAutoNum type="arabicPeriod"/>
            </a:pPr>
            <a:r>
              <a:rPr lang="en-US" altLang="ko-KR" dirty="0">
                <a:latin typeface="Arial Narrow" panose="020B0606020202030204" pitchFamily="34" charset="0"/>
                <a:ea typeface="맑은 고딕" panose="020B0503020000020004" pitchFamily="50" charset="-127"/>
              </a:rPr>
              <a:t>C</a:t>
            </a:r>
            <a:r>
              <a:rPr lang="en-US" altLang="ko-KR" sz="1800" dirty="0">
                <a:effectLst/>
                <a:latin typeface="Arial Narrow" panose="020B0606020202030204" pitchFamily="34" charset="0"/>
                <a:ea typeface="맑은 고딕" panose="020B0503020000020004" pitchFamily="50" charset="-127"/>
              </a:rPr>
              <a:t>ontraindications to aspirin or clopidogrel </a:t>
            </a:r>
          </a:p>
          <a:p>
            <a:pPr marL="536575" lvl="0" indent="-342900">
              <a:lnSpc>
                <a:spcPct val="115000"/>
              </a:lnSpc>
              <a:buFont typeface="+mj-lt"/>
              <a:buAutoNum type="arabicPeriod"/>
            </a:pPr>
            <a:r>
              <a:rPr lang="en-US" altLang="ko-KR" sz="1800" dirty="0">
                <a:effectLst/>
                <a:latin typeface="Arial Narrow" panose="020B0606020202030204" pitchFamily="34" charset="0"/>
                <a:ea typeface="맑은 고딕" panose="020B0503020000020004" pitchFamily="50" charset="-127"/>
              </a:rPr>
              <a:t>Pregnancy or breast feeding</a:t>
            </a:r>
            <a:endParaRPr lang="ko-KR" altLang="ko-KR" sz="1800" dirty="0">
              <a:effectLst/>
              <a:latin typeface="Arial Narrow" panose="020B0606020202030204" pitchFamily="34" charset="0"/>
            </a:endParaRPr>
          </a:p>
          <a:p>
            <a:pPr marL="536575" lvl="0" indent="-342900">
              <a:lnSpc>
                <a:spcPct val="115000"/>
              </a:lnSpc>
              <a:buFont typeface="+mj-lt"/>
              <a:buAutoNum type="arabicPeriod"/>
            </a:pPr>
            <a:r>
              <a:rPr lang="en-US" altLang="ko-KR" sz="1800" dirty="0">
                <a:effectLst/>
                <a:latin typeface="Arial Narrow" panose="020B0606020202030204" pitchFamily="34" charset="0"/>
                <a:ea typeface="맑은 고딕" panose="020B0503020000020004" pitchFamily="50" charset="-127"/>
              </a:rPr>
              <a:t>Non-cardiac co-morbid conditions are present with life expectancy &lt;2 year or that may result in protocol non-compliance (per site investigator’s medical judgment)</a:t>
            </a:r>
            <a:endParaRPr lang="ko-KR" altLang="ko-KR" sz="1800" dirty="0">
              <a:effectLst/>
              <a:latin typeface="Arial Narrow" panose="020B0606020202030204" pitchFamily="34" charset="0"/>
            </a:endParaRPr>
          </a:p>
        </p:txBody>
      </p:sp>
      <p:sp>
        <p:nvSpPr>
          <p:cNvPr id="12" name="TextBox 11">
            <a:extLst>
              <a:ext uri="{FF2B5EF4-FFF2-40B4-BE49-F238E27FC236}">
                <a16:creationId xmlns:a16="http://schemas.microsoft.com/office/drawing/2014/main" id="{B7C250BA-F09E-7EE5-7636-563A2F23721F}"/>
              </a:ext>
            </a:extLst>
          </p:cNvPr>
          <p:cNvSpPr txBox="1"/>
          <p:nvPr/>
        </p:nvSpPr>
        <p:spPr>
          <a:xfrm>
            <a:off x="263950" y="642129"/>
            <a:ext cx="5832050" cy="523220"/>
          </a:xfrm>
          <a:prstGeom prst="rect">
            <a:avLst/>
          </a:prstGeom>
          <a:noFill/>
        </p:spPr>
        <p:txBody>
          <a:bodyPr wrap="square" rtlCol="0">
            <a:spAutoFit/>
          </a:bodyPr>
          <a:lstStyle/>
          <a:p>
            <a:pPr algn="ctr"/>
            <a:r>
              <a:rPr lang="en-US" altLang="ko-KR" sz="2800" b="1" dirty="0">
                <a:solidFill>
                  <a:srgbClr val="0070C0"/>
                </a:solidFill>
                <a:latin typeface="Arial Narrow" panose="020B0606020202030204" pitchFamily="34" charset="0"/>
              </a:rPr>
              <a:t>INCLUSION</a:t>
            </a:r>
            <a:endParaRPr lang="ko-KR" altLang="en-US" sz="28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28270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9DDAC-24C5-137C-FA90-729199D4EFCC}"/>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37F55738-4492-9C71-C884-439C7D7488C1}"/>
              </a:ext>
            </a:extLst>
          </p:cNvPr>
          <p:cNvSpPr txBox="1">
            <a:spLocks/>
          </p:cNvSpPr>
          <p:nvPr/>
        </p:nvSpPr>
        <p:spPr>
          <a:xfrm>
            <a:off x="9642" y="96253"/>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b="1" dirty="0">
                <a:latin typeface="Arial Narrow" panose="020B0606020202030204" pitchFamily="34" charset="0"/>
              </a:rPr>
              <a:t>Study Organization</a:t>
            </a:r>
            <a:endParaRPr lang="ko-KR" altLang="en-US" b="1" dirty="0">
              <a:latin typeface="Arial Narrow" panose="020B0606020202030204" pitchFamily="34" charset="0"/>
            </a:endParaRPr>
          </a:p>
        </p:txBody>
      </p:sp>
      <p:graphicFrame>
        <p:nvGraphicFramePr>
          <p:cNvPr id="4" name="표 3">
            <a:extLst>
              <a:ext uri="{FF2B5EF4-FFF2-40B4-BE49-F238E27FC236}">
                <a16:creationId xmlns:a16="http://schemas.microsoft.com/office/drawing/2014/main" id="{535FC5A9-A0BF-74E0-47F3-F3583FA395F1}"/>
              </a:ext>
            </a:extLst>
          </p:cNvPr>
          <p:cNvGraphicFramePr>
            <a:graphicFrameLocks noGrp="1"/>
          </p:cNvGraphicFramePr>
          <p:nvPr>
            <p:extLst>
              <p:ext uri="{D42A27DB-BD31-4B8C-83A1-F6EECF244321}">
                <p14:modId xmlns:p14="http://schemas.microsoft.com/office/powerpoint/2010/main" val="3958996462"/>
              </p:ext>
            </p:extLst>
          </p:nvPr>
        </p:nvGraphicFramePr>
        <p:xfrm>
          <a:off x="474559" y="1218480"/>
          <a:ext cx="11262167" cy="4026400"/>
        </p:xfrm>
        <a:graphic>
          <a:graphicData uri="http://schemas.openxmlformats.org/drawingml/2006/table">
            <a:tbl>
              <a:tblPr firstRow="1" bandRow="1">
                <a:tableStyleId>{BC89EF96-8CEA-46FF-86C4-4CE0E7609802}</a:tableStyleId>
              </a:tblPr>
              <a:tblGrid>
                <a:gridCol w="4143740">
                  <a:extLst>
                    <a:ext uri="{9D8B030D-6E8A-4147-A177-3AD203B41FA5}">
                      <a16:colId xmlns:a16="http://schemas.microsoft.com/office/drawing/2014/main" val="2651427105"/>
                    </a:ext>
                  </a:extLst>
                </a:gridCol>
                <a:gridCol w="7118427">
                  <a:extLst>
                    <a:ext uri="{9D8B030D-6E8A-4147-A177-3AD203B41FA5}">
                      <a16:colId xmlns:a16="http://schemas.microsoft.com/office/drawing/2014/main" val="1355638842"/>
                    </a:ext>
                  </a:extLst>
                </a:gridCol>
              </a:tblGrid>
              <a:tr h="656080">
                <a:tc>
                  <a:txBody>
                    <a:bodyPr/>
                    <a:lstStyle/>
                    <a:p>
                      <a:pPr latinLnBrk="1"/>
                      <a:r>
                        <a:rPr lang="en-US" altLang="ko-KR" sz="2000" b="1" dirty="0">
                          <a:latin typeface="Arial Narrow" panose="020B0606020202030204" pitchFamily="34" charset="0"/>
                        </a:rPr>
                        <a:t>Principal Investigator</a:t>
                      </a:r>
                      <a:endParaRPr lang="ko-KR" altLang="en-US" sz="2000" b="1" dirty="0">
                        <a:latin typeface="Arial Narrow" panose="020B0606020202030204" pitchFamily="34" charset="0"/>
                      </a:endParaRPr>
                    </a:p>
                  </a:txBody>
                  <a:tcPr/>
                </a:tc>
                <a:tc>
                  <a:txBody>
                    <a:bodyPr/>
                    <a:lstStyle/>
                    <a:p>
                      <a:pPr latinLnBrk="1"/>
                      <a:r>
                        <a:rPr lang="en-US" altLang="ko-KR" sz="2000" b="1" dirty="0">
                          <a:latin typeface="Arial Narrow" panose="020B0606020202030204" pitchFamily="34" charset="0"/>
                        </a:rPr>
                        <a:t>Joo-Yong Hahn</a:t>
                      </a:r>
                      <a:endParaRPr lang="ko-KR" altLang="en-US" sz="2000" b="1" dirty="0">
                        <a:latin typeface="Arial Narrow" panose="020B0606020202030204" pitchFamily="34" charset="0"/>
                      </a:endParaRPr>
                    </a:p>
                  </a:txBody>
                  <a:tcPr/>
                </a:tc>
                <a:extLst>
                  <a:ext uri="{0D108BD9-81ED-4DB2-BD59-A6C34878D82A}">
                    <a16:rowId xmlns:a16="http://schemas.microsoft.com/office/drawing/2014/main" val="1380732140"/>
                  </a:ext>
                </a:extLst>
              </a:tr>
              <a:tr h="656080">
                <a:tc>
                  <a:txBody>
                    <a:bodyPr/>
                    <a:lstStyle/>
                    <a:p>
                      <a:pPr latinLnBrk="1"/>
                      <a:r>
                        <a:rPr lang="en-US" altLang="ko-KR" sz="2000" b="1" dirty="0">
                          <a:latin typeface="Arial Narrow" panose="020B0606020202030204" pitchFamily="34" charset="0"/>
                        </a:rPr>
                        <a:t>Steering Committee</a:t>
                      </a:r>
                      <a:endParaRPr lang="ko-KR" altLang="en-US" sz="2000" b="1" dirty="0">
                        <a:latin typeface="Arial Narrow" panose="020B0606020202030204" pitchFamily="34" charset="0"/>
                      </a:endParaRPr>
                    </a:p>
                  </a:txBody>
                  <a:tcPr/>
                </a:tc>
                <a:tc>
                  <a:txBody>
                    <a:bodyPr/>
                    <a:lstStyle/>
                    <a:p>
                      <a:pPr latinLnBrk="1"/>
                      <a:r>
                        <a:rPr lang="en-US" altLang="ko-KR" sz="2000" b="1" dirty="0">
                          <a:latin typeface="Arial Narrow" panose="020B0606020202030204" pitchFamily="34" charset="0"/>
                        </a:rPr>
                        <a:t>Joo-Yong Hahn, Young Bin Song, Kyeong Ho Yun, Jang-Whan Bae, Cheol Whan Lee, </a:t>
                      </a:r>
                      <a:r>
                        <a:rPr lang="en-US" altLang="ko-KR" sz="2000" b="1" dirty="0" err="1">
                          <a:latin typeface="Arial Narrow" panose="020B0606020202030204" pitchFamily="34" charset="0"/>
                        </a:rPr>
                        <a:t>Kiyuk</a:t>
                      </a:r>
                      <a:r>
                        <a:rPr lang="en-US" altLang="ko-KR" sz="2000" b="1" dirty="0">
                          <a:latin typeface="Arial Narrow" panose="020B0606020202030204" pitchFamily="34" charset="0"/>
                        </a:rPr>
                        <a:t> Chang, Hyun-Jong Lee, Jin-Ok Jeong</a:t>
                      </a:r>
                      <a:endParaRPr lang="ko-KR" altLang="en-US" sz="2000" b="1" dirty="0">
                        <a:latin typeface="Arial Narrow" panose="020B0606020202030204" pitchFamily="34" charset="0"/>
                      </a:endParaRPr>
                    </a:p>
                  </a:txBody>
                  <a:tcPr/>
                </a:tc>
                <a:extLst>
                  <a:ext uri="{0D108BD9-81ED-4DB2-BD59-A6C34878D82A}">
                    <a16:rowId xmlns:a16="http://schemas.microsoft.com/office/drawing/2014/main" val="2351865506"/>
                  </a:ext>
                </a:extLst>
              </a:tr>
              <a:tr h="656080">
                <a:tc>
                  <a:txBody>
                    <a:bodyPr/>
                    <a:lstStyle/>
                    <a:p>
                      <a:pPr latinLnBrk="1"/>
                      <a:r>
                        <a:rPr lang="en-US" altLang="ko-KR" sz="2000" b="1" dirty="0">
                          <a:latin typeface="Arial Narrow" panose="020B0606020202030204" pitchFamily="34" charset="0"/>
                        </a:rPr>
                        <a:t>Data Safety and Monitoring Board</a:t>
                      </a:r>
                    </a:p>
                  </a:txBody>
                  <a:tcPr/>
                </a:tc>
                <a:tc>
                  <a:txBody>
                    <a:bodyPr/>
                    <a:lstStyle/>
                    <a:p>
                      <a:pPr latinLnBrk="1"/>
                      <a:r>
                        <a:rPr lang="en-US" altLang="ko-KR" sz="2000" b="1" dirty="0">
                          <a:latin typeface="Arial Narrow" panose="020B0606020202030204" pitchFamily="34" charset="0"/>
                        </a:rPr>
                        <a:t>Jun-</a:t>
                      </a:r>
                      <a:r>
                        <a:rPr lang="en-US" altLang="ko-KR" sz="2000" b="1" dirty="0" err="1">
                          <a:latin typeface="Arial Narrow" panose="020B0606020202030204" pitchFamily="34" charset="0"/>
                        </a:rPr>
                        <a:t>Hee</a:t>
                      </a:r>
                      <a:r>
                        <a:rPr lang="en-US" altLang="ko-KR" sz="2000" b="1" dirty="0">
                          <a:latin typeface="Arial Narrow" panose="020B0606020202030204" pitchFamily="34" charset="0"/>
                        </a:rPr>
                        <a:t> Lee, Sun Woo Kim, So Ree Kim</a:t>
                      </a:r>
                      <a:endParaRPr lang="ko-KR" altLang="en-US" sz="2000" b="1" dirty="0">
                        <a:latin typeface="Arial Narrow" panose="020B0606020202030204" pitchFamily="34" charset="0"/>
                      </a:endParaRPr>
                    </a:p>
                  </a:txBody>
                  <a:tcPr/>
                </a:tc>
                <a:extLst>
                  <a:ext uri="{0D108BD9-81ED-4DB2-BD59-A6C34878D82A}">
                    <a16:rowId xmlns:a16="http://schemas.microsoft.com/office/drawing/2014/main" val="975972248"/>
                  </a:ext>
                </a:extLst>
              </a:tr>
              <a:tr h="656080">
                <a:tc>
                  <a:txBody>
                    <a:bodyPr/>
                    <a:lstStyle/>
                    <a:p>
                      <a:pPr latinLnBrk="1"/>
                      <a:r>
                        <a:rPr lang="en-US" altLang="ko-KR" sz="2000" b="1" dirty="0">
                          <a:latin typeface="Arial Narrow" panose="020B0606020202030204" pitchFamily="34" charset="0"/>
                        </a:rPr>
                        <a:t>Clinical Event Adjudication Committee</a:t>
                      </a:r>
                      <a:endParaRPr lang="ko-KR" altLang="en-US" sz="2000" b="1" dirty="0">
                        <a:latin typeface="Arial Narrow" panose="020B0606020202030204" pitchFamily="34" charset="0"/>
                      </a:endParaRPr>
                    </a:p>
                  </a:txBody>
                  <a:tcPr/>
                </a:tc>
                <a:tc>
                  <a:txBody>
                    <a:bodyPr/>
                    <a:lstStyle/>
                    <a:p>
                      <a:pPr latinLnBrk="1"/>
                      <a:r>
                        <a:rPr lang="en-US" altLang="ko-KR" sz="2000" b="1" dirty="0">
                          <a:latin typeface="Arial Narrow" panose="020B0606020202030204" pitchFamily="34" charset="0"/>
                        </a:rPr>
                        <a:t>Sang-Ho Jo, Woo Jin Jang, Hyun Sung Joh</a:t>
                      </a:r>
                      <a:endParaRPr lang="ko-KR" altLang="en-US" sz="2000" b="1" dirty="0">
                        <a:latin typeface="Arial Narrow" panose="020B0606020202030204" pitchFamily="34" charset="0"/>
                      </a:endParaRPr>
                    </a:p>
                  </a:txBody>
                  <a:tcPr/>
                </a:tc>
                <a:extLst>
                  <a:ext uri="{0D108BD9-81ED-4DB2-BD59-A6C34878D82A}">
                    <a16:rowId xmlns:a16="http://schemas.microsoft.com/office/drawing/2014/main" val="2153098512"/>
                  </a:ext>
                </a:extLst>
              </a:tr>
              <a:tr h="656080">
                <a:tc>
                  <a:txBody>
                    <a:bodyPr/>
                    <a:lstStyle/>
                    <a:p>
                      <a:pPr latinLnBrk="1"/>
                      <a:r>
                        <a:rPr lang="en-US" altLang="ko-KR" sz="2000" b="1" dirty="0">
                          <a:latin typeface="Arial Narrow" panose="020B0606020202030204" pitchFamily="34" charset="0"/>
                        </a:rPr>
                        <a:t>Data Coordination and Management</a:t>
                      </a:r>
                      <a:endParaRPr lang="ko-KR" altLang="en-US" sz="2000" b="1" dirty="0">
                        <a:latin typeface="Arial Narrow" panose="020B0606020202030204" pitchFamily="34" charset="0"/>
                      </a:endParaRPr>
                    </a:p>
                  </a:txBody>
                  <a:tcPr/>
                </a:tc>
                <a:tc>
                  <a:txBody>
                    <a:bodyPr/>
                    <a:lstStyle/>
                    <a:p>
                      <a:pPr latinLnBrk="1"/>
                      <a:r>
                        <a:rPr lang="en-US" altLang="ko-KR" sz="2000" b="1" dirty="0">
                          <a:latin typeface="Arial Narrow" panose="020B0606020202030204" pitchFamily="34" charset="0"/>
                        </a:rPr>
                        <a:t>Clinical Research Institute, Academic-Clinical Research Operation Team, Samsung Medical Center</a:t>
                      </a:r>
                      <a:endParaRPr lang="ko-KR" altLang="en-US" sz="2000" b="1" dirty="0">
                        <a:latin typeface="Arial Narrow" panose="020B0606020202030204" pitchFamily="34" charset="0"/>
                      </a:endParaRPr>
                    </a:p>
                  </a:txBody>
                  <a:tcPr/>
                </a:tc>
                <a:extLst>
                  <a:ext uri="{0D108BD9-81ED-4DB2-BD59-A6C34878D82A}">
                    <a16:rowId xmlns:a16="http://schemas.microsoft.com/office/drawing/2014/main" val="2072580264"/>
                  </a:ext>
                </a:extLst>
              </a:tr>
              <a:tr h="656080">
                <a:tc>
                  <a:txBody>
                    <a:bodyPr/>
                    <a:lstStyle/>
                    <a:p>
                      <a:pPr latinLnBrk="1"/>
                      <a:r>
                        <a:rPr lang="en-US" altLang="ko-KR" sz="2000" b="1" dirty="0">
                          <a:latin typeface="Arial Narrow" panose="020B0606020202030204" pitchFamily="34" charset="0"/>
                        </a:rPr>
                        <a:t>Sponsor</a:t>
                      </a:r>
                      <a:endParaRPr lang="ko-KR" altLang="en-US" sz="2000" b="1" dirty="0">
                        <a:latin typeface="Arial Narrow" panose="020B0606020202030204" pitchFamily="34" charset="0"/>
                      </a:endParaRPr>
                    </a:p>
                  </a:txBody>
                  <a:tcPr/>
                </a:tc>
                <a:tc>
                  <a:txBody>
                    <a:bodyPr/>
                    <a:lstStyle/>
                    <a:p>
                      <a:pPr latinLnBrk="1"/>
                      <a:r>
                        <a:rPr lang="en-US" altLang="ko-KR" sz="2000" b="1" dirty="0">
                          <a:latin typeface="Arial Narrow" panose="020B0606020202030204" pitchFamily="34" charset="0"/>
                        </a:rPr>
                        <a:t>Dong-A ST</a:t>
                      </a:r>
                      <a:endParaRPr lang="ko-KR" altLang="en-US" sz="2000" b="1" dirty="0">
                        <a:latin typeface="Arial Narrow" panose="020B0606020202030204" pitchFamily="34" charset="0"/>
                      </a:endParaRPr>
                    </a:p>
                  </a:txBody>
                  <a:tcPr/>
                </a:tc>
                <a:extLst>
                  <a:ext uri="{0D108BD9-81ED-4DB2-BD59-A6C34878D82A}">
                    <a16:rowId xmlns:a16="http://schemas.microsoft.com/office/drawing/2014/main" val="85905025"/>
                  </a:ext>
                </a:extLst>
              </a:tr>
            </a:tbl>
          </a:graphicData>
        </a:graphic>
      </p:graphicFrame>
    </p:spTree>
    <p:extLst>
      <p:ext uri="{BB962C8B-B14F-4D97-AF65-F5344CB8AC3E}">
        <p14:creationId xmlns:p14="http://schemas.microsoft.com/office/powerpoint/2010/main" val="302313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D4517B3-9CC6-7BF1-6920-06788B849209}"/>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b="1" dirty="0">
                <a:latin typeface="Arial Narrow" panose="020B0606020202030204" pitchFamily="34" charset="0"/>
              </a:rPr>
              <a:t>Study Endpoints</a:t>
            </a:r>
            <a:endParaRPr lang="ko-KR" altLang="en-US" b="1" dirty="0">
              <a:latin typeface="Arial Narrow" panose="020B0606020202030204" pitchFamily="34" charset="0"/>
            </a:endParaRPr>
          </a:p>
        </p:txBody>
      </p:sp>
      <p:grpSp>
        <p:nvGrpSpPr>
          <p:cNvPr id="16" name="그룹 15">
            <a:extLst>
              <a:ext uri="{FF2B5EF4-FFF2-40B4-BE49-F238E27FC236}">
                <a16:creationId xmlns:a16="http://schemas.microsoft.com/office/drawing/2014/main" id="{BE0FAE55-E682-6AA0-3080-4BDF031EEAD4}"/>
              </a:ext>
            </a:extLst>
          </p:cNvPr>
          <p:cNvGrpSpPr/>
          <p:nvPr/>
        </p:nvGrpSpPr>
        <p:grpSpPr>
          <a:xfrm>
            <a:off x="532614" y="2720860"/>
            <a:ext cx="11216326" cy="2564805"/>
            <a:chOff x="532614" y="2431514"/>
            <a:chExt cx="11216326" cy="2564805"/>
          </a:xfrm>
        </p:grpSpPr>
        <p:sp>
          <p:nvSpPr>
            <p:cNvPr id="4" name="TextBox 3">
              <a:extLst>
                <a:ext uri="{FF2B5EF4-FFF2-40B4-BE49-F238E27FC236}">
                  <a16:creationId xmlns:a16="http://schemas.microsoft.com/office/drawing/2014/main" id="{299B88A8-DED8-D33D-6F45-57B631FCF5A8}"/>
                </a:ext>
              </a:extLst>
            </p:cNvPr>
            <p:cNvSpPr txBox="1"/>
            <p:nvPr/>
          </p:nvSpPr>
          <p:spPr>
            <a:xfrm>
              <a:off x="626886" y="2431514"/>
              <a:ext cx="6183983" cy="657039"/>
            </a:xfrm>
            <a:prstGeom prst="rect">
              <a:avLst/>
            </a:prstGeom>
            <a:noFill/>
          </p:spPr>
          <p:txBody>
            <a:bodyPr wrap="square" rtlCol="0">
              <a:spAutoFit/>
            </a:bodyPr>
            <a:lstStyle/>
            <a:p>
              <a:pPr>
                <a:lnSpc>
                  <a:spcPct val="150000"/>
                </a:lnSpc>
              </a:pPr>
              <a:r>
                <a:rPr lang="en-US" altLang="ko-KR" sz="2800" b="1" dirty="0">
                  <a:latin typeface="Arial Narrow" panose="020B0606020202030204" pitchFamily="34" charset="0"/>
                </a:rPr>
                <a:t>Secondary Endpoints</a:t>
              </a:r>
              <a:endParaRPr lang="ko-KR" altLang="en-US" sz="1400" dirty="0">
                <a:latin typeface="Arial Narrow" panose="020B0606020202030204" pitchFamily="34" charset="0"/>
              </a:endParaRPr>
            </a:p>
          </p:txBody>
        </p:sp>
        <p:sp>
          <p:nvSpPr>
            <p:cNvPr id="6" name="TextBox 5">
              <a:extLst>
                <a:ext uri="{FF2B5EF4-FFF2-40B4-BE49-F238E27FC236}">
                  <a16:creationId xmlns:a16="http://schemas.microsoft.com/office/drawing/2014/main" id="{049D95D3-73F3-E30D-12EE-E94CDD8F4ADF}"/>
                </a:ext>
              </a:extLst>
            </p:cNvPr>
            <p:cNvSpPr txBox="1"/>
            <p:nvPr/>
          </p:nvSpPr>
          <p:spPr>
            <a:xfrm>
              <a:off x="6083655" y="3019424"/>
              <a:ext cx="5542289" cy="1938992"/>
            </a:xfrm>
            <a:prstGeom prst="rect">
              <a:avLst/>
            </a:prstGeom>
            <a:noFill/>
          </p:spPr>
          <p:txBody>
            <a:bodyPr wrap="square">
              <a:spAutoFit/>
            </a:bodyPr>
            <a:lstStyle/>
            <a:p>
              <a:pPr marL="285750" indent="-285750">
                <a:buFont typeface="Arial" panose="020B0604020202020204" pitchFamily="34" charset="0"/>
                <a:buChar char="•"/>
              </a:pPr>
              <a:r>
                <a:rPr lang="en-US" altLang="ko-KR" sz="2000" dirty="0">
                  <a:solidFill>
                    <a:srgbClr val="000000"/>
                  </a:solidFill>
                  <a:effectLst/>
                  <a:latin typeface="Arial Narrow" panose="020B0606020202030204" pitchFamily="34" charset="0"/>
                  <a:ea typeface="맑은 고딕" panose="020B0503020000020004" pitchFamily="50" charset="-127"/>
                </a:rPr>
                <a:t>Bleeding (BARC type 2, 3, or 5)</a:t>
              </a:r>
            </a:p>
            <a:p>
              <a:pPr marL="285750" indent="-285750">
                <a:buFont typeface="Arial" panose="020B0604020202020204" pitchFamily="34" charset="0"/>
                <a:buChar char="•"/>
              </a:pPr>
              <a:r>
                <a:rPr lang="en-US" altLang="ko-KR" sz="2000" dirty="0">
                  <a:solidFill>
                    <a:srgbClr val="000000"/>
                  </a:solidFill>
                  <a:effectLst/>
                  <a:latin typeface="Arial Narrow" panose="020B0606020202030204" pitchFamily="34" charset="0"/>
                  <a:ea typeface="맑은 고딕" panose="020B0503020000020004" pitchFamily="50" charset="-127"/>
                </a:rPr>
                <a:t>Major bleeding (BARC type 3 or 5)</a:t>
              </a:r>
            </a:p>
            <a:p>
              <a:pPr marL="285750" indent="-285750">
                <a:buFont typeface="Arial" panose="020B0604020202020204" pitchFamily="34" charset="0"/>
                <a:buChar char="•"/>
              </a:pPr>
              <a:r>
                <a:rPr lang="en-US" altLang="ko-KR" sz="2000" dirty="0">
                  <a:solidFill>
                    <a:srgbClr val="000000"/>
                  </a:solidFill>
                  <a:latin typeface="Arial Narrow" panose="020B0606020202030204" pitchFamily="34" charset="0"/>
                  <a:ea typeface="맑은 고딕" panose="020B0503020000020004" pitchFamily="50" charset="-127"/>
                </a:rPr>
                <a:t>Upper gastrointestinal clinical event</a:t>
              </a:r>
            </a:p>
            <a:p>
              <a:pPr marL="285750" indent="-285750">
                <a:buFont typeface="Arial" panose="020B0604020202020204" pitchFamily="34" charset="0"/>
                <a:buChar char="•"/>
              </a:pPr>
              <a:r>
                <a:rPr lang="en-US" altLang="ko-KR" sz="2000" dirty="0">
                  <a:solidFill>
                    <a:srgbClr val="000000"/>
                  </a:solidFill>
                  <a:latin typeface="Arial Narrow" panose="020B0606020202030204" pitchFamily="34" charset="0"/>
                  <a:ea typeface="맑은 고딕" panose="020B0503020000020004" pitchFamily="50" charset="-127"/>
                </a:rPr>
                <a:t>Gastrointestinal ulcer or bleeding*</a:t>
              </a:r>
            </a:p>
            <a:p>
              <a:pPr marL="285750" indent="-285750">
                <a:buFont typeface="Arial" panose="020B0604020202020204" pitchFamily="34" charset="0"/>
                <a:buChar char="•"/>
              </a:pPr>
              <a:r>
                <a:rPr lang="en-US" altLang="ko-KR" sz="2000" dirty="0">
                  <a:solidFill>
                    <a:srgbClr val="000000"/>
                  </a:solidFill>
                  <a:latin typeface="Arial Narrow" panose="020B0606020202030204" pitchFamily="34" charset="0"/>
                  <a:ea typeface="맑은 고딕" panose="020B0503020000020004" pitchFamily="50" charset="-127"/>
                </a:rPr>
                <a:t>Net adverse clinical events (MACCE + major bleeding)</a:t>
              </a:r>
            </a:p>
            <a:p>
              <a:pPr marL="285750" indent="-285750">
                <a:buFont typeface="Arial" panose="020B0604020202020204" pitchFamily="34" charset="0"/>
                <a:buChar char="•"/>
              </a:pPr>
              <a:r>
                <a:rPr lang="en-US" altLang="ko-KR" sz="2000" dirty="0">
                  <a:solidFill>
                    <a:srgbClr val="000000"/>
                  </a:solidFill>
                  <a:latin typeface="Arial Narrow" panose="020B0606020202030204" pitchFamily="34" charset="0"/>
                  <a:ea typeface="맑은 고딕" panose="020B0503020000020004" pitchFamily="50" charset="-127"/>
                </a:rPr>
                <a:t>Any revascularization</a:t>
              </a:r>
            </a:p>
          </p:txBody>
        </p:sp>
        <p:sp>
          <p:nvSpPr>
            <p:cNvPr id="8" name="TextBox 7">
              <a:extLst>
                <a:ext uri="{FF2B5EF4-FFF2-40B4-BE49-F238E27FC236}">
                  <a16:creationId xmlns:a16="http://schemas.microsoft.com/office/drawing/2014/main" id="{5021D872-9878-5F49-9D6D-B853BF15E267}"/>
                </a:ext>
              </a:extLst>
            </p:cNvPr>
            <p:cNvSpPr txBox="1"/>
            <p:nvPr/>
          </p:nvSpPr>
          <p:spPr>
            <a:xfrm>
              <a:off x="584465" y="3030983"/>
              <a:ext cx="5788058" cy="1938992"/>
            </a:xfrm>
            <a:prstGeom prst="rect">
              <a:avLst/>
            </a:prstGeom>
            <a:noFill/>
          </p:spPr>
          <p:txBody>
            <a:bodyPr wrap="square">
              <a:spAutoFit/>
            </a:bodyPr>
            <a:lstStyle/>
            <a:p>
              <a:pPr marL="285750" indent="-285750">
                <a:buFont typeface="Arial" panose="020B0604020202020204" pitchFamily="34" charset="0"/>
                <a:buChar char="•"/>
              </a:pPr>
              <a:r>
                <a:rPr lang="en-US" altLang="ko-KR" sz="2000" dirty="0">
                  <a:solidFill>
                    <a:srgbClr val="000000"/>
                  </a:solidFill>
                  <a:latin typeface="Arial Narrow" panose="020B0606020202030204" pitchFamily="34" charset="0"/>
                  <a:ea typeface="맑은 고딕" panose="020B0503020000020004" pitchFamily="50" charset="-127"/>
                </a:rPr>
                <a:t>D</a:t>
              </a:r>
              <a:r>
                <a:rPr lang="en-US" altLang="ko-KR" sz="2000" dirty="0">
                  <a:solidFill>
                    <a:srgbClr val="000000"/>
                  </a:solidFill>
                  <a:effectLst/>
                  <a:latin typeface="Arial Narrow" panose="020B0606020202030204" pitchFamily="34" charset="0"/>
                  <a:ea typeface="맑은 고딕" panose="020B0503020000020004" pitchFamily="50" charset="-127"/>
                </a:rPr>
                <a:t>eath from any cause</a:t>
              </a:r>
            </a:p>
            <a:p>
              <a:pPr marL="285750" indent="-285750">
                <a:buFont typeface="Arial" panose="020B0604020202020204" pitchFamily="34" charset="0"/>
                <a:buChar char="•"/>
              </a:pPr>
              <a:r>
                <a:rPr lang="en-US" altLang="ko-KR" sz="2000" dirty="0">
                  <a:solidFill>
                    <a:srgbClr val="000000"/>
                  </a:solidFill>
                  <a:latin typeface="Arial Narrow" panose="020B0606020202030204" pitchFamily="34" charset="0"/>
                  <a:ea typeface="맑은 고딕" panose="020B0503020000020004" pitchFamily="50" charset="-127"/>
                </a:rPr>
                <a:t>Myocardial infarction (</a:t>
              </a:r>
              <a:r>
                <a:rPr lang="en-US" altLang="ko-KR" sz="2000" dirty="0">
                  <a:latin typeface="Arial Narrow" panose="020B0606020202030204" pitchFamily="34" charset="0"/>
                </a:rPr>
                <a:t>4</a:t>
              </a:r>
              <a:r>
                <a:rPr lang="en-US" altLang="ko-KR" sz="2000" baseline="30000" dirty="0">
                  <a:latin typeface="Arial Narrow" panose="020B0606020202030204" pitchFamily="34" charset="0"/>
                </a:rPr>
                <a:t>th</a:t>
              </a:r>
              <a:r>
                <a:rPr lang="en-US" altLang="ko-KR" sz="2000" dirty="0">
                  <a:latin typeface="Arial Narrow" panose="020B0606020202030204" pitchFamily="34" charset="0"/>
                </a:rPr>
                <a:t> Universal Definition)</a:t>
              </a:r>
              <a:endParaRPr lang="en-US" altLang="ko-KR" sz="2000" dirty="0">
                <a:solidFill>
                  <a:srgbClr val="000000"/>
                </a:solidFill>
                <a:latin typeface="Arial Narrow" panose="020B0606020202030204" pitchFamily="34" charset="0"/>
                <a:ea typeface="맑은 고딕" panose="020B0503020000020004" pitchFamily="50" charset="-127"/>
              </a:endParaRPr>
            </a:p>
            <a:p>
              <a:pPr marL="285750" indent="-285750">
                <a:buFont typeface="Arial" panose="020B0604020202020204" pitchFamily="34" charset="0"/>
                <a:buChar char="•"/>
              </a:pPr>
              <a:r>
                <a:rPr lang="en-US" altLang="ko-KR" sz="2000" dirty="0">
                  <a:solidFill>
                    <a:srgbClr val="000000"/>
                  </a:solidFill>
                  <a:latin typeface="Arial Narrow" panose="020B0606020202030204" pitchFamily="34" charset="0"/>
                  <a:ea typeface="맑은 고딕" panose="020B0503020000020004" pitchFamily="50" charset="-127"/>
                </a:rPr>
                <a:t>Stroke</a:t>
              </a:r>
              <a:endParaRPr lang="en-US" altLang="ko-KR" sz="2000" dirty="0">
                <a:solidFill>
                  <a:srgbClr val="000000"/>
                </a:solidFill>
                <a:effectLst/>
                <a:latin typeface="Arial Narrow" panose="020B0606020202030204" pitchFamily="34" charset="0"/>
                <a:ea typeface="맑은 고딕" panose="020B0503020000020004" pitchFamily="50" charset="-127"/>
              </a:endParaRPr>
            </a:p>
            <a:p>
              <a:pPr marL="285750" indent="-285750">
                <a:buFont typeface="Arial" panose="020B0604020202020204" pitchFamily="34" charset="0"/>
                <a:buChar char="•"/>
              </a:pPr>
              <a:r>
                <a:rPr lang="en-US" altLang="ko-KR" sz="2000" dirty="0">
                  <a:solidFill>
                    <a:srgbClr val="000000"/>
                  </a:solidFill>
                  <a:latin typeface="Arial Narrow" panose="020B0606020202030204" pitchFamily="34" charset="0"/>
                  <a:ea typeface="맑은 고딕" panose="020B0503020000020004" pitchFamily="50" charset="-127"/>
                </a:rPr>
                <a:t>Definite or probable stent thrombosis (ARC criteria)</a:t>
              </a:r>
            </a:p>
            <a:p>
              <a:pPr marL="285750" indent="-285750">
                <a:buFont typeface="Arial" panose="020B0604020202020204" pitchFamily="34" charset="0"/>
                <a:buChar char="•"/>
              </a:pPr>
              <a:r>
                <a:rPr lang="en-US" altLang="ko-KR" sz="2000" dirty="0">
                  <a:solidFill>
                    <a:srgbClr val="000000"/>
                  </a:solidFill>
                  <a:latin typeface="Arial Narrow" panose="020B0606020202030204" pitchFamily="34" charset="0"/>
                  <a:ea typeface="맑은 고딕" panose="020B0503020000020004" pitchFamily="50" charset="-127"/>
                </a:rPr>
                <a:t>Death from cardiovascular cause</a:t>
              </a:r>
            </a:p>
            <a:p>
              <a:pPr marL="285750" indent="-285750">
                <a:buFont typeface="Arial" panose="020B0604020202020204" pitchFamily="34" charset="0"/>
                <a:buChar char="•"/>
              </a:pPr>
              <a:r>
                <a:rPr lang="en-US" altLang="ko-KR" sz="2000" dirty="0">
                  <a:solidFill>
                    <a:srgbClr val="000000"/>
                  </a:solidFill>
                  <a:effectLst/>
                  <a:latin typeface="Arial Narrow" panose="020B0606020202030204" pitchFamily="34" charset="0"/>
                  <a:ea typeface="맑은 고딕" panose="020B0503020000020004" pitchFamily="50" charset="-127"/>
                </a:rPr>
                <a:t>Death from cardiovascular cause, MI, or stroke</a:t>
              </a:r>
              <a:endParaRPr lang="en-US" altLang="ko-KR" sz="2000" dirty="0">
                <a:solidFill>
                  <a:srgbClr val="000000"/>
                </a:solidFill>
                <a:latin typeface="Arial Narrow" panose="020B0606020202030204" pitchFamily="34" charset="0"/>
                <a:ea typeface="맑은 고딕" panose="020B0503020000020004" pitchFamily="50" charset="-127"/>
              </a:endParaRPr>
            </a:p>
          </p:txBody>
        </p:sp>
        <p:sp>
          <p:nvSpPr>
            <p:cNvPr id="9" name="직사각형 8">
              <a:extLst>
                <a:ext uri="{FF2B5EF4-FFF2-40B4-BE49-F238E27FC236}">
                  <a16:creationId xmlns:a16="http://schemas.microsoft.com/office/drawing/2014/main" id="{75E4C9CF-483F-DDDD-B43D-FB7D628D93EA}"/>
                </a:ext>
              </a:extLst>
            </p:cNvPr>
            <p:cNvSpPr/>
            <p:nvPr/>
          </p:nvSpPr>
          <p:spPr>
            <a:xfrm>
              <a:off x="532614" y="2516956"/>
              <a:ext cx="11216326" cy="2479363"/>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Narrow" panose="020B0606020202030204" pitchFamily="34" charset="0"/>
              </a:endParaRPr>
            </a:p>
          </p:txBody>
        </p:sp>
      </p:grpSp>
      <p:grpSp>
        <p:nvGrpSpPr>
          <p:cNvPr id="17" name="그룹 16">
            <a:extLst>
              <a:ext uri="{FF2B5EF4-FFF2-40B4-BE49-F238E27FC236}">
                <a16:creationId xmlns:a16="http://schemas.microsoft.com/office/drawing/2014/main" id="{04D98476-013E-1EEA-4209-7154CFEAA4E8}"/>
              </a:ext>
            </a:extLst>
          </p:cNvPr>
          <p:cNvGrpSpPr/>
          <p:nvPr/>
        </p:nvGrpSpPr>
        <p:grpSpPr>
          <a:xfrm>
            <a:off x="532614" y="989323"/>
            <a:ext cx="11216326" cy="1629848"/>
            <a:chOff x="532614" y="782492"/>
            <a:chExt cx="11216326" cy="1629848"/>
          </a:xfrm>
        </p:grpSpPr>
        <p:sp>
          <p:nvSpPr>
            <p:cNvPr id="3" name="TextBox 2">
              <a:extLst>
                <a:ext uri="{FF2B5EF4-FFF2-40B4-BE49-F238E27FC236}">
                  <a16:creationId xmlns:a16="http://schemas.microsoft.com/office/drawing/2014/main" id="{239E345E-7B16-8A23-1209-9E3C0CBA35CA}"/>
                </a:ext>
              </a:extLst>
            </p:cNvPr>
            <p:cNvSpPr txBox="1"/>
            <p:nvPr/>
          </p:nvSpPr>
          <p:spPr>
            <a:xfrm>
              <a:off x="626886" y="905351"/>
              <a:ext cx="10317634" cy="1430520"/>
            </a:xfrm>
            <a:prstGeom prst="rect">
              <a:avLst/>
            </a:prstGeom>
            <a:noFill/>
          </p:spPr>
          <p:txBody>
            <a:bodyPr wrap="square" rtlCol="0">
              <a:spAutoFit/>
            </a:bodyPr>
            <a:lstStyle/>
            <a:p>
              <a:pPr>
                <a:lnSpc>
                  <a:spcPts val="3600"/>
                </a:lnSpc>
              </a:pPr>
              <a:r>
                <a:rPr lang="en-US" altLang="ko-KR" sz="2800" b="1" dirty="0">
                  <a:latin typeface="Arial Narrow" panose="020B0606020202030204" pitchFamily="34" charset="0"/>
                </a:rPr>
                <a:t>Primary Endpoint</a:t>
              </a:r>
            </a:p>
            <a:p>
              <a:pPr marL="285750" indent="-285750">
                <a:lnSpc>
                  <a:spcPts val="3600"/>
                </a:lnSpc>
                <a:buFont typeface="Arial" panose="020B0604020202020204" pitchFamily="34" charset="0"/>
                <a:buChar char="•"/>
              </a:pPr>
              <a:r>
                <a:rPr lang="en-US" altLang="ko-KR" sz="2800" b="1" dirty="0">
                  <a:solidFill>
                    <a:srgbClr val="C00000"/>
                  </a:solidFill>
                  <a:latin typeface="Arial Narrow" panose="020B0606020202030204" pitchFamily="34" charset="0"/>
                  <a:ea typeface="맑은 고딕" panose="020B0503020000020004" pitchFamily="50" charset="-127"/>
                </a:rPr>
                <a:t>M</a:t>
              </a:r>
              <a:r>
                <a:rPr lang="en-US" altLang="ko-KR" sz="2800" b="1" dirty="0">
                  <a:solidFill>
                    <a:srgbClr val="C00000"/>
                  </a:solidFill>
                  <a:effectLst/>
                  <a:latin typeface="Arial Narrow" panose="020B0606020202030204" pitchFamily="34" charset="0"/>
                  <a:ea typeface="맑은 고딕" panose="020B0503020000020004" pitchFamily="50" charset="-127"/>
                </a:rPr>
                <a:t>ajor adverse cardiac and cerebrovascular events (MACCE)</a:t>
              </a:r>
            </a:p>
            <a:p>
              <a:pPr marL="536575" lvl="1" indent="-177800">
                <a:lnSpc>
                  <a:spcPts val="3600"/>
                </a:lnSpc>
                <a:buFont typeface="Arial" panose="020B0604020202020204" pitchFamily="34" charset="0"/>
                <a:buChar char="•"/>
              </a:pPr>
              <a:r>
                <a:rPr lang="en-US" altLang="ko-KR" sz="2400" dirty="0">
                  <a:solidFill>
                    <a:srgbClr val="000000"/>
                  </a:solidFill>
                  <a:latin typeface="Arial Narrow" panose="020B0606020202030204" pitchFamily="34" charset="0"/>
                  <a:ea typeface="맑은 고딕" panose="020B0503020000020004" pitchFamily="50" charset="-127"/>
                </a:rPr>
                <a:t>A composite of death from any cause, myocardial infarction, or stroke</a:t>
              </a:r>
              <a:endParaRPr lang="ko-KR" altLang="en-US" sz="2400" dirty="0">
                <a:latin typeface="Arial Narrow" panose="020B0606020202030204" pitchFamily="34" charset="0"/>
              </a:endParaRPr>
            </a:p>
          </p:txBody>
        </p:sp>
        <p:sp>
          <p:nvSpPr>
            <p:cNvPr id="15" name="직사각형 14">
              <a:extLst>
                <a:ext uri="{FF2B5EF4-FFF2-40B4-BE49-F238E27FC236}">
                  <a16:creationId xmlns:a16="http://schemas.microsoft.com/office/drawing/2014/main" id="{963E08C7-33A4-439D-787C-D1C28075D0D3}"/>
                </a:ext>
              </a:extLst>
            </p:cNvPr>
            <p:cNvSpPr/>
            <p:nvPr/>
          </p:nvSpPr>
          <p:spPr>
            <a:xfrm>
              <a:off x="532614" y="782492"/>
              <a:ext cx="11216326" cy="162984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Narrow" panose="020B0606020202030204" pitchFamily="34" charset="0"/>
              </a:endParaRPr>
            </a:p>
          </p:txBody>
        </p:sp>
      </p:grpSp>
      <p:sp>
        <p:nvSpPr>
          <p:cNvPr id="7" name="TextBox 6">
            <a:extLst>
              <a:ext uri="{FF2B5EF4-FFF2-40B4-BE49-F238E27FC236}">
                <a16:creationId xmlns:a16="http://schemas.microsoft.com/office/drawing/2014/main" id="{2E012CF9-A9A7-2D11-1FE6-32BB699D6BA2}"/>
              </a:ext>
            </a:extLst>
          </p:cNvPr>
          <p:cNvSpPr txBox="1"/>
          <p:nvPr/>
        </p:nvSpPr>
        <p:spPr>
          <a:xfrm>
            <a:off x="409846" y="5314500"/>
            <a:ext cx="11461861" cy="738664"/>
          </a:xfrm>
          <a:prstGeom prst="rect">
            <a:avLst/>
          </a:prstGeom>
          <a:noFill/>
        </p:spPr>
        <p:txBody>
          <a:bodyPr wrap="square">
            <a:spAutoFit/>
          </a:bodyPr>
          <a:lstStyle/>
          <a:p>
            <a:r>
              <a:rPr lang="en-US" altLang="ko-KR" sz="1400" dirty="0">
                <a:latin typeface="Arial Narrow" panose="020B0606020202030204" pitchFamily="34" charset="0"/>
              </a:rPr>
              <a:t>*Composite of overt bleeding of gastroduodenal origin, overt upper gastrointestinal bleeding of unknown origin, occult gastrointestinal bleeding with a documented decrease in hemoglobin concentration of at least 2 g/dL, symptomatic gastroduodenal ulcer or at least five erosions, symptomatic gastro-esophageal reflux disease, upper gastrointestinal obstruction, or perforation</a:t>
            </a:r>
            <a:endParaRPr lang="ko-KR" altLang="en-US" sz="1400" dirty="0">
              <a:latin typeface="Arial Narrow" panose="020B0606020202030204" pitchFamily="34" charset="0"/>
            </a:endParaRPr>
          </a:p>
        </p:txBody>
      </p:sp>
    </p:spTree>
    <p:extLst>
      <p:ext uri="{BB962C8B-B14F-4D97-AF65-F5344CB8AC3E}">
        <p14:creationId xmlns:p14="http://schemas.microsoft.com/office/powerpoint/2010/main" val="423950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8B213A8-CBF0-A7FB-5F1F-BA828F55FF54}"/>
              </a:ext>
            </a:extLst>
          </p:cNvPr>
          <p:cNvSpPr txBox="1">
            <a:spLocks/>
          </p:cNvSpPr>
          <p:nvPr/>
        </p:nvSpPr>
        <p:spPr>
          <a:xfrm>
            <a:off x="0" y="0"/>
            <a:ext cx="12192000" cy="829559"/>
          </a:xfrm>
          <a:prstGeom prst="rect">
            <a:avLst/>
          </a:prstGeom>
        </p:spPr>
        <p:txBody>
          <a:bodyPr anchor="ctr" anchorCtr="0"/>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altLang="ko-KR" b="1" dirty="0">
                <a:latin typeface="Arial Narrow" panose="020B0606020202030204" pitchFamily="34" charset="0"/>
              </a:rPr>
              <a:t>Sample Size Calculation and Statistical Analyses</a:t>
            </a:r>
            <a:endParaRPr lang="ko-KR" altLang="en-US" b="1" dirty="0">
              <a:latin typeface="Arial Narrow" panose="020B0606020202030204" pitchFamily="34" charset="0"/>
            </a:endParaRPr>
          </a:p>
        </p:txBody>
      </p:sp>
      <p:sp>
        <p:nvSpPr>
          <p:cNvPr id="13" name="TextBox 12">
            <a:extLst>
              <a:ext uri="{FF2B5EF4-FFF2-40B4-BE49-F238E27FC236}">
                <a16:creationId xmlns:a16="http://schemas.microsoft.com/office/drawing/2014/main" id="{E269E616-133D-DD02-421F-A902CB16ADE0}"/>
              </a:ext>
            </a:extLst>
          </p:cNvPr>
          <p:cNvSpPr txBox="1"/>
          <p:nvPr/>
        </p:nvSpPr>
        <p:spPr>
          <a:xfrm>
            <a:off x="398833" y="1180980"/>
            <a:ext cx="11449455" cy="4524315"/>
          </a:xfrm>
          <a:prstGeom prst="rect">
            <a:avLst/>
          </a:prstGeom>
          <a:noFill/>
        </p:spPr>
        <p:txBody>
          <a:bodyPr wrap="square">
            <a:spAutoFit/>
          </a:bodyPr>
          <a:lstStyle/>
          <a:p>
            <a:pPr marL="285750" indent="-285750">
              <a:buFont typeface="Arial" panose="020B0604020202020204" pitchFamily="34" charset="0"/>
              <a:buChar char="•"/>
            </a:pPr>
            <a:r>
              <a:rPr lang="en-US" altLang="ko-KR" sz="2400" dirty="0">
                <a:solidFill>
                  <a:srgbClr val="002060"/>
                </a:solidFill>
                <a:latin typeface="Arial Narrow" panose="020B0606020202030204" pitchFamily="34" charset="0"/>
              </a:rPr>
              <a:t>Expected annual event rate of the primary end point</a:t>
            </a:r>
          </a:p>
          <a:p>
            <a:pPr marL="742950" lvl="1" indent="-285750">
              <a:buFont typeface="Arial" panose="020B0604020202020204" pitchFamily="34" charset="0"/>
              <a:buChar char="•"/>
            </a:pPr>
            <a:r>
              <a:rPr lang="en-US" altLang="ko-KR" sz="2400" dirty="0">
                <a:solidFill>
                  <a:srgbClr val="002060"/>
                </a:solidFill>
                <a:latin typeface="Arial Narrow" panose="020B0606020202030204" pitchFamily="34" charset="0"/>
              </a:rPr>
              <a:t>4.0% in the aspirin group</a:t>
            </a:r>
          </a:p>
          <a:p>
            <a:pPr marL="742950" lvl="1" indent="-285750">
              <a:buFont typeface="Arial" panose="020B0604020202020204" pitchFamily="34" charset="0"/>
              <a:buChar char="•"/>
            </a:pPr>
            <a:r>
              <a:rPr lang="en-US" altLang="ko-KR" sz="2400" dirty="0">
                <a:solidFill>
                  <a:srgbClr val="002060"/>
                </a:solidFill>
                <a:latin typeface="Arial Narrow" panose="020B0606020202030204" pitchFamily="34" charset="0"/>
              </a:rPr>
              <a:t>3.0% in the clopidogrel group (25% relative risk reduction)</a:t>
            </a:r>
          </a:p>
          <a:p>
            <a:pPr marL="285750" indent="-285750">
              <a:buFont typeface="Arial" panose="020B0604020202020204" pitchFamily="34" charset="0"/>
              <a:buChar char="•"/>
            </a:pPr>
            <a:r>
              <a:rPr lang="en-US" altLang="ko-KR" sz="2400" dirty="0">
                <a:solidFill>
                  <a:srgbClr val="002060"/>
                </a:solidFill>
                <a:latin typeface="Arial Narrow" panose="020B0606020202030204" pitchFamily="34" charset="0"/>
              </a:rPr>
              <a:t>Accrual time – 3 years</a:t>
            </a:r>
          </a:p>
          <a:p>
            <a:pPr marL="285750" indent="-285750">
              <a:buFont typeface="Arial" panose="020B0604020202020204" pitchFamily="34" charset="0"/>
              <a:buChar char="•"/>
            </a:pPr>
            <a:r>
              <a:rPr lang="en-US" altLang="ko-KR" sz="2400" dirty="0">
                <a:solidFill>
                  <a:srgbClr val="002060"/>
                </a:solidFill>
                <a:latin typeface="Arial Narrow" panose="020B0606020202030204" pitchFamily="34" charset="0"/>
              </a:rPr>
              <a:t>Additional follow-up time – 1 year after last patient enrollment </a:t>
            </a:r>
          </a:p>
          <a:p>
            <a:pPr marL="285750" indent="-285750">
              <a:buFont typeface="Arial" panose="020B0604020202020204" pitchFamily="34" charset="0"/>
              <a:buChar char="•"/>
            </a:pPr>
            <a:r>
              <a:rPr lang="en-US" altLang="ko-KR" sz="2400" dirty="0">
                <a:solidFill>
                  <a:srgbClr val="002060"/>
                </a:solidFill>
                <a:latin typeface="Arial Narrow" panose="020B0606020202030204" pitchFamily="34" charset="0"/>
              </a:rPr>
              <a:t>1:1 randomization</a:t>
            </a:r>
          </a:p>
          <a:p>
            <a:pPr marL="285750" indent="-285750">
              <a:buFont typeface="Arial" panose="020B0604020202020204" pitchFamily="34" charset="0"/>
              <a:buChar char="•"/>
            </a:pPr>
            <a:r>
              <a:rPr lang="en-US" altLang="ko-KR" sz="2400" dirty="0">
                <a:solidFill>
                  <a:srgbClr val="002060"/>
                </a:solidFill>
                <a:latin typeface="Arial Narrow" panose="020B0606020202030204" pitchFamily="34" charset="0"/>
              </a:rPr>
              <a:t>A total of </a:t>
            </a:r>
            <a:r>
              <a:rPr lang="en-US" altLang="ko-KR" sz="2400" dirty="0">
                <a:solidFill>
                  <a:srgbClr val="FF0000"/>
                </a:solidFill>
                <a:latin typeface="Arial Narrow" panose="020B0606020202030204" pitchFamily="34" charset="0"/>
              </a:rPr>
              <a:t>5,000</a:t>
            </a:r>
            <a:r>
              <a:rPr lang="en-US" altLang="ko-KR" sz="2400" dirty="0">
                <a:solidFill>
                  <a:srgbClr val="002060"/>
                </a:solidFill>
                <a:latin typeface="Arial Narrow" panose="020B0606020202030204" pitchFamily="34" charset="0"/>
              </a:rPr>
              <a:t> patients would provide a statistical power of 82% with significance level of 0.05 (2-sided). </a:t>
            </a:r>
          </a:p>
          <a:p>
            <a:pPr marL="285750" indent="-285750">
              <a:buFont typeface="Arial" panose="020B0604020202020204" pitchFamily="34" charset="0"/>
              <a:buChar char="•"/>
            </a:pPr>
            <a:endParaRPr lang="en-US" altLang="ko-KR" sz="2400" dirty="0">
              <a:solidFill>
                <a:srgbClr val="002060"/>
              </a:solidFill>
              <a:latin typeface="Arial Narrow" panose="020B0606020202030204" pitchFamily="34" charset="0"/>
            </a:endParaRPr>
          </a:p>
          <a:p>
            <a:pPr marL="285750" indent="-285750">
              <a:buFont typeface="Arial" panose="020B0604020202020204" pitchFamily="34" charset="0"/>
              <a:buChar char="•"/>
            </a:pPr>
            <a:r>
              <a:rPr lang="en-US" altLang="ko-KR" sz="2400" dirty="0">
                <a:solidFill>
                  <a:srgbClr val="002060"/>
                </a:solidFill>
                <a:latin typeface="Arial Narrow" panose="020B0606020202030204" pitchFamily="34" charset="0"/>
              </a:rPr>
              <a:t>When the original target sample size of 5000 patients was reached ahead of the planned accrual period, we decided to continue enrolling patients until the end of the planned recruitment period (</a:t>
            </a:r>
            <a:r>
              <a:rPr lang="en-US" altLang="ko-KR" sz="2400" dirty="0" err="1">
                <a:solidFill>
                  <a:srgbClr val="002060"/>
                </a:solidFill>
                <a:latin typeface="Arial Narrow" panose="020B0606020202030204" pitchFamily="34" charset="0"/>
              </a:rPr>
              <a:t>ie</a:t>
            </a:r>
            <a:r>
              <a:rPr lang="en-US" altLang="ko-KR" sz="2400" dirty="0">
                <a:solidFill>
                  <a:srgbClr val="002060"/>
                </a:solidFill>
                <a:latin typeface="Arial Narrow" panose="020B0606020202030204" pitchFamily="34" charset="0"/>
              </a:rPr>
              <a:t>, a 3-year accrual period).</a:t>
            </a:r>
            <a:endParaRPr lang="ko-KR" altLang="en-US" sz="2400" dirty="0"/>
          </a:p>
        </p:txBody>
      </p:sp>
    </p:spTree>
    <p:extLst>
      <p:ext uri="{BB962C8B-B14F-4D97-AF65-F5344CB8AC3E}">
        <p14:creationId xmlns:p14="http://schemas.microsoft.com/office/powerpoint/2010/main" val="6029842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1503</TotalTime>
  <Words>2621</Words>
  <Application>Microsoft Office PowerPoint</Application>
  <PresentationFormat>와이드스크린</PresentationFormat>
  <Paragraphs>585</Paragraphs>
  <Slides>23</Slides>
  <Notes>2</Notes>
  <HiddenSlides>0</HiddenSlides>
  <MMClips>0</MMClips>
  <ScaleCrop>false</ScaleCrop>
  <HeadingPairs>
    <vt:vector size="6" baseType="variant">
      <vt:variant>
        <vt:lpstr>사용한 글꼴</vt:lpstr>
      </vt:variant>
      <vt:variant>
        <vt:i4>5</vt:i4>
      </vt:variant>
      <vt:variant>
        <vt:lpstr>테마</vt:lpstr>
      </vt:variant>
      <vt:variant>
        <vt:i4>2</vt:i4>
      </vt:variant>
      <vt:variant>
        <vt:lpstr>슬라이드 제목</vt:lpstr>
      </vt:variant>
      <vt:variant>
        <vt:i4>23</vt:i4>
      </vt:variant>
    </vt:vector>
  </HeadingPairs>
  <TitlesOfParts>
    <vt:vector size="30" baseType="lpstr">
      <vt:lpstr>맑은 고딕</vt:lpstr>
      <vt:lpstr>Aptos</vt:lpstr>
      <vt:lpstr>Aptos Display</vt:lpstr>
      <vt:lpstr>Arial</vt:lpstr>
      <vt:lpstr>Arial Narrow</vt:lpstr>
      <vt:lpstr>Custom Design</vt:lpstr>
      <vt:lpstr>1_Custom Design</vt:lpstr>
      <vt:lpstr>PowerPoint 프레젠테이션</vt:lpstr>
      <vt:lpstr>Background (I)</vt:lpstr>
      <vt:lpstr>Background (II)</vt:lpstr>
      <vt:lpstr>Study Objective</vt:lpstr>
      <vt:lpstr>Study Design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Wong</dc:creator>
  <cp:lastModifiedBy>Joo-Yong Hahn</cp:lastModifiedBy>
  <cp:revision>11</cp:revision>
  <dcterms:created xsi:type="dcterms:W3CDTF">2024-06-12T15:54:01Z</dcterms:created>
  <dcterms:modified xsi:type="dcterms:W3CDTF">2025-03-29T11:59:40Z</dcterms:modified>
</cp:coreProperties>
</file>