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2"/>
  </p:notesMasterIdLst>
  <p:sldIdLst>
    <p:sldId id="259" r:id="rId3"/>
    <p:sldId id="260" r:id="rId4"/>
    <p:sldId id="2145707175" r:id="rId5"/>
    <p:sldId id="2145707238" r:id="rId6"/>
    <p:sldId id="2145707232" r:id="rId7"/>
    <p:sldId id="2145707235" r:id="rId8"/>
    <p:sldId id="264" r:id="rId9"/>
    <p:sldId id="2145707241" r:id="rId10"/>
    <p:sldId id="2145707246" r:id="rId11"/>
    <p:sldId id="2145707249" r:id="rId12"/>
    <p:sldId id="2145707240" r:id="rId13"/>
    <p:sldId id="270" r:id="rId14"/>
    <p:sldId id="2145707234" r:id="rId15"/>
    <p:sldId id="272" r:id="rId16"/>
    <p:sldId id="2145707245" r:id="rId17"/>
    <p:sldId id="273" r:id="rId18"/>
    <p:sldId id="2145707244" r:id="rId19"/>
    <p:sldId id="2145707239" r:id="rId20"/>
    <p:sldId id="214570724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8419D0-F10D-4AE7-B971-7C0508CB08B7}">
          <p14:sldIdLst>
            <p14:sldId id="259"/>
            <p14:sldId id="260"/>
            <p14:sldId id="2145707175"/>
            <p14:sldId id="2145707238"/>
            <p14:sldId id="2145707232"/>
            <p14:sldId id="2145707235"/>
            <p14:sldId id="264"/>
            <p14:sldId id="2145707241"/>
            <p14:sldId id="2145707246"/>
            <p14:sldId id="2145707249"/>
            <p14:sldId id="2145707240"/>
            <p14:sldId id="270"/>
            <p14:sldId id="2145707234"/>
            <p14:sldId id="272"/>
            <p14:sldId id="2145707245"/>
            <p14:sldId id="273"/>
            <p14:sldId id="2145707244"/>
            <p14:sldId id="2145707239"/>
            <p14:sldId id="21457072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815E04-ED35-A265-E4D9-B3030ADB9074}" name="Loureiro, Maria José" initials="ML" userId="S::louremar@merck.com::cb0cfbc1-87ff-4760-b03e-9b2525b69887" providerId="AD"/>
  <p188:author id="{F73C0020-1F85-0608-F9B8-7BC60C69495D}" name="Rotonda, Jennifer" initials="RJ" userId="S::rotondaj@merck.com::b02248eb-4540-4f7c-a9b7-18b38e9a4c44" providerId="AD"/>
  <p188:author id="{A760A934-90B7-0A7B-3E9F-FAF0AF666EFE}" name="Patel, Mahesh J." initials="MP" userId="S::pamahesh@merck.com::c5f068cd-40ab-41ba-9712-04c41eea9c41" providerId="AD"/>
  <p188:author id="{E1F5A264-AD97-42DC-37A7-C5EAF4DA18AF}" name="Alexandra G Cornell" initials="AGC" userId="Alexandra G Cornell" providerId="None"/>
  <p188:author id="{2DD86D66-9B90-60CB-B2EC-38BBC2D8C347}" name="Levonas, Amy O" initials="LAO" userId="S::Levonasa@merck.com::d59c8853-8b10-4fa7-aa8d-9c56af21cf87" providerId="AD"/>
  <p188:author id="{F4A92B85-8528-70B1-32D1-B8FB5CA5E572}" name="Mackenzie, Harald Sinclair" initials="HM" userId="S::mackenzh@merck.com::0afcc97b-1679-4ff2-b94b-f2763afca0fc" providerId="AD"/>
  <p188:author id="{B6B74697-B909-C0FA-AA3F-D60D7084C90A}" name="Cornell, Alexandra" initials="CA" userId="S::coralexa@merck.com::243b8fc1-a9fd-43ad-bfbf-6342d6b56c97" providerId="AD"/>
  <p188:author id="{BF8155A1-24D7-D6CD-071D-D0DAC539D8DA}" name="Barr, Eliav" initials="EB" userId="S::Barrel@merck.com::a034ac20-ab9c-49e2-a765-e98abad2b48c" providerId="AD"/>
  <p188:author id="{654D55EB-B582-ACCB-E445-D81D69BA7282}" name="Golm, Gregory T" initials="GG" userId="S::GOLMGREG@merck.com::c3fbfa69-54a9-4b2e-b5c6-fd4a008a7afb" providerId="AD"/>
  <p188:author id="{D698F4ED-FAAB-558F-15D0-31BF444AFA9F}" name="Shi, Yaru" initials="SY" userId="S::shiyar@merck.com::0a0c8751-003f-4a5a-8114-8d125ec78b1b" providerId="AD"/>
  <p188:author id="{0A0DF7FF-670B-B6FF-74B9-A76175D297FD}" name="Norris, Ann Marie" initials="NAM" userId="S::norriann@merck.com::fdc303c1-5379-4489-80dd-5770615145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392" autoAdjust="0"/>
  </p:normalViewPr>
  <p:slideViewPr>
    <p:cSldViewPr snapToGrid="0">
      <p:cViewPr varScale="1">
        <p:scale>
          <a:sx n="98" d="100"/>
          <a:sy n="98" d="100"/>
        </p:scale>
        <p:origin x="3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8963F-1DE1-4010-A283-91A0E1A603FE}" type="datetimeFigureOut">
              <a:rPr lang="en-US" smtClean="0"/>
              <a:t>3/29/25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F2DAA-12A3-439F-BD41-0CF5F252D2C3}" type="slidenum">
              <a:rPr lang="en-US" smtClean="0"/>
              <a:t>‹N°›</a:t>
            </a:fld>
            <a:endParaRPr lang="en-US"/>
          </a:p>
        </p:txBody>
      </p:sp>
    </p:spTree>
    <p:extLst>
      <p:ext uri="{BB962C8B-B14F-4D97-AF65-F5344CB8AC3E}">
        <p14:creationId xmlns:p14="http://schemas.microsoft.com/office/powerpoint/2010/main" val="112057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F2DAA-12A3-439F-BD41-0CF5F252D2C3}" type="slidenum">
              <a:rPr lang="en-US" smtClean="0"/>
              <a:t>1</a:t>
            </a:fld>
            <a:endParaRPr lang="en-US"/>
          </a:p>
        </p:txBody>
      </p:sp>
    </p:spTree>
    <p:extLst>
      <p:ext uri="{BB962C8B-B14F-4D97-AF65-F5344CB8AC3E}">
        <p14:creationId xmlns:p14="http://schemas.microsoft.com/office/powerpoint/2010/main" val="132663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F2DAA-12A3-439F-BD41-0CF5F252D2C3}" type="slidenum">
              <a:rPr lang="en-US" smtClean="0"/>
              <a:t>10</a:t>
            </a:fld>
            <a:endParaRPr lang="en-US"/>
          </a:p>
        </p:txBody>
      </p:sp>
    </p:spTree>
    <p:extLst>
      <p:ext uri="{BB962C8B-B14F-4D97-AF65-F5344CB8AC3E}">
        <p14:creationId xmlns:p14="http://schemas.microsoft.com/office/powerpoint/2010/main" val="49441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7222EC3-8607-4B0B-BDE4-76069A8C92D7}" type="slidenum">
              <a:rPr lang="en-US" smtClean="0"/>
              <a:t>11</a:t>
            </a:fld>
            <a:endParaRPr lang="en-US"/>
          </a:p>
        </p:txBody>
      </p:sp>
    </p:spTree>
    <p:extLst>
      <p:ext uri="{BB962C8B-B14F-4D97-AF65-F5344CB8AC3E}">
        <p14:creationId xmlns:p14="http://schemas.microsoft.com/office/powerpoint/2010/main" val="2256368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B7222EC3-8607-4B0B-BDE4-76069A8C92D7}" type="slidenum">
              <a:rPr lang="en-US" smtClean="0"/>
              <a:t>12</a:t>
            </a:fld>
            <a:endParaRPr lang="en-US"/>
          </a:p>
        </p:txBody>
      </p:sp>
    </p:spTree>
    <p:extLst>
      <p:ext uri="{BB962C8B-B14F-4D97-AF65-F5344CB8AC3E}">
        <p14:creationId xmlns:p14="http://schemas.microsoft.com/office/powerpoint/2010/main" val="220875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0" dirty="0"/>
          </a:p>
        </p:txBody>
      </p:sp>
      <p:sp>
        <p:nvSpPr>
          <p:cNvPr id="4" name="Slide Number Placeholder 3"/>
          <p:cNvSpPr>
            <a:spLocks noGrp="1"/>
          </p:cNvSpPr>
          <p:nvPr>
            <p:ph type="sldNum" sz="quarter" idx="5"/>
          </p:nvPr>
        </p:nvSpPr>
        <p:spPr/>
        <p:txBody>
          <a:bodyPr/>
          <a:lstStyle/>
          <a:p>
            <a:fld id="{B7222EC3-8607-4B0B-BDE4-76069A8C92D7}" type="slidenum">
              <a:rPr lang="en-US" smtClean="0"/>
              <a:t>13</a:t>
            </a:fld>
            <a:endParaRPr lang="en-US"/>
          </a:p>
        </p:txBody>
      </p:sp>
    </p:spTree>
    <p:extLst>
      <p:ext uri="{BB962C8B-B14F-4D97-AF65-F5344CB8AC3E}">
        <p14:creationId xmlns:p14="http://schemas.microsoft.com/office/powerpoint/2010/main" val="315987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2EC3-8607-4B0B-BDE4-76069A8C92D7}" type="slidenum">
              <a:rPr lang="en-US" smtClean="0"/>
              <a:t>14</a:t>
            </a:fld>
            <a:endParaRPr lang="en-US"/>
          </a:p>
        </p:txBody>
      </p:sp>
    </p:spTree>
    <p:extLst>
      <p:ext uri="{BB962C8B-B14F-4D97-AF65-F5344CB8AC3E}">
        <p14:creationId xmlns:p14="http://schemas.microsoft.com/office/powerpoint/2010/main" val="399014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7222EC3-8607-4B0B-BDE4-76069A8C92D7}" type="slidenum">
              <a:rPr lang="en-US" smtClean="0"/>
              <a:t>15</a:t>
            </a:fld>
            <a:endParaRPr lang="en-US"/>
          </a:p>
        </p:txBody>
      </p:sp>
    </p:spTree>
    <p:extLst>
      <p:ext uri="{BB962C8B-B14F-4D97-AF65-F5344CB8AC3E}">
        <p14:creationId xmlns:p14="http://schemas.microsoft.com/office/powerpoint/2010/main" val="3372141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F2DAA-12A3-439F-BD41-0CF5F252D2C3}" type="slidenum">
              <a:rPr lang="en-US" smtClean="0"/>
              <a:t>16</a:t>
            </a:fld>
            <a:endParaRPr lang="en-US"/>
          </a:p>
        </p:txBody>
      </p:sp>
    </p:spTree>
    <p:extLst>
      <p:ext uri="{BB962C8B-B14F-4D97-AF65-F5344CB8AC3E}">
        <p14:creationId xmlns:p14="http://schemas.microsoft.com/office/powerpoint/2010/main" val="407151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F2DAA-12A3-439F-BD41-0CF5F252D2C3}" type="slidenum">
              <a:rPr lang="en-US" smtClean="0"/>
              <a:t>17</a:t>
            </a:fld>
            <a:endParaRPr lang="en-US"/>
          </a:p>
        </p:txBody>
      </p:sp>
    </p:spTree>
    <p:extLst>
      <p:ext uri="{BB962C8B-B14F-4D97-AF65-F5344CB8AC3E}">
        <p14:creationId xmlns:p14="http://schemas.microsoft.com/office/powerpoint/2010/main" val="515806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7222EC3-8607-4B0B-BDE4-76069A8C92D7}" type="slidenum">
              <a:rPr lang="en-US" smtClean="0"/>
              <a:t>18</a:t>
            </a:fld>
            <a:endParaRPr lang="en-US"/>
          </a:p>
        </p:txBody>
      </p:sp>
    </p:spTree>
    <p:extLst>
      <p:ext uri="{BB962C8B-B14F-4D97-AF65-F5344CB8AC3E}">
        <p14:creationId xmlns:p14="http://schemas.microsoft.com/office/powerpoint/2010/main" val="680025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7222EC3-8607-4B0B-BDE4-76069A8C92D7}" type="slidenum">
              <a:rPr lang="en-US" smtClean="0"/>
              <a:t>19</a:t>
            </a:fld>
            <a:endParaRPr lang="en-US"/>
          </a:p>
        </p:txBody>
      </p:sp>
    </p:spTree>
    <p:extLst>
      <p:ext uri="{BB962C8B-B14F-4D97-AF65-F5344CB8AC3E}">
        <p14:creationId xmlns:p14="http://schemas.microsoft.com/office/powerpoint/2010/main" val="135087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F2DAA-12A3-439F-BD41-0CF5F252D2C3}" type="slidenum">
              <a:rPr lang="en-US" smtClean="0"/>
              <a:t>2</a:t>
            </a:fld>
            <a:endParaRPr lang="en-US"/>
          </a:p>
        </p:txBody>
      </p:sp>
    </p:spTree>
    <p:extLst>
      <p:ext uri="{BB962C8B-B14F-4D97-AF65-F5344CB8AC3E}">
        <p14:creationId xmlns:p14="http://schemas.microsoft.com/office/powerpoint/2010/main" val="349460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F54E78-81F3-46C9-9A64-5582BB7B1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Straight Connector 4"/>
          <p:cNvCxnSpPr>
            <a:stCxn id="7" idx="2"/>
            <a:endCxn id="6" idx="1"/>
          </p:cNvCxnSpPr>
          <p:nvPr/>
        </p:nvCxnSpPr>
        <p:spPr>
          <a:xfrm flipV="1">
            <a:off x="5829595" y="1502717"/>
            <a:ext cx="1198210" cy="451157"/>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027805" y="1143000"/>
            <a:ext cx="3506083" cy="719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THIELMANN 2020.pdf/pg2606/col2/para2/ln1-9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ROL 2018.pdf/pg1/para2/ln1-3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GUIGNBERT 2020.pdf/pg11/para1/ln1-5/para2/ln3-5</a:t>
            </a:r>
          </a:p>
        </p:txBody>
      </p:sp>
      <p:sp>
        <p:nvSpPr>
          <p:cNvPr id="7" name="Right Bracket 6"/>
          <p:cNvSpPr/>
          <p:nvPr/>
        </p:nvSpPr>
        <p:spPr>
          <a:xfrm>
            <a:off x="5730204" y="1862434"/>
            <a:ext cx="99391" cy="18288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a:stCxn id="10" idx="2"/>
            <a:endCxn id="9" idx="1"/>
          </p:cNvCxnSpPr>
          <p:nvPr/>
        </p:nvCxnSpPr>
        <p:spPr>
          <a:xfrm>
            <a:off x="5829594" y="2274348"/>
            <a:ext cx="1198211" cy="18332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027805" y="1936263"/>
            <a:ext cx="2980975" cy="1042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ROL 2018.pdf/pg5/para1/ln6-14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GUIGNBERT 2020.pdf/pg11/para1/ln14-16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ATKINSON 2002.pdf/pg1676/col1/para1/ln7-18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SWEATT 2018.pdf/pg1/para4/ln1-3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MORRELL 2019.pdf/pg4/para1/ln9-13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YNSTEAD 2009.pdf/pg1360/col2/para3/ln1-6</a:t>
            </a:r>
          </a:p>
        </p:txBody>
      </p:sp>
      <p:sp>
        <p:nvSpPr>
          <p:cNvPr id="10" name="Right Bracket 9"/>
          <p:cNvSpPr/>
          <p:nvPr/>
        </p:nvSpPr>
        <p:spPr>
          <a:xfrm>
            <a:off x="5730203" y="2182908"/>
            <a:ext cx="99391" cy="18288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a:stCxn id="13" idx="2"/>
            <a:endCxn id="12" idx="1"/>
          </p:cNvCxnSpPr>
          <p:nvPr/>
        </p:nvCxnSpPr>
        <p:spPr>
          <a:xfrm>
            <a:off x="6090093" y="3107759"/>
            <a:ext cx="937711" cy="165086"/>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027804" y="3095424"/>
            <a:ext cx="3094096" cy="3548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GUIGNBERT 2020.pdf/pg35/Figure4/Red rectangle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SCHERMULY 2011.pdf/pg444/col1/para1/ln6-10</a:t>
            </a:r>
          </a:p>
        </p:txBody>
      </p:sp>
      <p:sp>
        <p:nvSpPr>
          <p:cNvPr id="13" name="Right Bracket 12"/>
          <p:cNvSpPr/>
          <p:nvPr/>
        </p:nvSpPr>
        <p:spPr>
          <a:xfrm>
            <a:off x="5990702" y="2650559"/>
            <a:ext cx="99391"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2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7222EC3-8607-4B0B-BDE4-76069A8C92D7}" type="slidenum">
              <a:rPr lang="en-US" smtClean="0"/>
              <a:t>4</a:t>
            </a:fld>
            <a:endParaRPr lang="en-US"/>
          </a:p>
        </p:txBody>
      </p:sp>
    </p:spTree>
    <p:extLst>
      <p:ext uri="{BB962C8B-B14F-4D97-AF65-F5344CB8AC3E}">
        <p14:creationId xmlns:p14="http://schemas.microsoft.com/office/powerpoint/2010/main" val="85219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0" dirty="0"/>
          </a:p>
        </p:txBody>
      </p:sp>
      <p:sp>
        <p:nvSpPr>
          <p:cNvPr id="4" name="Slide Number Placeholder 3"/>
          <p:cNvSpPr>
            <a:spLocks noGrp="1"/>
          </p:cNvSpPr>
          <p:nvPr>
            <p:ph type="sldNum" sz="quarter" idx="5"/>
          </p:nvPr>
        </p:nvSpPr>
        <p:spPr/>
        <p:txBody>
          <a:bodyPr/>
          <a:lstStyle/>
          <a:p>
            <a:fld id="{B7222EC3-8607-4B0B-BDE4-76069A8C92D7}" type="slidenum">
              <a:rPr lang="en-US" smtClean="0"/>
              <a:t>5</a:t>
            </a:fld>
            <a:endParaRPr lang="en-US"/>
          </a:p>
        </p:txBody>
      </p:sp>
    </p:spTree>
    <p:extLst>
      <p:ext uri="{BB962C8B-B14F-4D97-AF65-F5344CB8AC3E}">
        <p14:creationId xmlns:p14="http://schemas.microsoft.com/office/powerpoint/2010/main" val="331175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7222EC3-8607-4B0B-BDE4-76069A8C92D7}" type="slidenum">
              <a:rPr lang="en-US" smtClean="0"/>
              <a:t>6</a:t>
            </a:fld>
            <a:endParaRPr lang="en-US"/>
          </a:p>
        </p:txBody>
      </p:sp>
    </p:spTree>
    <p:extLst>
      <p:ext uri="{BB962C8B-B14F-4D97-AF65-F5344CB8AC3E}">
        <p14:creationId xmlns:p14="http://schemas.microsoft.com/office/powerpoint/2010/main" val="263286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endParaRPr lang="en-US" sz="1200" noProof="0" dirty="0">
              <a:solidFill>
                <a:srgbClr val="002856"/>
              </a:solidFill>
              <a:cs typeface="Arabic Typesetting" panose="020B0604020202020204" pitchFamily="66" charset="-78"/>
            </a:endParaRPr>
          </a:p>
        </p:txBody>
      </p:sp>
      <p:sp>
        <p:nvSpPr>
          <p:cNvPr id="4" name="Slide Number Placeholder 3"/>
          <p:cNvSpPr>
            <a:spLocks noGrp="1"/>
          </p:cNvSpPr>
          <p:nvPr>
            <p:ph type="sldNum" sz="quarter" idx="5"/>
          </p:nvPr>
        </p:nvSpPr>
        <p:spPr/>
        <p:txBody>
          <a:bodyPr/>
          <a:lstStyle/>
          <a:p>
            <a:fld id="{B7222EC3-8607-4B0B-BDE4-76069A8C92D7}" type="slidenum">
              <a:rPr lang="en-US" smtClean="0"/>
              <a:t>7</a:t>
            </a:fld>
            <a:endParaRPr lang="en-US"/>
          </a:p>
        </p:txBody>
      </p:sp>
    </p:spTree>
    <p:extLst>
      <p:ext uri="{BB962C8B-B14F-4D97-AF65-F5344CB8AC3E}">
        <p14:creationId xmlns:p14="http://schemas.microsoft.com/office/powerpoint/2010/main" val="1188452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7222EC3-8607-4B0B-BDE4-76069A8C92D7}" type="slidenum">
              <a:rPr lang="en-US" smtClean="0"/>
              <a:t>8</a:t>
            </a:fld>
            <a:endParaRPr lang="en-US"/>
          </a:p>
        </p:txBody>
      </p:sp>
    </p:spTree>
    <p:extLst>
      <p:ext uri="{BB962C8B-B14F-4D97-AF65-F5344CB8AC3E}">
        <p14:creationId xmlns:p14="http://schemas.microsoft.com/office/powerpoint/2010/main" val="157525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5B93D-92E9-2238-B458-DD98B880B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43972-A6BB-1A34-6875-AE5D0BDE6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00E2E-1E46-B390-CCE5-2DF3BB010BF5}"/>
              </a:ext>
            </a:extLst>
          </p:cNvPr>
          <p:cNvSpPr>
            <a:spLocks noGrp="1"/>
          </p:cNvSpPr>
          <p:nvPr>
            <p:ph type="body" idx="1"/>
          </p:nvPr>
        </p:nvSpPr>
        <p:spPr/>
        <p:txBody>
          <a:bodyPr/>
          <a:lstStyle/>
          <a:p>
            <a:pPr marL="0" indent="0">
              <a:buFont typeface="Arial" panose="020B0604020202020204" pitchFamily="34" charset="0"/>
              <a:buNone/>
            </a:pPr>
            <a:endParaRPr lang="en-US" i="0" dirty="0"/>
          </a:p>
        </p:txBody>
      </p:sp>
      <p:sp>
        <p:nvSpPr>
          <p:cNvPr id="4" name="Slide Number Placeholder 3">
            <a:extLst>
              <a:ext uri="{FF2B5EF4-FFF2-40B4-BE49-F238E27FC236}">
                <a16:creationId xmlns:a16="http://schemas.microsoft.com/office/drawing/2014/main" id="{20611FEB-079E-7B31-86AD-AC348C3EA335}"/>
              </a:ext>
            </a:extLst>
          </p:cNvPr>
          <p:cNvSpPr>
            <a:spLocks noGrp="1"/>
          </p:cNvSpPr>
          <p:nvPr>
            <p:ph type="sldNum" sz="quarter" idx="5"/>
          </p:nvPr>
        </p:nvSpPr>
        <p:spPr/>
        <p:txBody>
          <a:bodyPr/>
          <a:lstStyle/>
          <a:p>
            <a:fld id="{B7222EC3-8607-4B0B-BDE4-76069A8C92D7}" type="slidenum">
              <a:rPr lang="en-US" smtClean="0"/>
              <a:t>9</a:t>
            </a:fld>
            <a:endParaRPr lang="en-US"/>
          </a:p>
        </p:txBody>
      </p:sp>
    </p:spTree>
    <p:extLst>
      <p:ext uri="{BB962C8B-B14F-4D97-AF65-F5344CB8AC3E}">
        <p14:creationId xmlns:p14="http://schemas.microsoft.com/office/powerpoint/2010/main" val="64768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DC95-E66E-C31D-091A-D7221C664436}"/>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B3232B7-16BA-B54F-F670-0D9B11B3CCA9}"/>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95B3D-8F62-78D5-DAAE-CB833DB934BF}"/>
              </a:ext>
            </a:extLst>
          </p:cNvPr>
          <p:cNvSpPr>
            <a:spLocks noGrp="1"/>
          </p:cNvSpPr>
          <p:nvPr>
            <p:ph type="dt" sz="half" idx="10"/>
          </p:nvPr>
        </p:nvSpPr>
        <p:spPr/>
        <p:txBody>
          <a:bodyPr/>
          <a:lstStyle/>
          <a:p>
            <a:fld id="{040B657F-D05E-4D49-A721-B890FDC053DD}" type="datetime1">
              <a:rPr lang="en-US" smtClean="0"/>
              <a:t>3/29/25</a:t>
            </a:fld>
            <a:endParaRPr lang="en-US"/>
          </a:p>
        </p:txBody>
      </p:sp>
      <p:sp>
        <p:nvSpPr>
          <p:cNvPr id="5" name="Footer Placeholder 4">
            <a:extLst>
              <a:ext uri="{FF2B5EF4-FFF2-40B4-BE49-F238E27FC236}">
                <a16:creationId xmlns:a16="http://schemas.microsoft.com/office/drawing/2014/main" id="{8FCEF4B8-4A8A-19C2-A694-E5B71DDC5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EC111-903D-37A2-F08C-A5B30C6981B9}"/>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40714934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3443-2542-D0E0-4898-F1D6521E781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29A4BD49-8847-8246-FD51-C57EB6C87CA2}"/>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BF987-CAC4-C36C-5A4A-2EAD1F019224}"/>
              </a:ext>
            </a:extLst>
          </p:cNvPr>
          <p:cNvSpPr>
            <a:spLocks noGrp="1"/>
          </p:cNvSpPr>
          <p:nvPr>
            <p:ph type="dt" sz="half" idx="10"/>
          </p:nvPr>
        </p:nvSpPr>
        <p:spPr/>
        <p:txBody>
          <a:bodyPr/>
          <a:lstStyle/>
          <a:p>
            <a:fld id="{FA8CBB29-DADD-46E5-8786-5F321574E919}" type="datetime1">
              <a:rPr lang="en-US" smtClean="0"/>
              <a:t>3/29/25</a:t>
            </a:fld>
            <a:endParaRPr lang="en-US"/>
          </a:p>
        </p:txBody>
      </p:sp>
      <p:sp>
        <p:nvSpPr>
          <p:cNvPr id="5" name="Footer Placeholder 4">
            <a:extLst>
              <a:ext uri="{FF2B5EF4-FFF2-40B4-BE49-F238E27FC236}">
                <a16:creationId xmlns:a16="http://schemas.microsoft.com/office/drawing/2014/main" id="{4B7ACF4B-569D-8EFF-2C95-7704CBC554F3}"/>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D7AD072A-917F-8959-CB63-8E590F1170F1}"/>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70527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801B0-FFCC-C365-0F8F-38B24ED46C8F}"/>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A9963646-CEEB-8D48-B2D0-B51632738DF1}"/>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854A1-6669-5CF3-A9EF-BDC9B14E4286}"/>
              </a:ext>
            </a:extLst>
          </p:cNvPr>
          <p:cNvSpPr>
            <a:spLocks noGrp="1"/>
          </p:cNvSpPr>
          <p:nvPr>
            <p:ph type="dt" sz="half" idx="10"/>
          </p:nvPr>
        </p:nvSpPr>
        <p:spPr/>
        <p:txBody>
          <a:bodyPr/>
          <a:lstStyle/>
          <a:p>
            <a:fld id="{46449EAC-A090-4285-ACC3-4C61BD294FDC}" type="datetime1">
              <a:rPr lang="en-US" smtClean="0"/>
              <a:t>3/29/25</a:t>
            </a:fld>
            <a:endParaRPr lang="en-US"/>
          </a:p>
        </p:txBody>
      </p:sp>
      <p:sp>
        <p:nvSpPr>
          <p:cNvPr id="5" name="Footer Placeholder 4">
            <a:extLst>
              <a:ext uri="{FF2B5EF4-FFF2-40B4-BE49-F238E27FC236}">
                <a16:creationId xmlns:a16="http://schemas.microsoft.com/office/drawing/2014/main" id="{D50585FE-3CD2-71F2-5289-9DAB1C9C613B}"/>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C66B408-A800-9A4D-2A72-D5A14B6A3213}"/>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2689421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999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82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3360-34D6-D369-EB94-85AD7E5E85EA}"/>
              </a:ext>
            </a:extLst>
          </p:cNvPr>
          <p:cNvSpPr>
            <a:spLocks noGrp="1"/>
          </p:cNvSpPr>
          <p:nvPr>
            <p:ph type="title"/>
          </p:nvPr>
        </p:nvSpPr>
        <p:spPr>
          <a:xfrm>
            <a:off x="838200" y="18255"/>
            <a:ext cx="10515600" cy="1325563"/>
          </a:xfr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13D6207-3639-D479-07F6-6DAC2291B5E5}"/>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9AD9A-FA04-5D51-78AD-4B3DB8730707}"/>
              </a:ext>
            </a:extLst>
          </p:cNvPr>
          <p:cNvSpPr>
            <a:spLocks noGrp="1"/>
          </p:cNvSpPr>
          <p:nvPr>
            <p:ph type="dt" sz="half" idx="10"/>
          </p:nvPr>
        </p:nvSpPr>
        <p:spPr/>
        <p:txBody>
          <a:bodyPr/>
          <a:lstStyle/>
          <a:p>
            <a:fld id="{5A7C1147-5A17-49AE-A598-1F9E542F9306}" type="datetime1">
              <a:rPr lang="en-US" smtClean="0"/>
              <a:t>3/29/25</a:t>
            </a:fld>
            <a:endParaRPr lang="en-US"/>
          </a:p>
        </p:txBody>
      </p:sp>
      <p:sp>
        <p:nvSpPr>
          <p:cNvPr id="5" name="Footer Placeholder 4">
            <a:extLst>
              <a:ext uri="{FF2B5EF4-FFF2-40B4-BE49-F238E27FC236}">
                <a16:creationId xmlns:a16="http://schemas.microsoft.com/office/drawing/2014/main" id="{8325A881-A249-B59A-17C1-12B5605B58EF}"/>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F3913F11-70A6-AB4C-9012-F19475852728}"/>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16618345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FD8-2D2E-CC16-DBA8-C6C78FEA732B}"/>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AE119C7-2975-CB95-DBD9-21F5CB2D6D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5FFDF-B17B-7BE3-0E56-37B5DA615D4B}"/>
              </a:ext>
            </a:extLst>
          </p:cNvPr>
          <p:cNvSpPr>
            <a:spLocks noGrp="1"/>
          </p:cNvSpPr>
          <p:nvPr>
            <p:ph type="dt" sz="half" idx="10"/>
          </p:nvPr>
        </p:nvSpPr>
        <p:spPr/>
        <p:txBody>
          <a:bodyPr/>
          <a:lstStyle/>
          <a:p>
            <a:fld id="{8AA456A9-FA39-4DD8-A06B-B552213FDB12}" type="datetime1">
              <a:rPr lang="en-US" smtClean="0"/>
              <a:t>3/29/25</a:t>
            </a:fld>
            <a:endParaRPr lang="en-US"/>
          </a:p>
        </p:txBody>
      </p:sp>
      <p:sp>
        <p:nvSpPr>
          <p:cNvPr id="5" name="Footer Placeholder 4">
            <a:extLst>
              <a:ext uri="{FF2B5EF4-FFF2-40B4-BE49-F238E27FC236}">
                <a16:creationId xmlns:a16="http://schemas.microsoft.com/office/drawing/2014/main" id="{5129D1D8-0F0B-D095-D2E0-9C6ED4B291A7}"/>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F772D75C-0D1D-EA24-B047-0E7FE1C95D47}"/>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35502526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C251-6618-0FCA-4391-78E39C610385}"/>
              </a:ext>
            </a:extLst>
          </p:cNvPr>
          <p:cNvSpPr>
            <a:spLocks noGrp="1"/>
          </p:cNvSpPr>
          <p:nvPr>
            <p:ph type="title"/>
          </p:nvPr>
        </p:nvSpPr>
        <p:spPr>
          <a:xfrm>
            <a:off x="838200" y="1825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AB1A08C-39A5-1EE3-5B3C-0EDD6F434E7A}"/>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2A4901-BA33-EFF7-69F3-18DAC4FE6AF0}"/>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52182-930F-AF99-FFBE-E76CE7149728}"/>
              </a:ext>
            </a:extLst>
          </p:cNvPr>
          <p:cNvSpPr>
            <a:spLocks noGrp="1"/>
          </p:cNvSpPr>
          <p:nvPr>
            <p:ph type="dt" sz="half" idx="10"/>
          </p:nvPr>
        </p:nvSpPr>
        <p:spPr/>
        <p:txBody>
          <a:bodyPr/>
          <a:lstStyle/>
          <a:p>
            <a:fld id="{EBEB07EB-F244-44B3-A59C-F38812645442}" type="datetime1">
              <a:rPr lang="en-US" smtClean="0"/>
              <a:t>3/29/25</a:t>
            </a:fld>
            <a:endParaRPr lang="en-US"/>
          </a:p>
        </p:txBody>
      </p:sp>
      <p:sp>
        <p:nvSpPr>
          <p:cNvPr id="6" name="Footer Placeholder 5">
            <a:extLst>
              <a:ext uri="{FF2B5EF4-FFF2-40B4-BE49-F238E27FC236}">
                <a16:creationId xmlns:a16="http://schemas.microsoft.com/office/drawing/2014/main" id="{D3CD38A8-5468-B8DC-C2B9-949851C81133}"/>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05386541-3A57-B050-D444-A5A9C91D4815}"/>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2573317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26A6-EE90-FE7A-0D3B-DBE72F638995}"/>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09FD8AA-989B-960F-9D88-81572119490D}"/>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F9F63-6744-DF57-6738-0E634AECFB28}"/>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064BBA-6C0F-6B73-ACE2-350BCEA8C8FE}"/>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0AC2F-41E0-EAD7-0391-16C190C6A478}"/>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0ED40-0C3B-372F-EAAE-F1848A6FDFFC}"/>
              </a:ext>
            </a:extLst>
          </p:cNvPr>
          <p:cNvSpPr>
            <a:spLocks noGrp="1"/>
          </p:cNvSpPr>
          <p:nvPr>
            <p:ph type="dt" sz="half" idx="10"/>
          </p:nvPr>
        </p:nvSpPr>
        <p:spPr/>
        <p:txBody>
          <a:bodyPr/>
          <a:lstStyle/>
          <a:p>
            <a:fld id="{F55991A3-DAD3-4AFD-AE5C-3E101CA9BA89}" type="datetime1">
              <a:rPr lang="en-US" smtClean="0"/>
              <a:t>3/29/25</a:t>
            </a:fld>
            <a:endParaRPr lang="en-US"/>
          </a:p>
        </p:txBody>
      </p:sp>
      <p:sp>
        <p:nvSpPr>
          <p:cNvPr id="8" name="Footer Placeholder 7">
            <a:extLst>
              <a:ext uri="{FF2B5EF4-FFF2-40B4-BE49-F238E27FC236}">
                <a16:creationId xmlns:a16="http://schemas.microsoft.com/office/drawing/2014/main" id="{30095FB1-B91A-CF1A-4056-242B56F7086A}"/>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156F8C81-1066-0262-0EF0-3F77AE086640}"/>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51612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C962-371B-5375-4A69-5217A0B0D25E}"/>
              </a:ext>
            </a:extLst>
          </p:cNvPr>
          <p:cNvSpPr>
            <a:spLocks noGrp="1"/>
          </p:cNvSpPr>
          <p:nvPr>
            <p:ph type="title"/>
          </p:nvPr>
        </p:nvSpPr>
        <p:spPr>
          <a:xfrm>
            <a:off x="838200" y="9934"/>
            <a:ext cx="10515600" cy="1325563"/>
          </a:xfr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BE7BA45E-E4BC-743B-696E-EDFAEE68614F}"/>
              </a:ext>
            </a:extLst>
          </p:cNvPr>
          <p:cNvSpPr>
            <a:spLocks noGrp="1"/>
          </p:cNvSpPr>
          <p:nvPr>
            <p:ph type="dt" sz="half" idx="10"/>
          </p:nvPr>
        </p:nvSpPr>
        <p:spPr/>
        <p:txBody>
          <a:bodyPr/>
          <a:lstStyle/>
          <a:p>
            <a:fld id="{5F5EC672-7D2A-4EAC-878C-319120DC9209}" type="datetime1">
              <a:rPr lang="en-US" smtClean="0"/>
              <a:t>3/29/25</a:t>
            </a:fld>
            <a:endParaRPr lang="en-US"/>
          </a:p>
        </p:txBody>
      </p:sp>
      <p:sp>
        <p:nvSpPr>
          <p:cNvPr id="4" name="Footer Placeholder 3">
            <a:extLst>
              <a:ext uri="{FF2B5EF4-FFF2-40B4-BE49-F238E27FC236}">
                <a16:creationId xmlns:a16="http://schemas.microsoft.com/office/drawing/2014/main" id="{A2C588C7-3FC3-9096-441F-543C59F9C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BD545-5C0E-B61B-9DBB-CDAE90A9D61C}"/>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3720901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93852-C33E-B21E-6A79-79009C2326BD}"/>
              </a:ext>
            </a:extLst>
          </p:cNvPr>
          <p:cNvSpPr>
            <a:spLocks noGrp="1"/>
          </p:cNvSpPr>
          <p:nvPr>
            <p:ph type="dt" sz="half" idx="10"/>
          </p:nvPr>
        </p:nvSpPr>
        <p:spPr/>
        <p:txBody>
          <a:bodyPr/>
          <a:lstStyle/>
          <a:p>
            <a:fld id="{51B920AE-4BBB-4AA8-B46A-F3ECA6374E0E}" type="datetime1">
              <a:rPr lang="en-US" smtClean="0"/>
              <a:t>3/29/25</a:t>
            </a:fld>
            <a:endParaRPr lang="en-US"/>
          </a:p>
        </p:txBody>
      </p:sp>
      <p:sp>
        <p:nvSpPr>
          <p:cNvPr id="3" name="Footer Placeholder 2">
            <a:extLst>
              <a:ext uri="{FF2B5EF4-FFF2-40B4-BE49-F238E27FC236}">
                <a16:creationId xmlns:a16="http://schemas.microsoft.com/office/drawing/2014/main" id="{B8F72157-3BCC-2F12-AD1B-B0EDBB4F8F09}"/>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158E252B-A571-ABFC-8426-A70D5DBA3308}"/>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73381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48BB-38E5-044D-6D0E-801BCF04595B}"/>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6D1B03F-5310-64C9-BC3A-E867AD9C9ADD}"/>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43EC3-E0B6-754B-0E5E-6DDB5FF02EF3}"/>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8DA1F-5426-617C-4A04-78C289E4C8DD}"/>
              </a:ext>
            </a:extLst>
          </p:cNvPr>
          <p:cNvSpPr>
            <a:spLocks noGrp="1"/>
          </p:cNvSpPr>
          <p:nvPr>
            <p:ph type="dt" sz="half" idx="10"/>
          </p:nvPr>
        </p:nvSpPr>
        <p:spPr/>
        <p:txBody>
          <a:bodyPr/>
          <a:lstStyle/>
          <a:p>
            <a:fld id="{05B88993-FDE7-4466-978C-35B89409834B}" type="datetime1">
              <a:rPr lang="en-US" smtClean="0"/>
              <a:t>3/29/25</a:t>
            </a:fld>
            <a:endParaRPr lang="en-US"/>
          </a:p>
        </p:txBody>
      </p:sp>
      <p:sp>
        <p:nvSpPr>
          <p:cNvPr id="6" name="Footer Placeholder 5">
            <a:extLst>
              <a:ext uri="{FF2B5EF4-FFF2-40B4-BE49-F238E27FC236}">
                <a16:creationId xmlns:a16="http://schemas.microsoft.com/office/drawing/2014/main" id="{AFC0366E-E9BE-FA68-639A-752A9BDE1327}"/>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25420AC2-DDB0-F1EE-DA48-4F345F6CE51C}"/>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3564263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F1E3-5524-A8D0-6074-70694BA2A62B}"/>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82A458E9-B4E8-AC7A-234E-09D50894F6F1}"/>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B0154-D383-D219-187A-6D94D668A8B0}"/>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FB29-06EE-7D91-ACCA-2C3C0C76264C}"/>
              </a:ext>
            </a:extLst>
          </p:cNvPr>
          <p:cNvSpPr>
            <a:spLocks noGrp="1"/>
          </p:cNvSpPr>
          <p:nvPr>
            <p:ph type="dt" sz="half" idx="10"/>
          </p:nvPr>
        </p:nvSpPr>
        <p:spPr/>
        <p:txBody>
          <a:bodyPr/>
          <a:lstStyle/>
          <a:p>
            <a:fld id="{883FBF19-7656-4F79-8DFA-AD407604F5A0}" type="datetime1">
              <a:rPr lang="en-US" smtClean="0"/>
              <a:t>3/29/25</a:t>
            </a:fld>
            <a:endParaRPr lang="en-US"/>
          </a:p>
        </p:txBody>
      </p:sp>
      <p:sp>
        <p:nvSpPr>
          <p:cNvPr id="6" name="Footer Placeholder 5">
            <a:extLst>
              <a:ext uri="{FF2B5EF4-FFF2-40B4-BE49-F238E27FC236}">
                <a16:creationId xmlns:a16="http://schemas.microsoft.com/office/drawing/2014/main" id="{6ED2F188-80E5-2C3D-5AAD-BD2EF0C6C677}"/>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A0F15915-BD0E-2245-3BC5-589FF018CBB3}"/>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t>‹N°›</a:t>
            </a:fld>
            <a:endParaRPr lang="en-US"/>
          </a:p>
        </p:txBody>
      </p:sp>
    </p:spTree>
    <p:extLst>
      <p:ext uri="{BB962C8B-B14F-4D97-AF65-F5344CB8AC3E}">
        <p14:creationId xmlns:p14="http://schemas.microsoft.com/office/powerpoint/2010/main" val="21474598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898FA-18DA-8721-6930-4E05DF816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DBB14-1EDB-DA9B-5EDA-44376860A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8FEF8-8249-4A81-932C-1943C7159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2D341F-E82B-46E0-AF16-54E453BAC9F4}" type="datetime1">
              <a:rPr lang="en-US" smtClean="0"/>
              <a:t>3/29/25</a:t>
            </a:fld>
            <a:endParaRPr lang="en-US"/>
          </a:p>
        </p:txBody>
      </p:sp>
      <p:sp>
        <p:nvSpPr>
          <p:cNvPr id="5" name="Footer Placeholder 4">
            <a:extLst>
              <a:ext uri="{FF2B5EF4-FFF2-40B4-BE49-F238E27FC236}">
                <a16:creationId xmlns:a16="http://schemas.microsoft.com/office/drawing/2014/main" id="{7C58087B-4F9B-C9FF-D568-9BD2110F3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53C16A-4247-821B-D5CF-AD3341557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E20A64-E73C-CE4A-B4CA-505F6B4EC5E2}" type="slidenum">
              <a:rPr lang="en-US" smtClean="0"/>
              <a:t>‹N°›</a:t>
            </a:fld>
            <a:endParaRPr lang="en-US"/>
          </a:p>
        </p:txBody>
      </p:sp>
      <p:pic>
        <p:nvPicPr>
          <p:cNvPr id="8" name="Picture 7" descr="A close-up of a colorful border&#10;&#10;Description automatically generated">
            <a:extLst>
              <a:ext uri="{FF2B5EF4-FFF2-40B4-BE49-F238E27FC236}">
                <a16:creationId xmlns:a16="http://schemas.microsoft.com/office/drawing/2014/main" id="{327DA9BA-2D0D-6F3E-110C-2B21F2A66B4B}"/>
              </a:ext>
            </a:extLst>
          </p:cNvPr>
          <p:cNvPicPr>
            <a:picLocks noChangeAspect="1"/>
          </p:cNvPicPr>
          <p:nvPr userDrawn="1"/>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298942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graphic of a heart&#10;&#10;AI-generated content may be incorrect.">
            <a:extLst>
              <a:ext uri="{FF2B5EF4-FFF2-40B4-BE49-F238E27FC236}">
                <a16:creationId xmlns:a16="http://schemas.microsoft.com/office/drawing/2014/main" id="{3D361E35-6A7E-4E98-3F68-8BAB696CEC7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7095198"/>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bit.ly/4iXbVKP" TargetMode="External"/><Relationship Id="rId3" Type="http://schemas.openxmlformats.org/officeDocument/2006/relationships/hyperlink" Target="https://bit.ly/4iuoEVf" TargetMode="External"/><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FF78A7-098B-AA6E-F49B-A99D1C75C470}"/>
              </a:ext>
            </a:extLst>
          </p:cNvPr>
          <p:cNvSpPr txBox="1">
            <a:spLocks/>
          </p:cNvSpPr>
          <p:nvPr/>
        </p:nvSpPr>
        <p:spPr>
          <a:xfrm>
            <a:off x="340750" y="1605857"/>
            <a:ext cx="6453945" cy="2387600"/>
          </a:xfrm>
          <a:prstGeom prst="rect">
            <a:avLst/>
          </a:prstGeom>
        </p:spPr>
        <p:txBody>
          <a:bodyPr anchor="b">
            <a:noAutofit/>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pPr algn="l">
              <a:lnSpc>
                <a:spcPct val="110000"/>
              </a:lnSpc>
            </a:pPr>
            <a:r>
              <a:rPr lang="en-US" sz="3200">
                <a:solidFill>
                  <a:srgbClr val="002856"/>
                </a:solidFill>
              </a:rPr>
              <a:t>Sotatercept in High-Risk Patients with Pulmonary Arterial Hypertension: Results from Phase 3 ZENITH Study</a:t>
            </a:r>
          </a:p>
        </p:txBody>
      </p:sp>
      <p:sp>
        <p:nvSpPr>
          <p:cNvPr id="5" name="Text Placeholder 8">
            <a:extLst>
              <a:ext uri="{FF2B5EF4-FFF2-40B4-BE49-F238E27FC236}">
                <a16:creationId xmlns:a16="http://schemas.microsoft.com/office/drawing/2014/main" id="{3107933D-990D-E427-701A-A9835225F003}"/>
              </a:ext>
            </a:extLst>
          </p:cNvPr>
          <p:cNvSpPr txBox="1">
            <a:spLocks/>
          </p:cNvSpPr>
          <p:nvPr/>
        </p:nvSpPr>
        <p:spPr>
          <a:xfrm>
            <a:off x="340749" y="4181601"/>
            <a:ext cx="6748540" cy="1186322"/>
          </a:xfrm>
          <a:prstGeom prst="rect">
            <a:avLst/>
          </a:prstGeom>
        </p:spPr>
        <p:txBody>
          <a:bodyPr/>
          <a:lstStyle>
            <a:lvl1pPr marL="228600" indent="-228600" algn="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r"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Arial" panose="020B0604020202020204" pitchFamily="34" charset="0"/>
                <a:ea typeface="+mn-ea"/>
                <a:cs typeface="Arial" panose="020B0604020202020204" pitchFamily="34" charset="0"/>
              </a:defRPr>
            </a:lvl3pPr>
            <a:lvl4pPr marL="16002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4pPr>
            <a:lvl5pPr marL="20574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a:solidFill>
                  <a:srgbClr val="002856"/>
                </a:solidFill>
              </a:rPr>
              <a:t>Marc Humbert, M.D., Ph.D.</a:t>
            </a:r>
          </a:p>
          <a:p>
            <a:pPr marL="0" indent="0" algn="l"/>
            <a:r>
              <a:rPr lang="en-US" sz="1600" b="0">
                <a:solidFill>
                  <a:srgbClr val="002856"/>
                </a:solidFill>
              </a:rPr>
              <a:t>Marc Humbert, Vallerie V. McLaughlin, David B. Badesch,</a:t>
            </a:r>
            <a:br>
              <a:rPr lang="en-US" sz="1600" b="0">
                <a:solidFill>
                  <a:srgbClr val="002856"/>
                </a:solidFill>
              </a:rPr>
            </a:br>
            <a:r>
              <a:rPr lang="en-US" sz="1600" b="0">
                <a:solidFill>
                  <a:srgbClr val="002856"/>
                </a:solidFill>
              </a:rPr>
              <a:t>H. </a:t>
            </a:r>
            <a:r>
              <a:rPr lang="en-US" sz="1600" b="0" err="1">
                <a:solidFill>
                  <a:srgbClr val="002856"/>
                </a:solidFill>
              </a:rPr>
              <a:t>Ardeschir</a:t>
            </a:r>
            <a:r>
              <a:rPr lang="en-US" sz="1600" b="0">
                <a:solidFill>
                  <a:srgbClr val="002856"/>
                </a:solidFill>
              </a:rPr>
              <a:t> Ghofrani, J. Simon R. Gibbs, Mardi Gomberg-Maitland, Ioana R. Preston, Rogerio Souza, Aaron B. Waxman, Victor M. Moles, Laurent </a:t>
            </a:r>
            <a:r>
              <a:rPr lang="en-US" sz="1600" b="0" err="1">
                <a:solidFill>
                  <a:srgbClr val="002856"/>
                </a:solidFill>
              </a:rPr>
              <a:t>Savale</a:t>
            </a:r>
            <a:r>
              <a:rPr lang="en-US" sz="1600" b="0">
                <a:solidFill>
                  <a:srgbClr val="002856"/>
                </a:solidFill>
              </a:rPr>
              <a:t>, Carmine Dario Vizza, Stephan Rosenkranz, Yaru Shi,</a:t>
            </a:r>
            <a:br>
              <a:rPr lang="en-US" sz="1600" b="0">
                <a:solidFill>
                  <a:srgbClr val="002856"/>
                </a:solidFill>
              </a:rPr>
            </a:br>
            <a:r>
              <a:rPr lang="en-US" sz="1600" b="0">
                <a:solidFill>
                  <a:srgbClr val="002856"/>
                </a:solidFill>
              </a:rPr>
              <a:t>Barry Miller, Harald S. Mackenzie, Samuel S. Kim, Maria José Loureiro, Mahesh J. Patel, Joerg Koglin, Alexandra G. Cornell, Marius M. Hoeper, for the ZENITH Trial Investigators </a:t>
            </a:r>
          </a:p>
        </p:txBody>
      </p:sp>
    </p:spTree>
    <p:extLst>
      <p:ext uri="{BB962C8B-B14F-4D97-AF65-F5344CB8AC3E}">
        <p14:creationId xmlns:p14="http://schemas.microsoft.com/office/powerpoint/2010/main" val="408184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D3205-2B41-D45E-6213-4BAAA5DA2F6C}"/>
              </a:ext>
            </a:extLst>
          </p:cNvPr>
          <p:cNvSpPr>
            <a:spLocks noGrp="1"/>
          </p:cNvSpPr>
          <p:nvPr>
            <p:ph type="sldNum" sz="quarter" idx="12"/>
          </p:nvPr>
        </p:nvSpPr>
        <p:spPr/>
        <p:txBody>
          <a:bodyPr/>
          <a:lstStyle/>
          <a:p>
            <a:fld id="{18E20A64-E73C-CE4A-B4CA-505F6B4EC5E2}" type="slidenum">
              <a:rPr lang="en-US" smtClean="0"/>
              <a:t>10</a:t>
            </a:fld>
            <a:endParaRPr lang="en-US"/>
          </a:p>
        </p:txBody>
      </p:sp>
      <p:sp>
        <p:nvSpPr>
          <p:cNvPr id="4" name="Title 1">
            <a:extLst>
              <a:ext uri="{FF2B5EF4-FFF2-40B4-BE49-F238E27FC236}">
                <a16:creationId xmlns:a16="http://schemas.microsoft.com/office/drawing/2014/main" id="{93C000F0-B747-96D3-C830-731D4C2AF419}"/>
              </a:ext>
            </a:extLst>
          </p:cNvPr>
          <p:cNvSpPr txBox="1">
            <a:spLocks/>
          </p:cNvSpPr>
          <p:nvPr/>
        </p:nvSpPr>
        <p:spPr>
          <a:xfrm>
            <a:off x="452437" y="220473"/>
            <a:ext cx="10989284" cy="109728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a:cs typeface="Arial"/>
              </a:rPr>
              <a:t>Time to First Major Morbidity-Mortality Event:</a:t>
            </a:r>
            <a:br>
              <a:rPr lang="en-US" sz="3200" dirty="0">
                <a:latin typeface="Arial"/>
              </a:rPr>
            </a:br>
            <a:r>
              <a:rPr lang="en-US" sz="3200" dirty="0">
                <a:latin typeface="Arial"/>
                <a:cs typeface="Arial"/>
              </a:rPr>
              <a:t>Subgroup Analysis</a:t>
            </a:r>
          </a:p>
        </p:txBody>
      </p:sp>
      <p:sp>
        <p:nvSpPr>
          <p:cNvPr id="44" name="TextBox 43">
            <a:extLst>
              <a:ext uri="{FF2B5EF4-FFF2-40B4-BE49-F238E27FC236}">
                <a16:creationId xmlns:a16="http://schemas.microsoft.com/office/drawing/2014/main" id="{3ED9865B-0CF3-4323-21C5-1F8AB97863FF}"/>
              </a:ext>
            </a:extLst>
          </p:cNvPr>
          <p:cNvSpPr txBox="1"/>
          <p:nvPr/>
        </p:nvSpPr>
        <p:spPr>
          <a:xfrm>
            <a:off x="3226077" y="6273470"/>
            <a:ext cx="8565874" cy="364715"/>
          </a:xfrm>
          <a:prstGeom prst="rect">
            <a:avLst/>
          </a:prstGeom>
          <a:solidFill>
            <a:srgbClr val="FFFFFF">
              <a:alpha val="85098"/>
            </a:srgbClr>
          </a:solidFill>
        </p:spPr>
        <p:txBody>
          <a:bodyPr wrap="square" lIns="9144" tIns="9144" rIns="9144" bIns="9144" rtlCol="0">
            <a:spAutoFit/>
          </a:bodyPr>
          <a:lstStyle/>
          <a:p>
            <a:pPr marL="0" marR="0" lvl="0" indent="0" algn="l" defTabSz="914400" rtl="0" eaLnBrk="1" fontAlgn="auto" latinLnBrk="0" hangingPunct="1">
              <a:lnSpc>
                <a:spcPts val="900"/>
              </a:lnSpc>
              <a:spcBef>
                <a:spcPts val="0"/>
              </a:spcBef>
              <a:spcAft>
                <a:spcPts val="300"/>
              </a:spcAft>
              <a:buClrTx/>
              <a:buSzTx/>
              <a:buFontTx/>
              <a:buNone/>
              <a:tabLst/>
              <a:defRPr/>
            </a:pPr>
            <a:r>
              <a:rPr kumimoji="0" lang="en-US" sz="800" b="0" i="0" u="none" strike="noStrike" kern="1200" cap="none" spc="0" normalizeH="0" baseline="0" noProof="0">
                <a:ln>
                  <a:noFill/>
                </a:ln>
                <a:effectLst/>
                <a:uLnTx/>
                <a:uFillTx/>
                <a:latin typeface="Arial" panose="020B0604020202020204"/>
                <a:ea typeface="+mn-ea"/>
                <a:cs typeface="+mn-cs"/>
              </a:rPr>
              <a:t>CTD: connective tissue disease; eGFR: estimated glomerular filtration rate; HR: hazard ratio; </a:t>
            </a:r>
            <a:r>
              <a:rPr lang="en-US" sz="800">
                <a:latin typeface="Arial" panose="020B0604020202020204"/>
              </a:rPr>
              <a:t>N: number in treatment group; </a:t>
            </a:r>
            <a:r>
              <a:rPr kumimoji="0" lang="en-US" sz="800" b="0" i="0" u="none" strike="noStrike" kern="1200" cap="none" spc="0" normalizeH="0" baseline="0" noProof="0">
                <a:ln>
                  <a:noFill/>
                </a:ln>
                <a:effectLst/>
                <a:uLnTx/>
                <a:uFillTx/>
                <a:latin typeface="Arial" panose="020B0604020202020204"/>
                <a:ea typeface="+mn-ea"/>
                <a:cs typeface="+mn-cs"/>
              </a:rPr>
              <a:t>PAH: pulmonary arterial hypertension; PVR: pulmonary vascular resistance; REVEAL: Registry to Evaluate Early and Long-term PAH Disease Management; WHO FC: World Health Organization functional class; WHO FC III: marked limitation of activity (less than ordinary activity causes symptoms); WHO FC IV: severe limitation of activity (symptoms occur at rest or with minimal activity)</a:t>
            </a:r>
          </a:p>
        </p:txBody>
      </p:sp>
      <p:sp>
        <p:nvSpPr>
          <p:cNvPr id="5" name="Content Placeholder 2">
            <a:extLst>
              <a:ext uri="{FF2B5EF4-FFF2-40B4-BE49-F238E27FC236}">
                <a16:creationId xmlns:a16="http://schemas.microsoft.com/office/drawing/2014/main" id="{74EE9847-63FB-389C-00B4-A0CBD811AB98}"/>
              </a:ext>
            </a:extLst>
          </p:cNvPr>
          <p:cNvSpPr txBox="1">
            <a:spLocks/>
          </p:cNvSpPr>
          <p:nvPr/>
        </p:nvSpPr>
        <p:spPr>
          <a:xfrm>
            <a:off x="452437" y="1448633"/>
            <a:ext cx="4544865"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9863" indent="-169863">
              <a:lnSpc>
                <a:spcPct val="100000"/>
              </a:lnSpc>
            </a:pPr>
            <a:r>
              <a:rPr lang="en-US" sz="1800" dirty="0">
                <a:latin typeface="Arial"/>
                <a:cs typeface="Arial"/>
              </a:rPr>
              <a:t>Sotatercept demonstrated consistent benefits across prespecified subgroups, with all HRs favoring sotatercept treatment</a:t>
            </a:r>
          </a:p>
          <a:p>
            <a:pPr>
              <a:lnSpc>
                <a:spcPct val="100000"/>
              </a:lnSpc>
            </a:pPr>
            <a:endParaRPr lang="en-US" sz="1800" dirty="0"/>
          </a:p>
          <a:p>
            <a:pPr marL="0" indent="0">
              <a:lnSpc>
                <a:spcPct val="100000"/>
              </a:lnSpc>
              <a:buFont typeface="Arial" panose="020B0604020202020204" pitchFamily="34" charset="0"/>
              <a:buNone/>
            </a:pPr>
            <a:endParaRPr lang="en-US" sz="1800" dirty="0">
              <a:solidFill>
                <a:srgbClr val="FF0000"/>
              </a:solidFill>
            </a:endParaRPr>
          </a:p>
        </p:txBody>
      </p:sp>
      <p:pic>
        <p:nvPicPr>
          <p:cNvPr id="6" name="Picture 5" descr="A screenshot of a computer&#10;&#10;AI-generated content may be incorrect.">
            <a:extLst>
              <a:ext uri="{FF2B5EF4-FFF2-40B4-BE49-F238E27FC236}">
                <a16:creationId xmlns:a16="http://schemas.microsoft.com/office/drawing/2014/main" id="{4A20A44D-6FAD-BD08-63EB-303C7BF70DB7}"/>
              </a:ext>
            </a:extLst>
          </p:cNvPr>
          <p:cNvPicPr>
            <a:picLocks noChangeAspect="1"/>
          </p:cNvPicPr>
          <p:nvPr/>
        </p:nvPicPr>
        <p:blipFill>
          <a:blip r:embed="rId3"/>
          <a:stretch>
            <a:fillRect/>
          </a:stretch>
        </p:blipFill>
        <p:spPr>
          <a:xfrm>
            <a:off x="4849265" y="662608"/>
            <a:ext cx="6999210" cy="5389218"/>
          </a:xfrm>
          <a:prstGeom prst="rect">
            <a:avLst/>
          </a:prstGeom>
        </p:spPr>
      </p:pic>
      <p:sp>
        <p:nvSpPr>
          <p:cNvPr id="7" name="Rectangle 6">
            <a:extLst>
              <a:ext uri="{FF2B5EF4-FFF2-40B4-BE49-F238E27FC236}">
                <a16:creationId xmlns:a16="http://schemas.microsoft.com/office/drawing/2014/main" id="{2A7B1530-F99A-B549-6983-BBD88E279ADD}"/>
              </a:ext>
            </a:extLst>
          </p:cNvPr>
          <p:cNvSpPr/>
          <p:nvPr/>
        </p:nvSpPr>
        <p:spPr>
          <a:xfrm>
            <a:off x="10714053" y="5850644"/>
            <a:ext cx="1406769" cy="175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96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730-89D9-45FA-8E32-F8AB4626920F}"/>
              </a:ext>
            </a:extLst>
          </p:cNvPr>
          <p:cNvSpPr>
            <a:spLocks noGrp="1"/>
          </p:cNvSpPr>
          <p:nvPr>
            <p:ph type="title"/>
          </p:nvPr>
        </p:nvSpPr>
        <p:spPr>
          <a:xfrm>
            <a:off x="452439" y="-1241"/>
            <a:ext cx="10901362" cy="1097280"/>
          </a:xfrm>
        </p:spPr>
        <p:txBody>
          <a:bodyPr>
            <a:normAutofit/>
          </a:bodyPr>
          <a:lstStyle/>
          <a:p>
            <a:r>
              <a:rPr lang="en-US" sz="3200" dirty="0"/>
              <a:t>Secondary Endpoints</a:t>
            </a:r>
          </a:p>
        </p:txBody>
      </p:sp>
      <p:sp>
        <p:nvSpPr>
          <p:cNvPr id="6" name="Slide Number Placeholder 5">
            <a:extLst>
              <a:ext uri="{FF2B5EF4-FFF2-40B4-BE49-F238E27FC236}">
                <a16:creationId xmlns:a16="http://schemas.microsoft.com/office/drawing/2014/main" id="{B7DFC6B3-FED3-574C-369D-4C1CA4BD9BE5}"/>
              </a:ext>
            </a:extLst>
          </p:cNvPr>
          <p:cNvSpPr>
            <a:spLocks noGrp="1"/>
          </p:cNvSpPr>
          <p:nvPr>
            <p:ph type="sldNum" sz="quarter" idx="12"/>
          </p:nvPr>
        </p:nvSpPr>
        <p:spPr/>
        <p:txBody>
          <a:bodyPr/>
          <a:lstStyle/>
          <a:p>
            <a:fld id="{18E20A64-E73C-CE4A-B4CA-505F6B4EC5E2}" type="slidenum">
              <a:rPr lang="en-US" smtClean="0"/>
              <a:t>11</a:t>
            </a:fld>
            <a:endParaRPr lang="en-US"/>
          </a:p>
        </p:txBody>
      </p:sp>
      <p:sp>
        <p:nvSpPr>
          <p:cNvPr id="5" name="Content Placeholder 4">
            <a:extLst>
              <a:ext uri="{FF2B5EF4-FFF2-40B4-BE49-F238E27FC236}">
                <a16:creationId xmlns:a16="http://schemas.microsoft.com/office/drawing/2014/main" id="{DAC30075-96E1-4AE9-9D37-421CE5B61D76}"/>
              </a:ext>
            </a:extLst>
          </p:cNvPr>
          <p:cNvSpPr>
            <a:spLocks noGrp="1"/>
          </p:cNvSpPr>
          <p:nvPr>
            <p:ph idx="4294967295"/>
          </p:nvPr>
        </p:nvSpPr>
        <p:spPr>
          <a:xfrm>
            <a:off x="467834" y="482269"/>
            <a:ext cx="11187239" cy="1235210"/>
          </a:xfrm>
        </p:spPr>
        <p:txBody>
          <a:bodyPr wrap="square">
            <a:spAutoFit/>
          </a:bodyPr>
          <a:lstStyle/>
          <a:p>
            <a:pPr>
              <a:lnSpc>
                <a:spcPct val="100000"/>
              </a:lnSpc>
              <a:spcBef>
                <a:spcPts val="600"/>
              </a:spcBef>
            </a:pPr>
            <a:endParaRPr lang="en-US" sz="1600" dirty="0">
              <a:latin typeface="Arial" panose="020B0604020202020204" pitchFamily="34" charset="0"/>
              <a:cs typeface="Arial" panose="020B0604020202020204" pitchFamily="34" charset="0"/>
            </a:endParaRPr>
          </a:p>
          <a:p>
            <a:pPr>
              <a:lnSpc>
                <a:spcPct val="100000"/>
              </a:lnSpc>
              <a:spcBef>
                <a:spcPts val="600"/>
              </a:spcBef>
            </a:pPr>
            <a:r>
              <a:rPr lang="en-US" sz="1600" dirty="0">
                <a:latin typeface="Arial" panose="020B0604020202020204" pitchFamily="34" charset="0"/>
                <a:cs typeface="Arial" panose="020B0604020202020204" pitchFamily="34" charset="0"/>
              </a:rPr>
              <a:t>Hierarchical testing was prespecified, starting with overall survival (OS) (at IA, </a:t>
            </a:r>
            <a:r>
              <a:rPr lang="el-GR" sz="1600" dirty="0">
                <a:latin typeface="Arial" panose="020B0604020202020204" pitchFamily="34" charset="0"/>
                <a:cs typeface="Arial" panose="020B0604020202020204" pitchFamily="34" charset="0"/>
              </a:rPr>
              <a:t>α</a:t>
            </a:r>
            <a:r>
              <a:rPr lang="en-US" sz="1600" dirty="0">
                <a:latin typeface="Arial" panose="020B0604020202020204" pitchFamily="34" charset="0"/>
                <a:cs typeface="Arial" panose="020B0604020202020204" pitchFamily="34" charset="0"/>
              </a:rPr>
              <a:t> = 0.0021, one-sided). OS did not meet the significance threshold at IA</a:t>
            </a:r>
          </a:p>
          <a:p>
            <a:pPr>
              <a:lnSpc>
                <a:spcPct val="100000"/>
              </a:lnSpc>
              <a:spcBef>
                <a:spcPts val="600"/>
              </a:spcBef>
            </a:pPr>
            <a:r>
              <a:rPr lang="en-US" sz="1600" dirty="0">
                <a:latin typeface="Arial" panose="020B0604020202020204" pitchFamily="34" charset="0"/>
                <a:cs typeface="Arial" panose="020B0604020202020204" pitchFamily="34" charset="0"/>
              </a:rPr>
              <a:t>Subsequent secondary endpoints were not tested, but estimates favored </a:t>
            </a:r>
            <a:r>
              <a:rPr lang="en-US" sz="1600" dirty="0" err="1">
                <a:latin typeface="Arial" panose="020B0604020202020204" pitchFamily="34" charset="0"/>
                <a:cs typeface="Arial" panose="020B0604020202020204" pitchFamily="34" charset="0"/>
              </a:rPr>
              <a:t>sotatercept</a:t>
            </a:r>
            <a:r>
              <a:rPr lang="en-US" sz="1600" dirty="0">
                <a:latin typeface="Arial" panose="020B0604020202020204" pitchFamily="34" charset="0"/>
                <a:cs typeface="Arial" panose="020B0604020202020204" pitchFamily="34" charset="0"/>
              </a:rPr>
              <a:t> across secondary endpoints</a:t>
            </a:r>
          </a:p>
        </p:txBody>
      </p:sp>
      <p:graphicFrame>
        <p:nvGraphicFramePr>
          <p:cNvPr id="7" name="Table 6">
            <a:extLst>
              <a:ext uri="{FF2B5EF4-FFF2-40B4-BE49-F238E27FC236}">
                <a16:creationId xmlns:a16="http://schemas.microsoft.com/office/drawing/2014/main" id="{4245E145-B891-4E94-8BA6-F5A5EBBD664E}"/>
              </a:ext>
            </a:extLst>
          </p:cNvPr>
          <p:cNvGraphicFramePr>
            <a:graphicFrameLocks noGrp="1"/>
          </p:cNvGraphicFramePr>
          <p:nvPr>
            <p:extLst>
              <p:ext uri="{D42A27DB-BD31-4B8C-83A1-F6EECF244321}">
                <p14:modId xmlns:p14="http://schemas.microsoft.com/office/powerpoint/2010/main" val="2567898275"/>
              </p:ext>
            </p:extLst>
          </p:nvPr>
        </p:nvGraphicFramePr>
        <p:xfrm>
          <a:off x="585284" y="1783772"/>
          <a:ext cx="11069789" cy="3636808"/>
        </p:xfrm>
        <a:graphic>
          <a:graphicData uri="http://schemas.openxmlformats.org/drawingml/2006/table">
            <a:tbl>
              <a:tblPr firstRow="1">
                <a:tableStyleId>{5C22544A-7EE6-4342-B048-85BDC9FD1C3A}</a:tableStyleId>
              </a:tblPr>
              <a:tblGrid>
                <a:gridCol w="406105">
                  <a:extLst>
                    <a:ext uri="{9D8B030D-6E8A-4147-A177-3AD203B41FA5}">
                      <a16:colId xmlns:a16="http://schemas.microsoft.com/office/drawing/2014/main" val="2406529816"/>
                    </a:ext>
                  </a:extLst>
                </a:gridCol>
                <a:gridCol w="4750192">
                  <a:extLst>
                    <a:ext uri="{9D8B030D-6E8A-4147-A177-3AD203B41FA5}">
                      <a16:colId xmlns:a16="http://schemas.microsoft.com/office/drawing/2014/main" val="1206603174"/>
                    </a:ext>
                  </a:extLst>
                </a:gridCol>
                <a:gridCol w="4378486">
                  <a:extLst>
                    <a:ext uri="{9D8B030D-6E8A-4147-A177-3AD203B41FA5}">
                      <a16:colId xmlns:a16="http://schemas.microsoft.com/office/drawing/2014/main" val="2285643124"/>
                    </a:ext>
                  </a:extLst>
                </a:gridCol>
                <a:gridCol w="1535006">
                  <a:extLst>
                    <a:ext uri="{9D8B030D-6E8A-4147-A177-3AD203B41FA5}">
                      <a16:colId xmlns:a16="http://schemas.microsoft.com/office/drawing/2014/main" val="2104072389"/>
                    </a:ext>
                  </a:extLst>
                </a:gridCol>
              </a:tblGrid>
              <a:tr h="253902">
                <a:tc rowSpan="2">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200" b="1" dirty="0">
                          <a:solidFill>
                            <a:srgbClr val="002856"/>
                          </a:solidFill>
                          <a:effectLst/>
                          <a:latin typeface="Arial" panose="020B0604020202020204" pitchFamily="34" charset="0"/>
                          <a:cs typeface="Arial" panose="020B0604020202020204" pitchFamily="34" charset="0"/>
                        </a:rPr>
                        <a:t> </a:t>
                      </a:r>
                      <a:endParaRPr lang="en-US" sz="1200" b="1" dirty="0">
                        <a:solidFill>
                          <a:srgbClr val="002856"/>
                        </a:solidFill>
                        <a:effectLst/>
                        <a:latin typeface="Arial" panose="020B0604020202020204" pitchFamily="34" charset="0"/>
                        <a:ea typeface="SimSun" panose="02010600030101010101" pitchFamily="2" charset="-122"/>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rowSpan="2">
                  <a:txBody>
                    <a:bodyPr/>
                    <a:lstStyle/>
                    <a:p>
                      <a:pPr marL="0" marR="0" algn="ctr">
                        <a:lnSpc>
                          <a:spcPct val="107000"/>
                        </a:lnSpc>
                        <a:spcBef>
                          <a:spcPts val="0"/>
                        </a:spcBef>
                        <a:spcAft>
                          <a:spcPts val="0"/>
                        </a:spcAft>
                      </a:pPr>
                      <a:r>
                        <a:rPr lang="en-US" sz="1200" b="1">
                          <a:solidFill>
                            <a:schemeClr val="bg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200" b="1">
                          <a:solidFill>
                            <a:schemeClr val="bg1"/>
                          </a:solidFill>
                          <a:effectLst/>
                          <a:latin typeface="Arial" panose="020B0604020202020204" pitchFamily="34" charset="0"/>
                          <a:cs typeface="Arial" panose="020B0604020202020204" pitchFamily="34" charset="0"/>
                        </a:rPr>
                        <a:t>Secondary Endpoint</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gridSpan="2">
                  <a:txBody>
                    <a:bodyPr/>
                    <a:lstStyle/>
                    <a:p>
                      <a:pPr marL="0" marR="0" algn="ctr">
                        <a:lnSpc>
                          <a:spcPct val="107000"/>
                        </a:lnSpc>
                        <a:spcBef>
                          <a:spcPts val="0"/>
                        </a:spcBef>
                        <a:spcAft>
                          <a:spcPts val="0"/>
                        </a:spcAft>
                      </a:pPr>
                      <a:r>
                        <a:rPr lang="en-US" sz="1200" b="1">
                          <a:solidFill>
                            <a:schemeClr val="bg1"/>
                          </a:solidFill>
                          <a:effectLst/>
                          <a:latin typeface="Arial" panose="020B0604020202020204" pitchFamily="34" charset="0"/>
                          <a:cs typeface="Arial" panose="020B0604020202020204" pitchFamily="34" charset="0"/>
                        </a:rPr>
                        <a:t>Sotatercept </a:t>
                      </a:r>
                      <a:r>
                        <a:rPr lang="en-US" sz="1200" b="1" i="1">
                          <a:solidFill>
                            <a:schemeClr val="bg1"/>
                          </a:solidFill>
                          <a:effectLst/>
                          <a:latin typeface="Arial" panose="020B0604020202020204" pitchFamily="34" charset="0"/>
                          <a:cs typeface="Arial" panose="020B0604020202020204" pitchFamily="34" charset="0"/>
                        </a:rPr>
                        <a:t>vs</a:t>
                      </a:r>
                      <a:r>
                        <a:rPr lang="en-US" sz="1200" b="1">
                          <a:solidFill>
                            <a:schemeClr val="bg1"/>
                          </a:solidFill>
                          <a:effectLst/>
                          <a:latin typeface="Arial" panose="020B0604020202020204" pitchFamily="34" charset="0"/>
                          <a:cs typeface="Arial" panose="020B0604020202020204" pitchFamily="34" charset="0"/>
                        </a:rPr>
                        <a:t> Placebo </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2919370713"/>
                  </a:ext>
                </a:extLst>
              </a:tr>
              <a:tr h="261635">
                <a:tc vMerge="1">
                  <a:txBody>
                    <a:bodyPr/>
                    <a:lstStyle/>
                    <a:p>
                      <a:pPr marL="0" marR="0" algn="ctr">
                        <a:lnSpc>
                          <a:spcPct val="107000"/>
                        </a:lnSpc>
                        <a:spcBef>
                          <a:spcPts val="0"/>
                        </a:spcBef>
                        <a:spcAft>
                          <a:spcPts val="0"/>
                        </a:spcAft>
                      </a:pPr>
                      <a:r>
                        <a:rPr lang="en-US" sz="1200" b="1">
                          <a:solidFill>
                            <a:srgbClr val="002856"/>
                          </a:solidFill>
                          <a:effectLst/>
                        </a:rPr>
                        <a:t> </a:t>
                      </a:r>
                      <a:endParaRPr lang="en-US" sz="1200" b="1">
                        <a:solidFill>
                          <a:srgbClr val="002856"/>
                        </a:solidFill>
                        <a:effectLst/>
                        <a:latin typeface="Calibri" panose="020F0502020204030204" pitchFamily="34" charset="0"/>
                        <a:ea typeface="SimSun" panose="02010600030101010101" pitchFamily="2" charset="-122"/>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r>
                        <a:rPr lang="en-US" sz="1200" b="1">
                          <a:solidFill>
                            <a:srgbClr val="002856"/>
                          </a:solidFill>
                          <a:effectLst/>
                        </a:rPr>
                        <a:t>Secondary Endpoint</a:t>
                      </a:r>
                      <a:endParaRPr lang="en-US" sz="1200" b="1">
                        <a:solidFill>
                          <a:srgbClr val="002856"/>
                        </a:solidFill>
                        <a:effectLst/>
                        <a:latin typeface="Calibri" panose="020F0502020204030204" pitchFamily="34" charset="0"/>
                        <a:ea typeface="SimSun" panose="02010600030101010101" pitchFamily="2" charset="-122"/>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Treatment Estimate (95% CI)</a:t>
                      </a:r>
                      <a:endParaRPr lang="en-US" sz="12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1200" b="1">
                          <a:solidFill>
                            <a:schemeClr val="bg1"/>
                          </a:solidFill>
                          <a:effectLst/>
                          <a:latin typeface="Arial" panose="020B0604020202020204" pitchFamily="34" charset="0"/>
                          <a:cs typeface="Arial" panose="020B0604020202020204" pitchFamily="34" charset="0"/>
                        </a:rPr>
                        <a:t>P </a:t>
                      </a:r>
                      <a:r>
                        <a:rPr lang="en-US" sz="1200" b="1" err="1">
                          <a:solidFill>
                            <a:schemeClr val="bg1"/>
                          </a:solidFill>
                          <a:effectLst/>
                          <a:latin typeface="Arial" panose="020B0604020202020204" pitchFamily="34" charset="0"/>
                          <a:cs typeface="Arial" panose="020B0604020202020204" pitchFamily="34" charset="0"/>
                        </a:rPr>
                        <a:t>value</a:t>
                      </a:r>
                      <a:r>
                        <a:rPr lang="en-US" sz="1200" b="1" baseline="30000" err="1">
                          <a:solidFill>
                            <a:schemeClr val="bg1"/>
                          </a:solidFill>
                          <a:effectLst/>
                          <a:latin typeface="Arial" panose="020B0604020202020204" pitchFamily="34" charset="0"/>
                          <a:cs typeface="Arial" panose="020B0604020202020204" pitchFamily="34" charset="0"/>
                        </a:rPr>
                        <a:t>e</a:t>
                      </a:r>
                      <a:endParaRPr lang="en-US" sz="12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310785105"/>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cs typeface="Arial" panose="020B0604020202020204" pitchFamily="34" charset="0"/>
                        </a:rPr>
                        <a:t>1</a:t>
                      </a:r>
                      <a:endPar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Overall survival</a:t>
                      </a:r>
                      <a:endPar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HR: 0.42 </a:t>
                      </a:r>
                      <a:r>
                        <a:rPr lang="en-US" sz="1200" b="0" dirty="0">
                          <a:solidFill>
                            <a:schemeClr val="tx1"/>
                          </a:solidFill>
                          <a:effectLst/>
                          <a:latin typeface="Arial" panose="020B0604020202020204" pitchFamily="34" charset="0"/>
                          <a:cs typeface="Arial" panose="020B0604020202020204" pitchFamily="34" charset="0"/>
                        </a:rPr>
                        <a:t>(95% CI: 0.17 to 1.07)</a:t>
                      </a:r>
                      <a:r>
                        <a:rPr lang="en-US" sz="1200" b="0" baseline="30000" dirty="0">
                          <a:solidFill>
                            <a:schemeClr val="tx1"/>
                          </a:solidFill>
                          <a:effectLst/>
                          <a:latin typeface="Arial" panose="020B0604020202020204" pitchFamily="34" charset="0"/>
                          <a:cs typeface="Arial" panose="020B0604020202020204" pitchFamily="34" charset="0"/>
                        </a:rPr>
                        <a:t>b</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0.0313 (1-sided)</a:t>
                      </a:r>
                      <a:endPar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5268110"/>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cs typeface="Arial" panose="020B0604020202020204" pitchFamily="34" charset="0"/>
                        </a:rPr>
                        <a:t>2</a:t>
                      </a:r>
                      <a:endPar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Transplant free survival</a:t>
                      </a:r>
                      <a:endPar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HR: 0.34 </a:t>
                      </a:r>
                      <a:r>
                        <a:rPr lang="en-US" sz="1200" b="0" dirty="0">
                          <a:solidFill>
                            <a:schemeClr val="tx1"/>
                          </a:solidFill>
                          <a:effectLst/>
                          <a:latin typeface="Arial" panose="020B0604020202020204" pitchFamily="34" charset="0"/>
                          <a:cs typeface="Arial" panose="020B0604020202020204" pitchFamily="34" charset="0"/>
                        </a:rPr>
                        <a:t>(95% CI: 0.15 to 0.78)</a:t>
                      </a:r>
                      <a:r>
                        <a:rPr lang="en-US" sz="1200" b="0" baseline="30000" dirty="0">
                          <a:solidFill>
                            <a:schemeClr val="tx1"/>
                          </a:solidFill>
                          <a:effectLst/>
                          <a:latin typeface="Arial" panose="020B0604020202020204" pitchFamily="34" charset="0"/>
                          <a:cs typeface="Arial" panose="020B0604020202020204" pitchFamily="34" charset="0"/>
                        </a:rPr>
                        <a:t>b</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9909622"/>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cs typeface="Arial" panose="020B0604020202020204" pitchFamily="34" charset="0"/>
                        </a:rPr>
                        <a:t>3</a:t>
                      </a:r>
                      <a:endPar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 pts who died</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Sotatercept </a:t>
                      </a:r>
                      <a:r>
                        <a:rPr lang="en-US" sz="1200" b="1" dirty="0">
                          <a:solidFill>
                            <a:schemeClr val="tx1"/>
                          </a:solidFill>
                          <a:effectLst/>
                          <a:latin typeface="Arial" panose="020B0604020202020204" pitchFamily="34" charset="0"/>
                          <a:cs typeface="Arial" panose="020B0604020202020204" pitchFamily="34" charset="0"/>
                        </a:rPr>
                        <a:t>8.1% </a:t>
                      </a:r>
                      <a:r>
                        <a:rPr lang="en-US" sz="1200" b="0" i="1" dirty="0">
                          <a:solidFill>
                            <a:schemeClr val="tx1"/>
                          </a:solidFill>
                          <a:effectLst/>
                          <a:latin typeface="Arial" panose="020B0604020202020204" pitchFamily="34" charset="0"/>
                          <a:cs typeface="Arial" panose="020B0604020202020204" pitchFamily="34" charset="0"/>
                        </a:rPr>
                        <a:t>vs </a:t>
                      </a:r>
                      <a:r>
                        <a:rPr lang="en-US" sz="1200" b="0" i="0" dirty="0">
                          <a:solidFill>
                            <a:schemeClr val="tx1"/>
                          </a:solidFill>
                          <a:effectLst/>
                          <a:latin typeface="Arial" panose="020B0604020202020204" pitchFamily="34" charset="0"/>
                          <a:cs typeface="Arial" panose="020B0604020202020204" pitchFamily="34" charset="0"/>
                        </a:rPr>
                        <a:t> Placebo </a:t>
                      </a:r>
                      <a:r>
                        <a:rPr lang="en-US" sz="1200" b="1" i="0" dirty="0">
                          <a:solidFill>
                            <a:schemeClr val="tx1"/>
                          </a:solidFill>
                          <a:effectLst/>
                          <a:latin typeface="Arial" panose="020B0604020202020204" pitchFamily="34" charset="0"/>
                          <a:cs typeface="Arial" panose="020B0604020202020204" pitchFamily="34" charset="0"/>
                        </a:rPr>
                        <a:t>15.1%</a:t>
                      </a:r>
                      <a:r>
                        <a:rPr lang="en-US" sz="1200" b="0" baseline="30000" dirty="0">
                          <a:solidFill>
                            <a:schemeClr val="tx1"/>
                          </a:solidFill>
                          <a:effectLst/>
                          <a:latin typeface="Arial" panose="020B0604020202020204" pitchFamily="34" charset="0"/>
                          <a:cs typeface="Arial" panose="020B0604020202020204" pitchFamily="34" charset="0"/>
                        </a:rPr>
                        <a:t>c</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913899"/>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cs typeface="Arial" panose="020B0604020202020204" pitchFamily="34" charset="0"/>
                        </a:rPr>
                        <a:t>4</a:t>
                      </a:r>
                      <a:endPar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Change in </a:t>
                      </a: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REVEAL Lite 2 score </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Wk24 </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Arial" panose="020B0604020202020204" pitchFamily="34" charset="0"/>
                          <a:cs typeface="Arial" panose="020B0604020202020204" pitchFamily="34" charset="0"/>
                        </a:rPr>
                        <a:t>-3.1 unitless </a:t>
                      </a:r>
                      <a:r>
                        <a:rPr lang="en-US" sz="1200" b="0" dirty="0">
                          <a:solidFill>
                            <a:schemeClr val="tx1"/>
                          </a:solidFill>
                          <a:effectLst/>
                          <a:latin typeface="Arial" panose="020B0604020202020204" pitchFamily="34" charset="0"/>
                          <a:cs typeface="Arial" panose="020B0604020202020204" pitchFamily="34" charset="0"/>
                        </a:rPr>
                        <a:t>(95% CI: -4.3 to -1.9)</a:t>
                      </a:r>
                      <a:r>
                        <a:rPr lang="en-US" sz="1200" b="0" baseline="30000" dirty="0">
                          <a:solidFill>
                            <a:schemeClr val="tx1"/>
                          </a:solidFill>
                          <a:effectLst/>
                          <a:latin typeface="Arial" panose="020B0604020202020204" pitchFamily="34" charset="0"/>
                          <a:cs typeface="Arial" panose="020B0604020202020204" pitchFamily="34" charset="0"/>
                        </a:rPr>
                        <a:t>c</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290870"/>
                  </a:ext>
                </a:extLst>
              </a:tr>
              <a:tr h="195354">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cs typeface="Arial" panose="020B0604020202020204" pitchFamily="34" charset="0"/>
                        </a:rPr>
                        <a:t>5</a:t>
                      </a:r>
                      <a:endPar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pts with </a:t>
                      </a: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low-intermediate REVEAL Lite 2 score (≤7)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Wk24 </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Sotatercept </a:t>
                      </a:r>
                      <a:r>
                        <a:rPr lang="en-US" sz="1200" b="1" dirty="0">
                          <a:solidFill>
                            <a:schemeClr val="tx1"/>
                          </a:solidFill>
                          <a:effectLst/>
                          <a:latin typeface="Arial" panose="020B0604020202020204" pitchFamily="34" charset="0"/>
                          <a:cs typeface="Arial" panose="020B0604020202020204" pitchFamily="34" charset="0"/>
                        </a:rPr>
                        <a:t>49.3% </a:t>
                      </a:r>
                      <a:r>
                        <a:rPr lang="en-US" sz="1200" b="0" i="1" dirty="0">
                          <a:solidFill>
                            <a:schemeClr val="tx1"/>
                          </a:solidFill>
                          <a:effectLst/>
                          <a:latin typeface="Arial" panose="020B0604020202020204" pitchFamily="34" charset="0"/>
                          <a:cs typeface="Arial" panose="020B0604020202020204" pitchFamily="34" charset="0"/>
                        </a:rPr>
                        <a:t>vs </a:t>
                      </a:r>
                      <a:r>
                        <a:rPr lang="en-US" sz="1200" b="0" i="0" dirty="0">
                          <a:solidFill>
                            <a:schemeClr val="tx1"/>
                          </a:solidFill>
                          <a:effectLst/>
                          <a:latin typeface="Arial" panose="020B0604020202020204" pitchFamily="34" charset="0"/>
                          <a:cs typeface="Arial" panose="020B0604020202020204" pitchFamily="34" charset="0"/>
                        </a:rPr>
                        <a:t> Placebo </a:t>
                      </a:r>
                      <a:r>
                        <a:rPr lang="en-US" sz="1200" b="1" i="0" dirty="0">
                          <a:solidFill>
                            <a:schemeClr val="tx1"/>
                          </a:solidFill>
                          <a:effectLst/>
                          <a:latin typeface="Arial" panose="020B0604020202020204" pitchFamily="34" charset="0"/>
                          <a:cs typeface="Arial" panose="020B0604020202020204" pitchFamily="34" charset="0"/>
                        </a:rPr>
                        <a:t>15.3%</a:t>
                      </a:r>
                      <a:r>
                        <a:rPr lang="en-US" sz="1200" b="0" baseline="30000" dirty="0">
                          <a:solidFill>
                            <a:schemeClr val="tx1"/>
                          </a:solidFill>
                          <a:effectLst/>
                          <a:latin typeface="Arial" panose="020B0604020202020204" pitchFamily="34" charset="0"/>
                          <a:cs typeface="Arial" panose="020B0604020202020204" pitchFamily="34" charset="0"/>
                        </a:rPr>
                        <a:t>c</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8289874"/>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cs typeface="Arial" panose="020B0604020202020204" pitchFamily="34" charset="0"/>
                        </a:rPr>
                        <a:t>6</a:t>
                      </a:r>
                      <a:endPar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Change in </a:t>
                      </a: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NT-</a:t>
                      </a:r>
                      <a:r>
                        <a:rPr lang="en-US" sz="1200" b="1" err="1">
                          <a:solidFill>
                            <a:schemeClr val="tx1"/>
                          </a:solidFill>
                          <a:effectLst/>
                          <a:latin typeface="Arial" panose="020B0604020202020204" pitchFamily="34" charset="0"/>
                          <a:ea typeface="SimSun" panose="02010600030101010101" pitchFamily="2" charset="-122"/>
                          <a:cs typeface="Arial" panose="020B0604020202020204" pitchFamily="34" charset="0"/>
                        </a:rPr>
                        <a:t>proBNP</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Wk24 </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-2339.1 </a:t>
                      </a:r>
                      <a:r>
                        <a:rPr lang="en-US" sz="1200" b="1" dirty="0" err="1">
                          <a:solidFill>
                            <a:schemeClr val="tx1"/>
                          </a:solidFill>
                          <a:effectLst/>
                          <a:latin typeface="Arial" panose="020B0604020202020204" pitchFamily="34" charset="0"/>
                          <a:cs typeface="Arial" panose="020B0604020202020204" pitchFamily="34" charset="0"/>
                        </a:rPr>
                        <a:t>pg</a:t>
                      </a:r>
                      <a:r>
                        <a:rPr lang="en-US" sz="1200" b="1" dirty="0">
                          <a:solidFill>
                            <a:schemeClr val="tx1"/>
                          </a:solidFill>
                          <a:effectLst/>
                          <a:latin typeface="Arial" panose="020B0604020202020204" pitchFamily="34" charset="0"/>
                          <a:cs typeface="Arial" panose="020B0604020202020204" pitchFamily="34" charset="0"/>
                        </a:rPr>
                        <a:t>/mL </a:t>
                      </a:r>
                      <a:r>
                        <a:rPr lang="en-US" sz="1200" b="0" dirty="0">
                          <a:solidFill>
                            <a:schemeClr val="tx1"/>
                          </a:solidFill>
                          <a:effectLst/>
                          <a:latin typeface="Arial" panose="020B0604020202020204" pitchFamily="34" charset="0"/>
                          <a:cs typeface="Arial" panose="020B0604020202020204" pitchFamily="34" charset="0"/>
                        </a:rPr>
                        <a:t>(95% CI: -3378.7 to -1299.4)</a:t>
                      </a:r>
                      <a:r>
                        <a:rPr lang="en-US" sz="1200" b="0" baseline="30000" dirty="0">
                          <a:solidFill>
                            <a:schemeClr val="tx1"/>
                          </a:solidFill>
                          <a:effectLst/>
                          <a:latin typeface="Arial" panose="020B0604020202020204" pitchFamily="34" charset="0"/>
                          <a:cs typeface="Arial" panose="020B0604020202020204" pitchFamily="34" charset="0"/>
                        </a:rPr>
                        <a:t>c</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895493"/>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cs typeface="Arial" panose="020B0604020202020204" pitchFamily="34" charset="0"/>
                        </a:rPr>
                        <a:t>7</a:t>
                      </a:r>
                      <a:endPar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Change in </a:t>
                      </a: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mean PAP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Wk24 </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-21.2 mmHg </a:t>
                      </a:r>
                      <a:r>
                        <a:rPr lang="en-US" sz="1200" b="0" dirty="0">
                          <a:solidFill>
                            <a:schemeClr val="tx1"/>
                          </a:solidFill>
                          <a:effectLst/>
                          <a:latin typeface="Arial" panose="020B0604020202020204" pitchFamily="34" charset="0"/>
                          <a:cs typeface="Arial" panose="020B0604020202020204" pitchFamily="34" charset="0"/>
                        </a:rPr>
                        <a:t>(95% CI: -27.8 to -14.6)</a:t>
                      </a:r>
                      <a:r>
                        <a:rPr lang="en-US" sz="1200" b="0" baseline="30000" dirty="0">
                          <a:solidFill>
                            <a:schemeClr val="tx1"/>
                          </a:solidFill>
                          <a:effectLst/>
                          <a:latin typeface="Arial" panose="020B0604020202020204" pitchFamily="34" charset="0"/>
                          <a:cs typeface="Arial" panose="020B0604020202020204" pitchFamily="34" charset="0"/>
                        </a:rPr>
                        <a:t>c</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00515"/>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cs typeface="Arial" panose="020B0604020202020204" pitchFamily="34" charset="0"/>
                        </a:rPr>
                        <a:t>8</a:t>
                      </a:r>
                      <a:endPar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Change</a:t>
                      </a:r>
                      <a:r>
                        <a:rPr lang="en-US" sz="1200" b="0">
                          <a:solidFill>
                            <a:schemeClr val="tx1"/>
                          </a:solidFill>
                          <a:effectLst/>
                          <a:latin typeface="Arial" panose="020B0604020202020204" pitchFamily="34" charset="0"/>
                          <a:cs typeface="Arial" panose="020B0604020202020204" pitchFamily="34" charset="0"/>
                        </a:rPr>
                        <a:t> in </a:t>
                      </a:r>
                      <a:r>
                        <a:rPr lang="en-US" sz="1200" b="1">
                          <a:solidFill>
                            <a:schemeClr val="tx1"/>
                          </a:solidFill>
                          <a:effectLst/>
                          <a:latin typeface="Arial" panose="020B0604020202020204" pitchFamily="34" charset="0"/>
                          <a:cs typeface="Arial" panose="020B0604020202020204" pitchFamily="34" charset="0"/>
                        </a:rPr>
                        <a:t>PVR</a:t>
                      </a:r>
                      <a:r>
                        <a:rPr lang="en-US" sz="1200" b="0">
                          <a:solidFill>
                            <a:schemeClr val="tx1"/>
                          </a:solidFill>
                          <a:effectLst/>
                          <a:latin typeface="Arial" panose="020B0604020202020204" pitchFamily="34" charset="0"/>
                          <a:cs typeface="Arial" panose="020B0604020202020204" pitchFamily="34" charset="0"/>
                        </a:rPr>
                        <a:t>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Wk24 </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-339.6 dyn·s·cm</a:t>
                      </a:r>
                      <a:r>
                        <a:rPr lang="en-US" sz="1200" b="1" baseline="30000" dirty="0">
                          <a:solidFill>
                            <a:schemeClr val="tx1"/>
                          </a:solidFill>
                          <a:effectLst/>
                          <a:latin typeface="Arial" panose="020B0604020202020204" pitchFamily="34" charset="0"/>
                          <a:cs typeface="Arial" panose="020B0604020202020204" pitchFamily="34" charset="0"/>
                        </a:rPr>
                        <a:t>-5</a:t>
                      </a:r>
                      <a:r>
                        <a:rPr lang="en-US" sz="1200" b="1" dirty="0">
                          <a:solidFill>
                            <a:schemeClr val="tx1"/>
                          </a:solidFill>
                          <a:effectLst/>
                          <a:latin typeface="Arial" panose="020B0604020202020204" pitchFamily="34" charset="0"/>
                          <a:cs typeface="Arial" panose="020B0604020202020204" pitchFamily="34" charset="0"/>
                        </a:rPr>
                        <a:t> </a:t>
                      </a:r>
                      <a:r>
                        <a:rPr lang="en-US" sz="1200" b="0" dirty="0">
                          <a:solidFill>
                            <a:schemeClr val="tx1"/>
                          </a:solidFill>
                          <a:effectLst/>
                          <a:latin typeface="Arial" panose="020B0604020202020204" pitchFamily="34" charset="0"/>
                          <a:cs typeface="Arial" panose="020B0604020202020204" pitchFamily="34" charset="0"/>
                        </a:rPr>
                        <a:t>(95% CI: -511.1 to -168.1)</a:t>
                      </a:r>
                      <a:r>
                        <a:rPr lang="en-US" sz="1200" b="0" baseline="30000" dirty="0">
                          <a:solidFill>
                            <a:schemeClr val="tx1"/>
                          </a:solidFill>
                          <a:effectLst/>
                          <a:latin typeface="Arial" panose="020B0604020202020204" pitchFamily="34" charset="0"/>
                          <a:cs typeface="Arial" panose="020B0604020202020204" pitchFamily="34" charset="0"/>
                        </a:rPr>
                        <a:t>c </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388129"/>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cs typeface="Arial" panose="020B0604020202020204" pitchFamily="34" charset="0"/>
                        </a:rPr>
                        <a:t>9</a:t>
                      </a:r>
                      <a:endPar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pts who </a:t>
                      </a: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improve WHO FC </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at end of DBPC treatment period</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Sotatercept </a:t>
                      </a:r>
                      <a:r>
                        <a:rPr lang="en-US" sz="1200" b="1" dirty="0">
                          <a:solidFill>
                            <a:schemeClr val="tx1"/>
                          </a:solidFill>
                          <a:effectLst/>
                          <a:latin typeface="Arial" panose="020B0604020202020204" pitchFamily="34" charset="0"/>
                          <a:cs typeface="Arial" panose="020B0604020202020204" pitchFamily="34" charset="0"/>
                        </a:rPr>
                        <a:t>55.8% </a:t>
                      </a:r>
                      <a:r>
                        <a:rPr lang="en-US" sz="1200" b="0" i="1" dirty="0">
                          <a:solidFill>
                            <a:schemeClr val="tx1"/>
                          </a:solidFill>
                          <a:effectLst/>
                          <a:latin typeface="Arial" panose="020B0604020202020204" pitchFamily="34" charset="0"/>
                          <a:cs typeface="Arial" panose="020B0604020202020204" pitchFamily="34" charset="0"/>
                        </a:rPr>
                        <a:t>vs </a:t>
                      </a:r>
                      <a:r>
                        <a:rPr lang="en-US" sz="1200" b="0" i="0" dirty="0">
                          <a:solidFill>
                            <a:schemeClr val="tx1"/>
                          </a:solidFill>
                          <a:effectLst/>
                          <a:latin typeface="Arial" panose="020B0604020202020204" pitchFamily="34" charset="0"/>
                          <a:cs typeface="Arial" panose="020B0604020202020204" pitchFamily="34" charset="0"/>
                        </a:rPr>
                        <a:t> Placebo </a:t>
                      </a:r>
                      <a:r>
                        <a:rPr lang="en-US" sz="1200" b="1" i="0" dirty="0">
                          <a:solidFill>
                            <a:schemeClr val="tx1"/>
                          </a:solidFill>
                          <a:effectLst/>
                          <a:latin typeface="Arial" panose="020B0604020202020204" pitchFamily="34" charset="0"/>
                          <a:cs typeface="Arial" panose="020B0604020202020204" pitchFamily="34" charset="0"/>
                        </a:rPr>
                        <a:t>27.9%</a:t>
                      </a:r>
                      <a:r>
                        <a:rPr lang="en-US" sz="1200" b="0" baseline="30000" dirty="0">
                          <a:solidFill>
                            <a:schemeClr val="tx1"/>
                          </a:solidFill>
                          <a:effectLst/>
                          <a:latin typeface="Arial" panose="020B0604020202020204" pitchFamily="34" charset="0"/>
                          <a:cs typeface="Arial" panose="020B0604020202020204" pitchFamily="34" charset="0"/>
                        </a:rPr>
                        <a:t>c</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069706"/>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rPr>
                        <a:t>10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Change in </a:t>
                      </a: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6MWD</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Wk24 </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63.0 meters </a:t>
                      </a:r>
                      <a:r>
                        <a:rPr lang="en-US" sz="1200" b="0" dirty="0">
                          <a:solidFill>
                            <a:schemeClr val="tx1"/>
                          </a:solidFill>
                          <a:effectLst/>
                          <a:latin typeface="Arial" panose="020B0604020202020204" pitchFamily="34" charset="0"/>
                          <a:cs typeface="Arial" panose="020B0604020202020204" pitchFamily="34" charset="0"/>
                        </a:rPr>
                        <a:t>(95% CI: 23.2 to 102.7)</a:t>
                      </a:r>
                      <a:r>
                        <a:rPr lang="en-US" sz="1200" b="0" baseline="30000" dirty="0">
                          <a:solidFill>
                            <a:schemeClr val="tx1"/>
                          </a:solidFill>
                          <a:effectLst/>
                          <a:latin typeface="Arial" panose="020B0604020202020204" pitchFamily="34" charset="0"/>
                          <a:cs typeface="Arial" panose="020B0604020202020204" pitchFamily="34" charset="0"/>
                        </a:rPr>
                        <a:t>c</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5049724"/>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rPr>
                        <a:t>11</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Change in </a:t>
                      </a: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CO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Wk24 </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0.5 L/min </a:t>
                      </a:r>
                      <a:r>
                        <a:rPr lang="en-US" sz="1200" b="0" dirty="0">
                          <a:solidFill>
                            <a:schemeClr val="tx1"/>
                          </a:solidFill>
                          <a:effectLst/>
                          <a:latin typeface="Arial" panose="020B0604020202020204" pitchFamily="34" charset="0"/>
                          <a:cs typeface="Arial" panose="020B0604020202020204" pitchFamily="34" charset="0"/>
                        </a:rPr>
                        <a:t>(95% CI: -0.2 to 1.2)</a:t>
                      </a:r>
                      <a:r>
                        <a:rPr lang="en-US" sz="1200" b="0" baseline="30000" dirty="0">
                          <a:solidFill>
                            <a:schemeClr val="tx1"/>
                          </a:solidFill>
                          <a:effectLst/>
                          <a:latin typeface="Arial" panose="020B0604020202020204" pitchFamily="34" charset="0"/>
                          <a:cs typeface="Arial" panose="020B0604020202020204" pitchFamily="34" charset="0"/>
                        </a:rPr>
                        <a:t>c</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6734281"/>
                  </a:ext>
                </a:extLst>
              </a:tr>
              <a:tr h="224517">
                <a:tc>
                  <a:txBody>
                    <a:bodyPr/>
                    <a:lstStyle/>
                    <a:p>
                      <a:pPr marL="0" marR="0" algn="ctr">
                        <a:lnSpc>
                          <a:spcPct val="107000"/>
                        </a:lnSpc>
                        <a:spcBef>
                          <a:spcPts val="0"/>
                        </a:spcBef>
                        <a:spcAft>
                          <a:spcPts val="0"/>
                        </a:spcAft>
                      </a:pPr>
                      <a:r>
                        <a:rPr lang="en-US" sz="1200" b="1">
                          <a:solidFill>
                            <a:srgbClr val="002856"/>
                          </a:solidFill>
                          <a:effectLst/>
                          <a:latin typeface="Arial" panose="020B0604020202020204" pitchFamily="34" charset="0"/>
                          <a:ea typeface="SimSun" panose="02010600030101010101" pitchFamily="2" charset="-122"/>
                          <a:cs typeface="Arial" panose="020B0604020202020204" pitchFamily="34" charset="0"/>
                        </a:rPr>
                        <a:t>12</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Change in </a:t>
                      </a: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EQ-5D-5L index score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a:t>
                      </a:r>
                      <a:r>
                        <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rPr>
                        <a:t> Wk24</a:t>
                      </a:r>
                      <a:r>
                        <a:rPr lang="en-US" sz="1200" b="0" baseline="30000">
                          <a:solidFill>
                            <a:schemeClr val="tx1"/>
                          </a:solidFill>
                          <a:effectLst/>
                          <a:latin typeface="Arial" panose="020B0604020202020204" pitchFamily="34" charset="0"/>
                          <a:ea typeface="SimSun" panose="02010600030101010101" pitchFamily="2" charset="-122"/>
                          <a:cs typeface="Arial" panose="020B0604020202020204" pitchFamily="34" charset="0"/>
                        </a:rPr>
                        <a:t>a</a:t>
                      </a:r>
                      <a:endParaRPr lang="en-US" sz="12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1" dirty="0">
                          <a:solidFill>
                            <a:schemeClr val="tx1"/>
                          </a:solidFill>
                          <a:effectLst/>
                          <a:latin typeface="Arial" panose="020B0604020202020204" pitchFamily="34" charset="0"/>
                          <a:ea typeface="SimSun" panose="02010600030101010101" pitchFamily="2" charset="-122"/>
                          <a:cs typeface="Arial" panose="020B0604020202020204" pitchFamily="34" charset="0"/>
                        </a:rPr>
                        <a:t>0.060 </a:t>
                      </a:r>
                      <a:r>
                        <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rPr>
                        <a:t>(min, max: -1.020, 0.512) </a:t>
                      </a:r>
                      <a:r>
                        <a:rPr lang="en-US" sz="1200" b="0" i="1" dirty="0">
                          <a:solidFill>
                            <a:schemeClr val="tx1"/>
                          </a:solidFill>
                          <a:effectLst/>
                          <a:latin typeface="Arial" panose="020B0604020202020204" pitchFamily="34" charset="0"/>
                          <a:ea typeface="SimSun" panose="02010600030101010101" pitchFamily="2" charset="-122"/>
                          <a:cs typeface="Arial" panose="020B0604020202020204" pitchFamily="34" charset="0"/>
                        </a:rPr>
                        <a:t>vs</a:t>
                      </a:r>
                      <a:r>
                        <a:rPr lang="en-US" sz="1200" b="0" i="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1200" b="1" i="0" dirty="0">
                          <a:solidFill>
                            <a:schemeClr val="tx1"/>
                          </a:solidFill>
                          <a:effectLst/>
                          <a:latin typeface="Arial" panose="020B0604020202020204" pitchFamily="34" charset="0"/>
                          <a:ea typeface="SimSun" panose="02010600030101010101" pitchFamily="2" charset="-122"/>
                          <a:cs typeface="Arial" panose="020B0604020202020204" pitchFamily="34" charset="0"/>
                        </a:rPr>
                        <a:t>0.007</a:t>
                      </a:r>
                      <a:r>
                        <a:rPr lang="en-US" sz="1200" b="0" i="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1200" b="0" i="0">
                          <a:solidFill>
                            <a:schemeClr val="tx1"/>
                          </a:solidFill>
                          <a:effectLst/>
                          <a:latin typeface="Arial" panose="020B0604020202020204" pitchFamily="34" charset="0"/>
                          <a:ea typeface="SimSun" panose="02010600030101010101" pitchFamily="2" charset="-122"/>
                          <a:cs typeface="Arial" panose="020B0604020202020204" pitchFamily="34" charset="0"/>
                        </a:rPr>
                        <a:t>(-0.358, </a:t>
                      </a:r>
                      <a:r>
                        <a:rPr lang="en-US" sz="1200" b="0" i="0" dirty="0">
                          <a:solidFill>
                            <a:schemeClr val="tx1"/>
                          </a:solidFill>
                          <a:effectLst/>
                          <a:latin typeface="Arial" panose="020B0604020202020204" pitchFamily="34" charset="0"/>
                          <a:ea typeface="SimSun" panose="02010600030101010101" pitchFamily="2" charset="-122"/>
                          <a:cs typeface="Arial" panose="020B0604020202020204" pitchFamily="34" charset="0"/>
                        </a:rPr>
                        <a:t>0.740)</a:t>
                      </a:r>
                      <a:r>
                        <a:rPr lang="en-US" sz="1200" b="0" i="0" baseline="30000" dirty="0">
                          <a:solidFill>
                            <a:schemeClr val="tx1"/>
                          </a:solidFill>
                          <a:effectLst/>
                          <a:latin typeface="Arial" panose="020B0604020202020204" pitchFamily="34" charset="0"/>
                          <a:ea typeface="SimSun" panose="02010600030101010101" pitchFamily="2" charset="-122"/>
                          <a:cs typeface="Arial" panose="020B0604020202020204" pitchFamily="34" charset="0"/>
                        </a:rPr>
                        <a:t>d</a:t>
                      </a:r>
                      <a:endParaRPr lang="en-US" sz="12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a:solidFill>
                            <a:schemeClr val="tx1"/>
                          </a:solidFill>
                          <a:effectLst/>
                          <a:latin typeface="Arial" panose="020B0604020202020204" pitchFamily="34" charset="0"/>
                          <a:ea typeface="SimSun" panose="02010600030101010101" pitchFamily="2" charset="-122"/>
                          <a:cs typeface="Arial" panose="020B0604020202020204" pitchFamily="34" charset="0"/>
                        </a:rPr>
                        <a: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744496"/>
                  </a:ext>
                </a:extLst>
              </a:tr>
              <a:tr h="253902">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050" b="0" kern="1200" dirty="0">
                        <a:solidFill>
                          <a:srgbClr val="002856"/>
                        </a:solidFill>
                        <a:effectLst/>
                        <a:latin typeface="Arial" panose="020B0604020202020204" pitchFamily="34" charset="0"/>
                        <a:ea typeface="+mn-ea"/>
                        <a:cs typeface="Arial" panose="020B0604020202020204" pitchFamily="34" charset="0"/>
                      </a:endParaRPr>
                    </a:p>
                  </a:txBody>
                  <a:tcPr marL="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l">
                        <a:lnSpc>
                          <a:spcPct val="107000"/>
                        </a:lnSpc>
                        <a:spcBef>
                          <a:spcPts val="0"/>
                        </a:spcBef>
                        <a:spcAft>
                          <a:spcPts val="0"/>
                        </a:spcAft>
                      </a:pPr>
                      <a:endParaRPr lang="en-US" sz="1400" b="0">
                        <a:solidFill>
                          <a:srgbClr val="002856"/>
                        </a:solidFill>
                        <a:effectLst/>
                        <a:latin typeface="Calibri" panose="020F0502020204030204" pitchFamily="34" charset="0"/>
                        <a:ea typeface="SimSun"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07000"/>
                        </a:lnSpc>
                        <a:spcBef>
                          <a:spcPts val="0"/>
                        </a:spcBef>
                        <a:spcAft>
                          <a:spcPts val="0"/>
                        </a:spcAft>
                      </a:pPr>
                      <a:endParaRPr lang="en-US" sz="1400" b="0">
                        <a:solidFill>
                          <a:srgbClr val="002856"/>
                        </a:solidFill>
                        <a:effectLst/>
                        <a:latin typeface="Calibri" panose="020F0502020204030204" pitchFamily="34" charset="0"/>
                        <a:ea typeface="SimSun"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07000"/>
                        </a:lnSpc>
                        <a:spcBef>
                          <a:spcPts val="0"/>
                        </a:spcBef>
                        <a:spcAft>
                          <a:spcPts val="0"/>
                        </a:spcAft>
                      </a:pPr>
                      <a:endParaRPr lang="en-US" sz="1400" b="0">
                        <a:solidFill>
                          <a:srgbClr val="002856"/>
                        </a:solidFill>
                        <a:effectLst/>
                        <a:latin typeface="Calibri" panose="020F0502020204030204" pitchFamily="34" charset="0"/>
                        <a:ea typeface="SimSun"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027084"/>
                  </a:ext>
                </a:extLst>
              </a:tr>
            </a:tbl>
          </a:graphicData>
        </a:graphic>
      </p:graphicFrame>
      <p:sp>
        <p:nvSpPr>
          <p:cNvPr id="9" name="TextBox 8">
            <a:extLst>
              <a:ext uri="{FF2B5EF4-FFF2-40B4-BE49-F238E27FC236}">
                <a16:creationId xmlns:a16="http://schemas.microsoft.com/office/drawing/2014/main" id="{6410A629-00A7-4BE1-31D6-4D21293B3E7A}"/>
              </a:ext>
            </a:extLst>
          </p:cNvPr>
          <p:cNvSpPr txBox="1"/>
          <p:nvPr/>
        </p:nvSpPr>
        <p:spPr>
          <a:xfrm>
            <a:off x="585284" y="5107508"/>
            <a:ext cx="11069789" cy="923330"/>
          </a:xfrm>
          <a:prstGeom prst="rect">
            <a:avLst/>
          </a:prstGeom>
          <a:noFill/>
        </p:spPr>
        <p:txBody>
          <a:bodyPr wrap="square" lIns="0" rtlCol="0" anchor="b">
            <a:spAutoFit/>
          </a:bodyPr>
          <a:lstStyle/>
          <a:p>
            <a:pPr marL="57150" marR="0" lvl="0" indent="-57150">
              <a:spcBef>
                <a:spcPts val="0"/>
              </a:spcBef>
              <a:spcAft>
                <a:spcPts val="0"/>
              </a:spcAft>
            </a:pPr>
            <a:r>
              <a:rPr lang="en-US" sz="900" baseline="30000" dirty="0" err="1">
                <a:latin typeface="Arial (narrow)"/>
                <a:ea typeface="SimSun" panose="02010600030101010101" pitchFamily="2" charset="-122"/>
              </a:rPr>
              <a:t>a</a:t>
            </a:r>
            <a:r>
              <a:rPr lang="en-US" sz="900" dirty="0" err="1">
                <a:effectLst/>
                <a:latin typeface="Arial (narrow)"/>
                <a:ea typeface="SimSun" panose="02010600030101010101" pitchFamily="2" charset="-122"/>
              </a:rPr>
              <a:t>Analyzed</a:t>
            </a:r>
            <a:r>
              <a:rPr lang="en-US" sz="900" dirty="0">
                <a:effectLst/>
                <a:latin typeface="Arial (narrow)"/>
                <a:ea typeface="SimSun" panose="02010600030101010101" pitchFamily="2" charset="-122"/>
              </a:rPr>
              <a:t> descriptively because patient compliance rate &lt;50%</a:t>
            </a:r>
          </a:p>
          <a:p>
            <a:pPr marL="57150" marR="0" lvl="0" indent="-57150">
              <a:spcBef>
                <a:spcPts val="0"/>
              </a:spcBef>
              <a:spcAft>
                <a:spcPts val="0"/>
              </a:spcAft>
            </a:pPr>
            <a:r>
              <a:rPr lang="en-US" sz="900" baseline="30000" dirty="0" err="1">
                <a:latin typeface="Arial (narrow)"/>
                <a:ea typeface="SimSun" panose="02010600030101010101" pitchFamily="2" charset="-122"/>
              </a:rPr>
              <a:t>b</a:t>
            </a:r>
            <a:r>
              <a:rPr lang="en-US" sz="900" dirty="0" err="1">
                <a:effectLst/>
                <a:latin typeface="Arial (narrow)"/>
                <a:ea typeface="SimSun" panose="02010600030101010101" pitchFamily="2" charset="-122"/>
              </a:rPr>
              <a:t>HR</a:t>
            </a:r>
            <a:r>
              <a:rPr lang="en-US" sz="900" dirty="0">
                <a:effectLst/>
                <a:latin typeface="Arial (narrow)"/>
                <a:ea typeface="SimSun" panose="02010600030101010101" pitchFamily="2" charset="-122"/>
              </a:rPr>
              <a:t> was derived using Cox proportional hazard regression model.  All deaths as first events within the primary composite endpoint were included in the analysis regardless of whether they occurred during or post ZENITH  </a:t>
            </a:r>
          </a:p>
          <a:p>
            <a:pPr marL="57150" marR="0" lvl="0" indent="-57150">
              <a:spcBef>
                <a:spcPts val="0"/>
              </a:spcBef>
              <a:spcAft>
                <a:spcPts val="0"/>
              </a:spcAft>
            </a:pPr>
            <a:r>
              <a:rPr lang="en-US" sz="900" baseline="30000" dirty="0" err="1">
                <a:latin typeface="Arial (narrow)"/>
                <a:ea typeface="SimSun" panose="02010600030101010101" pitchFamily="2" charset="-122"/>
              </a:rPr>
              <a:t>c</a:t>
            </a:r>
            <a:r>
              <a:rPr lang="en-US" sz="900" dirty="0" err="1">
                <a:effectLst/>
                <a:latin typeface="Arial (narrow)"/>
                <a:ea typeface="SimSun" panose="02010600030101010101" pitchFamily="2" charset="-122"/>
              </a:rPr>
              <a:t>Analyzed</a:t>
            </a:r>
            <a:r>
              <a:rPr lang="en-US" sz="900" dirty="0">
                <a:effectLst/>
                <a:latin typeface="Arial (narrow)"/>
                <a:ea typeface="SimSun" panose="02010600030101010101" pitchFamily="2" charset="-122"/>
              </a:rPr>
              <a:t> by aligned rank stratified Wilcoxon test for continuous parameters or Cochran-Mantel-Haenszel method for dichotomous variables</a:t>
            </a:r>
          </a:p>
          <a:p>
            <a:pPr marL="57150" marR="0" lvl="0" indent="-57150">
              <a:spcBef>
                <a:spcPts val="0"/>
              </a:spcBef>
              <a:spcAft>
                <a:spcPts val="0"/>
              </a:spcAft>
            </a:pPr>
            <a:r>
              <a:rPr lang="en-US" sz="900" baseline="30000" dirty="0" err="1">
                <a:latin typeface="Arial (narrow)"/>
                <a:ea typeface="SimSun" panose="02010600030101010101" pitchFamily="2" charset="-122"/>
              </a:rPr>
              <a:t>d</a:t>
            </a:r>
            <a:r>
              <a:rPr lang="en-US" sz="900" dirty="0" err="1">
                <a:latin typeface="Arial (narrow)"/>
                <a:ea typeface="SimSun" panose="02010600030101010101" pitchFamily="2" charset="-122"/>
              </a:rPr>
              <a:t>The</a:t>
            </a:r>
            <a:r>
              <a:rPr lang="en-US" sz="900" dirty="0">
                <a:latin typeface="Arial (narrow)"/>
                <a:ea typeface="SimSun" panose="02010600030101010101" pitchFamily="2" charset="-122"/>
              </a:rPr>
              <a:t> values for observed median change (min, max) are shown</a:t>
            </a:r>
            <a:endParaRPr lang="en-US" sz="900" dirty="0">
              <a:effectLst/>
              <a:latin typeface="Arial (narrow)"/>
              <a:ea typeface="SimSun" panose="02010600030101010101" pitchFamily="2" charset="-122"/>
            </a:endParaRPr>
          </a:p>
          <a:p>
            <a:pPr marL="57150" marR="0" lvl="0" indent="-57150">
              <a:spcBef>
                <a:spcPts val="0"/>
              </a:spcBef>
              <a:spcAft>
                <a:spcPts val="0"/>
              </a:spcAft>
            </a:pPr>
            <a:r>
              <a:rPr lang="en-US" sz="900" baseline="30000" dirty="0" err="1">
                <a:latin typeface="Arial (narrow)"/>
                <a:ea typeface="SimSun" panose="02010600030101010101" pitchFamily="2" charset="-122"/>
              </a:rPr>
              <a:t>e</a:t>
            </a:r>
            <a:r>
              <a:rPr lang="en-US" sz="900" dirty="0" err="1">
                <a:effectLst/>
                <a:latin typeface="Arial (narrow)"/>
                <a:ea typeface="SimSun" panose="02010600030101010101" pitchFamily="2" charset="-122"/>
              </a:rPr>
              <a:t>Secondary</a:t>
            </a:r>
            <a:r>
              <a:rPr lang="en-US" sz="900" dirty="0">
                <a:effectLst/>
                <a:latin typeface="Arial (narrow)"/>
                <a:ea typeface="SimSun" panose="02010600030101010101" pitchFamily="2" charset="-122"/>
              </a:rPr>
              <a:t> endpoints were analyzed in the sequential order shown using a gatekeeping method to control type I error rate</a:t>
            </a:r>
          </a:p>
        </p:txBody>
      </p:sp>
      <p:sp>
        <p:nvSpPr>
          <p:cNvPr id="4" name="TextBox 3">
            <a:extLst>
              <a:ext uri="{FF2B5EF4-FFF2-40B4-BE49-F238E27FC236}">
                <a16:creationId xmlns:a16="http://schemas.microsoft.com/office/drawing/2014/main" id="{7177D32C-1D8C-0226-0478-49FC9338353B}"/>
              </a:ext>
            </a:extLst>
          </p:cNvPr>
          <p:cNvSpPr txBox="1"/>
          <p:nvPr/>
        </p:nvSpPr>
        <p:spPr>
          <a:xfrm>
            <a:off x="3043912" y="6252454"/>
            <a:ext cx="8716539" cy="387798"/>
          </a:xfrm>
          <a:prstGeom prst="rect">
            <a:avLst/>
          </a:prstGeom>
          <a:solidFill>
            <a:srgbClr val="FFFFFF">
              <a:alpha val="85098"/>
            </a:srgbClr>
          </a:solidFill>
        </p:spPr>
        <p:txBody>
          <a:bodyPr wrap="square" lIns="9144" tIns="9144" rIns="9144" bIns="9144" rtlCol="0" anchor="b">
            <a:spAutoFit/>
          </a:bodyPr>
          <a:lstStyle/>
          <a:p>
            <a:r>
              <a:rPr lang="en-US" sz="800" dirty="0">
                <a:latin typeface="Arial (narrow)"/>
                <a:ea typeface="SimSun" panose="02010600030101010101" pitchFamily="2" charset="-122"/>
              </a:rPr>
              <a:t>6MWD: 6-minute walk distance; CI: confidence interval; CO: cardiac output; DBPC: double-blind, placebo-controlled; EQ-5D-5L: </a:t>
            </a:r>
            <a:r>
              <a:rPr lang="en-US" sz="800" dirty="0" err="1">
                <a:latin typeface="Arial (narrow)"/>
                <a:ea typeface="SimSun" panose="02010600030101010101" pitchFamily="2" charset="-122"/>
              </a:rPr>
              <a:t>EuroQol</a:t>
            </a:r>
            <a:r>
              <a:rPr lang="en-US" sz="800" dirty="0">
                <a:latin typeface="Arial (narrow)"/>
                <a:ea typeface="SimSun" panose="02010600030101010101" pitchFamily="2" charset="-122"/>
              </a:rPr>
              <a:t> 5-Dimension 5-Level; HR: hazard ratio; IA: interim </a:t>
            </a:r>
            <a:r>
              <a:rPr lang="en-US" sz="800">
                <a:latin typeface="Arial (narrow)"/>
                <a:ea typeface="SimSun" panose="02010600030101010101" pitchFamily="2" charset="-122"/>
              </a:rPr>
              <a:t>analysis; max</a:t>
            </a:r>
            <a:r>
              <a:rPr lang="en-US" sz="800" dirty="0">
                <a:latin typeface="Arial (narrow)"/>
                <a:ea typeface="SimSun" panose="02010600030101010101" pitchFamily="2" charset="-122"/>
              </a:rPr>
              <a:t>: maximum; min: minimum; NT-</a:t>
            </a:r>
            <a:r>
              <a:rPr lang="en-US" sz="800" dirty="0" err="1">
                <a:latin typeface="Arial (narrow)"/>
                <a:ea typeface="SimSun" panose="02010600030101010101" pitchFamily="2" charset="-122"/>
              </a:rPr>
              <a:t>proBNP</a:t>
            </a:r>
            <a:r>
              <a:rPr lang="en-US" sz="800" dirty="0">
                <a:latin typeface="Arial (narrow)"/>
                <a:ea typeface="SimSun" panose="02010600030101010101" pitchFamily="2" charset="-122"/>
              </a:rPr>
              <a:t>: N-terminal pro–B-type natriuretic peptide; PAH: pulmonary arterial hypertension; PAP: pulmonary arterial pressure; pts: patients; PVR: pulmonary vascular resistance; REVEAL: Registry to Evaluate Early and Long-term PAH Disease Management; WHO FC: World Health Organization functional class; Wk24: Week 24</a:t>
            </a:r>
          </a:p>
        </p:txBody>
      </p:sp>
      <p:grpSp>
        <p:nvGrpSpPr>
          <p:cNvPr id="3" name="Group 2">
            <a:extLst>
              <a:ext uri="{FF2B5EF4-FFF2-40B4-BE49-F238E27FC236}">
                <a16:creationId xmlns:a16="http://schemas.microsoft.com/office/drawing/2014/main" id="{36DD4542-360A-413F-A33D-ECCEAF892267}"/>
              </a:ext>
            </a:extLst>
          </p:cNvPr>
          <p:cNvGrpSpPr/>
          <p:nvPr/>
        </p:nvGrpSpPr>
        <p:grpSpPr>
          <a:xfrm>
            <a:off x="10714052" y="5800067"/>
            <a:ext cx="1406770" cy="276999"/>
            <a:chOff x="10539882" y="6366133"/>
            <a:chExt cx="1406770" cy="276999"/>
          </a:xfrm>
        </p:grpSpPr>
        <p:sp>
          <p:nvSpPr>
            <p:cNvPr id="8" name="Rectangle 7">
              <a:extLst>
                <a:ext uri="{FF2B5EF4-FFF2-40B4-BE49-F238E27FC236}">
                  <a16:creationId xmlns:a16="http://schemas.microsoft.com/office/drawing/2014/main" id="{771A87A6-B7B8-CAA9-57CB-8C8684FE4474}"/>
                </a:ext>
              </a:extLst>
            </p:cNvPr>
            <p:cNvSpPr/>
            <p:nvPr/>
          </p:nvSpPr>
          <p:spPr>
            <a:xfrm>
              <a:off x="10539883" y="6416710"/>
              <a:ext cx="1406769" cy="175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31F869-7856-3AC0-C4DA-C0316AA8CB1B}"/>
                </a:ext>
              </a:extLst>
            </p:cNvPr>
            <p:cNvSpPr txBox="1"/>
            <p:nvPr/>
          </p:nvSpPr>
          <p:spPr>
            <a:xfrm>
              <a:off x="10539882" y="6366133"/>
              <a:ext cx="1406770" cy="276999"/>
            </a:xfrm>
            <a:prstGeom prst="rect">
              <a:avLst/>
            </a:prstGeom>
            <a:noFill/>
          </p:spPr>
          <p:txBody>
            <a:bodyPr wrap="square">
              <a:spAutoFit/>
            </a:bodyPr>
            <a:lstStyle/>
            <a:p>
              <a:r>
                <a:rPr lang="en-US" sz="1200" b="1"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Copyright 2025</a:t>
              </a:r>
              <a:endParaRPr lang="en-US" sz="1200" dirty="0"/>
            </a:p>
          </p:txBody>
        </p:sp>
      </p:grpSp>
      <p:sp>
        <p:nvSpPr>
          <p:cNvPr id="12" name="Rectangle 11">
            <a:extLst>
              <a:ext uri="{FF2B5EF4-FFF2-40B4-BE49-F238E27FC236}">
                <a16:creationId xmlns:a16="http://schemas.microsoft.com/office/drawing/2014/main" id="{03ED75D0-7163-0FCD-1EA4-F8BF52EDA1E8}"/>
              </a:ext>
            </a:extLst>
          </p:cNvPr>
          <p:cNvSpPr/>
          <p:nvPr/>
        </p:nvSpPr>
        <p:spPr>
          <a:xfrm>
            <a:off x="10714053" y="5850644"/>
            <a:ext cx="1406769" cy="175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69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730-89D9-45FA-8E32-F8AB4626920F}"/>
              </a:ext>
            </a:extLst>
          </p:cNvPr>
          <p:cNvSpPr>
            <a:spLocks noGrp="1"/>
          </p:cNvSpPr>
          <p:nvPr>
            <p:ph type="title"/>
          </p:nvPr>
        </p:nvSpPr>
        <p:spPr>
          <a:xfrm>
            <a:off x="452438" y="10164"/>
            <a:ext cx="10655180" cy="1097280"/>
          </a:xfrm>
        </p:spPr>
        <p:txBody>
          <a:bodyPr>
            <a:normAutofit/>
          </a:bodyPr>
          <a:lstStyle/>
          <a:p>
            <a:r>
              <a:rPr lang="en-US" sz="3200" dirty="0"/>
              <a:t>Overall Summary of </a:t>
            </a:r>
            <a:r>
              <a:rPr lang="en-US" sz="3200" dirty="0" err="1"/>
              <a:t>Safety</a:t>
            </a:r>
            <a:r>
              <a:rPr lang="en-US" sz="3200" baseline="30000" dirty="0" err="1"/>
              <a:t>a</a:t>
            </a:r>
            <a:endParaRPr lang="en-US" sz="3200" dirty="0"/>
          </a:p>
        </p:txBody>
      </p:sp>
      <p:graphicFrame>
        <p:nvGraphicFramePr>
          <p:cNvPr id="4" name="Table 3">
            <a:extLst>
              <a:ext uri="{FF2B5EF4-FFF2-40B4-BE49-F238E27FC236}">
                <a16:creationId xmlns:a16="http://schemas.microsoft.com/office/drawing/2014/main" id="{DE84C6DF-AD23-4A6D-BBF0-DE83E538D4E2}"/>
              </a:ext>
            </a:extLst>
          </p:cNvPr>
          <p:cNvGraphicFramePr>
            <a:graphicFrameLocks noGrp="1"/>
          </p:cNvGraphicFramePr>
          <p:nvPr>
            <p:extLst>
              <p:ext uri="{D42A27DB-BD31-4B8C-83A1-F6EECF244321}">
                <p14:modId xmlns:p14="http://schemas.microsoft.com/office/powerpoint/2010/main" val="2591021142"/>
              </p:ext>
            </p:extLst>
          </p:nvPr>
        </p:nvGraphicFramePr>
        <p:xfrm>
          <a:off x="688814" y="1765125"/>
          <a:ext cx="10814372" cy="3333309"/>
        </p:xfrm>
        <a:graphic>
          <a:graphicData uri="http://schemas.openxmlformats.org/drawingml/2006/table">
            <a:tbl>
              <a:tblPr firstRow="1">
                <a:tableStyleId>{B301B821-A1FF-4177-AEE7-76D212191A09}</a:tableStyleId>
              </a:tblPr>
              <a:tblGrid>
                <a:gridCol w="6645978">
                  <a:extLst>
                    <a:ext uri="{9D8B030D-6E8A-4147-A177-3AD203B41FA5}">
                      <a16:colId xmlns:a16="http://schemas.microsoft.com/office/drawing/2014/main" val="463021083"/>
                    </a:ext>
                  </a:extLst>
                </a:gridCol>
                <a:gridCol w="2084197">
                  <a:extLst>
                    <a:ext uri="{9D8B030D-6E8A-4147-A177-3AD203B41FA5}">
                      <a16:colId xmlns:a16="http://schemas.microsoft.com/office/drawing/2014/main" val="106071363"/>
                    </a:ext>
                  </a:extLst>
                </a:gridCol>
                <a:gridCol w="2084197">
                  <a:extLst>
                    <a:ext uri="{9D8B030D-6E8A-4147-A177-3AD203B41FA5}">
                      <a16:colId xmlns:a16="http://schemas.microsoft.com/office/drawing/2014/main" val="3453936884"/>
                    </a:ext>
                  </a:extLst>
                </a:gridCol>
              </a:tblGrid>
              <a:tr h="0">
                <a:tc>
                  <a:txBody>
                    <a:bodyPr/>
                    <a:lstStyle/>
                    <a:p>
                      <a:pPr marL="0" marR="0">
                        <a:lnSpc>
                          <a:spcPct val="107000"/>
                        </a:lnSpc>
                        <a:spcBef>
                          <a:spcPts val="0"/>
                        </a:spcBef>
                        <a:spcAft>
                          <a:spcPts val="800"/>
                        </a:spcAft>
                      </a:pPr>
                      <a:r>
                        <a:rPr lang="en-US" sz="2000">
                          <a:solidFill>
                            <a:schemeClr val="bg1"/>
                          </a:solidFill>
                          <a:effectLst/>
                          <a:latin typeface="Arial" panose="020B0604020202020204" pitchFamily="34" charset="0"/>
                          <a:cs typeface="Arial" panose="020B0604020202020204" pitchFamily="34" charset="0"/>
                        </a:rPr>
                        <a:t>  </a:t>
                      </a:r>
                      <a:r>
                        <a:rPr lang="en-US" sz="2000" b="1">
                          <a:solidFill>
                            <a:schemeClr val="bg1"/>
                          </a:solidFill>
                          <a:effectLst/>
                          <a:latin typeface="Arial" panose="020B0604020202020204" pitchFamily="34" charset="0"/>
                          <a:cs typeface="Arial" panose="020B0604020202020204" pitchFamily="34" charset="0"/>
                        </a:rPr>
                        <a:t>No. (%) of patients</a:t>
                      </a:r>
                      <a:endParaRPr lang="en-US" sz="20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nchor="b">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000" b="1" err="1">
                          <a:solidFill>
                            <a:schemeClr val="bg1"/>
                          </a:solidFill>
                          <a:effectLst/>
                          <a:latin typeface="Arial" panose="020B0604020202020204" pitchFamily="34" charset="0"/>
                          <a:cs typeface="Arial" panose="020B0604020202020204" pitchFamily="34" charset="0"/>
                        </a:rPr>
                        <a:t>Sotatercept</a:t>
                      </a:r>
                      <a:br>
                        <a:rPr lang="en-US" sz="2000" b="1">
                          <a:solidFill>
                            <a:schemeClr val="bg1"/>
                          </a:solidFill>
                          <a:effectLst/>
                          <a:latin typeface="Arial" panose="020B0604020202020204" pitchFamily="34" charset="0"/>
                          <a:cs typeface="Arial" panose="020B0604020202020204" pitchFamily="34" charset="0"/>
                        </a:rPr>
                      </a:br>
                      <a:r>
                        <a:rPr lang="en-US" sz="2000" b="1">
                          <a:solidFill>
                            <a:schemeClr val="bg1"/>
                          </a:solidFill>
                          <a:effectLst/>
                          <a:latin typeface="Arial" panose="020B0604020202020204" pitchFamily="34" charset="0"/>
                          <a:cs typeface="Arial" panose="020B0604020202020204" pitchFamily="34" charset="0"/>
                        </a:rPr>
                        <a:t>(N = 86)</a:t>
                      </a:r>
                      <a:endParaRPr lang="en-US" sz="20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000" b="1">
                          <a:solidFill>
                            <a:schemeClr val="bg1"/>
                          </a:solidFill>
                          <a:effectLst/>
                          <a:latin typeface="Arial" panose="020B0604020202020204" pitchFamily="34" charset="0"/>
                          <a:cs typeface="Arial" panose="020B0604020202020204" pitchFamily="34" charset="0"/>
                        </a:rPr>
                        <a:t>Placebo</a:t>
                      </a:r>
                      <a:br>
                        <a:rPr lang="en-US" sz="2000" b="1">
                          <a:solidFill>
                            <a:schemeClr val="bg1"/>
                          </a:solidFill>
                          <a:effectLst/>
                          <a:latin typeface="Arial" panose="020B0604020202020204" pitchFamily="34" charset="0"/>
                          <a:cs typeface="Arial" panose="020B0604020202020204" pitchFamily="34" charset="0"/>
                        </a:rPr>
                      </a:br>
                      <a:r>
                        <a:rPr lang="en-US" sz="2000" b="1">
                          <a:solidFill>
                            <a:schemeClr val="bg1"/>
                          </a:solidFill>
                          <a:effectLst/>
                          <a:latin typeface="Arial" panose="020B0604020202020204" pitchFamily="34" charset="0"/>
                          <a:cs typeface="Arial" panose="020B0604020202020204" pitchFamily="34" charset="0"/>
                        </a:rPr>
                        <a:t>(N = 86)</a:t>
                      </a:r>
                      <a:endParaRPr lang="en-US" sz="20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nchor="b">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31153168"/>
                  </a:ext>
                </a:extLst>
              </a:tr>
              <a:tr h="241481">
                <a:tc>
                  <a:txBody>
                    <a:bodyPr/>
                    <a:lstStyle/>
                    <a:p>
                      <a:pPr marL="0" marR="0">
                        <a:lnSpc>
                          <a:spcPct val="107000"/>
                        </a:lnSpc>
                        <a:spcBef>
                          <a:spcPts val="0"/>
                        </a:spcBef>
                        <a:spcAft>
                          <a:spcPts val="0"/>
                        </a:spcAft>
                      </a:pPr>
                      <a:r>
                        <a:rPr lang="en-US" sz="2000" b="1">
                          <a:solidFill>
                            <a:schemeClr val="tx1"/>
                          </a:solidFill>
                          <a:effectLst/>
                          <a:latin typeface="Arial" panose="020B0604020202020204" pitchFamily="34" charset="0"/>
                          <a:cs typeface="Arial" panose="020B0604020202020204" pitchFamily="34" charset="0"/>
                        </a:rPr>
                        <a:t>Any AEs</a:t>
                      </a:r>
                      <a:endParaRPr lang="en-US" sz="2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85 (98.8)</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83 (96.5)</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773888"/>
                  </a:ext>
                </a:extLst>
              </a:tr>
              <a:tr h="241481">
                <a:tc>
                  <a:txBody>
                    <a:bodyPr/>
                    <a:lstStyle/>
                    <a:p>
                      <a:pPr marL="0" marR="0">
                        <a:lnSpc>
                          <a:spcPct val="100000"/>
                        </a:lnSpc>
                        <a:spcBef>
                          <a:spcPts val="0"/>
                        </a:spcBef>
                        <a:spcAft>
                          <a:spcPts val="600"/>
                        </a:spcAft>
                      </a:pPr>
                      <a:r>
                        <a:rPr lang="en-US" sz="2000" b="1">
                          <a:solidFill>
                            <a:schemeClr val="tx1"/>
                          </a:solidFill>
                          <a:effectLst/>
                          <a:latin typeface="Arial" panose="020B0604020202020204" pitchFamily="34" charset="0"/>
                          <a:cs typeface="Arial" panose="020B0604020202020204" pitchFamily="34" charset="0"/>
                        </a:rPr>
                        <a:t>AEs related to treatment</a:t>
                      </a:r>
                      <a:endParaRPr lang="en-US" sz="2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56 (65.1)</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28 (32.6)</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380733"/>
                  </a:ext>
                </a:extLst>
              </a:tr>
              <a:tr h="241481">
                <a:tc>
                  <a:txBody>
                    <a:bodyPr/>
                    <a:lstStyle/>
                    <a:p>
                      <a:pPr marL="0" marR="0">
                        <a:lnSpc>
                          <a:spcPct val="107000"/>
                        </a:lnSpc>
                        <a:spcBef>
                          <a:spcPts val="0"/>
                        </a:spcBef>
                        <a:spcAft>
                          <a:spcPts val="0"/>
                        </a:spcAft>
                      </a:pPr>
                      <a:r>
                        <a:rPr lang="en-US" sz="2000" b="1">
                          <a:solidFill>
                            <a:schemeClr val="tx1"/>
                          </a:solidFill>
                          <a:effectLst/>
                          <a:latin typeface="Arial" panose="020B0604020202020204" pitchFamily="34" charset="0"/>
                          <a:cs typeface="Arial" panose="020B0604020202020204" pitchFamily="34" charset="0"/>
                        </a:rPr>
                        <a:t>AEs leading to treatment discontinuation</a:t>
                      </a:r>
                      <a:endParaRPr lang="en-US" sz="2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rPr>
                        <a:t>0</a:t>
                      </a: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4 (4.7)</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883210"/>
                  </a:ext>
                </a:extLst>
              </a:tr>
              <a:tr h="241481">
                <a:tc>
                  <a:txBody>
                    <a:bodyPr/>
                    <a:lstStyle/>
                    <a:p>
                      <a:pPr marL="0" marR="0">
                        <a:lnSpc>
                          <a:spcPct val="107000"/>
                        </a:lnSpc>
                        <a:spcBef>
                          <a:spcPts val="0"/>
                        </a:spcBef>
                        <a:spcAft>
                          <a:spcPts val="0"/>
                        </a:spcAft>
                      </a:pPr>
                      <a:r>
                        <a:rPr lang="en-US" sz="2000" b="1">
                          <a:solidFill>
                            <a:schemeClr val="tx1"/>
                          </a:solidFill>
                          <a:effectLst/>
                          <a:latin typeface="Arial" panose="020B0604020202020204" pitchFamily="34" charset="0"/>
                          <a:cs typeface="Arial" panose="020B0604020202020204" pitchFamily="34" charset="0"/>
                        </a:rPr>
                        <a:t>AEs leading to </a:t>
                      </a:r>
                      <a:r>
                        <a:rPr lang="en-US" sz="2000" b="1" err="1">
                          <a:solidFill>
                            <a:schemeClr val="tx1"/>
                          </a:solidFill>
                          <a:effectLst/>
                          <a:latin typeface="Arial" panose="020B0604020202020204" pitchFamily="34" charset="0"/>
                          <a:cs typeface="Arial" panose="020B0604020202020204" pitchFamily="34" charset="0"/>
                        </a:rPr>
                        <a:t>death</a:t>
                      </a:r>
                      <a:r>
                        <a:rPr lang="en-US" sz="2000" b="1" baseline="30000" err="1">
                          <a:solidFill>
                            <a:schemeClr val="tx1"/>
                          </a:solidFill>
                          <a:effectLst/>
                          <a:latin typeface="Arial" panose="020B0604020202020204" pitchFamily="34" charset="0"/>
                          <a:cs typeface="Arial" panose="020B0604020202020204" pitchFamily="34" charset="0"/>
                        </a:rPr>
                        <a:t>b</a:t>
                      </a:r>
                      <a:endParaRPr lang="en-US" sz="2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5 (5.8)</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12 (14.0)</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399056"/>
                  </a:ext>
                </a:extLst>
              </a:tr>
              <a:tr h="241481">
                <a:tc>
                  <a:txBody>
                    <a:bodyPr/>
                    <a:lstStyle/>
                    <a:p>
                      <a:pPr marL="0" marR="0">
                        <a:lnSpc>
                          <a:spcPct val="107000"/>
                        </a:lnSpc>
                        <a:spcBef>
                          <a:spcPts val="0"/>
                        </a:spcBef>
                        <a:spcAft>
                          <a:spcPts val="0"/>
                        </a:spcAft>
                      </a:pPr>
                      <a:r>
                        <a:rPr lang="en-US" sz="2000" b="1">
                          <a:solidFill>
                            <a:schemeClr val="tx1"/>
                          </a:solidFill>
                          <a:effectLst/>
                          <a:latin typeface="Arial" panose="020B0604020202020204" pitchFamily="34" charset="0"/>
                          <a:cs typeface="Arial" panose="020B0604020202020204" pitchFamily="34" charset="0"/>
                        </a:rPr>
                        <a:t>Severe AEs</a:t>
                      </a:r>
                      <a:endParaRPr lang="en-US" sz="2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32 (37.2)</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43 (50.0)</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197441"/>
                  </a:ext>
                </a:extLst>
              </a:tr>
              <a:tr h="241481">
                <a:tc>
                  <a:txBody>
                    <a:bodyPr/>
                    <a:lstStyle/>
                    <a:p>
                      <a:pPr marL="0" marR="0">
                        <a:lnSpc>
                          <a:spcPct val="107000"/>
                        </a:lnSpc>
                        <a:spcBef>
                          <a:spcPts val="0"/>
                        </a:spcBef>
                        <a:spcAft>
                          <a:spcPts val="0"/>
                        </a:spcAft>
                      </a:pPr>
                      <a:r>
                        <a:rPr lang="en-US" sz="2000" b="1">
                          <a:solidFill>
                            <a:schemeClr val="tx1"/>
                          </a:solidFill>
                          <a:effectLst/>
                          <a:latin typeface="Arial" panose="020B0604020202020204" pitchFamily="34" charset="0"/>
                          <a:cs typeface="Arial" panose="020B0604020202020204" pitchFamily="34" charset="0"/>
                        </a:rPr>
                        <a:t>Serious AEs</a:t>
                      </a:r>
                      <a:endParaRPr lang="en-US" sz="2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46 (53.5)</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55 (64.0)</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7258301"/>
                  </a:ext>
                </a:extLst>
              </a:tr>
              <a:tr h="241481">
                <a:tc>
                  <a:txBody>
                    <a:bodyPr/>
                    <a:lstStyle/>
                    <a:p>
                      <a:pPr marL="0" marR="0">
                        <a:lnSpc>
                          <a:spcPct val="107000"/>
                        </a:lnSpc>
                        <a:spcBef>
                          <a:spcPts val="0"/>
                        </a:spcBef>
                        <a:spcAft>
                          <a:spcPts val="0"/>
                        </a:spcAft>
                      </a:pPr>
                      <a:r>
                        <a:rPr lang="en-US" sz="2000" b="1">
                          <a:solidFill>
                            <a:schemeClr val="tx1"/>
                          </a:solidFill>
                          <a:effectLst/>
                          <a:latin typeface="Arial" panose="020B0604020202020204" pitchFamily="34" charset="0"/>
                          <a:cs typeface="Arial" panose="020B0604020202020204" pitchFamily="34" charset="0"/>
                        </a:rPr>
                        <a:t>Serious AEs related to treatment</a:t>
                      </a:r>
                      <a:endParaRPr lang="en-US" sz="2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3 (3.5)</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0">
                          <a:solidFill>
                            <a:schemeClr val="tx1"/>
                          </a:solidFill>
                          <a:effectLst/>
                          <a:latin typeface="Arial" panose="020B0604020202020204" pitchFamily="34" charset="0"/>
                          <a:cs typeface="Arial" panose="020B0604020202020204" pitchFamily="34" charset="0"/>
                        </a:rPr>
                        <a:t>2 (2.3)</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87751"/>
                  </a:ext>
                </a:extLst>
              </a:tr>
            </a:tbl>
          </a:graphicData>
        </a:graphic>
      </p:graphicFrame>
      <p:sp>
        <p:nvSpPr>
          <p:cNvPr id="14" name="TextBox 13">
            <a:extLst>
              <a:ext uri="{FF2B5EF4-FFF2-40B4-BE49-F238E27FC236}">
                <a16:creationId xmlns:a16="http://schemas.microsoft.com/office/drawing/2014/main" id="{0367E4B2-A623-BF8B-A11E-D633BF738877}"/>
              </a:ext>
            </a:extLst>
          </p:cNvPr>
          <p:cNvSpPr txBox="1"/>
          <p:nvPr/>
        </p:nvSpPr>
        <p:spPr>
          <a:xfrm>
            <a:off x="271464" y="5300062"/>
            <a:ext cx="11325590" cy="646331"/>
          </a:xfrm>
          <a:prstGeom prst="rect">
            <a:avLst/>
          </a:prstGeom>
          <a:noFill/>
        </p:spPr>
        <p:txBody>
          <a:bodyPr wrap="square" lIns="0" rtlCol="0" anchor="b">
            <a:spAutoFit/>
          </a:bodyPr>
          <a:lstStyle/>
          <a:p>
            <a:pPr marL="57150" indent="-57150"/>
            <a:r>
              <a:rPr lang="en-US" sz="1200" baseline="30000" err="1">
                <a:effectLst/>
                <a:latin typeface="Arial (narrow)"/>
                <a:ea typeface="SimSun" panose="02010600030101010101" pitchFamily="2" charset="-122"/>
              </a:rPr>
              <a:t>a</a:t>
            </a:r>
            <a:r>
              <a:rPr lang="en-US" sz="1200" err="1">
                <a:effectLst/>
                <a:latin typeface="Arial (narrow)"/>
                <a:ea typeface="SimSun" panose="02010600030101010101" pitchFamily="2" charset="-122"/>
              </a:rPr>
              <a:t>AEs</a:t>
            </a:r>
            <a:r>
              <a:rPr lang="en-US" sz="1200">
                <a:effectLst/>
                <a:latin typeface="Arial (narrow)"/>
                <a:ea typeface="SimSun" panose="02010600030101010101" pitchFamily="2" charset="-122"/>
              </a:rPr>
              <a:t> had a start date on or after the first dose of treatment and up to 56 days after the last dose of treatment</a:t>
            </a:r>
          </a:p>
          <a:p>
            <a:pPr marL="57150" marR="0" lvl="0" indent="-57150">
              <a:spcBef>
                <a:spcPts val="0"/>
              </a:spcBef>
              <a:spcAft>
                <a:spcPts val="0"/>
              </a:spcAft>
            </a:pPr>
            <a:r>
              <a:rPr lang="en-US" sz="1200" baseline="30000" err="1">
                <a:effectLst/>
                <a:latin typeface="Arial (narrow)"/>
                <a:ea typeface="SimSun" panose="02010600030101010101" pitchFamily="2" charset="-122"/>
              </a:rPr>
              <a:t>b</a:t>
            </a:r>
            <a:r>
              <a:rPr lang="en-US" sz="1200" err="1">
                <a:effectLst/>
                <a:latin typeface="Arial (narrow)"/>
                <a:ea typeface="SimSun" panose="02010600030101010101" pitchFamily="2" charset="-122"/>
              </a:rPr>
              <a:t>The</a:t>
            </a:r>
            <a:r>
              <a:rPr lang="en-US" sz="1200">
                <a:effectLst/>
                <a:latin typeface="Arial (narrow)"/>
                <a:ea typeface="SimSun" panose="02010600030101010101" pitchFamily="2" charset="-122"/>
              </a:rPr>
              <a:t> number of patients who died due to an AE differs from the number of deaths assessed for the primary and secondary endpoints that include all-cause death as a component.  AEs leading to death were evaluated in the safety set population, with data collected from the first dose to 56 days post-dose</a:t>
            </a:r>
          </a:p>
        </p:txBody>
      </p:sp>
      <p:sp>
        <p:nvSpPr>
          <p:cNvPr id="5" name="Slide Number Placeholder 4">
            <a:extLst>
              <a:ext uri="{FF2B5EF4-FFF2-40B4-BE49-F238E27FC236}">
                <a16:creationId xmlns:a16="http://schemas.microsoft.com/office/drawing/2014/main" id="{F5103D53-B80F-EC4A-AADA-04363E1D28AD}"/>
              </a:ext>
            </a:extLst>
          </p:cNvPr>
          <p:cNvSpPr>
            <a:spLocks noGrp="1"/>
          </p:cNvSpPr>
          <p:nvPr>
            <p:ph type="sldNum" sz="quarter" idx="12"/>
          </p:nvPr>
        </p:nvSpPr>
        <p:spPr/>
        <p:txBody>
          <a:bodyPr/>
          <a:lstStyle/>
          <a:p>
            <a:fld id="{18E20A64-E73C-CE4A-B4CA-505F6B4EC5E2}" type="slidenum">
              <a:rPr lang="en-US" smtClean="0"/>
              <a:t>12</a:t>
            </a:fld>
            <a:endParaRPr lang="en-US"/>
          </a:p>
        </p:txBody>
      </p:sp>
      <p:sp>
        <p:nvSpPr>
          <p:cNvPr id="6" name="TextBox 5">
            <a:extLst>
              <a:ext uri="{FF2B5EF4-FFF2-40B4-BE49-F238E27FC236}">
                <a16:creationId xmlns:a16="http://schemas.microsoft.com/office/drawing/2014/main" id="{988A87E0-81A2-1E85-8CDA-48D12C7AA396}"/>
              </a:ext>
            </a:extLst>
          </p:cNvPr>
          <p:cNvSpPr txBox="1"/>
          <p:nvPr/>
        </p:nvSpPr>
        <p:spPr>
          <a:xfrm>
            <a:off x="452438" y="883854"/>
            <a:ext cx="11020091"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Follow-up time differed between groups, with a median of 10.6 months for sotatercept </a:t>
            </a:r>
            <a:r>
              <a:rPr lang="en-US" sz="2000" i="1" dirty="0">
                <a:latin typeface="Arial" panose="020B0604020202020204" pitchFamily="34" charset="0"/>
                <a:cs typeface="Arial" panose="020B0604020202020204" pitchFamily="34" charset="0"/>
              </a:rPr>
              <a:t>vs</a:t>
            </a:r>
            <a:br>
              <a:rPr lang="en-US" sz="2000" i="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7.1 months for placebo</a:t>
            </a:r>
          </a:p>
        </p:txBody>
      </p:sp>
      <p:sp>
        <p:nvSpPr>
          <p:cNvPr id="10" name="TextBox 9">
            <a:extLst>
              <a:ext uri="{FF2B5EF4-FFF2-40B4-BE49-F238E27FC236}">
                <a16:creationId xmlns:a16="http://schemas.microsoft.com/office/drawing/2014/main" id="{6ADEC1EE-5938-AD87-C1B3-F301221DE7E0}"/>
              </a:ext>
            </a:extLst>
          </p:cNvPr>
          <p:cNvSpPr txBox="1"/>
          <p:nvPr/>
        </p:nvSpPr>
        <p:spPr>
          <a:xfrm>
            <a:off x="3232455" y="6385564"/>
            <a:ext cx="3573927" cy="141577"/>
          </a:xfrm>
          <a:prstGeom prst="rect">
            <a:avLst/>
          </a:prstGeom>
          <a:solidFill>
            <a:srgbClr val="FFFFFF">
              <a:alpha val="85098"/>
            </a:srgbClr>
          </a:solidFill>
        </p:spPr>
        <p:txBody>
          <a:bodyPr wrap="none" lIns="9144" tIns="9144" rIns="9144" bIns="9144" rtlCol="0" anchor="b">
            <a:spAutoFit/>
          </a:bodyPr>
          <a:lstStyle/>
          <a:p>
            <a:pPr marL="57150" marR="0" lvl="0" indent="-57150">
              <a:spcBef>
                <a:spcPts val="0"/>
              </a:spcBef>
              <a:spcAft>
                <a:spcPts val="0"/>
              </a:spcAft>
            </a:pPr>
            <a:r>
              <a:rPr lang="en-US" sz="800">
                <a:effectLst/>
                <a:latin typeface="Arial (narrow)"/>
                <a:ea typeface="SimSun" panose="02010600030101010101" pitchFamily="2" charset="-122"/>
              </a:rPr>
              <a:t>AE: adverse event; N: number of patients in the treatment group; No.: number</a:t>
            </a:r>
          </a:p>
        </p:txBody>
      </p:sp>
    </p:spTree>
    <p:extLst>
      <p:ext uri="{BB962C8B-B14F-4D97-AF65-F5344CB8AC3E}">
        <p14:creationId xmlns:p14="http://schemas.microsoft.com/office/powerpoint/2010/main" val="77673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C616-5333-47F4-B865-2A50FEE5A982}"/>
              </a:ext>
            </a:extLst>
          </p:cNvPr>
          <p:cNvSpPr>
            <a:spLocks noGrp="1"/>
          </p:cNvSpPr>
          <p:nvPr>
            <p:ph type="title"/>
          </p:nvPr>
        </p:nvSpPr>
        <p:spPr>
          <a:xfrm>
            <a:off x="452438" y="18547"/>
            <a:ext cx="10655178" cy="1097280"/>
          </a:xfrm>
        </p:spPr>
        <p:txBody>
          <a:bodyPr>
            <a:noAutofit/>
          </a:bodyPr>
          <a:lstStyle/>
          <a:p>
            <a:r>
              <a:rPr lang="en-US" sz="3200" dirty="0"/>
              <a:t>Overall Summary of </a:t>
            </a:r>
            <a:r>
              <a:rPr lang="en-US" sz="3200" dirty="0" err="1"/>
              <a:t>Safety</a:t>
            </a:r>
            <a:r>
              <a:rPr lang="en-US" sz="3200" baseline="30000" dirty="0" err="1"/>
              <a:t>a</a:t>
            </a:r>
            <a:r>
              <a:rPr lang="en-US" sz="3200" dirty="0"/>
              <a:t> (continued)</a:t>
            </a:r>
          </a:p>
        </p:txBody>
      </p:sp>
      <p:sp>
        <p:nvSpPr>
          <p:cNvPr id="4" name="Slide Number Placeholder 3">
            <a:extLst>
              <a:ext uri="{FF2B5EF4-FFF2-40B4-BE49-F238E27FC236}">
                <a16:creationId xmlns:a16="http://schemas.microsoft.com/office/drawing/2014/main" id="{4898D34C-CBC1-DB8E-6555-915C51790265}"/>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pPr/>
              <a:t>13</a:t>
            </a:fld>
            <a:endParaRPr lang="en-US"/>
          </a:p>
        </p:txBody>
      </p:sp>
      <p:graphicFrame>
        <p:nvGraphicFramePr>
          <p:cNvPr id="5" name="Table 4">
            <a:extLst>
              <a:ext uri="{FF2B5EF4-FFF2-40B4-BE49-F238E27FC236}">
                <a16:creationId xmlns:a16="http://schemas.microsoft.com/office/drawing/2014/main" id="{07F07B5A-2E67-466E-BD0B-69D33D90F70F}"/>
              </a:ext>
            </a:extLst>
          </p:cNvPr>
          <p:cNvGraphicFramePr>
            <a:graphicFrameLocks noGrp="1"/>
          </p:cNvGraphicFramePr>
          <p:nvPr>
            <p:extLst>
              <p:ext uri="{D42A27DB-BD31-4B8C-83A1-F6EECF244321}">
                <p14:modId xmlns:p14="http://schemas.microsoft.com/office/powerpoint/2010/main" val="157913331"/>
              </p:ext>
            </p:extLst>
          </p:nvPr>
        </p:nvGraphicFramePr>
        <p:xfrm>
          <a:off x="688812" y="858215"/>
          <a:ext cx="10814374" cy="4119309"/>
        </p:xfrm>
        <a:graphic>
          <a:graphicData uri="http://schemas.openxmlformats.org/drawingml/2006/table">
            <a:tbl>
              <a:tblPr firstRow="1">
                <a:tableStyleId>{B301B821-A1FF-4177-AEE7-76D212191A09}</a:tableStyleId>
              </a:tblPr>
              <a:tblGrid>
                <a:gridCol w="6648016">
                  <a:extLst>
                    <a:ext uri="{9D8B030D-6E8A-4147-A177-3AD203B41FA5}">
                      <a16:colId xmlns:a16="http://schemas.microsoft.com/office/drawing/2014/main" val="1720205731"/>
                    </a:ext>
                  </a:extLst>
                </a:gridCol>
                <a:gridCol w="2083179">
                  <a:extLst>
                    <a:ext uri="{9D8B030D-6E8A-4147-A177-3AD203B41FA5}">
                      <a16:colId xmlns:a16="http://schemas.microsoft.com/office/drawing/2014/main" val="3996300687"/>
                    </a:ext>
                  </a:extLst>
                </a:gridCol>
                <a:gridCol w="2083179">
                  <a:extLst>
                    <a:ext uri="{9D8B030D-6E8A-4147-A177-3AD203B41FA5}">
                      <a16:colId xmlns:a16="http://schemas.microsoft.com/office/drawing/2014/main" val="2896320321"/>
                    </a:ext>
                  </a:extLst>
                </a:gridCol>
              </a:tblGrid>
              <a:tr h="0">
                <a:tc>
                  <a:txBody>
                    <a:bodyPr/>
                    <a:lstStyle/>
                    <a:p>
                      <a:pPr marL="0" marR="0">
                        <a:lnSpc>
                          <a:spcPct val="107000"/>
                        </a:lnSpc>
                        <a:spcBef>
                          <a:spcPts val="0"/>
                        </a:spcBef>
                        <a:spcAft>
                          <a:spcPts val="800"/>
                        </a:spcAft>
                      </a:pPr>
                      <a:r>
                        <a:rPr lang="en-US" sz="1600" b="1" dirty="0">
                          <a:solidFill>
                            <a:srgbClr val="FFFFFF"/>
                          </a:solidFill>
                          <a:effectLst/>
                          <a:latin typeface="Arial" panose="020B0604020202020204" pitchFamily="34" charset="0"/>
                          <a:cs typeface="Arial" panose="020B0604020202020204" pitchFamily="34" charset="0"/>
                        </a:rPr>
                        <a:t>No. (%) patients  </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nchor="b">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1600" b="1" err="1">
                          <a:solidFill>
                            <a:srgbClr val="FFFFFF"/>
                          </a:solidFill>
                          <a:effectLst/>
                          <a:latin typeface="Arial" panose="020B0604020202020204" pitchFamily="34" charset="0"/>
                          <a:cs typeface="Arial" panose="020B0604020202020204" pitchFamily="34" charset="0"/>
                        </a:rPr>
                        <a:t>Sotatercept</a:t>
                      </a:r>
                      <a:br>
                        <a:rPr lang="en-US" sz="1600" b="1">
                          <a:solidFill>
                            <a:srgbClr val="FFFFFF"/>
                          </a:solidFill>
                          <a:effectLst/>
                          <a:latin typeface="Arial" panose="020B0604020202020204" pitchFamily="34" charset="0"/>
                          <a:cs typeface="Arial" panose="020B0604020202020204" pitchFamily="34" charset="0"/>
                        </a:rPr>
                      </a:br>
                      <a:r>
                        <a:rPr lang="en-US" sz="1600" b="1">
                          <a:solidFill>
                            <a:srgbClr val="FFFFFF"/>
                          </a:solidFill>
                          <a:effectLst/>
                          <a:latin typeface="Arial" panose="020B0604020202020204" pitchFamily="34" charset="0"/>
                          <a:cs typeface="Arial" panose="020B0604020202020204" pitchFamily="34" charset="0"/>
                        </a:rPr>
                        <a:t>(N = 86)</a:t>
                      </a:r>
                      <a:endParaRPr lang="en-US" sz="1600" b="1">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1600" b="1">
                          <a:solidFill>
                            <a:srgbClr val="FFFFFF"/>
                          </a:solidFill>
                          <a:effectLst/>
                          <a:latin typeface="Arial" panose="020B0604020202020204" pitchFamily="34" charset="0"/>
                          <a:cs typeface="Arial" panose="020B0604020202020204" pitchFamily="34" charset="0"/>
                        </a:rPr>
                        <a:t>Placebo</a:t>
                      </a:r>
                      <a:br>
                        <a:rPr lang="en-US" sz="1600" b="1">
                          <a:solidFill>
                            <a:srgbClr val="FFFFFF"/>
                          </a:solidFill>
                          <a:effectLst/>
                          <a:latin typeface="Arial" panose="020B0604020202020204" pitchFamily="34" charset="0"/>
                          <a:cs typeface="Arial" panose="020B0604020202020204" pitchFamily="34" charset="0"/>
                        </a:rPr>
                      </a:br>
                      <a:r>
                        <a:rPr lang="en-US" sz="1600" b="1">
                          <a:solidFill>
                            <a:srgbClr val="FFFFFF"/>
                          </a:solidFill>
                          <a:effectLst/>
                          <a:latin typeface="Arial" panose="020B0604020202020204" pitchFamily="34" charset="0"/>
                          <a:cs typeface="Arial" panose="020B0604020202020204" pitchFamily="34" charset="0"/>
                        </a:rPr>
                        <a:t>(N = 86)</a:t>
                      </a:r>
                      <a:endParaRPr lang="en-US" sz="1600" b="1">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nchor="b">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766243988"/>
                  </a:ext>
                </a:extLst>
              </a:tr>
              <a:tr h="0">
                <a:tc>
                  <a:txBody>
                    <a:bodyPr/>
                    <a:lstStyle/>
                    <a:p>
                      <a:pPr marL="0" marR="0">
                        <a:lnSpc>
                          <a:spcPct val="107000"/>
                        </a:lnSpc>
                        <a:spcBef>
                          <a:spcPts val="0"/>
                        </a:spcBef>
                        <a:spcAft>
                          <a:spcPts val="0"/>
                        </a:spcAft>
                      </a:pPr>
                      <a:r>
                        <a:rPr lang="en-US" sz="1600" b="1" strike="noStrike" dirty="0">
                          <a:solidFill>
                            <a:schemeClr val="tx1"/>
                          </a:solidFill>
                          <a:effectLst/>
                          <a:latin typeface="Arial" panose="020B0604020202020204" pitchFamily="34" charset="0"/>
                          <a:cs typeface="Arial" panose="020B0604020202020204" pitchFamily="34" charset="0"/>
                        </a:rPr>
                        <a:t>Selected </a:t>
                      </a:r>
                      <a:r>
                        <a:rPr lang="en-US" sz="1600" b="1" dirty="0">
                          <a:solidFill>
                            <a:schemeClr val="tx1"/>
                          </a:solidFill>
                          <a:effectLst/>
                          <a:latin typeface="Arial" panose="020B0604020202020204" pitchFamily="34" charset="0"/>
                          <a:cs typeface="Arial" panose="020B0604020202020204" pitchFamily="34" charset="0"/>
                        </a:rPr>
                        <a:t>AE of interest or special interest</a:t>
                      </a:r>
                      <a:endParaRPr lang="en-US" sz="16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74 (86.0)</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59 (68.6)</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5713719"/>
                  </a:ext>
                </a:extLst>
              </a:tr>
              <a:tr h="0">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Bleeding </a:t>
                      </a:r>
                      <a:r>
                        <a:rPr lang="en-US" sz="1600" b="0" err="1">
                          <a:solidFill>
                            <a:schemeClr val="tx1"/>
                          </a:solidFill>
                          <a:effectLst/>
                          <a:latin typeface="Arial" panose="020B0604020202020204" pitchFamily="34" charset="0"/>
                          <a:cs typeface="Arial" panose="020B0604020202020204" pitchFamily="34" charset="0"/>
                        </a:rPr>
                        <a:t>events</a:t>
                      </a:r>
                      <a:r>
                        <a:rPr lang="en-US" sz="1600" baseline="30000" err="1">
                          <a:ln>
                            <a:noFill/>
                          </a:ln>
                          <a:solidFill>
                            <a:schemeClr val="tx1"/>
                          </a:solidFill>
                          <a:latin typeface="Arial" panose="020B0604020202020204" pitchFamily="34" charset="0"/>
                          <a:cs typeface="Arial" panose="020B0604020202020204" pitchFamily="34" charset="0"/>
                        </a:rPr>
                        <a:t>b</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3716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54 (62.8)</a:t>
                      </a:r>
                      <a:endParaRPr lang="en-US"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30 (34.9)</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339707"/>
                  </a:ext>
                </a:extLst>
              </a:tr>
              <a:tr h="0">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Serious bleeding </a:t>
                      </a:r>
                      <a:r>
                        <a:rPr lang="en-US" sz="1600" b="0" err="1">
                          <a:solidFill>
                            <a:schemeClr val="tx1"/>
                          </a:solidFill>
                          <a:effectLst/>
                          <a:latin typeface="Arial" panose="020B0604020202020204" pitchFamily="34" charset="0"/>
                          <a:ea typeface="SimSun" panose="02010600030101010101" pitchFamily="2" charset="-122"/>
                          <a:cs typeface="Arial" panose="020B0604020202020204" pitchFamily="34" charset="0"/>
                        </a:rPr>
                        <a:t>events</a:t>
                      </a:r>
                      <a:r>
                        <a:rPr lang="en-US" sz="1600" b="0" baseline="30000" err="1">
                          <a:solidFill>
                            <a:schemeClr val="tx1"/>
                          </a:solidFill>
                          <a:effectLst/>
                          <a:latin typeface="Arial" panose="020B0604020202020204" pitchFamily="34" charset="0"/>
                          <a:ea typeface="SimSun" panose="02010600030101010101" pitchFamily="2" charset="-122"/>
                          <a:cs typeface="Arial" panose="020B0604020202020204" pitchFamily="34" charset="0"/>
                        </a:rPr>
                        <a:t>c</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3716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5 (5.8)</a:t>
                      </a: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4 (4.7)</a:t>
                      </a: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87297"/>
                  </a:ext>
                </a:extLst>
              </a:tr>
              <a:tr h="0">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Cardiac </a:t>
                      </a:r>
                      <a:r>
                        <a:rPr lang="en-US" sz="1600" b="0" err="1">
                          <a:solidFill>
                            <a:schemeClr val="tx1"/>
                          </a:solidFill>
                          <a:effectLst/>
                          <a:latin typeface="Arial" panose="020B0604020202020204" pitchFamily="34" charset="0"/>
                          <a:ea typeface="SimSun" panose="02010600030101010101" pitchFamily="2" charset="-122"/>
                          <a:cs typeface="Arial" panose="020B0604020202020204" pitchFamily="34" charset="0"/>
                        </a:rPr>
                        <a:t>events</a:t>
                      </a:r>
                      <a:r>
                        <a:rPr lang="en-US" sz="1600" baseline="30000" err="1">
                          <a:ln>
                            <a:noFill/>
                          </a:ln>
                          <a:solidFill>
                            <a:schemeClr val="tx1"/>
                          </a:solidFill>
                          <a:latin typeface="Arial" panose="020B0604020202020204" pitchFamily="34" charset="0"/>
                          <a:cs typeface="Arial" panose="020B0604020202020204" pitchFamily="34" charset="0"/>
                        </a:rPr>
                        <a:t>b</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3716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13 (15.1)</a:t>
                      </a:r>
                      <a:endParaRPr lang="en-US"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26 (30.2)</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765302"/>
                  </a:ext>
                </a:extLst>
              </a:tr>
              <a:tr h="0">
                <a:tc>
                  <a:txBody>
                    <a:bodyPr/>
                    <a:lstStyle/>
                    <a:p>
                      <a:pPr marL="0" marR="0">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Increased </a:t>
                      </a:r>
                      <a:r>
                        <a:rPr lang="en-US" sz="1600" b="0" dirty="0" err="1">
                          <a:solidFill>
                            <a:schemeClr val="tx1"/>
                          </a:solidFill>
                          <a:effectLst/>
                          <a:latin typeface="Arial" panose="020B0604020202020204" pitchFamily="34" charset="0"/>
                          <a:cs typeface="Arial" panose="020B0604020202020204" pitchFamily="34" charset="0"/>
                        </a:rPr>
                        <a:t>hemoglobin</a:t>
                      </a:r>
                      <a:r>
                        <a:rPr lang="en-US" sz="1600" baseline="30000" dirty="0" err="1">
                          <a:ln>
                            <a:noFill/>
                          </a:ln>
                          <a:solidFill>
                            <a:schemeClr val="tx1"/>
                          </a:solidFill>
                          <a:latin typeface="Arial" panose="020B0604020202020204" pitchFamily="34" charset="0"/>
                          <a:cs typeface="Arial" panose="020B0604020202020204" pitchFamily="34" charset="0"/>
                        </a:rPr>
                        <a:t>b</a:t>
                      </a:r>
                      <a:endParaRPr lang="en-US" sz="16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3716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11 (12.8)</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1 (1.2)</a:t>
                      </a: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618729"/>
                  </a:ext>
                </a:extLst>
              </a:tr>
              <a:tr h="0">
                <a:tc>
                  <a:txBody>
                    <a:bodyPr/>
                    <a:lstStyle/>
                    <a:p>
                      <a:pPr marL="0" marR="0">
                        <a:lnSpc>
                          <a:spcPct val="107000"/>
                        </a:lnSpc>
                        <a:spcBef>
                          <a:spcPts val="0"/>
                        </a:spcBef>
                        <a:spcAft>
                          <a:spcPts val="0"/>
                        </a:spcAft>
                      </a:pPr>
                      <a:r>
                        <a:rPr lang="en-US" sz="1600" b="0" err="1">
                          <a:solidFill>
                            <a:schemeClr val="tx1"/>
                          </a:solidFill>
                          <a:effectLst/>
                          <a:latin typeface="Arial" panose="020B0604020202020204" pitchFamily="34" charset="0"/>
                          <a:cs typeface="Arial" panose="020B0604020202020204" pitchFamily="34" charset="0"/>
                        </a:rPr>
                        <a:t>Telangiectasia</a:t>
                      </a:r>
                      <a:r>
                        <a:rPr lang="en-US" sz="1600" baseline="30000" err="1">
                          <a:ln>
                            <a:noFill/>
                          </a:ln>
                          <a:solidFill>
                            <a:schemeClr val="tx1"/>
                          </a:solidFill>
                          <a:latin typeface="Arial" panose="020B0604020202020204" pitchFamily="34" charset="0"/>
                          <a:cs typeface="Arial" panose="020B0604020202020204" pitchFamily="34" charset="0"/>
                        </a:rPr>
                        <a:t>b</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3716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22 (25.6)</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3 (3.5)</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065370"/>
                  </a:ext>
                </a:extLst>
              </a:tr>
              <a:tr h="0">
                <a:tc>
                  <a:txBody>
                    <a:bodyPr/>
                    <a:lstStyle/>
                    <a:p>
                      <a:pPr marL="0" marR="0">
                        <a:lnSpc>
                          <a:spcPct val="107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AEs with incidence ≥10% in one or more treatment </a:t>
                      </a:r>
                      <a:r>
                        <a:rPr lang="en-US" sz="1600" b="1" dirty="0" err="1">
                          <a:solidFill>
                            <a:schemeClr val="tx1"/>
                          </a:solidFill>
                          <a:effectLst/>
                          <a:latin typeface="Arial" panose="020B0604020202020204" pitchFamily="34" charset="0"/>
                          <a:cs typeface="Arial" panose="020B0604020202020204" pitchFamily="34" charset="0"/>
                        </a:rPr>
                        <a:t>groups</a:t>
                      </a:r>
                      <a:r>
                        <a:rPr lang="en-US" sz="1600" b="1" baseline="30000" dirty="0" err="1">
                          <a:solidFill>
                            <a:schemeClr val="tx1"/>
                          </a:solidFill>
                          <a:effectLst/>
                          <a:latin typeface="Arial" panose="020B0604020202020204" pitchFamily="34" charset="0"/>
                          <a:cs typeface="Arial" panose="020B0604020202020204" pitchFamily="34" charset="0"/>
                        </a:rPr>
                        <a:t>d</a:t>
                      </a:r>
                      <a:endParaRPr lang="en-US" sz="16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 </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 </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245226"/>
                  </a:ext>
                </a:extLst>
              </a:tr>
              <a:tr h="0">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Epistaxis</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3716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38 (44.2)</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8 (9.3)</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7984413"/>
                  </a:ext>
                </a:extLst>
              </a:tr>
              <a:tr h="0">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Telangiectasia</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3716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22 (25.6)</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3 (3.5)</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6485740"/>
                  </a:ext>
                </a:extLst>
              </a:tr>
              <a:tr h="0">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Gingival bleeding</a:t>
                      </a:r>
                    </a:p>
                  </a:txBody>
                  <a:tcPr marL="13716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9 (10.5)</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2 (2.3)</a:t>
                      </a:r>
                      <a:endPar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146308"/>
                  </a:ext>
                </a:extLst>
              </a:tr>
              <a:tr h="0">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Vomiting</a:t>
                      </a:r>
                    </a:p>
                  </a:txBody>
                  <a:tcPr marL="13716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11 (12.8)</a:t>
                      </a: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5 (5.8)</a:t>
                      </a: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567396"/>
                  </a:ext>
                </a:extLst>
              </a:tr>
              <a:tr h="0">
                <a:tc>
                  <a:txBody>
                    <a:bodyPr/>
                    <a:lstStyle/>
                    <a:p>
                      <a:pPr marL="0" marR="0">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Back pain</a:t>
                      </a:r>
                    </a:p>
                  </a:txBody>
                  <a:tcPr marL="13716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a:solidFill>
                            <a:schemeClr val="tx1"/>
                          </a:solidFill>
                          <a:effectLst/>
                          <a:latin typeface="Arial" panose="020B0604020202020204" pitchFamily="34" charset="0"/>
                          <a:ea typeface="SimSun" panose="02010600030101010101" pitchFamily="2" charset="-122"/>
                          <a:cs typeface="Arial" panose="020B0604020202020204" pitchFamily="34" charset="0"/>
                        </a:rPr>
                        <a:t>9 (10.5)</a:t>
                      </a: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0" dirty="0">
                          <a:solidFill>
                            <a:schemeClr val="tx1"/>
                          </a:solidFill>
                          <a:effectLst/>
                          <a:latin typeface="Arial" panose="020B0604020202020204" pitchFamily="34" charset="0"/>
                          <a:ea typeface="SimSun" panose="02010600030101010101" pitchFamily="2" charset="-122"/>
                          <a:cs typeface="Arial" panose="020B0604020202020204" pitchFamily="34" charset="0"/>
                        </a:rPr>
                        <a:t>4 (4.7)</a:t>
                      </a:r>
                    </a:p>
                  </a:txBody>
                  <a:tcPr marL="45720" marR="45720"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283689"/>
                  </a:ext>
                </a:extLst>
              </a:tr>
            </a:tbl>
          </a:graphicData>
        </a:graphic>
      </p:graphicFrame>
      <p:sp>
        <p:nvSpPr>
          <p:cNvPr id="13" name="TextBox 12">
            <a:extLst>
              <a:ext uri="{FF2B5EF4-FFF2-40B4-BE49-F238E27FC236}">
                <a16:creationId xmlns:a16="http://schemas.microsoft.com/office/drawing/2014/main" id="{D2669AD0-45AD-25D5-D9E7-C0B3C74ABC79}"/>
              </a:ext>
            </a:extLst>
          </p:cNvPr>
          <p:cNvSpPr txBox="1"/>
          <p:nvPr/>
        </p:nvSpPr>
        <p:spPr>
          <a:xfrm>
            <a:off x="271464" y="5066503"/>
            <a:ext cx="11920536" cy="938719"/>
          </a:xfrm>
          <a:prstGeom prst="rect">
            <a:avLst/>
          </a:prstGeom>
          <a:noFill/>
        </p:spPr>
        <p:txBody>
          <a:bodyPr wrap="square" lIns="0" rtlCol="0" anchor="b">
            <a:spAutoFit/>
          </a:bodyPr>
          <a:lstStyle/>
          <a:p>
            <a:pPr marL="57150" marR="0" lvl="0" indent="-57150">
              <a:spcBef>
                <a:spcPts val="0"/>
              </a:spcBef>
              <a:spcAft>
                <a:spcPts val="0"/>
              </a:spcAft>
            </a:pPr>
            <a:r>
              <a:rPr lang="en-US" sz="1100" baseline="30000" dirty="0" err="1">
                <a:effectLst/>
                <a:latin typeface="Arial (narrow)"/>
                <a:ea typeface="SimSun" panose="02010600030101010101" pitchFamily="2" charset="-122"/>
              </a:rPr>
              <a:t>a</a:t>
            </a:r>
            <a:r>
              <a:rPr lang="en-US" sz="1100" dirty="0" err="1">
                <a:effectLst/>
                <a:latin typeface="Arial (narrow)"/>
                <a:ea typeface="SimSun" panose="02010600030101010101" pitchFamily="2" charset="-122"/>
              </a:rPr>
              <a:t>Data</a:t>
            </a:r>
            <a:r>
              <a:rPr lang="en-US" sz="1100" dirty="0">
                <a:effectLst/>
                <a:latin typeface="Arial (narrow)"/>
                <a:ea typeface="SimSun" panose="02010600030101010101" pitchFamily="2" charset="-122"/>
              </a:rPr>
              <a:t> cut-off date July 26, 2024.  An AE has a start date on or after the first dose of treatment and up to 56 days after the last dose of treatment</a:t>
            </a:r>
          </a:p>
          <a:p>
            <a:pPr marL="57150" marR="0" lvl="0" indent="-57150">
              <a:spcBef>
                <a:spcPts val="0"/>
              </a:spcBef>
              <a:spcAft>
                <a:spcPts val="0"/>
              </a:spcAft>
            </a:pPr>
            <a:r>
              <a:rPr lang="en-US" sz="1100" baseline="30000" dirty="0" err="1">
                <a:effectLst/>
                <a:latin typeface="Arial (narrow)"/>
                <a:ea typeface="SimSun" panose="02010600030101010101" pitchFamily="2" charset="-122"/>
              </a:rPr>
              <a:t>b</a:t>
            </a:r>
            <a:r>
              <a:rPr lang="en-US" sz="1100" dirty="0" err="1">
                <a:effectLst/>
                <a:latin typeface="Arial (narrow)"/>
                <a:ea typeface="SimSun" panose="02010600030101010101" pitchFamily="2" charset="-122"/>
              </a:rPr>
              <a:t>AE</a:t>
            </a:r>
            <a:r>
              <a:rPr lang="en-US" sz="1100" dirty="0">
                <a:effectLst/>
                <a:latin typeface="Arial (narrow)"/>
                <a:ea typeface="SimSun" panose="02010600030101010101" pitchFamily="2" charset="-122"/>
              </a:rPr>
              <a:t> of interest or special interest (telangiectasia) are medical concepts searched using predefined MedDRA queries or groupings of preferred terms. Only those AEs of interest or special interest in which the point estimate(s) for the between-group differences excluded zero are shown</a:t>
            </a:r>
          </a:p>
          <a:p>
            <a:pPr marL="57150" marR="0" lvl="0" indent="-57150">
              <a:spcBef>
                <a:spcPts val="0"/>
              </a:spcBef>
              <a:spcAft>
                <a:spcPts val="0"/>
              </a:spcAft>
            </a:pPr>
            <a:r>
              <a:rPr lang="en-US" sz="1100" baseline="30000" dirty="0" err="1">
                <a:effectLst/>
                <a:latin typeface="Arial (narrow)"/>
                <a:ea typeface="SimSun" panose="02010600030101010101" pitchFamily="2" charset="-122"/>
              </a:rPr>
              <a:t>c</a:t>
            </a:r>
            <a:r>
              <a:rPr lang="en-US" sz="1100" dirty="0" err="1">
                <a:effectLst/>
                <a:latin typeface="Arial (narrow)"/>
                <a:ea typeface="SimSun" panose="02010600030101010101" pitchFamily="2" charset="-122"/>
              </a:rPr>
              <a:t>Cases</a:t>
            </a:r>
            <a:r>
              <a:rPr lang="en-US" sz="1100" dirty="0">
                <a:effectLst/>
                <a:latin typeface="Arial (narrow)"/>
                <a:ea typeface="SimSun" panose="02010600030101010101" pitchFamily="2" charset="-122"/>
              </a:rPr>
              <a:t> of serious anemia (2 from the placebo group) were excluded from the serious bleeding event category to focus on events where bleeding was confirmed</a:t>
            </a:r>
          </a:p>
          <a:p>
            <a:pPr marL="57150" marR="0" lvl="0" indent="-57150">
              <a:spcBef>
                <a:spcPts val="0"/>
              </a:spcBef>
              <a:spcAft>
                <a:spcPts val="0"/>
              </a:spcAft>
            </a:pPr>
            <a:r>
              <a:rPr lang="en-US" sz="1100" baseline="30000" dirty="0" err="1">
                <a:effectLst/>
                <a:latin typeface="Arial (narrow)"/>
                <a:ea typeface="SimSun" panose="02010600030101010101" pitchFamily="2" charset="-122"/>
              </a:rPr>
              <a:t>d</a:t>
            </a:r>
            <a:r>
              <a:rPr lang="en-US" sz="1100" dirty="0" err="1">
                <a:effectLst/>
                <a:latin typeface="Arial (narrow)"/>
                <a:ea typeface="SimSun" panose="02010600030101010101" pitchFamily="2" charset="-122"/>
              </a:rPr>
              <a:t>AEs</a:t>
            </a:r>
            <a:r>
              <a:rPr lang="en-US" sz="1100" dirty="0">
                <a:effectLst/>
                <a:latin typeface="Arial (narrow)"/>
                <a:ea typeface="SimSun" panose="02010600030101010101" pitchFamily="2" charset="-122"/>
              </a:rPr>
              <a:t> </a:t>
            </a:r>
            <a:r>
              <a:rPr lang="en-US" sz="1100" dirty="0">
                <a:latin typeface="Arial" panose="020B0604020202020204" pitchFamily="34" charset="0"/>
                <a:ea typeface="SimSun" panose="02010600030101010101" pitchFamily="2" charset="-122"/>
                <a:cs typeface="Arial" panose="020B0604020202020204" pitchFamily="34" charset="0"/>
              </a:rPr>
              <a:t>occurring in</a:t>
            </a:r>
            <a:r>
              <a:rPr lang="en-US" sz="1100" dirty="0">
                <a:effectLst/>
                <a:latin typeface="Arial" panose="020B0604020202020204" pitchFamily="34" charset="0"/>
                <a:ea typeface="SimSun" panose="02010600030101010101" pitchFamily="2" charset="-122"/>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≥10% in one or more treatment group with an incidence of</a:t>
            </a:r>
            <a:r>
              <a:rPr lang="en-US" sz="1100" dirty="0">
                <a:effectLst/>
                <a:latin typeface="Arial" panose="020B0604020202020204" pitchFamily="34" charset="0"/>
                <a:ea typeface="SimSun" panose="02010600030101010101" pitchFamily="2" charset="-122"/>
                <a:cs typeface="Arial" panose="020B0604020202020204" pitchFamily="34" charset="0"/>
              </a:rPr>
              <a:t> at least 5 </a:t>
            </a:r>
            <a:r>
              <a:rPr lang="en-US" sz="1100" dirty="0">
                <a:effectLst/>
                <a:latin typeface="Arial (narrow)"/>
                <a:ea typeface="SimSun" panose="02010600030101010101" pitchFamily="2" charset="-122"/>
              </a:rPr>
              <a:t>percentage points greater with </a:t>
            </a:r>
            <a:r>
              <a:rPr lang="en-US" sz="1100" dirty="0" err="1">
                <a:effectLst/>
                <a:latin typeface="Arial (narrow)"/>
                <a:ea typeface="SimSun" panose="02010600030101010101" pitchFamily="2" charset="-122"/>
              </a:rPr>
              <a:t>sotatercept</a:t>
            </a:r>
            <a:r>
              <a:rPr lang="en-US" sz="1100" dirty="0">
                <a:effectLst/>
                <a:latin typeface="Arial (narrow)"/>
                <a:ea typeface="SimSun" panose="02010600030101010101" pitchFamily="2" charset="-122"/>
              </a:rPr>
              <a:t> </a:t>
            </a:r>
            <a:r>
              <a:rPr lang="en-US" sz="1100" i="1" dirty="0">
                <a:effectLst/>
                <a:latin typeface="Arial (narrow)"/>
                <a:ea typeface="SimSun" panose="02010600030101010101" pitchFamily="2" charset="-122"/>
              </a:rPr>
              <a:t>vs</a:t>
            </a:r>
            <a:r>
              <a:rPr lang="en-US" sz="1100" dirty="0">
                <a:effectLst/>
                <a:latin typeface="Arial (narrow)"/>
                <a:ea typeface="SimSun" panose="02010600030101010101" pitchFamily="2" charset="-122"/>
              </a:rPr>
              <a:t> placebo </a:t>
            </a:r>
            <a:r>
              <a:rPr lang="en-US" sz="1100" dirty="0">
                <a:latin typeface="Arial (narrow)"/>
                <a:ea typeface="SimSun" panose="02010600030101010101" pitchFamily="2" charset="-122"/>
              </a:rPr>
              <a:t>are shown</a:t>
            </a:r>
            <a:r>
              <a:rPr lang="en-US" sz="1100" dirty="0">
                <a:effectLst/>
                <a:latin typeface="Arial (narrow)"/>
                <a:ea typeface="SimSun" panose="02010600030101010101" pitchFamily="2" charset="-122"/>
              </a:rPr>
              <a:t> </a:t>
            </a:r>
          </a:p>
        </p:txBody>
      </p:sp>
      <p:sp>
        <p:nvSpPr>
          <p:cNvPr id="3" name="TextBox 2">
            <a:extLst>
              <a:ext uri="{FF2B5EF4-FFF2-40B4-BE49-F238E27FC236}">
                <a16:creationId xmlns:a16="http://schemas.microsoft.com/office/drawing/2014/main" id="{CB96B7B5-465F-4EE7-3452-BD9A071E40CF}"/>
              </a:ext>
            </a:extLst>
          </p:cNvPr>
          <p:cNvSpPr txBox="1"/>
          <p:nvPr/>
        </p:nvSpPr>
        <p:spPr>
          <a:xfrm>
            <a:off x="3033278" y="6383166"/>
            <a:ext cx="6028125" cy="141577"/>
          </a:xfrm>
          <a:prstGeom prst="rect">
            <a:avLst/>
          </a:prstGeom>
          <a:solidFill>
            <a:srgbClr val="FFFFFF">
              <a:alpha val="85098"/>
            </a:srgbClr>
          </a:solidFill>
        </p:spPr>
        <p:txBody>
          <a:bodyPr wrap="none" lIns="9144" tIns="9144" rIns="9144" bIns="9144" rtlCol="0" anchor="b">
            <a:spAutoFit/>
          </a:bodyPr>
          <a:lstStyle/>
          <a:p>
            <a:pPr marL="57150" marR="0" lvl="0" indent="-57150">
              <a:spcBef>
                <a:spcPts val="0"/>
              </a:spcBef>
              <a:spcAft>
                <a:spcPts val="0"/>
              </a:spcAft>
            </a:pPr>
            <a:r>
              <a:rPr lang="en-US" sz="800">
                <a:effectLst/>
                <a:latin typeface="Arial (narrow)"/>
                <a:ea typeface="SimSun" panose="02010600030101010101" pitchFamily="2" charset="-122"/>
              </a:rPr>
              <a:t>AE: adverse event; </a:t>
            </a:r>
            <a:r>
              <a:rPr lang="en-US" sz="800" err="1">
                <a:effectLst/>
                <a:latin typeface="Arial (narrow)"/>
                <a:ea typeface="SimSun" panose="02010600030101010101" pitchFamily="2" charset="-122"/>
              </a:rPr>
              <a:t>MedDRA:Medical</a:t>
            </a:r>
            <a:r>
              <a:rPr lang="en-US" sz="800">
                <a:effectLst/>
                <a:latin typeface="Arial (narrow)"/>
                <a:ea typeface="SimSun" panose="02010600030101010101" pitchFamily="2" charset="-122"/>
              </a:rPr>
              <a:t> Dictionary for Regulatory Activities; N: number of patients in the treatment group; No.: number</a:t>
            </a:r>
          </a:p>
        </p:txBody>
      </p:sp>
    </p:spTree>
    <p:extLst>
      <p:ext uri="{BB962C8B-B14F-4D97-AF65-F5344CB8AC3E}">
        <p14:creationId xmlns:p14="http://schemas.microsoft.com/office/powerpoint/2010/main" val="62291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730-89D9-45FA-8E32-F8AB4626920F}"/>
              </a:ext>
            </a:extLst>
          </p:cNvPr>
          <p:cNvSpPr>
            <a:spLocks noGrp="1"/>
          </p:cNvSpPr>
          <p:nvPr>
            <p:ph type="title"/>
          </p:nvPr>
        </p:nvSpPr>
        <p:spPr>
          <a:xfrm>
            <a:off x="452438" y="10663"/>
            <a:ext cx="10901362" cy="1097280"/>
          </a:xfrm>
          <a:ln>
            <a:noFill/>
          </a:ln>
        </p:spPr>
        <p:txBody>
          <a:bodyPr>
            <a:normAutofit/>
          </a:bodyPr>
          <a:lstStyle/>
          <a:p>
            <a:r>
              <a:rPr lang="en-US" sz="3200" dirty="0"/>
              <a:t>Summary of Results</a:t>
            </a:r>
          </a:p>
        </p:txBody>
      </p:sp>
      <p:sp>
        <p:nvSpPr>
          <p:cNvPr id="3" name="Content Placeholder 2">
            <a:extLst>
              <a:ext uri="{FF2B5EF4-FFF2-40B4-BE49-F238E27FC236}">
                <a16:creationId xmlns:a16="http://schemas.microsoft.com/office/drawing/2014/main" id="{C727E9E7-B14F-478A-9FA7-DF0CAC2A50A1}"/>
              </a:ext>
            </a:extLst>
          </p:cNvPr>
          <p:cNvSpPr>
            <a:spLocks noGrp="1"/>
          </p:cNvSpPr>
          <p:nvPr>
            <p:ph idx="1"/>
          </p:nvPr>
        </p:nvSpPr>
        <p:spPr>
          <a:xfrm>
            <a:off x="452439" y="879693"/>
            <a:ext cx="11487924" cy="4351338"/>
          </a:xfrm>
        </p:spPr>
        <p:txBody>
          <a:bodyPr vert="horz" lIns="91440" tIns="45720" rIns="91440" bIns="45720" rtlCol="0" anchor="t">
            <a:noAutofit/>
          </a:bodyPr>
          <a:lstStyle/>
          <a:p>
            <a:pPr>
              <a:lnSpc>
                <a:spcPct val="100000"/>
              </a:lnSpc>
              <a:spcBef>
                <a:spcPts val="0"/>
              </a:spcBef>
              <a:spcAft>
                <a:spcPts val="300"/>
              </a:spcAft>
            </a:pPr>
            <a:r>
              <a:rPr lang="en-US" sz="1800" dirty="0">
                <a:latin typeface="Arial"/>
                <a:cs typeface="Arial"/>
              </a:rPr>
              <a:t>ZENITH was stopped early at the prespecified interim analysis for efficacy</a:t>
            </a:r>
          </a:p>
          <a:p>
            <a:pPr>
              <a:lnSpc>
                <a:spcPct val="100000"/>
              </a:lnSpc>
              <a:spcBef>
                <a:spcPts val="0"/>
              </a:spcBef>
              <a:spcAft>
                <a:spcPts val="300"/>
              </a:spcAft>
            </a:pPr>
            <a:r>
              <a:rPr lang="en-US" sz="1800" dirty="0">
                <a:latin typeface="Arial"/>
                <a:cs typeface="Arial"/>
              </a:rPr>
              <a:t>Sotatercept reduced morbidity-mortality risk by 76% </a:t>
            </a:r>
            <a:r>
              <a:rPr lang="en-US" sz="1800" i="1" dirty="0">
                <a:latin typeface="Arial"/>
                <a:cs typeface="Arial"/>
              </a:rPr>
              <a:t>vs</a:t>
            </a:r>
            <a:r>
              <a:rPr lang="en-US" sz="1800" dirty="0">
                <a:latin typeface="Arial"/>
                <a:cs typeface="Arial"/>
              </a:rPr>
              <a:t> placebo (HR: 0.24 [95% CI: 0.13 to 0.43]; </a:t>
            </a:r>
          </a:p>
          <a:p>
            <a:pPr marL="0" indent="0">
              <a:lnSpc>
                <a:spcPct val="100000"/>
              </a:lnSpc>
              <a:spcBef>
                <a:spcPts val="0"/>
              </a:spcBef>
              <a:spcAft>
                <a:spcPts val="300"/>
              </a:spcAft>
              <a:buNone/>
            </a:pPr>
            <a:r>
              <a:rPr lang="en-US" sz="1800" dirty="0">
                <a:latin typeface="Arial"/>
                <a:cs typeface="Arial"/>
              </a:rPr>
              <a:t>    P &lt;0.0001) despite maximal background therapy</a:t>
            </a:r>
          </a:p>
          <a:p>
            <a:pPr>
              <a:lnSpc>
                <a:spcPct val="100000"/>
              </a:lnSpc>
              <a:spcBef>
                <a:spcPts val="0"/>
              </a:spcBef>
              <a:spcAft>
                <a:spcPts val="300"/>
              </a:spcAft>
            </a:pPr>
            <a:r>
              <a:rPr lang="en-US" sz="1800" dirty="0">
                <a:latin typeface="Arial"/>
                <a:cs typeface="Arial"/>
              </a:rPr>
              <a:t>When examined as standalone outcomes, each component of the primary endpoint favored </a:t>
            </a:r>
            <a:r>
              <a:rPr lang="en-US" sz="1800" dirty="0" err="1">
                <a:latin typeface="Arial"/>
                <a:cs typeface="Arial"/>
              </a:rPr>
              <a:t>sotatercept</a:t>
            </a:r>
            <a:r>
              <a:rPr lang="en-US" sz="1800" dirty="0">
                <a:latin typeface="Arial"/>
                <a:cs typeface="Arial"/>
              </a:rPr>
              <a:t>:</a:t>
            </a:r>
          </a:p>
          <a:p>
            <a:pPr lvl="1">
              <a:lnSpc>
                <a:spcPct val="100000"/>
              </a:lnSpc>
              <a:spcBef>
                <a:spcPts val="0"/>
              </a:spcBef>
              <a:spcAft>
                <a:spcPts val="300"/>
              </a:spcAft>
              <a:buFont typeface="Arial" panose="020B0604020202020204" pitchFamily="34" charset="0"/>
              <a:buChar char="─"/>
            </a:pPr>
            <a:r>
              <a:rPr lang="en-US" sz="1800" dirty="0">
                <a:latin typeface="Arial"/>
                <a:cs typeface="Arial"/>
              </a:rPr>
              <a:t>All-cause death: 8.1% </a:t>
            </a:r>
            <a:r>
              <a:rPr lang="en-US" sz="1800" i="1" dirty="0">
                <a:latin typeface="Arial"/>
                <a:cs typeface="Arial"/>
              </a:rPr>
              <a:t>vs</a:t>
            </a:r>
            <a:r>
              <a:rPr lang="en-US" sz="1800" dirty="0">
                <a:latin typeface="Arial"/>
                <a:cs typeface="Arial"/>
              </a:rPr>
              <a:t> 15.1%</a:t>
            </a:r>
          </a:p>
          <a:p>
            <a:pPr lvl="1">
              <a:lnSpc>
                <a:spcPct val="100000"/>
              </a:lnSpc>
              <a:spcBef>
                <a:spcPts val="0"/>
              </a:spcBef>
              <a:spcAft>
                <a:spcPts val="300"/>
              </a:spcAft>
              <a:buFont typeface="Arial" panose="020B0604020202020204" pitchFamily="34" charset="0"/>
              <a:buChar char="─"/>
            </a:pPr>
            <a:r>
              <a:rPr lang="en-US" sz="1800" dirty="0">
                <a:latin typeface="Arial"/>
                <a:cs typeface="Arial"/>
              </a:rPr>
              <a:t>Lung transplantations: 1.2% </a:t>
            </a:r>
            <a:r>
              <a:rPr lang="en-US" sz="1800" i="1" dirty="0">
                <a:latin typeface="Arial"/>
                <a:cs typeface="Arial"/>
              </a:rPr>
              <a:t>vs</a:t>
            </a:r>
            <a:r>
              <a:rPr lang="en-US" sz="1800" dirty="0">
                <a:latin typeface="Arial"/>
                <a:cs typeface="Arial"/>
              </a:rPr>
              <a:t> 7.0%</a:t>
            </a:r>
          </a:p>
          <a:p>
            <a:pPr lvl="1">
              <a:lnSpc>
                <a:spcPct val="100000"/>
              </a:lnSpc>
              <a:spcBef>
                <a:spcPts val="0"/>
              </a:spcBef>
              <a:spcAft>
                <a:spcPts val="300"/>
              </a:spcAft>
              <a:buFont typeface="Arial" panose="020B0604020202020204" pitchFamily="34" charset="0"/>
              <a:buChar char="─"/>
            </a:pPr>
            <a:r>
              <a:rPr lang="en-US" sz="1800" dirty="0">
                <a:latin typeface="Arial"/>
                <a:cs typeface="Arial"/>
              </a:rPr>
              <a:t>PAH-related hospitalizations: 9.3% </a:t>
            </a:r>
            <a:r>
              <a:rPr lang="en-US" sz="1800" i="1" dirty="0">
                <a:latin typeface="Arial"/>
                <a:cs typeface="Arial"/>
              </a:rPr>
              <a:t>vs</a:t>
            </a:r>
            <a:r>
              <a:rPr lang="en-US" sz="1800" dirty="0">
                <a:latin typeface="Arial"/>
                <a:cs typeface="Arial"/>
              </a:rPr>
              <a:t> 50.0%</a:t>
            </a:r>
          </a:p>
          <a:p>
            <a:pPr>
              <a:lnSpc>
                <a:spcPct val="100000"/>
              </a:lnSpc>
              <a:spcBef>
                <a:spcPts val="0"/>
              </a:spcBef>
              <a:spcAft>
                <a:spcPts val="300"/>
              </a:spcAft>
            </a:pPr>
            <a:r>
              <a:rPr lang="en-US" sz="1800" dirty="0">
                <a:latin typeface="Arial"/>
                <a:cs typeface="Arial"/>
              </a:rPr>
              <a:t>Findings were consistent with the overall treatment effect across prespecified subgroups</a:t>
            </a:r>
          </a:p>
          <a:p>
            <a:pPr>
              <a:lnSpc>
                <a:spcPct val="100000"/>
              </a:lnSpc>
              <a:spcBef>
                <a:spcPts val="0"/>
              </a:spcBef>
              <a:spcAft>
                <a:spcPts val="300"/>
              </a:spcAft>
            </a:pPr>
            <a:r>
              <a:rPr lang="en-US" sz="1800" dirty="0">
                <a:latin typeface="Arial"/>
                <a:cs typeface="Arial"/>
              </a:rPr>
              <a:t>While overall survival did not meet the strict statistical threshold at interim analysis, most secondary endpoints favored </a:t>
            </a:r>
            <a:r>
              <a:rPr lang="en-US" sz="1800" dirty="0" err="1">
                <a:latin typeface="Arial"/>
                <a:cs typeface="Arial"/>
              </a:rPr>
              <a:t>sotatercept</a:t>
            </a:r>
            <a:r>
              <a:rPr lang="en-US" sz="1800" dirty="0">
                <a:latin typeface="Arial"/>
                <a:cs typeface="Arial"/>
              </a:rPr>
              <a:t>, including:</a:t>
            </a:r>
          </a:p>
          <a:p>
            <a:pPr lvl="1">
              <a:lnSpc>
                <a:spcPct val="100000"/>
              </a:lnSpc>
              <a:spcBef>
                <a:spcPts val="0"/>
              </a:spcBef>
              <a:spcAft>
                <a:spcPts val="300"/>
              </a:spcAft>
              <a:buFont typeface="Arial" panose="020B0604020202020204" pitchFamily="34" charset="0"/>
              <a:buChar char="─"/>
            </a:pPr>
            <a:r>
              <a:rPr lang="en-US" sz="1800" dirty="0">
                <a:latin typeface="Arial"/>
                <a:cs typeface="Arial"/>
              </a:rPr>
              <a:t>Overall survival (HR: 0.42 [95% CI: 0.17 to 1.07]; P =0.0313) </a:t>
            </a:r>
          </a:p>
          <a:p>
            <a:pPr lvl="1">
              <a:lnSpc>
                <a:spcPct val="100000"/>
              </a:lnSpc>
              <a:spcBef>
                <a:spcPts val="0"/>
              </a:spcBef>
              <a:spcAft>
                <a:spcPts val="300"/>
              </a:spcAft>
              <a:buFont typeface="Arial" panose="020B0604020202020204" pitchFamily="34" charset="0"/>
              <a:buChar char="─"/>
            </a:pPr>
            <a:r>
              <a:rPr lang="en-US" sz="1800" dirty="0">
                <a:latin typeface="Arial"/>
                <a:cs typeface="Arial"/>
              </a:rPr>
              <a:t>Transplant-free survival (HR: 0.34 [95% CI: 0.15 to 0.78])</a:t>
            </a:r>
          </a:p>
          <a:p>
            <a:pPr lvl="1">
              <a:lnSpc>
                <a:spcPct val="100000"/>
              </a:lnSpc>
              <a:spcBef>
                <a:spcPts val="0"/>
              </a:spcBef>
              <a:spcAft>
                <a:spcPts val="300"/>
              </a:spcAft>
              <a:buFont typeface="Arial" panose="020B0604020202020204" pitchFamily="34" charset="0"/>
              <a:buChar char="─"/>
            </a:pPr>
            <a:r>
              <a:rPr lang="en-US" sz="1800" dirty="0">
                <a:latin typeface="Arial"/>
                <a:cs typeface="Arial"/>
              </a:rPr>
              <a:t>Sotatercept led to improvements in key clinical measures (REVEAL Lite 2 risk score, mean PAP, PVR, WHO FC, 6MWD, NT-</a:t>
            </a:r>
            <a:r>
              <a:rPr lang="en-US" sz="1800" dirty="0" err="1">
                <a:latin typeface="Arial"/>
                <a:cs typeface="Arial"/>
              </a:rPr>
              <a:t>proBNP</a:t>
            </a:r>
            <a:r>
              <a:rPr lang="en-US" sz="1800" dirty="0">
                <a:latin typeface="Arial"/>
                <a:cs typeface="Arial"/>
              </a:rPr>
              <a:t>)</a:t>
            </a:r>
            <a:endParaRPr lang="en-US" sz="1800" strike="sngStrike" baseline="30000" dirty="0">
              <a:latin typeface="Arial"/>
              <a:cs typeface="Arial"/>
            </a:endParaRPr>
          </a:p>
          <a:p>
            <a:pPr>
              <a:lnSpc>
                <a:spcPct val="100000"/>
              </a:lnSpc>
              <a:spcBef>
                <a:spcPts val="0"/>
              </a:spcBef>
              <a:spcAft>
                <a:spcPts val="300"/>
              </a:spcAft>
            </a:pPr>
            <a:r>
              <a:rPr lang="en-US" sz="1800" dirty="0">
                <a:latin typeface="Arial"/>
                <a:cs typeface="Arial"/>
              </a:rPr>
              <a:t>Safety was manageable, consistent with prior pivotal studies in broader PAH populations,</a:t>
            </a:r>
            <a:r>
              <a:rPr lang="en-US" sz="1800" baseline="30000" dirty="0">
                <a:latin typeface="Arial"/>
                <a:cs typeface="Arial"/>
              </a:rPr>
              <a:t>1,2</a:t>
            </a:r>
            <a:r>
              <a:rPr lang="en-US" sz="1800" dirty="0">
                <a:latin typeface="Arial"/>
                <a:cs typeface="Arial"/>
              </a:rPr>
              <a:t> and aligned with current regulatory labels</a:t>
            </a:r>
            <a:endParaRPr lang="en-US" sz="1800" baseline="30000" dirty="0">
              <a:latin typeface="Arial"/>
              <a:cs typeface="Arial"/>
            </a:endParaRPr>
          </a:p>
        </p:txBody>
      </p:sp>
      <p:sp>
        <p:nvSpPr>
          <p:cNvPr id="9" name="TextBox 8">
            <a:extLst>
              <a:ext uri="{FF2B5EF4-FFF2-40B4-BE49-F238E27FC236}">
                <a16:creationId xmlns:a16="http://schemas.microsoft.com/office/drawing/2014/main" id="{D1F8FD1F-ECD2-AB23-C3D7-56B4516883FB}"/>
              </a:ext>
            </a:extLst>
          </p:cNvPr>
          <p:cNvSpPr txBox="1"/>
          <p:nvPr/>
        </p:nvSpPr>
        <p:spPr>
          <a:xfrm>
            <a:off x="236539" y="5803658"/>
            <a:ext cx="11920536" cy="246221"/>
          </a:xfrm>
          <a:prstGeom prst="rect">
            <a:avLst/>
          </a:prstGeom>
          <a:noFill/>
        </p:spPr>
        <p:txBody>
          <a:bodyPr wrap="square" lIns="0" rtlCol="0" anchor="b">
            <a:spAutoFit/>
          </a:bodyPr>
          <a:lstStyle/>
          <a:p>
            <a:pPr marR="0" lvl="0">
              <a:spcBef>
                <a:spcPts val="0"/>
              </a:spcBef>
              <a:spcAft>
                <a:spcPts val="0"/>
              </a:spcAft>
            </a:pPr>
            <a:r>
              <a:rPr lang="en-US" sz="1000">
                <a:effectLst/>
                <a:latin typeface="Arial (narrow)"/>
                <a:ea typeface="SimSun" panose="02010600030101010101" pitchFamily="2" charset="-122"/>
              </a:rPr>
              <a:t>1.  </a:t>
            </a:r>
            <a:r>
              <a:rPr lang="en-US" sz="1000" err="1">
                <a:effectLst/>
                <a:latin typeface="Arial (narrow)"/>
                <a:ea typeface="SimSun" panose="02010600030101010101" pitchFamily="2" charset="-122"/>
              </a:rPr>
              <a:t>Hoeper</a:t>
            </a:r>
            <a:r>
              <a:rPr lang="en-US" sz="1000">
                <a:effectLst/>
                <a:latin typeface="Arial (narrow)"/>
                <a:ea typeface="SimSun" panose="02010600030101010101" pitchFamily="2" charset="-122"/>
              </a:rPr>
              <a:t>, et al.  </a:t>
            </a:r>
            <a:r>
              <a:rPr lang="en-US" sz="1000" i="1">
                <a:effectLst/>
                <a:latin typeface="Arial (narrow)"/>
                <a:ea typeface="SimSun" panose="02010600030101010101" pitchFamily="2" charset="-122"/>
              </a:rPr>
              <a:t>N Engl J Med</a:t>
            </a:r>
            <a:r>
              <a:rPr lang="en-US" sz="1000">
                <a:effectLst/>
                <a:latin typeface="Arial (narrow)"/>
                <a:ea typeface="SimSun" panose="02010600030101010101" pitchFamily="2" charset="-122"/>
              </a:rPr>
              <a:t>. 2023, 388(16):1478─1490; 2. Humbert M, et al. </a:t>
            </a:r>
            <a:r>
              <a:rPr lang="en-US" sz="1000" i="1">
                <a:effectLst/>
                <a:latin typeface="Arial (narrow)"/>
                <a:ea typeface="SimSun" panose="02010600030101010101" pitchFamily="2" charset="-122"/>
              </a:rPr>
              <a:t>N Engl J Med</a:t>
            </a:r>
            <a:r>
              <a:rPr lang="en-US" sz="1000">
                <a:effectLst/>
                <a:latin typeface="Arial (narrow)"/>
                <a:ea typeface="SimSun" panose="02010600030101010101" pitchFamily="2" charset="-122"/>
              </a:rPr>
              <a:t>. 2021;384(13):1204 ─ 1215</a:t>
            </a:r>
            <a:endParaRPr lang="en-US" sz="800">
              <a:effectLst/>
              <a:latin typeface="Arial (narrow)"/>
              <a:ea typeface="SimSun" panose="02010600030101010101" pitchFamily="2" charset="-122"/>
            </a:endParaRPr>
          </a:p>
        </p:txBody>
      </p:sp>
      <p:sp>
        <p:nvSpPr>
          <p:cNvPr id="5" name="Slide Number Placeholder 4">
            <a:extLst>
              <a:ext uri="{FF2B5EF4-FFF2-40B4-BE49-F238E27FC236}">
                <a16:creationId xmlns:a16="http://schemas.microsoft.com/office/drawing/2014/main" id="{9CC34602-FCEC-8F8B-D7BD-63C05828C23D}"/>
              </a:ext>
            </a:extLst>
          </p:cNvPr>
          <p:cNvSpPr>
            <a:spLocks noGrp="1"/>
          </p:cNvSpPr>
          <p:nvPr>
            <p:ph type="sldNum" sz="quarter" idx="12"/>
          </p:nvPr>
        </p:nvSpPr>
        <p:spPr/>
        <p:txBody>
          <a:bodyPr/>
          <a:lstStyle/>
          <a:p>
            <a:fld id="{18E20A64-E73C-CE4A-B4CA-505F6B4EC5E2}" type="slidenum">
              <a:rPr lang="en-US" smtClean="0"/>
              <a:t>14</a:t>
            </a:fld>
            <a:endParaRPr lang="en-US"/>
          </a:p>
        </p:txBody>
      </p:sp>
      <p:sp>
        <p:nvSpPr>
          <p:cNvPr id="7" name="TextBox 6">
            <a:extLst>
              <a:ext uri="{FF2B5EF4-FFF2-40B4-BE49-F238E27FC236}">
                <a16:creationId xmlns:a16="http://schemas.microsoft.com/office/drawing/2014/main" id="{CFE6EF34-66A4-02D0-7187-27EAD9BD1E3E}"/>
              </a:ext>
            </a:extLst>
          </p:cNvPr>
          <p:cNvSpPr txBox="1"/>
          <p:nvPr/>
        </p:nvSpPr>
        <p:spPr>
          <a:xfrm>
            <a:off x="3043912" y="6333588"/>
            <a:ext cx="8698434" cy="264688"/>
          </a:xfrm>
          <a:prstGeom prst="rect">
            <a:avLst/>
          </a:prstGeom>
          <a:solidFill>
            <a:srgbClr val="FFFFFF">
              <a:alpha val="85098"/>
            </a:srgbClr>
          </a:solidFill>
        </p:spPr>
        <p:txBody>
          <a:bodyPr wrap="square" lIns="9144" tIns="9144" rIns="9144" bIns="9144" rtlCol="0" anchor="b">
            <a:spAutoFit/>
          </a:bodyPr>
          <a:lstStyle/>
          <a:p>
            <a:pPr marR="0" lvl="0">
              <a:spcBef>
                <a:spcPts val="0"/>
              </a:spcBef>
              <a:spcAft>
                <a:spcPts val="0"/>
              </a:spcAft>
            </a:pPr>
            <a:r>
              <a:rPr lang="en-US" sz="800" dirty="0">
                <a:effectLst/>
                <a:latin typeface="Arial (narrow)"/>
                <a:ea typeface="SimSun" panose="02010600030101010101" pitchFamily="2" charset="-122"/>
              </a:rPr>
              <a:t>6MWD: 6-minute walk distance; CI: confidence interval; HR: hazard ratio; NT-</a:t>
            </a:r>
            <a:r>
              <a:rPr lang="en-US" sz="800" dirty="0" err="1">
                <a:effectLst/>
                <a:latin typeface="Arial (narrow)"/>
                <a:ea typeface="SimSun" panose="02010600030101010101" pitchFamily="2" charset="-122"/>
              </a:rPr>
              <a:t>proBNP</a:t>
            </a:r>
            <a:r>
              <a:rPr lang="en-US" sz="800" dirty="0">
                <a:effectLst/>
                <a:latin typeface="Arial (narrow)"/>
                <a:ea typeface="SimSun" panose="02010600030101010101" pitchFamily="2" charset="-122"/>
              </a:rPr>
              <a:t>: N-terminal pro–B-type natriuretic peptide; PAH: pulmonary arterial hypertension; PAP: pulmonary artery pressure; PVR: pulmonary vascular resistance; REVEAL: Registry to Evaluate Early and Long-term PAH Disease Management; WHO FC: World Health Organization functional class</a:t>
            </a:r>
          </a:p>
        </p:txBody>
      </p:sp>
    </p:spTree>
    <p:extLst>
      <p:ext uri="{BB962C8B-B14F-4D97-AF65-F5344CB8AC3E}">
        <p14:creationId xmlns:p14="http://schemas.microsoft.com/office/powerpoint/2010/main" val="205171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730-89D9-45FA-8E32-F8AB4626920F}"/>
              </a:ext>
            </a:extLst>
          </p:cNvPr>
          <p:cNvSpPr>
            <a:spLocks noGrp="1"/>
          </p:cNvSpPr>
          <p:nvPr>
            <p:ph type="title"/>
          </p:nvPr>
        </p:nvSpPr>
        <p:spPr>
          <a:xfrm>
            <a:off x="452438" y="5235"/>
            <a:ext cx="10901362" cy="1097280"/>
          </a:xfrm>
          <a:ln>
            <a:noFill/>
          </a:ln>
        </p:spPr>
        <p:txBody>
          <a:bodyPr>
            <a:normAutofit/>
          </a:bodyPr>
          <a:lstStyle/>
          <a:p>
            <a:r>
              <a:rPr lang="en-US" sz="3200" dirty="0"/>
              <a:t>Conclusions</a:t>
            </a:r>
          </a:p>
        </p:txBody>
      </p:sp>
      <p:sp>
        <p:nvSpPr>
          <p:cNvPr id="3" name="Content Placeholder 2">
            <a:extLst>
              <a:ext uri="{FF2B5EF4-FFF2-40B4-BE49-F238E27FC236}">
                <a16:creationId xmlns:a16="http://schemas.microsoft.com/office/drawing/2014/main" id="{C727E9E7-B14F-478A-9FA7-DF0CAC2A50A1}"/>
              </a:ext>
            </a:extLst>
          </p:cNvPr>
          <p:cNvSpPr>
            <a:spLocks noGrp="1"/>
          </p:cNvSpPr>
          <p:nvPr>
            <p:ph idx="1"/>
          </p:nvPr>
        </p:nvSpPr>
        <p:spPr>
          <a:xfrm>
            <a:off x="452438" y="833235"/>
            <a:ext cx="10790583" cy="4672416"/>
          </a:xfrm>
        </p:spPr>
        <p:txBody>
          <a:bodyPr>
            <a:noAutofit/>
          </a:bodyPr>
          <a:lstStyle/>
          <a:p>
            <a:pPr>
              <a:lnSpc>
                <a:spcPct val="100000"/>
              </a:lnSpc>
              <a:spcBef>
                <a:spcPts val="0"/>
              </a:spcBef>
              <a:spcAft>
                <a:spcPts val="600"/>
              </a:spcAft>
            </a:pPr>
            <a:r>
              <a:rPr lang="en-US" sz="2100" dirty="0"/>
              <a:t>ZENITH is the first PAH study designed to assess major morbidity-mortality events and is the first to be stopped early at a prespecified interim analysis for efficacy</a:t>
            </a:r>
          </a:p>
          <a:p>
            <a:pPr>
              <a:lnSpc>
                <a:spcPct val="100000"/>
              </a:lnSpc>
              <a:spcBef>
                <a:spcPts val="0"/>
              </a:spcBef>
              <a:spcAft>
                <a:spcPts val="600"/>
              </a:spcAft>
            </a:pPr>
            <a:r>
              <a:rPr lang="en-US" sz="2100" dirty="0"/>
              <a:t>Sotatercept significantly reduced the composite of all-cause death, lung transplantation, and PAH-worsening related hospitalization (</a:t>
            </a:r>
            <a:r>
              <a:rPr lang="en-US" sz="2100" dirty="0">
                <a:ea typeface="Calibri" panose="020F0502020204030204" pitchFamily="34" charset="0"/>
              </a:rPr>
              <a:t>≥</a:t>
            </a:r>
            <a:r>
              <a:rPr lang="en-US" sz="2100" dirty="0"/>
              <a:t>24 hours) in patients with advanced PAH</a:t>
            </a:r>
          </a:p>
          <a:p>
            <a:pPr marL="801688" lvl="1" indent="-344488">
              <a:lnSpc>
                <a:spcPct val="100000"/>
              </a:lnSpc>
              <a:spcBef>
                <a:spcPts val="0"/>
              </a:spcBef>
              <a:spcAft>
                <a:spcPts val="600"/>
              </a:spcAft>
              <a:buFont typeface="Arial" panose="020B0604020202020204" pitchFamily="34" charset="0"/>
              <a:buChar char="─"/>
            </a:pPr>
            <a:r>
              <a:rPr lang="en-US" sz="2100" dirty="0"/>
              <a:t>Kaplan-Meier curves demonstrated early and sustained separation between treatment groups</a:t>
            </a:r>
          </a:p>
          <a:p>
            <a:pPr>
              <a:lnSpc>
                <a:spcPct val="100000"/>
              </a:lnSpc>
              <a:spcBef>
                <a:spcPts val="0"/>
              </a:spcBef>
              <a:spcAft>
                <a:spcPts val="600"/>
              </a:spcAft>
            </a:pPr>
            <a:r>
              <a:rPr lang="en-US" sz="2100" dirty="0"/>
              <a:t>Safety and tolerability were generally consistent with previous studies</a:t>
            </a:r>
            <a:r>
              <a:rPr lang="en-US" sz="2100" baseline="30000" dirty="0"/>
              <a:t>1,2</a:t>
            </a:r>
          </a:p>
          <a:p>
            <a:pPr marL="801688" lvl="1" indent="-344488">
              <a:lnSpc>
                <a:spcPct val="100000"/>
              </a:lnSpc>
              <a:spcBef>
                <a:spcPts val="0"/>
              </a:spcBef>
              <a:spcAft>
                <a:spcPts val="600"/>
              </a:spcAft>
              <a:buFont typeface="Arial" panose="020B0604020202020204" pitchFamily="34" charset="0"/>
              <a:buChar char="─"/>
            </a:pPr>
            <a:r>
              <a:rPr lang="en-US" sz="2100" dirty="0"/>
              <a:t>The ongoing SOTERIA study (NCT04796337) will continue to assess long-term safety</a:t>
            </a:r>
          </a:p>
          <a:p>
            <a:pPr>
              <a:lnSpc>
                <a:spcPct val="100000"/>
              </a:lnSpc>
              <a:spcBef>
                <a:spcPts val="0"/>
              </a:spcBef>
              <a:spcAft>
                <a:spcPts val="600"/>
              </a:spcAft>
            </a:pPr>
            <a:r>
              <a:rPr lang="en-US" sz="2100" dirty="0"/>
              <a:t>Following the ZENITH results, a loss of clinical equipoise for further placebo-controlled investigation of sotatercept in PAH led to the discontinuation of the HYPERION study</a:t>
            </a:r>
          </a:p>
          <a:p>
            <a:pPr lvl="1">
              <a:lnSpc>
                <a:spcPct val="100000"/>
              </a:lnSpc>
            </a:pPr>
            <a:endParaRPr lang="en-US" sz="2100" dirty="0">
              <a:latin typeface="Arial"/>
              <a:cs typeface="Arial"/>
            </a:endParaRPr>
          </a:p>
          <a:p>
            <a:pPr lvl="1">
              <a:lnSpc>
                <a:spcPct val="100000"/>
              </a:lnSpc>
            </a:pPr>
            <a:endParaRPr lang="en-US" sz="2100" dirty="0">
              <a:latin typeface="Arial"/>
              <a:cs typeface="Arial"/>
            </a:endParaRPr>
          </a:p>
        </p:txBody>
      </p:sp>
      <p:sp>
        <p:nvSpPr>
          <p:cNvPr id="5" name="Slide Number Placeholder 4">
            <a:extLst>
              <a:ext uri="{FF2B5EF4-FFF2-40B4-BE49-F238E27FC236}">
                <a16:creationId xmlns:a16="http://schemas.microsoft.com/office/drawing/2014/main" id="{9CC34602-FCEC-8F8B-D7BD-63C05828C23D}"/>
              </a:ext>
            </a:extLst>
          </p:cNvPr>
          <p:cNvSpPr>
            <a:spLocks noGrp="1"/>
          </p:cNvSpPr>
          <p:nvPr>
            <p:ph type="sldNum" sz="quarter" idx="12"/>
          </p:nvPr>
        </p:nvSpPr>
        <p:spPr>
          <a:xfrm>
            <a:off x="9334500" y="6489700"/>
            <a:ext cx="2743200" cy="365125"/>
          </a:xfrm>
        </p:spPr>
        <p:txBody>
          <a:bodyPr/>
          <a:lstStyle/>
          <a:p>
            <a:fld id="{18E20A64-E73C-CE4A-B4CA-505F6B4EC5E2}" type="slidenum">
              <a:rPr lang="en-US" smtClean="0"/>
              <a:pPr/>
              <a:t>15</a:t>
            </a:fld>
            <a:endParaRPr lang="en-US"/>
          </a:p>
        </p:txBody>
      </p:sp>
      <p:sp>
        <p:nvSpPr>
          <p:cNvPr id="9" name="TextBox 8">
            <a:extLst>
              <a:ext uri="{FF2B5EF4-FFF2-40B4-BE49-F238E27FC236}">
                <a16:creationId xmlns:a16="http://schemas.microsoft.com/office/drawing/2014/main" id="{D1F8FD1F-ECD2-AB23-C3D7-56B4516883FB}"/>
              </a:ext>
            </a:extLst>
          </p:cNvPr>
          <p:cNvSpPr txBox="1"/>
          <p:nvPr/>
        </p:nvSpPr>
        <p:spPr>
          <a:xfrm>
            <a:off x="236539" y="5650877"/>
            <a:ext cx="11920536" cy="400110"/>
          </a:xfrm>
          <a:prstGeom prst="rect">
            <a:avLst/>
          </a:prstGeom>
          <a:noFill/>
        </p:spPr>
        <p:txBody>
          <a:bodyPr wrap="square" lIns="0" rtlCol="0" anchor="b">
            <a:spAutoFit/>
          </a:bodyPr>
          <a:lstStyle/>
          <a:p>
            <a:r>
              <a:rPr lang="en-US" sz="1000">
                <a:effectLst/>
                <a:latin typeface="Arial (narrow)"/>
                <a:ea typeface="SimSun" panose="02010600030101010101" pitchFamily="2" charset="-122"/>
              </a:rPr>
              <a:t>PAH: pulmonary arterial hypertension</a:t>
            </a:r>
          </a:p>
          <a:p>
            <a:r>
              <a:rPr lang="en-US" sz="1000">
                <a:effectLst/>
                <a:latin typeface="Arial (narrow)"/>
                <a:ea typeface="SimSun" panose="02010600030101010101" pitchFamily="2" charset="-122"/>
              </a:rPr>
              <a:t>1.  Hoeper, et al.  </a:t>
            </a:r>
            <a:r>
              <a:rPr lang="en-US" sz="1000" i="1">
                <a:effectLst/>
                <a:latin typeface="Arial (narrow)"/>
                <a:ea typeface="SimSun" panose="02010600030101010101" pitchFamily="2" charset="-122"/>
              </a:rPr>
              <a:t>N Engl J Med</a:t>
            </a:r>
            <a:r>
              <a:rPr lang="en-US" sz="1000">
                <a:effectLst/>
                <a:latin typeface="Arial (narrow)"/>
                <a:ea typeface="SimSun" panose="02010600030101010101" pitchFamily="2" charset="-122"/>
              </a:rPr>
              <a:t>. 2023, 388(16):1478─1490; 2. Humbert M, et al. </a:t>
            </a:r>
            <a:r>
              <a:rPr lang="en-US" sz="1000" i="1">
                <a:effectLst/>
                <a:latin typeface="Arial (narrow)"/>
                <a:ea typeface="SimSun" panose="02010600030101010101" pitchFamily="2" charset="-122"/>
              </a:rPr>
              <a:t>N Engl J Med</a:t>
            </a:r>
            <a:r>
              <a:rPr lang="en-US" sz="1000">
                <a:effectLst/>
                <a:latin typeface="Arial (narrow)"/>
                <a:ea typeface="SimSun" panose="02010600030101010101" pitchFamily="2" charset="-122"/>
              </a:rPr>
              <a:t>. 2021;384(13):1204 ─ 1215.</a:t>
            </a:r>
          </a:p>
        </p:txBody>
      </p:sp>
    </p:spTree>
    <p:extLst>
      <p:ext uri="{BB962C8B-B14F-4D97-AF65-F5344CB8AC3E}">
        <p14:creationId xmlns:p14="http://schemas.microsoft.com/office/powerpoint/2010/main" val="257432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7E9E7-B14F-478A-9FA7-DF0CAC2A50A1}"/>
              </a:ext>
            </a:extLst>
          </p:cNvPr>
          <p:cNvSpPr>
            <a:spLocks noGrp="1"/>
          </p:cNvSpPr>
          <p:nvPr>
            <p:ph idx="1"/>
          </p:nvPr>
        </p:nvSpPr>
        <p:spPr>
          <a:xfrm>
            <a:off x="452438" y="330714"/>
            <a:ext cx="10901362" cy="869804"/>
          </a:xfrm>
        </p:spPr>
        <p:txBody>
          <a:bodyPr>
            <a:normAutofit/>
          </a:bodyPr>
          <a:lstStyle/>
          <a:p>
            <a:r>
              <a:rPr lang="en-US" sz="2000" dirty="0">
                <a:ln>
                  <a:noFill/>
                </a:ln>
              </a:rPr>
              <a:t>The authors thank the patients and their families, the study investigators, and site personnel.</a:t>
            </a:r>
          </a:p>
          <a:p>
            <a:r>
              <a:rPr lang="en-US" sz="2000" dirty="0">
                <a:ln>
                  <a:noFill/>
                </a:ln>
              </a:rPr>
              <a:t>The ZENITH study paper is available on NEJM.org</a:t>
            </a:r>
            <a:r>
              <a:rPr lang="en-US" sz="2000" dirty="0">
                <a:ln>
                  <a:noFill/>
                </a:ln>
                <a:sym typeface="Wingdings" panose="05000000000000000000" pitchFamily="2" charset="2"/>
              </a:rPr>
              <a:t>.</a:t>
            </a:r>
            <a:endParaRPr lang="en-US" sz="2000" dirty="0">
              <a:ln>
                <a:noFill/>
              </a:ln>
            </a:endParaRPr>
          </a:p>
        </p:txBody>
      </p:sp>
      <p:sp>
        <p:nvSpPr>
          <p:cNvPr id="16" name="TextBox 15">
            <a:extLst>
              <a:ext uri="{FF2B5EF4-FFF2-40B4-BE49-F238E27FC236}">
                <a16:creationId xmlns:a16="http://schemas.microsoft.com/office/drawing/2014/main" id="{288273CC-8805-45C0-9692-60E9507D7525}"/>
              </a:ext>
            </a:extLst>
          </p:cNvPr>
          <p:cNvSpPr txBox="1"/>
          <p:nvPr/>
        </p:nvSpPr>
        <p:spPr>
          <a:xfrm>
            <a:off x="1027521" y="5432807"/>
            <a:ext cx="9882883" cy="615553"/>
          </a:xfrm>
          <a:prstGeom prst="rect">
            <a:avLst/>
          </a:prstGeom>
          <a:noFill/>
        </p:spPr>
        <p:txBody>
          <a:bodyPr wrap="square" lIns="0" tIns="0" rIns="0" bIns="0" rtlCol="0" anchor="b" anchorCtr="0">
            <a:spAutoFit/>
          </a:bodyPr>
          <a:lstStyle/>
          <a:p>
            <a:r>
              <a:rPr lang="en-US" sz="1000" dirty="0">
                <a:latin typeface="Arial" panose="020B0604020202020204" pitchFamily="34" charset="0"/>
                <a:cs typeface="Arial" panose="020B0604020202020204" pitchFamily="34" charset="0"/>
              </a:rPr>
              <a:t>Copies of this presentation are for personal use only and may not be reproduced without permission from ACC and the presenting author. Requesting content via the QR code or Web link will immediately download the requested content to your device. This presentation is intended as an educational resource and is for the exchange of scientific data to clinical investigators and health care professionals.</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75567D27-5259-4243-9D4D-5D648C257396}"/>
              </a:ext>
            </a:extLst>
          </p:cNvPr>
          <p:cNvGrpSpPr/>
          <p:nvPr/>
        </p:nvGrpSpPr>
        <p:grpSpPr>
          <a:xfrm>
            <a:off x="8560348" y="1227756"/>
            <a:ext cx="3260319" cy="622653"/>
            <a:chOff x="4912153" y="4645171"/>
            <a:chExt cx="3260319" cy="622653"/>
          </a:xfrm>
        </p:grpSpPr>
        <p:sp>
          <p:nvSpPr>
            <p:cNvPr id="7" name="TextBox 6">
              <a:extLst>
                <a:ext uri="{FF2B5EF4-FFF2-40B4-BE49-F238E27FC236}">
                  <a16:creationId xmlns:a16="http://schemas.microsoft.com/office/drawing/2014/main" id="{3C649DEB-5008-49D9-AA6A-F8901F0012F7}"/>
                </a:ext>
              </a:extLst>
            </p:cNvPr>
            <p:cNvSpPr txBox="1"/>
            <p:nvPr/>
          </p:nvSpPr>
          <p:spPr>
            <a:xfrm>
              <a:off x="5778219" y="5052380"/>
              <a:ext cx="1582613" cy="215444"/>
            </a:xfrm>
            <a:prstGeom prst="rect">
              <a:avLst/>
            </a:prstGeom>
            <a:noFill/>
          </p:spPr>
          <p:txBody>
            <a:bodyPr wrap="none" lIns="0" tIns="0" rIns="0" bIns="0" rtlCol="0" anchor="t" anchorCtr="0">
              <a:spAutoFit/>
            </a:bodyPr>
            <a:lst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a:lstStyle>
            <a:p>
              <a:pPr marL="457200" marR="0" lvl="1" indent="-457200" algn="ctr">
                <a:spcBef>
                  <a:spcPts val="0"/>
                </a:spcBef>
                <a:spcAft>
                  <a:spcPts val="0"/>
                </a:spcAft>
              </a:pPr>
              <a:r>
                <a:rPr lang="en-US" u="sng" dirty="0">
                  <a:solidFill>
                    <a:srgbClr val="0563C1"/>
                  </a:solidFill>
                  <a:latin typeface="Calibri"/>
                  <a:ea typeface="Times New Roman" panose="02020603050405020304" pitchFamily="18" charset="0"/>
                  <a:cs typeface="Calibri"/>
                  <a:hlinkClick r:id="rId3"/>
                </a:rPr>
                <a:t>https://bit.ly</a:t>
              </a:r>
              <a:r>
                <a:rPr lang="en-US" dirty="0">
                  <a:solidFill>
                    <a:srgbClr val="0563C1"/>
                  </a:solidFill>
                  <a:ea typeface="+mn-lt"/>
                  <a:cs typeface="+mn-lt"/>
                  <a:hlinkClick r:id="rId3"/>
                </a:rPr>
                <a:t>/4iuoEVf</a:t>
              </a:r>
              <a:endParaRPr lang="en-US" u="sng" dirty="0">
                <a:solidFill>
                  <a:srgbClr val="0563C1"/>
                </a:solidFill>
                <a:latin typeface="Calibri"/>
                <a:ea typeface="Calibri" panose="020F0502020204030204" pitchFamily="34" charset="0"/>
                <a:cs typeface="Calibri" panose="020F0502020204030204" pitchFamily="34" charset="0"/>
              </a:endParaRPr>
            </a:p>
          </p:txBody>
        </p:sp>
        <p:sp>
          <p:nvSpPr>
            <p:cNvPr id="8" name="TextBox 14">
              <a:extLst>
                <a:ext uri="{FF2B5EF4-FFF2-40B4-BE49-F238E27FC236}">
                  <a16:creationId xmlns:a16="http://schemas.microsoft.com/office/drawing/2014/main" id="{31D17380-C528-4CB4-8CE4-94BA5723FF2D}"/>
                </a:ext>
              </a:extLst>
            </p:cNvPr>
            <p:cNvSpPr txBox="1"/>
            <p:nvPr/>
          </p:nvSpPr>
          <p:spPr>
            <a:xfrm>
              <a:off x="5559713" y="4663724"/>
              <a:ext cx="1910779" cy="430887"/>
            </a:xfrm>
            <a:prstGeom prst="rect">
              <a:avLst/>
            </a:prstGeom>
            <a:noFill/>
          </p:spPr>
          <p:txBody>
            <a:bodyPr wrap="none" lIns="0" tIns="0" rIns="0" bIns="0" rtlCol="0" anchor="t" anchorCtr="0">
              <a:spAutoFit/>
            </a:bodyPr>
            <a:lst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a:lstStyle>
            <a:p>
              <a:pPr algn="ctr" defTabSz="457250"/>
              <a:r>
                <a:rPr lang="en-US" b="1" kern="600" spc="40" dirty="0">
                  <a:solidFill>
                    <a:srgbClr val="009585"/>
                  </a:solidFill>
                  <a:latin typeface="Arial"/>
                </a:rPr>
                <a:t>To Download Today’s</a:t>
              </a:r>
            </a:p>
            <a:p>
              <a:pPr algn="ctr" defTabSz="457250"/>
              <a:r>
                <a:rPr lang="en-US" b="1" kern="600" spc="40" dirty="0">
                  <a:solidFill>
                    <a:srgbClr val="009585"/>
                  </a:solidFill>
                  <a:latin typeface="Arial"/>
                </a:rPr>
                <a:t>Presentation</a:t>
              </a:r>
            </a:p>
          </p:txBody>
        </p:sp>
        <p:pic>
          <p:nvPicPr>
            <p:cNvPr id="9" name="Graphic 15" descr="Download">
              <a:extLst>
                <a:ext uri="{FF2B5EF4-FFF2-40B4-BE49-F238E27FC236}">
                  <a16:creationId xmlns:a16="http://schemas.microsoft.com/office/drawing/2014/main" id="{CAF07D20-C283-4E65-AF57-41D593ACB7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12153" y="4645171"/>
              <a:ext cx="563360" cy="563360"/>
            </a:xfrm>
            <a:prstGeom prst="rect">
              <a:avLst/>
            </a:prstGeom>
          </p:spPr>
        </p:pic>
        <p:pic>
          <p:nvPicPr>
            <p:cNvPr id="10" name="Graphic 15" descr="Download">
              <a:extLst>
                <a:ext uri="{FF2B5EF4-FFF2-40B4-BE49-F238E27FC236}">
                  <a16:creationId xmlns:a16="http://schemas.microsoft.com/office/drawing/2014/main" id="{103A80A3-1C74-4B6B-886F-01F08C2DB1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9112" y="4645171"/>
              <a:ext cx="563360" cy="563360"/>
            </a:xfrm>
            <a:prstGeom prst="rect">
              <a:avLst/>
            </a:prstGeom>
          </p:spPr>
        </p:pic>
      </p:grpSp>
      <p:grpSp>
        <p:nvGrpSpPr>
          <p:cNvPr id="13" name="Group 12">
            <a:extLst>
              <a:ext uri="{FF2B5EF4-FFF2-40B4-BE49-F238E27FC236}">
                <a16:creationId xmlns:a16="http://schemas.microsoft.com/office/drawing/2014/main" id="{FFECA39C-77DA-47B7-8ACE-0963315DAE53}"/>
              </a:ext>
            </a:extLst>
          </p:cNvPr>
          <p:cNvGrpSpPr/>
          <p:nvPr/>
        </p:nvGrpSpPr>
        <p:grpSpPr>
          <a:xfrm>
            <a:off x="5641968" y="2372375"/>
            <a:ext cx="2782574" cy="564344"/>
            <a:chOff x="4008639" y="4041727"/>
            <a:chExt cx="2782574" cy="564344"/>
          </a:xfrm>
        </p:grpSpPr>
        <p:sp>
          <p:nvSpPr>
            <p:cNvPr id="15" name="TextBox 14">
              <a:extLst>
                <a:ext uri="{FF2B5EF4-FFF2-40B4-BE49-F238E27FC236}">
                  <a16:creationId xmlns:a16="http://schemas.microsoft.com/office/drawing/2014/main" id="{65003247-C670-48EC-92CF-2DCA82A9D823}"/>
                </a:ext>
              </a:extLst>
            </p:cNvPr>
            <p:cNvSpPr txBox="1"/>
            <p:nvPr/>
          </p:nvSpPr>
          <p:spPr>
            <a:xfrm>
              <a:off x="4597837" y="4050397"/>
              <a:ext cx="1503104" cy="430887"/>
            </a:xfrm>
            <a:prstGeom prst="rect">
              <a:avLst/>
            </a:prstGeom>
            <a:noFill/>
          </p:spPr>
          <p:txBody>
            <a:bodyPr wrap="none" lIns="0" tIns="0" rIns="0" bIns="0" rtlCol="0" anchor="t" anchorCtr="0">
              <a:spAutoFit/>
            </a:bodyPr>
            <a:lst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a:lstStyle>
            <a:p>
              <a:pPr algn="ctr" defTabSz="457250"/>
              <a:r>
                <a:rPr lang="en-US" b="1" kern="600" spc="40" dirty="0">
                  <a:solidFill>
                    <a:srgbClr val="009585"/>
                  </a:solidFill>
                  <a:latin typeface="Arial"/>
                </a:rPr>
                <a:t>To Download the</a:t>
              </a:r>
            </a:p>
            <a:p>
              <a:pPr algn="ctr" defTabSz="457250"/>
              <a:r>
                <a:rPr lang="en-US" b="1" kern="600" spc="40" dirty="0">
                  <a:solidFill>
                    <a:srgbClr val="009585"/>
                  </a:solidFill>
                  <a:latin typeface="Arial"/>
                </a:rPr>
                <a:t>Manuscript</a:t>
              </a:r>
            </a:p>
          </p:txBody>
        </p:sp>
        <p:pic>
          <p:nvPicPr>
            <p:cNvPr id="18" name="Graphic 15" descr="Download">
              <a:extLst>
                <a:ext uri="{FF2B5EF4-FFF2-40B4-BE49-F238E27FC236}">
                  <a16:creationId xmlns:a16="http://schemas.microsoft.com/office/drawing/2014/main" id="{6BD79818-4FB5-449A-9CB8-4D62E4432A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8639" y="4041727"/>
              <a:ext cx="563360" cy="563360"/>
            </a:xfrm>
            <a:prstGeom prst="rect">
              <a:avLst/>
            </a:prstGeom>
          </p:spPr>
        </p:pic>
        <p:pic>
          <p:nvPicPr>
            <p:cNvPr id="19" name="Graphic 15" descr="Download">
              <a:extLst>
                <a:ext uri="{FF2B5EF4-FFF2-40B4-BE49-F238E27FC236}">
                  <a16:creationId xmlns:a16="http://schemas.microsoft.com/office/drawing/2014/main" id="{96857668-D67E-4C0A-B795-5D85105B62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7853" y="4042711"/>
              <a:ext cx="563360" cy="563360"/>
            </a:xfrm>
            <a:prstGeom prst="rect">
              <a:avLst/>
            </a:prstGeom>
          </p:spPr>
        </p:pic>
      </p:grpSp>
      <p:sp>
        <p:nvSpPr>
          <p:cNvPr id="2" name="Slide Number Placeholder 1">
            <a:extLst>
              <a:ext uri="{FF2B5EF4-FFF2-40B4-BE49-F238E27FC236}">
                <a16:creationId xmlns:a16="http://schemas.microsoft.com/office/drawing/2014/main" id="{4BB03A08-3DE8-7FFF-E82F-6CF202882A1C}"/>
              </a:ext>
            </a:extLst>
          </p:cNvPr>
          <p:cNvSpPr>
            <a:spLocks noGrp="1"/>
          </p:cNvSpPr>
          <p:nvPr>
            <p:ph type="sldNum" sz="quarter" idx="12"/>
          </p:nvPr>
        </p:nvSpPr>
        <p:spPr/>
        <p:txBody>
          <a:bodyPr/>
          <a:lstStyle/>
          <a:p>
            <a:fld id="{18E20A64-E73C-CE4A-B4CA-505F6B4EC5E2}" type="slidenum">
              <a:rPr lang="en-US" smtClean="0"/>
              <a:t>16</a:t>
            </a:fld>
            <a:endParaRPr lang="en-US"/>
          </a:p>
        </p:txBody>
      </p:sp>
      <p:pic>
        <p:nvPicPr>
          <p:cNvPr id="5" name="Picture 4" descr="A qr code on a white background&#10;&#10;AI-generated content may be incorrect.">
            <a:extLst>
              <a:ext uri="{FF2B5EF4-FFF2-40B4-BE49-F238E27FC236}">
                <a16:creationId xmlns:a16="http://schemas.microsoft.com/office/drawing/2014/main" id="{8A181C58-ED4E-E238-A726-D22E29AD465F}"/>
              </a:ext>
            </a:extLst>
          </p:cNvPr>
          <p:cNvPicPr>
            <a:picLocks noChangeAspect="1"/>
          </p:cNvPicPr>
          <p:nvPr/>
        </p:nvPicPr>
        <p:blipFill>
          <a:blip r:embed="rId6"/>
          <a:stretch>
            <a:fillRect/>
          </a:stretch>
        </p:blipFill>
        <p:spPr>
          <a:xfrm>
            <a:off x="9500154" y="1849825"/>
            <a:ext cx="1526447" cy="1441086"/>
          </a:xfrm>
          <a:prstGeom prst="rect">
            <a:avLst/>
          </a:prstGeom>
        </p:spPr>
      </p:pic>
      <p:grpSp>
        <p:nvGrpSpPr>
          <p:cNvPr id="20" name="Group 19">
            <a:extLst>
              <a:ext uri="{FF2B5EF4-FFF2-40B4-BE49-F238E27FC236}">
                <a16:creationId xmlns:a16="http://schemas.microsoft.com/office/drawing/2014/main" id="{3B844E87-8B38-52AE-4AE8-0DF3971CAC4E}"/>
              </a:ext>
            </a:extLst>
          </p:cNvPr>
          <p:cNvGrpSpPr/>
          <p:nvPr/>
        </p:nvGrpSpPr>
        <p:grpSpPr>
          <a:xfrm>
            <a:off x="8870452" y="3752493"/>
            <a:ext cx="2649521" cy="1683796"/>
            <a:chOff x="8577374" y="3385577"/>
            <a:chExt cx="3280055" cy="1887422"/>
          </a:xfrm>
        </p:grpSpPr>
        <p:sp>
          <p:nvSpPr>
            <p:cNvPr id="11" name="TextBox 14">
              <a:extLst>
                <a:ext uri="{FF2B5EF4-FFF2-40B4-BE49-F238E27FC236}">
                  <a16:creationId xmlns:a16="http://schemas.microsoft.com/office/drawing/2014/main" id="{E3EFF9D7-87FC-169F-4E70-98016BF6AA45}"/>
                </a:ext>
              </a:extLst>
            </p:cNvPr>
            <p:cNvSpPr txBox="1"/>
            <p:nvPr/>
          </p:nvSpPr>
          <p:spPr>
            <a:xfrm>
              <a:off x="9053385" y="3457931"/>
              <a:ext cx="2328993" cy="379496"/>
            </a:xfrm>
            <a:prstGeom prst="rect">
              <a:avLst/>
            </a:prstGeom>
            <a:noFill/>
          </p:spPr>
          <p:txBody>
            <a:bodyPr wrap="none" lIns="0" tIns="0" rIns="0" bIns="0" rtlCol="0" anchor="t" anchorCtr="0">
              <a:spAutoFit/>
            </a:bodyPr>
            <a:lst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a:lstStyle>
            <a:p>
              <a:pPr algn="ctr" defTabSz="457250"/>
              <a:r>
                <a:rPr lang="en-US" sz="1100" b="1" kern="600" spc="40" dirty="0">
                  <a:solidFill>
                    <a:srgbClr val="009585"/>
                  </a:solidFill>
                  <a:latin typeface="Arial"/>
                </a:rPr>
                <a:t>To Download </a:t>
              </a:r>
              <a:r>
                <a:rPr lang="en-US" sz="1100" b="1" kern="600" spc="40" dirty="0">
                  <a:solidFill>
                    <a:srgbClr val="009585"/>
                  </a:solidFill>
                  <a:latin typeface="Arial"/>
                  <a:cs typeface="Arial"/>
                </a:rPr>
                <a:t>the</a:t>
              </a:r>
            </a:p>
            <a:p>
              <a:pPr algn="ctr" defTabSz="457250"/>
              <a:r>
                <a:rPr lang="en-US" sz="1100" b="1" kern="600" spc="40" dirty="0">
                  <a:solidFill>
                    <a:srgbClr val="009585"/>
                  </a:solidFill>
                  <a:latin typeface="Arial"/>
                  <a:cs typeface="Arial"/>
                </a:rPr>
                <a:t> Plain Language Summary</a:t>
              </a:r>
            </a:p>
          </p:txBody>
        </p:sp>
        <p:pic>
          <p:nvPicPr>
            <p:cNvPr id="14" name="Graphic 15" descr="Download">
              <a:extLst>
                <a:ext uri="{FF2B5EF4-FFF2-40B4-BE49-F238E27FC236}">
                  <a16:creationId xmlns:a16="http://schemas.microsoft.com/office/drawing/2014/main" id="{5589D832-6BC2-9D0A-1C73-80DD7214D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7374" y="3396621"/>
              <a:ext cx="563360" cy="563360"/>
            </a:xfrm>
            <a:prstGeom prst="rect">
              <a:avLst/>
            </a:prstGeom>
          </p:spPr>
        </p:pic>
        <p:pic>
          <p:nvPicPr>
            <p:cNvPr id="17" name="Graphic 15" descr="Download">
              <a:extLst>
                <a:ext uri="{FF2B5EF4-FFF2-40B4-BE49-F238E27FC236}">
                  <a16:creationId xmlns:a16="http://schemas.microsoft.com/office/drawing/2014/main" id="{D484AE7E-BBE3-C01B-0E2A-7F7CBA43B0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4069" y="3385577"/>
              <a:ext cx="563360" cy="563360"/>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8983F5DE-E196-30BB-EE5F-B606324B6EAB}"/>
                </a:ext>
              </a:extLst>
            </p:cNvPr>
            <p:cNvPicPr>
              <a:picLocks noChangeAspect="1"/>
            </p:cNvPicPr>
            <p:nvPr/>
          </p:nvPicPr>
          <p:blipFill>
            <a:blip r:embed="rId7"/>
            <a:stretch>
              <a:fillRect/>
            </a:stretch>
          </p:blipFill>
          <p:spPr>
            <a:xfrm>
              <a:off x="9683980" y="4114732"/>
              <a:ext cx="1203777" cy="1158267"/>
            </a:xfrm>
            <a:prstGeom prst="rect">
              <a:avLst/>
            </a:prstGeom>
          </p:spPr>
        </p:pic>
        <p:sp>
          <p:nvSpPr>
            <p:cNvPr id="12" name="TextBox 11">
              <a:extLst>
                <a:ext uri="{FF2B5EF4-FFF2-40B4-BE49-F238E27FC236}">
                  <a16:creationId xmlns:a16="http://schemas.microsoft.com/office/drawing/2014/main" id="{E5E6DB0E-EC91-58EF-2B92-80138C13B118}"/>
                </a:ext>
              </a:extLst>
            </p:cNvPr>
            <p:cNvSpPr txBox="1"/>
            <p:nvPr/>
          </p:nvSpPr>
          <p:spPr>
            <a:xfrm>
              <a:off x="9406062" y="3911578"/>
              <a:ext cx="1633781" cy="215444"/>
            </a:xfrm>
            <a:prstGeom prst="rect">
              <a:avLst/>
            </a:prstGeom>
            <a:noFill/>
          </p:spPr>
          <p:txBody>
            <a:bodyPr wrap="none" lIns="0" tIns="0" rIns="0" bIns="0" rtlCol="0" anchor="t" anchorCtr="0">
              <a:spAutoFit/>
            </a:bodyPr>
            <a:lst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a:lstStyle>
            <a:p>
              <a:pPr marL="457200" marR="0" lvl="1" indent="-457200" algn="ctr">
                <a:spcBef>
                  <a:spcPts val="0"/>
                </a:spcBef>
                <a:spcAft>
                  <a:spcPts val="0"/>
                </a:spcAft>
              </a:pPr>
              <a:r>
                <a:rPr lang="en-US" u="sng" dirty="0">
                  <a:solidFill>
                    <a:srgbClr val="0563C1"/>
                  </a:solidFill>
                  <a:latin typeface="Calibri"/>
                  <a:ea typeface="Times New Roman" panose="02020603050405020304" pitchFamily="18" charset="0"/>
                  <a:cs typeface="Calibri"/>
                  <a:hlinkClick r:id="rId8"/>
                </a:rPr>
                <a:t>https://bit.ly</a:t>
              </a:r>
              <a:r>
                <a:rPr lang="en-US" dirty="0">
                  <a:solidFill>
                    <a:srgbClr val="0563C1"/>
                  </a:solidFill>
                  <a:ea typeface="+mn-lt"/>
                  <a:cs typeface="+mn-lt"/>
                  <a:hlinkClick r:id="rId8"/>
                </a:rPr>
                <a:t>/4iXbVKP</a:t>
              </a:r>
              <a:endParaRPr lang="en-US" u="sng" dirty="0">
                <a:solidFill>
                  <a:srgbClr val="0563C1"/>
                </a:solidFill>
                <a:latin typeface="Calibri"/>
                <a:ea typeface="Calibri" panose="020F0502020204030204" pitchFamily="34" charset="0"/>
                <a:cs typeface="Calibri" panose="020F0502020204030204" pitchFamily="34" charset="0"/>
              </a:endParaRPr>
            </a:p>
          </p:txBody>
        </p:sp>
      </p:grpSp>
      <p:sp>
        <p:nvSpPr>
          <p:cNvPr id="21" name="Rectangle 20">
            <a:extLst>
              <a:ext uri="{FF2B5EF4-FFF2-40B4-BE49-F238E27FC236}">
                <a16:creationId xmlns:a16="http://schemas.microsoft.com/office/drawing/2014/main" id="{D2D6AF24-1B51-9E52-8556-F10923C7AED5}"/>
              </a:ext>
            </a:extLst>
          </p:cNvPr>
          <p:cNvSpPr/>
          <p:nvPr/>
        </p:nvSpPr>
        <p:spPr>
          <a:xfrm>
            <a:off x="10714053" y="5850644"/>
            <a:ext cx="1406769" cy="175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qr code on a white background&#10;&#10;AI-generated content may be incorrect.">
            <a:extLst>
              <a:ext uri="{FF2B5EF4-FFF2-40B4-BE49-F238E27FC236}">
                <a16:creationId xmlns:a16="http://schemas.microsoft.com/office/drawing/2014/main" id="{276D39D1-F638-D69D-32BD-83E534930BF8}"/>
              </a:ext>
            </a:extLst>
          </p:cNvPr>
          <p:cNvPicPr>
            <a:picLocks noChangeAspect="1"/>
          </p:cNvPicPr>
          <p:nvPr/>
        </p:nvPicPr>
        <p:blipFill>
          <a:blip r:embed="rId9"/>
          <a:stretch>
            <a:fillRect/>
          </a:stretch>
        </p:blipFill>
        <p:spPr>
          <a:xfrm>
            <a:off x="6285262" y="3079449"/>
            <a:ext cx="1441086" cy="1441086"/>
          </a:xfrm>
          <a:prstGeom prst="rect">
            <a:avLst/>
          </a:prstGeom>
          <a:ln>
            <a:solidFill>
              <a:schemeClr val="tx1"/>
            </a:solidFill>
          </a:ln>
        </p:spPr>
      </p:pic>
      <p:pic>
        <p:nvPicPr>
          <p:cNvPr id="24" name="Picture 23">
            <a:extLst>
              <a:ext uri="{FF2B5EF4-FFF2-40B4-BE49-F238E27FC236}">
                <a16:creationId xmlns:a16="http://schemas.microsoft.com/office/drawing/2014/main" id="{1D90F339-5EA2-2F72-C4D6-746003852667}"/>
              </a:ext>
            </a:extLst>
          </p:cNvPr>
          <p:cNvPicPr>
            <a:picLocks noChangeAspect="1"/>
          </p:cNvPicPr>
          <p:nvPr/>
        </p:nvPicPr>
        <p:blipFill>
          <a:blip r:embed="rId10"/>
          <a:stretch>
            <a:fillRect/>
          </a:stretch>
        </p:blipFill>
        <p:spPr>
          <a:xfrm>
            <a:off x="305894" y="1220845"/>
            <a:ext cx="5400453" cy="4130195"/>
          </a:xfrm>
          <a:prstGeom prst="rect">
            <a:avLst/>
          </a:prstGeom>
        </p:spPr>
      </p:pic>
    </p:spTree>
    <p:extLst>
      <p:ext uri="{BB962C8B-B14F-4D97-AF65-F5344CB8AC3E}">
        <p14:creationId xmlns:p14="http://schemas.microsoft.com/office/powerpoint/2010/main" val="57806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2134-0886-12F7-D5CC-1B612CDE65F6}"/>
              </a:ext>
            </a:extLst>
          </p:cNvPr>
          <p:cNvSpPr>
            <a:spLocks noGrp="1"/>
          </p:cNvSpPr>
          <p:nvPr>
            <p:ph type="title"/>
          </p:nvPr>
        </p:nvSpPr>
        <p:spPr>
          <a:xfrm>
            <a:off x="452438" y="18255"/>
            <a:ext cx="10901362" cy="1097280"/>
          </a:xfrm>
        </p:spPr>
        <p:txBody>
          <a:bodyPr>
            <a:normAutofit/>
          </a:bodyPr>
          <a:lstStyle/>
          <a:p>
            <a:r>
              <a:rPr lang="en-US" sz="3200" dirty="0"/>
              <a:t>Back-up Slides</a:t>
            </a:r>
          </a:p>
        </p:txBody>
      </p:sp>
      <p:sp>
        <p:nvSpPr>
          <p:cNvPr id="4" name="Slide Number Placeholder 3">
            <a:extLst>
              <a:ext uri="{FF2B5EF4-FFF2-40B4-BE49-F238E27FC236}">
                <a16:creationId xmlns:a16="http://schemas.microsoft.com/office/drawing/2014/main" id="{D97EA84E-E349-D9AF-60F6-9828B4F626D8}"/>
              </a:ext>
            </a:extLst>
          </p:cNvPr>
          <p:cNvSpPr>
            <a:spLocks noGrp="1"/>
          </p:cNvSpPr>
          <p:nvPr>
            <p:ph type="sldNum" sz="quarter" idx="12"/>
          </p:nvPr>
        </p:nvSpPr>
        <p:spPr/>
        <p:txBody>
          <a:bodyPr/>
          <a:lstStyle/>
          <a:p>
            <a:fld id="{18E20A64-E73C-CE4A-B4CA-505F6B4EC5E2}" type="slidenum">
              <a:rPr lang="en-US" smtClean="0"/>
              <a:t>17</a:t>
            </a:fld>
            <a:endParaRPr lang="en-US"/>
          </a:p>
        </p:txBody>
      </p:sp>
    </p:spTree>
    <p:extLst>
      <p:ext uri="{BB962C8B-B14F-4D97-AF65-F5344CB8AC3E}">
        <p14:creationId xmlns:p14="http://schemas.microsoft.com/office/powerpoint/2010/main" val="381238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730-89D9-45FA-8E32-F8AB4626920F}"/>
              </a:ext>
            </a:extLst>
          </p:cNvPr>
          <p:cNvSpPr>
            <a:spLocks noGrp="1"/>
          </p:cNvSpPr>
          <p:nvPr>
            <p:ph type="title"/>
          </p:nvPr>
        </p:nvSpPr>
        <p:spPr>
          <a:xfrm>
            <a:off x="452438" y="18255"/>
            <a:ext cx="10901362" cy="1097280"/>
          </a:xfrm>
        </p:spPr>
        <p:txBody>
          <a:bodyPr>
            <a:normAutofit/>
          </a:bodyPr>
          <a:lstStyle/>
          <a:p>
            <a:r>
              <a:rPr lang="en-US" sz="3200" dirty="0"/>
              <a:t>Overall Survival</a:t>
            </a:r>
          </a:p>
        </p:txBody>
      </p:sp>
      <p:sp>
        <p:nvSpPr>
          <p:cNvPr id="5" name="Slide Number Placeholder 4">
            <a:extLst>
              <a:ext uri="{FF2B5EF4-FFF2-40B4-BE49-F238E27FC236}">
                <a16:creationId xmlns:a16="http://schemas.microsoft.com/office/drawing/2014/main" id="{45D15A81-06E3-C672-65D6-DE459274192A}"/>
              </a:ext>
            </a:extLst>
          </p:cNvPr>
          <p:cNvSpPr>
            <a:spLocks noGrp="1"/>
          </p:cNvSpPr>
          <p:nvPr>
            <p:ph type="sldNum" sz="quarter" idx="12"/>
          </p:nvPr>
        </p:nvSpPr>
        <p:spPr/>
        <p:txBody>
          <a:bodyPr/>
          <a:lstStyle/>
          <a:p>
            <a:fld id="{18E20A64-E73C-CE4A-B4CA-505F6B4EC5E2}" type="slidenum">
              <a:rPr lang="en-US" smtClean="0"/>
              <a:t>18</a:t>
            </a:fld>
            <a:endParaRPr lang="en-US"/>
          </a:p>
        </p:txBody>
      </p:sp>
      <p:sp>
        <p:nvSpPr>
          <p:cNvPr id="9" name="Content Placeholder 4">
            <a:extLst>
              <a:ext uri="{FF2B5EF4-FFF2-40B4-BE49-F238E27FC236}">
                <a16:creationId xmlns:a16="http://schemas.microsoft.com/office/drawing/2014/main" id="{AA5276FD-92E5-C08F-B8A2-53D4E44245F7}"/>
              </a:ext>
            </a:extLst>
          </p:cNvPr>
          <p:cNvSpPr>
            <a:spLocks noGrp="1"/>
          </p:cNvSpPr>
          <p:nvPr>
            <p:ph idx="1"/>
          </p:nvPr>
        </p:nvSpPr>
        <p:spPr>
          <a:xfrm>
            <a:off x="452438" y="1197105"/>
            <a:ext cx="11533488" cy="590931"/>
          </a:xfrm>
        </p:spPr>
        <p:txBody>
          <a:bodyPr wrap="square">
            <a:spAutoFit/>
          </a:bodyPr>
          <a:lstStyle/>
          <a:p>
            <a:r>
              <a:rPr lang="en-US" sz="1800" dirty="0"/>
              <a:t>Overall survival did not meet statistical significance (P &lt;0.0021, [1-sided]) but showed a 58% relative reduction in all-cause death</a:t>
            </a:r>
          </a:p>
        </p:txBody>
      </p:sp>
      <p:sp>
        <p:nvSpPr>
          <p:cNvPr id="12" name="TextBox 9">
            <a:extLst>
              <a:ext uri="{FF2B5EF4-FFF2-40B4-BE49-F238E27FC236}">
                <a16:creationId xmlns:a16="http://schemas.microsoft.com/office/drawing/2014/main" id="{3BC67FA1-7900-BEB4-E3B7-4FC93096D073}"/>
              </a:ext>
            </a:extLst>
          </p:cNvPr>
          <p:cNvSpPr txBox="1"/>
          <p:nvPr/>
        </p:nvSpPr>
        <p:spPr>
          <a:xfrm>
            <a:off x="416714" y="3522736"/>
            <a:ext cx="4679763" cy="338554"/>
          </a:xfrm>
          <a:prstGeom prst="rect">
            <a:avLst/>
          </a:prstGeom>
          <a:noFill/>
        </p:spPr>
        <p:txBody>
          <a:bodyPr wrap="square" lIns="0" tIns="0" rIns="0" bIns="0" rtlCol="0" anchor="b" anchorCtr="0">
            <a:spAutoFit/>
          </a:bodyPr>
          <a:lstStyle/>
          <a:p>
            <a:pPr marL="57150" indent="-57150">
              <a:defRPr/>
            </a:pPr>
            <a:r>
              <a:rPr lang="en-US" sz="1100" b="1" baseline="30000" err="1">
                <a:effectLst/>
                <a:latin typeface="Arial" panose="020B0604020202020204" pitchFamily="34" charset="0"/>
                <a:cs typeface="Arial" panose="020B0604020202020204" pitchFamily="34" charset="0"/>
              </a:rPr>
              <a:t>a</a:t>
            </a:r>
            <a:r>
              <a:rPr lang="en-US" sz="1100" err="1">
                <a:effectLst/>
                <a:latin typeface="Arial" panose="020B0604020202020204" pitchFamily="34" charset="0"/>
                <a:cs typeface="Arial" panose="020B0604020202020204" pitchFamily="34" charset="0"/>
              </a:rPr>
              <a:t>Includes</a:t>
            </a:r>
            <a:r>
              <a:rPr lang="en-US" sz="1100">
                <a:effectLst/>
                <a:latin typeface="Arial" panose="020B0604020202020204" pitchFamily="34" charset="0"/>
                <a:cs typeface="Arial" panose="020B0604020202020204" pitchFamily="34" charset="0"/>
              </a:rPr>
              <a:t> all deaths up to the data-cutoff date (July 26, 2024), except for those occurring after lung transplantation or enrollment in SOTERIA</a:t>
            </a:r>
            <a:endParaRPr lang="en-US" sz="110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4B3E8A1-BFBF-41A1-1835-A39967683C01}"/>
              </a:ext>
            </a:extLst>
          </p:cNvPr>
          <p:cNvGraphicFramePr>
            <a:graphicFrameLocks noGrp="1"/>
          </p:cNvGraphicFramePr>
          <p:nvPr>
            <p:extLst>
              <p:ext uri="{D42A27DB-BD31-4B8C-83A1-F6EECF244321}">
                <p14:modId xmlns:p14="http://schemas.microsoft.com/office/powerpoint/2010/main" val="66332317"/>
              </p:ext>
            </p:extLst>
          </p:nvPr>
        </p:nvGraphicFramePr>
        <p:xfrm>
          <a:off x="271463" y="2284042"/>
          <a:ext cx="4913254" cy="1097280"/>
        </p:xfrm>
        <a:graphic>
          <a:graphicData uri="http://schemas.openxmlformats.org/drawingml/2006/table">
            <a:tbl>
              <a:tblPr firstRow="1">
                <a:tableStyleId>{B301B821-A1FF-4177-AEE7-76D212191A09}</a:tableStyleId>
              </a:tblPr>
              <a:tblGrid>
                <a:gridCol w="1430116">
                  <a:extLst>
                    <a:ext uri="{9D8B030D-6E8A-4147-A177-3AD203B41FA5}">
                      <a16:colId xmlns:a16="http://schemas.microsoft.com/office/drawing/2014/main" val="463021083"/>
                    </a:ext>
                  </a:extLst>
                </a:gridCol>
                <a:gridCol w="954157">
                  <a:extLst>
                    <a:ext uri="{9D8B030D-6E8A-4147-A177-3AD203B41FA5}">
                      <a16:colId xmlns:a16="http://schemas.microsoft.com/office/drawing/2014/main" val="510533624"/>
                    </a:ext>
                  </a:extLst>
                </a:gridCol>
                <a:gridCol w="938254">
                  <a:extLst>
                    <a:ext uri="{9D8B030D-6E8A-4147-A177-3AD203B41FA5}">
                      <a16:colId xmlns:a16="http://schemas.microsoft.com/office/drawing/2014/main" val="106071363"/>
                    </a:ext>
                  </a:extLst>
                </a:gridCol>
                <a:gridCol w="1590727">
                  <a:extLst>
                    <a:ext uri="{9D8B030D-6E8A-4147-A177-3AD203B41FA5}">
                      <a16:colId xmlns:a16="http://schemas.microsoft.com/office/drawing/2014/main" val="465105113"/>
                    </a:ext>
                  </a:extLst>
                </a:gridCol>
              </a:tblGrid>
              <a:tr h="286126">
                <a:tc>
                  <a:txBody>
                    <a:bodyPr/>
                    <a:lstStyle/>
                    <a:p>
                      <a:pPr marL="0" marR="0">
                        <a:lnSpc>
                          <a:spcPct val="100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No. (%)</a:t>
                      </a:r>
                    </a:p>
                  </a:txBody>
                  <a:tcPr marL="45720" marR="45720" marT="91440" marB="91440" anchor="b">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0"/>
                        </a:spcAft>
                      </a:pPr>
                      <a:r>
                        <a:rPr lang="en-US" sz="1200" b="1" err="1">
                          <a:solidFill>
                            <a:schemeClr val="bg1"/>
                          </a:solidFill>
                          <a:effectLst/>
                          <a:latin typeface="Arial" panose="020B0604020202020204" pitchFamily="34" charset="0"/>
                          <a:cs typeface="Arial" panose="020B0604020202020204" pitchFamily="34" charset="0"/>
                        </a:rPr>
                        <a:t>Sotatercept</a:t>
                      </a:r>
                      <a:br>
                        <a:rPr lang="en-US" sz="1200" b="1">
                          <a:solidFill>
                            <a:schemeClr val="bg1"/>
                          </a:solidFill>
                          <a:effectLst/>
                          <a:latin typeface="Arial" panose="020B0604020202020204" pitchFamily="34" charset="0"/>
                          <a:cs typeface="Arial" panose="020B0604020202020204" pitchFamily="34" charset="0"/>
                        </a:rPr>
                      </a:br>
                      <a:r>
                        <a:rPr lang="en-US" sz="1200" b="1">
                          <a:solidFill>
                            <a:schemeClr val="bg1"/>
                          </a:solidFill>
                          <a:effectLst/>
                          <a:latin typeface="Arial" panose="020B0604020202020204" pitchFamily="34" charset="0"/>
                          <a:cs typeface="Arial" panose="020B0604020202020204" pitchFamily="34" charset="0"/>
                        </a:rPr>
                        <a:t>(N = 86)</a:t>
                      </a:r>
                      <a:endParaRPr lang="en-US" sz="12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0"/>
                        </a:spcAft>
                      </a:pPr>
                      <a:r>
                        <a:rPr lang="en-US" sz="1200" b="1">
                          <a:solidFill>
                            <a:schemeClr val="bg1"/>
                          </a:solidFill>
                          <a:effectLst/>
                          <a:latin typeface="Arial" panose="020B0604020202020204" pitchFamily="34" charset="0"/>
                          <a:cs typeface="Arial" panose="020B0604020202020204" pitchFamily="34" charset="0"/>
                        </a:rPr>
                        <a:t>Placebo</a:t>
                      </a:r>
                      <a:br>
                        <a:rPr lang="en-US" sz="1200" b="1">
                          <a:solidFill>
                            <a:schemeClr val="bg1"/>
                          </a:solidFill>
                          <a:effectLst/>
                          <a:latin typeface="Arial" panose="020B0604020202020204" pitchFamily="34" charset="0"/>
                          <a:cs typeface="Arial" panose="020B0604020202020204" pitchFamily="34" charset="0"/>
                        </a:rPr>
                      </a:br>
                      <a:r>
                        <a:rPr lang="en-US" sz="1200" b="1">
                          <a:solidFill>
                            <a:schemeClr val="bg1"/>
                          </a:solidFill>
                          <a:effectLst/>
                          <a:latin typeface="Arial" panose="020B0604020202020204" pitchFamily="34" charset="0"/>
                          <a:cs typeface="Arial" panose="020B0604020202020204" pitchFamily="34" charset="0"/>
                        </a:rPr>
                        <a:t>(N = 86)</a:t>
                      </a:r>
                      <a:endParaRPr lang="en-US" sz="12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0"/>
                        </a:spcAft>
                      </a:pPr>
                      <a:r>
                        <a:rPr lang="en-US" sz="1200" dirty="0">
                          <a:solidFill>
                            <a:schemeClr val="bg1"/>
                          </a:solidFill>
                          <a:effectLst/>
                          <a:latin typeface="Arial" panose="020B0604020202020204" pitchFamily="34" charset="0"/>
                          <a:ea typeface="SimSun" panose="02010600030101010101" pitchFamily="2" charset="-122"/>
                          <a:cs typeface="Arial" panose="020B0604020202020204" pitchFamily="34" charset="0"/>
                        </a:rPr>
                        <a:t>HR (95% CI); </a:t>
                      </a:r>
                    </a:p>
                    <a:p>
                      <a:pPr marL="0" marR="0" algn="ctr">
                        <a:lnSpc>
                          <a:spcPct val="100000"/>
                        </a:lnSpc>
                        <a:spcBef>
                          <a:spcPts val="0"/>
                        </a:spcBef>
                        <a:spcAft>
                          <a:spcPts val="0"/>
                        </a:spcAft>
                      </a:pPr>
                      <a:r>
                        <a:rPr lang="en-US" sz="1200" dirty="0">
                          <a:solidFill>
                            <a:schemeClr val="bg1"/>
                          </a:solidFill>
                          <a:effectLst/>
                          <a:latin typeface="Arial" panose="020B0604020202020204" pitchFamily="34" charset="0"/>
                          <a:ea typeface="SimSun" panose="02010600030101010101" pitchFamily="2" charset="-122"/>
                          <a:cs typeface="Arial" panose="020B0604020202020204" pitchFamily="34" charset="0"/>
                        </a:rPr>
                        <a:t>P value</a:t>
                      </a:r>
                    </a:p>
                  </a:txBody>
                  <a:tcPr marL="45720" marR="45720" marT="91440" marB="91440" anchor="b">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31153168"/>
                  </a:ext>
                </a:extLst>
              </a:tr>
              <a:tr h="286126">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Overall Survival (All-cause death)</a:t>
                      </a:r>
                      <a:r>
                        <a:rPr lang="en-US" sz="1200" b="1" cap="none" baseline="30000">
                          <a:solidFill>
                            <a:schemeClr val="tx1"/>
                          </a:solidFill>
                          <a:effectLst/>
                          <a:latin typeface="Arial" panose="020B0604020202020204" pitchFamily="34" charset="0"/>
                          <a:ea typeface="SimSun" panose="02010600030101010101" pitchFamily="2" charset="-122"/>
                          <a:cs typeface="Arial" panose="020B0604020202020204" pitchFamily="34" charset="0"/>
                        </a:rPr>
                        <a:t>a</a:t>
                      </a:r>
                      <a:endPar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7 (8.1)</a:t>
                      </a:r>
                      <a:endPar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13 (15.1)</a:t>
                      </a:r>
                      <a:endPar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dirty="0">
                          <a:solidFill>
                            <a:schemeClr val="tx1"/>
                          </a:solidFill>
                          <a:effectLst/>
                          <a:latin typeface="Arial" panose="020B0604020202020204" pitchFamily="34" charset="0"/>
                          <a:ea typeface="SimSun" panose="02010600030101010101" pitchFamily="2" charset="-122"/>
                          <a:cs typeface="Arial" panose="020B0604020202020204" pitchFamily="34" charset="0"/>
                        </a:rPr>
                        <a:t>0.42 (0.17 to 1.07); 0.0313</a:t>
                      </a:r>
                    </a:p>
                  </a:txBody>
                  <a:tcPr marL="68580" marR="685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773888"/>
                  </a:ext>
                </a:extLst>
              </a:tr>
            </a:tbl>
          </a:graphicData>
        </a:graphic>
      </p:graphicFrame>
      <p:sp>
        <p:nvSpPr>
          <p:cNvPr id="6" name="TextBox 5">
            <a:extLst>
              <a:ext uri="{FF2B5EF4-FFF2-40B4-BE49-F238E27FC236}">
                <a16:creationId xmlns:a16="http://schemas.microsoft.com/office/drawing/2014/main" id="{DC520C90-DB74-F43E-32EE-E8889746065F}"/>
              </a:ext>
            </a:extLst>
          </p:cNvPr>
          <p:cNvSpPr txBox="1"/>
          <p:nvPr/>
        </p:nvSpPr>
        <p:spPr>
          <a:xfrm>
            <a:off x="271463" y="5788523"/>
            <a:ext cx="7756117" cy="211020"/>
          </a:xfrm>
          <a:prstGeom prst="rect">
            <a:avLst/>
          </a:prstGeom>
          <a:noFill/>
        </p:spPr>
        <p:txBody>
          <a:bodyPr wrap="square" lIns="0" tIns="45720" rIns="91440" bIns="45720" rtlCol="0" anchor="b">
            <a:spAutoFit/>
          </a:bodyPr>
          <a:lstStyle/>
          <a:p>
            <a:pPr marR="0" lvl="0">
              <a:lnSpc>
                <a:spcPts val="900"/>
              </a:lnSpc>
              <a:spcBef>
                <a:spcPts val="0"/>
              </a:spcBef>
              <a:spcAft>
                <a:spcPts val="0"/>
              </a:spcAft>
            </a:pPr>
            <a:r>
              <a:rPr lang="en-US" sz="1100" dirty="0">
                <a:effectLst/>
                <a:latin typeface="Arial"/>
                <a:ea typeface="SimSun"/>
                <a:cs typeface="Arial"/>
              </a:rPr>
              <a:t>CI; confidence interval; HR: hazard ratio; N: number of patients in the </a:t>
            </a:r>
            <a:r>
              <a:rPr lang="en-US" sz="1100" dirty="0">
                <a:latin typeface="Arial"/>
                <a:ea typeface="SimSun"/>
                <a:cs typeface="Arial"/>
              </a:rPr>
              <a:t>treatment group</a:t>
            </a:r>
            <a:r>
              <a:rPr lang="en-US" sz="1100" dirty="0">
                <a:effectLst/>
                <a:latin typeface="Arial"/>
                <a:ea typeface="SimSun"/>
                <a:cs typeface="Arial"/>
              </a:rPr>
              <a:t>; No.: number</a:t>
            </a:r>
          </a:p>
        </p:txBody>
      </p:sp>
      <p:grpSp>
        <p:nvGrpSpPr>
          <p:cNvPr id="7" name="Group 6">
            <a:extLst>
              <a:ext uri="{FF2B5EF4-FFF2-40B4-BE49-F238E27FC236}">
                <a16:creationId xmlns:a16="http://schemas.microsoft.com/office/drawing/2014/main" id="{B24DA6F1-4927-F728-8440-B8915B3EE051}"/>
              </a:ext>
            </a:extLst>
          </p:cNvPr>
          <p:cNvGrpSpPr/>
          <p:nvPr/>
        </p:nvGrpSpPr>
        <p:grpSpPr>
          <a:xfrm>
            <a:off x="5184718" y="2392328"/>
            <a:ext cx="6866094" cy="2925987"/>
            <a:chOff x="4510738" y="2821872"/>
            <a:chExt cx="7397343" cy="3006806"/>
          </a:xfrm>
        </p:grpSpPr>
        <p:pic>
          <p:nvPicPr>
            <p:cNvPr id="10" name="Picture 9" descr="A screenshot of a video game&#10;&#10;AI-generated content may be incorrect.">
              <a:extLst>
                <a:ext uri="{FF2B5EF4-FFF2-40B4-BE49-F238E27FC236}">
                  <a16:creationId xmlns:a16="http://schemas.microsoft.com/office/drawing/2014/main" id="{FDA2CE82-86E2-3246-0EAA-362AF956E14A}"/>
                </a:ext>
              </a:extLst>
            </p:cNvPr>
            <p:cNvPicPr>
              <a:picLocks noChangeAspect="1"/>
            </p:cNvPicPr>
            <p:nvPr/>
          </p:nvPicPr>
          <p:blipFill>
            <a:blip r:embed="rId3"/>
            <a:stretch>
              <a:fillRect/>
            </a:stretch>
          </p:blipFill>
          <p:spPr>
            <a:xfrm>
              <a:off x="4510738" y="2821872"/>
              <a:ext cx="7397343" cy="3006806"/>
            </a:xfrm>
            <a:prstGeom prst="rect">
              <a:avLst/>
            </a:prstGeom>
          </p:spPr>
        </p:pic>
        <p:sp>
          <p:nvSpPr>
            <p:cNvPr id="11" name="Rectangle 10">
              <a:extLst>
                <a:ext uri="{FF2B5EF4-FFF2-40B4-BE49-F238E27FC236}">
                  <a16:creationId xmlns:a16="http://schemas.microsoft.com/office/drawing/2014/main" id="{DD49A64D-A5AB-3E8F-8F36-AD86F295EB10}"/>
                </a:ext>
              </a:extLst>
            </p:cNvPr>
            <p:cNvSpPr/>
            <p:nvPr/>
          </p:nvSpPr>
          <p:spPr>
            <a:xfrm>
              <a:off x="5335571" y="4901938"/>
              <a:ext cx="3478491" cy="1602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7787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730-89D9-45FA-8E32-F8AB4626920F}"/>
              </a:ext>
            </a:extLst>
          </p:cNvPr>
          <p:cNvSpPr>
            <a:spLocks noGrp="1"/>
          </p:cNvSpPr>
          <p:nvPr>
            <p:ph type="title"/>
          </p:nvPr>
        </p:nvSpPr>
        <p:spPr>
          <a:xfrm>
            <a:off x="452438" y="18255"/>
            <a:ext cx="10901362" cy="1097280"/>
          </a:xfrm>
        </p:spPr>
        <p:txBody>
          <a:bodyPr>
            <a:normAutofit/>
          </a:bodyPr>
          <a:lstStyle/>
          <a:p>
            <a:r>
              <a:rPr lang="en-US" sz="3200" dirty="0"/>
              <a:t>Overall Survival and Transplant-free Survival</a:t>
            </a:r>
          </a:p>
        </p:txBody>
      </p:sp>
      <p:sp>
        <p:nvSpPr>
          <p:cNvPr id="4" name="Content Placeholder 4">
            <a:extLst>
              <a:ext uri="{FF2B5EF4-FFF2-40B4-BE49-F238E27FC236}">
                <a16:creationId xmlns:a16="http://schemas.microsoft.com/office/drawing/2014/main" id="{F4F01236-FF36-023B-F084-C6B78C888CEE}"/>
              </a:ext>
            </a:extLst>
          </p:cNvPr>
          <p:cNvSpPr>
            <a:spLocks noGrp="1"/>
          </p:cNvSpPr>
          <p:nvPr>
            <p:ph idx="1"/>
          </p:nvPr>
        </p:nvSpPr>
        <p:spPr>
          <a:xfrm>
            <a:off x="471162" y="3440140"/>
            <a:ext cx="5779770" cy="1965666"/>
          </a:xfrm>
        </p:spPr>
        <p:txBody>
          <a:bodyPr wrap="square">
            <a:spAutoFit/>
          </a:bodyPr>
          <a:lstStyle/>
          <a:p>
            <a:r>
              <a:rPr lang="en-US" sz="1800" dirty="0"/>
              <a:t>Overall survival did not meet statistical significance</a:t>
            </a:r>
            <a:br>
              <a:rPr lang="en-US" sz="1800" dirty="0"/>
            </a:br>
            <a:r>
              <a:rPr lang="en-US" sz="1800" dirty="0"/>
              <a:t>(P &lt;0.0021) but showed a 58% relative reduction in all-cause mortality risk</a:t>
            </a:r>
          </a:p>
          <a:p>
            <a:r>
              <a:rPr lang="en-US" sz="1800" dirty="0"/>
              <a:t>Transplant free survival was not tested due to hierarchical testing strategy but showed a 66% relative reduction in risk of all-cause death or lung transplantation</a:t>
            </a:r>
          </a:p>
        </p:txBody>
      </p:sp>
      <p:sp>
        <p:nvSpPr>
          <p:cNvPr id="11" name="TextBox 9">
            <a:extLst>
              <a:ext uri="{FF2B5EF4-FFF2-40B4-BE49-F238E27FC236}">
                <a16:creationId xmlns:a16="http://schemas.microsoft.com/office/drawing/2014/main" id="{F32690C2-79D6-4972-8CE0-230BFF55D113}"/>
              </a:ext>
            </a:extLst>
          </p:cNvPr>
          <p:cNvSpPr txBox="1"/>
          <p:nvPr/>
        </p:nvSpPr>
        <p:spPr>
          <a:xfrm>
            <a:off x="475803" y="2976612"/>
            <a:ext cx="5524500" cy="338554"/>
          </a:xfrm>
          <a:prstGeom prst="rect">
            <a:avLst/>
          </a:prstGeom>
          <a:noFill/>
        </p:spPr>
        <p:txBody>
          <a:bodyPr wrap="square" lIns="0" tIns="0" rIns="0" bIns="0" rtlCol="0" anchor="b" anchorCtr="0">
            <a:spAutoFit/>
          </a:bodyPr>
          <a:lstStyle/>
          <a:p>
            <a:pPr marL="57150" indent="-57150">
              <a:defRPr/>
            </a:pPr>
            <a:r>
              <a:rPr lang="en-US" sz="1100" b="1" baseline="30000" err="1">
                <a:effectLst/>
                <a:latin typeface="Arial" panose="020B0604020202020204" pitchFamily="34" charset="0"/>
                <a:cs typeface="Arial" panose="020B0604020202020204" pitchFamily="34" charset="0"/>
              </a:rPr>
              <a:t>a</a:t>
            </a:r>
            <a:r>
              <a:rPr lang="en-US" sz="1100" err="1">
                <a:effectLst/>
                <a:latin typeface="Arial" panose="020B0604020202020204" pitchFamily="34" charset="0"/>
                <a:cs typeface="Arial" panose="020B0604020202020204" pitchFamily="34" charset="0"/>
              </a:rPr>
              <a:t>Includes</a:t>
            </a:r>
            <a:r>
              <a:rPr lang="en-US" sz="1100">
                <a:effectLst/>
                <a:latin typeface="Arial" panose="020B0604020202020204" pitchFamily="34" charset="0"/>
                <a:cs typeface="Arial" panose="020B0604020202020204" pitchFamily="34" charset="0"/>
              </a:rPr>
              <a:t> all deaths up to the data-cutoff date (July 26, 2024), except for those occurring after lung transplantation or enrollment in SOTERIA</a:t>
            </a:r>
            <a:endParaRPr lang="en-US" sz="1100">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C413CD13-2D9C-44AD-AFD4-737E9D43BBFD}"/>
              </a:ext>
            </a:extLst>
          </p:cNvPr>
          <p:cNvGraphicFramePr>
            <a:graphicFrameLocks noGrp="1"/>
          </p:cNvGraphicFramePr>
          <p:nvPr>
            <p:extLst>
              <p:ext uri="{D42A27DB-BD31-4B8C-83A1-F6EECF244321}">
                <p14:modId xmlns:p14="http://schemas.microsoft.com/office/powerpoint/2010/main" val="4030513230"/>
              </p:ext>
            </p:extLst>
          </p:nvPr>
        </p:nvGraphicFramePr>
        <p:xfrm>
          <a:off x="475803" y="1249591"/>
          <a:ext cx="5486400" cy="1645920"/>
        </p:xfrm>
        <a:graphic>
          <a:graphicData uri="http://schemas.openxmlformats.org/drawingml/2006/table">
            <a:tbl>
              <a:tblPr firstRow="1">
                <a:tableStyleId>{B301B821-A1FF-4177-AEE7-76D212191A09}</a:tableStyleId>
              </a:tblPr>
              <a:tblGrid>
                <a:gridCol w="1554480">
                  <a:extLst>
                    <a:ext uri="{9D8B030D-6E8A-4147-A177-3AD203B41FA5}">
                      <a16:colId xmlns:a16="http://schemas.microsoft.com/office/drawing/2014/main" val="463021083"/>
                    </a:ext>
                  </a:extLst>
                </a:gridCol>
                <a:gridCol w="1005840">
                  <a:extLst>
                    <a:ext uri="{9D8B030D-6E8A-4147-A177-3AD203B41FA5}">
                      <a16:colId xmlns:a16="http://schemas.microsoft.com/office/drawing/2014/main" val="106071363"/>
                    </a:ext>
                  </a:extLst>
                </a:gridCol>
                <a:gridCol w="1005840">
                  <a:extLst>
                    <a:ext uri="{9D8B030D-6E8A-4147-A177-3AD203B41FA5}">
                      <a16:colId xmlns:a16="http://schemas.microsoft.com/office/drawing/2014/main" val="3453936884"/>
                    </a:ext>
                  </a:extLst>
                </a:gridCol>
                <a:gridCol w="1920240">
                  <a:extLst>
                    <a:ext uri="{9D8B030D-6E8A-4147-A177-3AD203B41FA5}">
                      <a16:colId xmlns:a16="http://schemas.microsoft.com/office/drawing/2014/main" val="465105113"/>
                    </a:ext>
                  </a:extLst>
                </a:gridCol>
              </a:tblGrid>
              <a:tr h="0">
                <a:tc>
                  <a:txBody>
                    <a:bodyPr/>
                    <a:lstStyle/>
                    <a:p>
                      <a:pPr marL="0" marR="0">
                        <a:lnSpc>
                          <a:spcPct val="100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No. (%)</a:t>
                      </a:r>
                    </a:p>
                  </a:txBody>
                  <a:tcPr marL="45720" marR="45720" marT="91440" marB="91440" anchor="b">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0"/>
                        </a:spcAft>
                      </a:pPr>
                      <a:r>
                        <a:rPr lang="en-US" sz="1200" b="1" err="1">
                          <a:solidFill>
                            <a:schemeClr val="bg1"/>
                          </a:solidFill>
                          <a:effectLst/>
                          <a:latin typeface="Arial" panose="020B0604020202020204" pitchFamily="34" charset="0"/>
                          <a:cs typeface="Arial" panose="020B0604020202020204" pitchFamily="34" charset="0"/>
                        </a:rPr>
                        <a:t>Sotatercept</a:t>
                      </a:r>
                      <a:br>
                        <a:rPr lang="en-US" sz="1200" b="1">
                          <a:solidFill>
                            <a:schemeClr val="bg1"/>
                          </a:solidFill>
                          <a:effectLst/>
                          <a:latin typeface="Arial" panose="020B0604020202020204" pitchFamily="34" charset="0"/>
                          <a:cs typeface="Arial" panose="020B0604020202020204" pitchFamily="34" charset="0"/>
                        </a:rPr>
                      </a:br>
                      <a:r>
                        <a:rPr lang="en-US" sz="1200" b="1">
                          <a:solidFill>
                            <a:schemeClr val="bg1"/>
                          </a:solidFill>
                          <a:effectLst/>
                          <a:latin typeface="Arial" panose="020B0604020202020204" pitchFamily="34" charset="0"/>
                          <a:cs typeface="Arial" panose="020B0604020202020204" pitchFamily="34" charset="0"/>
                        </a:rPr>
                        <a:t>(N = 86)</a:t>
                      </a:r>
                      <a:endParaRPr lang="en-US" sz="12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0"/>
                        </a:spcAft>
                      </a:pPr>
                      <a:r>
                        <a:rPr lang="en-US" sz="1200" b="1">
                          <a:solidFill>
                            <a:schemeClr val="bg1"/>
                          </a:solidFill>
                          <a:effectLst/>
                          <a:latin typeface="Arial" panose="020B0604020202020204" pitchFamily="34" charset="0"/>
                          <a:cs typeface="Arial" panose="020B0604020202020204" pitchFamily="34" charset="0"/>
                        </a:rPr>
                        <a:t>Placebo</a:t>
                      </a:r>
                      <a:br>
                        <a:rPr lang="en-US" sz="1200" b="1">
                          <a:solidFill>
                            <a:schemeClr val="bg1"/>
                          </a:solidFill>
                          <a:effectLst/>
                          <a:latin typeface="Arial" panose="020B0604020202020204" pitchFamily="34" charset="0"/>
                          <a:cs typeface="Arial" panose="020B0604020202020204" pitchFamily="34" charset="0"/>
                        </a:rPr>
                      </a:br>
                      <a:r>
                        <a:rPr lang="en-US" sz="1200" b="1">
                          <a:solidFill>
                            <a:schemeClr val="bg1"/>
                          </a:solidFill>
                          <a:effectLst/>
                          <a:latin typeface="Arial" panose="020B0604020202020204" pitchFamily="34" charset="0"/>
                          <a:cs typeface="Arial" panose="020B0604020202020204" pitchFamily="34" charset="0"/>
                        </a:rPr>
                        <a:t>(N = 86)</a:t>
                      </a:r>
                      <a:endParaRPr lang="en-US" sz="12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0"/>
                        </a:spcAft>
                      </a:pPr>
                      <a:r>
                        <a:rPr lang="en-US" sz="1200" dirty="0">
                          <a:solidFill>
                            <a:schemeClr val="bg1"/>
                          </a:solidFill>
                          <a:effectLst/>
                          <a:latin typeface="Arial" panose="020B0604020202020204" pitchFamily="34" charset="0"/>
                          <a:ea typeface="SimSun" panose="02010600030101010101" pitchFamily="2" charset="-122"/>
                          <a:cs typeface="Arial" panose="020B0604020202020204" pitchFamily="34" charset="0"/>
                        </a:rPr>
                        <a:t>HR (95% CI); </a:t>
                      </a:r>
                    </a:p>
                    <a:p>
                      <a:pPr marL="0" marR="0" algn="ctr">
                        <a:lnSpc>
                          <a:spcPct val="100000"/>
                        </a:lnSpc>
                        <a:spcBef>
                          <a:spcPts val="0"/>
                        </a:spcBef>
                        <a:spcAft>
                          <a:spcPts val="0"/>
                        </a:spcAft>
                      </a:pPr>
                      <a:r>
                        <a:rPr lang="en-US" sz="1200" dirty="0">
                          <a:solidFill>
                            <a:schemeClr val="bg1"/>
                          </a:solidFill>
                          <a:effectLst/>
                          <a:latin typeface="Arial" panose="020B0604020202020204" pitchFamily="34" charset="0"/>
                          <a:ea typeface="SimSun" panose="02010600030101010101" pitchFamily="2" charset="-122"/>
                          <a:cs typeface="Arial" panose="020B0604020202020204" pitchFamily="34" charset="0"/>
                        </a:rPr>
                        <a:t>P value</a:t>
                      </a:r>
                    </a:p>
                  </a:txBody>
                  <a:tcPr marL="45720" marR="45720" marT="91440" marB="91440" anchor="b">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31153168"/>
                  </a:ext>
                </a:extLst>
              </a:tr>
              <a:tr h="0">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Overall Survival</a:t>
                      </a:r>
                      <a:b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b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(All-cause death)</a:t>
                      </a:r>
                      <a:r>
                        <a:rPr lang="en-US" sz="1200" b="1" cap="none" baseline="30000">
                          <a:solidFill>
                            <a:schemeClr val="tx1"/>
                          </a:solidFill>
                          <a:effectLst/>
                          <a:latin typeface="Arial" panose="020B0604020202020204" pitchFamily="34" charset="0"/>
                          <a:ea typeface="SimSun" panose="02010600030101010101" pitchFamily="2" charset="-122"/>
                          <a:cs typeface="Arial" panose="020B0604020202020204" pitchFamily="34" charset="0"/>
                        </a:rPr>
                        <a:t>a</a:t>
                      </a:r>
                      <a:endPar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7 (8.1)</a:t>
                      </a:r>
                      <a:endPar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13 (15.1)</a:t>
                      </a:r>
                      <a:endPar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dirty="0">
                          <a:solidFill>
                            <a:schemeClr val="tx1"/>
                          </a:solidFill>
                          <a:effectLst/>
                          <a:latin typeface="Arial" panose="020B0604020202020204" pitchFamily="34" charset="0"/>
                          <a:ea typeface="SimSun" panose="02010600030101010101" pitchFamily="2" charset="-122"/>
                          <a:cs typeface="Arial" panose="020B0604020202020204" pitchFamily="34" charset="0"/>
                        </a:rPr>
                        <a:t>0.42 (0.17 to 1.07); 0.0313</a:t>
                      </a:r>
                    </a:p>
                  </a:txBody>
                  <a:tcPr marL="68580" marR="68580" marT="91440" marB="9144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773888"/>
                  </a:ext>
                </a:extLst>
              </a:tr>
              <a:tr h="0">
                <a:tc>
                  <a:txBody>
                    <a:bodyPr/>
                    <a:lstStyle/>
                    <a:p>
                      <a:pPr marL="0" marR="0">
                        <a:lnSpc>
                          <a:spcPct val="100000"/>
                        </a:lnSpc>
                        <a:spcBef>
                          <a:spcPts val="0"/>
                        </a:spcBef>
                        <a:spcAft>
                          <a:spcPts val="0"/>
                        </a:spcAft>
                      </a:pP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Transplant-Free </a:t>
                      </a:r>
                      <a:r>
                        <a:rPr lang="en-US" sz="1200" b="1" err="1">
                          <a:solidFill>
                            <a:schemeClr val="tx1"/>
                          </a:solidFill>
                          <a:effectLst/>
                          <a:latin typeface="Arial" panose="020B0604020202020204" pitchFamily="34" charset="0"/>
                          <a:ea typeface="SimSun" panose="02010600030101010101" pitchFamily="2" charset="-122"/>
                          <a:cs typeface="Arial" panose="020B0604020202020204" pitchFamily="34" charset="0"/>
                        </a:rPr>
                        <a:t>Survival</a:t>
                      </a:r>
                      <a:r>
                        <a:rPr lang="en-US" sz="1200" b="1" baseline="30000" err="1">
                          <a:solidFill>
                            <a:schemeClr val="tx1"/>
                          </a:solidFill>
                          <a:effectLst/>
                          <a:latin typeface="Arial" panose="020B0604020202020204" pitchFamily="34" charset="0"/>
                          <a:ea typeface="SimSun" panose="02010600030101010101" pitchFamily="2" charset="-122"/>
                          <a:cs typeface="Arial" panose="020B0604020202020204" pitchFamily="34" charset="0"/>
                        </a:rPr>
                        <a:t>a</a:t>
                      </a:r>
                      <a:endPar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91440" marB="9144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8 (9.3)</a:t>
                      </a:r>
                    </a:p>
                  </a:txBody>
                  <a:tcPr marL="45720" marR="45720" marT="91440" marB="9144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a:solidFill>
                            <a:schemeClr val="tx1"/>
                          </a:solidFill>
                          <a:effectLst/>
                          <a:latin typeface="Arial" panose="020B0604020202020204" pitchFamily="34" charset="0"/>
                          <a:ea typeface="SimSun" panose="02010600030101010101" pitchFamily="2" charset="-122"/>
                          <a:cs typeface="Arial" panose="020B0604020202020204" pitchFamily="34" charset="0"/>
                        </a:rPr>
                        <a:t>19 (22.1)</a:t>
                      </a:r>
                    </a:p>
                  </a:txBody>
                  <a:tcPr marL="45720" marR="45720" marT="91440" marB="9144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dirty="0">
                          <a:solidFill>
                            <a:schemeClr val="tx1"/>
                          </a:solidFill>
                          <a:effectLst/>
                          <a:latin typeface="Arial" panose="020B0604020202020204" pitchFamily="34" charset="0"/>
                          <a:ea typeface="SimSun" panose="02010600030101010101" pitchFamily="2" charset="-122"/>
                          <a:cs typeface="Arial" panose="020B0604020202020204" pitchFamily="34" charset="0"/>
                        </a:rPr>
                        <a:t>0.34 (0.15 to 0.78); --  </a:t>
                      </a:r>
                    </a:p>
                  </a:txBody>
                  <a:tcPr marL="68580" marR="68580" marT="91440" marB="9144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6179949"/>
                  </a:ext>
                </a:extLst>
              </a:tr>
            </a:tbl>
          </a:graphicData>
        </a:graphic>
      </p:graphicFrame>
      <p:sp>
        <p:nvSpPr>
          <p:cNvPr id="15" name="TextBox 14">
            <a:extLst>
              <a:ext uri="{FF2B5EF4-FFF2-40B4-BE49-F238E27FC236}">
                <a16:creationId xmlns:a16="http://schemas.microsoft.com/office/drawing/2014/main" id="{8B1A913E-611F-0CF7-AAD6-1202FF4F2BFA}"/>
              </a:ext>
            </a:extLst>
          </p:cNvPr>
          <p:cNvSpPr txBox="1"/>
          <p:nvPr/>
        </p:nvSpPr>
        <p:spPr>
          <a:xfrm>
            <a:off x="271464" y="5565331"/>
            <a:ext cx="5937950" cy="430887"/>
          </a:xfrm>
          <a:prstGeom prst="rect">
            <a:avLst/>
          </a:prstGeom>
          <a:noFill/>
        </p:spPr>
        <p:txBody>
          <a:bodyPr wrap="square" lIns="0" tIns="45720" rIns="91440" bIns="45720" rtlCol="0" anchor="b">
            <a:spAutoFit/>
          </a:bodyPr>
          <a:lstStyle/>
          <a:p>
            <a:pPr marR="0" lvl="0">
              <a:spcBef>
                <a:spcPts val="0"/>
              </a:spcBef>
              <a:spcAft>
                <a:spcPts val="0"/>
              </a:spcAft>
            </a:pPr>
            <a:r>
              <a:rPr lang="en-US" sz="1100" dirty="0">
                <a:effectLst/>
                <a:latin typeface="Arial"/>
                <a:ea typeface="SimSun"/>
                <a:cs typeface="Arial"/>
              </a:rPr>
              <a:t>CI; confidence interval; HR: hazard ratio; N: number of patients in the </a:t>
            </a:r>
            <a:r>
              <a:rPr lang="en-US" sz="1100" dirty="0">
                <a:latin typeface="Arial"/>
                <a:ea typeface="SimSun"/>
                <a:cs typeface="Arial"/>
              </a:rPr>
              <a:t>treatment group</a:t>
            </a:r>
            <a:r>
              <a:rPr lang="en-US" sz="1100" dirty="0">
                <a:effectLst/>
                <a:latin typeface="Arial"/>
                <a:ea typeface="SimSun"/>
                <a:cs typeface="Arial"/>
              </a:rPr>
              <a:t>; No.: number; --: not tested per hierarchical testing strategy framework</a:t>
            </a:r>
          </a:p>
        </p:txBody>
      </p:sp>
      <p:sp>
        <p:nvSpPr>
          <p:cNvPr id="5" name="Slide Number Placeholder 4">
            <a:extLst>
              <a:ext uri="{FF2B5EF4-FFF2-40B4-BE49-F238E27FC236}">
                <a16:creationId xmlns:a16="http://schemas.microsoft.com/office/drawing/2014/main" id="{45D15A81-06E3-C672-65D6-DE459274192A}"/>
              </a:ext>
            </a:extLst>
          </p:cNvPr>
          <p:cNvSpPr>
            <a:spLocks noGrp="1"/>
          </p:cNvSpPr>
          <p:nvPr>
            <p:ph type="sldNum" sz="quarter" idx="12"/>
          </p:nvPr>
        </p:nvSpPr>
        <p:spPr/>
        <p:txBody>
          <a:bodyPr/>
          <a:lstStyle/>
          <a:p>
            <a:fld id="{18E20A64-E73C-CE4A-B4CA-505F6B4EC5E2}" type="slidenum">
              <a:rPr lang="en-US" smtClean="0"/>
              <a:t>19</a:t>
            </a:fld>
            <a:endParaRPr lang="en-US"/>
          </a:p>
        </p:txBody>
      </p:sp>
      <p:grpSp>
        <p:nvGrpSpPr>
          <p:cNvPr id="12" name="Group 11">
            <a:extLst>
              <a:ext uri="{FF2B5EF4-FFF2-40B4-BE49-F238E27FC236}">
                <a16:creationId xmlns:a16="http://schemas.microsoft.com/office/drawing/2014/main" id="{058BACC2-86F7-8A42-FE75-22CD808CD049}"/>
              </a:ext>
            </a:extLst>
          </p:cNvPr>
          <p:cNvGrpSpPr/>
          <p:nvPr/>
        </p:nvGrpSpPr>
        <p:grpSpPr>
          <a:xfrm>
            <a:off x="6139750" y="947912"/>
            <a:ext cx="5937950" cy="4984455"/>
            <a:chOff x="6139750" y="947912"/>
            <a:chExt cx="5937950" cy="4984455"/>
          </a:xfrm>
        </p:grpSpPr>
        <p:pic>
          <p:nvPicPr>
            <p:cNvPr id="13" name="Picture 12" descr="A screenshot of a computer screen&#10;&#10;AI-generated content may be incorrect.">
              <a:extLst>
                <a:ext uri="{FF2B5EF4-FFF2-40B4-BE49-F238E27FC236}">
                  <a16:creationId xmlns:a16="http://schemas.microsoft.com/office/drawing/2014/main" id="{7BD8B7DC-F4DF-2BBA-6C60-96FB653F4CCC}"/>
                </a:ext>
              </a:extLst>
            </p:cNvPr>
            <p:cNvPicPr>
              <a:picLocks noChangeAspect="1"/>
            </p:cNvPicPr>
            <p:nvPr/>
          </p:nvPicPr>
          <p:blipFill>
            <a:blip r:embed="rId3"/>
            <a:stretch>
              <a:fillRect/>
            </a:stretch>
          </p:blipFill>
          <p:spPr>
            <a:xfrm>
              <a:off x="6139750" y="947912"/>
              <a:ext cx="5937950" cy="4984455"/>
            </a:xfrm>
            <a:prstGeom prst="rect">
              <a:avLst/>
            </a:prstGeom>
          </p:spPr>
        </p:pic>
        <p:sp>
          <p:nvSpPr>
            <p:cNvPr id="14" name="Rectangle 13">
              <a:extLst>
                <a:ext uri="{FF2B5EF4-FFF2-40B4-BE49-F238E27FC236}">
                  <a16:creationId xmlns:a16="http://schemas.microsoft.com/office/drawing/2014/main" id="{39F5971E-CBA7-9874-8DE3-82C8EC0EAF16}"/>
                </a:ext>
              </a:extLst>
            </p:cNvPr>
            <p:cNvSpPr/>
            <p:nvPr/>
          </p:nvSpPr>
          <p:spPr>
            <a:xfrm>
              <a:off x="6843860" y="2611225"/>
              <a:ext cx="2743200" cy="1414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BB586B-C755-B6B8-D542-CBA4F0C97FEB}"/>
                </a:ext>
              </a:extLst>
            </p:cNvPr>
            <p:cNvSpPr/>
            <p:nvPr/>
          </p:nvSpPr>
          <p:spPr>
            <a:xfrm>
              <a:off x="6873709" y="5167463"/>
              <a:ext cx="2743200" cy="1414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644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730-89D9-45FA-8E32-F8AB4626920F}"/>
              </a:ext>
            </a:extLst>
          </p:cNvPr>
          <p:cNvSpPr>
            <a:spLocks noGrp="1"/>
          </p:cNvSpPr>
          <p:nvPr>
            <p:ph type="title"/>
          </p:nvPr>
        </p:nvSpPr>
        <p:spPr>
          <a:xfrm>
            <a:off x="452438" y="18255"/>
            <a:ext cx="10901362" cy="1097280"/>
          </a:xfrm>
        </p:spPr>
        <p:txBody>
          <a:bodyPr>
            <a:normAutofit/>
          </a:bodyPr>
          <a:lstStyle/>
          <a:p>
            <a:r>
              <a:rPr lang="en-US" sz="3200" dirty="0"/>
              <a:t>Disclosures</a:t>
            </a:r>
          </a:p>
        </p:txBody>
      </p:sp>
      <p:sp>
        <p:nvSpPr>
          <p:cNvPr id="3" name="Content Placeholder 2">
            <a:extLst>
              <a:ext uri="{FF2B5EF4-FFF2-40B4-BE49-F238E27FC236}">
                <a16:creationId xmlns:a16="http://schemas.microsoft.com/office/drawing/2014/main" id="{C727E9E7-B14F-478A-9FA7-DF0CAC2A50A1}"/>
              </a:ext>
            </a:extLst>
          </p:cNvPr>
          <p:cNvSpPr>
            <a:spLocks noGrp="1"/>
          </p:cNvSpPr>
          <p:nvPr>
            <p:ph idx="1"/>
          </p:nvPr>
        </p:nvSpPr>
        <p:spPr>
          <a:xfrm>
            <a:off x="452438" y="1268070"/>
            <a:ext cx="10520362" cy="4351338"/>
          </a:xfrm>
        </p:spPr>
        <p:txBody>
          <a:bodyPr vert="horz" lIns="91440" tIns="45720" rIns="91440" bIns="45720" rtlCol="0" anchor="t">
            <a:normAutofit/>
          </a:bodyPr>
          <a:lstStyle/>
          <a:p>
            <a:r>
              <a:rPr lang="en-US" sz="2600" dirty="0">
                <a:latin typeface="Arial"/>
                <a:cs typeface="Arial"/>
              </a:rPr>
              <a:t>Marc Humbert is a consultant for Merck &amp; Co., Inc., Rahway,</a:t>
            </a:r>
            <a:br>
              <a:rPr lang="en-US" sz="2600" dirty="0">
                <a:latin typeface="Arial"/>
                <a:cs typeface="Arial"/>
              </a:rPr>
            </a:br>
            <a:r>
              <a:rPr lang="en-US" sz="2600" dirty="0">
                <a:latin typeface="Arial"/>
                <a:cs typeface="Arial"/>
              </a:rPr>
              <a:t>NJ, USA.</a:t>
            </a:r>
          </a:p>
          <a:p>
            <a:r>
              <a:rPr lang="en-US" sz="2600" dirty="0">
                <a:effectLst/>
                <a:latin typeface="Arial"/>
                <a:ea typeface="SimSun"/>
                <a:cs typeface="Arial"/>
              </a:rPr>
              <a:t>Professor Humbert discloses relationships with 35 Pharma, </a:t>
            </a:r>
            <a:r>
              <a:rPr lang="en-US" sz="2600" dirty="0" err="1">
                <a:effectLst/>
                <a:latin typeface="Arial"/>
                <a:ea typeface="SimSun"/>
                <a:cs typeface="Arial"/>
              </a:rPr>
              <a:t>Aerovate</a:t>
            </a:r>
            <a:r>
              <a:rPr lang="en-US" sz="2600" dirty="0">
                <a:effectLst/>
                <a:latin typeface="Arial"/>
                <a:ea typeface="SimSun"/>
                <a:cs typeface="Arial"/>
              </a:rPr>
              <a:t> Therapeutics, Inc., AOP Orphan Pharmaceuticals, Bayer, </a:t>
            </a:r>
            <a:r>
              <a:rPr lang="en-US" sz="2600" dirty="0" err="1">
                <a:effectLst/>
                <a:latin typeface="Arial"/>
                <a:ea typeface="SimSun"/>
                <a:cs typeface="Arial"/>
              </a:rPr>
              <a:t>Chiesi</a:t>
            </a:r>
            <a:r>
              <a:rPr lang="en-US" sz="2600" dirty="0">
                <a:effectLst/>
                <a:latin typeface="Arial"/>
                <a:ea typeface="SimSun"/>
                <a:cs typeface="Arial"/>
              </a:rPr>
              <a:t> </a:t>
            </a:r>
            <a:r>
              <a:rPr lang="en-US" sz="2600" dirty="0" err="1">
                <a:effectLst/>
                <a:latin typeface="Arial"/>
                <a:ea typeface="SimSun"/>
                <a:cs typeface="Arial"/>
              </a:rPr>
              <a:t>Farmaceutici</a:t>
            </a:r>
            <a:r>
              <a:rPr lang="en-US" sz="2600" dirty="0">
                <a:effectLst/>
                <a:latin typeface="Arial"/>
                <a:ea typeface="SimSun"/>
                <a:cs typeface="Arial"/>
              </a:rPr>
              <a:t> </a:t>
            </a:r>
            <a:r>
              <a:rPr lang="en-US" sz="2600" dirty="0" err="1">
                <a:effectLst/>
                <a:latin typeface="Arial"/>
                <a:ea typeface="SimSun"/>
                <a:cs typeface="Arial"/>
              </a:rPr>
              <a:t>SpA</a:t>
            </a:r>
            <a:r>
              <a:rPr lang="en-US" sz="2600" dirty="0">
                <a:effectLst/>
                <a:latin typeface="Arial"/>
                <a:ea typeface="SimSun"/>
                <a:cs typeface="Arial"/>
              </a:rPr>
              <a:t>, Ferrer Internacional SA, Gossamer Bio, Janssen Pharmaceuticals, </a:t>
            </a:r>
            <a:r>
              <a:rPr lang="en-US" sz="2600" dirty="0" err="1">
                <a:effectLst/>
                <a:latin typeface="Arial"/>
                <a:ea typeface="SimSun"/>
                <a:cs typeface="Arial"/>
              </a:rPr>
              <a:t>Keros</a:t>
            </a:r>
            <a:r>
              <a:rPr lang="en-US" sz="2600" dirty="0">
                <a:effectLst/>
                <a:latin typeface="Arial"/>
                <a:ea typeface="SimSun"/>
                <a:cs typeface="Arial"/>
              </a:rPr>
              <a:t> Therapeutics, </a:t>
            </a:r>
            <a:r>
              <a:rPr lang="en-US" sz="2600" dirty="0" err="1">
                <a:effectLst/>
                <a:latin typeface="Arial"/>
                <a:ea typeface="SimSun"/>
                <a:cs typeface="Arial"/>
              </a:rPr>
              <a:t>Liquidia</a:t>
            </a:r>
            <a:r>
              <a:rPr lang="en-US" sz="2600" dirty="0">
                <a:effectLst/>
                <a:latin typeface="Arial"/>
                <a:ea typeface="SimSun"/>
                <a:cs typeface="Arial"/>
              </a:rPr>
              <a:t> Corp., Novartis, </a:t>
            </a:r>
            <a:r>
              <a:rPr lang="en-US" sz="2600" dirty="0" err="1">
                <a:effectLst/>
                <a:latin typeface="Arial"/>
                <a:ea typeface="SimSun"/>
                <a:cs typeface="Arial"/>
              </a:rPr>
              <a:t>Respira</a:t>
            </a:r>
            <a:r>
              <a:rPr lang="en-US" sz="2600" dirty="0">
                <a:effectLst/>
                <a:latin typeface="Arial"/>
                <a:ea typeface="SimSun"/>
                <a:cs typeface="Arial"/>
              </a:rPr>
              <a:t> Therapeutics, </a:t>
            </a:r>
            <a:r>
              <a:rPr lang="en-US" sz="2600" dirty="0" err="1">
                <a:effectLst/>
                <a:latin typeface="Arial"/>
                <a:ea typeface="SimSun"/>
                <a:cs typeface="Arial"/>
              </a:rPr>
              <a:t>Roivant</a:t>
            </a:r>
            <a:r>
              <a:rPr lang="en-US" sz="2600" dirty="0">
                <a:effectLst/>
                <a:latin typeface="Arial"/>
                <a:ea typeface="SimSun"/>
                <a:cs typeface="Arial"/>
              </a:rPr>
              <a:t> Sciences Ltd., and United Therapeutics Corp</a:t>
            </a:r>
            <a:r>
              <a:rPr lang="en-US" sz="2600" dirty="0">
                <a:latin typeface="Arial"/>
                <a:ea typeface="SimSun"/>
                <a:cs typeface="Arial"/>
              </a:rPr>
              <a:t>.</a:t>
            </a:r>
            <a:endParaRPr lang="en-US" sz="2600" dirty="0"/>
          </a:p>
          <a:p>
            <a:r>
              <a:rPr lang="en-US" sz="2600" dirty="0">
                <a:latin typeface="Arial"/>
                <a:cs typeface="Arial"/>
              </a:rPr>
              <a:t>This study was funded by Merck &amp; Co., Inc., Rahway, NJ, USA. </a:t>
            </a:r>
            <a:endParaRPr lang="en-US" dirty="0"/>
          </a:p>
        </p:txBody>
      </p:sp>
      <p:sp>
        <p:nvSpPr>
          <p:cNvPr id="5" name="Slide Number Placeholder 4">
            <a:extLst>
              <a:ext uri="{FF2B5EF4-FFF2-40B4-BE49-F238E27FC236}">
                <a16:creationId xmlns:a16="http://schemas.microsoft.com/office/drawing/2014/main" id="{8DD60E82-B711-5D04-A6E1-8ACF7AD4DBC1}"/>
              </a:ext>
            </a:extLst>
          </p:cNvPr>
          <p:cNvSpPr>
            <a:spLocks noGrp="1"/>
          </p:cNvSpPr>
          <p:nvPr>
            <p:ph type="sldNum" sz="quarter" idx="12"/>
          </p:nvPr>
        </p:nvSpPr>
        <p:spPr/>
        <p:txBody>
          <a:bodyPr/>
          <a:lstStyle/>
          <a:p>
            <a:fld id="{18E20A64-E73C-CE4A-B4CA-505F6B4EC5E2}" type="slidenum">
              <a:rPr lang="en-US" smtClean="0"/>
              <a:t>2</a:t>
            </a:fld>
            <a:endParaRPr lang="en-US"/>
          </a:p>
        </p:txBody>
      </p:sp>
    </p:spTree>
    <p:extLst>
      <p:ext uri="{BB962C8B-B14F-4D97-AF65-F5344CB8AC3E}">
        <p14:creationId xmlns:p14="http://schemas.microsoft.com/office/powerpoint/2010/main" val="246455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2E640CD-D1D1-0045-9D06-3C9E120D55C0}"/>
              </a:ext>
            </a:extLst>
          </p:cNvPr>
          <p:cNvSpPr>
            <a:spLocks noGrp="1"/>
          </p:cNvSpPr>
          <p:nvPr>
            <p:ph type="title"/>
          </p:nvPr>
        </p:nvSpPr>
        <p:spPr>
          <a:xfrm>
            <a:off x="452438" y="18255"/>
            <a:ext cx="10901362" cy="1097280"/>
          </a:xfrm>
          <a:ln>
            <a:noFill/>
          </a:ln>
        </p:spPr>
        <p:txBody>
          <a:bodyPr>
            <a:normAutofit/>
          </a:bodyPr>
          <a:lstStyle/>
          <a:p>
            <a:r>
              <a:rPr lang="en-US" sz="3200" dirty="0">
                <a:ln>
                  <a:noFill/>
                </a:ln>
              </a:rPr>
              <a:t>PAH Pathobiology</a:t>
            </a:r>
            <a:endParaRPr lang="en-US" sz="3200" noProof="0" dirty="0">
              <a:ln>
                <a:noFill/>
              </a:ln>
            </a:endParaRPr>
          </a:p>
        </p:txBody>
      </p:sp>
      <p:sp>
        <p:nvSpPr>
          <p:cNvPr id="17" name="Text Placeholder 16">
            <a:extLst>
              <a:ext uri="{FF2B5EF4-FFF2-40B4-BE49-F238E27FC236}">
                <a16:creationId xmlns:a16="http://schemas.microsoft.com/office/drawing/2014/main" id="{1EFFE3EE-DD12-6F4D-827B-42EA693D9DEC}"/>
              </a:ext>
            </a:extLst>
          </p:cNvPr>
          <p:cNvSpPr>
            <a:spLocks noGrp="1"/>
          </p:cNvSpPr>
          <p:nvPr>
            <p:ph idx="1"/>
          </p:nvPr>
        </p:nvSpPr>
        <p:spPr>
          <a:xfrm>
            <a:off x="452439" y="919742"/>
            <a:ext cx="11443622" cy="2000254"/>
          </a:xfrm>
          <a:ln>
            <a:noFill/>
          </a:ln>
        </p:spPr>
        <p:txBody>
          <a:bodyPr>
            <a:noAutofit/>
          </a:bodyPr>
          <a:lstStyle/>
          <a:p>
            <a:pPr>
              <a:spcBef>
                <a:spcPts val="800"/>
              </a:spcBef>
            </a:pPr>
            <a:r>
              <a:rPr lang="en-US" sz="2000" dirty="0">
                <a:ln>
                  <a:noFill/>
                </a:ln>
              </a:rPr>
              <a:t>PAH is driven by pulmonary vascular remodeling due in part to an imbalance between pro-proliferative</a:t>
            </a:r>
            <a:r>
              <a:rPr lang="en-US" sz="2000" dirty="0"/>
              <a:t> </a:t>
            </a:r>
            <a:r>
              <a:rPr lang="en-US" sz="2000" dirty="0">
                <a:ln>
                  <a:noFill/>
                </a:ln>
              </a:rPr>
              <a:t>(</a:t>
            </a:r>
            <a:r>
              <a:rPr lang="en-US" sz="2000" dirty="0" err="1">
                <a:ln>
                  <a:noFill/>
                </a:ln>
              </a:rPr>
              <a:t>ActRIIA</a:t>
            </a:r>
            <a:r>
              <a:rPr lang="en-US" sz="2000" dirty="0">
                <a:ln>
                  <a:noFill/>
                </a:ln>
              </a:rPr>
              <a:t>; </a:t>
            </a:r>
            <a:r>
              <a:rPr lang="en-US" sz="2000" b="1" dirty="0">
                <a:ln>
                  <a:noFill/>
                </a:ln>
              </a:rPr>
              <a:t>↑</a:t>
            </a:r>
            <a:r>
              <a:rPr lang="en-US" sz="2000" dirty="0">
                <a:ln>
                  <a:noFill/>
                </a:ln>
              </a:rPr>
              <a:t>Activin) and anti-proliferative (BMPR-II;</a:t>
            </a:r>
            <a:r>
              <a:rPr lang="en-US" sz="2000" b="1" dirty="0">
                <a:ln>
                  <a:noFill/>
                </a:ln>
              </a:rPr>
              <a:t> ↓</a:t>
            </a:r>
            <a:r>
              <a:rPr lang="en-US" sz="2000" dirty="0">
                <a:ln>
                  <a:noFill/>
                </a:ln>
              </a:rPr>
              <a:t>BMPs) signaling, leading to vessel wall hyperproliferation.</a:t>
            </a:r>
            <a:r>
              <a:rPr lang="en-US" sz="2000" baseline="30000" dirty="0">
                <a:ln>
                  <a:noFill/>
                </a:ln>
              </a:rPr>
              <a:t>1,2</a:t>
            </a:r>
          </a:p>
          <a:p>
            <a:pPr>
              <a:spcBef>
                <a:spcPts val="800"/>
              </a:spcBef>
            </a:pPr>
            <a:r>
              <a:rPr lang="en-US" sz="2000" dirty="0">
                <a:ln>
                  <a:noFill/>
                </a:ln>
              </a:rPr>
              <a:t>Progressive vascular narrowing causes </a:t>
            </a:r>
            <a:r>
              <a:rPr lang="en-US" sz="2000" dirty="0"/>
              <a:t>increased pulmonary artery pressure and pulmonary vascular resistance while imposing a </a:t>
            </a:r>
            <a:r>
              <a:rPr lang="en-US" sz="2000" dirty="0">
                <a:ln>
                  <a:noFill/>
                </a:ln>
              </a:rPr>
              <a:t>mechanical burden on the right ventricle.</a:t>
            </a:r>
          </a:p>
        </p:txBody>
      </p:sp>
      <p:sp>
        <p:nvSpPr>
          <p:cNvPr id="156" name="TextBox 155">
            <a:extLst>
              <a:ext uri="{FF2B5EF4-FFF2-40B4-BE49-F238E27FC236}">
                <a16:creationId xmlns:a16="http://schemas.microsoft.com/office/drawing/2014/main" id="{501B8937-9EC1-0846-B4FC-8C56A4734A85}"/>
              </a:ext>
            </a:extLst>
          </p:cNvPr>
          <p:cNvSpPr txBox="1"/>
          <p:nvPr/>
        </p:nvSpPr>
        <p:spPr>
          <a:xfrm>
            <a:off x="7259039" y="5277494"/>
            <a:ext cx="4559595" cy="183063"/>
          </a:xfrm>
          <a:prstGeom prst="rect">
            <a:avLst/>
          </a:prstGeom>
          <a:noFill/>
        </p:spPr>
        <p:txBody>
          <a:bodyPr wrap="square" lIns="0" tIns="0" rIns="0" bIns="0" rtlCol="0">
            <a:spAutoFit/>
          </a:bodyPr>
          <a:lstStyle/>
          <a:p>
            <a:pPr marL="0" marR="0" lvl="0" indent="0" algn="r" defTabSz="914400" rtl="0" eaLnBrk="1" fontAlgn="auto" latinLnBrk="0" hangingPunct="1">
              <a:lnSpc>
                <a:spcPts val="1600"/>
              </a:lnSpc>
              <a:spcBef>
                <a:spcPts val="0"/>
              </a:spcBef>
              <a:spcAft>
                <a:spcPts val="0"/>
              </a:spcAft>
              <a:buClrTx/>
              <a:buSzTx/>
              <a:buFontTx/>
              <a:buNone/>
              <a:tabLst/>
              <a:defRPr/>
            </a:pPr>
            <a:r>
              <a:rPr kumimoji="0" lang="en-US" sz="1000" i="0" u="none" strike="noStrike" kern="1200" cap="none" spc="0" normalizeH="0" baseline="0" noProof="0">
                <a:ln>
                  <a:noFill/>
                </a:ln>
                <a:effectLst/>
                <a:uLnTx/>
                <a:uFillTx/>
                <a:latin typeface="Arial" panose="020B0604020202020204" pitchFamily="34" charset="0"/>
                <a:cs typeface="Arial" panose="020B0604020202020204" pitchFamily="34" charset="0"/>
              </a:rPr>
              <a:t>Adapted from </a:t>
            </a:r>
            <a:r>
              <a:rPr kumimoji="0" lang="en-US" sz="1000" i="0" u="none" strike="noStrike" kern="1200" cap="none" spc="0" normalizeH="0" baseline="0" noProof="0" err="1">
                <a:ln>
                  <a:noFill/>
                </a:ln>
                <a:effectLst/>
                <a:uLnTx/>
                <a:uFillTx/>
                <a:latin typeface="Arial" panose="020B0604020202020204" pitchFamily="34" charset="0"/>
                <a:ea typeface="Calibri" panose="020F0502020204030204" pitchFamily="34" charset="0"/>
                <a:cs typeface="Arial" panose="020B0604020202020204" pitchFamily="34" charset="0"/>
              </a:rPr>
              <a:t>Guignabert</a:t>
            </a:r>
            <a:r>
              <a:rPr kumimoji="0" lang="en-US" sz="100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 C, Humbert M.</a:t>
            </a:r>
            <a:r>
              <a:rPr kumimoji="0" lang="en-US" sz="1000" i="0" u="none" strike="noStrike" kern="1200" cap="none" spc="0" normalizeH="0" baseline="30000" noProof="0">
                <a:ln>
                  <a:noFill/>
                </a:ln>
                <a:effectLst/>
                <a:uLnTx/>
                <a:uFillTx/>
                <a:latin typeface="Arial" panose="020B0604020202020204" pitchFamily="34" charset="0"/>
                <a:ea typeface="Calibri" panose="020F0502020204030204" pitchFamily="34" charset="0"/>
                <a:cs typeface="Arial" panose="020B0604020202020204" pitchFamily="34" charset="0"/>
              </a:rPr>
              <a:t>4</a:t>
            </a:r>
            <a:endParaRPr kumimoji="0" lang="en-US" sz="10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AFC44A5-EE42-4F89-B996-F4F525C4368B}"/>
              </a:ext>
            </a:extLst>
          </p:cNvPr>
          <p:cNvSpPr txBox="1"/>
          <p:nvPr/>
        </p:nvSpPr>
        <p:spPr>
          <a:xfrm>
            <a:off x="236725" y="5737200"/>
            <a:ext cx="11870177" cy="269626"/>
          </a:xfrm>
          <a:prstGeom prst="rect">
            <a:avLst/>
          </a:prstGeom>
          <a:noFill/>
        </p:spPr>
        <p:txBody>
          <a:bodyPr wrap="square" lIns="0" tIns="0" rIns="0" bIns="0" rtlCol="0">
            <a:spAutoFit/>
          </a:bodyPr>
          <a:lstStyle/>
          <a:p>
            <a:pPr marL="0" marR="0" lvl="0" indent="0" algn="l" defTabSz="914400" rtl="0" eaLnBrk="1" fontAlgn="auto" latinLnBrk="0" hangingPunct="1">
              <a:lnSpc>
                <a:spcPts val="900"/>
              </a:lnSpc>
              <a:spcBef>
                <a:spcPts val="0"/>
              </a:spcBef>
              <a:spcAft>
                <a:spcPts val="300"/>
              </a:spcAft>
              <a:buClrTx/>
              <a:buSzTx/>
              <a:buFontTx/>
              <a:buNone/>
              <a:tabLst/>
              <a:defRPr/>
            </a:pPr>
            <a:r>
              <a:rPr kumimoji="0" lang="en-US" sz="1000" b="0" i="0" u="none" strike="noStrike" kern="1200" cap="none" spc="0" normalizeH="0" baseline="0" noProof="0" dirty="0" err="1">
                <a:ln>
                  <a:noFill/>
                </a:ln>
                <a:effectLst/>
                <a:uLnTx/>
                <a:uFillTx/>
                <a:latin typeface="Arial" panose="020B0604020202020204"/>
                <a:ea typeface="+mn-ea"/>
                <a:cs typeface="+mn-cs"/>
              </a:rPr>
              <a:t>ActRIIA</a:t>
            </a:r>
            <a:r>
              <a:rPr kumimoji="0" lang="en-US" sz="1000" b="0" i="0" u="none" strike="noStrike" kern="1200" cap="none" spc="0" normalizeH="0" baseline="0" noProof="0" dirty="0">
                <a:ln>
                  <a:noFill/>
                </a:ln>
                <a:effectLst/>
                <a:uLnTx/>
                <a:uFillTx/>
                <a:latin typeface="Arial" panose="020B0604020202020204"/>
                <a:ea typeface="+mn-ea"/>
                <a:cs typeface="+mn-cs"/>
              </a:rPr>
              <a:t>: activin receptor type IIA; BMP: bone morphogenetic protein; BMPR-II: bone morphogenetic protein receptor type II; PAH: pulmonary arterial hypertension</a:t>
            </a:r>
          </a:p>
          <a:p>
            <a:pPr marL="0" marR="0" lvl="0" indent="0" algn="l" defTabSz="914400" rtl="0" eaLnBrk="1" fontAlgn="auto" latinLnBrk="0" hangingPunct="1">
              <a:lnSpc>
                <a:spcPts val="900"/>
              </a:lnSpc>
              <a:spcBef>
                <a:spcPts val="0"/>
              </a:spcBef>
              <a:spcAft>
                <a:spcPts val="30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1. Tielemans B, et al. </a:t>
            </a:r>
            <a:r>
              <a:rPr kumimoji="0" lang="en-US" sz="1000" b="0" i="1" u="none" strike="noStrike" kern="1200" cap="none" spc="0" normalizeH="0" baseline="0" noProof="0" dirty="0">
                <a:ln>
                  <a:noFill/>
                </a:ln>
                <a:effectLst/>
                <a:uLnTx/>
                <a:uFillTx/>
                <a:latin typeface="Arial" panose="020B0604020202020204"/>
                <a:ea typeface="+mn-ea"/>
                <a:cs typeface="+mn-cs"/>
              </a:rPr>
              <a:t>Drug </a:t>
            </a:r>
            <a:r>
              <a:rPr kumimoji="0" lang="en-US" sz="1000" b="0" i="1" u="none" strike="noStrike" kern="1200" cap="none" spc="0" normalizeH="0" baseline="0" noProof="0" dirty="0" err="1">
                <a:ln>
                  <a:noFill/>
                </a:ln>
                <a:effectLst/>
                <a:uLnTx/>
                <a:uFillTx/>
                <a:latin typeface="Arial" panose="020B0604020202020204"/>
                <a:ea typeface="+mn-ea"/>
                <a:cs typeface="+mn-cs"/>
              </a:rPr>
              <a:t>Discov</a:t>
            </a:r>
            <a:r>
              <a:rPr kumimoji="0" lang="en-US" sz="1000" b="0" i="1" u="none" strike="noStrike" kern="1200" cap="none" spc="0" normalizeH="0" baseline="0" noProof="0" dirty="0">
                <a:ln>
                  <a:noFill/>
                </a:ln>
                <a:effectLst/>
                <a:uLnTx/>
                <a:uFillTx/>
                <a:latin typeface="Arial" panose="020B0604020202020204"/>
                <a:ea typeface="+mn-ea"/>
                <a:cs typeface="+mn-cs"/>
              </a:rPr>
              <a:t> Today</a:t>
            </a:r>
            <a:r>
              <a:rPr kumimoji="0" lang="en-US" sz="1000" b="0" i="0" u="none" strike="noStrike" kern="1200" cap="none" spc="0" normalizeH="0" baseline="0" noProof="0" dirty="0">
                <a:ln>
                  <a:noFill/>
                </a:ln>
                <a:effectLst/>
                <a:uLnTx/>
                <a:uFillTx/>
                <a:latin typeface="Arial" panose="020B0604020202020204"/>
                <a:ea typeface="+mn-ea"/>
                <a:cs typeface="+mn-cs"/>
              </a:rPr>
              <a:t>. 2019;24(3):703-716. 2. Rol N, et al. </a:t>
            </a:r>
            <a:r>
              <a:rPr kumimoji="0" lang="en-US" sz="1000" b="0" i="1" u="none" strike="noStrike" kern="1200" cap="none" spc="0" normalizeH="0" baseline="0" noProof="0" dirty="0">
                <a:ln>
                  <a:noFill/>
                </a:ln>
                <a:effectLst/>
                <a:uLnTx/>
                <a:uFillTx/>
                <a:latin typeface="Arial" panose="020B0604020202020204"/>
                <a:ea typeface="+mn-ea"/>
                <a:cs typeface="+mn-cs"/>
              </a:rPr>
              <a:t>Int J Mol Sci</a:t>
            </a:r>
            <a:r>
              <a:rPr kumimoji="0" lang="en-US" sz="1000" b="0" i="0" u="none" strike="noStrike" kern="1200" cap="none" spc="0" normalizeH="0" baseline="0" noProof="0" dirty="0">
                <a:ln>
                  <a:noFill/>
                </a:ln>
                <a:effectLst/>
                <a:uLnTx/>
                <a:uFillTx/>
                <a:latin typeface="Arial" panose="020B0604020202020204"/>
                <a:ea typeface="+mn-ea"/>
                <a:cs typeface="+mn-cs"/>
              </a:rPr>
              <a:t>. 2018;19(9):2585; </a:t>
            </a:r>
            <a:r>
              <a:rPr lang="en-US" sz="1000" dirty="0">
                <a:latin typeface="Arial" panose="020B0604020202020204"/>
              </a:rPr>
              <a:t>3</a:t>
            </a:r>
            <a:r>
              <a:rPr kumimoji="0" lang="en-US" sz="1000" b="0" i="0" u="none" strike="noStrike" kern="1200" cap="none" spc="0" normalizeH="0" baseline="0" noProof="0" dirty="0">
                <a:ln>
                  <a:noFill/>
                </a:ln>
                <a:effectLst/>
                <a:uLnTx/>
                <a:uFillTx/>
                <a:latin typeface="Arial" panose="020B0604020202020204"/>
                <a:ea typeface="+mn-ea"/>
                <a:cs typeface="+mn-cs"/>
              </a:rPr>
              <a:t>. </a:t>
            </a:r>
            <a:r>
              <a:rPr kumimoji="0" lang="en-US" sz="1000" b="0" i="0" u="none" strike="noStrike" kern="1200" cap="none" spc="0" normalizeH="0" baseline="0" noProof="0" dirty="0" err="1">
                <a:ln>
                  <a:noFill/>
                </a:ln>
                <a:effectLst/>
                <a:uLnTx/>
                <a:uFillTx/>
                <a:latin typeface="Arial" panose="020B0604020202020204"/>
                <a:ea typeface="+mn-ea"/>
                <a:cs typeface="+mn-cs"/>
              </a:rPr>
              <a:t>Schermuly</a:t>
            </a:r>
            <a:r>
              <a:rPr kumimoji="0" lang="en-US" sz="1000" b="0" i="0" u="none" strike="noStrike" kern="1200" cap="none" spc="0" normalizeH="0" baseline="0" noProof="0" dirty="0">
                <a:ln>
                  <a:noFill/>
                </a:ln>
                <a:effectLst/>
                <a:uLnTx/>
                <a:uFillTx/>
                <a:latin typeface="Arial" panose="020B0604020202020204"/>
                <a:ea typeface="+mn-ea"/>
                <a:cs typeface="+mn-cs"/>
              </a:rPr>
              <a:t> RT, et al. </a:t>
            </a:r>
            <a:r>
              <a:rPr kumimoji="0" lang="en-US" sz="1000" b="0" i="1" u="none" strike="noStrike" kern="1200" cap="none" spc="0" normalizeH="0" baseline="0" noProof="0" dirty="0">
                <a:ln>
                  <a:noFill/>
                </a:ln>
                <a:effectLst/>
                <a:uLnTx/>
                <a:uFillTx/>
                <a:latin typeface="Arial" panose="020B0604020202020204"/>
                <a:ea typeface="+mn-ea"/>
                <a:cs typeface="+mn-cs"/>
              </a:rPr>
              <a:t>Nat Rev </a:t>
            </a:r>
            <a:r>
              <a:rPr kumimoji="0" lang="en-US" sz="1000" b="0" i="1" u="none" strike="noStrike" kern="1200" cap="none" spc="0" normalizeH="0" baseline="0" noProof="0" dirty="0" err="1">
                <a:ln>
                  <a:noFill/>
                </a:ln>
                <a:effectLst/>
                <a:uLnTx/>
                <a:uFillTx/>
                <a:latin typeface="Arial" panose="020B0604020202020204"/>
                <a:ea typeface="+mn-ea"/>
                <a:cs typeface="+mn-cs"/>
              </a:rPr>
              <a:t>Cardiol</a:t>
            </a:r>
            <a:r>
              <a:rPr kumimoji="0" lang="en-US" sz="1000" b="0" i="0" u="none" strike="noStrike" kern="1200" cap="none" spc="0" normalizeH="0" baseline="0" noProof="0" dirty="0">
                <a:ln>
                  <a:noFill/>
                </a:ln>
                <a:effectLst/>
                <a:uLnTx/>
                <a:uFillTx/>
                <a:latin typeface="Arial" panose="020B0604020202020204"/>
                <a:ea typeface="+mn-ea"/>
                <a:cs typeface="+mn-cs"/>
              </a:rPr>
              <a:t>. 2011;8(8):443-455; 4. </a:t>
            </a:r>
            <a:r>
              <a:rPr kumimoji="0" lang="en-US" sz="1000" i="1" u="none" strike="noStrike" kern="1200" cap="none" spc="0" normalizeH="0" baseline="0" noProof="0" dirty="0" err="1">
                <a:ln>
                  <a:noFill/>
                </a:ln>
                <a:effectLst/>
                <a:uLnTx/>
                <a:uFillTx/>
                <a:latin typeface="Arial" panose="020B0604020202020204" pitchFamily="34" charset="0"/>
                <a:ea typeface="Calibri" panose="020F0502020204030204" pitchFamily="34" charset="0"/>
                <a:cs typeface="Arial" panose="020B0604020202020204" pitchFamily="34" charset="0"/>
              </a:rPr>
              <a:t>Eur</a:t>
            </a:r>
            <a:r>
              <a:rPr kumimoji="0" lang="en-US" sz="100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Respir J. </a:t>
            </a:r>
            <a:r>
              <a:rPr kumimoji="0" lang="en-US" sz="10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2021;57(2):2002341</a:t>
            </a:r>
            <a:r>
              <a:rPr kumimoji="0" lang="en-US" sz="1000" b="0" i="0" u="none" strike="noStrike" kern="1200" cap="none" spc="0" normalizeH="0" baseline="0" noProof="0" dirty="0">
                <a:ln>
                  <a:noFill/>
                </a:ln>
                <a:effectLst/>
                <a:uLnTx/>
                <a:uFillTx/>
                <a:latin typeface="Arial" panose="020B0604020202020204"/>
                <a:ea typeface="+mn-ea"/>
                <a:cs typeface="+mn-cs"/>
              </a:rPr>
              <a:t> </a:t>
            </a:r>
          </a:p>
        </p:txBody>
      </p:sp>
      <p:sp>
        <p:nvSpPr>
          <p:cNvPr id="12" name="Slide Number Placeholder 11">
            <a:extLst>
              <a:ext uri="{FF2B5EF4-FFF2-40B4-BE49-F238E27FC236}">
                <a16:creationId xmlns:a16="http://schemas.microsoft.com/office/drawing/2014/main" id="{BD77B068-7AF7-A617-07B5-63A20A42B576}"/>
              </a:ext>
            </a:extLst>
          </p:cNvPr>
          <p:cNvSpPr>
            <a:spLocks noGrp="1"/>
          </p:cNvSpPr>
          <p:nvPr>
            <p:ph type="sldNum" sz="quarter" idx="12"/>
          </p:nvPr>
        </p:nvSpPr>
        <p:spPr/>
        <p:txBody>
          <a:bodyPr/>
          <a:lstStyle/>
          <a:p>
            <a:fld id="{18E20A64-E73C-CE4A-B4CA-505F6B4EC5E2}" type="slidenum">
              <a:rPr lang="en-US" smtClean="0"/>
              <a:t>3</a:t>
            </a:fld>
            <a:endParaRPr lang="en-US"/>
          </a:p>
        </p:txBody>
      </p:sp>
      <p:grpSp>
        <p:nvGrpSpPr>
          <p:cNvPr id="85" name="Group 84">
            <a:extLst>
              <a:ext uri="{FF2B5EF4-FFF2-40B4-BE49-F238E27FC236}">
                <a16:creationId xmlns:a16="http://schemas.microsoft.com/office/drawing/2014/main" id="{3AF3CEF2-955D-2E6D-C1BB-EC3CB25604E6}"/>
              </a:ext>
            </a:extLst>
          </p:cNvPr>
          <p:cNvGrpSpPr/>
          <p:nvPr/>
        </p:nvGrpSpPr>
        <p:grpSpPr>
          <a:xfrm>
            <a:off x="318931" y="2907627"/>
            <a:ext cx="11529144" cy="2326241"/>
            <a:chOff x="318931" y="3060185"/>
            <a:chExt cx="11529144" cy="2326241"/>
          </a:xfrm>
        </p:grpSpPr>
        <p:pic>
          <p:nvPicPr>
            <p:cNvPr id="86" name="Picture 85">
              <a:extLst>
                <a:ext uri="{FF2B5EF4-FFF2-40B4-BE49-F238E27FC236}">
                  <a16:creationId xmlns:a16="http://schemas.microsoft.com/office/drawing/2014/main" id="{B3A8F0F1-FBF2-A6C1-3043-BBA4A6DC00D9}"/>
                </a:ext>
              </a:extLst>
            </p:cNvPr>
            <p:cNvPicPr>
              <a:picLocks noChangeAspect="1"/>
            </p:cNvPicPr>
            <p:nvPr/>
          </p:nvPicPr>
          <p:blipFill rotWithShape="1">
            <a:blip r:embed="rId3"/>
            <a:srcRect l="29748" t="10181" r="48416" b="57213"/>
            <a:stretch/>
          </p:blipFill>
          <p:spPr>
            <a:xfrm>
              <a:off x="2326810" y="3314740"/>
              <a:ext cx="2129493" cy="1847088"/>
            </a:xfrm>
            <a:prstGeom prst="rect">
              <a:avLst/>
            </a:prstGeom>
          </p:spPr>
        </p:pic>
        <p:pic>
          <p:nvPicPr>
            <p:cNvPr id="87" name="Picture 86">
              <a:extLst>
                <a:ext uri="{FF2B5EF4-FFF2-40B4-BE49-F238E27FC236}">
                  <a16:creationId xmlns:a16="http://schemas.microsoft.com/office/drawing/2014/main" id="{8E0F409A-F17D-53ED-C9FF-54F2EBCE81B6}"/>
                </a:ext>
              </a:extLst>
            </p:cNvPr>
            <p:cNvPicPr>
              <a:picLocks/>
            </p:cNvPicPr>
            <p:nvPr/>
          </p:nvPicPr>
          <p:blipFill rotWithShape="1">
            <a:blip r:embed="rId3"/>
            <a:srcRect l="26312" t="58904" r="45512" b="3371"/>
            <a:stretch/>
          </p:blipFill>
          <p:spPr>
            <a:xfrm>
              <a:off x="7584051" y="3317104"/>
              <a:ext cx="2359152" cy="1842360"/>
            </a:xfrm>
            <a:prstGeom prst="rect">
              <a:avLst/>
            </a:prstGeom>
          </p:spPr>
        </p:pic>
        <p:sp>
          <p:nvSpPr>
            <p:cNvPr id="91" name="Right Arrow 159">
              <a:extLst>
                <a:ext uri="{FF2B5EF4-FFF2-40B4-BE49-F238E27FC236}">
                  <a16:creationId xmlns:a16="http://schemas.microsoft.com/office/drawing/2014/main" id="{E8B61E15-B575-1DF0-BE4D-D28D72326C59}"/>
                </a:ext>
              </a:extLst>
            </p:cNvPr>
            <p:cNvSpPr/>
            <p:nvPr/>
          </p:nvSpPr>
          <p:spPr>
            <a:xfrm>
              <a:off x="4722626" y="3401548"/>
              <a:ext cx="2738585" cy="1699426"/>
            </a:xfrm>
            <a:prstGeom prst="rightArrow">
              <a:avLst>
                <a:gd name="adj1" fmla="val 55615"/>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Pulmonary endothelial and smooth muscle cell proliferation</a:t>
              </a:r>
              <a:r>
                <a:rPr kumimoji="0" lang="en-US" sz="1050" b="0" i="0" u="none" strike="noStrike" kern="1200" cap="none" spc="0" normalizeH="0" baseline="30000" noProof="0">
                  <a:ln>
                    <a:noFill/>
                  </a:ln>
                  <a:solidFill>
                    <a:schemeClr val="bg1"/>
                  </a:solidFill>
                  <a:effectLst/>
                  <a:uLnTx/>
                  <a:uFillTx/>
                  <a:latin typeface="Arial" panose="020B0604020202020204" pitchFamily="34" charset="0"/>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Sustained vasoconstriction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Inflammation</a:t>
              </a:r>
            </a:p>
          </p:txBody>
        </p:sp>
        <p:sp>
          <p:nvSpPr>
            <p:cNvPr id="107" name="TextBox 106">
              <a:extLst>
                <a:ext uri="{FF2B5EF4-FFF2-40B4-BE49-F238E27FC236}">
                  <a16:creationId xmlns:a16="http://schemas.microsoft.com/office/drawing/2014/main" id="{3048EF94-E9AF-25A1-FC6C-C932EBC49EFF}"/>
                </a:ext>
              </a:extLst>
            </p:cNvPr>
            <p:cNvSpPr txBox="1"/>
            <p:nvPr/>
          </p:nvSpPr>
          <p:spPr>
            <a:xfrm>
              <a:off x="2335249" y="3060185"/>
              <a:ext cx="2167003" cy="205184"/>
            </a:xfrm>
            <a:prstGeom prst="rect">
              <a:avLst/>
            </a:prstGeom>
            <a:noFill/>
          </p:spPr>
          <p:txBody>
            <a:bodyPr wrap="square" lIns="0" tIns="0" rIns="0" bIns="0" rtlCol="0" anchor="ctr">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rPr>
                <a:t>Normal Pulmonary Artery</a:t>
              </a:r>
            </a:p>
          </p:txBody>
        </p:sp>
        <p:sp>
          <p:nvSpPr>
            <p:cNvPr id="114" name="TextBox 113">
              <a:extLst>
                <a:ext uri="{FF2B5EF4-FFF2-40B4-BE49-F238E27FC236}">
                  <a16:creationId xmlns:a16="http://schemas.microsoft.com/office/drawing/2014/main" id="{5448DA5B-A027-5F15-CA7F-76605CF44E35}"/>
                </a:ext>
              </a:extLst>
            </p:cNvPr>
            <p:cNvSpPr txBox="1"/>
            <p:nvPr/>
          </p:nvSpPr>
          <p:spPr>
            <a:xfrm>
              <a:off x="7806217" y="3060185"/>
              <a:ext cx="1914820" cy="205184"/>
            </a:xfrm>
            <a:prstGeom prst="rect">
              <a:avLst/>
            </a:prstGeom>
            <a:noFill/>
          </p:spPr>
          <p:txBody>
            <a:bodyPr wrap="square" lIns="0" tIns="0" rIns="0" bIns="0" rtlCol="0" anchor="ctr">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rPr>
                <a:t>PAH Pulmonary Artery</a:t>
              </a:r>
            </a:p>
          </p:txBody>
        </p:sp>
        <p:sp>
          <p:nvSpPr>
            <p:cNvPr id="115" name="TextBox 114">
              <a:extLst>
                <a:ext uri="{FF2B5EF4-FFF2-40B4-BE49-F238E27FC236}">
                  <a16:creationId xmlns:a16="http://schemas.microsoft.com/office/drawing/2014/main" id="{AB2AE1C6-AEB7-4271-3EBA-E6F9B04AD6F5}"/>
                </a:ext>
              </a:extLst>
            </p:cNvPr>
            <p:cNvSpPr txBox="1"/>
            <p:nvPr/>
          </p:nvSpPr>
          <p:spPr>
            <a:xfrm>
              <a:off x="7679196" y="5181242"/>
              <a:ext cx="2168863" cy="205184"/>
            </a:xfrm>
            <a:prstGeom prst="rect">
              <a:avLst/>
            </a:prstGeom>
            <a:noFill/>
          </p:spPr>
          <p:txBody>
            <a:bodyPr wrap="square" lIns="0" tIns="0" rIns="0" bIns="0" rtlCol="0" anchor="ctr">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Rigid</a:t>
              </a:r>
              <a:r>
                <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rPr>
                <a:t>, Luminal Narrowing</a:t>
              </a:r>
            </a:p>
          </p:txBody>
        </p:sp>
        <p:sp>
          <p:nvSpPr>
            <p:cNvPr id="116" name="TextBox 115">
              <a:extLst>
                <a:ext uri="{FF2B5EF4-FFF2-40B4-BE49-F238E27FC236}">
                  <a16:creationId xmlns:a16="http://schemas.microsoft.com/office/drawing/2014/main" id="{E42C93E3-10F1-3003-2ABC-E424CA2ADE93}"/>
                </a:ext>
              </a:extLst>
            </p:cNvPr>
            <p:cNvSpPr txBox="1"/>
            <p:nvPr/>
          </p:nvSpPr>
          <p:spPr>
            <a:xfrm>
              <a:off x="2305721" y="5181242"/>
              <a:ext cx="2226059" cy="205184"/>
            </a:xfrm>
            <a:prstGeom prst="rect">
              <a:avLst/>
            </a:prstGeom>
            <a:noFill/>
          </p:spPr>
          <p:txBody>
            <a:bodyPr wrap="square" lIns="0" tIns="0" rIns="0" bIns="0" rtlCol="0" anchor="ctr">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Elasticity, Normal </a:t>
              </a:r>
              <a:r>
                <a:rPr lang="en-US" sz="1400" b="1" dirty="0">
                  <a:latin typeface="Arial" panose="020B0604020202020204" pitchFamily="34" charset="0"/>
                  <a:cs typeface="Arial" panose="020B0604020202020204" pitchFamily="34" charset="0"/>
                </a:rPr>
                <a:t>P</a:t>
              </a:r>
              <a:r>
                <a:rPr kumimoji="0" lang="en-US" sz="14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atency</a:t>
              </a: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C181D130-C015-6A81-3981-6DF9C1675322}"/>
                </a:ext>
              </a:extLst>
            </p:cNvPr>
            <p:cNvSpPr txBox="1"/>
            <p:nvPr/>
          </p:nvSpPr>
          <p:spPr>
            <a:xfrm>
              <a:off x="1402225" y="3457245"/>
              <a:ext cx="713657"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BMPs</a:t>
              </a:r>
            </a:p>
          </p:txBody>
        </p:sp>
        <p:sp>
          <p:nvSpPr>
            <p:cNvPr id="118" name="TextBox 117">
              <a:extLst>
                <a:ext uri="{FF2B5EF4-FFF2-40B4-BE49-F238E27FC236}">
                  <a16:creationId xmlns:a16="http://schemas.microsoft.com/office/drawing/2014/main" id="{9B68D981-5381-9362-4BEB-343697BC1331}"/>
                </a:ext>
              </a:extLst>
            </p:cNvPr>
            <p:cNvSpPr txBox="1"/>
            <p:nvPr/>
          </p:nvSpPr>
          <p:spPr>
            <a:xfrm>
              <a:off x="318931" y="3439175"/>
              <a:ext cx="726439"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Activin</a:t>
              </a:r>
            </a:p>
          </p:txBody>
        </p:sp>
        <p:sp>
          <p:nvSpPr>
            <p:cNvPr id="119" name="TextBox 118">
              <a:extLst>
                <a:ext uri="{FF2B5EF4-FFF2-40B4-BE49-F238E27FC236}">
                  <a16:creationId xmlns:a16="http://schemas.microsoft.com/office/drawing/2014/main" id="{108D3C96-C59E-F871-9D2C-997593EAB190}"/>
                </a:ext>
              </a:extLst>
            </p:cNvPr>
            <p:cNvSpPr txBox="1"/>
            <p:nvPr/>
          </p:nvSpPr>
          <p:spPr>
            <a:xfrm>
              <a:off x="612275" y="4709031"/>
              <a:ext cx="1114087" cy="410369"/>
            </a:xfrm>
            <a:prstGeom prst="rect">
              <a:avLst/>
            </a:prstGeom>
            <a:noFill/>
          </p:spPr>
          <p:txBody>
            <a:bodyPr wrap="none" lIns="0" tIns="0" rIns="0" bIns="0" rtlCol="0" anchor="ctr">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Vascular </a:t>
              </a:r>
            </a:p>
            <a:p>
              <a:pPr marL="0" marR="0" lvl="0" indent="0" algn="ctr" defTabSz="914400" rtl="0" eaLnBrk="1" fontAlgn="auto" latinLnBrk="0" hangingPunct="1">
                <a:lnSpc>
                  <a:spcPts val="16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Homeostasis</a:t>
              </a:r>
              <a:endPar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CED16ACE-C702-53B5-0AD1-D27EC85CE083}"/>
                </a:ext>
              </a:extLst>
            </p:cNvPr>
            <p:cNvGrpSpPr/>
            <p:nvPr/>
          </p:nvGrpSpPr>
          <p:grpSpPr>
            <a:xfrm>
              <a:off x="318931" y="3741671"/>
              <a:ext cx="1700947" cy="816245"/>
              <a:chOff x="318931" y="3642033"/>
              <a:chExt cx="1700947" cy="816245"/>
            </a:xfrm>
          </p:grpSpPr>
          <p:grpSp>
            <p:nvGrpSpPr>
              <p:cNvPr id="146" name="Group 145">
                <a:extLst>
                  <a:ext uri="{FF2B5EF4-FFF2-40B4-BE49-F238E27FC236}">
                    <a16:creationId xmlns:a16="http://schemas.microsoft.com/office/drawing/2014/main" id="{8CA5ED13-E1F2-CCB4-0B5C-E87047134475}"/>
                  </a:ext>
                </a:extLst>
              </p:cNvPr>
              <p:cNvGrpSpPr/>
              <p:nvPr/>
            </p:nvGrpSpPr>
            <p:grpSpPr>
              <a:xfrm>
                <a:off x="479740" y="3642033"/>
                <a:ext cx="388128" cy="341229"/>
                <a:chOff x="479740" y="3642033"/>
                <a:chExt cx="388128" cy="341229"/>
              </a:xfrm>
              <a:effectLst>
                <a:outerShdw blurRad="50800" dist="38100" dir="2700000" algn="tl" rotWithShape="0">
                  <a:prstClr val="black">
                    <a:alpha val="40000"/>
                  </a:prstClr>
                </a:outerShdw>
              </a:effectLst>
            </p:grpSpPr>
            <p:sp>
              <p:nvSpPr>
                <p:cNvPr id="163" name="Oval 162">
                  <a:extLst>
                    <a:ext uri="{FF2B5EF4-FFF2-40B4-BE49-F238E27FC236}">
                      <a16:creationId xmlns:a16="http://schemas.microsoft.com/office/drawing/2014/main" id="{6A5034B1-B204-C1A2-8E04-1603451DD645}"/>
                    </a:ext>
                  </a:extLst>
                </p:cNvPr>
                <p:cNvSpPr/>
                <p:nvPr/>
              </p:nvSpPr>
              <p:spPr>
                <a:xfrm rot="6510730">
                  <a:off x="618296" y="3642014"/>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4" name="Oval 163">
                  <a:extLst>
                    <a:ext uri="{FF2B5EF4-FFF2-40B4-BE49-F238E27FC236}">
                      <a16:creationId xmlns:a16="http://schemas.microsoft.com/office/drawing/2014/main" id="{4342DC21-C82A-C8DA-3969-2587F1C68477}"/>
                    </a:ext>
                  </a:extLst>
                </p:cNvPr>
                <p:cNvSpPr/>
                <p:nvPr/>
              </p:nvSpPr>
              <p:spPr>
                <a:xfrm rot="6510730">
                  <a:off x="683862" y="3747040"/>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5" name="Oval 164">
                  <a:extLst>
                    <a:ext uri="{FF2B5EF4-FFF2-40B4-BE49-F238E27FC236}">
                      <a16:creationId xmlns:a16="http://schemas.microsoft.com/office/drawing/2014/main" id="{781A416A-AD86-BBDD-1B34-69991EB3E24D}"/>
                    </a:ext>
                  </a:extLst>
                </p:cNvPr>
                <p:cNvSpPr/>
                <p:nvPr/>
              </p:nvSpPr>
              <p:spPr>
                <a:xfrm rot="6510730">
                  <a:off x="531379" y="3738371"/>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6" name="Oval 165">
                  <a:extLst>
                    <a:ext uri="{FF2B5EF4-FFF2-40B4-BE49-F238E27FC236}">
                      <a16:creationId xmlns:a16="http://schemas.microsoft.com/office/drawing/2014/main" id="{379DE640-C1E0-E8D6-87F6-71FA99B68FEE}"/>
                    </a:ext>
                  </a:extLst>
                </p:cNvPr>
                <p:cNvSpPr/>
                <p:nvPr/>
              </p:nvSpPr>
              <p:spPr>
                <a:xfrm rot="6510730">
                  <a:off x="479759" y="3850028"/>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7" name="Oval 166">
                  <a:extLst>
                    <a:ext uri="{FF2B5EF4-FFF2-40B4-BE49-F238E27FC236}">
                      <a16:creationId xmlns:a16="http://schemas.microsoft.com/office/drawing/2014/main" id="{426C03F8-29A4-F04D-6476-9BAD6D741050}"/>
                    </a:ext>
                  </a:extLst>
                </p:cNvPr>
                <p:cNvSpPr/>
                <p:nvPr/>
              </p:nvSpPr>
              <p:spPr>
                <a:xfrm rot="6510730">
                  <a:off x="618295" y="3859843"/>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68" name="Oval 167">
                  <a:extLst>
                    <a:ext uri="{FF2B5EF4-FFF2-40B4-BE49-F238E27FC236}">
                      <a16:creationId xmlns:a16="http://schemas.microsoft.com/office/drawing/2014/main" id="{1939D3DB-D6A6-28C4-0946-AF70317B97BF}"/>
                    </a:ext>
                  </a:extLst>
                </p:cNvPr>
                <p:cNvSpPr/>
                <p:nvPr/>
              </p:nvSpPr>
              <p:spPr>
                <a:xfrm rot="6510730">
                  <a:off x="748790" y="3864183"/>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grpSp>
            <p:nvGrpSpPr>
              <p:cNvPr id="147" name="Group 146">
                <a:extLst>
                  <a:ext uri="{FF2B5EF4-FFF2-40B4-BE49-F238E27FC236}">
                    <a16:creationId xmlns:a16="http://schemas.microsoft.com/office/drawing/2014/main" id="{EFFB7984-5FA0-41AD-7850-CEBCB4527A39}"/>
                  </a:ext>
                </a:extLst>
              </p:cNvPr>
              <p:cNvGrpSpPr/>
              <p:nvPr/>
            </p:nvGrpSpPr>
            <p:grpSpPr>
              <a:xfrm>
                <a:off x="1566830" y="3678765"/>
                <a:ext cx="353979" cy="300610"/>
                <a:chOff x="1566830" y="3678765"/>
                <a:chExt cx="353979" cy="300610"/>
              </a:xfrm>
              <a:effectLst>
                <a:outerShdw blurRad="50800" dist="38100" dir="2700000" algn="tl" rotWithShape="0">
                  <a:prstClr val="black">
                    <a:alpha val="40000"/>
                  </a:prstClr>
                </a:outerShdw>
              </a:effectLst>
            </p:grpSpPr>
            <p:sp>
              <p:nvSpPr>
                <p:cNvPr id="151" name="Rectangle 150">
                  <a:extLst>
                    <a:ext uri="{FF2B5EF4-FFF2-40B4-BE49-F238E27FC236}">
                      <a16:creationId xmlns:a16="http://schemas.microsoft.com/office/drawing/2014/main" id="{80C883BE-F0E4-FE92-A96A-ECE887E44F89}"/>
                    </a:ext>
                  </a:extLst>
                </p:cNvPr>
                <p:cNvSpPr/>
                <p:nvPr/>
              </p:nvSpPr>
              <p:spPr>
                <a:xfrm>
                  <a:off x="1674848" y="3678765"/>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2" name="Rectangle 151">
                  <a:extLst>
                    <a:ext uri="{FF2B5EF4-FFF2-40B4-BE49-F238E27FC236}">
                      <a16:creationId xmlns:a16="http://schemas.microsoft.com/office/drawing/2014/main" id="{DB9AC436-81AD-8C07-A5E6-B48976D86D39}"/>
                    </a:ext>
                  </a:extLst>
                </p:cNvPr>
                <p:cNvSpPr/>
                <p:nvPr/>
              </p:nvSpPr>
              <p:spPr>
                <a:xfrm>
                  <a:off x="1791029" y="3747134"/>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3" name="Rectangle 152">
                  <a:extLst>
                    <a:ext uri="{FF2B5EF4-FFF2-40B4-BE49-F238E27FC236}">
                      <a16:creationId xmlns:a16="http://schemas.microsoft.com/office/drawing/2014/main" id="{0461EE3B-3A94-8C94-CA77-1A0194B0FE05}"/>
                    </a:ext>
                  </a:extLst>
                </p:cNvPr>
                <p:cNvSpPr/>
                <p:nvPr/>
              </p:nvSpPr>
              <p:spPr>
                <a:xfrm>
                  <a:off x="1812791" y="3861051"/>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B013F7DA-7F21-11F3-CB4C-460948BAFF6A}"/>
                    </a:ext>
                  </a:extLst>
                </p:cNvPr>
                <p:cNvSpPr/>
                <p:nvPr/>
              </p:nvSpPr>
              <p:spPr>
                <a:xfrm>
                  <a:off x="1687237" y="3832192"/>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5" name="Rectangle 154">
                  <a:extLst>
                    <a:ext uri="{FF2B5EF4-FFF2-40B4-BE49-F238E27FC236}">
                      <a16:creationId xmlns:a16="http://schemas.microsoft.com/office/drawing/2014/main" id="{9220EF9D-358E-CA94-E5B4-569395B685A2}"/>
                    </a:ext>
                  </a:extLst>
                </p:cNvPr>
                <p:cNvSpPr/>
                <p:nvPr/>
              </p:nvSpPr>
              <p:spPr>
                <a:xfrm>
                  <a:off x="1579219" y="3728331"/>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FE21492F-C331-5FA8-2F7A-307AF821F458}"/>
                    </a:ext>
                  </a:extLst>
                </p:cNvPr>
                <p:cNvSpPr/>
                <p:nvPr/>
              </p:nvSpPr>
              <p:spPr>
                <a:xfrm>
                  <a:off x="1566830" y="3864359"/>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grpSp>
            <p:nvGrpSpPr>
              <p:cNvPr id="148" name="Group 147">
                <a:extLst>
                  <a:ext uri="{FF2B5EF4-FFF2-40B4-BE49-F238E27FC236}">
                    <a16:creationId xmlns:a16="http://schemas.microsoft.com/office/drawing/2014/main" id="{61361F0B-B1CF-15A4-75F8-3BED99BB95C6}"/>
                  </a:ext>
                </a:extLst>
              </p:cNvPr>
              <p:cNvGrpSpPr/>
              <p:nvPr/>
            </p:nvGrpSpPr>
            <p:grpSpPr>
              <a:xfrm>
                <a:off x="318931" y="3990191"/>
                <a:ext cx="1700947" cy="468087"/>
                <a:chOff x="318931" y="3990191"/>
                <a:chExt cx="1700947" cy="468087"/>
              </a:xfrm>
              <a:effectLst>
                <a:outerShdw blurRad="50800" dist="38100" dir="2700000" algn="tl" rotWithShape="0">
                  <a:prstClr val="black">
                    <a:alpha val="40000"/>
                  </a:prstClr>
                </a:outerShdw>
              </a:effectLst>
            </p:grpSpPr>
            <p:sp>
              <p:nvSpPr>
                <p:cNvPr id="149" name="Isosceles Triangle 148">
                  <a:extLst>
                    <a:ext uri="{FF2B5EF4-FFF2-40B4-BE49-F238E27FC236}">
                      <a16:creationId xmlns:a16="http://schemas.microsoft.com/office/drawing/2014/main" id="{355ED548-B98D-CFCC-6C31-2E43C7BDFB07}"/>
                    </a:ext>
                  </a:extLst>
                </p:cNvPr>
                <p:cNvSpPr/>
                <p:nvPr/>
              </p:nvSpPr>
              <p:spPr>
                <a:xfrm>
                  <a:off x="918942" y="4065608"/>
                  <a:ext cx="500924" cy="392670"/>
                </a:xfrm>
                <a:prstGeom prst="triangle">
                  <a:avLst/>
                </a:prstGeom>
                <a:gradFill flip="none" rotWithShape="1">
                  <a:path path="shape">
                    <a:fillToRect l="50000" t="50000" r="50000" b="50000"/>
                  </a:path>
                  <a:tileRect/>
                </a:gradFill>
                <a:ln>
                  <a:noFill/>
                </a:ln>
                <a:effectLst/>
                <a:scene3d>
                  <a:camera prst="orthographicFront">
                    <a:rot lat="0" lon="0" rev="0"/>
                  </a:camera>
                  <a:lightRig rig="contrasting" dir="t">
                    <a:rot lat="0" lon="0" rev="78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0" name="Rectangle 149">
                  <a:extLst>
                    <a:ext uri="{FF2B5EF4-FFF2-40B4-BE49-F238E27FC236}">
                      <a16:creationId xmlns:a16="http://schemas.microsoft.com/office/drawing/2014/main" id="{DBDF195E-12BC-F0F9-84D2-D1AB473B7B61}"/>
                    </a:ext>
                  </a:extLst>
                </p:cNvPr>
                <p:cNvSpPr/>
                <p:nvPr/>
              </p:nvSpPr>
              <p:spPr>
                <a:xfrm>
                  <a:off x="318931" y="3990191"/>
                  <a:ext cx="1700947" cy="75417"/>
                </a:xfrm>
                <a:prstGeom prst="rect">
                  <a:avLst/>
                </a:prstGeom>
                <a:solidFill>
                  <a:srgbClr val="B09368"/>
                </a:solidFill>
                <a:ln>
                  <a:noFill/>
                </a:ln>
                <a:scene3d>
                  <a:camera prst="obliqueTop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grpSp>
        </p:grpSp>
        <p:sp>
          <p:nvSpPr>
            <p:cNvPr id="121" name="TextBox 120">
              <a:extLst>
                <a:ext uri="{FF2B5EF4-FFF2-40B4-BE49-F238E27FC236}">
                  <a16:creationId xmlns:a16="http://schemas.microsoft.com/office/drawing/2014/main" id="{9DB80232-8228-A74F-B100-D3B00EF62750}"/>
                </a:ext>
              </a:extLst>
            </p:cNvPr>
            <p:cNvSpPr txBox="1"/>
            <p:nvPr/>
          </p:nvSpPr>
          <p:spPr>
            <a:xfrm>
              <a:off x="11122103" y="3361875"/>
              <a:ext cx="713657"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BMPs</a:t>
              </a:r>
            </a:p>
          </p:txBody>
        </p:sp>
        <p:sp>
          <p:nvSpPr>
            <p:cNvPr id="122" name="TextBox 121">
              <a:extLst>
                <a:ext uri="{FF2B5EF4-FFF2-40B4-BE49-F238E27FC236}">
                  <a16:creationId xmlns:a16="http://schemas.microsoft.com/office/drawing/2014/main" id="{2D37E5DA-7DA6-DDC1-188F-073DEB4D38CC}"/>
                </a:ext>
              </a:extLst>
            </p:cNvPr>
            <p:cNvSpPr txBox="1"/>
            <p:nvPr/>
          </p:nvSpPr>
          <p:spPr>
            <a:xfrm>
              <a:off x="10096929" y="3473124"/>
              <a:ext cx="726527"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Activin</a:t>
              </a:r>
            </a:p>
          </p:txBody>
        </p:sp>
        <p:sp>
          <p:nvSpPr>
            <p:cNvPr id="123" name="TextBox 122">
              <a:extLst>
                <a:ext uri="{FF2B5EF4-FFF2-40B4-BE49-F238E27FC236}">
                  <a16:creationId xmlns:a16="http://schemas.microsoft.com/office/drawing/2014/main" id="{AAC87F23-EDC1-E287-44F0-CC6AC921AF9D}"/>
                </a:ext>
              </a:extLst>
            </p:cNvPr>
            <p:cNvSpPr txBox="1"/>
            <p:nvPr/>
          </p:nvSpPr>
          <p:spPr>
            <a:xfrm>
              <a:off x="10146060" y="4709031"/>
              <a:ext cx="1621982" cy="410369"/>
            </a:xfrm>
            <a:prstGeom prst="rect">
              <a:avLst/>
            </a:prstGeom>
            <a:noFill/>
          </p:spPr>
          <p:txBody>
            <a:bodyPr wrap="none" lIns="0" tIns="0" rIns="0" bIns="0" rtlCol="0" anchor="ctr">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Increased Vascular</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rPr>
                <a:t>Proliferation</a:t>
              </a:r>
            </a:p>
          </p:txBody>
        </p:sp>
        <p:grpSp>
          <p:nvGrpSpPr>
            <p:cNvPr id="124" name="Group 123">
              <a:extLst>
                <a:ext uri="{FF2B5EF4-FFF2-40B4-BE49-F238E27FC236}">
                  <a16:creationId xmlns:a16="http://schemas.microsoft.com/office/drawing/2014/main" id="{00015436-113A-BD99-1719-A9C772753D3F}"/>
                </a:ext>
              </a:extLst>
            </p:cNvPr>
            <p:cNvGrpSpPr/>
            <p:nvPr/>
          </p:nvGrpSpPr>
          <p:grpSpPr>
            <a:xfrm>
              <a:off x="10147128" y="3638205"/>
              <a:ext cx="1700947" cy="914928"/>
              <a:chOff x="10147128" y="3553217"/>
              <a:chExt cx="1700947" cy="914928"/>
            </a:xfrm>
          </p:grpSpPr>
          <p:grpSp>
            <p:nvGrpSpPr>
              <p:cNvPr id="125" name="Group 124">
                <a:extLst>
                  <a:ext uri="{FF2B5EF4-FFF2-40B4-BE49-F238E27FC236}">
                    <a16:creationId xmlns:a16="http://schemas.microsoft.com/office/drawing/2014/main" id="{D04BA99F-9A93-EE0C-C397-E1D94130D758}"/>
                  </a:ext>
                </a:extLst>
              </p:cNvPr>
              <p:cNvGrpSpPr/>
              <p:nvPr/>
            </p:nvGrpSpPr>
            <p:grpSpPr>
              <a:xfrm rot="20839964">
                <a:off x="11336274" y="3553217"/>
                <a:ext cx="353979" cy="300610"/>
                <a:chOff x="1566830" y="3678765"/>
                <a:chExt cx="353979" cy="300610"/>
              </a:xfrm>
              <a:effectLst>
                <a:outerShdw blurRad="50800" dist="38100" dir="2700000" algn="tl" rotWithShape="0">
                  <a:prstClr val="black">
                    <a:alpha val="40000"/>
                  </a:prstClr>
                </a:outerShdw>
              </a:effectLst>
            </p:grpSpPr>
            <p:sp>
              <p:nvSpPr>
                <p:cNvPr id="140" name="Rectangle 139">
                  <a:extLst>
                    <a:ext uri="{FF2B5EF4-FFF2-40B4-BE49-F238E27FC236}">
                      <a16:creationId xmlns:a16="http://schemas.microsoft.com/office/drawing/2014/main" id="{C96C93E9-101A-1E86-30FD-3EB9A5C0BCEF}"/>
                    </a:ext>
                  </a:extLst>
                </p:cNvPr>
                <p:cNvSpPr/>
                <p:nvPr/>
              </p:nvSpPr>
              <p:spPr>
                <a:xfrm>
                  <a:off x="1674848" y="3678765"/>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41" name="Rectangle 140">
                  <a:extLst>
                    <a:ext uri="{FF2B5EF4-FFF2-40B4-BE49-F238E27FC236}">
                      <a16:creationId xmlns:a16="http://schemas.microsoft.com/office/drawing/2014/main" id="{BE6920E2-11AE-F8C7-8AD8-3C43C31AFE1E}"/>
                    </a:ext>
                  </a:extLst>
                </p:cNvPr>
                <p:cNvSpPr/>
                <p:nvPr/>
              </p:nvSpPr>
              <p:spPr>
                <a:xfrm>
                  <a:off x="1791029" y="3747134"/>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42" name="Rectangle 141">
                  <a:extLst>
                    <a:ext uri="{FF2B5EF4-FFF2-40B4-BE49-F238E27FC236}">
                      <a16:creationId xmlns:a16="http://schemas.microsoft.com/office/drawing/2014/main" id="{D50DEE0C-E1C6-1BD7-5AC5-89F8BF932436}"/>
                    </a:ext>
                  </a:extLst>
                </p:cNvPr>
                <p:cNvSpPr/>
                <p:nvPr/>
              </p:nvSpPr>
              <p:spPr>
                <a:xfrm>
                  <a:off x="1812791" y="3861051"/>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43" name="Rectangle 142">
                  <a:extLst>
                    <a:ext uri="{FF2B5EF4-FFF2-40B4-BE49-F238E27FC236}">
                      <a16:creationId xmlns:a16="http://schemas.microsoft.com/office/drawing/2014/main" id="{9CD1E5D6-C311-E049-40C6-2F66B5CDB735}"/>
                    </a:ext>
                  </a:extLst>
                </p:cNvPr>
                <p:cNvSpPr/>
                <p:nvPr/>
              </p:nvSpPr>
              <p:spPr>
                <a:xfrm>
                  <a:off x="1687237" y="3832192"/>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44" name="Rectangle 143">
                  <a:extLst>
                    <a:ext uri="{FF2B5EF4-FFF2-40B4-BE49-F238E27FC236}">
                      <a16:creationId xmlns:a16="http://schemas.microsoft.com/office/drawing/2014/main" id="{FDE0F4C7-96FA-6B47-B380-BB23C1AFB003}"/>
                    </a:ext>
                  </a:extLst>
                </p:cNvPr>
                <p:cNvSpPr/>
                <p:nvPr/>
              </p:nvSpPr>
              <p:spPr>
                <a:xfrm>
                  <a:off x="1579219" y="3728331"/>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45" name="Rectangle 144">
                  <a:extLst>
                    <a:ext uri="{FF2B5EF4-FFF2-40B4-BE49-F238E27FC236}">
                      <a16:creationId xmlns:a16="http://schemas.microsoft.com/office/drawing/2014/main" id="{10D946D1-9A65-B085-EE17-236AB7FB51BD}"/>
                    </a:ext>
                  </a:extLst>
                </p:cNvPr>
                <p:cNvSpPr/>
                <p:nvPr/>
              </p:nvSpPr>
              <p:spPr>
                <a:xfrm>
                  <a:off x="1566830" y="3864359"/>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grpSp>
            <p:nvGrpSpPr>
              <p:cNvPr id="126" name="Group 125">
                <a:extLst>
                  <a:ext uri="{FF2B5EF4-FFF2-40B4-BE49-F238E27FC236}">
                    <a16:creationId xmlns:a16="http://schemas.microsoft.com/office/drawing/2014/main" id="{2D3252D1-D1AB-C64C-BE8F-5825E82D4F16}"/>
                  </a:ext>
                </a:extLst>
              </p:cNvPr>
              <p:cNvGrpSpPr/>
              <p:nvPr/>
            </p:nvGrpSpPr>
            <p:grpSpPr>
              <a:xfrm>
                <a:off x="10147128" y="4000058"/>
                <a:ext cx="1700947" cy="468087"/>
                <a:chOff x="11418452" y="4000058"/>
                <a:chExt cx="1700947" cy="468087"/>
              </a:xfrm>
            </p:grpSpPr>
            <p:sp>
              <p:nvSpPr>
                <p:cNvPr id="138" name="Isosceles Triangle 137">
                  <a:extLst>
                    <a:ext uri="{FF2B5EF4-FFF2-40B4-BE49-F238E27FC236}">
                      <a16:creationId xmlns:a16="http://schemas.microsoft.com/office/drawing/2014/main" id="{EB9FE64C-EAB4-1AE9-689F-6971166FBB0A}"/>
                    </a:ext>
                  </a:extLst>
                </p:cNvPr>
                <p:cNvSpPr/>
                <p:nvPr/>
              </p:nvSpPr>
              <p:spPr>
                <a:xfrm>
                  <a:off x="12018463" y="4075475"/>
                  <a:ext cx="500924" cy="392670"/>
                </a:xfrm>
                <a:prstGeom prst="triangle">
                  <a:avLst/>
                </a:prstGeom>
                <a:gradFill flip="none" rotWithShape="1">
                  <a:path path="shape">
                    <a:fillToRect l="50000" t="50000" r="50000" b="50000"/>
                  </a:path>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39" name="Rectangle 138">
                  <a:extLst>
                    <a:ext uri="{FF2B5EF4-FFF2-40B4-BE49-F238E27FC236}">
                      <a16:creationId xmlns:a16="http://schemas.microsoft.com/office/drawing/2014/main" id="{A798383E-C794-C170-44D0-F91FA421F02F}"/>
                    </a:ext>
                  </a:extLst>
                </p:cNvPr>
                <p:cNvSpPr/>
                <p:nvPr/>
              </p:nvSpPr>
              <p:spPr>
                <a:xfrm rot="20831173">
                  <a:off x="11418452" y="4000058"/>
                  <a:ext cx="1700947" cy="75417"/>
                </a:xfrm>
                <a:prstGeom prst="rect">
                  <a:avLst/>
                </a:prstGeom>
                <a:solidFill>
                  <a:srgbClr val="B09368"/>
                </a:solidFill>
                <a:ln>
                  <a:noFill/>
                </a:ln>
                <a:effectLst>
                  <a:outerShdw blurRad="50800" dist="38100" dir="2700000" algn="tl" rotWithShape="0">
                    <a:prstClr val="black">
                      <a:alpha val="40000"/>
                    </a:prstClr>
                  </a:outerShdw>
                </a:effectLst>
                <a:scene3d>
                  <a:camera prst="obliqueTop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grpSp>
          <p:grpSp>
            <p:nvGrpSpPr>
              <p:cNvPr id="127" name="Group 126">
                <a:extLst>
                  <a:ext uri="{FF2B5EF4-FFF2-40B4-BE49-F238E27FC236}">
                    <a16:creationId xmlns:a16="http://schemas.microsoft.com/office/drawing/2014/main" id="{9EA25368-2194-FFBF-81A8-3F5770BB3950}"/>
                  </a:ext>
                </a:extLst>
              </p:cNvPr>
              <p:cNvGrpSpPr/>
              <p:nvPr/>
            </p:nvGrpSpPr>
            <p:grpSpPr>
              <a:xfrm>
                <a:off x="10217283" y="3653686"/>
                <a:ext cx="508320" cy="496154"/>
                <a:chOff x="11488607" y="3653686"/>
                <a:chExt cx="508320" cy="496154"/>
              </a:xfrm>
              <a:effectLst>
                <a:outerShdw blurRad="50800" dist="38100" dir="2700000" algn="tl" rotWithShape="0">
                  <a:prstClr val="black">
                    <a:alpha val="40000"/>
                  </a:prstClr>
                </a:outerShdw>
              </a:effectLst>
            </p:grpSpPr>
            <p:sp>
              <p:nvSpPr>
                <p:cNvPr id="128" name="Oval 127">
                  <a:extLst>
                    <a:ext uri="{FF2B5EF4-FFF2-40B4-BE49-F238E27FC236}">
                      <a16:creationId xmlns:a16="http://schemas.microsoft.com/office/drawing/2014/main" id="{0663CC0A-3127-1748-66DD-16B6558A6FC1}"/>
                    </a:ext>
                  </a:extLst>
                </p:cNvPr>
                <p:cNvSpPr/>
                <p:nvPr/>
              </p:nvSpPr>
              <p:spPr>
                <a:xfrm rot="6510730">
                  <a:off x="11723171" y="3772643"/>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29" name="Oval 128">
                  <a:extLst>
                    <a:ext uri="{FF2B5EF4-FFF2-40B4-BE49-F238E27FC236}">
                      <a16:creationId xmlns:a16="http://schemas.microsoft.com/office/drawing/2014/main" id="{6D43CF6A-F3BC-DC65-E442-45F3FEFE6B7B}"/>
                    </a:ext>
                  </a:extLst>
                </p:cNvPr>
                <p:cNvSpPr/>
                <p:nvPr/>
              </p:nvSpPr>
              <p:spPr>
                <a:xfrm rot="6510730">
                  <a:off x="11819405" y="3852684"/>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30" name="Oval 129">
                  <a:extLst>
                    <a:ext uri="{FF2B5EF4-FFF2-40B4-BE49-F238E27FC236}">
                      <a16:creationId xmlns:a16="http://schemas.microsoft.com/office/drawing/2014/main" id="{2E1B81B0-01C4-658D-6B43-1C66D5F98264}"/>
                    </a:ext>
                  </a:extLst>
                </p:cNvPr>
                <p:cNvSpPr/>
                <p:nvPr/>
              </p:nvSpPr>
              <p:spPr>
                <a:xfrm rot="6510730">
                  <a:off x="11674194" y="3886476"/>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31" name="Oval 130">
                  <a:extLst>
                    <a:ext uri="{FF2B5EF4-FFF2-40B4-BE49-F238E27FC236}">
                      <a16:creationId xmlns:a16="http://schemas.microsoft.com/office/drawing/2014/main" id="{BAC6D24A-2711-D4A2-947F-E6F8B140FDCC}"/>
                    </a:ext>
                  </a:extLst>
                </p:cNvPr>
                <p:cNvSpPr/>
                <p:nvPr/>
              </p:nvSpPr>
              <p:spPr>
                <a:xfrm rot="6510730">
                  <a:off x="11632636" y="4012495"/>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32" name="Oval 131">
                  <a:extLst>
                    <a:ext uri="{FF2B5EF4-FFF2-40B4-BE49-F238E27FC236}">
                      <a16:creationId xmlns:a16="http://schemas.microsoft.com/office/drawing/2014/main" id="{2207D473-6896-EC64-B7D0-5B0E4FF6F31B}"/>
                    </a:ext>
                  </a:extLst>
                </p:cNvPr>
                <p:cNvSpPr/>
                <p:nvPr/>
              </p:nvSpPr>
              <p:spPr>
                <a:xfrm rot="6510730">
                  <a:off x="11759534" y="3978583"/>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33" name="Oval 132">
                  <a:extLst>
                    <a:ext uri="{FF2B5EF4-FFF2-40B4-BE49-F238E27FC236}">
                      <a16:creationId xmlns:a16="http://schemas.microsoft.com/office/drawing/2014/main" id="{707697BD-04DF-6F7A-02B8-97555B780CA9}"/>
                    </a:ext>
                  </a:extLst>
                </p:cNvPr>
                <p:cNvSpPr/>
                <p:nvPr/>
              </p:nvSpPr>
              <p:spPr>
                <a:xfrm rot="6510730">
                  <a:off x="11877849" y="3950998"/>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34" name="Oval 133">
                  <a:extLst>
                    <a:ext uri="{FF2B5EF4-FFF2-40B4-BE49-F238E27FC236}">
                      <a16:creationId xmlns:a16="http://schemas.microsoft.com/office/drawing/2014/main" id="{D3B9F7F2-18F2-D777-AE65-ED4266E1BAF5}"/>
                    </a:ext>
                  </a:extLst>
                </p:cNvPr>
                <p:cNvSpPr/>
                <p:nvPr/>
              </p:nvSpPr>
              <p:spPr>
                <a:xfrm rot="6510730">
                  <a:off x="11596618" y="3791647"/>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35" name="Oval 134">
                  <a:extLst>
                    <a:ext uri="{FF2B5EF4-FFF2-40B4-BE49-F238E27FC236}">
                      <a16:creationId xmlns:a16="http://schemas.microsoft.com/office/drawing/2014/main" id="{9C9C41E2-AD6B-015D-14BC-4814A25F6E3B}"/>
                    </a:ext>
                  </a:extLst>
                </p:cNvPr>
                <p:cNvSpPr/>
                <p:nvPr/>
              </p:nvSpPr>
              <p:spPr>
                <a:xfrm rot="6510730">
                  <a:off x="11565320" y="3910701"/>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36" name="Oval 135">
                  <a:extLst>
                    <a:ext uri="{FF2B5EF4-FFF2-40B4-BE49-F238E27FC236}">
                      <a16:creationId xmlns:a16="http://schemas.microsoft.com/office/drawing/2014/main" id="{49CEFC9F-7611-0CB6-D74B-DBD40F2EAEE7}"/>
                    </a:ext>
                  </a:extLst>
                </p:cNvPr>
                <p:cNvSpPr/>
                <p:nvPr/>
              </p:nvSpPr>
              <p:spPr>
                <a:xfrm rot="6510730">
                  <a:off x="11488626" y="4030761"/>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37" name="Oval 136">
                  <a:extLst>
                    <a:ext uri="{FF2B5EF4-FFF2-40B4-BE49-F238E27FC236}">
                      <a16:creationId xmlns:a16="http://schemas.microsoft.com/office/drawing/2014/main" id="{098B552B-BED4-5A5C-C253-D8E8929F96CB}"/>
                    </a:ext>
                  </a:extLst>
                </p:cNvPr>
                <p:cNvSpPr/>
                <p:nvPr/>
              </p:nvSpPr>
              <p:spPr>
                <a:xfrm rot="6510730">
                  <a:off x="11680130" y="3653667"/>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245074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a:extLst>
              <a:ext uri="{FF2B5EF4-FFF2-40B4-BE49-F238E27FC236}">
                <a16:creationId xmlns:a16="http://schemas.microsoft.com/office/drawing/2014/main" id="{446BEBFC-DC95-4CA8-A109-F7408585094F}"/>
              </a:ext>
            </a:extLst>
          </p:cNvPr>
          <p:cNvSpPr>
            <a:spLocks noGrp="1"/>
          </p:cNvSpPr>
          <p:nvPr>
            <p:ph type="title"/>
          </p:nvPr>
        </p:nvSpPr>
        <p:spPr>
          <a:xfrm>
            <a:off x="452438" y="10068"/>
            <a:ext cx="10901362" cy="1097280"/>
          </a:xfrm>
        </p:spPr>
        <p:txBody>
          <a:bodyPr>
            <a:normAutofit/>
          </a:bodyPr>
          <a:lstStyle/>
          <a:p>
            <a:r>
              <a:rPr lang="en-US" sz="3200" noProof="0" dirty="0"/>
              <a:t>Sotatercept</a:t>
            </a:r>
            <a:endParaRPr lang="en-US" sz="3200" dirty="0"/>
          </a:p>
        </p:txBody>
      </p:sp>
      <p:sp>
        <p:nvSpPr>
          <p:cNvPr id="20" name="Content Placeholder 19">
            <a:extLst>
              <a:ext uri="{FF2B5EF4-FFF2-40B4-BE49-F238E27FC236}">
                <a16:creationId xmlns:a16="http://schemas.microsoft.com/office/drawing/2014/main" id="{0C94E2B2-F056-9E1E-E274-A6199904E700}"/>
              </a:ext>
            </a:extLst>
          </p:cNvPr>
          <p:cNvSpPr>
            <a:spLocks noGrp="1"/>
          </p:cNvSpPr>
          <p:nvPr>
            <p:ph idx="1"/>
          </p:nvPr>
        </p:nvSpPr>
        <p:spPr>
          <a:xfrm>
            <a:off x="452438" y="955738"/>
            <a:ext cx="11197370" cy="2308376"/>
          </a:xfrm>
        </p:spPr>
        <p:txBody>
          <a:bodyPr>
            <a:noAutofit/>
          </a:bodyPr>
          <a:lstStyle/>
          <a:p>
            <a:pPr>
              <a:spcBef>
                <a:spcPts val="800"/>
              </a:spcBef>
            </a:pPr>
            <a:r>
              <a:rPr lang="en-US" sz="1950" dirty="0"/>
              <a:t>First-in-class activin signaling inhibitor approved for PAH.  Proposed to reverse pathological remodeling by improving the balance between anti- and pro-proliferative signaling.</a:t>
            </a:r>
            <a:r>
              <a:rPr lang="en-US" sz="1950" baseline="30000" dirty="0"/>
              <a:t>1,2</a:t>
            </a:r>
          </a:p>
          <a:p>
            <a:pPr>
              <a:spcBef>
                <a:spcPts val="800"/>
              </a:spcBef>
            </a:pPr>
            <a:r>
              <a:rPr lang="en-US" sz="1950" dirty="0"/>
              <a:t>In Phase 3 STELLAR, </a:t>
            </a:r>
            <a:r>
              <a:rPr lang="en-US" sz="1950" dirty="0" err="1"/>
              <a:t>sotatercept</a:t>
            </a:r>
            <a:r>
              <a:rPr lang="en-US" sz="1950" dirty="0"/>
              <a:t> as an add-on therapy for PAH patients (WHO FC II and III) significantly improved exercise capacity (6-minute walk distance) and reduced clinical worsening by 84%, with manageable safety.</a:t>
            </a:r>
            <a:r>
              <a:rPr lang="en-US" sz="1950" baseline="30000" dirty="0"/>
              <a:t>3</a:t>
            </a:r>
          </a:p>
          <a:p>
            <a:pPr>
              <a:spcBef>
                <a:spcPts val="800"/>
              </a:spcBef>
            </a:pPr>
            <a:r>
              <a:rPr lang="en-US" sz="1950" dirty="0"/>
              <a:t>It remains unknown if </a:t>
            </a:r>
            <a:r>
              <a:rPr lang="en-US" sz="1950" dirty="0" err="1"/>
              <a:t>sotatercept</a:t>
            </a:r>
            <a:r>
              <a:rPr lang="en-US" sz="1950" dirty="0"/>
              <a:t> can reduce the rates of mortality and major morbidity events such as PAH-related hospitalizations and lung transplantation in patients at high risk of death. </a:t>
            </a:r>
          </a:p>
        </p:txBody>
      </p:sp>
      <p:sp>
        <p:nvSpPr>
          <p:cNvPr id="2" name="TextBox 1">
            <a:extLst>
              <a:ext uri="{FF2B5EF4-FFF2-40B4-BE49-F238E27FC236}">
                <a16:creationId xmlns:a16="http://schemas.microsoft.com/office/drawing/2014/main" id="{098FD93D-C6E2-A568-4485-06B24AD5D4B9}"/>
              </a:ext>
            </a:extLst>
          </p:cNvPr>
          <p:cNvSpPr txBox="1"/>
          <p:nvPr/>
        </p:nvSpPr>
        <p:spPr>
          <a:xfrm>
            <a:off x="240191" y="5736552"/>
            <a:ext cx="11783832" cy="269626"/>
          </a:xfrm>
          <a:prstGeom prst="rect">
            <a:avLst/>
          </a:prstGeom>
          <a:noFill/>
        </p:spPr>
        <p:txBody>
          <a:bodyPr wrap="square" lIns="0" tIns="0" rIns="0" bIns="0" rtlCol="0">
            <a:spAutoFit/>
          </a:bodyPr>
          <a:lstStyle/>
          <a:p>
            <a:pPr marL="0" marR="0" lvl="0" indent="0" algn="l" defTabSz="914400" rtl="0" eaLnBrk="1" fontAlgn="auto" latinLnBrk="0" hangingPunct="1">
              <a:lnSpc>
                <a:spcPts val="900"/>
              </a:lnSpc>
              <a:spcBef>
                <a:spcPts val="0"/>
              </a:spcBef>
              <a:spcAft>
                <a:spcPts val="300"/>
              </a:spcAft>
              <a:buClrTx/>
              <a:buSzTx/>
              <a:buFontTx/>
              <a:buNone/>
              <a:tabLst/>
              <a:defRPr/>
            </a:pPr>
            <a:r>
              <a:rPr kumimoji="0" lang="en-US"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ActRIIA</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activin receptor type IIA; BMP: bone morphogenetic protein; IgG1Fc: human immunoglobulin G1 Fc domain; PAH: pulmonary arterial hypertension; WHO FC: World Health </a:t>
            </a:r>
            <a:r>
              <a:rPr lang="en-US" sz="1000" dirty="0">
                <a:latin typeface="Arial" panose="020B0604020202020204" pitchFamily="34" charset="0"/>
                <a:cs typeface="Arial" panose="020B0604020202020204" pitchFamily="34" charset="0"/>
              </a:rPr>
              <a:t>Organization </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functional class</a:t>
            </a:r>
          </a:p>
          <a:p>
            <a:pPr marL="0" marR="0" lvl="0" indent="0" algn="l" defTabSz="914400" rtl="0" eaLnBrk="1" fontAlgn="auto" latinLnBrk="0" hangingPunct="1">
              <a:lnSpc>
                <a:spcPts val="900"/>
              </a:lnSpc>
              <a:spcBef>
                <a:spcPts val="0"/>
              </a:spcBef>
              <a:spcAft>
                <a:spcPts val="300"/>
              </a:spcAft>
              <a:buClrTx/>
              <a:buSzTx/>
              <a:buFontTx/>
              <a:buNone/>
              <a:tabLst/>
              <a:defRPr/>
            </a:pP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 Humbert M, et al. </a:t>
            </a:r>
            <a:r>
              <a:rPr kumimoji="0" lang="en-US"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N Engl J Med</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2021;384(13):1204 ─ 1215; 2. Yung LM, et al. </a:t>
            </a:r>
            <a:r>
              <a:rPr kumimoji="0" lang="en-US"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Sci </a:t>
            </a:r>
            <a:r>
              <a:rPr kumimoji="0" lang="en-US" sz="1000" b="0" i="1" u="none" strike="noStrike" kern="1200" cap="none" spc="0" normalizeH="0" baseline="0" noProof="0" dirty="0" err="1">
                <a:ln>
                  <a:noFill/>
                </a:ln>
                <a:effectLst/>
                <a:uLnTx/>
                <a:uFillTx/>
                <a:latin typeface="Arial" panose="020B0604020202020204" pitchFamily="34" charset="0"/>
                <a:cs typeface="Arial" panose="020B0604020202020204" pitchFamily="34" charset="0"/>
              </a:rPr>
              <a:t>Transl</a:t>
            </a:r>
            <a:r>
              <a:rPr kumimoji="0" lang="en-US"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Med</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2020;12(543):eeaz5660. 3. </a:t>
            </a:r>
            <a:r>
              <a:rPr kumimoji="0" lang="en-US" sz="1000" b="0" i="0" u="none" strike="noStrike" kern="1200" cap="none" spc="0" normalizeH="0" baseline="0" noProof="0" err="1">
                <a:ln>
                  <a:noFill/>
                </a:ln>
                <a:effectLst/>
                <a:uLnTx/>
                <a:uFillTx/>
                <a:latin typeface="Arial" panose="020B0604020202020204" pitchFamily="34" charset="0"/>
                <a:cs typeface="Arial" panose="020B0604020202020204" pitchFamily="34" charset="0"/>
              </a:rPr>
              <a:t>Hoeper</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et al.  </a:t>
            </a:r>
            <a:r>
              <a:rPr kumimoji="0" lang="en-US"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N Engl J Med</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2023, 388(16):1478─1490</a:t>
            </a:r>
            <a:endParaRPr kumimoji="0" lang="en-US" sz="105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A109A8E-25B6-967B-2A1E-CFFA612E9834}"/>
              </a:ext>
            </a:extLst>
          </p:cNvPr>
          <p:cNvSpPr>
            <a:spLocks noGrp="1"/>
          </p:cNvSpPr>
          <p:nvPr>
            <p:ph type="sldNum" sz="quarter" idx="12"/>
          </p:nvPr>
        </p:nvSpPr>
        <p:spPr/>
        <p:txBody>
          <a:bodyPr/>
          <a:lstStyle/>
          <a:p>
            <a:fld id="{18E20A64-E73C-CE4A-B4CA-505F6B4EC5E2}" type="slidenum">
              <a:rPr lang="en-US" smtClean="0"/>
              <a:t>4</a:t>
            </a:fld>
            <a:endParaRPr lang="en-US"/>
          </a:p>
        </p:txBody>
      </p:sp>
      <p:pic>
        <p:nvPicPr>
          <p:cNvPr id="3" name="Picture 2">
            <a:extLst>
              <a:ext uri="{FF2B5EF4-FFF2-40B4-BE49-F238E27FC236}">
                <a16:creationId xmlns:a16="http://schemas.microsoft.com/office/drawing/2014/main" id="{533A48E9-1783-8F8D-6E5B-9DF3EF2AF11E}"/>
              </a:ext>
            </a:extLst>
          </p:cNvPr>
          <p:cNvPicPr>
            <a:picLocks noChangeAspect="1"/>
          </p:cNvPicPr>
          <p:nvPr/>
        </p:nvPicPr>
        <p:blipFill>
          <a:blip r:embed="rId3"/>
          <a:stretch>
            <a:fillRect/>
          </a:stretch>
        </p:blipFill>
        <p:spPr>
          <a:xfrm>
            <a:off x="937053" y="3056360"/>
            <a:ext cx="10513542" cy="2712065"/>
          </a:xfrm>
          <a:prstGeom prst="rect">
            <a:avLst/>
          </a:prstGeom>
        </p:spPr>
      </p:pic>
    </p:spTree>
    <p:extLst>
      <p:ext uri="{BB962C8B-B14F-4D97-AF65-F5344CB8AC3E}">
        <p14:creationId xmlns:p14="http://schemas.microsoft.com/office/powerpoint/2010/main" val="382675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7EE2-D686-4298-982D-67F604F5E658}"/>
              </a:ext>
            </a:extLst>
          </p:cNvPr>
          <p:cNvSpPr>
            <a:spLocks noGrp="1"/>
          </p:cNvSpPr>
          <p:nvPr>
            <p:ph type="title"/>
          </p:nvPr>
        </p:nvSpPr>
        <p:spPr>
          <a:xfrm>
            <a:off x="452438" y="126440"/>
            <a:ext cx="11247949" cy="1325563"/>
          </a:xfrm>
          <a:ln>
            <a:noFill/>
          </a:ln>
        </p:spPr>
        <p:txBody>
          <a:bodyPr>
            <a:noAutofit/>
          </a:bodyPr>
          <a:lstStyle/>
          <a:p>
            <a:r>
              <a:rPr lang="en-US" sz="3200" dirty="0"/>
              <a:t>ZENITH (NCT04896008) is a Phase 3 study of Sotatercept in high-risk PAH WHO FC III and IV</a:t>
            </a:r>
          </a:p>
        </p:txBody>
      </p:sp>
      <p:sp>
        <p:nvSpPr>
          <p:cNvPr id="59" name="TextBox 58">
            <a:extLst>
              <a:ext uri="{FF2B5EF4-FFF2-40B4-BE49-F238E27FC236}">
                <a16:creationId xmlns:a16="http://schemas.microsoft.com/office/drawing/2014/main" id="{C77E2811-2F30-4B59-A859-B58A74B855C5}"/>
              </a:ext>
            </a:extLst>
          </p:cNvPr>
          <p:cNvSpPr txBox="1"/>
          <p:nvPr/>
        </p:nvSpPr>
        <p:spPr>
          <a:xfrm>
            <a:off x="3517827" y="6172209"/>
            <a:ext cx="8264979" cy="364715"/>
          </a:xfrm>
          <a:prstGeom prst="rect">
            <a:avLst/>
          </a:prstGeom>
          <a:solidFill>
            <a:srgbClr val="FFFFFF">
              <a:alpha val="85098"/>
            </a:srgbClr>
          </a:solidFill>
        </p:spPr>
        <p:txBody>
          <a:bodyPr wrap="square" lIns="9144" tIns="9144" rIns="9144" bIns="9144" rtlCol="0">
            <a:spAutoFit/>
          </a:bodyPr>
          <a:lstStyle/>
          <a:p>
            <a:pPr marL="0" marR="0" lvl="0" indent="0" algn="l" defTabSz="914400" rtl="0" eaLnBrk="1" fontAlgn="auto" latinLnBrk="0" hangingPunct="1">
              <a:lnSpc>
                <a:spcPts val="900"/>
              </a:lnSpc>
              <a:spcBef>
                <a:spcPts val="0"/>
              </a:spcBef>
              <a:spcAft>
                <a:spcPts val="300"/>
              </a:spcAft>
              <a:buClrTx/>
              <a:buSzTx/>
              <a:buFontTx/>
              <a:buNone/>
              <a:tabLst/>
              <a:defRPr/>
            </a:pPr>
            <a:r>
              <a:rPr kumimoji="0" lang="en-US" sz="800" b="0" i="0" u="none" strike="noStrike" kern="1200" cap="none" spc="0" normalizeH="0" baseline="0" noProof="0">
                <a:ln>
                  <a:noFill/>
                </a:ln>
                <a:effectLst/>
                <a:uLnTx/>
                <a:uFillTx/>
                <a:latin typeface="Arial" panose="020B0604020202020204"/>
                <a:ea typeface="+mn-ea"/>
                <a:cs typeface="+mn-cs"/>
              </a:rPr>
              <a:t>6MWD: 6-minute walk distance; CO: cardiac output; DBPC: double-blind, placebo-controlled; EOS: end of study; EOT: end of trial; </a:t>
            </a:r>
            <a:r>
              <a:rPr lang="en-US" sz="800">
                <a:latin typeface="Arial (narrow)"/>
                <a:ea typeface="SimSun" panose="02010600030101010101" pitchFamily="2" charset="-122"/>
              </a:rPr>
              <a:t>EQ-5D-5L: </a:t>
            </a:r>
            <a:r>
              <a:rPr lang="en-US" sz="800" err="1">
                <a:latin typeface="Arial (narrow)"/>
                <a:ea typeface="SimSun" panose="02010600030101010101" pitchFamily="2" charset="-122"/>
              </a:rPr>
              <a:t>EuroQol</a:t>
            </a:r>
            <a:r>
              <a:rPr lang="en-US" sz="800">
                <a:latin typeface="Arial (narrow)"/>
                <a:ea typeface="SimSun" panose="02010600030101010101" pitchFamily="2" charset="-122"/>
              </a:rPr>
              <a:t> 5-Dimension 5-Level; </a:t>
            </a:r>
            <a:r>
              <a:rPr kumimoji="0" lang="en-US" sz="800" b="0" i="0" u="none" strike="noStrike" kern="1200" cap="none" spc="0" normalizeH="0" baseline="0" noProof="0" err="1">
                <a:ln>
                  <a:noFill/>
                </a:ln>
                <a:effectLst/>
                <a:uLnTx/>
                <a:uFillTx/>
                <a:latin typeface="Arial" panose="020B0604020202020204"/>
                <a:ea typeface="+mn-ea"/>
                <a:cs typeface="+mn-cs"/>
              </a:rPr>
              <a:t>mPAP</a:t>
            </a:r>
            <a:r>
              <a:rPr kumimoji="0" lang="en-US" sz="800" b="0" i="0" u="none" strike="noStrike" kern="1200" cap="none" spc="0" normalizeH="0" baseline="0" noProof="0">
                <a:ln>
                  <a:noFill/>
                </a:ln>
                <a:effectLst/>
                <a:uLnTx/>
                <a:uFillTx/>
                <a:latin typeface="Arial" panose="020B0604020202020204"/>
                <a:ea typeface="+mn-ea"/>
                <a:cs typeface="+mn-cs"/>
              </a:rPr>
              <a:t>: mean pulmonary artery pressure; N: number in treatment group; NT-</a:t>
            </a:r>
            <a:r>
              <a:rPr kumimoji="0" lang="en-US" sz="800" b="0" i="0" u="none" strike="noStrike" kern="1200" cap="none" spc="0" normalizeH="0" baseline="0" noProof="0" err="1">
                <a:ln>
                  <a:noFill/>
                </a:ln>
                <a:effectLst/>
                <a:uLnTx/>
                <a:uFillTx/>
                <a:latin typeface="Arial" panose="020B0604020202020204"/>
                <a:ea typeface="+mn-ea"/>
                <a:cs typeface="+mn-cs"/>
              </a:rPr>
              <a:t>proBNP</a:t>
            </a:r>
            <a:r>
              <a:rPr kumimoji="0" lang="en-US" sz="800" b="0" i="0" u="none" strike="noStrike" kern="1200" cap="none" spc="0" normalizeH="0" baseline="0" noProof="0">
                <a:ln>
                  <a:noFill/>
                </a:ln>
                <a:effectLst/>
                <a:uLnTx/>
                <a:uFillTx/>
                <a:latin typeface="Arial" panose="020B0604020202020204"/>
                <a:ea typeface="+mn-ea"/>
                <a:cs typeface="+mn-cs"/>
              </a:rPr>
              <a:t>: N-terminal pro–B-type natriuretic peptide; PAH: pulmonary arterial hypertension; PVR: pulmonary vascular resistance; REVEAL:  Registry to Evaluate Early and Long-Term PAH Disease Management </a:t>
            </a:r>
            <a:r>
              <a:rPr lang="en-US" sz="800">
                <a:latin typeface="Arial" panose="020B0604020202020204"/>
              </a:rPr>
              <a:t>; </a:t>
            </a:r>
            <a:r>
              <a:rPr kumimoji="0" lang="en-US" sz="800" b="0" i="0" u="none" strike="noStrike" kern="1200" cap="none" spc="0" normalizeH="0" baseline="0" noProof="0">
                <a:ln>
                  <a:noFill/>
                </a:ln>
                <a:effectLst/>
                <a:uLnTx/>
                <a:uFillTx/>
                <a:latin typeface="Arial" panose="020B0604020202020204"/>
                <a:ea typeface="+mn-ea"/>
                <a:cs typeface="+mn-cs"/>
              </a:rPr>
              <a:t>WHO FC: World Health Organization functional class; Wk24: Week 24</a:t>
            </a:r>
          </a:p>
        </p:txBody>
      </p:sp>
      <p:sp>
        <p:nvSpPr>
          <p:cNvPr id="6" name="TextBox 5">
            <a:extLst>
              <a:ext uri="{FF2B5EF4-FFF2-40B4-BE49-F238E27FC236}">
                <a16:creationId xmlns:a16="http://schemas.microsoft.com/office/drawing/2014/main" id="{955CDF36-877B-689F-9363-847035FBA6A1}"/>
              </a:ext>
            </a:extLst>
          </p:cNvPr>
          <p:cNvSpPr txBox="1"/>
          <p:nvPr/>
        </p:nvSpPr>
        <p:spPr>
          <a:xfrm>
            <a:off x="251620" y="5790040"/>
            <a:ext cx="9701268" cy="261610"/>
          </a:xfrm>
          <a:prstGeom prst="rect">
            <a:avLst/>
          </a:prstGeom>
          <a:noFill/>
        </p:spPr>
        <p:txBody>
          <a:bodyPr wrap="square" lIns="0" rtlCol="0" anchor="b">
            <a:spAutoFit/>
          </a:bodyPr>
          <a:lstStyle/>
          <a:p>
            <a:pPr marR="0" lvl="0">
              <a:spcBef>
                <a:spcPts val="0"/>
              </a:spcBef>
              <a:spcAft>
                <a:spcPts val="0"/>
              </a:spcAft>
            </a:pPr>
            <a:r>
              <a:rPr lang="en-US" sz="1050" baseline="30000" err="1">
                <a:effectLst/>
                <a:latin typeface="Arial" panose="020B0604020202020204" pitchFamily="34" charset="0"/>
                <a:ea typeface="SimSun" panose="02010600030101010101" pitchFamily="2" charset="-122"/>
                <a:cs typeface="Arial" panose="020B0604020202020204" pitchFamily="34" charset="0"/>
              </a:rPr>
              <a:t>a</a:t>
            </a:r>
            <a:r>
              <a:rPr lang="en-US" sz="1050" err="1">
                <a:effectLst/>
                <a:latin typeface="Arial" panose="020B0604020202020204" pitchFamily="34" charset="0"/>
                <a:ea typeface="SimSun" panose="02010600030101010101" pitchFamily="2" charset="-122"/>
                <a:cs typeface="Arial" panose="020B0604020202020204" pitchFamily="34" charset="0"/>
              </a:rPr>
              <a:t>Interim</a:t>
            </a:r>
            <a:r>
              <a:rPr lang="en-US" sz="1050">
                <a:effectLst/>
                <a:latin typeface="Arial" panose="020B0604020202020204" pitchFamily="34" charset="0"/>
                <a:ea typeface="SimSun" panose="02010600030101010101" pitchFamily="2" charset="-122"/>
                <a:cs typeface="Arial" panose="020B0604020202020204" pitchFamily="34" charset="0"/>
              </a:rPr>
              <a:t> analysis occurred when approximately 50% of the clinical events were accrued (July 26, 2024)</a:t>
            </a:r>
          </a:p>
        </p:txBody>
      </p:sp>
      <p:sp>
        <p:nvSpPr>
          <p:cNvPr id="7" name="Slide Number Placeholder 6">
            <a:extLst>
              <a:ext uri="{FF2B5EF4-FFF2-40B4-BE49-F238E27FC236}">
                <a16:creationId xmlns:a16="http://schemas.microsoft.com/office/drawing/2014/main" id="{1CAC393E-5B96-7AD3-9B07-ED13BADF66B6}"/>
              </a:ext>
            </a:extLst>
          </p:cNvPr>
          <p:cNvSpPr>
            <a:spLocks noGrp="1"/>
          </p:cNvSpPr>
          <p:nvPr>
            <p:ph type="sldNum" sz="quarter" idx="12"/>
          </p:nvPr>
        </p:nvSpPr>
        <p:spPr/>
        <p:txBody>
          <a:bodyPr/>
          <a:lstStyle/>
          <a:p>
            <a:fld id="{18E20A64-E73C-CE4A-B4CA-505F6B4EC5E2}" type="slidenum">
              <a:rPr lang="en-US" smtClean="0"/>
              <a:t>5</a:t>
            </a:fld>
            <a:endParaRPr lang="en-US"/>
          </a:p>
        </p:txBody>
      </p:sp>
      <p:grpSp>
        <p:nvGrpSpPr>
          <p:cNvPr id="3" name="Group 2">
            <a:extLst>
              <a:ext uri="{FF2B5EF4-FFF2-40B4-BE49-F238E27FC236}">
                <a16:creationId xmlns:a16="http://schemas.microsoft.com/office/drawing/2014/main" id="{9E515CE5-6D7F-0651-1A70-268B2C6E1263}"/>
              </a:ext>
            </a:extLst>
          </p:cNvPr>
          <p:cNvGrpSpPr/>
          <p:nvPr/>
        </p:nvGrpSpPr>
        <p:grpSpPr>
          <a:xfrm>
            <a:off x="7770392" y="1909769"/>
            <a:ext cx="4137394" cy="3582806"/>
            <a:chOff x="614201" y="3433896"/>
            <a:chExt cx="4391630" cy="3582806"/>
          </a:xfrm>
          <a:noFill/>
        </p:grpSpPr>
        <p:grpSp>
          <p:nvGrpSpPr>
            <p:cNvPr id="9" name="Group 8">
              <a:extLst>
                <a:ext uri="{FF2B5EF4-FFF2-40B4-BE49-F238E27FC236}">
                  <a16:creationId xmlns:a16="http://schemas.microsoft.com/office/drawing/2014/main" id="{0325BF0C-E78E-43BB-5B71-85604AA3CB34}"/>
                </a:ext>
              </a:extLst>
            </p:cNvPr>
            <p:cNvGrpSpPr/>
            <p:nvPr/>
          </p:nvGrpSpPr>
          <p:grpSpPr>
            <a:xfrm>
              <a:off x="614201" y="3433896"/>
              <a:ext cx="4378053" cy="777585"/>
              <a:chOff x="459502" y="3433896"/>
              <a:chExt cx="4378053" cy="777585"/>
            </a:xfrm>
            <a:grpFill/>
          </p:grpSpPr>
          <p:sp>
            <p:nvSpPr>
              <p:cNvPr id="15" name="Rectangle 14">
                <a:extLst>
                  <a:ext uri="{FF2B5EF4-FFF2-40B4-BE49-F238E27FC236}">
                    <a16:creationId xmlns:a16="http://schemas.microsoft.com/office/drawing/2014/main" id="{5EF95C46-2C3D-DEC4-51A6-D6ADEF8D1587}"/>
                  </a:ext>
                </a:extLst>
              </p:cNvPr>
              <p:cNvSpPr/>
              <p:nvPr/>
            </p:nvSpPr>
            <p:spPr>
              <a:xfrm>
                <a:off x="459502" y="3433896"/>
                <a:ext cx="4372848" cy="274320"/>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lIns="0" tIns="0" rIns="0" bIns="0" rtlCol="0" anchor="ctr">
                <a:noAutofit/>
              </a:bodyPr>
              <a:lstStyle/>
              <a:p>
                <a:pPr marL="0" marR="0" lvl="0" indent="0" algn="ctr" defTabSz="913852" rtl="0" eaLnBrk="1" fontAlgn="auto" latinLnBrk="0" hangingPunct="1">
                  <a:lnSpc>
                    <a:spcPct val="95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Primary Endpoint</a:t>
                </a:r>
              </a:p>
            </p:txBody>
          </p:sp>
          <p:sp>
            <p:nvSpPr>
              <p:cNvPr id="16" name="Rectangle 15">
                <a:extLst>
                  <a:ext uri="{FF2B5EF4-FFF2-40B4-BE49-F238E27FC236}">
                    <a16:creationId xmlns:a16="http://schemas.microsoft.com/office/drawing/2014/main" id="{4CE4AAEF-C49F-2790-E4CD-CB23FCE5DEAB}"/>
                  </a:ext>
                </a:extLst>
              </p:cNvPr>
              <p:cNvSpPr/>
              <p:nvPr/>
            </p:nvSpPr>
            <p:spPr>
              <a:xfrm>
                <a:off x="464707" y="3711457"/>
                <a:ext cx="4372848" cy="500024"/>
              </a:xfrm>
              <a:prstGeom prst="rect">
                <a:avLst/>
              </a:prstGeom>
              <a:noFill/>
              <a:ln w="190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91416" tIns="45708" rIns="0" bIns="0" rtlCol="0" anchor="t">
                <a:noAutofit/>
              </a:bodyPr>
              <a:lstStyle/>
              <a:p>
                <a:pPr marR="0" lvl="0" algn="l" defTabSz="914126" rtl="0" eaLnBrk="1" fontAlgn="base" latinLnBrk="0" hangingPunct="1">
                  <a:lnSpc>
                    <a:spcPct val="95000"/>
                  </a:lnSpc>
                  <a:spcBef>
                    <a:spcPts val="200"/>
                  </a:spcBef>
                  <a:spcAft>
                    <a:spcPts val="0"/>
                  </a:spcAft>
                  <a:buClr>
                    <a:srgbClr val="000000"/>
                  </a:buClr>
                  <a:buSzTx/>
                  <a:tabLst/>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Time to first event of all-cause death, lung transplantation, or PAH worsening-related hospitalization of ≥ 24 hours</a:t>
                </a:r>
              </a:p>
            </p:txBody>
          </p:sp>
        </p:grpSp>
        <p:grpSp>
          <p:nvGrpSpPr>
            <p:cNvPr id="11" name="Group 10">
              <a:extLst>
                <a:ext uri="{FF2B5EF4-FFF2-40B4-BE49-F238E27FC236}">
                  <a16:creationId xmlns:a16="http://schemas.microsoft.com/office/drawing/2014/main" id="{2115ED43-D266-AA72-D733-E4D875532F54}"/>
                </a:ext>
              </a:extLst>
            </p:cNvPr>
            <p:cNvGrpSpPr/>
            <p:nvPr/>
          </p:nvGrpSpPr>
          <p:grpSpPr>
            <a:xfrm>
              <a:off x="632802" y="4403226"/>
              <a:ext cx="4373029" cy="2613476"/>
              <a:chOff x="478103" y="4403226"/>
              <a:chExt cx="4373029" cy="2613476"/>
            </a:xfrm>
            <a:grpFill/>
          </p:grpSpPr>
          <p:sp>
            <p:nvSpPr>
              <p:cNvPr id="13" name="Rectangle 12">
                <a:extLst>
                  <a:ext uri="{FF2B5EF4-FFF2-40B4-BE49-F238E27FC236}">
                    <a16:creationId xmlns:a16="http://schemas.microsoft.com/office/drawing/2014/main" id="{D55483C5-B75B-3E32-7B9E-3BACB6384C0E}"/>
                  </a:ext>
                </a:extLst>
              </p:cNvPr>
              <p:cNvSpPr/>
              <p:nvPr/>
            </p:nvSpPr>
            <p:spPr>
              <a:xfrm>
                <a:off x="478284" y="4403226"/>
                <a:ext cx="4372848" cy="274320"/>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lIns="0" tIns="0" rIns="0" bIns="0" rtlCol="0" anchor="ctr">
                <a:noAutofit/>
              </a:bodyPr>
              <a:lstStyle/>
              <a:p>
                <a:pPr marL="0" marR="0" lvl="0" indent="0" algn="ctr" defTabSz="913852" rtl="0" eaLnBrk="1" fontAlgn="auto" latinLnBrk="0" hangingPunct="1">
                  <a:lnSpc>
                    <a:spcPct val="95000"/>
                  </a:lnSpc>
                  <a:spcBef>
                    <a:spcPts val="0"/>
                  </a:spcBef>
                  <a:spcAft>
                    <a:spcPts val="0"/>
                  </a:spcAft>
                  <a:buClrTx/>
                  <a:buSzTx/>
                  <a:buFontTx/>
                  <a:buNone/>
                  <a:tabLst/>
                  <a:defRPr/>
                </a:pPr>
                <a:r>
                  <a:rPr kumimoji="0" lang="en-US" altLang="en-US" sz="1200" b="1"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Secondary Endpoints</a:t>
                </a:r>
              </a:p>
            </p:txBody>
          </p:sp>
          <p:sp>
            <p:nvSpPr>
              <p:cNvPr id="14" name="Rectangle 13">
                <a:extLst>
                  <a:ext uri="{FF2B5EF4-FFF2-40B4-BE49-F238E27FC236}">
                    <a16:creationId xmlns:a16="http://schemas.microsoft.com/office/drawing/2014/main" id="{F0F74C50-C30E-3920-1C9D-F03246CF68C5}"/>
                  </a:ext>
                </a:extLst>
              </p:cNvPr>
              <p:cNvSpPr/>
              <p:nvPr/>
            </p:nvSpPr>
            <p:spPr>
              <a:xfrm>
                <a:off x="478103" y="4869290"/>
                <a:ext cx="4372846" cy="2147412"/>
              </a:xfrm>
              <a:prstGeom prst="rect">
                <a:avLst/>
              </a:prstGeom>
              <a:grpFill/>
              <a:ln w="190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91416" tIns="45708" rIns="0" bIns="0" numCol="2" rtlCol="0" anchor="t">
                <a:noAutofit/>
              </a:bodyPr>
              <a:lstStyle/>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Overall survival</a:t>
                </a: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Transplant-free </a:t>
                </a:r>
                <a:r>
                  <a:rPr lang="en-US" altLang="en-US" sz="1200">
                    <a:solidFill>
                      <a:schemeClr val="tx1"/>
                    </a:solidFill>
                    <a:latin typeface="Arial" panose="020B0604020202020204" pitchFamily="34" charset="0"/>
                    <a:ea typeface="ＭＳ Ｐゴシック"/>
                    <a:cs typeface="Arial" panose="020B0604020202020204" pitchFamily="34" charset="0"/>
                  </a:rPr>
                  <a:t>s</a:t>
                </a:r>
                <a:r>
                  <a:rPr kumimoji="0" lang="en-US" altLang="en-US" sz="1200" b="0" i="0" u="none" strike="noStrike" kern="1200" cap="none" spc="0" normalizeH="0" baseline="0" noProof="0" err="1">
                    <a:ln>
                      <a:noFill/>
                    </a:ln>
                    <a:solidFill>
                      <a:schemeClr val="tx1"/>
                    </a:solidFill>
                    <a:effectLst/>
                    <a:uLnTx/>
                    <a:uFillTx/>
                    <a:latin typeface="Arial" panose="020B0604020202020204" pitchFamily="34" charset="0"/>
                    <a:ea typeface="ＭＳ Ｐゴシック"/>
                    <a:cs typeface="Arial" panose="020B0604020202020204" pitchFamily="34" charset="0"/>
                  </a:rPr>
                  <a:t>urvival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endParaRP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Proportion w/ mortality event</a:t>
                </a: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lang="en-US" altLang="en-US" sz="1200">
                    <a:solidFill>
                      <a:schemeClr val="tx1"/>
                    </a:solidFill>
                    <a:latin typeface="Arial" panose="020B0604020202020204" pitchFamily="34" charset="0"/>
                    <a:ea typeface="ＭＳ Ｐゴシック"/>
                    <a:cs typeface="Arial" panose="020B0604020202020204" pitchFamily="34" charset="0"/>
                  </a:rPr>
                  <a:t>Change in REVEAL Lite 2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Wk24</a:t>
                </a: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lang="en-US" altLang="en-US" sz="1200">
                    <a:solidFill>
                      <a:schemeClr val="tx1"/>
                    </a:solidFill>
                    <a:latin typeface="Arial" panose="020B0604020202020204" pitchFamily="34" charset="0"/>
                    <a:ea typeface="ＭＳ Ｐゴシック"/>
                    <a:cs typeface="Arial" panose="020B0604020202020204" pitchFamily="34" charset="0"/>
                  </a:rPr>
                  <a:t>Proportion achieving REVEAL Lite 2 ≤ 7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Wk24 </a:t>
                </a:r>
                <a:endParaRPr lang="en-US" altLang="en-US" sz="1200">
                  <a:solidFill>
                    <a:schemeClr val="tx1"/>
                  </a:solidFill>
                  <a:latin typeface="Arial" panose="020B0604020202020204" pitchFamily="34" charset="0"/>
                  <a:ea typeface="ＭＳ Ｐゴシック"/>
                  <a:cs typeface="Arial" panose="020B0604020202020204" pitchFamily="34" charset="0"/>
                </a:endParaRP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lang="en-US" altLang="en-US" sz="1200">
                    <a:solidFill>
                      <a:schemeClr val="tx1"/>
                    </a:solidFill>
                    <a:latin typeface="Arial" panose="020B0604020202020204" pitchFamily="34" charset="0"/>
                    <a:ea typeface="ＭＳ Ｐゴシック"/>
                    <a:cs typeface="Arial" panose="020B0604020202020204" pitchFamily="34" charset="0"/>
                  </a:rPr>
                  <a:t>Change</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in </a:t>
                </a:r>
                <a:r>
                  <a:rPr lang="en-US" altLang="en-US" sz="1200">
                    <a:solidFill>
                      <a:schemeClr val="tx1"/>
                    </a:solidFill>
                    <a:latin typeface="Arial" panose="020B0604020202020204" pitchFamily="34" charset="0"/>
                    <a:ea typeface="ＭＳ Ｐゴシック"/>
                    <a:cs typeface="Arial" panose="020B0604020202020204" pitchFamily="34" charset="0"/>
                  </a:rPr>
                  <a:t>NT-</a:t>
                </a:r>
                <a:r>
                  <a:rPr lang="en-US" altLang="en-US" sz="1200" err="1">
                    <a:solidFill>
                      <a:schemeClr val="tx1"/>
                    </a:solidFill>
                    <a:latin typeface="Arial" panose="020B0604020202020204" pitchFamily="34" charset="0"/>
                    <a:ea typeface="ＭＳ Ｐゴシック"/>
                    <a:cs typeface="Arial" panose="020B0604020202020204" pitchFamily="34" charset="0"/>
                  </a:rPr>
                  <a:t>proBNP</a:t>
                </a:r>
                <a:r>
                  <a:rPr lang="en-US" altLang="en-US" sz="1200">
                    <a:solidFill>
                      <a:schemeClr val="tx1"/>
                    </a:solidFill>
                    <a:latin typeface="Arial" panose="020B0604020202020204" pitchFamily="34" charset="0"/>
                    <a:ea typeface="ＭＳ Ｐゴシック"/>
                    <a:cs typeface="Arial" panose="020B0604020202020204" pitchFamily="34" charset="0"/>
                  </a:rPr>
                  <a:t>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Wk24</a:t>
                </a:r>
                <a:endParaRPr lang="en-US" altLang="en-US" sz="1200">
                  <a:solidFill>
                    <a:schemeClr val="tx1"/>
                  </a:solidFill>
                  <a:latin typeface="Arial" panose="020B0604020202020204" pitchFamily="34" charset="0"/>
                  <a:ea typeface="ＭＳ Ｐゴシック"/>
                  <a:cs typeface="Arial" panose="020B0604020202020204" pitchFamily="34" charset="0"/>
                </a:endParaRP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lang="en-US" altLang="en-US" sz="1200">
                    <a:solidFill>
                      <a:schemeClr val="tx1"/>
                    </a:solidFill>
                    <a:latin typeface="Arial" panose="020B0604020202020204" pitchFamily="34" charset="0"/>
                    <a:ea typeface="ＭＳ Ｐゴシック"/>
                    <a:cs typeface="Arial" panose="020B0604020202020204" pitchFamily="34" charset="0"/>
                  </a:rPr>
                  <a:t>Change</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in </a:t>
                </a:r>
                <a:r>
                  <a:rPr lang="en-US" altLang="en-US" sz="1200" err="1">
                    <a:solidFill>
                      <a:schemeClr val="tx1"/>
                    </a:solidFill>
                    <a:latin typeface="Arial" panose="020B0604020202020204" pitchFamily="34" charset="0"/>
                    <a:ea typeface="ＭＳ Ｐゴシック"/>
                    <a:cs typeface="Arial" panose="020B0604020202020204" pitchFamily="34" charset="0"/>
                  </a:rPr>
                  <a:t>mPAP</a:t>
                </a:r>
                <a:r>
                  <a:rPr lang="en-US" altLang="en-US" sz="1200">
                    <a:solidFill>
                      <a:schemeClr val="tx1"/>
                    </a:solidFill>
                    <a:latin typeface="Arial" panose="020B0604020202020204" pitchFamily="34" charset="0"/>
                    <a:ea typeface="ＭＳ Ｐゴシック"/>
                    <a:cs typeface="Arial" panose="020B0604020202020204" pitchFamily="34" charset="0"/>
                  </a:rPr>
                  <a:t>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Wk24</a:t>
                </a:r>
                <a:endParaRPr lang="en-US" altLang="en-US" sz="1200">
                  <a:solidFill>
                    <a:schemeClr val="tx1"/>
                  </a:solidFill>
                  <a:latin typeface="Arial" panose="020B0604020202020204" pitchFamily="34" charset="0"/>
                  <a:ea typeface="ＭＳ Ｐゴシック"/>
                  <a:cs typeface="Arial" panose="020B0604020202020204" pitchFamily="34" charset="0"/>
                </a:endParaRP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lang="en-US" altLang="en-US" sz="1200">
                    <a:solidFill>
                      <a:schemeClr val="tx1"/>
                    </a:solidFill>
                    <a:latin typeface="Arial" panose="020B0604020202020204" pitchFamily="34" charset="0"/>
                    <a:ea typeface="ＭＳ Ｐゴシック"/>
                    <a:cs typeface="Arial" panose="020B0604020202020204" pitchFamily="34" charset="0"/>
                  </a:rPr>
                  <a:t>Change</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in </a:t>
                </a:r>
                <a:r>
                  <a:rPr lang="en-US" altLang="en-US" sz="1200">
                    <a:solidFill>
                      <a:schemeClr val="tx1"/>
                    </a:solidFill>
                    <a:latin typeface="Arial" panose="020B0604020202020204" pitchFamily="34" charset="0"/>
                    <a:ea typeface="ＭＳ Ｐゴシック"/>
                    <a:cs typeface="Arial" panose="020B0604020202020204" pitchFamily="34" charset="0"/>
                  </a:rPr>
                  <a:t>PVR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Wk24</a:t>
                </a:r>
                <a:endParaRPr lang="en-US" altLang="en-US" sz="1200">
                  <a:solidFill>
                    <a:schemeClr val="tx1"/>
                  </a:solidFill>
                  <a:latin typeface="Arial" panose="020B0604020202020204" pitchFamily="34" charset="0"/>
                  <a:ea typeface="ＭＳ Ｐゴシック"/>
                  <a:cs typeface="Arial" panose="020B0604020202020204" pitchFamily="34" charset="0"/>
                </a:endParaRP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lang="en-US" altLang="en-US" sz="1200">
                    <a:solidFill>
                      <a:schemeClr val="tx1"/>
                    </a:solidFill>
                    <a:latin typeface="Arial" panose="020B0604020202020204" pitchFamily="34" charset="0"/>
                    <a:ea typeface="ＭＳ Ｐゴシック"/>
                    <a:cs typeface="Arial" panose="020B0604020202020204" pitchFamily="34" charset="0"/>
                  </a:rPr>
                  <a:t>Proportion who improve WHO FC at end of DBPC</a:t>
                </a: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lang="en-US" altLang="en-US" sz="1200">
                    <a:solidFill>
                      <a:schemeClr val="tx1"/>
                    </a:solidFill>
                    <a:latin typeface="Arial" panose="020B0604020202020204" pitchFamily="34" charset="0"/>
                    <a:ea typeface="ＭＳ Ｐゴシック"/>
                    <a:cs typeface="Arial" panose="020B0604020202020204" pitchFamily="34" charset="0"/>
                  </a:rPr>
                  <a:t>Change</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a:t>
                </a:r>
                <a:r>
                  <a:rPr lang="en-US" altLang="en-US" sz="1200">
                    <a:solidFill>
                      <a:schemeClr val="tx1"/>
                    </a:solidFill>
                    <a:latin typeface="Arial" panose="020B0604020202020204" pitchFamily="34" charset="0"/>
                    <a:ea typeface="ＭＳ Ｐゴシック"/>
                    <a:cs typeface="Arial" panose="020B0604020202020204" pitchFamily="34" charset="0"/>
                  </a:rPr>
                  <a:t>in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6MWD @ Wk24</a:t>
                </a: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lang="en-US" altLang="en-US" sz="1200">
                    <a:solidFill>
                      <a:schemeClr val="tx1"/>
                    </a:solidFill>
                    <a:latin typeface="Arial" panose="020B0604020202020204" pitchFamily="34" charset="0"/>
                    <a:ea typeface="ＭＳ Ｐゴシック"/>
                    <a:cs typeface="Arial" panose="020B0604020202020204" pitchFamily="34" charset="0"/>
                  </a:rPr>
                  <a:t>Change in CO </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Wk24</a:t>
                </a:r>
                <a:endParaRPr lang="en-US" altLang="en-US" sz="1200">
                  <a:solidFill>
                    <a:schemeClr val="tx1"/>
                  </a:solidFill>
                  <a:latin typeface="Arial" panose="020B0604020202020204" pitchFamily="34" charset="0"/>
                  <a:ea typeface="ＭＳ Ｐゴシック"/>
                  <a:cs typeface="Arial" panose="020B0604020202020204" pitchFamily="34" charset="0"/>
                </a:endParaRPr>
              </a:p>
              <a:p>
                <a:pPr marL="114300" marR="0" lvl="0" indent="-114300" algn="l" defTabSz="914126" rtl="0" eaLnBrk="1" fontAlgn="base" latinLnBrk="0" hangingPunct="1">
                  <a:spcBef>
                    <a:spcPts val="300"/>
                  </a:spcBef>
                  <a:spcAft>
                    <a:spcPts val="0"/>
                  </a:spcAft>
                  <a:buClr>
                    <a:srgbClr val="000000"/>
                  </a:buClr>
                  <a:buSzTx/>
                  <a:buFont typeface="Arial" panose="020B0604020202020204" pitchFamily="34" charset="0"/>
                  <a:buChar char="•"/>
                  <a:tabLst/>
                  <a:defRPr/>
                </a:pPr>
                <a:r>
                  <a:rPr lang="en-US" altLang="en-US" sz="1200">
                    <a:solidFill>
                      <a:schemeClr val="tx1"/>
                    </a:solidFill>
                    <a:latin typeface="Arial" panose="020B0604020202020204" pitchFamily="34" charset="0"/>
                    <a:ea typeface="ＭＳ Ｐゴシック"/>
                    <a:cs typeface="Arial" panose="020B0604020202020204" pitchFamily="34" charset="0"/>
                  </a:rPr>
                  <a:t>Change</a:t>
                </a: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ＭＳ Ｐゴシック"/>
                    <a:cs typeface="Arial" panose="020B0604020202020204" pitchFamily="34" charset="0"/>
                  </a:rPr>
                  <a:t> in EQ-5D-5L @ Wk24</a:t>
                </a:r>
              </a:p>
            </p:txBody>
          </p:sp>
        </p:grpSp>
      </p:grpSp>
      <p:pic>
        <p:nvPicPr>
          <p:cNvPr id="4" name="Picture 3" descr="A diagram of a patient&amp;#39;s treatment period&#10;&#10;AI-generated content may be incorrect.">
            <a:extLst>
              <a:ext uri="{FF2B5EF4-FFF2-40B4-BE49-F238E27FC236}">
                <a16:creationId xmlns:a16="http://schemas.microsoft.com/office/drawing/2014/main" id="{CED002A1-08AA-5B94-77D5-CA65B1DB970F}"/>
              </a:ext>
            </a:extLst>
          </p:cNvPr>
          <p:cNvPicPr>
            <a:picLocks noChangeAspect="1"/>
          </p:cNvPicPr>
          <p:nvPr/>
        </p:nvPicPr>
        <p:blipFill>
          <a:blip r:embed="rId3"/>
          <a:stretch>
            <a:fillRect/>
          </a:stretch>
        </p:blipFill>
        <p:spPr>
          <a:xfrm>
            <a:off x="274336" y="1918069"/>
            <a:ext cx="7390083" cy="3280508"/>
          </a:xfrm>
          <a:prstGeom prst="rect">
            <a:avLst/>
          </a:prstGeom>
        </p:spPr>
      </p:pic>
      <p:sp>
        <p:nvSpPr>
          <p:cNvPr id="25" name="Rectangle 24">
            <a:extLst>
              <a:ext uri="{FF2B5EF4-FFF2-40B4-BE49-F238E27FC236}">
                <a16:creationId xmlns:a16="http://schemas.microsoft.com/office/drawing/2014/main" id="{B21B555B-803B-FF19-196C-E7E2130D0AAF}"/>
              </a:ext>
            </a:extLst>
          </p:cNvPr>
          <p:cNvSpPr/>
          <p:nvPr/>
        </p:nvSpPr>
        <p:spPr>
          <a:xfrm>
            <a:off x="2435523" y="4575989"/>
            <a:ext cx="2524125" cy="6126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EC8D60-D2D8-9C91-0AF5-6674051D8DA5}"/>
              </a:ext>
            </a:extLst>
          </p:cNvPr>
          <p:cNvSpPr/>
          <p:nvPr/>
        </p:nvSpPr>
        <p:spPr>
          <a:xfrm>
            <a:off x="7783425" y="3173883"/>
            <a:ext cx="4119699" cy="193105"/>
          </a:xfrm>
          <a:prstGeom prst="rect">
            <a:avLst/>
          </a:prstGeom>
          <a:noFill/>
          <a:ln w="19050">
            <a:solidFill>
              <a:schemeClr val="tx1"/>
            </a:solidFill>
          </a:ln>
          <a:effectLst/>
        </p:spPr>
        <p:style>
          <a:lnRef idx="1">
            <a:schemeClr val="accent4"/>
          </a:lnRef>
          <a:fillRef idx="3">
            <a:schemeClr val="accent4"/>
          </a:fillRef>
          <a:effectRef idx="2">
            <a:schemeClr val="accent4"/>
          </a:effectRef>
          <a:fontRef idx="minor">
            <a:schemeClr val="lt1"/>
          </a:fontRef>
        </p:style>
        <p:txBody>
          <a:bodyPr wrap="square" lIns="0" tIns="0" rIns="0" bIns="0" rtlCol="0" anchor="ctr">
            <a:noAutofit/>
          </a:bodyPr>
          <a:lstStyle/>
          <a:p>
            <a:pPr marL="0" marR="0" lvl="0" indent="0" algn="ctr" defTabSz="913852" rtl="0" eaLnBrk="1" fontAlgn="auto" latinLnBrk="0" hangingPunct="1">
              <a:lnSpc>
                <a:spcPct val="95000"/>
              </a:lnSpc>
              <a:spcBef>
                <a:spcPts val="0"/>
              </a:spcBef>
              <a:spcAft>
                <a:spcPts val="0"/>
              </a:spcAft>
              <a:buClrTx/>
              <a:buSzTx/>
              <a:buFontTx/>
              <a:buNone/>
              <a:tabLst/>
              <a:defRPr/>
            </a:pPr>
            <a:r>
              <a:rPr kumimoji="0" lang="en-US" altLang="en-US" sz="1200" strike="noStrike" kern="1200" cap="none" spc="0" normalizeH="0" baseline="0" noProof="0" dirty="0">
                <a:ln>
                  <a:noFill/>
                </a:ln>
                <a:solidFill>
                  <a:schemeClr val="tx1"/>
                </a:solidFill>
                <a:uLnTx/>
                <a:uFillTx/>
                <a:latin typeface="Arial" panose="020B0604020202020204" pitchFamily="34" charset="0"/>
                <a:ea typeface="ＭＳ Ｐゴシック"/>
                <a:cs typeface="Arial" panose="020B0604020202020204" pitchFamily="34" charset="0"/>
              </a:rPr>
              <a:t>Prespecified hierarchical testing</a:t>
            </a:r>
          </a:p>
        </p:txBody>
      </p:sp>
    </p:spTree>
    <p:extLst>
      <p:ext uri="{BB962C8B-B14F-4D97-AF65-F5344CB8AC3E}">
        <p14:creationId xmlns:p14="http://schemas.microsoft.com/office/powerpoint/2010/main" val="312142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flowchart of a patient&#10;&#10;AI-generated content may be incorrect.">
            <a:extLst>
              <a:ext uri="{FF2B5EF4-FFF2-40B4-BE49-F238E27FC236}">
                <a16:creationId xmlns:a16="http://schemas.microsoft.com/office/drawing/2014/main" id="{75E2DC58-F0B2-B1D8-A5AC-461BED2487D3}"/>
              </a:ext>
            </a:extLst>
          </p:cNvPr>
          <p:cNvPicPr>
            <a:picLocks noChangeAspect="1"/>
          </p:cNvPicPr>
          <p:nvPr/>
        </p:nvPicPr>
        <p:blipFill>
          <a:blip r:embed="rId3"/>
          <a:stretch>
            <a:fillRect/>
          </a:stretch>
        </p:blipFill>
        <p:spPr>
          <a:xfrm>
            <a:off x="424722" y="851441"/>
            <a:ext cx="6575378" cy="4801319"/>
          </a:xfrm>
          <a:prstGeom prst="rect">
            <a:avLst/>
          </a:prstGeom>
        </p:spPr>
      </p:pic>
      <p:sp>
        <p:nvSpPr>
          <p:cNvPr id="2" name="Title 1">
            <a:extLst>
              <a:ext uri="{FF2B5EF4-FFF2-40B4-BE49-F238E27FC236}">
                <a16:creationId xmlns:a16="http://schemas.microsoft.com/office/drawing/2014/main" id="{D1E10DA2-7C3F-4D17-8381-ACA782151EDA}"/>
              </a:ext>
            </a:extLst>
          </p:cNvPr>
          <p:cNvSpPr>
            <a:spLocks noGrp="1"/>
          </p:cNvSpPr>
          <p:nvPr>
            <p:ph type="title"/>
          </p:nvPr>
        </p:nvSpPr>
        <p:spPr>
          <a:xfrm>
            <a:off x="452437" y="21188"/>
            <a:ext cx="10914019" cy="1097280"/>
          </a:xfrm>
        </p:spPr>
        <p:txBody>
          <a:bodyPr>
            <a:normAutofit/>
          </a:bodyPr>
          <a:lstStyle/>
          <a:p>
            <a:r>
              <a:rPr lang="en-US" sz="3200" dirty="0"/>
              <a:t>ZENITH: Patient Disposition and Follow-Up Duration</a:t>
            </a:r>
          </a:p>
        </p:txBody>
      </p:sp>
      <p:sp>
        <p:nvSpPr>
          <p:cNvPr id="6" name="Slide Number Placeholder 5">
            <a:extLst>
              <a:ext uri="{FF2B5EF4-FFF2-40B4-BE49-F238E27FC236}">
                <a16:creationId xmlns:a16="http://schemas.microsoft.com/office/drawing/2014/main" id="{5D4CD23A-EA2C-128D-F071-CAB7D1F26EAD}"/>
              </a:ext>
            </a:extLst>
          </p:cNvPr>
          <p:cNvSpPr>
            <a:spLocks noGrp="1"/>
          </p:cNvSpPr>
          <p:nvPr>
            <p:ph type="sldNum" sz="quarter" idx="12"/>
          </p:nvPr>
        </p:nvSpPr>
        <p:spPr/>
        <p:txBody>
          <a:bodyPr/>
          <a:lstStyle/>
          <a:p>
            <a:fld id="{18E20A64-E73C-CE4A-B4CA-505F6B4EC5E2}" type="slidenum">
              <a:rPr lang="en-US" smtClean="0"/>
              <a:t>6</a:t>
            </a:fld>
            <a:endParaRPr lang="en-US"/>
          </a:p>
        </p:txBody>
      </p:sp>
      <p:sp>
        <p:nvSpPr>
          <p:cNvPr id="4" name="TextBox 3">
            <a:extLst>
              <a:ext uri="{FF2B5EF4-FFF2-40B4-BE49-F238E27FC236}">
                <a16:creationId xmlns:a16="http://schemas.microsoft.com/office/drawing/2014/main" id="{0C0A6A6E-6E3C-324D-A9BA-F4E6B134A182}"/>
              </a:ext>
            </a:extLst>
          </p:cNvPr>
          <p:cNvSpPr txBox="1"/>
          <p:nvPr/>
        </p:nvSpPr>
        <p:spPr>
          <a:xfrm>
            <a:off x="249238" y="5698781"/>
            <a:ext cx="9122136" cy="307777"/>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buClrTx/>
              <a:buSzTx/>
              <a:buFontTx/>
              <a:buNone/>
              <a:tabLst/>
              <a:defRPr/>
            </a:pPr>
            <a:r>
              <a:rPr kumimoji="0" lang="en-US" sz="1000" b="0" i="0" u="none" strike="noStrike" kern="1200" cap="none" spc="0" normalizeH="0" baseline="30000" noProof="0" dirty="0" err="1">
                <a:ln>
                  <a:noFill/>
                </a:ln>
                <a:effectLst/>
                <a:uLnTx/>
                <a:uFillTx/>
                <a:latin typeface="Arial" panose="020B0604020202020204" pitchFamily="34" charset="0"/>
                <a:cs typeface="Arial" panose="020B0604020202020204" pitchFamily="34" charset="0"/>
              </a:rPr>
              <a:t>a</a:t>
            </a:r>
            <a:r>
              <a:rPr kumimoji="0" lang="en-US" sz="1000" b="0" i="0" u="none" strike="noStrike" kern="1200" cap="none" spc="0" normalizeH="0" noProof="0" dirty="0" err="1">
                <a:ln>
                  <a:noFill/>
                </a:ln>
                <a:effectLst/>
                <a:uLnTx/>
                <a:uFillTx/>
                <a:latin typeface="Arial" panose="020B0604020202020204" pitchFamily="34" charset="0"/>
                <a:cs typeface="Arial" panose="020B0604020202020204" pitchFamily="34" charset="0"/>
              </a:rPr>
              <a:t>Patient</a:t>
            </a:r>
            <a:r>
              <a:rPr kumimoji="0" lang="en-US" sz="1000" b="0" i="0" u="none" strike="noStrike" kern="1200" cap="none" spc="0" normalizeH="0" noProof="0" dirty="0">
                <a:ln>
                  <a:noFill/>
                </a:ln>
                <a:effectLst/>
                <a:uLnTx/>
                <a:uFillTx/>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was immediately discontinued (prior to receiving study intervention)</a:t>
            </a:r>
            <a:endPar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0"/>
              </a:spcBef>
              <a:buClrTx/>
              <a:buSzTx/>
              <a:buFontTx/>
              <a:buNone/>
              <a:tabLst/>
              <a:defRPr/>
            </a:pPr>
            <a:r>
              <a:rPr lang="en-US" sz="1000" baseline="30000" dirty="0">
                <a:latin typeface="Arial" panose="020B0604020202020204" pitchFamily="34" charset="0"/>
                <a:cs typeface="Arial" panose="020B0604020202020204" pitchFamily="34" charset="0"/>
              </a:rPr>
              <a:t>b</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the time of data cutoff (July 26, 2024), 155 patients had been randomized for at least 24 weeks</a:t>
            </a:r>
          </a:p>
        </p:txBody>
      </p:sp>
      <p:sp>
        <p:nvSpPr>
          <p:cNvPr id="7" name="TextBox 6">
            <a:extLst>
              <a:ext uri="{FF2B5EF4-FFF2-40B4-BE49-F238E27FC236}">
                <a16:creationId xmlns:a16="http://schemas.microsoft.com/office/drawing/2014/main" id="{0E9CA4DD-E20D-54DE-1A71-44D82D5C957F}"/>
              </a:ext>
            </a:extLst>
          </p:cNvPr>
          <p:cNvSpPr txBox="1"/>
          <p:nvPr/>
        </p:nvSpPr>
        <p:spPr>
          <a:xfrm>
            <a:off x="7047410" y="5036915"/>
            <a:ext cx="4574179" cy="1015663"/>
          </a:xfrm>
          <a:prstGeom prst="rect">
            <a:avLst/>
          </a:prstGeom>
          <a:noFill/>
        </p:spPr>
        <p:txBody>
          <a:bodyPr wrap="square" rtlCol="0">
            <a:spAutoFit/>
          </a:bodyPr>
          <a:lstStyle/>
          <a:p>
            <a:r>
              <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t>Patients are considered to have completed the study if they experienced an event of PAH worsening-related hospitalization of ≥24 hours or lung transplantation </a:t>
            </a:r>
          </a:p>
          <a:p>
            <a:endParaRPr lang="en-US"/>
          </a:p>
        </p:txBody>
      </p:sp>
      <p:graphicFrame>
        <p:nvGraphicFramePr>
          <p:cNvPr id="10" name="Table 9">
            <a:extLst>
              <a:ext uri="{FF2B5EF4-FFF2-40B4-BE49-F238E27FC236}">
                <a16:creationId xmlns:a16="http://schemas.microsoft.com/office/drawing/2014/main" id="{29052605-8F57-4E6E-E7E8-5230D71313AE}"/>
              </a:ext>
            </a:extLst>
          </p:cNvPr>
          <p:cNvGraphicFramePr>
            <a:graphicFrameLocks noGrp="1"/>
          </p:cNvGraphicFramePr>
          <p:nvPr>
            <p:extLst>
              <p:ext uri="{D42A27DB-BD31-4B8C-83A1-F6EECF244321}">
                <p14:modId xmlns:p14="http://schemas.microsoft.com/office/powerpoint/2010/main" val="1314888302"/>
              </p:ext>
            </p:extLst>
          </p:nvPr>
        </p:nvGraphicFramePr>
        <p:xfrm>
          <a:off x="6096000" y="1756320"/>
          <a:ext cx="5753453" cy="1121664"/>
        </p:xfrm>
        <a:graphic>
          <a:graphicData uri="http://schemas.openxmlformats.org/drawingml/2006/table">
            <a:tbl>
              <a:tblPr firstRow="1">
                <a:tableStyleId>{B301B821-A1FF-4177-AEE7-76D212191A09}</a:tableStyleId>
              </a:tblPr>
              <a:tblGrid>
                <a:gridCol w="2522899">
                  <a:extLst>
                    <a:ext uri="{9D8B030D-6E8A-4147-A177-3AD203B41FA5}">
                      <a16:colId xmlns:a16="http://schemas.microsoft.com/office/drawing/2014/main" val="463021083"/>
                    </a:ext>
                  </a:extLst>
                </a:gridCol>
                <a:gridCol w="1615277">
                  <a:extLst>
                    <a:ext uri="{9D8B030D-6E8A-4147-A177-3AD203B41FA5}">
                      <a16:colId xmlns:a16="http://schemas.microsoft.com/office/drawing/2014/main" val="106071363"/>
                    </a:ext>
                  </a:extLst>
                </a:gridCol>
                <a:gridCol w="1615277">
                  <a:extLst>
                    <a:ext uri="{9D8B030D-6E8A-4147-A177-3AD203B41FA5}">
                      <a16:colId xmlns:a16="http://schemas.microsoft.com/office/drawing/2014/main" val="3453936884"/>
                    </a:ext>
                  </a:extLst>
                </a:gridCol>
              </a:tblGrid>
              <a:tr h="452660">
                <a:tc>
                  <a:txBody>
                    <a:bodyPr/>
                    <a:lstStyle/>
                    <a:p>
                      <a:pPr marL="0" marR="0">
                        <a:lnSpc>
                          <a:spcPct val="100000"/>
                        </a:lnSpc>
                        <a:spcBef>
                          <a:spcPts val="0"/>
                        </a:spcBef>
                        <a:spcAft>
                          <a:spcPts val="600"/>
                        </a:spcAft>
                      </a:pPr>
                      <a:r>
                        <a:rPr lang="en-US" sz="1600">
                          <a:solidFill>
                            <a:schemeClr val="bg1"/>
                          </a:solidFill>
                          <a:effectLst/>
                          <a:latin typeface="Arial"/>
                          <a:cs typeface="Arial"/>
                        </a:rPr>
                        <a:t>  </a:t>
                      </a:r>
                    </a:p>
                  </a:txBody>
                  <a:tcPr marL="45720" marR="45720" marT="36576" marB="36576" anchor="b">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600"/>
                        </a:spcAft>
                      </a:pPr>
                      <a:r>
                        <a:rPr lang="en-US" sz="1600" b="1" err="1">
                          <a:solidFill>
                            <a:schemeClr val="bg1"/>
                          </a:solidFill>
                          <a:effectLst/>
                          <a:latin typeface="Arial"/>
                          <a:cs typeface="Arial"/>
                        </a:rPr>
                        <a:t>Sotatercept</a:t>
                      </a:r>
                      <a:br>
                        <a:rPr lang="en-US" sz="1600" b="1">
                          <a:solidFill>
                            <a:srgbClr val="FFFFFF"/>
                          </a:solidFill>
                          <a:effectLst/>
                          <a:latin typeface="Arial"/>
                          <a:cs typeface="Arial"/>
                        </a:rPr>
                      </a:br>
                      <a:r>
                        <a:rPr lang="en-US" sz="1600" b="1">
                          <a:solidFill>
                            <a:schemeClr val="bg1"/>
                          </a:solidFill>
                          <a:effectLst/>
                          <a:latin typeface="Arial"/>
                          <a:cs typeface="Arial"/>
                        </a:rPr>
                        <a:t>(N = 86)</a:t>
                      </a:r>
                      <a:endParaRPr lang="en-US" sz="1600">
                        <a:solidFill>
                          <a:schemeClr val="bg1"/>
                        </a:solidFill>
                        <a:effectLst/>
                        <a:latin typeface="Arial"/>
                        <a:ea typeface="SimSun" panose="02010600030101010101" pitchFamily="2" charset="-122"/>
                        <a:cs typeface="Arial"/>
                      </a:endParaRPr>
                    </a:p>
                  </a:txBody>
                  <a:tcPr marL="45720" marR="45720" marT="36576" marB="36576"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600"/>
                        </a:spcAft>
                      </a:pPr>
                      <a:r>
                        <a:rPr lang="en-US" sz="1600" b="1">
                          <a:solidFill>
                            <a:schemeClr val="bg1"/>
                          </a:solidFill>
                          <a:effectLst/>
                          <a:latin typeface="Arial"/>
                          <a:cs typeface="Arial"/>
                        </a:rPr>
                        <a:t>Placebo</a:t>
                      </a:r>
                      <a:br>
                        <a:rPr lang="en-US" sz="1600" b="1">
                          <a:solidFill>
                            <a:srgbClr val="FFFFFF"/>
                          </a:solidFill>
                          <a:effectLst/>
                          <a:latin typeface="Arial"/>
                          <a:cs typeface="Arial"/>
                        </a:rPr>
                      </a:br>
                      <a:r>
                        <a:rPr lang="en-US" sz="1600" b="1">
                          <a:solidFill>
                            <a:schemeClr val="bg1"/>
                          </a:solidFill>
                          <a:effectLst/>
                          <a:latin typeface="Arial"/>
                          <a:cs typeface="Arial"/>
                        </a:rPr>
                        <a:t>(N = 86)</a:t>
                      </a:r>
                      <a:endParaRPr lang="en-US" sz="1600">
                        <a:solidFill>
                          <a:schemeClr val="bg1"/>
                        </a:solidFill>
                        <a:effectLst/>
                        <a:latin typeface="Arial"/>
                        <a:ea typeface="SimSun" panose="02010600030101010101" pitchFamily="2" charset="-122"/>
                        <a:cs typeface="Arial"/>
                      </a:endParaRPr>
                    </a:p>
                  </a:txBody>
                  <a:tcPr marL="45720" marR="45720" marT="36576" marB="36576" anchor="b">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31153168"/>
                  </a:ext>
                </a:extLst>
              </a:tr>
              <a:tr h="428621">
                <a:tc>
                  <a:txBody>
                    <a:bodyPr/>
                    <a:lstStyle/>
                    <a:p>
                      <a:pPr marL="0" marR="0">
                        <a:lnSpc>
                          <a:spcPct val="100000"/>
                        </a:lnSpc>
                        <a:spcBef>
                          <a:spcPts val="0"/>
                        </a:spcBef>
                        <a:spcAft>
                          <a:spcPts val="600"/>
                        </a:spcAft>
                      </a:pPr>
                      <a:r>
                        <a:rPr lang="en-US" sz="1600" b="1">
                          <a:solidFill>
                            <a:schemeClr val="tx1"/>
                          </a:solidFill>
                          <a:effectLst/>
                          <a:latin typeface="Arial"/>
                          <a:ea typeface="SimSun"/>
                          <a:cs typeface="Arial"/>
                        </a:rPr>
                        <a:t>Median Follow-up</a:t>
                      </a:r>
                      <a:br>
                        <a:rPr lang="en-US" sz="1600" b="1">
                          <a:solidFill>
                            <a:schemeClr val="tx1"/>
                          </a:solidFill>
                          <a:effectLst/>
                          <a:latin typeface="Arial"/>
                          <a:ea typeface="SimSun"/>
                          <a:cs typeface="Arial"/>
                        </a:rPr>
                      </a:br>
                      <a:r>
                        <a:rPr lang="en-US" sz="1600" b="1">
                          <a:solidFill>
                            <a:schemeClr val="tx1"/>
                          </a:solidFill>
                          <a:effectLst/>
                          <a:latin typeface="Arial"/>
                          <a:ea typeface="SimSun"/>
                          <a:cs typeface="Arial"/>
                        </a:rPr>
                        <a:t>(min, max) ─ months</a:t>
                      </a:r>
                    </a:p>
                  </a:txBody>
                  <a:tcPr marL="45720" marR="45720" marT="36576" marB="365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600" b="1">
                          <a:solidFill>
                            <a:schemeClr val="tx1"/>
                          </a:solidFill>
                          <a:effectLst/>
                          <a:latin typeface="Arial"/>
                          <a:cs typeface="Arial"/>
                        </a:rPr>
                        <a:t>10.6 (0.3, 26.1)</a:t>
                      </a:r>
                      <a:endParaRPr lang="en-US" sz="1600" b="1">
                        <a:solidFill>
                          <a:schemeClr val="tx1"/>
                        </a:solidFill>
                        <a:effectLst/>
                        <a:latin typeface="Arial"/>
                        <a:ea typeface="SimSun" panose="02010600030101010101" pitchFamily="2" charset="-122"/>
                        <a:cs typeface="Arial"/>
                      </a:endParaRPr>
                    </a:p>
                  </a:txBody>
                  <a:tcPr marL="45720" marR="45720" marT="36576" marB="365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600"/>
                        </a:spcAft>
                      </a:pPr>
                      <a:r>
                        <a:rPr lang="en-US" sz="1600" b="1">
                          <a:solidFill>
                            <a:schemeClr val="tx1"/>
                          </a:solidFill>
                          <a:effectLst/>
                          <a:latin typeface="Arial"/>
                          <a:cs typeface="Arial"/>
                        </a:rPr>
                        <a:t>7.1 (0.7, 24.2)</a:t>
                      </a:r>
                      <a:endParaRPr lang="en-US" sz="1600" b="1">
                        <a:solidFill>
                          <a:schemeClr val="tx1"/>
                        </a:solidFill>
                        <a:effectLst/>
                        <a:latin typeface="Arial"/>
                        <a:ea typeface="SimSun" panose="02010600030101010101" pitchFamily="2" charset="-122"/>
                        <a:cs typeface="Arial"/>
                      </a:endParaRPr>
                    </a:p>
                  </a:txBody>
                  <a:tcPr marL="45720" marR="45720" marT="36576" marB="365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773888"/>
                  </a:ext>
                </a:extLst>
              </a:tr>
            </a:tbl>
          </a:graphicData>
        </a:graphic>
      </p:graphicFrame>
      <p:sp>
        <p:nvSpPr>
          <p:cNvPr id="3" name="TextBox 2">
            <a:extLst>
              <a:ext uri="{FF2B5EF4-FFF2-40B4-BE49-F238E27FC236}">
                <a16:creationId xmlns:a16="http://schemas.microsoft.com/office/drawing/2014/main" id="{00013F04-84F2-0674-6C90-F4293C0A836D}"/>
              </a:ext>
            </a:extLst>
          </p:cNvPr>
          <p:cNvSpPr txBox="1"/>
          <p:nvPr/>
        </p:nvSpPr>
        <p:spPr>
          <a:xfrm>
            <a:off x="3218888" y="6387446"/>
            <a:ext cx="6696577" cy="133883"/>
          </a:xfrm>
          <a:prstGeom prst="rect">
            <a:avLst/>
          </a:prstGeom>
          <a:solidFill>
            <a:srgbClr val="FFFFFF">
              <a:alpha val="85098"/>
            </a:srgbClr>
          </a:solidFill>
        </p:spPr>
        <p:txBody>
          <a:bodyPr wrap="none" lIns="9144" tIns="9144" rIns="9144" bIns="9144" rtlCol="0">
            <a:spAutoFit/>
          </a:bodyPr>
          <a:lstStyle/>
          <a:p>
            <a:pPr marL="0" marR="0" lvl="0" indent="0" algn="l" defTabSz="914400" rtl="0" eaLnBrk="1" fontAlgn="auto" latinLnBrk="0" hangingPunct="1">
              <a:lnSpc>
                <a:spcPts val="900"/>
              </a:lnSpc>
              <a:spcBef>
                <a:spcPts val="0"/>
              </a:spcBef>
              <a:spcAft>
                <a:spcPts val="300"/>
              </a:spcAft>
              <a:buClrTx/>
              <a:buSzTx/>
              <a:buFontTx/>
              <a:buNone/>
              <a:tabLst/>
              <a:defRPr/>
            </a:pPr>
            <a:r>
              <a:rPr kumimoji="0" lang="en-US" sz="800" b="0" i="0" u="none" strike="noStrike" kern="1200" cap="none" spc="0" normalizeH="0" baseline="0" noProof="0" dirty="0">
                <a:ln>
                  <a:noFill/>
                </a:ln>
                <a:effectLst/>
                <a:uLnTx/>
                <a:uFillTx/>
                <a:latin typeface="Arial" panose="020B0604020202020204"/>
                <a:ea typeface="+mn-ea"/>
                <a:cs typeface="+mn-cs"/>
              </a:rPr>
              <a:t>ITT: intention-to-treat; max: maximum; min: minimum; PAH: pulmonary arterial hypertension; </a:t>
            </a:r>
            <a:r>
              <a:rPr kumimoji="0" lang="en-US" sz="800" b="0" i="0" u="none" strike="noStrike" kern="1200" cap="none" spc="0" normalizeH="0" baseline="0" noProof="0" dirty="0" err="1">
                <a:ln>
                  <a:noFill/>
                </a:ln>
                <a:effectLst/>
                <a:uLnTx/>
                <a:uFillTx/>
                <a:latin typeface="Arial" panose="020B0604020202020204"/>
                <a:ea typeface="+mn-ea"/>
                <a:cs typeface="+mn-cs"/>
              </a:rPr>
              <a:t>QTcF</a:t>
            </a:r>
            <a:r>
              <a:rPr kumimoji="0" lang="en-US" sz="800" b="0" i="0" u="none" strike="noStrike" kern="1200" cap="none" spc="0" normalizeH="0" baseline="0" noProof="0" dirty="0">
                <a:ln>
                  <a:noFill/>
                </a:ln>
                <a:effectLst/>
                <a:uLnTx/>
                <a:uFillTx/>
                <a:latin typeface="Arial" panose="020B0604020202020204"/>
                <a:ea typeface="+mn-ea"/>
                <a:cs typeface="+mn-cs"/>
              </a:rPr>
              <a:t>: corrected QT interval using Fridericia’s formula</a:t>
            </a:r>
          </a:p>
        </p:txBody>
      </p:sp>
    </p:spTree>
    <p:extLst>
      <p:ext uri="{BB962C8B-B14F-4D97-AF65-F5344CB8AC3E}">
        <p14:creationId xmlns:p14="http://schemas.microsoft.com/office/powerpoint/2010/main" val="112045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29C8B3-5CA3-493D-9A14-E2C071E33084}"/>
              </a:ext>
            </a:extLst>
          </p:cNvPr>
          <p:cNvSpPr>
            <a:spLocks noGrp="1"/>
          </p:cNvSpPr>
          <p:nvPr>
            <p:ph type="title"/>
          </p:nvPr>
        </p:nvSpPr>
        <p:spPr>
          <a:xfrm>
            <a:off x="471736" y="14854"/>
            <a:ext cx="10515600" cy="1097280"/>
          </a:xfrm>
          <a:ln>
            <a:noFill/>
          </a:ln>
        </p:spPr>
        <p:txBody>
          <a:bodyPr>
            <a:normAutofit/>
          </a:bodyPr>
          <a:lstStyle/>
          <a:p>
            <a:r>
              <a:rPr lang="en-US" sz="3200" dirty="0"/>
              <a:t>ZENITH: Patient Baseline Characteristics </a:t>
            </a:r>
          </a:p>
        </p:txBody>
      </p:sp>
      <p:sp>
        <p:nvSpPr>
          <p:cNvPr id="3" name="Slide Number Placeholder 2">
            <a:extLst>
              <a:ext uri="{FF2B5EF4-FFF2-40B4-BE49-F238E27FC236}">
                <a16:creationId xmlns:a16="http://schemas.microsoft.com/office/drawing/2014/main" id="{B7551F17-8CAA-F7AF-3357-1B6FE4F4CE10}"/>
              </a:ext>
            </a:extLst>
          </p:cNvPr>
          <p:cNvSpPr>
            <a:spLocks noGrp="1"/>
          </p:cNvSpPr>
          <p:nvPr>
            <p:ph type="sldNum" sz="quarter" idx="12"/>
          </p:nvPr>
        </p:nvSpPr>
        <p:spPr/>
        <p:txBody>
          <a:bodyPr/>
          <a:lstStyle/>
          <a:p>
            <a:fld id="{18E20A64-E73C-CE4A-B4CA-505F6B4EC5E2}" type="slidenum">
              <a:rPr lang="en-US" smtClean="0"/>
              <a:t>7</a:t>
            </a:fld>
            <a:endParaRPr lang="en-US"/>
          </a:p>
        </p:txBody>
      </p:sp>
      <p:graphicFrame>
        <p:nvGraphicFramePr>
          <p:cNvPr id="4" name="Table 3">
            <a:extLst>
              <a:ext uri="{FF2B5EF4-FFF2-40B4-BE49-F238E27FC236}">
                <a16:creationId xmlns:a16="http://schemas.microsoft.com/office/drawing/2014/main" id="{D8ED7DE9-8A18-4430-B61D-5ECDE9885DDC}"/>
              </a:ext>
            </a:extLst>
          </p:cNvPr>
          <p:cNvGraphicFramePr>
            <a:graphicFrameLocks noGrp="1"/>
          </p:cNvGraphicFramePr>
          <p:nvPr>
            <p:extLst>
              <p:ext uri="{D42A27DB-BD31-4B8C-83A1-F6EECF244321}">
                <p14:modId xmlns:p14="http://schemas.microsoft.com/office/powerpoint/2010/main" val="1332844089"/>
              </p:ext>
            </p:extLst>
          </p:nvPr>
        </p:nvGraphicFramePr>
        <p:xfrm>
          <a:off x="463575" y="983977"/>
          <a:ext cx="5111498" cy="4576128"/>
        </p:xfrm>
        <a:graphic>
          <a:graphicData uri="http://schemas.openxmlformats.org/drawingml/2006/table">
            <a:tbl>
              <a:tblPr firstRow="1">
                <a:tableStyleId>{B301B821-A1FF-4177-AEE7-76D212191A09}</a:tableStyleId>
              </a:tblPr>
              <a:tblGrid>
                <a:gridCol w="2762278">
                  <a:extLst>
                    <a:ext uri="{9D8B030D-6E8A-4147-A177-3AD203B41FA5}">
                      <a16:colId xmlns:a16="http://schemas.microsoft.com/office/drawing/2014/main" val="4047978012"/>
                    </a:ext>
                  </a:extLst>
                </a:gridCol>
                <a:gridCol w="1174610">
                  <a:extLst>
                    <a:ext uri="{9D8B030D-6E8A-4147-A177-3AD203B41FA5}">
                      <a16:colId xmlns:a16="http://schemas.microsoft.com/office/drawing/2014/main" val="3694957971"/>
                    </a:ext>
                  </a:extLst>
                </a:gridCol>
                <a:gridCol w="1174610">
                  <a:extLst>
                    <a:ext uri="{9D8B030D-6E8A-4147-A177-3AD203B41FA5}">
                      <a16:colId xmlns:a16="http://schemas.microsoft.com/office/drawing/2014/main" val="2584661414"/>
                    </a:ext>
                  </a:extLst>
                </a:gridCol>
              </a:tblGrid>
              <a:tr h="401384">
                <a:tc>
                  <a:txBody>
                    <a:bodyPr/>
                    <a:lstStyle/>
                    <a:p>
                      <a:pPr marL="0" marR="0" algn="l">
                        <a:lnSpc>
                          <a:spcPct val="100000"/>
                        </a:lnSpc>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 </a:t>
                      </a:r>
                    </a:p>
                    <a:p>
                      <a:pPr marL="0" marR="0" algn="l">
                        <a:lnSpc>
                          <a:spcPct val="100000"/>
                        </a:lnSpc>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Demographic</a:t>
                      </a:r>
                      <a:endParaRPr lang="en-US" sz="10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0"/>
                        </a:spcAft>
                      </a:pPr>
                      <a:r>
                        <a:rPr lang="en-US" sz="1000" b="1" err="1">
                          <a:solidFill>
                            <a:schemeClr val="bg1"/>
                          </a:solidFill>
                          <a:effectLst/>
                          <a:latin typeface="Arial" panose="020B0604020202020204" pitchFamily="34" charset="0"/>
                          <a:cs typeface="Arial" panose="020B0604020202020204" pitchFamily="34" charset="0"/>
                        </a:rPr>
                        <a:t>Sotatercept</a:t>
                      </a:r>
                      <a:endParaRPr lang="en-US" sz="1000" b="1">
                        <a:solidFill>
                          <a:schemeClr val="bg1"/>
                        </a:solidFill>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000" b="1">
                          <a:solidFill>
                            <a:schemeClr val="bg1"/>
                          </a:solidFill>
                          <a:effectLst/>
                          <a:latin typeface="Arial" panose="020B0604020202020204" pitchFamily="34" charset="0"/>
                          <a:cs typeface="Arial" panose="020B0604020202020204" pitchFamily="34" charset="0"/>
                        </a:rPr>
                        <a:t>(N = 86)</a:t>
                      </a:r>
                      <a:endParaRPr lang="en-US" sz="10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0"/>
                        </a:spcAft>
                      </a:pPr>
                      <a:r>
                        <a:rPr lang="en-US" sz="1000" b="1">
                          <a:solidFill>
                            <a:schemeClr val="bg1"/>
                          </a:solidFill>
                          <a:effectLst/>
                          <a:latin typeface="Arial" panose="020B0604020202020204" pitchFamily="34" charset="0"/>
                          <a:cs typeface="Arial" panose="020B0604020202020204" pitchFamily="34" charset="0"/>
                        </a:rPr>
                        <a:t>Placebo</a:t>
                      </a:r>
                    </a:p>
                    <a:p>
                      <a:pPr marL="0" marR="0" algn="ctr">
                        <a:lnSpc>
                          <a:spcPct val="100000"/>
                        </a:lnSpc>
                        <a:spcBef>
                          <a:spcPts val="0"/>
                        </a:spcBef>
                        <a:spcAft>
                          <a:spcPts val="0"/>
                        </a:spcAft>
                      </a:pPr>
                      <a:r>
                        <a:rPr lang="en-US" sz="1000" b="1">
                          <a:solidFill>
                            <a:schemeClr val="bg1"/>
                          </a:solidFill>
                          <a:effectLst/>
                          <a:latin typeface="Arial" panose="020B0604020202020204" pitchFamily="34" charset="0"/>
                          <a:cs typeface="Arial" panose="020B0604020202020204" pitchFamily="34" charset="0"/>
                        </a:rPr>
                        <a:t>(N = 86)</a:t>
                      </a:r>
                      <a:endParaRPr lang="en-US" sz="10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708531405"/>
                  </a:ext>
                </a:extLst>
              </a:tr>
              <a:tr h="170060">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Female sex — no. (%)</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61 (70.9)</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71 (82.6)</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4942641"/>
                  </a:ext>
                </a:extLst>
              </a:tr>
              <a:tr h="170060">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Age — yr, mean ± SD </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55.3 ± 14.3</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53.5 ± 14.3</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3460784"/>
                  </a:ext>
                </a:extLst>
              </a:tr>
              <a:tr h="170060">
                <a:tc gridSpan="3">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Race — No. (%)</a:t>
                      </a: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9153374"/>
                  </a:ext>
                </a:extLst>
              </a:tr>
              <a:tr h="510181">
                <a:tc>
                  <a:txBody>
                    <a:bodyPr/>
                    <a:lstStyle/>
                    <a:p>
                      <a:pPr marL="0" marR="0" algn="l">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White</a:t>
                      </a:r>
                    </a:p>
                    <a:p>
                      <a:pPr marL="0" marR="0" algn="l">
                        <a:lnSpc>
                          <a:spcPct val="100000"/>
                        </a:lnSpc>
                        <a:spcBef>
                          <a:spcPts val="0"/>
                        </a:spcBef>
                        <a:spcAft>
                          <a:spcPts val="200"/>
                        </a:spcAft>
                      </a:pPr>
                      <a:r>
                        <a:rPr lang="en-US" sz="1000" b="0" err="1">
                          <a:solidFill>
                            <a:schemeClr val="tx1"/>
                          </a:solidFill>
                          <a:effectLst/>
                          <a:latin typeface="Arial" panose="020B0604020202020204" pitchFamily="34" charset="0"/>
                          <a:cs typeface="Arial" panose="020B0604020202020204" pitchFamily="34" charset="0"/>
                        </a:rPr>
                        <a:t>Other</a:t>
                      </a:r>
                      <a:r>
                        <a:rPr lang="en-US" sz="1000" b="0" baseline="30000" err="1">
                          <a:solidFill>
                            <a:schemeClr val="tx1"/>
                          </a:solidFill>
                          <a:effectLst/>
                          <a:latin typeface="Arial" panose="020B0604020202020204" pitchFamily="34" charset="0"/>
                          <a:cs typeface="Arial" panose="020B0604020202020204" pitchFamily="34" charset="0"/>
                        </a:rPr>
                        <a:t>a</a:t>
                      </a:r>
                      <a:endParaRPr lang="en-US" sz="1000" b="0">
                        <a:solidFill>
                          <a:schemeClr val="tx1"/>
                        </a:solidFill>
                        <a:effectLst/>
                        <a:latin typeface="Arial" panose="020B0604020202020204" pitchFamily="34" charset="0"/>
                        <a:cs typeface="Arial" panose="020B0604020202020204" pitchFamily="34" charset="0"/>
                      </a:endParaRPr>
                    </a:p>
                    <a:p>
                      <a:pPr marL="0" marR="0" algn="l">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Missing</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82880"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73 (84.9)</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12 (14.0)</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1 (1.2)</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76 (88.4)</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10 (11.6)</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rPr>
                        <a:t>0</a:t>
                      </a: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360533"/>
                  </a:ext>
                </a:extLst>
              </a:tr>
              <a:tr h="170060">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Time since PAH diagnosis — </a:t>
                      </a:r>
                      <a:r>
                        <a:rPr lang="en-US" sz="1000" b="1" err="1">
                          <a:solidFill>
                            <a:schemeClr val="tx1"/>
                          </a:solidFill>
                          <a:effectLst/>
                          <a:latin typeface="Arial" panose="020B0604020202020204" pitchFamily="34" charset="0"/>
                          <a:cs typeface="Arial" panose="020B0604020202020204" pitchFamily="34" charset="0"/>
                        </a:rPr>
                        <a:t>yr</a:t>
                      </a:r>
                      <a:r>
                        <a:rPr lang="en-US" sz="1000" b="1">
                          <a:solidFill>
                            <a:schemeClr val="tx1"/>
                          </a:solidFill>
                          <a:effectLst/>
                          <a:latin typeface="Arial" panose="020B0604020202020204" pitchFamily="34" charset="0"/>
                          <a:cs typeface="Arial" panose="020B0604020202020204" pitchFamily="34" charset="0"/>
                        </a:rPr>
                        <a:t>, mean ± SD</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7.2 ± 5.6</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8.2 ± 6.7</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465951"/>
                  </a:ext>
                </a:extLst>
              </a:tr>
              <a:tr h="168677">
                <a:tc gridSpan="3">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WHO Group 1 PAH Classification — No. (%)</a:t>
                      </a: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1793903"/>
                  </a:ext>
                </a:extLst>
              </a:tr>
              <a:tr h="850302">
                <a:tc>
                  <a:txBody>
                    <a:bodyPr/>
                    <a:lstStyle/>
                    <a:p>
                      <a:pPr marL="0" marR="0" algn="l">
                        <a:lnSpc>
                          <a:spcPct val="100000"/>
                        </a:lnSpc>
                        <a:spcBef>
                          <a:spcPts val="0"/>
                        </a:spcBef>
                        <a:spcAft>
                          <a:spcPts val="200"/>
                        </a:spcAft>
                      </a:pPr>
                      <a:r>
                        <a:rPr lang="en-US" sz="1000" b="0" dirty="0">
                          <a:solidFill>
                            <a:schemeClr val="tx1"/>
                          </a:solidFill>
                          <a:effectLst/>
                          <a:latin typeface="Arial" panose="020B0604020202020204" pitchFamily="34" charset="0"/>
                          <a:cs typeface="Arial" panose="020B0604020202020204" pitchFamily="34" charset="0"/>
                        </a:rPr>
                        <a:t>Idiopathic</a:t>
                      </a:r>
                    </a:p>
                    <a:p>
                      <a:pPr marL="0" marR="0" algn="l">
                        <a:lnSpc>
                          <a:spcPct val="100000"/>
                        </a:lnSpc>
                        <a:spcBef>
                          <a:spcPts val="0"/>
                        </a:spcBef>
                        <a:spcAft>
                          <a:spcPts val="200"/>
                        </a:spcAft>
                      </a:pPr>
                      <a:r>
                        <a:rPr lang="en-US" sz="1000" b="0" dirty="0">
                          <a:solidFill>
                            <a:schemeClr val="tx1"/>
                          </a:solidFill>
                          <a:effectLst/>
                          <a:latin typeface="Arial" panose="020B0604020202020204" pitchFamily="34" charset="0"/>
                          <a:cs typeface="Arial" panose="020B0604020202020204" pitchFamily="34" charset="0"/>
                        </a:rPr>
                        <a:t>Heritable</a:t>
                      </a:r>
                    </a:p>
                    <a:p>
                      <a:pPr marL="0" marR="0" algn="l">
                        <a:lnSpc>
                          <a:spcPct val="100000"/>
                        </a:lnSpc>
                        <a:spcBef>
                          <a:spcPts val="0"/>
                        </a:spcBef>
                        <a:spcAft>
                          <a:spcPts val="200"/>
                        </a:spcAft>
                      </a:pPr>
                      <a:r>
                        <a:rPr lang="en-US" sz="1000" b="0" dirty="0">
                          <a:solidFill>
                            <a:schemeClr val="tx1"/>
                          </a:solidFill>
                          <a:effectLst/>
                          <a:latin typeface="Arial" panose="020B0604020202020204" pitchFamily="34" charset="0"/>
                          <a:cs typeface="Arial" panose="020B0604020202020204" pitchFamily="34" charset="0"/>
                        </a:rPr>
                        <a:t>Associated with connective-tissue disease</a:t>
                      </a:r>
                    </a:p>
                    <a:p>
                      <a:pPr marL="0" marR="0" algn="l">
                        <a:lnSpc>
                          <a:spcPct val="100000"/>
                        </a:lnSpc>
                        <a:spcBef>
                          <a:spcPts val="0"/>
                        </a:spcBef>
                        <a:spcAft>
                          <a:spcPts val="200"/>
                        </a:spcAft>
                      </a:pPr>
                      <a:r>
                        <a:rPr lang="en-US" sz="1000" b="0" dirty="0">
                          <a:solidFill>
                            <a:schemeClr val="tx1"/>
                          </a:solidFill>
                          <a:effectLst/>
                          <a:latin typeface="Arial" panose="020B0604020202020204" pitchFamily="34" charset="0"/>
                          <a:cs typeface="Arial" panose="020B0604020202020204" pitchFamily="34" charset="0"/>
                        </a:rPr>
                        <a:t>Drug-induced or toxin-induced</a:t>
                      </a:r>
                    </a:p>
                    <a:p>
                      <a:pPr marL="0" marR="0" algn="l">
                        <a:lnSpc>
                          <a:spcPct val="100000"/>
                        </a:lnSpc>
                        <a:spcBef>
                          <a:spcPts val="0"/>
                        </a:spcBef>
                        <a:spcAft>
                          <a:spcPts val="200"/>
                        </a:spcAft>
                      </a:pPr>
                      <a:r>
                        <a:rPr lang="en-US" sz="1000" b="0" dirty="0">
                          <a:solidFill>
                            <a:schemeClr val="tx1"/>
                          </a:solidFill>
                          <a:effectLst/>
                          <a:latin typeface="Arial" panose="020B0604020202020204" pitchFamily="34" charset="0"/>
                          <a:cs typeface="Arial" panose="020B0604020202020204" pitchFamily="34" charset="0"/>
                        </a:rPr>
                        <a:t>Associated with corrected congenital shunts</a:t>
                      </a:r>
                      <a:endParaRPr lang="en-US" sz="10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82880"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42 (48.8)</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11 (12.8)</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22 (25.6)</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6 (7.0)</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5 (5.8)</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44 (51.2)</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7 (8.1)</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26 (30.2)</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5 (5.8)</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4 (4.7)</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342899"/>
                  </a:ext>
                </a:extLst>
              </a:tr>
              <a:tr h="170060">
                <a:tc gridSpan="3">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WHO FC — No. (%)</a:t>
                      </a: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085090"/>
                  </a:ext>
                </a:extLst>
              </a:tr>
              <a:tr h="340120">
                <a:tc>
                  <a:txBody>
                    <a:bodyPr/>
                    <a:lstStyle/>
                    <a:p>
                      <a:pPr marL="0" marR="0" algn="l">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III</a:t>
                      </a:r>
                    </a:p>
                    <a:p>
                      <a:pPr marL="0" marR="0" algn="l">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IV</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82880"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66 (76.7)</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20 (23.3)</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000" b="0" dirty="0">
                          <a:solidFill>
                            <a:schemeClr val="tx1"/>
                          </a:solidFill>
                          <a:effectLst/>
                          <a:latin typeface="Arial" panose="020B0604020202020204" pitchFamily="34" charset="0"/>
                          <a:cs typeface="Arial" panose="020B0604020202020204" pitchFamily="34" charset="0"/>
                        </a:rPr>
                        <a:t>62 (72.1)</a:t>
                      </a:r>
                    </a:p>
                    <a:p>
                      <a:pPr marL="0" marR="0" algn="ctr">
                        <a:lnSpc>
                          <a:spcPct val="100000"/>
                        </a:lnSpc>
                        <a:spcBef>
                          <a:spcPts val="0"/>
                        </a:spcBef>
                        <a:spcAft>
                          <a:spcPts val="200"/>
                        </a:spcAft>
                      </a:pPr>
                      <a:r>
                        <a:rPr lang="en-US" sz="1000" b="0" dirty="0">
                          <a:solidFill>
                            <a:schemeClr val="tx1"/>
                          </a:solidFill>
                          <a:effectLst/>
                          <a:latin typeface="Arial" panose="020B0604020202020204" pitchFamily="34" charset="0"/>
                          <a:cs typeface="Arial" panose="020B0604020202020204" pitchFamily="34" charset="0"/>
                        </a:rPr>
                        <a:t>24 (27.9)</a:t>
                      </a:r>
                      <a:endParaRPr lang="en-US" sz="10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442752"/>
                  </a:ext>
                </a:extLst>
              </a:tr>
              <a:tr h="1700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effectLst/>
                          <a:latin typeface="Arial" panose="020B0604020202020204" pitchFamily="34" charset="0"/>
                          <a:cs typeface="Arial" panose="020B0604020202020204" pitchFamily="34" charset="0"/>
                        </a:rPr>
                        <a:t>REVEAL Lite 2 </a:t>
                      </a:r>
                      <a:r>
                        <a:rPr lang="en-US" sz="1000" b="1" err="1">
                          <a:solidFill>
                            <a:schemeClr val="tx1"/>
                          </a:solidFill>
                          <a:effectLst/>
                          <a:latin typeface="Arial" panose="020B0604020202020204" pitchFamily="34" charset="0"/>
                          <a:cs typeface="Arial" panose="020B0604020202020204" pitchFamily="34" charset="0"/>
                        </a:rPr>
                        <a:t>score</a:t>
                      </a:r>
                      <a:r>
                        <a:rPr lang="en-US" sz="1000" b="1" baseline="30000" err="1">
                          <a:solidFill>
                            <a:schemeClr val="tx1"/>
                          </a:solidFill>
                          <a:effectLst/>
                          <a:latin typeface="Arial" panose="020B0604020202020204" pitchFamily="34" charset="0"/>
                          <a:cs typeface="Arial" panose="020B0604020202020204" pitchFamily="34" charset="0"/>
                        </a:rPr>
                        <a:t>b</a:t>
                      </a:r>
                      <a:r>
                        <a:rPr lang="en-US" sz="1000" b="1" baseline="30000">
                          <a:solidFill>
                            <a:schemeClr val="tx1"/>
                          </a:solidFill>
                          <a:effectLst/>
                          <a:latin typeface="Arial" panose="020B0604020202020204" pitchFamily="34" charset="0"/>
                          <a:cs typeface="Arial" panose="020B0604020202020204" pitchFamily="34" charset="0"/>
                        </a:rPr>
                        <a:t> </a:t>
                      </a:r>
                      <a:r>
                        <a:rPr lang="en-US" sz="1000" b="1">
                          <a:solidFill>
                            <a:schemeClr val="tx1"/>
                          </a:solidFill>
                          <a:effectLst/>
                          <a:latin typeface="Arial" panose="020B0604020202020204" pitchFamily="34" charset="0"/>
                          <a:cs typeface="Arial" panose="020B0604020202020204" pitchFamily="34" charset="0"/>
                        </a:rPr>
                        <a:t>— No. (%)</a:t>
                      </a: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9673284"/>
                  </a:ext>
                </a:extLst>
              </a:tr>
              <a:tr h="98801">
                <a:tc>
                  <a:txBody>
                    <a:bodyPr/>
                    <a:lstStyle/>
                    <a:p>
                      <a:pPr marL="0" marR="0" algn="l">
                        <a:lnSpc>
                          <a:spcPct val="100000"/>
                        </a:lnSpc>
                        <a:spcBef>
                          <a:spcPts val="0"/>
                        </a:spcBef>
                        <a:spcAft>
                          <a:spcPts val="200"/>
                        </a:spcAft>
                      </a:pPr>
                      <a:r>
                        <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rPr>
                        <a:t>8</a:t>
                      </a:r>
                    </a:p>
                    <a:p>
                      <a:pPr marL="0" marR="0" algn="l">
                        <a:lnSpc>
                          <a:spcPct val="100000"/>
                        </a:lnSpc>
                        <a:spcBef>
                          <a:spcPts val="0"/>
                        </a:spcBef>
                        <a:spcAft>
                          <a:spcPts val="200"/>
                        </a:spcAft>
                      </a:pPr>
                      <a:r>
                        <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rPr>
                        <a:t>9-10</a:t>
                      </a:r>
                    </a:p>
                    <a:p>
                      <a:pPr marL="0" marR="0" algn="l">
                        <a:lnSpc>
                          <a:spcPct val="100000"/>
                        </a:lnSpc>
                        <a:spcBef>
                          <a:spcPts val="0"/>
                        </a:spcBef>
                        <a:spcAft>
                          <a:spcPts val="200"/>
                        </a:spcAft>
                      </a:pPr>
                      <a:r>
                        <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rPr>
                        <a:t>≥11</a:t>
                      </a:r>
                    </a:p>
                  </a:txBody>
                  <a:tcPr marL="182880"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200"/>
                        </a:spcAft>
                      </a:pPr>
                      <a:r>
                        <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rPr>
                        <a:t>1 (1.2)</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rPr>
                        <a:t>59 (68.6)</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rPr>
                        <a:t>26 (30.2)</a:t>
                      </a: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200"/>
                        </a:spcAft>
                      </a:pPr>
                      <a:r>
                        <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rPr>
                        <a:t>3 (3.5)</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rPr>
                        <a:t>57 (66.3)</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rPr>
                        <a:t>26 (30.2)</a:t>
                      </a: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9805983"/>
                  </a:ext>
                </a:extLst>
              </a:tr>
              <a:tr h="170060">
                <a:tc gridSpan="3">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Background therapy for PAH — No. (%)</a:t>
                      </a: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918004"/>
                  </a:ext>
                </a:extLst>
              </a:tr>
              <a:tr h="510181">
                <a:tc>
                  <a:txBody>
                    <a:bodyPr/>
                    <a:lstStyle/>
                    <a:p>
                      <a:pPr marL="0" marR="0" algn="l">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Prostacyclin infusion therapy</a:t>
                      </a:r>
                    </a:p>
                    <a:p>
                      <a:pPr marL="0" marR="0" algn="l">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Double therapy </a:t>
                      </a:r>
                    </a:p>
                    <a:p>
                      <a:pPr marL="0" marR="0" algn="l">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Triple therapy</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182880"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53 (61.6)</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21 (24.4)</a:t>
                      </a:r>
                    </a:p>
                    <a:p>
                      <a:pPr marL="0" marR="0" algn="ctr">
                        <a:lnSpc>
                          <a:spcPct val="100000"/>
                        </a:lnSpc>
                        <a:spcBef>
                          <a:spcPts val="0"/>
                        </a:spcBef>
                        <a:spcAft>
                          <a:spcPts val="200"/>
                        </a:spcAft>
                      </a:pPr>
                      <a:r>
                        <a:rPr lang="en-US" sz="1000" b="0">
                          <a:solidFill>
                            <a:schemeClr val="tx1"/>
                          </a:solidFill>
                          <a:effectLst/>
                          <a:latin typeface="Arial" panose="020B0604020202020204" pitchFamily="34" charset="0"/>
                          <a:cs typeface="Arial" panose="020B0604020202020204" pitchFamily="34" charset="0"/>
                        </a:rPr>
                        <a:t>65 (75.6)</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200"/>
                        </a:spcAft>
                      </a:pPr>
                      <a:r>
                        <a:rPr lang="en-US" sz="1000" b="0" dirty="0">
                          <a:solidFill>
                            <a:schemeClr val="tx1"/>
                          </a:solidFill>
                          <a:effectLst/>
                          <a:latin typeface="Arial" panose="020B0604020202020204" pitchFamily="34" charset="0"/>
                          <a:cs typeface="Arial" panose="020B0604020202020204" pitchFamily="34" charset="0"/>
                        </a:rPr>
                        <a:t>49 (57.0)</a:t>
                      </a:r>
                    </a:p>
                    <a:p>
                      <a:pPr marL="0" marR="0" algn="ctr">
                        <a:lnSpc>
                          <a:spcPct val="100000"/>
                        </a:lnSpc>
                        <a:spcBef>
                          <a:spcPts val="0"/>
                        </a:spcBef>
                        <a:spcAft>
                          <a:spcPts val="200"/>
                        </a:spcAft>
                      </a:pPr>
                      <a:r>
                        <a:rPr lang="en-US" sz="1000" b="0" dirty="0">
                          <a:solidFill>
                            <a:schemeClr val="tx1"/>
                          </a:solidFill>
                          <a:effectLst/>
                          <a:latin typeface="Arial" panose="020B0604020202020204" pitchFamily="34" charset="0"/>
                          <a:cs typeface="Arial" panose="020B0604020202020204" pitchFamily="34" charset="0"/>
                        </a:rPr>
                        <a:t>27 (31.4)</a:t>
                      </a:r>
                    </a:p>
                    <a:p>
                      <a:pPr marL="0" marR="0" algn="ctr">
                        <a:lnSpc>
                          <a:spcPct val="100000"/>
                        </a:lnSpc>
                        <a:spcBef>
                          <a:spcPts val="0"/>
                        </a:spcBef>
                        <a:spcAft>
                          <a:spcPts val="200"/>
                        </a:spcAft>
                      </a:pPr>
                      <a:r>
                        <a:rPr lang="en-US" sz="1000" b="0" dirty="0">
                          <a:solidFill>
                            <a:schemeClr val="tx1"/>
                          </a:solidFill>
                          <a:effectLst/>
                          <a:latin typeface="Arial" panose="020B0604020202020204" pitchFamily="34" charset="0"/>
                          <a:cs typeface="Arial" panose="020B0604020202020204" pitchFamily="34" charset="0"/>
                        </a:rPr>
                        <a:t>59 (68.6)</a:t>
                      </a:r>
                      <a:endParaRPr lang="en-US" sz="10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73152" marR="6858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138538"/>
                  </a:ext>
                </a:extLst>
              </a:tr>
            </a:tbl>
          </a:graphicData>
        </a:graphic>
      </p:graphicFrame>
      <p:graphicFrame>
        <p:nvGraphicFramePr>
          <p:cNvPr id="12" name="Table 11">
            <a:extLst>
              <a:ext uri="{FF2B5EF4-FFF2-40B4-BE49-F238E27FC236}">
                <a16:creationId xmlns:a16="http://schemas.microsoft.com/office/drawing/2014/main" id="{18D7C254-5902-3EBB-F263-B14F1FDC60C9}"/>
              </a:ext>
            </a:extLst>
          </p:cNvPr>
          <p:cNvGraphicFramePr>
            <a:graphicFrameLocks noGrp="1"/>
          </p:cNvGraphicFramePr>
          <p:nvPr>
            <p:extLst>
              <p:ext uri="{D42A27DB-BD31-4B8C-83A1-F6EECF244321}">
                <p14:modId xmlns:p14="http://schemas.microsoft.com/office/powerpoint/2010/main" val="3424013590"/>
              </p:ext>
            </p:extLst>
          </p:nvPr>
        </p:nvGraphicFramePr>
        <p:xfrm>
          <a:off x="5862955" y="983975"/>
          <a:ext cx="5930900" cy="4145141"/>
        </p:xfrm>
        <a:graphic>
          <a:graphicData uri="http://schemas.openxmlformats.org/drawingml/2006/table">
            <a:tbl>
              <a:tblPr firstRow="1">
                <a:tableStyleId>{B301B821-A1FF-4177-AEE7-76D212191A09}</a:tableStyleId>
              </a:tblPr>
              <a:tblGrid>
                <a:gridCol w="3479800">
                  <a:extLst>
                    <a:ext uri="{9D8B030D-6E8A-4147-A177-3AD203B41FA5}">
                      <a16:colId xmlns:a16="http://schemas.microsoft.com/office/drawing/2014/main" val="4047978012"/>
                    </a:ext>
                  </a:extLst>
                </a:gridCol>
                <a:gridCol w="1206500">
                  <a:extLst>
                    <a:ext uri="{9D8B030D-6E8A-4147-A177-3AD203B41FA5}">
                      <a16:colId xmlns:a16="http://schemas.microsoft.com/office/drawing/2014/main" val="3694957971"/>
                    </a:ext>
                  </a:extLst>
                </a:gridCol>
                <a:gridCol w="1244600">
                  <a:extLst>
                    <a:ext uri="{9D8B030D-6E8A-4147-A177-3AD203B41FA5}">
                      <a16:colId xmlns:a16="http://schemas.microsoft.com/office/drawing/2014/main" val="2584661414"/>
                    </a:ext>
                  </a:extLst>
                </a:gridCol>
              </a:tblGrid>
              <a:tr h="439499">
                <a:tc>
                  <a:txBody>
                    <a:bodyPr/>
                    <a:lstStyle/>
                    <a:p>
                      <a:pPr marL="0" marR="0" algn="l">
                        <a:lnSpc>
                          <a:spcPct val="100000"/>
                        </a:lnSpc>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 </a:t>
                      </a:r>
                      <a:endParaRPr lang="en-US" sz="1000" b="1"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 marB="9144"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0"/>
                        </a:spcAft>
                      </a:pPr>
                      <a:r>
                        <a:rPr lang="en-US" sz="1000" b="1">
                          <a:solidFill>
                            <a:schemeClr val="bg1"/>
                          </a:solidFill>
                          <a:effectLst/>
                          <a:latin typeface="Arial" panose="020B0604020202020204" pitchFamily="34" charset="0"/>
                          <a:cs typeface="Arial" panose="020B0604020202020204" pitchFamily="34" charset="0"/>
                        </a:rPr>
                        <a:t>Sotatercept</a:t>
                      </a:r>
                    </a:p>
                    <a:p>
                      <a:pPr marL="0" marR="0" algn="ctr">
                        <a:lnSpc>
                          <a:spcPct val="100000"/>
                        </a:lnSpc>
                        <a:spcBef>
                          <a:spcPts val="0"/>
                        </a:spcBef>
                        <a:spcAft>
                          <a:spcPts val="0"/>
                        </a:spcAft>
                      </a:pPr>
                      <a:r>
                        <a:rPr lang="en-US" sz="1000" b="1">
                          <a:solidFill>
                            <a:schemeClr val="bg1"/>
                          </a:solidFill>
                          <a:effectLst/>
                          <a:latin typeface="Arial" panose="020B0604020202020204" pitchFamily="34" charset="0"/>
                          <a:cs typeface="Arial" panose="020B0604020202020204" pitchFamily="34" charset="0"/>
                        </a:rPr>
                        <a:t>(N = 86)</a:t>
                      </a:r>
                      <a:endParaRPr lang="en-US" sz="10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0"/>
                        </a:spcAft>
                      </a:pPr>
                      <a:r>
                        <a:rPr lang="en-US" sz="1000" b="1">
                          <a:solidFill>
                            <a:schemeClr val="bg1"/>
                          </a:solidFill>
                          <a:effectLst/>
                          <a:latin typeface="Arial" panose="020B0604020202020204" pitchFamily="34" charset="0"/>
                          <a:cs typeface="Arial" panose="020B0604020202020204" pitchFamily="34" charset="0"/>
                        </a:rPr>
                        <a:t>Placebo</a:t>
                      </a:r>
                    </a:p>
                    <a:p>
                      <a:pPr marL="0" marR="0" algn="ctr">
                        <a:lnSpc>
                          <a:spcPct val="100000"/>
                        </a:lnSpc>
                        <a:spcBef>
                          <a:spcPts val="0"/>
                        </a:spcBef>
                        <a:spcAft>
                          <a:spcPts val="0"/>
                        </a:spcAft>
                      </a:pPr>
                      <a:r>
                        <a:rPr lang="en-US" sz="1000" b="1">
                          <a:solidFill>
                            <a:schemeClr val="bg1"/>
                          </a:solidFill>
                          <a:effectLst/>
                          <a:latin typeface="Arial" panose="020B0604020202020204" pitchFamily="34" charset="0"/>
                          <a:cs typeface="Arial" panose="020B0604020202020204" pitchFamily="34" charset="0"/>
                        </a:rPr>
                        <a:t>(N = 86)</a:t>
                      </a:r>
                      <a:endParaRPr lang="en-US" sz="1000" b="1">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 marB="9144"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708531405"/>
                  </a:ext>
                </a:extLst>
              </a:tr>
              <a:tr h="0">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6MWD — meter, mean ± SD</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270.3 ± 104.8</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270.7 ± 99.9</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51461"/>
                  </a:ext>
                </a:extLst>
              </a:tr>
              <a:tr h="0">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NT-</a:t>
                      </a:r>
                      <a:r>
                        <a:rPr lang="en-US" sz="1000" b="1" err="1">
                          <a:solidFill>
                            <a:schemeClr val="tx1"/>
                          </a:solidFill>
                          <a:effectLst/>
                          <a:latin typeface="Arial" panose="020B0604020202020204" pitchFamily="34" charset="0"/>
                          <a:cs typeface="Arial" panose="020B0604020202020204" pitchFamily="34" charset="0"/>
                        </a:rPr>
                        <a:t>proBNP</a:t>
                      </a:r>
                      <a:r>
                        <a:rPr lang="en-US" sz="1000" b="1">
                          <a:solidFill>
                            <a:schemeClr val="tx1"/>
                          </a:solidFill>
                          <a:effectLst/>
                          <a:latin typeface="Arial" panose="020B0604020202020204" pitchFamily="34" charset="0"/>
                          <a:cs typeface="Arial" panose="020B0604020202020204" pitchFamily="34" charset="0"/>
                        </a:rPr>
                        <a:t> — </a:t>
                      </a:r>
                      <a:r>
                        <a:rPr lang="en-US" sz="1000" b="1" err="1">
                          <a:solidFill>
                            <a:schemeClr val="tx1"/>
                          </a:solidFill>
                          <a:effectLst/>
                          <a:latin typeface="Arial" panose="020B0604020202020204" pitchFamily="34" charset="0"/>
                          <a:cs typeface="Arial" panose="020B0604020202020204" pitchFamily="34" charset="0"/>
                        </a:rPr>
                        <a:t>pg</a:t>
                      </a:r>
                      <a:r>
                        <a:rPr lang="en-US" sz="1000" b="1">
                          <a:solidFill>
                            <a:schemeClr val="tx1"/>
                          </a:solidFill>
                          <a:effectLst/>
                          <a:latin typeface="Arial" panose="020B0604020202020204" pitchFamily="34" charset="0"/>
                          <a:cs typeface="Arial" panose="020B0604020202020204" pitchFamily="34" charset="0"/>
                        </a:rPr>
                        <a:t>/mL, mean ± SD</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3603.1 ± 4101.2</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2687.3 ± 2771.2</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655440"/>
                  </a:ext>
                </a:extLst>
              </a:tr>
              <a:tr h="0">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PVR — dyn·sec·cm</a:t>
                      </a:r>
                      <a:r>
                        <a:rPr lang="en-US" sz="1000" b="1" baseline="30000">
                          <a:solidFill>
                            <a:schemeClr val="tx1"/>
                          </a:solidFill>
                          <a:effectLst/>
                          <a:latin typeface="Arial" panose="020B0604020202020204" pitchFamily="34" charset="0"/>
                          <a:cs typeface="Arial" panose="020B0604020202020204" pitchFamily="34" charset="0"/>
                        </a:rPr>
                        <a:t>−5</a:t>
                      </a:r>
                      <a:r>
                        <a:rPr lang="en-US" sz="1000" b="1">
                          <a:solidFill>
                            <a:schemeClr val="tx1"/>
                          </a:solidFill>
                          <a:effectLst/>
                          <a:latin typeface="Arial" panose="020B0604020202020204" pitchFamily="34" charset="0"/>
                          <a:cs typeface="Arial" panose="020B0604020202020204" pitchFamily="34" charset="0"/>
                        </a:rPr>
                        <a:t>, mean ± SD</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883.2 ± 410.9</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874.7 ± 344.2</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3527709"/>
                  </a:ext>
                </a:extLst>
              </a:tr>
              <a:tr h="0">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rPr>
                        <a:t>RAP </a:t>
                      </a:r>
                      <a:r>
                        <a:rPr lang="en-US" sz="1000" b="1">
                          <a:solidFill>
                            <a:schemeClr val="tx1"/>
                          </a:solidFill>
                          <a:effectLst/>
                          <a:latin typeface="Arial" panose="020B0604020202020204" pitchFamily="34" charset="0"/>
                          <a:cs typeface="Arial" panose="020B0604020202020204" pitchFamily="34" charset="0"/>
                        </a:rPr>
                        <a:t>— mmHg, mean ± SD</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11.6 ± 5.4</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10.7 ± 5.3</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018407"/>
                  </a:ext>
                </a:extLst>
              </a:tr>
              <a:tr h="0">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cs typeface="Arial" panose="020B0604020202020204" pitchFamily="34" charset="0"/>
                        </a:rPr>
                        <a:t>PAP — mmHg, mean ± SD</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57.0 ± 13.4</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55.2 ± 12.1</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966094"/>
                  </a:ext>
                </a:extLst>
              </a:tr>
              <a:tr h="0">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rPr>
                        <a:t>CO </a:t>
                      </a:r>
                      <a:r>
                        <a:rPr lang="en-US" sz="1000" b="1">
                          <a:solidFill>
                            <a:schemeClr val="tx1"/>
                          </a:solidFill>
                          <a:effectLst/>
                          <a:latin typeface="Arial" panose="020B0604020202020204" pitchFamily="34" charset="0"/>
                          <a:cs typeface="Arial" panose="020B0604020202020204" pitchFamily="34" charset="0"/>
                        </a:rPr>
                        <a:t>— L/min, mean ± SD</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4.7 ± 1.2</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4.5 ± 1.4</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096759"/>
                  </a:ext>
                </a:extLst>
              </a:tr>
              <a:tr h="0">
                <a:tc>
                  <a:txBody>
                    <a:bodyPr/>
                    <a:lstStyle/>
                    <a:p>
                      <a:pPr marL="0" marR="0" algn="l">
                        <a:lnSpc>
                          <a:spcPct val="100000"/>
                        </a:lnSpc>
                        <a:spcBef>
                          <a:spcPts val="0"/>
                        </a:spcBef>
                        <a:spcAft>
                          <a:spcPts val="0"/>
                        </a:spcAft>
                      </a:pPr>
                      <a:r>
                        <a:rPr lang="en-US" sz="1000" b="1" dirty="0">
                          <a:solidFill>
                            <a:schemeClr val="tx1"/>
                          </a:solidFill>
                          <a:effectLst/>
                          <a:latin typeface="Arial" panose="020B0604020202020204" pitchFamily="34" charset="0"/>
                          <a:ea typeface="SimSun" panose="02010600030101010101" pitchFamily="2" charset="-122"/>
                          <a:cs typeface="Arial" panose="020B0604020202020204" pitchFamily="34" charset="0"/>
                        </a:rPr>
                        <a:t>CI </a:t>
                      </a:r>
                      <a:r>
                        <a:rPr lang="en-US" sz="1000" b="1" dirty="0">
                          <a:solidFill>
                            <a:schemeClr val="tx1"/>
                          </a:solidFill>
                          <a:effectLst/>
                          <a:latin typeface="Arial" panose="020B0604020202020204" pitchFamily="34" charset="0"/>
                          <a:cs typeface="Arial" panose="020B0604020202020204" pitchFamily="34" charset="0"/>
                        </a:rPr>
                        <a:t>— L/min/m</a:t>
                      </a:r>
                      <a:r>
                        <a:rPr lang="en-US" sz="1000" b="1" baseline="30000" dirty="0">
                          <a:solidFill>
                            <a:schemeClr val="tx1"/>
                          </a:solidFill>
                          <a:effectLst/>
                          <a:latin typeface="Arial" panose="020B0604020202020204" pitchFamily="34" charset="0"/>
                          <a:cs typeface="Arial" panose="020B0604020202020204" pitchFamily="34" charset="0"/>
                        </a:rPr>
                        <a:t>2</a:t>
                      </a:r>
                      <a:r>
                        <a:rPr lang="en-US" sz="1000" b="1" dirty="0">
                          <a:solidFill>
                            <a:schemeClr val="tx1"/>
                          </a:solidFill>
                          <a:effectLst/>
                          <a:latin typeface="Arial" panose="020B0604020202020204" pitchFamily="34" charset="0"/>
                          <a:cs typeface="Arial" panose="020B0604020202020204" pitchFamily="34" charset="0"/>
                        </a:rPr>
                        <a:t>, mean ± SD</a:t>
                      </a:r>
                      <a:endParaRPr lang="en-US" sz="10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2.6 ± 0.6</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2.6 ± 0.8</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981625"/>
                  </a:ext>
                </a:extLst>
              </a:tr>
              <a:tr h="0">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rPr>
                        <a:t>PAWP </a:t>
                      </a:r>
                      <a:r>
                        <a:rPr lang="en-US" sz="1000" b="1">
                          <a:solidFill>
                            <a:schemeClr val="tx1"/>
                          </a:solidFill>
                          <a:effectLst/>
                          <a:latin typeface="Arial" panose="020B0604020202020204" pitchFamily="34" charset="0"/>
                          <a:cs typeface="Arial" panose="020B0604020202020204" pitchFamily="34" charset="0"/>
                        </a:rPr>
                        <a:t>— mmHg, mean ± SD</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10.0 ± 3.3</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9.8 ± 3.1</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618263"/>
                  </a:ext>
                </a:extLst>
              </a:tr>
              <a:tr h="0">
                <a:tc>
                  <a:txBody>
                    <a:bodyPr/>
                    <a:lstStyle/>
                    <a:p>
                      <a:pPr marL="0" marR="0" algn="l">
                        <a:lnSpc>
                          <a:spcPct val="100000"/>
                        </a:lnSpc>
                        <a:spcBef>
                          <a:spcPts val="0"/>
                        </a:spcBef>
                        <a:spcAft>
                          <a:spcPts val="0"/>
                        </a:spcAft>
                      </a:pPr>
                      <a:r>
                        <a:rPr lang="en-US" sz="1000" b="1" dirty="0">
                          <a:solidFill>
                            <a:schemeClr val="tx1"/>
                          </a:solidFill>
                          <a:effectLst/>
                          <a:latin typeface="Arial" panose="020B0604020202020204" pitchFamily="34" charset="0"/>
                          <a:ea typeface="SimSun" panose="02010600030101010101" pitchFamily="2" charset="-122"/>
                          <a:cs typeface="Arial" panose="020B0604020202020204" pitchFamily="34" charset="0"/>
                        </a:rPr>
                        <a:t>SvO</a:t>
                      </a:r>
                      <a:r>
                        <a:rPr lang="en-US" sz="1000" b="1" baseline="-25000" dirty="0">
                          <a:solidFill>
                            <a:schemeClr val="tx1"/>
                          </a:solidFill>
                          <a:effectLst/>
                          <a:latin typeface="Arial" panose="020B0604020202020204" pitchFamily="34" charset="0"/>
                          <a:ea typeface="SimSun" panose="02010600030101010101" pitchFamily="2" charset="-122"/>
                          <a:cs typeface="Arial" panose="020B0604020202020204" pitchFamily="34" charset="0"/>
                        </a:rPr>
                        <a:t>2</a:t>
                      </a:r>
                      <a:r>
                        <a:rPr lang="en-US" sz="1000" b="1"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1000" b="1" dirty="0">
                          <a:solidFill>
                            <a:schemeClr val="tx1"/>
                          </a:solidFill>
                          <a:effectLst/>
                          <a:latin typeface="Arial" panose="020B0604020202020204" pitchFamily="34" charset="0"/>
                          <a:cs typeface="Arial" panose="020B0604020202020204" pitchFamily="34" charset="0"/>
                        </a:rPr>
                        <a:t>— %, mean ± SD</a:t>
                      </a:r>
                      <a:endParaRPr lang="en-US" sz="10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61.5 ± 8.7</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62.1 ± 8.3</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145010"/>
                  </a:ext>
                </a:extLst>
              </a:tr>
              <a:tr h="0">
                <a:tc>
                  <a:txBody>
                    <a:bodyPr/>
                    <a:lstStyle/>
                    <a:p>
                      <a:pPr marL="0" marR="0" algn="l">
                        <a:lnSpc>
                          <a:spcPct val="100000"/>
                        </a:lnSpc>
                        <a:spcBef>
                          <a:spcPts val="0"/>
                        </a:spcBef>
                        <a:spcAft>
                          <a:spcPts val="0"/>
                        </a:spcAft>
                      </a:pPr>
                      <a:r>
                        <a:rPr lang="en-US" sz="1000" b="1" dirty="0">
                          <a:solidFill>
                            <a:schemeClr val="tx1"/>
                          </a:solidFill>
                          <a:effectLst/>
                          <a:latin typeface="Arial" panose="020B0604020202020204" pitchFamily="34" charset="0"/>
                          <a:ea typeface="SimSun" panose="02010600030101010101" pitchFamily="2" charset="-122"/>
                          <a:cs typeface="Arial" panose="020B0604020202020204" pitchFamily="34" charset="0"/>
                        </a:rPr>
                        <a:t>Hemoglobin </a:t>
                      </a:r>
                      <a:r>
                        <a:rPr lang="en-US" sz="1000" b="1" dirty="0">
                          <a:solidFill>
                            <a:schemeClr val="tx1"/>
                          </a:solidFill>
                          <a:effectLst/>
                          <a:latin typeface="Arial" panose="020B0604020202020204" pitchFamily="34" charset="0"/>
                          <a:cs typeface="Arial" panose="020B0604020202020204" pitchFamily="34" charset="0"/>
                        </a:rPr>
                        <a:t>— g/dL, mean ± SD</a:t>
                      </a:r>
                      <a:endParaRPr lang="en-US" sz="10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12.9 ± 1.9</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12.9 ± 1.9</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320043"/>
                  </a:ext>
                </a:extLst>
              </a:tr>
              <a:tr h="352842">
                <a:tc>
                  <a:txBody>
                    <a:bodyPr/>
                    <a:lstStyle/>
                    <a:p>
                      <a:pPr marL="0" marR="0" algn="l">
                        <a:lnSpc>
                          <a:spcPct val="100000"/>
                        </a:lnSpc>
                        <a:spcBef>
                          <a:spcPts val="0"/>
                        </a:spcBef>
                        <a:spcAft>
                          <a:spcPts val="0"/>
                        </a:spcAft>
                      </a:pPr>
                      <a:r>
                        <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rPr>
                        <a:t>eGFR</a:t>
                      </a:r>
                      <a:r>
                        <a:rPr lang="en-US" sz="1000" b="1">
                          <a:solidFill>
                            <a:schemeClr val="tx1"/>
                          </a:solidFill>
                          <a:effectLst/>
                          <a:latin typeface="Arial" panose="020B0604020202020204" pitchFamily="34" charset="0"/>
                          <a:cs typeface="Arial" panose="020B0604020202020204" pitchFamily="34" charset="0"/>
                        </a:rPr>
                        <a:t>— mL/min/1.73 m</a:t>
                      </a:r>
                      <a:r>
                        <a:rPr lang="en-US" sz="1000" b="1" baseline="30000">
                          <a:solidFill>
                            <a:schemeClr val="tx1"/>
                          </a:solidFill>
                          <a:effectLst/>
                          <a:latin typeface="Arial" panose="020B0604020202020204" pitchFamily="34" charset="0"/>
                          <a:cs typeface="Arial" panose="020B0604020202020204" pitchFamily="34" charset="0"/>
                        </a:rPr>
                        <a:t>2</a:t>
                      </a:r>
                      <a:r>
                        <a:rPr lang="en-US" sz="1000" b="1">
                          <a:solidFill>
                            <a:schemeClr val="tx1"/>
                          </a:solidFill>
                          <a:effectLst/>
                          <a:latin typeface="Arial" panose="020B0604020202020204" pitchFamily="34" charset="0"/>
                          <a:cs typeface="Arial" panose="020B0604020202020204" pitchFamily="34" charset="0"/>
                        </a:rPr>
                        <a:t>, mean ± SD</a:t>
                      </a:r>
                      <a:endParaRPr lang="en-US" sz="1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a:solidFill>
                            <a:schemeClr val="tx1"/>
                          </a:solidFill>
                          <a:effectLst/>
                          <a:latin typeface="Arial" panose="020B0604020202020204" pitchFamily="34" charset="0"/>
                          <a:cs typeface="Arial" panose="020B0604020202020204" pitchFamily="34" charset="0"/>
                        </a:rPr>
                        <a:t>65.1 ± 24.6</a:t>
                      </a:r>
                      <a:endParaRPr lang="en-US" sz="1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73.5 ± 29.7</a:t>
                      </a:r>
                      <a:endParaRPr lang="en-US" sz="1000" b="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986845"/>
                  </a:ext>
                </a:extLst>
              </a:tr>
            </a:tbl>
          </a:graphicData>
        </a:graphic>
      </p:graphicFrame>
      <p:sp>
        <p:nvSpPr>
          <p:cNvPr id="5" name="TextBox 4">
            <a:extLst>
              <a:ext uri="{FF2B5EF4-FFF2-40B4-BE49-F238E27FC236}">
                <a16:creationId xmlns:a16="http://schemas.microsoft.com/office/drawing/2014/main" id="{FD363678-86CC-C2C9-F68A-8D1CA7955E85}"/>
              </a:ext>
            </a:extLst>
          </p:cNvPr>
          <p:cNvSpPr txBox="1"/>
          <p:nvPr/>
        </p:nvSpPr>
        <p:spPr>
          <a:xfrm>
            <a:off x="2824681" y="6142683"/>
            <a:ext cx="8967270" cy="595548"/>
          </a:xfrm>
          <a:prstGeom prst="rect">
            <a:avLst/>
          </a:prstGeom>
          <a:solidFill>
            <a:srgbClr val="FFFFFF">
              <a:alpha val="85098"/>
            </a:srgbClr>
          </a:solidFill>
        </p:spPr>
        <p:txBody>
          <a:bodyPr wrap="square" lIns="9144" tIns="9144" rIns="9144" bIns="9144" rtlCol="0">
            <a:spAutoFit/>
          </a:bodyPr>
          <a:lstStyle/>
          <a:p>
            <a:pPr marL="0" marR="0" lvl="0" indent="0" algn="l" defTabSz="914400" rtl="0" eaLnBrk="1" fontAlgn="auto" latinLnBrk="0" hangingPunct="1">
              <a:lnSpc>
                <a:spcPts val="900"/>
              </a:lnSpc>
              <a:spcBef>
                <a:spcPts val="0"/>
              </a:spcBef>
              <a:spcAft>
                <a:spcPts val="300"/>
              </a:spcAft>
              <a:buClrTx/>
              <a:buSzTx/>
              <a:buFontTx/>
              <a:buNone/>
              <a:tabLst/>
              <a:defRPr/>
            </a:pPr>
            <a:r>
              <a:rPr kumimoji="0" lang="en-US" sz="800" b="0" i="0" u="none" strike="noStrike" kern="1200" cap="none" spc="0" normalizeH="0" baseline="0" noProof="0" dirty="0">
                <a:ln>
                  <a:noFill/>
                </a:ln>
                <a:effectLst/>
                <a:uLnTx/>
                <a:uFillTx/>
                <a:latin typeface="Arial" panose="020B0604020202020204"/>
                <a:ea typeface="+mn-ea"/>
                <a:cs typeface="+mn-cs"/>
              </a:rPr>
              <a:t>6MWD: 6-minute walk distance; CI: cardiac index; CO: cardiac output; eGFR: estimated glomerular filtration rate: N: number of patients in the treatment group; No.: number of patients in the category; NT-</a:t>
            </a:r>
            <a:r>
              <a:rPr kumimoji="0" lang="en-US" sz="800" b="0" i="0" u="none" strike="noStrike" kern="1200" cap="none" spc="0" normalizeH="0" baseline="0" noProof="0" dirty="0" err="1">
                <a:ln>
                  <a:noFill/>
                </a:ln>
                <a:effectLst/>
                <a:uLnTx/>
                <a:uFillTx/>
                <a:latin typeface="Arial" panose="020B0604020202020204"/>
                <a:ea typeface="+mn-ea"/>
                <a:cs typeface="+mn-cs"/>
              </a:rPr>
              <a:t>proBNP</a:t>
            </a:r>
            <a:r>
              <a:rPr kumimoji="0" lang="en-US" sz="800" b="0" i="0" u="none" strike="noStrike" kern="1200" cap="none" spc="0" normalizeH="0" baseline="0" noProof="0" dirty="0">
                <a:ln>
                  <a:noFill/>
                </a:ln>
                <a:effectLst/>
                <a:uLnTx/>
                <a:uFillTx/>
                <a:latin typeface="Arial" panose="020B0604020202020204"/>
                <a:ea typeface="+mn-ea"/>
                <a:cs typeface="+mn-cs"/>
              </a:rPr>
              <a:t>: N-terminal pro–B-type natriuretic peptide; PAH: pulmonary arterial hypertension; PAP: pulmonary artery pressure; PAWP: pulmonary artery wedge pressure; PVR: pulmonary vascular resistance; RAP: right atrial </a:t>
            </a:r>
            <a:r>
              <a:rPr lang="en-US" sz="800" dirty="0">
                <a:latin typeface="Arial" panose="020B0604020202020204"/>
              </a:rPr>
              <a:t>pressure; </a:t>
            </a:r>
            <a:r>
              <a:rPr kumimoji="0" lang="en-US" sz="800" b="0" i="0" u="none" strike="noStrike" kern="1200" cap="none" spc="0" normalizeH="0" baseline="0" noProof="0" dirty="0">
                <a:ln>
                  <a:noFill/>
                </a:ln>
                <a:effectLst/>
                <a:uLnTx/>
                <a:uFillTx/>
                <a:latin typeface="Arial" panose="020B0604020202020204"/>
                <a:ea typeface="+mn-ea"/>
                <a:cs typeface="+mn-cs"/>
              </a:rPr>
              <a:t>REVEAL: Registry to Evaluate Early and Long-term PAH Disease Management; SD: standard deviation; SVO</a:t>
            </a:r>
            <a:r>
              <a:rPr kumimoji="0" lang="en-US" sz="800" b="0" i="0" u="none" strike="noStrike" kern="1200" cap="none" spc="0" normalizeH="0" baseline="-25000" noProof="0" dirty="0">
                <a:ln>
                  <a:noFill/>
                </a:ln>
                <a:effectLst/>
                <a:uLnTx/>
                <a:uFillTx/>
                <a:latin typeface="Arial" panose="020B0604020202020204"/>
                <a:ea typeface="+mn-ea"/>
                <a:cs typeface="+mn-cs"/>
              </a:rPr>
              <a:t>2</a:t>
            </a:r>
            <a:r>
              <a:rPr kumimoji="0" lang="en-US" sz="800" b="0" i="0" u="none" strike="noStrike" kern="1200" cap="none" spc="0" normalizeH="0" baseline="0" noProof="0" dirty="0">
                <a:ln>
                  <a:noFill/>
                </a:ln>
                <a:effectLst/>
                <a:uLnTx/>
                <a:uFillTx/>
                <a:latin typeface="Arial" panose="020B0604020202020204"/>
                <a:ea typeface="+mn-ea"/>
                <a:cs typeface="+mn-cs"/>
              </a:rPr>
              <a:t>: mixed venous oxygen; WHO: World Health Organization; WHO FC: World Health Organization functional class; WHO FC III: marked limitation of activity (less than ordinary activity causes symptoms); WHO FC IV: severe limitation of activity (symptoms occur at rest or with minimal activity)</a:t>
            </a:r>
          </a:p>
        </p:txBody>
      </p:sp>
      <p:sp>
        <p:nvSpPr>
          <p:cNvPr id="6" name="TextBox 5">
            <a:extLst>
              <a:ext uri="{FF2B5EF4-FFF2-40B4-BE49-F238E27FC236}">
                <a16:creationId xmlns:a16="http://schemas.microsoft.com/office/drawing/2014/main" id="{5A142BEE-9D61-0E56-8DF1-513AC70FC8EB}"/>
              </a:ext>
            </a:extLst>
          </p:cNvPr>
          <p:cNvSpPr txBox="1"/>
          <p:nvPr/>
        </p:nvSpPr>
        <p:spPr>
          <a:xfrm>
            <a:off x="155277" y="5810405"/>
            <a:ext cx="11318849" cy="246221"/>
          </a:xfrm>
          <a:prstGeom prst="rect">
            <a:avLst/>
          </a:prstGeom>
          <a:noFill/>
        </p:spPr>
        <p:txBody>
          <a:bodyPr wrap="square">
            <a:spAutoFit/>
          </a:bodyPr>
          <a:lstStyle/>
          <a:p>
            <a:r>
              <a:rPr lang="en-US" sz="1000" baseline="30000">
                <a:latin typeface="Arial" panose="020B0604020202020204"/>
              </a:rPr>
              <a:t>a</a:t>
            </a:r>
            <a:r>
              <a:rPr kumimoji="0" lang="en-US" sz="1000" b="0" i="0" u="none" strike="noStrike" kern="1200" cap="none" spc="0" normalizeH="0" baseline="0" noProof="0">
                <a:ln>
                  <a:noFill/>
                </a:ln>
                <a:effectLst/>
                <a:uLnTx/>
                <a:uFillTx/>
                <a:latin typeface="Arial" panose="020B0604020202020204"/>
                <a:ea typeface="+mn-ea"/>
                <a:cs typeface="+mn-cs"/>
              </a:rPr>
              <a:t>Other: Black or African American, Asian, </a:t>
            </a:r>
            <a:r>
              <a:rPr lang="en-US" sz="1000">
                <a:latin typeface="Arial" panose="020B0604020202020204"/>
              </a:rPr>
              <a:t>American Indian or Alaska Native, or Other; </a:t>
            </a:r>
            <a:r>
              <a:rPr lang="en-US" sz="1000" baseline="30000">
                <a:latin typeface="Arial" panose="020B0604020202020204"/>
              </a:rPr>
              <a:t>b</a:t>
            </a:r>
            <a:r>
              <a:rPr kumimoji="0" lang="en-US" sz="1000" b="0" i="0" u="none" strike="noStrike" kern="1200" cap="none" spc="0" normalizeH="0" baseline="0" noProof="0">
                <a:ln>
                  <a:noFill/>
                </a:ln>
                <a:effectLst/>
                <a:uLnTx/>
                <a:uFillTx/>
                <a:latin typeface="Arial" panose="020B0604020202020204"/>
                <a:ea typeface="+mn-ea"/>
                <a:cs typeface="+mn-cs"/>
              </a:rPr>
              <a:t>REVEAL Lite 2 scores were calculated prior to randomization</a:t>
            </a:r>
            <a:endParaRPr lang="en-US" sz="500"/>
          </a:p>
        </p:txBody>
      </p:sp>
    </p:spTree>
    <p:extLst>
      <p:ext uri="{BB962C8B-B14F-4D97-AF65-F5344CB8AC3E}">
        <p14:creationId xmlns:p14="http://schemas.microsoft.com/office/powerpoint/2010/main" val="37006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730-89D9-45FA-8E32-F8AB4626920F}"/>
              </a:ext>
            </a:extLst>
          </p:cNvPr>
          <p:cNvSpPr>
            <a:spLocks noGrp="1"/>
          </p:cNvSpPr>
          <p:nvPr>
            <p:ph type="title"/>
          </p:nvPr>
        </p:nvSpPr>
        <p:spPr>
          <a:xfrm>
            <a:off x="452438" y="26709"/>
            <a:ext cx="11773292" cy="1097280"/>
          </a:xfrm>
        </p:spPr>
        <p:txBody>
          <a:bodyPr>
            <a:normAutofit/>
          </a:bodyPr>
          <a:lstStyle/>
          <a:p>
            <a:r>
              <a:rPr lang="en-US" sz="3200" dirty="0"/>
              <a:t>Time to First Major Morbidity-Mortality Event</a:t>
            </a:r>
          </a:p>
        </p:txBody>
      </p:sp>
      <p:sp>
        <p:nvSpPr>
          <p:cNvPr id="5" name="Content Placeholder 4">
            <a:extLst>
              <a:ext uri="{FF2B5EF4-FFF2-40B4-BE49-F238E27FC236}">
                <a16:creationId xmlns:a16="http://schemas.microsoft.com/office/drawing/2014/main" id="{38325BBC-665C-4E38-A0AC-FF1B1132AB3D}"/>
              </a:ext>
            </a:extLst>
          </p:cNvPr>
          <p:cNvSpPr>
            <a:spLocks noGrp="1"/>
          </p:cNvSpPr>
          <p:nvPr>
            <p:ph idx="1"/>
          </p:nvPr>
        </p:nvSpPr>
        <p:spPr>
          <a:xfrm>
            <a:off x="879234" y="5082445"/>
            <a:ext cx="11110547" cy="815608"/>
          </a:xfrm>
        </p:spPr>
        <p:txBody>
          <a:bodyPr wrap="square">
            <a:spAutoFit/>
          </a:bodyPr>
          <a:lstStyle/>
          <a:p>
            <a:pPr marL="176213" indent="-176213">
              <a:lnSpc>
                <a:spcPct val="100000"/>
              </a:lnSpc>
              <a:spcBef>
                <a:spcPts val="300"/>
              </a:spcBef>
            </a:pPr>
            <a:r>
              <a:rPr lang="en-US" sz="1400" b="1" dirty="0"/>
              <a:t>Sotatercept significantly reduced the relative risk of morbidity-mortality by 76% </a:t>
            </a:r>
            <a:r>
              <a:rPr lang="en-US" sz="1400" b="1" i="1" dirty="0"/>
              <a:t>vs</a:t>
            </a:r>
            <a:r>
              <a:rPr lang="en-US" sz="1400" b="1" dirty="0"/>
              <a:t> placebo</a:t>
            </a:r>
          </a:p>
          <a:p>
            <a:pPr marL="176213" indent="-176213">
              <a:lnSpc>
                <a:spcPct val="100000"/>
              </a:lnSpc>
              <a:spcBef>
                <a:spcPts val="300"/>
              </a:spcBef>
            </a:pPr>
            <a:r>
              <a:rPr lang="en-US" sz="1400" dirty="0"/>
              <a:t>Kaplan-Meier curves demonstrated early and clear separation</a:t>
            </a:r>
          </a:p>
          <a:p>
            <a:pPr marL="176213" indent="-176213">
              <a:lnSpc>
                <a:spcPct val="100000"/>
              </a:lnSpc>
              <a:spcBef>
                <a:spcPts val="300"/>
              </a:spcBef>
            </a:pPr>
            <a:r>
              <a:rPr lang="en-US" sz="1400" dirty="0"/>
              <a:t>At interim analysis, P &lt;0.0001 crossed the predefined efficacy boundary prompting early trial termination for efficacy</a:t>
            </a:r>
          </a:p>
        </p:txBody>
      </p:sp>
      <p:sp>
        <p:nvSpPr>
          <p:cNvPr id="4" name="Slide Number Placeholder 3">
            <a:extLst>
              <a:ext uri="{FF2B5EF4-FFF2-40B4-BE49-F238E27FC236}">
                <a16:creationId xmlns:a16="http://schemas.microsoft.com/office/drawing/2014/main" id="{FA282954-02DC-CA11-A62D-2FDCD5BCCE1E}"/>
              </a:ext>
            </a:extLst>
          </p:cNvPr>
          <p:cNvSpPr>
            <a:spLocks noGrp="1"/>
          </p:cNvSpPr>
          <p:nvPr>
            <p:ph type="sldNum" sz="quarter" idx="12"/>
          </p:nvPr>
        </p:nvSpPr>
        <p:spPr/>
        <p:txBody>
          <a:bodyPr/>
          <a:lstStyle/>
          <a:p>
            <a:fld id="{18E20A64-E73C-CE4A-B4CA-505F6B4EC5E2}" type="slidenum">
              <a:rPr lang="en-US" smtClean="0"/>
              <a:t>8</a:t>
            </a:fld>
            <a:endParaRPr lang="en-US"/>
          </a:p>
        </p:txBody>
      </p:sp>
      <p:pic>
        <p:nvPicPr>
          <p:cNvPr id="7" name="Picture 6" descr="A graph of numbers and lines&#10;&#10;AI-generated content may be incorrect.">
            <a:extLst>
              <a:ext uri="{FF2B5EF4-FFF2-40B4-BE49-F238E27FC236}">
                <a16:creationId xmlns:a16="http://schemas.microsoft.com/office/drawing/2014/main" id="{4EF5C582-82F8-1590-9186-2D974B251C2D}"/>
              </a:ext>
            </a:extLst>
          </p:cNvPr>
          <p:cNvPicPr>
            <a:picLocks noChangeAspect="1"/>
          </p:cNvPicPr>
          <p:nvPr/>
        </p:nvPicPr>
        <p:blipFill>
          <a:blip r:embed="rId3"/>
          <a:stretch>
            <a:fillRect/>
          </a:stretch>
        </p:blipFill>
        <p:spPr>
          <a:xfrm>
            <a:off x="1118261" y="838616"/>
            <a:ext cx="9938748" cy="4129457"/>
          </a:xfrm>
          <a:prstGeom prst="rect">
            <a:avLst/>
          </a:prstGeom>
        </p:spPr>
      </p:pic>
    </p:spTree>
    <p:extLst>
      <p:ext uri="{BB962C8B-B14F-4D97-AF65-F5344CB8AC3E}">
        <p14:creationId xmlns:p14="http://schemas.microsoft.com/office/powerpoint/2010/main" val="195379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36773-F9FC-CA25-9CCC-C06F74E79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D9A46-358B-ABEE-0356-4985F5B21C5E}"/>
              </a:ext>
            </a:extLst>
          </p:cNvPr>
          <p:cNvSpPr>
            <a:spLocks noGrp="1"/>
          </p:cNvSpPr>
          <p:nvPr>
            <p:ph type="title"/>
          </p:nvPr>
        </p:nvSpPr>
        <p:spPr>
          <a:xfrm>
            <a:off x="452437" y="9283"/>
            <a:ext cx="11324883" cy="1097280"/>
          </a:xfrm>
        </p:spPr>
        <p:txBody>
          <a:bodyPr>
            <a:normAutofit/>
          </a:bodyPr>
          <a:lstStyle/>
          <a:p>
            <a:r>
              <a:rPr lang="en-US" sz="3200" dirty="0">
                <a:effectLst/>
                <a:latin typeface="Arial" panose="020B0604020202020204" pitchFamily="34" charset="0"/>
                <a:ea typeface="SimSun" panose="02010600030101010101" pitchFamily="2" charset="-122"/>
              </a:rPr>
              <a:t>No. (%) of</a:t>
            </a:r>
            <a:r>
              <a:rPr lang="en-US" sz="3200" baseline="30000" dirty="0">
                <a:effectLst/>
                <a:latin typeface="Arial" panose="020B0604020202020204" pitchFamily="34" charset="0"/>
                <a:ea typeface="SimSun" panose="02010600030101010101" pitchFamily="2" charset="-122"/>
              </a:rPr>
              <a:t> </a:t>
            </a:r>
            <a:r>
              <a:rPr lang="en-US" sz="3200" dirty="0">
                <a:effectLst/>
                <a:latin typeface="Arial" panose="020B0604020202020204" pitchFamily="34" charset="0"/>
                <a:ea typeface="SimSun" panose="02010600030101010101" pitchFamily="2" charset="-122"/>
              </a:rPr>
              <a:t>Patients with Components of the Primary Endpoint</a:t>
            </a:r>
            <a:endParaRPr lang="en-US" sz="3200" dirty="0"/>
          </a:p>
        </p:txBody>
      </p:sp>
      <p:sp>
        <p:nvSpPr>
          <p:cNvPr id="4" name="Slide Number Placeholder 3">
            <a:extLst>
              <a:ext uri="{FF2B5EF4-FFF2-40B4-BE49-F238E27FC236}">
                <a16:creationId xmlns:a16="http://schemas.microsoft.com/office/drawing/2014/main" id="{4955B141-7FB6-33DF-DECB-3714849F3783}"/>
              </a:ext>
            </a:extLst>
          </p:cNvPr>
          <p:cNvSpPr>
            <a:spLocks noGrp="1"/>
          </p:cNvSpPr>
          <p:nvPr>
            <p:ph type="sldNum" sz="quarter" idx="12"/>
          </p:nvPr>
        </p:nvSpPr>
        <p:spPr/>
        <p:txBody>
          <a:bodyPr/>
          <a:lstStyle/>
          <a:p>
            <a:fld id="{18E20A64-E73C-CE4A-B4CA-505F6B4EC5E2}" type="slidenum">
              <a:rPr lang="en-US" smtClean="0"/>
              <a:t>9</a:t>
            </a:fld>
            <a:endParaRPr lang="en-US"/>
          </a:p>
        </p:txBody>
      </p:sp>
      <p:graphicFrame>
        <p:nvGraphicFramePr>
          <p:cNvPr id="3" name="Table 2">
            <a:extLst>
              <a:ext uri="{FF2B5EF4-FFF2-40B4-BE49-F238E27FC236}">
                <a16:creationId xmlns:a16="http://schemas.microsoft.com/office/drawing/2014/main" id="{17BEE082-130B-01B0-12CA-C9F522D743C7}"/>
              </a:ext>
            </a:extLst>
          </p:cNvPr>
          <p:cNvGraphicFramePr>
            <a:graphicFrameLocks noGrp="1"/>
          </p:cNvGraphicFramePr>
          <p:nvPr>
            <p:extLst>
              <p:ext uri="{D42A27DB-BD31-4B8C-83A1-F6EECF244321}">
                <p14:modId xmlns:p14="http://schemas.microsoft.com/office/powerpoint/2010/main" val="58863525"/>
              </p:ext>
            </p:extLst>
          </p:nvPr>
        </p:nvGraphicFramePr>
        <p:xfrm>
          <a:off x="426429" y="1487230"/>
          <a:ext cx="11353800" cy="2971075"/>
        </p:xfrm>
        <a:graphic>
          <a:graphicData uri="http://schemas.openxmlformats.org/drawingml/2006/table">
            <a:tbl>
              <a:tblPr firstRow="1">
                <a:tableStyleId>{B301B821-A1FF-4177-AEE7-76D212191A09}</a:tableStyleId>
              </a:tblPr>
              <a:tblGrid>
                <a:gridCol w="6048068">
                  <a:extLst>
                    <a:ext uri="{9D8B030D-6E8A-4147-A177-3AD203B41FA5}">
                      <a16:colId xmlns:a16="http://schemas.microsoft.com/office/drawing/2014/main" val="463021083"/>
                    </a:ext>
                  </a:extLst>
                </a:gridCol>
                <a:gridCol w="1632019">
                  <a:extLst>
                    <a:ext uri="{9D8B030D-6E8A-4147-A177-3AD203B41FA5}">
                      <a16:colId xmlns:a16="http://schemas.microsoft.com/office/drawing/2014/main" val="106071363"/>
                    </a:ext>
                  </a:extLst>
                </a:gridCol>
                <a:gridCol w="1369687">
                  <a:extLst>
                    <a:ext uri="{9D8B030D-6E8A-4147-A177-3AD203B41FA5}">
                      <a16:colId xmlns:a16="http://schemas.microsoft.com/office/drawing/2014/main" val="3453936884"/>
                    </a:ext>
                  </a:extLst>
                </a:gridCol>
                <a:gridCol w="2304026">
                  <a:extLst>
                    <a:ext uri="{9D8B030D-6E8A-4147-A177-3AD203B41FA5}">
                      <a16:colId xmlns:a16="http://schemas.microsoft.com/office/drawing/2014/main" val="3154144646"/>
                    </a:ext>
                  </a:extLst>
                </a:gridCol>
              </a:tblGrid>
              <a:tr h="767371">
                <a:tc>
                  <a:txBody>
                    <a:bodyPr/>
                    <a:lstStyle/>
                    <a:p>
                      <a:pPr marL="0" marR="0">
                        <a:lnSpc>
                          <a:spcPct val="100000"/>
                        </a:lnSpc>
                        <a:spcBef>
                          <a:spcPts val="0"/>
                        </a:spcBef>
                        <a:spcAft>
                          <a:spcPts val="600"/>
                        </a:spcAft>
                      </a:pPr>
                      <a:r>
                        <a:rPr lang="en-US" sz="2000" dirty="0">
                          <a:solidFill>
                            <a:schemeClr val="bg1"/>
                          </a:solidFill>
                          <a:effectLst/>
                        </a:rPr>
                        <a:t>  </a:t>
                      </a:r>
                    </a:p>
                  </a:txBody>
                  <a:tcPr marL="45720" marR="45720" anchor="b">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600"/>
                        </a:spcAft>
                      </a:pPr>
                      <a:r>
                        <a:rPr lang="en-US" sz="2000" b="1" err="1">
                          <a:solidFill>
                            <a:schemeClr val="bg1"/>
                          </a:solidFill>
                          <a:effectLst/>
                          <a:latin typeface="Arial" panose="020B0604020202020204" pitchFamily="34" charset="0"/>
                          <a:cs typeface="Arial" panose="020B0604020202020204" pitchFamily="34" charset="0"/>
                        </a:rPr>
                        <a:t>Sotatercept</a:t>
                      </a:r>
                      <a:br>
                        <a:rPr lang="en-US" sz="2000" b="1">
                          <a:solidFill>
                            <a:schemeClr val="bg1"/>
                          </a:solidFill>
                          <a:effectLst/>
                          <a:latin typeface="Arial" panose="020B0604020202020204" pitchFamily="34" charset="0"/>
                          <a:cs typeface="Arial" panose="020B0604020202020204" pitchFamily="34" charset="0"/>
                        </a:rPr>
                      </a:br>
                      <a:r>
                        <a:rPr lang="en-US" sz="2000" b="1">
                          <a:solidFill>
                            <a:schemeClr val="bg1"/>
                          </a:solidFill>
                          <a:effectLst/>
                          <a:latin typeface="Arial" panose="020B0604020202020204" pitchFamily="34" charset="0"/>
                          <a:cs typeface="Arial" panose="020B0604020202020204" pitchFamily="34" charset="0"/>
                        </a:rPr>
                        <a:t>(N = 86)</a:t>
                      </a:r>
                      <a:endParaRPr lang="en-US" sz="20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600"/>
                        </a:spcAft>
                      </a:pPr>
                      <a:r>
                        <a:rPr lang="en-US" sz="2000" b="1">
                          <a:solidFill>
                            <a:schemeClr val="bg1"/>
                          </a:solidFill>
                          <a:effectLst/>
                          <a:latin typeface="Arial" panose="020B0604020202020204" pitchFamily="34" charset="0"/>
                          <a:cs typeface="Arial" panose="020B0604020202020204" pitchFamily="34" charset="0"/>
                        </a:rPr>
                        <a:t>Placebo</a:t>
                      </a:r>
                      <a:br>
                        <a:rPr lang="en-US" sz="2000" b="1">
                          <a:solidFill>
                            <a:schemeClr val="bg1"/>
                          </a:solidFill>
                          <a:effectLst/>
                          <a:latin typeface="Arial" panose="020B0604020202020204" pitchFamily="34" charset="0"/>
                          <a:cs typeface="Arial" panose="020B0604020202020204" pitchFamily="34" charset="0"/>
                        </a:rPr>
                      </a:br>
                      <a:r>
                        <a:rPr lang="en-US" sz="2000" b="1">
                          <a:solidFill>
                            <a:schemeClr val="bg1"/>
                          </a:solidFill>
                          <a:effectLst/>
                          <a:latin typeface="Arial" panose="020B0604020202020204" pitchFamily="34" charset="0"/>
                          <a:cs typeface="Arial" panose="020B0604020202020204" pitchFamily="34" charset="0"/>
                        </a:rPr>
                        <a:t>(N = 86)</a:t>
                      </a:r>
                      <a:endParaRPr lang="en-US" sz="20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0000"/>
                        </a:lnSpc>
                        <a:spcBef>
                          <a:spcPts val="0"/>
                        </a:spcBef>
                        <a:spcAft>
                          <a:spcPts val="600"/>
                        </a:spcAft>
                      </a:pPr>
                      <a: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t>HR (95% CI); </a:t>
                      </a:r>
                      <a:b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br>
                      <a: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t>P value</a:t>
                      </a:r>
                    </a:p>
                  </a:txBody>
                  <a:tcPr marL="45720" marR="45720" anchor="b">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31153168"/>
                  </a:ext>
                </a:extLst>
              </a:tr>
              <a:tr h="0">
                <a:tc>
                  <a:txBody>
                    <a:bodyPr/>
                    <a:lstStyle/>
                    <a:p>
                      <a:pPr marL="0" marR="0">
                        <a:lnSpc>
                          <a:spcPct val="100000"/>
                        </a:lnSpc>
                        <a:spcBef>
                          <a:spcPts val="0"/>
                        </a:spcBef>
                        <a:spcAft>
                          <a:spcPts val="600"/>
                        </a:spcAft>
                      </a:pPr>
                      <a:r>
                        <a:rPr lang="en-US" sz="2000" b="1">
                          <a:solidFill>
                            <a:schemeClr val="tx1"/>
                          </a:solidFill>
                          <a:effectLst/>
                          <a:latin typeface="Arial" panose="020B0604020202020204" pitchFamily="34" charset="0"/>
                          <a:cs typeface="Arial" panose="020B0604020202020204" pitchFamily="34" charset="0"/>
                        </a:rPr>
                        <a:t>No. (%) with ≥1 primary event</a:t>
                      </a:r>
                      <a:endParaRPr lang="en-US" sz="2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600"/>
                        </a:spcAft>
                      </a:pPr>
                      <a:r>
                        <a:rPr lang="en-US" sz="2000" b="1">
                          <a:solidFill>
                            <a:schemeClr val="tx1"/>
                          </a:solidFill>
                          <a:effectLst/>
                          <a:latin typeface="Arial" panose="020B0604020202020204" pitchFamily="34" charset="0"/>
                          <a:cs typeface="Arial" panose="020B0604020202020204" pitchFamily="34" charset="0"/>
                        </a:rPr>
                        <a:t>15 (17.4)</a:t>
                      </a:r>
                      <a:endParaRPr lang="en-US" sz="2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600"/>
                        </a:spcAft>
                      </a:pPr>
                      <a:r>
                        <a:rPr lang="en-US" sz="2000" b="1">
                          <a:solidFill>
                            <a:schemeClr val="tx1"/>
                          </a:solidFill>
                          <a:effectLst/>
                          <a:latin typeface="Arial" panose="020B0604020202020204" pitchFamily="34" charset="0"/>
                          <a:cs typeface="Arial" panose="020B0604020202020204" pitchFamily="34" charset="0"/>
                        </a:rPr>
                        <a:t>47 (54.7)</a:t>
                      </a:r>
                      <a:endParaRPr lang="en-US" sz="2000" b="1">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600"/>
                        </a:spcAft>
                      </a:pPr>
                      <a:r>
                        <a:rPr lang="en-US" sz="2000" b="1" dirty="0">
                          <a:solidFill>
                            <a:schemeClr val="tx1"/>
                          </a:solidFill>
                          <a:effectLst/>
                          <a:latin typeface="Arial" panose="020B0604020202020204" pitchFamily="34" charset="0"/>
                          <a:ea typeface="SimSun" panose="02010600030101010101" pitchFamily="2" charset="-122"/>
                          <a:cs typeface="Arial" panose="020B0604020202020204" pitchFamily="34" charset="0"/>
                        </a:rPr>
                        <a:t>0.24 (0.13 to 0.43); &lt;0.0001</a:t>
                      </a:r>
                      <a:r>
                        <a:rPr lang="en-US" sz="2000" b="1" baseline="30000" dirty="0">
                          <a:solidFill>
                            <a:schemeClr val="tx1"/>
                          </a:solidFill>
                          <a:effectLst/>
                          <a:latin typeface="Arial" panose="020B0604020202020204" pitchFamily="34" charset="0"/>
                          <a:ea typeface="SimSun" panose="02010600030101010101" pitchFamily="2" charset="-122"/>
                          <a:cs typeface="Arial" panose="020B0604020202020204" pitchFamily="34" charset="0"/>
                        </a:rPr>
                        <a:t>a</a:t>
                      </a:r>
                      <a:endParaRPr lang="en-US" sz="20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83773888"/>
                  </a:ext>
                </a:extLst>
              </a:tr>
              <a:tr h="1380647">
                <a:tc>
                  <a:txBody>
                    <a:bodyPr/>
                    <a:lstStyle/>
                    <a:p>
                      <a:pPr marL="0" marR="0">
                        <a:lnSpc>
                          <a:spcPct val="100000"/>
                        </a:lnSpc>
                        <a:spcBef>
                          <a:spcPts val="0"/>
                        </a:spcBef>
                        <a:spcAft>
                          <a:spcPts val="600"/>
                        </a:spcAft>
                      </a:pPr>
                      <a:r>
                        <a:rPr lang="en-US" sz="2000" b="1">
                          <a:solidFill>
                            <a:schemeClr val="tx1"/>
                          </a:solidFill>
                          <a:effectLst/>
                          <a:latin typeface="Arial" panose="020B0604020202020204" pitchFamily="34" charset="0"/>
                          <a:cs typeface="Arial" panose="020B0604020202020204" pitchFamily="34" charset="0"/>
                        </a:rPr>
                        <a:t>Components of the primary </a:t>
                      </a:r>
                      <a:r>
                        <a:rPr lang="en-US" sz="2000" b="1" err="1">
                          <a:solidFill>
                            <a:schemeClr val="tx1"/>
                          </a:solidFill>
                          <a:effectLst/>
                          <a:latin typeface="Arial" panose="020B0604020202020204" pitchFamily="34" charset="0"/>
                          <a:cs typeface="Arial" panose="020B0604020202020204" pitchFamily="34" charset="0"/>
                        </a:rPr>
                        <a:t>endpoint</a:t>
                      </a:r>
                      <a:r>
                        <a:rPr lang="en-US" sz="2000" b="1" baseline="30000" err="1">
                          <a:solidFill>
                            <a:schemeClr val="tx1"/>
                          </a:solidFill>
                          <a:effectLst/>
                          <a:latin typeface="Arial" panose="020B0604020202020204" pitchFamily="34" charset="0"/>
                          <a:cs typeface="Arial" panose="020B0604020202020204" pitchFamily="34" charset="0"/>
                        </a:rPr>
                        <a:t>b</a:t>
                      </a:r>
                      <a:r>
                        <a:rPr lang="en-US" sz="2000" b="1">
                          <a:solidFill>
                            <a:schemeClr val="tx1"/>
                          </a:solidFill>
                          <a:effectLst/>
                          <a:latin typeface="Arial" panose="020B0604020202020204" pitchFamily="34" charset="0"/>
                          <a:cs typeface="Arial" panose="020B0604020202020204" pitchFamily="34" charset="0"/>
                        </a:rPr>
                        <a:t>:</a:t>
                      </a:r>
                    </a:p>
                    <a:p>
                      <a:pPr marL="112713" marR="0" lvl="0" indent="0">
                        <a:lnSpc>
                          <a:spcPct val="100000"/>
                        </a:lnSpc>
                        <a:spcBef>
                          <a:spcPts val="0"/>
                        </a:spcBef>
                        <a:spcAft>
                          <a:spcPts val="600"/>
                        </a:spcAft>
                      </a:pPr>
                      <a:r>
                        <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rPr>
                        <a:t>All-cause </a:t>
                      </a:r>
                      <a:r>
                        <a:rPr lang="en-US" sz="2000" b="0" err="1">
                          <a:solidFill>
                            <a:schemeClr val="tx1"/>
                          </a:solidFill>
                          <a:effectLst/>
                          <a:latin typeface="Arial" panose="020B0604020202020204" pitchFamily="34" charset="0"/>
                          <a:ea typeface="SimSun" panose="02010600030101010101" pitchFamily="2" charset="-122"/>
                          <a:cs typeface="Arial" panose="020B0604020202020204" pitchFamily="34" charset="0"/>
                        </a:rPr>
                        <a:t>death</a:t>
                      </a:r>
                      <a:r>
                        <a:rPr lang="en-US" sz="2000" b="1" baseline="30000" err="1">
                          <a:solidFill>
                            <a:schemeClr val="tx1"/>
                          </a:solidFill>
                          <a:effectLst/>
                          <a:latin typeface="Arial" panose="020B0604020202020204" pitchFamily="34" charset="0"/>
                          <a:ea typeface="SimSun" panose="02010600030101010101" pitchFamily="2" charset="-122"/>
                          <a:cs typeface="Arial" panose="020B0604020202020204" pitchFamily="34" charset="0"/>
                        </a:rPr>
                        <a:t>c</a:t>
                      </a:r>
                      <a:endPar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pPr marL="112713" marR="0" lvl="0" indent="0">
                        <a:lnSpc>
                          <a:spcPct val="100000"/>
                        </a:lnSpc>
                        <a:spcBef>
                          <a:spcPts val="0"/>
                        </a:spcBef>
                        <a:spcAft>
                          <a:spcPts val="600"/>
                        </a:spcAft>
                      </a:pPr>
                      <a:r>
                        <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rPr>
                        <a:t>Lung transplantation</a:t>
                      </a:r>
                    </a:p>
                    <a:p>
                      <a:pPr marL="112713" marR="0" lvl="0" indent="0">
                        <a:lnSpc>
                          <a:spcPct val="100000"/>
                        </a:lnSpc>
                        <a:spcBef>
                          <a:spcPts val="0"/>
                        </a:spcBef>
                        <a:spcAft>
                          <a:spcPts val="600"/>
                        </a:spcAft>
                      </a:pPr>
                      <a:r>
                        <a:rPr lang="en-US" sz="2000" b="0">
                          <a:solidFill>
                            <a:schemeClr val="tx1"/>
                          </a:solidFill>
                          <a:effectLst/>
                          <a:latin typeface="Arial" panose="020B0604020202020204" pitchFamily="34" charset="0"/>
                          <a:ea typeface="SimSun" panose="02010600030101010101" pitchFamily="2" charset="-122"/>
                          <a:cs typeface="Arial" panose="020B0604020202020204" pitchFamily="34" charset="0"/>
                        </a:rPr>
                        <a:t>PAH worsening-related hospitalization ≥24 hours</a:t>
                      </a: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endParaRPr lang="en-US" sz="2000" b="0">
                        <a:solidFill>
                          <a:schemeClr val="tx1"/>
                        </a:solidFill>
                        <a:effectLst/>
                        <a:latin typeface="Arial" panose="020B0604020202020204" pitchFamily="34" charset="0"/>
                        <a:cs typeface="Arial" panose="020B0604020202020204" pitchFamily="34" charset="0"/>
                      </a:endParaRPr>
                    </a:p>
                    <a:p>
                      <a:pPr marL="0" marR="0" algn="ctr">
                        <a:lnSpc>
                          <a:spcPct val="100000"/>
                        </a:lnSpc>
                        <a:spcBef>
                          <a:spcPts val="0"/>
                        </a:spcBef>
                        <a:spcAft>
                          <a:spcPts val="600"/>
                        </a:spcAft>
                      </a:pPr>
                      <a:r>
                        <a:rPr lang="en-US" sz="2000" b="0">
                          <a:solidFill>
                            <a:schemeClr val="tx1"/>
                          </a:solidFill>
                          <a:effectLst/>
                          <a:latin typeface="Arial" panose="020B0604020202020204" pitchFamily="34" charset="0"/>
                          <a:cs typeface="Arial" panose="020B0604020202020204" pitchFamily="34" charset="0"/>
                        </a:rPr>
                        <a:t>7 (8.1)</a:t>
                      </a:r>
                    </a:p>
                    <a:p>
                      <a:pPr marL="0" marR="0" algn="ctr">
                        <a:lnSpc>
                          <a:spcPct val="100000"/>
                        </a:lnSpc>
                        <a:spcBef>
                          <a:spcPts val="0"/>
                        </a:spcBef>
                        <a:spcAft>
                          <a:spcPts val="600"/>
                        </a:spcAft>
                      </a:pPr>
                      <a:r>
                        <a:rPr lang="en-US" sz="2000" b="0">
                          <a:solidFill>
                            <a:schemeClr val="tx1"/>
                          </a:solidFill>
                          <a:effectLst/>
                          <a:latin typeface="Arial" panose="020B0604020202020204" pitchFamily="34" charset="0"/>
                          <a:cs typeface="Arial" panose="020B0604020202020204" pitchFamily="34" charset="0"/>
                        </a:rPr>
                        <a:t>1 (1.2)</a:t>
                      </a:r>
                    </a:p>
                    <a:p>
                      <a:pPr marL="0" marR="0" algn="ctr">
                        <a:lnSpc>
                          <a:spcPct val="100000"/>
                        </a:lnSpc>
                        <a:spcBef>
                          <a:spcPts val="0"/>
                        </a:spcBef>
                        <a:spcAft>
                          <a:spcPts val="600"/>
                        </a:spcAft>
                      </a:pPr>
                      <a:r>
                        <a:rPr lang="en-US" sz="2000" b="0">
                          <a:solidFill>
                            <a:schemeClr val="tx1"/>
                          </a:solidFill>
                          <a:effectLst/>
                          <a:latin typeface="Arial" panose="020B0604020202020204" pitchFamily="34" charset="0"/>
                          <a:cs typeface="Arial" panose="020B0604020202020204" pitchFamily="34" charset="0"/>
                        </a:rPr>
                        <a:t>8 (9.3)</a:t>
                      </a: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endParaRPr lang="en-US" sz="2000" b="0" dirty="0">
                        <a:solidFill>
                          <a:schemeClr val="tx1"/>
                        </a:solidFill>
                        <a:effectLst/>
                        <a:latin typeface="Arial" panose="020B0604020202020204" pitchFamily="34" charset="0"/>
                        <a:cs typeface="Arial" panose="020B0604020202020204" pitchFamily="34" charset="0"/>
                      </a:endParaRPr>
                    </a:p>
                    <a:p>
                      <a:pPr marL="0" marR="0" algn="ctr">
                        <a:lnSpc>
                          <a:spcPct val="100000"/>
                        </a:lnSpc>
                        <a:spcBef>
                          <a:spcPts val="0"/>
                        </a:spcBef>
                        <a:spcAft>
                          <a:spcPts val="600"/>
                        </a:spcAft>
                      </a:pPr>
                      <a:r>
                        <a:rPr lang="en-US" sz="2000" b="0" dirty="0">
                          <a:solidFill>
                            <a:schemeClr val="tx1"/>
                          </a:solidFill>
                          <a:effectLst/>
                          <a:latin typeface="Arial" panose="020B0604020202020204" pitchFamily="34" charset="0"/>
                          <a:cs typeface="Arial" panose="020B0604020202020204" pitchFamily="34" charset="0"/>
                        </a:rPr>
                        <a:t>13 (15.1)</a:t>
                      </a:r>
                    </a:p>
                    <a:p>
                      <a:pPr marL="0" marR="0" algn="ctr">
                        <a:lnSpc>
                          <a:spcPct val="100000"/>
                        </a:lnSpc>
                        <a:spcBef>
                          <a:spcPts val="0"/>
                        </a:spcBef>
                        <a:spcAft>
                          <a:spcPts val="600"/>
                        </a:spcAft>
                      </a:pPr>
                      <a:r>
                        <a:rPr lang="en-US" sz="2000" b="0" dirty="0">
                          <a:solidFill>
                            <a:schemeClr val="tx1"/>
                          </a:solidFill>
                          <a:effectLst/>
                          <a:latin typeface="Arial" panose="020B0604020202020204" pitchFamily="34" charset="0"/>
                          <a:cs typeface="Arial" panose="020B0604020202020204" pitchFamily="34" charset="0"/>
                        </a:rPr>
                        <a:t>6 (7.0)</a:t>
                      </a:r>
                    </a:p>
                    <a:p>
                      <a:pPr marL="0" marR="0" algn="ctr">
                        <a:lnSpc>
                          <a:spcPct val="100000"/>
                        </a:lnSpc>
                        <a:spcBef>
                          <a:spcPts val="0"/>
                        </a:spcBef>
                        <a:spcAft>
                          <a:spcPts val="600"/>
                        </a:spcAft>
                      </a:pPr>
                      <a:r>
                        <a:rPr lang="en-US" sz="2000" b="0" dirty="0">
                          <a:solidFill>
                            <a:schemeClr val="tx1"/>
                          </a:solidFill>
                          <a:effectLst/>
                          <a:latin typeface="Arial" panose="020B0604020202020204" pitchFamily="34" charset="0"/>
                          <a:cs typeface="Arial" panose="020B0604020202020204" pitchFamily="34" charset="0"/>
                        </a:rPr>
                        <a:t>43 (50.0)</a:t>
                      </a: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600"/>
                        </a:spcAft>
                      </a:pPr>
                      <a:endParaRPr lang="en-US" sz="2000" b="0" dirty="0">
                        <a:solidFill>
                          <a:schemeClr val="tx1"/>
                        </a:solidFill>
                        <a:effectLst/>
                        <a:latin typeface="Arial" panose="020B0604020202020204" pitchFamily="34" charset="0"/>
                        <a:cs typeface="Arial" panose="020B0604020202020204" pitchFamily="34" charset="0"/>
                      </a:endParaRPr>
                    </a:p>
                  </a:txBody>
                  <a:tcPr marL="45720" marR="45720" marT="36576" marB="3657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4380733"/>
                  </a:ext>
                </a:extLst>
              </a:tr>
            </a:tbl>
          </a:graphicData>
        </a:graphic>
      </p:graphicFrame>
      <p:sp>
        <p:nvSpPr>
          <p:cNvPr id="6" name="TextBox 5">
            <a:extLst>
              <a:ext uri="{FF2B5EF4-FFF2-40B4-BE49-F238E27FC236}">
                <a16:creationId xmlns:a16="http://schemas.microsoft.com/office/drawing/2014/main" id="{C982E2CC-C63B-BCC8-D2D1-326B2E857BCB}"/>
              </a:ext>
            </a:extLst>
          </p:cNvPr>
          <p:cNvSpPr txBox="1"/>
          <p:nvPr/>
        </p:nvSpPr>
        <p:spPr>
          <a:xfrm>
            <a:off x="525866" y="4669285"/>
            <a:ext cx="11251455" cy="1384995"/>
          </a:xfrm>
          <a:prstGeom prst="rect">
            <a:avLst/>
          </a:prstGeom>
          <a:noFill/>
        </p:spPr>
        <p:txBody>
          <a:bodyPr wrap="square" lIns="0" rtlCol="0" anchor="b">
            <a:spAutoFit/>
          </a:bodyPr>
          <a:lstStyle/>
          <a:p>
            <a:pPr marL="57150" indent="-57150"/>
            <a:r>
              <a:rPr lang="en-US" sz="1400" baseline="30000" dirty="0" err="1">
                <a:latin typeface="Arial (narrow)"/>
                <a:cs typeface="Arial" panose="020B0604020202020204" pitchFamily="34" charset="0"/>
              </a:rPr>
              <a:t>a</a:t>
            </a:r>
            <a:r>
              <a:rPr lang="en-US" sz="1400" dirty="0" err="1">
                <a:latin typeface="Arial (narrow)"/>
                <a:cs typeface="Arial" panose="020B0604020202020204" pitchFamily="34" charset="0"/>
              </a:rPr>
              <a:t>Primary</a:t>
            </a:r>
            <a:r>
              <a:rPr lang="en-US" sz="1400" dirty="0">
                <a:latin typeface="Arial (narrow)"/>
                <a:cs typeface="Arial" panose="020B0604020202020204" pitchFamily="34" charset="0"/>
              </a:rPr>
              <a:t> composite included any first occurrence of a morbidity-mortality event up to the data-cutoff (July 26, 2024). </a:t>
            </a:r>
            <a:r>
              <a:rPr lang="en-US" sz="1400" dirty="0">
                <a:effectLst/>
                <a:latin typeface="Arial (narrow)"/>
              </a:rPr>
              <a:t>Of the 15 first primary endpoint events in the </a:t>
            </a:r>
            <a:r>
              <a:rPr lang="en-US" sz="1400" dirty="0" err="1">
                <a:effectLst/>
                <a:latin typeface="Arial (narrow)"/>
              </a:rPr>
              <a:t>sotatercept</a:t>
            </a:r>
            <a:r>
              <a:rPr lang="en-US" sz="1400" dirty="0">
                <a:effectLst/>
                <a:latin typeface="Arial (narrow)"/>
              </a:rPr>
              <a:t> group, 6 were deaths, 1 was a lung transplantation and 8 were PAH worsening-related hospitalizations. </a:t>
            </a:r>
            <a:r>
              <a:rPr lang="en-US" sz="1400" dirty="0">
                <a:effectLst/>
                <a:latin typeface="Arial (narrow)"/>
                <a:ea typeface="Times New Roman" panose="02020603050405020304" pitchFamily="18" charset="0"/>
                <a:cs typeface="Calibri" panose="020F0502020204030204" pitchFamily="34" charset="0"/>
              </a:rPr>
              <a:t>Of the </a:t>
            </a:r>
            <a:r>
              <a:rPr lang="en-US" sz="1400" dirty="0">
                <a:latin typeface="Arial (narrow)"/>
                <a:ea typeface="Times New Roman" panose="02020603050405020304" pitchFamily="18" charset="0"/>
                <a:cs typeface="Calibri" panose="020F0502020204030204" pitchFamily="34" charset="0"/>
              </a:rPr>
              <a:t>47</a:t>
            </a:r>
            <a:r>
              <a:rPr lang="en-US" sz="1400" dirty="0">
                <a:effectLst/>
                <a:latin typeface="Arial (narrow)"/>
                <a:ea typeface="Times New Roman" panose="02020603050405020304" pitchFamily="18" charset="0"/>
                <a:cs typeface="Calibri" panose="020F0502020204030204" pitchFamily="34" charset="0"/>
              </a:rPr>
              <a:t> first primary endpoint events in the placebo group, 3 were deaths, 1 was a lung transplantation and 43 were PAH worsening-related hospitalizations</a:t>
            </a:r>
            <a:endParaRPr lang="en-US" sz="1400" dirty="0">
              <a:effectLst/>
              <a:latin typeface="Arial (narrow)"/>
            </a:endParaRPr>
          </a:p>
          <a:p>
            <a:pPr marL="57150" indent="-57150"/>
            <a:r>
              <a:rPr lang="en-US" sz="1400" baseline="30000" dirty="0" err="1">
                <a:latin typeface="Arial (narrow)"/>
                <a:ea typeface="SimSun" panose="02010600030101010101" pitchFamily="2" charset="-122"/>
                <a:cs typeface="Arial" panose="020B0604020202020204" pitchFamily="34" charset="0"/>
              </a:rPr>
              <a:t>b</a:t>
            </a:r>
            <a:r>
              <a:rPr lang="en-US" sz="1400" dirty="0" err="1">
                <a:effectLst/>
                <a:latin typeface="Arial (narrow)"/>
                <a:ea typeface="SimSun" panose="02010600030101010101" pitchFamily="2" charset="-122"/>
                <a:cs typeface="Arial" panose="020B0604020202020204" pitchFamily="34" charset="0"/>
              </a:rPr>
              <a:t>Shows</a:t>
            </a:r>
            <a:r>
              <a:rPr lang="en-US" sz="1400" dirty="0">
                <a:effectLst/>
                <a:latin typeface="Arial (narrow)"/>
                <a:ea typeface="SimSun" panose="02010600030101010101" pitchFamily="2" charset="-122"/>
                <a:cs typeface="Arial" panose="020B0604020202020204" pitchFamily="34" charset="0"/>
              </a:rPr>
              <a:t> each component of the composite primary endpoint as a standalone outcome.  </a:t>
            </a:r>
            <a:r>
              <a:rPr lang="en-US" sz="1400" dirty="0">
                <a:latin typeface="Arial (narrow)"/>
                <a:ea typeface="SimSun" panose="02010600030101010101" pitchFamily="2" charset="-122"/>
                <a:cs typeface="Arial" panose="020B0604020202020204" pitchFamily="34" charset="0"/>
              </a:rPr>
              <a:t>Individual patients could have </a:t>
            </a:r>
            <a:r>
              <a:rPr lang="en-US" sz="1400" dirty="0">
                <a:latin typeface="Calibri" panose="020F0502020204030204" pitchFamily="34" charset="0"/>
                <a:ea typeface="Calibri" panose="020F0502020204030204" pitchFamily="34" charset="0"/>
                <a:cs typeface="Calibri" panose="020F0502020204030204" pitchFamily="34" charset="0"/>
              </a:rPr>
              <a:t>≥</a:t>
            </a:r>
            <a:r>
              <a:rPr lang="en-US" sz="1400" dirty="0">
                <a:latin typeface="Arial (narrow)"/>
                <a:ea typeface="SimSun" panose="02010600030101010101" pitchFamily="2" charset="-122"/>
                <a:cs typeface="Arial" panose="020B0604020202020204" pitchFamily="34" charset="0"/>
              </a:rPr>
              <a:t>1 components</a:t>
            </a:r>
            <a:endParaRPr lang="en-US" sz="1400" dirty="0">
              <a:effectLst/>
              <a:latin typeface="Arial (narrow)"/>
              <a:ea typeface="SimSun" panose="02010600030101010101" pitchFamily="2" charset="-122"/>
              <a:cs typeface="Arial" panose="020B0604020202020204" pitchFamily="34" charset="0"/>
            </a:endParaRPr>
          </a:p>
          <a:p>
            <a:pPr marL="57150" marR="0" lvl="0" indent="-57150">
              <a:spcBef>
                <a:spcPts val="0"/>
              </a:spcBef>
              <a:spcAft>
                <a:spcPts val="0"/>
              </a:spcAft>
            </a:pPr>
            <a:r>
              <a:rPr lang="en-US" sz="1400" baseline="30000" dirty="0" err="1">
                <a:effectLst/>
                <a:latin typeface="Arial (narrow)"/>
                <a:ea typeface="SimSun" panose="02010600030101010101" pitchFamily="2" charset="-122"/>
                <a:cs typeface="Arial" panose="020B0604020202020204" pitchFamily="34" charset="0"/>
              </a:rPr>
              <a:t>c</a:t>
            </a:r>
            <a:r>
              <a:rPr lang="en-US" sz="1400" dirty="0" err="1">
                <a:effectLst/>
                <a:latin typeface="Arial (narrow)"/>
                <a:ea typeface="SimSun" panose="02010600030101010101" pitchFamily="2" charset="-122"/>
                <a:cs typeface="Arial" panose="020B0604020202020204" pitchFamily="34" charset="0"/>
              </a:rPr>
              <a:t>Includes</a:t>
            </a:r>
            <a:r>
              <a:rPr lang="en-US" sz="1400" dirty="0">
                <a:effectLst/>
                <a:latin typeface="Arial (narrow)"/>
                <a:ea typeface="SimSun" panose="02010600030101010101" pitchFamily="2" charset="-122"/>
                <a:cs typeface="Arial" panose="020B0604020202020204" pitchFamily="34" charset="0"/>
              </a:rPr>
              <a:t> all deaths up to the data-cutoff date (July 26, 2024), except for those occurring after lung transplantation or </a:t>
            </a:r>
            <a:r>
              <a:rPr lang="en-US" sz="1400" dirty="0">
                <a:latin typeface="Arial (narrow)"/>
                <a:ea typeface="SimSun" panose="02010600030101010101" pitchFamily="2" charset="-122"/>
                <a:cs typeface="Arial" panose="020B0604020202020204" pitchFamily="34" charset="0"/>
              </a:rPr>
              <a:t>rollover</a:t>
            </a:r>
            <a:r>
              <a:rPr lang="en-US" sz="1400" dirty="0">
                <a:effectLst/>
                <a:latin typeface="Arial (narrow)"/>
                <a:ea typeface="SimSun" panose="02010600030101010101" pitchFamily="2" charset="-122"/>
                <a:cs typeface="Arial" panose="020B0604020202020204" pitchFamily="34" charset="0"/>
              </a:rPr>
              <a:t> to LTFU study</a:t>
            </a:r>
          </a:p>
        </p:txBody>
      </p:sp>
      <p:sp>
        <p:nvSpPr>
          <p:cNvPr id="8" name="TextBox 7">
            <a:extLst>
              <a:ext uri="{FF2B5EF4-FFF2-40B4-BE49-F238E27FC236}">
                <a16:creationId xmlns:a16="http://schemas.microsoft.com/office/drawing/2014/main" id="{7C912BDB-E30D-4756-A0AE-5689471BB5BD}"/>
              </a:ext>
            </a:extLst>
          </p:cNvPr>
          <p:cNvSpPr txBox="1"/>
          <p:nvPr/>
        </p:nvSpPr>
        <p:spPr>
          <a:xfrm>
            <a:off x="3098695" y="6355817"/>
            <a:ext cx="6868099" cy="133883"/>
          </a:xfrm>
          <a:prstGeom prst="rect">
            <a:avLst/>
          </a:prstGeom>
          <a:solidFill>
            <a:srgbClr val="FFFFFF">
              <a:alpha val="85098"/>
            </a:srgbClr>
          </a:solidFill>
        </p:spPr>
        <p:txBody>
          <a:bodyPr wrap="none" lIns="9144" tIns="9144" rIns="9144" bIns="9144" rtlCol="0" anchor="b">
            <a:spAutoFit/>
          </a:bodyPr>
          <a:lstStyle/>
          <a:p>
            <a:pPr marL="57150" marR="0" lvl="0" indent="-57150">
              <a:lnSpc>
                <a:spcPts val="900"/>
              </a:lnSpc>
              <a:spcBef>
                <a:spcPts val="0"/>
              </a:spcBef>
              <a:spcAft>
                <a:spcPts val="0"/>
              </a:spcAft>
            </a:pPr>
            <a:r>
              <a:rPr lang="en-US" sz="800" dirty="0">
                <a:effectLst/>
                <a:latin typeface="Arial (narrow)"/>
                <a:ea typeface="SimSun" panose="02010600030101010101" pitchFamily="2" charset="-122"/>
              </a:rPr>
              <a:t>CI: confidence interval; HR: hazar</a:t>
            </a:r>
            <a:r>
              <a:rPr lang="en-US" sz="800" dirty="0">
                <a:latin typeface="Arial (narrow)"/>
                <a:ea typeface="SimSun" panose="02010600030101010101" pitchFamily="2" charset="-122"/>
              </a:rPr>
              <a:t>d ratio; LTFU: long-term follow-up; </a:t>
            </a:r>
            <a:r>
              <a:rPr lang="en-US" sz="800" dirty="0">
                <a:effectLst/>
                <a:latin typeface="Arial (narrow)"/>
                <a:ea typeface="SimSun" panose="02010600030101010101" pitchFamily="2" charset="-122"/>
              </a:rPr>
              <a:t>N: number in treatment group; No.: number; PAH; pulmonary arterial hypertension</a:t>
            </a:r>
          </a:p>
        </p:txBody>
      </p:sp>
      <p:sp>
        <p:nvSpPr>
          <p:cNvPr id="9" name="TextBox 8">
            <a:extLst>
              <a:ext uri="{FF2B5EF4-FFF2-40B4-BE49-F238E27FC236}">
                <a16:creationId xmlns:a16="http://schemas.microsoft.com/office/drawing/2014/main" id="{C184D5E8-4E69-7AB3-1429-E683E033206C}"/>
              </a:ext>
            </a:extLst>
          </p:cNvPr>
          <p:cNvSpPr txBox="1"/>
          <p:nvPr/>
        </p:nvSpPr>
        <p:spPr>
          <a:xfrm>
            <a:off x="452438" y="753743"/>
            <a:ext cx="11330514" cy="707886"/>
          </a:xfrm>
          <a:prstGeom prst="rect">
            <a:avLst/>
          </a:prstGeom>
          <a:noFill/>
        </p:spPr>
        <p:txBody>
          <a:bodyPr wrap="square">
            <a:spAutoFit/>
          </a:bodyPr>
          <a:lstStyle/>
          <a:p>
            <a:pPr marL="176213" indent="-176213">
              <a:spcBef>
                <a:spcPts val="800"/>
              </a:spcBef>
              <a:buFont typeface="Arial" panose="020B0604020202020204" pitchFamily="34" charset="0"/>
              <a:buChar char="•"/>
            </a:pPr>
            <a:r>
              <a:rPr lang="en-US" sz="2000" dirty="0">
                <a:latin typeface="Arial" panose="020B0604020202020204" pitchFamily="34" charset="0"/>
                <a:cs typeface="Arial" panose="020B0604020202020204" pitchFamily="34" charset="0"/>
              </a:rPr>
              <a:t>When examined as standalone outcomes, each component of the composite endpoint favored sotatercept, consistent with the overall treatment effect</a:t>
            </a:r>
          </a:p>
        </p:txBody>
      </p:sp>
    </p:spTree>
    <p:extLst>
      <p:ext uri="{BB962C8B-B14F-4D97-AF65-F5344CB8AC3E}">
        <p14:creationId xmlns:p14="http://schemas.microsoft.com/office/powerpoint/2010/main" val="15610151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543</TotalTime>
  <Words>4079</Words>
  <Application>Microsoft Macintosh PowerPoint</Application>
  <PresentationFormat>Grand écran</PresentationFormat>
  <Paragraphs>462</Paragraphs>
  <Slides>19</Slides>
  <Notes>19</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Aptos</vt:lpstr>
      <vt:lpstr>Aptos Display</vt:lpstr>
      <vt:lpstr>Arial</vt:lpstr>
      <vt:lpstr>Arial (narrow)</vt:lpstr>
      <vt:lpstr>Calibri</vt:lpstr>
      <vt:lpstr>Custom Design</vt:lpstr>
      <vt:lpstr>1_Custom Design</vt:lpstr>
      <vt:lpstr>Présentation PowerPoint</vt:lpstr>
      <vt:lpstr>Disclosures</vt:lpstr>
      <vt:lpstr>PAH Pathobiology</vt:lpstr>
      <vt:lpstr>Sotatercept</vt:lpstr>
      <vt:lpstr>ZENITH (NCT04896008) is a Phase 3 study of Sotatercept in high-risk PAH WHO FC III and IV</vt:lpstr>
      <vt:lpstr>ZENITH: Patient Disposition and Follow-Up Duration</vt:lpstr>
      <vt:lpstr>ZENITH: Patient Baseline Characteristics </vt:lpstr>
      <vt:lpstr>Time to First Major Morbidity-Mortality Event</vt:lpstr>
      <vt:lpstr>No. (%) of Patients with Components of the Primary Endpoint</vt:lpstr>
      <vt:lpstr>Présentation PowerPoint</vt:lpstr>
      <vt:lpstr>Secondary Endpoints</vt:lpstr>
      <vt:lpstr>Overall Summary of Safetya</vt:lpstr>
      <vt:lpstr>Overall Summary of Safetya (continued)</vt:lpstr>
      <vt:lpstr>Summary of Results</vt:lpstr>
      <vt:lpstr>Conclusions</vt:lpstr>
      <vt:lpstr>Présentation PowerPoint</vt:lpstr>
      <vt:lpstr>Back-up Slides</vt:lpstr>
      <vt:lpstr>Overall Survival</vt:lpstr>
      <vt:lpstr>Overall Survival and Transplant-free Survival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Wong</dc:creator>
  <cp:lastModifiedBy>Marc Humbert</cp:lastModifiedBy>
  <cp:revision>16</cp:revision>
  <dcterms:created xsi:type="dcterms:W3CDTF">2024-06-12T15:54:01Z</dcterms:created>
  <dcterms:modified xsi:type="dcterms:W3CDTF">2025-03-29T15:30:11Z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2025-02-19T17:42:25Z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88dfc5e5-9a3f-455f-bf73-122bf5e9c9eb</vt:lpwstr>
  </property>
  <property fmtid="{D5CDD505-2E9C-101B-9397-08002B2CF9AE}" pid="8" name="MSIP_Label_e81acc0d-dcc4-4dc9-a2c5-be70b05a2fe6_ContentBits">
    <vt:lpwstr>0</vt:lpwstr>
  </property>
  <property fmtid="{D5CDD505-2E9C-101B-9397-08002B2CF9AE}" pid="9" name="_AdHocReviewCycleID">
    <vt:i4>-2059121207</vt:i4>
  </property>
  <property fmtid="{D5CDD505-2E9C-101B-9397-08002B2CF9AE}" pid="10" name="_NewReviewCycle">
    <vt:lpwstr/>
  </property>
  <property fmtid="{D5CDD505-2E9C-101B-9397-08002B2CF9AE}" pid="11" name="_EmailSubject">
    <vt:lpwstr>Final (?) updated to Slideset</vt:lpwstr>
  </property>
  <property fmtid="{D5CDD505-2E9C-101B-9397-08002B2CF9AE}" pid="12" name="_AuthorEmail">
    <vt:lpwstr>jennifer_rotonda@merck.com</vt:lpwstr>
  </property>
  <property fmtid="{D5CDD505-2E9C-101B-9397-08002B2CF9AE}" pid="13" name="_AuthorEmailDisplayName">
    <vt:lpwstr>Rotonda, Jennifer</vt:lpwstr>
  </property>
  <property fmtid="{D5CDD505-2E9C-101B-9397-08002B2CF9AE}" pid="14" name="_PreviousAdHocReviewCycleID">
    <vt:i4>539163719</vt:i4>
  </property>
</Properties>
</file>