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795" r:id="rId2"/>
    <p:sldId id="659" r:id="rId3"/>
    <p:sldId id="796" r:id="rId4"/>
    <p:sldId id="798" r:id="rId5"/>
    <p:sldId id="797" r:id="rId6"/>
    <p:sldId id="660" r:id="rId7"/>
    <p:sldId id="669" r:id="rId8"/>
    <p:sldId id="665" r:id="rId9"/>
    <p:sldId id="670" r:id="rId10"/>
    <p:sldId id="672" r:id="rId11"/>
    <p:sldId id="799" r:id="rId12"/>
    <p:sldId id="679" r:id="rId13"/>
    <p:sldId id="680" r:id="rId14"/>
    <p:sldId id="681" r:id="rId15"/>
    <p:sldId id="805" r:id="rId16"/>
    <p:sldId id="800" r:id="rId17"/>
    <p:sldId id="802" r:id="rId18"/>
    <p:sldId id="684" r:id="rId19"/>
    <p:sldId id="710" r:id="rId20"/>
    <p:sldId id="691" r:id="rId21"/>
    <p:sldId id="698" r:id="rId22"/>
    <p:sldId id="801" r:id="rId23"/>
    <p:sldId id="699" r:id="rId24"/>
    <p:sldId id="701" r:id="rId25"/>
    <p:sldId id="803" r:id="rId26"/>
    <p:sldId id="807" r:id="rId27"/>
    <p:sldId id="708" r:id="rId28"/>
    <p:sldId id="709" r:id="rId29"/>
  </p:sldIdLst>
  <p:sldSz cx="9144000" cy="5143500" type="screen16x9"/>
  <p:notesSz cx="7086600" cy="93726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raki, Sofia" initials="PS" lastIdx="4" clrIdx="0">
    <p:extLst>
      <p:ext uri="{19B8F6BF-5375-455C-9EA6-DF929625EA0E}">
        <p15:presenceInfo xmlns:p15="http://schemas.microsoft.com/office/powerpoint/2012/main" userId="S::paters1@medtronic.com::0bc23257-cdaf-499b-a8e0-a3d96eac0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A26"/>
    <a:srgbClr val="BC3D2A"/>
    <a:srgbClr val="FF2929"/>
    <a:srgbClr val="4169E1"/>
    <a:srgbClr val="4A5F6F"/>
    <a:srgbClr val="011D32"/>
    <a:srgbClr val="1D384C"/>
    <a:srgbClr val="002E4B"/>
    <a:srgbClr val="FEB91A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4422"/>
  </p:normalViewPr>
  <p:slideViewPr>
    <p:cSldViewPr snapToGrid="0">
      <p:cViewPr varScale="1">
        <p:scale>
          <a:sx n="83" d="100"/>
          <a:sy n="83" d="100"/>
        </p:scale>
        <p:origin x="1040" y="24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5781206488243E-2"/>
          <c:y val="4.6094829862243551E-2"/>
          <c:w val="0.89110137061967309"/>
          <c:h val="0.81636708133376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PCI</c:v>
                </c:pt>
              </c:strCache>
            </c:strRef>
          </c:tx>
          <c:spPr>
            <a:solidFill>
              <a:srgbClr val="4169E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50-4871-90F9-9D7AC56217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50-4871-90F9-9D7AC5621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SYNTAX</c:v>
                </c:pt>
                <c:pt idx="1">
                  <c:v>FAME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9-45BE-8162-04A070ACD7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CABG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50-4871-90F9-9D7AC56217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50-4871-90F9-9D7AC5621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SYNTAX</c:v>
                </c:pt>
                <c:pt idx="1">
                  <c:v>FAME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</c:v>
                </c:pt>
                <c:pt idx="1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9-45BE-8162-04A070ACD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573136"/>
        <c:axId val="526571496"/>
      </c:barChart>
      <c:catAx>
        <c:axId val="52657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571496"/>
        <c:crosses val="autoZero"/>
        <c:auto val="1"/>
        <c:lblAlgn val="ctr"/>
        <c:lblOffset val="100"/>
        <c:noMultiLvlLbl val="0"/>
      </c:catAx>
      <c:valAx>
        <c:axId val="526571496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573136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060310644867297"/>
          <c:y val="8.6362577458882744E-3"/>
          <c:w val="0.27946542135029218"/>
          <c:h val="7.6653543307086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5781206488243E-2"/>
          <c:y val="4.6094829862243551E-2"/>
          <c:w val="0.89110137061967309"/>
          <c:h val="0.81636708133376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PCI</c:v>
                </c:pt>
              </c:strCache>
            </c:strRef>
          </c:tx>
          <c:spPr>
            <a:solidFill>
              <a:srgbClr val="4169E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50-4871-90F9-9D7AC56217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50-4871-90F9-9D7AC5621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SYNTAX</c:v>
                </c:pt>
                <c:pt idx="1">
                  <c:v>FAME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14.6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9-45BE-8162-04A070ACD7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CABG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50-4871-90F9-9D7AC56217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50-4871-90F9-9D7AC5621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SYNTAX</c:v>
                </c:pt>
                <c:pt idx="1">
                  <c:v>FAME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9-45BE-8162-04A070ACD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573136"/>
        <c:axId val="526571496"/>
      </c:barChart>
      <c:catAx>
        <c:axId val="52657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571496"/>
        <c:crosses val="autoZero"/>
        <c:auto val="1"/>
        <c:lblAlgn val="ctr"/>
        <c:lblOffset val="100"/>
        <c:noMultiLvlLbl val="0"/>
      </c:catAx>
      <c:valAx>
        <c:axId val="526571496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573136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060310644867297"/>
          <c:y val="8.6362577458882744E-3"/>
          <c:w val="0.27946542135029218"/>
          <c:h val="7.6653543307086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2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1" y="2971800"/>
            <a:ext cx="651192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143000"/>
            <a:ext cx="7623175" cy="1314450"/>
          </a:xfrm>
        </p:spPr>
        <p:txBody>
          <a:bodyPr/>
          <a:lstStyle>
            <a:lvl1pPr>
              <a:defRPr sz="375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71800"/>
            <a:ext cx="65532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572000" y="4686300"/>
            <a:ext cx="3921126" cy="342900"/>
          </a:xfrm>
        </p:spPr>
        <p:txBody>
          <a:bodyPr/>
          <a:lstStyle>
            <a:lvl1pPr>
              <a:defRPr sz="800" i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A05E3-B98E-4C06-8228-3A84421516A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82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D568-07CD-484E-83A4-A2670CE2F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9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A699-A7C7-46D7-A116-52FA0AE33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51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AABA2-2148-4A25-A427-FBAEFA0AB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8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lang="en-US" altLang="en-US" sz="800" b="1" i="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2B5DECF8-5A0B-4BDB-9BB3-A4EBDF1C00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FCB6-B433-4A7B-8C15-37F9A80D1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5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C9AC-0DEC-4E3A-9B4D-BFDB55998F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193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FC36-E744-4947-AA78-84EB16405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39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C34F-5E33-4404-849F-742874911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4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46BA-9E47-44E3-8A5E-98EFA93C6B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48ED-6C62-47A1-9FA0-09E968FA1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27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257A-3722-4DCC-9AAE-002C76FF3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41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0" i="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4686300"/>
            <a:ext cx="4114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366A05E3-B98E-4C06-8228-3A8442151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 userDrawn="1"/>
        </p:nvSpPr>
        <p:spPr bwMode="auto">
          <a:xfrm>
            <a:off x="381000" y="171450"/>
            <a:ext cx="8229600" cy="4572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4629150"/>
            <a:ext cx="73914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3" descr="cid:42a177a8-6d2b-47a7-aa55-de147dc113a3">
            <a:extLst>
              <a:ext uri="{FF2B5EF4-FFF2-40B4-BE49-F238E27FC236}">
                <a16:creationId xmlns:a16="http://schemas.microsoft.com/office/drawing/2014/main" id="{C115E456-6471-4916-A020-0BB91413B4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19562" r="18002" b="3972"/>
          <a:stretch>
            <a:fillRect/>
          </a:stretch>
        </p:blipFill>
        <p:spPr bwMode="auto">
          <a:xfrm>
            <a:off x="8310033" y="4355581"/>
            <a:ext cx="761559" cy="69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5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 b="1">
          <a:solidFill>
            <a:schemeClr val="bg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5000"/>
        <a:buFont typeface="Wingdings" pitchFamily="2" charset="2"/>
        <a:buChar char="n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q"/>
        <a:defRPr sz="1950">
          <a:solidFill>
            <a:schemeClr val="tx1"/>
          </a:solidFill>
          <a:latin typeface="+mn-lt"/>
        </a:defRPr>
      </a:lvl2pPr>
      <a:lvl3pPr marL="766763" indent="-2631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50">
          <a:solidFill>
            <a:schemeClr val="tx1"/>
          </a:solidFill>
          <a:latin typeface="+mn-lt"/>
        </a:defRPr>
      </a:lvl3pPr>
      <a:lvl4pPr marL="1004888" indent="-23693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q"/>
        <a:defRPr sz="1500">
          <a:solidFill>
            <a:schemeClr val="tx1"/>
          </a:solidFill>
          <a:latin typeface="+mn-lt"/>
        </a:defRPr>
      </a:lvl4pPr>
      <a:lvl5pPr marL="1260872" indent="-254794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603772" indent="-254794" algn="l" rtl="0" fontAlgn="base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946672" indent="-254794" algn="l" rtl="0" fontAlgn="base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89572" indent="-254794" algn="l" rtl="0" fontAlgn="base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632472" indent="-254794" algn="l" rtl="0" fontAlgn="base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10C2B-8726-40FC-AAF0-CFD4140B3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4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115436-EF4F-4CF5-B687-93644203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75CCBF-E804-45F7-A598-A8B7F5BD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6851"/>
            <a:ext cx="8229600" cy="3534965"/>
          </a:xfrm>
        </p:spPr>
        <p:txBody>
          <a:bodyPr/>
          <a:lstStyle/>
          <a:p>
            <a:r>
              <a:rPr lang="en-US" dirty="0"/>
              <a:t>Data were analyzed on an intention to treat basis.</a:t>
            </a:r>
          </a:p>
          <a:p>
            <a:r>
              <a:rPr lang="en-US" dirty="0"/>
              <a:t>Original trial assumptions:</a:t>
            </a:r>
            <a:r>
              <a:rPr lang="en-US" baseline="30000" dirty="0"/>
              <a:t>1,2</a:t>
            </a:r>
            <a:endParaRPr lang="en-US" dirty="0"/>
          </a:p>
          <a:p>
            <a:pPr lvl="1"/>
            <a:r>
              <a:rPr lang="en-US" sz="1500" dirty="0"/>
              <a:t>12% event rate with CABG (based on SYNTAX) </a:t>
            </a:r>
          </a:p>
          <a:p>
            <a:pPr lvl="1"/>
            <a:r>
              <a:rPr lang="en-US" sz="1500" dirty="0"/>
              <a:t>Noninferiority margin set at a hazard ratio of 1.65 </a:t>
            </a:r>
          </a:p>
          <a:p>
            <a:pPr lvl="1"/>
            <a:r>
              <a:rPr lang="en-US" sz="1500" dirty="0"/>
              <a:t>One-sided 2.5% significance level</a:t>
            </a:r>
          </a:p>
          <a:p>
            <a:pPr lvl="1"/>
            <a:r>
              <a:rPr lang="en-US" sz="1500" dirty="0"/>
              <a:t>Original sample size: 712 subjects (1,424 total) with 90% power</a:t>
            </a:r>
          </a:p>
          <a:p>
            <a:r>
              <a:rPr lang="en-US" dirty="0"/>
              <a:t>The primary outcome of this analysis, the composite of death, stroke, or MI assessed at five years was prespecified, but not explicitly powered or adjusted for multiple comparisons.</a:t>
            </a:r>
            <a:endParaRPr 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F051F-6862-4D6C-91DC-B0B746346425}"/>
              </a:ext>
            </a:extLst>
          </p:cNvPr>
          <p:cNvSpPr txBox="1"/>
          <p:nvPr/>
        </p:nvSpPr>
        <p:spPr>
          <a:xfrm>
            <a:off x="457200" y="463566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Zimmermann FM, et al. </a:t>
            </a:r>
            <a:r>
              <a:rPr lang="nl-NL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 Heart J 2015;170:619-626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30000" dirty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rPr>
              <a:t>2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Zimmermann FM, et al. Am Heart J 2019;214:156-157</a:t>
            </a:r>
          </a:p>
        </p:txBody>
      </p:sp>
    </p:spTree>
    <p:extLst>
      <p:ext uri="{BB962C8B-B14F-4D97-AF65-F5344CB8AC3E}">
        <p14:creationId xmlns:p14="http://schemas.microsoft.com/office/powerpoint/2010/main" val="18616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089E-DFD1-4B90-A2FD-948071C1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Flowchart</a:t>
            </a:r>
          </a:p>
        </p:txBody>
      </p:sp>
      <p:cxnSp>
        <p:nvCxnSpPr>
          <p:cNvPr id="16" name="Line 26">
            <a:extLst>
              <a:ext uri="{FF2B5EF4-FFF2-40B4-BE49-F238E27FC236}">
                <a16:creationId xmlns:a16="http://schemas.microsoft.com/office/drawing/2014/main" id="{55AE5AE7-25A2-4C0C-B27D-E8AE548A5AD4}"/>
              </a:ext>
            </a:extLst>
          </p:cNvPr>
          <p:cNvCxnSpPr>
            <a:cxnSpLocks/>
          </p:cNvCxnSpPr>
          <p:nvPr/>
        </p:nvCxnSpPr>
        <p:spPr bwMode="auto">
          <a:xfrm>
            <a:off x="3591684" y="3753637"/>
            <a:ext cx="0" cy="32187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26">
            <a:extLst>
              <a:ext uri="{FF2B5EF4-FFF2-40B4-BE49-F238E27FC236}">
                <a16:creationId xmlns:a16="http://schemas.microsoft.com/office/drawing/2014/main" id="{355A16B2-F49D-41E5-AD6C-767CCDB6F345}"/>
              </a:ext>
            </a:extLst>
          </p:cNvPr>
          <p:cNvCxnSpPr>
            <a:cxnSpLocks/>
          </p:cNvCxnSpPr>
          <p:nvPr/>
        </p:nvCxnSpPr>
        <p:spPr bwMode="auto">
          <a:xfrm>
            <a:off x="5736896" y="3745136"/>
            <a:ext cx="0" cy="32187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2AF3D-A5E9-4357-BE02-B14DA0A7E6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48106" y="3111421"/>
            <a:ext cx="952" cy="127909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4A3E0B-268E-4848-AB4D-594F06FB13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7938" y="4388615"/>
            <a:ext cx="79016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B3D5CE-8458-4A5B-8410-0548EFE7BC2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38957" y="4367242"/>
            <a:ext cx="84026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0">
            <a:extLst>
              <a:ext uri="{FF2B5EF4-FFF2-40B4-BE49-F238E27FC236}">
                <a16:creationId xmlns:a16="http://schemas.microsoft.com/office/drawing/2014/main" id="{17CC2898-E3AB-4057-8B5C-A4611095DE0A}"/>
              </a:ext>
            </a:extLst>
          </p:cNvPr>
          <p:cNvCxnSpPr>
            <a:cxnSpLocks/>
          </p:cNvCxnSpPr>
          <p:nvPr/>
        </p:nvCxnSpPr>
        <p:spPr bwMode="auto">
          <a:xfrm>
            <a:off x="4657623" y="764858"/>
            <a:ext cx="0" cy="2034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1">
            <a:extLst>
              <a:ext uri="{FF2B5EF4-FFF2-40B4-BE49-F238E27FC236}">
                <a16:creationId xmlns:a16="http://schemas.microsoft.com/office/drawing/2014/main" id="{000F4DC9-42C4-4089-B829-C627E5D8B360}"/>
              </a:ext>
            </a:extLst>
          </p:cNvPr>
          <p:cNvCxnSpPr>
            <a:cxnSpLocks/>
          </p:cNvCxnSpPr>
          <p:nvPr/>
        </p:nvCxnSpPr>
        <p:spPr bwMode="auto">
          <a:xfrm>
            <a:off x="3591684" y="968353"/>
            <a:ext cx="0" cy="22424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9">
            <a:extLst>
              <a:ext uri="{FF2B5EF4-FFF2-40B4-BE49-F238E27FC236}">
                <a16:creationId xmlns:a16="http://schemas.microsoft.com/office/drawing/2014/main" id="{6D600AC8-8B17-4019-AC4B-D6B23C45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738" y="363538"/>
            <a:ext cx="1579771" cy="401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1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1500 patients enrolled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18DAFCA4-E75C-44F4-B7FF-56CC5DCE6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70" y="1203279"/>
            <a:ext cx="1707230" cy="83386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200" b="1" i="0" dirty="0">
                <a:solidFill>
                  <a:srgbClr val="4169E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757</a:t>
            </a:r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randomly assigned </a:t>
            </a:r>
            <a:r>
              <a:rPr lang="en-GB" sz="105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 </a:t>
            </a:r>
            <a:r>
              <a:rPr lang="en-GB" sz="1200" b="1" i="0" dirty="0">
                <a:solidFill>
                  <a:srgbClr val="4169E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FFR-guided PCI</a:t>
            </a:r>
          </a:p>
          <a:p>
            <a:pPr algn="ctr"/>
            <a:endParaRPr lang="en-GB" sz="1000" b="1" i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742 underwent PCI</a:t>
            </a: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875F9124-3A1C-4A4F-8742-7F9B51B9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922" y="1201025"/>
            <a:ext cx="1707228" cy="8548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200" b="1" i="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743</a:t>
            </a:r>
            <a:r>
              <a:rPr lang="en-GB" sz="1000" b="1" i="0" dirty="0">
                <a:solidFill>
                  <a:srgbClr val="FF29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randomly assigned to </a:t>
            </a:r>
            <a:r>
              <a:rPr lang="en-GB" sz="1200" b="1" i="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CABG</a:t>
            </a:r>
          </a:p>
          <a:p>
            <a:pPr algn="ctr"/>
            <a:endParaRPr lang="en-GB" sz="1000" b="1" i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 underwent CABG</a:t>
            </a:r>
          </a:p>
          <a:p>
            <a:pPr algn="ctr"/>
            <a:endParaRPr lang="en-GB" sz="1000" b="1" i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31" name="Line 22">
            <a:extLst>
              <a:ext uri="{FF2B5EF4-FFF2-40B4-BE49-F238E27FC236}">
                <a16:creationId xmlns:a16="http://schemas.microsoft.com/office/drawing/2014/main" id="{0985C1A6-506A-40F3-AC37-59EBC484FFE5}"/>
              </a:ext>
            </a:extLst>
          </p:cNvPr>
          <p:cNvCxnSpPr>
            <a:cxnSpLocks/>
          </p:cNvCxnSpPr>
          <p:nvPr/>
        </p:nvCxnSpPr>
        <p:spPr bwMode="auto">
          <a:xfrm flipV="1">
            <a:off x="3591684" y="968353"/>
            <a:ext cx="2131876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27">
            <a:extLst>
              <a:ext uri="{FF2B5EF4-FFF2-40B4-BE49-F238E27FC236}">
                <a16:creationId xmlns:a16="http://schemas.microsoft.com/office/drawing/2014/main" id="{7D7AA5D5-B27C-4834-B0F7-4C73CE7412C9}"/>
              </a:ext>
            </a:extLst>
          </p:cNvPr>
          <p:cNvCxnSpPr>
            <a:cxnSpLocks/>
          </p:cNvCxnSpPr>
          <p:nvPr/>
        </p:nvCxnSpPr>
        <p:spPr bwMode="auto">
          <a:xfrm>
            <a:off x="5726429" y="2037729"/>
            <a:ext cx="0" cy="12112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29">
            <a:extLst>
              <a:ext uri="{FF2B5EF4-FFF2-40B4-BE49-F238E27FC236}">
                <a16:creationId xmlns:a16="http://schemas.microsoft.com/office/drawing/2014/main" id="{0BEBB3C8-5E14-4385-AB23-4174D57B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056" y="4067014"/>
            <a:ext cx="1265881" cy="5394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743 included in intention-to-treat analysis</a:t>
            </a:r>
          </a:p>
        </p:txBody>
      </p:sp>
      <p:cxnSp>
        <p:nvCxnSpPr>
          <p:cNvPr id="34" name="Line 32">
            <a:extLst>
              <a:ext uri="{FF2B5EF4-FFF2-40B4-BE49-F238E27FC236}">
                <a16:creationId xmlns:a16="http://schemas.microsoft.com/office/drawing/2014/main" id="{9455C04A-5E34-46DA-98C1-046DBB510C15}"/>
              </a:ext>
            </a:extLst>
          </p:cNvPr>
          <p:cNvCxnSpPr>
            <a:cxnSpLocks/>
          </p:cNvCxnSpPr>
          <p:nvPr/>
        </p:nvCxnSpPr>
        <p:spPr bwMode="auto">
          <a:xfrm>
            <a:off x="5723563" y="2658908"/>
            <a:ext cx="47225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33">
            <a:extLst>
              <a:ext uri="{FF2B5EF4-FFF2-40B4-BE49-F238E27FC236}">
                <a16:creationId xmlns:a16="http://schemas.microsoft.com/office/drawing/2014/main" id="{27868F9D-DEAC-4FEC-AAF1-687C52121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822" y="2237818"/>
            <a:ext cx="1904571" cy="84455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47 discontinued study</a:t>
            </a:r>
          </a:p>
          <a:p>
            <a:endParaRPr lang="en-GB" sz="1000" b="1" i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180340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 lost to follow-up</a:t>
            </a:r>
          </a:p>
          <a:p>
            <a:pPr indent="180340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17 withdrew consent</a:t>
            </a:r>
          </a:p>
          <a:p>
            <a:pPr marL="180340" indent="-180340"/>
            <a:b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en-GB" sz="1000" b="1" i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36" name="Line 36">
            <a:extLst>
              <a:ext uri="{FF2B5EF4-FFF2-40B4-BE49-F238E27FC236}">
                <a16:creationId xmlns:a16="http://schemas.microsoft.com/office/drawing/2014/main" id="{7AA7F3EB-54AD-44FA-88F0-A82E717913C7}"/>
              </a:ext>
            </a:extLst>
          </p:cNvPr>
          <p:cNvCxnSpPr>
            <a:cxnSpLocks/>
          </p:cNvCxnSpPr>
          <p:nvPr/>
        </p:nvCxnSpPr>
        <p:spPr bwMode="auto">
          <a:xfrm flipH="1">
            <a:off x="3092196" y="2658908"/>
            <a:ext cx="49949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21">
            <a:extLst>
              <a:ext uri="{FF2B5EF4-FFF2-40B4-BE49-F238E27FC236}">
                <a16:creationId xmlns:a16="http://schemas.microsoft.com/office/drawing/2014/main" id="{D15CD8BC-3B8F-44CD-8085-6AACE06B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056" y="3257454"/>
            <a:ext cx="1263015" cy="60820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200" b="1" i="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696 (</a:t>
            </a:r>
            <a:r>
              <a:rPr lang="en-US" sz="12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94%)</a:t>
            </a:r>
            <a:r>
              <a:rPr lang="en-GB" sz="12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remained* in the study at</a:t>
            </a:r>
            <a:r>
              <a:rPr lang="en-GB" sz="1000" b="1" i="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1100" b="1" i="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 years</a:t>
            </a:r>
            <a:endParaRPr lang="en-GB" sz="1000" b="1" i="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38" name="Line 11">
            <a:extLst>
              <a:ext uri="{FF2B5EF4-FFF2-40B4-BE49-F238E27FC236}">
                <a16:creationId xmlns:a16="http://schemas.microsoft.com/office/drawing/2014/main" id="{0662325E-476E-4CE9-AC57-30F42519C0A7}"/>
              </a:ext>
            </a:extLst>
          </p:cNvPr>
          <p:cNvCxnSpPr>
            <a:cxnSpLocks/>
          </p:cNvCxnSpPr>
          <p:nvPr/>
        </p:nvCxnSpPr>
        <p:spPr bwMode="auto">
          <a:xfrm>
            <a:off x="5719642" y="968353"/>
            <a:ext cx="0" cy="22424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27">
            <a:extLst>
              <a:ext uri="{FF2B5EF4-FFF2-40B4-BE49-F238E27FC236}">
                <a16:creationId xmlns:a16="http://schemas.microsoft.com/office/drawing/2014/main" id="{2D5FA101-9199-4871-A283-411A74066C29}"/>
              </a:ext>
            </a:extLst>
          </p:cNvPr>
          <p:cNvCxnSpPr>
            <a:cxnSpLocks/>
            <a:endCxn id="40" idx="0"/>
          </p:cNvCxnSpPr>
          <p:nvPr/>
        </p:nvCxnSpPr>
        <p:spPr bwMode="auto">
          <a:xfrm flipH="1">
            <a:off x="3591686" y="2039941"/>
            <a:ext cx="2" cy="12153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D69FF505-D648-4FEE-9095-DF903E85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223" y="3255272"/>
            <a:ext cx="1224926" cy="6167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200" b="1" i="0" dirty="0">
                <a:solidFill>
                  <a:srgbClr val="4169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 (</a:t>
            </a:r>
            <a:r>
              <a:rPr lang="en-US" sz="1200" b="1" i="0" dirty="0">
                <a:solidFill>
                  <a:srgbClr val="4169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96%)</a:t>
            </a:r>
            <a:r>
              <a:rPr lang="en-GB" sz="1200" b="1" i="0" dirty="0">
                <a:solidFill>
                  <a:srgbClr val="4169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remained* in the study at </a:t>
            </a:r>
            <a:r>
              <a:rPr lang="en-GB" sz="1100" b="1" i="0" dirty="0">
                <a:solidFill>
                  <a:srgbClr val="4169E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 years</a:t>
            </a:r>
            <a:endParaRPr lang="en-GB" sz="1000" b="1" i="0" dirty="0">
              <a:solidFill>
                <a:srgbClr val="4169E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C3127A64-5B28-4C02-BE3C-44F88528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224" y="4075516"/>
            <a:ext cx="1224925" cy="5394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757 included in intention-to-treat analysis</a:t>
            </a:r>
          </a:p>
        </p:txBody>
      </p:sp>
      <p:sp>
        <p:nvSpPr>
          <p:cNvPr id="42" name="Text Box 33">
            <a:extLst>
              <a:ext uri="{FF2B5EF4-FFF2-40B4-BE49-F238E27FC236}">
                <a16:creationId xmlns:a16="http://schemas.microsoft.com/office/drawing/2014/main" id="{C7BBB7B4-DE76-437D-BE96-7D34DDB1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5" y="2240030"/>
            <a:ext cx="1904571" cy="84811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33 discontinued study</a:t>
            </a:r>
          </a:p>
          <a:p>
            <a:endParaRPr lang="en-GB" sz="1000" b="1" i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180340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26 lost to follow-up</a:t>
            </a:r>
          </a:p>
          <a:p>
            <a:pPr indent="180340"/>
            <a: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7 withdrew consent</a:t>
            </a:r>
          </a:p>
          <a:p>
            <a:pPr marL="180340" indent="-180340"/>
            <a:br>
              <a:rPr lang="en-GB" sz="10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en-GB" sz="1000" b="1" i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F6AEAB2-32DF-40F2-B70F-2B5590DA5F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8957" y="3088144"/>
            <a:ext cx="952" cy="127909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C0368F4-AC18-4FDF-AFC5-496A9E75E140}"/>
              </a:ext>
            </a:extLst>
          </p:cNvPr>
          <p:cNvSpPr txBox="1"/>
          <p:nvPr/>
        </p:nvSpPr>
        <p:spPr>
          <a:xfrm>
            <a:off x="390856" y="4681812"/>
            <a:ext cx="7823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sz="1000" i="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Randomised</a:t>
            </a:r>
            <a:r>
              <a:rPr lang="en-US" sz="1000" i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patients who had either completed follow-up within the protocol-specified timeframe or were deceased.</a:t>
            </a:r>
          </a:p>
        </p:txBody>
      </p:sp>
    </p:spTree>
    <p:extLst>
      <p:ext uri="{BB962C8B-B14F-4D97-AF65-F5344CB8AC3E}">
        <p14:creationId xmlns:p14="http://schemas.microsoft.com/office/powerpoint/2010/main" val="365865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A2CC-A3B8-499D-B08F-685CA32A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2403DD-945D-426E-B4B4-C33D8D73F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91819"/>
              </p:ext>
            </p:extLst>
          </p:nvPr>
        </p:nvGraphicFramePr>
        <p:xfrm>
          <a:off x="1714500" y="918210"/>
          <a:ext cx="49149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1433540118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PCI</a:t>
                      </a:r>
                    </a:p>
                    <a:p>
                      <a:pPr algn="ctr"/>
                      <a:r>
                        <a:rPr lang="en-US" sz="1400" b="1" dirty="0"/>
                        <a:t>(n=757)</a:t>
                      </a:r>
                    </a:p>
                  </a:txBody>
                  <a:tcPr marL="68580" marR="68580" marT="34290" marB="34290" anchor="ctr">
                    <a:solidFill>
                      <a:srgbClr val="4169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CABG</a:t>
                      </a:r>
                    </a:p>
                    <a:p>
                      <a:pPr algn="ctr"/>
                      <a:r>
                        <a:rPr lang="en-US" sz="1400" b="1" dirty="0"/>
                        <a:t>(n=743)</a:t>
                      </a:r>
                    </a:p>
                  </a:txBody>
                  <a:tcPr marL="68580" marR="68580" marT="34290" marB="34290" anchor="ctr">
                    <a:solidFill>
                      <a:srgbClr val="B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Age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65 ± 8 years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65 ± 8 years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Male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81%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83%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Caucasian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94%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HTN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71%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75%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Dyslipidemia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69%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Current Tobacco Use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19%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18%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Diabetes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28%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29%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Insulin dependent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513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ACS presentation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39%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EF≤50%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18%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18%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Prior PCI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13%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14%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1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A2CC-A3B8-499D-B08F-685CA32A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Procedural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0E3149-A1C9-470E-8D1D-12A74B308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90926"/>
              </p:ext>
            </p:extLst>
          </p:nvPr>
        </p:nvGraphicFramePr>
        <p:xfrm>
          <a:off x="1714500" y="962814"/>
          <a:ext cx="4914900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1433540118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PCI</a:t>
                      </a:r>
                    </a:p>
                    <a:p>
                      <a:pPr algn="ctr"/>
                      <a:r>
                        <a:rPr lang="en-US" sz="1400" b="1" dirty="0"/>
                        <a:t>(n=757)</a:t>
                      </a:r>
                    </a:p>
                  </a:txBody>
                  <a:tcPr marL="68580" marR="68580" marT="34290" marB="34290" anchor="ctr">
                    <a:solidFill>
                      <a:srgbClr val="4169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CABG</a:t>
                      </a:r>
                    </a:p>
                    <a:p>
                      <a:pPr algn="ctr"/>
                      <a:r>
                        <a:rPr lang="en-US" sz="1400" b="1" dirty="0"/>
                        <a:t>(n=743)</a:t>
                      </a:r>
                    </a:p>
                  </a:txBody>
                  <a:tcPr marL="68580" marR="68580" marT="34290" marB="34290" anchor="ctr">
                    <a:solidFill>
                      <a:srgbClr val="B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Time to procedure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 days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13 days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Procedure duration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87 min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197 min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Length of hospital stay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 days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11 days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Number of lesions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4.3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4.2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≥1 Chronic occlusion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21%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23%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≥1 Bifurcation lesion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69%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66%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SYNTAX Score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26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26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Low (0-22)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32%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35%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513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Intermediate (23-32)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50%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48%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High (&gt;33)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18%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17%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63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A2CC-A3B8-499D-B08F-685CA32A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Procedural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0E3149-A1C9-470E-8D1D-12A74B308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43114"/>
              </p:ext>
            </p:extLst>
          </p:nvPr>
        </p:nvGraphicFramePr>
        <p:xfrm>
          <a:off x="563033" y="1052022"/>
          <a:ext cx="3771900" cy="244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PCI</a:t>
                      </a:r>
                    </a:p>
                    <a:p>
                      <a:pPr algn="ctr"/>
                      <a:r>
                        <a:rPr lang="en-US" sz="1400" b="1" dirty="0"/>
                        <a:t>(n=757)</a:t>
                      </a:r>
                    </a:p>
                  </a:txBody>
                  <a:tcPr marL="68580" marR="68580" marT="34290" marB="34290" anchor="ctr">
                    <a:solidFill>
                      <a:srgbClr val="416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Lesions FFR measured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82%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FFR&gt;0.80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111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Staged procedure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22%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976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stents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3.7±1.9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stent length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 mm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Intravascular imaging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FFR measured after PCI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1892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5A7793-7BE9-45E1-9917-FDD416BDB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55915"/>
              </p:ext>
            </p:extLst>
          </p:nvPr>
        </p:nvGraphicFramePr>
        <p:xfrm>
          <a:off x="4703233" y="1052022"/>
          <a:ext cx="3486150" cy="207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33540118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CABG</a:t>
                      </a:r>
                    </a:p>
                    <a:p>
                      <a:pPr algn="ctr"/>
                      <a:r>
                        <a:rPr lang="en-US" sz="1400" b="1" dirty="0"/>
                        <a:t>(n=743)</a:t>
                      </a:r>
                    </a:p>
                  </a:txBody>
                  <a:tcPr marL="68580" marR="68580" marT="34290" marB="34290" anchor="ctr">
                    <a:solidFill>
                      <a:srgbClr val="B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FFR measured prior to CABG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 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 of distal anastomoses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3.4±1.0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83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Multiple arterial grafts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LIMA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97%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513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Off-Pump surgery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24%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C5D6-2D40-4556-9BA0-7D0B12E9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Therapy at Five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8DAC-8D55-4F90-A7E4-BC33E4DA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Any antiplatelet agent ~90% (anticoagulants not recorded)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Statin &gt;91% 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Beta blocker &gt;70% 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ACE I/ARB &gt;70%</a:t>
            </a:r>
          </a:p>
          <a:p>
            <a:pPr marL="0" indent="0">
              <a:buClr>
                <a:srgbClr val="C00000"/>
              </a:buClr>
              <a:buSzPct val="110000"/>
              <a:buNone/>
            </a:pPr>
            <a:endParaRPr lang="en-US" dirty="0"/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No major differences between the two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5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D8EC-109C-4960-AAF9-C259141E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0"/>
            <a:ext cx="8686800" cy="854869"/>
          </a:xfrm>
        </p:spPr>
        <p:txBody>
          <a:bodyPr/>
          <a:lstStyle/>
          <a:p>
            <a:r>
              <a:rPr lang="en-US" dirty="0"/>
              <a:t>Primary Endpoint: </a:t>
            </a:r>
            <a:r>
              <a:rPr lang="en-US" sz="2800" i="1" dirty="0"/>
              <a:t>Death, Stroke, or MI at 5 years</a:t>
            </a:r>
            <a:endParaRPr lang="en-US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385754-8E29-40A9-AA1B-1AB59D38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41" y="1097501"/>
            <a:ext cx="4260315" cy="33817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815A28-CFD0-4D84-9766-060473CD5F10}"/>
              </a:ext>
            </a:extLst>
          </p:cNvPr>
          <p:cNvSpPr txBox="1"/>
          <p:nvPr/>
        </p:nvSpPr>
        <p:spPr>
          <a:xfrm>
            <a:off x="2746343" y="1053358"/>
            <a:ext cx="6098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HR </a:t>
            </a:r>
            <a:r>
              <a:rPr lang="en-US" sz="1600" i="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1.16</a:t>
            </a:r>
            <a:r>
              <a:rPr lang="en-US" sz="160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(95% CI 0.89−1.52); p=0.27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A2D83A38-6319-4B73-8F84-B47504083693}"/>
              </a:ext>
            </a:extLst>
          </p:cNvPr>
          <p:cNvSpPr txBox="1"/>
          <p:nvPr/>
        </p:nvSpPr>
        <p:spPr>
          <a:xfrm>
            <a:off x="4991900" y="1706660"/>
            <a:ext cx="898850" cy="4690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533"/>
              </a:lnSpc>
            </a:pPr>
            <a:r>
              <a:rPr lang="en-US" sz="1600" b="1" i="0" dirty="0">
                <a:solidFill>
                  <a:srgbClr val="007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endParaRPr lang="en-US" sz="1400" b="1" i="0" dirty="0">
              <a:solidFill>
                <a:srgbClr val="007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CD2347B-22B7-4BE7-A3D9-70AD01D2243D}"/>
              </a:ext>
            </a:extLst>
          </p:cNvPr>
          <p:cNvSpPr txBox="1"/>
          <p:nvPr/>
        </p:nvSpPr>
        <p:spPr>
          <a:xfrm>
            <a:off x="4991900" y="2395381"/>
            <a:ext cx="938436" cy="3657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533"/>
              </a:lnSpc>
            </a:pPr>
            <a:r>
              <a:rPr lang="en-US" sz="1600" b="1" i="0" dirty="0">
                <a:solidFill>
                  <a:srgbClr val="BC3C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CABG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6285CCA-9300-41C7-89E8-155A84085AE8}"/>
              </a:ext>
            </a:extLst>
          </p:cNvPr>
          <p:cNvSpPr txBox="1"/>
          <p:nvPr/>
        </p:nvSpPr>
        <p:spPr>
          <a:xfrm>
            <a:off x="5584282" y="1824626"/>
            <a:ext cx="898850" cy="4690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533"/>
              </a:lnSpc>
            </a:pPr>
            <a:r>
              <a:rPr lang="en-US" sz="1600" i="0" dirty="0">
                <a:solidFill>
                  <a:srgbClr val="007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16.0%</a:t>
            </a:r>
            <a:endParaRPr lang="en-US" sz="1400" b="1" i="0" dirty="0">
              <a:solidFill>
                <a:srgbClr val="007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BDA2405-8C3E-4FC8-9E11-BD293EC49D8F}"/>
              </a:ext>
            </a:extLst>
          </p:cNvPr>
          <p:cNvSpPr txBox="1"/>
          <p:nvPr/>
        </p:nvSpPr>
        <p:spPr>
          <a:xfrm>
            <a:off x="5572812" y="2061881"/>
            <a:ext cx="938436" cy="3657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533"/>
              </a:lnSpc>
            </a:pPr>
            <a:r>
              <a:rPr lang="en-US" sz="1600" i="0" dirty="0">
                <a:solidFill>
                  <a:srgbClr val="BC3C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14.1%</a:t>
            </a:r>
            <a:endParaRPr lang="en-US" sz="1600" b="1" i="0" dirty="0">
              <a:solidFill>
                <a:srgbClr val="BC3C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53A27C-744D-4B99-89A4-E2F2761D1856}"/>
              </a:ext>
            </a:extLst>
          </p:cNvPr>
          <p:cNvSpPr/>
          <p:nvPr/>
        </p:nvSpPr>
        <p:spPr>
          <a:xfrm>
            <a:off x="2203743" y="1155432"/>
            <a:ext cx="4170275" cy="234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CF94-4D73-446B-B37A-49AD6C42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 Analysis of Death, Stroke, or 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42BDA-1C2C-4010-ABFD-0D57182B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1" y="845533"/>
            <a:ext cx="6051528" cy="3726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6413E1-BF16-4490-9CB6-AE3A4E6926A5}"/>
              </a:ext>
            </a:extLst>
          </p:cNvPr>
          <p:cNvSpPr txBox="1"/>
          <p:nvPr/>
        </p:nvSpPr>
        <p:spPr>
          <a:xfrm>
            <a:off x="2950958" y="943351"/>
            <a:ext cx="33006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HR 0.99 (95% CI 0.69−1.41) </a:t>
            </a:r>
            <a:endParaRPr lang="en-US" sz="16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1DDC-B0C0-4323-A97F-26BEABA8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Endpoints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71D200-33C8-4420-9234-47BBE4697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816"/>
              </p:ext>
            </p:extLst>
          </p:nvPr>
        </p:nvGraphicFramePr>
        <p:xfrm>
          <a:off x="1145340" y="770758"/>
          <a:ext cx="5974736" cy="366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868">
                  <a:extLst>
                    <a:ext uri="{9D8B030D-6E8A-4147-A177-3AD203B41FA5}">
                      <a16:colId xmlns:a16="http://schemas.microsoft.com/office/drawing/2014/main" val="1433540118"/>
                    </a:ext>
                  </a:extLst>
                </a:gridCol>
                <a:gridCol w="1245304">
                  <a:extLst>
                    <a:ext uri="{9D8B030D-6E8A-4147-A177-3AD203B41FA5}">
                      <a16:colId xmlns:a16="http://schemas.microsoft.com/office/drawing/2014/main" val="91314841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Endpoint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PCI</a:t>
                      </a:r>
                    </a:p>
                    <a:p>
                      <a:pPr algn="ctr"/>
                      <a:r>
                        <a:rPr lang="en-US" sz="1400" b="1" dirty="0"/>
                        <a:t>(n=757)</a:t>
                      </a:r>
                    </a:p>
                  </a:txBody>
                  <a:tcPr marL="68580" marR="68580" marT="34290" marB="34290" anchor="ctr">
                    <a:solidFill>
                      <a:srgbClr val="4169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CABG</a:t>
                      </a:r>
                    </a:p>
                    <a:p>
                      <a:pPr algn="ctr"/>
                      <a:r>
                        <a:rPr lang="en-US" sz="1400" b="1" dirty="0"/>
                        <a:t>(n=743)</a:t>
                      </a:r>
                    </a:p>
                  </a:txBody>
                  <a:tcPr marL="68580" marR="68580" marT="34290" marB="34290" anchor="ctr"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Hazard</a:t>
                      </a:r>
                    </a:p>
                    <a:p>
                      <a:pPr algn="ctr"/>
                      <a:r>
                        <a:rPr lang="en-US" sz="1400" b="1" dirty="0"/>
                        <a:t>Ratio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Death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7.2%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7.2%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1.0 (0.7-1.5)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Cardiac death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2.0%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1.4%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Stroke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1.9%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3.0%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0.7 (0.3-1.3)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MI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8.2%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5.3%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1.6 (1.0-2.4)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Procedural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1.9%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Spontaneous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6.3%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4.1%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Repeat Revascularization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15.6%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7.8%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2.0 (1.5-2.8)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Death, stroke, MI, or repeat revascularization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25.3%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18.2%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1.4 (1.2-1.8)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5132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400" b="1" dirty="0"/>
                        <a:t>Death, stroke, or MI (SCAI)*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20.0%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23.7%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0.9 (0.7-1.1)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212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79C427-9BA9-4E63-9C32-9C0C0DBACA0F}"/>
              </a:ext>
            </a:extLst>
          </p:cNvPr>
          <p:cNvSpPr txBox="1"/>
          <p:nvPr/>
        </p:nvSpPr>
        <p:spPr>
          <a:xfrm>
            <a:off x="390244" y="4656170"/>
            <a:ext cx="7785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</a:rPr>
              <a:t>*Using the Society for Cardiovascular Angiography and Interventions definition for procedural MI</a:t>
            </a:r>
          </a:p>
        </p:txBody>
      </p:sp>
    </p:spTree>
    <p:extLst>
      <p:ext uri="{BB962C8B-B14F-4D97-AF65-F5344CB8AC3E}">
        <p14:creationId xmlns:p14="http://schemas.microsoft.com/office/powerpoint/2010/main" val="337590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B71A-281A-4D76-ADD8-01779D18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8360"/>
            <a:ext cx="8652367" cy="854869"/>
          </a:xfrm>
        </p:spPr>
        <p:txBody>
          <a:bodyPr/>
          <a:lstStyle/>
          <a:p>
            <a:r>
              <a:rPr lang="en-US" dirty="0"/>
              <a:t>Death, Stroke, or MI Based on SYNTAX Score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5703599-A763-40BD-B480-663592C3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" y="1321225"/>
            <a:ext cx="3030226" cy="23514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FC7A69-754B-4FEF-AB3E-A92A5478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66" y="1321226"/>
            <a:ext cx="3014067" cy="23514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25175B7-1E97-40E9-91B2-04398FE9B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463" y="1321226"/>
            <a:ext cx="3043537" cy="23514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6143263-9B83-4227-BC8C-E4C969C0CBFD}"/>
              </a:ext>
            </a:extLst>
          </p:cNvPr>
          <p:cNvSpPr txBox="1"/>
          <p:nvPr/>
        </p:nvSpPr>
        <p:spPr>
          <a:xfrm>
            <a:off x="867377" y="1154367"/>
            <a:ext cx="6098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HR 0.72 (95% CI 0.42−1.24)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E03E2-E609-4B0E-B60B-90B9BBEE935E}"/>
              </a:ext>
            </a:extLst>
          </p:cNvPr>
          <p:cNvSpPr txBox="1"/>
          <p:nvPr/>
        </p:nvSpPr>
        <p:spPr>
          <a:xfrm>
            <a:off x="4004543" y="1144213"/>
            <a:ext cx="2239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HR 1.64 (95% CI 1.11−2.43)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17A6A5-8819-461C-8D6D-D7809F20F6B5}"/>
              </a:ext>
            </a:extLst>
          </p:cNvPr>
          <p:cNvSpPr txBox="1"/>
          <p:nvPr/>
        </p:nvSpPr>
        <p:spPr>
          <a:xfrm>
            <a:off x="8271500" y="1546712"/>
            <a:ext cx="106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C3C29"/>
                </a:solidFill>
              </a:rPr>
              <a:t>CABG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B24C44-666A-43A6-9315-42734B7B2B99}"/>
              </a:ext>
            </a:extLst>
          </p:cNvPr>
          <p:cNvSpPr txBox="1"/>
          <p:nvPr/>
        </p:nvSpPr>
        <p:spPr>
          <a:xfrm>
            <a:off x="8362999" y="2219955"/>
            <a:ext cx="58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2B5"/>
                </a:solidFill>
              </a:rPr>
              <a:t>PCI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1E959-4F3B-4365-A3E7-844B7B73723B}"/>
              </a:ext>
            </a:extLst>
          </p:cNvPr>
          <p:cNvSpPr txBox="1"/>
          <p:nvPr/>
        </p:nvSpPr>
        <p:spPr>
          <a:xfrm>
            <a:off x="6806736" y="1150215"/>
            <a:ext cx="2533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HR 0.83 (95% CI 0.43−1.60)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06FD9B-67AF-432A-994A-3861709E9857}"/>
              </a:ext>
            </a:extLst>
          </p:cNvPr>
          <p:cNvSpPr txBox="1"/>
          <p:nvPr/>
        </p:nvSpPr>
        <p:spPr>
          <a:xfrm>
            <a:off x="5485606" y="2372481"/>
            <a:ext cx="106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C3C29"/>
                </a:solidFill>
              </a:rPr>
              <a:t>CABG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0DF04E-A13E-46E5-9220-ADDCB26B5B45}"/>
              </a:ext>
            </a:extLst>
          </p:cNvPr>
          <p:cNvSpPr txBox="1"/>
          <p:nvPr/>
        </p:nvSpPr>
        <p:spPr>
          <a:xfrm>
            <a:off x="5519706" y="1461777"/>
            <a:ext cx="58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2B5"/>
                </a:solidFill>
              </a:rPr>
              <a:t>PCI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6AC5CA-A15C-47B6-8EDF-1CDFFF1CC3F2}"/>
              </a:ext>
            </a:extLst>
          </p:cNvPr>
          <p:cNvSpPr txBox="1"/>
          <p:nvPr/>
        </p:nvSpPr>
        <p:spPr>
          <a:xfrm>
            <a:off x="2478111" y="2460353"/>
            <a:ext cx="58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2B5"/>
                </a:solidFill>
              </a:rPr>
              <a:t>PCI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1EA13F-6EC4-426F-9937-9333A2ABAEDB}"/>
              </a:ext>
            </a:extLst>
          </p:cNvPr>
          <p:cNvSpPr txBox="1"/>
          <p:nvPr/>
        </p:nvSpPr>
        <p:spPr>
          <a:xfrm>
            <a:off x="2454845" y="1817079"/>
            <a:ext cx="106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C3C29"/>
                </a:solidFill>
              </a:rPr>
              <a:t>CABG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30D10C-2C99-49D0-BA42-812CDC532CD8}"/>
              </a:ext>
            </a:extLst>
          </p:cNvPr>
          <p:cNvSpPr txBox="1"/>
          <p:nvPr/>
        </p:nvSpPr>
        <p:spPr>
          <a:xfrm>
            <a:off x="608444" y="3930678"/>
            <a:ext cx="2518871" cy="3948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500" i="0" dirty="0">
                <a:solidFill>
                  <a:schemeClr val="tx1"/>
                </a:solidFill>
                <a:cs typeface="Effra"/>
              </a:rPr>
              <a:t>LOW (&lt;23) </a:t>
            </a:r>
          </a:p>
          <a:p>
            <a:pPr algn="ctr">
              <a:lnSpc>
                <a:spcPts val="1425"/>
              </a:lnSpc>
            </a:pPr>
            <a:r>
              <a:rPr lang="en-US" sz="1500" i="0" dirty="0">
                <a:solidFill>
                  <a:schemeClr val="tx1"/>
                </a:solidFill>
                <a:cs typeface="Effra"/>
              </a:rPr>
              <a:t>SYNTAX SCORE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77258E-96F5-40B5-BB73-A27B15B91CAE}"/>
              </a:ext>
            </a:extLst>
          </p:cNvPr>
          <p:cNvSpPr txBox="1"/>
          <p:nvPr/>
        </p:nvSpPr>
        <p:spPr>
          <a:xfrm>
            <a:off x="3628739" y="3930678"/>
            <a:ext cx="2518871" cy="3948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500" i="0" dirty="0">
                <a:solidFill>
                  <a:schemeClr val="tx1"/>
                </a:solidFill>
                <a:cs typeface="Effra"/>
              </a:rPr>
              <a:t>INTERMEDIATE (23-32) </a:t>
            </a:r>
          </a:p>
          <a:p>
            <a:pPr algn="ctr">
              <a:lnSpc>
                <a:spcPts val="1425"/>
              </a:lnSpc>
            </a:pPr>
            <a:r>
              <a:rPr lang="en-US" sz="1500" i="0" dirty="0">
                <a:solidFill>
                  <a:schemeClr val="tx1"/>
                </a:solidFill>
                <a:cs typeface="Effra"/>
              </a:rPr>
              <a:t>SYNTAX SCORE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6EEF11-F49A-4827-885C-45564CB27202}"/>
              </a:ext>
            </a:extLst>
          </p:cNvPr>
          <p:cNvSpPr txBox="1"/>
          <p:nvPr/>
        </p:nvSpPr>
        <p:spPr>
          <a:xfrm>
            <a:off x="6481321" y="3930678"/>
            <a:ext cx="2518871" cy="3948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25"/>
              </a:lnSpc>
            </a:pPr>
            <a:r>
              <a:rPr lang="en-US" sz="1500" i="0" dirty="0">
                <a:solidFill>
                  <a:schemeClr val="tx1"/>
                </a:solidFill>
                <a:cs typeface="Effra"/>
              </a:rPr>
              <a:t>HIGH (&gt;32) </a:t>
            </a:r>
          </a:p>
          <a:p>
            <a:pPr algn="ctr">
              <a:lnSpc>
                <a:spcPts val="1425"/>
              </a:lnSpc>
            </a:pPr>
            <a:r>
              <a:rPr lang="en-US" sz="1500" i="0" dirty="0">
                <a:solidFill>
                  <a:schemeClr val="tx1"/>
                </a:solidFill>
                <a:cs typeface="Effra"/>
              </a:rPr>
              <a:t>SYNTAX SCORE</a:t>
            </a:r>
          </a:p>
        </p:txBody>
      </p:sp>
    </p:spTree>
    <p:extLst>
      <p:ext uri="{BB962C8B-B14F-4D97-AF65-F5344CB8AC3E}">
        <p14:creationId xmlns:p14="http://schemas.microsoft.com/office/powerpoint/2010/main" val="215622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4870-EF10-49D0-96DD-3C43DAE8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15DA-06EA-4B0F-9A73-04375339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2B214-ECB6-4B98-8BD5-1EED7AD36CE2}"/>
              </a:ext>
            </a:extLst>
          </p:cNvPr>
          <p:cNvSpPr txBox="1"/>
          <p:nvPr/>
        </p:nvSpPr>
        <p:spPr>
          <a:xfrm>
            <a:off x="457200" y="4681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SJ, et al.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Eur Heart J 2014;35:2821-30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4FABB-7B80-4468-BA68-297778721F59}"/>
              </a:ext>
            </a:extLst>
          </p:cNvPr>
          <p:cNvSpPr txBox="1">
            <a:spLocks/>
          </p:cNvSpPr>
          <p:nvPr/>
        </p:nvSpPr>
        <p:spPr bwMode="auto">
          <a:xfrm>
            <a:off x="373187" y="1021527"/>
            <a:ext cx="8545081" cy="26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Wingdings" pitchFamily="2" charset="2"/>
              <a:buChar char="n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44" indent="-24407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q"/>
              <a:defRPr sz="1950">
                <a:solidFill>
                  <a:schemeClr val="tx1"/>
                </a:solidFill>
                <a:latin typeface="+mn-lt"/>
              </a:defRPr>
            </a:lvl2pPr>
            <a:lvl3pPr marL="766763" indent="-2631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50">
                <a:solidFill>
                  <a:schemeClr val="tx1"/>
                </a:solidFill>
                <a:latin typeface="+mn-lt"/>
              </a:defRPr>
            </a:lvl3pPr>
            <a:lvl4pPr marL="1004888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+mn-lt"/>
              </a:defRPr>
            </a:lvl4pPr>
            <a:lvl5pPr marL="1260872" indent="-2547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6037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9466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895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6324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/>
              <a:t>Previous studies in patients with 3-vessel coronary artery disease (3V-CAD) have shown that coronary artery bypass grafting (CABG) results in lower rates of the composite of death, stroke, or myocardial infarction (MI) compared with percutaneous coronary intervention (PCI) at long-term follow-up.</a:t>
            </a:r>
            <a:r>
              <a:rPr lang="en-US" b="0" i="0" kern="0" baseline="30000" dirty="0"/>
              <a:t>1</a:t>
            </a:r>
            <a:endParaRPr lang="en-US" b="0" i="0" kern="0" dirty="0"/>
          </a:p>
          <a:p>
            <a:endParaRPr lang="en-US" b="0" i="0" kern="0" dirty="0"/>
          </a:p>
          <a:p>
            <a:r>
              <a:rPr lang="en-US" b="0" i="0" kern="0" dirty="0"/>
              <a:t>These results, however, are outdated given improvements in percutaneous and surgical techniques, and in medical therapy.</a:t>
            </a:r>
          </a:p>
        </p:txBody>
      </p:sp>
    </p:spTree>
    <p:extLst>
      <p:ext uri="{BB962C8B-B14F-4D97-AF65-F5344CB8AC3E}">
        <p14:creationId xmlns:p14="http://schemas.microsoft.com/office/powerpoint/2010/main" val="158893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2FBB-2FB9-4541-B71D-F7092E92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FAME 3 Compared with the SYNTAX Trial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3BC1BC-5179-4B3D-A6E3-54C8DB114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76278"/>
              </p:ext>
            </p:extLst>
          </p:nvPr>
        </p:nvGraphicFramePr>
        <p:xfrm>
          <a:off x="1630569" y="902907"/>
          <a:ext cx="4914900" cy="361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335401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 marL="68580" marR="68580" marT="34290" marB="34290" anchor="ctr"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FAME 3</a:t>
                      </a:r>
                    </a:p>
                  </a:txBody>
                  <a:tcPr marL="68580" marR="68580" marT="34290" marB="34290" anchor="ctr"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SYNTAX</a:t>
                      </a:r>
                    </a:p>
                  </a:txBody>
                  <a:tcPr marL="68580" marR="68580" marT="34290" marB="34290" anchor="ctr">
                    <a:solidFill>
                      <a:srgbClr val="B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Age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65 years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65 years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Male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82%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78%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Diabetes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29%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25%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     Insulin Dependent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10%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Hypertension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73%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67%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60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Dyslipidemia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70%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78%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Current Tobacco Use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19%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ACS presentation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39%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29%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115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EF≤50%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18%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32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Prior PCI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14%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0%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799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Number of Lesions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4.3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4.4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SYNTAX Score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26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29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5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14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4E38-2C69-4EBB-8BE5-8443F699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FAME 3 Compared with the SYNTAX</a:t>
            </a:r>
            <a:r>
              <a:rPr lang="en-US" baseline="30000" dirty="0"/>
              <a:t>*</a:t>
            </a:r>
            <a:r>
              <a:rPr lang="en-US" dirty="0"/>
              <a:t> Trial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44BDAA-9976-4DF7-9CA0-E45656CBA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241446"/>
              </p:ext>
            </p:extLst>
          </p:nvPr>
        </p:nvGraphicFramePr>
        <p:xfrm>
          <a:off x="1828800" y="1409700"/>
          <a:ext cx="4793963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56485-8E91-4BCC-A2B5-8BC96D1FCDA0}"/>
              </a:ext>
            </a:extLst>
          </p:cNvPr>
          <p:cNvSpPr txBox="1"/>
          <p:nvPr/>
        </p:nvSpPr>
        <p:spPr>
          <a:xfrm>
            <a:off x="1474857" y="1820448"/>
            <a:ext cx="369332" cy="21790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</a:rPr>
              <a:t>% Death, Stroke or MI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90385-330F-4D1A-B2E6-FCF763A86C0B}"/>
              </a:ext>
            </a:extLst>
          </p:cNvPr>
          <p:cNvSpPr txBox="1"/>
          <p:nvPr/>
        </p:nvSpPr>
        <p:spPr>
          <a:xfrm>
            <a:off x="2454344" y="862469"/>
            <a:ext cx="4022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C00000"/>
                </a:solidFill>
              </a:rPr>
              <a:t>Death, Stroke, or MI at 5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5B53-6987-40A1-8832-4BAA08020143}"/>
              </a:ext>
            </a:extLst>
          </p:cNvPr>
          <p:cNvSpPr txBox="1"/>
          <p:nvPr/>
        </p:nvSpPr>
        <p:spPr>
          <a:xfrm>
            <a:off x="2980408" y="1321474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p&lt;0.001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77856-02EA-418E-9A75-D7CC72D36C66}"/>
              </a:ext>
            </a:extLst>
          </p:cNvPr>
          <p:cNvSpPr txBox="1"/>
          <p:nvPr/>
        </p:nvSpPr>
        <p:spPr>
          <a:xfrm>
            <a:off x="5110813" y="1921515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p=0.27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51387-9E34-4973-8DB6-9CA7DCE424A9}"/>
              </a:ext>
            </a:extLst>
          </p:cNvPr>
          <p:cNvSpPr txBox="1"/>
          <p:nvPr/>
        </p:nvSpPr>
        <p:spPr>
          <a:xfrm>
            <a:off x="457200" y="4681581"/>
            <a:ext cx="7587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SJ, et al.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Eur Heart J </a:t>
            </a:r>
            <a:r>
              <a:rPr lang="en-US" sz="1200" b="0" i="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2014;35:2821-30	                                                           *3V-CAD Cohort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4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4E38-2C69-4EBB-8BE5-8443F699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FAME 3 Compared with the SYNTAX</a:t>
            </a:r>
            <a:r>
              <a:rPr lang="en-US" baseline="30000" dirty="0"/>
              <a:t>*</a:t>
            </a:r>
            <a:r>
              <a:rPr lang="en-US" dirty="0"/>
              <a:t> Trial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44BDAA-9976-4DF7-9CA0-E45656CBA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11458"/>
              </p:ext>
            </p:extLst>
          </p:nvPr>
        </p:nvGraphicFramePr>
        <p:xfrm>
          <a:off x="1828800" y="1409700"/>
          <a:ext cx="4793963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56485-8E91-4BCC-A2B5-8BC96D1FCDA0}"/>
              </a:ext>
            </a:extLst>
          </p:cNvPr>
          <p:cNvSpPr txBox="1"/>
          <p:nvPr/>
        </p:nvSpPr>
        <p:spPr>
          <a:xfrm>
            <a:off x="1474857" y="1820448"/>
            <a:ext cx="369332" cy="21790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</a:rPr>
              <a:t>% Deceased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90385-330F-4D1A-B2E6-FCF763A86C0B}"/>
              </a:ext>
            </a:extLst>
          </p:cNvPr>
          <p:cNvSpPr txBox="1"/>
          <p:nvPr/>
        </p:nvSpPr>
        <p:spPr>
          <a:xfrm>
            <a:off x="3315178" y="904779"/>
            <a:ext cx="2347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C00000"/>
                </a:solidFill>
              </a:rPr>
              <a:t>Death at 5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5B53-6987-40A1-8832-4BAA08020143}"/>
              </a:ext>
            </a:extLst>
          </p:cNvPr>
          <p:cNvSpPr txBox="1"/>
          <p:nvPr/>
        </p:nvSpPr>
        <p:spPr>
          <a:xfrm>
            <a:off x="2999538" y="1644516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p=0.006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77856-02EA-418E-9A75-D7CC72D36C66}"/>
              </a:ext>
            </a:extLst>
          </p:cNvPr>
          <p:cNvSpPr txBox="1"/>
          <p:nvPr/>
        </p:nvSpPr>
        <p:spPr>
          <a:xfrm>
            <a:off x="5122290" y="2571750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p=0.96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43B7D-13B9-43C7-88E3-21376F6D02AC}"/>
              </a:ext>
            </a:extLst>
          </p:cNvPr>
          <p:cNvSpPr txBox="1"/>
          <p:nvPr/>
        </p:nvSpPr>
        <p:spPr>
          <a:xfrm>
            <a:off x="457199" y="4681581"/>
            <a:ext cx="7591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SJ, et al.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Eur Heart J 2014;35:2821-30		                                      *3V-CAD Cohort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EEF5-4452-4F17-AEE7-4EE74E06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CE15-71A1-4E04-88E1-F6B01990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0594"/>
            <a:ext cx="7941733" cy="3398044"/>
          </a:xfrm>
        </p:spPr>
        <p:txBody>
          <a:bodyPr/>
          <a:lstStyle/>
          <a:p>
            <a:r>
              <a:rPr lang="en-US" sz="2000" dirty="0"/>
              <a:t>This is a prespecified secondary endpoint of a study in which the primary endpoint was not met.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Follow-up is limited to 5 years.</a:t>
            </a:r>
          </a:p>
          <a:p>
            <a:endParaRPr lang="en-US" sz="2000" dirty="0"/>
          </a:p>
          <a:p>
            <a:r>
              <a:rPr lang="en-US" sz="2000" dirty="0"/>
              <a:t>The study included relatively few women, Black and other underrepresented patient populations.</a:t>
            </a:r>
          </a:p>
          <a:p>
            <a:endParaRPr lang="en-US" sz="2000" dirty="0"/>
          </a:p>
          <a:p>
            <a:r>
              <a:rPr lang="en-US" sz="2000" dirty="0"/>
              <a:t>Intravascular imaging was utilized in only 12% in the PCI arm.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734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91D6-CAEB-4CAA-83A5-395AACF2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3D82-1FC4-4AF2-9476-97EF9302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" y="749748"/>
            <a:ext cx="8378283" cy="33980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In patients with 3V-CAD, there is no significant difference in the composite of death, stroke, or MI after FFR-Guided PCI with a current generation DES in comparison with CABG after 5 years.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000" dirty="0"/>
              <a:t>The incidence of death in the two groups was the same.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</a:rPr>
              <a:t>The incidence of MI was higher after PCI (2.9% absolute </a:t>
            </a:r>
            <a:r>
              <a:rPr lang="en-US" sz="2000">
                <a:solidFill>
                  <a:srgbClr val="000000"/>
                </a:solidFill>
              </a:rPr>
              <a:t>difference).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000" dirty="0"/>
              <a:t>In a landmark analysis, after one year, there was no late accrual of benefit with CABG.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000" dirty="0"/>
              <a:t>These results differ strikingly from the 3V-CAD cohort in the SYNTAX trial, where the composite of death, stroke, or MI was significantly higher after PCI, as was the incidence of death alone.</a:t>
            </a:r>
          </a:p>
        </p:txBody>
      </p:sp>
    </p:spTree>
    <p:extLst>
      <p:ext uri="{BB962C8B-B14F-4D97-AF65-F5344CB8AC3E}">
        <p14:creationId xmlns:p14="http://schemas.microsoft.com/office/powerpoint/2010/main" val="21140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3E46-B03D-414F-B6B4-48032B0B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3159-E5AA-4C14-A292-232F4EFF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2465"/>
            <a:ext cx="8229600" cy="3398044"/>
          </a:xfrm>
        </p:spPr>
        <p:txBody>
          <a:bodyPr/>
          <a:lstStyle/>
          <a:p>
            <a:r>
              <a:rPr lang="en-US" dirty="0"/>
              <a:t>The difference in outcomes at 5 years between PCI and CABG has narrowed likely due to improved stent technology, the routine application of FFR-guided PCI, and greater adherence to guideline-directed medical therapy.</a:t>
            </a:r>
          </a:p>
          <a:p>
            <a:endParaRPr lang="en-US" dirty="0"/>
          </a:p>
          <a:p>
            <a:r>
              <a:rPr lang="en-US" dirty="0"/>
              <a:t>Patients with lower coronary anatomic complexity (based on the SYNTAX score) do better with PCI, while patients with greater anatomic complexity do better with CABG.</a:t>
            </a:r>
          </a:p>
        </p:txBody>
      </p:sp>
    </p:spTree>
    <p:extLst>
      <p:ext uri="{BB962C8B-B14F-4D97-AF65-F5344CB8AC3E}">
        <p14:creationId xmlns:p14="http://schemas.microsoft.com/office/powerpoint/2010/main" val="24770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3E46-B03D-414F-B6B4-48032B0B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3159-E5AA-4C14-A292-232F4EFF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2465"/>
            <a:ext cx="8229600" cy="3398044"/>
          </a:xfrm>
        </p:spPr>
        <p:txBody>
          <a:bodyPr/>
          <a:lstStyle/>
          <a:p>
            <a:r>
              <a:rPr lang="en-US" dirty="0"/>
              <a:t>The FAME 3 trial provides contemporary data regarding outcomes after FFR-guided PCI using current-generation DES compared with CABG in patients with 3V-CAD, which can facilitate improved shared decision-making between physicians and patients.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82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B2D4545-21B6-4FAF-BCF8-F9BCA08D5D5D}"/>
              </a:ext>
            </a:extLst>
          </p:cNvPr>
          <p:cNvGrpSpPr/>
          <p:nvPr/>
        </p:nvGrpSpPr>
        <p:grpSpPr>
          <a:xfrm>
            <a:off x="712900" y="372390"/>
            <a:ext cx="7061902" cy="4207262"/>
            <a:chOff x="712900" y="372390"/>
            <a:chExt cx="7061902" cy="420726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245F64C-77A6-4616-AE98-0B2E39BE2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2900" y="372390"/>
              <a:ext cx="2438400" cy="2667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B49622-2901-4349-904B-A98C9727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900" y="845534"/>
              <a:ext cx="7061902" cy="3734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73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E05B45-77A3-4E2D-A6DA-CB3F65637D9E}"/>
              </a:ext>
            </a:extLst>
          </p:cNvPr>
          <p:cNvSpPr txBox="1"/>
          <p:nvPr/>
        </p:nvSpPr>
        <p:spPr>
          <a:xfrm>
            <a:off x="2818282" y="3630129"/>
            <a:ext cx="3507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3B8F3-56BF-4E4C-8A1F-2778FBD5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3437-7AA7-4B19-A8A9-C3D50F1D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9069"/>
            <a:ext cx="8229600" cy="3398044"/>
          </a:xfrm>
        </p:spPr>
        <p:txBody>
          <a:bodyPr/>
          <a:lstStyle/>
          <a:p>
            <a:r>
              <a:rPr lang="en-US" dirty="0"/>
              <a:t>The FAME 3 Steering Committee would like to thank the study participants, the site research coordinators and all of the co-investigators for their tireless effort.</a:t>
            </a:r>
          </a:p>
          <a:p>
            <a:endParaRPr lang="en-US" dirty="0"/>
          </a:p>
          <a:p>
            <a:r>
              <a:rPr lang="en-US" dirty="0"/>
              <a:t>I would like to especially thank Dr. Frederik Zimmermann for his amazing effort and partnership on this trial for the past 11 years.</a:t>
            </a:r>
          </a:p>
        </p:txBody>
      </p:sp>
    </p:spTree>
    <p:extLst>
      <p:ext uri="{BB962C8B-B14F-4D97-AF65-F5344CB8AC3E}">
        <p14:creationId xmlns:p14="http://schemas.microsoft.com/office/powerpoint/2010/main" val="47094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4870-EF10-49D0-96DD-3C43DAE8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15DA-06EA-4B0F-9A73-04375339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4FABB-7B80-4468-BA68-297778721F59}"/>
              </a:ext>
            </a:extLst>
          </p:cNvPr>
          <p:cNvSpPr txBox="1">
            <a:spLocks/>
          </p:cNvSpPr>
          <p:nvPr/>
        </p:nvSpPr>
        <p:spPr bwMode="auto">
          <a:xfrm>
            <a:off x="373187" y="1021527"/>
            <a:ext cx="8545081" cy="26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Wingdings" pitchFamily="2" charset="2"/>
              <a:buChar char="n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44" indent="-24407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q"/>
              <a:defRPr sz="1950">
                <a:solidFill>
                  <a:schemeClr val="tx1"/>
                </a:solidFill>
                <a:latin typeface="+mn-lt"/>
              </a:defRPr>
            </a:lvl2pPr>
            <a:lvl3pPr marL="766763" indent="-2631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50">
                <a:solidFill>
                  <a:schemeClr val="tx1"/>
                </a:solidFill>
                <a:latin typeface="+mn-lt"/>
              </a:defRPr>
            </a:lvl3pPr>
            <a:lvl4pPr marL="1004888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+mn-lt"/>
              </a:defRPr>
            </a:lvl4pPr>
            <a:lvl5pPr marL="1260872" indent="-2547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6037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9466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895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6324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dirty="0"/>
              <a:t>The Fractional Flow Reserve vs Angiography for Multivessel Evaluation (FAME) 3 trial compares fractional flow reserve (FFR)-guided PCI using a current-generation drug-eluting stent (DES) with contemporary CABG, both in conjunction with guideline-directed medical therapy.</a:t>
            </a:r>
          </a:p>
          <a:p>
            <a:endParaRPr lang="en-US" b="0" i="0" kern="0" dirty="0"/>
          </a:p>
          <a:p>
            <a:r>
              <a:rPr lang="en-US" b="0" i="0" dirty="0"/>
              <a:t>At one year, PCI failed to meet the primary endpoint of non-inferiority compared with CABG with respect to the composite of death, stroke, MI, or repeat revascularization.</a:t>
            </a:r>
            <a:r>
              <a:rPr lang="en-US" b="0" i="0" baseline="30000" dirty="0"/>
              <a:t>1</a:t>
            </a:r>
            <a:r>
              <a:rPr lang="en-US" b="0" i="0" dirty="0"/>
              <a:t> </a:t>
            </a:r>
          </a:p>
          <a:p>
            <a:endParaRPr lang="en-US" b="0" i="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28AFD-EFEB-4EA5-827C-3A35EA7353EB}"/>
              </a:ext>
            </a:extLst>
          </p:cNvPr>
          <p:cNvSpPr txBox="1"/>
          <p:nvPr/>
        </p:nvSpPr>
        <p:spPr>
          <a:xfrm>
            <a:off x="457200" y="4681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Engl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 Med 2022;386:128-137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0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B7C23D-F4B5-4E30-8BCD-CC541F04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2549"/>
            <a:ext cx="5485026" cy="3161706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A8B40A0-25EB-469F-85CF-3A797917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50638-6FC5-4677-B963-0B1285399811}"/>
              </a:ext>
            </a:extLst>
          </p:cNvPr>
          <p:cNvSpPr txBox="1"/>
          <p:nvPr/>
        </p:nvSpPr>
        <p:spPr>
          <a:xfrm>
            <a:off x="1646636" y="822259"/>
            <a:ext cx="505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Prespecified Key Secondary Endpoint: Death, Stroke, or MI at 3 years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739D22FC-864F-4216-9540-D5ABFE00B9C3}"/>
              </a:ext>
            </a:extLst>
          </p:cNvPr>
          <p:cNvSpPr txBox="1"/>
          <p:nvPr/>
        </p:nvSpPr>
        <p:spPr>
          <a:xfrm>
            <a:off x="4753623" y="2799278"/>
            <a:ext cx="757196" cy="2743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b="1" i="0" dirty="0">
                <a:solidFill>
                  <a:srgbClr val="BC3D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CABG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F86F784-236C-4F3E-B9A9-50DDAE5B3F85}"/>
              </a:ext>
            </a:extLst>
          </p:cNvPr>
          <p:cNvSpPr txBox="1"/>
          <p:nvPr/>
        </p:nvSpPr>
        <p:spPr>
          <a:xfrm>
            <a:off x="4966144" y="2069902"/>
            <a:ext cx="457200" cy="2743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b="1" i="0" dirty="0">
                <a:solidFill>
                  <a:srgbClr val="4169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endParaRPr lang="en-US" sz="1600" b="1" i="0" dirty="0">
              <a:solidFill>
                <a:srgbClr val="4169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AF8D69-301B-4C07-B05D-C4F8E7DC5B18}"/>
              </a:ext>
            </a:extLst>
          </p:cNvPr>
          <p:cNvSpPr txBox="1"/>
          <p:nvPr/>
        </p:nvSpPr>
        <p:spPr>
          <a:xfrm>
            <a:off x="5538533" y="2260430"/>
            <a:ext cx="1664125" cy="5012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b="1" i="0" dirty="0">
                <a:solidFill>
                  <a:srgbClr val="4169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12.0%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ABF6034B-1402-4F7B-A217-A5F47F23F57E}"/>
              </a:ext>
            </a:extLst>
          </p:cNvPr>
          <p:cNvSpPr txBox="1"/>
          <p:nvPr/>
        </p:nvSpPr>
        <p:spPr>
          <a:xfrm>
            <a:off x="5581386" y="2525502"/>
            <a:ext cx="1664125" cy="5012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b="1" i="0" dirty="0">
                <a:solidFill>
                  <a:srgbClr val="BB3A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9.2%</a:t>
            </a:r>
          </a:p>
        </p:txBody>
      </p:sp>
      <p:pic>
        <p:nvPicPr>
          <p:cNvPr id="26" name="Afbeelding 8">
            <a:extLst>
              <a:ext uri="{FF2B5EF4-FFF2-40B4-BE49-F238E27FC236}">
                <a16:creationId xmlns:a16="http://schemas.microsoft.com/office/drawing/2014/main" id="{B00ECB8E-D65E-45C5-8257-301B63F1B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508"/>
          <a:stretch/>
        </p:blipFill>
        <p:spPr>
          <a:xfrm>
            <a:off x="354553" y="3970214"/>
            <a:ext cx="5273356" cy="640209"/>
          </a:xfrm>
          <a:prstGeom prst="rect">
            <a:avLst/>
          </a:prstGeom>
        </p:spPr>
      </p:pic>
      <p:sp>
        <p:nvSpPr>
          <p:cNvPr id="27" name="Tekstvak 5">
            <a:extLst>
              <a:ext uri="{FF2B5EF4-FFF2-40B4-BE49-F238E27FC236}">
                <a16:creationId xmlns:a16="http://schemas.microsoft.com/office/drawing/2014/main" id="{37B8DD92-6BD8-4ED4-9067-E6329C97EC5E}"/>
              </a:ext>
            </a:extLst>
          </p:cNvPr>
          <p:cNvSpPr txBox="1"/>
          <p:nvPr/>
        </p:nvSpPr>
        <p:spPr>
          <a:xfrm>
            <a:off x="6413449" y="2150268"/>
            <a:ext cx="272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1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(0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98−1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83)</a:t>
            </a:r>
          </a:p>
          <a:p>
            <a:r>
              <a:rPr lang="nl-NL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  <a:p>
            <a:pPr algn="ctr"/>
            <a:endParaRPr lang="nl-NL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B33F9-BDD9-4BB5-8040-9091CCBA8D88}"/>
              </a:ext>
            </a:extLst>
          </p:cNvPr>
          <p:cNvSpPr txBox="1"/>
          <p:nvPr/>
        </p:nvSpPr>
        <p:spPr>
          <a:xfrm>
            <a:off x="457200" y="4681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Zimmermann FM, et al.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itchFamily="34" charset="0"/>
              </a:rPr>
              <a:t> Circulation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2023;148:950-958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9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4870-EF10-49D0-96DD-3C43DAE8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15DA-06EA-4B0F-9A73-04375339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4FABB-7B80-4468-BA68-297778721F59}"/>
              </a:ext>
            </a:extLst>
          </p:cNvPr>
          <p:cNvSpPr txBox="1">
            <a:spLocks/>
          </p:cNvSpPr>
          <p:nvPr/>
        </p:nvSpPr>
        <p:spPr bwMode="auto">
          <a:xfrm>
            <a:off x="373187" y="1021527"/>
            <a:ext cx="8545081" cy="26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Wingdings" pitchFamily="2" charset="2"/>
              <a:buChar char="n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44" indent="-24407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q"/>
              <a:defRPr sz="1950">
                <a:solidFill>
                  <a:schemeClr val="tx1"/>
                </a:solidFill>
                <a:latin typeface="+mn-lt"/>
              </a:defRPr>
            </a:lvl2pPr>
            <a:lvl3pPr marL="766763" indent="-2631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50">
                <a:solidFill>
                  <a:schemeClr val="tx1"/>
                </a:solidFill>
                <a:latin typeface="+mn-lt"/>
              </a:defRPr>
            </a:lvl3pPr>
            <a:lvl4pPr marL="1004888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+mn-lt"/>
              </a:defRPr>
            </a:lvl4pPr>
            <a:lvl5pPr marL="1260872" indent="-2547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6037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9466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895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6324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dirty="0"/>
              <a:t>In older studies, the improved outcomes after CABG continued to increase with longer-term follow-up.</a:t>
            </a:r>
            <a:r>
              <a:rPr lang="en-US" b="0" i="0" baseline="30000" dirty="0"/>
              <a:t>1</a:t>
            </a:r>
            <a:endParaRPr lang="en-US" b="0" i="0" dirty="0"/>
          </a:p>
          <a:p>
            <a:endParaRPr lang="en-US" b="0" i="0" kern="0" dirty="0"/>
          </a:p>
          <a:p>
            <a:r>
              <a:rPr lang="en-US" b="0" i="0" dirty="0"/>
              <a:t>In this study, we report the prespecified, final 5-year follow-up of the FAME 3 trial for the clinically important outcome of death, stroke, or MI.</a:t>
            </a:r>
          </a:p>
          <a:p>
            <a:endParaRPr lang="en-US" b="0" i="0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E432A-0DBE-445B-97A1-1192FED2F9F4}"/>
              </a:ext>
            </a:extLst>
          </p:cNvPr>
          <p:cNvSpPr txBox="1"/>
          <p:nvPr/>
        </p:nvSpPr>
        <p:spPr>
          <a:xfrm>
            <a:off x="457200" y="4681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SJ, et al.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Eur Heart J 2014;35:2821-30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8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2DA0-AA9D-48A2-8D48-7DFCF1E2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Organization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D9FFFF-AED7-46B5-AA70-9C929DD15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75765"/>
              </p:ext>
            </p:extLst>
          </p:nvPr>
        </p:nvGraphicFramePr>
        <p:xfrm>
          <a:off x="494370" y="1046306"/>
          <a:ext cx="8084634" cy="3451860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2428718">
                  <a:extLst>
                    <a:ext uri="{9D8B030D-6E8A-4147-A177-3AD203B41FA5}">
                      <a16:colId xmlns:a16="http://schemas.microsoft.com/office/drawing/2014/main" val="3160530335"/>
                    </a:ext>
                  </a:extLst>
                </a:gridCol>
                <a:gridCol w="5655916">
                  <a:extLst>
                    <a:ext uri="{9D8B030D-6E8A-4147-A177-3AD203B41FA5}">
                      <a16:colId xmlns:a16="http://schemas.microsoft.com/office/drawing/2014/main" val="46834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Sponsor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Stanford University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457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Funding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Research grants from Medtronic, Inc. and Abbott Vascular, Inc.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17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Steering Committee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William Fearon, MD (Chair), Bernard De Bruyne, MD, PhD, Nico </a:t>
                      </a:r>
                      <a:r>
                        <a:rPr lang="en-US" dirty="0" err="1"/>
                        <a:t>Pijls</a:t>
                      </a:r>
                      <a:r>
                        <a:rPr lang="en-US" dirty="0"/>
                        <a:t>, MD, PhD, Keith </a:t>
                      </a:r>
                      <a:r>
                        <a:rPr lang="en-US" dirty="0" err="1"/>
                        <a:t>Oldroyd</a:t>
                      </a:r>
                      <a:r>
                        <a:rPr lang="en-US" dirty="0"/>
                        <a:t>, MD, Michael Reardon, MD, Joseph Woo, MD, Olaf Wendler, MD, Alan Yeung, MD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13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Study Coordination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genae (now IQVIA) and Frederik Zimmermann, MD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2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Clinical Events Committee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Ken Mahaffey, MD (Chair), Stanford University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943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Data Safety Monitoring Board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Morton Kern, MD (Chair), University of California, Irvine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912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Angio Core Lab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Yuhei Kobayashi, MD, Stanford University/Albert Einstein 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39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Data Analysis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Manisha Desai, PhD (Chair), Victoria Ding, MS, Stanford University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47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0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089E-DFD1-4B90-A2FD-948071C1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E4D7F3CD-4D1B-403B-8F18-800FBD7F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042" y="2481835"/>
            <a:ext cx="2989662" cy="967785"/>
          </a:xfrm>
          <a:prstGeom prst="rect">
            <a:avLst/>
          </a:prstGeom>
          <a:solidFill>
            <a:schemeClr val="bg1"/>
          </a:solidFill>
          <a:ln w="19050">
            <a:solidFill>
              <a:srgbClr val="4169E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 dirty="0">
                <a:solidFill>
                  <a:srgbClr val="4169E1"/>
                </a:solidFill>
                <a:ea typeface="ＭＳ Ｐゴシック" pitchFamily="34" charset="-128"/>
              </a:rPr>
              <a:t>FFR-Guided PCI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i="0" dirty="0">
                <a:solidFill>
                  <a:schemeClr val="bg2"/>
                </a:solidFill>
                <a:ea typeface="ＭＳ Ｐゴシック" pitchFamily="34" charset="-128"/>
              </a:rPr>
              <a:t>stent all lesions with FFR ≤0.80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i="0" dirty="0">
                <a:solidFill>
                  <a:schemeClr val="bg2"/>
                </a:solidFill>
                <a:ea typeface="ＭＳ Ｐゴシック" pitchFamily="34" charset="-128"/>
              </a:rPr>
              <a:t>(N=750)</a:t>
            </a: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7D91C989-8361-4066-8E3C-56A96B47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285" y="2481835"/>
            <a:ext cx="2913241" cy="96778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no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 dirty="0">
                <a:solidFill>
                  <a:srgbClr val="C00000"/>
                </a:solidFill>
                <a:ea typeface="ＭＳ Ｐゴシック" pitchFamily="34" charset="-128"/>
              </a:rPr>
              <a:t>CABG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i="0" dirty="0">
                <a:solidFill>
                  <a:schemeClr val="bg2"/>
                </a:solidFill>
                <a:ea typeface="ＭＳ Ｐゴシック" pitchFamily="34" charset="-128"/>
              </a:rPr>
              <a:t>based on coronary angiogram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i="0" dirty="0">
                <a:solidFill>
                  <a:schemeClr val="bg2"/>
                </a:solidFill>
                <a:ea typeface="ＭＳ Ｐゴシック" pitchFamily="34" charset="-128"/>
              </a:rPr>
              <a:t>(N=750)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3C858676-5721-4DD4-B93B-7D0EEF53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98" y="3839599"/>
            <a:ext cx="3501559" cy="6375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 dirty="0">
                <a:ea typeface="ＭＳ Ｐゴシック" pitchFamily="34" charset="-128"/>
              </a:rPr>
              <a:t>Primary Endpoint of this Report: </a:t>
            </a:r>
          </a:p>
          <a:p>
            <a:pPr marL="171450" indent="-171450" algn="ctr" eaLnBrk="1" hangingPunct="1">
              <a:spcBef>
                <a:spcPct val="0"/>
              </a:spcBef>
              <a:buClr>
                <a:srgbClr val="C00000"/>
              </a:buClr>
              <a:buSzTx/>
            </a:pPr>
            <a:r>
              <a:rPr lang="en-US" altLang="en-US" sz="1400" b="0" i="0" dirty="0">
                <a:solidFill>
                  <a:schemeClr val="bg2"/>
                </a:solidFill>
                <a:ea typeface="ＭＳ Ｐゴシック" pitchFamily="34" charset="-128"/>
              </a:rPr>
              <a:t>5-year incidence of Death/Stroke/MI</a:t>
            </a: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D3D99185-B11E-4C48-9CAF-5677A6C05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7885" y="3449620"/>
            <a:ext cx="7439" cy="3519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i="0">
              <a:solidFill>
                <a:schemeClr val="tx1"/>
              </a:solidFill>
            </a:endParaRP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B6BE75C9-60FA-436C-BE95-8616EFD40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3152" y="3446948"/>
            <a:ext cx="7438" cy="3519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i="0">
              <a:solidFill>
                <a:schemeClr val="tx1"/>
              </a:solidFill>
            </a:endParaRPr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id="{4DC3A781-6C18-42BB-AAC8-B81F46EE1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178" y="2150337"/>
            <a:ext cx="390246" cy="2944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i="0">
              <a:solidFill>
                <a:schemeClr val="tx1"/>
              </a:solidFill>
            </a:endParaRPr>
          </a:p>
        </p:txBody>
      </p:sp>
      <p:sp>
        <p:nvSpPr>
          <p:cNvPr id="15" name="Line 36">
            <a:extLst>
              <a:ext uri="{FF2B5EF4-FFF2-40B4-BE49-F238E27FC236}">
                <a16:creationId xmlns:a16="http://schemas.microsoft.com/office/drawing/2014/main" id="{0C425480-A272-491D-AC8D-EC9ABA2D7B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6974" y="2150337"/>
            <a:ext cx="390246" cy="2944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i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EADDB-E006-4A27-9827-B0CBBCF53FCC}"/>
              </a:ext>
            </a:extLst>
          </p:cNvPr>
          <p:cNvSpPr txBox="1"/>
          <p:nvPr/>
        </p:nvSpPr>
        <p:spPr>
          <a:xfrm>
            <a:off x="457199" y="694125"/>
            <a:ext cx="7780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Investigator-initiated, multicenter, randomized, controlled study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16C78BA9-06E0-4508-9AF0-66A0B291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92" y="1162055"/>
            <a:ext cx="5015808" cy="9677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i="0" dirty="0">
                <a:ea typeface="ＭＳ Ｐゴシック" pitchFamily="34" charset="-128"/>
              </a:rPr>
              <a:t>All Comers with 3V-CAD </a:t>
            </a:r>
            <a:r>
              <a:rPr lang="en-US" altLang="en-US" sz="1400" b="0" i="0" dirty="0">
                <a:solidFill>
                  <a:schemeClr val="bg2"/>
                </a:solidFill>
                <a:ea typeface="ＭＳ Ｐゴシック" pitchFamily="34" charset="-128"/>
              </a:rPr>
              <a:t>(not involving Left Main)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400" b="0" i="0" dirty="0">
                <a:solidFill>
                  <a:schemeClr val="bg2"/>
                </a:solidFill>
                <a:ea typeface="ＭＳ Ｐゴシック" pitchFamily="34" charset="-128"/>
              </a:rPr>
              <a:t>amenable to PCI and CABG by Heart Team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400" b="0" i="0" dirty="0">
                <a:solidFill>
                  <a:schemeClr val="bg2"/>
                </a:solidFill>
                <a:ea typeface="ＭＳ Ｐゴシック" pitchFamily="34" charset="-128"/>
              </a:rPr>
              <a:t>at 48 centers in Europe, North America, Australia and Asia</a:t>
            </a:r>
          </a:p>
        </p:txBody>
      </p:sp>
    </p:spTree>
    <p:extLst>
      <p:ext uri="{BB962C8B-B14F-4D97-AF65-F5344CB8AC3E}">
        <p14:creationId xmlns:p14="http://schemas.microsoft.com/office/powerpoint/2010/main" val="350860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5C9E9-7BB5-4C4F-910E-C1FD47DB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Eligibility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688E1-48D0-4D06-A18D-B267D705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2743200" cy="479822"/>
          </a:xfrm>
        </p:spPr>
        <p:txBody>
          <a:bodyPr/>
          <a:lstStyle/>
          <a:p>
            <a:r>
              <a:rPr lang="en-US" dirty="0"/>
              <a:t>Key Inclusion Criteria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0F21C-812C-42DE-868F-7C6E532AE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54200"/>
            <a:ext cx="3886200" cy="274042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Three vessel CAD:</a:t>
            </a:r>
          </a:p>
          <a:p>
            <a:pPr lvl="1"/>
            <a:r>
              <a:rPr lang="en-US" sz="1400" dirty="0"/>
              <a:t>≥ 50% diameter stenosis in 3 major epicardial vessels (visual estimation, no Left Main involvement)</a:t>
            </a:r>
          </a:p>
          <a:p>
            <a:pPr lvl="1"/>
            <a:r>
              <a:rPr lang="en-US" sz="1400" dirty="0"/>
              <a:t>Amenable to revascularization by both PCI and CABG (Heart Team)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6AB54-09BD-42FA-8376-2DC2F9367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2743200" cy="479822"/>
          </a:xfrm>
        </p:spPr>
        <p:txBody>
          <a:bodyPr/>
          <a:lstStyle/>
          <a:p>
            <a:r>
              <a:rPr lang="en-US" dirty="0"/>
              <a:t>Key Exclusion 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BD6E87-D014-4659-9A06-78F1D28F1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854200"/>
            <a:ext cx="4041775" cy="2740422"/>
          </a:xfrm>
        </p:spPr>
        <p:txBody>
          <a:bodyPr/>
          <a:lstStyle/>
          <a:p>
            <a:r>
              <a:rPr lang="en-US" sz="1800" dirty="0"/>
              <a:t>Cardiogenic shock</a:t>
            </a:r>
          </a:p>
          <a:p>
            <a:endParaRPr lang="en-US" sz="1800" dirty="0"/>
          </a:p>
          <a:p>
            <a:r>
              <a:rPr lang="en-US" sz="1800" dirty="0"/>
              <a:t>Recent STEMI (within 5 days)</a:t>
            </a:r>
          </a:p>
          <a:p>
            <a:endParaRPr lang="en-US" sz="1800" dirty="0"/>
          </a:p>
          <a:p>
            <a:r>
              <a:rPr lang="en-US" sz="1800" dirty="0"/>
              <a:t>LV ejection fraction &lt; 30%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1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886-9B7B-4D65-BAD0-3BE5FD29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7C258-3FFA-4248-9EF7-A5BB82176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169E1"/>
                </a:solidFill>
              </a:rPr>
              <a:t>FFR-Guided PCI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F43A0-DF1B-4BF0-AAEB-D1B520417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970867" cy="296346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4169E1"/>
              </a:buClr>
            </a:pPr>
            <a:r>
              <a:rPr lang="en-US" sz="1500" dirty="0"/>
              <a:t>Preload with P2Y12 inhibitor and high dose statin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4169E1"/>
              </a:buClr>
            </a:pPr>
            <a:r>
              <a:rPr lang="en-US" sz="1500" dirty="0"/>
              <a:t>FFR measured with intracoronary or intravenous adenosine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4169E1"/>
              </a:buClr>
            </a:pPr>
            <a:r>
              <a:rPr lang="en-US" sz="1500" dirty="0"/>
              <a:t>PCI (Medtronic Resolute stent) only if FFR ≤ 0.80 (Abbott pressure wire)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4169E1"/>
              </a:buClr>
            </a:pPr>
            <a:r>
              <a:rPr lang="en-US" sz="1500" dirty="0"/>
              <a:t>Post-PCI FFR measurement recommended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4169E1"/>
              </a:buClr>
            </a:pPr>
            <a:r>
              <a:rPr lang="en-US" sz="1500" dirty="0"/>
              <a:t>DAPT for ≥ 6 months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B996B-E27B-4ADE-8255-4B297FFA7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66E8-E92E-4BBE-A778-4F52077257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FFR-guided CABG not mandated,       </a:t>
            </a:r>
            <a:r>
              <a:rPr lang="en-US" sz="1600" dirty="0"/>
              <a:t>  </a:t>
            </a:r>
            <a:r>
              <a:rPr lang="en-US" sz="1500" dirty="0"/>
              <a:t>but FFR information from diagnostic angiogram could be used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Pre-treatment with aspirin and high dose statin recommended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On- or off-pump CABG acceptable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LIMA graft attempted in all cases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Complete arterial revascularization strongly recommended</a:t>
            </a:r>
          </a:p>
        </p:txBody>
      </p:sp>
    </p:spTree>
    <p:extLst>
      <p:ext uri="{BB962C8B-B14F-4D97-AF65-F5344CB8AC3E}">
        <p14:creationId xmlns:p14="http://schemas.microsoft.com/office/powerpoint/2010/main" val="3197562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1856</Words>
  <Application>Microsoft Office PowerPoint</Application>
  <PresentationFormat>On-screen Show (16:9)</PresentationFormat>
  <Paragraphs>381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Garamond</vt:lpstr>
      <vt:lpstr>Wingdings</vt:lpstr>
      <vt:lpstr>Edge</vt:lpstr>
      <vt:lpstr>PowerPoint Presentation</vt:lpstr>
      <vt:lpstr>Background</vt:lpstr>
      <vt:lpstr>Background</vt:lpstr>
      <vt:lpstr>Background</vt:lpstr>
      <vt:lpstr>Background</vt:lpstr>
      <vt:lpstr>Study Organization</vt:lpstr>
      <vt:lpstr>Study Design</vt:lpstr>
      <vt:lpstr>Patient Eligibility</vt:lpstr>
      <vt:lpstr>Procedural Requirements</vt:lpstr>
      <vt:lpstr>Statistical Analysis</vt:lpstr>
      <vt:lpstr>Patient Flowchart</vt:lpstr>
      <vt:lpstr>Baseline Characteristics</vt:lpstr>
      <vt:lpstr>Procedural Characteristics</vt:lpstr>
      <vt:lpstr>Procedural Characteristics</vt:lpstr>
      <vt:lpstr>Medical Therapy at Five Years </vt:lpstr>
      <vt:lpstr>Primary Endpoint: Death, Stroke, or MI at 5 years</vt:lpstr>
      <vt:lpstr>Landmark Analysis of Death, Stroke, or MI</vt:lpstr>
      <vt:lpstr>Secondary Endpoints</vt:lpstr>
      <vt:lpstr>Death, Stroke, or MI Based on SYNTAX Score</vt:lpstr>
      <vt:lpstr>FAME 3 Compared with the SYNTAX Trial</vt:lpstr>
      <vt:lpstr>FAME 3 Compared with the SYNTAX* Trial</vt:lpstr>
      <vt:lpstr>FAME 3 Compared with the SYNTAX* Trial</vt:lpstr>
      <vt:lpstr>Limitations</vt:lpstr>
      <vt:lpstr>Conclusions</vt:lpstr>
      <vt:lpstr>Clinical Implications</vt:lpstr>
      <vt:lpstr>Clinical Implications</vt:lpstr>
      <vt:lpstr>PowerPoint Presentation</vt:lpstr>
      <vt:lpstr>Thank you!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William F Fearon</cp:lastModifiedBy>
  <cp:revision>373</cp:revision>
  <dcterms:created xsi:type="dcterms:W3CDTF">2015-03-17T14:58:49Z</dcterms:created>
  <dcterms:modified xsi:type="dcterms:W3CDTF">2025-03-30T03:49:18Z</dcterms:modified>
</cp:coreProperties>
</file>