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9"/>
  </p:notesMasterIdLst>
  <p:sldIdLst>
    <p:sldId id="257" r:id="rId3"/>
    <p:sldId id="258" r:id="rId4"/>
    <p:sldId id="259" r:id="rId5"/>
    <p:sldId id="260" r:id="rId6"/>
    <p:sldId id="261" r:id="rId7"/>
    <p:sldId id="285" r:id="rId8"/>
    <p:sldId id="263" r:id="rId9"/>
    <p:sldId id="284" r:id="rId10"/>
    <p:sldId id="282" r:id="rId11"/>
    <p:sldId id="265" r:id="rId12"/>
    <p:sldId id="264" r:id="rId13"/>
    <p:sldId id="266" r:id="rId14"/>
    <p:sldId id="267" r:id="rId15"/>
    <p:sldId id="280" r:id="rId16"/>
    <p:sldId id="278" r:id="rId17"/>
    <p:sldId id="275" r:id="rId18"/>
    <p:sldId id="268" r:id="rId19"/>
    <p:sldId id="279" r:id="rId20"/>
    <p:sldId id="272" r:id="rId21"/>
    <p:sldId id="281" r:id="rId22"/>
    <p:sldId id="276" r:id="rId23"/>
    <p:sldId id="274" r:id="rId24"/>
    <p:sldId id="273" r:id="rId25"/>
    <p:sldId id="270" r:id="rId26"/>
    <p:sldId id="271"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7" autoAdjust="0"/>
    <p:restoredTop sz="81020" autoAdjust="0"/>
  </p:normalViewPr>
  <p:slideViewPr>
    <p:cSldViewPr snapToGrid="0">
      <p:cViewPr varScale="1">
        <p:scale>
          <a:sx n="145" d="100"/>
          <a:sy n="145" d="100"/>
        </p:scale>
        <p:origin x="43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VUU0006\Documents\S&#216;JLEDIAGRAM.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VUU0006\Documents\S&#216;JLEDIAGRAM.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VUU0006\Documents\S&#216;JLEDIAGRAM.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KVUU0006\Documents\S&#216;JLEDIAGRAM(Genoprettet%20automatisk).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8080"/>
              </a:solidFill>
              <a:ln>
                <a:noFill/>
              </a:ln>
              <a:effectLst/>
            </c:spPr>
            <c:extLst>
              <c:ext xmlns:c16="http://schemas.microsoft.com/office/drawing/2014/chart" uri="{C3380CC4-5D6E-409C-BE32-E72D297353CC}">
                <c16:uniqueId val="{00000001-DBD5-43A0-AA9E-7F8D76FA2756}"/>
              </c:ext>
            </c:extLst>
          </c:dPt>
          <c:dPt>
            <c:idx val="1"/>
            <c:invertIfNegative val="0"/>
            <c:bubble3D val="0"/>
            <c:spPr>
              <a:solidFill>
                <a:srgbClr val="C00000"/>
              </a:solidFill>
              <a:ln>
                <a:noFill/>
              </a:ln>
              <a:effectLst/>
            </c:spPr>
            <c:extLst>
              <c:ext xmlns:c16="http://schemas.microsoft.com/office/drawing/2014/chart" uri="{C3380CC4-5D6E-409C-BE32-E72D297353CC}">
                <c16:uniqueId val="{00000003-DBD5-43A0-AA9E-7F8D76FA2756}"/>
              </c:ext>
            </c:extLst>
          </c:dPt>
          <c:errBars>
            <c:errBarType val="both"/>
            <c:errValType val="cust"/>
            <c:noEndCap val="0"/>
            <c:plus>
              <c:numRef>
                <c:f>'Ark1'!$B$7:$C$7</c:f>
                <c:numCache>
                  <c:formatCode>General</c:formatCode>
                  <c:ptCount val="2"/>
                  <c:pt idx="0">
                    <c:v>2.79</c:v>
                  </c:pt>
                  <c:pt idx="1">
                    <c:v>2.5</c:v>
                  </c:pt>
                </c:numCache>
              </c:numRef>
            </c:plus>
            <c:minus>
              <c:numRef>
                <c:f>'Ark1'!$B$6:$C$6</c:f>
                <c:numCache>
                  <c:formatCode>General</c:formatCode>
                  <c:ptCount val="2"/>
                  <c:pt idx="0">
                    <c:v>2.8</c:v>
                  </c:pt>
                  <c:pt idx="1">
                    <c:v>2.5099999999999998</c:v>
                  </c:pt>
                </c:numCache>
              </c:numRef>
            </c:minus>
            <c:spPr>
              <a:noFill/>
              <a:ln w="9525" cap="flat" cmpd="sng" algn="ctr">
                <a:solidFill>
                  <a:sysClr val="windowText" lastClr="000000"/>
                </a:solidFill>
                <a:round/>
              </a:ln>
              <a:effectLst/>
            </c:spPr>
          </c:errBars>
          <c:cat>
            <c:strLit>
              <c:ptCount val="1"/>
              <c:pt idx="0">
                <c:v> </c:v>
              </c:pt>
            </c:strLit>
          </c:cat>
          <c:val>
            <c:numRef>
              <c:f>'Ark1'!$B$3:$C$3</c:f>
              <c:numCache>
                <c:formatCode>General</c:formatCode>
                <c:ptCount val="2"/>
                <c:pt idx="0">
                  <c:v>-5.53</c:v>
                </c:pt>
                <c:pt idx="1">
                  <c:v>4.3499999999999996</c:v>
                </c:pt>
              </c:numCache>
            </c:numRef>
          </c:val>
          <c:extLst>
            <c:ext xmlns:c16="http://schemas.microsoft.com/office/drawing/2014/chart" uri="{C3380CC4-5D6E-409C-BE32-E72D297353CC}">
              <c16:uniqueId val="{00000004-DBD5-43A0-AA9E-7F8D76FA2756}"/>
            </c:ext>
          </c:extLst>
        </c:ser>
        <c:dLbls>
          <c:showLegendKey val="0"/>
          <c:showVal val="0"/>
          <c:showCatName val="0"/>
          <c:showSerName val="0"/>
          <c:showPercent val="0"/>
          <c:showBubbleSize val="0"/>
        </c:dLbls>
        <c:gapWidth val="219"/>
        <c:overlap val="-27"/>
        <c:axId val="745470680"/>
        <c:axId val="544020328"/>
      </c:barChart>
      <c:catAx>
        <c:axId val="7454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020328"/>
        <c:crosses val="autoZero"/>
        <c:auto val="1"/>
        <c:lblAlgn val="ctr"/>
        <c:lblOffset val="100"/>
        <c:noMultiLvlLbl val="0"/>
      </c:catAx>
      <c:valAx>
        <c:axId val="544020328"/>
        <c:scaling>
          <c:orientation val="minMax"/>
          <c:max val="14"/>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400" baseline="0" dirty="0" err="1">
                    <a:solidFill>
                      <a:sysClr val="windowText" lastClr="000000"/>
                    </a:solidFill>
                    <a:latin typeface="Verdana" panose="020B0604030504040204" pitchFamily="34" charset="0"/>
                    <a:ea typeface="Verdana" panose="020B0604030504040204" pitchFamily="34" charset="0"/>
                  </a:rPr>
                  <a:t>LVMi</a:t>
                </a:r>
                <a:r>
                  <a:rPr lang="da-DK" sz="1400" baseline="0" dirty="0">
                    <a:solidFill>
                      <a:sysClr val="windowText" lastClr="000000"/>
                    </a:solidFill>
                    <a:latin typeface="Verdana" panose="020B0604030504040204" pitchFamily="34" charset="0"/>
                    <a:ea typeface="Verdana" panose="020B0604030504040204" pitchFamily="34" charset="0"/>
                  </a:rPr>
                  <a:t> Change (g/m</a:t>
                </a:r>
                <a:r>
                  <a:rPr lang="da-DK" sz="1400" baseline="30000" dirty="0">
                    <a:solidFill>
                      <a:sysClr val="windowText" lastClr="000000"/>
                    </a:solidFill>
                    <a:latin typeface="Verdana" panose="020B0604030504040204" pitchFamily="34" charset="0"/>
                    <a:ea typeface="Verdana" panose="020B0604030504040204" pitchFamily="34" charset="0"/>
                  </a:rPr>
                  <a:t>2</a:t>
                </a:r>
                <a:r>
                  <a:rPr lang="da-DK" sz="1400" baseline="0" dirty="0">
                    <a:solidFill>
                      <a:sysClr val="windowText" lastClr="000000"/>
                    </a:solidFill>
                    <a:latin typeface="Verdana" panose="020B0604030504040204" pitchFamily="34" charset="0"/>
                    <a:ea typeface="Verdana" panose="020B0604030504040204" pitchFamily="34" charset="0"/>
                  </a:rPr>
                  <a:t>)</a:t>
                </a:r>
                <a:endParaRPr lang="da-DK" sz="1400" dirty="0">
                  <a:solidFill>
                    <a:sysClr val="windowText" lastClr="000000"/>
                  </a:solidFill>
                  <a:latin typeface="Verdana" panose="020B0604030504040204" pitchFamily="34" charset="0"/>
                  <a:ea typeface="Verdana" panose="020B0604030504040204" pitchFamily="34" charset="0"/>
                </a:endParaRPr>
              </a:p>
            </c:rich>
          </c:tx>
          <c:layout>
            <c:manualLayout>
              <c:xMode val="edge"/>
              <c:yMode val="edge"/>
              <c:x val="3.1359025666346164E-2"/>
              <c:y val="0.3065327764038504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45470680"/>
        <c:crosses val="autoZero"/>
        <c:crossBetween val="between"/>
      </c:valAx>
      <c:spPr>
        <a:solidFill>
          <a:sysClr val="window" lastClr="FFFFFF"/>
        </a:solid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8080">
        <a:alpha val="5098"/>
      </a:srgbClr>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1676533417072"/>
          <c:y val="0.11199236787198676"/>
          <c:w val="0.79982429818133882"/>
          <c:h val="0.73857019550566183"/>
        </c:manualLayout>
      </c:layout>
      <c:lineChart>
        <c:grouping val="standard"/>
        <c:varyColors val="0"/>
        <c:ser>
          <c:idx val="0"/>
          <c:order val="0"/>
          <c:tx>
            <c:v>Dapagliflozin</c:v>
          </c:tx>
          <c:spPr>
            <a:ln w="28575" cap="rnd">
              <a:solidFill>
                <a:srgbClr val="008080"/>
              </a:solidFill>
              <a:round/>
            </a:ln>
            <a:effectLst/>
          </c:spPr>
          <c:marker>
            <c:symbol val="circle"/>
            <c:size val="5"/>
            <c:spPr>
              <a:solidFill>
                <a:srgbClr val="008080"/>
              </a:solidFill>
              <a:ln w="9525">
                <a:solidFill>
                  <a:srgbClr val="008080"/>
                </a:solidFill>
              </a:ln>
              <a:effectLst/>
            </c:spPr>
          </c:marker>
          <c:errBars>
            <c:errDir val="y"/>
            <c:errBarType val="both"/>
            <c:errValType val="cust"/>
            <c:noEndCap val="0"/>
            <c:plus>
              <c:numRef>
                <c:f>'Ark1'!$AC$104:$AC$106</c:f>
                <c:numCache>
                  <c:formatCode>General</c:formatCode>
                  <c:ptCount val="3"/>
                  <c:pt idx="0">
                    <c:v>0.90000000000000036</c:v>
                  </c:pt>
                  <c:pt idx="1">
                    <c:v>0.89999999999999947</c:v>
                  </c:pt>
                  <c:pt idx="2">
                    <c:v>0.79999999999999982</c:v>
                  </c:pt>
                </c:numCache>
              </c:numRef>
            </c:plus>
            <c:minus>
              <c:numRef>
                <c:f>'Ark1'!$AA$104:$AA$106</c:f>
                <c:numCache>
                  <c:formatCode>General</c:formatCode>
                  <c:ptCount val="3"/>
                  <c:pt idx="0">
                    <c:v>1.5</c:v>
                  </c:pt>
                  <c:pt idx="1">
                    <c:v>1.5</c:v>
                  </c:pt>
                  <c:pt idx="2">
                    <c:v>1.1999999999999997</c:v>
                  </c:pt>
                </c:numCache>
              </c:numRef>
            </c:minus>
            <c:spPr>
              <a:noFill/>
              <a:ln w="9525" cap="flat" cmpd="sng" algn="ctr">
                <a:solidFill>
                  <a:srgbClr val="008080"/>
                </a:solidFill>
                <a:round/>
              </a:ln>
              <a:effectLst/>
            </c:spPr>
          </c:errBars>
          <c:cat>
            <c:strRef>
              <c:f>'Ark1'!$X$93:$X$95</c:f>
              <c:strCache>
                <c:ptCount val="3"/>
                <c:pt idx="0">
                  <c:v>Baseline</c:v>
                </c:pt>
                <c:pt idx="1">
                  <c:v>2 weeks</c:v>
                </c:pt>
                <c:pt idx="2">
                  <c:v>6 months</c:v>
                </c:pt>
              </c:strCache>
            </c:strRef>
          </c:cat>
          <c:val>
            <c:numRef>
              <c:f>'Ark1'!$Y$116:$Y$118</c:f>
              <c:numCache>
                <c:formatCode>General</c:formatCode>
                <c:ptCount val="3"/>
                <c:pt idx="0">
                  <c:v>13.685</c:v>
                </c:pt>
                <c:pt idx="1">
                  <c:v>13.846</c:v>
                </c:pt>
                <c:pt idx="2">
                  <c:v>14.329000000000001</c:v>
                </c:pt>
              </c:numCache>
            </c:numRef>
          </c:val>
          <c:smooth val="0"/>
          <c:extLst>
            <c:ext xmlns:c16="http://schemas.microsoft.com/office/drawing/2014/chart" uri="{C3380CC4-5D6E-409C-BE32-E72D297353CC}">
              <c16:uniqueId val="{00000000-4644-4181-AB94-940AEEDE6778}"/>
            </c:ext>
          </c:extLst>
        </c:ser>
        <c:ser>
          <c:idx val="1"/>
          <c:order val="1"/>
          <c:tx>
            <c:v>Placebo</c:v>
          </c:tx>
          <c:spPr>
            <a:ln w="28575" cap="rnd">
              <a:solidFill>
                <a:srgbClr val="C00000"/>
              </a:solidFill>
              <a:round/>
            </a:ln>
            <a:effectLst/>
          </c:spPr>
          <c:marker>
            <c:symbol val="circle"/>
            <c:size val="5"/>
            <c:spPr>
              <a:solidFill>
                <a:srgbClr val="C00000"/>
              </a:solidFill>
              <a:ln w="9525">
                <a:solidFill>
                  <a:srgbClr val="C00000"/>
                </a:solidFill>
              </a:ln>
              <a:effectLst/>
            </c:spPr>
          </c:marker>
          <c:errBars>
            <c:errDir val="y"/>
            <c:errBarType val="both"/>
            <c:errValType val="cust"/>
            <c:noEndCap val="0"/>
            <c:plus>
              <c:numRef>
                <c:f>'Ark1'!$AH$104:$AH$106</c:f>
                <c:numCache>
                  <c:formatCode>General</c:formatCode>
                  <c:ptCount val="3"/>
                  <c:pt idx="0">
                    <c:v>1.2000000000000002</c:v>
                  </c:pt>
                  <c:pt idx="1">
                    <c:v>1.1000000000000001</c:v>
                  </c:pt>
                  <c:pt idx="2">
                    <c:v>1.2000000000000002</c:v>
                  </c:pt>
                </c:numCache>
              </c:numRef>
            </c:plus>
            <c:minus>
              <c:numRef>
                <c:f>'Ark1'!$AF$104:$AF$106</c:f>
                <c:numCache>
                  <c:formatCode>General</c:formatCode>
                  <c:ptCount val="3"/>
                  <c:pt idx="0">
                    <c:v>0.90000000000000036</c:v>
                  </c:pt>
                  <c:pt idx="1">
                    <c:v>1.5</c:v>
                  </c:pt>
                  <c:pt idx="2">
                    <c:v>0.89999999999999991</c:v>
                  </c:pt>
                </c:numCache>
              </c:numRef>
            </c:minus>
            <c:spPr>
              <a:noFill/>
              <a:ln w="9525" cap="flat" cmpd="sng" algn="ctr">
                <a:solidFill>
                  <a:srgbClr val="C00000"/>
                </a:solidFill>
                <a:round/>
              </a:ln>
              <a:effectLst/>
            </c:spPr>
          </c:errBars>
          <c:cat>
            <c:strRef>
              <c:f>'Ark1'!$X$93:$X$95</c:f>
              <c:strCache>
                <c:ptCount val="3"/>
                <c:pt idx="0">
                  <c:v>Baseline</c:v>
                </c:pt>
                <c:pt idx="1">
                  <c:v>2 weeks</c:v>
                </c:pt>
                <c:pt idx="2">
                  <c:v>6 months</c:v>
                </c:pt>
              </c:strCache>
            </c:strRef>
          </c:cat>
          <c:val>
            <c:numRef>
              <c:f>'Ark1'!$AD$116:$AD$118</c:f>
              <c:numCache>
                <c:formatCode>General</c:formatCode>
                <c:ptCount val="3"/>
                <c:pt idx="0">
                  <c:v>14.007</c:v>
                </c:pt>
                <c:pt idx="1">
                  <c:v>13.685</c:v>
                </c:pt>
                <c:pt idx="2">
                  <c:v>13.846</c:v>
                </c:pt>
              </c:numCache>
            </c:numRef>
          </c:val>
          <c:smooth val="0"/>
          <c:extLst>
            <c:ext xmlns:c16="http://schemas.microsoft.com/office/drawing/2014/chart" uri="{C3380CC4-5D6E-409C-BE32-E72D297353CC}">
              <c16:uniqueId val="{00000001-4644-4181-AB94-940AEEDE6778}"/>
            </c:ext>
          </c:extLst>
        </c:ser>
        <c:dLbls>
          <c:showLegendKey val="0"/>
          <c:showVal val="0"/>
          <c:showCatName val="0"/>
          <c:showSerName val="0"/>
          <c:showPercent val="0"/>
          <c:showBubbleSize val="0"/>
        </c:dLbls>
        <c:marker val="1"/>
        <c:smooth val="0"/>
        <c:axId val="818378488"/>
        <c:axId val="818378848"/>
      </c:lineChart>
      <c:catAx>
        <c:axId val="818378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18378848"/>
        <c:crosses val="autoZero"/>
        <c:auto val="1"/>
        <c:lblAlgn val="ctr"/>
        <c:lblOffset val="100"/>
        <c:noMultiLvlLbl val="0"/>
      </c:catAx>
      <c:valAx>
        <c:axId val="818378848"/>
        <c:scaling>
          <c:orientation val="minMax"/>
          <c:max val="20"/>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200">
                    <a:latin typeface="Verdana" panose="020B0604030504040204" pitchFamily="34" charset="0"/>
                    <a:ea typeface="Verdana" panose="020B0604030504040204" pitchFamily="34" charset="0"/>
                  </a:rPr>
                  <a:t>Hemoglobin (g/dL)</a:t>
                </a:r>
              </a:p>
            </c:rich>
          </c:tx>
          <c:layout>
            <c:manualLayout>
              <c:xMode val="edge"/>
              <c:yMode val="edge"/>
              <c:x val="4.217619031003695E-2"/>
              <c:y val="0.275507294034802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18378488"/>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1676533417072"/>
          <c:y val="0.11199236787198676"/>
          <c:w val="0.81951902984061997"/>
          <c:h val="0.72953065070012579"/>
        </c:manualLayout>
      </c:layout>
      <c:lineChart>
        <c:grouping val="standard"/>
        <c:varyColors val="0"/>
        <c:ser>
          <c:idx val="0"/>
          <c:order val="0"/>
          <c:tx>
            <c:v>Dapagliflozin</c:v>
          </c:tx>
          <c:spPr>
            <a:ln w="28575" cap="rnd">
              <a:solidFill>
                <a:srgbClr val="008080"/>
              </a:solidFill>
              <a:round/>
            </a:ln>
            <a:effectLst/>
          </c:spPr>
          <c:marker>
            <c:symbol val="circle"/>
            <c:size val="5"/>
            <c:spPr>
              <a:solidFill>
                <a:srgbClr val="008080"/>
              </a:solidFill>
              <a:ln w="9525">
                <a:solidFill>
                  <a:srgbClr val="008080"/>
                </a:solidFill>
              </a:ln>
              <a:effectLst/>
            </c:spPr>
          </c:marker>
          <c:errBars>
            <c:errDir val="y"/>
            <c:errBarType val="both"/>
            <c:errValType val="cust"/>
            <c:noEndCap val="0"/>
            <c:plus>
              <c:numRef>
                <c:f>'Ark1'!$AC$104:$AC$106</c:f>
                <c:numCache>
                  <c:formatCode>General</c:formatCode>
                  <c:ptCount val="3"/>
                  <c:pt idx="0">
                    <c:v>0.90000000000000036</c:v>
                  </c:pt>
                  <c:pt idx="1">
                    <c:v>0.89999999999999947</c:v>
                  </c:pt>
                  <c:pt idx="2">
                    <c:v>0.79999999999999982</c:v>
                  </c:pt>
                </c:numCache>
              </c:numRef>
            </c:plus>
            <c:minus>
              <c:numRef>
                <c:f>'Ark1'!$AA$104:$AA$106</c:f>
                <c:numCache>
                  <c:formatCode>General</c:formatCode>
                  <c:ptCount val="3"/>
                  <c:pt idx="0">
                    <c:v>1.5</c:v>
                  </c:pt>
                  <c:pt idx="1">
                    <c:v>1.5</c:v>
                  </c:pt>
                  <c:pt idx="2">
                    <c:v>1.1999999999999997</c:v>
                  </c:pt>
                </c:numCache>
              </c:numRef>
            </c:minus>
            <c:spPr>
              <a:noFill/>
              <a:ln w="9525" cap="flat" cmpd="sng" algn="ctr">
                <a:solidFill>
                  <a:srgbClr val="008080"/>
                </a:solidFill>
                <a:round/>
              </a:ln>
              <a:effectLst/>
            </c:spPr>
          </c:errBars>
          <c:cat>
            <c:strRef>
              <c:f>'Ark1'!$X$93:$X$95</c:f>
              <c:strCache>
                <c:ptCount val="3"/>
                <c:pt idx="0">
                  <c:v>Baseline</c:v>
                </c:pt>
                <c:pt idx="1">
                  <c:v>2 weeks</c:v>
                </c:pt>
                <c:pt idx="2">
                  <c:v>6 months</c:v>
                </c:pt>
              </c:strCache>
            </c:strRef>
          </c:cat>
          <c:val>
            <c:numRef>
              <c:f>'Ark1'!$Y$104:$Y$106</c:f>
              <c:numCache>
                <c:formatCode>General</c:formatCode>
                <c:ptCount val="3"/>
                <c:pt idx="0">
                  <c:v>4.3</c:v>
                </c:pt>
                <c:pt idx="1">
                  <c:v>4.2</c:v>
                </c:pt>
                <c:pt idx="2">
                  <c:v>3.8</c:v>
                </c:pt>
              </c:numCache>
            </c:numRef>
          </c:val>
          <c:smooth val="0"/>
          <c:extLst>
            <c:ext xmlns:c16="http://schemas.microsoft.com/office/drawing/2014/chart" uri="{C3380CC4-5D6E-409C-BE32-E72D297353CC}">
              <c16:uniqueId val="{00000000-37DA-4F74-B1AC-2B81C98F3781}"/>
            </c:ext>
          </c:extLst>
        </c:ser>
        <c:ser>
          <c:idx val="1"/>
          <c:order val="1"/>
          <c:tx>
            <c:v>Placebo</c:v>
          </c:tx>
          <c:spPr>
            <a:ln w="28575" cap="rnd">
              <a:solidFill>
                <a:srgbClr val="C00000"/>
              </a:solidFill>
              <a:round/>
            </a:ln>
            <a:effectLst/>
          </c:spPr>
          <c:marker>
            <c:symbol val="circle"/>
            <c:size val="5"/>
            <c:spPr>
              <a:solidFill>
                <a:srgbClr val="C00000"/>
              </a:solidFill>
              <a:ln w="9525">
                <a:solidFill>
                  <a:srgbClr val="C00000"/>
                </a:solidFill>
              </a:ln>
              <a:effectLst/>
            </c:spPr>
          </c:marker>
          <c:errBars>
            <c:errDir val="y"/>
            <c:errBarType val="both"/>
            <c:errValType val="cust"/>
            <c:noEndCap val="0"/>
            <c:plus>
              <c:numRef>
                <c:f>'Ark1'!$AH$104:$AH$106</c:f>
                <c:numCache>
                  <c:formatCode>General</c:formatCode>
                  <c:ptCount val="3"/>
                  <c:pt idx="0">
                    <c:v>1.2000000000000002</c:v>
                  </c:pt>
                  <c:pt idx="1">
                    <c:v>1.1000000000000001</c:v>
                  </c:pt>
                  <c:pt idx="2">
                    <c:v>1.2000000000000002</c:v>
                  </c:pt>
                </c:numCache>
              </c:numRef>
            </c:plus>
            <c:minus>
              <c:numRef>
                <c:f>'Ark1'!$AF$104:$AF$106</c:f>
                <c:numCache>
                  <c:formatCode>General</c:formatCode>
                  <c:ptCount val="3"/>
                  <c:pt idx="0">
                    <c:v>0.90000000000000036</c:v>
                  </c:pt>
                  <c:pt idx="1">
                    <c:v>1.5</c:v>
                  </c:pt>
                  <c:pt idx="2">
                    <c:v>0.89999999999999991</c:v>
                  </c:pt>
                </c:numCache>
              </c:numRef>
            </c:minus>
            <c:spPr>
              <a:noFill/>
              <a:ln w="9525" cap="flat" cmpd="sng" algn="ctr">
                <a:solidFill>
                  <a:srgbClr val="C00000"/>
                </a:solidFill>
                <a:round/>
              </a:ln>
              <a:effectLst/>
            </c:spPr>
          </c:errBars>
          <c:cat>
            <c:strRef>
              <c:f>'Ark1'!$X$93:$X$95</c:f>
              <c:strCache>
                <c:ptCount val="3"/>
                <c:pt idx="0">
                  <c:v>Baseline</c:v>
                </c:pt>
                <c:pt idx="1">
                  <c:v>2 weeks</c:v>
                </c:pt>
                <c:pt idx="2">
                  <c:v>6 months</c:v>
                </c:pt>
              </c:strCache>
            </c:strRef>
          </c:cat>
          <c:val>
            <c:numRef>
              <c:f>'Ark1'!$AD$104:$AD$106</c:f>
              <c:numCache>
                <c:formatCode>General</c:formatCode>
                <c:ptCount val="3"/>
                <c:pt idx="0">
                  <c:v>3.7</c:v>
                </c:pt>
                <c:pt idx="1">
                  <c:v>3.6</c:v>
                </c:pt>
                <c:pt idx="2">
                  <c:v>3.3</c:v>
                </c:pt>
              </c:numCache>
            </c:numRef>
          </c:val>
          <c:smooth val="0"/>
          <c:extLst>
            <c:ext xmlns:c16="http://schemas.microsoft.com/office/drawing/2014/chart" uri="{C3380CC4-5D6E-409C-BE32-E72D297353CC}">
              <c16:uniqueId val="{00000001-37DA-4F74-B1AC-2B81C98F3781}"/>
            </c:ext>
          </c:extLst>
        </c:ser>
        <c:dLbls>
          <c:showLegendKey val="0"/>
          <c:showVal val="0"/>
          <c:showCatName val="0"/>
          <c:showSerName val="0"/>
          <c:showPercent val="0"/>
          <c:showBubbleSize val="0"/>
        </c:dLbls>
        <c:marker val="1"/>
        <c:smooth val="0"/>
        <c:axId val="818378488"/>
        <c:axId val="818378848"/>
      </c:lineChart>
      <c:catAx>
        <c:axId val="818378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18378848"/>
        <c:crosses val="autoZero"/>
        <c:auto val="1"/>
        <c:lblAlgn val="ctr"/>
        <c:lblOffset val="100"/>
        <c:noMultiLvlLbl val="0"/>
      </c:catAx>
      <c:valAx>
        <c:axId val="8183788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200">
                    <a:latin typeface="Verdana" panose="020B0604030504040204" pitchFamily="34" charset="0"/>
                    <a:ea typeface="Verdana" panose="020B0604030504040204" pitchFamily="34" charset="0"/>
                  </a:rPr>
                  <a:t>logUACR</a:t>
                </a:r>
                <a:r>
                  <a:rPr lang="da-DK" sz="1200" baseline="0">
                    <a:latin typeface="Verdana" panose="020B0604030504040204" pitchFamily="34" charset="0"/>
                    <a:ea typeface="Verdana" panose="020B0604030504040204" pitchFamily="34" charset="0"/>
                  </a:rPr>
                  <a:t> (mg/g)</a:t>
                </a:r>
                <a:endParaRPr lang="da-DK" sz="1200">
                  <a:latin typeface="Verdana" panose="020B0604030504040204" pitchFamily="34" charset="0"/>
                  <a:ea typeface="Verdana" panose="020B0604030504040204" pitchFamily="34" charset="0"/>
                </a:endParaRPr>
              </a:p>
            </c:rich>
          </c:tx>
          <c:layout>
            <c:manualLayout>
              <c:xMode val="edge"/>
              <c:yMode val="edge"/>
              <c:x val="4.217619031003695E-2"/>
              <c:y val="0.275507294034802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1837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1676533417072"/>
          <c:y val="0.11199236787198676"/>
          <c:w val="0.81951902984061997"/>
          <c:h val="0.72953065070012579"/>
        </c:manualLayout>
      </c:layout>
      <c:lineChart>
        <c:grouping val="standard"/>
        <c:varyColors val="0"/>
        <c:ser>
          <c:idx val="0"/>
          <c:order val="0"/>
          <c:tx>
            <c:v>Dapagliflozin</c:v>
          </c:tx>
          <c:spPr>
            <a:ln w="28575" cap="rnd">
              <a:solidFill>
                <a:srgbClr val="008080"/>
              </a:solidFill>
              <a:round/>
            </a:ln>
            <a:effectLst/>
          </c:spPr>
          <c:marker>
            <c:symbol val="circle"/>
            <c:size val="5"/>
            <c:spPr>
              <a:solidFill>
                <a:srgbClr val="008080"/>
              </a:solidFill>
              <a:ln w="9525">
                <a:solidFill>
                  <a:srgbClr val="008080"/>
                </a:solidFill>
              </a:ln>
              <a:effectLst/>
            </c:spPr>
          </c:marker>
          <c:errBars>
            <c:errDir val="y"/>
            <c:errBarType val="both"/>
            <c:errValType val="cust"/>
            <c:noEndCap val="0"/>
            <c:plus>
              <c:numRef>
                <c:f>'Ark1'!$AC$93:$AC$95</c:f>
                <c:numCache>
                  <c:formatCode>General</c:formatCode>
                  <c:ptCount val="3"/>
                  <c:pt idx="0">
                    <c:v>8</c:v>
                  </c:pt>
                  <c:pt idx="1">
                    <c:v>8.5</c:v>
                  </c:pt>
                  <c:pt idx="2">
                    <c:v>8</c:v>
                  </c:pt>
                </c:numCache>
              </c:numRef>
            </c:plus>
            <c:minus>
              <c:numRef>
                <c:f>'Ark1'!$AA$93:$AA$95</c:f>
                <c:numCache>
                  <c:formatCode>General</c:formatCode>
                  <c:ptCount val="3"/>
                  <c:pt idx="0">
                    <c:v>10</c:v>
                  </c:pt>
                  <c:pt idx="1">
                    <c:v>7.5</c:v>
                  </c:pt>
                  <c:pt idx="2">
                    <c:v>8</c:v>
                  </c:pt>
                </c:numCache>
              </c:numRef>
            </c:minus>
            <c:spPr>
              <a:noFill/>
              <a:ln w="9525" cap="flat" cmpd="sng" algn="ctr">
                <a:solidFill>
                  <a:srgbClr val="008080"/>
                </a:solidFill>
                <a:round/>
              </a:ln>
              <a:effectLst/>
            </c:spPr>
          </c:errBars>
          <c:cat>
            <c:strRef>
              <c:f>'Ark1'!$X$93:$X$95</c:f>
              <c:strCache>
                <c:ptCount val="3"/>
                <c:pt idx="0">
                  <c:v>Baseline</c:v>
                </c:pt>
                <c:pt idx="1">
                  <c:v>2 weeks</c:v>
                </c:pt>
                <c:pt idx="2">
                  <c:v>6 months</c:v>
                </c:pt>
              </c:strCache>
            </c:strRef>
          </c:cat>
          <c:val>
            <c:numRef>
              <c:f>'Ark1'!$Y$93:$Y$95</c:f>
              <c:numCache>
                <c:formatCode>General</c:formatCode>
                <c:ptCount val="3"/>
                <c:pt idx="0">
                  <c:v>43</c:v>
                </c:pt>
                <c:pt idx="1">
                  <c:v>38.5</c:v>
                </c:pt>
                <c:pt idx="2">
                  <c:v>40</c:v>
                </c:pt>
              </c:numCache>
            </c:numRef>
          </c:val>
          <c:smooth val="0"/>
          <c:extLst>
            <c:ext xmlns:c16="http://schemas.microsoft.com/office/drawing/2014/chart" uri="{C3380CC4-5D6E-409C-BE32-E72D297353CC}">
              <c16:uniqueId val="{00000000-AF6E-4902-94E5-133FE1987872}"/>
            </c:ext>
          </c:extLst>
        </c:ser>
        <c:ser>
          <c:idx val="1"/>
          <c:order val="1"/>
          <c:tx>
            <c:v>Placebo</c:v>
          </c:tx>
          <c:spPr>
            <a:ln w="28575" cap="rnd">
              <a:solidFill>
                <a:srgbClr val="C00000"/>
              </a:solidFill>
              <a:round/>
            </a:ln>
            <a:effectLst/>
          </c:spPr>
          <c:marker>
            <c:symbol val="circle"/>
            <c:size val="5"/>
            <c:spPr>
              <a:solidFill>
                <a:srgbClr val="C00000"/>
              </a:solidFill>
              <a:ln w="9525">
                <a:solidFill>
                  <a:srgbClr val="C00000"/>
                </a:solidFill>
              </a:ln>
              <a:effectLst/>
            </c:spPr>
          </c:marker>
          <c:errBars>
            <c:errDir val="y"/>
            <c:errBarType val="both"/>
            <c:errValType val="cust"/>
            <c:noEndCap val="0"/>
            <c:plus>
              <c:numRef>
                <c:f>'Ark1'!$AH$93:$AH$95</c:f>
                <c:numCache>
                  <c:formatCode>General</c:formatCode>
                  <c:ptCount val="3"/>
                  <c:pt idx="0">
                    <c:v>9</c:v>
                  </c:pt>
                  <c:pt idx="1">
                    <c:v>9.5</c:v>
                  </c:pt>
                  <c:pt idx="2">
                    <c:v>10</c:v>
                  </c:pt>
                </c:numCache>
              </c:numRef>
            </c:plus>
            <c:minus>
              <c:numRef>
                <c:f>'Ark1'!$AF$93:$AF$95</c:f>
                <c:numCache>
                  <c:formatCode>General</c:formatCode>
                  <c:ptCount val="3"/>
                  <c:pt idx="0">
                    <c:v>11.5</c:v>
                  </c:pt>
                  <c:pt idx="1">
                    <c:v>10.5</c:v>
                  </c:pt>
                  <c:pt idx="2">
                    <c:v>10</c:v>
                  </c:pt>
                </c:numCache>
              </c:numRef>
            </c:minus>
            <c:spPr>
              <a:noFill/>
              <a:ln w="9525" cap="flat" cmpd="sng" algn="ctr">
                <a:solidFill>
                  <a:srgbClr val="C00000"/>
                </a:solidFill>
                <a:round/>
              </a:ln>
              <a:effectLst/>
            </c:spPr>
          </c:errBars>
          <c:cat>
            <c:strRef>
              <c:f>'Ark1'!$X$93:$X$95</c:f>
              <c:strCache>
                <c:ptCount val="3"/>
                <c:pt idx="0">
                  <c:v>Baseline</c:v>
                </c:pt>
                <c:pt idx="1">
                  <c:v>2 weeks</c:v>
                </c:pt>
                <c:pt idx="2">
                  <c:v>6 months</c:v>
                </c:pt>
              </c:strCache>
            </c:strRef>
          </c:cat>
          <c:val>
            <c:numRef>
              <c:f>'Ark1'!$AD$93:$AD$95</c:f>
              <c:numCache>
                <c:formatCode>General</c:formatCode>
                <c:ptCount val="3"/>
                <c:pt idx="0">
                  <c:v>43</c:v>
                </c:pt>
                <c:pt idx="1">
                  <c:v>42.5</c:v>
                </c:pt>
                <c:pt idx="2">
                  <c:v>41</c:v>
                </c:pt>
              </c:numCache>
            </c:numRef>
          </c:val>
          <c:smooth val="0"/>
          <c:extLst>
            <c:ext xmlns:c16="http://schemas.microsoft.com/office/drawing/2014/chart" uri="{C3380CC4-5D6E-409C-BE32-E72D297353CC}">
              <c16:uniqueId val="{00000001-AF6E-4902-94E5-133FE1987872}"/>
            </c:ext>
          </c:extLst>
        </c:ser>
        <c:dLbls>
          <c:showLegendKey val="0"/>
          <c:showVal val="0"/>
          <c:showCatName val="0"/>
          <c:showSerName val="0"/>
          <c:showPercent val="0"/>
          <c:showBubbleSize val="0"/>
        </c:dLbls>
        <c:marker val="1"/>
        <c:smooth val="0"/>
        <c:axId val="818378488"/>
        <c:axId val="818378848"/>
      </c:lineChart>
      <c:catAx>
        <c:axId val="818378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18378848"/>
        <c:crosses val="autoZero"/>
        <c:auto val="1"/>
        <c:lblAlgn val="ctr"/>
        <c:lblOffset val="100"/>
        <c:noMultiLvlLbl val="0"/>
      </c:catAx>
      <c:valAx>
        <c:axId val="8183788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200">
                    <a:latin typeface="Verdana" panose="020B0604030504040204" pitchFamily="34" charset="0"/>
                    <a:ea typeface="Verdana" panose="020B0604030504040204" pitchFamily="34" charset="0"/>
                  </a:rPr>
                  <a:t>eGFR (ml/min/1.73</a:t>
                </a:r>
                <a:r>
                  <a:rPr lang="da-DK" sz="1200" baseline="30000">
                    <a:latin typeface="Verdana" panose="020B0604030504040204" pitchFamily="34" charset="0"/>
                    <a:ea typeface="Verdana" panose="020B0604030504040204" pitchFamily="34" charset="0"/>
                  </a:rPr>
                  <a:t>2</a:t>
                </a:r>
                <a:r>
                  <a:rPr lang="da-DK" sz="1200" baseline="0">
                    <a:latin typeface="Verdana" panose="020B0604030504040204" pitchFamily="34" charset="0"/>
                    <a:ea typeface="Verdana" panose="020B0604030504040204" pitchFamily="34" charset="0"/>
                  </a:rPr>
                  <a:t>)</a:t>
                </a:r>
                <a:endParaRPr lang="da-DK" sz="1200">
                  <a:latin typeface="Verdana" panose="020B0604030504040204" pitchFamily="34" charset="0"/>
                  <a:ea typeface="Verdana" panose="020B0604030504040204" pitchFamily="34" charset="0"/>
                </a:endParaRPr>
              </a:p>
            </c:rich>
          </c:tx>
          <c:layout>
            <c:manualLayout>
              <c:xMode val="edge"/>
              <c:yMode val="edge"/>
              <c:x val="4.217619031003695E-2"/>
              <c:y val="0.275507294034802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1837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8080"/>
              </a:solidFill>
              <a:ln>
                <a:noFill/>
              </a:ln>
              <a:effectLst/>
            </c:spPr>
            <c:extLst>
              <c:ext xmlns:c16="http://schemas.microsoft.com/office/drawing/2014/chart" uri="{C3380CC4-5D6E-409C-BE32-E72D297353CC}">
                <c16:uniqueId val="{00000001-0482-4216-8509-C85E0D8D6E6B}"/>
              </c:ext>
            </c:extLst>
          </c:dPt>
          <c:dPt>
            <c:idx val="1"/>
            <c:invertIfNegative val="0"/>
            <c:bubble3D val="0"/>
            <c:spPr>
              <a:solidFill>
                <a:srgbClr val="C00000"/>
              </a:solidFill>
              <a:ln>
                <a:noFill/>
              </a:ln>
              <a:effectLst/>
            </c:spPr>
            <c:extLst>
              <c:ext xmlns:c16="http://schemas.microsoft.com/office/drawing/2014/chart" uri="{C3380CC4-5D6E-409C-BE32-E72D297353CC}">
                <c16:uniqueId val="{00000003-0482-4216-8509-C85E0D8D6E6B}"/>
              </c:ext>
            </c:extLst>
          </c:dPt>
          <c:errBars>
            <c:errBarType val="both"/>
            <c:errValType val="cust"/>
            <c:noEndCap val="0"/>
            <c:plus>
              <c:numRef>
                <c:f>'Ark1'!$AU$7:$AV$7</c:f>
                <c:numCache>
                  <c:formatCode>General</c:formatCode>
                  <c:ptCount val="2"/>
                  <c:pt idx="0">
                    <c:v>5.8100000000000005</c:v>
                  </c:pt>
                  <c:pt idx="1">
                    <c:v>5.1400000000000006</c:v>
                  </c:pt>
                </c:numCache>
              </c:numRef>
            </c:plus>
            <c:minus>
              <c:numRef>
                <c:f>'Ark1'!$AU$6:$AV$6</c:f>
                <c:numCache>
                  <c:formatCode>General</c:formatCode>
                  <c:ptCount val="2"/>
                  <c:pt idx="0">
                    <c:v>5.82</c:v>
                  </c:pt>
                  <c:pt idx="1">
                    <c:v>5.1499999999999995</c:v>
                  </c:pt>
                </c:numCache>
              </c:numRef>
            </c:minus>
            <c:spPr>
              <a:noFill/>
              <a:ln w="9525" cap="flat" cmpd="sng" algn="ctr">
                <a:solidFill>
                  <a:sysClr val="windowText" lastClr="000000"/>
                </a:solidFill>
                <a:round/>
              </a:ln>
              <a:effectLst/>
            </c:spPr>
          </c:errBars>
          <c:cat>
            <c:strLit>
              <c:ptCount val="1"/>
              <c:pt idx="0">
                <c:v> </c:v>
              </c:pt>
            </c:strLit>
          </c:cat>
          <c:val>
            <c:numRef>
              <c:f>'Ark1'!$AU$3:$AV$3</c:f>
              <c:numCache>
                <c:formatCode>General</c:formatCode>
                <c:ptCount val="2"/>
                <c:pt idx="0">
                  <c:v>-12.14</c:v>
                </c:pt>
                <c:pt idx="1">
                  <c:v>8.2799999999999994</c:v>
                </c:pt>
              </c:numCache>
            </c:numRef>
          </c:val>
          <c:extLst>
            <c:ext xmlns:c16="http://schemas.microsoft.com/office/drawing/2014/chart" uri="{C3380CC4-5D6E-409C-BE32-E72D297353CC}">
              <c16:uniqueId val="{00000004-0482-4216-8509-C85E0D8D6E6B}"/>
            </c:ext>
          </c:extLst>
        </c:ser>
        <c:dLbls>
          <c:showLegendKey val="0"/>
          <c:showVal val="0"/>
          <c:showCatName val="0"/>
          <c:showSerName val="0"/>
          <c:showPercent val="0"/>
          <c:showBubbleSize val="0"/>
        </c:dLbls>
        <c:gapWidth val="219"/>
        <c:overlap val="-27"/>
        <c:axId val="745470680"/>
        <c:axId val="544020328"/>
      </c:barChart>
      <c:catAx>
        <c:axId val="7454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020328"/>
        <c:crosses val="autoZero"/>
        <c:auto val="1"/>
        <c:lblAlgn val="ctr"/>
        <c:lblOffset val="100"/>
        <c:noMultiLvlLbl val="0"/>
      </c:catAx>
      <c:valAx>
        <c:axId val="544020328"/>
        <c:scaling>
          <c:orientation val="minMax"/>
          <c:max val="30"/>
          <c:min val="-3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400" baseline="0">
                    <a:solidFill>
                      <a:sysClr val="windowText" lastClr="000000"/>
                    </a:solidFill>
                    <a:latin typeface="Verdana" panose="020B0604030504040204" pitchFamily="34" charset="0"/>
                    <a:ea typeface="Verdana" panose="020B0604030504040204" pitchFamily="34" charset="0"/>
                  </a:rPr>
                  <a:t>LV mass (g)</a:t>
                </a:r>
                <a:endParaRPr lang="da-DK" sz="1400">
                  <a:solidFill>
                    <a:sysClr val="windowText" lastClr="000000"/>
                  </a:solidFill>
                  <a:latin typeface="Verdana" panose="020B0604030504040204" pitchFamily="34" charset="0"/>
                  <a:ea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0680"/>
        <c:crosses val="autoZero"/>
        <c:crossBetween val="between"/>
      </c:valAx>
      <c:spPr>
        <a:solidFill>
          <a:sysClr val="window" lastClr="FFFFFF"/>
        </a:solid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8080">
        <a:alpha val="5098"/>
      </a:srgbClr>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8080"/>
              </a:solidFill>
              <a:ln>
                <a:noFill/>
              </a:ln>
              <a:effectLst/>
            </c:spPr>
            <c:extLst>
              <c:ext xmlns:c16="http://schemas.microsoft.com/office/drawing/2014/chart" uri="{C3380CC4-5D6E-409C-BE32-E72D297353CC}">
                <c16:uniqueId val="{00000001-09E7-4149-9EEC-F5B83BC40282}"/>
              </c:ext>
            </c:extLst>
          </c:dPt>
          <c:dPt>
            <c:idx val="1"/>
            <c:invertIfNegative val="0"/>
            <c:bubble3D val="0"/>
            <c:spPr>
              <a:solidFill>
                <a:srgbClr val="C00000"/>
              </a:solidFill>
              <a:ln>
                <a:noFill/>
              </a:ln>
              <a:effectLst/>
            </c:spPr>
            <c:extLst>
              <c:ext xmlns:c16="http://schemas.microsoft.com/office/drawing/2014/chart" uri="{C3380CC4-5D6E-409C-BE32-E72D297353CC}">
                <c16:uniqueId val="{00000003-09E7-4149-9EEC-F5B83BC40282}"/>
              </c:ext>
            </c:extLst>
          </c:dPt>
          <c:errBars>
            <c:errBarType val="both"/>
            <c:errValType val="cust"/>
            <c:noEndCap val="0"/>
            <c:plus>
              <c:numRef>
                <c:f>'Ark1'!$J$7:$K$7</c:f>
                <c:numCache>
                  <c:formatCode>General</c:formatCode>
                  <c:ptCount val="2"/>
                  <c:pt idx="0">
                    <c:v>1.1199999999999999</c:v>
                  </c:pt>
                  <c:pt idx="1">
                    <c:v>1.02</c:v>
                  </c:pt>
                </c:numCache>
              </c:numRef>
            </c:plus>
            <c:minus>
              <c:numRef>
                <c:f>'Ark1'!$J$6:$K$6</c:f>
                <c:numCache>
                  <c:formatCode>General</c:formatCode>
                  <c:ptCount val="2"/>
                  <c:pt idx="0">
                    <c:v>1.1200000000000001</c:v>
                  </c:pt>
                  <c:pt idx="1">
                    <c:v>1.02</c:v>
                  </c:pt>
                </c:numCache>
              </c:numRef>
            </c:minus>
            <c:spPr>
              <a:noFill/>
              <a:ln w="9525" cap="flat" cmpd="sng" algn="ctr">
                <a:solidFill>
                  <a:sysClr val="windowText" lastClr="000000"/>
                </a:solidFill>
                <a:round/>
              </a:ln>
              <a:effectLst/>
            </c:spPr>
          </c:errBars>
          <c:cat>
            <c:strLit>
              <c:ptCount val="1"/>
              <c:pt idx="0">
                <c:v> </c:v>
              </c:pt>
            </c:strLit>
          </c:cat>
          <c:val>
            <c:numRef>
              <c:f>'Ark1'!$J$3:$K$3</c:f>
              <c:numCache>
                <c:formatCode>General</c:formatCode>
                <c:ptCount val="2"/>
                <c:pt idx="0">
                  <c:v>0.54</c:v>
                </c:pt>
                <c:pt idx="1">
                  <c:v>-1</c:v>
                </c:pt>
              </c:numCache>
            </c:numRef>
          </c:val>
          <c:extLst>
            <c:ext xmlns:c16="http://schemas.microsoft.com/office/drawing/2014/chart" uri="{C3380CC4-5D6E-409C-BE32-E72D297353CC}">
              <c16:uniqueId val="{00000004-09E7-4149-9EEC-F5B83BC40282}"/>
            </c:ext>
          </c:extLst>
        </c:ser>
        <c:dLbls>
          <c:showLegendKey val="0"/>
          <c:showVal val="0"/>
          <c:showCatName val="0"/>
          <c:showSerName val="0"/>
          <c:showPercent val="0"/>
          <c:showBubbleSize val="0"/>
        </c:dLbls>
        <c:gapWidth val="219"/>
        <c:overlap val="-27"/>
        <c:axId val="745470680"/>
        <c:axId val="544020328"/>
      </c:barChart>
      <c:catAx>
        <c:axId val="7454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020328"/>
        <c:crosses val="autoZero"/>
        <c:auto val="1"/>
        <c:lblAlgn val="ctr"/>
        <c:lblOffset val="100"/>
        <c:noMultiLvlLbl val="0"/>
      </c:catAx>
      <c:valAx>
        <c:axId val="544020328"/>
        <c:scaling>
          <c:orientation val="minMax"/>
          <c:max val="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400">
                    <a:solidFill>
                      <a:sysClr val="windowText" lastClr="000000"/>
                    </a:solidFill>
                    <a:latin typeface="Verdana" panose="020B0604030504040204" pitchFamily="34" charset="0"/>
                    <a:ea typeface="Verdana" panose="020B0604030504040204" pitchFamily="34" charset="0"/>
                  </a:rPr>
                  <a:t>LVEF</a:t>
                </a:r>
                <a:r>
                  <a:rPr lang="da-DK" sz="1400" baseline="0">
                    <a:solidFill>
                      <a:sysClr val="windowText" lastClr="000000"/>
                    </a:solidFill>
                    <a:latin typeface="Verdana" panose="020B0604030504040204" pitchFamily="34" charset="0"/>
                    <a:ea typeface="Verdana" panose="020B0604030504040204" pitchFamily="34" charset="0"/>
                  </a:rPr>
                  <a:t> change (%)</a:t>
                </a:r>
                <a:endParaRPr lang="da-DK" sz="1400">
                  <a:solidFill>
                    <a:sysClr val="windowText" lastClr="000000"/>
                  </a:solidFill>
                  <a:latin typeface="Verdana" panose="020B0604030504040204" pitchFamily="34" charset="0"/>
                  <a:ea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0680"/>
        <c:crosses val="autoZero"/>
        <c:crossBetween val="between"/>
      </c:valAx>
      <c:spPr>
        <a:solidFill>
          <a:sysClr val="window" lastClr="FFFFFF"/>
        </a:solid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8080">
        <a:alpha val="5098"/>
      </a:srgbClr>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8080"/>
              </a:solidFill>
              <a:ln>
                <a:noFill/>
              </a:ln>
              <a:effectLst/>
            </c:spPr>
            <c:extLst>
              <c:ext xmlns:c16="http://schemas.microsoft.com/office/drawing/2014/chart" uri="{C3380CC4-5D6E-409C-BE32-E72D297353CC}">
                <c16:uniqueId val="{00000001-4DE1-49A6-B3A4-AE957E678ACD}"/>
              </c:ext>
            </c:extLst>
          </c:dPt>
          <c:dPt>
            <c:idx val="1"/>
            <c:invertIfNegative val="0"/>
            <c:bubble3D val="0"/>
            <c:spPr>
              <a:solidFill>
                <a:srgbClr val="C00000"/>
              </a:solidFill>
              <a:ln>
                <a:noFill/>
              </a:ln>
              <a:effectLst/>
            </c:spPr>
            <c:extLst>
              <c:ext xmlns:c16="http://schemas.microsoft.com/office/drawing/2014/chart" uri="{C3380CC4-5D6E-409C-BE32-E72D297353CC}">
                <c16:uniqueId val="{00000003-4DE1-49A6-B3A4-AE957E678ACD}"/>
              </c:ext>
            </c:extLst>
          </c:dPt>
          <c:errBars>
            <c:errBarType val="both"/>
            <c:errValType val="cust"/>
            <c:noEndCap val="0"/>
            <c:plus>
              <c:numRef>
                <c:f>'Ark1'!$L$7:$M$7</c:f>
                <c:numCache>
                  <c:formatCode>General</c:formatCode>
                  <c:ptCount val="2"/>
                  <c:pt idx="0">
                    <c:v>0.64</c:v>
                  </c:pt>
                  <c:pt idx="1">
                    <c:v>0.69000000000000006</c:v>
                  </c:pt>
                </c:numCache>
              </c:numRef>
            </c:plus>
            <c:minus>
              <c:numRef>
                <c:f>'Ark1'!$L$6:$M$6</c:f>
                <c:numCache>
                  <c:formatCode>General</c:formatCode>
                  <c:ptCount val="2"/>
                  <c:pt idx="0">
                    <c:v>0.63</c:v>
                  </c:pt>
                  <c:pt idx="1">
                    <c:v>0.67999999999999994</c:v>
                  </c:pt>
                </c:numCache>
              </c:numRef>
            </c:minus>
            <c:spPr>
              <a:noFill/>
              <a:ln w="9525" cap="flat" cmpd="sng" algn="ctr">
                <a:solidFill>
                  <a:sysClr val="windowText" lastClr="000000"/>
                </a:solidFill>
                <a:round/>
              </a:ln>
              <a:effectLst/>
            </c:spPr>
          </c:errBars>
          <c:cat>
            <c:strLit>
              <c:ptCount val="1"/>
              <c:pt idx="0">
                <c:v> </c:v>
              </c:pt>
            </c:strLit>
          </c:cat>
          <c:val>
            <c:numRef>
              <c:f>'Ark1'!$L$3:$M$3</c:f>
              <c:numCache>
                <c:formatCode>General</c:formatCode>
                <c:ptCount val="2"/>
                <c:pt idx="0">
                  <c:v>0.24</c:v>
                </c:pt>
                <c:pt idx="1">
                  <c:v>0.35</c:v>
                </c:pt>
              </c:numCache>
            </c:numRef>
          </c:val>
          <c:extLst>
            <c:ext xmlns:c16="http://schemas.microsoft.com/office/drawing/2014/chart" uri="{C3380CC4-5D6E-409C-BE32-E72D297353CC}">
              <c16:uniqueId val="{00000004-4DE1-49A6-B3A4-AE957E678ACD}"/>
            </c:ext>
          </c:extLst>
        </c:ser>
        <c:dLbls>
          <c:showLegendKey val="0"/>
          <c:showVal val="0"/>
          <c:showCatName val="0"/>
          <c:showSerName val="0"/>
          <c:showPercent val="0"/>
          <c:showBubbleSize val="0"/>
        </c:dLbls>
        <c:gapWidth val="219"/>
        <c:overlap val="-27"/>
        <c:axId val="745470680"/>
        <c:axId val="544020328"/>
      </c:barChart>
      <c:catAx>
        <c:axId val="7454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020328"/>
        <c:crosses val="autoZero"/>
        <c:auto val="1"/>
        <c:lblAlgn val="ctr"/>
        <c:lblOffset val="100"/>
        <c:noMultiLvlLbl val="0"/>
      </c:catAx>
      <c:valAx>
        <c:axId val="544020328"/>
        <c:scaling>
          <c:orientation val="minMax"/>
          <c:max val="2"/>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400" baseline="0">
                    <a:solidFill>
                      <a:sysClr val="windowText" lastClr="000000"/>
                    </a:solidFill>
                    <a:latin typeface="Verdana" panose="020B0604030504040204" pitchFamily="34" charset="0"/>
                    <a:ea typeface="Verdana" panose="020B0604030504040204" pitchFamily="34" charset="0"/>
                  </a:rPr>
                  <a:t>GLS change (%)</a:t>
                </a:r>
                <a:endParaRPr lang="da-DK" sz="1400">
                  <a:solidFill>
                    <a:sysClr val="windowText" lastClr="000000"/>
                  </a:solidFill>
                  <a:latin typeface="Verdana" panose="020B0604030504040204" pitchFamily="34" charset="0"/>
                  <a:ea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0680"/>
        <c:crosses val="autoZero"/>
        <c:crossBetween val="between"/>
      </c:valAx>
      <c:spPr>
        <a:solidFill>
          <a:sysClr val="window" lastClr="FFFFFF"/>
        </a:solid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8080">
        <a:alpha val="5098"/>
      </a:srgbClr>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8080"/>
              </a:solidFill>
              <a:ln>
                <a:noFill/>
              </a:ln>
              <a:effectLst/>
            </c:spPr>
            <c:extLst>
              <c:ext xmlns:c16="http://schemas.microsoft.com/office/drawing/2014/chart" uri="{C3380CC4-5D6E-409C-BE32-E72D297353CC}">
                <c16:uniqueId val="{00000001-231D-4127-9A69-58A22A1B3B03}"/>
              </c:ext>
            </c:extLst>
          </c:dPt>
          <c:dPt>
            <c:idx val="1"/>
            <c:invertIfNegative val="0"/>
            <c:bubble3D val="0"/>
            <c:spPr>
              <a:solidFill>
                <a:srgbClr val="C00000"/>
              </a:solidFill>
              <a:ln>
                <a:noFill/>
              </a:ln>
              <a:effectLst/>
            </c:spPr>
            <c:extLst>
              <c:ext xmlns:c16="http://schemas.microsoft.com/office/drawing/2014/chart" uri="{C3380CC4-5D6E-409C-BE32-E72D297353CC}">
                <c16:uniqueId val="{00000003-231D-4127-9A69-58A22A1B3B03}"/>
              </c:ext>
            </c:extLst>
          </c:dPt>
          <c:errBars>
            <c:errBarType val="both"/>
            <c:errValType val="cust"/>
            <c:noEndCap val="0"/>
            <c:plus>
              <c:numRef>
                <c:f>'Ark1'!$H$7:$I$7</c:f>
                <c:numCache>
                  <c:formatCode>General</c:formatCode>
                  <c:ptCount val="2"/>
                  <c:pt idx="0">
                    <c:v>2.31</c:v>
                  </c:pt>
                  <c:pt idx="1">
                    <c:v>2.34</c:v>
                  </c:pt>
                </c:numCache>
              </c:numRef>
            </c:plus>
            <c:minus>
              <c:numRef>
                <c:f>'Ark1'!$H$6:$I$6</c:f>
                <c:numCache>
                  <c:formatCode>General</c:formatCode>
                  <c:ptCount val="2"/>
                  <c:pt idx="0">
                    <c:v>2.29</c:v>
                  </c:pt>
                  <c:pt idx="1">
                    <c:v>2.34</c:v>
                  </c:pt>
                </c:numCache>
              </c:numRef>
            </c:minus>
            <c:spPr>
              <a:noFill/>
              <a:ln w="9525" cap="flat" cmpd="sng" algn="ctr">
                <a:solidFill>
                  <a:sysClr val="windowText" lastClr="000000"/>
                </a:solidFill>
                <a:round/>
              </a:ln>
              <a:effectLst/>
            </c:spPr>
          </c:errBars>
          <c:cat>
            <c:strLit>
              <c:ptCount val="1"/>
              <c:pt idx="0">
                <c:v> </c:v>
              </c:pt>
            </c:strLit>
          </c:cat>
          <c:val>
            <c:numRef>
              <c:f>'Ark1'!$H$3:$I$3</c:f>
              <c:numCache>
                <c:formatCode>General</c:formatCode>
                <c:ptCount val="2"/>
                <c:pt idx="0">
                  <c:v>-4.63</c:v>
                </c:pt>
                <c:pt idx="1">
                  <c:v>-1.79</c:v>
                </c:pt>
              </c:numCache>
            </c:numRef>
          </c:val>
          <c:extLst>
            <c:ext xmlns:c16="http://schemas.microsoft.com/office/drawing/2014/chart" uri="{C3380CC4-5D6E-409C-BE32-E72D297353CC}">
              <c16:uniqueId val="{00000004-231D-4127-9A69-58A22A1B3B03}"/>
            </c:ext>
          </c:extLst>
        </c:ser>
        <c:dLbls>
          <c:showLegendKey val="0"/>
          <c:showVal val="0"/>
          <c:showCatName val="0"/>
          <c:showSerName val="0"/>
          <c:showPercent val="0"/>
          <c:showBubbleSize val="0"/>
        </c:dLbls>
        <c:gapWidth val="219"/>
        <c:overlap val="-27"/>
        <c:axId val="745470680"/>
        <c:axId val="544020328"/>
      </c:barChart>
      <c:catAx>
        <c:axId val="7454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020328"/>
        <c:crosses val="autoZero"/>
        <c:auto val="1"/>
        <c:lblAlgn val="ctr"/>
        <c:lblOffset val="100"/>
        <c:noMultiLvlLbl val="0"/>
      </c:catAx>
      <c:valAx>
        <c:axId val="544020328"/>
        <c:scaling>
          <c:orientation val="minMax"/>
          <c:max val="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400" noProof="1">
                    <a:solidFill>
                      <a:sysClr val="windowText" lastClr="000000"/>
                    </a:solidFill>
                    <a:latin typeface="Verdana" panose="020B0604030504040204" pitchFamily="34" charset="0"/>
                    <a:ea typeface="Verdana" panose="020B0604030504040204" pitchFamily="34" charset="0"/>
                  </a:rPr>
                  <a:t>LAVI</a:t>
                </a:r>
                <a:r>
                  <a:rPr lang="da-DK" sz="1400" baseline="0" noProof="1">
                    <a:solidFill>
                      <a:sysClr val="windowText" lastClr="000000"/>
                    </a:solidFill>
                    <a:latin typeface="Verdana" panose="020B0604030504040204" pitchFamily="34" charset="0"/>
                    <a:ea typeface="Verdana" panose="020B0604030504040204" pitchFamily="34" charset="0"/>
                  </a:rPr>
                  <a:t> change (ml/m</a:t>
                </a:r>
                <a:r>
                  <a:rPr lang="da-DK" sz="1400" baseline="30000" noProof="1">
                    <a:solidFill>
                      <a:sysClr val="windowText" lastClr="000000"/>
                    </a:solidFill>
                    <a:latin typeface="Verdana" panose="020B0604030504040204" pitchFamily="34" charset="0"/>
                    <a:ea typeface="Verdana" panose="020B0604030504040204" pitchFamily="34" charset="0"/>
                  </a:rPr>
                  <a:t>2</a:t>
                </a:r>
                <a:r>
                  <a:rPr lang="da-DK" sz="1400" baseline="0" noProof="1">
                    <a:solidFill>
                      <a:sysClr val="windowText" lastClr="000000"/>
                    </a:solidFill>
                    <a:latin typeface="Verdana" panose="020B0604030504040204" pitchFamily="34" charset="0"/>
                    <a:ea typeface="Verdana" panose="020B0604030504040204" pitchFamily="34" charset="0"/>
                  </a:rPr>
                  <a:t>)</a:t>
                </a:r>
                <a:endParaRPr lang="da-DK" sz="1400" noProof="1">
                  <a:solidFill>
                    <a:sysClr val="windowText" lastClr="000000"/>
                  </a:solidFill>
                  <a:latin typeface="Verdana" panose="020B0604030504040204" pitchFamily="34" charset="0"/>
                  <a:ea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0680"/>
        <c:crosses val="autoZero"/>
        <c:crossBetween val="between"/>
      </c:valAx>
      <c:spPr>
        <a:solidFill>
          <a:sysClr val="window" lastClr="FFFFFF"/>
        </a:solid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8080">
        <a:alpha val="5098"/>
      </a:srgbClr>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8274847146996"/>
          <c:y val="3.4587111589460248E-2"/>
          <c:w val="0.76322091241484991"/>
          <c:h val="0.92390835450318742"/>
        </c:manualLayout>
      </c:layout>
      <c:barChart>
        <c:barDir val="col"/>
        <c:grouping val="clustered"/>
        <c:varyColors val="0"/>
        <c:ser>
          <c:idx val="0"/>
          <c:order val="0"/>
          <c:spPr>
            <a:solidFill>
              <a:srgbClr val="C00000"/>
            </a:solidFill>
            <a:ln>
              <a:noFill/>
            </a:ln>
            <a:effectLst/>
          </c:spPr>
          <c:invertIfNegative val="0"/>
          <c:dPt>
            <c:idx val="0"/>
            <c:invertIfNegative val="0"/>
            <c:bubble3D val="0"/>
            <c:spPr>
              <a:solidFill>
                <a:srgbClr val="008080"/>
              </a:solidFill>
              <a:ln>
                <a:noFill/>
              </a:ln>
              <a:effectLst/>
            </c:spPr>
            <c:extLst>
              <c:ext xmlns:c16="http://schemas.microsoft.com/office/drawing/2014/chart" uri="{C3380CC4-5D6E-409C-BE32-E72D297353CC}">
                <c16:uniqueId val="{00000001-5054-458E-A3B3-377E9BD8A1F6}"/>
              </c:ext>
            </c:extLst>
          </c:dPt>
          <c:errBars>
            <c:errBarType val="both"/>
            <c:errValType val="cust"/>
            <c:noEndCap val="0"/>
            <c:plus>
              <c:numRef>
                <c:f>'Ark1'!$AI$7:$AJ$7</c:f>
                <c:numCache>
                  <c:formatCode>General</c:formatCode>
                  <c:ptCount val="2"/>
                  <c:pt idx="0">
                    <c:v>3.59</c:v>
                  </c:pt>
                  <c:pt idx="1">
                    <c:v>3.7399999999999998</c:v>
                  </c:pt>
                </c:numCache>
              </c:numRef>
            </c:plus>
            <c:minus>
              <c:numRef>
                <c:f>'Ark1'!$AI$6:$AJ$6</c:f>
                <c:numCache>
                  <c:formatCode>General</c:formatCode>
                  <c:ptCount val="2"/>
                  <c:pt idx="0">
                    <c:v>3.58</c:v>
                  </c:pt>
                  <c:pt idx="1">
                    <c:v>3.7399999999999998</c:v>
                  </c:pt>
                </c:numCache>
              </c:numRef>
            </c:minus>
            <c:spPr>
              <a:noFill/>
              <a:ln w="9525" cap="flat" cmpd="sng" algn="ctr">
                <a:solidFill>
                  <a:sysClr val="windowText" lastClr="000000"/>
                </a:solidFill>
                <a:round/>
              </a:ln>
              <a:effectLst/>
            </c:spPr>
          </c:errBars>
          <c:cat>
            <c:strLit>
              <c:ptCount val="1"/>
              <c:pt idx="0">
                <c:v> </c:v>
              </c:pt>
            </c:strLit>
          </c:cat>
          <c:val>
            <c:numRef>
              <c:f>'Ark1'!$AI$3:$AJ$3</c:f>
              <c:numCache>
                <c:formatCode>General</c:formatCode>
                <c:ptCount val="2"/>
                <c:pt idx="0">
                  <c:v>-2.21</c:v>
                </c:pt>
                <c:pt idx="1">
                  <c:v>0.4</c:v>
                </c:pt>
              </c:numCache>
            </c:numRef>
          </c:val>
          <c:extLst>
            <c:ext xmlns:c16="http://schemas.microsoft.com/office/drawing/2014/chart" uri="{C3380CC4-5D6E-409C-BE32-E72D297353CC}">
              <c16:uniqueId val="{00000002-5054-458E-A3B3-377E9BD8A1F6}"/>
            </c:ext>
          </c:extLst>
        </c:ser>
        <c:dLbls>
          <c:showLegendKey val="0"/>
          <c:showVal val="0"/>
          <c:showCatName val="0"/>
          <c:showSerName val="0"/>
          <c:showPercent val="0"/>
          <c:showBubbleSize val="0"/>
        </c:dLbls>
        <c:gapWidth val="219"/>
        <c:overlap val="-27"/>
        <c:axId val="745470680"/>
        <c:axId val="544020328"/>
      </c:barChart>
      <c:catAx>
        <c:axId val="7454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020328"/>
        <c:crosses val="autoZero"/>
        <c:auto val="1"/>
        <c:lblAlgn val="ctr"/>
        <c:lblOffset val="100"/>
        <c:noMultiLvlLbl val="0"/>
      </c:catAx>
      <c:valAx>
        <c:axId val="544020328"/>
        <c:scaling>
          <c:orientation val="minMax"/>
          <c:max val="1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400" baseline="0">
                    <a:solidFill>
                      <a:sysClr val="windowText" lastClr="000000"/>
                    </a:solidFill>
                    <a:latin typeface="Verdana" panose="020B0604030504040204" pitchFamily="34" charset="0"/>
                    <a:ea typeface="Verdana" panose="020B0604030504040204" pitchFamily="34" charset="0"/>
                  </a:rPr>
                  <a:t>LVEDV (ml)</a:t>
                </a:r>
                <a:endParaRPr lang="da-DK" sz="1400">
                  <a:solidFill>
                    <a:sysClr val="windowText" lastClr="000000"/>
                  </a:solidFill>
                  <a:latin typeface="Verdana" panose="020B0604030504040204" pitchFamily="34" charset="0"/>
                  <a:ea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0680"/>
        <c:crosses val="autoZero"/>
        <c:crossBetween val="between"/>
      </c:valAx>
      <c:spPr>
        <a:solidFill>
          <a:sysClr val="window" lastClr="FFFFFF"/>
        </a:solid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8080">
        <a:alpha val="5098"/>
      </a:srgbClr>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8080"/>
              </a:solidFill>
              <a:ln>
                <a:noFill/>
              </a:ln>
              <a:effectLst/>
            </c:spPr>
            <c:extLst>
              <c:ext xmlns:c16="http://schemas.microsoft.com/office/drawing/2014/chart" uri="{C3380CC4-5D6E-409C-BE32-E72D297353CC}">
                <c16:uniqueId val="{00000001-294B-47BD-A0D1-670C9A8D972F}"/>
              </c:ext>
            </c:extLst>
          </c:dPt>
          <c:dPt>
            <c:idx val="1"/>
            <c:invertIfNegative val="0"/>
            <c:bubble3D val="0"/>
            <c:spPr>
              <a:solidFill>
                <a:srgbClr val="C00000"/>
              </a:solidFill>
              <a:ln>
                <a:noFill/>
              </a:ln>
              <a:effectLst/>
            </c:spPr>
            <c:extLst>
              <c:ext xmlns:c16="http://schemas.microsoft.com/office/drawing/2014/chart" uri="{C3380CC4-5D6E-409C-BE32-E72D297353CC}">
                <c16:uniqueId val="{00000003-294B-47BD-A0D1-670C9A8D972F}"/>
              </c:ext>
            </c:extLst>
          </c:dPt>
          <c:errBars>
            <c:errBarType val="both"/>
            <c:errValType val="cust"/>
            <c:noEndCap val="0"/>
            <c:plus>
              <c:numRef>
                <c:f>'Ark1'!$AK$7:$AL$7</c:f>
                <c:numCache>
                  <c:formatCode>General</c:formatCode>
                  <c:ptCount val="2"/>
                  <c:pt idx="0">
                    <c:v>1.7599999999999998</c:v>
                  </c:pt>
                  <c:pt idx="1">
                    <c:v>1.9900000000000002</c:v>
                  </c:pt>
                </c:numCache>
              </c:numRef>
            </c:plus>
            <c:minus>
              <c:numRef>
                <c:f>'Ark1'!$AK$6:$AL$6</c:f>
                <c:numCache>
                  <c:formatCode>General</c:formatCode>
                  <c:ptCount val="2"/>
                  <c:pt idx="0">
                    <c:v>1.7600000000000002</c:v>
                  </c:pt>
                  <c:pt idx="1">
                    <c:v>2</c:v>
                  </c:pt>
                </c:numCache>
              </c:numRef>
            </c:minus>
            <c:spPr>
              <a:noFill/>
              <a:ln w="9525" cap="flat" cmpd="sng" algn="ctr">
                <a:solidFill>
                  <a:sysClr val="windowText" lastClr="000000"/>
                </a:solidFill>
                <a:round/>
              </a:ln>
              <a:effectLst/>
            </c:spPr>
          </c:errBars>
          <c:cat>
            <c:strLit>
              <c:ptCount val="1"/>
              <c:pt idx="0">
                <c:v> </c:v>
              </c:pt>
            </c:strLit>
          </c:cat>
          <c:val>
            <c:numRef>
              <c:f>'Ark1'!$AK$3:$AL$3</c:f>
              <c:numCache>
                <c:formatCode>General</c:formatCode>
                <c:ptCount val="2"/>
                <c:pt idx="0">
                  <c:v>-1.4</c:v>
                </c:pt>
                <c:pt idx="1">
                  <c:v>1.21</c:v>
                </c:pt>
              </c:numCache>
            </c:numRef>
          </c:val>
          <c:extLst>
            <c:ext xmlns:c16="http://schemas.microsoft.com/office/drawing/2014/chart" uri="{C3380CC4-5D6E-409C-BE32-E72D297353CC}">
              <c16:uniqueId val="{00000004-294B-47BD-A0D1-670C9A8D972F}"/>
            </c:ext>
          </c:extLst>
        </c:ser>
        <c:dLbls>
          <c:showLegendKey val="0"/>
          <c:showVal val="0"/>
          <c:showCatName val="0"/>
          <c:showSerName val="0"/>
          <c:showPercent val="0"/>
          <c:showBubbleSize val="0"/>
        </c:dLbls>
        <c:gapWidth val="219"/>
        <c:overlap val="-27"/>
        <c:axId val="745470680"/>
        <c:axId val="544020328"/>
      </c:barChart>
      <c:catAx>
        <c:axId val="745470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020328"/>
        <c:crosses val="autoZero"/>
        <c:auto val="1"/>
        <c:lblAlgn val="ctr"/>
        <c:lblOffset val="100"/>
        <c:noMultiLvlLbl val="0"/>
      </c:catAx>
      <c:valAx>
        <c:axId val="544020328"/>
        <c:scaling>
          <c:orientation val="minMax"/>
          <c:max val="11"/>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400" baseline="0">
                    <a:solidFill>
                      <a:sysClr val="windowText" lastClr="000000"/>
                    </a:solidFill>
                    <a:latin typeface="Verdana" panose="020B0604030504040204" pitchFamily="34" charset="0"/>
                    <a:ea typeface="Verdana" panose="020B0604030504040204" pitchFamily="34" charset="0"/>
                  </a:rPr>
                  <a:t>LVESV (ml)</a:t>
                </a:r>
                <a:endParaRPr lang="da-DK" sz="1400">
                  <a:solidFill>
                    <a:sysClr val="windowText" lastClr="000000"/>
                  </a:solidFill>
                  <a:latin typeface="Verdana" panose="020B0604030504040204" pitchFamily="34" charset="0"/>
                  <a:ea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470680"/>
        <c:crosses val="autoZero"/>
        <c:crossBetween val="between"/>
      </c:valAx>
      <c:spPr>
        <a:solidFill>
          <a:sysClr val="window" lastClr="FFFFFF"/>
        </a:solidFill>
        <a:ln>
          <a:solidFill>
            <a:sysClr val="windowText" lastClr="000000"/>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8080">
        <a:alpha val="5098"/>
      </a:srgbClr>
    </a:solidFill>
    <a:ln w="9525" cap="flat" cmpd="sng" algn="ctr">
      <a:solidFill>
        <a:sysClr val="windowText" lastClr="000000"/>
      </a:solid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3772530760326"/>
          <c:y val="9.6278031493273505E-2"/>
          <c:w val="0.82198832329492399"/>
          <c:h val="0.74413499270016237"/>
        </c:manualLayout>
      </c:layout>
      <c:lineChart>
        <c:grouping val="standard"/>
        <c:varyColors val="0"/>
        <c:ser>
          <c:idx val="0"/>
          <c:order val="0"/>
          <c:tx>
            <c:v>Dapagliflozin</c:v>
          </c:tx>
          <c:spPr>
            <a:ln w="28575" cap="rnd">
              <a:solidFill>
                <a:srgbClr val="008080"/>
              </a:solidFill>
              <a:round/>
            </a:ln>
            <a:effectLst/>
          </c:spPr>
          <c:marker>
            <c:symbol val="circle"/>
            <c:size val="5"/>
            <c:spPr>
              <a:solidFill>
                <a:schemeClr val="accent1"/>
              </a:solidFill>
              <a:ln w="9525">
                <a:solidFill>
                  <a:srgbClr val="008080"/>
                </a:solidFill>
              </a:ln>
              <a:effectLst/>
            </c:spPr>
          </c:marker>
          <c:errBars>
            <c:errDir val="y"/>
            <c:errBarType val="both"/>
            <c:errValType val="cust"/>
            <c:noEndCap val="0"/>
            <c:plus>
              <c:numRef>
                <c:f>'Ark1'!$AA$3:$AA$5</c:f>
                <c:numCache>
                  <c:formatCode>General</c:formatCode>
                  <c:ptCount val="3"/>
                  <c:pt idx="0">
                    <c:v>330</c:v>
                  </c:pt>
                  <c:pt idx="1">
                    <c:v>320.3</c:v>
                  </c:pt>
                  <c:pt idx="2">
                    <c:v>343.30000000000007</c:v>
                  </c:pt>
                </c:numCache>
              </c:numRef>
            </c:plus>
            <c:minus>
              <c:numRef>
                <c:f>'Ark1'!$Y$3:$Y$5</c:f>
                <c:numCache>
                  <c:formatCode>General</c:formatCode>
                  <c:ptCount val="3"/>
                  <c:pt idx="0">
                    <c:v>103</c:v>
                  </c:pt>
                  <c:pt idx="1">
                    <c:v>95.9</c:v>
                  </c:pt>
                  <c:pt idx="2">
                    <c:v>97.4</c:v>
                  </c:pt>
                </c:numCache>
              </c:numRef>
            </c:minus>
            <c:spPr>
              <a:noFill/>
              <a:ln w="9525" cap="flat" cmpd="sng" algn="ctr">
                <a:solidFill>
                  <a:srgbClr val="008080"/>
                </a:solidFill>
                <a:round/>
              </a:ln>
              <a:effectLst/>
            </c:spPr>
          </c:errBars>
          <c:cat>
            <c:strRef>
              <c:f>'Ark1'!$V$3:$V$5</c:f>
              <c:strCache>
                <c:ptCount val="3"/>
                <c:pt idx="0">
                  <c:v>Baseline</c:v>
                </c:pt>
                <c:pt idx="1">
                  <c:v>2 weeks</c:v>
                </c:pt>
                <c:pt idx="2">
                  <c:v>6 months</c:v>
                </c:pt>
              </c:strCache>
            </c:strRef>
          </c:cat>
          <c:val>
            <c:numRef>
              <c:f>'Ark1'!$W$3:$W$5</c:f>
              <c:numCache>
                <c:formatCode>General</c:formatCode>
                <c:ptCount val="3"/>
                <c:pt idx="0">
                  <c:v>197.9</c:v>
                </c:pt>
                <c:pt idx="1">
                  <c:v>184.8</c:v>
                </c:pt>
                <c:pt idx="2">
                  <c:v>188.9</c:v>
                </c:pt>
              </c:numCache>
            </c:numRef>
          </c:val>
          <c:smooth val="0"/>
          <c:extLst>
            <c:ext xmlns:c16="http://schemas.microsoft.com/office/drawing/2014/chart" uri="{C3380CC4-5D6E-409C-BE32-E72D297353CC}">
              <c16:uniqueId val="{00000000-A82F-4B70-9006-68A2A162AF94}"/>
            </c:ext>
          </c:extLst>
        </c:ser>
        <c:ser>
          <c:idx val="1"/>
          <c:order val="1"/>
          <c:tx>
            <c:v>Placebo</c:v>
          </c:tx>
          <c:spPr>
            <a:ln w="28575" cap="rnd">
              <a:solidFill>
                <a:srgbClr val="C00000"/>
              </a:solidFill>
              <a:round/>
            </a:ln>
            <a:effectLst/>
          </c:spPr>
          <c:marker>
            <c:symbol val="circle"/>
            <c:size val="5"/>
            <c:spPr>
              <a:solidFill>
                <a:srgbClr val="C00000"/>
              </a:solidFill>
              <a:ln w="9525">
                <a:solidFill>
                  <a:srgbClr val="C00000"/>
                </a:solidFill>
              </a:ln>
              <a:effectLst/>
            </c:spPr>
          </c:marker>
          <c:errBars>
            <c:errDir val="y"/>
            <c:errBarType val="both"/>
            <c:errValType val="cust"/>
            <c:noEndCap val="0"/>
            <c:plus>
              <c:numRef>
                <c:f>'Ark1'!$AF$3:$AF$5</c:f>
                <c:numCache>
                  <c:formatCode>General</c:formatCode>
                  <c:ptCount val="3"/>
                  <c:pt idx="0">
                    <c:v>265.3</c:v>
                  </c:pt>
                  <c:pt idx="1">
                    <c:v>291.59999999999997</c:v>
                  </c:pt>
                  <c:pt idx="2">
                    <c:v>259.40000000000003</c:v>
                  </c:pt>
                </c:numCache>
              </c:numRef>
            </c:plus>
            <c:minus>
              <c:numRef>
                <c:f>'Ark1'!$AD$3:$AD$5</c:f>
                <c:numCache>
                  <c:formatCode>General</c:formatCode>
                  <c:ptCount val="3"/>
                  <c:pt idx="0">
                    <c:v>104.2</c:v>
                  </c:pt>
                  <c:pt idx="1">
                    <c:v>97.4</c:v>
                  </c:pt>
                  <c:pt idx="2">
                    <c:v>93.199999999999989</c:v>
                  </c:pt>
                </c:numCache>
              </c:numRef>
            </c:minus>
            <c:spPr>
              <a:noFill/>
              <a:ln w="9525" cap="flat" cmpd="sng" algn="ctr">
                <a:solidFill>
                  <a:srgbClr val="C00000"/>
                </a:solidFill>
                <a:round/>
              </a:ln>
              <a:effectLst/>
            </c:spPr>
          </c:errBars>
          <c:cat>
            <c:strRef>
              <c:f>'Ark1'!$V$3:$V$5</c:f>
              <c:strCache>
                <c:ptCount val="3"/>
                <c:pt idx="0">
                  <c:v>Baseline</c:v>
                </c:pt>
                <c:pt idx="1">
                  <c:v>2 weeks</c:v>
                </c:pt>
                <c:pt idx="2">
                  <c:v>6 months</c:v>
                </c:pt>
              </c:strCache>
            </c:strRef>
          </c:cat>
          <c:val>
            <c:numRef>
              <c:f>'Ark1'!$AB$3:$AB$5</c:f>
              <c:numCache>
                <c:formatCode>General</c:formatCode>
                <c:ptCount val="3"/>
                <c:pt idx="0">
                  <c:v>211</c:v>
                </c:pt>
                <c:pt idx="1">
                  <c:v>211.8</c:v>
                </c:pt>
                <c:pt idx="2">
                  <c:v>204.2</c:v>
                </c:pt>
              </c:numCache>
            </c:numRef>
          </c:val>
          <c:smooth val="0"/>
          <c:extLst>
            <c:ext xmlns:c16="http://schemas.microsoft.com/office/drawing/2014/chart" uri="{C3380CC4-5D6E-409C-BE32-E72D297353CC}">
              <c16:uniqueId val="{00000001-A82F-4B70-9006-68A2A162AF94}"/>
            </c:ext>
          </c:extLst>
        </c:ser>
        <c:dLbls>
          <c:showLegendKey val="0"/>
          <c:showVal val="0"/>
          <c:showCatName val="0"/>
          <c:showSerName val="0"/>
          <c:showPercent val="0"/>
          <c:showBubbleSize val="0"/>
        </c:dLbls>
        <c:marker val="1"/>
        <c:smooth val="0"/>
        <c:axId val="464328632"/>
        <c:axId val="464328992"/>
      </c:lineChart>
      <c:catAx>
        <c:axId val="464328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464328992"/>
        <c:crosses val="autoZero"/>
        <c:auto val="1"/>
        <c:lblAlgn val="ctr"/>
        <c:lblOffset val="100"/>
        <c:noMultiLvlLbl val="0"/>
      </c:catAx>
      <c:valAx>
        <c:axId val="464328992"/>
        <c:scaling>
          <c:orientation val="minMax"/>
          <c:max val="600"/>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200">
                    <a:latin typeface="Verdana" panose="020B0604030504040204" pitchFamily="34" charset="0"/>
                    <a:ea typeface="Verdana" panose="020B0604030504040204" pitchFamily="34" charset="0"/>
                  </a:rPr>
                  <a:t>NTproBNP (pg/ml)</a:t>
                </a:r>
              </a:p>
            </c:rich>
          </c:tx>
          <c:layout>
            <c:manualLayout>
              <c:xMode val="edge"/>
              <c:yMode val="edge"/>
              <c:x val="3.6748651575031599E-2"/>
              <c:y val="0.320844508300339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464328632"/>
        <c:crosses val="autoZero"/>
        <c:crossBetween val="between"/>
        <c:majorUnit val="100"/>
      </c:valAx>
      <c:spPr>
        <a:solidFill>
          <a:schemeClr val="bg1"/>
        </a:solidFill>
        <a:ln>
          <a:noFill/>
        </a:ln>
        <a:effectLst/>
      </c:spPr>
    </c:plotArea>
    <c:legend>
      <c:legendPos val="b"/>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33222818484354105"/>
          <c:y val="0.9171726502097447"/>
          <c:w val="0.33905705559398852"/>
          <c:h val="5.72878841635699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81676533417072"/>
          <c:y val="0.11199236787198676"/>
          <c:w val="0.81951902984061997"/>
          <c:h val="0.72953065070012579"/>
        </c:manualLayout>
      </c:layout>
      <c:lineChart>
        <c:grouping val="standard"/>
        <c:varyColors val="0"/>
        <c:ser>
          <c:idx val="0"/>
          <c:order val="0"/>
          <c:tx>
            <c:v>Dapagliflozin</c:v>
          </c:tx>
          <c:spPr>
            <a:ln w="28575" cap="rnd">
              <a:solidFill>
                <a:schemeClr val="accent1"/>
              </a:solidFill>
              <a:round/>
            </a:ln>
            <a:effectLst/>
          </c:spPr>
          <c:marker>
            <c:symbol val="circle"/>
            <c:size val="5"/>
            <c:spPr>
              <a:solidFill>
                <a:srgbClr val="008080"/>
              </a:solidFill>
              <a:ln w="9525">
                <a:solidFill>
                  <a:srgbClr val="008080"/>
                </a:solidFill>
              </a:ln>
              <a:effectLst/>
            </c:spPr>
          </c:marker>
          <c:dPt>
            <c:idx val="1"/>
            <c:marker>
              <c:symbol val="circle"/>
              <c:size val="5"/>
              <c:spPr>
                <a:solidFill>
                  <a:srgbClr val="008080"/>
                </a:solidFill>
                <a:ln w="9525">
                  <a:solidFill>
                    <a:srgbClr val="008080"/>
                  </a:solidFill>
                </a:ln>
                <a:effectLst/>
              </c:spPr>
            </c:marker>
            <c:bubble3D val="0"/>
            <c:spPr>
              <a:ln w="28575" cap="rnd">
                <a:solidFill>
                  <a:srgbClr val="008080"/>
                </a:solidFill>
                <a:round/>
              </a:ln>
              <a:effectLst/>
            </c:spPr>
            <c:extLst>
              <c:ext xmlns:c16="http://schemas.microsoft.com/office/drawing/2014/chart" uri="{C3380CC4-5D6E-409C-BE32-E72D297353CC}">
                <c16:uniqueId val="{00000001-18A2-4F56-8CAE-BD22CCB7651F}"/>
              </c:ext>
            </c:extLst>
          </c:dPt>
          <c:errBars>
            <c:errDir val="y"/>
            <c:errBarType val="both"/>
            <c:errValType val="cust"/>
            <c:noEndCap val="0"/>
            <c:plus>
              <c:numRef>
                <c:f>'Ark1'!$AC$104:$AC$106</c:f>
                <c:numCache>
                  <c:formatCode>General</c:formatCode>
                  <c:ptCount val="3"/>
                  <c:pt idx="0">
                    <c:v>0.90000000000000036</c:v>
                  </c:pt>
                  <c:pt idx="1">
                    <c:v>0.89999999999999947</c:v>
                  </c:pt>
                  <c:pt idx="2">
                    <c:v>0.79999999999999982</c:v>
                  </c:pt>
                </c:numCache>
              </c:numRef>
            </c:plus>
            <c:minus>
              <c:numRef>
                <c:f>'Ark1'!$AA$104:$AA$106</c:f>
                <c:numCache>
                  <c:formatCode>General</c:formatCode>
                  <c:ptCount val="3"/>
                  <c:pt idx="0">
                    <c:v>1.5</c:v>
                  </c:pt>
                  <c:pt idx="1">
                    <c:v>1.5</c:v>
                  </c:pt>
                  <c:pt idx="2">
                    <c:v>1.1999999999999997</c:v>
                  </c:pt>
                </c:numCache>
              </c:numRef>
            </c:minus>
            <c:spPr>
              <a:noFill/>
              <a:ln w="9525" cap="flat" cmpd="sng" algn="ctr">
                <a:solidFill>
                  <a:srgbClr val="008080"/>
                </a:solidFill>
                <a:round/>
              </a:ln>
              <a:effectLst/>
            </c:spPr>
          </c:errBars>
          <c:cat>
            <c:strRef>
              <c:f>'Ark1'!$X$93:$X$95</c:f>
              <c:strCache>
                <c:ptCount val="3"/>
                <c:pt idx="0">
                  <c:v>Baseline</c:v>
                </c:pt>
                <c:pt idx="1">
                  <c:v>2 weeks</c:v>
                </c:pt>
                <c:pt idx="2">
                  <c:v>6 months</c:v>
                </c:pt>
              </c:strCache>
            </c:strRef>
          </c:cat>
          <c:val>
            <c:numRef>
              <c:f>'Ark1'!$M$154:$M$156</c:f>
              <c:numCache>
                <c:formatCode>General</c:formatCode>
                <c:ptCount val="3"/>
                <c:pt idx="0">
                  <c:v>8</c:v>
                </c:pt>
                <c:pt idx="1">
                  <c:v>7</c:v>
                </c:pt>
                <c:pt idx="2">
                  <c:v>7</c:v>
                </c:pt>
              </c:numCache>
            </c:numRef>
          </c:val>
          <c:smooth val="0"/>
          <c:extLst>
            <c:ext xmlns:c16="http://schemas.microsoft.com/office/drawing/2014/chart" uri="{C3380CC4-5D6E-409C-BE32-E72D297353CC}">
              <c16:uniqueId val="{00000002-18A2-4F56-8CAE-BD22CCB7651F}"/>
            </c:ext>
          </c:extLst>
        </c:ser>
        <c:ser>
          <c:idx val="1"/>
          <c:order val="1"/>
          <c:tx>
            <c:v>Placebo</c:v>
          </c:tx>
          <c:spPr>
            <a:ln w="28575" cap="rnd">
              <a:solidFill>
                <a:srgbClr val="C00000"/>
              </a:solidFill>
              <a:round/>
            </a:ln>
            <a:effectLst/>
          </c:spPr>
          <c:marker>
            <c:symbol val="circle"/>
            <c:size val="5"/>
            <c:spPr>
              <a:solidFill>
                <a:srgbClr val="C00000"/>
              </a:solidFill>
              <a:ln w="9525">
                <a:solidFill>
                  <a:srgbClr val="C00000"/>
                </a:solidFill>
              </a:ln>
              <a:effectLst/>
            </c:spPr>
          </c:marker>
          <c:errBars>
            <c:errDir val="y"/>
            <c:errBarType val="both"/>
            <c:errValType val="cust"/>
            <c:noEndCap val="0"/>
            <c:plus>
              <c:numRef>
                <c:f>'Ark1'!$AH$104:$AH$106</c:f>
                <c:numCache>
                  <c:formatCode>General</c:formatCode>
                  <c:ptCount val="3"/>
                  <c:pt idx="0">
                    <c:v>1.2000000000000002</c:v>
                  </c:pt>
                  <c:pt idx="1">
                    <c:v>1.1000000000000001</c:v>
                  </c:pt>
                  <c:pt idx="2">
                    <c:v>1.2000000000000002</c:v>
                  </c:pt>
                </c:numCache>
              </c:numRef>
            </c:plus>
            <c:minus>
              <c:numRef>
                <c:f>'Ark1'!$AF$104:$AF$106</c:f>
                <c:numCache>
                  <c:formatCode>General</c:formatCode>
                  <c:ptCount val="3"/>
                  <c:pt idx="0">
                    <c:v>0.90000000000000036</c:v>
                  </c:pt>
                  <c:pt idx="1">
                    <c:v>1.5</c:v>
                  </c:pt>
                  <c:pt idx="2">
                    <c:v>0.89999999999999991</c:v>
                  </c:pt>
                </c:numCache>
              </c:numRef>
            </c:minus>
            <c:spPr>
              <a:noFill/>
              <a:ln w="9525" cap="flat" cmpd="sng" algn="ctr">
                <a:solidFill>
                  <a:srgbClr val="C00000"/>
                </a:solidFill>
                <a:round/>
              </a:ln>
              <a:effectLst/>
            </c:spPr>
          </c:errBars>
          <c:cat>
            <c:strRef>
              <c:f>'Ark1'!$X$93:$X$95</c:f>
              <c:strCache>
                <c:ptCount val="3"/>
                <c:pt idx="0">
                  <c:v>Baseline</c:v>
                </c:pt>
                <c:pt idx="1">
                  <c:v>2 weeks</c:v>
                </c:pt>
                <c:pt idx="2">
                  <c:v>6 months</c:v>
                </c:pt>
              </c:strCache>
            </c:strRef>
          </c:cat>
          <c:val>
            <c:numRef>
              <c:f>'Ark1'!$R$154:$R$156</c:f>
              <c:numCache>
                <c:formatCode>General</c:formatCode>
                <c:ptCount val="3"/>
                <c:pt idx="0">
                  <c:v>7</c:v>
                </c:pt>
                <c:pt idx="1">
                  <c:v>7</c:v>
                </c:pt>
                <c:pt idx="2">
                  <c:v>7</c:v>
                </c:pt>
              </c:numCache>
            </c:numRef>
          </c:val>
          <c:smooth val="0"/>
          <c:extLst>
            <c:ext xmlns:c16="http://schemas.microsoft.com/office/drawing/2014/chart" uri="{C3380CC4-5D6E-409C-BE32-E72D297353CC}">
              <c16:uniqueId val="{00000003-18A2-4F56-8CAE-BD22CCB7651F}"/>
            </c:ext>
          </c:extLst>
        </c:ser>
        <c:dLbls>
          <c:showLegendKey val="0"/>
          <c:showVal val="0"/>
          <c:showCatName val="0"/>
          <c:showSerName val="0"/>
          <c:showPercent val="0"/>
          <c:showBubbleSize val="0"/>
        </c:dLbls>
        <c:marker val="1"/>
        <c:smooth val="0"/>
        <c:axId val="818378488"/>
        <c:axId val="818378848"/>
      </c:lineChart>
      <c:catAx>
        <c:axId val="818378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18378848"/>
        <c:crosses val="autoZero"/>
        <c:auto val="1"/>
        <c:lblAlgn val="ctr"/>
        <c:lblOffset val="100"/>
        <c:noMultiLvlLbl val="0"/>
      </c:catAx>
      <c:valAx>
        <c:axId val="8183788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a-DK" sz="1200">
                    <a:latin typeface="Verdana" panose="020B0604030504040204" pitchFamily="34" charset="0"/>
                    <a:ea typeface="Verdana" panose="020B0604030504040204" pitchFamily="34" charset="0"/>
                  </a:rPr>
                  <a:t>Troponin I (ng/L)</a:t>
                </a:r>
              </a:p>
            </c:rich>
          </c:tx>
          <c:layout>
            <c:manualLayout>
              <c:xMode val="edge"/>
              <c:yMode val="edge"/>
              <c:x val="4.217619031003695E-2"/>
              <c:y val="0.2755072940348020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818378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5.x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0.67148</cdr:x>
      <cdr:y>0.90359</cdr:y>
    </cdr:from>
    <cdr:to>
      <cdr:x>0.89124</cdr:x>
      <cdr:y>0.97543</cdr:y>
    </cdr:to>
    <cdr:sp macro="" textlink="">
      <cdr:nvSpPr>
        <cdr:cNvPr id="2" name="Tekstfelt 8">
          <a:extLst xmlns:a="http://schemas.openxmlformats.org/drawingml/2006/main">
            <a:ext uri="{FF2B5EF4-FFF2-40B4-BE49-F238E27FC236}">
              <a16:creationId xmlns:a16="http://schemas.microsoft.com/office/drawing/2014/main" id="{11BD509B-2DC6-02FC-6B03-0C283CEA2BAF}"/>
            </a:ext>
          </a:extLst>
        </cdr:cNvPr>
        <cdr:cNvSpPr txBox="1"/>
      </cdr:nvSpPr>
      <cdr:spPr>
        <a:xfrm xmlns:a="http://schemas.openxmlformats.org/drawingml/2006/main">
          <a:off x="2212975" y="3317875"/>
          <a:ext cx="724237"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dirty="0">
              <a:latin typeface="Verdana" panose="020B0604030504040204" pitchFamily="34" charset="0"/>
              <a:ea typeface="Verdana" panose="020B0604030504040204" pitchFamily="34" charset="0"/>
            </a:rPr>
            <a:t>Placebo</a:t>
          </a:r>
        </a:p>
      </cdr:txBody>
    </cdr:sp>
  </cdr:relSizeAnchor>
  <cdr:relSizeAnchor xmlns:cdr="http://schemas.openxmlformats.org/drawingml/2006/chartDrawing">
    <cdr:from>
      <cdr:x>0.28268</cdr:x>
      <cdr:y>0.06739</cdr:y>
    </cdr:from>
    <cdr:to>
      <cdr:x>0.82096</cdr:x>
      <cdr:y>0.17602</cdr:y>
    </cdr:to>
    <cdr:sp macro="" textlink="">
      <cdr:nvSpPr>
        <cdr:cNvPr id="3" name="Tekstfelt 8">
          <a:extLst xmlns:a="http://schemas.openxmlformats.org/drawingml/2006/main">
            <a:ext uri="{FF2B5EF4-FFF2-40B4-BE49-F238E27FC236}">
              <a16:creationId xmlns:a16="http://schemas.microsoft.com/office/drawing/2014/main" id="{5DAFCE66-6695-C33A-C1E3-B383A259FF4A}"/>
            </a:ext>
          </a:extLst>
        </cdr:cNvPr>
        <cdr:cNvSpPr txBox="1"/>
      </cdr:nvSpPr>
      <cdr:spPr>
        <a:xfrm xmlns:a="http://schemas.openxmlformats.org/drawingml/2006/main">
          <a:off x="1359736" y="324564"/>
          <a:ext cx="2589170"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400" b="1" dirty="0">
              <a:latin typeface="+mj-lt"/>
              <a:ea typeface="Verdana" panose="020B0604030504040204" pitchFamily="34" charset="0"/>
            </a:rPr>
            <a:t>Mean difference (95% CI)</a:t>
          </a:r>
        </a:p>
        <a:p xmlns:a="http://schemas.openxmlformats.org/drawingml/2006/main">
          <a:r>
            <a:rPr lang="da-DK" sz="1400" b="1" dirty="0">
              <a:latin typeface="+mj-lt"/>
              <a:ea typeface="Verdana" panose="020B0604030504040204" pitchFamily="34" charset="0"/>
            </a:rPr>
            <a:t>-8.44 (-11.83</a:t>
          </a:r>
          <a:r>
            <a:rPr lang="da-DK" sz="1400" b="1" baseline="0" dirty="0">
              <a:latin typeface="+mj-lt"/>
              <a:ea typeface="Verdana" panose="020B0604030504040204" pitchFamily="34" charset="0"/>
            </a:rPr>
            <a:t> to -5.06), p&lt;0.001</a:t>
          </a:r>
          <a:endParaRPr lang="da-DK" sz="1400" b="1" dirty="0">
            <a:latin typeface="+mj-lt"/>
            <a:ea typeface="Verdana" panose="020B0604030504040204" pitchFamily="34" charset="0"/>
          </a:endParaRPr>
        </a:p>
      </cdr:txBody>
    </cdr:sp>
  </cdr:relSizeAnchor>
  <cdr:relSizeAnchor xmlns:cdr="http://schemas.openxmlformats.org/drawingml/2006/chartDrawing">
    <cdr:from>
      <cdr:x>0.33828</cdr:x>
      <cdr:y>0.18764</cdr:y>
    </cdr:from>
    <cdr:to>
      <cdr:x>0.76108</cdr:x>
      <cdr:y>0.2488</cdr:y>
    </cdr:to>
    <cdr:sp macro="" textlink="">
      <cdr:nvSpPr>
        <cdr:cNvPr id="4" name="Højre klammeparentes 3">
          <a:extLst xmlns:a="http://schemas.openxmlformats.org/drawingml/2006/main">
            <a:ext uri="{FF2B5EF4-FFF2-40B4-BE49-F238E27FC236}">
              <a16:creationId xmlns:a16="http://schemas.microsoft.com/office/drawing/2014/main" id="{475285A0-CD64-DBB5-C8BA-59FF9F4F614E}"/>
            </a:ext>
          </a:extLst>
        </cdr:cNvPr>
        <cdr:cNvSpPr/>
      </cdr:nvSpPr>
      <cdr:spPr>
        <a:xfrm xmlns:a="http://schemas.openxmlformats.org/drawingml/2006/main" rot="16200000">
          <a:off x="3020648" y="-134171"/>
          <a:ext cx="304399" cy="2440440"/>
        </a:xfrm>
        <a:prstGeom xmlns:a="http://schemas.openxmlformats.org/drawingml/2006/main" prst="rightBrace">
          <a:avLst>
            <a:gd name="adj1" fmla="val 8333"/>
            <a:gd name="adj2" fmla="val 50000"/>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da-DK">
            <a:solidFill>
              <a:sysClr val="windowText" lastClr="000000"/>
            </a:solidFill>
          </a:endParaRPr>
        </a:p>
      </cdr:txBody>
    </cdr:sp>
  </cdr:relSizeAnchor>
  <cdr:relSizeAnchor xmlns:cdr="http://schemas.openxmlformats.org/drawingml/2006/chartDrawing">
    <cdr:from>
      <cdr:x>0.27172</cdr:x>
      <cdr:y>0.90025</cdr:y>
    </cdr:from>
    <cdr:to>
      <cdr:x>0.47571</cdr:x>
      <cdr:y>0.95529</cdr:y>
    </cdr:to>
    <cdr:sp macro="" textlink="">
      <cdr:nvSpPr>
        <cdr:cNvPr id="5" name="Tekstfelt 8">
          <a:extLst xmlns:a="http://schemas.openxmlformats.org/drawingml/2006/main">
            <a:ext uri="{FF2B5EF4-FFF2-40B4-BE49-F238E27FC236}">
              <a16:creationId xmlns:a16="http://schemas.microsoft.com/office/drawing/2014/main" id="{7223FF1C-FB7D-78C2-43EB-A5AE2C1C9AEA}"/>
            </a:ext>
          </a:extLst>
        </cdr:cNvPr>
        <cdr:cNvSpPr txBox="1"/>
      </cdr:nvSpPr>
      <cdr:spPr>
        <a:xfrm xmlns:a="http://schemas.openxmlformats.org/drawingml/2006/main">
          <a:off x="1454516" y="4278866"/>
          <a:ext cx="1091966" cy="26161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dirty="0">
              <a:latin typeface="Verdana" panose="020B0604030504040204" pitchFamily="34" charset="0"/>
              <a:ea typeface="Verdana" panose="020B0604030504040204" pitchFamily="34" charset="0"/>
            </a:rPr>
            <a:t>Dapagliflozin</a:t>
          </a:r>
        </a:p>
      </cdr:txBody>
    </cdr:sp>
  </cdr:relSizeAnchor>
</c:userShapes>
</file>

<file path=ppt/drawings/drawing10.xml><?xml version="1.0" encoding="utf-8"?>
<c:userShapes xmlns:c="http://schemas.openxmlformats.org/drawingml/2006/chart">
  <cdr:relSizeAnchor xmlns:cdr="http://schemas.openxmlformats.org/drawingml/2006/chartDrawing">
    <cdr:from>
      <cdr:x>0.82673</cdr:x>
      <cdr:y>0.58921</cdr:y>
    </cdr:from>
    <cdr:to>
      <cdr:x>0.93124</cdr:x>
      <cdr:y>0.66678</cdr:y>
    </cdr:to>
    <cdr:sp macro="" textlink="">
      <cdr:nvSpPr>
        <cdr:cNvPr id="2" name="Tekstfelt 1">
          <a:extLst xmlns:a="http://schemas.openxmlformats.org/drawingml/2006/main">
            <a:ext uri="{FF2B5EF4-FFF2-40B4-BE49-F238E27FC236}">
              <a16:creationId xmlns:a16="http://schemas.microsoft.com/office/drawing/2014/main" id="{18F1E94C-0980-F241-5461-ECD993CA7E81}"/>
            </a:ext>
          </a:extLst>
        </cdr:cNvPr>
        <cdr:cNvSpPr txBox="1"/>
      </cdr:nvSpPr>
      <cdr:spPr>
        <a:xfrm xmlns:a="http://schemas.openxmlformats.org/drawingml/2006/main">
          <a:off x="6941127" y="2666206"/>
          <a:ext cx="877455" cy="3509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dirty="0"/>
            <a:t>p=0.25</a:t>
          </a:r>
        </a:p>
      </cdr:txBody>
    </cdr:sp>
  </cdr:relSizeAnchor>
  <cdr:relSizeAnchor xmlns:cdr="http://schemas.openxmlformats.org/drawingml/2006/chartDrawing">
    <cdr:from>
      <cdr:x>0.54801</cdr:x>
      <cdr:y>0.59636</cdr:y>
    </cdr:from>
    <cdr:to>
      <cdr:x>0.65252</cdr:x>
      <cdr:y>0.67392</cdr:y>
    </cdr:to>
    <cdr:sp macro="" textlink="">
      <cdr:nvSpPr>
        <cdr:cNvPr id="3" name="Tekstfelt 1">
          <a:extLst xmlns:a="http://schemas.openxmlformats.org/drawingml/2006/main">
            <a:ext uri="{FF2B5EF4-FFF2-40B4-BE49-F238E27FC236}">
              <a16:creationId xmlns:a16="http://schemas.microsoft.com/office/drawing/2014/main" id="{0A2A7F31-4232-BD2B-62A0-CD3198E1F9CD}"/>
            </a:ext>
          </a:extLst>
        </cdr:cNvPr>
        <cdr:cNvSpPr txBox="1"/>
      </cdr:nvSpPr>
      <cdr:spPr>
        <a:xfrm xmlns:a="http://schemas.openxmlformats.org/drawingml/2006/main">
          <a:off x="4601033" y="2698533"/>
          <a:ext cx="877455" cy="3509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sz="1100" dirty="0"/>
            <a:t>p=0.041</a:t>
          </a:r>
        </a:p>
      </cdr:txBody>
    </cdr:sp>
  </cdr:relSizeAnchor>
</c:userShapes>
</file>

<file path=ppt/drawings/drawing11.xml><?xml version="1.0" encoding="utf-8"?>
<c:userShapes xmlns:c="http://schemas.openxmlformats.org/drawingml/2006/chart">
  <cdr:relSizeAnchor xmlns:cdr="http://schemas.openxmlformats.org/drawingml/2006/chartDrawing">
    <cdr:from>
      <cdr:x>0.55356</cdr:x>
      <cdr:y>0.46074</cdr:y>
    </cdr:from>
    <cdr:to>
      <cdr:x>0.66066</cdr:x>
      <cdr:y>0.53926</cdr:y>
    </cdr:to>
    <cdr:sp macro="" textlink="">
      <cdr:nvSpPr>
        <cdr:cNvPr id="2" name="Tekstfelt 1">
          <a:extLst xmlns:a="http://schemas.openxmlformats.org/drawingml/2006/main">
            <a:ext uri="{FF2B5EF4-FFF2-40B4-BE49-F238E27FC236}">
              <a16:creationId xmlns:a16="http://schemas.microsoft.com/office/drawing/2014/main" id="{0A2A7F31-4232-BD2B-62A0-CD3198E1F9CD}"/>
            </a:ext>
          </a:extLst>
        </cdr:cNvPr>
        <cdr:cNvSpPr txBox="1"/>
      </cdr:nvSpPr>
      <cdr:spPr>
        <a:xfrm xmlns:a="http://schemas.openxmlformats.org/drawingml/2006/main">
          <a:off x="4535054" y="2059452"/>
          <a:ext cx="877455" cy="3509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dirty="0"/>
            <a:t>p&lt;0.001</a:t>
          </a:r>
          <a:endParaRPr lang="da-DK" sz="1100" dirty="0"/>
        </a:p>
      </cdr:txBody>
    </cdr:sp>
  </cdr:relSizeAnchor>
  <cdr:relSizeAnchor xmlns:cdr="http://schemas.openxmlformats.org/drawingml/2006/chartDrawing">
    <cdr:from>
      <cdr:x>0.82808</cdr:x>
      <cdr:y>0.46074</cdr:y>
    </cdr:from>
    <cdr:to>
      <cdr:x>0.93518</cdr:x>
      <cdr:y>0.53926</cdr:y>
    </cdr:to>
    <cdr:sp macro="" textlink="">
      <cdr:nvSpPr>
        <cdr:cNvPr id="3" name="Tekstfelt 1">
          <a:extLst xmlns:a="http://schemas.openxmlformats.org/drawingml/2006/main">
            <a:ext uri="{FF2B5EF4-FFF2-40B4-BE49-F238E27FC236}">
              <a16:creationId xmlns:a16="http://schemas.microsoft.com/office/drawing/2014/main" id="{6E96F07E-39FF-4618-6868-BB170935B6A8}"/>
            </a:ext>
          </a:extLst>
        </cdr:cNvPr>
        <cdr:cNvSpPr txBox="1"/>
      </cdr:nvSpPr>
      <cdr:spPr>
        <a:xfrm xmlns:a="http://schemas.openxmlformats.org/drawingml/2006/main">
          <a:off x="6784108" y="2059452"/>
          <a:ext cx="877455" cy="3509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dirty="0"/>
            <a:t>p&lt;0.007</a:t>
          </a:r>
          <a:endParaRPr lang="da-DK"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0.23796</cdr:x>
      <cdr:y>0.89581</cdr:y>
    </cdr:from>
    <cdr:to>
      <cdr:x>0.56931</cdr:x>
      <cdr:y>0.96765</cdr:y>
    </cdr:to>
    <cdr:sp macro="" textlink="">
      <cdr:nvSpPr>
        <cdr:cNvPr id="2" name="Tekstfelt 8">
          <a:extLst xmlns:a="http://schemas.openxmlformats.org/drawingml/2006/main">
            <a:ext uri="{FF2B5EF4-FFF2-40B4-BE49-F238E27FC236}">
              <a16:creationId xmlns:a16="http://schemas.microsoft.com/office/drawing/2014/main" id="{11BD509B-2DC6-02FC-6B03-0C283CEA2BAF}"/>
            </a:ext>
          </a:extLst>
        </cdr:cNvPr>
        <cdr:cNvSpPr txBox="1"/>
      </cdr:nvSpPr>
      <cdr:spPr>
        <a:xfrm xmlns:a="http://schemas.openxmlformats.org/drawingml/2006/main">
          <a:off x="784225" y="3289300"/>
          <a:ext cx="1092030"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Dapagliflozin</a:t>
          </a:r>
        </a:p>
      </cdr:txBody>
    </cdr:sp>
  </cdr:relSizeAnchor>
  <cdr:relSizeAnchor xmlns:cdr="http://schemas.openxmlformats.org/drawingml/2006/chartDrawing">
    <cdr:from>
      <cdr:x>0.65703</cdr:x>
      <cdr:y>0.8984</cdr:y>
    </cdr:from>
    <cdr:to>
      <cdr:x>0.87679</cdr:x>
      <cdr:y>0.97024</cdr:y>
    </cdr:to>
    <cdr:sp macro="" textlink="">
      <cdr:nvSpPr>
        <cdr:cNvPr id="3" name="Tekstfelt 8">
          <a:extLst xmlns:a="http://schemas.openxmlformats.org/drawingml/2006/main">
            <a:ext uri="{FF2B5EF4-FFF2-40B4-BE49-F238E27FC236}">
              <a16:creationId xmlns:a16="http://schemas.microsoft.com/office/drawing/2014/main" id="{960CC3E7-27E7-7F45-4140-6101B03A6CD7}"/>
            </a:ext>
          </a:extLst>
        </cdr:cNvPr>
        <cdr:cNvSpPr txBox="1"/>
      </cdr:nvSpPr>
      <cdr:spPr>
        <a:xfrm xmlns:a="http://schemas.openxmlformats.org/drawingml/2006/main">
          <a:off x="2165350" y="3298825"/>
          <a:ext cx="724237"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Placebo</a:t>
          </a:r>
        </a:p>
      </cdr:txBody>
    </cdr:sp>
  </cdr:relSizeAnchor>
  <cdr:relSizeAnchor xmlns:cdr="http://schemas.openxmlformats.org/drawingml/2006/chartDrawing">
    <cdr:from>
      <cdr:x>0.38247</cdr:x>
      <cdr:y>0.18504</cdr:y>
    </cdr:from>
    <cdr:to>
      <cdr:x>0.77264</cdr:x>
      <cdr:y>0.24211</cdr:y>
    </cdr:to>
    <cdr:sp macro="" textlink="">
      <cdr:nvSpPr>
        <cdr:cNvPr id="5" name="Højre klammeparentes 4">
          <a:extLst xmlns:a="http://schemas.openxmlformats.org/drawingml/2006/main">
            <a:ext uri="{FF2B5EF4-FFF2-40B4-BE49-F238E27FC236}">
              <a16:creationId xmlns:a16="http://schemas.microsoft.com/office/drawing/2014/main" id="{475285A0-CD64-DBB5-C8BA-59FF9F4F614E}"/>
            </a:ext>
          </a:extLst>
        </cdr:cNvPr>
        <cdr:cNvSpPr/>
      </cdr:nvSpPr>
      <cdr:spPr>
        <a:xfrm xmlns:a="http://schemas.openxmlformats.org/drawingml/2006/main" rot="16200000">
          <a:off x="1798639" y="141287"/>
          <a:ext cx="209550" cy="1285875"/>
        </a:xfrm>
        <a:prstGeom xmlns:a="http://schemas.openxmlformats.org/drawingml/2006/main" prst="rightBrace">
          <a:avLst>
            <a:gd name="adj1" fmla="val 8333"/>
            <a:gd name="adj2" fmla="val 50000"/>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da-DK">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0.23796</cdr:x>
      <cdr:y>0.89581</cdr:y>
    </cdr:from>
    <cdr:to>
      <cdr:x>0.56931</cdr:x>
      <cdr:y>0.96765</cdr:y>
    </cdr:to>
    <cdr:sp macro="" textlink="">
      <cdr:nvSpPr>
        <cdr:cNvPr id="2" name="Tekstfelt 8">
          <a:extLst xmlns:a="http://schemas.openxmlformats.org/drawingml/2006/main">
            <a:ext uri="{FF2B5EF4-FFF2-40B4-BE49-F238E27FC236}">
              <a16:creationId xmlns:a16="http://schemas.microsoft.com/office/drawing/2014/main" id="{11BD509B-2DC6-02FC-6B03-0C283CEA2BAF}"/>
            </a:ext>
          </a:extLst>
        </cdr:cNvPr>
        <cdr:cNvSpPr txBox="1"/>
      </cdr:nvSpPr>
      <cdr:spPr>
        <a:xfrm xmlns:a="http://schemas.openxmlformats.org/drawingml/2006/main">
          <a:off x="784225" y="3289300"/>
          <a:ext cx="1092030"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Dapagliflozin</a:t>
          </a:r>
        </a:p>
      </cdr:txBody>
    </cdr:sp>
  </cdr:relSizeAnchor>
  <cdr:relSizeAnchor xmlns:cdr="http://schemas.openxmlformats.org/drawingml/2006/chartDrawing">
    <cdr:from>
      <cdr:x>0.65703</cdr:x>
      <cdr:y>0.8984</cdr:y>
    </cdr:from>
    <cdr:to>
      <cdr:x>0.87679</cdr:x>
      <cdr:y>0.97024</cdr:y>
    </cdr:to>
    <cdr:sp macro="" textlink="">
      <cdr:nvSpPr>
        <cdr:cNvPr id="3" name="Tekstfelt 8">
          <a:extLst xmlns:a="http://schemas.openxmlformats.org/drawingml/2006/main">
            <a:ext uri="{FF2B5EF4-FFF2-40B4-BE49-F238E27FC236}">
              <a16:creationId xmlns:a16="http://schemas.microsoft.com/office/drawing/2014/main" id="{960CC3E7-27E7-7F45-4140-6101B03A6CD7}"/>
            </a:ext>
          </a:extLst>
        </cdr:cNvPr>
        <cdr:cNvSpPr txBox="1"/>
      </cdr:nvSpPr>
      <cdr:spPr>
        <a:xfrm xmlns:a="http://schemas.openxmlformats.org/drawingml/2006/main">
          <a:off x="2165350" y="3298825"/>
          <a:ext cx="724237"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Placebo</a:t>
          </a:r>
        </a:p>
      </cdr:txBody>
    </cdr:sp>
  </cdr:relSizeAnchor>
  <cdr:relSizeAnchor xmlns:cdr="http://schemas.openxmlformats.org/drawingml/2006/chartDrawing">
    <cdr:from>
      <cdr:x>0.27264</cdr:x>
      <cdr:y>0.06313</cdr:y>
    </cdr:from>
    <cdr:to>
      <cdr:x>0.90797</cdr:x>
      <cdr:y>0.23076</cdr:y>
    </cdr:to>
    <cdr:sp macro="" textlink="">
      <cdr:nvSpPr>
        <cdr:cNvPr id="4" name="Tekstfelt 8">
          <a:extLst xmlns:a="http://schemas.openxmlformats.org/drawingml/2006/main">
            <a:ext uri="{FF2B5EF4-FFF2-40B4-BE49-F238E27FC236}">
              <a16:creationId xmlns:a16="http://schemas.microsoft.com/office/drawing/2014/main" id="{B77B6D59-0AEC-F580-8FFC-D7DF22C711E3}"/>
            </a:ext>
          </a:extLst>
        </cdr:cNvPr>
        <cdr:cNvSpPr txBox="1"/>
      </cdr:nvSpPr>
      <cdr:spPr>
        <a:xfrm xmlns:a="http://schemas.openxmlformats.org/drawingml/2006/main">
          <a:off x="898522" y="231790"/>
          <a:ext cx="2093843" cy="61555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200" b="1" dirty="0">
              <a:solidFill>
                <a:schemeClr val="tx1"/>
              </a:solidFill>
              <a:effectLst/>
              <a:latin typeface="+mn-lt"/>
              <a:ea typeface="+mn-ea"/>
              <a:cs typeface="+mn-cs"/>
            </a:rPr>
            <a:t>Mean difference (95% CI)</a:t>
          </a:r>
        </a:p>
        <a:p xmlns:a="http://schemas.openxmlformats.org/drawingml/2006/main">
          <a:r>
            <a:rPr lang="da-DK" sz="1200" b="1" dirty="0">
              <a:solidFill>
                <a:schemeClr val="tx1"/>
              </a:solidFill>
              <a:effectLst/>
              <a:latin typeface="+mn-lt"/>
              <a:ea typeface="+mn-ea"/>
              <a:cs typeface="+mn-cs"/>
            </a:rPr>
            <a:t>+1.16 (−0.26 to 2.58), p=0.11</a:t>
          </a:r>
        </a:p>
        <a:p xmlns:a="http://schemas.openxmlformats.org/drawingml/2006/main">
          <a:endParaRPr lang="da-DK" sz="1000" dirty="0">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0.38247</cdr:x>
      <cdr:y>0.18504</cdr:y>
    </cdr:from>
    <cdr:to>
      <cdr:x>0.77264</cdr:x>
      <cdr:y>0.24211</cdr:y>
    </cdr:to>
    <cdr:sp macro="" textlink="">
      <cdr:nvSpPr>
        <cdr:cNvPr id="5" name="Højre klammeparentes 4">
          <a:extLst xmlns:a="http://schemas.openxmlformats.org/drawingml/2006/main">
            <a:ext uri="{FF2B5EF4-FFF2-40B4-BE49-F238E27FC236}">
              <a16:creationId xmlns:a16="http://schemas.microsoft.com/office/drawing/2014/main" id="{475285A0-CD64-DBB5-C8BA-59FF9F4F614E}"/>
            </a:ext>
          </a:extLst>
        </cdr:cNvPr>
        <cdr:cNvSpPr/>
      </cdr:nvSpPr>
      <cdr:spPr>
        <a:xfrm xmlns:a="http://schemas.openxmlformats.org/drawingml/2006/main" rot="16200000">
          <a:off x="1798639" y="141287"/>
          <a:ext cx="209550" cy="1285875"/>
        </a:xfrm>
        <a:prstGeom xmlns:a="http://schemas.openxmlformats.org/drawingml/2006/main" prst="rightBrace">
          <a:avLst>
            <a:gd name="adj1" fmla="val 8333"/>
            <a:gd name="adj2" fmla="val 50000"/>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da-DK">
            <a:solidFill>
              <a:sysClr val="windowText" lastClr="00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0.23796</cdr:x>
      <cdr:y>0.89581</cdr:y>
    </cdr:from>
    <cdr:to>
      <cdr:x>0.56931</cdr:x>
      <cdr:y>0.96765</cdr:y>
    </cdr:to>
    <cdr:sp macro="" textlink="">
      <cdr:nvSpPr>
        <cdr:cNvPr id="2" name="Tekstfelt 8">
          <a:extLst xmlns:a="http://schemas.openxmlformats.org/drawingml/2006/main">
            <a:ext uri="{FF2B5EF4-FFF2-40B4-BE49-F238E27FC236}">
              <a16:creationId xmlns:a16="http://schemas.microsoft.com/office/drawing/2014/main" id="{11BD509B-2DC6-02FC-6B03-0C283CEA2BAF}"/>
            </a:ext>
          </a:extLst>
        </cdr:cNvPr>
        <cdr:cNvSpPr txBox="1"/>
      </cdr:nvSpPr>
      <cdr:spPr>
        <a:xfrm xmlns:a="http://schemas.openxmlformats.org/drawingml/2006/main">
          <a:off x="784225" y="3289300"/>
          <a:ext cx="1092030"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Dapagliflozin</a:t>
          </a:r>
        </a:p>
      </cdr:txBody>
    </cdr:sp>
  </cdr:relSizeAnchor>
  <cdr:relSizeAnchor xmlns:cdr="http://schemas.openxmlformats.org/drawingml/2006/chartDrawing">
    <cdr:from>
      <cdr:x>0.65703</cdr:x>
      <cdr:y>0.8984</cdr:y>
    </cdr:from>
    <cdr:to>
      <cdr:x>0.87679</cdr:x>
      <cdr:y>0.97024</cdr:y>
    </cdr:to>
    <cdr:sp macro="" textlink="">
      <cdr:nvSpPr>
        <cdr:cNvPr id="3" name="Tekstfelt 8">
          <a:extLst xmlns:a="http://schemas.openxmlformats.org/drawingml/2006/main">
            <a:ext uri="{FF2B5EF4-FFF2-40B4-BE49-F238E27FC236}">
              <a16:creationId xmlns:a16="http://schemas.microsoft.com/office/drawing/2014/main" id="{960CC3E7-27E7-7F45-4140-6101B03A6CD7}"/>
            </a:ext>
          </a:extLst>
        </cdr:cNvPr>
        <cdr:cNvSpPr txBox="1"/>
      </cdr:nvSpPr>
      <cdr:spPr>
        <a:xfrm xmlns:a="http://schemas.openxmlformats.org/drawingml/2006/main">
          <a:off x="2165350" y="3298825"/>
          <a:ext cx="724237"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Placebo</a:t>
          </a:r>
        </a:p>
      </cdr:txBody>
    </cdr:sp>
  </cdr:relSizeAnchor>
  <cdr:relSizeAnchor xmlns:cdr="http://schemas.openxmlformats.org/drawingml/2006/chartDrawing">
    <cdr:from>
      <cdr:x>0.2553</cdr:x>
      <cdr:y>0.05275</cdr:y>
    </cdr:from>
    <cdr:to>
      <cdr:x>0.91544</cdr:x>
      <cdr:y>0.17848</cdr:y>
    </cdr:to>
    <cdr:sp macro="" textlink="">
      <cdr:nvSpPr>
        <cdr:cNvPr id="4" name="Tekstfelt 8">
          <a:extLst xmlns:a="http://schemas.openxmlformats.org/drawingml/2006/main">
            <a:ext uri="{FF2B5EF4-FFF2-40B4-BE49-F238E27FC236}">
              <a16:creationId xmlns:a16="http://schemas.microsoft.com/office/drawing/2014/main" id="{B77B6D59-0AEC-F580-8FFC-D7DF22C711E3}"/>
            </a:ext>
          </a:extLst>
        </cdr:cNvPr>
        <cdr:cNvSpPr txBox="1"/>
      </cdr:nvSpPr>
      <cdr:spPr>
        <a:xfrm xmlns:a="http://schemas.openxmlformats.org/drawingml/2006/main">
          <a:off x="841387" y="193682"/>
          <a:ext cx="2175596" cy="46166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200" b="1" dirty="0">
              <a:latin typeface="+mj-lt"/>
            </a:rPr>
            <a:t>Mean difference (95% CI)</a:t>
          </a:r>
        </a:p>
        <a:p xmlns:a="http://schemas.openxmlformats.org/drawingml/2006/main">
          <a:r>
            <a:rPr lang="da-DK" sz="1200" b="1" dirty="0">
              <a:solidFill>
                <a:schemeClr val="tx1"/>
              </a:solidFill>
              <a:effectLst/>
              <a:latin typeface="+mj-lt"/>
              <a:ea typeface="Verdana" panose="020B0604030504040204" pitchFamily="34" charset="0"/>
            </a:rPr>
            <a:t>−0.01 ( −0.68 to 0.80)</a:t>
          </a:r>
          <a:r>
            <a:rPr lang="da-DK" sz="1200" b="1" baseline="0" dirty="0">
              <a:latin typeface="+mj-lt"/>
              <a:ea typeface="Verdana" panose="020B0604030504040204" pitchFamily="34" charset="0"/>
            </a:rPr>
            <a:t>, p=0.97</a:t>
          </a:r>
          <a:endParaRPr lang="da-DK" sz="1000" b="1" dirty="0">
            <a:latin typeface="Verdana" panose="020B0604030504040204" pitchFamily="34" charset="0"/>
            <a:ea typeface="Verdana" panose="020B0604030504040204" pitchFamily="34" charset="0"/>
          </a:endParaRPr>
        </a:p>
      </cdr:txBody>
    </cdr:sp>
  </cdr:relSizeAnchor>
  <cdr:relSizeAnchor xmlns:cdr="http://schemas.openxmlformats.org/drawingml/2006/chartDrawing">
    <cdr:from>
      <cdr:x>0.38247</cdr:x>
      <cdr:y>0.18504</cdr:y>
    </cdr:from>
    <cdr:to>
      <cdr:x>0.77264</cdr:x>
      <cdr:y>0.24211</cdr:y>
    </cdr:to>
    <cdr:sp macro="" textlink="">
      <cdr:nvSpPr>
        <cdr:cNvPr id="5" name="Højre klammeparentes 4">
          <a:extLst xmlns:a="http://schemas.openxmlformats.org/drawingml/2006/main">
            <a:ext uri="{FF2B5EF4-FFF2-40B4-BE49-F238E27FC236}">
              <a16:creationId xmlns:a16="http://schemas.microsoft.com/office/drawing/2014/main" id="{475285A0-CD64-DBB5-C8BA-59FF9F4F614E}"/>
            </a:ext>
          </a:extLst>
        </cdr:cNvPr>
        <cdr:cNvSpPr/>
      </cdr:nvSpPr>
      <cdr:spPr>
        <a:xfrm xmlns:a="http://schemas.openxmlformats.org/drawingml/2006/main" rot="16200000">
          <a:off x="1798639" y="141287"/>
          <a:ext cx="209550" cy="1285875"/>
        </a:xfrm>
        <a:prstGeom xmlns:a="http://schemas.openxmlformats.org/drawingml/2006/main" prst="rightBrace">
          <a:avLst>
            <a:gd name="adj1" fmla="val 8333"/>
            <a:gd name="adj2" fmla="val 50000"/>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da-DK">
            <a:solidFill>
              <a:sysClr val="windowText" lastClr="0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0.22062</cdr:x>
      <cdr:y>0.89321</cdr:y>
    </cdr:from>
    <cdr:to>
      <cdr:x>0.55197</cdr:x>
      <cdr:y>0.96505</cdr:y>
    </cdr:to>
    <cdr:sp macro="" textlink="">
      <cdr:nvSpPr>
        <cdr:cNvPr id="4" name="Tekstfelt 8">
          <a:extLst xmlns:a="http://schemas.openxmlformats.org/drawingml/2006/main">
            <a:ext uri="{FF2B5EF4-FFF2-40B4-BE49-F238E27FC236}">
              <a16:creationId xmlns:a16="http://schemas.microsoft.com/office/drawing/2014/main" id="{594DC588-DB9F-BAAB-8F4D-54813EEED48D}"/>
            </a:ext>
          </a:extLst>
        </cdr:cNvPr>
        <cdr:cNvSpPr txBox="1"/>
      </cdr:nvSpPr>
      <cdr:spPr>
        <a:xfrm xmlns:a="http://schemas.openxmlformats.org/drawingml/2006/main">
          <a:off x="727075" y="3279775"/>
          <a:ext cx="1092030"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Dapagliflozin</a:t>
          </a:r>
        </a:p>
      </cdr:txBody>
    </cdr:sp>
  </cdr:relSizeAnchor>
  <cdr:relSizeAnchor xmlns:cdr="http://schemas.openxmlformats.org/drawingml/2006/chartDrawing">
    <cdr:from>
      <cdr:x>0.65992</cdr:x>
      <cdr:y>0.89321</cdr:y>
    </cdr:from>
    <cdr:to>
      <cdr:x>0.87968</cdr:x>
      <cdr:y>0.96505</cdr:y>
    </cdr:to>
    <cdr:sp macro="" textlink="">
      <cdr:nvSpPr>
        <cdr:cNvPr id="5" name="Tekstfelt 8">
          <a:extLst xmlns:a="http://schemas.openxmlformats.org/drawingml/2006/main">
            <a:ext uri="{FF2B5EF4-FFF2-40B4-BE49-F238E27FC236}">
              <a16:creationId xmlns:a16="http://schemas.microsoft.com/office/drawing/2014/main" id="{294862F1-15B5-CAA7-8AEB-99AEC39DF651}"/>
            </a:ext>
          </a:extLst>
        </cdr:cNvPr>
        <cdr:cNvSpPr txBox="1"/>
      </cdr:nvSpPr>
      <cdr:spPr>
        <a:xfrm xmlns:a="http://schemas.openxmlformats.org/drawingml/2006/main">
          <a:off x="2174875" y="3279775"/>
          <a:ext cx="724237"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Placebo</a:t>
          </a:r>
        </a:p>
      </cdr:txBody>
    </cdr:sp>
  </cdr:relSizeAnchor>
  <cdr:relSizeAnchor xmlns:cdr="http://schemas.openxmlformats.org/drawingml/2006/chartDrawing">
    <cdr:from>
      <cdr:x>0.2553</cdr:x>
      <cdr:y>0.11241</cdr:y>
    </cdr:from>
    <cdr:to>
      <cdr:x>0.87312</cdr:x>
      <cdr:y>0.18785</cdr:y>
    </cdr:to>
    <cdr:sp macro="" textlink="">
      <cdr:nvSpPr>
        <cdr:cNvPr id="6" name="Tekstfelt 8">
          <a:extLst xmlns:a="http://schemas.openxmlformats.org/drawingml/2006/main">
            <a:ext uri="{FF2B5EF4-FFF2-40B4-BE49-F238E27FC236}">
              <a16:creationId xmlns:a16="http://schemas.microsoft.com/office/drawing/2014/main" id="{EBDF7656-4D1D-127B-2B88-26F0AB828201}"/>
            </a:ext>
          </a:extLst>
        </cdr:cNvPr>
        <cdr:cNvSpPr txBox="1"/>
      </cdr:nvSpPr>
      <cdr:spPr>
        <a:xfrm xmlns:a="http://schemas.openxmlformats.org/drawingml/2006/main">
          <a:off x="841379" y="412757"/>
          <a:ext cx="2036135" cy="27699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200" b="1" dirty="0">
              <a:ea typeface="Verdana" panose="020B0604030504040204" pitchFamily="34" charset="0"/>
            </a:rPr>
            <a:t>-0.52 (-2.01</a:t>
          </a:r>
          <a:r>
            <a:rPr lang="da-DK" sz="1200" b="1" baseline="0" dirty="0">
              <a:ea typeface="Verdana" panose="020B0604030504040204" pitchFamily="34" charset="0"/>
            </a:rPr>
            <a:t> to 0.97, p=0.49)</a:t>
          </a:r>
          <a:endParaRPr lang="da-DK" sz="1200" b="1" dirty="0">
            <a:ea typeface="Verdana" panose="020B0604030504040204" pitchFamily="34" charset="0"/>
          </a:endParaRPr>
        </a:p>
      </cdr:txBody>
    </cdr:sp>
  </cdr:relSizeAnchor>
  <cdr:relSizeAnchor xmlns:cdr="http://schemas.openxmlformats.org/drawingml/2006/chartDrawing">
    <cdr:from>
      <cdr:x>0.36994</cdr:x>
      <cdr:y>0.19715</cdr:y>
    </cdr:from>
    <cdr:to>
      <cdr:x>0.74855</cdr:x>
      <cdr:y>0.24643</cdr:y>
    </cdr:to>
    <cdr:sp macro="" textlink="">
      <cdr:nvSpPr>
        <cdr:cNvPr id="7" name="Højre klammeparentes 6">
          <a:extLst xmlns:a="http://schemas.openxmlformats.org/drawingml/2006/main">
            <a:ext uri="{FF2B5EF4-FFF2-40B4-BE49-F238E27FC236}">
              <a16:creationId xmlns:a16="http://schemas.microsoft.com/office/drawing/2014/main" id="{FA0A5AE5-E49A-ADD9-FB3D-7E6F3C081920}"/>
            </a:ext>
          </a:extLst>
        </cdr:cNvPr>
        <cdr:cNvSpPr/>
      </cdr:nvSpPr>
      <cdr:spPr>
        <a:xfrm xmlns:a="http://schemas.openxmlformats.org/drawingml/2006/main" rot="16200000">
          <a:off x="1752600" y="190499"/>
          <a:ext cx="180975" cy="1247775"/>
        </a:xfrm>
        <a:prstGeom xmlns:a="http://schemas.openxmlformats.org/drawingml/2006/main" prst="rightBrace">
          <a:avLst>
            <a:gd name="adj1" fmla="val 8333"/>
            <a:gd name="adj2" fmla="val 50000"/>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da-DK">
            <a:solidFill>
              <a:sysClr val="windowText" lastClr="000000"/>
            </a:solidFill>
          </a:endParaRPr>
        </a:p>
      </cdr:txBody>
    </cdr:sp>
  </cdr:relSizeAnchor>
  <cdr:relSizeAnchor xmlns:cdr="http://schemas.openxmlformats.org/drawingml/2006/chartDrawing">
    <cdr:from>
      <cdr:x>0.28965</cdr:x>
      <cdr:y>0.04926</cdr:y>
    </cdr:from>
    <cdr:to>
      <cdr:x>0.86681</cdr:x>
      <cdr:y>0.13726</cdr:y>
    </cdr:to>
    <cdr:pic>
      <cdr:nvPicPr>
        <cdr:cNvPr id="2" name="chart">
          <a:extLst xmlns:a="http://schemas.openxmlformats.org/drawingml/2006/main">
            <a:ext uri="{FF2B5EF4-FFF2-40B4-BE49-F238E27FC236}">
              <a16:creationId xmlns:a16="http://schemas.microsoft.com/office/drawing/2014/main" id="{0C8CE952-1EAC-D881-7E78-FFD01F11A65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54593" y="180870"/>
          <a:ext cx="1902117" cy="323116"/>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0.23796</cdr:x>
      <cdr:y>0.89581</cdr:y>
    </cdr:from>
    <cdr:to>
      <cdr:x>0.56931</cdr:x>
      <cdr:y>0.96765</cdr:y>
    </cdr:to>
    <cdr:sp macro="" textlink="">
      <cdr:nvSpPr>
        <cdr:cNvPr id="2" name="Tekstfelt 8">
          <a:extLst xmlns:a="http://schemas.openxmlformats.org/drawingml/2006/main">
            <a:ext uri="{FF2B5EF4-FFF2-40B4-BE49-F238E27FC236}">
              <a16:creationId xmlns:a16="http://schemas.microsoft.com/office/drawing/2014/main" id="{11BD509B-2DC6-02FC-6B03-0C283CEA2BAF}"/>
            </a:ext>
          </a:extLst>
        </cdr:cNvPr>
        <cdr:cNvSpPr txBox="1"/>
      </cdr:nvSpPr>
      <cdr:spPr>
        <a:xfrm xmlns:a="http://schemas.openxmlformats.org/drawingml/2006/main">
          <a:off x="784225" y="3289300"/>
          <a:ext cx="1092030"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Dapagliflozin</a:t>
          </a:r>
        </a:p>
      </cdr:txBody>
    </cdr:sp>
  </cdr:relSizeAnchor>
  <cdr:relSizeAnchor xmlns:cdr="http://schemas.openxmlformats.org/drawingml/2006/chartDrawing">
    <cdr:from>
      <cdr:x>0.65703</cdr:x>
      <cdr:y>0.8984</cdr:y>
    </cdr:from>
    <cdr:to>
      <cdr:x>0.87679</cdr:x>
      <cdr:y>0.97024</cdr:y>
    </cdr:to>
    <cdr:sp macro="" textlink="">
      <cdr:nvSpPr>
        <cdr:cNvPr id="3" name="Tekstfelt 8">
          <a:extLst xmlns:a="http://schemas.openxmlformats.org/drawingml/2006/main">
            <a:ext uri="{FF2B5EF4-FFF2-40B4-BE49-F238E27FC236}">
              <a16:creationId xmlns:a16="http://schemas.microsoft.com/office/drawing/2014/main" id="{960CC3E7-27E7-7F45-4140-6101B03A6CD7}"/>
            </a:ext>
          </a:extLst>
        </cdr:cNvPr>
        <cdr:cNvSpPr txBox="1"/>
      </cdr:nvSpPr>
      <cdr:spPr>
        <a:xfrm xmlns:a="http://schemas.openxmlformats.org/drawingml/2006/main">
          <a:off x="2165350" y="3298825"/>
          <a:ext cx="724237"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Placebo</a:t>
          </a:r>
        </a:p>
      </cdr:txBody>
    </cdr:sp>
  </cdr:relSizeAnchor>
  <cdr:relSizeAnchor xmlns:cdr="http://schemas.openxmlformats.org/drawingml/2006/chartDrawing">
    <cdr:from>
      <cdr:x>0.38247</cdr:x>
      <cdr:y>0.18504</cdr:y>
    </cdr:from>
    <cdr:to>
      <cdr:x>0.77264</cdr:x>
      <cdr:y>0.24211</cdr:y>
    </cdr:to>
    <cdr:sp macro="" textlink="">
      <cdr:nvSpPr>
        <cdr:cNvPr id="5" name="Højre klammeparentes 4">
          <a:extLst xmlns:a="http://schemas.openxmlformats.org/drawingml/2006/main">
            <a:ext uri="{FF2B5EF4-FFF2-40B4-BE49-F238E27FC236}">
              <a16:creationId xmlns:a16="http://schemas.microsoft.com/office/drawing/2014/main" id="{475285A0-CD64-DBB5-C8BA-59FF9F4F614E}"/>
            </a:ext>
          </a:extLst>
        </cdr:cNvPr>
        <cdr:cNvSpPr/>
      </cdr:nvSpPr>
      <cdr:spPr>
        <a:xfrm xmlns:a="http://schemas.openxmlformats.org/drawingml/2006/main" rot="16200000">
          <a:off x="1798639" y="141287"/>
          <a:ext cx="209550" cy="1285875"/>
        </a:xfrm>
        <a:prstGeom xmlns:a="http://schemas.openxmlformats.org/drawingml/2006/main" prst="rightBrace">
          <a:avLst>
            <a:gd name="adj1" fmla="val 8333"/>
            <a:gd name="adj2" fmla="val 50000"/>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da-DK">
            <a:solidFill>
              <a:sysClr val="windowText" lastClr="0000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0.23796</cdr:x>
      <cdr:y>0.89581</cdr:y>
    </cdr:from>
    <cdr:to>
      <cdr:x>0.56931</cdr:x>
      <cdr:y>0.96765</cdr:y>
    </cdr:to>
    <cdr:sp macro="" textlink="">
      <cdr:nvSpPr>
        <cdr:cNvPr id="2" name="Tekstfelt 8">
          <a:extLst xmlns:a="http://schemas.openxmlformats.org/drawingml/2006/main">
            <a:ext uri="{FF2B5EF4-FFF2-40B4-BE49-F238E27FC236}">
              <a16:creationId xmlns:a16="http://schemas.microsoft.com/office/drawing/2014/main" id="{11BD509B-2DC6-02FC-6B03-0C283CEA2BAF}"/>
            </a:ext>
          </a:extLst>
        </cdr:cNvPr>
        <cdr:cNvSpPr txBox="1"/>
      </cdr:nvSpPr>
      <cdr:spPr>
        <a:xfrm xmlns:a="http://schemas.openxmlformats.org/drawingml/2006/main">
          <a:off x="784225" y="3289300"/>
          <a:ext cx="1092030"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Dapagliflozin</a:t>
          </a:r>
        </a:p>
      </cdr:txBody>
    </cdr:sp>
  </cdr:relSizeAnchor>
  <cdr:relSizeAnchor xmlns:cdr="http://schemas.openxmlformats.org/drawingml/2006/chartDrawing">
    <cdr:from>
      <cdr:x>0.65703</cdr:x>
      <cdr:y>0.8984</cdr:y>
    </cdr:from>
    <cdr:to>
      <cdr:x>0.87679</cdr:x>
      <cdr:y>0.97024</cdr:y>
    </cdr:to>
    <cdr:sp macro="" textlink="">
      <cdr:nvSpPr>
        <cdr:cNvPr id="3" name="Tekstfelt 8">
          <a:extLst xmlns:a="http://schemas.openxmlformats.org/drawingml/2006/main">
            <a:ext uri="{FF2B5EF4-FFF2-40B4-BE49-F238E27FC236}">
              <a16:creationId xmlns:a16="http://schemas.microsoft.com/office/drawing/2014/main" id="{960CC3E7-27E7-7F45-4140-6101B03A6CD7}"/>
            </a:ext>
          </a:extLst>
        </cdr:cNvPr>
        <cdr:cNvSpPr txBox="1"/>
      </cdr:nvSpPr>
      <cdr:spPr>
        <a:xfrm xmlns:a="http://schemas.openxmlformats.org/drawingml/2006/main">
          <a:off x="2165350" y="3298825"/>
          <a:ext cx="724237" cy="26379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da-DK" sz="1100">
              <a:latin typeface="Verdana" panose="020B0604030504040204" pitchFamily="34" charset="0"/>
              <a:ea typeface="Verdana" panose="020B0604030504040204" pitchFamily="34" charset="0"/>
            </a:rPr>
            <a:t>Placebo</a:t>
          </a:r>
        </a:p>
      </cdr:txBody>
    </cdr:sp>
  </cdr:relSizeAnchor>
  <cdr:relSizeAnchor xmlns:cdr="http://schemas.openxmlformats.org/drawingml/2006/chartDrawing">
    <cdr:from>
      <cdr:x>0.38247</cdr:x>
      <cdr:y>0.18504</cdr:y>
    </cdr:from>
    <cdr:to>
      <cdr:x>0.77264</cdr:x>
      <cdr:y>0.24211</cdr:y>
    </cdr:to>
    <cdr:sp macro="" textlink="">
      <cdr:nvSpPr>
        <cdr:cNvPr id="5" name="Højre klammeparentes 4">
          <a:extLst xmlns:a="http://schemas.openxmlformats.org/drawingml/2006/main">
            <a:ext uri="{FF2B5EF4-FFF2-40B4-BE49-F238E27FC236}">
              <a16:creationId xmlns:a16="http://schemas.microsoft.com/office/drawing/2014/main" id="{475285A0-CD64-DBB5-C8BA-59FF9F4F614E}"/>
            </a:ext>
          </a:extLst>
        </cdr:cNvPr>
        <cdr:cNvSpPr/>
      </cdr:nvSpPr>
      <cdr:spPr>
        <a:xfrm xmlns:a="http://schemas.openxmlformats.org/drawingml/2006/main" rot="16200000">
          <a:off x="1798639" y="141287"/>
          <a:ext cx="209550" cy="1285875"/>
        </a:xfrm>
        <a:prstGeom xmlns:a="http://schemas.openxmlformats.org/drawingml/2006/main" prst="rightBrace">
          <a:avLst>
            <a:gd name="adj1" fmla="val 8333"/>
            <a:gd name="adj2" fmla="val 50000"/>
          </a:avLst>
        </a:prstGeom>
        <a:ln xmlns:a="http://schemas.openxmlformats.org/drawingml/2006/main" w="12700">
          <a:solidFill>
            <a:sysClr val="windowText" lastClr="0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da-DK">
            <a:solidFill>
              <a:sysClr val="windowText" lastClr="000000"/>
            </a:solidFill>
          </a:endParaRPr>
        </a:p>
      </cdr:txBody>
    </cdr:sp>
  </cdr:relSizeAnchor>
  <cdr:relSizeAnchor xmlns:cdr="http://schemas.openxmlformats.org/drawingml/2006/chartDrawing">
    <cdr:from>
      <cdr:x>0.25702</cdr:x>
      <cdr:y>0.05495</cdr:y>
    </cdr:from>
    <cdr:to>
      <cdr:x>0.93639</cdr:x>
      <cdr:y>0.22259</cdr:y>
    </cdr:to>
    <cdr:sp macro="" textlink="">
      <cdr:nvSpPr>
        <cdr:cNvPr id="4" name="Tekstfelt 8">
          <a:extLst xmlns:a="http://schemas.openxmlformats.org/drawingml/2006/main">
            <a:ext uri="{FF2B5EF4-FFF2-40B4-BE49-F238E27FC236}">
              <a16:creationId xmlns:a16="http://schemas.microsoft.com/office/drawing/2014/main" id="{E6399F4F-460A-39C5-E808-29049E7EF7B6}"/>
            </a:ext>
          </a:extLst>
        </cdr:cNvPr>
        <cdr:cNvSpPr txBox="1"/>
      </cdr:nvSpPr>
      <cdr:spPr>
        <a:xfrm xmlns:a="http://schemas.openxmlformats.org/drawingml/2006/main">
          <a:off x="847054" y="201781"/>
          <a:ext cx="2238946" cy="61555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da-DK" sz="1200" b="1" dirty="0"/>
            <a:t>Mean difference (95% CI)</a:t>
          </a:r>
        </a:p>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da-DK" sz="1200" b="1" dirty="0">
              <a:solidFill>
                <a:schemeClr val="tx1"/>
              </a:solidFill>
              <a:effectLst/>
            </a:rPr>
            <a:t>−</a:t>
          </a:r>
          <a:r>
            <a:rPr lang="da-DK" sz="1200" b="1" dirty="0"/>
            <a:t>2.40</a:t>
          </a:r>
          <a:r>
            <a:rPr lang="da-DK" sz="1200" b="1" dirty="0">
              <a:solidFill>
                <a:schemeClr val="tx1"/>
              </a:solidFill>
              <a:effectLst/>
            </a:rPr>
            <a:t> ( −5.03 to </a:t>
          </a:r>
          <a:r>
            <a:rPr lang="da-DK" sz="1200" b="1" dirty="0"/>
            <a:t>0.24</a:t>
          </a:r>
          <a:r>
            <a:rPr lang="da-DK" sz="1200" b="1" dirty="0">
              <a:solidFill>
                <a:schemeClr val="tx1"/>
              </a:solidFill>
              <a:effectLst/>
            </a:rPr>
            <a:t>), p= 0.075</a:t>
          </a:r>
        </a:p>
        <a:p xmlns:a="http://schemas.openxmlformats.org/drawingml/2006/main">
          <a:endParaRPr lang="da-DK" sz="1000" dirty="0">
            <a:latin typeface="Verdana" panose="020B0604030504040204" pitchFamily="34" charset="0"/>
            <a:ea typeface="Verdana" panose="020B060403050404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0.56221</cdr:x>
      <cdr:y>0.70979</cdr:y>
    </cdr:from>
    <cdr:to>
      <cdr:x>0.65606</cdr:x>
      <cdr:y>0.78786</cdr:y>
    </cdr:to>
    <cdr:sp macro="" textlink="">
      <cdr:nvSpPr>
        <cdr:cNvPr id="2" name="Tekstfelt 1">
          <a:extLst xmlns:a="http://schemas.openxmlformats.org/drawingml/2006/main">
            <a:ext uri="{FF2B5EF4-FFF2-40B4-BE49-F238E27FC236}">
              <a16:creationId xmlns:a16="http://schemas.microsoft.com/office/drawing/2014/main" id="{CBB31937-0250-B9A8-814A-C74D1F6BAE9F}"/>
            </a:ext>
          </a:extLst>
        </cdr:cNvPr>
        <cdr:cNvSpPr txBox="1"/>
      </cdr:nvSpPr>
      <cdr:spPr>
        <a:xfrm xmlns:a="http://schemas.openxmlformats.org/drawingml/2006/main">
          <a:off x="5256212" y="3190879"/>
          <a:ext cx="877455" cy="35098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a-DK" dirty="0"/>
            <a:t>p=0.49</a:t>
          </a:r>
          <a:endParaRPr lang="da-DK" sz="1100" dirty="0"/>
        </a:p>
      </cdr:txBody>
    </cdr:sp>
  </cdr:relSizeAnchor>
  <cdr:relSizeAnchor xmlns:cdr="http://schemas.openxmlformats.org/drawingml/2006/chartDrawing">
    <cdr:from>
      <cdr:x>0.82845</cdr:x>
      <cdr:y>0.71082</cdr:y>
    </cdr:from>
    <cdr:to>
      <cdr:x>0.92231</cdr:x>
      <cdr:y>0.78889</cdr:y>
    </cdr:to>
    <cdr:sp macro="" textlink="">
      <cdr:nvSpPr>
        <cdr:cNvPr id="3" name="Tekstfelt 1">
          <a:extLst xmlns:a="http://schemas.openxmlformats.org/drawingml/2006/main">
            <a:ext uri="{FF2B5EF4-FFF2-40B4-BE49-F238E27FC236}">
              <a16:creationId xmlns:a16="http://schemas.microsoft.com/office/drawing/2014/main" id="{732D29A2-6350-3D95-5001-4B73C9C2C9F3}"/>
            </a:ext>
          </a:extLst>
        </cdr:cNvPr>
        <cdr:cNvSpPr txBox="1"/>
      </cdr:nvSpPr>
      <cdr:spPr>
        <a:xfrm xmlns:a="http://schemas.openxmlformats.org/drawingml/2006/main">
          <a:off x="7745412" y="3195498"/>
          <a:ext cx="877455" cy="35098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a-DK" dirty="0"/>
            <a:t>p=0.97</a:t>
          </a:r>
          <a:endParaRPr lang="da-DK"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0.81369</cdr:x>
      <cdr:y>0.40903</cdr:y>
    </cdr:from>
    <cdr:to>
      <cdr:x>0.91327</cdr:x>
      <cdr:y>0.48708</cdr:y>
    </cdr:to>
    <cdr:sp macro="" textlink="">
      <cdr:nvSpPr>
        <cdr:cNvPr id="5" name="Tekstfelt 1">
          <a:extLst xmlns:a="http://schemas.openxmlformats.org/drawingml/2006/main">
            <a:ext uri="{FF2B5EF4-FFF2-40B4-BE49-F238E27FC236}">
              <a16:creationId xmlns:a16="http://schemas.microsoft.com/office/drawing/2014/main" id="{732D29A2-6350-3D95-5001-4B73C9C2C9F3}"/>
            </a:ext>
          </a:extLst>
        </cdr:cNvPr>
        <cdr:cNvSpPr txBox="1"/>
      </cdr:nvSpPr>
      <cdr:spPr>
        <a:xfrm xmlns:a="http://schemas.openxmlformats.org/drawingml/2006/main">
          <a:off x="7170448" y="1839553"/>
          <a:ext cx="877455" cy="350982"/>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da-DK" sz="1100" dirty="0"/>
            <a:t>p=0.017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840D9-2E58-4F7F-9EA9-E487D1263845}" type="datetimeFigureOut">
              <a:rPr lang="da-DK" smtClean="0"/>
              <a:t>31-03-2025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93C00-DFE7-4D25-9A18-7AA898E1050D}" type="slidenum">
              <a:rPr lang="da-DK" smtClean="0"/>
              <a:t>‹#›</a:t>
            </a:fld>
            <a:endParaRPr lang="da-DK"/>
          </a:p>
        </p:txBody>
      </p:sp>
    </p:spTree>
    <p:extLst>
      <p:ext uri="{BB962C8B-B14F-4D97-AF65-F5344CB8AC3E}">
        <p14:creationId xmlns:p14="http://schemas.microsoft.com/office/powerpoint/2010/main" val="128786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behalf of the DECODE-CKD investigators, it’s a pleasure to present the primary results of</a:t>
            </a:r>
            <a:r>
              <a:rPr lang="en-US" baseline="0" dirty="0"/>
              <a:t> the DECODE trial.</a:t>
            </a:r>
            <a:endParaRPr lang="en-US" dirty="0"/>
          </a:p>
          <a:p>
            <a:endParaRPr lang="da-DK" dirty="0"/>
          </a:p>
        </p:txBody>
      </p:sp>
      <p:sp>
        <p:nvSpPr>
          <p:cNvPr id="4" name="Pladsholder til slidenummer 3"/>
          <p:cNvSpPr>
            <a:spLocks noGrp="1"/>
          </p:cNvSpPr>
          <p:nvPr>
            <p:ph type="sldNum" sz="quarter" idx="5"/>
          </p:nvPr>
        </p:nvSpPr>
        <p:spPr/>
        <p:txBody>
          <a:bodyPr/>
          <a:lstStyle/>
          <a:p>
            <a:fld id="{06793C00-DFE7-4D25-9A18-7AA898E1050D}" type="slidenum">
              <a:rPr lang="da-DK" smtClean="0"/>
              <a:t>1</a:t>
            </a:fld>
            <a:endParaRPr lang="da-DK"/>
          </a:p>
        </p:txBody>
      </p:sp>
    </p:spTree>
    <p:extLst>
      <p:ext uri="{BB962C8B-B14F-4D97-AF65-F5344CB8AC3E}">
        <p14:creationId xmlns:p14="http://schemas.microsoft.com/office/powerpoint/2010/main" val="261569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During 6 months of follow-up </a:t>
            </a:r>
            <a:r>
              <a:rPr lang="en-US" sz="1800" dirty="0" err="1">
                <a:effectLst/>
                <a:latin typeface="Times New Roman" panose="02020603050405020304" pitchFamily="18" charset="0"/>
                <a:ea typeface="Calibri" panose="020F0502020204030204" pitchFamily="34" charset="0"/>
              </a:rPr>
              <a:t>LVMi</a:t>
            </a:r>
            <a:r>
              <a:rPr lang="en-US" sz="1800" dirty="0">
                <a:effectLst/>
                <a:latin typeface="Times New Roman" panose="02020603050405020304" pitchFamily="18" charset="0"/>
                <a:ea typeface="Calibri" panose="020F0502020204030204" pitchFamily="34" charset="0"/>
              </a:rPr>
              <a:t> significantly increased in the placebo group, in contrast </a:t>
            </a:r>
            <a:r>
              <a:rPr lang="en-US" sz="1800" dirty="0" err="1">
                <a:effectLst/>
                <a:latin typeface="Times New Roman" panose="02020603050405020304" pitchFamily="18" charset="0"/>
                <a:ea typeface="Calibri" panose="020F0502020204030204" pitchFamily="34" charset="0"/>
              </a:rPr>
              <a:t>LVMi</a:t>
            </a:r>
            <a:r>
              <a:rPr lang="en-US" sz="1800" dirty="0">
                <a:effectLst/>
                <a:latin typeface="Times New Roman" panose="02020603050405020304" pitchFamily="18" charset="0"/>
                <a:ea typeface="Calibri" panose="020F0502020204030204" pitchFamily="34" charset="0"/>
              </a:rPr>
              <a:t> significantly decreased in the dapagliflozin group, which resulted in a between-group difference of -8,4 g/m2,  which was statistically significant. </a:t>
            </a:r>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13</a:t>
            </a:fld>
            <a:endParaRPr lang="da-DK"/>
          </a:p>
        </p:txBody>
      </p:sp>
    </p:spTree>
    <p:extLst>
      <p:ext uri="{BB962C8B-B14F-4D97-AF65-F5344CB8AC3E}">
        <p14:creationId xmlns:p14="http://schemas.microsoft.com/office/powerpoint/2010/main" val="4215341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Looking at uncorrected LV mass, during 6 months of </a:t>
            </a:r>
            <a:r>
              <a:rPr lang="en-US" sz="1200" dirty="0" err="1">
                <a:effectLst/>
                <a:latin typeface="Times New Roman" panose="02020603050405020304" pitchFamily="18" charset="0"/>
                <a:ea typeface="Calibri" panose="020F0502020204030204" pitchFamily="34" charset="0"/>
              </a:rPr>
              <a:t>followup</a:t>
            </a:r>
            <a:r>
              <a:rPr lang="en-US" sz="1200" dirty="0">
                <a:effectLst/>
                <a:latin typeface="Times New Roman" panose="02020603050405020304" pitchFamily="18" charset="0"/>
                <a:ea typeface="Calibri" panose="020F0502020204030204" pitchFamily="34" charset="0"/>
              </a:rPr>
              <a:t> LVM significantly increased in the placebo group, in contrast LVM significantly decreased in the dapagliflozin group, which resulted in a between-group difference of 17,4 g,  which was statistically significant. </a:t>
            </a:r>
            <a:endParaRPr lang="en-US" dirty="0"/>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14</a:t>
            </a:fld>
            <a:endParaRPr lang="da-DK"/>
          </a:p>
        </p:txBody>
      </p:sp>
    </p:spTree>
    <p:extLst>
      <p:ext uri="{BB962C8B-B14F-4D97-AF65-F5344CB8AC3E}">
        <p14:creationId xmlns:p14="http://schemas.microsoft.com/office/powerpoint/2010/main" val="53183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effect of dapagliflozin on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LVMi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consistent across all subgroups assessed. No significant effect modification was observed according to sex, age, LVEF,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NTproBNP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eGFR,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15</a:t>
            </a:fld>
            <a:endParaRPr lang="da-DK"/>
          </a:p>
        </p:txBody>
      </p:sp>
    </p:spTree>
    <p:extLst>
      <p:ext uri="{BB962C8B-B14F-4D97-AF65-F5344CB8AC3E}">
        <p14:creationId xmlns:p14="http://schemas.microsoft.com/office/powerpoint/2010/main" val="771130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No significant effect modification was observed according to UACR, history of cardiovascular disease or cause of primary kidney disease.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16</a:t>
            </a:fld>
            <a:endParaRPr lang="da-DK"/>
          </a:p>
        </p:txBody>
      </p:sp>
    </p:spTree>
    <p:extLst>
      <p:ext uri="{BB962C8B-B14F-4D97-AF65-F5344CB8AC3E}">
        <p14:creationId xmlns:p14="http://schemas.microsoft.com/office/powerpoint/2010/main" val="3780718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No significant differences were found for LVEF nor GLS between the patients randomized to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dapaglifozin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pacebo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after 6 months of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followup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17</a:t>
            </a:fld>
            <a:endParaRPr lang="da-DK"/>
          </a:p>
        </p:txBody>
      </p:sp>
    </p:spTree>
    <p:extLst>
      <p:ext uri="{BB962C8B-B14F-4D97-AF65-F5344CB8AC3E}">
        <p14:creationId xmlns:p14="http://schemas.microsoft.com/office/powerpoint/2010/main" val="3810295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not statistically significant, LV and LA volumes were reduced to a greater extent among those who were randomized to dapagliflozin as compared to those randomized to placebo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18</a:t>
            </a:fld>
            <a:endParaRPr lang="da-DK"/>
          </a:p>
        </p:txBody>
      </p:sp>
    </p:spTree>
    <p:extLst>
      <p:ext uri="{BB962C8B-B14F-4D97-AF65-F5344CB8AC3E}">
        <p14:creationId xmlns:p14="http://schemas.microsoft.com/office/powerpoint/2010/main" val="388688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found no significant differences between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NTproBNP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6 months between those randomized to dapagliflozin vs placebo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06793C00-DFE7-4D25-9A18-7AA898E1050D}" type="slidenum">
              <a:rPr lang="da-DK" smtClean="0"/>
              <a:t>19</a:t>
            </a:fld>
            <a:endParaRPr lang="da-DK"/>
          </a:p>
        </p:txBody>
      </p:sp>
    </p:spTree>
    <p:extLst>
      <p:ext uri="{BB962C8B-B14F-4D97-AF65-F5344CB8AC3E}">
        <p14:creationId xmlns:p14="http://schemas.microsoft.com/office/powerpoint/2010/main" val="191328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Likewise, we found no significant differences between troponins at 6 months between those randomized to dapagliflozin vs placebo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20</a:t>
            </a:fld>
            <a:endParaRPr lang="da-DK"/>
          </a:p>
        </p:txBody>
      </p:sp>
    </p:spTree>
    <p:extLst>
      <p:ext uri="{BB962C8B-B14F-4D97-AF65-F5344CB8AC3E}">
        <p14:creationId xmlns:p14="http://schemas.microsoft.com/office/powerpoint/2010/main" val="2834107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At 6 months, hemoglobin increased among those who randomized to dapagliflozin compared to placebo</a:t>
            </a:r>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21</a:t>
            </a:fld>
            <a:endParaRPr lang="da-DK"/>
          </a:p>
        </p:txBody>
      </p:sp>
    </p:spTree>
    <p:extLst>
      <p:ext uri="{BB962C8B-B14F-4D97-AF65-F5344CB8AC3E}">
        <p14:creationId xmlns:p14="http://schemas.microsoft.com/office/powerpoint/2010/main" val="2664468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significant difference between UACR at 6 month between the </a:t>
            </a:r>
            <a:r>
              <a:rPr lang="en-US" dirty="0" err="1"/>
              <a:t>dapa</a:t>
            </a:r>
            <a:r>
              <a:rPr lang="en-US" dirty="0"/>
              <a:t> and placebo group</a:t>
            </a:r>
          </a:p>
        </p:txBody>
      </p:sp>
      <p:sp>
        <p:nvSpPr>
          <p:cNvPr id="4" name="Slide Number Placeholder 3"/>
          <p:cNvSpPr>
            <a:spLocks noGrp="1"/>
          </p:cNvSpPr>
          <p:nvPr>
            <p:ph type="sldNum" sz="quarter" idx="5"/>
          </p:nvPr>
        </p:nvSpPr>
        <p:spPr/>
        <p:txBody>
          <a:bodyPr/>
          <a:lstStyle/>
          <a:p>
            <a:fld id="{06793C00-DFE7-4D25-9A18-7AA898E1050D}" type="slidenum">
              <a:rPr lang="da-DK" smtClean="0"/>
              <a:t>22</a:t>
            </a:fld>
            <a:endParaRPr lang="da-DK"/>
          </a:p>
        </p:txBody>
      </p:sp>
    </p:spTree>
    <p:extLst>
      <p:ext uri="{BB962C8B-B14F-4D97-AF65-F5344CB8AC3E}">
        <p14:creationId xmlns:p14="http://schemas.microsoft.com/office/powerpoint/2010/main" val="249667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4</a:t>
            </a:fld>
            <a:endParaRPr lang="da-DK"/>
          </a:p>
        </p:txBody>
      </p:sp>
    </p:spTree>
    <p:extLst>
      <p:ext uri="{BB962C8B-B14F-4D97-AF65-F5344CB8AC3E}">
        <p14:creationId xmlns:p14="http://schemas.microsoft.com/office/powerpoint/2010/main" val="1015414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expected, eGFR decreased in the dapagliflozin  group at both 2 weeks and 6 months as compared to the placebo group.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23</a:t>
            </a:fld>
            <a:endParaRPr lang="da-DK"/>
          </a:p>
        </p:txBody>
      </p:sp>
    </p:spTree>
    <p:extLst>
      <p:ext uri="{BB962C8B-B14F-4D97-AF65-F5344CB8AC3E}">
        <p14:creationId xmlns:p14="http://schemas.microsoft.com/office/powerpoint/2010/main" val="48352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Since, analysis from the previous trials have shown that a greater magnitude of eGFR dip is associated with greater risk reduction, we assessed whether the magnitude in dip also associated with the magnitude of decrease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LVMi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observed in DECODE-CKD, that the magnitude of decline in eGFR at 2 weeks and 6 months was significantly associated with magnitude of reduction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LVMi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6 months.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24</a:t>
            </a:fld>
            <a:endParaRPr lang="da-DK"/>
          </a:p>
        </p:txBody>
      </p:sp>
    </p:spTree>
    <p:extLst>
      <p:ext uri="{BB962C8B-B14F-4D97-AF65-F5344CB8AC3E}">
        <p14:creationId xmlns:p14="http://schemas.microsoft.com/office/powerpoint/2010/main" val="622074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latin typeface="Google Sans"/>
              </a:rPr>
              <a:t>Law of </a:t>
            </a:r>
            <a:r>
              <a:rPr lang="en-US" b="0" i="0" dirty="0" err="1">
                <a:solidFill>
                  <a:srgbClr val="040C28"/>
                </a:solidFill>
                <a:effectLst/>
                <a:latin typeface="Google Sans"/>
              </a:rPr>
              <a:t>aplacc</a:t>
            </a:r>
            <a:r>
              <a:rPr lang="en-US" b="0" i="0" dirty="0">
                <a:solidFill>
                  <a:srgbClr val="040C28"/>
                </a:solidFill>
                <a:effectLst/>
                <a:latin typeface="Google Sans"/>
              </a:rPr>
              <a:t>: wall stress = P x r / 2w</a:t>
            </a:r>
          </a:p>
          <a:p>
            <a:endParaRPr lang="en-US" b="0" i="0" dirty="0">
              <a:solidFill>
                <a:srgbClr val="040C28"/>
              </a:solidFill>
              <a:effectLst/>
              <a:latin typeface="Google Sans"/>
            </a:endParaRPr>
          </a:p>
          <a:p>
            <a:r>
              <a:rPr lang="en-US" sz="1800" dirty="0">
                <a:effectLst/>
                <a:latin typeface="Times New Roman" panose="02020603050405020304" pitchFamily="18" charset="0"/>
                <a:ea typeface="Calibri" panose="020F0502020204030204" pitchFamily="34" charset="0"/>
              </a:rPr>
              <a:t>The lowering of preload and afterload from increased natriuresis and osmotic diuresis, and the reduction in plasma volume and blood pressure may explain the positive effects of SGLT2i on LV structural remodeling. </a:t>
            </a:r>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26</a:t>
            </a:fld>
            <a:endParaRPr lang="da-DK"/>
          </a:p>
        </p:txBody>
      </p:sp>
    </p:spTree>
    <p:extLst>
      <p:ext uri="{BB962C8B-B14F-4D97-AF65-F5344CB8AC3E}">
        <p14:creationId xmlns:p14="http://schemas.microsoft.com/office/powerpoint/2010/main" val="209481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The DECODE-CKD trial was an investigator-initiated, single-center, double-blind, placebo-controlled, randomized trial designed to assess the effects of dapagliflozin on cardiac structure and function</a:t>
            </a:r>
          </a:p>
          <a:p>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5</a:t>
            </a:fld>
            <a:endParaRPr lang="da-DK"/>
          </a:p>
        </p:txBody>
      </p:sp>
    </p:spTree>
    <p:extLst>
      <p:ext uri="{BB962C8B-B14F-4D97-AF65-F5344CB8AC3E}">
        <p14:creationId xmlns:p14="http://schemas.microsoft.com/office/powerpoint/2010/main" val="17215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Participants were allocated 1:1 to dapagliflozin or placebo and echocardiography and blood samples were assessed at baseline and after 6 months.</a:t>
            </a:r>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6</a:t>
            </a:fld>
            <a:endParaRPr lang="da-DK"/>
          </a:p>
        </p:txBody>
      </p:sp>
    </p:spTree>
    <p:extLst>
      <p:ext uri="{BB962C8B-B14F-4D97-AF65-F5344CB8AC3E}">
        <p14:creationId xmlns:p14="http://schemas.microsoft.com/office/powerpoint/2010/main" val="2083646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primary endpoint was the between-group difference in change in left ventricular mass index at 6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Secondary endpoints included between-group differences in the change in measures of systolic and diastolic cardiac function including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chaber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size  and selected cardiac and renal biomarkers.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8</a:t>
            </a:fld>
            <a:endParaRPr lang="da-DK"/>
          </a:p>
        </p:txBody>
      </p:sp>
    </p:spTree>
    <p:extLst>
      <p:ext uri="{BB962C8B-B14F-4D97-AF65-F5344CB8AC3E}">
        <p14:creationId xmlns:p14="http://schemas.microsoft.com/office/powerpoint/2010/main" val="16984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6793C00-DFE7-4D25-9A18-7AA898E1050D}" type="slidenum">
              <a:rPr lang="da-DK" smtClean="0"/>
              <a:t>9</a:t>
            </a:fld>
            <a:endParaRPr lang="da-DK"/>
          </a:p>
        </p:txBody>
      </p:sp>
    </p:spTree>
    <p:extLst>
      <p:ext uri="{BB962C8B-B14F-4D97-AF65-F5344CB8AC3E}">
        <p14:creationId xmlns:p14="http://schemas.microsoft.com/office/powerpoint/2010/main" val="378589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Of 268 screened individuals, 222 were eligible for randomization; 110 were randomly assigned to dapagliflozin and 112 to placebo. A total of 9 (4%) participants did not return for the follow-up visit; leaving 104 randomized to dapagliflozin and 109 randomized to placebo</a:t>
            </a:r>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10</a:t>
            </a:fld>
            <a:endParaRPr lang="da-DK"/>
          </a:p>
        </p:txBody>
      </p:sp>
    </p:spTree>
    <p:extLst>
      <p:ext uri="{BB962C8B-B14F-4D97-AF65-F5344CB8AC3E}">
        <p14:creationId xmlns:p14="http://schemas.microsoft.com/office/powerpoint/2010/main" val="311669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Baseline characteristics were well-balanced between the treatment groups.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mean age was 67 years and 30% were female. Overall, 34.% had cardiovascular disease,.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Mean eGFR was 43 and ~50% had no evidence of albuminuria. Median NT-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proBNP</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close to 200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11</a:t>
            </a:fld>
            <a:endParaRPr lang="da-DK"/>
          </a:p>
        </p:txBody>
      </p:sp>
    </p:spTree>
    <p:extLst>
      <p:ext uri="{BB962C8B-B14F-4D97-AF65-F5344CB8AC3E}">
        <p14:creationId xmlns:p14="http://schemas.microsoft.com/office/powerpoint/2010/main" val="142435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Baseline echocardiographic parameters were also well-balanced between the treatment groups. Overall, the mean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LVMi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within normal range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the presence of LV hypertrophy was only 10.4%. LA and LV volumes were in the normal range.  Mean LVEF was 51% and GLS -16%.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6793C00-DFE7-4D25-9A18-7AA898E1050D}" type="slidenum">
              <a:rPr lang="da-DK" smtClean="0"/>
              <a:t>12</a:t>
            </a:fld>
            <a:endParaRPr lang="da-DK"/>
          </a:p>
        </p:txBody>
      </p:sp>
    </p:spTree>
    <p:extLst>
      <p:ext uri="{BB962C8B-B14F-4D97-AF65-F5344CB8AC3E}">
        <p14:creationId xmlns:p14="http://schemas.microsoft.com/office/powerpoint/2010/main" val="240628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95-E66E-C31D-091A-D7221C664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232B7-16BA-B54F-F670-0D9B11B3C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5B3D-8F62-78D5-DAAE-CB833DB934BF}"/>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5" name="Footer Placeholder 4">
            <a:extLst>
              <a:ext uri="{FF2B5EF4-FFF2-40B4-BE49-F238E27FC236}">
                <a16:creationId xmlns:a16="http://schemas.microsoft.com/office/drawing/2014/main" id="{8FCEF4B8-4A8A-19C2-A694-E5B71DDC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EC111-903D-37A2-F08C-A5B30C6981B9}"/>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407149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443-2542-D0E0-4898-F1D6521E7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BD49-8847-8246-FD51-C57EB6C87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BF987-CAC4-C36C-5A4A-2EAD1F019224}"/>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5" name="Footer Placeholder 4">
            <a:extLst>
              <a:ext uri="{FF2B5EF4-FFF2-40B4-BE49-F238E27FC236}">
                <a16:creationId xmlns:a16="http://schemas.microsoft.com/office/drawing/2014/main" id="{4B7ACF4B-569D-8EFF-2C95-7704CBC55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E1C4-CAB6-4FBA-A97B-6C322287F60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052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801B0-FFCC-C365-0F8F-38B24ED46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63646-CEEB-8D48-B2D0-B51632738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54A1-6669-5CF3-A9EF-BDC9B14E4286}"/>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5" name="Footer Placeholder 4">
            <a:extLst>
              <a:ext uri="{FF2B5EF4-FFF2-40B4-BE49-F238E27FC236}">
                <a16:creationId xmlns:a16="http://schemas.microsoft.com/office/drawing/2014/main" id="{D50585FE-3CD2-71F2-5289-9DAB1C9C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2A5F-B9F8-BBBC-064E-6775474247A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68942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3360-34D6-D369-EB94-85AD7E5E8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D6207-3639-D479-07F6-6DAC2291B5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AD9A-FA04-5D51-78AD-4B3DB8730707}"/>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5" name="Footer Placeholder 4">
            <a:extLst>
              <a:ext uri="{FF2B5EF4-FFF2-40B4-BE49-F238E27FC236}">
                <a16:creationId xmlns:a16="http://schemas.microsoft.com/office/drawing/2014/main" id="{8325A881-A249-B59A-17C1-12B5605B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C0C1-2A5F-1C11-D0A4-6DEFBB6B8B72}"/>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166183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FD8-2D2E-CC16-DBA8-C6C78FEA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119C7-2975-CB95-DBD9-21F5CB2D6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FFDF-B17B-7BE3-0E56-37B5DA615D4B}"/>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5" name="Footer Placeholder 4">
            <a:extLst>
              <a:ext uri="{FF2B5EF4-FFF2-40B4-BE49-F238E27FC236}">
                <a16:creationId xmlns:a16="http://schemas.microsoft.com/office/drawing/2014/main" id="{5129D1D8-0F0B-D095-D2E0-9C6ED4B29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F64C-8B1D-7DAB-266A-97D6446FA87C}"/>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5025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251-6618-0FCA-4391-78E39C610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1A08C-39A5-1EE3-5B3C-0EDD6F434E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A4901-BA33-EFF7-69F3-18DAC4FE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2182-930F-AF99-FFBE-E76CE7149728}"/>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6" name="Footer Placeholder 5">
            <a:extLst>
              <a:ext uri="{FF2B5EF4-FFF2-40B4-BE49-F238E27FC236}">
                <a16:creationId xmlns:a16="http://schemas.microsoft.com/office/drawing/2014/main" id="{D3CD38A8-5468-B8DC-C2B9-949851C8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585D-4232-772E-3BCF-35337584FC7E}"/>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57331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6A6-EE90-FE7A-0D3B-DBE72F638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FD8AA-989B-960F-9D88-815721194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F9F63-6744-DF57-6738-0E634AECF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64BBA-6C0F-6B73-ACE2-350BCEA8C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0AC2F-41E0-EAD7-0391-16C190C6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0ED40-0C3B-372F-EAAE-F1848A6FDFFC}"/>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8" name="Footer Placeholder 7">
            <a:extLst>
              <a:ext uri="{FF2B5EF4-FFF2-40B4-BE49-F238E27FC236}">
                <a16:creationId xmlns:a16="http://schemas.microsoft.com/office/drawing/2014/main" id="{30095FB1-B91A-CF1A-4056-242B56F70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4FBFC-39F9-1F88-A729-BE17F02626E6}"/>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51612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C962-371B-5375-4A69-5217A0B0D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A45E-E4BC-743B-696E-EDFAEE68614F}"/>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4" name="Footer Placeholder 3">
            <a:extLst>
              <a:ext uri="{FF2B5EF4-FFF2-40B4-BE49-F238E27FC236}">
                <a16:creationId xmlns:a16="http://schemas.microsoft.com/office/drawing/2014/main" id="{A2C588C7-3FC3-9096-441F-543C59F9C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58ED9-B98D-663A-09A0-DE0B19886B3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72090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3852-C33E-B21E-6A79-79009C2326BD}"/>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3" name="Footer Placeholder 2">
            <a:extLst>
              <a:ext uri="{FF2B5EF4-FFF2-40B4-BE49-F238E27FC236}">
                <a16:creationId xmlns:a16="http://schemas.microsoft.com/office/drawing/2014/main" id="{B8F72157-3BCC-2F12-AD1B-B0EDBB4F8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F8F1-6910-D28A-FB13-930177B9754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338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8BB-38E5-044D-6D0E-801BCF04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1B03F-5310-64C9-BC3A-E867AD9C9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43EC3-E0B6-754B-0E5E-6DDB5FF0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DA1F-5426-617C-4A04-78C289E4C8DD}"/>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6" name="Footer Placeholder 5">
            <a:extLst>
              <a:ext uri="{FF2B5EF4-FFF2-40B4-BE49-F238E27FC236}">
                <a16:creationId xmlns:a16="http://schemas.microsoft.com/office/drawing/2014/main" id="{AFC0366E-E9BE-FA68-639A-752A9BDE1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F9C13-1EA5-D5ED-2D3F-5B08F9CCD62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6426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1E3-5524-A8D0-6074-70694BA2A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A458E9-B4E8-AC7A-234E-09D50894F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B0154-D383-D219-187A-6D94D668A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FB29-06EE-7D91-ACCA-2C3C0C76264C}"/>
              </a:ext>
            </a:extLst>
          </p:cNvPr>
          <p:cNvSpPr>
            <a:spLocks noGrp="1"/>
          </p:cNvSpPr>
          <p:nvPr>
            <p:ph type="dt" sz="half" idx="10"/>
          </p:nvPr>
        </p:nvSpPr>
        <p:spPr/>
        <p:txBody>
          <a:bodyPr/>
          <a:lstStyle/>
          <a:p>
            <a:fld id="{713ABDB3-D1D0-9744-A8C1-7E7102646AEC}" type="datetimeFigureOut">
              <a:rPr lang="en-US" smtClean="0"/>
              <a:t>3/31/2025</a:t>
            </a:fld>
            <a:endParaRPr lang="en-US"/>
          </a:p>
        </p:txBody>
      </p:sp>
      <p:sp>
        <p:nvSpPr>
          <p:cNvPr id="6" name="Footer Placeholder 5">
            <a:extLst>
              <a:ext uri="{FF2B5EF4-FFF2-40B4-BE49-F238E27FC236}">
                <a16:creationId xmlns:a16="http://schemas.microsoft.com/office/drawing/2014/main" id="{6ED2F188-80E5-2C3D-5AAD-BD2EF0C6C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69BF-D5ED-2003-D2BB-91CAC187B77F}"/>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14745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898FA-18DA-8721-6930-4E05DF816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DBB14-1EDB-DA9B-5EDA-44376860A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EF8-8249-4A81-932C-1943C715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3ABDB3-D1D0-9744-A8C1-7E7102646AEC}" type="datetimeFigureOut">
              <a:rPr lang="en-US" smtClean="0"/>
              <a:t>3/31/2025</a:t>
            </a:fld>
            <a:endParaRPr lang="en-US"/>
          </a:p>
        </p:txBody>
      </p:sp>
      <p:sp>
        <p:nvSpPr>
          <p:cNvPr id="5" name="Footer Placeholder 4">
            <a:extLst>
              <a:ext uri="{FF2B5EF4-FFF2-40B4-BE49-F238E27FC236}">
                <a16:creationId xmlns:a16="http://schemas.microsoft.com/office/drawing/2014/main" id="{7C58087B-4F9B-C9FF-D568-9BD2110F3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53C16A-4247-821B-D5CF-AD334155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0A64-E73C-CE4A-B4CA-505F6B4EC5E2}" type="slidenum">
              <a:rPr lang="en-US" smtClean="0"/>
              <a:t>‹#›</a:t>
            </a:fld>
            <a:endParaRPr lang="en-US"/>
          </a:p>
        </p:txBody>
      </p:sp>
      <p:pic>
        <p:nvPicPr>
          <p:cNvPr id="8" name="Picture 7" descr="A close-up of a colorful border&#10;&#10;Description automatically generated">
            <a:extLst>
              <a:ext uri="{FF2B5EF4-FFF2-40B4-BE49-F238E27FC236}">
                <a16:creationId xmlns:a16="http://schemas.microsoft.com/office/drawing/2014/main" id="{327DA9BA-2D0D-6F3E-110C-2B21F2A66B4B}"/>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8942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graphic of a heart&#10;&#10;AI-generated content may be incorrect.">
            <a:extLst>
              <a:ext uri="{FF2B5EF4-FFF2-40B4-BE49-F238E27FC236}">
                <a16:creationId xmlns:a16="http://schemas.microsoft.com/office/drawing/2014/main" id="{3D361E35-6A7E-4E98-3F68-8BAB696CEC7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709519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chart" Target="../charts/char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F71-D457-77B4-BD88-E736FB117CBD}"/>
              </a:ext>
            </a:extLst>
          </p:cNvPr>
          <p:cNvSpPr txBox="1">
            <a:spLocks/>
          </p:cNvSpPr>
          <p:nvPr/>
        </p:nvSpPr>
        <p:spPr>
          <a:xfrm>
            <a:off x="404694" y="1719806"/>
            <a:ext cx="8214965" cy="1800712"/>
          </a:xfrm>
          <a:prstGeom prst="rect">
            <a:avLst/>
          </a:prstGeom>
        </p:spPr>
        <p:txBody>
          <a:bodyPr anchor="b">
            <a:normAutofit fontScale="55000" lnSpcReduction="20000"/>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l">
              <a:lnSpc>
                <a:spcPct val="120000"/>
              </a:lnSpc>
            </a:pPr>
            <a:r>
              <a:rPr lang="en-US" sz="4800" dirty="0">
                <a:solidFill>
                  <a:srgbClr val="002856"/>
                </a:solidFill>
              </a:rPr>
              <a:t>Effects of Dapagliflozin on Echocardiographic Measures of Cardiac Structure and Function in Patients with Chronic Kidney Disease – </a:t>
            </a:r>
          </a:p>
          <a:p>
            <a:pPr algn="l">
              <a:lnSpc>
                <a:spcPct val="120000"/>
              </a:lnSpc>
            </a:pPr>
            <a:r>
              <a:rPr lang="en-US" sz="4800" dirty="0">
                <a:solidFill>
                  <a:srgbClr val="002856"/>
                </a:solidFill>
              </a:rPr>
              <a:t>The DECODE-CKD trial</a:t>
            </a:r>
          </a:p>
        </p:txBody>
      </p:sp>
      <p:sp>
        <p:nvSpPr>
          <p:cNvPr id="3" name="Text Placeholder 8">
            <a:extLst>
              <a:ext uri="{FF2B5EF4-FFF2-40B4-BE49-F238E27FC236}">
                <a16:creationId xmlns:a16="http://schemas.microsoft.com/office/drawing/2014/main" id="{6D7CFFCF-4BDF-781D-0D5A-4292388F6F16}"/>
              </a:ext>
            </a:extLst>
          </p:cNvPr>
          <p:cNvSpPr txBox="1">
            <a:spLocks/>
          </p:cNvSpPr>
          <p:nvPr/>
        </p:nvSpPr>
        <p:spPr>
          <a:xfrm>
            <a:off x="233407" y="3942455"/>
            <a:ext cx="6714198" cy="1469640"/>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400" dirty="0">
                <a:solidFill>
                  <a:srgbClr val="002856"/>
                </a:solidFill>
              </a:rPr>
              <a:t>	Tor Biering-Sørensen </a:t>
            </a:r>
            <a:r>
              <a:rPr lang="en-US" sz="2000" dirty="0">
                <a:solidFill>
                  <a:srgbClr val="002856"/>
                </a:solidFill>
              </a:rPr>
              <a:t>MD, MSc, MPH, PhD</a:t>
            </a:r>
          </a:p>
          <a:p>
            <a:pPr algn="l"/>
            <a:r>
              <a:rPr lang="en-US" sz="1800" dirty="0">
                <a:solidFill>
                  <a:srgbClr val="002856"/>
                </a:solidFill>
              </a:rPr>
              <a:t>	</a:t>
            </a:r>
          </a:p>
        </p:txBody>
      </p:sp>
      <p:sp>
        <p:nvSpPr>
          <p:cNvPr id="4" name="Title 1">
            <a:extLst>
              <a:ext uri="{FF2B5EF4-FFF2-40B4-BE49-F238E27FC236}">
                <a16:creationId xmlns:a16="http://schemas.microsoft.com/office/drawing/2014/main" id="{E0B143F5-6287-651F-54C6-66BDFA946C28}"/>
              </a:ext>
            </a:extLst>
          </p:cNvPr>
          <p:cNvSpPr txBox="1">
            <a:spLocks/>
          </p:cNvSpPr>
          <p:nvPr/>
        </p:nvSpPr>
        <p:spPr>
          <a:xfrm>
            <a:off x="340750" y="3416633"/>
            <a:ext cx="6911145" cy="3182394"/>
          </a:xfrm>
          <a:prstGeom prst="rect">
            <a:avLst/>
          </a:prstGeom>
        </p:spPr>
        <p:txBody>
          <a:bodyPr anchor="b">
            <a:normAutofit/>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l"/>
            <a:r>
              <a:rPr lang="en-US" sz="1400" b="0" u="sng" kern="100" dirty="0">
                <a:solidFill>
                  <a:srgbClr val="002060"/>
                </a:solidFill>
                <a:effectLst/>
                <a:ea typeface="Calibri" panose="020F0502020204030204" pitchFamily="34" charset="0"/>
              </a:rPr>
              <a:t>On behalf of all the authors and investigators:</a:t>
            </a:r>
          </a:p>
          <a:p>
            <a:pPr algn="l"/>
            <a:endParaRPr lang="en-US" sz="1400" b="0" kern="100" dirty="0">
              <a:solidFill>
                <a:srgbClr val="002060"/>
              </a:solidFill>
              <a:effectLst/>
              <a:ea typeface="Calibri" panose="020F0502020204030204" pitchFamily="34" charset="0"/>
            </a:endParaRPr>
          </a:p>
          <a:p>
            <a:pPr algn="l"/>
            <a:r>
              <a:rPr lang="en-US" sz="1400" b="0" kern="100" dirty="0">
                <a:solidFill>
                  <a:srgbClr val="002060"/>
                </a:solidFill>
                <a:effectLst/>
                <a:ea typeface="Calibri" panose="020F0502020204030204" pitchFamily="34" charset="0"/>
              </a:rPr>
              <a:t>Katja V. Bartholdy, Niklas D. Johansen, Kristoffer G. Skaarup, Daniel Modin, Nino Landler, Adam F. Langhoff, Camilla I. Ottosen, Caroline Espersen, Maria Dons, Julie IM Borchsenius, Lise W. Davodian, Mats H. Lassen, Filip S. Davidovski, Anne MR. Jensen, Morten Sengeløv, Jacob Christensen, Morten Schou, Bo Feldt-Rasmussen, Jesper Jensen, Iain Bressendorff, Frederik Persson, Peter Rossing,  Lars Køber, </a:t>
            </a:r>
            <a:r>
              <a:rPr lang="en-US" sz="1400" b="0" kern="100" dirty="0" err="1">
                <a:solidFill>
                  <a:srgbClr val="002060"/>
                </a:solidFill>
                <a:effectLst/>
                <a:ea typeface="Calibri" panose="020F0502020204030204" pitchFamily="34" charset="0"/>
              </a:rPr>
              <a:t>Faiez</a:t>
            </a:r>
            <a:r>
              <a:rPr lang="en-US" sz="1400" b="0" kern="100" dirty="0">
                <a:solidFill>
                  <a:srgbClr val="002060"/>
                </a:solidFill>
                <a:effectLst/>
                <a:ea typeface="Calibri" panose="020F0502020204030204" pitchFamily="34" charset="0"/>
              </a:rPr>
              <a:t> </a:t>
            </a:r>
            <a:r>
              <a:rPr lang="en-US" sz="1400" b="0" kern="100" dirty="0" err="1">
                <a:solidFill>
                  <a:srgbClr val="002060"/>
                </a:solidFill>
                <a:effectLst/>
                <a:ea typeface="Calibri" panose="020F0502020204030204" pitchFamily="34" charset="0"/>
              </a:rPr>
              <a:t>Zannad</a:t>
            </a:r>
            <a:r>
              <a:rPr lang="en-US" sz="1400" b="0" kern="100" dirty="0">
                <a:solidFill>
                  <a:srgbClr val="002060"/>
                </a:solidFill>
                <a:effectLst/>
                <a:ea typeface="Calibri" panose="020F0502020204030204" pitchFamily="34" charset="0"/>
              </a:rPr>
              <a:t>, </a:t>
            </a:r>
            <a:r>
              <a:rPr lang="en-US" sz="1400" b="0" kern="100" dirty="0" err="1">
                <a:solidFill>
                  <a:srgbClr val="002060"/>
                </a:solidFill>
                <a:effectLst/>
                <a:ea typeface="Calibri" panose="020F0502020204030204" pitchFamily="34" charset="0"/>
              </a:rPr>
              <a:t>Muthiah</a:t>
            </a:r>
            <a:r>
              <a:rPr lang="en-US" sz="1400" b="0" kern="100" dirty="0">
                <a:solidFill>
                  <a:srgbClr val="002060"/>
                </a:solidFill>
                <a:effectLst/>
                <a:ea typeface="Calibri" panose="020F0502020204030204" pitchFamily="34" charset="0"/>
              </a:rPr>
              <a:t> Vaduganathan, Scott Solomon, Richard Haynes, Ditte Hansen, Tor Biering-Sørensen</a:t>
            </a:r>
            <a:endParaRPr lang="en-US" sz="1400" dirty="0">
              <a:solidFill>
                <a:srgbClr val="002060"/>
              </a:solidFill>
            </a:endParaRPr>
          </a:p>
        </p:txBody>
      </p:sp>
    </p:spTree>
    <p:extLst>
      <p:ext uri="{BB962C8B-B14F-4D97-AF65-F5344CB8AC3E}">
        <p14:creationId xmlns:p14="http://schemas.microsoft.com/office/powerpoint/2010/main" val="97414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CEBC0-0421-563B-298C-898AA64C6FA4}"/>
              </a:ext>
            </a:extLst>
          </p:cNvPr>
          <p:cNvSpPr>
            <a:spLocks noGrp="1"/>
          </p:cNvSpPr>
          <p:nvPr>
            <p:ph type="title"/>
          </p:nvPr>
        </p:nvSpPr>
        <p:spPr/>
        <p:txBody>
          <a:bodyPr/>
          <a:lstStyle/>
          <a:p>
            <a:r>
              <a:rPr lang="da-DK" dirty="0"/>
              <a:t>Patient flow</a:t>
            </a:r>
          </a:p>
        </p:txBody>
      </p:sp>
      <p:sp>
        <p:nvSpPr>
          <p:cNvPr id="4" name="Rektangel 3">
            <a:extLst>
              <a:ext uri="{FF2B5EF4-FFF2-40B4-BE49-F238E27FC236}">
                <a16:creationId xmlns:a16="http://schemas.microsoft.com/office/drawing/2014/main" id="{1DB2AFEF-C93F-71E2-505D-067F941DF38D}"/>
              </a:ext>
            </a:extLst>
          </p:cNvPr>
          <p:cNvSpPr/>
          <p:nvPr/>
        </p:nvSpPr>
        <p:spPr>
          <a:xfrm>
            <a:off x="3568133" y="1435655"/>
            <a:ext cx="3636508" cy="41433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DFE268CC-FF32-0A7D-56DF-B75867910D19}"/>
              </a:ext>
            </a:extLst>
          </p:cNvPr>
          <p:cNvSpPr txBox="1"/>
          <p:nvPr/>
        </p:nvSpPr>
        <p:spPr>
          <a:xfrm>
            <a:off x="3568133" y="1464230"/>
            <a:ext cx="3636508" cy="369332"/>
          </a:xfrm>
          <a:prstGeom prst="rect">
            <a:avLst/>
          </a:prstGeom>
          <a:noFill/>
        </p:spPr>
        <p:txBody>
          <a:bodyPr wrap="none" rtlCol="0">
            <a:spAutoFit/>
          </a:bodyPr>
          <a:lstStyle/>
          <a:p>
            <a:r>
              <a:rPr lang="da-DK" dirty="0"/>
              <a:t>268 patients </a:t>
            </a:r>
            <a:r>
              <a:rPr lang="da-DK" dirty="0" err="1"/>
              <a:t>screened</a:t>
            </a:r>
            <a:r>
              <a:rPr lang="da-DK" dirty="0"/>
              <a:t> for </a:t>
            </a:r>
            <a:r>
              <a:rPr lang="da-DK" dirty="0" err="1"/>
              <a:t>eligibility</a:t>
            </a:r>
            <a:endParaRPr lang="da-DK" dirty="0"/>
          </a:p>
        </p:txBody>
      </p:sp>
      <p:cxnSp>
        <p:nvCxnSpPr>
          <p:cNvPr id="7" name="Lige forbindelse 6">
            <a:extLst>
              <a:ext uri="{FF2B5EF4-FFF2-40B4-BE49-F238E27FC236}">
                <a16:creationId xmlns:a16="http://schemas.microsoft.com/office/drawing/2014/main" id="{21ECC3FB-C0B8-8E56-FA71-7AA4334A0A2C}"/>
              </a:ext>
            </a:extLst>
          </p:cNvPr>
          <p:cNvCxnSpPr>
            <a:cxnSpLocks/>
          </p:cNvCxnSpPr>
          <p:nvPr/>
        </p:nvCxnSpPr>
        <p:spPr>
          <a:xfrm>
            <a:off x="5386386" y="1849992"/>
            <a:ext cx="0" cy="11191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ktangel 7">
            <a:extLst>
              <a:ext uri="{FF2B5EF4-FFF2-40B4-BE49-F238E27FC236}">
                <a16:creationId xmlns:a16="http://schemas.microsoft.com/office/drawing/2014/main" id="{FB849FF5-A743-5CD8-20A8-D103518BB06C}"/>
              </a:ext>
            </a:extLst>
          </p:cNvPr>
          <p:cNvSpPr/>
          <p:nvPr/>
        </p:nvSpPr>
        <p:spPr>
          <a:xfrm>
            <a:off x="596333" y="3761542"/>
            <a:ext cx="2651692" cy="5818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id="{38CDCA28-422A-4DC6-9D74-F32731F35DBB}"/>
              </a:ext>
            </a:extLst>
          </p:cNvPr>
          <p:cNvSpPr/>
          <p:nvPr/>
        </p:nvSpPr>
        <p:spPr>
          <a:xfrm>
            <a:off x="3874715" y="2952750"/>
            <a:ext cx="3023343" cy="41433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id="{DC83E2EE-6B18-F8D8-1BC9-26B0DBC0D4C7}"/>
              </a:ext>
            </a:extLst>
          </p:cNvPr>
          <p:cNvSpPr txBox="1"/>
          <p:nvPr/>
        </p:nvSpPr>
        <p:spPr>
          <a:xfrm>
            <a:off x="3932887" y="2952750"/>
            <a:ext cx="2965171" cy="369332"/>
          </a:xfrm>
          <a:prstGeom prst="rect">
            <a:avLst/>
          </a:prstGeom>
          <a:noFill/>
        </p:spPr>
        <p:txBody>
          <a:bodyPr wrap="none" rtlCol="0">
            <a:spAutoFit/>
          </a:bodyPr>
          <a:lstStyle/>
          <a:p>
            <a:r>
              <a:rPr lang="da-DK" dirty="0"/>
              <a:t>222 </a:t>
            </a:r>
            <a:r>
              <a:rPr lang="da-DK" dirty="0" err="1"/>
              <a:t>eligible</a:t>
            </a:r>
            <a:r>
              <a:rPr lang="da-DK" dirty="0"/>
              <a:t> and </a:t>
            </a:r>
            <a:r>
              <a:rPr lang="da-DK" dirty="0" err="1"/>
              <a:t>randomized</a:t>
            </a:r>
            <a:endParaRPr lang="da-DK" dirty="0"/>
          </a:p>
        </p:txBody>
      </p:sp>
      <p:cxnSp>
        <p:nvCxnSpPr>
          <p:cNvPr id="11" name="Lige forbindelse 10">
            <a:extLst>
              <a:ext uri="{FF2B5EF4-FFF2-40B4-BE49-F238E27FC236}">
                <a16:creationId xmlns:a16="http://schemas.microsoft.com/office/drawing/2014/main" id="{5E785C7D-A302-1BCE-B9C4-16784B82D7B5}"/>
              </a:ext>
            </a:extLst>
          </p:cNvPr>
          <p:cNvCxnSpPr>
            <a:cxnSpLocks/>
          </p:cNvCxnSpPr>
          <p:nvPr/>
        </p:nvCxnSpPr>
        <p:spPr>
          <a:xfrm flipH="1">
            <a:off x="5386386" y="2432327"/>
            <a:ext cx="280511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Rektangel 16">
            <a:extLst>
              <a:ext uri="{FF2B5EF4-FFF2-40B4-BE49-F238E27FC236}">
                <a16:creationId xmlns:a16="http://schemas.microsoft.com/office/drawing/2014/main" id="{BB30493A-AE73-B9E2-4AF0-FF796AD6EBF9}"/>
              </a:ext>
            </a:extLst>
          </p:cNvPr>
          <p:cNvSpPr/>
          <p:nvPr/>
        </p:nvSpPr>
        <p:spPr>
          <a:xfrm>
            <a:off x="8191500" y="2160927"/>
            <a:ext cx="2651692" cy="6463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Tekstfelt 17">
            <a:extLst>
              <a:ext uri="{FF2B5EF4-FFF2-40B4-BE49-F238E27FC236}">
                <a16:creationId xmlns:a16="http://schemas.microsoft.com/office/drawing/2014/main" id="{47E3D320-739F-BD41-5535-6D1E2A99D418}"/>
              </a:ext>
            </a:extLst>
          </p:cNvPr>
          <p:cNvSpPr txBox="1"/>
          <p:nvPr/>
        </p:nvSpPr>
        <p:spPr>
          <a:xfrm>
            <a:off x="8165646" y="2127438"/>
            <a:ext cx="2721066" cy="646331"/>
          </a:xfrm>
          <a:prstGeom prst="rect">
            <a:avLst/>
          </a:prstGeom>
          <a:noFill/>
        </p:spPr>
        <p:txBody>
          <a:bodyPr wrap="none" rtlCol="0">
            <a:spAutoFit/>
          </a:bodyPr>
          <a:lstStyle/>
          <a:p>
            <a:r>
              <a:rPr lang="da-DK" dirty="0"/>
              <a:t>34 not </a:t>
            </a:r>
            <a:r>
              <a:rPr lang="da-DK" dirty="0" err="1"/>
              <a:t>eligible</a:t>
            </a:r>
            <a:endParaRPr lang="da-DK" dirty="0"/>
          </a:p>
          <a:p>
            <a:r>
              <a:rPr lang="da-DK" dirty="0"/>
              <a:t>16 </a:t>
            </a:r>
            <a:r>
              <a:rPr lang="da-DK" dirty="0" err="1"/>
              <a:t>declined</a:t>
            </a:r>
            <a:r>
              <a:rPr lang="da-DK" dirty="0"/>
              <a:t> to </a:t>
            </a:r>
            <a:r>
              <a:rPr lang="da-DK" dirty="0" err="1"/>
              <a:t>participate</a:t>
            </a:r>
            <a:endParaRPr lang="da-DK" dirty="0"/>
          </a:p>
        </p:txBody>
      </p:sp>
      <p:sp>
        <p:nvSpPr>
          <p:cNvPr id="19" name="Tekstfelt 18">
            <a:extLst>
              <a:ext uri="{FF2B5EF4-FFF2-40B4-BE49-F238E27FC236}">
                <a16:creationId xmlns:a16="http://schemas.microsoft.com/office/drawing/2014/main" id="{5EB9F310-3D1B-AB19-47CC-2A9161F29B8C}"/>
              </a:ext>
            </a:extLst>
          </p:cNvPr>
          <p:cNvSpPr txBox="1"/>
          <p:nvPr/>
        </p:nvSpPr>
        <p:spPr>
          <a:xfrm>
            <a:off x="596333" y="3867805"/>
            <a:ext cx="2356417" cy="369332"/>
          </a:xfrm>
          <a:prstGeom prst="rect">
            <a:avLst/>
          </a:prstGeom>
          <a:noFill/>
        </p:spPr>
        <p:txBody>
          <a:bodyPr wrap="square" rtlCol="0">
            <a:spAutoFit/>
          </a:bodyPr>
          <a:lstStyle/>
          <a:p>
            <a:r>
              <a:rPr lang="da-DK" dirty="0"/>
              <a:t>Dapagliflozin (n=110)</a:t>
            </a:r>
          </a:p>
        </p:txBody>
      </p:sp>
      <p:sp>
        <p:nvSpPr>
          <p:cNvPr id="20" name="Rektangel 19">
            <a:extLst>
              <a:ext uri="{FF2B5EF4-FFF2-40B4-BE49-F238E27FC236}">
                <a16:creationId xmlns:a16="http://schemas.microsoft.com/office/drawing/2014/main" id="{E81178DA-D697-CB11-5FFB-F6519BFD7696}"/>
              </a:ext>
            </a:extLst>
          </p:cNvPr>
          <p:cNvSpPr/>
          <p:nvPr/>
        </p:nvSpPr>
        <p:spPr>
          <a:xfrm>
            <a:off x="7428479" y="3761541"/>
            <a:ext cx="2651692" cy="5818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ekstfelt 20">
            <a:extLst>
              <a:ext uri="{FF2B5EF4-FFF2-40B4-BE49-F238E27FC236}">
                <a16:creationId xmlns:a16="http://schemas.microsoft.com/office/drawing/2014/main" id="{0E1476E5-78DB-F71A-4872-69EBC14B22EE}"/>
              </a:ext>
            </a:extLst>
          </p:cNvPr>
          <p:cNvSpPr txBox="1"/>
          <p:nvPr/>
        </p:nvSpPr>
        <p:spPr>
          <a:xfrm>
            <a:off x="7609454" y="3867804"/>
            <a:ext cx="1802096" cy="369332"/>
          </a:xfrm>
          <a:prstGeom prst="rect">
            <a:avLst/>
          </a:prstGeom>
          <a:noFill/>
        </p:spPr>
        <p:txBody>
          <a:bodyPr wrap="none" rtlCol="0">
            <a:spAutoFit/>
          </a:bodyPr>
          <a:lstStyle/>
          <a:p>
            <a:r>
              <a:rPr lang="da-DK" dirty="0"/>
              <a:t>Placebo (n=112)</a:t>
            </a:r>
          </a:p>
        </p:txBody>
      </p:sp>
      <p:cxnSp>
        <p:nvCxnSpPr>
          <p:cNvPr id="22" name="Lige forbindelse 21">
            <a:extLst>
              <a:ext uri="{FF2B5EF4-FFF2-40B4-BE49-F238E27FC236}">
                <a16:creationId xmlns:a16="http://schemas.microsoft.com/office/drawing/2014/main" id="{8B1BB749-E3A2-DF81-726B-24FD6220ADBD}"/>
              </a:ext>
            </a:extLst>
          </p:cNvPr>
          <p:cNvCxnSpPr>
            <a:cxnSpLocks/>
          </p:cNvCxnSpPr>
          <p:nvPr/>
        </p:nvCxnSpPr>
        <p:spPr>
          <a:xfrm>
            <a:off x="1929831" y="4343401"/>
            <a:ext cx="0" cy="714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Lige forbindelse 22">
            <a:extLst>
              <a:ext uri="{FF2B5EF4-FFF2-40B4-BE49-F238E27FC236}">
                <a16:creationId xmlns:a16="http://schemas.microsoft.com/office/drawing/2014/main" id="{6C538E9C-7E41-DBDA-9F18-7FACE5A7036D}"/>
              </a:ext>
            </a:extLst>
          </p:cNvPr>
          <p:cNvCxnSpPr>
            <a:cxnSpLocks/>
          </p:cNvCxnSpPr>
          <p:nvPr/>
        </p:nvCxnSpPr>
        <p:spPr>
          <a:xfrm>
            <a:off x="8754325" y="4343401"/>
            <a:ext cx="0" cy="7143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Rektangel 25">
            <a:extLst>
              <a:ext uri="{FF2B5EF4-FFF2-40B4-BE49-F238E27FC236}">
                <a16:creationId xmlns:a16="http://schemas.microsoft.com/office/drawing/2014/main" id="{D8F41FFD-BF8A-DA4E-7E6F-FC52AFD2777C}"/>
              </a:ext>
            </a:extLst>
          </p:cNvPr>
          <p:cNvSpPr/>
          <p:nvPr/>
        </p:nvSpPr>
        <p:spPr>
          <a:xfrm>
            <a:off x="196282" y="5057775"/>
            <a:ext cx="3467097" cy="5818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felt 26">
            <a:extLst>
              <a:ext uri="{FF2B5EF4-FFF2-40B4-BE49-F238E27FC236}">
                <a16:creationId xmlns:a16="http://schemas.microsoft.com/office/drawing/2014/main" id="{1C8231C4-2CD5-51A5-185F-838CAFAC424A}"/>
              </a:ext>
            </a:extLst>
          </p:cNvPr>
          <p:cNvSpPr txBox="1"/>
          <p:nvPr/>
        </p:nvSpPr>
        <p:spPr>
          <a:xfrm>
            <a:off x="196282" y="5183087"/>
            <a:ext cx="3547042" cy="369332"/>
          </a:xfrm>
          <a:prstGeom prst="rect">
            <a:avLst/>
          </a:prstGeom>
          <a:noFill/>
        </p:spPr>
        <p:txBody>
          <a:bodyPr wrap="square" rtlCol="0">
            <a:spAutoFit/>
          </a:bodyPr>
          <a:lstStyle/>
          <a:p>
            <a:r>
              <a:rPr lang="da-DK" dirty="0"/>
              <a:t>104 (94.5%)</a:t>
            </a:r>
            <a:r>
              <a:rPr lang="da-DK" dirty="0" err="1"/>
              <a:t>completed</a:t>
            </a:r>
            <a:r>
              <a:rPr lang="da-DK" dirty="0"/>
              <a:t> 6 </a:t>
            </a:r>
            <a:r>
              <a:rPr lang="da-DK" dirty="0" err="1"/>
              <a:t>months</a:t>
            </a:r>
            <a:endParaRPr lang="da-DK" dirty="0"/>
          </a:p>
        </p:txBody>
      </p:sp>
      <p:sp>
        <p:nvSpPr>
          <p:cNvPr id="29" name="Rektangel 28">
            <a:extLst>
              <a:ext uri="{FF2B5EF4-FFF2-40B4-BE49-F238E27FC236}">
                <a16:creationId xmlns:a16="http://schemas.microsoft.com/office/drawing/2014/main" id="{EC097357-198D-CF58-2A6F-1CD31F5C0E2A}"/>
              </a:ext>
            </a:extLst>
          </p:cNvPr>
          <p:cNvSpPr/>
          <p:nvPr/>
        </p:nvSpPr>
        <p:spPr>
          <a:xfrm>
            <a:off x="7020776" y="5055154"/>
            <a:ext cx="3467097" cy="5818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Tekstfelt 29">
            <a:extLst>
              <a:ext uri="{FF2B5EF4-FFF2-40B4-BE49-F238E27FC236}">
                <a16:creationId xmlns:a16="http://schemas.microsoft.com/office/drawing/2014/main" id="{ADE3CF49-E1DB-DF32-DCB8-6D02093F15B3}"/>
              </a:ext>
            </a:extLst>
          </p:cNvPr>
          <p:cNvSpPr txBox="1"/>
          <p:nvPr/>
        </p:nvSpPr>
        <p:spPr>
          <a:xfrm>
            <a:off x="7020776" y="5162728"/>
            <a:ext cx="3547042" cy="369332"/>
          </a:xfrm>
          <a:prstGeom prst="rect">
            <a:avLst/>
          </a:prstGeom>
          <a:noFill/>
        </p:spPr>
        <p:txBody>
          <a:bodyPr wrap="square" rtlCol="0">
            <a:spAutoFit/>
          </a:bodyPr>
          <a:lstStyle/>
          <a:p>
            <a:r>
              <a:rPr lang="da-DK" dirty="0"/>
              <a:t>109 (97.3%)</a:t>
            </a:r>
            <a:r>
              <a:rPr lang="da-DK" dirty="0" err="1"/>
              <a:t>completed</a:t>
            </a:r>
            <a:r>
              <a:rPr lang="da-DK" dirty="0"/>
              <a:t> 6 </a:t>
            </a:r>
            <a:r>
              <a:rPr lang="da-DK" dirty="0" err="1"/>
              <a:t>months</a:t>
            </a:r>
            <a:endParaRPr lang="da-DK" dirty="0"/>
          </a:p>
        </p:txBody>
      </p:sp>
      <p:cxnSp>
        <p:nvCxnSpPr>
          <p:cNvPr id="31" name="Lige forbindelse 30">
            <a:extLst>
              <a:ext uri="{FF2B5EF4-FFF2-40B4-BE49-F238E27FC236}">
                <a16:creationId xmlns:a16="http://schemas.microsoft.com/office/drawing/2014/main" id="{6114A94D-21B6-1DBD-F2CC-790D8D6D50CE}"/>
              </a:ext>
            </a:extLst>
          </p:cNvPr>
          <p:cNvCxnSpPr>
            <a:cxnSpLocks/>
          </p:cNvCxnSpPr>
          <p:nvPr/>
        </p:nvCxnSpPr>
        <p:spPr>
          <a:xfrm flipH="1">
            <a:off x="3248025" y="3367087"/>
            <a:ext cx="626690" cy="39445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Lige forbindelse 32">
            <a:extLst>
              <a:ext uri="{FF2B5EF4-FFF2-40B4-BE49-F238E27FC236}">
                <a16:creationId xmlns:a16="http://schemas.microsoft.com/office/drawing/2014/main" id="{8BA031AB-4514-31F9-274B-2629C8847643}"/>
              </a:ext>
            </a:extLst>
          </p:cNvPr>
          <p:cNvCxnSpPr>
            <a:cxnSpLocks/>
          </p:cNvCxnSpPr>
          <p:nvPr/>
        </p:nvCxnSpPr>
        <p:spPr>
          <a:xfrm>
            <a:off x="6865571" y="3355852"/>
            <a:ext cx="562908" cy="405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61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12E7A-C40A-D49D-B7D8-4B658A5551DB}"/>
              </a:ext>
            </a:extLst>
          </p:cNvPr>
          <p:cNvSpPr>
            <a:spLocks noGrp="1"/>
          </p:cNvSpPr>
          <p:nvPr>
            <p:ph type="title"/>
          </p:nvPr>
        </p:nvSpPr>
        <p:spPr>
          <a:xfrm>
            <a:off x="839788" y="457200"/>
            <a:ext cx="7589837" cy="577319"/>
          </a:xfrm>
        </p:spPr>
        <p:txBody>
          <a:bodyPr anchor="b">
            <a:normAutofit/>
          </a:bodyPr>
          <a:lstStyle/>
          <a:p>
            <a:r>
              <a:rPr lang="da-DK" dirty="0"/>
              <a:t>Baseline </a:t>
            </a:r>
            <a:r>
              <a:rPr lang="da-DK" dirty="0" err="1"/>
              <a:t>characteristics</a:t>
            </a:r>
            <a:endParaRPr lang="da-DK" dirty="0"/>
          </a:p>
        </p:txBody>
      </p:sp>
      <p:sp>
        <p:nvSpPr>
          <p:cNvPr id="14" name="Text Placeholder 3">
            <a:extLst>
              <a:ext uri="{FF2B5EF4-FFF2-40B4-BE49-F238E27FC236}">
                <a16:creationId xmlns:a16="http://schemas.microsoft.com/office/drawing/2014/main" id="{ED504443-3726-EAD6-1CBE-380CD74EC401}"/>
              </a:ext>
            </a:extLst>
          </p:cNvPr>
          <p:cNvSpPr>
            <a:spLocks noGrp="1"/>
          </p:cNvSpPr>
          <p:nvPr>
            <p:ph type="body" sz="half" idx="2"/>
          </p:nvPr>
        </p:nvSpPr>
        <p:spPr>
          <a:xfrm>
            <a:off x="839788" y="2057400"/>
            <a:ext cx="3932237" cy="3811588"/>
          </a:xfrm>
        </p:spPr>
        <p:txBody>
          <a:bodyPr/>
          <a:lstStyle/>
          <a:p>
            <a:endParaRPr lang="en-US" dirty="0"/>
          </a:p>
        </p:txBody>
      </p:sp>
      <p:graphicFrame>
        <p:nvGraphicFramePr>
          <p:cNvPr id="4" name="Pladsholder til indhold 3">
            <a:extLst>
              <a:ext uri="{FF2B5EF4-FFF2-40B4-BE49-F238E27FC236}">
                <a16:creationId xmlns:a16="http://schemas.microsoft.com/office/drawing/2014/main" id="{00328B67-1DF4-DD8D-6CBD-5EBF110C6E1E}"/>
              </a:ext>
            </a:extLst>
          </p:cNvPr>
          <p:cNvGraphicFramePr>
            <a:graphicFrameLocks noGrp="1"/>
          </p:cNvGraphicFramePr>
          <p:nvPr>
            <p:ph idx="1"/>
            <p:extLst>
              <p:ext uri="{D42A27DB-BD31-4B8C-83A1-F6EECF244321}">
                <p14:modId xmlns:p14="http://schemas.microsoft.com/office/powerpoint/2010/main" val="3538916465"/>
              </p:ext>
            </p:extLst>
          </p:nvPr>
        </p:nvGraphicFramePr>
        <p:xfrm>
          <a:off x="5104086" y="-11884060"/>
          <a:ext cx="5430564" cy="4821591"/>
        </p:xfrm>
        <a:graphic>
          <a:graphicData uri="http://schemas.openxmlformats.org/drawingml/2006/table">
            <a:tbl>
              <a:tblPr firstRow="1" firstCol="1" bandRow="1">
                <a:tableStyleId>{5C22544A-7EE6-4342-B048-85BDC9FD1C3A}</a:tableStyleId>
              </a:tblPr>
              <a:tblGrid>
                <a:gridCol w="581819">
                  <a:extLst>
                    <a:ext uri="{9D8B030D-6E8A-4147-A177-3AD203B41FA5}">
                      <a16:colId xmlns:a16="http://schemas.microsoft.com/office/drawing/2014/main" val="3088782777"/>
                    </a:ext>
                  </a:extLst>
                </a:gridCol>
                <a:gridCol w="113537">
                  <a:extLst>
                    <a:ext uri="{9D8B030D-6E8A-4147-A177-3AD203B41FA5}">
                      <a16:colId xmlns:a16="http://schemas.microsoft.com/office/drawing/2014/main" val="352006553"/>
                    </a:ext>
                  </a:extLst>
                </a:gridCol>
                <a:gridCol w="1383278">
                  <a:extLst>
                    <a:ext uri="{9D8B030D-6E8A-4147-A177-3AD203B41FA5}">
                      <a16:colId xmlns:a16="http://schemas.microsoft.com/office/drawing/2014/main" val="124557737"/>
                    </a:ext>
                  </a:extLst>
                </a:gridCol>
                <a:gridCol w="1237338">
                  <a:extLst>
                    <a:ext uri="{9D8B030D-6E8A-4147-A177-3AD203B41FA5}">
                      <a16:colId xmlns:a16="http://schemas.microsoft.com/office/drawing/2014/main" val="549825231"/>
                    </a:ext>
                  </a:extLst>
                </a:gridCol>
                <a:gridCol w="1305699">
                  <a:extLst>
                    <a:ext uri="{9D8B030D-6E8A-4147-A177-3AD203B41FA5}">
                      <a16:colId xmlns:a16="http://schemas.microsoft.com/office/drawing/2014/main" val="3773504054"/>
                    </a:ext>
                  </a:extLst>
                </a:gridCol>
                <a:gridCol w="113537">
                  <a:extLst>
                    <a:ext uri="{9D8B030D-6E8A-4147-A177-3AD203B41FA5}">
                      <a16:colId xmlns:a16="http://schemas.microsoft.com/office/drawing/2014/main" val="303513041"/>
                    </a:ext>
                  </a:extLst>
                </a:gridCol>
                <a:gridCol w="113537">
                  <a:extLst>
                    <a:ext uri="{9D8B030D-6E8A-4147-A177-3AD203B41FA5}">
                      <a16:colId xmlns:a16="http://schemas.microsoft.com/office/drawing/2014/main" val="459027238"/>
                    </a:ext>
                  </a:extLst>
                </a:gridCol>
                <a:gridCol w="581819">
                  <a:extLst>
                    <a:ext uri="{9D8B030D-6E8A-4147-A177-3AD203B41FA5}">
                      <a16:colId xmlns:a16="http://schemas.microsoft.com/office/drawing/2014/main" val="4012764170"/>
                    </a:ext>
                  </a:extLst>
                </a:gridCol>
              </a:tblGrid>
              <a:tr h="252705">
                <a:tc gridSpan="3">
                  <a:txBody>
                    <a:bodyPr/>
                    <a:lstStyle/>
                    <a:p>
                      <a:pPr>
                        <a:lnSpc>
                          <a:spcPct val="107000"/>
                        </a:lnSpc>
                        <a:spcAft>
                          <a:spcPts val="800"/>
                        </a:spcAft>
                      </a:pPr>
                      <a:r>
                        <a:rPr lang="en-US" sz="300">
                          <a:effectLst/>
                        </a:rPr>
                        <a:t> </a:t>
                      </a:r>
                      <a:endParaRPr lang="da-DK" sz="300">
                        <a:effectLst/>
                      </a:endParaRPr>
                    </a:p>
                    <a:p>
                      <a:pPr>
                        <a:lnSpc>
                          <a:spcPct val="107000"/>
                        </a:lnSpc>
                        <a:spcAft>
                          <a:spcPts val="800"/>
                        </a:spcAft>
                      </a:pPr>
                      <a:r>
                        <a:rPr lang="da-DK" sz="300">
                          <a:effectLst/>
                        </a:rPr>
                        <a:t>Characteristic</a:t>
                      </a:r>
                    </a:p>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da-DK" sz="300">
                          <a:effectLst/>
                        </a:rPr>
                        <a:t> </a:t>
                      </a:r>
                    </a:p>
                    <a:p>
                      <a:pPr>
                        <a:lnSpc>
                          <a:spcPct val="107000"/>
                        </a:lnSpc>
                        <a:spcAft>
                          <a:spcPts val="800"/>
                        </a:spcAft>
                      </a:pPr>
                      <a:r>
                        <a:rPr lang="da-DK" sz="300">
                          <a:effectLst/>
                        </a:rPr>
                        <a:t>Dapagliflozin (n=110)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da-DK" sz="300">
                          <a:effectLst/>
                        </a:rPr>
                        <a:t> </a:t>
                      </a:r>
                    </a:p>
                    <a:p>
                      <a:pPr>
                        <a:lnSpc>
                          <a:spcPct val="107000"/>
                        </a:lnSpc>
                        <a:spcAft>
                          <a:spcPts val="800"/>
                        </a:spcAft>
                      </a:pPr>
                      <a:r>
                        <a:rPr lang="da-DK" sz="300">
                          <a:effectLst/>
                        </a:rPr>
                        <a:t>Placebo</a:t>
                      </a:r>
                    </a:p>
                    <a:p>
                      <a:pPr>
                        <a:lnSpc>
                          <a:spcPct val="107000"/>
                        </a:lnSpc>
                        <a:spcAft>
                          <a:spcPts val="800"/>
                        </a:spcAft>
                      </a:pPr>
                      <a:r>
                        <a:rPr lang="da-DK" sz="300">
                          <a:effectLst/>
                        </a:rPr>
                        <a:t>(n=112)</a:t>
                      </a:r>
                    </a:p>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643298007"/>
                  </a:ext>
                </a:extLst>
              </a:tr>
              <a:tr h="113320">
                <a:tc gridSpan="3">
                  <a:txBody>
                    <a:bodyPr/>
                    <a:lstStyle/>
                    <a:p>
                      <a:pPr>
                        <a:lnSpc>
                          <a:spcPct val="107000"/>
                        </a:lnSpc>
                        <a:spcAft>
                          <a:spcPts val="800"/>
                        </a:spcAft>
                      </a:pPr>
                      <a:r>
                        <a:rPr lang="da-DK" sz="300">
                          <a:effectLst/>
                        </a:rPr>
                        <a:t>Age, years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da-DK" sz="300">
                          <a:effectLst/>
                        </a:rPr>
                        <a:t>67.0 ± 14.7</a:t>
                      </a:r>
                    </a:p>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da-DK" sz="300">
                          <a:effectLst/>
                        </a:rPr>
                        <a:t>66.9 ± 11.6</a:t>
                      </a:r>
                    </a:p>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974957489"/>
                  </a:ext>
                </a:extLst>
              </a:tr>
              <a:tr h="43628">
                <a:tc gridSpan="3">
                  <a:txBody>
                    <a:bodyPr/>
                    <a:lstStyle/>
                    <a:p>
                      <a:pPr>
                        <a:lnSpc>
                          <a:spcPct val="107000"/>
                        </a:lnSpc>
                        <a:spcAft>
                          <a:spcPts val="800"/>
                        </a:spcAft>
                      </a:pPr>
                      <a:r>
                        <a:rPr lang="da-DK" sz="300">
                          <a:effectLst/>
                        </a:rPr>
                        <a:t>Female sex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da-DK" sz="300">
                          <a:effectLst/>
                        </a:rPr>
                        <a:t>30 (27.3)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da-DK" sz="300">
                          <a:effectLst/>
                        </a:rPr>
                        <a:t>35 (31.3)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619308108"/>
                  </a:ext>
                </a:extLst>
              </a:tr>
              <a:tr h="43628">
                <a:tc gridSpan="3">
                  <a:txBody>
                    <a:bodyPr/>
                    <a:lstStyle/>
                    <a:p>
                      <a:pPr>
                        <a:lnSpc>
                          <a:spcPct val="107000"/>
                        </a:lnSpc>
                        <a:spcAft>
                          <a:spcPts val="800"/>
                        </a:spcAft>
                      </a:pPr>
                      <a:r>
                        <a:rPr lang="en-US" sz="300">
                          <a:effectLst/>
                        </a:rPr>
                        <a:t>Comorbidites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408292826"/>
                  </a:ext>
                </a:extLst>
              </a:tr>
              <a:tr h="43628">
                <a:tc gridSpan="3">
                  <a:txBody>
                    <a:bodyPr/>
                    <a:lstStyle/>
                    <a:p>
                      <a:pPr marL="828040">
                        <a:lnSpc>
                          <a:spcPct val="107000"/>
                        </a:lnSpc>
                        <a:spcAft>
                          <a:spcPts val="800"/>
                        </a:spcAft>
                      </a:pPr>
                      <a:r>
                        <a:rPr lang="en-US" sz="300">
                          <a:effectLst/>
                        </a:rPr>
                        <a:t>History of cardiovascular disease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44 (40.0)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32 (28.6)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497846648"/>
                  </a:ext>
                </a:extLst>
              </a:tr>
              <a:tr h="43628">
                <a:tc>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marL="828040">
                        <a:lnSpc>
                          <a:spcPct val="107000"/>
                        </a:lnSpc>
                        <a:spcAft>
                          <a:spcPts val="800"/>
                        </a:spcAft>
                      </a:pPr>
                      <a:r>
                        <a:rPr lang="en-US" sz="300">
                          <a:effectLst/>
                        </a:rPr>
                        <a:t>Heart failure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a:txBody>
                    <a:bodyPr/>
                    <a:lstStyle/>
                    <a:p>
                      <a:pPr>
                        <a:lnSpc>
                          <a:spcPct val="107000"/>
                        </a:lnSpc>
                        <a:spcAft>
                          <a:spcPts val="800"/>
                        </a:spcAft>
                      </a:pPr>
                      <a:r>
                        <a:rPr lang="en-US" sz="300">
                          <a:effectLst/>
                        </a:rPr>
                        <a:t>7 (6.4)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en-US" sz="300">
                          <a:effectLst/>
                        </a:rPr>
                        <a:t>6 (5.4)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60880524"/>
                  </a:ext>
                </a:extLst>
              </a:tr>
              <a:tr h="89504">
                <a:tc>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marL="828040">
                        <a:lnSpc>
                          <a:spcPct val="107000"/>
                        </a:lnSpc>
                        <a:spcAft>
                          <a:spcPts val="800"/>
                        </a:spcAft>
                      </a:pPr>
                      <a:r>
                        <a:rPr lang="en-US" sz="300">
                          <a:effectLst/>
                        </a:rPr>
                        <a:t>Ischemic heart disease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a:txBody>
                    <a:bodyPr/>
                    <a:lstStyle/>
                    <a:p>
                      <a:pPr>
                        <a:lnSpc>
                          <a:spcPct val="107000"/>
                        </a:lnSpc>
                        <a:spcAft>
                          <a:spcPts val="800"/>
                        </a:spcAft>
                      </a:pPr>
                      <a:r>
                        <a:rPr lang="en-US" sz="300">
                          <a:effectLst/>
                        </a:rPr>
                        <a:t>15 (13.6)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en-US" sz="300">
                          <a:effectLst/>
                        </a:rPr>
                        <a:t>13 (11.6)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6017774"/>
                  </a:ext>
                </a:extLst>
              </a:tr>
              <a:tr h="44655">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nSpc>
                          <a:spcPct val="107000"/>
                        </a:lnSpc>
                        <a:spcAft>
                          <a:spcPts val="800"/>
                        </a:spcAft>
                      </a:pPr>
                      <a:r>
                        <a:rPr lang="en-US" sz="300">
                          <a:effectLst/>
                        </a:rPr>
                        <a:t>  Valve disease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4 (3.6)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4">
                  <a:txBody>
                    <a:bodyPr/>
                    <a:lstStyle/>
                    <a:p>
                      <a:pPr>
                        <a:lnSpc>
                          <a:spcPct val="107000"/>
                        </a:lnSpc>
                        <a:spcAft>
                          <a:spcPts val="800"/>
                        </a:spcAft>
                      </a:pPr>
                      <a:r>
                        <a:rPr lang="en-US" sz="300">
                          <a:effectLst/>
                        </a:rPr>
                        <a:t>6 (5.4)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837951037"/>
                  </a:ext>
                </a:extLst>
              </a:tr>
              <a:tr h="43628">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nSpc>
                          <a:spcPct val="107000"/>
                        </a:lnSpc>
                        <a:spcAft>
                          <a:spcPts val="800"/>
                        </a:spcAft>
                      </a:pPr>
                      <a:r>
                        <a:rPr lang="en-US" sz="300">
                          <a:effectLst/>
                        </a:rPr>
                        <a:t>  Atrial fibrillation</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20 (18.2)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4">
                  <a:txBody>
                    <a:bodyPr/>
                    <a:lstStyle/>
                    <a:p>
                      <a:pPr>
                        <a:lnSpc>
                          <a:spcPct val="107000"/>
                        </a:lnSpc>
                        <a:spcAft>
                          <a:spcPts val="800"/>
                        </a:spcAft>
                      </a:pPr>
                      <a:r>
                        <a:rPr lang="en-US" sz="300">
                          <a:effectLst/>
                        </a:rPr>
                        <a:t>14 (12.5)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529625463"/>
                  </a:ext>
                </a:extLst>
              </a:tr>
              <a:tr h="44655">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nSpc>
                          <a:spcPct val="107000"/>
                        </a:lnSpc>
                        <a:spcAft>
                          <a:spcPts val="800"/>
                        </a:spcAft>
                      </a:pPr>
                      <a:r>
                        <a:rPr lang="en-US" sz="300">
                          <a:effectLst/>
                        </a:rPr>
                        <a:t>  Other</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12 (10.9)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4">
                  <a:txBody>
                    <a:bodyPr/>
                    <a:lstStyle/>
                    <a:p>
                      <a:pPr>
                        <a:lnSpc>
                          <a:spcPct val="107000"/>
                        </a:lnSpc>
                        <a:spcAft>
                          <a:spcPts val="800"/>
                        </a:spcAft>
                      </a:pPr>
                      <a:r>
                        <a:rPr lang="en-US" sz="300">
                          <a:effectLst/>
                        </a:rPr>
                        <a:t>5 (4.5)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306356326"/>
                  </a:ext>
                </a:extLst>
              </a:tr>
              <a:tr h="43628">
                <a:tc gridSpan="3">
                  <a:txBody>
                    <a:bodyPr/>
                    <a:lstStyle/>
                    <a:p>
                      <a:pPr marL="828040">
                        <a:lnSpc>
                          <a:spcPct val="107000"/>
                        </a:lnSpc>
                        <a:spcAft>
                          <a:spcPts val="800"/>
                        </a:spcAft>
                      </a:pPr>
                      <a:r>
                        <a:rPr lang="en-US" sz="300">
                          <a:effectLst/>
                        </a:rPr>
                        <a:t>History of diabetes mellitus 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8 (7.3)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11 (9.8)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035286186"/>
                  </a:ext>
                </a:extLst>
              </a:tr>
              <a:tr h="89504">
                <a:tc gridSpan="3">
                  <a:txBody>
                    <a:bodyPr/>
                    <a:lstStyle/>
                    <a:p>
                      <a:pPr>
                        <a:lnSpc>
                          <a:spcPct val="107000"/>
                        </a:lnSpc>
                        <a:spcAft>
                          <a:spcPts val="800"/>
                        </a:spcAft>
                      </a:pPr>
                      <a:r>
                        <a:rPr lang="en-US" sz="300">
                          <a:effectLst/>
                        </a:rPr>
                        <a:t>Traditional cardiovascular risk factors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28791531"/>
                  </a:ext>
                </a:extLst>
              </a:tr>
              <a:tr h="43628">
                <a:tc gridSpan="3">
                  <a:txBody>
                    <a:bodyPr/>
                    <a:lstStyle/>
                    <a:p>
                      <a:pPr>
                        <a:lnSpc>
                          <a:spcPct val="107000"/>
                        </a:lnSpc>
                        <a:spcAft>
                          <a:spcPts val="800"/>
                        </a:spcAft>
                      </a:pPr>
                      <a:r>
                        <a:rPr lang="en-US" sz="300">
                          <a:effectLst/>
                        </a:rPr>
                        <a:t>Obesity</a:t>
                      </a:r>
                      <a:r>
                        <a:rPr lang="en-US" sz="300" baseline="-25000">
                          <a:effectLst/>
                        </a:rPr>
                        <a:t>a</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33 (30.0)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40 (35.7)</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88751287"/>
                  </a:ext>
                </a:extLst>
              </a:tr>
              <a:tr h="43628">
                <a:tc gridSpan="3">
                  <a:txBody>
                    <a:bodyPr/>
                    <a:lstStyle/>
                    <a:p>
                      <a:pPr>
                        <a:lnSpc>
                          <a:spcPct val="107000"/>
                        </a:lnSpc>
                        <a:spcAft>
                          <a:spcPts val="800"/>
                        </a:spcAft>
                      </a:pPr>
                      <a:r>
                        <a:rPr lang="en-US" sz="300">
                          <a:effectLst/>
                        </a:rPr>
                        <a:t>Smoking</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247406037"/>
                  </a:ext>
                </a:extLst>
              </a:tr>
              <a:tr h="43628">
                <a:tc gridSpan="3">
                  <a:txBody>
                    <a:bodyPr/>
                    <a:lstStyle/>
                    <a:p>
                      <a:pPr marL="1656080">
                        <a:lnSpc>
                          <a:spcPct val="107000"/>
                        </a:lnSpc>
                        <a:spcAft>
                          <a:spcPts val="800"/>
                        </a:spcAft>
                        <a:tabLst>
                          <a:tab pos="2346325" algn="r"/>
                        </a:tabLst>
                      </a:pPr>
                      <a:r>
                        <a:rPr lang="en-US" sz="300">
                          <a:effectLst/>
                        </a:rPr>
                        <a:t>Never smoked</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38 (35.5)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48 (44.0)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902491051"/>
                  </a:ext>
                </a:extLst>
              </a:tr>
              <a:tr h="43628">
                <a:tc gridSpan="3">
                  <a:txBody>
                    <a:bodyPr/>
                    <a:lstStyle/>
                    <a:p>
                      <a:pPr marL="1656080">
                        <a:lnSpc>
                          <a:spcPct val="107000"/>
                        </a:lnSpc>
                        <a:spcAft>
                          <a:spcPts val="800"/>
                        </a:spcAft>
                        <a:tabLst>
                          <a:tab pos="2346325" algn="r"/>
                        </a:tabLst>
                      </a:pPr>
                      <a:r>
                        <a:rPr lang="en-US" sz="300">
                          <a:effectLst/>
                        </a:rPr>
                        <a:t>Former smoker</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7 (6.5)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4 (3.7)</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4126657355"/>
                  </a:ext>
                </a:extLst>
              </a:tr>
              <a:tr h="43628">
                <a:tc gridSpan="3">
                  <a:txBody>
                    <a:bodyPr/>
                    <a:lstStyle/>
                    <a:p>
                      <a:pPr marL="1656080">
                        <a:lnSpc>
                          <a:spcPct val="107000"/>
                        </a:lnSpc>
                        <a:spcAft>
                          <a:spcPts val="800"/>
                        </a:spcAft>
                        <a:tabLst>
                          <a:tab pos="2346325" algn="r"/>
                        </a:tabLst>
                      </a:pPr>
                      <a:r>
                        <a:rPr lang="en-US" sz="300">
                          <a:effectLst/>
                        </a:rPr>
                        <a:t>Smoker</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62 (57.9)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57 (52.3)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4016037333"/>
                  </a:ext>
                </a:extLst>
              </a:tr>
              <a:tr h="43628">
                <a:tc gridSpan="3">
                  <a:txBody>
                    <a:bodyPr/>
                    <a:lstStyle/>
                    <a:p>
                      <a:pPr marL="828040">
                        <a:lnSpc>
                          <a:spcPct val="107000"/>
                        </a:lnSpc>
                        <a:spcAft>
                          <a:spcPts val="800"/>
                        </a:spcAft>
                      </a:pPr>
                      <a:r>
                        <a:rPr lang="en-US" sz="300">
                          <a:effectLst/>
                        </a:rPr>
                        <a:t>Blood pressure, mmHg</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435680244"/>
                  </a:ext>
                </a:extLst>
              </a:tr>
              <a:tr h="43628">
                <a:tc gridSpan="3">
                  <a:txBody>
                    <a:bodyPr/>
                    <a:lstStyle/>
                    <a:p>
                      <a:pPr marL="1656080">
                        <a:lnSpc>
                          <a:spcPct val="107000"/>
                        </a:lnSpc>
                        <a:spcAft>
                          <a:spcPts val="800"/>
                        </a:spcAft>
                      </a:pPr>
                      <a:r>
                        <a:rPr lang="en-US" sz="300">
                          <a:effectLst/>
                        </a:rPr>
                        <a:t>Systolic</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138.5 ± 17.6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135.6 ± 16.8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568663946"/>
                  </a:ext>
                </a:extLst>
              </a:tr>
              <a:tr h="50609">
                <a:tc gridSpan="3">
                  <a:txBody>
                    <a:bodyPr/>
                    <a:lstStyle/>
                    <a:p>
                      <a:pPr marL="1656080">
                        <a:lnSpc>
                          <a:spcPct val="107000"/>
                        </a:lnSpc>
                        <a:spcAft>
                          <a:spcPts val="800"/>
                        </a:spcAft>
                      </a:pPr>
                      <a:r>
                        <a:rPr lang="en-US" sz="300">
                          <a:effectLst/>
                        </a:rPr>
                        <a:t>Diastolic</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84.1 ± 9.8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82.9 ± 11.6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571136610"/>
                  </a:ext>
                </a:extLst>
              </a:tr>
              <a:tr h="43628">
                <a:tc gridSpan="3">
                  <a:txBody>
                    <a:bodyPr/>
                    <a:lstStyle/>
                    <a:p>
                      <a:pPr marL="828040">
                        <a:lnSpc>
                          <a:spcPct val="107000"/>
                        </a:lnSpc>
                        <a:spcAft>
                          <a:spcPts val="800"/>
                        </a:spcAft>
                      </a:pPr>
                      <a:r>
                        <a:rPr lang="en-US" sz="300">
                          <a:effectLst/>
                        </a:rPr>
                        <a:t>Body mass index, kg/m2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28.5 ± 5.1</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gridSpan="2">
                  <a:txBody>
                    <a:bodyPr/>
                    <a:lstStyle/>
                    <a:p>
                      <a:pPr>
                        <a:lnSpc>
                          <a:spcPct val="107000"/>
                        </a:lnSpc>
                        <a:spcAft>
                          <a:spcPts val="800"/>
                        </a:spcAft>
                      </a:pPr>
                      <a:r>
                        <a:rPr lang="en-US" sz="300">
                          <a:effectLst/>
                        </a:rPr>
                        <a:t>29.2 ± 5.4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947908082"/>
                  </a:ext>
                </a:extLst>
              </a:tr>
              <a:tr h="43628">
                <a:tc gridSpan="3">
                  <a:txBody>
                    <a:bodyPr/>
                    <a:lstStyle/>
                    <a:p>
                      <a:pPr marL="828040">
                        <a:lnSpc>
                          <a:spcPct val="107000"/>
                        </a:lnSpc>
                        <a:spcAft>
                          <a:spcPts val="800"/>
                        </a:spcAft>
                      </a:pPr>
                      <a:r>
                        <a:rPr lang="en-US" sz="300">
                          <a:effectLst/>
                        </a:rPr>
                        <a:t>Waist circumference, cm</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102.8 ± 12.6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gridSpan="2">
                  <a:txBody>
                    <a:bodyPr/>
                    <a:lstStyle/>
                    <a:p>
                      <a:pPr>
                        <a:lnSpc>
                          <a:spcPct val="107000"/>
                        </a:lnSpc>
                        <a:spcAft>
                          <a:spcPts val="800"/>
                        </a:spcAft>
                      </a:pPr>
                      <a:r>
                        <a:rPr lang="en-US" sz="300">
                          <a:effectLst/>
                        </a:rPr>
                        <a:t>102.6 ± 14.4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666188476"/>
                  </a:ext>
                </a:extLst>
              </a:tr>
              <a:tr h="43628">
                <a:tc gridSpan="3">
                  <a:txBody>
                    <a:bodyPr/>
                    <a:lstStyle/>
                    <a:p>
                      <a:pPr marL="828040">
                        <a:lnSpc>
                          <a:spcPct val="107000"/>
                        </a:lnSpc>
                        <a:spcAft>
                          <a:spcPts val="800"/>
                        </a:spcAft>
                      </a:pPr>
                      <a:r>
                        <a:rPr lang="en-US" sz="300">
                          <a:effectLst/>
                        </a:rPr>
                        <a:t>Hip circumference, cm</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103.8 ± 11.4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gridSpan="2">
                  <a:txBody>
                    <a:bodyPr/>
                    <a:lstStyle/>
                    <a:p>
                      <a:pPr>
                        <a:lnSpc>
                          <a:spcPct val="107000"/>
                        </a:lnSpc>
                        <a:spcAft>
                          <a:spcPts val="800"/>
                        </a:spcAft>
                      </a:pPr>
                      <a:r>
                        <a:rPr lang="en-US" sz="300">
                          <a:effectLst/>
                        </a:rPr>
                        <a:t>105.5 ± 13.0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662206410"/>
                  </a:ext>
                </a:extLst>
              </a:tr>
              <a:tr h="43628">
                <a:tc gridSpan="3">
                  <a:txBody>
                    <a:bodyPr/>
                    <a:lstStyle/>
                    <a:p>
                      <a:pPr>
                        <a:lnSpc>
                          <a:spcPct val="107000"/>
                        </a:lnSpc>
                        <a:spcAft>
                          <a:spcPts val="800"/>
                        </a:spcAft>
                      </a:pPr>
                      <a:r>
                        <a:rPr lang="en-US" sz="300">
                          <a:effectLst/>
                        </a:rPr>
                        <a:t>Baseline medications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877922847"/>
                  </a:ext>
                </a:extLst>
              </a:tr>
              <a:tr h="43628">
                <a:tc gridSpan="3">
                  <a:txBody>
                    <a:bodyPr/>
                    <a:lstStyle/>
                    <a:p>
                      <a:pPr marL="828040">
                        <a:lnSpc>
                          <a:spcPct val="107000"/>
                        </a:lnSpc>
                        <a:spcAft>
                          <a:spcPts val="800"/>
                        </a:spcAft>
                      </a:pPr>
                      <a:r>
                        <a:rPr lang="en-US" sz="300">
                          <a:effectLst/>
                        </a:rPr>
                        <a:t>Renin-angiotensin system inhibitor</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79 (71.8)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74 (66.1)</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727506455"/>
                  </a:ext>
                </a:extLst>
              </a:tr>
              <a:tr h="43628">
                <a:tc gridSpan="3">
                  <a:txBody>
                    <a:bodyPr/>
                    <a:lstStyle/>
                    <a:p>
                      <a:pPr marL="828040">
                        <a:lnSpc>
                          <a:spcPct val="107000"/>
                        </a:lnSpc>
                        <a:spcAft>
                          <a:spcPts val="800"/>
                        </a:spcAft>
                      </a:pPr>
                      <a:r>
                        <a:rPr lang="en-US" sz="300">
                          <a:effectLst/>
                        </a:rPr>
                        <a:t>Any diuretics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54 (49.1)</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gridSpan="2">
                  <a:txBody>
                    <a:bodyPr/>
                    <a:lstStyle/>
                    <a:p>
                      <a:pPr>
                        <a:lnSpc>
                          <a:spcPct val="107000"/>
                        </a:lnSpc>
                        <a:spcAft>
                          <a:spcPts val="800"/>
                        </a:spcAft>
                      </a:pPr>
                      <a:r>
                        <a:rPr lang="en-US" sz="300">
                          <a:effectLst/>
                        </a:rPr>
                        <a:t>50 (44.6)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748110650"/>
                  </a:ext>
                </a:extLst>
              </a:tr>
              <a:tr h="43628">
                <a:tc gridSpan="3">
                  <a:txBody>
                    <a:bodyPr/>
                    <a:lstStyle/>
                    <a:p>
                      <a:pPr marL="828040">
                        <a:lnSpc>
                          <a:spcPct val="107000"/>
                        </a:lnSpc>
                        <a:spcAft>
                          <a:spcPts val="800"/>
                        </a:spcAft>
                      </a:pPr>
                      <a:r>
                        <a:rPr lang="en-US" sz="300">
                          <a:effectLst/>
                        </a:rPr>
                        <a:t>Any lipid-lowering medication</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51 (46.4)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60 (53.6)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138016715"/>
                  </a:ext>
                </a:extLst>
              </a:tr>
              <a:tr h="43628">
                <a:tc gridSpan="3">
                  <a:txBody>
                    <a:bodyPr/>
                    <a:lstStyle/>
                    <a:p>
                      <a:pPr>
                        <a:lnSpc>
                          <a:spcPct val="107000"/>
                        </a:lnSpc>
                        <a:spcAft>
                          <a:spcPts val="800"/>
                        </a:spcAft>
                      </a:pPr>
                      <a:r>
                        <a:rPr lang="en-US" sz="300">
                          <a:effectLst/>
                        </a:rPr>
                        <a:t>Cause of kidney disease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445994052"/>
                  </a:ext>
                </a:extLst>
              </a:tr>
              <a:tr h="43628">
                <a:tc gridSpan="3">
                  <a:txBody>
                    <a:bodyPr/>
                    <a:lstStyle/>
                    <a:p>
                      <a:pPr marL="828040">
                        <a:lnSpc>
                          <a:spcPct val="107000"/>
                        </a:lnSpc>
                        <a:spcAft>
                          <a:spcPts val="800"/>
                        </a:spcAft>
                      </a:pPr>
                      <a:r>
                        <a:rPr lang="en-US" sz="300">
                          <a:effectLst/>
                        </a:rPr>
                        <a:t>Diabetic kidney disease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2 (1.8)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2 (1.8)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303243961"/>
                  </a:ext>
                </a:extLst>
              </a:tr>
              <a:tr h="89504">
                <a:tc gridSpan="3">
                  <a:txBody>
                    <a:bodyPr/>
                    <a:lstStyle/>
                    <a:p>
                      <a:pPr marL="828040">
                        <a:lnSpc>
                          <a:spcPct val="107000"/>
                        </a:lnSpc>
                        <a:spcAft>
                          <a:spcPts val="800"/>
                        </a:spcAft>
                      </a:pPr>
                      <a:r>
                        <a:rPr lang="en-US" sz="300">
                          <a:effectLst/>
                        </a:rPr>
                        <a:t>Hypertensive or renovascular disease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28 (25.5)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29 (25.9)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149799756"/>
                  </a:ext>
                </a:extLst>
              </a:tr>
              <a:tr h="43628">
                <a:tc gridSpan="3">
                  <a:txBody>
                    <a:bodyPr/>
                    <a:lstStyle/>
                    <a:p>
                      <a:pPr marL="828040">
                        <a:lnSpc>
                          <a:spcPct val="107000"/>
                        </a:lnSpc>
                        <a:spcAft>
                          <a:spcPts val="800"/>
                        </a:spcAft>
                      </a:pPr>
                      <a:r>
                        <a:rPr lang="en-US" sz="300">
                          <a:effectLst/>
                        </a:rPr>
                        <a:t>Polycystic kidney disease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17 (15.5)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20 (17.9)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172822473"/>
                  </a:ext>
                </a:extLst>
              </a:tr>
              <a:tr h="43628">
                <a:tc gridSpan="3">
                  <a:txBody>
                    <a:bodyPr/>
                    <a:lstStyle/>
                    <a:p>
                      <a:pPr marL="828040">
                        <a:lnSpc>
                          <a:spcPct val="107000"/>
                        </a:lnSpc>
                        <a:spcAft>
                          <a:spcPts val="800"/>
                        </a:spcAft>
                      </a:pPr>
                      <a:r>
                        <a:rPr lang="en-US" sz="300">
                          <a:effectLst/>
                        </a:rPr>
                        <a:t>Glomerular disease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7 (6.4)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10 (8.9)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633494383"/>
                  </a:ext>
                </a:extLst>
              </a:tr>
              <a:tr h="43628">
                <a:tc gridSpan="3">
                  <a:txBody>
                    <a:bodyPr/>
                    <a:lstStyle/>
                    <a:p>
                      <a:pPr marL="828040">
                        <a:lnSpc>
                          <a:spcPct val="107000"/>
                        </a:lnSpc>
                        <a:spcAft>
                          <a:spcPts val="800"/>
                        </a:spcAft>
                      </a:pPr>
                      <a:r>
                        <a:rPr lang="en-US" sz="300">
                          <a:effectLst/>
                        </a:rPr>
                        <a:t>Unknown</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13 (11.8)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4 (3.6)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513314553"/>
                  </a:ext>
                </a:extLst>
              </a:tr>
              <a:tr h="43628">
                <a:tc gridSpan="3">
                  <a:txBody>
                    <a:bodyPr/>
                    <a:lstStyle/>
                    <a:p>
                      <a:pPr marL="828040">
                        <a:lnSpc>
                          <a:spcPct val="107000"/>
                        </a:lnSpc>
                        <a:spcAft>
                          <a:spcPts val="800"/>
                        </a:spcAft>
                      </a:pPr>
                      <a:r>
                        <a:rPr lang="en-US" sz="300">
                          <a:effectLst/>
                        </a:rPr>
                        <a:t>Other or combined</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43 (39.1)</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47 (42.0)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326583981"/>
                  </a:ext>
                </a:extLst>
              </a:tr>
              <a:tr h="43628">
                <a:tc gridSpan="3">
                  <a:txBody>
                    <a:bodyPr/>
                    <a:lstStyle/>
                    <a:p>
                      <a:pPr>
                        <a:lnSpc>
                          <a:spcPct val="107000"/>
                        </a:lnSpc>
                        <a:spcAft>
                          <a:spcPts val="800"/>
                        </a:spcAft>
                      </a:pPr>
                      <a:r>
                        <a:rPr lang="en-US" sz="300">
                          <a:effectLst/>
                        </a:rPr>
                        <a:t>Estimated GFR</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4099071397"/>
                  </a:ext>
                </a:extLst>
              </a:tr>
              <a:tr h="57457">
                <a:tc gridSpan="3">
                  <a:txBody>
                    <a:bodyPr/>
                    <a:lstStyle/>
                    <a:p>
                      <a:pPr marL="828040">
                        <a:lnSpc>
                          <a:spcPct val="107000"/>
                        </a:lnSpc>
                        <a:spcAft>
                          <a:spcPts val="800"/>
                        </a:spcAft>
                      </a:pPr>
                      <a:r>
                        <a:rPr lang="en-US" sz="300">
                          <a:effectLst/>
                        </a:rPr>
                        <a:t>Mean – ml/min/1.73</a:t>
                      </a:r>
                      <a:r>
                        <a:rPr lang="en-US" sz="300" baseline="30000">
                          <a:effectLst/>
                        </a:rPr>
                        <a:t>2 </a:t>
                      </a:r>
                      <a:r>
                        <a:rPr lang="en-US" sz="300">
                          <a:effectLst/>
                        </a:rPr>
                        <a:t>(SD)</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43.6 ± 13.0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gridSpan="2">
                  <a:txBody>
                    <a:bodyPr/>
                    <a:lstStyle/>
                    <a:p>
                      <a:pPr>
                        <a:lnSpc>
                          <a:spcPct val="107000"/>
                        </a:lnSpc>
                        <a:spcAft>
                          <a:spcPts val="800"/>
                        </a:spcAft>
                      </a:pPr>
                      <a:r>
                        <a:rPr lang="en-US" sz="300">
                          <a:effectLst/>
                        </a:rPr>
                        <a:t>42.8 ± 14.2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881871194"/>
                  </a:ext>
                </a:extLst>
              </a:tr>
              <a:tr h="43628">
                <a:tc gridSpan="3">
                  <a:txBody>
                    <a:bodyPr/>
                    <a:lstStyle/>
                    <a:p>
                      <a:pPr marL="828040">
                        <a:lnSpc>
                          <a:spcPct val="107000"/>
                        </a:lnSpc>
                        <a:spcAft>
                          <a:spcPts val="800"/>
                        </a:spcAft>
                      </a:pPr>
                      <a:r>
                        <a:rPr lang="en-US" sz="300">
                          <a:effectLst/>
                        </a:rPr>
                        <a:t>Distribution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387618317"/>
                  </a:ext>
                </a:extLst>
              </a:tr>
              <a:tr h="43628">
                <a:tc gridSpan="3">
                  <a:txBody>
                    <a:bodyPr/>
                    <a:lstStyle/>
                    <a:p>
                      <a:pPr marL="1656080">
                        <a:lnSpc>
                          <a:spcPct val="107000"/>
                        </a:lnSpc>
                        <a:spcAft>
                          <a:spcPts val="800"/>
                        </a:spcAft>
                      </a:pPr>
                      <a:r>
                        <a:rPr lang="en-US" sz="300">
                          <a:effectLst/>
                        </a:rPr>
                        <a:t>&lt;30 ml/min/1.73</a:t>
                      </a:r>
                      <a:r>
                        <a:rPr lang="en-US" sz="300" baseline="30000">
                          <a:effectLst/>
                        </a:rPr>
                        <a:t>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16 (14.5)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24 (21.4)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750894234"/>
                  </a:ext>
                </a:extLst>
              </a:tr>
              <a:tr h="89504">
                <a:tc gridSpan="3">
                  <a:txBody>
                    <a:bodyPr/>
                    <a:lstStyle/>
                    <a:p>
                      <a:pPr marL="1656080">
                        <a:lnSpc>
                          <a:spcPct val="107000"/>
                        </a:lnSpc>
                        <a:spcAft>
                          <a:spcPts val="800"/>
                        </a:spcAft>
                      </a:pPr>
                      <a:r>
                        <a:rPr lang="en-US" sz="300">
                          <a:effectLst/>
                        </a:rPr>
                        <a:t>≥30 to &lt;45 ml/min/1.73</a:t>
                      </a:r>
                      <a:r>
                        <a:rPr lang="en-US" sz="300" baseline="30000">
                          <a:effectLst/>
                        </a:rPr>
                        <a:t>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46 (41.8)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38 (33.9)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4183138853"/>
                  </a:ext>
                </a:extLst>
              </a:tr>
              <a:tr h="43628">
                <a:tc gridSpan="3">
                  <a:txBody>
                    <a:bodyPr/>
                    <a:lstStyle/>
                    <a:p>
                      <a:pPr marL="1656080">
                        <a:lnSpc>
                          <a:spcPct val="107000"/>
                        </a:lnSpc>
                        <a:spcAft>
                          <a:spcPts val="800"/>
                        </a:spcAft>
                      </a:pPr>
                      <a:r>
                        <a:rPr lang="en-US" sz="300">
                          <a:effectLst/>
                        </a:rPr>
                        <a:t>≥45 ml/min/1.73</a:t>
                      </a:r>
                      <a:r>
                        <a:rPr lang="en-US" sz="300" baseline="30000">
                          <a:effectLst/>
                        </a:rPr>
                        <a:t>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48 (43.6)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50 (44.6)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108943406"/>
                  </a:ext>
                </a:extLst>
              </a:tr>
              <a:tr h="43628">
                <a:tc gridSpan="3">
                  <a:txBody>
                    <a:bodyPr/>
                    <a:lstStyle/>
                    <a:p>
                      <a:pPr>
                        <a:lnSpc>
                          <a:spcPct val="107000"/>
                        </a:lnSpc>
                        <a:spcAft>
                          <a:spcPts val="800"/>
                        </a:spcAft>
                      </a:pPr>
                      <a:r>
                        <a:rPr lang="en-US" sz="300">
                          <a:effectLst/>
                        </a:rPr>
                        <a:t>Urine albumin-to-creatinine ratio (mg/g)</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1803842116"/>
                  </a:ext>
                </a:extLst>
              </a:tr>
              <a:tr h="43628">
                <a:tc gridSpan="3">
                  <a:txBody>
                    <a:bodyPr/>
                    <a:lstStyle/>
                    <a:p>
                      <a:pPr marL="828040">
                        <a:lnSpc>
                          <a:spcPct val="107000"/>
                        </a:lnSpc>
                        <a:spcAft>
                          <a:spcPts val="800"/>
                        </a:spcAft>
                      </a:pPr>
                      <a:r>
                        <a:rPr lang="da-DK" sz="300" spc="25">
                          <a:effectLst/>
                        </a:rPr>
                        <a:t>Median (IQR)</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32.0 (10.0, 163.0)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24.0 (6.0, 79.0)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418503881"/>
                  </a:ext>
                </a:extLst>
              </a:tr>
              <a:tr h="43628">
                <a:tc gridSpan="3">
                  <a:txBody>
                    <a:bodyPr/>
                    <a:lstStyle/>
                    <a:p>
                      <a:pPr marL="828040">
                        <a:lnSpc>
                          <a:spcPct val="107000"/>
                        </a:lnSpc>
                        <a:spcAft>
                          <a:spcPts val="800"/>
                        </a:spcAft>
                      </a:pPr>
                      <a:r>
                        <a:rPr lang="da-DK" sz="300" spc="25">
                          <a:effectLst/>
                        </a:rPr>
                        <a:t>Distribution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960696164"/>
                  </a:ext>
                </a:extLst>
              </a:tr>
              <a:tr h="43628">
                <a:tc gridSpan="3">
                  <a:txBody>
                    <a:bodyPr/>
                    <a:lstStyle/>
                    <a:p>
                      <a:pPr marL="1656080">
                        <a:lnSpc>
                          <a:spcPct val="107000"/>
                        </a:lnSpc>
                        <a:spcAft>
                          <a:spcPts val="800"/>
                        </a:spcAft>
                      </a:pPr>
                      <a:r>
                        <a:rPr lang="da-DK" sz="300" spc="25">
                          <a:effectLst/>
                        </a:rPr>
                        <a:t>&lt;30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52 (47.2)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57 (50.9)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074638536"/>
                  </a:ext>
                </a:extLst>
              </a:tr>
              <a:tr h="43628">
                <a:tc gridSpan="3">
                  <a:txBody>
                    <a:bodyPr/>
                    <a:lstStyle/>
                    <a:p>
                      <a:pPr marL="1656080">
                        <a:lnSpc>
                          <a:spcPct val="107000"/>
                        </a:lnSpc>
                        <a:spcAft>
                          <a:spcPts val="800"/>
                        </a:spcAft>
                      </a:pPr>
                      <a:r>
                        <a:rPr lang="da-DK" sz="300" spc="25">
                          <a:effectLst/>
                        </a:rPr>
                        <a:t>≥30 to ≤300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41 (37.3)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41 (36.6)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3001670426"/>
                  </a:ext>
                </a:extLst>
              </a:tr>
              <a:tr h="43628">
                <a:tc gridSpan="3">
                  <a:txBody>
                    <a:bodyPr/>
                    <a:lstStyle/>
                    <a:p>
                      <a:pPr marL="1656080">
                        <a:lnSpc>
                          <a:spcPct val="107000"/>
                        </a:lnSpc>
                        <a:spcAft>
                          <a:spcPts val="800"/>
                        </a:spcAft>
                      </a:pPr>
                      <a:r>
                        <a:rPr lang="da-DK" sz="300" spc="25">
                          <a:effectLst/>
                        </a:rPr>
                        <a:t>&gt;300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17 (15.5)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2">
                  <a:txBody>
                    <a:bodyPr/>
                    <a:lstStyle/>
                    <a:p>
                      <a:pPr>
                        <a:lnSpc>
                          <a:spcPct val="107000"/>
                        </a:lnSpc>
                        <a:spcAft>
                          <a:spcPts val="800"/>
                        </a:spcAft>
                      </a:pPr>
                      <a:r>
                        <a:rPr lang="en-US" sz="300">
                          <a:effectLst/>
                        </a:rPr>
                        <a:t>14 (12.5)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4103250711"/>
                  </a:ext>
                </a:extLst>
              </a:tr>
              <a:tr h="71895">
                <a:tc gridSpan="3">
                  <a:txBody>
                    <a:bodyPr/>
                    <a:lstStyle/>
                    <a:p>
                      <a:pPr>
                        <a:lnSpc>
                          <a:spcPct val="107000"/>
                        </a:lnSpc>
                        <a:spcAft>
                          <a:spcPts val="800"/>
                        </a:spcAft>
                      </a:pPr>
                      <a:r>
                        <a:rPr lang="en-US" sz="300" spc="25">
                          <a:effectLst/>
                        </a:rPr>
                        <a:t>Median NT-proBNP (IQR) — pg/mL</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197.9 (94.2, 527.9)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gridSpan="2">
                  <a:txBody>
                    <a:bodyPr/>
                    <a:lstStyle/>
                    <a:p>
                      <a:pPr>
                        <a:lnSpc>
                          <a:spcPct val="107000"/>
                        </a:lnSpc>
                        <a:spcAft>
                          <a:spcPts val="800"/>
                        </a:spcAft>
                      </a:pPr>
                      <a:r>
                        <a:rPr lang="en-US" sz="300">
                          <a:effectLst/>
                        </a:rPr>
                        <a:t>211.0 (106.8, 476.3)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nchor="ctr"/>
                </a:tc>
                <a:tc hMerge="1">
                  <a:txBody>
                    <a:bodyPr/>
                    <a:lstStyle/>
                    <a:p>
                      <a:endParaRPr lang="da-DK"/>
                    </a:p>
                  </a:txBody>
                  <a:tcPr/>
                </a:tc>
                <a:tc gridSpan="2">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extLst>
                  <a:ext uri="{0D108BD9-81ED-4DB2-BD59-A6C34878D82A}">
                    <a16:rowId xmlns:a16="http://schemas.microsoft.com/office/drawing/2014/main" val="243908395"/>
                  </a:ext>
                </a:extLst>
              </a:tr>
              <a:tr h="47037">
                <a:tc gridSpan="3">
                  <a:txBody>
                    <a:bodyPr/>
                    <a:lstStyle/>
                    <a:p>
                      <a:pPr>
                        <a:lnSpc>
                          <a:spcPct val="107000"/>
                        </a:lnSpc>
                        <a:spcAft>
                          <a:spcPts val="800"/>
                        </a:spcAft>
                      </a:pPr>
                      <a:r>
                        <a:rPr lang="en-US" sz="300">
                          <a:effectLst/>
                        </a:rPr>
                        <a:t>LV structure and function</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436880267"/>
                  </a:ext>
                </a:extLst>
              </a:tr>
              <a:tr h="47037">
                <a:tc gridSpan="3">
                  <a:txBody>
                    <a:bodyPr/>
                    <a:lstStyle/>
                    <a:p>
                      <a:pPr>
                        <a:lnSpc>
                          <a:spcPct val="107000"/>
                        </a:lnSpc>
                        <a:spcAft>
                          <a:spcPts val="800"/>
                        </a:spcAft>
                      </a:pPr>
                      <a:r>
                        <a:rPr lang="en-US" sz="300">
                          <a:effectLst/>
                        </a:rPr>
                        <a:t>LV mass, g</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163.3 ± 52.8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154.1 ± 47.1</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783260276"/>
                  </a:ext>
                </a:extLst>
              </a:tr>
              <a:tr h="47037">
                <a:tc gridSpan="3">
                  <a:txBody>
                    <a:bodyPr/>
                    <a:lstStyle/>
                    <a:p>
                      <a:pPr>
                        <a:lnSpc>
                          <a:spcPct val="107000"/>
                        </a:lnSpc>
                        <a:spcAft>
                          <a:spcPts val="800"/>
                        </a:spcAft>
                      </a:pPr>
                      <a:r>
                        <a:rPr lang="en-US" sz="300">
                          <a:effectLst/>
                        </a:rPr>
                        <a:t>LV mass index, g/m</a:t>
                      </a:r>
                      <a:r>
                        <a:rPr lang="en-US" sz="300" baseline="30000">
                          <a:effectLst/>
                        </a:rPr>
                        <a:t>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80.3 ± 23.4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75.7 ± 20.0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942598879"/>
                  </a:ext>
                </a:extLst>
              </a:tr>
              <a:tr h="47037">
                <a:tc gridSpan="3">
                  <a:txBody>
                    <a:bodyPr/>
                    <a:lstStyle/>
                    <a:p>
                      <a:pPr>
                        <a:lnSpc>
                          <a:spcPct val="107000"/>
                        </a:lnSpc>
                        <a:spcAft>
                          <a:spcPts val="800"/>
                        </a:spcAft>
                      </a:pPr>
                      <a:r>
                        <a:rPr lang="en-US" sz="300">
                          <a:effectLst/>
                        </a:rPr>
                        <a:t>LVEED, cm</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4.8 ± 0.6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4.7 ± 0.5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10433770"/>
                  </a:ext>
                </a:extLst>
              </a:tr>
              <a:tr h="47037">
                <a:tc gridSpan="3">
                  <a:txBody>
                    <a:bodyPr/>
                    <a:lstStyle/>
                    <a:p>
                      <a:pPr>
                        <a:lnSpc>
                          <a:spcPct val="107000"/>
                        </a:lnSpc>
                        <a:spcAft>
                          <a:spcPts val="800"/>
                        </a:spcAft>
                      </a:pPr>
                      <a:r>
                        <a:rPr lang="en-US" sz="300">
                          <a:effectLst/>
                        </a:rPr>
                        <a:t>PWTd, cm</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0.9 ± 0.2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0.9 ± 0.2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354652129"/>
                  </a:ext>
                </a:extLst>
              </a:tr>
              <a:tr h="47037">
                <a:tc gridSpan="3">
                  <a:txBody>
                    <a:bodyPr/>
                    <a:lstStyle/>
                    <a:p>
                      <a:pPr>
                        <a:lnSpc>
                          <a:spcPct val="107000"/>
                        </a:lnSpc>
                        <a:spcAft>
                          <a:spcPts val="800"/>
                        </a:spcAft>
                      </a:pPr>
                      <a:r>
                        <a:rPr lang="en-US" sz="300">
                          <a:effectLst/>
                        </a:rPr>
                        <a:t>IVSd, cm</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1.0 ± 0.2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1.0 ± 0.2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67698155"/>
                  </a:ext>
                </a:extLst>
              </a:tr>
              <a:tr h="47037">
                <a:tc gridSpan="3">
                  <a:txBody>
                    <a:bodyPr/>
                    <a:lstStyle/>
                    <a:p>
                      <a:pPr>
                        <a:lnSpc>
                          <a:spcPct val="107000"/>
                        </a:lnSpc>
                        <a:spcAft>
                          <a:spcPts val="800"/>
                        </a:spcAft>
                      </a:pPr>
                      <a:r>
                        <a:rPr lang="en-US" sz="300">
                          <a:effectLst/>
                        </a:rPr>
                        <a:t>LVDV, ml</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108.0 ± 28.3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106.0 ± 26.0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171617439"/>
                  </a:ext>
                </a:extLst>
              </a:tr>
              <a:tr h="47037">
                <a:tc gridSpan="3">
                  <a:txBody>
                    <a:bodyPr/>
                    <a:lstStyle/>
                    <a:p>
                      <a:pPr>
                        <a:lnSpc>
                          <a:spcPct val="107000"/>
                        </a:lnSpc>
                        <a:spcAft>
                          <a:spcPts val="800"/>
                        </a:spcAft>
                      </a:pPr>
                      <a:r>
                        <a:rPr lang="en-US" sz="300">
                          <a:effectLst/>
                        </a:rPr>
                        <a:t>LVESD, cm</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3.5 ± 0.6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3.4 ± 0.5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700376999"/>
                  </a:ext>
                </a:extLst>
              </a:tr>
              <a:tr h="47037">
                <a:tc gridSpan="3">
                  <a:txBody>
                    <a:bodyPr/>
                    <a:lstStyle/>
                    <a:p>
                      <a:pPr>
                        <a:lnSpc>
                          <a:spcPct val="107000"/>
                        </a:lnSpc>
                        <a:spcAft>
                          <a:spcPts val="800"/>
                        </a:spcAft>
                      </a:pPr>
                      <a:r>
                        <a:rPr lang="en-US" sz="300">
                          <a:effectLst/>
                        </a:rPr>
                        <a:t>LVESV, ml</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54.6 ± 19.4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51.3 ± 16.8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987007825"/>
                  </a:ext>
                </a:extLst>
              </a:tr>
              <a:tr h="47037">
                <a:tc gridSpan="3">
                  <a:txBody>
                    <a:bodyPr/>
                    <a:lstStyle/>
                    <a:p>
                      <a:pPr>
                        <a:lnSpc>
                          <a:spcPct val="107000"/>
                        </a:lnSpc>
                        <a:spcAft>
                          <a:spcPts val="800"/>
                        </a:spcAft>
                      </a:pPr>
                      <a:r>
                        <a:rPr lang="en-US" sz="300">
                          <a:effectLst/>
                        </a:rPr>
                        <a:t>LVH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13 (11.8)</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10 (8.9)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128381010"/>
                  </a:ext>
                </a:extLst>
              </a:tr>
              <a:tr h="47037">
                <a:tc gridSpan="3">
                  <a:txBody>
                    <a:bodyPr/>
                    <a:lstStyle/>
                    <a:p>
                      <a:pPr>
                        <a:lnSpc>
                          <a:spcPct val="107000"/>
                        </a:lnSpc>
                        <a:spcAft>
                          <a:spcPts val="800"/>
                        </a:spcAft>
                      </a:pPr>
                      <a:r>
                        <a:rPr lang="en-US" sz="300">
                          <a:effectLst/>
                        </a:rPr>
                        <a:t>LVEF,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50.3 ± 7.0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51.7 ± 8.5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090076745"/>
                  </a:ext>
                </a:extLst>
              </a:tr>
              <a:tr h="47037">
                <a:tc gridSpan="3">
                  <a:txBody>
                    <a:bodyPr/>
                    <a:lstStyle/>
                    <a:p>
                      <a:pPr>
                        <a:lnSpc>
                          <a:spcPct val="107000"/>
                        </a:lnSpc>
                        <a:spcAft>
                          <a:spcPts val="800"/>
                        </a:spcAft>
                      </a:pPr>
                      <a:r>
                        <a:rPr lang="en-US" sz="300">
                          <a:effectLst/>
                        </a:rPr>
                        <a:t>GLS,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-16.1 ± 3.3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-16.2 ± 3.4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84516704"/>
                  </a:ext>
                </a:extLst>
              </a:tr>
              <a:tr h="47037">
                <a:tc gridSpan="5">
                  <a:txBody>
                    <a:bodyPr/>
                    <a:lstStyle/>
                    <a:p>
                      <a:pPr>
                        <a:lnSpc>
                          <a:spcPct val="107000"/>
                        </a:lnSpc>
                        <a:spcAft>
                          <a:spcPts val="800"/>
                        </a:spcAft>
                      </a:pPr>
                      <a:r>
                        <a:rPr lang="en-US" sz="300">
                          <a:effectLst/>
                        </a:rPr>
                        <a:t>LV diastolic function</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935927959"/>
                  </a:ext>
                </a:extLst>
              </a:tr>
              <a:tr h="47037">
                <a:tc gridSpan="3">
                  <a:txBody>
                    <a:bodyPr/>
                    <a:lstStyle/>
                    <a:p>
                      <a:pPr>
                        <a:lnSpc>
                          <a:spcPct val="107000"/>
                        </a:lnSpc>
                        <a:spcAft>
                          <a:spcPts val="800"/>
                        </a:spcAft>
                      </a:pPr>
                      <a:r>
                        <a:rPr lang="en-US" sz="300">
                          <a:effectLst/>
                        </a:rPr>
                        <a:t>E/A ratio*</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da-DK" sz="300">
                          <a:effectLst/>
                        </a:rPr>
                        <a:t>0.8 (0.6, 1.1)</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da-DK" sz="300">
                          <a:effectLst/>
                        </a:rPr>
                        <a:t>0.9 (0.8, 1.2)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843381531"/>
                  </a:ext>
                </a:extLst>
              </a:tr>
              <a:tr h="47037">
                <a:tc gridSpan="3">
                  <a:txBody>
                    <a:bodyPr/>
                    <a:lstStyle/>
                    <a:p>
                      <a:pPr>
                        <a:lnSpc>
                          <a:spcPct val="107000"/>
                        </a:lnSpc>
                        <a:spcAft>
                          <a:spcPts val="800"/>
                        </a:spcAft>
                      </a:pPr>
                      <a:r>
                        <a:rPr lang="en-US" sz="300">
                          <a:effectLst/>
                        </a:rPr>
                        <a:t>E-wave, m/s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0.7 ± 0.2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0.7 ± 0.2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294514845"/>
                  </a:ext>
                </a:extLst>
              </a:tr>
              <a:tr h="47037">
                <a:tc gridSpan="3">
                  <a:txBody>
                    <a:bodyPr/>
                    <a:lstStyle/>
                    <a:p>
                      <a:pPr>
                        <a:lnSpc>
                          <a:spcPct val="107000"/>
                        </a:lnSpc>
                        <a:spcAft>
                          <a:spcPts val="800"/>
                        </a:spcAft>
                      </a:pPr>
                      <a:r>
                        <a:rPr lang="en-US" sz="300">
                          <a:effectLst/>
                        </a:rPr>
                        <a:t>A-wave, m/s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0.7 ± 0.2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0.7 ± 0.2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465084107"/>
                  </a:ext>
                </a:extLst>
              </a:tr>
              <a:tr h="47037">
                <a:tc gridSpan="3">
                  <a:txBody>
                    <a:bodyPr/>
                    <a:lstStyle/>
                    <a:p>
                      <a:pPr>
                        <a:lnSpc>
                          <a:spcPct val="107000"/>
                        </a:lnSpc>
                        <a:spcAft>
                          <a:spcPts val="800"/>
                        </a:spcAft>
                      </a:pPr>
                      <a:r>
                        <a:rPr lang="da-DK" sz="300">
                          <a:effectLst/>
                        </a:rPr>
                        <a:t>e′ lateral, cm/s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9.0 ± 3.5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9.0 ± 3.0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039826730"/>
                  </a:ext>
                </a:extLst>
              </a:tr>
              <a:tr h="47037">
                <a:tc gridSpan="3">
                  <a:txBody>
                    <a:bodyPr/>
                    <a:lstStyle/>
                    <a:p>
                      <a:pPr>
                        <a:lnSpc>
                          <a:spcPct val="107000"/>
                        </a:lnSpc>
                        <a:spcAft>
                          <a:spcPts val="800"/>
                        </a:spcAft>
                      </a:pPr>
                      <a:r>
                        <a:rPr lang="da-DK" sz="300">
                          <a:effectLst/>
                        </a:rPr>
                        <a:t>e′ lateral &lt;10 -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70 (63.6)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69 (61.6)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244658485"/>
                  </a:ext>
                </a:extLst>
              </a:tr>
              <a:tr h="47037">
                <a:tc gridSpan="3">
                  <a:txBody>
                    <a:bodyPr/>
                    <a:lstStyle/>
                    <a:p>
                      <a:pPr>
                        <a:lnSpc>
                          <a:spcPct val="107000"/>
                        </a:lnSpc>
                        <a:spcAft>
                          <a:spcPts val="800"/>
                        </a:spcAft>
                      </a:pPr>
                      <a:r>
                        <a:rPr lang="da-DK" sz="300">
                          <a:effectLst/>
                        </a:rPr>
                        <a:t>e′ septal, cm/s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7.2 ± 2.4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7.3 ± 2.2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350178146"/>
                  </a:ext>
                </a:extLst>
              </a:tr>
              <a:tr h="47037">
                <a:tc gridSpan="3">
                  <a:txBody>
                    <a:bodyPr/>
                    <a:lstStyle/>
                    <a:p>
                      <a:pPr>
                        <a:lnSpc>
                          <a:spcPct val="107000"/>
                        </a:lnSpc>
                        <a:spcAft>
                          <a:spcPts val="800"/>
                        </a:spcAft>
                      </a:pPr>
                      <a:r>
                        <a:rPr lang="da-DK" sz="300">
                          <a:effectLst/>
                        </a:rPr>
                        <a:t>e′ septal &lt;7 -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49 (44.5)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46 (41.1)</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723861814"/>
                  </a:ext>
                </a:extLst>
              </a:tr>
              <a:tr h="47037">
                <a:tc gridSpan="3">
                  <a:txBody>
                    <a:bodyPr/>
                    <a:lstStyle/>
                    <a:p>
                      <a:pPr>
                        <a:lnSpc>
                          <a:spcPct val="107000"/>
                        </a:lnSpc>
                        <a:spcAft>
                          <a:spcPts val="800"/>
                        </a:spcAft>
                      </a:pPr>
                      <a:r>
                        <a:rPr lang="da-DK" sz="300">
                          <a:effectLst/>
                        </a:rPr>
                        <a:t>a’ lateral, cm/s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10.6 ± 3.3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11.1 ± 3.3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396327617"/>
                  </a:ext>
                </a:extLst>
              </a:tr>
              <a:tr h="47037">
                <a:tc gridSpan="3">
                  <a:txBody>
                    <a:bodyPr/>
                    <a:lstStyle/>
                    <a:p>
                      <a:pPr>
                        <a:lnSpc>
                          <a:spcPct val="107000"/>
                        </a:lnSpc>
                        <a:spcAft>
                          <a:spcPts val="800"/>
                        </a:spcAft>
                      </a:pPr>
                      <a:r>
                        <a:rPr lang="da-DK" sz="300">
                          <a:effectLst/>
                        </a:rPr>
                        <a:t>a’ septal, cm/s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10.2 ± 2.9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10.3 ± 2.7</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443253831"/>
                  </a:ext>
                </a:extLst>
              </a:tr>
              <a:tr h="47037">
                <a:tc gridSpan="3">
                  <a:txBody>
                    <a:bodyPr/>
                    <a:lstStyle/>
                    <a:p>
                      <a:pPr>
                        <a:lnSpc>
                          <a:spcPct val="107000"/>
                        </a:lnSpc>
                        <a:spcAft>
                          <a:spcPts val="800"/>
                        </a:spcAft>
                      </a:pPr>
                      <a:r>
                        <a:rPr lang="da-DK" sz="300">
                          <a:effectLst/>
                        </a:rPr>
                        <a:t>E/e′ lateral*</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7.2 (6.1, 9.0)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da-DK" sz="300">
                          <a:effectLst/>
                        </a:rPr>
                        <a:t>7.5 (5.7, 9.3)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958011372"/>
                  </a:ext>
                </a:extLst>
              </a:tr>
              <a:tr h="47037">
                <a:tc gridSpan="3">
                  <a:txBody>
                    <a:bodyPr/>
                    <a:lstStyle/>
                    <a:p>
                      <a:pPr>
                        <a:lnSpc>
                          <a:spcPct val="107000"/>
                        </a:lnSpc>
                        <a:spcAft>
                          <a:spcPts val="800"/>
                        </a:spcAft>
                      </a:pPr>
                      <a:r>
                        <a:rPr lang="da-DK" sz="300">
                          <a:effectLst/>
                        </a:rPr>
                        <a:t>E/e′ septal*</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9.4 (7.2 – 11.6)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8.8 (7.5, 12.7)</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860748879"/>
                  </a:ext>
                </a:extLst>
              </a:tr>
              <a:tr h="47037">
                <a:tc gridSpan="3">
                  <a:txBody>
                    <a:bodyPr/>
                    <a:lstStyle/>
                    <a:p>
                      <a:pPr>
                        <a:lnSpc>
                          <a:spcPct val="107000"/>
                        </a:lnSpc>
                        <a:spcAft>
                          <a:spcPts val="800"/>
                        </a:spcAft>
                      </a:pPr>
                      <a:r>
                        <a:rPr lang="da-DK" sz="300">
                          <a:effectLst/>
                        </a:rPr>
                        <a:t>E/e′ average*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8.3 (6.8, 10.4)</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8.1 (6.8, 10.9)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481255166"/>
                  </a:ext>
                </a:extLst>
              </a:tr>
              <a:tr h="47037">
                <a:tc gridSpan="3">
                  <a:txBody>
                    <a:bodyPr/>
                    <a:lstStyle/>
                    <a:p>
                      <a:pPr>
                        <a:lnSpc>
                          <a:spcPct val="107000"/>
                        </a:lnSpc>
                        <a:spcAft>
                          <a:spcPts val="800"/>
                        </a:spcAft>
                      </a:pPr>
                      <a:r>
                        <a:rPr lang="da-DK" sz="300">
                          <a:effectLst/>
                        </a:rPr>
                        <a:t>E/e′ average &gt;14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20 (18.2)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12 (11.6)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582889724"/>
                  </a:ext>
                </a:extLst>
              </a:tr>
              <a:tr h="47037">
                <a:tc gridSpan="3">
                  <a:txBody>
                    <a:bodyPr/>
                    <a:lstStyle/>
                    <a:p>
                      <a:pPr>
                        <a:lnSpc>
                          <a:spcPct val="107000"/>
                        </a:lnSpc>
                        <a:spcAft>
                          <a:spcPts val="800"/>
                        </a:spcAft>
                      </a:pPr>
                      <a:r>
                        <a:rPr lang="da-DK" sz="300">
                          <a:effectLst/>
                        </a:rPr>
                        <a:t>LV diastolic function</a:t>
                      </a:r>
                      <a:r>
                        <a:rPr lang="da-DK" sz="300" baseline="-25000">
                          <a:effectLst/>
                        </a:rPr>
                        <a:t>b</a:t>
                      </a:r>
                      <a:r>
                        <a:rPr lang="da-DK" sz="300">
                          <a:effectLst/>
                        </a:rPr>
                        <a:t>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562595589"/>
                  </a:ext>
                </a:extLst>
              </a:tr>
              <a:tr h="47037">
                <a:tc gridSpan="3">
                  <a:txBody>
                    <a:bodyPr/>
                    <a:lstStyle/>
                    <a:p>
                      <a:pPr marL="828040">
                        <a:lnSpc>
                          <a:spcPct val="107000"/>
                        </a:lnSpc>
                        <a:spcAft>
                          <a:spcPts val="800"/>
                        </a:spcAft>
                      </a:pPr>
                      <a:r>
                        <a:rPr lang="da-DK" sz="300">
                          <a:effectLst/>
                        </a:rPr>
                        <a:t>Normal diastolic function</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71 (64.5)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75 (67.0)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761100391"/>
                  </a:ext>
                </a:extLst>
              </a:tr>
              <a:tr h="47037">
                <a:tc gridSpan="3">
                  <a:txBody>
                    <a:bodyPr/>
                    <a:lstStyle/>
                    <a:p>
                      <a:pPr marL="828040">
                        <a:lnSpc>
                          <a:spcPct val="107000"/>
                        </a:lnSpc>
                        <a:spcAft>
                          <a:spcPts val="800"/>
                        </a:spcAft>
                      </a:pPr>
                      <a:r>
                        <a:rPr lang="da-DK" sz="300">
                          <a:effectLst/>
                        </a:rPr>
                        <a:t>Indeterminate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31 (28.2)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28 (25.0)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263312546"/>
                  </a:ext>
                </a:extLst>
              </a:tr>
              <a:tr h="47037">
                <a:tc gridSpan="3">
                  <a:txBody>
                    <a:bodyPr/>
                    <a:lstStyle/>
                    <a:p>
                      <a:pPr marL="828040">
                        <a:lnSpc>
                          <a:spcPct val="107000"/>
                        </a:lnSpc>
                        <a:spcAft>
                          <a:spcPts val="800"/>
                        </a:spcAft>
                      </a:pPr>
                      <a:r>
                        <a:rPr lang="da-DK" sz="300">
                          <a:effectLst/>
                        </a:rPr>
                        <a:t>Diastolic dysfunction</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8 (7.3)</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9 (8.0)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984837176"/>
                  </a:ext>
                </a:extLst>
              </a:tr>
              <a:tr h="47037">
                <a:tc gridSpan="5">
                  <a:txBody>
                    <a:bodyPr/>
                    <a:lstStyle/>
                    <a:p>
                      <a:pPr>
                        <a:lnSpc>
                          <a:spcPct val="107000"/>
                        </a:lnSpc>
                        <a:spcAft>
                          <a:spcPts val="800"/>
                        </a:spcAft>
                      </a:pPr>
                      <a:r>
                        <a:rPr lang="da-DK" sz="300">
                          <a:effectLst/>
                        </a:rPr>
                        <a:t>LA size and function</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264749681"/>
                  </a:ext>
                </a:extLst>
              </a:tr>
              <a:tr h="47037">
                <a:tc gridSpan="3">
                  <a:txBody>
                    <a:bodyPr/>
                    <a:lstStyle/>
                    <a:p>
                      <a:pPr>
                        <a:lnSpc>
                          <a:spcPct val="107000"/>
                        </a:lnSpc>
                        <a:spcAft>
                          <a:spcPts val="800"/>
                        </a:spcAft>
                      </a:pPr>
                      <a:r>
                        <a:rPr lang="da-DK" sz="300">
                          <a:effectLst/>
                        </a:rPr>
                        <a:t>LA volume, mL</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52.6 ± 19.6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48.8 ± 17.6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956713679"/>
                  </a:ext>
                </a:extLst>
              </a:tr>
              <a:tr h="47037">
                <a:tc gridSpan="3">
                  <a:txBody>
                    <a:bodyPr/>
                    <a:lstStyle/>
                    <a:p>
                      <a:pPr>
                        <a:lnSpc>
                          <a:spcPct val="107000"/>
                        </a:lnSpc>
                        <a:spcAft>
                          <a:spcPts val="800"/>
                        </a:spcAft>
                      </a:pPr>
                      <a:r>
                        <a:rPr lang="da-DK" sz="300">
                          <a:effectLst/>
                        </a:rPr>
                        <a:t>LAVi, ml/m</a:t>
                      </a:r>
                      <a:r>
                        <a:rPr lang="da-DK" sz="300" baseline="30000">
                          <a:effectLst/>
                        </a:rPr>
                        <a:t>2</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25.1 ± 7.6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23.3 ± 7.6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673513311"/>
                  </a:ext>
                </a:extLst>
              </a:tr>
              <a:tr h="47037">
                <a:tc gridSpan="3">
                  <a:txBody>
                    <a:bodyPr/>
                    <a:lstStyle/>
                    <a:p>
                      <a:pPr>
                        <a:lnSpc>
                          <a:spcPct val="107000"/>
                        </a:lnSpc>
                        <a:spcAft>
                          <a:spcPts val="800"/>
                        </a:spcAft>
                      </a:pPr>
                      <a:r>
                        <a:rPr lang="da-DK" sz="300">
                          <a:effectLst/>
                        </a:rPr>
                        <a:t>LAVi enlargement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17 (15.5)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9 (8.0)</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703549888"/>
                  </a:ext>
                </a:extLst>
              </a:tr>
              <a:tr h="47037">
                <a:tc gridSpan="5">
                  <a:txBody>
                    <a:bodyPr/>
                    <a:lstStyle/>
                    <a:p>
                      <a:pPr>
                        <a:lnSpc>
                          <a:spcPct val="107000"/>
                        </a:lnSpc>
                        <a:spcAft>
                          <a:spcPts val="800"/>
                        </a:spcAft>
                      </a:pPr>
                      <a:r>
                        <a:rPr lang="en-US" sz="300">
                          <a:effectLst/>
                        </a:rPr>
                        <a:t>RV function and pulmonary pressure</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990938803"/>
                  </a:ext>
                </a:extLst>
              </a:tr>
              <a:tr h="47037">
                <a:tc gridSpan="3">
                  <a:txBody>
                    <a:bodyPr/>
                    <a:lstStyle/>
                    <a:p>
                      <a:pPr>
                        <a:lnSpc>
                          <a:spcPct val="107000"/>
                        </a:lnSpc>
                        <a:spcAft>
                          <a:spcPts val="800"/>
                        </a:spcAft>
                      </a:pPr>
                      <a:r>
                        <a:rPr lang="da-DK" sz="300">
                          <a:effectLst/>
                        </a:rPr>
                        <a:t>TAPSE, cm</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2.4 ± 0.5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2.3 ± 0.5</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258580916"/>
                  </a:ext>
                </a:extLst>
              </a:tr>
              <a:tr h="47037">
                <a:tc gridSpan="3">
                  <a:txBody>
                    <a:bodyPr/>
                    <a:lstStyle/>
                    <a:p>
                      <a:pPr>
                        <a:lnSpc>
                          <a:spcPct val="107000"/>
                        </a:lnSpc>
                        <a:spcAft>
                          <a:spcPts val="800"/>
                        </a:spcAft>
                      </a:pPr>
                      <a:r>
                        <a:rPr lang="da-DK" sz="300">
                          <a:effectLst/>
                        </a:rPr>
                        <a:t>TAPSE &lt;1.7 cm – no.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10 (9.1)</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10 (8.9)</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a:effectLst/>
                        </a:rPr>
                        <a:t> </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499818840"/>
                  </a:ext>
                </a:extLst>
              </a:tr>
              <a:tr h="47037">
                <a:tc gridSpan="3">
                  <a:txBody>
                    <a:bodyPr/>
                    <a:lstStyle/>
                    <a:p>
                      <a:pPr>
                        <a:lnSpc>
                          <a:spcPct val="107000"/>
                        </a:lnSpc>
                        <a:spcAft>
                          <a:spcPts val="800"/>
                        </a:spcAft>
                      </a:pPr>
                      <a:r>
                        <a:rPr lang="da-DK" sz="300">
                          <a:effectLst/>
                        </a:rPr>
                        <a:t>TR, m/s</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hMerge="1">
                  <a:txBody>
                    <a:bodyPr/>
                    <a:lstStyle/>
                    <a:p>
                      <a:endParaRPr lang="da-DK"/>
                    </a:p>
                  </a:txBody>
                  <a:tcPr/>
                </a:tc>
                <a:tc hMerge="1">
                  <a:txBody>
                    <a:bodyPr/>
                    <a:lstStyle/>
                    <a:p>
                      <a:endParaRPr lang="da-DK"/>
                    </a:p>
                  </a:txBody>
                  <a:tcPr/>
                </a:tc>
                <a:tc>
                  <a:txBody>
                    <a:bodyPr/>
                    <a:lstStyle/>
                    <a:p>
                      <a:pPr>
                        <a:lnSpc>
                          <a:spcPct val="107000"/>
                        </a:lnSpc>
                        <a:spcAft>
                          <a:spcPts val="800"/>
                        </a:spcAft>
                      </a:pPr>
                      <a:r>
                        <a:rPr lang="en-US" sz="300">
                          <a:effectLst/>
                        </a:rPr>
                        <a:t>2.2 ± 0.6</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a:txBody>
                    <a:bodyPr/>
                    <a:lstStyle/>
                    <a:p>
                      <a:pPr>
                        <a:lnSpc>
                          <a:spcPct val="107000"/>
                        </a:lnSpc>
                        <a:spcAft>
                          <a:spcPts val="800"/>
                        </a:spcAft>
                      </a:pPr>
                      <a:r>
                        <a:rPr lang="en-US" sz="300">
                          <a:effectLst/>
                        </a:rPr>
                        <a:t>2.3 ± 0.7</a:t>
                      </a:r>
                      <a:endParaRPr lang="da-DK" sz="300">
                        <a:effectLst/>
                        <a:latin typeface="Calibri" panose="020F0502020204030204" pitchFamily="34" charset="0"/>
                        <a:ea typeface="Calibri" panose="020F0502020204030204" pitchFamily="34" charset="0"/>
                        <a:cs typeface="Times New Roman" panose="02020603050405020304" pitchFamily="18" charset="0"/>
                      </a:endParaRPr>
                    </a:p>
                  </a:txBody>
                  <a:tcPr marL="16076" marR="16076" marT="0" marB="0"/>
                </a:tc>
                <a:tc gridSpan="3">
                  <a:txBody>
                    <a:bodyPr/>
                    <a:lstStyle/>
                    <a:p>
                      <a:pPr>
                        <a:lnSpc>
                          <a:spcPct val="107000"/>
                        </a:lnSpc>
                        <a:spcAft>
                          <a:spcPts val="800"/>
                        </a:spcAft>
                      </a:pPr>
                      <a:r>
                        <a:rPr lang="da-DK" sz="300" dirty="0">
                          <a:effectLst/>
                        </a:rPr>
                        <a:t> </a:t>
                      </a:r>
                      <a:endParaRPr lang="da-DK" sz="3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672432702"/>
                  </a:ext>
                </a:extLst>
              </a:tr>
            </a:tbl>
          </a:graphicData>
        </a:graphic>
      </p:graphicFrame>
      <p:graphicFrame>
        <p:nvGraphicFramePr>
          <p:cNvPr id="6" name="Tabel 5">
            <a:extLst>
              <a:ext uri="{FF2B5EF4-FFF2-40B4-BE49-F238E27FC236}">
                <a16:creationId xmlns:a16="http://schemas.microsoft.com/office/drawing/2014/main" id="{81E28A0E-344E-E92F-7AC2-8A30C197B33F}"/>
              </a:ext>
            </a:extLst>
          </p:cNvPr>
          <p:cNvGraphicFramePr>
            <a:graphicFrameLocks noGrp="1"/>
          </p:cNvGraphicFramePr>
          <p:nvPr>
            <p:extLst>
              <p:ext uri="{D42A27DB-BD31-4B8C-83A1-F6EECF244321}">
                <p14:modId xmlns:p14="http://schemas.microsoft.com/office/powerpoint/2010/main" val="792645026"/>
              </p:ext>
            </p:extLst>
          </p:nvPr>
        </p:nvGraphicFramePr>
        <p:xfrm>
          <a:off x="458789" y="1034521"/>
          <a:ext cx="11028361" cy="4629413"/>
        </p:xfrm>
        <a:graphic>
          <a:graphicData uri="http://schemas.openxmlformats.org/drawingml/2006/table">
            <a:tbl>
              <a:tblPr firstRow="1" firstCol="1" bandRow="1">
                <a:tableStyleId>{5C22544A-7EE6-4342-B048-85BDC9FD1C3A}</a:tableStyleId>
              </a:tblPr>
              <a:tblGrid>
                <a:gridCol w="4017961">
                  <a:extLst>
                    <a:ext uri="{9D8B030D-6E8A-4147-A177-3AD203B41FA5}">
                      <a16:colId xmlns:a16="http://schemas.microsoft.com/office/drawing/2014/main" val="2432100104"/>
                    </a:ext>
                  </a:extLst>
                </a:gridCol>
                <a:gridCol w="3520502">
                  <a:extLst>
                    <a:ext uri="{9D8B030D-6E8A-4147-A177-3AD203B41FA5}">
                      <a16:colId xmlns:a16="http://schemas.microsoft.com/office/drawing/2014/main" val="1415093173"/>
                    </a:ext>
                  </a:extLst>
                </a:gridCol>
                <a:gridCol w="3489898">
                  <a:extLst>
                    <a:ext uri="{9D8B030D-6E8A-4147-A177-3AD203B41FA5}">
                      <a16:colId xmlns:a16="http://schemas.microsoft.com/office/drawing/2014/main" val="42207738"/>
                    </a:ext>
                  </a:extLst>
                </a:gridCol>
              </a:tblGrid>
              <a:tr h="600573">
                <a:tc>
                  <a:txBody>
                    <a:bodyPr/>
                    <a:lstStyle/>
                    <a:p>
                      <a:pPr>
                        <a:lnSpc>
                          <a:spcPct val="107000"/>
                        </a:lnSpc>
                        <a:spcAft>
                          <a:spcPts val="800"/>
                        </a:spcAft>
                      </a:pPr>
                      <a:r>
                        <a:rPr lang="en-US" sz="1400" dirty="0">
                          <a:effectLst/>
                          <a:latin typeface="+mj-lt"/>
                        </a:rPr>
                        <a:t> </a:t>
                      </a:r>
                      <a:endParaRPr lang="da-DK" sz="1400" dirty="0">
                        <a:effectLst/>
                        <a:latin typeface="+mj-lt"/>
                      </a:endParaRPr>
                    </a:p>
                    <a:p>
                      <a:pPr>
                        <a:lnSpc>
                          <a:spcPct val="107000"/>
                        </a:lnSpc>
                        <a:spcAft>
                          <a:spcPts val="800"/>
                        </a:spcAft>
                      </a:pPr>
                      <a:r>
                        <a:rPr lang="da-DK" sz="1400" dirty="0" err="1">
                          <a:effectLst/>
                          <a:latin typeface="+mj-lt"/>
                        </a:rPr>
                        <a:t>Characteristic</a:t>
                      </a:r>
                      <a:endParaRPr lang="da-DK" sz="1400" dirty="0">
                        <a:effectLst/>
                        <a:latin typeface="+mj-lt"/>
                      </a:endParaRPr>
                    </a:p>
                    <a:p>
                      <a:pPr>
                        <a:lnSpc>
                          <a:spcPct val="107000"/>
                        </a:lnSpc>
                        <a:spcAft>
                          <a:spcPts val="800"/>
                        </a:spcAft>
                      </a:pPr>
                      <a:r>
                        <a:rPr lang="da-DK" sz="1400" dirty="0">
                          <a:effectLst/>
                          <a:latin typeface="+mj-lt"/>
                        </a:rPr>
                        <a:t> </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1400" dirty="0">
                          <a:effectLst/>
                        </a:rPr>
                        <a:t> </a:t>
                      </a:r>
                    </a:p>
                    <a:p>
                      <a:pPr algn="ctr">
                        <a:lnSpc>
                          <a:spcPct val="107000"/>
                        </a:lnSpc>
                        <a:spcAft>
                          <a:spcPts val="800"/>
                        </a:spcAft>
                      </a:pPr>
                      <a:r>
                        <a:rPr lang="da-DK" sz="1400" dirty="0">
                          <a:effectLst/>
                        </a:rPr>
                        <a:t>Dapagliflozin (n=110)</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1400" dirty="0">
                          <a:effectLst/>
                        </a:rPr>
                        <a:t> </a:t>
                      </a:r>
                    </a:p>
                    <a:p>
                      <a:pPr algn="ctr">
                        <a:lnSpc>
                          <a:spcPct val="107000"/>
                        </a:lnSpc>
                        <a:spcAft>
                          <a:spcPts val="800"/>
                        </a:spcAft>
                      </a:pPr>
                      <a:r>
                        <a:rPr lang="da-DK" sz="1400" dirty="0">
                          <a:effectLst/>
                        </a:rPr>
                        <a:t>Placebo (n=112)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1517394"/>
                  </a:ext>
                </a:extLst>
              </a:tr>
              <a:tr h="150860">
                <a:tc>
                  <a:txBody>
                    <a:bodyPr/>
                    <a:lstStyle/>
                    <a:p>
                      <a:pPr>
                        <a:lnSpc>
                          <a:spcPct val="107000"/>
                        </a:lnSpc>
                        <a:spcAft>
                          <a:spcPts val="800"/>
                        </a:spcAft>
                      </a:pPr>
                      <a:r>
                        <a:rPr lang="da-DK" sz="1400" dirty="0">
                          <a:effectLst/>
                          <a:latin typeface="+mj-lt"/>
                        </a:rPr>
                        <a:t>Age, </a:t>
                      </a:r>
                      <a:r>
                        <a:rPr lang="da-DK" sz="1400" dirty="0" err="1">
                          <a:effectLst/>
                          <a:latin typeface="+mj-lt"/>
                        </a:rPr>
                        <a:t>years</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1400" dirty="0">
                          <a:effectLst/>
                        </a:rPr>
                        <a:t>67.0 ± 14.7</a:t>
                      </a:r>
                    </a:p>
                  </a:txBody>
                  <a:tcPr marL="68580" marR="68580" marT="0" marB="0"/>
                </a:tc>
                <a:tc>
                  <a:txBody>
                    <a:bodyPr/>
                    <a:lstStyle/>
                    <a:p>
                      <a:pPr algn="ctr">
                        <a:lnSpc>
                          <a:spcPct val="107000"/>
                        </a:lnSpc>
                        <a:spcAft>
                          <a:spcPts val="800"/>
                        </a:spcAft>
                      </a:pPr>
                      <a:r>
                        <a:rPr lang="da-DK" sz="1400" dirty="0">
                          <a:effectLst/>
                        </a:rPr>
                        <a:t>66.9 ± 11.6</a:t>
                      </a:r>
                    </a:p>
                  </a:txBody>
                  <a:tcPr marL="68580" marR="68580" marT="0" marB="0"/>
                </a:tc>
                <a:extLst>
                  <a:ext uri="{0D108BD9-81ED-4DB2-BD59-A6C34878D82A}">
                    <a16:rowId xmlns:a16="http://schemas.microsoft.com/office/drawing/2014/main" val="22304372"/>
                  </a:ext>
                </a:extLst>
              </a:tr>
              <a:tr h="84029">
                <a:tc>
                  <a:txBody>
                    <a:bodyPr/>
                    <a:lstStyle/>
                    <a:p>
                      <a:pPr>
                        <a:lnSpc>
                          <a:spcPct val="107000"/>
                        </a:lnSpc>
                        <a:spcAft>
                          <a:spcPts val="800"/>
                        </a:spcAft>
                      </a:pPr>
                      <a:r>
                        <a:rPr lang="da-DK" sz="1400" dirty="0" err="1">
                          <a:effectLst/>
                          <a:latin typeface="+mj-lt"/>
                        </a:rPr>
                        <a:t>Female</a:t>
                      </a:r>
                      <a:r>
                        <a:rPr lang="da-DK" sz="1400" dirty="0">
                          <a:effectLst/>
                          <a:latin typeface="+mj-lt"/>
                        </a:rPr>
                        <a:t> sex – no. (%)</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1400" dirty="0">
                          <a:effectLst/>
                        </a:rPr>
                        <a:t>30 (27.3)</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da-DK" sz="1400" dirty="0">
                          <a:effectLst/>
                        </a:rPr>
                        <a:t>35 (31.3)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232858"/>
                  </a:ext>
                </a:extLst>
              </a:tr>
              <a:tr h="189249">
                <a:tc>
                  <a:txBody>
                    <a:bodyPr/>
                    <a:lstStyle/>
                    <a:p>
                      <a:pPr lvl="0">
                        <a:lnSpc>
                          <a:spcPct val="107000"/>
                        </a:lnSpc>
                        <a:spcAft>
                          <a:spcPts val="800"/>
                        </a:spcAft>
                      </a:pPr>
                      <a:r>
                        <a:rPr lang="da-DK" sz="1400" dirty="0" err="1">
                          <a:effectLst/>
                          <a:latin typeface="+mj-lt"/>
                          <a:ea typeface="Calibri" panose="020F0502020204030204" pitchFamily="34" charset="0"/>
                          <a:cs typeface="Times New Roman" panose="02020603050405020304" pitchFamily="18" charset="0"/>
                        </a:rPr>
                        <a:t>History</a:t>
                      </a:r>
                      <a:r>
                        <a:rPr lang="da-DK" sz="1400" dirty="0">
                          <a:effectLst/>
                          <a:latin typeface="+mj-lt"/>
                          <a:ea typeface="Calibri" panose="020F0502020204030204" pitchFamily="34" charset="0"/>
                          <a:cs typeface="Times New Roman" panose="02020603050405020304" pitchFamily="18" charset="0"/>
                        </a:rPr>
                        <a:t> of </a:t>
                      </a:r>
                      <a:r>
                        <a:rPr lang="da-DK" sz="1400" dirty="0" err="1">
                          <a:effectLst/>
                          <a:latin typeface="+mj-lt"/>
                          <a:ea typeface="Calibri" panose="020F0502020204030204" pitchFamily="34" charset="0"/>
                          <a:cs typeface="Times New Roman" panose="02020603050405020304" pitchFamily="18" charset="0"/>
                        </a:rPr>
                        <a:t>cardiovascular</a:t>
                      </a:r>
                      <a:r>
                        <a:rPr lang="da-DK" sz="1400" dirty="0">
                          <a:effectLst/>
                          <a:latin typeface="+mj-lt"/>
                          <a:ea typeface="Calibri" panose="020F0502020204030204" pitchFamily="34" charset="0"/>
                          <a:cs typeface="Times New Roman" panose="02020603050405020304" pitchFamily="18" charset="0"/>
                        </a:rPr>
                        <a:t> </a:t>
                      </a:r>
                      <a:r>
                        <a:rPr lang="da-DK" sz="1400" dirty="0" err="1">
                          <a:effectLst/>
                          <a:latin typeface="+mj-lt"/>
                          <a:ea typeface="Calibri" panose="020F0502020204030204" pitchFamily="34" charset="0"/>
                          <a:cs typeface="Times New Roman" panose="02020603050405020304" pitchFamily="18" charset="0"/>
                        </a:rPr>
                        <a:t>disease</a:t>
                      </a:r>
                      <a:r>
                        <a:rPr lang="da-DK" sz="1400" dirty="0">
                          <a:effectLst/>
                          <a:latin typeface="+mj-lt"/>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800"/>
                        </a:spcAft>
                      </a:pPr>
                      <a:r>
                        <a:rPr lang="en-US" sz="1400" dirty="0">
                          <a:effectLst/>
                        </a:rPr>
                        <a:t>44 (40.0)</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rPr>
                        <a:t>32 (28.6)</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445201"/>
                  </a:ext>
                </a:extLst>
              </a:tr>
              <a:tr h="150513">
                <a:tc>
                  <a:txBody>
                    <a:bodyPr/>
                    <a:lstStyle/>
                    <a:p>
                      <a:pPr lvl="1">
                        <a:lnSpc>
                          <a:spcPct val="107000"/>
                        </a:lnSpc>
                        <a:spcAft>
                          <a:spcPts val="800"/>
                        </a:spcAft>
                      </a:pPr>
                      <a:r>
                        <a:rPr lang="da-DK" sz="1400" dirty="0">
                          <a:effectLst/>
                          <a:latin typeface="+mj-lt"/>
                          <a:ea typeface="Calibri" panose="020F0502020204030204" pitchFamily="34" charset="0"/>
                          <a:cs typeface="Times New Roman" panose="02020603050405020304" pitchFamily="18" charset="0"/>
                        </a:rPr>
                        <a:t>Heart </a:t>
                      </a:r>
                      <a:r>
                        <a:rPr lang="da-DK" sz="1400" dirty="0" err="1">
                          <a:effectLst/>
                          <a:latin typeface="+mj-lt"/>
                          <a:ea typeface="Calibri" panose="020F0502020204030204" pitchFamily="34" charset="0"/>
                          <a:cs typeface="Times New Roman" panose="02020603050405020304" pitchFamily="18" charset="0"/>
                        </a:rPr>
                        <a:t>failure</a:t>
                      </a:r>
                      <a:r>
                        <a:rPr lang="da-DK" sz="1400" dirty="0">
                          <a:effectLst/>
                          <a:latin typeface="+mj-lt"/>
                          <a:ea typeface="Calibri" panose="020F0502020204030204" pitchFamily="34" charset="0"/>
                          <a:cs typeface="Times New Roman" panose="02020603050405020304" pitchFamily="18" charset="0"/>
                        </a:rPr>
                        <a:t>, %</a:t>
                      </a:r>
                    </a:p>
                  </a:txBody>
                  <a:tcPr marL="68580" marR="68580" marT="0" marB="0"/>
                </a:tc>
                <a:tc>
                  <a:txBody>
                    <a:bodyPr/>
                    <a:lstStyle/>
                    <a:p>
                      <a:pPr algn="ctr">
                        <a:lnSpc>
                          <a:spcPct val="107000"/>
                        </a:lnSpc>
                        <a:spcAft>
                          <a:spcPts val="800"/>
                        </a:spcAft>
                      </a:pPr>
                      <a:r>
                        <a:rPr lang="en-US" sz="1400" dirty="0">
                          <a:effectLst/>
                          <a:latin typeface="+mj-lt"/>
                        </a:rPr>
                        <a:t>7 (6.4)</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rPr>
                        <a:t>6 (5.4)</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1339554"/>
                  </a:ext>
                </a:extLst>
              </a:tr>
              <a:tr h="18924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dirty="0">
                          <a:effectLst/>
                          <a:latin typeface="+mj-lt"/>
                        </a:rPr>
                        <a:t>History of diabetes mellitus 2, %</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rPr>
                        <a:t>8 (7.3)</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rPr>
                        <a:t>11 (9.8)</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3762293"/>
                  </a:ext>
                </a:extLst>
              </a:tr>
              <a:tr h="190029">
                <a:tc>
                  <a:txBody>
                    <a:bodyPr/>
                    <a:lstStyle/>
                    <a:p>
                      <a:pPr>
                        <a:lnSpc>
                          <a:spcPct val="107000"/>
                        </a:lnSpc>
                        <a:spcAft>
                          <a:spcPts val="800"/>
                        </a:spcAft>
                      </a:pPr>
                      <a:r>
                        <a:rPr lang="da-DK" sz="1400" dirty="0">
                          <a:effectLst/>
                          <a:latin typeface="+mj-lt"/>
                          <a:ea typeface="Calibri" panose="020F0502020204030204" pitchFamily="34" charset="0"/>
                          <a:cs typeface="Times New Roman" panose="02020603050405020304" pitchFamily="18" charset="0"/>
                        </a:rPr>
                        <a:t>SBP/DBP, </a:t>
                      </a:r>
                      <a:r>
                        <a:rPr lang="da-DK" sz="1400" dirty="0" err="1">
                          <a:effectLst/>
                          <a:latin typeface="+mj-lt"/>
                          <a:ea typeface="Calibri" panose="020F0502020204030204" pitchFamily="34" charset="0"/>
                          <a:cs typeface="Times New Roman" panose="02020603050405020304" pitchFamily="18" charset="0"/>
                        </a:rPr>
                        <a:t>mmHg</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kern="1200" dirty="0">
                          <a:solidFill>
                            <a:schemeClr val="dk1"/>
                          </a:solidFill>
                          <a:effectLst/>
                          <a:latin typeface="+mj-lt"/>
                          <a:ea typeface="+mn-ea"/>
                          <a:cs typeface="+mn-cs"/>
                        </a:rPr>
                        <a:t>138.5 ± 17.6/84.1 ± 9.8</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kern="1200" dirty="0">
                          <a:solidFill>
                            <a:schemeClr val="dk1"/>
                          </a:solidFill>
                          <a:effectLst/>
                          <a:latin typeface="+mj-lt"/>
                          <a:ea typeface="+mn-ea"/>
                          <a:cs typeface="+mn-cs"/>
                        </a:rPr>
                        <a:t>135.6 ± 16.8/82.9 ± 11.6</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1281858"/>
                  </a:ext>
                </a:extLst>
              </a:tr>
              <a:tr h="193429">
                <a:tc>
                  <a:txBody>
                    <a:bodyPr/>
                    <a:lstStyle/>
                    <a:p>
                      <a:pPr>
                        <a:lnSpc>
                          <a:spcPct val="107000"/>
                        </a:lnSpc>
                        <a:spcAft>
                          <a:spcPts val="800"/>
                        </a:spcAft>
                      </a:pPr>
                      <a:r>
                        <a:rPr lang="da-DK" sz="1400" dirty="0">
                          <a:effectLst/>
                          <a:latin typeface="+mj-lt"/>
                          <a:ea typeface="Calibri" panose="020F0502020204030204" pitchFamily="34" charset="0"/>
                          <a:cs typeface="Times New Roman" panose="02020603050405020304" pitchFamily="18" charset="0"/>
                        </a:rPr>
                        <a:t>BMI, </a:t>
                      </a:r>
                      <a:r>
                        <a:rPr lang="en-US" sz="1400" b="1" kern="1200" dirty="0">
                          <a:solidFill>
                            <a:schemeClr val="lt1"/>
                          </a:solidFill>
                          <a:effectLst/>
                          <a:latin typeface="+mj-lt"/>
                          <a:ea typeface="+mn-ea"/>
                          <a:cs typeface="+mn-cs"/>
                        </a:rPr>
                        <a:t>kg/m2</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1200"/>
                        </a:spcAft>
                      </a:pPr>
                      <a:r>
                        <a:rPr lang="en-US" sz="1400" dirty="0">
                          <a:effectLst/>
                          <a:latin typeface="+mj-lt"/>
                          <a:ea typeface="Times New Roman" panose="02020603050405020304" pitchFamily="18" charset="0"/>
                          <a:cs typeface="Times New Roman" panose="02020603050405020304" pitchFamily="18" charset="0"/>
                        </a:rPr>
                        <a:t>28.5 ± 5.1</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29.2 ± 5.4</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56267181"/>
                  </a:ext>
                </a:extLst>
              </a:tr>
              <a:tr h="175285">
                <a:tc>
                  <a:txBody>
                    <a:bodyPr/>
                    <a:lstStyle/>
                    <a:p>
                      <a:pPr>
                        <a:lnSpc>
                          <a:spcPct val="107000"/>
                        </a:lnSpc>
                        <a:spcAft>
                          <a:spcPts val="800"/>
                        </a:spcAft>
                      </a:pPr>
                      <a:r>
                        <a:rPr lang="da-DK" sz="1400" dirty="0" err="1">
                          <a:effectLst/>
                          <a:latin typeface="+mj-lt"/>
                          <a:ea typeface="Calibri" panose="020F0502020204030204" pitchFamily="34" charset="0"/>
                          <a:cs typeface="Times New Roman" panose="02020603050405020304" pitchFamily="18" charset="0"/>
                        </a:rPr>
                        <a:t>Renin-angiotensin</a:t>
                      </a:r>
                      <a:r>
                        <a:rPr lang="da-DK" sz="1400" dirty="0">
                          <a:effectLst/>
                          <a:latin typeface="+mj-lt"/>
                          <a:ea typeface="Calibri" panose="020F0502020204030204" pitchFamily="34" charset="0"/>
                          <a:cs typeface="Times New Roman" panose="02020603050405020304" pitchFamily="18" charset="0"/>
                        </a:rPr>
                        <a:t> system inhibitor,  %</a:t>
                      </a: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79 (71.8)</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74 (66.1)</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826790"/>
                  </a:ext>
                </a:extLst>
              </a:tr>
              <a:tr h="175285">
                <a:tc>
                  <a:txBody>
                    <a:bodyPr/>
                    <a:lstStyle/>
                    <a:p>
                      <a:pPr>
                        <a:lnSpc>
                          <a:spcPct val="107000"/>
                        </a:lnSpc>
                        <a:spcAft>
                          <a:spcPts val="800"/>
                        </a:spcAft>
                      </a:pPr>
                      <a:r>
                        <a:rPr lang="en-US" sz="1400" b="1" kern="1200" dirty="0">
                          <a:solidFill>
                            <a:schemeClr val="lt1"/>
                          </a:solidFill>
                          <a:effectLst/>
                          <a:latin typeface="+mn-lt"/>
                          <a:ea typeface="+mn-ea"/>
                          <a:cs typeface="+mn-cs"/>
                        </a:rPr>
                        <a:t>Estimated GFR, ml/min/1.73</a:t>
                      </a:r>
                      <a:r>
                        <a:rPr lang="en-US" sz="1400" b="1" kern="1200" baseline="30000" dirty="0">
                          <a:solidFill>
                            <a:schemeClr val="lt1"/>
                          </a:solidFill>
                          <a:effectLst/>
                          <a:latin typeface="+mn-lt"/>
                          <a:ea typeface="+mn-ea"/>
                          <a:cs typeface="+mn-cs"/>
                        </a:rPr>
                        <a:t>2 </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5624918"/>
                  </a:ext>
                </a:extLst>
              </a:tr>
              <a:tr h="175285">
                <a:tc>
                  <a:txBody>
                    <a:bodyPr/>
                    <a:lstStyle/>
                    <a:p>
                      <a:pPr lvl="1">
                        <a:lnSpc>
                          <a:spcPct val="107000"/>
                        </a:lnSpc>
                        <a:spcAft>
                          <a:spcPts val="800"/>
                        </a:spcAft>
                      </a:pPr>
                      <a:r>
                        <a:rPr lang="da-DK" sz="1400" dirty="0">
                          <a:effectLst/>
                          <a:latin typeface="+mj-lt"/>
                          <a:ea typeface="Calibri" panose="020F0502020204030204" pitchFamily="34" charset="0"/>
                          <a:cs typeface="Times New Roman" panose="02020603050405020304" pitchFamily="18" charset="0"/>
                        </a:rPr>
                        <a:t>&lt;30</a:t>
                      </a: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16 (14.5)</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24 (21.4)</a:t>
                      </a:r>
                      <a:endParaRPr lang="da-DK" sz="1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4398273"/>
                  </a:ext>
                </a:extLst>
              </a:tr>
              <a:tr h="175285">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en-US" sz="1400" b="1" kern="1200" dirty="0">
                          <a:solidFill>
                            <a:schemeClr val="lt1"/>
                          </a:solidFill>
                          <a:effectLst/>
                          <a:latin typeface="+mn-lt"/>
                          <a:ea typeface="+mn-ea"/>
                          <a:cs typeface="+mn-cs"/>
                        </a:rPr>
                        <a:t>≥30 to &lt;45</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46 (41.8)</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38 (33.9)</a:t>
                      </a:r>
                      <a:endParaRPr lang="da-DK" sz="1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8326924"/>
                  </a:ext>
                </a:extLst>
              </a:tr>
              <a:tr h="175285">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en-US" sz="1400" b="1" kern="1200" dirty="0">
                          <a:solidFill>
                            <a:schemeClr val="lt1"/>
                          </a:solidFill>
                          <a:effectLst/>
                          <a:latin typeface="+mn-lt"/>
                          <a:ea typeface="+mn-ea"/>
                          <a:cs typeface="+mn-cs"/>
                        </a:rPr>
                        <a:t>≥45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48 (43.6)</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50 (44.6)</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9203550"/>
                  </a:ext>
                </a:extLst>
              </a:tr>
              <a:tr h="17528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b="1" kern="1200" dirty="0">
                          <a:solidFill>
                            <a:schemeClr val="lt1"/>
                          </a:solidFill>
                          <a:effectLst/>
                          <a:latin typeface="+mn-lt"/>
                          <a:ea typeface="+mn-ea"/>
                          <a:cs typeface="+mn-cs"/>
                        </a:rPr>
                        <a:t>Urine albumin-to-creatinine ratio (mg/g)</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2572686"/>
                  </a:ext>
                </a:extLst>
              </a:tr>
              <a:tr h="175285">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da-DK" sz="1400" b="1" kern="1200" dirty="0">
                          <a:solidFill>
                            <a:schemeClr val="lt1"/>
                          </a:solidFill>
                          <a:effectLst/>
                          <a:latin typeface="+mn-lt"/>
                          <a:ea typeface="+mn-ea"/>
                          <a:cs typeface="+mn-cs"/>
                        </a:rPr>
                        <a:t>&lt;30</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52 (47.2)</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57 (50.9)</a:t>
                      </a:r>
                      <a:endParaRPr lang="da-DK" sz="14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765787"/>
                  </a:ext>
                </a:extLst>
              </a:tr>
              <a:tr h="175285">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da-DK" sz="1400" b="1" kern="1200" dirty="0">
                          <a:solidFill>
                            <a:schemeClr val="lt1"/>
                          </a:solidFill>
                          <a:effectLst/>
                          <a:latin typeface="+mn-lt"/>
                          <a:ea typeface="+mn-ea"/>
                          <a:cs typeface="+mn-cs"/>
                        </a:rPr>
                        <a:t>≥30 to ≤300</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41 (37.3)</a:t>
                      </a:r>
                      <a:endParaRPr lang="da-DK"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41 (36.6)</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672924"/>
                  </a:ext>
                </a:extLst>
              </a:tr>
              <a:tr h="175285">
                <a:tc>
                  <a:txBody>
                    <a:bodyPr/>
                    <a:lstStyle/>
                    <a:p>
                      <a:pPr marL="457200" marR="0" lvl="1" indent="0" algn="l" defTabSz="914400" rtl="0" eaLnBrk="1" fontAlgn="auto" latinLnBrk="0" hangingPunct="1">
                        <a:lnSpc>
                          <a:spcPct val="107000"/>
                        </a:lnSpc>
                        <a:spcBef>
                          <a:spcPts val="0"/>
                        </a:spcBef>
                        <a:spcAft>
                          <a:spcPts val="800"/>
                        </a:spcAft>
                        <a:buClrTx/>
                        <a:buSzTx/>
                        <a:buFontTx/>
                        <a:buNone/>
                        <a:tabLst/>
                        <a:defRPr/>
                      </a:pPr>
                      <a:r>
                        <a:rPr lang="da-DK" sz="1400" b="1" kern="1200" dirty="0">
                          <a:solidFill>
                            <a:schemeClr val="lt1"/>
                          </a:solidFill>
                          <a:effectLst/>
                          <a:latin typeface="+mn-lt"/>
                          <a:ea typeface="+mn-ea"/>
                          <a:cs typeface="+mn-cs"/>
                        </a:rPr>
                        <a:t>&gt;300</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17 (15.5)</a:t>
                      </a:r>
                      <a:endParaRPr lang="da-DK"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14 (12.5)</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1326369"/>
                  </a:ext>
                </a:extLst>
              </a:tr>
              <a:tr h="175285">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b="1" kern="1200" dirty="0">
                          <a:solidFill>
                            <a:schemeClr val="lt1"/>
                          </a:solidFill>
                          <a:effectLst/>
                          <a:latin typeface="+mn-lt"/>
                          <a:ea typeface="+mn-ea"/>
                          <a:cs typeface="+mn-cs"/>
                        </a:rPr>
                        <a:t>Median NT-</a:t>
                      </a:r>
                      <a:r>
                        <a:rPr lang="en-US" sz="1400" b="1" kern="1200" dirty="0" err="1">
                          <a:solidFill>
                            <a:schemeClr val="lt1"/>
                          </a:solidFill>
                          <a:effectLst/>
                          <a:latin typeface="+mn-lt"/>
                          <a:ea typeface="+mn-ea"/>
                          <a:cs typeface="+mn-cs"/>
                        </a:rPr>
                        <a:t>proBNP</a:t>
                      </a:r>
                      <a:r>
                        <a:rPr lang="en-US" sz="1400" b="1" kern="1200" dirty="0">
                          <a:solidFill>
                            <a:schemeClr val="lt1"/>
                          </a:solidFill>
                          <a:effectLst/>
                          <a:latin typeface="+mn-lt"/>
                          <a:ea typeface="+mn-ea"/>
                          <a:cs typeface="+mn-cs"/>
                        </a:rPr>
                        <a:t> (IQR) — </a:t>
                      </a:r>
                      <a:r>
                        <a:rPr lang="en-US" sz="1400" b="1" kern="1200" dirty="0" err="1">
                          <a:solidFill>
                            <a:schemeClr val="lt1"/>
                          </a:solidFill>
                          <a:effectLst/>
                          <a:latin typeface="+mn-lt"/>
                          <a:ea typeface="+mn-ea"/>
                          <a:cs typeface="+mn-cs"/>
                        </a:rPr>
                        <a:t>pg</a:t>
                      </a:r>
                      <a:r>
                        <a:rPr lang="en-US" sz="1400" b="1" kern="1200" dirty="0">
                          <a:solidFill>
                            <a:schemeClr val="lt1"/>
                          </a:solidFill>
                          <a:effectLst/>
                          <a:latin typeface="+mn-lt"/>
                          <a:ea typeface="+mn-ea"/>
                          <a:cs typeface="+mn-cs"/>
                        </a:rPr>
                        <a:t>/mL</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1200"/>
                        </a:spcAft>
                      </a:pPr>
                      <a:r>
                        <a:rPr lang="en-US" sz="1400" dirty="0">
                          <a:effectLst/>
                          <a:latin typeface="+mj-lt"/>
                          <a:ea typeface="Times New Roman" panose="02020603050405020304" pitchFamily="18" charset="0"/>
                          <a:cs typeface="Times New Roman" panose="02020603050405020304" pitchFamily="18" charset="0"/>
                        </a:rPr>
                        <a:t>197.9 (94.2, 527.9)</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211.0 (106.8, 476.3)</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9310991"/>
                  </a:ext>
                </a:extLst>
              </a:tr>
            </a:tbl>
          </a:graphicData>
        </a:graphic>
      </p:graphicFrame>
    </p:spTree>
    <p:extLst>
      <p:ext uri="{BB962C8B-B14F-4D97-AF65-F5344CB8AC3E}">
        <p14:creationId xmlns:p14="http://schemas.microsoft.com/office/powerpoint/2010/main" val="36704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6326D-94D4-E735-7C9F-2D9D1FC873F0}"/>
              </a:ext>
            </a:extLst>
          </p:cNvPr>
          <p:cNvSpPr>
            <a:spLocks noGrp="1"/>
          </p:cNvSpPr>
          <p:nvPr>
            <p:ph type="title"/>
          </p:nvPr>
        </p:nvSpPr>
        <p:spPr>
          <a:xfrm>
            <a:off x="839788" y="457200"/>
            <a:ext cx="10209212" cy="531812"/>
          </a:xfrm>
        </p:spPr>
        <p:txBody>
          <a:bodyPr>
            <a:normAutofit fontScale="90000"/>
          </a:bodyPr>
          <a:lstStyle/>
          <a:p>
            <a:r>
              <a:rPr lang="da-DK" dirty="0"/>
              <a:t>Baseline </a:t>
            </a:r>
            <a:r>
              <a:rPr lang="da-DK" dirty="0" err="1"/>
              <a:t>echocardiography</a:t>
            </a:r>
            <a:endParaRPr lang="da-DK" dirty="0"/>
          </a:p>
        </p:txBody>
      </p:sp>
      <p:graphicFrame>
        <p:nvGraphicFramePr>
          <p:cNvPr id="5" name="Tabel 4">
            <a:extLst>
              <a:ext uri="{FF2B5EF4-FFF2-40B4-BE49-F238E27FC236}">
                <a16:creationId xmlns:a16="http://schemas.microsoft.com/office/drawing/2014/main" id="{C2A9E932-64FE-3523-5A77-7A7C7B13C243}"/>
              </a:ext>
            </a:extLst>
          </p:cNvPr>
          <p:cNvGraphicFramePr>
            <a:graphicFrameLocks noGrp="1"/>
          </p:cNvGraphicFramePr>
          <p:nvPr>
            <p:extLst>
              <p:ext uri="{D42A27DB-BD31-4B8C-83A1-F6EECF244321}">
                <p14:modId xmlns:p14="http://schemas.microsoft.com/office/powerpoint/2010/main" val="1203017551"/>
              </p:ext>
            </p:extLst>
          </p:nvPr>
        </p:nvGraphicFramePr>
        <p:xfrm>
          <a:off x="323851" y="989012"/>
          <a:ext cx="11344274" cy="4474019"/>
        </p:xfrm>
        <a:graphic>
          <a:graphicData uri="http://schemas.openxmlformats.org/drawingml/2006/table">
            <a:tbl>
              <a:tblPr firstRow="1" firstCol="1" bandRow="1">
                <a:tableStyleId>{5C22544A-7EE6-4342-B048-85BDC9FD1C3A}</a:tableStyleId>
              </a:tblPr>
              <a:tblGrid>
                <a:gridCol w="3524249">
                  <a:extLst>
                    <a:ext uri="{9D8B030D-6E8A-4147-A177-3AD203B41FA5}">
                      <a16:colId xmlns:a16="http://schemas.microsoft.com/office/drawing/2014/main" val="2432100104"/>
                    </a:ext>
                  </a:extLst>
                </a:gridCol>
                <a:gridCol w="3848763">
                  <a:extLst>
                    <a:ext uri="{9D8B030D-6E8A-4147-A177-3AD203B41FA5}">
                      <a16:colId xmlns:a16="http://schemas.microsoft.com/office/drawing/2014/main" val="2936058746"/>
                    </a:ext>
                  </a:extLst>
                </a:gridCol>
                <a:gridCol w="3971262">
                  <a:extLst>
                    <a:ext uri="{9D8B030D-6E8A-4147-A177-3AD203B41FA5}">
                      <a16:colId xmlns:a16="http://schemas.microsoft.com/office/drawing/2014/main" val="1488191055"/>
                    </a:ext>
                  </a:extLst>
                </a:gridCol>
              </a:tblGrid>
              <a:tr h="283835">
                <a:tc>
                  <a:txBody>
                    <a:bodyPr/>
                    <a:lstStyle/>
                    <a:p>
                      <a:pPr>
                        <a:lnSpc>
                          <a:spcPct val="107000"/>
                        </a:lnSpc>
                        <a:spcAft>
                          <a:spcPts val="800"/>
                        </a:spcAft>
                      </a:pPr>
                      <a:r>
                        <a:rPr lang="en-US" sz="1400" dirty="0">
                          <a:effectLst/>
                          <a:latin typeface="+mj-lt"/>
                        </a:rPr>
                        <a:t> </a:t>
                      </a:r>
                      <a:r>
                        <a:rPr lang="da-DK" sz="1400" dirty="0" err="1">
                          <a:effectLst/>
                          <a:latin typeface="+mj-lt"/>
                        </a:rPr>
                        <a:t>Characteristic</a:t>
                      </a:r>
                      <a:endParaRPr lang="da-DK" sz="1400" dirty="0">
                        <a:effectLst/>
                        <a:latin typeface="+mj-lt"/>
                      </a:endParaRPr>
                    </a:p>
                  </a:txBody>
                  <a:tcPr marL="68580" marR="68580" marT="0" marB="0"/>
                </a:tc>
                <a:tc>
                  <a:txBody>
                    <a:bodyPr/>
                    <a:lstStyle/>
                    <a:p>
                      <a:pPr algn="ctr">
                        <a:lnSpc>
                          <a:spcPct val="107000"/>
                        </a:lnSpc>
                        <a:spcAft>
                          <a:spcPts val="800"/>
                        </a:spcAft>
                      </a:pPr>
                      <a:r>
                        <a:rPr lang="da-DK" sz="1400" dirty="0">
                          <a:effectLst/>
                        </a:rPr>
                        <a:t> Dapagliflozin (n=110)</a:t>
                      </a:r>
                      <a:endParaRPr lang="da-DK" sz="1400" dirty="0">
                        <a:effectLst/>
                        <a:latin typeface="+mj-lt"/>
                      </a:endParaRPr>
                    </a:p>
                  </a:txBody>
                  <a:tcPr marL="68580" marR="68580" marT="0" marB="0"/>
                </a:tc>
                <a:tc>
                  <a:txBody>
                    <a:bodyPr/>
                    <a:lstStyle/>
                    <a:p>
                      <a:pPr algn="ctr">
                        <a:lnSpc>
                          <a:spcPct val="107000"/>
                        </a:lnSpc>
                        <a:spcAft>
                          <a:spcPts val="800"/>
                        </a:spcAft>
                      </a:pPr>
                      <a:r>
                        <a:rPr lang="da-DK" sz="1400" dirty="0">
                          <a:effectLst/>
                        </a:rPr>
                        <a:t> Placebo (n=112) </a:t>
                      </a:r>
                      <a:endParaRPr lang="da-DK" sz="1400" dirty="0">
                        <a:effectLst/>
                        <a:latin typeface="+mj-lt"/>
                      </a:endParaRPr>
                    </a:p>
                  </a:txBody>
                  <a:tcPr marL="68580" marR="68580" marT="0" marB="0"/>
                </a:tc>
                <a:extLst>
                  <a:ext uri="{0D108BD9-81ED-4DB2-BD59-A6C34878D82A}">
                    <a16:rowId xmlns:a16="http://schemas.microsoft.com/office/drawing/2014/main" val="4171517394"/>
                  </a:ext>
                </a:extLst>
              </a:tr>
              <a:tr h="150860">
                <a:tc gridSpan="3">
                  <a:txBody>
                    <a:bodyPr/>
                    <a:lstStyle/>
                    <a:p>
                      <a:pPr>
                        <a:lnSpc>
                          <a:spcPct val="107000"/>
                        </a:lnSpc>
                        <a:spcAft>
                          <a:spcPts val="800"/>
                        </a:spcAft>
                      </a:pPr>
                      <a:r>
                        <a:rPr lang="da-DK" sz="1400" dirty="0">
                          <a:effectLst/>
                          <a:latin typeface="+mj-lt"/>
                        </a:rPr>
                        <a:t>LV </a:t>
                      </a:r>
                      <a:r>
                        <a:rPr lang="da-DK" sz="1400" dirty="0" err="1">
                          <a:effectLst/>
                          <a:latin typeface="+mj-lt"/>
                        </a:rPr>
                        <a:t>structure</a:t>
                      </a:r>
                      <a:r>
                        <a:rPr lang="da-DK" sz="1400" dirty="0">
                          <a:effectLst/>
                          <a:latin typeface="+mj-lt"/>
                        </a:rPr>
                        <a:t> and </a:t>
                      </a:r>
                      <a:r>
                        <a:rPr lang="da-DK" sz="1400" dirty="0" err="1">
                          <a:effectLst/>
                          <a:latin typeface="+mj-lt"/>
                        </a:rPr>
                        <a:t>systolic</a:t>
                      </a:r>
                      <a:r>
                        <a:rPr lang="da-DK" sz="1400" dirty="0">
                          <a:effectLst/>
                          <a:latin typeface="+mj-lt"/>
                        </a:rPr>
                        <a:t> </a:t>
                      </a:r>
                      <a:r>
                        <a:rPr lang="da-DK" sz="1400" dirty="0" err="1">
                          <a:effectLst/>
                          <a:latin typeface="+mj-lt"/>
                        </a:rPr>
                        <a:t>function</a:t>
                      </a:r>
                      <a:endParaRPr lang="da-DK" sz="1400" dirty="0">
                        <a:effectLst/>
                        <a:latin typeface="+mj-lt"/>
                      </a:endParaRPr>
                    </a:p>
                  </a:txBody>
                  <a:tcPr marL="68580" marR="68580" marT="0" marB="0"/>
                </a:tc>
                <a:tc hMerge="1">
                  <a:txBody>
                    <a:bodyPr/>
                    <a:lstStyle/>
                    <a:p>
                      <a:endParaRPr lang="da-DK"/>
                    </a:p>
                  </a:txBody>
                  <a:tcPr/>
                </a:tc>
                <a:tc hMerge="1">
                  <a:txBody>
                    <a:bodyPr/>
                    <a:lstStyle/>
                    <a:p>
                      <a:endParaRPr lang="en-US"/>
                    </a:p>
                  </a:txBody>
                  <a:tcPr/>
                </a:tc>
                <a:extLst>
                  <a:ext uri="{0D108BD9-81ED-4DB2-BD59-A6C34878D82A}">
                    <a16:rowId xmlns:a16="http://schemas.microsoft.com/office/drawing/2014/main" val="22304372"/>
                  </a:ext>
                </a:extLst>
              </a:tr>
              <a:tr h="84029">
                <a:tc>
                  <a:txBody>
                    <a:bodyPr/>
                    <a:lstStyle/>
                    <a:p>
                      <a:pPr lvl="1" algn="l">
                        <a:lnSpc>
                          <a:spcPct val="107000"/>
                        </a:lnSpc>
                        <a:spcAft>
                          <a:spcPts val="800"/>
                        </a:spcAft>
                      </a:pPr>
                      <a:r>
                        <a:rPr lang="en-US" sz="1400" b="1" dirty="0">
                          <a:effectLst/>
                          <a:latin typeface="+mj-lt"/>
                          <a:ea typeface="Calibri" panose="020F0502020204030204" pitchFamily="34" charset="0"/>
                          <a:cs typeface="Times New Roman" panose="02020603050405020304" pitchFamily="18" charset="0"/>
                        </a:rPr>
                        <a:t>LV mass, g</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163.3 ± 52.8</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154.1 ± 47.1</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9232858"/>
                  </a:ext>
                </a:extLst>
              </a:tr>
              <a:tr h="189249">
                <a:tc>
                  <a:txBody>
                    <a:bodyPr/>
                    <a:lstStyle/>
                    <a:p>
                      <a:pPr lvl="1" algn="l">
                        <a:lnSpc>
                          <a:spcPct val="107000"/>
                        </a:lnSpc>
                        <a:spcAft>
                          <a:spcPts val="800"/>
                        </a:spcAft>
                      </a:pPr>
                      <a:r>
                        <a:rPr lang="en-US" sz="1400" b="1">
                          <a:effectLst/>
                          <a:latin typeface="+mj-lt"/>
                          <a:ea typeface="Calibri" panose="020F0502020204030204" pitchFamily="34" charset="0"/>
                          <a:cs typeface="Times New Roman" panose="02020603050405020304" pitchFamily="18" charset="0"/>
                        </a:rPr>
                        <a:t>LV mass index, g/m</a:t>
                      </a:r>
                      <a:r>
                        <a:rPr lang="en-US" sz="1400" b="1" baseline="30000">
                          <a:effectLst/>
                          <a:latin typeface="+mj-lt"/>
                          <a:ea typeface="Calibri" panose="020F0502020204030204" pitchFamily="34" charset="0"/>
                          <a:cs typeface="Times New Roman" panose="02020603050405020304" pitchFamily="18" charset="0"/>
                        </a:rPr>
                        <a:t>2</a:t>
                      </a:r>
                      <a:endParaRPr lang="da-DK"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80.3 ± 23.4</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75.7 ± 20.0</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445201"/>
                  </a:ext>
                </a:extLst>
              </a:tr>
              <a:tr h="193429">
                <a:tc>
                  <a:txBody>
                    <a:bodyPr/>
                    <a:lstStyle/>
                    <a:p>
                      <a:pPr lvl="1" algn="l">
                        <a:lnSpc>
                          <a:spcPct val="107000"/>
                        </a:lnSpc>
                        <a:spcAft>
                          <a:spcPts val="800"/>
                        </a:spcAft>
                      </a:pPr>
                      <a:r>
                        <a:rPr lang="en-US" sz="1400" b="1" dirty="0">
                          <a:effectLst/>
                          <a:latin typeface="+mj-lt"/>
                          <a:ea typeface="Calibri" panose="020F0502020204030204" pitchFamily="34" charset="0"/>
                          <a:cs typeface="Times New Roman" panose="02020603050405020304" pitchFamily="18" charset="0"/>
                        </a:rPr>
                        <a:t>LVEDV, ml</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108.0 ± 28.3</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106.0 ± 26.0</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267181"/>
                  </a:ext>
                </a:extLst>
              </a:tr>
              <a:tr h="175285">
                <a:tc>
                  <a:txBody>
                    <a:bodyPr/>
                    <a:lstStyle/>
                    <a:p>
                      <a:pPr lvl="1" algn="l">
                        <a:lnSpc>
                          <a:spcPct val="107000"/>
                        </a:lnSpc>
                        <a:spcAft>
                          <a:spcPts val="800"/>
                        </a:spcAft>
                      </a:pPr>
                      <a:r>
                        <a:rPr lang="en-US" sz="1400" b="1" dirty="0">
                          <a:effectLst/>
                          <a:latin typeface="+mj-lt"/>
                          <a:ea typeface="Calibri" panose="020F0502020204030204" pitchFamily="34" charset="0"/>
                          <a:cs typeface="Times New Roman" panose="02020603050405020304" pitchFamily="18" charset="0"/>
                        </a:rPr>
                        <a:t>LVESV, ml</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54.6 ± 19.4</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51.3 ± 16.8</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5624918"/>
                  </a:ext>
                </a:extLst>
              </a:tr>
              <a:tr h="175285">
                <a:tc>
                  <a:txBody>
                    <a:bodyPr/>
                    <a:lstStyle/>
                    <a:p>
                      <a:pPr lvl="1" algn="l">
                        <a:lnSpc>
                          <a:spcPct val="107000"/>
                        </a:lnSpc>
                        <a:spcAft>
                          <a:spcPts val="800"/>
                        </a:spcAft>
                      </a:pPr>
                      <a:r>
                        <a:rPr lang="en-US" sz="1400" b="1">
                          <a:effectLst/>
                          <a:latin typeface="+mj-lt"/>
                          <a:ea typeface="Calibri" panose="020F0502020204030204" pitchFamily="34" charset="0"/>
                          <a:cs typeface="Times New Roman" panose="02020603050405020304" pitchFamily="18" charset="0"/>
                        </a:rPr>
                        <a:t>LVH – no. (%)</a:t>
                      </a:r>
                      <a:endParaRPr lang="da-DK" sz="14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Calibri" panose="020F0502020204030204" pitchFamily="34" charset="0"/>
                          <a:cs typeface="Times New Roman" panose="02020603050405020304" pitchFamily="18" charset="0"/>
                        </a:rPr>
                        <a:t>13 (11.8)</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Calibri" panose="020F0502020204030204" pitchFamily="34" charset="0"/>
                          <a:cs typeface="Times New Roman" panose="02020603050405020304" pitchFamily="18" charset="0"/>
                        </a:rPr>
                        <a:t>10 (8.9)</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4398273"/>
                  </a:ext>
                </a:extLst>
              </a:tr>
              <a:tr h="175285">
                <a:tc>
                  <a:txBody>
                    <a:bodyPr/>
                    <a:lstStyle/>
                    <a:p>
                      <a:pPr lvl="1" algn="l">
                        <a:lnSpc>
                          <a:spcPct val="107000"/>
                        </a:lnSpc>
                        <a:spcAft>
                          <a:spcPts val="800"/>
                        </a:spcAft>
                      </a:pPr>
                      <a:r>
                        <a:rPr lang="en-US" sz="1400" b="1" dirty="0">
                          <a:effectLst/>
                          <a:latin typeface="+mj-lt"/>
                          <a:ea typeface="Calibri" panose="020F0502020204030204" pitchFamily="34" charset="0"/>
                          <a:cs typeface="Times New Roman" panose="02020603050405020304" pitchFamily="18" charset="0"/>
                        </a:rPr>
                        <a:t>LVEF, %</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50.3 ± 7.0</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51.7 ± 8.5</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8326924"/>
                  </a:ext>
                </a:extLst>
              </a:tr>
              <a:tr h="175285">
                <a:tc>
                  <a:txBody>
                    <a:bodyPr/>
                    <a:lstStyle/>
                    <a:p>
                      <a:pPr lvl="1" algn="l">
                        <a:lnSpc>
                          <a:spcPct val="107000"/>
                        </a:lnSpc>
                        <a:spcAft>
                          <a:spcPts val="800"/>
                        </a:spcAft>
                      </a:pPr>
                      <a:r>
                        <a:rPr lang="en-US" sz="1400" b="1" dirty="0">
                          <a:effectLst/>
                          <a:latin typeface="+mj-lt"/>
                          <a:ea typeface="Calibri" panose="020F0502020204030204" pitchFamily="34" charset="0"/>
                          <a:cs typeface="Times New Roman" panose="02020603050405020304" pitchFamily="18" charset="0"/>
                        </a:rPr>
                        <a:t>GLS, %</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-16.1 ± 3.3</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-16.2 ± 3.4</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9203550"/>
                  </a:ext>
                </a:extLst>
              </a:tr>
              <a:tr h="175285">
                <a:tc gridSpan="3">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400" b="1" kern="1200" dirty="0">
                          <a:solidFill>
                            <a:schemeClr val="lt1"/>
                          </a:solidFill>
                          <a:effectLst/>
                          <a:latin typeface="+mj-lt"/>
                          <a:ea typeface="+mn-ea"/>
                          <a:cs typeface="+mn-cs"/>
                        </a:rPr>
                        <a:t>LV diastolic function</a:t>
                      </a:r>
                      <a:endParaRPr lang="da-DK" sz="1400" dirty="0">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hMerge="1">
                  <a:txBody>
                    <a:bodyPr/>
                    <a:lstStyle/>
                    <a:p>
                      <a:endParaRPr lang="en-US"/>
                    </a:p>
                  </a:txBody>
                  <a:tcPr/>
                </a:tc>
                <a:extLst>
                  <a:ext uri="{0D108BD9-81ED-4DB2-BD59-A6C34878D82A}">
                    <a16:rowId xmlns:a16="http://schemas.microsoft.com/office/drawing/2014/main" val="2052572686"/>
                  </a:ext>
                </a:extLst>
              </a:tr>
              <a:tr h="175285">
                <a:tc>
                  <a:txBody>
                    <a:bodyPr/>
                    <a:lstStyle/>
                    <a:p>
                      <a:pPr lvl="1" algn="l">
                        <a:lnSpc>
                          <a:spcPct val="107000"/>
                        </a:lnSpc>
                        <a:spcAft>
                          <a:spcPts val="800"/>
                        </a:spcAft>
                      </a:pPr>
                      <a:r>
                        <a:rPr lang="en-US" sz="1400" b="1" dirty="0">
                          <a:solidFill>
                            <a:schemeClr val="bg1"/>
                          </a:solidFill>
                          <a:effectLst/>
                          <a:latin typeface="+mj-lt"/>
                          <a:ea typeface="Calibri" panose="020F0502020204030204" pitchFamily="34" charset="0"/>
                          <a:cs typeface="Times New Roman" panose="02020603050405020304" pitchFamily="18" charset="0"/>
                        </a:rPr>
                        <a:t>E/A ratio, IQR</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da-DK" sz="1400" dirty="0">
                          <a:effectLst/>
                          <a:latin typeface="+mj-lt"/>
                          <a:ea typeface="Calibri" panose="020F0502020204030204" pitchFamily="34" charset="0"/>
                          <a:cs typeface="Times New Roman" panose="02020603050405020304" pitchFamily="18" charset="0"/>
                        </a:rPr>
                        <a:t>0.8 (0.6, 1.1)</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da-DK" sz="1400">
                          <a:effectLst/>
                          <a:latin typeface="+mj-lt"/>
                          <a:ea typeface="Calibri" panose="020F0502020204030204" pitchFamily="34" charset="0"/>
                          <a:cs typeface="Times New Roman" panose="02020603050405020304" pitchFamily="18" charset="0"/>
                        </a:rPr>
                        <a:t>0.9 (0.8, 1.2)</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2765787"/>
                  </a:ext>
                </a:extLst>
              </a:tr>
              <a:tr h="175285">
                <a:tc>
                  <a:txBody>
                    <a:bodyPr/>
                    <a:lstStyle/>
                    <a:p>
                      <a:pPr lvl="1" algn="l">
                        <a:lnSpc>
                          <a:spcPct val="107000"/>
                        </a:lnSpc>
                        <a:spcAft>
                          <a:spcPts val="800"/>
                        </a:spcAft>
                      </a:pPr>
                      <a:r>
                        <a:rPr lang="en-US" sz="1400" b="1" dirty="0">
                          <a:solidFill>
                            <a:schemeClr val="bg1"/>
                          </a:solidFill>
                          <a:effectLst/>
                          <a:latin typeface="+mj-lt"/>
                          <a:ea typeface="Calibri" panose="020F0502020204030204" pitchFamily="34" charset="0"/>
                          <a:cs typeface="Times New Roman" panose="02020603050405020304" pitchFamily="18" charset="0"/>
                        </a:rPr>
                        <a:t>E-wave, m/s</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0.7 ± 0.2</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0.7 ± 0.2</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6672924"/>
                  </a:ext>
                </a:extLst>
              </a:tr>
              <a:tr h="175285">
                <a:tc>
                  <a:txBody>
                    <a:bodyPr/>
                    <a:lstStyle/>
                    <a:p>
                      <a:pPr lvl="1" algn="l">
                        <a:lnSpc>
                          <a:spcPct val="107000"/>
                        </a:lnSpc>
                        <a:spcAft>
                          <a:spcPts val="800"/>
                        </a:spcAft>
                      </a:pPr>
                      <a:r>
                        <a:rPr lang="en-US" sz="1400" b="1">
                          <a:solidFill>
                            <a:schemeClr val="bg1"/>
                          </a:solidFill>
                          <a:effectLst/>
                          <a:latin typeface="+mj-lt"/>
                          <a:ea typeface="Calibri" panose="020F0502020204030204" pitchFamily="34" charset="0"/>
                          <a:cs typeface="Times New Roman" panose="02020603050405020304" pitchFamily="18" charset="0"/>
                        </a:rPr>
                        <a:t>A-wave, m/s</a:t>
                      </a:r>
                      <a:endParaRPr lang="da-DK" sz="140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0.7 ± 0.2</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0.7 ± 0.2</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1326369"/>
                  </a:ext>
                </a:extLst>
              </a:tr>
              <a:tr h="175285">
                <a:tc>
                  <a:txBody>
                    <a:bodyPr/>
                    <a:lstStyle/>
                    <a:p>
                      <a:pPr lvl="1" algn="l">
                        <a:lnSpc>
                          <a:spcPct val="107000"/>
                        </a:lnSpc>
                        <a:spcAft>
                          <a:spcPts val="800"/>
                        </a:spcAft>
                      </a:pPr>
                      <a:r>
                        <a:rPr lang="da-DK" sz="1400" b="1" dirty="0">
                          <a:solidFill>
                            <a:schemeClr val="bg1"/>
                          </a:solidFill>
                          <a:effectLst/>
                          <a:latin typeface="+mj-lt"/>
                          <a:ea typeface="Calibri" panose="020F0502020204030204" pitchFamily="34" charset="0"/>
                          <a:cs typeface="Times New Roman" panose="02020603050405020304" pitchFamily="18" charset="0"/>
                        </a:rPr>
                        <a:t>e′ </a:t>
                      </a:r>
                      <a:r>
                        <a:rPr lang="da-DK" sz="1400" b="1" dirty="0" err="1">
                          <a:solidFill>
                            <a:schemeClr val="bg1"/>
                          </a:solidFill>
                          <a:effectLst/>
                          <a:latin typeface="+mj-lt"/>
                          <a:ea typeface="Calibri" panose="020F0502020204030204" pitchFamily="34" charset="0"/>
                          <a:cs typeface="Times New Roman" panose="02020603050405020304" pitchFamily="18" charset="0"/>
                        </a:rPr>
                        <a:t>septal</a:t>
                      </a:r>
                      <a:r>
                        <a:rPr lang="da-DK" sz="1400" b="1" dirty="0">
                          <a:solidFill>
                            <a:schemeClr val="bg1"/>
                          </a:solidFill>
                          <a:effectLst/>
                          <a:latin typeface="+mj-lt"/>
                          <a:ea typeface="Calibri" panose="020F0502020204030204" pitchFamily="34" charset="0"/>
                          <a:cs typeface="Times New Roman" panose="02020603050405020304" pitchFamily="18" charset="0"/>
                        </a:rPr>
                        <a:t>, cm/s</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7.2 ± 2.4</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7.3 ± 2.2</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9310991"/>
                  </a:ext>
                </a:extLst>
              </a:tr>
              <a:tr h="175285">
                <a:tc>
                  <a:txBody>
                    <a:bodyPr/>
                    <a:lstStyle/>
                    <a:p>
                      <a:pPr lvl="1" algn="l">
                        <a:lnSpc>
                          <a:spcPct val="107000"/>
                        </a:lnSpc>
                        <a:spcAft>
                          <a:spcPts val="800"/>
                        </a:spcAft>
                      </a:pPr>
                      <a:r>
                        <a:rPr lang="da-DK" sz="1400" b="1" dirty="0">
                          <a:solidFill>
                            <a:schemeClr val="bg1"/>
                          </a:solidFill>
                          <a:effectLst/>
                          <a:latin typeface="+mj-lt"/>
                          <a:ea typeface="Calibri" panose="020F0502020204030204" pitchFamily="34" charset="0"/>
                          <a:cs typeface="Times New Roman" panose="02020603050405020304" pitchFamily="18" charset="0"/>
                        </a:rPr>
                        <a:t>E/e′ average, IQR</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8.3 (6.8, 10.4)</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8.1 (6.8, 10.9)</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8683690"/>
                  </a:ext>
                </a:extLst>
              </a:tr>
              <a:tr h="175285">
                <a:tc gridSpan="3">
                  <a:txBody>
                    <a:bodyPr/>
                    <a:lstStyle/>
                    <a:p>
                      <a:pPr lvl="0" algn="l">
                        <a:lnSpc>
                          <a:spcPct val="107000"/>
                        </a:lnSpc>
                        <a:spcAft>
                          <a:spcPts val="800"/>
                        </a:spcAft>
                      </a:pPr>
                      <a:r>
                        <a:rPr lang="da-DK" sz="1400" b="1" i="0" kern="1200" dirty="0">
                          <a:solidFill>
                            <a:schemeClr val="bg1"/>
                          </a:solidFill>
                          <a:effectLst/>
                          <a:latin typeface="+mj-lt"/>
                          <a:ea typeface="+mn-ea"/>
                          <a:cs typeface="+mn-cs"/>
                        </a:rPr>
                        <a:t>LA </a:t>
                      </a:r>
                      <a:r>
                        <a:rPr lang="da-DK" sz="1400" b="1" i="0" kern="1200" dirty="0" err="1">
                          <a:solidFill>
                            <a:schemeClr val="bg1"/>
                          </a:solidFill>
                          <a:effectLst/>
                          <a:latin typeface="+mj-lt"/>
                          <a:ea typeface="+mn-ea"/>
                          <a:cs typeface="+mn-cs"/>
                        </a:rPr>
                        <a:t>size</a:t>
                      </a:r>
                      <a:r>
                        <a:rPr lang="da-DK" sz="1400" b="1" i="0" kern="1200" dirty="0">
                          <a:solidFill>
                            <a:schemeClr val="bg1"/>
                          </a:solidFill>
                          <a:effectLst/>
                          <a:latin typeface="+mj-lt"/>
                          <a:ea typeface="+mn-ea"/>
                          <a:cs typeface="+mn-cs"/>
                        </a:rPr>
                        <a:t> and </a:t>
                      </a:r>
                      <a:r>
                        <a:rPr lang="da-DK" sz="1400" b="1" i="0" kern="1200" dirty="0" err="1">
                          <a:solidFill>
                            <a:schemeClr val="bg1"/>
                          </a:solidFill>
                          <a:effectLst/>
                          <a:latin typeface="+mj-lt"/>
                          <a:ea typeface="+mn-ea"/>
                          <a:cs typeface="+mn-cs"/>
                        </a:rPr>
                        <a:t>function</a:t>
                      </a:r>
                      <a:endParaRPr lang="da-DK" sz="1400" i="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hMerge="1">
                  <a:txBody>
                    <a:bodyPr/>
                    <a:lstStyle/>
                    <a:p>
                      <a:endParaRPr lang="da-DK"/>
                    </a:p>
                  </a:txBody>
                  <a:tcPr/>
                </a:tc>
                <a:tc hMerge="1">
                  <a:txBody>
                    <a:bodyPr/>
                    <a:lstStyle/>
                    <a:p>
                      <a:endParaRPr lang="en-US"/>
                    </a:p>
                  </a:txBody>
                  <a:tcPr/>
                </a:tc>
                <a:extLst>
                  <a:ext uri="{0D108BD9-81ED-4DB2-BD59-A6C34878D82A}">
                    <a16:rowId xmlns:a16="http://schemas.microsoft.com/office/drawing/2014/main" val="2600975927"/>
                  </a:ext>
                </a:extLst>
              </a:tr>
              <a:tr h="175285">
                <a:tc>
                  <a:txBody>
                    <a:bodyPr/>
                    <a:lstStyle/>
                    <a:p>
                      <a:pPr lvl="1" algn="l">
                        <a:lnSpc>
                          <a:spcPct val="107000"/>
                        </a:lnSpc>
                        <a:spcAft>
                          <a:spcPts val="800"/>
                        </a:spcAft>
                      </a:pPr>
                      <a:r>
                        <a:rPr lang="da-DK" sz="1400" b="1" dirty="0">
                          <a:solidFill>
                            <a:schemeClr val="bg1"/>
                          </a:solidFill>
                          <a:effectLst/>
                          <a:latin typeface="+mj-lt"/>
                          <a:ea typeface="Calibri" panose="020F0502020204030204" pitchFamily="34" charset="0"/>
                          <a:cs typeface="Times New Roman" panose="02020603050405020304" pitchFamily="18" charset="0"/>
                        </a:rPr>
                        <a:t>LA </a:t>
                      </a:r>
                      <a:r>
                        <a:rPr lang="da-DK" sz="1400" b="1" dirty="0" err="1">
                          <a:solidFill>
                            <a:schemeClr val="bg1"/>
                          </a:solidFill>
                          <a:effectLst/>
                          <a:latin typeface="+mj-lt"/>
                          <a:ea typeface="Calibri" panose="020F0502020204030204" pitchFamily="34" charset="0"/>
                          <a:cs typeface="Times New Roman" panose="02020603050405020304" pitchFamily="18" charset="0"/>
                        </a:rPr>
                        <a:t>volume</a:t>
                      </a:r>
                      <a:r>
                        <a:rPr lang="da-DK" sz="1400" b="1" dirty="0">
                          <a:solidFill>
                            <a:schemeClr val="bg1"/>
                          </a:solidFill>
                          <a:effectLst/>
                          <a:latin typeface="+mj-lt"/>
                          <a:ea typeface="Calibri" panose="020F0502020204030204" pitchFamily="34" charset="0"/>
                          <a:cs typeface="Times New Roman" panose="02020603050405020304" pitchFamily="18" charset="0"/>
                        </a:rPr>
                        <a:t>, </a:t>
                      </a:r>
                      <a:r>
                        <a:rPr lang="da-DK" sz="1400" b="1" dirty="0" err="1">
                          <a:solidFill>
                            <a:schemeClr val="bg1"/>
                          </a:solidFill>
                          <a:effectLst/>
                          <a:latin typeface="+mj-lt"/>
                          <a:ea typeface="Calibri" panose="020F0502020204030204" pitchFamily="34" charset="0"/>
                          <a:cs typeface="Times New Roman" panose="02020603050405020304" pitchFamily="18" charset="0"/>
                        </a:rPr>
                        <a:t>mL</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52.6 ± 19.6</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48.8 ± 17.6</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3770077"/>
                  </a:ext>
                </a:extLst>
              </a:tr>
              <a:tr h="175285">
                <a:tc>
                  <a:txBody>
                    <a:bodyPr/>
                    <a:lstStyle/>
                    <a:p>
                      <a:pPr lvl="1" algn="l">
                        <a:lnSpc>
                          <a:spcPct val="107000"/>
                        </a:lnSpc>
                        <a:spcAft>
                          <a:spcPts val="800"/>
                        </a:spcAft>
                      </a:pPr>
                      <a:r>
                        <a:rPr lang="da-DK" sz="1400" b="1">
                          <a:solidFill>
                            <a:schemeClr val="bg1"/>
                          </a:solidFill>
                          <a:effectLst/>
                          <a:latin typeface="+mj-lt"/>
                          <a:ea typeface="Calibri" panose="020F0502020204030204" pitchFamily="34" charset="0"/>
                          <a:cs typeface="Times New Roman" panose="02020603050405020304" pitchFamily="18" charset="0"/>
                        </a:rPr>
                        <a:t>LAVi, ml/m</a:t>
                      </a:r>
                      <a:r>
                        <a:rPr lang="da-DK" sz="1400" b="1" baseline="30000">
                          <a:solidFill>
                            <a:schemeClr val="bg1"/>
                          </a:solidFill>
                          <a:effectLst/>
                          <a:latin typeface="+mj-lt"/>
                          <a:ea typeface="Calibri" panose="020F0502020204030204" pitchFamily="34" charset="0"/>
                          <a:cs typeface="Times New Roman" panose="02020603050405020304" pitchFamily="18" charset="0"/>
                        </a:rPr>
                        <a:t>2</a:t>
                      </a:r>
                      <a:endParaRPr lang="da-DK" sz="140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25.1 ± 7.6</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a:effectLst/>
                          <a:latin typeface="+mj-lt"/>
                          <a:ea typeface="Times New Roman" panose="02020603050405020304" pitchFamily="18" charset="0"/>
                          <a:cs typeface="Times New Roman" panose="02020603050405020304" pitchFamily="18" charset="0"/>
                        </a:rPr>
                        <a:t>23.3 ± 7.6</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1579951"/>
                  </a:ext>
                </a:extLst>
              </a:tr>
              <a:tr h="175285">
                <a:tc>
                  <a:txBody>
                    <a:bodyPr/>
                    <a:lstStyle/>
                    <a:p>
                      <a:pPr lvl="0" algn="l">
                        <a:lnSpc>
                          <a:spcPct val="107000"/>
                        </a:lnSpc>
                        <a:spcAft>
                          <a:spcPts val="800"/>
                        </a:spcAft>
                      </a:pPr>
                      <a:r>
                        <a:rPr lang="da-DK" sz="1400" dirty="0">
                          <a:solidFill>
                            <a:schemeClr val="bg1"/>
                          </a:solidFill>
                          <a:effectLst/>
                          <a:latin typeface="+mj-lt"/>
                          <a:ea typeface="Calibri" panose="020F0502020204030204" pitchFamily="34" charset="0"/>
                          <a:cs typeface="Times New Roman" panose="02020603050405020304" pitchFamily="18" charset="0"/>
                        </a:rPr>
                        <a:t>RV </a:t>
                      </a:r>
                      <a:r>
                        <a:rPr lang="da-DK" sz="1400" dirty="0" err="1">
                          <a:solidFill>
                            <a:schemeClr val="bg1"/>
                          </a:solidFill>
                          <a:effectLst/>
                          <a:latin typeface="+mj-lt"/>
                          <a:ea typeface="Calibri" panose="020F0502020204030204" pitchFamily="34" charset="0"/>
                          <a:cs typeface="Times New Roman" panose="02020603050405020304" pitchFamily="18" charset="0"/>
                        </a:rPr>
                        <a:t>function</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0" algn="ctr">
                        <a:lnSpc>
                          <a:spcPct val="107000"/>
                        </a:lnSpc>
                        <a:spcAft>
                          <a:spcPts val="800"/>
                        </a:spcAft>
                      </a:pP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0" algn="ctr">
                        <a:lnSpc>
                          <a:spcPct val="107000"/>
                        </a:lnSpc>
                        <a:spcAft>
                          <a:spcPts val="800"/>
                        </a:spcAft>
                      </a:pP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0631354"/>
                  </a:ext>
                </a:extLst>
              </a:tr>
              <a:tr h="175285">
                <a:tc>
                  <a:txBody>
                    <a:bodyPr/>
                    <a:lstStyle/>
                    <a:p>
                      <a:pPr lvl="1" algn="l">
                        <a:lnSpc>
                          <a:spcPct val="107000"/>
                        </a:lnSpc>
                        <a:spcAft>
                          <a:spcPts val="800"/>
                        </a:spcAft>
                      </a:pPr>
                      <a:r>
                        <a:rPr lang="da-DK" sz="1400" b="1" dirty="0">
                          <a:solidFill>
                            <a:schemeClr val="bg1"/>
                          </a:solidFill>
                          <a:effectLst/>
                          <a:latin typeface="+mj-lt"/>
                          <a:ea typeface="Calibri" panose="020F0502020204030204" pitchFamily="34" charset="0"/>
                          <a:cs typeface="Times New Roman" panose="02020603050405020304" pitchFamily="18" charset="0"/>
                        </a:rPr>
                        <a:t>TAPSE, cm</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2.4 ± 0.5</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lvl="1" algn="ctr">
                        <a:lnSpc>
                          <a:spcPct val="107000"/>
                        </a:lnSpc>
                        <a:spcAft>
                          <a:spcPts val="800"/>
                        </a:spcAft>
                      </a:pPr>
                      <a:r>
                        <a:rPr lang="en-US" sz="1400" dirty="0">
                          <a:effectLst/>
                          <a:latin typeface="+mj-lt"/>
                          <a:ea typeface="Times New Roman" panose="02020603050405020304" pitchFamily="18" charset="0"/>
                          <a:cs typeface="Times New Roman" panose="02020603050405020304" pitchFamily="18" charset="0"/>
                        </a:rPr>
                        <a:t>2.3 ± 0.5</a:t>
                      </a:r>
                      <a:endParaRPr lang="da-DK" sz="1400" dirty="0">
                        <a:solidFill>
                          <a:schemeClr val="bg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1991567"/>
                  </a:ext>
                </a:extLst>
              </a:tr>
            </a:tbl>
          </a:graphicData>
        </a:graphic>
      </p:graphicFrame>
    </p:spTree>
    <p:extLst>
      <p:ext uri="{BB962C8B-B14F-4D97-AF65-F5344CB8AC3E}">
        <p14:creationId xmlns:p14="http://schemas.microsoft.com/office/powerpoint/2010/main" val="8723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1CCC6-F621-3F6E-7636-7EF61DFC5DD7}"/>
              </a:ext>
            </a:extLst>
          </p:cNvPr>
          <p:cNvSpPr>
            <a:spLocks noGrp="1"/>
          </p:cNvSpPr>
          <p:nvPr>
            <p:ph type="title"/>
          </p:nvPr>
        </p:nvSpPr>
        <p:spPr>
          <a:xfrm>
            <a:off x="839788" y="457200"/>
            <a:ext cx="8294687" cy="531812"/>
          </a:xfrm>
        </p:spPr>
        <p:txBody>
          <a:bodyPr>
            <a:normAutofit fontScale="90000"/>
          </a:bodyPr>
          <a:lstStyle/>
          <a:p>
            <a:r>
              <a:rPr lang="da-DK" dirty="0" err="1"/>
              <a:t>Primary</a:t>
            </a:r>
            <a:r>
              <a:rPr lang="da-DK" dirty="0"/>
              <a:t> </a:t>
            </a:r>
            <a:r>
              <a:rPr lang="da-DK" dirty="0" err="1"/>
              <a:t>outcome</a:t>
            </a:r>
            <a:r>
              <a:rPr lang="da-DK" dirty="0"/>
              <a:t> – LV </a:t>
            </a:r>
            <a:r>
              <a:rPr lang="da-DK" dirty="0" err="1"/>
              <a:t>mass</a:t>
            </a:r>
            <a:r>
              <a:rPr lang="da-DK" dirty="0"/>
              <a:t> </a:t>
            </a:r>
            <a:r>
              <a:rPr lang="da-DK" dirty="0" err="1"/>
              <a:t>index</a:t>
            </a:r>
            <a:endParaRPr lang="da-DK" dirty="0"/>
          </a:p>
        </p:txBody>
      </p:sp>
      <p:graphicFrame>
        <p:nvGraphicFramePr>
          <p:cNvPr id="5" name="Diagram 4">
            <a:extLst>
              <a:ext uri="{FF2B5EF4-FFF2-40B4-BE49-F238E27FC236}">
                <a16:creationId xmlns:a16="http://schemas.microsoft.com/office/drawing/2014/main" id="{7390F869-664A-4FB1-93FF-066D3C9D9061}"/>
              </a:ext>
            </a:extLst>
          </p:cNvPr>
          <p:cNvGraphicFramePr>
            <a:graphicFrameLocks/>
          </p:cNvGraphicFramePr>
          <p:nvPr>
            <p:extLst>
              <p:ext uri="{D42A27DB-BD31-4B8C-83A1-F6EECF244321}">
                <p14:modId xmlns:p14="http://schemas.microsoft.com/office/powerpoint/2010/main" val="1094858367"/>
              </p:ext>
            </p:extLst>
          </p:nvPr>
        </p:nvGraphicFramePr>
        <p:xfrm>
          <a:off x="3507093" y="1020762"/>
          <a:ext cx="4810125" cy="481647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C98F37A8-2778-F62C-17E3-D97D83647EC9}"/>
              </a:ext>
            </a:extLst>
          </p:cNvPr>
          <p:cNvSpPr/>
          <p:nvPr/>
        </p:nvSpPr>
        <p:spPr>
          <a:xfrm>
            <a:off x="4557932" y="3708258"/>
            <a:ext cx="1406769" cy="16951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E0F259-6079-8227-05E5-473C68527E8D}"/>
              </a:ext>
            </a:extLst>
          </p:cNvPr>
          <p:cNvSpPr/>
          <p:nvPr/>
        </p:nvSpPr>
        <p:spPr>
          <a:xfrm>
            <a:off x="4689231" y="1294229"/>
            <a:ext cx="2801815" cy="109728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D12C3B-6C80-2BBF-2A7A-ED4EF1462B44}"/>
              </a:ext>
            </a:extLst>
          </p:cNvPr>
          <p:cNvSpPr/>
          <p:nvPr/>
        </p:nvSpPr>
        <p:spPr>
          <a:xfrm>
            <a:off x="6497363" y="2275697"/>
            <a:ext cx="1406769" cy="14044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652A3-4A65-DD91-3219-4142A6B77B09}"/>
              </a:ext>
            </a:extLst>
          </p:cNvPr>
          <p:cNvSpPr>
            <a:spLocks noGrp="1"/>
          </p:cNvSpPr>
          <p:nvPr>
            <p:ph type="title"/>
          </p:nvPr>
        </p:nvSpPr>
        <p:spPr>
          <a:xfrm>
            <a:off x="839788" y="457200"/>
            <a:ext cx="3963324" cy="638070"/>
          </a:xfrm>
        </p:spPr>
        <p:txBody>
          <a:bodyPr/>
          <a:lstStyle/>
          <a:p>
            <a:r>
              <a:rPr lang="da-DK" dirty="0"/>
              <a:t>LV </a:t>
            </a:r>
            <a:r>
              <a:rPr lang="da-DK" dirty="0" err="1"/>
              <a:t>mass</a:t>
            </a:r>
            <a:endParaRPr lang="da-DK" dirty="0"/>
          </a:p>
        </p:txBody>
      </p:sp>
      <p:graphicFrame>
        <p:nvGraphicFramePr>
          <p:cNvPr id="5" name="Diagram 4">
            <a:extLst>
              <a:ext uri="{FF2B5EF4-FFF2-40B4-BE49-F238E27FC236}">
                <a16:creationId xmlns:a16="http://schemas.microsoft.com/office/drawing/2014/main" id="{E9F9A550-6DBD-4F68-8F33-19011DBC0D8D}"/>
              </a:ext>
            </a:extLst>
          </p:cNvPr>
          <p:cNvGraphicFramePr>
            <a:graphicFrameLocks/>
          </p:cNvGraphicFramePr>
          <p:nvPr>
            <p:extLst>
              <p:ext uri="{D42A27DB-BD31-4B8C-83A1-F6EECF244321}">
                <p14:modId xmlns:p14="http://schemas.microsoft.com/office/powerpoint/2010/main" val="4036600371"/>
              </p:ext>
            </p:extLst>
          </p:nvPr>
        </p:nvGraphicFramePr>
        <p:xfrm>
          <a:off x="3868861" y="1364456"/>
          <a:ext cx="3705225" cy="44775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8">
            <a:extLst>
              <a:ext uri="{FF2B5EF4-FFF2-40B4-BE49-F238E27FC236}">
                <a16:creationId xmlns:a16="http://schemas.microsoft.com/office/drawing/2014/main" id="{6CE4E53B-94AF-7AAC-8EB5-EB3C1F73AD32}"/>
              </a:ext>
            </a:extLst>
          </p:cNvPr>
          <p:cNvSpPr txBox="1"/>
          <p:nvPr/>
        </p:nvSpPr>
        <p:spPr>
          <a:xfrm>
            <a:off x="4911489" y="1648775"/>
            <a:ext cx="2342244"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a-DK" sz="1200" b="1" dirty="0"/>
              <a:t>Mean difference (95% CI)</a:t>
            </a:r>
          </a:p>
          <a:p>
            <a:r>
              <a:rPr lang="da-DK" sz="1200" b="1" dirty="0">
                <a:solidFill>
                  <a:schemeClr val="tx1"/>
                </a:solidFill>
                <a:effectLst/>
              </a:rPr>
              <a:t>-17.5 (−</a:t>
            </a:r>
            <a:r>
              <a:rPr lang="da-DK" sz="1200" b="1" dirty="0"/>
              <a:t>24.50</a:t>
            </a:r>
            <a:r>
              <a:rPr lang="da-DK" sz="1200" b="1" dirty="0">
                <a:solidFill>
                  <a:schemeClr val="tx1"/>
                </a:solidFill>
                <a:effectLst/>
              </a:rPr>
              <a:t> to -10.51), p</a:t>
            </a:r>
            <a:r>
              <a:rPr lang="da-DK" sz="1200" b="1" dirty="0"/>
              <a:t>&lt;0.001</a:t>
            </a:r>
            <a:endParaRPr lang="da-DK" sz="1200" b="1" dirty="0">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6ADD4FBC-BBE4-C634-21A6-B37C4B1F76C5}"/>
              </a:ext>
            </a:extLst>
          </p:cNvPr>
          <p:cNvSpPr/>
          <p:nvPr/>
        </p:nvSpPr>
        <p:spPr>
          <a:xfrm>
            <a:off x="4581377" y="3614478"/>
            <a:ext cx="1406769" cy="16951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2211F26-5759-70BB-DAEA-FD117E67BAD0}"/>
              </a:ext>
            </a:extLst>
          </p:cNvPr>
          <p:cNvSpPr/>
          <p:nvPr/>
        </p:nvSpPr>
        <p:spPr>
          <a:xfrm>
            <a:off x="4689232" y="1612306"/>
            <a:ext cx="2564502" cy="8495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86D3543-AF3F-D0B1-D597-B5F574BCCE8C}"/>
              </a:ext>
            </a:extLst>
          </p:cNvPr>
          <p:cNvSpPr/>
          <p:nvPr/>
        </p:nvSpPr>
        <p:spPr>
          <a:xfrm>
            <a:off x="5942472" y="2584074"/>
            <a:ext cx="1406769" cy="10022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6D9E27-1A9E-0C9C-C2C6-091028214DBF}"/>
              </a:ext>
            </a:extLst>
          </p:cNvPr>
          <p:cNvSpPr txBox="1">
            <a:spLocks/>
          </p:cNvSpPr>
          <p:nvPr/>
        </p:nvSpPr>
        <p:spPr>
          <a:xfrm>
            <a:off x="850805" y="176958"/>
            <a:ext cx="9551121" cy="71581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da-DK"/>
              <a:t>Similar treatment effect in all subgroups</a:t>
            </a:r>
            <a:endParaRPr lang="da-DK" dirty="0"/>
          </a:p>
        </p:txBody>
      </p:sp>
      <p:pic>
        <p:nvPicPr>
          <p:cNvPr id="11" name="Billede 10">
            <a:extLst>
              <a:ext uri="{FF2B5EF4-FFF2-40B4-BE49-F238E27FC236}">
                <a16:creationId xmlns:a16="http://schemas.microsoft.com/office/drawing/2014/main" id="{45B547E2-9A39-AB78-706D-FE76BC041A1F}"/>
              </a:ext>
            </a:extLst>
          </p:cNvPr>
          <p:cNvPicPr>
            <a:picLocks noChangeAspect="1"/>
          </p:cNvPicPr>
          <p:nvPr/>
        </p:nvPicPr>
        <p:blipFill>
          <a:blip r:embed="rId3"/>
          <a:stretch>
            <a:fillRect/>
          </a:stretch>
        </p:blipFill>
        <p:spPr>
          <a:xfrm>
            <a:off x="676274" y="916009"/>
            <a:ext cx="10468647" cy="5124219"/>
          </a:xfrm>
          <a:prstGeom prst="rect">
            <a:avLst/>
          </a:prstGeom>
        </p:spPr>
      </p:pic>
    </p:spTree>
    <p:extLst>
      <p:ext uri="{BB962C8B-B14F-4D97-AF65-F5344CB8AC3E}">
        <p14:creationId xmlns:p14="http://schemas.microsoft.com/office/powerpoint/2010/main" val="1041213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CFD82-9874-DECB-9CBD-DEF5701BF22B}"/>
              </a:ext>
            </a:extLst>
          </p:cNvPr>
          <p:cNvSpPr>
            <a:spLocks noGrp="1"/>
          </p:cNvSpPr>
          <p:nvPr>
            <p:ph type="title"/>
          </p:nvPr>
        </p:nvSpPr>
        <p:spPr>
          <a:xfrm>
            <a:off x="850805" y="176958"/>
            <a:ext cx="9551121" cy="715818"/>
          </a:xfrm>
        </p:spPr>
        <p:txBody>
          <a:bodyPr/>
          <a:lstStyle/>
          <a:p>
            <a:r>
              <a:rPr lang="da-DK" dirty="0" err="1"/>
              <a:t>Similar</a:t>
            </a:r>
            <a:r>
              <a:rPr lang="da-DK" dirty="0"/>
              <a:t> </a:t>
            </a:r>
            <a:r>
              <a:rPr lang="da-DK" dirty="0" err="1"/>
              <a:t>treatment</a:t>
            </a:r>
            <a:r>
              <a:rPr lang="da-DK" dirty="0"/>
              <a:t> </a:t>
            </a:r>
            <a:r>
              <a:rPr lang="da-DK" dirty="0" err="1"/>
              <a:t>effect</a:t>
            </a:r>
            <a:r>
              <a:rPr lang="da-DK" dirty="0"/>
              <a:t> in all </a:t>
            </a:r>
            <a:r>
              <a:rPr lang="da-DK" dirty="0" err="1"/>
              <a:t>subgroups</a:t>
            </a:r>
            <a:endParaRPr lang="da-DK" dirty="0"/>
          </a:p>
        </p:txBody>
      </p:sp>
      <p:pic>
        <p:nvPicPr>
          <p:cNvPr id="46" name="Billede 45">
            <a:extLst>
              <a:ext uri="{FF2B5EF4-FFF2-40B4-BE49-F238E27FC236}">
                <a16:creationId xmlns:a16="http://schemas.microsoft.com/office/drawing/2014/main" id="{696165E3-84BB-FD07-F2DD-B1FCF4DC4A52}"/>
              </a:ext>
            </a:extLst>
          </p:cNvPr>
          <p:cNvPicPr>
            <a:picLocks noChangeAspect="1"/>
          </p:cNvPicPr>
          <p:nvPr/>
        </p:nvPicPr>
        <p:blipFill>
          <a:blip r:embed="rId3"/>
          <a:stretch>
            <a:fillRect/>
          </a:stretch>
        </p:blipFill>
        <p:spPr>
          <a:xfrm>
            <a:off x="619125" y="1064226"/>
            <a:ext cx="9949873" cy="4969745"/>
          </a:xfrm>
          <a:prstGeom prst="rect">
            <a:avLst/>
          </a:prstGeom>
        </p:spPr>
      </p:pic>
    </p:spTree>
    <p:extLst>
      <p:ext uri="{BB962C8B-B14F-4D97-AF65-F5344CB8AC3E}">
        <p14:creationId xmlns:p14="http://schemas.microsoft.com/office/powerpoint/2010/main" val="3954688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CA35D-8AEF-A243-F5E2-4AF423BB3EEE}"/>
              </a:ext>
            </a:extLst>
          </p:cNvPr>
          <p:cNvSpPr>
            <a:spLocks noGrp="1"/>
          </p:cNvSpPr>
          <p:nvPr>
            <p:ph type="title"/>
          </p:nvPr>
        </p:nvSpPr>
        <p:spPr>
          <a:xfrm>
            <a:off x="839788" y="371475"/>
            <a:ext cx="10504487" cy="742950"/>
          </a:xfrm>
        </p:spPr>
        <p:txBody>
          <a:bodyPr>
            <a:normAutofit/>
          </a:bodyPr>
          <a:lstStyle/>
          <a:p>
            <a:r>
              <a:rPr lang="da-DK" dirty="0" err="1"/>
              <a:t>Left</a:t>
            </a:r>
            <a:r>
              <a:rPr lang="da-DK" dirty="0"/>
              <a:t> </a:t>
            </a:r>
            <a:r>
              <a:rPr lang="da-DK" dirty="0" err="1"/>
              <a:t>ventricular</a:t>
            </a:r>
            <a:r>
              <a:rPr lang="da-DK" dirty="0"/>
              <a:t> </a:t>
            </a:r>
            <a:r>
              <a:rPr lang="da-DK" dirty="0" err="1"/>
              <a:t>systolic</a:t>
            </a:r>
            <a:r>
              <a:rPr lang="da-DK" dirty="0"/>
              <a:t> </a:t>
            </a:r>
            <a:r>
              <a:rPr lang="da-DK" dirty="0" err="1"/>
              <a:t>function</a:t>
            </a:r>
            <a:endParaRPr lang="da-DK" dirty="0"/>
          </a:p>
        </p:txBody>
      </p:sp>
      <p:sp>
        <p:nvSpPr>
          <p:cNvPr id="4" name="Pladsholder til tekst 3">
            <a:extLst>
              <a:ext uri="{FF2B5EF4-FFF2-40B4-BE49-F238E27FC236}">
                <a16:creationId xmlns:a16="http://schemas.microsoft.com/office/drawing/2014/main" id="{C74409E0-B3FC-4B7D-AEAA-63265BD2A531}"/>
              </a:ext>
            </a:extLst>
          </p:cNvPr>
          <p:cNvSpPr>
            <a:spLocks noGrp="1"/>
          </p:cNvSpPr>
          <p:nvPr>
            <p:ph type="body" sz="half" idx="2"/>
          </p:nvPr>
        </p:nvSpPr>
        <p:spPr>
          <a:xfrm>
            <a:off x="847725" y="1173956"/>
            <a:ext cx="8337550" cy="334169"/>
          </a:xfrm>
        </p:spPr>
        <p:txBody>
          <a:bodyPr/>
          <a:lstStyle/>
          <a:p>
            <a:r>
              <a:rPr lang="da-DK" i="1" dirty="0"/>
              <a:t>No </a:t>
            </a:r>
            <a:r>
              <a:rPr lang="da-DK" i="1" dirty="0" err="1"/>
              <a:t>significant</a:t>
            </a:r>
            <a:r>
              <a:rPr lang="da-DK" i="1" dirty="0"/>
              <a:t> </a:t>
            </a:r>
            <a:r>
              <a:rPr lang="da-DK" i="1" dirty="0" err="1"/>
              <a:t>changes</a:t>
            </a:r>
            <a:r>
              <a:rPr lang="da-DK" i="1" dirty="0"/>
              <a:t> with dapagliflozin vs. placebo</a:t>
            </a:r>
          </a:p>
        </p:txBody>
      </p:sp>
      <p:graphicFrame>
        <p:nvGraphicFramePr>
          <p:cNvPr id="5" name="Diagram 4">
            <a:extLst>
              <a:ext uri="{FF2B5EF4-FFF2-40B4-BE49-F238E27FC236}">
                <a16:creationId xmlns:a16="http://schemas.microsoft.com/office/drawing/2014/main" id="{DCCCC23A-B84F-4CD8-9CEF-37EC546FA941}"/>
              </a:ext>
            </a:extLst>
          </p:cNvPr>
          <p:cNvGraphicFramePr>
            <a:graphicFrameLocks/>
          </p:cNvGraphicFramePr>
          <p:nvPr>
            <p:extLst>
              <p:ext uri="{D42A27DB-BD31-4B8C-83A1-F6EECF244321}">
                <p14:modId xmlns:p14="http://schemas.microsoft.com/office/powerpoint/2010/main" val="2344617696"/>
              </p:ext>
            </p:extLst>
          </p:nvPr>
        </p:nvGraphicFramePr>
        <p:xfrm>
          <a:off x="2579749" y="1593056"/>
          <a:ext cx="3295650" cy="3671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547FC340-CEF1-48AB-8EB3-3CE3950BD9FD}"/>
              </a:ext>
            </a:extLst>
          </p:cNvPr>
          <p:cNvGraphicFramePr>
            <a:graphicFrameLocks/>
          </p:cNvGraphicFramePr>
          <p:nvPr>
            <p:extLst>
              <p:ext uri="{D42A27DB-BD31-4B8C-83A1-F6EECF244321}">
                <p14:modId xmlns:p14="http://schemas.microsoft.com/office/powerpoint/2010/main" val="1737218329"/>
              </p:ext>
            </p:extLst>
          </p:nvPr>
        </p:nvGraphicFramePr>
        <p:xfrm>
          <a:off x="6086536" y="1593056"/>
          <a:ext cx="3295650" cy="36718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4703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75D448A-CBB0-96D8-5B6A-911A0ED672E7}"/>
              </a:ext>
            </a:extLst>
          </p:cNvPr>
          <p:cNvSpPr>
            <a:spLocks noGrp="1"/>
          </p:cNvSpPr>
          <p:nvPr>
            <p:ph type="title"/>
          </p:nvPr>
        </p:nvSpPr>
        <p:spPr>
          <a:xfrm>
            <a:off x="839788" y="457200"/>
            <a:ext cx="10512424" cy="638175"/>
          </a:xfrm>
        </p:spPr>
        <p:txBody>
          <a:bodyPr/>
          <a:lstStyle/>
          <a:p>
            <a:r>
              <a:rPr lang="da-DK" dirty="0" err="1"/>
              <a:t>Left</a:t>
            </a:r>
            <a:r>
              <a:rPr lang="da-DK" dirty="0"/>
              <a:t> </a:t>
            </a:r>
            <a:r>
              <a:rPr lang="da-DK" dirty="0" err="1"/>
              <a:t>atrial</a:t>
            </a:r>
            <a:r>
              <a:rPr lang="da-DK" dirty="0"/>
              <a:t> </a:t>
            </a:r>
            <a:r>
              <a:rPr lang="da-DK" dirty="0" err="1"/>
              <a:t>volume</a:t>
            </a:r>
            <a:r>
              <a:rPr lang="da-DK" dirty="0"/>
              <a:t> </a:t>
            </a:r>
            <a:r>
              <a:rPr lang="da-DK" dirty="0" err="1"/>
              <a:t>index</a:t>
            </a:r>
            <a:r>
              <a:rPr lang="da-DK" dirty="0"/>
              <a:t> (LAVI) and LV </a:t>
            </a:r>
            <a:r>
              <a:rPr lang="da-DK" dirty="0" err="1"/>
              <a:t>volumes</a:t>
            </a:r>
            <a:endParaRPr lang="da-DK" dirty="0"/>
          </a:p>
        </p:txBody>
      </p:sp>
      <p:graphicFrame>
        <p:nvGraphicFramePr>
          <p:cNvPr id="6" name="Diagram 5">
            <a:extLst>
              <a:ext uri="{FF2B5EF4-FFF2-40B4-BE49-F238E27FC236}">
                <a16:creationId xmlns:a16="http://schemas.microsoft.com/office/drawing/2014/main" id="{7AAE1CE3-C3FF-4A3D-B061-2A9F3F9B7DC2}"/>
              </a:ext>
            </a:extLst>
          </p:cNvPr>
          <p:cNvGraphicFramePr>
            <a:graphicFrameLocks/>
          </p:cNvGraphicFramePr>
          <p:nvPr>
            <p:extLst>
              <p:ext uri="{D42A27DB-BD31-4B8C-83A1-F6EECF244321}">
                <p14:modId xmlns:p14="http://schemas.microsoft.com/office/powerpoint/2010/main" val="3918015140"/>
              </p:ext>
            </p:extLst>
          </p:nvPr>
        </p:nvGraphicFramePr>
        <p:xfrm>
          <a:off x="680043" y="1713636"/>
          <a:ext cx="3295650" cy="36718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C75F1F16-77DC-4560-93E4-FB207907F86C}"/>
              </a:ext>
            </a:extLst>
          </p:cNvPr>
          <p:cNvGraphicFramePr>
            <a:graphicFrameLocks/>
          </p:cNvGraphicFramePr>
          <p:nvPr>
            <p:extLst>
              <p:ext uri="{D42A27DB-BD31-4B8C-83A1-F6EECF244321}">
                <p14:modId xmlns:p14="http://schemas.microsoft.com/office/powerpoint/2010/main" val="3866612598"/>
              </p:ext>
            </p:extLst>
          </p:nvPr>
        </p:nvGraphicFramePr>
        <p:xfrm>
          <a:off x="4136676" y="1713636"/>
          <a:ext cx="3295650" cy="3671888"/>
        </p:xfrm>
        <a:graphic>
          <a:graphicData uri="http://schemas.openxmlformats.org/drawingml/2006/chart">
            <c:chart xmlns:c="http://schemas.openxmlformats.org/drawingml/2006/chart" xmlns:r="http://schemas.openxmlformats.org/officeDocument/2006/relationships" r:id="rId4"/>
          </a:graphicData>
        </a:graphic>
      </p:graphicFrame>
      <p:sp>
        <p:nvSpPr>
          <p:cNvPr id="8" name="Tekstfelt 8">
            <a:extLst>
              <a:ext uri="{FF2B5EF4-FFF2-40B4-BE49-F238E27FC236}">
                <a16:creationId xmlns:a16="http://schemas.microsoft.com/office/drawing/2014/main" id="{E6399F4F-460A-39C5-E808-29049E7EF7B6}"/>
              </a:ext>
            </a:extLst>
          </p:cNvPr>
          <p:cNvSpPr txBox="1"/>
          <p:nvPr/>
        </p:nvSpPr>
        <p:spPr>
          <a:xfrm>
            <a:off x="4935267" y="1915417"/>
            <a:ext cx="2157194" cy="615553"/>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da-DK" sz="1200" b="1" dirty="0"/>
              <a:t>Mean difference (95% CI)</a:t>
            </a:r>
          </a:p>
          <a:p>
            <a:pPr marL="0" marR="0" lvl="0" indent="0" defTabSz="914400" eaLnBrk="1" fontAlgn="auto" latinLnBrk="0" hangingPunct="1">
              <a:lnSpc>
                <a:spcPct val="100000"/>
              </a:lnSpc>
              <a:spcBef>
                <a:spcPts val="0"/>
              </a:spcBef>
              <a:spcAft>
                <a:spcPts val="0"/>
              </a:spcAft>
              <a:buClrTx/>
              <a:buSzTx/>
              <a:buFontTx/>
              <a:buNone/>
              <a:tabLst/>
              <a:defRPr/>
            </a:pPr>
            <a:r>
              <a:rPr lang="da-DK" sz="1200" b="1" dirty="0">
                <a:solidFill>
                  <a:schemeClr val="tx1"/>
                </a:solidFill>
                <a:effectLst/>
              </a:rPr>
              <a:t>−</a:t>
            </a:r>
            <a:r>
              <a:rPr lang="da-DK" sz="1200" b="1" dirty="0"/>
              <a:t>2.27</a:t>
            </a:r>
            <a:r>
              <a:rPr lang="da-DK" sz="1200" b="1" dirty="0">
                <a:solidFill>
                  <a:schemeClr val="tx1"/>
                </a:solidFill>
                <a:effectLst/>
              </a:rPr>
              <a:t> ( −7.28 to </a:t>
            </a:r>
            <a:r>
              <a:rPr lang="da-DK" sz="1200" b="1" dirty="0"/>
              <a:t>2.74</a:t>
            </a:r>
            <a:r>
              <a:rPr lang="da-DK" sz="1200" b="1" dirty="0">
                <a:solidFill>
                  <a:schemeClr val="tx1"/>
                </a:solidFill>
                <a:effectLst/>
              </a:rPr>
              <a:t>), p= 0.37</a:t>
            </a:r>
          </a:p>
          <a:p>
            <a:endParaRPr lang="da-DK" sz="1000" dirty="0">
              <a:latin typeface="Verdana" panose="020B0604030504040204" pitchFamily="34" charset="0"/>
              <a:ea typeface="Verdana" panose="020B0604030504040204" pitchFamily="34" charset="0"/>
            </a:endParaRPr>
          </a:p>
        </p:txBody>
      </p:sp>
      <p:sp>
        <p:nvSpPr>
          <p:cNvPr id="9" name="Pladsholder til tekst 3">
            <a:extLst>
              <a:ext uri="{FF2B5EF4-FFF2-40B4-BE49-F238E27FC236}">
                <a16:creationId xmlns:a16="http://schemas.microsoft.com/office/drawing/2014/main" id="{8B207833-B876-5E9A-0AAA-2763EC03DC2A}"/>
              </a:ext>
            </a:extLst>
          </p:cNvPr>
          <p:cNvSpPr>
            <a:spLocks noGrp="1"/>
          </p:cNvSpPr>
          <p:nvPr>
            <p:ph type="body" sz="half" idx="2"/>
          </p:nvPr>
        </p:nvSpPr>
        <p:spPr>
          <a:xfrm>
            <a:off x="847725" y="1173956"/>
            <a:ext cx="8337550" cy="334169"/>
          </a:xfrm>
        </p:spPr>
        <p:txBody>
          <a:bodyPr/>
          <a:lstStyle/>
          <a:p>
            <a:r>
              <a:rPr lang="da-DK" i="1" dirty="0"/>
              <a:t>No </a:t>
            </a:r>
            <a:r>
              <a:rPr lang="da-DK" i="1" dirty="0" err="1"/>
              <a:t>significant</a:t>
            </a:r>
            <a:r>
              <a:rPr lang="da-DK" i="1" dirty="0"/>
              <a:t> </a:t>
            </a:r>
            <a:r>
              <a:rPr lang="da-DK" i="1" dirty="0" err="1"/>
              <a:t>changes</a:t>
            </a:r>
            <a:r>
              <a:rPr lang="da-DK" i="1" dirty="0"/>
              <a:t> with dapagliflozin vs. placebo</a:t>
            </a:r>
          </a:p>
        </p:txBody>
      </p:sp>
      <p:graphicFrame>
        <p:nvGraphicFramePr>
          <p:cNvPr id="10" name="Diagram 9">
            <a:extLst>
              <a:ext uri="{FF2B5EF4-FFF2-40B4-BE49-F238E27FC236}">
                <a16:creationId xmlns:a16="http://schemas.microsoft.com/office/drawing/2014/main" id="{41083AEB-E2D7-4C1E-9469-27998B6AEF84}"/>
              </a:ext>
            </a:extLst>
          </p:cNvPr>
          <p:cNvGraphicFramePr>
            <a:graphicFrameLocks/>
          </p:cNvGraphicFramePr>
          <p:nvPr>
            <p:extLst>
              <p:ext uri="{D42A27DB-BD31-4B8C-83A1-F6EECF244321}">
                <p14:modId xmlns:p14="http://schemas.microsoft.com/office/powerpoint/2010/main" val="4026804888"/>
              </p:ext>
            </p:extLst>
          </p:nvPr>
        </p:nvGraphicFramePr>
        <p:xfrm>
          <a:off x="7754083" y="1713636"/>
          <a:ext cx="3295650" cy="36718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475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BB73F-5B92-F1EC-B635-AE4D42C8471A}"/>
              </a:ext>
            </a:extLst>
          </p:cNvPr>
          <p:cNvSpPr>
            <a:spLocks noGrp="1"/>
          </p:cNvSpPr>
          <p:nvPr>
            <p:ph type="title"/>
          </p:nvPr>
        </p:nvSpPr>
        <p:spPr>
          <a:xfrm>
            <a:off x="839789" y="457200"/>
            <a:ext cx="9510014" cy="698360"/>
          </a:xfrm>
        </p:spPr>
        <p:txBody>
          <a:bodyPr>
            <a:normAutofit/>
          </a:bodyPr>
          <a:lstStyle/>
          <a:p>
            <a:r>
              <a:rPr lang="da-DK" dirty="0"/>
              <a:t>Change in NT-</a:t>
            </a:r>
            <a:r>
              <a:rPr lang="da-DK" dirty="0" err="1"/>
              <a:t>proBNP</a:t>
            </a:r>
            <a:r>
              <a:rPr lang="da-DK" dirty="0"/>
              <a:t> over 6 </a:t>
            </a:r>
            <a:r>
              <a:rPr lang="da-DK" dirty="0" err="1"/>
              <a:t>months</a:t>
            </a:r>
            <a:endParaRPr lang="da-DK" dirty="0"/>
          </a:p>
        </p:txBody>
      </p:sp>
      <p:graphicFrame>
        <p:nvGraphicFramePr>
          <p:cNvPr id="5" name="Diagram 4">
            <a:extLst>
              <a:ext uri="{FF2B5EF4-FFF2-40B4-BE49-F238E27FC236}">
                <a16:creationId xmlns:a16="http://schemas.microsoft.com/office/drawing/2014/main" id="{B1A5160C-34A9-5BCC-2EB9-47285CD58204}"/>
              </a:ext>
            </a:extLst>
          </p:cNvPr>
          <p:cNvGraphicFramePr>
            <a:graphicFrameLocks/>
          </p:cNvGraphicFramePr>
          <p:nvPr>
            <p:extLst>
              <p:ext uri="{D42A27DB-BD31-4B8C-83A1-F6EECF244321}">
                <p14:modId xmlns:p14="http://schemas.microsoft.com/office/powerpoint/2010/main" val="1825952101"/>
              </p:ext>
            </p:extLst>
          </p:nvPr>
        </p:nvGraphicFramePr>
        <p:xfrm>
          <a:off x="839788" y="1362649"/>
          <a:ext cx="9349241" cy="4495539"/>
        </p:xfrm>
        <a:graphic>
          <a:graphicData uri="http://schemas.openxmlformats.org/drawingml/2006/chart">
            <c:chart xmlns:c="http://schemas.openxmlformats.org/drawingml/2006/chart" xmlns:r="http://schemas.openxmlformats.org/officeDocument/2006/relationships" r:id="rId3"/>
          </a:graphicData>
        </a:graphic>
      </p:graphicFrame>
      <p:sp>
        <p:nvSpPr>
          <p:cNvPr id="3" name="Pladsholder til tekst 3">
            <a:extLst>
              <a:ext uri="{FF2B5EF4-FFF2-40B4-BE49-F238E27FC236}">
                <a16:creationId xmlns:a16="http://schemas.microsoft.com/office/drawing/2014/main" id="{B68207CD-1355-8298-91B1-493AFB8FB785}"/>
              </a:ext>
            </a:extLst>
          </p:cNvPr>
          <p:cNvSpPr>
            <a:spLocks noGrp="1"/>
          </p:cNvSpPr>
          <p:nvPr>
            <p:ph type="body" sz="half" idx="2"/>
          </p:nvPr>
        </p:nvSpPr>
        <p:spPr>
          <a:xfrm>
            <a:off x="847725" y="1173956"/>
            <a:ext cx="8337550" cy="334169"/>
          </a:xfrm>
        </p:spPr>
        <p:txBody>
          <a:bodyPr/>
          <a:lstStyle/>
          <a:p>
            <a:r>
              <a:rPr lang="da-DK" i="1" dirty="0"/>
              <a:t>No </a:t>
            </a:r>
            <a:r>
              <a:rPr lang="da-DK" i="1" dirty="0" err="1"/>
              <a:t>significant</a:t>
            </a:r>
            <a:r>
              <a:rPr lang="da-DK" i="1" dirty="0"/>
              <a:t> </a:t>
            </a:r>
            <a:r>
              <a:rPr lang="da-DK" i="1" dirty="0" err="1"/>
              <a:t>changes</a:t>
            </a:r>
            <a:r>
              <a:rPr lang="da-DK" i="1" dirty="0"/>
              <a:t> with dapagliflozin vs. placebo</a:t>
            </a:r>
          </a:p>
        </p:txBody>
      </p:sp>
    </p:spTree>
    <p:extLst>
      <p:ext uri="{BB962C8B-B14F-4D97-AF65-F5344CB8AC3E}">
        <p14:creationId xmlns:p14="http://schemas.microsoft.com/office/powerpoint/2010/main" val="146036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D107-6691-317B-D473-445F28E6781B}"/>
              </a:ext>
            </a:extLst>
          </p:cNvPr>
          <p:cNvSpPr>
            <a:spLocks noGrp="1"/>
          </p:cNvSpPr>
          <p:nvPr>
            <p:ph type="title"/>
          </p:nvPr>
        </p:nvSpPr>
        <p:spPr/>
        <p:txBody>
          <a:bodyPr/>
          <a:lstStyle/>
          <a:p>
            <a:r>
              <a:rPr lang="en-US" dirty="0"/>
              <a:t>Disclosures</a:t>
            </a:r>
          </a:p>
        </p:txBody>
      </p:sp>
      <p:sp>
        <p:nvSpPr>
          <p:cNvPr id="4" name="Rectangle 1">
            <a:extLst>
              <a:ext uri="{FF2B5EF4-FFF2-40B4-BE49-F238E27FC236}">
                <a16:creationId xmlns:a16="http://schemas.microsoft.com/office/drawing/2014/main" id="{954EFF8C-DB7D-D0FE-DA82-18437EB9A3A3}"/>
              </a:ext>
            </a:extLst>
          </p:cNvPr>
          <p:cNvSpPr>
            <a:spLocks noGrp="1" noChangeArrowheads="1"/>
          </p:cNvSpPr>
          <p:nvPr>
            <p:ph idx="1"/>
          </p:nvPr>
        </p:nvSpPr>
        <p:spPr bwMode="auto">
          <a:xfrm>
            <a:off x="838200" y="2004475"/>
            <a:ext cx="110585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1800" b="0" i="0" u="none" strike="noStrike" cap="none" normalizeH="0" baseline="0" dirty="0">
                <a:ln>
                  <a:noFill/>
                </a:ln>
                <a:solidFill>
                  <a:schemeClr val="tx1"/>
                </a:solidFill>
                <a:effectLst/>
                <a:latin typeface="Arial" panose="020B0604020202020204" pitchFamily="34" charset="0"/>
              </a:rPr>
              <a:t>TBS has </a:t>
            </a:r>
            <a:r>
              <a:rPr kumimoji="0" lang="da-DK" altLang="da-DK" sz="1800" b="0" i="0" u="none" strike="noStrike" cap="none" normalizeH="0" baseline="0" dirty="0" err="1">
                <a:ln>
                  <a:noFill/>
                </a:ln>
                <a:solidFill>
                  <a:schemeClr val="tx1"/>
                </a:solidFill>
                <a:effectLst/>
                <a:latin typeface="Arial" panose="020B0604020202020204" pitchFamily="34" charset="0"/>
              </a:rPr>
              <a:t>received</a:t>
            </a:r>
            <a:r>
              <a:rPr kumimoji="0" lang="da-DK" altLang="da-DK" sz="1800" b="0" i="0" u="none" strike="noStrike" cap="none" normalizeH="0" baseline="0" dirty="0">
                <a:ln>
                  <a:noFill/>
                </a:ln>
                <a:solidFill>
                  <a:schemeClr val="tx1"/>
                </a:solidFill>
                <a:effectLst/>
                <a:latin typeface="Arial" panose="020B0604020202020204" pitchFamily="34" charset="0"/>
              </a:rPr>
              <a:t> research </a:t>
            </a:r>
            <a:r>
              <a:rPr kumimoji="0" lang="da-DK" altLang="da-DK" sz="1800" b="0" i="0" u="none" strike="noStrike" cap="none" normalizeH="0" baseline="0" dirty="0" err="1">
                <a:ln>
                  <a:noFill/>
                </a:ln>
                <a:solidFill>
                  <a:schemeClr val="tx1"/>
                </a:solidFill>
                <a:effectLst/>
                <a:latin typeface="Arial" panose="020B0604020202020204" pitchFamily="34" charset="0"/>
              </a:rPr>
              <a:t>grants</a:t>
            </a:r>
            <a:r>
              <a:rPr kumimoji="0" lang="da-DK" altLang="da-DK" sz="1800" b="0" i="0" u="none" strike="noStrike" cap="none" normalizeH="0" baseline="0" dirty="0">
                <a:ln>
                  <a:noFill/>
                </a:ln>
                <a:solidFill>
                  <a:schemeClr val="tx1"/>
                </a:solidFill>
                <a:effectLst/>
                <a:latin typeface="Arial" panose="020B0604020202020204" pitchFamily="34" charset="0"/>
              </a:rPr>
              <a:t> from Bayer, Novartis, Pfizer, Sanofi </a:t>
            </a:r>
            <a:r>
              <a:rPr kumimoji="0" lang="da-DK" altLang="da-DK" sz="1800" b="0" i="0" u="none" strike="noStrike" cap="none" normalizeH="0" baseline="0" dirty="0" err="1">
                <a:ln>
                  <a:noFill/>
                </a:ln>
                <a:solidFill>
                  <a:schemeClr val="tx1"/>
                </a:solidFill>
                <a:effectLst/>
                <a:latin typeface="Arial" panose="020B0604020202020204" pitchFamily="34" charset="0"/>
              </a:rPr>
              <a:t>Pasteur</a:t>
            </a:r>
            <a:r>
              <a:rPr kumimoji="0" lang="da-DK" altLang="da-DK" sz="1800" b="0" i="0" u="none" strike="noStrike" cap="none" normalizeH="0" baseline="0" dirty="0">
                <a:ln>
                  <a:noFill/>
                </a:ln>
                <a:solidFill>
                  <a:schemeClr val="tx1"/>
                </a:solidFill>
                <a:effectLst/>
                <a:latin typeface="Arial" panose="020B0604020202020204" pitchFamily="34" charset="0"/>
              </a:rPr>
              <a:t>, GSK, Novo Nordisk, AstraZeneca, Boston Scientific and GE Healthcare, </a:t>
            </a:r>
            <a:r>
              <a:rPr kumimoji="0" lang="da-DK" altLang="da-DK" sz="1800" b="0" i="0" u="none" strike="noStrike" cap="none" normalizeH="0" baseline="0" dirty="0" err="1">
                <a:ln>
                  <a:noFill/>
                </a:ln>
                <a:solidFill>
                  <a:schemeClr val="tx1"/>
                </a:solidFill>
                <a:effectLst/>
                <a:latin typeface="Arial" panose="020B0604020202020204" pitchFamily="34" charset="0"/>
              </a:rPr>
              <a:t>consulting</a:t>
            </a:r>
            <a:r>
              <a:rPr kumimoji="0" lang="da-DK" altLang="da-DK" sz="1800" b="0" i="0" u="none" strike="noStrike" cap="none" normalizeH="0" baseline="0" dirty="0">
                <a:ln>
                  <a:noFill/>
                </a:ln>
                <a:solidFill>
                  <a:schemeClr val="tx1"/>
                </a:solidFill>
                <a:effectLst/>
                <a:latin typeface="Arial" panose="020B0604020202020204" pitchFamily="34" charset="0"/>
              </a:rPr>
              <a:t> </a:t>
            </a:r>
            <a:r>
              <a:rPr kumimoji="0" lang="da-DK" altLang="da-DK" sz="1800" b="0" i="0" u="none" strike="noStrike" cap="none" normalizeH="0" baseline="0" dirty="0" err="1">
                <a:ln>
                  <a:noFill/>
                </a:ln>
                <a:solidFill>
                  <a:schemeClr val="tx1"/>
                </a:solidFill>
                <a:effectLst/>
                <a:latin typeface="Arial" panose="020B0604020202020204" pitchFamily="34" charset="0"/>
              </a:rPr>
              <a:t>fees</a:t>
            </a:r>
            <a:r>
              <a:rPr kumimoji="0" lang="da-DK" altLang="da-DK" sz="1800" b="0" i="0" u="none" strike="noStrike" cap="none" normalizeH="0" baseline="0" dirty="0">
                <a:ln>
                  <a:noFill/>
                </a:ln>
                <a:solidFill>
                  <a:schemeClr val="tx1"/>
                </a:solidFill>
                <a:effectLst/>
                <a:latin typeface="Arial" panose="020B0604020202020204" pitchFamily="34" charset="0"/>
              </a:rPr>
              <a:t> from Novo Nordisk, IQVIA, Parexel, Amgen, CSL </a:t>
            </a:r>
            <a:r>
              <a:rPr kumimoji="0" lang="da-DK" altLang="da-DK" sz="1800" b="0" i="0" u="none" strike="noStrike" cap="none" normalizeH="0" baseline="0" dirty="0" err="1">
                <a:ln>
                  <a:noFill/>
                </a:ln>
                <a:solidFill>
                  <a:schemeClr val="tx1"/>
                </a:solidFill>
                <a:effectLst/>
                <a:latin typeface="Arial" panose="020B0604020202020204" pitchFamily="34" charset="0"/>
              </a:rPr>
              <a:t>Seqirus</a:t>
            </a:r>
            <a:r>
              <a:rPr kumimoji="0" lang="da-DK" altLang="da-DK" sz="1800" b="0" i="0" u="none" strike="noStrike" cap="none" normalizeH="0" baseline="0" dirty="0">
                <a:ln>
                  <a:noFill/>
                </a:ln>
                <a:solidFill>
                  <a:schemeClr val="tx1"/>
                </a:solidFill>
                <a:effectLst/>
                <a:latin typeface="Arial" panose="020B0604020202020204" pitchFamily="34" charset="0"/>
              </a:rPr>
              <a:t>, GSK and Sanofi </a:t>
            </a:r>
            <a:r>
              <a:rPr kumimoji="0" lang="da-DK" altLang="da-DK" sz="1800" b="0" i="0" u="none" strike="noStrike" cap="none" normalizeH="0" baseline="0" dirty="0" err="1">
                <a:ln>
                  <a:noFill/>
                </a:ln>
                <a:solidFill>
                  <a:schemeClr val="tx1"/>
                </a:solidFill>
                <a:effectLst/>
                <a:latin typeface="Arial" panose="020B0604020202020204" pitchFamily="34" charset="0"/>
              </a:rPr>
              <a:t>Pasteur</a:t>
            </a:r>
            <a:r>
              <a:rPr kumimoji="0" lang="da-DK" altLang="da-DK" sz="1800" b="0" i="0" u="none" strike="noStrike" cap="none" normalizeH="0" baseline="0" dirty="0">
                <a:ln>
                  <a:noFill/>
                </a:ln>
                <a:solidFill>
                  <a:schemeClr val="tx1"/>
                </a:solidFill>
                <a:effectLst/>
                <a:latin typeface="Arial" panose="020B0604020202020204" pitchFamily="34" charset="0"/>
              </a:rPr>
              <a:t>, and </a:t>
            </a:r>
            <a:r>
              <a:rPr kumimoji="0" lang="da-DK" altLang="da-DK" sz="1800" b="0" i="0" u="none" strike="noStrike" cap="none" normalizeH="0" baseline="0" dirty="0" err="1">
                <a:ln>
                  <a:noFill/>
                </a:ln>
                <a:solidFill>
                  <a:schemeClr val="tx1"/>
                </a:solidFill>
                <a:effectLst/>
                <a:latin typeface="Arial" panose="020B0604020202020204" pitchFamily="34" charset="0"/>
              </a:rPr>
              <a:t>lecture</a:t>
            </a:r>
            <a:r>
              <a:rPr kumimoji="0" lang="da-DK" altLang="da-DK" sz="1800" b="0" i="0" u="none" strike="noStrike" cap="none" normalizeH="0" baseline="0" dirty="0">
                <a:ln>
                  <a:noFill/>
                </a:ln>
                <a:solidFill>
                  <a:schemeClr val="tx1"/>
                </a:solidFill>
                <a:effectLst/>
                <a:latin typeface="Arial" panose="020B0604020202020204" pitchFamily="34" charset="0"/>
              </a:rPr>
              <a:t> </a:t>
            </a:r>
            <a:r>
              <a:rPr kumimoji="0" lang="da-DK" altLang="da-DK" sz="1800" b="0" i="0" u="none" strike="noStrike" cap="none" normalizeH="0" baseline="0" dirty="0" err="1">
                <a:ln>
                  <a:noFill/>
                </a:ln>
                <a:solidFill>
                  <a:schemeClr val="tx1"/>
                </a:solidFill>
                <a:effectLst/>
                <a:latin typeface="Arial" panose="020B0604020202020204" pitchFamily="34" charset="0"/>
              </a:rPr>
              <a:t>fees</a:t>
            </a:r>
            <a:r>
              <a:rPr kumimoji="0" lang="da-DK" altLang="da-DK" sz="1800" b="0" i="0" u="none" strike="noStrike" cap="none" normalizeH="0" baseline="0" dirty="0">
                <a:ln>
                  <a:noFill/>
                </a:ln>
                <a:solidFill>
                  <a:schemeClr val="tx1"/>
                </a:solidFill>
                <a:effectLst/>
                <a:latin typeface="Arial" panose="020B0604020202020204" pitchFamily="34" charset="0"/>
              </a:rPr>
              <a:t> from AstraZeneca, Bayer, Novartis, Sanofi </a:t>
            </a:r>
            <a:r>
              <a:rPr kumimoji="0" lang="da-DK" altLang="da-DK" sz="1800" b="0" i="0" u="none" strike="noStrike" cap="none" normalizeH="0" baseline="0" dirty="0" err="1">
                <a:ln>
                  <a:noFill/>
                </a:ln>
                <a:solidFill>
                  <a:schemeClr val="tx1"/>
                </a:solidFill>
                <a:effectLst/>
                <a:latin typeface="Arial" panose="020B0604020202020204" pitchFamily="34" charset="0"/>
              </a:rPr>
              <a:t>Pasteur</a:t>
            </a:r>
            <a:r>
              <a:rPr kumimoji="0" lang="da-DK" altLang="da-DK" sz="1800" b="0" i="0" u="none" strike="noStrike" cap="none" normalizeH="0" baseline="0" dirty="0">
                <a:ln>
                  <a:noFill/>
                </a:ln>
                <a:solidFill>
                  <a:schemeClr val="tx1"/>
                </a:solidFill>
                <a:effectLst/>
                <a:latin typeface="Arial" panose="020B0604020202020204" pitchFamily="34" charset="0"/>
              </a:rPr>
              <a:t>, GE </a:t>
            </a:r>
            <a:r>
              <a:rPr kumimoji="0" lang="da-DK" altLang="da-DK" sz="1800" b="0" i="0" u="none" strike="noStrike" cap="none" normalizeH="0" baseline="0" dirty="0" err="1">
                <a:ln>
                  <a:noFill/>
                </a:ln>
                <a:solidFill>
                  <a:schemeClr val="tx1"/>
                </a:solidFill>
                <a:effectLst/>
                <a:latin typeface="Arial" panose="020B0604020202020204" pitchFamily="34" charset="0"/>
              </a:rPr>
              <a:t>healthcare</a:t>
            </a:r>
            <a:r>
              <a:rPr kumimoji="0" lang="da-DK" altLang="da-DK" sz="1800" b="0" i="0" u="none" strike="noStrike" cap="none" normalizeH="0" baseline="0" dirty="0">
                <a:ln>
                  <a:noFill/>
                </a:ln>
                <a:solidFill>
                  <a:schemeClr val="tx1"/>
                </a:solidFill>
                <a:effectLst/>
                <a:latin typeface="Arial" panose="020B0604020202020204" pitchFamily="34" charset="0"/>
              </a:rPr>
              <a:t> and GSK.</a:t>
            </a:r>
          </a:p>
        </p:txBody>
      </p:sp>
      <p:sp>
        <p:nvSpPr>
          <p:cNvPr id="5" name="Tekstfelt 4">
            <a:extLst>
              <a:ext uri="{FF2B5EF4-FFF2-40B4-BE49-F238E27FC236}">
                <a16:creationId xmlns:a16="http://schemas.microsoft.com/office/drawing/2014/main" id="{5B7471A5-1CF9-CC41-2DCA-B932DE57F5E2}"/>
              </a:ext>
            </a:extLst>
          </p:cNvPr>
          <p:cNvSpPr txBox="1"/>
          <p:nvPr/>
        </p:nvSpPr>
        <p:spPr>
          <a:xfrm>
            <a:off x="838200" y="3952874"/>
            <a:ext cx="9515475" cy="646331"/>
          </a:xfrm>
          <a:prstGeom prst="rect">
            <a:avLst/>
          </a:prstGeom>
          <a:noFill/>
        </p:spPr>
        <p:txBody>
          <a:bodyPr wrap="square" rtlCol="0">
            <a:spAutoFit/>
          </a:bodyPr>
          <a:lstStyle/>
          <a:p>
            <a:r>
              <a:rPr lang="da-DK" dirty="0">
                <a:solidFill>
                  <a:schemeClr val="tx1">
                    <a:lumMod val="95000"/>
                    <a:lumOff val="5000"/>
                  </a:schemeClr>
                </a:solidFill>
                <a:latin typeface="Arial" panose="020B0604020202020204" pitchFamily="34" charset="0"/>
                <a:cs typeface="Arial" panose="020B0604020202020204" pitchFamily="34" charset="0"/>
              </a:rPr>
              <a:t>The DECODE-CKD </a:t>
            </a:r>
            <a:r>
              <a:rPr lang="da-DK" dirty="0" err="1">
                <a:solidFill>
                  <a:schemeClr val="tx1">
                    <a:lumMod val="95000"/>
                    <a:lumOff val="5000"/>
                  </a:schemeClr>
                </a:solidFill>
                <a:latin typeface="Arial" panose="020B0604020202020204" pitchFamily="34" charset="0"/>
                <a:cs typeface="Arial" panose="020B0604020202020204" pitchFamily="34" charset="0"/>
              </a:rPr>
              <a:t>trial</a:t>
            </a:r>
            <a:r>
              <a:rPr lang="da-DK" dirty="0">
                <a:solidFill>
                  <a:schemeClr val="tx1">
                    <a:lumMod val="95000"/>
                    <a:lumOff val="5000"/>
                  </a:schemeClr>
                </a:solidFill>
                <a:latin typeface="Arial" panose="020B0604020202020204" pitchFamily="34" charset="0"/>
                <a:cs typeface="Arial" panose="020B0604020202020204" pitchFamily="34" charset="0"/>
              </a:rPr>
              <a:t> </a:t>
            </a:r>
            <a:r>
              <a:rPr lang="da-DK" dirty="0" err="1">
                <a:solidFill>
                  <a:schemeClr val="tx1">
                    <a:lumMod val="95000"/>
                    <a:lumOff val="5000"/>
                  </a:schemeClr>
                </a:solidFill>
                <a:latin typeface="Arial" panose="020B0604020202020204" pitchFamily="34" charset="0"/>
                <a:cs typeface="Arial" panose="020B0604020202020204" pitchFamily="34" charset="0"/>
              </a:rPr>
              <a:t>received</a:t>
            </a:r>
            <a:r>
              <a:rPr lang="da-DK" dirty="0">
                <a:solidFill>
                  <a:schemeClr val="tx1">
                    <a:lumMod val="95000"/>
                    <a:lumOff val="5000"/>
                  </a:schemeClr>
                </a:solidFill>
                <a:latin typeface="Arial" panose="020B0604020202020204" pitchFamily="34" charset="0"/>
                <a:cs typeface="Arial" panose="020B0604020202020204" pitchFamily="34" charset="0"/>
              </a:rPr>
              <a:t> </a:t>
            </a:r>
            <a:r>
              <a:rPr lang="da-DK" dirty="0" err="1">
                <a:solidFill>
                  <a:schemeClr val="tx1">
                    <a:lumMod val="95000"/>
                    <a:lumOff val="5000"/>
                  </a:schemeClr>
                </a:solidFill>
                <a:latin typeface="Arial" panose="020B0604020202020204" pitchFamily="34" charset="0"/>
                <a:cs typeface="Arial" panose="020B0604020202020204" pitchFamily="34" charset="0"/>
              </a:rPr>
              <a:t>financial</a:t>
            </a:r>
            <a:r>
              <a:rPr lang="da-DK" dirty="0">
                <a:solidFill>
                  <a:schemeClr val="tx1">
                    <a:lumMod val="95000"/>
                    <a:lumOff val="5000"/>
                  </a:schemeClr>
                </a:solidFill>
                <a:latin typeface="Arial" panose="020B0604020202020204" pitchFamily="34" charset="0"/>
                <a:cs typeface="Arial" panose="020B0604020202020204" pitchFamily="34" charset="0"/>
              </a:rPr>
              <a:t> support from Novo Nordisk Foundation, </a:t>
            </a:r>
            <a:r>
              <a:rPr lang="da-DK" dirty="0" err="1">
                <a:solidFill>
                  <a:schemeClr val="tx1">
                    <a:lumMod val="95000"/>
                    <a:lumOff val="5000"/>
                  </a:schemeClr>
                </a:solidFill>
                <a:latin typeface="Arial" panose="020B0604020202020204" pitchFamily="34" charset="0"/>
                <a:cs typeface="Arial" panose="020B0604020202020204" pitchFamily="34" charset="0"/>
              </a:rPr>
              <a:t>who</a:t>
            </a:r>
            <a:r>
              <a:rPr lang="da-DK" dirty="0">
                <a:solidFill>
                  <a:schemeClr val="tx1">
                    <a:lumMod val="95000"/>
                    <a:lumOff val="5000"/>
                  </a:schemeClr>
                </a:solidFill>
                <a:latin typeface="Arial" panose="020B0604020202020204" pitchFamily="34" charset="0"/>
                <a:cs typeface="Arial" panose="020B0604020202020204" pitchFamily="34" charset="0"/>
              </a:rPr>
              <a:t> had no </a:t>
            </a:r>
            <a:r>
              <a:rPr lang="da-DK" dirty="0" err="1">
                <a:solidFill>
                  <a:schemeClr val="tx1">
                    <a:lumMod val="95000"/>
                    <a:lumOff val="5000"/>
                  </a:schemeClr>
                </a:solidFill>
                <a:latin typeface="Arial" panose="020B0604020202020204" pitchFamily="34" charset="0"/>
                <a:cs typeface="Arial" panose="020B0604020202020204" pitchFamily="34" charset="0"/>
              </a:rPr>
              <a:t>role</a:t>
            </a:r>
            <a:r>
              <a:rPr lang="da-DK" dirty="0">
                <a:solidFill>
                  <a:schemeClr val="tx1">
                    <a:lumMod val="95000"/>
                    <a:lumOff val="5000"/>
                  </a:schemeClr>
                </a:solidFill>
                <a:latin typeface="Arial" panose="020B0604020202020204" pitchFamily="34" charset="0"/>
                <a:cs typeface="Arial" panose="020B0604020202020204" pitchFamily="34" charset="0"/>
              </a:rPr>
              <a:t> in the design nor in the interpretation of the </a:t>
            </a:r>
            <a:r>
              <a:rPr lang="da-DK" dirty="0" err="1">
                <a:solidFill>
                  <a:schemeClr val="tx1">
                    <a:lumMod val="95000"/>
                    <a:lumOff val="5000"/>
                  </a:schemeClr>
                </a:solidFill>
                <a:latin typeface="Arial" panose="020B0604020202020204" pitchFamily="34" charset="0"/>
                <a:cs typeface="Arial" panose="020B0604020202020204" pitchFamily="34" charset="0"/>
              </a:rPr>
              <a:t>results</a:t>
            </a:r>
            <a:r>
              <a:rPr lang="da-DK" dirty="0">
                <a:solidFill>
                  <a:schemeClr val="tx1">
                    <a:lumMod val="95000"/>
                    <a:lumOff val="5000"/>
                  </a:schemeClr>
                </a:solidFill>
                <a:latin typeface="Arial" panose="020B0604020202020204" pitchFamily="34" charset="0"/>
                <a:cs typeface="Arial" panose="020B0604020202020204" pitchFamily="34" charset="0"/>
              </a:rPr>
              <a:t> from the </a:t>
            </a:r>
            <a:r>
              <a:rPr lang="da-DK" dirty="0" err="1">
                <a:solidFill>
                  <a:schemeClr val="tx1">
                    <a:lumMod val="95000"/>
                    <a:lumOff val="5000"/>
                  </a:schemeClr>
                </a:solidFill>
                <a:latin typeface="Arial" panose="020B0604020202020204" pitchFamily="34" charset="0"/>
                <a:cs typeface="Arial" panose="020B0604020202020204" pitchFamily="34" charset="0"/>
              </a:rPr>
              <a:t>trial</a:t>
            </a:r>
            <a:r>
              <a:rPr lang="da-DK" dirty="0">
                <a:solidFill>
                  <a:schemeClr val="tx1">
                    <a:lumMod val="95000"/>
                    <a:lumOff val="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69544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BEFBBA5-0352-B0F4-08AA-A325069E6501}"/>
              </a:ext>
            </a:extLst>
          </p:cNvPr>
          <p:cNvSpPr>
            <a:spLocks noGrp="1"/>
          </p:cNvSpPr>
          <p:nvPr>
            <p:ph type="title"/>
          </p:nvPr>
        </p:nvSpPr>
        <p:spPr>
          <a:xfrm>
            <a:off x="839789" y="457200"/>
            <a:ext cx="9510014" cy="698360"/>
          </a:xfrm>
        </p:spPr>
        <p:txBody>
          <a:bodyPr/>
          <a:lstStyle/>
          <a:p>
            <a:r>
              <a:rPr lang="da-DK" dirty="0"/>
              <a:t>Change in </a:t>
            </a:r>
            <a:r>
              <a:rPr lang="da-DK" dirty="0" err="1"/>
              <a:t>Troponin</a:t>
            </a:r>
            <a:r>
              <a:rPr lang="da-DK" dirty="0"/>
              <a:t> I over 6 </a:t>
            </a:r>
            <a:r>
              <a:rPr lang="da-DK" dirty="0" err="1"/>
              <a:t>months</a:t>
            </a:r>
            <a:endParaRPr lang="da-DK" dirty="0"/>
          </a:p>
        </p:txBody>
      </p:sp>
      <p:graphicFrame>
        <p:nvGraphicFramePr>
          <p:cNvPr id="7" name="Diagram 6">
            <a:extLst>
              <a:ext uri="{FF2B5EF4-FFF2-40B4-BE49-F238E27FC236}">
                <a16:creationId xmlns:a16="http://schemas.microsoft.com/office/drawing/2014/main" id="{C2E8BB62-91AF-40F6-AB35-280BDA971031}"/>
              </a:ext>
            </a:extLst>
          </p:cNvPr>
          <p:cNvGraphicFramePr>
            <a:graphicFrameLocks/>
          </p:cNvGraphicFramePr>
          <p:nvPr>
            <p:extLst>
              <p:ext uri="{D42A27DB-BD31-4B8C-83A1-F6EECF244321}">
                <p14:modId xmlns:p14="http://schemas.microsoft.com/office/powerpoint/2010/main" val="1506855876"/>
              </p:ext>
            </p:extLst>
          </p:nvPr>
        </p:nvGraphicFramePr>
        <p:xfrm>
          <a:off x="1120260" y="1501898"/>
          <a:ext cx="6448425" cy="4214814"/>
        </p:xfrm>
        <a:graphic>
          <a:graphicData uri="http://schemas.openxmlformats.org/drawingml/2006/chart">
            <c:chart xmlns:c="http://schemas.openxmlformats.org/drawingml/2006/chart" xmlns:r="http://schemas.openxmlformats.org/officeDocument/2006/relationships" r:id="rId3"/>
          </a:graphicData>
        </a:graphic>
      </p:graphicFrame>
      <p:sp>
        <p:nvSpPr>
          <p:cNvPr id="2" name="Pladsholder til tekst 3">
            <a:extLst>
              <a:ext uri="{FF2B5EF4-FFF2-40B4-BE49-F238E27FC236}">
                <a16:creationId xmlns:a16="http://schemas.microsoft.com/office/drawing/2014/main" id="{5D2C3CAB-D4BB-B06F-0F04-279D00236819}"/>
              </a:ext>
            </a:extLst>
          </p:cNvPr>
          <p:cNvSpPr>
            <a:spLocks noGrp="1"/>
          </p:cNvSpPr>
          <p:nvPr>
            <p:ph type="body" sz="half" idx="2"/>
          </p:nvPr>
        </p:nvSpPr>
        <p:spPr>
          <a:xfrm>
            <a:off x="847725" y="1173956"/>
            <a:ext cx="8337550" cy="334169"/>
          </a:xfrm>
        </p:spPr>
        <p:txBody>
          <a:bodyPr/>
          <a:lstStyle/>
          <a:p>
            <a:r>
              <a:rPr lang="da-DK" i="1" dirty="0"/>
              <a:t>No </a:t>
            </a:r>
            <a:r>
              <a:rPr lang="da-DK" i="1" dirty="0" err="1"/>
              <a:t>significant</a:t>
            </a:r>
            <a:r>
              <a:rPr lang="da-DK" i="1" dirty="0"/>
              <a:t> </a:t>
            </a:r>
            <a:r>
              <a:rPr lang="da-DK" i="1" dirty="0" err="1"/>
              <a:t>changes</a:t>
            </a:r>
            <a:r>
              <a:rPr lang="da-DK" i="1" dirty="0"/>
              <a:t> with dapagliflozin vs. placebo</a:t>
            </a:r>
          </a:p>
        </p:txBody>
      </p:sp>
      <p:sp>
        <p:nvSpPr>
          <p:cNvPr id="3" name="Tekstfelt 1">
            <a:extLst>
              <a:ext uri="{FF2B5EF4-FFF2-40B4-BE49-F238E27FC236}">
                <a16:creationId xmlns:a16="http://schemas.microsoft.com/office/drawing/2014/main" id="{01A74575-369C-D49C-9BDE-C306BAD37D3D}"/>
              </a:ext>
            </a:extLst>
          </p:cNvPr>
          <p:cNvSpPr txBox="1"/>
          <p:nvPr/>
        </p:nvSpPr>
        <p:spPr>
          <a:xfrm>
            <a:off x="4412670" y="3498536"/>
            <a:ext cx="877426" cy="35096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dirty="0"/>
              <a:t>p=0.71</a:t>
            </a:r>
            <a:endParaRPr lang="da-DK" sz="1100" dirty="0"/>
          </a:p>
        </p:txBody>
      </p:sp>
      <p:sp>
        <p:nvSpPr>
          <p:cNvPr id="4" name="Tekstfelt 1">
            <a:extLst>
              <a:ext uri="{FF2B5EF4-FFF2-40B4-BE49-F238E27FC236}">
                <a16:creationId xmlns:a16="http://schemas.microsoft.com/office/drawing/2014/main" id="{B3FCE979-5D2A-D7F5-D997-CB8A9E146C16}"/>
              </a:ext>
            </a:extLst>
          </p:cNvPr>
          <p:cNvSpPr txBox="1"/>
          <p:nvPr/>
        </p:nvSpPr>
        <p:spPr>
          <a:xfrm>
            <a:off x="6234750" y="3441106"/>
            <a:ext cx="877519" cy="35096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dirty="0"/>
              <a:t>p=0.94</a:t>
            </a:r>
            <a:endParaRPr lang="da-DK" sz="1100" dirty="0"/>
          </a:p>
        </p:txBody>
      </p:sp>
    </p:spTree>
    <p:extLst>
      <p:ext uri="{BB962C8B-B14F-4D97-AF65-F5344CB8AC3E}">
        <p14:creationId xmlns:p14="http://schemas.microsoft.com/office/powerpoint/2010/main" val="904866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421D-2594-F75B-49CA-6D908013B974}"/>
              </a:ext>
            </a:extLst>
          </p:cNvPr>
          <p:cNvSpPr>
            <a:spLocks noGrp="1"/>
          </p:cNvSpPr>
          <p:nvPr>
            <p:ph type="title"/>
          </p:nvPr>
        </p:nvSpPr>
        <p:spPr>
          <a:xfrm>
            <a:off x="839788" y="457200"/>
            <a:ext cx="9477230" cy="734291"/>
          </a:xfrm>
        </p:spPr>
        <p:txBody>
          <a:bodyPr/>
          <a:lstStyle/>
          <a:p>
            <a:r>
              <a:rPr lang="da-DK" dirty="0"/>
              <a:t>Change in </a:t>
            </a:r>
            <a:r>
              <a:rPr lang="da-DK" dirty="0" err="1"/>
              <a:t>hemoglobin</a:t>
            </a:r>
            <a:r>
              <a:rPr lang="da-DK" dirty="0"/>
              <a:t> over  6 </a:t>
            </a:r>
            <a:r>
              <a:rPr lang="da-DK" dirty="0" err="1"/>
              <a:t>months</a:t>
            </a:r>
            <a:endParaRPr lang="da-DK" dirty="0"/>
          </a:p>
        </p:txBody>
      </p:sp>
      <p:graphicFrame>
        <p:nvGraphicFramePr>
          <p:cNvPr id="5" name="Diagram 4">
            <a:extLst>
              <a:ext uri="{FF2B5EF4-FFF2-40B4-BE49-F238E27FC236}">
                <a16:creationId xmlns:a16="http://schemas.microsoft.com/office/drawing/2014/main" id="{E6E5DFA3-67F4-4E4A-BB51-55180DE44D0A}"/>
              </a:ext>
            </a:extLst>
          </p:cNvPr>
          <p:cNvGraphicFramePr>
            <a:graphicFrameLocks/>
          </p:cNvGraphicFramePr>
          <p:nvPr>
            <p:extLst>
              <p:ext uri="{D42A27DB-BD31-4B8C-83A1-F6EECF244321}">
                <p14:modId xmlns:p14="http://schemas.microsoft.com/office/powerpoint/2010/main" val="1060007457"/>
              </p:ext>
            </p:extLst>
          </p:nvPr>
        </p:nvGraphicFramePr>
        <p:xfrm>
          <a:off x="1079932" y="1413956"/>
          <a:ext cx="8812213" cy="44973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felt 1">
            <a:extLst>
              <a:ext uri="{FF2B5EF4-FFF2-40B4-BE49-F238E27FC236}">
                <a16:creationId xmlns:a16="http://schemas.microsoft.com/office/drawing/2014/main" id="{732D29A2-6350-3D95-5001-4B73C9C2C9F3}"/>
              </a:ext>
            </a:extLst>
          </p:cNvPr>
          <p:cNvSpPr txBox="1"/>
          <p:nvPr/>
        </p:nvSpPr>
        <p:spPr>
          <a:xfrm>
            <a:off x="5869708" y="3311632"/>
            <a:ext cx="877455" cy="35098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a-DK" dirty="0"/>
              <a:t>p=0.94</a:t>
            </a:r>
            <a:endParaRPr lang="da-DK" sz="1100" dirty="0"/>
          </a:p>
        </p:txBody>
      </p:sp>
      <p:sp>
        <p:nvSpPr>
          <p:cNvPr id="7" name="Text Placeholder 6">
            <a:extLst>
              <a:ext uri="{FF2B5EF4-FFF2-40B4-BE49-F238E27FC236}">
                <a16:creationId xmlns:a16="http://schemas.microsoft.com/office/drawing/2014/main" id="{02EBFB33-90F6-66F8-B024-C6ADF667AD8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56023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6397A-FCAC-4315-31E1-627393615CAF}"/>
              </a:ext>
            </a:extLst>
          </p:cNvPr>
          <p:cNvSpPr>
            <a:spLocks noGrp="1"/>
          </p:cNvSpPr>
          <p:nvPr>
            <p:ph type="title"/>
          </p:nvPr>
        </p:nvSpPr>
        <p:spPr>
          <a:xfrm>
            <a:off x="839788" y="457200"/>
            <a:ext cx="10956977" cy="708409"/>
          </a:xfrm>
        </p:spPr>
        <p:txBody>
          <a:bodyPr/>
          <a:lstStyle/>
          <a:p>
            <a:r>
              <a:rPr lang="da-DK" dirty="0"/>
              <a:t>Change in UACR over 6 </a:t>
            </a:r>
            <a:r>
              <a:rPr lang="da-DK" dirty="0" err="1"/>
              <a:t>months</a:t>
            </a:r>
            <a:endParaRPr lang="da-DK" dirty="0"/>
          </a:p>
        </p:txBody>
      </p:sp>
      <p:graphicFrame>
        <p:nvGraphicFramePr>
          <p:cNvPr id="5" name="Diagram 4">
            <a:extLst>
              <a:ext uri="{FF2B5EF4-FFF2-40B4-BE49-F238E27FC236}">
                <a16:creationId xmlns:a16="http://schemas.microsoft.com/office/drawing/2014/main" id="{F534196B-C6B1-48E8-8B72-4AC11F2E68B0}"/>
              </a:ext>
            </a:extLst>
          </p:cNvPr>
          <p:cNvGraphicFramePr>
            <a:graphicFrameLocks/>
          </p:cNvGraphicFramePr>
          <p:nvPr>
            <p:extLst>
              <p:ext uri="{D42A27DB-BD31-4B8C-83A1-F6EECF244321}">
                <p14:modId xmlns:p14="http://schemas.microsoft.com/office/powerpoint/2010/main" val="2032283231"/>
              </p:ext>
            </p:extLst>
          </p:nvPr>
        </p:nvGraphicFramePr>
        <p:xfrm>
          <a:off x="839788" y="1349301"/>
          <a:ext cx="8395854" cy="4525026"/>
        </p:xfrm>
        <a:graphic>
          <a:graphicData uri="http://schemas.openxmlformats.org/drawingml/2006/chart">
            <c:chart xmlns:c="http://schemas.openxmlformats.org/drawingml/2006/chart" xmlns:r="http://schemas.openxmlformats.org/officeDocument/2006/relationships" r:id="rId3"/>
          </a:graphicData>
        </a:graphic>
      </p:graphicFrame>
      <p:sp>
        <p:nvSpPr>
          <p:cNvPr id="3" name="Pladsholder til tekst 3">
            <a:extLst>
              <a:ext uri="{FF2B5EF4-FFF2-40B4-BE49-F238E27FC236}">
                <a16:creationId xmlns:a16="http://schemas.microsoft.com/office/drawing/2014/main" id="{656A1F8C-40E0-E6C8-3BFB-B10D7487DE17}"/>
              </a:ext>
            </a:extLst>
          </p:cNvPr>
          <p:cNvSpPr>
            <a:spLocks noGrp="1"/>
          </p:cNvSpPr>
          <p:nvPr>
            <p:ph type="body" sz="half" idx="2"/>
          </p:nvPr>
        </p:nvSpPr>
        <p:spPr>
          <a:xfrm>
            <a:off x="847725" y="1173956"/>
            <a:ext cx="8337550" cy="334169"/>
          </a:xfrm>
        </p:spPr>
        <p:txBody>
          <a:bodyPr/>
          <a:lstStyle/>
          <a:p>
            <a:r>
              <a:rPr lang="da-DK" i="1" dirty="0"/>
              <a:t>No </a:t>
            </a:r>
            <a:r>
              <a:rPr lang="da-DK" i="1" dirty="0" err="1"/>
              <a:t>significant</a:t>
            </a:r>
            <a:r>
              <a:rPr lang="da-DK" i="1" dirty="0"/>
              <a:t> </a:t>
            </a:r>
            <a:r>
              <a:rPr lang="da-DK" i="1" dirty="0" err="1"/>
              <a:t>changes</a:t>
            </a:r>
            <a:r>
              <a:rPr lang="da-DK" i="1" dirty="0"/>
              <a:t> with dapagliflozin vs. placebo</a:t>
            </a:r>
          </a:p>
        </p:txBody>
      </p:sp>
    </p:spTree>
    <p:extLst>
      <p:ext uri="{BB962C8B-B14F-4D97-AF65-F5344CB8AC3E}">
        <p14:creationId xmlns:p14="http://schemas.microsoft.com/office/powerpoint/2010/main" val="131580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2AF656-65CD-5B33-2781-C083072C0CF8}"/>
              </a:ext>
            </a:extLst>
          </p:cNvPr>
          <p:cNvSpPr>
            <a:spLocks noGrp="1"/>
          </p:cNvSpPr>
          <p:nvPr>
            <p:ph type="title"/>
          </p:nvPr>
        </p:nvSpPr>
        <p:spPr>
          <a:xfrm>
            <a:off x="879981" y="175846"/>
            <a:ext cx="9811465" cy="1130440"/>
          </a:xfrm>
        </p:spPr>
        <p:txBody>
          <a:bodyPr/>
          <a:lstStyle/>
          <a:p>
            <a:r>
              <a:rPr lang="da-DK" dirty="0"/>
              <a:t>Change in </a:t>
            </a:r>
            <a:r>
              <a:rPr lang="da-DK" dirty="0" err="1"/>
              <a:t>eGFR</a:t>
            </a:r>
            <a:r>
              <a:rPr lang="da-DK" dirty="0"/>
              <a:t> over 6 </a:t>
            </a:r>
            <a:r>
              <a:rPr lang="da-DK" dirty="0" err="1"/>
              <a:t>months</a:t>
            </a:r>
            <a:endParaRPr lang="da-DK" dirty="0"/>
          </a:p>
        </p:txBody>
      </p:sp>
      <p:graphicFrame>
        <p:nvGraphicFramePr>
          <p:cNvPr id="5" name="Diagram 4">
            <a:extLst>
              <a:ext uri="{FF2B5EF4-FFF2-40B4-BE49-F238E27FC236}">
                <a16:creationId xmlns:a16="http://schemas.microsoft.com/office/drawing/2014/main" id="{A0469684-CC6C-A3FB-61BA-CC01BB34511C}"/>
              </a:ext>
            </a:extLst>
          </p:cNvPr>
          <p:cNvGraphicFramePr>
            <a:graphicFrameLocks/>
          </p:cNvGraphicFramePr>
          <p:nvPr>
            <p:extLst>
              <p:ext uri="{D42A27DB-BD31-4B8C-83A1-F6EECF244321}">
                <p14:modId xmlns:p14="http://schemas.microsoft.com/office/powerpoint/2010/main" val="1438753392"/>
              </p:ext>
            </p:extLst>
          </p:nvPr>
        </p:nvGraphicFramePr>
        <p:xfrm>
          <a:off x="879981" y="1587138"/>
          <a:ext cx="8192565" cy="4469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9625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31FF0-E7A1-51C0-4AD9-902E25264DEA}"/>
              </a:ext>
            </a:extLst>
          </p:cNvPr>
          <p:cNvSpPr>
            <a:spLocks noGrp="1"/>
          </p:cNvSpPr>
          <p:nvPr>
            <p:ph type="title"/>
          </p:nvPr>
        </p:nvSpPr>
        <p:spPr>
          <a:xfrm>
            <a:off x="839788" y="457200"/>
            <a:ext cx="10952161" cy="742950"/>
          </a:xfrm>
        </p:spPr>
        <p:txBody>
          <a:bodyPr>
            <a:normAutofit fontScale="90000"/>
          </a:bodyPr>
          <a:lstStyle/>
          <a:p>
            <a:r>
              <a:rPr lang="da-DK" dirty="0" err="1"/>
              <a:t>eGFR</a:t>
            </a:r>
            <a:r>
              <a:rPr lang="da-DK" dirty="0"/>
              <a:t> dip at 2 </a:t>
            </a:r>
            <a:r>
              <a:rPr lang="da-DK" dirty="0" err="1"/>
              <a:t>weeks</a:t>
            </a:r>
            <a:r>
              <a:rPr lang="da-DK" dirty="0"/>
              <a:t> and 6 </a:t>
            </a:r>
            <a:r>
              <a:rPr lang="da-DK" dirty="0" err="1"/>
              <a:t>months</a:t>
            </a:r>
            <a:r>
              <a:rPr lang="da-DK" dirty="0"/>
              <a:t> </a:t>
            </a:r>
            <a:r>
              <a:rPr lang="da-DK" dirty="0" err="1"/>
              <a:t>was</a:t>
            </a:r>
            <a:r>
              <a:rPr lang="da-DK" dirty="0"/>
              <a:t> </a:t>
            </a:r>
            <a:r>
              <a:rPr lang="da-DK" dirty="0" err="1"/>
              <a:t>associated</a:t>
            </a:r>
            <a:r>
              <a:rPr lang="da-DK" dirty="0"/>
              <a:t> with </a:t>
            </a:r>
            <a:r>
              <a:rPr lang="da-DK" dirty="0" err="1"/>
              <a:t>change</a:t>
            </a:r>
            <a:r>
              <a:rPr lang="da-DK" dirty="0"/>
              <a:t> in </a:t>
            </a:r>
            <a:r>
              <a:rPr lang="da-DK" dirty="0" err="1"/>
              <a:t>LVMi</a:t>
            </a:r>
            <a:endParaRPr lang="da-DK" dirty="0"/>
          </a:p>
        </p:txBody>
      </p:sp>
      <p:pic>
        <p:nvPicPr>
          <p:cNvPr id="11" name="Billede 10" descr="Et billede, der indeholder tekst, skærmbillede, linje/række, Kurve&#10;&#10;Automatisk genereret beskrivelse">
            <a:extLst>
              <a:ext uri="{FF2B5EF4-FFF2-40B4-BE49-F238E27FC236}">
                <a16:creationId xmlns:a16="http://schemas.microsoft.com/office/drawing/2014/main" id="{4BD3EACA-26C4-17B6-4EB9-0D84C9F504AC}"/>
              </a:ext>
            </a:extLst>
          </p:cNvPr>
          <p:cNvPicPr>
            <a:picLocks noChangeAspect="1"/>
          </p:cNvPicPr>
          <p:nvPr/>
        </p:nvPicPr>
        <p:blipFill>
          <a:blip r:embed="rId3"/>
          <a:stretch>
            <a:fillRect/>
          </a:stretch>
        </p:blipFill>
        <p:spPr>
          <a:xfrm>
            <a:off x="6315868" y="1569259"/>
            <a:ext cx="3562350" cy="3419475"/>
          </a:xfrm>
          <a:prstGeom prst="rect">
            <a:avLst/>
          </a:prstGeom>
        </p:spPr>
      </p:pic>
      <p:pic>
        <p:nvPicPr>
          <p:cNvPr id="13" name="Billede 12" descr="Et billede, der indeholder tekst, skærmbillede, linje/række, Kurve">
            <a:extLst>
              <a:ext uri="{FF2B5EF4-FFF2-40B4-BE49-F238E27FC236}">
                <a16:creationId xmlns:a16="http://schemas.microsoft.com/office/drawing/2014/main" id="{08088540-993C-D397-2E58-EF265DBFA3D2}"/>
              </a:ext>
            </a:extLst>
          </p:cNvPr>
          <p:cNvPicPr>
            <a:picLocks noChangeAspect="1"/>
          </p:cNvPicPr>
          <p:nvPr/>
        </p:nvPicPr>
        <p:blipFill>
          <a:blip r:embed="rId4"/>
          <a:stretch>
            <a:fillRect/>
          </a:stretch>
        </p:blipFill>
        <p:spPr>
          <a:xfrm>
            <a:off x="2331225" y="1569259"/>
            <a:ext cx="3562350" cy="3419475"/>
          </a:xfrm>
          <a:prstGeom prst="rect">
            <a:avLst/>
          </a:prstGeom>
        </p:spPr>
      </p:pic>
    </p:spTree>
    <p:extLst>
      <p:ext uri="{BB962C8B-B14F-4D97-AF65-F5344CB8AC3E}">
        <p14:creationId xmlns:p14="http://schemas.microsoft.com/office/powerpoint/2010/main" val="2136926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378A7D4-E1A5-8238-7FF7-7EFBDB20C181}"/>
              </a:ext>
            </a:extLst>
          </p:cNvPr>
          <p:cNvSpPr>
            <a:spLocks noGrp="1"/>
          </p:cNvSpPr>
          <p:nvPr>
            <p:ph type="title"/>
          </p:nvPr>
        </p:nvSpPr>
        <p:spPr>
          <a:xfrm>
            <a:off x="838200" y="365125"/>
            <a:ext cx="10515600" cy="1325563"/>
          </a:xfrm>
        </p:spPr>
        <p:txBody>
          <a:bodyPr/>
          <a:lstStyle/>
          <a:p>
            <a:r>
              <a:rPr lang="en-US" dirty="0"/>
              <a:t>Conclusions	</a:t>
            </a:r>
          </a:p>
        </p:txBody>
      </p:sp>
      <p:sp>
        <p:nvSpPr>
          <p:cNvPr id="10" name="Content Placeholder 2">
            <a:extLst>
              <a:ext uri="{FF2B5EF4-FFF2-40B4-BE49-F238E27FC236}">
                <a16:creationId xmlns:a16="http://schemas.microsoft.com/office/drawing/2014/main" id="{0568CF9D-13DB-B538-F3AA-7FBB6E38A421}"/>
              </a:ext>
            </a:extLst>
          </p:cNvPr>
          <p:cNvSpPr>
            <a:spLocks noGrp="1"/>
          </p:cNvSpPr>
          <p:nvPr>
            <p:ph idx="1"/>
          </p:nvPr>
        </p:nvSpPr>
        <p:spPr>
          <a:xfrm>
            <a:off x="838200" y="1570795"/>
            <a:ext cx="10515600" cy="4351338"/>
          </a:xfrm>
        </p:spPr>
        <p:txBody>
          <a:bodyPr>
            <a:normAutofit/>
          </a:bodyPr>
          <a:lstStyle/>
          <a:p>
            <a:r>
              <a:rPr lang="en-US" dirty="0"/>
              <a:t>In patients with CKD, dapagliflozin significantly reduced LV mass index to a greater extent than placebo after 6 months of therapy</a:t>
            </a:r>
          </a:p>
          <a:p>
            <a:r>
              <a:rPr lang="en-US" dirty="0"/>
              <a:t>The effect on </a:t>
            </a:r>
            <a:r>
              <a:rPr lang="en-US" dirty="0" err="1"/>
              <a:t>LVMi</a:t>
            </a:r>
            <a:r>
              <a:rPr lang="en-US" dirty="0"/>
              <a:t> regression was consistent across all clinically important subgroups</a:t>
            </a:r>
          </a:p>
          <a:p>
            <a:r>
              <a:rPr lang="en-US" dirty="0"/>
              <a:t>No effects were found on LV systolic function nor on LA or LV size</a:t>
            </a:r>
          </a:p>
          <a:p>
            <a:r>
              <a:rPr lang="en-US" dirty="0"/>
              <a:t>The magnitude of eGFR dip was directly associated with magnitude of </a:t>
            </a:r>
            <a:r>
              <a:rPr lang="en-US" dirty="0" err="1"/>
              <a:t>LVMi</a:t>
            </a:r>
            <a:r>
              <a:rPr lang="en-US" dirty="0"/>
              <a:t> regression</a:t>
            </a:r>
          </a:p>
          <a:p>
            <a:r>
              <a:rPr lang="en-US" dirty="0"/>
              <a:t>These findings add important mechanistic insight to the cardioprotective effects of SGLT2i in people with CKD</a:t>
            </a:r>
          </a:p>
        </p:txBody>
      </p:sp>
    </p:spTree>
    <p:extLst>
      <p:ext uri="{BB962C8B-B14F-4D97-AF65-F5344CB8AC3E}">
        <p14:creationId xmlns:p14="http://schemas.microsoft.com/office/powerpoint/2010/main" val="186327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DE22C-8E1F-10BB-9D89-5A405E326B1F}"/>
              </a:ext>
            </a:extLst>
          </p:cNvPr>
          <p:cNvSpPr>
            <a:spLocks noGrp="1"/>
          </p:cNvSpPr>
          <p:nvPr>
            <p:ph type="title"/>
          </p:nvPr>
        </p:nvSpPr>
        <p:spPr/>
        <p:txBody>
          <a:bodyPr>
            <a:normAutofit/>
          </a:bodyPr>
          <a:lstStyle/>
          <a:p>
            <a:r>
              <a:rPr lang="da-DK" sz="3600" b="1" dirty="0" err="1">
                <a:latin typeface="Arial" panose="020B0604020202020204" pitchFamily="34" charset="0"/>
                <a:cs typeface="Arial" panose="020B0604020202020204" pitchFamily="34" charset="0"/>
              </a:rPr>
              <a:t>Thanks</a:t>
            </a:r>
            <a:r>
              <a:rPr lang="da-DK" sz="3600" b="1" dirty="0">
                <a:latin typeface="Arial" panose="020B0604020202020204" pitchFamily="34" charset="0"/>
                <a:cs typeface="Arial" panose="020B0604020202020204" pitchFamily="34" charset="0"/>
              </a:rPr>
              <a:t> to the participants and </a:t>
            </a:r>
            <a:r>
              <a:rPr lang="da-DK" sz="3600" b="1" dirty="0" err="1">
                <a:latin typeface="Arial" panose="020B0604020202020204" pitchFamily="34" charset="0"/>
                <a:cs typeface="Arial" panose="020B0604020202020204" pitchFamily="34" charset="0"/>
              </a:rPr>
              <a:t>investigators</a:t>
            </a:r>
            <a:endParaRPr lang="en-US" sz="3600" dirty="0"/>
          </a:p>
        </p:txBody>
      </p:sp>
      <p:sp>
        <p:nvSpPr>
          <p:cNvPr id="4" name="Titel 1">
            <a:extLst>
              <a:ext uri="{FF2B5EF4-FFF2-40B4-BE49-F238E27FC236}">
                <a16:creationId xmlns:a16="http://schemas.microsoft.com/office/drawing/2014/main" id="{DF563066-E729-D355-6746-7B68DFDC1B65}"/>
              </a:ext>
            </a:extLst>
          </p:cNvPr>
          <p:cNvSpPr txBox="1">
            <a:spLocks/>
          </p:cNvSpPr>
          <p:nvPr/>
        </p:nvSpPr>
        <p:spPr>
          <a:xfrm>
            <a:off x="1079046" y="3556616"/>
            <a:ext cx="10375900" cy="12087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1400" b="1" dirty="0">
              <a:latin typeface="Arial" panose="020B0604020202020204" pitchFamily="34" charset="0"/>
              <a:cs typeface="Arial" panose="020B0604020202020204" pitchFamily="34" charset="0"/>
            </a:endParaRPr>
          </a:p>
          <a:p>
            <a:r>
              <a:rPr lang="da-DK" sz="1600" dirty="0">
                <a:latin typeface="Arial" panose="020B0604020202020204" pitchFamily="34" charset="0"/>
                <a:cs typeface="Arial" panose="020B0604020202020204" pitchFamily="34" charset="0"/>
              </a:rPr>
              <a:t>DECODE-CKD </a:t>
            </a:r>
            <a:r>
              <a:rPr lang="da-DK" sz="1600" dirty="0" err="1">
                <a:latin typeface="Arial" panose="020B0604020202020204" pitchFamily="34" charset="0"/>
                <a:cs typeface="Arial" panose="020B0604020202020204" pitchFamily="34" charset="0"/>
              </a:rPr>
              <a:t>trial</a:t>
            </a:r>
            <a:r>
              <a:rPr lang="da-DK" sz="1600" dirty="0">
                <a:latin typeface="Arial" panose="020B0604020202020204" pitchFamily="34" charset="0"/>
                <a:cs typeface="Arial" panose="020B0604020202020204" pitchFamily="34" charset="0"/>
              </a:rPr>
              <a:t> </a:t>
            </a:r>
            <a:r>
              <a:rPr lang="da-DK" sz="1600" dirty="0" err="1">
                <a:latin typeface="Arial" panose="020B0604020202020204" pitchFamily="34" charset="0"/>
                <a:cs typeface="Arial" panose="020B0604020202020204" pitchFamily="34" charset="0"/>
              </a:rPr>
              <a:t>authors</a:t>
            </a:r>
            <a:r>
              <a:rPr lang="da-DK" sz="1600" dirty="0">
                <a:latin typeface="Arial" panose="020B0604020202020204" pitchFamily="34" charset="0"/>
                <a:cs typeface="Arial" panose="020B0604020202020204" pitchFamily="34" charset="0"/>
              </a:rPr>
              <a:t> and </a:t>
            </a:r>
            <a:r>
              <a:rPr lang="da-DK" sz="1600" dirty="0" err="1">
                <a:latin typeface="Arial" panose="020B0604020202020204" pitchFamily="34" charset="0"/>
                <a:cs typeface="Arial" panose="020B0604020202020204" pitchFamily="34" charset="0"/>
              </a:rPr>
              <a:t>investigators</a:t>
            </a:r>
            <a:r>
              <a:rPr lang="da-DK" sz="1600" dirty="0">
                <a:latin typeface="Arial" panose="020B0604020202020204" pitchFamily="34" charset="0"/>
                <a:cs typeface="Arial" panose="020B0604020202020204" pitchFamily="34" charset="0"/>
              </a:rPr>
              <a:t>:</a:t>
            </a:r>
          </a:p>
          <a:p>
            <a:endParaRPr lang="da-DK" sz="1600" dirty="0">
              <a:latin typeface="Arial" panose="020B0604020202020204" pitchFamily="34" charset="0"/>
              <a:cs typeface="Arial" panose="020B0604020202020204" pitchFamily="34" charset="0"/>
            </a:endParaRPr>
          </a:p>
          <a:p>
            <a:r>
              <a:rPr lang="da-DK" sz="1600" dirty="0">
                <a:latin typeface="Arial" panose="020B0604020202020204" pitchFamily="34" charset="0"/>
                <a:cs typeface="Arial" panose="020B0604020202020204" pitchFamily="34" charset="0"/>
              </a:rPr>
              <a:t>Katja V. Bartholdy, Niklas D. Johansen, Kristoffer G. Skaarup, Daniel Modin, Nino Landler, Adam F. Langhoff, Camilla I. Ottosen, Caroline Espersen, Maria Dons, Julie IM Borchsenius, Lise W. Davodian, Mats H. Lassen, Filip S. Davidovski, Anne MR. Jensen, Morten Sengeløv, Jacob Christensen, Morten Schou, Bo Feldt-Rasmussen, Jesper Jensen, Iain Bressendorff, Frederik Persson, Peter Rossing,  Lars Køber, </a:t>
            </a:r>
            <a:r>
              <a:rPr lang="da-DK" sz="1600" dirty="0" err="1">
                <a:latin typeface="Arial" panose="020B0604020202020204" pitchFamily="34" charset="0"/>
                <a:cs typeface="Arial" panose="020B0604020202020204" pitchFamily="34" charset="0"/>
              </a:rPr>
              <a:t>Faiez</a:t>
            </a:r>
            <a:r>
              <a:rPr lang="da-DK" sz="1600" dirty="0">
                <a:latin typeface="Arial" panose="020B0604020202020204" pitchFamily="34" charset="0"/>
                <a:cs typeface="Arial" panose="020B0604020202020204" pitchFamily="34" charset="0"/>
              </a:rPr>
              <a:t> </a:t>
            </a:r>
            <a:r>
              <a:rPr lang="da-DK" sz="1600" dirty="0" err="1">
                <a:latin typeface="Arial" panose="020B0604020202020204" pitchFamily="34" charset="0"/>
                <a:cs typeface="Arial" panose="020B0604020202020204" pitchFamily="34" charset="0"/>
              </a:rPr>
              <a:t>Zannad</a:t>
            </a:r>
            <a:r>
              <a:rPr lang="da-DK" sz="1600" dirty="0">
                <a:latin typeface="Arial" panose="020B0604020202020204" pitchFamily="34" charset="0"/>
                <a:cs typeface="Arial" panose="020B0604020202020204" pitchFamily="34" charset="0"/>
              </a:rPr>
              <a:t>, </a:t>
            </a:r>
            <a:r>
              <a:rPr lang="da-DK" sz="1600" dirty="0" err="1">
                <a:latin typeface="Arial" panose="020B0604020202020204" pitchFamily="34" charset="0"/>
                <a:cs typeface="Arial" panose="020B0604020202020204" pitchFamily="34" charset="0"/>
              </a:rPr>
              <a:t>Muthiah</a:t>
            </a:r>
            <a:r>
              <a:rPr lang="da-DK" sz="1600" dirty="0">
                <a:latin typeface="Arial" panose="020B0604020202020204" pitchFamily="34" charset="0"/>
                <a:cs typeface="Arial" panose="020B0604020202020204" pitchFamily="34" charset="0"/>
              </a:rPr>
              <a:t> Vaduganathan, Scott Solomon, Richard Haynes, Ditte Hansen, </a:t>
            </a:r>
            <a:r>
              <a:rPr lang="da-DK" sz="1600" u="sng" dirty="0">
                <a:latin typeface="Arial" panose="020B0604020202020204" pitchFamily="34" charset="0"/>
                <a:cs typeface="Arial" panose="020B0604020202020204" pitchFamily="34" charset="0"/>
              </a:rPr>
              <a:t>Tor Biering-Sørensen</a:t>
            </a:r>
          </a:p>
          <a:p>
            <a:endParaRPr lang="da-DK" sz="3600" dirty="0">
              <a:latin typeface="Arial" panose="020B0604020202020204" pitchFamily="34" charset="0"/>
              <a:cs typeface="Arial" panose="020B0604020202020204" pitchFamily="34" charset="0"/>
            </a:endParaRPr>
          </a:p>
        </p:txBody>
      </p:sp>
      <p:sp>
        <p:nvSpPr>
          <p:cNvPr id="5" name="Tekstfelt 2">
            <a:extLst>
              <a:ext uri="{FF2B5EF4-FFF2-40B4-BE49-F238E27FC236}">
                <a16:creationId xmlns:a16="http://schemas.microsoft.com/office/drawing/2014/main" id="{AC16794D-5D64-4101-02BD-AAAFBFDC5EC2}"/>
              </a:ext>
            </a:extLst>
          </p:cNvPr>
          <p:cNvSpPr txBox="1"/>
          <p:nvPr/>
        </p:nvSpPr>
        <p:spPr>
          <a:xfrm>
            <a:off x="2508436" y="5153191"/>
            <a:ext cx="7305838" cy="707886"/>
          </a:xfrm>
          <a:prstGeom prst="rect">
            <a:avLst/>
          </a:prstGeom>
          <a:noFill/>
        </p:spPr>
        <p:txBody>
          <a:bodyPr wrap="square" rtlCol="0">
            <a:spAutoFit/>
          </a:bodyPr>
          <a:lstStyle/>
          <a:p>
            <a:r>
              <a:rPr lang="en-US" sz="4000" dirty="0"/>
              <a:t>@TorBiering               @CTCPR_</a:t>
            </a:r>
          </a:p>
        </p:txBody>
      </p:sp>
      <p:pic>
        <p:nvPicPr>
          <p:cNvPr id="6" name="Picture 5">
            <a:extLst>
              <a:ext uri="{FF2B5EF4-FFF2-40B4-BE49-F238E27FC236}">
                <a16:creationId xmlns:a16="http://schemas.microsoft.com/office/drawing/2014/main" id="{03744813-7281-F8E7-F288-D71A5E3F7D9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913" y="1901435"/>
            <a:ext cx="2548270" cy="612000"/>
          </a:xfrm>
          <a:prstGeom prst="rect">
            <a:avLst/>
          </a:prstGeom>
          <a:noFill/>
          <a:ln>
            <a:noFill/>
          </a:ln>
        </p:spPr>
      </p:pic>
      <p:pic>
        <p:nvPicPr>
          <p:cNvPr id="7" name="Picture 2" descr="Logo til samarbejde / Co-branding logo – Københavns Universitet">
            <a:extLst>
              <a:ext uri="{FF2B5EF4-FFF2-40B4-BE49-F238E27FC236}">
                <a16:creationId xmlns:a16="http://schemas.microsoft.com/office/drawing/2014/main" id="{BAD95CC4-615F-C4C1-CC31-C81C219A8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7247" y="1830685"/>
            <a:ext cx="1932753" cy="7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F225898F-2D64-ACC1-D15D-3874785919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7460" y="1901435"/>
            <a:ext cx="2237497" cy="6492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teno Diabetes Center Copenhagen">
            <a:extLst>
              <a:ext uri="{FF2B5EF4-FFF2-40B4-BE49-F238E27FC236}">
                <a16:creationId xmlns:a16="http://schemas.microsoft.com/office/drawing/2014/main" id="{B7862D78-2BC8-A287-1FD0-34BC787EA6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2754" y="1904604"/>
            <a:ext cx="2886712" cy="604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53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FDA5C-CC7C-ECA5-9123-D6BEA990225C}"/>
              </a:ext>
            </a:extLst>
          </p:cNvPr>
          <p:cNvSpPr>
            <a:spLocks noGrp="1"/>
          </p:cNvSpPr>
          <p:nvPr>
            <p:ph type="title"/>
          </p:nvPr>
        </p:nvSpPr>
        <p:spPr>
          <a:xfrm>
            <a:off x="838200" y="58197"/>
            <a:ext cx="10515600" cy="1325563"/>
          </a:xfrm>
        </p:spPr>
        <p:txBody>
          <a:bodyPr/>
          <a:lstStyle/>
          <a:p>
            <a:r>
              <a:rPr lang="da-DK" dirty="0"/>
              <a:t>Background</a:t>
            </a:r>
          </a:p>
        </p:txBody>
      </p:sp>
      <p:sp>
        <p:nvSpPr>
          <p:cNvPr id="3" name="Pladsholder til indhold 2">
            <a:extLst>
              <a:ext uri="{FF2B5EF4-FFF2-40B4-BE49-F238E27FC236}">
                <a16:creationId xmlns:a16="http://schemas.microsoft.com/office/drawing/2014/main" id="{230E7497-C6B0-C6B9-6588-8FB1260EAAF1}"/>
              </a:ext>
            </a:extLst>
          </p:cNvPr>
          <p:cNvSpPr>
            <a:spLocks noGrp="1"/>
          </p:cNvSpPr>
          <p:nvPr>
            <p:ph idx="1"/>
          </p:nvPr>
        </p:nvSpPr>
        <p:spPr>
          <a:xfrm>
            <a:off x="838200" y="1085560"/>
            <a:ext cx="10515600" cy="4351338"/>
          </a:xfrm>
        </p:spPr>
        <p:txBody>
          <a:bodyPr/>
          <a:lstStyle/>
          <a:p>
            <a:r>
              <a:rPr lang="da-DK" dirty="0" err="1"/>
              <a:t>Adverse</a:t>
            </a:r>
            <a:r>
              <a:rPr lang="da-DK" dirty="0"/>
              <a:t> </a:t>
            </a:r>
            <a:r>
              <a:rPr lang="da-DK" dirty="0" err="1"/>
              <a:t>cardiac</a:t>
            </a:r>
            <a:r>
              <a:rPr lang="da-DK" dirty="0"/>
              <a:t> </a:t>
            </a:r>
            <a:r>
              <a:rPr lang="da-DK" dirty="0" err="1"/>
              <a:t>remodelling</a:t>
            </a:r>
            <a:r>
              <a:rPr lang="da-DK" dirty="0"/>
              <a:t>, </a:t>
            </a:r>
            <a:r>
              <a:rPr lang="da-DK" dirty="0" err="1"/>
              <a:t>especially</a:t>
            </a:r>
            <a:r>
              <a:rPr lang="da-DK" dirty="0"/>
              <a:t> </a:t>
            </a:r>
            <a:r>
              <a:rPr lang="da-DK" dirty="0" err="1"/>
              <a:t>increased</a:t>
            </a:r>
            <a:r>
              <a:rPr lang="da-DK" dirty="0"/>
              <a:t> </a:t>
            </a:r>
            <a:r>
              <a:rPr lang="da-DK" dirty="0" err="1"/>
              <a:t>left</a:t>
            </a:r>
            <a:r>
              <a:rPr lang="da-DK" dirty="0"/>
              <a:t> </a:t>
            </a:r>
            <a:r>
              <a:rPr lang="da-DK" dirty="0" err="1"/>
              <a:t>ventricular</a:t>
            </a:r>
            <a:r>
              <a:rPr lang="da-DK" dirty="0"/>
              <a:t> (LV) </a:t>
            </a:r>
            <a:r>
              <a:rPr lang="da-DK" dirty="0" err="1"/>
              <a:t>mass</a:t>
            </a:r>
            <a:r>
              <a:rPr lang="da-DK" dirty="0"/>
              <a:t>, is </a:t>
            </a:r>
            <a:r>
              <a:rPr lang="da-DK" dirty="0" err="1"/>
              <a:t>highly</a:t>
            </a:r>
            <a:r>
              <a:rPr lang="da-DK" dirty="0"/>
              <a:t> </a:t>
            </a:r>
            <a:r>
              <a:rPr lang="da-DK" dirty="0" err="1"/>
              <a:t>prevalent</a:t>
            </a:r>
            <a:r>
              <a:rPr lang="da-DK" dirty="0"/>
              <a:t> </a:t>
            </a:r>
            <a:r>
              <a:rPr lang="da-DK" dirty="0" err="1"/>
              <a:t>among</a:t>
            </a:r>
            <a:r>
              <a:rPr lang="da-DK" dirty="0"/>
              <a:t> </a:t>
            </a:r>
            <a:r>
              <a:rPr lang="da-DK" dirty="0" err="1"/>
              <a:t>people</a:t>
            </a:r>
            <a:r>
              <a:rPr lang="da-DK" dirty="0"/>
              <a:t> with </a:t>
            </a:r>
            <a:r>
              <a:rPr lang="da-DK" dirty="0" err="1"/>
              <a:t>chronic</a:t>
            </a:r>
            <a:r>
              <a:rPr lang="da-DK" dirty="0"/>
              <a:t> </a:t>
            </a:r>
            <a:r>
              <a:rPr lang="da-DK" dirty="0" err="1"/>
              <a:t>kidney</a:t>
            </a:r>
            <a:r>
              <a:rPr lang="da-DK" dirty="0"/>
              <a:t> </a:t>
            </a:r>
            <a:r>
              <a:rPr lang="da-DK" dirty="0" err="1"/>
              <a:t>disease</a:t>
            </a:r>
            <a:r>
              <a:rPr lang="da-DK" dirty="0"/>
              <a:t> (CKD), and it is </a:t>
            </a:r>
            <a:r>
              <a:rPr lang="da-DK" dirty="0" err="1"/>
              <a:t>associated</a:t>
            </a:r>
            <a:r>
              <a:rPr lang="da-DK" dirty="0"/>
              <a:t> with </a:t>
            </a:r>
            <a:r>
              <a:rPr lang="da-DK" dirty="0" err="1"/>
              <a:t>increased</a:t>
            </a:r>
            <a:r>
              <a:rPr lang="da-DK" dirty="0"/>
              <a:t> </a:t>
            </a:r>
            <a:r>
              <a:rPr lang="da-DK" dirty="0" err="1"/>
              <a:t>risk</a:t>
            </a:r>
            <a:r>
              <a:rPr lang="da-DK" dirty="0"/>
              <a:t> of </a:t>
            </a:r>
            <a:r>
              <a:rPr lang="da-DK" dirty="0" err="1"/>
              <a:t>cardiovasular</a:t>
            </a:r>
            <a:r>
              <a:rPr lang="da-DK" dirty="0"/>
              <a:t> </a:t>
            </a:r>
            <a:r>
              <a:rPr lang="da-DK" dirty="0" err="1"/>
              <a:t>outcomes</a:t>
            </a:r>
            <a:r>
              <a:rPr lang="da-DK" dirty="0"/>
              <a:t> </a:t>
            </a:r>
          </a:p>
          <a:p>
            <a:r>
              <a:rPr lang="da-DK" dirty="0"/>
              <a:t>In DAPA-CKD and EMPA-KIDNEY, SGLT2 inhibitors </a:t>
            </a:r>
            <a:r>
              <a:rPr lang="da-DK" dirty="0" err="1"/>
              <a:t>reduced</a:t>
            </a:r>
            <a:r>
              <a:rPr lang="da-DK" dirty="0"/>
              <a:t> </a:t>
            </a:r>
            <a:r>
              <a:rPr lang="da-DK" dirty="0" err="1"/>
              <a:t>cardiovascular</a:t>
            </a:r>
            <a:r>
              <a:rPr lang="da-DK" dirty="0"/>
              <a:t> </a:t>
            </a:r>
            <a:r>
              <a:rPr lang="da-DK" dirty="0" err="1"/>
              <a:t>outcomes</a:t>
            </a:r>
            <a:r>
              <a:rPr lang="da-DK" dirty="0"/>
              <a:t> in </a:t>
            </a:r>
            <a:r>
              <a:rPr lang="da-DK" dirty="0" err="1"/>
              <a:t>people</a:t>
            </a:r>
            <a:r>
              <a:rPr lang="da-DK" dirty="0"/>
              <a:t> with CKD</a:t>
            </a:r>
          </a:p>
          <a:p>
            <a:r>
              <a:rPr lang="en-US" dirty="0"/>
              <a:t>Mechanistic insights to the cardioprotective effects of SGLT2 inhibitors in people with CKD is warranted </a:t>
            </a:r>
            <a:endParaRPr lang="da-DK" dirty="0"/>
          </a:p>
          <a:p>
            <a:r>
              <a:rPr lang="da-DK" dirty="0"/>
              <a:t>The </a:t>
            </a:r>
            <a:r>
              <a:rPr lang="da-DK" dirty="0" err="1"/>
              <a:t>effects</a:t>
            </a:r>
            <a:r>
              <a:rPr lang="da-DK" dirty="0"/>
              <a:t> of SGLT2 inhibitors on </a:t>
            </a:r>
            <a:r>
              <a:rPr lang="da-DK" dirty="0" err="1"/>
              <a:t>cardiac</a:t>
            </a:r>
            <a:r>
              <a:rPr lang="da-DK" dirty="0"/>
              <a:t> </a:t>
            </a:r>
            <a:r>
              <a:rPr lang="da-DK" dirty="0" err="1"/>
              <a:t>structure</a:t>
            </a:r>
            <a:r>
              <a:rPr lang="da-DK" dirty="0"/>
              <a:t> and </a:t>
            </a:r>
            <a:r>
              <a:rPr lang="da-DK" dirty="0" err="1"/>
              <a:t>function</a:t>
            </a:r>
            <a:r>
              <a:rPr lang="da-DK" dirty="0"/>
              <a:t> in </a:t>
            </a:r>
            <a:r>
              <a:rPr lang="da-DK" dirty="0" err="1"/>
              <a:t>people</a:t>
            </a:r>
            <a:r>
              <a:rPr lang="da-DK" dirty="0"/>
              <a:t> with CKD is not </a:t>
            </a:r>
            <a:r>
              <a:rPr lang="da-DK" dirty="0" err="1"/>
              <a:t>fully</a:t>
            </a:r>
            <a:r>
              <a:rPr lang="da-DK" dirty="0"/>
              <a:t> </a:t>
            </a:r>
            <a:r>
              <a:rPr lang="da-DK" dirty="0" err="1"/>
              <a:t>explored</a:t>
            </a:r>
            <a:endParaRPr lang="da-DK" dirty="0"/>
          </a:p>
        </p:txBody>
      </p:sp>
      <p:sp>
        <p:nvSpPr>
          <p:cNvPr id="4" name="TextBox 3">
            <a:extLst>
              <a:ext uri="{FF2B5EF4-FFF2-40B4-BE49-F238E27FC236}">
                <a16:creationId xmlns:a16="http://schemas.microsoft.com/office/drawing/2014/main" id="{2D4AF7E9-895C-920F-DF29-A710C2A5DDCE}"/>
              </a:ext>
            </a:extLst>
          </p:cNvPr>
          <p:cNvSpPr txBox="1"/>
          <p:nvPr/>
        </p:nvSpPr>
        <p:spPr>
          <a:xfrm>
            <a:off x="8626053" y="5121772"/>
            <a:ext cx="3050132" cy="769441"/>
          </a:xfrm>
          <a:prstGeom prst="rect">
            <a:avLst/>
          </a:prstGeom>
          <a:noFill/>
        </p:spPr>
        <p:txBody>
          <a:bodyPr wrap="square" rtlCol="0">
            <a:spAutoFit/>
          </a:bodyPr>
          <a:lstStyle/>
          <a:p>
            <a:r>
              <a:rPr lang="en-US" sz="1100" dirty="0"/>
              <a:t>JAMA. 2005;293(14):1737-1745</a:t>
            </a:r>
          </a:p>
          <a:p>
            <a:r>
              <a:rPr lang="en-US" sz="1100" dirty="0"/>
              <a:t>Nephrol Dial Transplant. 2012;27(3):1064-1070</a:t>
            </a:r>
          </a:p>
          <a:p>
            <a:r>
              <a:rPr lang="en-US" sz="1100" dirty="0"/>
              <a:t>N Engl J Med. 2020;383(15):1436-1446</a:t>
            </a:r>
          </a:p>
          <a:p>
            <a:r>
              <a:rPr lang="en-US" sz="1100" dirty="0"/>
              <a:t>N Engl J Med. 2023;388(2):117-127</a:t>
            </a:r>
          </a:p>
        </p:txBody>
      </p:sp>
    </p:spTree>
    <p:extLst>
      <p:ext uri="{BB962C8B-B14F-4D97-AF65-F5344CB8AC3E}">
        <p14:creationId xmlns:p14="http://schemas.microsoft.com/office/powerpoint/2010/main" val="254609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1000"/>
                                        <p:tgtEl>
                                          <p:spTgt spid="4">
                                            <p:txEl>
                                              <p:pRg st="2" end="2"/>
                                            </p:txEl>
                                          </p:spTgt>
                                        </p:tgtEl>
                                      </p:cBhvr>
                                    </p:animEffect>
                                    <p:anim calcmode="lin" valueType="num">
                                      <p:cBhvr>
                                        <p:cTn id="3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1000"/>
                                        <p:tgtEl>
                                          <p:spTgt spid="4">
                                            <p:txEl>
                                              <p:pRg st="3" end="3"/>
                                            </p:txEl>
                                          </p:spTgt>
                                        </p:tgtEl>
                                      </p:cBhvr>
                                    </p:animEffect>
                                    <p:anim calcmode="lin" valueType="num">
                                      <p:cBhvr>
                                        <p:cTn id="3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1000"/>
                                        <p:tgtEl>
                                          <p:spTgt spid="3">
                                            <p:txEl>
                                              <p:pRg st="2" end="2"/>
                                            </p:txEl>
                                          </p:spTgt>
                                        </p:tgtEl>
                                      </p:cBhvr>
                                    </p:animEffect>
                                    <p:anim calcmode="lin" valueType="num">
                                      <p:cBhvr>
                                        <p:cTn id="4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0"/>
                                        <p:tgtEl>
                                          <p:spTgt spid="3">
                                            <p:txEl>
                                              <p:pRg st="3" end="3"/>
                                            </p:txEl>
                                          </p:spTgt>
                                        </p:tgtEl>
                                      </p:cBhvr>
                                    </p:animEffect>
                                    <p:anim calcmode="lin" valueType="num">
                                      <p:cBhvr>
                                        <p:cTn id="4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799E52-6C29-A784-EC6A-3B29D723A373}"/>
              </a:ext>
            </a:extLst>
          </p:cNvPr>
          <p:cNvSpPr>
            <a:spLocks noGrp="1"/>
          </p:cNvSpPr>
          <p:nvPr>
            <p:ph type="title"/>
          </p:nvPr>
        </p:nvSpPr>
        <p:spPr/>
        <p:txBody>
          <a:bodyPr/>
          <a:lstStyle/>
          <a:p>
            <a:r>
              <a:rPr lang="da-DK" dirty="0" err="1"/>
              <a:t>Objectives</a:t>
            </a:r>
            <a:endParaRPr lang="da-DK" dirty="0"/>
          </a:p>
        </p:txBody>
      </p:sp>
      <p:sp>
        <p:nvSpPr>
          <p:cNvPr id="3" name="Pladsholder til indhold 2">
            <a:extLst>
              <a:ext uri="{FF2B5EF4-FFF2-40B4-BE49-F238E27FC236}">
                <a16:creationId xmlns:a16="http://schemas.microsoft.com/office/drawing/2014/main" id="{1765C2CC-30CA-745D-56DC-09077602D957}"/>
              </a:ext>
            </a:extLst>
          </p:cNvPr>
          <p:cNvSpPr>
            <a:spLocks noGrp="1"/>
          </p:cNvSpPr>
          <p:nvPr>
            <p:ph idx="1"/>
          </p:nvPr>
        </p:nvSpPr>
        <p:spPr/>
        <p:txBody>
          <a:bodyPr/>
          <a:lstStyle/>
          <a:p>
            <a:r>
              <a:rPr lang="da-DK" dirty="0"/>
              <a:t>To </a:t>
            </a:r>
            <a:r>
              <a:rPr lang="da-DK" dirty="0" err="1"/>
              <a:t>assess</a:t>
            </a:r>
            <a:r>
              <a:rPr lang="da-DK" dirty="0"/>
              <a:t> </a:t>
            </a:r>
            <a:r>
              <a:rPr lang="da-DK" dirty="0" err="1"/>
              <a:t>treatment</a:t>
            </a:r>
            <a:r>
              <a:rPr lang="da-DK" dirty="0"/>
              <a:t> </a:t>
            </a:r>
            <a:r>
              <a:rPr lang="da-DK" dirty="0" err="1"/>
              <a:t>effects</a:t>
            </a:r>
            <a:r>
              <a:rPr lang="da-DK" dirty="0"/>
              <a:t> of dapagliflozin vs. placebo on </a:t>
            </a:r>
            <a:r>
              <a:rPr lang="da-DK" dirty="0" err="1"/>
              <a:t>echocardiographic</a:t>
            </a:r>
            <a:r>
              <a:rPr lang="da-DK" dirty="0"/>
              <a:t> markers of </a:t>
            </a:r>
            <a:r>
              <a:rPr lang="da-DK" dirty="0" err="1"/>
              <a:t>cardiac</a:t>
            </a:r>
            <a:r>
              <a:rPr lang="da-DK" dirty="0"/>
              <a:t> </a:t>
            </a:r>
            <a:r>
              <a:rPr lang="da-DK" dirty="0" err="1"/>
              <a:t>remodelling</a:t>
            </a:r>
            <a:endParaRPr lang="da-DK" dirty="0"/>
          </a:p>
        </p:txBody>
      </p:sp>
    </p:spTree>
    <p:extLst>
      <p:ext uri="{BB962C8B-B14F-4D97-AF65-F5344CB8AC3E}">
        <p14:creationId xmlns:p14="http://schemas.microsoft.com/office/powerpoint/2010/main" val="2413702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F6A45-3581-AA00-02B4-571EAF6275CE}"/>
              </a:ext>
            </a:extLst>
          </p:cNvPr>
          <p:cNvSpPr>
            <a:spLocks noGrp="1"/>
          </p:cNvSpPr>
          <p:nvPr>
            <p:ph type="title"/>
          </p:nvPr>
        </p:nvSpPr>
        <p:spPr>
          <a:xfrm>
            <a:off x="286168" y="41261"/>
            <a:ext cx="10515600" cy="1325563"/>
          </a:xfrm>
        </p:spPr>
        <p:txBody>
          <a:bodyPr/>
          <a:lstStyle/>
          <a:p>
            <a:r>
              <a:rPr lang="da-DK" dirty="0" err="1"/>
              <a:t>Study</a:t>
            </a:r>
            <a:r>
              <a:rPr lang="da-DK" dirty="0"/>
              <a:t> design</a:t>
            </a:r>
          </a:p>
        </p:txBody>
      </p:sp>
      <p:cxnSp>
        <p:nvCxnSpPr>
          <p:cNvPr id="4" name="Lige forbindelse 3">
            <a:extLst>
              <a:ext uri="{FF2B5EF4-FFF2-40B4-BE49-F238E27FC236}">
                <a16:creationId xmlns:a16="http://schemas.microsoft.com/office/drawing/2014/main" id="{A9AF8CA6-3EF4-68EA-825F-98E0B6F2A4D6}"/>
              </a:ext>
            </a:extLst>
          </p:cNvPr>
          <p:cNvCxnSpPr/>
          <p:nvPr/>
        </p:nvCxnSpPr>
        <p:spPr bwMode="auto">
          <a:xfrm flipV="1">
            <a:off x="2786909" y="1999861"/>
            <a:ext cx="539026" cy="668709"/>
          </a:xfrm>
          <a:prstGeom prst="line">
            <a:avLst/>
          </a:prstGeom>
          <a:solidFill>
            <a:schemeClr val="accent1"/>
          </a:solidFill>
          <a:ln w="635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Lige pilforbindelse 4">
            <a:extLst>
              <a:ext uri="{FF2B5EF4-FFF2-40B4-BE49-F238E27FC236}">
                <a16:creationId xmlns:a16="http://schemas.microsoft.com/office/drawing/2014/main" id="{CF3B32CD-B69A-8C6B-A1FC-69C0E6F26A72}"/>
              </a:ext>
            </a:extLst>
          </p:cNvPr>
          <p:cNvCxnSpPr/>
          <p:nvPr/>
        </p:nvCxnSpPr>
        <p:spPr bwMode="auto">
          <a:xfrm flipV="1">
            <a:off x="3301250" y="1999260"/>
            <a:ext cx="7979326" cy="14755"/>
          </a:xfrm>
          <a:prstGeom prst="straightConnector1">
            <a:avLst/>
          </a:prstGeom>
          <a:solidFill>
            <a:schemeClr val="accent1"/>
          </a:solidFill>
          <a:ln w="63500" cap="flat" cmpd="sng" algn="ctr">
            <a:solidFill>
              <a:srgbClr val="00808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Lige forbindelse 5">
            <a:extLst>
              <a:ext uri="{FF2B5EF4-FFF2-40B4-BE49-F238E27FC236}">
                <a16:creationId xmlns:a16="http://schemas.microsoft.com/office/drawing/2014/main" id="{8A7FD60F-7CFE-2524-12E5-052234A14B8E}"/>
              </a:ext>
            </a:extLst>
          </p:cNvPr>
          <p:cNvCxnSpPr/>
          <p:nvPr/>
        </p:nvCxnSpPr>
        <p:spPr bwMode="auto">
          <a:xfrm>
            <a:off x="2771954" y="2674904"/>
            <a:ext cx="539026" cy="735427"/>
          </a:xfrm>
          <a:prstGeom prst="line">
            <a:avLst/>
          </a:prstGeom>
          <a:solidFill>
            <a:schemeClr val="accent1"/>
          </a:solidFill>
          <a:ln w="635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Lige pilforbindelse 6">
            <a:extLst>
              <a:ext uri="{FF2B5EF4-FFF2-40B4-BE49-F238E27FC236}">
                <a16:creationId xmlns:a16="http://schemas.microsoft.com/office/drawing/2014/main" id="{95B688E3-C66A-64E3-CFD9-CE4198B55ADD}"/>
              </a:ext>
            </a:extLst>
          </p:cNvPr>
          <p:cNvCxnSpPr/>
          <p:nvPr/>
        </p:nvCxnSpPr>
        <p:spPr bwMode="auto">
          <a:xfrm flipV="1">
            <a:off x="3278374" y="3396268"/>
            <a:ext cx="8002202" cy="1"/>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Lige forbindelse 7">
            <a:extLst>
              <a:ext uri="{FF2B5EF4-FFF2-40B4-BE49-F238E27FC236}">
                <a16:creationId xmlns:a16="http://schemas.microsoft.com/office/drawing/2014/main" id="{143FE45C-55CD-E85D-0371-CEA724477E2D}"/>
              </a:ext>
            </a:extLst>
          </p:cNvPr>
          <p:cNvCxnSpPr/>
          <p:nvPr/>
        </p:nvCxnSpPr>
        <p:spPr bwMode="auto">
          <a:xfrm>
            <a:off x="1640396" y="3073511"/>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Lige forbindelse 8">
            <a:extLst>
              <a:ext uri="{FF2B5EF4-FFF2-40B4-BE49-F238E27FC236}">
                <a16:creationId xmlns:a16="http://schemas.microsoft.com/office/drawing/2014/main" id="{512C3D8E-4A1E-D480-D61D-62676EA02807}"/>
              </a:ext>
            </a:extLst>
          </p:cNvPr>
          <p:cNvCxnSpPr/>
          <p:nvPr/>
        </p:nvCxnSpPr>
        <p:spPr bwMode="auto">
          <a:xfrm>
            <a:off x="1640396" y="2863156"/>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Lige forbindelse 9">
            <a:extLst>
              <a:ext uri="{FF2B5EF4-FFF2-40B4-BE49-F238E27FC236}">
                <a16:creationId xmlns:a16="http://schemas.microsoft.com/office/drawing/2014/main" id="{09E93112-08E1-AC36-BD79-1D730D31C7F2}"/>
              </a:ext>
            </a:extLst>
          </p:cNvPr>
          <p:cNvCxnSpPr/>
          <p:nvPr/>
        </p:nvCxnSpPr>
        <p:spPr bwMode="auto">
          <a:xfrm>
            <a:off x="1640396" y="267566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Lige forbindelse 10">
            <a:extLst>
              <a:ext uri="{FF2B5EF4-FFF2-40B4-BE49-F238E27FC236}">
                <a16:creationId xmlns:a16="http://schemas.microsoft.com/office/drawing/2014/main" id="{E21F9C65-AEAE-EC49-3201-153452186551}"/>
              </a:ext>
            </a:extLst>
          </p:cNvPr>
          <p:cNvCxnSpPr/>
          <p:nvPr/>
        </p:nvCxnSpPr>
        <p:spPr bwMode="auto">
          <a:xfrm flipV="1">
            <a:off x="1636494" y="2659630"/>
            <a:ext cx="1147138" cy="1025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Lige forbindelse 11">
            <a:extLst>
              <a:ext uri="{FF2B5EF4-FFF2-40B4-BE49-F238E27FC236}">
                <a16:creationId xmlns:a16="http://schemas.microsoft.com/office/drawing/2014/main" id="{ACEAC9B1-288A-0EE2-6415-B9481B9A86D5}"/>
              </a:ext>
            </a:extLst>
          </p:cNvPr>
          <p:cNvCxnSpPr/>
          <p:nvPr/>
        </p:nvCxnSpPr>
        <p:spPr bwMode="auto">
          <a:xfrm>
            <a:off x="2767370" y="2217464"/>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Lige forbindelse 12">
            <a:extLst>
              <a:ext uri="{FF2B5EF4-FFF2-40B4-BE49-F238E27FC236}">
                <a16:creationId xmlns:a16="http://schemas.microsoft.com/office/drawing/2014/main" id="{2AC8C764-A10D-4B47-BFFD-8559851EF443}"/>
              </a:ext>
            </a:extLst>
          </p:cNvPr>
          <p:cNvCxnSpPr/>
          <p:nvPr/>
        </p:nvCxnSpPr>
        <p:spPr bwMode="auto">
          <a:xfrm>
            <a:off x="2765934" y="2448242"/>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Lige forbindelse 13">
            <a:extLst>
              <a:ext uri="{FF2B5EF4-FFF2-40B4-BE49-F238E27FC236}">
                <a16:creationId xmlns:a16="http://schemas.microsoft.com/office/drawing/2014/main" id="{9F5BDFCA-C8AB-CEF0-38F0-E37797B2367C}"/>
              </a:ext>
            </a:extLst>
          </p:cNvPr>
          <p:cNvCxnSpPr/>
          <p:nvPr/>
        </p:nvCxnSpPr>
        <p:spPr bwMode="auto">
          <a:xfrm>
            <a:off x="2765218" y="1719729"/>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forbindelse 14">
            <a:extLst>
              <a:ext uri="{FF2B5EF4-FFF2-40B4-BE49-F238E27FC236}">
                <a16:creationId xmlns:a16="http://schemas.microsoft.com/office/drawing/2014/main" id="{783302DB-D4B9-452A-3BDA-C1F92C767AC7}"/>
              </a:ext>
            </a:extLst>
          </p:cNvPr>
          <p:cNvCxnSpPr/>
          <p:nvPr/>
        </p:nvCxnSpPr>
        <p:spPr bwMode="auto">
          <a:xfrm>
            <a:off x="2761162" y="2669881"/>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Lige forbindelse 15">
            <a:extLst>
              <a:ext uri="{FF2B5EF4-FFF2-40B4-BE49-F238E27FC236}">
                <a16:creationId xmlns:a16="http://schemas.microsoft.com/office/drawing/2014/main" id="{0850FAA5-F90E-2EE7-EB15-EC67D25989C7}"/>
              </a:ext>
            </a:extLst>
          </p:cNvPr>
          <p:cNvCxnSpPr/>
          <p:nvPr/>
        </p:nvCxnSpPr>
        <p:spPr bwMode="auto">
          <a:xfrm>
            <a:off x="2765852" y="1989296"/>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Lige forbindelse 16">
            <a:extLst>
              <a:ext uri="{FF2B5EF4-FFF2-40B4-BE49-F238E27FC236}">
                <a16:creationId xmlns:a16="http://schemas.microsoft.com/office/drawing/2014/main" id="{974CCCB0-15A7-9465-3A6C-251BF6F38B89}"/>
              </a:ext>
            </a:extLst>
          </p:cNvPr>
          <p:cNvCxnSpPr/>
          <p:nvPr/>
        </p:nvCxnSpPr>
        <p:spPr bwMode="auto">
          <a:xfrm>
            <a:off x="2761125" y="2898601"/>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Lige forbindelse 17">
            <a:extLst>
              <a:ext uri="{FF2B5EF4-FFF2-40B4-BE49-F238E27FC236}">
                <a16:creationId xmlns:a16="http://schemas.microsoft.com/office/drawing/2014/main" id="{96F77583-E005-A57A-8E07-FD148D17BE24}"/>
              </a:ext>
            </a:extLst>
          </p:cNvPr>
          <p:cNvCxnSpPr/>
          <p:nvPr/>
        </p:nvCxnSpPr>
        <p:spPr bwMode="auto">
          <a:xfrm>
            <a:off x="2762812" y="1477014"/>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Lige forbindelse 18">
            <a:extLst>
              <a:ext uri="{FF2B5EF4-FFF2-40B4-BE49-F238E27FC236}">
                <a16:creationId xmlns:a16="http://schemas.microsoft.com/office/drawing/2014/main" id="{257D2E61-D05F-6737-AC94-BBCF4FB9CCB6}"/>
              </a:ext>
            </a:extLst>
          </p:cNvPr>
          <p:cNvCxnSpPr/>
          <p:nvPr/>
        </p:nvCxnSpPr>
        <p:spPr bwMode="auto">
          <a:xfrm>
            <a:off x="2761125" y="314096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Lige forbindelse 19">
            <a:extLst>
              <a:ext uri="{FF2B5EF4-FFF2-40B4-BE49-F238E27FC236}">
                <a16:creationId xmlns:a16="http://schemas.microsoft.com/office/drawing/2014/main" id="{8FC86488-4558-60CA-CE1D-34D3AB82D359}"/>
              </a:ext>
            </a:extLst>
          </p:cNvPr>
          <p:cNvCxnSpPr/>
          <p:nvPr/>
        </p:nvCxnSpPr>
        <p:spPr bwMode="auto">
          <a:xfrm>
            <a:off x="2761125" y="339946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kstfelt 20">
            <a:extLst>
              <a:ext uri="{FF2B5EF4-FFF2-40B4-BE49-F238E27FC236}">
                <a16:creationId xmlns:a16="http://schemas.microsoft.com/office/drawing/2014/main" id="{5B5EECCF-1998-9388-0034-1656ADA5A46B}"/>
              </a:ext>
            </a:extLst>
          </p:cNvPr>
          <p:cNvSpPr txBox="1"/>
          <p:nvPr/>
        </p:nvSpPr>
        <p:spPr>
          <a:xfrm>
            <a:off x="2350489" y="4148582"/>
            <a:ext cx="787395" cy="369332"/>
          </a:xfrm>
          <a:prstGeom prst="rect">
            <a:avLst/>
          </a:prstGeom>
          <a:noFill/>
        </p:spPr>
        <p:txBody>
          <a:bodyPr wrap="none" rtlCol="0">
            <a:spAutoFit/>
          </a:bodyPr>
          <a:lstStyle/>
          <a:p>
            <a:r>
              <a:rPr lang="da-DK" dirty="0">
                <a:latin typeface="Helvetica" pitchFamily="2" charset="0"/>
                <a:cs typeface="Arial" panose="020B0604020202020204" pitchFamily="34" charset="0"/>
              </a:rPr>
              <a:t>Day 0</a:t>
            </a:r>
          </a:p>
        </p:txBody>
      </p:sp>
      <p:sp>
        <p:nvSpPr>
          <p:cNvPr id="22" name="Tekstfelt 21">
            <a:extLst>
              <a:ext uri="{FF2B5EF4-FFF2-40B4-BE49-F238E27FC236}">
                <a16:creationId xmlns:a16="http://schemas.microsoft.com/office/drawing/2014/main" id="{8C155437-3D5C-8179-1317-E3E6221807EB}"/>
              </a:ext>
            </a:extLst>
          </p:cNvPr>
          <p:cNvSpPr txBox="1"/>
          <p:nvPr/>
        </p:nvSpPr>
        <p:spPr>
          <a:xfrm>
            <a:off x="5645140" y="4139788"/>
            <a:ext cx="595035" cy="369332"/>
          </a:xfrm>
          <a:prstGeom prst="rect">
            <a:avLst/>
          </a:prstGeom>
          <a:noFill/>
        </p:spPr>
        <p:txBody>
          <a:bodyPr wrap="none" rtlCol="0">
            <a:spAutoFit/>
          </a:bodyPr>
          <a:lstStyle/>
          <a:p>
            <a:r>
              <a:rPr lang="da-DK" dirty="0">
                <a:latin typeface="Helvetica" pitchFamily="2" charset="0"/>
                <a:cs typeface="Arial" panose="020B0604020202020204" pitchFamily="34" charset="0"/>
              </a:rPr>
              <a:t>2 W</a:t>
            </a:r>
          </a:p>
        </p:txBody>
      </p:sp>
      <p:sp>
        <p:nvSpPr>
          <p:cNvPr id="23" name="Rektangel 22">
            <a:extLst>
              <a:ext uri="{FF2B5EF4-FFF2-40B4-BE49-F238E27FC236}">
                <a16:creationId xmlns:a16="http://schemas.microsoft.com/office/drawing/2014/main" id="{7E14B3E9-42E9-0C15-DE38-915B5ED1F38D}"/>
              </a:ext>
            </a:extLst>
          </p:cNvPr>
          <p:cNvSpPr/>
          <p:nvPr/>
        </p:nvSpPr>
        <p:spPr>
          <a:xfrm>
            <a:off x="1919536" y="1148417"/>
            <a:ext cx="2390398" cy="369332"/>
          </a:xfrm>
          <a:prstGeom prst="rect">
            <a:avLst/>
          </a:prstGeom>
        </p:spPr>
        <p:txBody>
          <a:bodyPr wrap="none">
            <a:spAutoFit/>
          </a:bodyPr>
          <a:lstStyle/>
          <a:p>
            <a:r>
              <a:rPr lang="da-DK" b="1" dirty="0" err="1">
                <a:latin typeface="Helvetica" pitchFamily="2" charset="0"/>
                <a:cs typeface="Arial" panose="020B0604020202020204" pitchFamily="34" charset="0"/>
              </a:rPr>
              <a:t>Randomization</a:t>
            </a:r>
            <a:r>
              <a:rPr lang="da-DK" b="1" dirty="0">
                <a:latin typeface="Helvetica" pitchFamily="2" charset="0"/>
                <a:cs typeface="Arial" panose="020B0604020202020204" pitchFamily="34" charset="0"/>
              </a:rPr>
              <a:t> (1:1)</a:t>
            </a:r>
          </a:p>
        </p:txBody>
      </p:sp>
      <p:sp>
        <p:nvSpPr>
          <p:cNvPr id="24" name="Rektangel 23">
            <a:extLst>
              <a:ext uri="{FF2B5EF4-FFF2-40B4-BE49-F238E27FC236}">
                <a16:creationId xmlns:a16="http://schemas.microsoft.com/office/drawing/2014/main" id="{286888D8-3045-7A7B-D632-7F302638B176}"/>
              </a:ext>
            </a:extLst>
          </p:cNvPr>
          <p:cNvSpPr/>
          <p:nvPr/>
        </p:nvSpPr>
        <p:spPr>
          <a:xfrm>
            <a:off x="4961471" y="1675864"/>
            <a:ext cx="4423134" cy="369332"/>
          </a:xfrm>
          <a:prstGeom prst="rect">
            <a:avLst/>
          </a:prstGeom>
        </p:spPr>
        <p:txBody>
          <a:bodyPr wrap="none">
            <a:spAutoFit/>
          </a:bodyPr>
          <a:lstStyle/>
          <a:p>
            <a:r>
              <a:rPr lang="da-DK" b="1" dirty="0">
                <a:latin typeface="Helvetica" pitchFamily="2" charset="0"/>
                <a:cs typeface="Arial" panose="020B0604020202020204" pitchFamily="34" charset="0"/>
              </a:rPr>
              <a:t>Dapagliflozin 10 mg </a:t>
            </a:r>
            <a:r>
              <a:rPr lang="da-DK" b="1" dirty="0" err="1">
                <a:latin typeface="Helvetica" pitchFamily="2" charset="0"/>
                <a:cs typeface="Arial" panose="020B0604020202020204" pitchFamily="34" charset="0"/>
              </a:rPr>
              <a:t>once</a:t>
            </a:r>
            <a:r>
              <a:rPr lang="da-DK" b="1" dirty="0">
                <a:latin typeface="Helvetica" pitchFamily="2" charset="0"/>
                <a:cs typeface="Arial" panose="020B0604020202020204" pitchFamily="34" charset="0"/>
              </a:rPr>
              <a:t> </a:t>
            </a:r>
            <a:r>
              <a:rPr lang="da-DK" b="1" dirty="0" err="1">
                <a:latin typeface="Helvetica" pitchFamily="2" charset="0"/>
                <a:cs typeface="Arial" panose="020B0604020202020204" pitchFamily="34" charset="0"/>
              </a:rPr>
              <a:t>daily</a:t>
            </a:r>
            <a:r>
              <a:rPr lang="da-DK" b="1" dirty="0">
                <a:latin typeface="Helvetica" pitchFamily="2" charset="0"/>
                <a:cs typeface="Arial" panose="020B0604020202020204" pitchFamily="34" charset="0"/>
              </a:rPr>
              <a:t> (N=111)</a:t>
            </a:r>
          </a:p>
        </p:txBody>
      </p:sp>
      <p:sp>
        <p:nvSpPr>
          <p:cNvPr id="25" name="Rektangel 24">
            <a:extLst>
              <a:ext uri="{FF2B5EF4-FFF2-40B4-BE49-F238E27FC236}">
                <a16:creationId xmlns:a16="http://schemas.microsoft.com/office/drawing/2014/main" id="{31E393B6-8F64-C8C4-C2C8-461FE04740F5}"/>
              </a:ext>
            </a:extLst>
          </p:cNvPr>
          <p:cNvSpPr/>
          <p:nvPr/>
        </p:nvSpPr>
        <p:spPr>
          <a:xfrm>
            <a:off x="4956811" y="3007172"/>
            <a:ext cx="4205126" cy="369332"/>
          </a:xfrm>
          <a:prstGeom prst="rect">
            <a:avLst/>
          </a:prstGeom>
        </p:spPr>
        <p:txBody>
          <a:bodyPr wrap="none">
            <a:spAutoFit/>
          </a:bodyPr>
          <a:lstStyle/>
          <a:p>
            <a:r>
              <a:rPr lang="da-DK" b="1" dirty="0">
                <a:latin typeface="Helvetica" pitchFamily="2" charset="0"/>
                <a:cs typeface="Arial" panose="020B0604020202020204" pitchFamily="34" charset="0"/>
              </a:rPr>
              <a:t>Matching placebo </a:t>
            </a:r>
            <a:r>
              <a:rPr lang="da-DK" b="1" dirty="0" err="1">
                <a:latin typeface="Helvetica" pitchFamily="2" charset="0"/>
                <a:cs typeface="Arial" panose="020B0604020202020204" pitchFamily="34" charset="0"/>
              </a:rPr>
              <a:t>once</a:t>
            </a:r>
            <a:r>
              <a:rPr lang="da-DK" b="1" dirty="0">
                <a:latin typeface="Helvetica" pitchFamily="2" charset="0"/>
                <a:cs typeface="Arial" panose="020B0604020202020204" pitchFamily="34" charset="0"/>
              </a:rPr>
              <a:t> </a:t>
            </a:r>
            <a:r>
              <a:rPr lang="da-DK" b="1" dirty="0" err="1">
                <a:latin typeface="Helvetica" pitchFamily="2" charset="0"/>
                <a:cs typeface="Arial" panose="020B0604020202020204" pitchFamily="34" charset="0"/>
              </a:rPr>
              <a:t>daily</a:t>
            </a:r>
            <a:r>
              <a:rPr lang="da-DK" b="1" dirty="0">
                <a:latin typeface="Helvetica" pitchFamily="2" charset="0"/>
                <a:cs typeface="Arial" panose="020B0604020202020204" pitchFamily="34" charset="0"/>
              </a:rPr>
              <a:t> (N=111)</a:t>
            </a:r>
          </a:p>
        </p:txBody>
      </p:sp>
      <p:cxnSp>
        <p:nvCxnSpPr>
          <p:cNvPr id="26" name="Lige forbindelse 25">
            <a:extLst>
              <a:ext uri="{FF2B5EF4-FFF2-40B4-BE49-F238E27FC236}">
                <a16:creationId xmlns:a16="http://schemas.microsoft.com/office/drawing/2014/main" id="{B10247CB-2C17-AA13-BB43-5296BA6F737D}"/>
              </a:ext>
            </a:extLst>
          </p:cNvPr>
          <p:cNvCxnSpPr/>
          <p:nvPr/>
        </p:nvCxnSpPr>
        <p:spPr bwMode="auto">
          <a:xfrm>
            <a:off x="5879976" y="4185088"/>
            <a:ext cx="0" cy="36000"/>
          </a:xfrm>
          <a:prstGeom prst="line">
            <a:avLst/>
          </a:prstGeom>
          <a:solidFill>
            <a:schemeClr val="accent1"/>
          </a:solidFill>
          <a:ln w="25400" cap="flat" cmpd="sng" algn="ctr">
            <a:solidFill>
              <a:schemeClr val="bg2">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Lige forbindelse 26">
            <a:extLst>
              <a:ext uri="{FF2B5EF4-FFF2-40B4-BE49-F238E27FC236}">
                <a16:creationId xmlns:a16="http://schemas.microsoft.com/office/drawing/2014/main" id="{872F19F4-DFF6-6050-3848-2C58E3FD3DFD}"/>
              </a:ext>
            </a:extLst>
          </p:cNvPr>
          <p:cNvCxnSpPr/>
          <p:nvPr/>
        </p:nvCxnSpPr>
        <p:spPr bwMode="auto">
          <a:xfrm>
            <a:off x="8688288" y="4185088"/>
            <a:ext cx="0" cy="36000"/>
          </a:xfrm>
          <a:prstGeom prst="line">
            <a:avLst/>
          </a:prstGeom>
          <a:solidFill>
            <a:schemeClr val="accent1"/>
          </a:solidFill>
          <a:ln w="25400" cap="flat" cmpd="sng" algn="ctr">
            <a:solidFill>
              <a:schemeClr val="bg2">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kstfelt 27">
            <a:extLst>
              <a:ext uri="{FF2B5EF4-FFF2-40B4-BE49-F238E27FC236}">
                <a16:creationId xmlns:a16="http://schemas.microsoft.com/office/drawing/2014/main" id="{EC25FAFB-3F95-BEDF-6E3B-4E0F846B4A2E}"/>
              </a:ext>
            </a:extLst>
          </p:cNvPr>
          <p:cNvSpPr txBox="1"/>
          <p:nvPr/>
        </p:nvSpPr>
        <p:spPr>
          <a:xfrm>
            <a:off x="8306895" y="4165369"/>
            <a:ext cx="585417" cy="369332"/>
          </a:xfrm>
          <a:prstGeom prst="rect">
            <a:avLst/>
          </a:prstGeom>
          <a:noFill/>
        </p:spPr>
        <p:txBody>
          <a:bodyPr wrap="none" rtlCol="0">
            <a:spAutoFit/>
          </a:bodyPr>
          <a:lstStyle/>
          <a:p>
            <a:r>
              <a:rPr lang="da-DK" dirty="0">
                <a:latin typeface="Helvetica" pitchFamily="2" charset="0"/>
                <a:cs typeface="Arial" panose="020B0604020202020204" pitchFamily="34" charset="0"/>
              </a:rPr>
              <a:t>6 M</a:t>
            </a:r>
          </a:p>
        </p:txBody>
      </p:sp>
      <p:cxnSp>
        <p:nvCxnSpPr>
          <p:cNvPr id="29" name="Lige forbindelse 28">
            <a:extLst>
              <a:ext uri="{FF2B5EF4-FFF2-40B4-BE49-F238E27FC236}">
                <a16:creationId xmlns:a16="http://schemas.microsoft.com/office/drawing/2014/main" id="{A98622D6-91F6-8D35-F919-BB48C6A91598}"/>
              </a:ext>
            </a:extLst>
          </p:cNvPr>
          <p:cNvCxnSpPr/>
          <p:nvPr/>
        </p:nvCxnSpPr>
        <p:spPr bwMode="auto">
          <a:xfrm>
            <a:off x="2761125" y="3636261"/>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Lige forbindelse 29">
            <a:extLst>
              <a:ext uri="{FF2B5EF4-FFF2-40B4-BE49-F238E27FC236}">
                <a16:creationId xmlns:a16="http://schemas.microsoft.com/office/drawing/2014/main" id="{871BED7E-394D-1F13-CBD2-B1B512556240}"/>
              </a:ext>
            </a:extLst>
          </p:cNvPr>
          <p:cNvCxnSpPr/>
          <p:nvPr/>
        </p:nvCxnSpPr>
        <p:spPr bwMode="auto">
          <a:xfrm>
            <a:off x="2758868" y="4113080"/>
            <a:ext cx="0" cy="360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Lige forbindelse 30">
            <a:extLst>
              <a:ext uri="{FF2B5EF4-FFF2-40B4-BE49-F238E27FC236}">
                <a16:creationId xmlns:a16="http://schemas.microsoft.com/office/drawing/2014/main" id="{AAF261D2-EB10-7E36-DA8E-D24D2B2B1091}"/>
              </a:ext>
            </a:extLst>
          </p:cNvPr>
          <p:cNvCxnSpPr/>
          <p:nvPr/>
        </p:nvCxnSpPr>
        <p:spPr bwMode="auto">
          <a:xfrm>
            <a:off x="6528048" y="4149080"/>
            <a:ext cx="0" cy="36000"/>
          </a:xfrm>
          <a:prstGeom prst="line">
            <a:avLst/>
          </a:prstGeom>
          <a:solidFill>
            <a:schemeClr val="accent1"/>
          </a:solidFill>
          <a:ln w="25400" cap="flat" cmpd="sng" algn="ctr">
            <a:solidFill>
              <a:schemeClr val="bg2">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kstfelt 32">
            <a:extLst>
              <a:ext uri="{FF2B5EF4-FFF2-40B4-BE49-F238E27FC236}">
                <a16:creationId xmlns:a16="http://schemas.microsoft.com/office/drawing/2014/main" id="{6860E6BF-3060-B712-8252-CA3E86A3E32B}"/>
              </a:ext>
            </a:extLst>
          </p:cNvPr>
          <p:cNvSpPr txBox="1"/>
          <p:nvPr/>
        </p:nvSpPr>
        <p:spPr>
          <a:xfrm>
            <a:off x="8040216" y="4646280"/>
            <a:ext cx="1838965" cy="369332"/>
          </a:xfrm>
          <a:prstGeom prst="rect">
            <a:avLst/>
          </a:prstGeom>
          <a:noFill/>
        </p:spPr>
        <p:txBody>
          <a:bodyPr wrap="none" rtlCol="0">
            <a:spAutoFit/>
          </a:bodyPr>
          <a:lstStyle/>
          <a:p>
            <a:r>
              <a:rPr lang="da-DK" b="1" dirty="0" err="1">
                <a:latin typeface="Helvetica" pitchFamily="2" charset="0"/>
                <a:cs typeface="Arial" panose="020B0604020202020204" pitchFamily="34" charset="0"/>
              </a:rPr>
              <a:t>Study</a:t>
            </a:r>
            <a:r>
              <a:rPr lang="da-DK" b="1" dirty="0">
                <a:latin typeface="Helvetica" pitchFamily="2" charset="0"/>
                <a:cs typeface="Arial" panose="020B0604020202020204" pitchFamily="34" charset="0"/>
              </a:rPr>
              <a:t> end date</a:t>
            </a:r>
          </a:p>
        </p:txBody>
      </p:sp>
      <p:sp>
        <p:nvSpPr>
          <p:cNvPr id="34" name="Rektangel 33">
            <a:extLst>
              <a:ext uri="{FF2B5EF4-FFF2-40B4-BE49-F238E27FC236}">
                <a16:creationId xmlns:a16="http://schemas.microsoft.com/office/drawing/2014/main" id="{60BB468A-2930-4621-C12A-ECF14B5DCDBE}"/>
              </a:ext>
            </a:extLst>
          </p:cNvPr>
          <p:cNvSpPr/>
          <p:nvPr/>
        </p:nvSpPr>
        <p:spPr>
          <a:xfrm>
            <a:off x="2148962" y="4623408"/>
            <a:ext cx="1890261" cy="369332"/>
          </a:xfrm>
          <a:prstGeom prst="rect">
            <a:avLst/>
          </a:prstGeom>
        </p:spPr>
        <p:txBody>
          <a:bodyPr wrap="none">
            <a:spAutoFit/>
          </a:bodyPr>
          <a:lstStyle/>
          <a:p>
            <a:r>
              <a:rPr lang="da-DK" b="1" dirty="0">
                <a:latin typeface="Helvetica" pitchFamily="2" charset="0"/>
                <a:cs typeface="Arial" panose="020B0604020202020204" pitchFamily="34" charset="0"/>
              </a:rPr>
              <a:t>First </a:t>
            </a:r>
            <a:r>
              <a:rPr lang="da-DK" b="1" dirty="0" err="1">
                <a:latin typeface="Helvetica" pitchFamily="2" charset="0"/>
                <a:cs typeface="Arial" panose="020B0604020202020204" pitchFamily="34" charset="0"/>
              </a:rPr>
              <a:t>study</a:t>
            </a:r>
            <a:r>
              <a:rPr lang="da-DK" b="1" dirty="0">
                <a:latin typeface="Helvetica" pitchFamily="2" charset="0"/>
                <a:cs typeface="Arial" panose="020B0604020202020204" pitchFamily="34" charset="0"/>
              </a:rPr>
              <a:t> visit</a:t>
            </a:r>
          </a:p>
        </p:txBody>
      </p:sp>
      <p:cxnSp>
        <p:nvCxnSpPr>
          <p:cNvPr id="35" name="Lige forbindelse 34">
            <a:extLst>
              <a:ext uri="{FF2B5EF4-FFF2-40B4-BE49-F238E27FC236}">
                <a16:creationId xmlns:a16="http://schemas.microsoft.com/office/drawing/2014/main" id="{938F24C3-60DE-4EBE-FFDF-732214DBDE81}"/>
              </a:ext>
            </a:extLst>
          </p:cNvPr>
          <p:cNvCxnSpPr/>
          <p:nvPr/>
        </p:nvCxnSpPr>
        <p:spPr bwMode="auto">
          <a:xfrm>
            <a:off x="6000612" y="4495483"/>
            <a:ext cx="190776" cy="28303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Lige forbindelse 35">
            <a:extLst>
              <a:ext uri="{FF2B5EF4-FFF2-40B4-BE49-F238E27FC236}">
                <a16:creationId xmlns:a16="http://schemas.microsoft.com/office/drawing/2014/main" id="{C1BB1815-B194-8957-5D07-1808BD2EFA35}"/>
              </a:ext>
            </a:extLst>
          </p:cNvPr>
          <p:cNvCxnSpPr/>
          <p:nvPr/>
        </p:nvCxnSpPr>
        <p:spPr bwMode="auto">
          <a:xfrm>
            <a:off x="2808880" y="4437112"/>
            <a:ext cx="190776" cy="28303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ktangel 36">
            <a:extLst>
              <a:ext uri="{FF2B5EF4-FFF2-40B4-BE49-F238E27FC236}">
                <a16:creationId xmlns:a16="http://schemas.microsoft.com/office/drawing/2014/main" id="{4DE83471-7A9F-A1EF-BD17-1EBC7035E0CA}"/>
              </a:ext>
            </a:extLst>
          </p:cNvPr>
          <p:cNvSpPr/>
          <p:nvPr/>
        </p:nvSpPr>
        <p:spPr>
          <a:xfrm>
            <a:off x="9984432" y="4139788"/>
            <a:ext cx="1697901" cy="369332"/>
          </a:xfrm>
          <a:prstGeom prst="rect">
            <a:avLst/>
          </a:prstGeom>
        </p:spPr>
        <p:txBody>
          <a:bodyPr wrap="none">
            <a:spAutoFit/>
          </a:bodyPr>
          <a:lstStyle/>
          <a:p>
            <a:r>
              <a:rPr lang="da-DK" dirty="0" err="1">
                <a:latin typeface="Helvetica" pitchFamily="2" charset="0"/>
                <a:cs typeface="Arial" panose="020B0604020202020204" pitchFamily="34" charset="0"/>
              </a:rPr>
              <a:t>Within</a:t>
            </a:r>
            <a:r>
              <a:rPr lang="da-DK" dirty="0">
                <a:latin typeface="Helvetica" pitchFamily="2" charset="0"/>
                <a:cs typeface="Arial" panose="020B0604020202020204" pitchFamily="34" charset="0"/>
              </a:rPr>
              <a:t> 10 </a:t>
            </a:r>
            <a:r>
              <a:rPr lang="da-DK" dirty="0" err="1">
                <a:latin typeface="Helvetica" pitchFamily="2" charset="0"/>
                <a:cs typeface="Arial" panose="020B0604020202020204" pitchFamily="34" charset="0"/>
              </a:rPr>
              <a:t>days</a:t>
            </a:r>
            <a:endParaRPr lang="da-DK" dirty="0">
              <a:latin typeface="Helvetica" pitchFamily="2" charset="0"/>
              <a:cs typeface="Arial" panose="020B0604020202020204" pitchFamily="34" charset="0"/>
            </a:endParaRPr>
          </a:p>
        </p:txBody>
      </p:sp>
      <p:cxnSp>
        <p:nvCxnSpPr>
          <p:cNvPr id="38" name="Lige forbindelse 37">
            <a:extLst>
              <a:ext uri="{FF2B5EF4-FFF2-40B4-BE49-F238E27FC236}">
                <a16:creationId xmlns:a16="http://schemas.microsoft.com/office/drawing/2014/main" id="{08A90662-0D36-A790-1F3A-DC98C27F7E1C}"/>
              </a:ext>
            </a:extLst>
          </p:cNvPr>
          <p:cNvCxnSpPr/>
          <p:nvPr/>
        </p:nvCxnSpPr>
        <p:spPr bwMode="auto">
          <a:xfrm>
            <a:off x="8544272" y="4481888"/>
            <a:ext cx="190776" cy="28303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Lige forbindelse 38">
            <a:extLst>
              <a:ext uri="{FF2B5EF4-FFF2-40B4-BE49-F238E27FC236}">
                <a16:creationId xmlns:a16="http://schemas.microsoft.com/office/drawing/2014/main" id="{D4AADFF7-0B17-7961-5264-EC1568DB0FC9}"/>
              </a:ext>
            </a:extLst>
          </p:cNvPr>
          <p:cNvCxnSpPr/>
          <p:nvPr/>
        </p:nvCxnSpPr>
        <p:spPr bwMode="auto">
          <a:xfrm>
            <a:off x="10801768" y="4495483"/>
            <a:ext cx="190776" cy="28303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Lige forbindelse 39">
            <a:extLst>
              <a:ext uri="{FF2B5EF4-FFF2-40B4-BE49-F238E27FC236}">
                <a16:creationId xmlns:a16="http://schemas.microsoft.com/office/drawing/2014/main" id="{2301E21F-8A10-72D1-556F-3593C648EE96}"/>
              </a:ext>
            </a:extLst>
          </p:cNvPr>
          <p:cNvCxnSpPr/>
          <p:nvPr/>
        </p:nvCxnSpPr>
        <p:spPr bwMode="auto">
          <a:xfrm>
            <a:off x="2758868" y="386492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Lige forbindelse 40">
            <a:extLst>
              <a:ext uri="{FF2B5EF4-FFF2-40B4-BE49-F238E27FC236}">
                <a16:creationId xmlns:a16="http://schemas.microsoft.com/office/drawing/2014/main" id="{BAEC40A6-87CE-CFF0-7819-3509282ED3D5}"/>
              </a:ext>
            </a:extLst>
          </p:cNvPr>
          <p:cNvCxnSpPr/>
          <p:nvPr/>
        </p:nvCxnSpPr>
        <p:spPr bwMode="auto">
          <a:xfrm>
            <a:off x="5967213" y="344571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Lige forbindelse 41">
            <a:extLst>
              <a:ext uri="{FF2B5EF4-FFF2-40B4-BE49-F238E27FC236}">
                <a16:creationId xmlns:a16="http://schemas.microsoft.com/office/drawing/2014/main" id="{168C860C-A4F0-2CCF-046E-195A64043839}"/>
              </a:ext>
            </a:extLst>
          </p:cNvPr>
          <p:cNvCxnSpPr/>
          <p:nvPr/>
        </p:nvCxnSpPr>
        <p:spPr bwMode="auto">
          <a:xfrm>
            <a:off x="5967213" y="366194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Lige forbindelse 42">
            <a:extLst>
              <a:ext uri="{FF2B5EF4-FFF2-40B4-BE49-F238E27FC236}">
                <a16:creationId xmlns:a16="http://schemas.microsoft.com/office/drawing/2014/main" id="{7AA821D1-56BA-5554-2224-D9174BA0DF8C}"/>
              </a:ext>
            </a:extLst>
          </p:cNvPr>
          <p:cNvCxnSpPr/>
          <p:nvPr/>
        </p:nvCxnSpPr>
        <p:spPr bwMode="auto">
          <a:xfrm>
            <a:off x="5969273" y="3857542"/>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Lige forbindelse 43">
            <a:extLst>
              <a:ext uri="{FF2B5EF4-FFF2-40B4-BE49-F238E27FC236}">
                <a16:creationId xmlns:a16="http://schemas.microsoft.com/office/drawing/2014/main" id="{EAEF3210-C751-8056-6026-FCD3BFA17853}"/>
              </a:ext>
            </a:extLst>
          </p:cNvPr>
          <p:cNvCxnSpPr/>
          <p:nvPr/>
        </p:nvCxnSpPr>
        <p:spPr bwMode="auto">
          <a:xfrm>
            <a:off x="5969273" y="4059072"/>
            <a:ext cx="0" cy="360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Lige forbindelse 49">
            <a:extLst>
              <a:ext uri="{FF2B5EF4-FFF2-40B4-BE49-F238E27FC236}">
                <a16:creationId xmlns:a16="http://schemas.microsoft.com/office/drawing/2014/main" id="{3F3A37D5-F2F1-745B-1AFF-57F3D4EB912E}"/>
              </a:ext>
            </a:extLst>
          </p:cNvPr>
          <p:cNvCxnSpPr/>
          <p:nvPr/>
        </p:nvCxnSpPr>
        <p:spPr bwMode="auto">
          <a:xfrm>
            <a:off x="8544272" y="342900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Lige forbindelse 50">
            <a:extLst>
              <a:ext uri="{FF2B5EF4-FFF2-40B4-BE49-F238E27FC236}">
                <a16:creationId xmlns:a16="http://schemas.microsoft.com/office/drawing/2014/main" id="{DC6ED9CA-AC8F-CC26-C00F-FF8A6DABB359}"/>
              </a:ext>
            </a:extLst>
          </p:cNvPr>
          <p:cNvCxnSpPr/>
          <p:nvPr/>
        </p:nvCxnSpPr>
        <p:spPr bwMode="auto">
          <a:xfrm>
            <a:off x="8544272" y="3645024"/>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Lige forbindelse 51">
            <a:extLst>
              <a:ext uri="{FF2B5EF4-FFF2-40B4-BE49-F238E27FC236}">
                <a16:creationId xmlns:a16="http://schemas.microsoft.com/office/drawing/2014/main" id="{3236CB15-2C35-1E15-84D7-682C3A9BB660}"/>
              </a:ext>
            </a:extLst>
          </p:cNvPr>
          <p:cNvCxnSpPr/>
          <p:nvPr/>
        </p:nvCxnSpPr>
        <p:spPr bwMode="auto">
          <a:xfrm>
            <a:off x="8544272" y="386104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Lige forbindelse 52">
            <a:extLst>
              <a:ext uri="{FF2B5EF4-FFF2-40B4-BE49-F238E27FC236}">
                <a16:creationId xmlns:a16="http://schemas.microsoft.com/office/drawing/2014/main" id="{45858FB2-F55D-2E4E-79B1-0E4E0FE73D9C}"/>
              </a:ext>
            </a:extLst>
          </p:cNvPr>
          <p:cNvCxnSpPr/>
          <p:nvPr/>
        </p:nvCxnSpPr>
        <p:spPr bwMode="auto">
          <a:xfrm>
            <a:off x="8544272" y="4077072"/>
            <a:ext cx="0" cy="360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Lige forbindelse 53">
            <a:extLst>
              <a:ext uri="{FF2B5EF4-FFF2-40B4-BE49-F238E27FC236}">
                <a16:creationId xmlns:a16="http://schemas.microsoft.com/office/drawing/2014/main" id="{FCBC53E0-CF3D-DF4B-571C-053061934747}"/>
              </a:ext>
            </a:extLst>
          </p:cNvPr>
          <p:cNvCxnSpPr/>
          <p:nvPr/>
        </p:nvCxnSpPr>
        <p:spPr bwMode="auto">
          <a:xfrm>
            <a:off x="10776520" y="342900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Lige forbindelse 54">
            <a:extLst>
              <a:ext uri="{FF2B5EF4-FFF2-40B4-BE49-F238E27FC236}">
                <a16:creationId xmlns:a16="http://schemas.microsoft.com/office/drawing/2014/main" id="{864475CE-603D-BEB6-0264-3806E706BFA5}"/>
              </a:ext>
            </a:extLst>
          </p:cNvPr>
          <p:cNvCxnSpPr/>
          <p:nvPr/>
        </p:nvCxnSpPr>
        <p:spPr bwMode="auto">
          <a:xfrm>
            <a:off x="10776520" y="3645024"/>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Lige forbindelse 55">
            <a:extLst>
              <a:ext uri="{FF2B5EF4-FFF2-40B4-BE49-F238E27FC236}">
                <a16:creationId xmlns:a16="http://schemas.microsoft.com/office/drawing/2014/main" id="{FF55DDD8-755C-92A5-4D41-71AAF3B2E5D0}"/>
              </a:ext>
            </a:extLst>
          </p:cNvPr>
          <p:cNvCxnSpPr/>
          <p:nvPr/>
        </p:nvCxnSpPr>
        <p:spPr bwMode="auto">
          <a:xfrm>
            <a:off x="10776520" y="386104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Lige forbindelse 56">
            <a:extLst>
              <a:ext uri="{FF2B5EF4-FFF2-40B4-BE49-F238E27FC236}">
                <a16:creationId xmlns:a16="http://schemas.microsoft.com/office/drawing/2014/main" id="{9AA2B34F-E45D-ABFD-C912-F91485C30AF3}"/>
              </a:ext>
            </a:extLst>
          </p:cNvPr>
          <p:cNvCxnSpPr/>
          <p:nvPr/>
        </p:nvCxnSpPr>
        <p:spPr bwMode="auto">
          <a:xfrm>
            <a:off x="10776520" y="4077072"/>
            <a:ext cx="0" cy="360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Lige forbindelse 57">
            <a:extLst>
              <a:ext uri="{FF2B5EF4-FFF2-40B4-BE49-F238E27FC236}">
                <a16:creationId xmlns:a16="http://schemas.microsoft.com/office/drawing/2014/main" id="{E7FD4523-D20E-61E0-68FF-EC97BE9F5253}"/>
              </a:ext>
            </a:extLst>
          </p:cNvPr>
          <p:cNvCxnSpPr/>
          <p:nvPr/>
        </p:nvCxnSpPr>
        <p:spPr bwMode="auto">
          <a:xfrm>
            <a:off x="1627384" y="3492245"/>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Lige forbindelse 58">
            <a:extLst>
              <a:ext uri="{FF2B5EF4-FFF2-40B4-BE49-F238E27FC236}">
                <a16:creationId xmlns:a16="http://schemas.microsoft.com/office/drawing/2014/main" id="{C52A4DA4-B863-1F1A-A10B-AB05E1FB08E7}"/>
              </a:ext>
            </a:extLst>
          </p:cNvPr>
          <p:cNvCxnSpPr/>
          <p:nvPr/>
        </p:nvCxnSpPr>
        <p:spPr bwMode="auto">
          <a:xfrm>
            <a:off x="1627239" y="3707176"/>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Lige forbindelse 59">
            <a:extLst>
              <a:ext uri="{FF2B5EF4-FFF2-40B4-BE49-F238E27FC236}">
                <a16:creationId xmlns:a16="http://schemas.microsoft.com/office/drawing/2014/main" id="{9BACE983-F7DA-CD52-C447-23944A7A11A8}"/>
              </a:ext>
            </a:extLst>
          </p:cNvPr>
          <p:cNvCxnSpPr/>
          <p:nvPr/>
        </p:nvCxnSpPr>
        <p:spPr bwMode="auto">
          <a:xfrm>
            <a:off x="1627239" y="3927662"/>
            <a:ext cx="0" cy="81282"/>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ktangel 66">
            <a:extLst>
              <a:ext uri="{FF2B5EF4-FFF2-40B4-BE49-F238E27FC236}">
                <a16:creationId xmlns:a16="http://schemas.microsoft.com/office/drawing/2014/main" id="{BDEEF1E9-A26E-4099-789D-7A2B1C33C877}"/>
              </a:ext>
            </a:extLst>
          </p:cNvPr>
          <p:cNvSpPr/>
          <p:nvPr/>
        </p:nvSpPr>
        <p:spPr>
          <a:xfrm>
            <a:off x="4761164" y="4711392"/>
            <a:ext cx="2557110" cy="369332"/>
          </a:xfrm>
          <a:prstGeom prst="rect">
            <a:avLst/>
          </a:prstGeom>
        </p:spPr>
        <p:txBody>
          <a:bodyPr wrap="none">
            <a:spAutoFit/>
          </a:bodyPr>
          <a:lstStyle/>
          <a:p>
            <a:r>
              <a:rPr lang="da-DK" b="1" dirty="0">
                <a:latin typeface="Helvetica" pitchFamily="2" charset="0"/>
                <a:cs typeface="Arial" panose="020B0604020202020204" pitchFamily="34" charset="0"/>
              </a:rPr>
              <a:t>Safety </a:t>
            </a:r>
            <a:r>
              <a:rPr lang="da-DK" b="1" dirty="0" err="1">
                <a:latin typeface="Helvetica" pitchFamily="2" charset="0"/>
                <a:cs typeface="Arial" panose="020B0604020202020204" pitchFamily="34" charset="0"/>
              </a:rPr>
              <a:t>blood</a:t>
            </a:r>
            <a:r>
              <a:rPr lang="da-DK" b="1" dirty="0">
                <a:latin typeface="Helvetica" pitchFamily="2" charset="0"/>
                <a:cs typeface="Arial" panose="020B0604020202020204" pitchFamily="34" charset="0"/>
              </a:rPr>
              <a:t> samples</a:t>
            </a:r>
          </a:p>
        </p:txBody>
      </p:sp>
      <p:sp>
        <p:nvSpPr>
          <p:cNvPr id="68" name="Rektangel 67">
            <a:extLst>
              <a:ext uri="{FF2B5EF4-FFF2-40B4-BE49-F238E27FC236}">
                <a16:creationId xmlns:a16="http://schemas.microsoft.com/office/drawing/2014/main" id="{40E8F36F-1370-551B-A3DC-B717813DF3B4}"/>
              </a:ext>
            </a:extLst>
          </p:cNvPr>
          <p:cNvSpPr/>
          <p:nvPr/>
        </p:nvSpPr>
        <p:spPr>
          <a:xfrm>
            <a:off x="893899" y="3178562"/>
            <a:ext cx="1300356" cy="369332"/>
          </a:xfrm>
          <a:prstGeom prst="rect">
            <a:avLst/>
          </a:prstGeom>
        </p:spPr>
        <p:txBody>
          <a:bodyPr wrap="none">
            <a:spAutoFit/>
          </a:bodyPr>
          <a:lstStyle/>
          <a:p>
            <a:r>
              <a:rPr lang="da-DK" b="1" dirty="0">
                <a:latin typeface="Helvetica" pitchFamily="2" charset="0"/>
                <a:cs typeface="Arial" panose="020B0604020202020204" pitchFamily="34" charset="0"/>
              </a:rPr>
              <a:t>Screening</a:t>
            </a:r>
          </a:p>
        </p:txBody>
      </p:sp>
      <p:sp>
        <p:nvSpPr>
          <p:cNvPr id="69" name="Tekstfelt 68">
            <a:extLst>
              <a:ext uri="{FF2B5EF4-FFF2-40B4-BE49-F238E27FC236}">
                <a16:creationId xmlns:a16="http://schemas.microsoft.com/office/drawing/2014/main" id="{925E6D52-4A73-8AAC-759B-7AB2722AFB7C}"/>
              </a:ext>
            </a:extLst>
          </p:cNvPr>
          <p:cNvSpPr txBox="1"/>
          <p:nvPr/>
        </p:nvSpPr>
        <p:spPr>
          <a:xfrm>
            <a:off x="1217501" y="3938635"/>
            <a:ext cx="646331" cy="369332"/>
          </a:xfrm>
          <a:prstGeom prst="rect">
            <a:avLst/>
          </a:prstGeom>
          <a:noFill/>
        </p:spPr>
        <p:txBody>
          <a:bodyPr wrap="none" rtlCol="0">
            <a:spAutoFit/>
          </a:bodyPr>
          <a:lstStyle/>
          <a:p>
            <a:r>
              <a:rPr lang="da-DK" dirty="0">
                <a:latin typeface="Helvetica" pitchFamily="2" charset="0"/>
                <a:cs typeface="Arial" panose="020B0604020202020204" pitchFamily="34" charset="0"/>
              </a:rPr>
              <a:t>-1 M</a:t>
            </a:r>
          </a:p>
        </p:txBody>
      </p:sp>
      <p:sp>
        <p:nvSpPr>
          <p:cNvPr id="70" name="Tekstfelt 69">
            <a:extLst>
              <a:ext uri="{FF2B5EF4-FFF2-40B4-BE49-F238E27FC236}">
                <a16:creationId xmlns:a16="http://schemas.microsoft.com/office/drawing/2014/main" id="{86C6C2E0-421F-50A3-5126-7D6C7BF6A3AB}"/>
              </a:ext>
            </a:extLst>
          </p:cNvPr>
          <p:cNvSpPr txBox="1"/>
          <p:nvPr/>
        </p:nvSpPr>
        <p:spPr>
          <a:xfrm>
            <a:off x="621387" y="5218758"/>
            <a:ext cx="11060945" cy="646331"/>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Investigator-initiated, single-center, double-blind, placebo-controlled, randomized trial designed to assess the effects of dapagliflozin on cardiac structure and function over a period of 6 months.</a:t>
            </a:r>
            <a:endParaRPr lang="da-DK" dirty="0"/>
          </a:p>
        </p:txBody>
      </p:sp>
      <p:sp>
        <p:nvSpPr>
          <p:cNvPr id="3" name="TextBox 2">
            <a:extLst>
              <a:ext uri="{FF2B5EF4-FFF2-40B4-BE49-F238E27FC236}">
                <a16:creationId xmlns:a16="http://schemas.microsoft.com/office/drawing/2014/main" id="{80F2DD33-5940-E4F6-FFCF-2C79EA560BDE}"/>
              </a:ext>
            </a:extLst>
          </p:cNvPr>
          <p:cNvSpPr txBox="1"/>
          <p:nvPr/>
        </p:nvSpPr>
        <p:spPr>
          <a:xfrm>
            <a:off x="4398349" y="219725"/>
            <a:ext cx="4905801" cy="923330"/>
          </a:xfrm>
          <a:prstGeom prst="rect">
            <a:avLst/>
          </a:prstGeom>
          <a:noFill/>
        </p:spPr>
        <p:txBody>
          <a:bodyPr wrap="square" rtlCol="0">
            <a:spAutoFit/>
          </a:bodyPr>
          <a:lstStyle/>
          <a:p>
            <a:r>
              <a:rPr lang="en-US" sz="3600" b="1" dirty="0">
                <a:solidFill>
                  <a:srgbClr val="002856"/>
                </a:solidFill>
              </a:rPr>
              <a:t>The DECODE-CKD trial</a:t>
            </a:r>
          </a:p>
          <a:p>
            <a:endParaRPr lang="en-US" dirty="0"/>
          </a:p>
        </p:txBody>
      </p:sp>
      <p:sp>
        <p:nvSpPr>
          <p:cNvPr id="32" name="Tekstfelt 32">
            <a:extLst>
              <a:ext uri="{FF2B5EF4-FFF2-40B4-BE49-F238E27FC236}">
                <a16:creationId xmlns:a16="http://schemas.microsoft.com/office/drawing/2014/main" id="{3FCCF1F6-6645-E901-55F2-80378CBF5F9B}"/>
              </a:ext>
            </a:extLst>
          </p:cNvPr>
          <p:cNvSpPr txBox="1"/>
          <p:nvPr/>
        </p:nvSpPr>
        <p:spPr>
          <a:xfrm>
            <a:off x="10051397" y="4663770"/>
            <a:ext cx="2031325" cy="369332"/>
          </a:xfrm>
          <a:prstGeom prst="rect">
            <a:avLst/>
          </a:prstGeom>
          <a:noFill/>
        </p:spPr>
        <p:txBody>
          <a:bodyPr wrap="none" rtlCol="0">
            <a:spAutoFit/>
          </a:bodyPr>
          <a:lstStyle/>
          <a:p>
            <a:r>
              <a:rPr lang="da-DK" b="1" dirty="0" err="1">
                <a:latin typeface="Helvetica" pitchFamily="2" charset="0"/>
                <a:cs typeface="Arial" panose="020B0604020202020204" pitchFamily="34" charset="0"/>
              </a:rPr>
              <a:t>Study</a:t>
            </a:r>
            <a:r>
              <a:rPr lang="da-DK" b="1" dirty="0">
                <a:latin typeface="Helvetica" pitchFamily="2" charset="0"/>
                <a:cs typeface="Arial" panose="020B0604020202020204" pitchFamily="34" charset="0"/>
              </a:rPr>
              <a:t> end visit	</a:t>
            </a:r>
          </a:p>
        </p:txBody>
      </p:sp>
    </p:spTree>
    <p:extLst>
      <p:ext uri="{BB962C8B-B14F-4D97-AF65-F5344CB8AC3E}">
        <p14:creationId xmlns:p14="http://schemas.microsoft.com/office/powerpoint/2010/main" val="1530630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F6A45-3581-AA00-02B4-571EAF6275CE}"/>
              </a:ext>
            </a:extLst>
          </p:cNvPr>
          <p:cNvSpPr>
            <a:spLocks noGrp="1"/>
          </p:cNvSpPr>
          <p:nvPr>
            <p:ph type="title"/>
          </p:nvPr>
        </p:nvSpPr>
        <p:spPr>
          <a:xfrm>
            <a:off x="286168" y="41261"/>
            <a:ext cx="10515600" cy="1325563"/>
          </a:xfrm>
        </p:spPr>
        <p:txBody>
          <a:bodyPr/>
          <a:lstStyle/>
          <a:p>
            <a:r>
              <a:rPr lang="da-DK" dirty="0" err="1"/>
              <a:t>Study</a:t>
            </a:r>
            <a:r>
              <a:rPr lang="da-DK" dirty="0"/>
              <a:t> design</a:t>
            </a:r>
          </a:p>
        </p:txBody>
      </p:sp>
      <p:cxnSp>
        <p:nvCxnSpPr>
          <p:cNvPr id="4" name="Lige forbindelse 3">
            <a:extLst>
              <a:ext uri="{FF2B5EF4-FFF2-40B4-BE49-F238E27FC236}">
                <a16:creationId xmlns:a16="http://schemas.microsoft.com/office/drawing/2014/main" id="{A9AF8CA6-3EF4-68EA-825F-98E0B6F2A4D6}"/>
              </a:ext>
            </a:extLst>
          </p:cNvPr>
          <p:cNvCxnSpPr/>
          <p:nvPr/>
        </p:nvCxnSpPr>
        <p:spPr bwMode="auto">
          <a:xfrm flipV="1">
            <a:off x="2786909" y="1999861"/>
            <a:ext cx="539026" cy="668709"/>
          </a:xfrm>
          <a:prstGeom prst="line">
            <a:avLst/>
          </a:prstGeom>
          <a:solidFill>
            <a:schemeClr val="accent1"/>
          </a:solidFill>
          <a:ln w="63500" cap="flat" cmpd="sng" algn="ctr">
            <a:solidFill>
              <a:srgbClr val="0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Lige pilforbindelse 4">
            <a:extLst>
              <a:ext uri="{FF2B5EF4-FFF2-40B4-BE49-F238E27FC236}">
                <a16:creationId xmlns:a16="http://schemas.microsoft.com/office/drawing/2014/main" id="{CF3B32CD-B69A-8C6B-A1FC-69C0E6F26A72}"/>
              </a:ext>
            </a:extLst>
          </p:cNvPr>
          <p:cNvCxnSpPr/>
          <p:nvPr/>
        </p:nvCxnSpPr>
        <p:spPr bwMode="auto">
          <a:xfrm flipV="1">
            <a:off x="3301250" y="1999260"/>
            <a:ext cx="7979326" cy="14755"/>
          </a:xfrm>
          <a:prstGeom prst="straightConnector1">
            <a:avLst/>
          </a:prstGeom>
          <a:solidFill>
            <a:schemeClr val="accent1"/>
          </a:solidFill>
          <a:ln w="63500" cap="flat" cmpd="sng" algn="ctr">
            <a:solidFill>
              <a:srgbClr val="00808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Lige forbindelse 5">
            <a:extLst>
              <a:ext uri="{FF2B5EF4-FFF2-40B4-BE49-F238E27FC236}">
                <a16:creationId xmlns:a16="http://schemas.microsoft.com/office/drawing/2014/main" id="{8A7FD60F-7CFE-2524-12E5-052234A14B8E}"/>
              </a:ext>
            </a:extLst>
          </p:cNvPr>
          <p:cNvCxnSpPr/>
          <p:nvPr/>
        </p:nvCxnSpPr>
        <p:spPr bwMode="auto">
          <a:xfrm>
            <a:off x="2771954" y="2674904"/>
            <a:ext cx="539026" cy="735427"/>
          </a:xfrm>
          <a:prstGeom prst="line">
            <a:avLst/>
          </a:prstGeom>
          <a:solidFill>
            <a:schemeClr val="accent1"/>
          </a:solidFill>
          <a:ln w="635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Lige pilforbindelse 6">
            <a:extLst>
              <a:ext uri="{FF2B5EF4-FFF2-40B4-BE49-F238E27FC236}">
                <a16:creationId xmlns:a16="http://schemas.microsoft.com/office/drawing/2014/main" id="{95B688E3-C66A-64E3-CFD9-CE4198B55ADD}"/>
              </a:ext>
            </a:extLst>
          </p:cNvPr>
          <p:cNvCxnSpPr/>
          <p:nvPr/>
        </p:nvCxnSpPr>
        <p:spPr bwMode="auto">
          <a:xfrm flipV="1">
            <a:off x="3278374" y="3396268"/>
            <a:ext cx="8002202" cy="1"/>
          </a:xfrm>
          <a:prstGeom prst="straightConnector1">
            <a:avLst/>
          </a:prstGeom>
          <a:solidFill>
            <a:schemeClr val="accent1"/>
          </a:solidFill>
          <a:ln w="635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Lige forbindelse 7">
            <a:extLst>
              <a:ext uri="{FF2B5EF4-FFF2-40B4-BE49-F238E27FC236}">
                <a16:creationId xmlns:a16="http://schemas.microsoft.com/office/drawing/2014/main" id="{143FE45C-55CD-E85D-0371-CEA724477E2D}"/>
              </a:ext>
            </a:extLst>
          </p:cNvPr>
          <p:cNvCxnSpPr/>
          <p:nvPr/>
        </p:nvCxnSpPr>
        <p:spPr bwMode="auto">
          <a:xfrm>
            <a:off x="1640396" y="3073511"/>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Lige forbindelse 8">
            <a:extLst>
              <a:ext uri="{FF2B5EF4-FFF2-40B4-BE49-F238E27FC236}">
                <a16:creationId xmlns:a16="http://schemas.microsoft.com/office/drawing/2014/main" id="{512C3D8E-4A1E-D480-D61D-62676EA02807}"/>
              </a:ext>
            </a:extLst>
          </p:cNvPr>
          <p:cNvCxnSpPr/>
          <p:nvPr/>
        </p:nvCxnSpPr>
        <p:spPr bwMode="auto">
          <a:xfrm>
            <a:off x="1640396" y="2863156"/>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Lige forbindelse 9">
            <a:extLst>
              <a:ext uri="{FF2B5EF4-FFF2-40B4-BE49-F238E27FC236}">
                <a16:creationId xmlns:a16="http://schemas.microsoft.com/office/drawing/2014/main" id="{09E93112-08E1-AC36-BD79-1D730D31C7F2}"/>
              </a:ext>
            </a:extLst>
          </p:cNvPr>
          <p:cNvCxnSpPr/>
          <p:nvPr/>
        </p:nvCxnSpPr>
        <p:spPr bwMode="auto">
          <a:xfrm>
            <a:off x="1640396" y="267566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Lige forbindelse 10">
            <a:extLst>
              <a:ext uri="{FF2B5EF4-FFF2-40B4-BE49-F238E27FC236}">
                <a16:creationId xmlns:a16="http://schemas.microsoft.com/office/drawing/2014/main" id="{E21F9C65-AEAE-EC49-3201-153452186551}"/>
              </a:ext>
            </a:extLst>
          </p:cNvPr>
          <p:cNvCxnSpPr/>
          <p:nvPr/>
        </p:nvCxnSpPr>
        <p:spPr bwMode="auto">
          <a:xfrm flipV="1">
            <a:off x="1636494" y="2659630"/>
            <a:ext cx="1147138" cy="1025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Lige forbindelse 11">
            <a:extLst>
              <a:ext uri="{FF2B5EF4-FFF2-40B4-BE49-F238E27FC236}">
                <a16:creationId xmlns:a16="http://schemas.microsoft.com/office/drawing/2014/main" id="{ACEAC9B1-288A-0EE2-6415-B9481B9A86D5}"/>
              </a:ext>
            </a:extLst>
          </p:cNvPr>
          <p:cNvCxnSpPr/>
          <p:nvPr/>
        </p:nvCxnSpPr>
        <p:spPr bwMode="auto">
          <a:xfrm>
            <a:off x="2767370" y="2217464"/>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Lige forbindelse 12">
            <a:extLst>
              <a:ext uri="{FF2B5EF4-FFF2-40B4-BE49-F238E27FC236}">
                <a16:creationId xmlns:a16="http://schemas.microsoft.com/office/drawing/2014/main" id="{2AC8C764-A10D-4B47-BFFD-8559851EF443}"/>
              </a:ext>
            </a:extLst>
          </p:cNvPr>
          <p:cNvCxnSpPr/>
          <p:nvPr/>
        </p:nvCxnSpPr>
        <p:spPr bwMode="auto">
          <a:xfrm>
            <a:off x="2765934" y="2448242"/>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Lige forbindelse 13">
            <a:extLst>
              <a:ext uri="{FF2B5EF4-FFF2-40B4-BE49-F238E27FC236}">
                <a16:creationId xmlns:a16="http://schemas.microsoft.com/office/drawing/2014/main" id="{9F5BDFCA-C8AB-CEF0-38F0-E37797B2367C}"/>
              </a:ext>
            </a:extLst>
          </p:cNvPr>
          <p:cNvCxnSpPr/>
          <p:nvPr/>
        </p:nvCxnSpPr>
        <p:spPr bwMode="auto">
          <a:xfrm>
            <a:off x="2765218" y="1719729"/>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Lige forbindelse 14">
            <a:extLst>
              <a:ext uri="{FF2B5EF4-FFF2-40B4-BE49-F238E27FC236}">
                <a16:creationId xmlns:a16="http://schemas.microsoft.com/office/drawing/2014/main" id="{783302DB-D4B9-452A-3BDA-C1F92C767AC7}"/>
              </a:ext>
            </a:extLst>
          </p:cNvPr>
          <p:cNvCxnSpPr/>
          <p:nvPr/>
        </p:nvCxnSpPr>
        <p:spPr bwMode="auto">
          <a:xfrm>
            <a:off x="2761162" y="2669881"/>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Lige forbindelse 15">
            <a:extLst>
              <a:ext uri="{FF2B5EF4-FFF2-40B4-BE49-F238E27FC236}">
                <a16:creationId xmlns:a16="http://schemas.microsoft.com/office/drawing/2014/main" id="{0850FAA5-F90E-2EE7-EB15-EC67D25989C7}"/>
              </a:ext>
            </a:extLst>
          </p:cNvPr>
          <p:cNvCxnSpPr/>
          <p:nvPr/>
        </p:nvCxnSpPr>
        <p:spPr bwMode="auto">
          <a:xfrm>
            <a:off x="2765852" y="1989296"/>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Lige forbindelse 16">
            <a:extLst>
              <a:ext uri="{FF2B5EF4-FFF2-40B4-BE49-F238E27FC236}">
                <a16:creationId xmlns:a16="http://schemas.microsoft.com/office/drawing/2014/main" id="{974CCCB0-15A7-9465-3A6C-251BF6F38B89}"/>
              </a:ext>
            </a:extLst>
          </p:cNvPr>
          <p:cNvCxnSpPr/>
          <p:nvPr/>
        </p:nvCxnSpPr>
        <p:spPr bwMode="auto">
          <a:xfrm>
            <a:off x="2761125" y="2898601"/>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Lige forbindelse 17">
            <a:extLst>
              <a:ext uri="{FF2B5EF4-FFF2-40B4-BE49-F238E27FC236}">
                <a16:creationId xmlns:a16="http://schemas.microsoft.com/office/drawing/2014/main" id="{96F77583-E005-A57A-8E07-FD148D17BE24}"/>
              </a:ext>
            </a:extLst>
          </p:cNvPr>
          <p:cNvCxnSpPr/>
          <p:nvPr/>
        </p:nvCxnSpPr>
        <p:spPr bwMode="auto">
          <a:xfrm>
            <a:off x="2762812" y="1477014"/>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Lige forbindelse 18">
            <a:extLst>
              <a:ext uri="{FF2B5EF4-FFF2-40B4-BE49-F238E27FC236}">
                <a16:creationId xmlns:a16="http://schemas.microsoft.com/office/drawing/2014/main" id="{257D2E61-D05F-6737-AC94-BBCF4FB9CCB6}"/>
              </a:ext>
            </a:extLst>
          </p:cNvPr>
          <p:cNvCxnSpPr/>
          <p:nvPr/>
        </p:nvCxnSpPr>
        <p:spPr bwMode="auto">
          <a:xfrm>
            <a:off x="2761125" y="314096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Lige forbindelse 19">
            <a:extLst>
              <a:ext uri="{FF2B5EF4-FFF2-40B4-BE49-F238E27FC236}">
                <a16:creationId xmlns:a16="http://schemas.microsoft.com/office/drawing/2014/main" id="{8FC86488-4558-60CA-CE1D-34D3AB82D359}"/>
              </a:ext>
            </a:extLst>
          </p:cNvPr>
          <p:cNvCxnSpPr/>
          <p:nvPr/>
        </p:nvCxnSpPr>
        <p:spPr bwMode="auto">
          <a:xfrm>
            <a:off x="2761125" y="339946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kstfelt 20">
            <a:extLst>
              <a:ext uri="{FF2B5EF4-FFF2-40B4-BE49-F238E27FC236}">
                <a16:creationId xmlns:a16="http://schemas.microsoft.com/office/drawing/2014/main" id="{5B5EECCF-1998-9388-0034-1656ADA5A46B}"/>
              </a:ext>
            </a:extLst>
          </p:cNvPr>
          <p:cNvSpPr txBox="1"/>
          <p:nvPr/>
        </p:nvSpPr>
        <p:spPr>
          <a:xfrm>
            <a:off x="2350489" y="4148582"/>
            <a:ext cx="787395" cy="369332"/>
          </a:xfrm>
          <a:prstGeom prst="rect">
            <a:avLst/>
          </a:prstGeom>
          <a:noFill/>
        </p:spPr>
        <p:txBody>
          <a:bodyPr wrap="none" rtlCol="0">
            <a:spAutoFit/>
          </a:bodyPr>
          <a:lstStyle/>
          <a:p>
            <a:r>
              <a:rPr lang="da-DK" dirty="0">
                <a:latin typeface="Helvetica" pitchFamily="2" charset="0"/>
                <a:cs typeface="Arial" panose="020B0604020202020204" pitchFamily="34" charset="0"/>
              </a:rPr>
              <a:t>Day 0</a:t>
            </a:r>
          </a:p>
        </p:txBody>
      </p:sp>
      <p:sp>
        <p:nvSpPr>
          <p:cNvPr id="22" name="Tekstfelt 21">
            <a:extLst>
              <a:ext uri="{FF2B5EF4-FFF2-40B4-BE49-F238E27FC236}">
                <a16:creationId xmlns:a16="http://schemas.microsoft.com/office/drawing/2014/main" id="{8C155437-3D5C-8179-1317-E3E6221807EB}"/>
              </a:ext>
            </a:extLst>
          </p:cNvPr>
          <p:cNvSpPr txBox="1"/>
          <p:nvPr/>
        </p:nvSpPr>
        <p:spPr>
          <a:xfrm>
            <a:off x="5645140" y="4139788"/>
            <a:ext cx="595035" cy="369332"/>
          </a:xfrm>
          <a:prstGeom prst="rect">
            <a:avLst/>
          </a:prstGeom>
          <a:noFill/>
        </p:spPr>
        <p:txBody>
          <a:bodyPr wrap="none" rtlCol="0">
            <a:spAutoFit/>
          </a:bodyPr>
          <a:lstStyle/>
          <a:p>
            <a:r>
              <a:rPr lang="da-DK" dirty="0">
                <a:latin typeface="Helvetica" pitchFamily="2" charset="0"/>
                <a:cs typeface="Arial" panose="020B0604020202020204" pitchFamily="34" charset="0"/>
              </a:rPr>
              <a:t>2 W</a:t>
            </a:r>
          </a:p>
        </p:txBody>
      </p:sp>
      <p:sp>
        <p:nvSpPr>
          <p:cNvPr id="23" name="Rektangel 22">
            <a:extLst>
              <a:ext uri="{FF2B5EF4-FFF2-40B4-BE49-F238E27FC236}">
                <a16:creationId xmlns:a16="http://schemas.microsoft.com/office/drawing/2014/main" id="{7E14B3E9-42E9-0C15-DE38-915B5ED1F38D}"/>
              </a:ext>
            </a:extLst>
          </p:cNvPr>
          <p:cNvSpPr/>
          <p:nvPr/>
        </p:nvSpPr>
        <p:spPr>
          <a:xfrm>
            <a:off x="1919536" y="1148417"/>
            <a:ext cx="2390398" cy="369332"/>
          </a:xfrm>
          <a:prstGeom prst="rect">
            <a:avLst/>
          </a:prstGeom>
        </p:spPr>
        <p:txBody>
          <a:bodyPr wrap="none">
            <a:spAutoFit/>
          </a:bodyPr>
          <a:lstStyle/>
          <a:p>
            <a:r>
              <a:rPr lang="da-DK" b="1" dirty="0" err="1">
                <a:latin typeface="Helvetica" pitchFamily="2" charset="0"/>
                <a:cs typeface="Arial" panose="020B0604020202020204" pitchFamily="34" charset="0"/>
              </a:rPr>
              <a:t>Randomization</a:t>
            </a:r>
            <a:r>
              <a:rPr lang="da-DK" b="1" dirty="0">
                <a:latin typeface="Helvetica" pitchFamily="2" charset="0"/>
                <a:cs typeface="Arial" panose="020B0604020202020204" pitchFamily="34" charset="0"/>
              </a:rPr>
              <a:t> (1:1)</a:t>
            </a:r>
          </a:p>
        </p:txBody>
      </p:sp>
      <p:sp>
        <p:nvSpPr>
          <p:cNvPr id="24" name="Rektangel 23">
            <a:extLst>
              <a:ext uri="{FF2B5EF4-FFF2-40B4-BE49-F238E27FC236}">
                <a16:creationId xmlns:a16="http://schemas.microsoft.com/office/drawing/2014/main" id="{286888D8-3045-7A7B-D632-7F302638B176}"/>
              </a:ext>
            </a:extLst>
          </p:cNvPr>
          <p:cNvSpPr/>
          <p:nvPr/>
        </p:nvSpPr>
        <p:spPr>
          <a:xfrm>
            <a:off x="4961471" y="1675864"/>
            <a:ext cx="4423134" cy="369332"/>
          </a:xfrm>
          <a:prstGeom prst="rect">
            <a:avLst/>
          </a:prstGeom>
        </p:spPr>
        <p:txBody>
          <a:bodyPr wrap="none">
            <a:spAutoFit/>
          </a:bodyPr>
          <a:lstStyle/>
          <a:p>
            <a:r>
              <a:rPr lang="da-DK" b="1" dirty="0">
                <a:latin typeface="Helvetica" pitchFamily="2" charset="0"/>
                <a:cs typeface="Arial" panose="020B0604020202020204" pitchFamily="34" charset="0"/>
              </a:rPr>
              <a:t>Dapagliflozin 10 mg </a:t>
            </a:r>
            <a:r>
              <a:rPr lang="da-DK" b="1" dirty="0" err="1">
                <a:latin typeface="Helvetica" pitchFamily="2" charset="0"/>
                <a:cs typeface="Arial" panose="020B0604020202020204" pitchFamily="34" charset="0"/>
              </a:rPr>
              <a:t>once</a:t>
            </a:r>
            <a:r>
              <a:rPr lang="da-DK" b="1" dirty="0">
                <a:latin typeface="Helvetica" pitchFamily="2" charset="0"/>
                <a:cs typeface="Arial" panose="020B0604020202020204" pitchFamily="34" charset="0"/>
              </a:rPr>
              <a:t> </a:t>
            </a:r>
            <a:r>
              <a:rPr lang="da-DK" b="1" dirty="0" err="1">
                <a:latin typeface="Helvetica" pitchFamily="2" charset="0"/>
                <a:cs typeface="Arial" panose="020B0604020202020204" pitchFamily="34" charset="0"/>
              </a:rPr>
              <a:t>daily</a:t>
            </a:r>
            <a:r>
              <a:rPr lang="da-DK" b="1" dirty="0">
                <a:latin typeface="Helvetica" pitchFamily="2" charset="0"/>
                <a:cs typeface="Arial" panose="020B0604020202020204" pitchFamily="34" charset="0"/>
              </a:rPr>
              <a:t> (N=111)</a:t>
            </a:r>
          </a:p>
        </p:txBody>
      </p:sp>
      <p:sp>
        <p:nvSpPr>
          <p:cNvPr id="25" name="Rektangel 24">
            <a:extLst>
              <a:ext uri="{FF2B5EF4-FFF2-40B4-BE49-F238E27FC236}">
                <a16:creationId xmlns:a16="http://schemas.microsoft.com/office/drawing/2014/main" id="{31E393B6-8F64-C8C4-C2C8-461FE04740F5}"/>
              </a:ext>
            </a:extLst>
          </p:cNvPr>
          <p:cNvSpPr/>
          <p:nvPr/>
        </p:nvSpPr>
        <p:spPr>
          <a:xfrm>
            <a:off x="4956811" y="3007172"/>
            <a:ext cx="4205126" cy="369332"/>
          </a:xfrm>
          <a:prstGeom prst="rect">
            <a:avLst/>
          </a:prstGeom>
        </p:spPr>
        <p:txBody>
          <a:bodyPr wrap="none">
            <a:spAutoFit/>
          </a:bodyPr>
          <a:lstStyle/>
          <a:p>
            <a:r>
              <a:rPr lang="da-DK" b="1" dirty="0">
                <a:latin typeface="Helvetica" pitchFamily="2" charset="0"/>
                <a:cs typeface="Arial" panose="020B0604020202020204" pitchFamily="34" charset="0"/>
              </a:rPr>
              <a:t>Matching placebo </a:t>
            </a:r>
            <a:r>
              <a:rPr lang="da-DK" b="1" dirty="0" err="1">
                <a:latin typeface="Helvetica" pitchFamily="2" charset="0"/>
                <a:cs typeface="Arial" panose="020B0604020202020204" pitchFamily="34" charset="0"/>
              </a:rPr>
              <a:t>once</a:t>
            </a:r>
            <a:r>
              <a:rPr lang="da-DK" b="1" dirty="0">
                <a:latin typeface="Helvetica" pitchFamily="2" charset="0"/>
                <a:cs typeface="Arial" panose="020B0604020202020204" pitchFamily="34" charset="0"/>
              </a:rPr>
              <a:t> </a:t>
            </a:r>
            <a:r>
              <a:rPr lang="da-DK" b="1" dirty="0" err="1">
                <a:latin typeface="Helvetica" pitchFamily="2" charset="0"/>
                <a:cs typeface="Arial" panose="020B0604020202020204" pitchFamily="34" charset="0"/>
              </a:rPr>
              <a:t>daily</a:t>
            </a:r>
            <a:r>
              <a:rPr lang="da-DK" b="1" dirty="0">
                <a:latin typeface="Helvetica" pitchFamily="2" charset="0"/>
                <a:cs typeface="Arial" panose="020B0604020202020204" pitchFamily="34" charset="0"/>
              </a:rPr>
              <a:t> (N=111)</a:t>
            </a:r>
          </a:p>
        </p:txBody>
      </p:sp>
      <p:cxnSp>
        <p:nvCxnSpPr>
          <p:cNvPr id="26" name="Lige forbindelse 25">
            <a:extLst>
              <a:ext uri="{FF2B5EF4-FFF2-40B4-BE49-F238E27FC236}">
                <a16:creationId xmlns:a16="http://schemas.microsoft.com/office/drawing/2014/main" id="{B10247CB-2C17-AA13-BB43-5296BA6F737D}"/>
              </a:ext>
            </a:extLst>
          </p:cNvPr>
          <p:cNvCxnSpPr/>
          <p:nvPr/>
        </p:nvCxnSpPr>
        <p:spPr bwMode="auto">
          <a:xfrm>
            <a:off x="5879976" y="4185088"/>
            <a:ext cx="0" cy="36000"/>
          </a:xfrm>
          <a:prstGeom prst="line">
            <a:avLst/>
          </a:prstGeom>
          <a:solidFill>
            <a:schemeClr val="accent1"/>
          </a:solidFill>
          <a:ln w="25400" cap="flat" cmpd="sng" algn="ctr">
            <a:solidFill>
              <a:schemeClr val="bg2">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Lige forbindelse 26">
            <a:extLst>
              <a:ext uri="{FF2B5EF4-FFF2-40B4-BE49-F238E27FC236}">
                <a16:creationId xmlns:a16="http://schemas.microsoft.com/office/drawing/2014/main" id="{872F19F4-DFF6-6050-3848-2C58E3FD3DFD}"/>
              </a:ext>
            </a:extLst>
          </p:cNvPr>
          <p:cNvCxnSpPr/>
          <p:nvPr/>
        </p:nvCxnSpPr>
        <p:spPr bwMode="auto">
          <a:xfrm>
            <a:off x="8688288" y="4185088"/>
            <a:ext cx="0" cy="36000"/>
          </a:xfrm>
          <a:prstGeom prst="line">
            <a:avLst/>
          </a:prstGeom>
          <a:solidFill>
            <a:schemeClr val="accent1"/>
          </a:solidFill>
          <a:ln w="25400" cap="flat" cmpd="sng" algn="ctr">
            <a:solidFill>
              <a:schemeClr val="bg2">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kstfelt 27">
            <a:extLst>
              <a:ext uri="{FF2B5EF4-FFF2-40B4-BE49-F238E27FC236}">
                <a16:creationId xmlns:a16="http://schemas.microsoft.com/office/drawing/2014/main" id="{EC25FAFB-3F95-BEDF-6E3B-4E0F846B4A2E}"/>
              </a:ext>
            </a:extLst>
          </p:cNvPr>
          <p:cNvSpPr txBox="1"/>
          <p:nvPr/>
        </p:nvSpPr>
        <p:spPr>
          <a:xfrm>
            <a:off x="8306895" y="4165369"/>
            <a:ext cx="585417" cy="369332"/>
          </a:xfrm>
          <a:prstGeom prst="rect">
            <a:avLst/>
          </a:prstGeom>
          <a:noFill/>
        </p:spPr>
        <p:txBody>
          <a:bodyPr wrap="none" rtlCol="0">
            <a:spAutoFit/>
          </a:bodyPr>
          <a:lstStyle/>
          <a:p>
            <a:r>
              <a:rPr lang="da-DK" dirty="0">
                <a:latin typeface="Helvetica" pitchFamily="2" charset="0"/>
                <a:cs typeface="Arial" panose="020B0604020202020204" pitchFamily="34" charset="0"/>
              </a:rPr>
              <a:t>6 M</a:t>
            </a:r>
          </a:p>
        </p:txBody>
      </p:sp>
      <p:cxnSp>
        <p:nvCxnSpPr>
          <p:cNvPr id="29" name="Lige forbindelse 28">
            <a:extLst>
              <a:ext uri="{FF2B5EF4-FFF2-40B4-BE49-F238E27FC236}">
                <a16:creationId xmlns:a16="http://schemas.microsoft.com/office/drawing/2014/main" id="{A98622D6-91F6-8D35-F919-BB48C6A91598}"/>
              </a:ext>
            </a:extLst>
          </p:cNvPr>
          <p:cNvCxnSpPr/>
          <p:nvPr/>
        </p:nvCxnSpPr>
        <p:spPr bwMode="auto">
          <a:xfrm>
            <a:off x="2761125" y="3636261"/>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Lige forbindelse 29">
            <a:extLst>
              <a:ext uri="{FF2B5EF4-FFF2-40B4-BE49-F238E27FC236}">
                <a16:creationId xmlns:a16="http://schemas.microsoft.com/office/drawing/2014/main" id="{871BED7E-394D-1F13-CBD2-B1B512556240}"/>
              </a:ext>
            </a:extLst>
          </p:cNvPr>
          <p:cNvCxnSpPr/>
          <p:nvPr/>
        </p:nvCxnSpPr>
        <p:spPr bwMode="auto">
          <a:xfrm>
            <a:off x="2758868" y="4113080"/>
            <a:ext cx="0" cy="360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Lige forbindelse 30">
            <a:extLst>
              <a:ext uri="{FF2B5EF4-FFF2-40B4-BE49-F238E27FC236}">
                <a16:creationId xmlns:a16="http://schemas.microsoft.com/office/drawing/2014/main" id="{AAF261D2-EB10-7E36-DA8E-D24D2B2B1091}"/>
              </a:ext>
            </a:extLst>
          </p:cNvPr>
          <p:cNvCxnSpPr/>
          <p:nvPr/>
        </p:nvCxnSpPr>
        <p:spPr bwMode="auto">
          <a:xfrm>
            <a:off x="6528048" y="4149080"/>
            <a:ext cx="0" cy="36000"/>
          </a:xfrm>
          <a:prstGeom prst="line">
            <a:avLst/>
          </a:prstGeom>
          <a:solidFill>
            <a:schemeClr val="accent1"/>
          </a:solidFill>
          <a:ln w="25400" cap="flat" cmpd="sng" algn="ctr">
            <a:solidFill>
              <a:schemeClr val="bg2">
                <a:lumMod val="75000"/>
                <a:lumOff val="2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kstfelt 32">
            <a:extLst>
              <a:ext uri="{FF2B5EF4-FFF2-40B4-BE49-F238E27FC236}">
                <a16:creationId xmlns:a16="http://schemas.microsoft.com/office/drawing/2014/main" id="{6860E6BF-3060-B712-8252-CA3E86A3E32B}"/>
              </a:ext>
            </a:extLst>
          </p:cNvPr>
          <p:cNvSpPr txBox="1"/>
          <p:nvPr/>
        </p:nvSpPr>
        <p:spPr>
          <a:xfrm>
            <a:off x="8040216" y="4646280"/>
            <a:ext cx="1838965" cy="369332"/>
          </a:xfrm>
          <a:prstGeom prst="rect">
            <a:avLst/>
          </a:prstGeom>
          <a:noFill/>
        </p:spPr>
        <p:txBody>
          <a:bodyPr wrap="none" rtlCol="0">
            <a:spAutoFit/>
          </a:bodyPr>
          <a:lstStyle/>
          <a:p>
            <a:r>
              <a:rPr lang="da-DK" b="1" dirty="0" err="1">
                <a:latin typeface="Helvetica" pitchFamily="2" charset="0"/>
                <a:cs typeface="Arial" panose="020B0604020202020204" pitchFamily="34" charset="0"/>
              </a:rPr>
              <a:t>Study</a:t>
            </a:r>
            <a:r>
              <a:rPr lang="da-DK" b="1" dirty="0">
                <a:latin typeface="Helvetica" pitchFamily="2" charset="0"/>
                <a:cs typeface="Arial" panose="020B0604020202020204" pitchFamily="34" charset="0"/>
              </a:rPr>
              <a:t> end date</a:t>
            </a:r>
          </a:p>
        </p:txBody>
      </p:sp>
      <p:sp>
        <p:nvSpPr>
          <p:cNvPr id="34" name="Rektangel 33">
            <a:extLst>
              <a:ext uri="{FF2B5EF4-FFF2-40B4-BE49-F238E27FC236}">
                <a16:creationId xmlns:a16="http://schemas.microsoft.com/office/drawing/2014/main" id="{60BB468A-2930-4621-C12A-ECF14B5DCDBE}"/>
              </a:ext>
            </a:extLst>
          </p:cNvPr>
          <p:cNvSpPr/>
          <p:nvPr/>
        </p:nvSpPr>
        <p:spPr>
          <a:xfrm>
            <a:off x="2148962" y="4623408"/>
            <a:ext cx="2210862" cy="646331"/>
          </a:xfrm>
          <a:prstGeom prst="rect">
            <a:avLst/>
          </a:prstGeom>
        </p:spPr>
        <p:txBody>
          <a:bodyPr wrap="none">
            <a:spAutoFit/>
          </a:bodyPr>
          <a:lstStyle/>
          <a:p>
            <a:r>
              <a:rPr lang="da-DK" b="1" dirty="0" err="1">
                <a:latin typeface="Helvetica" pitchFamily="2" charset="0"/>
                <a:cs typeface="Arial" panose="020B0604020202020204" pitchFamily="34" charset="0"/>
              </a:rPr>
              <a:t>Echocardiography</a:t>
            </a:r>
            <a:endParaRPr lang="da-DK" b="1" dirty="0">
              <a:latin typeface="Helvetica" pitchFamily="2" charset="0"/>
              <a:cs typeface="Arial" panose="020B0604020202020204" pitchFamily="34" charset="0"/>
            </a:endParaRPr>
          </a:p>
          <a:p>
            <a:r>
              <a:rPr lang="da-DK" b="1" dirty="0">
                <a:latin typeface="Helvetica" pitchFamily="2" charset="0"/>
                <a:cs typeface="Arial" panose="020B0604020202020204" pitchFamily="34" charset="0"/>
              </a:rPr>
              <a:t>Blood samples</a:t>
            </a:r>
          </a:p>
        </p:txBody>
      </p:sp>
      <p:cxnSp>
        <p:nvCxnSpPr>
          <p:cNvPr id="35" name="Lige forbindelse 34">
            <a:extLst>
              <a:ext uri="{FF2B5EF4-FFF2-40B4-BE49-F238E27FC236}">
                <a16:creationId xmlns:a16="http://schemas.microsoft.com/office/drawing/2014/main" id="{938F24C3-60DE-4EBE-FFDF-732214DBDE81}"/>
              </a:ext>
            </a:extLst>
          </p:cNvPr>
          <p:cNvCxnSpPr/>
          <p:nvPr/>
        </p:nvCxnSpPr>
        <p:spPr bwMode="auto">
          <a:xfrm>
            <a:off x="6000612" y="4495483"/>
            <a:ext cx="190776" cy="28303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Lige forbindelse 35">
            <a:extLst>
              <a:ext uri="{FF2B5EF4-FFF2-40B4-BE49-F238E27FC236}">
                <a16:creationId xmlns:a16="http://schemas.microsoft.com/office/drawing/2014/main" id="{C1BB1815-B194-8957-5D07-1808BD2EFA35}"/>
              </a:ext>
            </a:extLst>
          </p:cNvPr>
          <p:cNvCxnSpPr/>
          <p:nvPr/>
        </p:nvCxnSpPr>
        <p:spPr bwMode="auto">
          <a:xfrm>
            <a:off x="2808880" y="4437112"/>
            <a:ext cx="190776" cy="28303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ktangel 36">
            <a:extLst>
              <a:ext uri="{FF2B5EF4-FFF2-40B4-BE49-F238E27FC236}">
                <a16:creationId xmlns:a16="http://schemas.microsoft.com/office/drawing/2014/main" id="{4DE83471-7A9F-A1EF-BD17-1EBC7035E0CA}"/>
              </a:ext>
            </a:extLst>
          </p:cNvPr>
          <p:cNvSpPr/>
          <p:nvPr/>
        </p:nvSpPr>
        <p:spPr>
          <a:xfrm>
            <a:off x="9984432" y="4139788"/>
            <a:ext cx="1697901" cy="369332"/>
          </a:xfrm>
          <a:prstGeom prst="rect">
            <a:avLst/>
          </a:prstGeom>
        </p:spPr>
        <p:txBody>
          <a:bodyPr wrap="none">
            <a:spAutoFit/>
          </a:bodyPr>
          <a:lstStyle/>
          <a:p>
            <a:r>
              <a:rPr lang="da-DK" dirty="0" err="1">
                <a:latin typeface="Helvetica" pitchFamily="2" charset="0"/>
                <a:cs typeface="Arial" panose="020B0604020202020204" pitchFamily="34" charset="0"/>
              </a:rPr>
              <a:t>Within</a:t>
            </a:r>
            <a:r>
              <a:rPr lang="da-DK" dirty="0">
                <a:latin typeface="Helvetica" pitchFamily="2" charset="0"/>
                <a:cs typeface="Arial" panose="020B0604020202020204" pitchFamily="34" charset="0"/>
              </a:rPr>
              <a:t> 10 </a:t>
            </a:r>
            <a:r>
              <a:rPr lang="da-DK" dirty="0" err="1">
                <a:latin typeface="Helvetica" pitchFamily="2" charset="0"/>
                <a:cs typeface="Arial" panose="020B0604020202020204" pitchFamily="34" charset="0"/>
              </a:rPr>
              <a:t>days</a:t>
            </a:r>
            <a:endParaRPr lang="da-DK" dirty="0">
              <a:latin typeface="Helvetica" pitchFamily="2" charset="0"/>
              <a:cs typeface="Arial" panose="020B0604020202020204" pitchFamily="34" charset="0"/>
            </a:endParaRPr>
          </a:p>
        </p:txBody>
      </p:sp>
      <p:cxnSp>
        <p:nvCxnSpPr>
          <p:cNvPr id="38" name="Lige forbindelse 37">
            <a:extLst>
              <a:ext uri="{FF2B5EF4-FFF2-40B4-BE49-F238E27FC236}">
                <a16:creationId xmlns:a16="http://schemas.microsoft.com/office/drawing/2014/main" id="{08A90662-0D36-A790-1F3A-DC98C27F7E1C}"/>
              </a:ext>
            </a:extLst>
          </p:cNvPr>
          <p:cNvCxnSpPr/>
          <p:nvPr/>
        </p:nvCxnSpPr>
        <p:spPr bwMode="auto">
          <a:xfrm>
            <a:off x="8544272" y="4481888"/>
            <a:ext cx="190776" cy="28303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Lige forbindelse 38">
            <a:extLst>
              <a:ext uri="{FF2B5EF4-FFF2-40B4-BE49-F238E27FC236}">
                <a16:creationId xmlns:a16="http://schemas.microsoft.com/office/drawing/2014/main" id="{D4AADFF7-0B17-7961-5264-EC1568DB0FC9}"/>
              </a:ext>
            </a:extLst>
          </p:cNvPr>
          <p:cNvCxnSpPr/>
          <p:nvPr/>
        </p:nvCxnSpPr>
        <p:spPr bwMode="auto">
          <a:xfrm>
            <a:off x="10801768" y="4495483"/>
            <a:ext cx="190776" cy="283039"/>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Lige forbindelse 39">
            <a:extLst>
              <a:ext uri="{FF2B5EF4-FFF2-40B4-BE49-F238E27FC236}">
                <a16:creationId xmlns:a16="http://schemas.microsoft.com/office/drawing/2014/main" id="{2301E21F-8A10-72D1-556F-3593C648EE96}"/>
              </a:ext>
            </a:extLst>
          </p:cNvPr>
          <p:cNvCxnSpPr/>
          <p:nvPr/>
        </p:nvCxnSpPr>
        <p:spPr bwMode="auto">
          <a:xfrm>
            <a:off x="2758868" y="386492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Lige forbindelse 40">
            <a:extLst>
              <a:ext uri="{FF2B5EF4-FFF2-40B4-BE49-F238E27FC236}">
                <a16:creationId xmlns:a16="http://schemas.microsoft.com/office/drawing/2014/main" id="{BAEC40A6-87CE-CFF0-7819-3509282ED3D5}"/>
              </a:ext>
            </a:extLst>
          </p:cNvPr>
          <p:cNvCxnSpPr/>
          <p:nvPr/>
        </p:nvCxnSpPr>
        <p:spPr bwMode="auto">
          <a:xfrm>
            <a:off x="5967213" y="344571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Lige forbindelse 41">
            <a:extLst>
              <a:ext uri="{FF2B5EF4-FFF2-40B4-BE49-F238E27FC236}">
                <a16:creationId xmlns:a16="http://schemas.microsoft.com/office/drawing/2014/main" id="{168C860C-A4F0-2CCF-046E-195A64043839}"/>
              </a:ext>
            </a:extLst>
          </p:cNvPr>
          <p:cNvCxnSpPr/>
          <p:nvPr/>
        </p:nvCxnSpPr>
        <p:spPr bwMode="auto">
          <a:xfrm>
            <a:off x="5967213" y="366194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Lige forbindelse 42">
            <a:extLst>
              <a:ext uri="{FF2B5EF4-FFF2-40B4-BE49-F238E27FC236}">
                <a16:creationId xmlns:a16="http://schemas.microsoft.com/office/drawing/2014/main" id="{7AA821D1-56BA-5554-2224-D9174BA0DF8C}"/>
              </a:ext>
            </a:extLst>
          </p:cNvPr>
          <p:cNvCxnSpPr/>
          <p:nvPr/>
        </p:nvCxnSpPr>
        <p:spPr bwMode="auto">
          <a:xfrm>
            <a:off x="5969273" y="3857542"/>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Lige forbindelse 43">
            <a:extLst>
              <a:ext uri="{FF2B5EF4-FFF2-40B4-BE49-F238E27FC236}">
                <a16:creationId xmlns:a16="http://schemas.microsoft.com/office/drawing/2014/main" id="{EAEF3210-C751-8056-6026-FCD3BFA17853}"/>
              </a:ext>
            </a:extLst>
          </p:cNvPr>
          <p:cNvCxnSpPr/>
          <p:nvPr/>
        </p:nvCxnSpPr>
        <p:spPr bwMode="auto">
          <a:xfrm>
            <a:off x="5969273" y="4059072"/>
            <a:ext cx="0" cy="360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Lige forbindelse 49">
            <a:extLst>
              <a:ext uri="{FF2B5EF4-FFF2-40B4-BE49-F238E27FC236}">
                <a16:creationId xmlns:a16="http://schemas.microsoft.com/office/drawing/2014/main" id="{3F3A37D5-F2F1-745B-1AFF-57F3D4EB912E}"/>
              </a:ext>
            </a:extLst>
          </p:cNvPr>
          <p:cNvCxnSpPr/>
          <p:nvPr/>
        </p:nvCxnSpPr>
        <p:spPr bwMode="auto">
          <a:xfrm>
            <a:off x="8544272" y="342900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Lige forbindelse 50">
            <a:extLst>
              <a:ext uri="{FF2B5EF4-FFF2-40B4-BE49-F238E27FC236}">
                <a16:creationId xmlns:a16="http://schemas.microsoft.com/office/drawing/2014/main" id="{DC6ED9CA-AC8F-CC26-C00F-FF8A6DABB359}"/>
              </a:ext>
            </a:extLst>
          </p:cNvPr>
          <p:cNvCxnSpPr/>
          <p:nvPr/>
        </p:nvCxnSpPr>
        <p:spPr bwMode="auto">
          <a:xfrm>
            <a:off x="8544272" y="3645024"/>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Lige forbindelse 51">
            <a:extLst>
              <a:ext uri="{FF2B5EF4-FFF2-40B4-BE49-F238E27FC236}">
                <a16:creationId xmlns:a16="http://schemas.microsoft.com/office/drawing/2014/main" id="{3236CB15-2C35-1E15-84D7-682C3A9BB660}"/>
              </a:ext>
            </a:extLst>
          </p:cNvPr>
          <p:cNvCxnSpPr/>
          <p:nvPr/>
        </p:nvCxnSpPr>
        <p:spPr bwMode="auto">
          <a:xfrm>
            <a:off x="8544272" y="386104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Lige forbindelse 52">
            <a:extLst>
              <a:ext uri="{FF2B5EF4-FFF2-40B4-BE49-F238E27FC236}">
                <a16:creationId xmlns:a16="http://schemas.microsoft.com/office/drawing/2014/main" id="{45858FB2-F55D-2E4E-79B1-0E4E0FE73D9C}"/>
              </a:ext>
            </a:extLst>
          </p:cNvPr>
          <p:cNvCxnSpPr/>
          <p:nvPr/>
        </p:nvCxnSpPr>
        <p:spPr bwMode="auto">
          <a:xfrm>
            <a:off x="8544272" y="4077072"/>
            <a:ext cx="0" cy="360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Lige forbindelse 53">
            <a:extLst>
              <a:ext uri="{FF2B5EF4-FFF2-40B4-BE49-F238E27FC236}">
                <a16:creationId xmlns:a16="http://schemas.microsoft.com/office/drawing/2014/main" id="{FCBC53E0-CF3D-DF4B-571C-053061934747}"/>
              </a:ext>
            </a:extLst>
          </p:cNvPr>
          <p:cNvCxnSpPr/>
          <p:nvPr/>
        </p:nvCxnSpPr>
        <p:spPr bwMode="auto">
          <a:xfrm>
            <a:off x="10776520" y="3429000"/>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Lige forbindelse 54">
            <a:extLst>
              <a:ext uri="{FF2B5EF4-FFF2-40B4-BE49-F238E27FC236}">
                <a16:creationId xmlns:a16="http://schemas.microsoft.com/office/drawing/2014/main" id="{864475CE-603D-BEB6-0264-3806E706BFA5}"/>
              </a:ext>
            </a:extLst>
          </p:cNvPr>
          <p:cNvCxnSpPr/>
          <p:nvPr/>
        </p:nvCxnSpPr>
        <p:spPr bwMode="auto">
          <a:xfrm>
            <a:off x="10776520" y="3645024"/>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Lige forbindelse 55">
            <a:extLst>
              <a:ext uri="{FF2B5EF4-FFF2-40B4-BE49-F238E27FC236}">
                <a16:creationId xmlns:a16="http://schemas.microsoft.com/office/drawing/2014/main" id="{FF55DDD8-755C-92A5-4D41-71AAF3B2E5D0}"/>
              </a:ext>
            </a:extLst>
          </p:cNvPr>
          <p:cNvCxnSpPr/>
          <p:nvPr/>
        </p:nvCxnSpPr>
        <p:spPr bwMode="auto">
          <a:xfrm>
            <a:off x="10776520" y="3861048"/>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Lige forbindelse 56">
            <a:extLst>
              <a:ext uri="{FF2B5EF4-FFF2-40B4-BE49-F238E27FC236}">
                <a16:creationId xmlns:a16="http://schemas.microsoft.com/office/drawing/2014/main" id="{9AA2B34F-E45D-ABFD-C912-F91485C30AF3}"/>
              </a:ext>
            </a:extLst>
          </p:cNvPr>
          <p:cNvCxnSpPr/>
          <p:nvPr/>
        </p:nvCxnSpPr>
        <p:spPr bwMode="auto">
          <a:xfrm>
            <a:off x="10776520" y="4077072"/>
            <a:ext cx="0" cy="36000"/>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Lige forbindelse 57">
            <a:extLst>
              <a:ext uri="{FF2B5EF4-FFF2-40B4-BE49-F238E27FC236}">
                <a16:creationId xmlns:a16="http://schemas.microsoft.com/office/drawing/2014/main" id="{E7FD4523-D20E-61E0-68FF-EC97BE9F5253}"/>
              </a:ext>
            </a:extLst>
          </p:cNvPr>
          <p:cNvCxnSpPr/>
          <p:nvPr/>
        </p:nvCxnSpPr>
        <p:spPr bwMode="auto">
          <a:xfrm>
            <a:off x="1627384" y="3492245"/>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Lige forbindelse 58">
            <a:extLst>
              <a:ext uri="{FF2B5EF4-FFF2-40B4-BE49-F238E27FC236}">
                <a16:creationId xmlns:a16="http://schemas.microsoft.com/office/drawing/2014/main" id="{C52A4DA4-B863-1F1A-A10B-AB05E1FB08E7}"/>
              </a:ext>
            </a:extLst>
          </p:cNvPr>
          <p:cNvCxnSpPr/>
          <p:nvPr/>
        </p:nvCxnSpPr>
        <p:spPr bwMode="auto">
          <a:xfrm>
            <a:off x="1627239" y="3707176"/>
            <a:ext cx="0" cy="144016"/>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Lige forbindelse 59">
            <a:extLst>
              <a:ext uri="{FF2B5EF4-FFF2-40B4-BE49-F238E27FC236}">
                <a16:creationId xmlns:a16="http://schemas.microsoft.com/office/drawing/2014/main" id="{9BACE983-F7DA-CD52-C447-23944A7A11A8}"/>
              </a:ext>
            </a:extLst>
          </p:cNvPr>
          <p:cNvCxnSpPr/>
          <p:nvPr/>
        </p:nvCxnSpPr>
        <p:spPr bwMode="auto">
          <a:xfrm>
            <a:off x="1627239" y="3927662"/>
            <a:ext cx="0" cy="81282"/>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ktangel 66">
            <a:extLst>
              <a:ext uri="{FF2B5EF4-FFF2-40B4-BE49-F238E27FC236}">
                <a16:creationId xmlns:a16="http://schemas.microsoft.com/office/drawing/2014/main" id="{BDEEF1E9-A26E-4099-789D-7A2B1C33C877}"/>
              </a:ext>
            </a:extLst>
          </p:cNvPr>
          <p:cNvSpPr/>
          <p:nvPr/>
        </p:nvSpPr>
        <p:spPr>
          <a:xfrm>
            <a:off x="4761164" y="4711392"/>
            <a:ext cx="2557110" cy="369332"/>
          </a:xfrm>
          <a:prstGeom prst="rect">
            <a:avLst/>
          </a:prstGeom>
        </p:spPr>
        <p:txBody>
          <a:bodyPr wrap="none">
            <a:spAutoFit/>
          </a:bodyPr>
          <a:lstStyle/>
          <a:p>
            <a:r>
              <a:rPr lang="da-DK" b="1" dirty="0">
                <a:latin typeface="Helvetica" pitchFamily="2" charset="0"/>
                <a:cs typeface="Arial" panose="020B0604020202020204" pitchFamily="34" charset="0"/>
              </a:rPr>
              <a:t>Safety </a:t>
            </a:r>
            <a:r>
              <a:rPr lang="da-DK" b="1" dirty="0" err="1">
                <a:latin typeface="Helvetica" pitchFamily="2" charset="0"/>
                <a:cs typeface="Arial" panose="020B0604020202020204" pitchFamily="34" charset="0"/>
              </a:rPr>
              <a:t>blood</a:t>
            </a:r>
            <a:r>
              <a:rPr lang="da-DK" b="1" dirty="0">
                <a:latin typeface="Helvetica" pitchFamily="2" charset="0"/>
                <a:cs typeface="Arial" panose="020B0604020202020204" pitchFamily="34" charset="0"/>
              </a:rPr>
              <a:t> samples</a:t>
            </a:r>
          </a:p>
        </p:txBody>
      </p:sp>
      <p:sp>
        <p:nvSpPr>
          <p:cNvPr id="68" name="Rektangel 67">
            <a:extLst>
              <a:ext uri="{FF2B5EF4-FFF2-40B4-BE49-F238E27FC236}">
                <a16:creationId xmlns:a16="http://schemas.microsoft.com/office/drawing/2014/main" id="{40E8F36F-1370-551B-A3DC-B717813DF3B4}"/>
              </a:ext>
            </a:extLst>
          </p:cNvPr>
          <p:cNvSpPr/>
          <p:nvPr/>
        </p:nvSpPr>
        <p:spPr>
          <a:xfrm>
            <a:off x="893899" y="3178562"/>
            <a:ext cx="1300356" cy="369332"/>
          </a:xfrm>
          <a:prstGeom prst="rect">
            <a:avLst/>
          </a:prstGeom>
        </p:spPr>
        <p:txBody>
          <a:bodyPr wrap="none">
            <a:spAutoFit/>
          </a:bodyPr>
          <a:lstStyle/>
          <a:p>
            <a:r>
              <a:rPr lang="da-DK" b="1" dirty="0">
                <a:latin typeface="Helvetica" pitchFamily="2" charset="0"/>
                <a:cs typeface="Arial" panose="020B0604020202020204" pitchFamily="34" charset="0"/>
              </a:rPr>
              <a:t>Screening</a:t>
            </a:r>
          </a:p>
        </p:txBody>
      </p:sp>
      <p:sp>
        <p:nvSpPr>
          <p:cNvPr id="69" name="Tekstfelt 68">
            <a:extLst>
              <a:ext uri="{FF2B5EF4-FFF2-40B4-BE49-F238E27FC236}">
                <a16:creationId xmlns:a16="http://schemas.microsoft.com/office/drawing/2014/main" id="{925E6D52-4A73-8AAC-759B-7AB2722AFB7C}"/>
              </a:ext>
            </a:extLst>
          </p:cNvPr>
          <p:cNvSpPr txBox="1"/>
          <p:nvPr/>
        </p:nvSpPr>
        <p:spPr>
          <a:xfrm>
            <a:off x="1217501" y="3938635"/>
            <a:ext cx="646331" cy="369332"/>
          </a:xfrm>
          <a:prstGeom prst="rect">
            <a:avLst/>
          </a:prstGeom>
          <a:noFill/>
        </p:spPr>
        <p:txBody>
          <a:bodyPr wrap="none" rtlCol="0">
            <a:spAutoFit/>
          </a:bodyPr>
          <a:lstStyle/>
          <a:p>
            <a:r>
              <a:rPr lang="da-DK" dirty="0">
                <a:latin typeface="Helvetica" pitchFamily="2" charset="0"/>
                <a:cs typeface="Arial" panose="020B0604020202020204" pitchFamily="34" charset="0"/>
              </a:rPr>
              <a:t>-1 M</a:t>
            </a:r>
          </a:p>
        </p:txBody>
      </p:sp>
      <p:sp>
        <p:nvSpPr>
          <p:cNvPr id="70" name="Tekstfelt 69">
            <a:extLst>
              <a:ext uri="{FF2B5EF4-FFF2-40B4-BE49-F238E27FC236}">
                <a16:creationId xmlns:a16="http://schemas.microsoft.com/office/drawing/2014/main" id="{86C6C2E0-421F-50A3-5126-7D6C7BF6A3AB}"/>
              </a:ext>
            </a:extLst>
          </p:cNvPr>
          <p:cNvSpPr txBox="1"/>
          <p:nvPr/>
        </p:nvSpPr>
        <p:spPr>
          <a:xfrm>
            <a:off x="941199" y="5275607"/>
            <a:ext cx="10339377" cy="1064650"/>
          </a:xfrm>
          <a:prstGeom prst="rect">
            <a:avLst/>
          </a:prstGeom>
          <a:noFill/>
        </p:spPr>
        <p:txBody>
          <a:bodyPr wrap="square" rtlCol="0">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Participants were allocated 1:1 to dapagliflozin or placebo and echocardiography and blood samples were assessed at baseline and after 6 months.  </a:t>
            </a:r>
          </a:p>
          <a:p>
            <a:endParaRPr lang="da-DK" dirty="0"/>
          </a:p>
        </p:txBody>
      </p:sp>
      <p:sp>
        <p:nvSpPr>
          <p:cNvPr id="32" name="Tekstfelt 32">
            <a:extLst>
              <a:ext uri="{FF2B5EF4-FFF2-40B4-BE49-F238E27FC236}">
                <a16:creationId xmlns:a16="http://schemas.microsoft.com/office/drawing/2014/main" id="{3FCCF1F6-6645-E901-55F2-80378CBF5F9B}"/>
              </a:ext>
            </a:extLst>
          </p:cNvPr>
          <p:cNvSpPr txBox="1"/>
          <p:nvPr/>
        </p:nvSpPr>
        <p:spPr>
          <a:xfrm>
            <a:off x="10051397" y="4663770"/>
            <a:ext cx="2210862" cy="923330"/>
          </a:xfrm>
          <a:prstGeom prst="rect">
            <a:avLst/>
          </a:prstGeom>
          <a:noFill/>
        </p:spPr>
        <p:txBody>
          <a:bodyPr wrap="none" rtlCol="0">
            <a:spAutoFit/>
          </a:bodyPr>
          <a:lstStyle/>
          <a:p>
            <a:r>
              <a:rPr lang="da-DK" b="1" dirty="0" err="1">
                <a:latin typeface="Helvetica" pitchFamily="2" charset="0"/>
                <a:cs typeface="Arial" panose="020B0604020202020204" pitchFamily="34" charset="0"/>
              </a:rPr>
              <a:t>Echocardiography</a:t>
            </a:r>
            <a:endParaRPr lang="da-DK" b="1" dirty="0">
              <a:latin typeface="Helvetica" pitchFamily="2" charset="0"/>
              <a:cs typeface="Arial" panose="020B0604020202020204" pitchFamily="34" charset="0"/>
            </a:endParaRPr>
          </a:p>
          <a:p>
            <a:r>
              <a:rPr lang="da-DK" b="1" dirty="0">
                <a:latin typeface="Helvetica" pitchFamily="2" charset="0"/>
                <a:cs typeface="Arial" panose="020B0604020202020204" pitchFamily="34" charset="0"/>
              </a:rPr>
              <a:t>Blood samples</a:t>
            </a:r>
          </a:p>
          <a:p>
            <a:r>
              <a:rPr lang="da-DK" b="1" dirty="0">
                <a:latin typeface="Helvetica" pitchFamily="2" charset="0"/>
                <a:cs typeface="Arial" panose="020B0604020202020204" pitchFamily="34" charset="0"/>
              </a:rPr>
              <a:t>	</a:t>
            </a:r>
          </a:p>
        </p:txBody>
      </p:sp>
      <p:sp>
        <p:nvSpPr>
          <p:cNvPr id="45" name="TextBox 44">
            <a:extLst>
              <a:ext uri="{FF2B5EF4-FFF2-40B4-BE49-F238E27FC236}">
                <a16:creationId xmlns:a16="http://schemas.microsoft.com/office/drawing/2014/main" id="{5BD4DC29-5CDF-D050-4330-4BE51446EF79}"/>
              </a:ext>
            </a:extLst>
          </p:cNvPr>
          <p:cNvSpPr txBox="1"/>
          <p:nvPr/>
        </p:nvSpPr>
        <p:spPr>
          <a:xfrm>
            <a:off x="4398349" y="219725"/>
            <a:ext cx="4905801" cy="923330"/>
          </a:xfrm>
          <a:prstGeom prst="rect">
            <a:avLst/>
          </a:prstGeom>
          <a:noFill/>
        </p:spPr>
        <p:txBody>
          <a:bodyPr wrap="square" rtlCol="0">
            <a:spAutoFit/>
          </a:bodyPr>
          <a:lstStyle/>
          <a:p>
            <a:r>
              <a:rPr lang="en-US" sz="3600" b="1" dirty="0">
                <a:solidFill>
                  <a:srgbClr val="002856"/>
                </a:solidFill>
              </a:rPr>
              <a:t>The DECODE-CKD trial</a:t>
            </a:r>
          </a:p>
          <a:p>
            <a:endParaRPr lang="en-US" dirty="0"/>
          </a:p>
        </p:txBody>
      </p:sp>
    </p:spTree>
    <p:extLst>
      <p:ext uri="{BB962C8B-B14F-4D97-AF65-F5344CB8AC3E}">
        <p14:creationId xmlns:p14="http://schemas.microsoft.com/office/powerpoint/2010/main" val="3333863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8AC38-FADB-83C5-3FAC-950A6EC02E7A}"/>
              </a:ext>
            </a:extLst>
          </p:cNvPr>
          <p:cNvSpPr>
            <a:spLocks noGrp="1"/>
          </p:cNvSpPr>
          <p:nvPr>
            <p:ph type="title"/>
          </p:nvPr>
        </p:nvSpPr>
        <p:spPr/>
        <p:txBody>
          <a:bodyPr/>
          <a:lstStyle/>
          <a:p>
            <a:r>
              <a:rPr lang="da-DK" dirty="0" err="1"/>
              <a:t>Inclusion</a:t>
            </a:r>
            <a:r>
              <a:rPr lang="da-DK" dirty="0"/>
              <a:t> and </a:t>
            </a:r>
            <a:r>
              <a:rPr lang="da-DK" dirty="0" err="1"/>
              <a:t>exclusion</a:t>
            </a:r>
            <a:r>
              <a:rPr lang="da-DK" dirty="0"/>
              <a:t> </a:t>
            </a:r>
            <a:r>
              <a:rPr lang="da-DK" dirty="0" err="1"/>
              <a:t>criteria</a:t>
            </a:r>
            <a:endParaRPr lang="da-DK" dirty="0"/>
          </a:p>
        </p:txBody>
      </p:sp>
      <p:sp>
        <p:nvSpPr>
          <p:cNvPr id="3" name="Pladsholder til indhold 2">
            <a:extLst>
              <a:ext uri="{FF2B5EF4-FFF2-40B4-BE49-F238E27FC236}">
                <a16:creationId xmlns:a16="http://schemas.microsoft.com/office/drawing/2014/main" id="{FDF32923-215B-82E9-DAB7-6756821BE1CF}"/>
              </a:ext>
            </a:extLst>
          </p:cNvPr>
          <p:cNvSpPr>
            <a:spLocks noGrp="1"/>
          </p:cNvSpPr>
          <p:nvPr>
            <p:ph idx="1"/>
          </p:nvPr>
        </p:nvSpPr>
        <p:spPr>
          <a:xfrm>
            <a:off x="6906845" y="1978025"/>
            <a:ext cx="3971925" cy="4351338"/>
          </a:xfrm>
        </p:spPr>
        <p:txBody>
          <a:bodyPr/>
          <a:lstStyle/>
          <a:p>
            <a:pPr marL="0" indent="0">
              <a:buNone/>
            </a:pPr>
            <a:r>
              <a:rPr lang="da-DK" u="sng" dirty="0"/>
              <a:t>Key </a:t>
            </a:r>
            <a:r>
              <a:rPr lang="da-DK" u="sng" dirty="0" err="1"/>
              <a:t>exclusion</a:t>
            </a:r>
            <a:r>
              <a:rPr lang="da-DK" u="sng" dirty="0"/>
              <a:t> </a:t>
            </a:r>
            <a:r>
              <a:rPr lang="da-DK" u="sng" dirty="0" err="1"/>
              <a:t>criteria</a:t>
            </a:r>
            <a:endParaRPr lang="da-DK" u="sng" dirty="0"/>
          </a:p>
          <a:p>
            <a:r>
              <a:rPr lang="da-DK" sz="1800" dirty="0"/>
              <a:t>Type 1 diabetes</a:t>
            </a:r>
          </a:p>
          <a:p>
            <a:r>
              <a:rPr lang="da-DK" sz="1800" dirty="0" err="1"/>
              <a:t>Kidney</a:t>
            </a:r>
            <a:r>
              <a:rPr lang="da-DK" sz="1800" dirty="0"/>
              <a:t>/</a:t>
            </a:r>
            <a:r>
              <a:rPr lang="da-DK" sz="1800" dirty="0" err="1"/>
              <a:t>heart</a:t>
            </a:r>
            <a:r>
              <a:rPr lang="da-DK" sz="1800" dirty="0"/>
              <a:t> </a:t>
            </a:r>
            <a:r>
              <a:rPr lang="da-DK" sz="1800" dirty="0" err="1"/>
              <a:t>transplants</a:t>
            </a:r>
            <a:endParaRPr lang="da-DK" sz="1800" dirty="0"/>
          </a:p>
          <a:p>
            <a:r>
              <a:rPr lang="da-DK" sz="1800" dirty="0"/>
              <a:t>SGLT2i </a:t>
            </a:r>
            <a:r>
              <a:rPr lang="da-DK" sz="1800" dirty="0" err="1"/>
              <a:t>use</a:t>
            </a:r>
            <a:r>
              <a:rPr lang="da-DK" sz="1800" dirty="0"/>
              <a:t> </a:t>
            </a:r>
            <a:r>
              <a:rPr lang="da-DK" sz="1800" dirty="0" err="1"/>
              <a:t>within</a:t>
            </a:r>
            <a:r>
              <a:rPr lang="da-DK" sz="1800" dirty="0"/>
              <a:t> 8 </a:t>
            </a:r>
            <a:r>
              <a:rPr lang="da-DK" sz="1800" dirty="0" err="1"/>
              <a:t>weeks</a:t>
            </a:r>
            <a:endParaRPr lang="da-DK" sz="1800" dirty="0"/>
          </a:p>
          <a:p>
            <a:r>
              <a:rPr lang="da-DK" sz="1800" dirty="0" err="1"/>
              <a:t>Dialysis</a:t>
            </a:r>
            <a:r>
              <a:rPr lang="da-DK" sz="1800" dirty="0"/>
              <a:t> </a:t>
            </a:r>
            <a:r>
              <a:rPr lang="da-DK" sz="1800" dirty="0" err="1"/>
              <a:t>treatment</a:t>
            </a:r>
            <a:endParaRPr lang="da-DK" sz="1800" dirty="0"/>
          </a:p>
          <a:p>
            <a:pPr marL="0" indent="0">
              <a:buNone/>
            </a:pPr>
            <a:endParaRPr lang="da-DK" u="sng" dirty="0"/>
          </a:p>
        </p:txBody>
      </p:sp>
      <p:sp>
        <p:nvSpPr>
          <p:cNvPr id="4" name="Pladsholder til indhold 2">
            <a:extLst>
              <a:ext uri="{FF2B5EF4-FFF2-40B4-BE49-F238E27FC236}">
                <a16:creationId xmlns:a16="http://schemas.microsoft.com/office/drawing/2014/main" id="{AAAFFB4F-81EF-BF77-FEE3-B24591937381}"/>
              </a:ext>
            </a:extLst>
          </p:cNvPr>
          <p:cNvSpPr txBox="1">
            <a:spLocks/>
          </p:cNvSpPr>
          <p:nvPr/>
        </p:nvSpPr>
        <p:spPr>
          <a:xfrm>
            <a:off x="990600" y="1978025"/>
            <a:ext cx="3971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u="sng" dirty="0"/>
              <a:t>Key </a:t>
            </a:r>
            <a:r>
              <a:rPr lang="da-DK" u="sng" dirty="0" err="1"/>
              <a:t>inclusion</a:t>
            </a:r>
            <a:r>
              <a:rPr lang="da-DK" u="sng" dirty="0"/>
              <a:t> </a:t>
            </a:r>
            <a:r>
              <a:rPr lang="da-DK" u="sng" dirty="0" err="1"/>
              <a:t>criteria</a:t>
            </a:r>
            <a:endParaRPr lang="da-DK" u="sng" dirty="0"/>
          </a:p>
          <a:p>
            <a:r>
              <a:rPr lang="en-US" sz="1800" dirty="0">
                <a:latin typeface="+mj-lt"/>
                <a:ea typeface="Calibri" panose="020F0502020204030204" pitchFamily="34" charset="0"/>
              </a:rPr>
              <a:t>Participants with CKD, defined as having</a:t>
            </a:r>
            <a:r>
              <a:rPr lang="en-US" sz="1800" dirty="0">
                <a:effectLst/>
                <a:latin typeface="+mj-lt"/>
                <a:ea typeface="Calibri" panose="020F0502020204030204" pitchFamily="34" charset="0"/>
              </a:rPr>
              <a:t> two measurements of an eGFR </a:t>
            </a:r>
            <a:r>
              <a:rPr lang="en-US" sz="1800" dirty="0">
                <a:effectLst/>
                <a:latin typeface="+mj-lt"/>
                <a:ea typeface="Times New Roman" panose="02020603050405020304" pitchFamily="18" charset="0"/>
              </a:rPr>
              <a:t>ml/min/1.73m</a:t>
            </a:r>
            <a:r>
              <a:rPr lang="en-US" sz="1800" baseline="30000" dirty="0">
                <a:effectLst/>
                <a:latin typeface="+mj-lt"/>
                <a:ea typeface="Times New Roman" panose="02020603050405020304" pitchFamily="18" charset="0"/>
              </a:rPr>
              <a:t>2</a:t>
            </a:r>
            <a:r>
              <a:rPr lang="en-US" sz="1800" dirty="0">
                <a:effectLst/>
                <a:latin typeface="+mj-lt"/>
                <a:ea typeface="Calibri" panose="020F0502020204030204" pitchFamily="34" charset="0"/>
              </a:rPr>
              <a:t> between 20-60</a:t>
            </a:r>
            <a:r>
              <a:rPr lang="en-US" sz="1800" dirty="0">
                <a:effectLst/>
                <a:latin typeface="+mj-lt"/>
                <a:ea typeface="Times New Roman" panose="02020603050405020304" pitchFamily="18" charset="0"/>
              </a:rPr>
              <a:t>, or an eGFR ≥60 ml/min/1.73m</a:t>
            </a:r>
            <a:r>
              <a:rPr lang="en-US" sz="1800" baseline="30000" dirty="0">
                <a:effectLst/>
                <a:latin typeface="+mj-lt"/>
                <a:ea typeface="Times New Roman" panose="02020603050405020304" pitchFamily="18" charset="0"/>
              </a:rPr>
              <a:t>2</a:t>
            </a:r>
            <a:r>
              <a:rPr lang="en-US" sz="1800" dirty="0">
                <a:effectLst/>
                <a:latin typeface="+mj-lt"/>
                <a:ea typeface="Times New Roman" panose="02020603050405020304" pitchFamily="18" charset="0"/>
              </a:rPr>
              <a:t> with two urinary albumin-to-creatinine ratio (UACR) measurements of at least 200 mg/g</a:t>
            </a:r>
            <a:r>
              <a:rPr lang="en-US" sz="1800" dirty="0">
                <a:effectLst/>
                <a:latin typeface="+mj-lt"/>
                <a:ea typeface="Calibri" panose="020F0502020204030204" pitchFamily="34" charset="0"/>
              </a:rPr>
              <a:t> measured at least 3 months apart.</a:t>
            </a:r>
            <a:endParaRPr lang="da-DK" sz="1800" dirty="0">
              <a:effectLst/>
              <a:latin typeface="+mj-lt"/>
              <a:ea typeface="Calibri" panose="020F0502020204030204" pitchFamily="34" charset="0"/>
            </a:endParaRPr>
          </a:p>
          <a:p>
            <a:r>
              <a:rPr lang="da-DK" sz="1800" dirty="0">
                <a:latin typeface="+mj-lt"/>
                <a:ea typeface="Calibri" panose="020F0502020204030204" pitchFamily="34" charset="0"/>
              </a:rPr>
              <a:t>On optimal </a:t>
            </a:r>
            <a:r>
              <a:rPr lang="da-DK" sz="1800" dirty="0" err="1">
                <a:latin typeface="+mj-lt"/>
                <a:ea typeface="Calibri" panose="020F0502020204030204" pitchFamily="34" charset="0"/>
              </a:rPr>
              <a:t>treatment</a:t>
            </a:r>
            <a:r>
              <a:rPr lang="da-DK" sz="1800" dirty="0">
                <a:latin typeface="+mj-lt"/>
                <a:ea typeface="Calibri" panose="020F0502020204030204" pitchFamily="34" charset="0"/>
              </a:rPr>
              <a:t> with </a:t>
            </a:r>
            <a:r>
              <a:rPr lang="da-DK" sz="1800" dirty="0" err="1">
                <a:latin typeface="+mj-lt"/>
                <a:ea typeface="Calibri" panose="020F0502020204030204" pitchFamily="34" charset="0"/>
              </a:rPr>
              <a:t>RASi</a:t>
            </a:r>
            <a:endParaRPr lang="da-DK" sz="1800" dirty="0">
              <a:latin typeface="+mj-lt"/>
              <a:ea typeface="Calibri" panose="020F0502020204030204" pitchFamily="34" charset="0"/>
            </a:endParaRPr>
          </a:p>
          <a:p>
            <a:endParaRPr lang="da-DK" sz="1800" dirty="0">
              <a:latin typeface="+mj-lt"/>
              <a:ea typeface="Calibri" panose="020F0502020204030204" pitchFamily="34" charset="0"/>
            </a:endParaRPr>
          </a:p>
        </p:txBody>
      </p:sp>
    </p:spTree>
    <p:extLst>
      <p:ext uri="{BB962C8B-B14F-4D97-AF65-F5344CB8AC3E}">
        <p14:creationId xmlns:p14="http://schemas.microsoft.com/office/powerpoint/2010/main" val="56679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8AC38-FADB-83C5-3FAC-950A6EC02E7A}"/>
              </a:ext>
            </a:extLst>
          </p:cNvPr>
          <p:cNvSpPr>
            <a:spLocks noGrp="1"/>
          </p:cNvSpPr>
          <p:nvPr>
            <p:ph type="title"/>
          </p:nvPr>
        </p:nvSpPr>
        <p:spPr/>
        <p:txBody>
          <a:bodyPr/>
          <a:lstStyle/>
          <a:p>
            <a:r>
              <a:rPr lang="da-DK" dirty="0" err="1"/>
              <a:t>Endpoints</a:t>
            </a:r>
            <a:endParaRPr lang="da-DK" dirty="0"/>
          </a:p>
        </p:txBody>
      </p:sp>
      <p:sp>
        <p:nvSpPr>
          <p:cNvPr id="3" name="Pladsholder til indhold 2">
            <a:extLst>
              <a:ext uri="{FF2B5EF4-FFF2-40B4-BE49-F238E27FC236}">
                <a16:creationId xmlns:a16="http://schemas.microsoft.com/office/drawing/2014/main" id="{FDF32923-215B-82E9-DAB7-6756821BE1CF}"/>
              </a:ext>
            </a:extLst>
          </p:cNvPr>
          <p:cNvSpPr>
            <a:spLocks noGrp="1"/>
          </p:cNvSpPr>
          <p:nvPr>
            <p:ph idx="1"/>
          </p:nvPr>
        </p:nvSpPr>
        <p:spPr>
          <a:xfrm>
            <a:off x="6065075" y="1505840"/>
            <a:ext cx="5848350" cy="4351338"/>
          </a:xfrm>
        </p:spPr>
        <p:txBody>
          <a:bodyPr>
            <a:normAutofit fontScale="92500" lnSpcReduction="20000"/>
          </a:bodyPr>
          <a:lstStyle/>
          <a:p>
            <a:pPr marL="0" indent="0">
              <a:buNone/>
            </a:pPr>
            <a:r>
              <a:rPr lang="da-DK" u="sng" dirty="0" err="1"/>
              <a:t>Secondary</a:t>
            </a:r>
            <a:r>
              <a:rPr lang="da-DK" u="sng" dirty="0"/>
              <a:t> </a:t>
            </a:r>
            <a:r>
              <a:rPr lang="da-DK" u="sng" dirty="0" err="1"/>
              <a:t>endpoints</a:t>
            </a:r>
            <a:endParaRPr lang="da-DK" u="sng" dirty="0"/>
          </a:p>
          <a:p>
            <a:pPr marL="0" indent="0">
              <a:buNone/>
            </a:pPr>
            <a:r>
              <a:rPr lang="da-DK" sz="1900" dirty="0" err="1"/>
              <a:t>Between-group</a:t>
            </a:r>
            <a:r>
              <a:rPr lang="da-DK" sz="1900" dirty="0"/>
              <a:t> difference:</a:t>
            </a:r>
          </a:p>
          <a:p>
            <a:r>
              <a:rPr lang="en-US" sz="1800" dirty="0"/>
              <a:t>Change in LV mass at 6 months</a:t>
            </a:r>
          </a:p>
          <a:p>
            <a:r>
              <a:rPr lang="en-US" sz="1800" dirty="0"/>
              <a:t>Change in LV ejection fraction at 6 months</a:t>
            </a:r>
          </a:p>
          <a:p>
            <a:r>
              <a:rPr lang="en-US" sz="1800" dirty="0"/>
              <a:t>Change in global longitudinal strain at 6 months</a:t>
            </a:r>
          </a:p>
          <a:p>
            <a:r>
              <a:rPr lang="en-US" sz="1800" dirty="0"/>
              <a:t>Change in LV end-diastolic volume at 6 months</a:t>
            </a:r>
          </a:p>
          <a:p>
            <a:r>
              <a:rPr lang="en-US" sz="1800" dirty="0"/>
              <a:t>Change in LV end-systolic volume at 6 months</a:t>
            </a:r>
          </a:p>
          <a:p>
            <a:r>
              <a:rPr lang="en-US" sz="1800" dirty="0"/>
              <a:t>Change in left atrial volume index at 6 months</a:t>
            </a:r>
          </a:p>
          <a:p>
            <a:r>
              <a:rPr lang="en-US" sz="1800" dirty="0"/>
              <a:t>Change in eGFR at 6 months</a:t>
            </a:r>
          </a:p>
          <a:p>
            <a:r>
              <a:rPr lang="en-US" sz="1800" dirty="0"/>
              <a:t>Change in UACR at 6 months</a:t>
            </a:r>
          </a:p>
          <a:p>
            <a:r>
              <a:rPr lang="en-US" sz="1800" dirty="0"/>
              <a:t>Change in </a:t>
            </a:r>
            <a:r>
              <a:rPr lang="en-US" sz="1800" dirty="0" err="1"/>
              <a:t>haemoglobin</a:t>
            </a:r>
            <a:r>
              <a:rPr lang="en-US" sz="1800" dirty="0"/>
              <a:t> at 6 months</a:t>
            </a:r>
          </a:p>
          <a:p>
            <a:r>
              <a:rPr lang="en-US" sz="1800" dirty="0"/>
              <a:t>Change in </a:t>
            </a:r>
            <a:r>
              <a:rPr lang="en-US" sz="1800" dirty="0" err="1"/>
              <a:t>proBNP</a:t>
            </a:r>
            <a:r>
              <a:rPr lang="en-US" sz="1800" dirty="0"/>
              <a:t> at 6 months</a:t>
            </a:r>
          </a:p>
          <a:p>
            <a:r>
              <a:rPr lang="en-US" sz="1800" dirty="0"/>
              <a:t>Change in Troponin at 6 months</a:t>
            </a:r>
          </a:p>
          <a:p>
            <a:pPr marL="0" indent="0">
              <a:buNone/>
            </a:pPr>
            <a:endParaRPr lang="da-DK" u="sng" dirty="0"/>
          </a:p>
        </p:txBody>
      </p:sp>
      <p:sp>
        <p:nvSpPr>
          <p:cNvPr id="4" name="Pladsholder til indhold 2">
            <a:extLst>
              <a:ext uri="{FF2B5EF4-FFF2-40B4-BE49-F238E27FC236}">
                <a16:creationId xmlns:a16="http://schemas.microsoft.com/office/drawing/2014/main" id="{AAAFFB4F-81EF-BF77-FEE3-B24591937381}"/>
              </a:ext>
            </a:extLst>
          </p:cNvPr>
          <p:cNvSpPr txBox="1">
            <a:spLocks/>
          </p:cNvSpPr>
          <p:nvPr/>
        </p:nvSpPr>
        <p:spPr>
          <a:xfrm>
            <a:off x="1335370" y="1505840"/>
            <a:ext cx="39719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u="sng" dirty="0" err="1"/>
              <a:t>Primary</a:t>
            </a:r>
            <a:r>
              <a:rPr lang="da-DK" u="sng" dirty="0"/>
              <a:t> </a:t>
            </a:r>
            <a:r>
              <a:rPr lang="da-DK" u="sng" dirty="0" err="1"/>
              <a:t>endpoint</a:t>
            </a:r>
            <a:endParaRPr lang="da-DK" u="sng" dirty="0"/>
          </a:p>
          <a:p>
            <a:pPr marL="0" indent="0">
              <a:buNone/>
            </a:pPr>
            <a:r>
              <a:rPr lang="da-DK" sz="1800" dirty="0" err="1"/>
              <a:t>Between-group</a:t>
            </a:r>
            <a:r>
              <a:rPr lang="da-DK" sz="1800" dirty="0"/>
              <a:t> difference:</a:t>
            </a:r>
          </a:p>
          <a:p>
            <a:r>
              <a:rPr lang="en-US" sz="1800" dirty="0">
                <a:latin typeface="+mj-lt"/>
                <a:ea typeface="Calibri" panose="020F0502020204030204" pitchFamily="34" charset="0"/>
              </a:rPr>
              <a:t>Change in left ventricular (LV) mass index assessed by echocardiography at 6 months</a:t>
            </a:r>
            <a:r>
              <a:rPr lang="en-US" sz="1800" dirty="0">
                <a:effectLst/>
                <a:latin typeface="+mj-lt"/>
                <a:ea typeface="Calibri" panose="020F0502020204030204" pitchFamily="34" charset="0"/>
              </a:rPr>
              <a:t>.</a:t>
            </a:r>
            <a:endParaRPr lang="da-DK" sz="1800" dirty="0">
              <a:effectLst/>
              <a:latin typeface="+mj-lt"/>
              <a:ea typeface="Calibri" panose="020F0502020204030204" pitchFamily="34" charset="0"/>
            </a:endParaRPr>
          </a:p>
          <a:p>
            <a:pPr marL="0" indent="0">
              <a:buNone/>
            </a:pPr>
            <a:endParaRPr lang="da-DK" sz="1800" dirty="0">
              <a:latin typeface="+mj-lt"/>
              <a:ea typeface="Calibri" panose="020F0502020204030204" pitchFamily="34" charset="0"/>
            </a:endParaRPr>
          </a:p>
        </p:txBody>
      </p:sp>
    </p:spTree>
    <p:extLst>
      <p:ext uri="{BB962C8B-B14F-4D97-AF65-F5344CB8AC3E}">
        <p14:creationId xmlns:p14="http://schemas.microsoft.com/office/powerpoint/2010/main" val="2198702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E3362-688E-DDA8-9767-31E336BFCD70}"/>
              </a:ext>
            </a:extLst>
          </p:cNvPr>
          <p:cNvSpPr>
            <a:spLocks noGrp="1"/>
          </p:cNvSpPr>
          <p:nvPr>
            <p:ph type="title"/>
          </p:nvPr>
        </p:nvSpPr>
        <p:spPr/>
        <p:txBody>
          <a:bodyPr/>
          <a:lstStyle/>
          <a:p>
            <a:r>
              <a:rPr lang="da-DK" dirty="0"/>
              <a:t>Statistical </a:t>
            </a:r>
            <a:r>
              <a:rPr lang="da-DK" dirty="0" err="1"/>
              <a:t>analysis</a:t>
            </a:r>
            <a:endParaRPr lang="da-DK" dirty="0"/>
          </a:p>
        </p:txBody>
      </p:sp>
      <p:sp>
        <p:nvSpPr>
          <p:cNvPr id="3" name="Pladsholder til indhold 2">
            <a:extLst>
              <a:ext uri="{FF2B5EF4-FFF2-40B4-BE49-F238E27FC236}">
                <a16:creationId xmlns:a16="http://schemas.microsoft.com/office/drawing/2014/main" id="{DDDF4037-46E3-223E-6167-3DA18D94B026}"/>
              </a:ext>
            </a:extLst>
          </p:cNvPr>
          <p:cNvSpPr>
            <a:spLocks noGrp="1"/>
          </p:cNvSpPr>
          <p:nvPr>
            <p:ph idx="1"/>
          </p:nvPr>
        </p:nvSpPr>
        <p:spPr/>
        <p:txBody>
          <a:bodyPr/>
          <a:lstStyle/>
          <a:p>
            <a:r>
              <a:rPr lang="da-DK" dirty="0"/>
              <a:t>A sample </a:t>
            </a:r>
            <a:r>
              <a:rPr lang="da-DK" dirty="0" err="1"/>
              <a:t>size</a:t>
            </a:r>
            <a:r>
              <a:rPr lang="da-DK" dirty="0"/>
              <a:t> of 222 participants </a:t>
            </a:r>
            <a:r>
              <a:rPr lang="da-DK" dirty="0" err="1"/>
              <a:t>ensured</a:t>
            </a:r>
            <a:r>
              <a:rPr lang="da-DK" dirty="0"/>
              <a:t> at </a:t>
            </a:r>
            <a:r>
              <a:rPr lang="da-DK" dirty="0" err="1"/>
              <a:t>least</a:t>
            </a:r>
            <a:r>
              <a:rPr lang="da-DK" dirty="0"/>
              <a:t> 80% power to </a:t>
            </a:r>
            <a:r>
              <a:rPr lang="da-DK" dirty="0" err="1"/>
              <a:t>detect</a:t>
            </a:r>
            <a:r>
              <a:rPr lang="da-DK" dirty="0"/>
              <a:t> a </a:t>
            </a:r>
            <a:r>
              <a:rPr lang="da-DK" dirty="0" err="1"/>
              <a:t>reduction</a:t>
            </a:r>
            <a:r>
              <a:rPr lang="da-DK" dirty="0"/>
              <a:t> of -8 g/m</a:t>
            </a:r>
            <a:r>
              <a:rPr lang="en-US" baseline="30000" dirty="0">
                <a:solidFill>
                  <a:srgbClr val="000000"/>
                </a:solidFill>
                <a:effectLst/>
                <a:latin typeface="+mj-lt"/>
                <a:ea typeface="Times New Roman" panose="02020603050405020304" pitchFamily="18" charset="0"/>
              </a:rPr>
              <a:t>2 </a:t>
            </a:r>
            <a:r>
              <a:rPr lang="da-DK" dirty="0"/>
              <a:t>in LV </a:t>
            </a:r>
            <a:r>
              <a:rPr lang="da-DK" dirty="0" err="1"/>
              <a:t>mass</a:t>
            </a:r>
            <a:r>
              <a:rPr lang="da-DK" dirty="0"/>
              <a:t> </a:t>
            </a:r>
            <a:r>
              <a:rPr lang="da-DK" dirty="0" err="1"/>
              <a:t>index</a:t>
            </a:r>
            <a:r>
              <a:rPr lang="da-DK" dirty="0"/>
              <a:t> at 6 </a:t>
            </a:r>
            <a:r>
              <a:rPr lang="da-DK" dirty="0" err="1"/>
              <a:t>months</a:t>
            </a:r>
            <a:endParaRPr lang="da-DK" dirty="0"/>
          </a:p>
          <a:p>
            <a:r>
              <a:rPr lang="da-DK" dirty="0" err="1"/>
              <a:t>Treatment</a:t>
            </a:r>
            <a:r>
              <a:rPr lang="da-DK" dirty="0"/>
              <a:t> </a:t>
            </a:r>
            <a:r>
              <a:rPr lang="da-DK" dirty="0" err="1"/>
              <a:t>effects</a:t>
            </a:r>
            <a:r>
              <a:rPr lang="da-DK" dirty="0"/>
              <a:t> </a:t>
            </a:r>
            <a:r>
              <a:rPr lang="da-DK" dirty="0" err="1"/>
              <a:t>were</a:t>
            </a:r>
            <a:r>
              <a:rPr lang="da-DK" dirty="0"/>
              <a:t> </a:t>
            </a:r>
            <a:r>
              <a:rPr lang="da-DK" dirty="0" err="1"/>
              <a:t>assessed</a:t>
            </a:r>
            <a:r>
              <a:rPr lang="da-DK" dirty="0"/>
              <a:t> </a:t>
            </a:r>
            <a:r>
              <a:rPr lang="da-DK" dirty="0" err="1"/>
              <a:t>using</a:t>
            </a:r>
            <a:r>
              <a:rPr lang="da-DK" dirty="0"/>
              <a:t> ANCOVA, </a:t>
            </a:r>
            <a:r>
              <a:rPr lang="da-DK" dirty="0" err="1"/>
              <a:t>adjusted</a:t>
            </a:r>
            <a:r>
              <a:rPr lang="da-DK" dirty="0"/>
              <a:t> for the baseline </a:t>
            </a:r>
            <a:r>
              <a:rPr lang="da-DK" dirty="0" err="1"/>
              <a:t>measurement</a:t>
            </a:r>
            <a:endParaRPr lang="da-DK" dirty="0"/>
          </a:p>
          <a:p>
            <a:endParaRPr lang="da-DK" dirty="0">
              <a:latin typeface="+mj-lt"/>
            </a:endParaRPr>
          </a:p>
        </p:txBody>
      </p:sp>
    </p:spTree>
    <p:extLst>
      <p:ext uri="{BB962C8B-B14F-4D97-AF65-F5344CB8AC3E}">
        <p14:creationId xmlns:p14="http://schemas.microsoft.com/office/powerpoint/2010/main" val="283417193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5290</TotalTime>
  <Words>3502</Words>
  <Application>Microsoft Office PowerPoint</Application>
  <PresentationFormat>Widescreen</PresentationFormat>
  <Paragraphs>673</Paragraphs>
  <Slides>26</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Aptos Display</vt:lpstr>
      <vt:lpstr>Arial</vt:lpstr>
      <vt:lpstr>Calibri</vt:lpstr>
      <vt:lpstr>Google Sans</vt:lpstr>
      <vt:lpstr>Helvetica</vt:lpstr>
      <vt:lpstr>Times New Roman</vt:lpstr>
      <vt:lpstr>Verdana</vt:lpstr>
      <vt:lpstr>Custom Design</vt:lpstr>
      <vt:lpstr>1_Custom Design</vt:lpstr>
      <vt:lpstr>PowerPoint Presentation</vt:lpstr>
      <vt:lpstr>Disclosures</vt:lpstr>
      <vt:lpstr>Background</vt:lpstr>
      <vt:lpstr>Objectives</vt:lpstr>
      <vt:lpstr>Study design</vt:lpstr>
      <vt:lpstr>Study design</vt:lpstr>
      <vt:lpstr>Inclusion and exclusion criteria</vt:lpstr>
      <vt:lpstr>Endpoints</vt:lpstr>
      <vt:lpstr>Statistical analysis</vt:lpstr>
      <vt:lpstr>Patient flow</vt:lpstr>
      <vt:lpstr>Baseline characteristics</vt:lpstr>
      <vt:lpstr>Baseline echocardiography</vt:lpstr>
      <vt:lpstr>Primary outcome – LV mass index</vt:lpstr>
      <vt:lpstr>LV mass</vt:lpstr>
      <vt:lpstr>PowerPoint Presentation</vt:lpstr>
      <vt:lpstr>Similar treatment effect in all subgroups</vt:lpstr>
      <vt:lpstr>Left ventricular systolic function</vt:lpstr>
      <vt:lpstr>Left atrial volume index (LAVI) and LV volumes</vt:lpstr>
      <vt:lpstr>Change in NT-proBNP over 6 months</vt:lpstr>
      <vt:lpstr>Change in Troponin I over 6 months</vt:lpstr>
      <vt:lpstr>Change in hemoglobin over  6 months</vt:lpstr>
      <vt:lpstr>Change in UACR over 6 months</vt:lpstr>
      <vt:lpstr>Change in eGFR over 6 months</vt:lpstr>
      <vt:lpstr>eGFR dip at 2 weeks and 6 months was associated with change in LVMi</vt:lpstr>
      <vt:lpstr>Conclusions </vt:lpstr>
      <vt:lpstr>Thanks to the participants and investigators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Jennifer Wong</dc:creator>
  <cp:lastModifiedBy>Tor Biering-Sørensen</cp:lastModifiedBy>
  <cp:revision>90</cp:revision>
  <dcterms:created xsi:type="dcterms:W3CDTF">2024-06-12T15:54:01Z</dcterms:created>
  <dcterms:modified xsi:type="dcterms:W3CDTF">2025-03-31T12:55:23Z</dcterms:modified>
</cp:coreProperties>
</file>