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2" r:id="rId3"/>
  </p:sldMasterIdLst>
  <p:notesMasterIdLst>
    <p:notesMasterId r:id="rId25"/>
  </p:notesMasterIdLst>
  <p:sldIdLst>
    <p:sldId id="531" r:id="rId4"/>
    <p:sldId id="496" r:id="rId5"/>
    <p:sldId id="532" r:id="rId6"/>
    <p:sldId id="526" r:id="rId7"/>
    <p:sldId id="533" r:id="rId8"/>
    <p:sldId id="500" r:id="rId9"/>
    <p:sldId id="480" r:id="rId10"/>
    <p:sldId id="476" r:id="rId11"/>
    <p:sldId id="504" r:id="rId12"/>
    <p:sldId id="505" r:id="rId13"/>
    <p:sldId id="501" r:id="rId14"/>
    <p:sldId id="503" r:id="rId15"/>
    <p:sldId id="506" r:id="rId16"/>
    <p:sldId id="508" r:id="rId17"/>
    <p:sldId id="509" r:id="rId18"/>
    <p:sldId id="510" r:id="rId19"/>
    <p:sldId id="511" r:id="rId20"/>
    <p:sldId id="529" r:id="rId21"/>
    <p:sldId id="530" r:id="rId22"/>
    <p:sldId id="518" r:id="rId23"/>
    <p:sldId id="5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C64E08-AC07-23CA-E59C-A12C63222595}" name="Doyle, Meridith" initials="DM" userId="S::meridith.doyle@abbott.com::647706d7-5745-40f9-aee7-b63dd7f7fa64" providerId="AD"/>
  <p188:author id="{1C244E17-16EC-D2BC-61A6-DDCAEBA3BE0C}" name="Huang, Dina" initials="HD" userId="S::dina.huang@abbott.com::f4b586b0-e410-4524-b98b-29d727037b91" providerId="AD"/>
  <p188:author id="{042FB136-CA66-13BF-32F7-661C2E1B57B7}" name="Metzger, Anna" initials="MA" userId="S::anna.metzger@abbott.com::b9def729-f915-4228-b85b-0705a2a1ce77" providerId="AD"/>
  <p188:author id="{7FA9BB53-743C-93EF-D0B0-2D0E279ED917}" name="Sethuraman, Barathi" initials="BS" userId="S::barathi.sethuraman@abbott.com::1ba752d2-0937-4f5e-a200-68fd8da6014e" providerId="AD"/>
  <p188:author id="{4DCE8E96-1D63-BE29-E51C-313EBD11A040}" name="Griffin, Meghan" initials="GM" userId="S::meghan.griffin@abbott.com::44e45f12-7c40-40e9-bd74-8ed3dad52ef7" providerId="AD"/>
  <p188:author id="{419BFD9C-D967-E976-2D87-40A8147C3904}" name="Gervais, Hugues" initials="HG" userId="S::hugues.gervais@abbott.com::586ee7b2-a098-4661-9a45-7cda2692fc0d" providerId="AD"/>
  <p188:author id="{D558E9D6-5C7B-497F-CCC1-9BF18EDAC114}" name="Tempesti, Flavia" initials="TF" userId="S::flavia.tempesti@abbott.com::47b2c8e6-10fa-4b9b-bd0a-4f4b9743a033" providerId="AD"/>
  <p188:author id="{9FFA01FE-E72C-8B28-537D-A8E5E0542703}" name="Trusty, Phillip" initials="PT" userId="S::phillip.trusty@abbott.com::b7b8a566-4037-45b0-9403-6ae612a8ac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3B6BB5"/>
    <a:srgbClr val="FEFEFE"/>
    <a:srgbClr val="C0CEED"/>
    <a:srgbClr val="AC0943"/>
    <a:srgbClr val="182B55"/>
    <a:srgbClr val="FFFFFF"/>
    <a:srgbClr val="E53325"/>
    <a:srgbClr val="FCC75E"/>
    <a:srgbClr val="F081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9F9DC-4B5A-4F9F-8235-CD453AFBC640}" v="42" dt="2025-03-27T00:04:30.262"/>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1525" autoAdjust="0"/>
  </p:normalViewPr>
  <p:slideViewPr>
    <p:cSldViewPr snapToGrid="0">
      <p:cViewPr varScale="1">
        <p:scale>
          <a:sx n="97" d="100"/>
          <a:sy n="97" d="100"/>
        </p:scale>
        <p:origin x="88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yle, Meridith" userId="647706d7-5745-40f9-aee7-b63dd7f7fa64" providerId="ADAL" clId="{1E79F9DC-4B5A-4F9F-8235-CD453AFBC640}"/>
    <pc:docChg chg="undo custSel addSld delSld modSld modMainMaster">
      <pc:chgData name="Doyle, Meridith" userId="647706d7-5745-40f9-aee7-b63dd7f7fa64" providerId="ADAL" clId="{1E79F9DC-4B5A-4F9F-8235-CD453AFBC640}" dt="2025-03-27T00:05:22.430" v="315" actId="1076"/>
      <pc:docMkLst>
        <pc:docMk/>
      </pc:docMkLst>
      <pc:sldChg chg="modSp del mod">
        <pc:chgData name="Doyle, Meridith" userId="647706d7-5745-40f9-aee7-b63dd7f7fa64" providerId="ADAL" clId="{1E79F9DC-4B5A-4F9F-8235-CD453AFBC640}" dt="2025-03-26T23:15:51.644" v="44" actId="47"/>
        <pc:sldMkLst>
          <pc:docMk/>
          <pc:sldMk cId="349111820" sldId="256"/>
        </pc:sldMkLst>
        <pc:spChg chg="mod">
          <ac:chgData name="Doyle, Meridith" userId="647706d7-5745-40f9-aee7-b63dd7f7fa64" providerId="ADAL" clId="{1E79F9DC-4B5A-4F9F-8235-CD453AFBC640}" dt="2025-03-26T23:15:35.632" v="38" actId="27636"/>
          <ac:spMkLst>
            <pc:docMk/>
            <pc:sldMk cId="349111820" sldId="256"/>
            <ac:spMk id="6" creationId="{30A13920-4F2C-2F49-9F06-277D29A38DE4}"/>
          </ac:spMkLst>
        </pc:spChg>
      </pc:sldChg>
      <pc:sldChg chg="addSp delSp modSp del mod">
        <pc:chgData name="Doyle, Meridith" userId="647706d7-5745-40f9-aee7-b63dd7f7fa64" providerId="ADAL" clId="{1E79F9DC-4B5A-4F9F-8235-CD453AFBC640}" dt="2025-03-26T23:07:18.760" v="22" actId="47"/>
        <pc:sldMkLst>
          <pc:docMk/>
          <pc:sldMk cId="974146957" sldId="257"/>
        </pc:sldMkLst>
        <pc:picChg chg="add del mod">
          <ac:chgData name="Doyle, Meridith" userId="647706d7-5745-40f9-aee7-b63dd7f7fa64" providerId="ADAL" clId="{1E79F9DC-4B5A-4F9F-8235-CD453AFBC640}" dt="2025-03-26T23:06:39.857" v="19" actId="478"/>
          <ac:picMkLst>
            <pc:docMk/>
            <pc:sldMk cId="974146957" sldId="257"/>
            <ac:picMk id="4" creationId="{EFFEC29D-EA18-3E1D-71E8-6CA5225E6DBB}"/>
          </ac:picMkLst>
        </pc:picChg>
        <pc:picChg chg="add mod">
          <ac:chgData name="Doyle, Meridith" userId="647706d7-5745-40f9-aee7-b63dd7f7fa64" providerId="ADAL" clId="{1E79F9DC-4B5A-4F9F-8235-CD453AFBC640}" dt="2025-03-26T23:06:44.461" v="20" actId="1076"/>
          <ac:picMkLst>
            <pc:docMk/>
            <pc:sldMk cId="974146957" sldId="257"/>
            <ac:picMk id="5" creationId="{246DADB7-918F-695A-26C1-D9CD64A9C67E}"/>
          </ac:picMkLst>
        </pc:picChg>
      </pc:sldChg>
      <pc:sldChg chg="del">
        <pc:chgData name="Doyle, Meridith" userId="647706d7-5745-40f9-aee7-b63dd7f7fa64" providerId="ADAL" clId="{1E79F9DC-4B5A-4F9F-8235-CD453AFBC640}" dt="2025-03-26T19:09:25.353" v="10" actId="47"/>
        <pc:sldMkLst>
          <pc:docMk/>
          <pc:sldMk cId="3928953793" sldId="318"/>
        </pc:sldMkLst>
      </pc:sldChg>
      <pc:sldChg chg="del">
        <pc:chgData name="Doyle, Meridith" userId="647706d7-5745-40f9-aee7-b63dd7f7fa64" providerId="ADAL" clId="{1E79F9DC-4B5A-4F9F-8235-CD453AFBC640}" dt="2025-03-26T19:09:26.315" v="12" actId="47"/>
        <pc:sldMkLst>
          <pc:docMk/>
          <pc:sldMk cId="2030319076" sldId="465"/>
        </pc:sldMkLst>
      </pc:sldChg>
      <pc:sldChg chg="del">
        <pc:chgData name="Doyle, Meridith" userId="647706d7-5745-40f9-aee7-b63dd7f7fa64" providerId="ADAL" clId="{1E79F9DC-4B5A-4F9F-8235-CD453AFBC640}" dt="2025-03-26T19:09:25.819" v="11" actId="47"/>
        <pc:sldMkLst>
          <pc:docMk/>
          <pc:sldMk cId="2329822523" sldId="466"/>
        </pc:sldMkLst>
      </pc:sldChg>
      <pc:sldChg chg="modSp">
        <pc:chgData name="Doyle, Meridith" userId="647706d7-5745-40f9-aee7-b63dd7f7fa64" providerId="ADAL" clId="{1E79F9DC-4B5A-4F9F-8235-CD453AFBC640}" dt="2025-03-27T00:04:00.072" v="307"/>
        <pc:sldMkLst>
          <pc:docMk/>
          <pc:sldMk cId="224162181" sldId="476"/>
        </pc:sldMkLst>
        <pc:spChg chg="mod">
          <ac:chgData name="Doyle, Meridith" userId="647706d7-5745-40f9-aee7-b63dd7f7fa64" providerId="ADAL" clId="{1E79F9DC-4B5A-4F9F-8235-CD453AFBC640}" dt="2025-03-27T00:04:00.072" v="307"/>
          <ac:spMkLst>
            <pc:docMk/>
            <pc:sldMk cId="224162181" sldId="476"/>
            <ac:spMk id="9" creationId="{CF80ACB4-2588-13EB-FAE3-D9184BCE491A}"/>
          </ac:spMkLst>
        </pc:spChg>
      </pc:sldChg>
      <pc:sldChg chg="del">
        <pc:chgData name="Doyle, Meridith" userId="647706d7-5745-40f9-aee7-b63dd7f7fa64" providerId="ADAL" clId="{1E79F9DC-4B5A-4F9F-8235-CD453AFBC640}" dt="2025-03-27T00:04:22.986" v="311" actId="47"/>
        <pc:sldMkLst>
          <pc:docMk/>
          <pc:sldMk cId="584063647" sldId="478"/>
        </pc:sldMkLst>
      </pc:sldChg>
      <pc:sldChg chg="modSp">
        <pc:chgData name="Doyle, Meridith" userId="647706d7-5745-40f9-aee7-b63dd7f7fa64" providerId="ADAL" clId="{1E79F9DC-4B5A-4F9F-8235-CD453AFBC640}" dt="2025-03-27T00:04:00.072" v="307"/>
        <pc:sldMkLst>
          <pc:docMk/>
          <pc:sldMk cId="2833744101" sldId="480"/>
        </pc:sldMkLst>
        <pc:spChg chg="mod">
          <ac:chgData name="Doyle, Meridith" userId="647706d7-5745-40f9-aee7-b63dd7f7fa64" providerId="ADAL" clId="{1E79F9DC-4B5A-4F9F-8235-CD453AFBC640}" dt="2025-03-27T00:04:00.072" v="307"/>
          <ac:spMkLst>
            <pc:docMk/>
            <pc:sldMk cId="2833744101" sldId="480"/>
            <ac:spMk id="9" creationId="{CF80ACB4-2588-13EB-FAE3-D9184BCE491A}"/>
          </ac:spMkLst>
        </pc:spChg>
      </pc:sldChg>
      <pc:sldChg chg="modSp">
        <pc:chgData name="Doyle, Meridith" userId="647706d7-5745-40f9-aee7-b63dd7f7fa64" providerId="ADAL" clId="{1E79F9DC-4B5A-4F9F-8235-CD453AFBC640}" dt="2025-03-27T00:04:00.072" v="307"/>
        <pc:sldMkLst>
          <pc:docMk/>
          <pc:sldMk cId="260967884" sldId="496"/>
        </pc:sldMkLst>
        <pc:spChg chg="mod">
          <ac:chgData name="Doyle, Meridith" userId="647706d7-5745-40f9-aee7-b63dd7f7fa64" providerId="ADAL" clId="{1E79F9DC-4B5A-4F9F-8235-CD453AFBC640}" dt="2025-03-27T00:04:00.072" v="307"/>
          <ac:spMkLst>
            <pc:docMk/>
            <pc:sldMk cId="260967884" sldId="496"/>
            <ac:spMk id="2" creationId="{F61DD107-6691-317B-D473-445F28E6781B}"/>
          </ac:spMkLst>
        </pc:spChg>
        <pc:spChg chg="mod">
          <ac:chgData name="Doyle, Meridith" userId="647706d7-5745-40f9-aee7-b63dd7f7fa64" providerId="ADAL" clId="{1E79F9DC-4B5A-4F9F-8235-CD453AFBC640}" dt="2025-03-27T00:04:00.072" v="307"/>
          <ac:spMkLst>
            <pc:docMk/>
            <pc:sldMk cId="260967884" sldId="496"/>
            <ac:spMk id="3" creationId="{E89CA8E4-E557-2FD9-BE32-7486F44E1667}"/>
          </ac:spMkLst>
        </pc:spChg>
      </pc:sldChg>
      <pc:sldChg chg="modSp mod">
        <pc:chgData name="Doyle, Meridith" userId="647706d7-5745-40f9-aee7-b63dd7f7fa64" providerId="ADAL" clId="{1E79F9DC-4B5A-4F9F-8235-CD453AFBC640}" dt="2025-03-27T00:04:00.072" v="307"/>
        <pc:sldMkLst>
          <pc:docMk/>
          <pc:sldMk cId="1847839863" sldId="500"/>
        </pc:sldMkLst>
        <pc:spChg chg="mod">
          <ac:chgData name="Doyle, Meridith" userId="647706d7-5745-40f9-aee7-b63dd7f7fa64" providerId="ADAL" clId="{1E79F9DC-4B5A-4F9F-8235-CD453AFBC640}" dt="2025-03-27T00:04:00.072" v="307"/>
          <ac:spMkLst>
            <pc:docMk/>
            <pc:sldMk cId="1847839863" sldId="500"/>
            <ac:spMk id="2" creationId="{D31200A5-598A-E450-5961-BAC6E3BF79BF}"/>
          </ac:spMkLst>
        </pc:spChg>
        <pc:spChg chg="mod">
          <ac:chgData name="Doyle, Meridith" userId="647706d7-5745-40f9-aee7-b63dd7f7fa64" providerId="ADAL" clId="{1E79F9DC-4B5A-4F9F-8235-CD453AFBC640}" dt="2025-03-26T23:57:39.628" v="256" actId="20577"/>
          <ac:spMkLst>
            <pc:docMk/>
            <pc:sldMk cId="1847839863" sldId="500"/>
            <ac:spMk id="4" creationId="{56CB0931-662E-D15B-FFA7-9FE314172D6F}"/>
          </ac:spMkLst>
        </pc:spChg>
        <pc:graphicFrameChg chg="mod">
          <ac:chgData name="Doyle, Meridith" userId="647706d7-5745-40f9-aee7-b63dd7f7fa64" providerId="ADAL" clId="{1E79F9DC-4B5A-4F9F-8235-CD453AFBC640}" dt="2025-03-26T23:56:53.782" v="240" actId="1076"/>
          <ac:graphicFrameMkLst>
            <pc:docMk/>
            <pc:sldMk cId="1847839863" sldId="500"/>
            <ac:graphicFrameMk id="3" creationId="{65342CF1-AE69-0903-E481-79E75586C5D6}"/>
          </ac:graphicFrameMkLst>
        </pc:graphicFrameChg>
      </pc:sldChg>
      <pc:sldChg chg="addSp modSp mod">
        <pc:chgData name="Doyle, Meridith" userId="647706d7-5745-40f9-aee7-b63dd7f7fa64" providerId="ADAL" clId="{1E79F9DC-4B5A-4F9F-8235-CD453AFBC640}" dt="2025-03-27T00:04:00.072" v="307"/>
        <pc:sldMkLst>
          <pc:docMk/>
          <pc:sldMk cId="1121685191" sldId="501"/>
        </pc:sldMkLst>
        <pc:spChg chg="add mod ord">
          <ac:chgData name="Doyle, Meridith" userId="647706d7-5745-40f9-aee7-b63dd7f7fa64" providerId="ADAL" clId="{1E79F9DC-4B5A-4F9F-8235-CD453AFBC640}" dt="2025-03-26T23:59:01.581" v="268" actId="167"/>
          <ac:spMkLst>
            <pc:docMk/>
            <pc:sldMk cId="1121685191" sldId="501"/>
            <ac:spMk id="8" creationId="{CD20244C-9826-34A3-9869-ADE16D2D5E06}"/>
          </ac:spMkLst>
        </pc:spChg>
        <pc:spChg chg="mod">
          <ac:chgData name="Doyle, Meridith" userId="647706d7-5745-40f9-aee7-b63dd7f7fa64" providerId="ADAL" clId="{1E79F9DC-4B5A-4F9F-8235-CD453AFBC640}" dt="2025-03-27T00:04:00.072" v="307"/>
          <ac:spMkLst>
            <pc:docMk/>
            <pc:sldMk cId="1121685191" sldId="501"/>
            <ac:spMk id="9" creationId="{CF80ACB4-2588-13EB-FAE3-D9184BCE491A}"/>
          </ac:spMkLst>
        </pc:spChg>
        <pc:picChg chg="add mod">
          <ac:chgData name="Doyle, Meridith" userId="647706d7-5745-40f9-aee7-b63dd7f7fa64" providerId="ADAL" clId="{1E79F9DC-4B5A-4F9F-8235-CD453AFBC640}" dt="2025-03-27T00:00:13.312" v="275" actId="1076"/>
          <ac:picMkLst>
            <pc:docMk/>
            <pc:sldMk cId="1121685191" sldId="501"/>
            <ac:picMk id="10" creationId="{638653B3-80F5-FC7E-9EBE-0D66BA9C312F}"/>
          </ac:picMkLst>
        </pc:picChg>
      </pc:sldChg>
      <pc:sldChg chg="addSp modSp mod">
        <pc:chgData name="Doyle, Meridith" userId="647706d7-5745-40f9-aee7-b63dd7f7fa64" providerId="ADAL" clId="{1E79F9DC-4B5A-4F9F-8235-CD453AFBC640}" dt="2025-03-27T00:04:00.072" v="307"/>
        <pc:sldMkLst>
          <pc:docMk/>
          <pc:sldMk cId="3790850986" sldId="503"/>
        </pc:sldMkLst>
        <pc:spChg chg="mod">
          <ac:chgData name="Doyle, Meridith" userId="647706d7-5745-40f9-aee7-b63dd7f7fa64" providerId="ADAL" clId="{1E79F9DC-4B5A-4F9F-8235-CD453AFBC640}" dt="2025-03-27T00:04:00.072" v="307"/>
          <ac:spMkLst>
            <pc:docMk/>
            <pc:sldMk cId="3790850986" sldId="503"/>
            <ac:spMk id="2" creationId="{15EBDD60-395F-8E93-361B-C2E5EBD68683}"/>
          </ac:spMkLst>
        </pc:spChg>
        <pc:spChg chg="add mod ord">
          <ac:chgData name="Doyle, Meridith" userId="647706d7-5745-40f9-aee7-b63dd7f7fa64" providerId="ADAL" clId="{1E79F9DC-4B5A-4F9F-8235-CD453AFBC640}" dt="2025-03-27T00:00:31.356" v="281" actId="167"/>
          <ac:spMkLst>
            <pc:docMk/>
            <pc:sldMk cId="3790850986" sldId="503"/>
            <ac:spMk id="9" creationId="{F40C8953-26E3-C439-B07B-46DF7ECAD72F}"/>
          </ac:spMkLst>
        </pc:spChg>
        <pc:picChg chg="add mod">
          <ac:chgData name="Doyle, Meridith" userId="647706d7-5745-40f9-aee7-b63dd7f7fa64" providerId="ADAL" clId="{1E79F9DC-4B5A-4F9F-8235-CD453AFBC640}" dt="2025-03-27T00:00:19.558" v="278"/>
          <ac:picMkLst>
            <pc:docMk/>
            <pc:sldMk cId="3790850986" sldId="503"/>
            <ac:picMk id="6" creationId="{7B530C44-5A29-93CB-EB99-9B604C88BC34}"/>
          </ac:picMkLst>
        </pc:picChg>
      </pc:sldChg>
      <pc:sldChg chg="addSp delSp modSp mod">
        <pc:chgData name="Doyle, Meridith" userId="647706d7-5745-40f9-aee7-b63dd7f7fa64" providerId="ADAL" clId="{1E79F9DC-4B5A-4F9F-8235-CD453AFBC640}" dt="2025-03-27T00:04:00.072" v="307"/>
        <pc:sldMkLst>
          <pc:docMk/>
          <pc:sldMk cId="3985801331" sldId="504"/>
        </pc:sldMkLst>
        <pc:spChg chg="add mod ord">
          <ac:chgData name="Doyle, Meridith" userId="647706d7-5745-40f9-aee7-b63dd7f7fa64" providerId="ADAL" clId="{1E79F9DC-4B5A-4F9F-8235-CD453AFBC640}" dt="2025-03-27T00:00:38.793" v="285" actId="167"/>
          <ac:spMkLst>
            <pc:docMk/>
            <pc:sldMk cId="3985801331" sldId="504"/>
            <ac:spMk id="6" creationId="{33776242-BC1A-49B0-2257-CCBFF0912055}"/>
          </ac:spMkLst>
        </pc:spChg>
        <pc:spChg chg="mod">
          <ac:chgData name="Doyle, Meridith" userId="647706d7-5745-40f9-aee7-b63dd7f7fa64" providerId="ADAL" clId="{1E79F9DC-4B5A-4F9F-8235-CD453AFBC640}" dt="2025-03-27T00:04:00.072" v="307"/>
          <ac:spMkLst>
            <pc:docMk/>
            <pc:sldMk cId="3985801331" sldId="504"/>
            <ac:spMk id="8" creationId="{2245CE2E-5DA9-0CB6-B1DA-4A1B3EA8D92F}"/>
          </ac:spMkLst>
        </pc:spChg>
        <pc:picChg chg="add del mod">
          <ac:chgData name="Doyle, Meridith" userId="647706d7-5745-40f9-aee7-b63dd7f7fa64" providerId="ADAL" clId="{1E79F9DC-4B5A-4F9F-8235-CD453AFBC640}" dt="2025-03-27T00:00:48.868" v="286" actId="478"/>
          <ac:picMkLst>
            <pc:docMk/>
            <pc:sldMk cId="3985801331" sldId="504"/>
            <ac:picMk id="4" creationId="{FD3D41B0-6B04-20D4-9528-E4D6311EDE85}"/>
          </ac:picMkLst>
        </pc:picChg>
        <pc:picChg chg="add mod">
          <ac:chgData name="Doyle, Meridith" userId="647706d7-5745-40f9-aee7-b63dd7f7fa64" providerId="ADAL" clId="{1E79F9DC-4B5A-4F9F-8235-CD453AFBC640}" dt="2025-03-27T00:00:49.182" v="287"/>
          <ac:picMkLst>
            <pc:docMk/>
            <pc:sldMk cId="3985801331" sldId="504"/>
            <ac:picMk id="7" creationId="{821DA412-463C-5ECF-7B15-168A214CF490}"/>
          </ac:picMkLst>
        </pc:picChg>
      </pc:sldChg>
      <pc:sldChg chg="addSp delSp modSp mod">
        <pc:chgData name="Doyle, Meridith" userId="647706d7-5745-40f9-aee7-b63dd7f7fa64" providerId="ADAL" clId="{1E79F9DC-4B5A-4F9F-8235-CD453AFBC640}" dt="2025-03-27T00:05:22.430" v="315" actId="1076"/>
        <pc:sldMkLst>
          <pc:docMk/>
          <pc:sldMk cId="2270592547" sldId="505"/>
        </pc:sldMkLst>
        <pc:spChg chg="mod">
          <ac:chgData name="Doyle, Meridith" userId="647706d7-5745-40f9-aee7-b63dd7f7fa64" providerId="ADAL" clId="{1E79F9DC-4B5A-4F9F-8235-CD453AFBC640}" dt="2025-03-27T00:05:22.430" v="315" actId="1076"/>
          <ac:spMkLst>
            <pc:docMk/>
            <pc:sldMk cId="2270592547" sldId="505"/>
            <ac:spMk id="6" creationId="{E562A67B-29E1-3AFF-F43F-9DDC20BFE3B1}"/>
          </ac:spMkLst>
        </pc:spChg>
        <pc:spChg chg="mod">
          <ac:chgData name="Doyle, Meridith" userId="647706d7-5745-40f9-aee7-b63dd7f7fa64" providerId="ADAL" clId="{1E79F9DC-4B5A-4F9F-8235-CD453AFBC640}" dt="2025-03-27T00:04:00.072" v="307"/>
          <ac:spMkLst>
            <pc:docMk/>
            <pc:sldMk cId="2270592547" sldId="505"/>
            <ac:spMk id="8" creationId="{2245CE2E-5DA9-0CB6-B1DA-4A1B3EA8D92F}"/>
          </ac:spMkLst>
        </pc:spChg>
        <pc:spChg chg="add mod ord">
          <ac:chgData name="Doyle, Meridith" userId="647706d7-5745-40f9-aee7-b63dd7f7fa64" providerId="ADAL" clId="{1E79F9DC-4B5A-4F9F-8235-CD453AFBC640}" dt="2025-03-26T23:58:55.655" v="266" actId="167"/>
          <ac:spMkLst>
            <pc:docMk/>
            <pc:sldMk cId="2270592547" sldId="505"/>
            <ac:spMk id="9" creationId="{2C81FB15-093A-840A-4007-EB73833FB483}"/>
          </ac:spMkLst>
        </pc:spChg>
        <pc:picChg chg="add del mod">
          <ac:chgData name="Doyle, Meridith" userId="647706d7-5745-40f9-aee7-b63dd7f7fa64" providerId="ADAL" clId="{1E79F9DC-4B5A-4F9F-8235-CD453AFBC640}" dt="2025-03-27T00:00:16.404" v="276" actId="478"/>
          <ac:picMkLst>
            <pc:docMk/>
            <pc:sldMk cId="2270592547" sldId="505"/>
            <ac:picMk id="10" creationId="{F1EB01E8-C669-DC6A-59D1-F0C1AAD5E2A1}"/>
          </ac:picMkLst>
        </pc:picChg>
        <pc:picChg chg="add mod">
          <ac:chgData name="Doyle, Meridith" userId="647706d7-5745-40f9-aee7-b63dd7f7fa64" providerId="ADAL" clId="{1E79F9DC-4B5A-4F9F-8235-CD453AFBC640}" dt="2025-03-27T00:00:16.671" v="277"/>
          <ac:picMkLst>
            <pc:docMk/>
            <pc:sldMk cId="2270592547" sldId="505"/>
            <ac:picMk id="15" creationId="{DF8A190A-CAC0-B99D-B2E3-2D1641C9D452}"/>
          </ac:picMkLst>
        </pc:picChg>
      </pc:sldChg>
      <pc:sldChg chg="addSp modSp mod modNotesTx">
        <pc:chgData name="Doyle, Meridith" userId="647706d7-5745-40f9-aee7-b63dd7f7fa64" providerId="ADAL" clId="{1E79F9DC-4B5A-4F9F-8235-CD453AFBC640}" dt="2025-03-27T00:04:00.072" v="307"/>
        <pc:sldMkLst>
          <pc:docMk/>
          <pc:sldMk cId="3380896973" sldId="506"/>
        </pc:sldMkLst>
        <pc:spChg chg="mod">
          <ac:chgData name="Doyle, Meridith" userId="647706d7-5745-40f9-aee7-b63dd7f7fa64" providerId="ADAL" clId="{1E79F9DC-4B5A-4F9F-8235-CD453AFBC640}" dt="2025-03-27T00:04:00.072" v="307"/>
          <ac:spMkLst>
            <pc:docMk/>
            <pc:sldMk cId="3380896973" sldId="506"/>
            <ac:spMk id="2" creationId="{32DB307F-37AF-5619-078D-EF10E7F7C4CB}"/>
          </ac:spMkLst>
        </pc:spChg>
        <pc:spChg chg="add mod ord">
          <ac:chgData name="Doyle, Meridith" userId="647706d7-5745-40f9-aee7-b63dd7f7fa64" providerId="ADAL" clId="{1E79F9DC-4B5A-4F9F-8235-CD453AFBC640}" dt="2025-03-27T00:00:33.965" v="283" actId="167"/>
          <ac:spMkLst>
            <pc:docMk/>
            <pc:sldMk cId="3380896973" sldId="506"/>
            <ac:spMk id="8" creationId="{E8FDD234-1822-C033-D6ED-71B271E8EC2F}"/>
          </ac:spMkLst>
        </pc:spChg>
        <pc:picChg chg="add mod">
          <ac:chgData name="Doyle, Meridith" userId="647706d7-5745-40f9-aee7-b63dd7f7fa64" providerId="ADAL" clId="{1E79F9DC-4B5A-4F9F-8235-CD453AFBC640}" dt="2025-03-27T00:00:22.922" v="279"/>
          <ac:picMkLst>
            <pc:docMk/>
            <pc:sldMk cId="3380896973" sldId="506"/>
            <ac:picMk id="7" creationId="{F2C63BCD-B322-6F78-C81C-3C32D5FCAA9E}"/>
          </ac:picMkLst>
        </pc:picChg>
      </pc:sldChg>
      <pc:sldChg chg="modSp">
        <pc:chgData name="Doyle, Meridith" userId="647706d7-5745-40f9-aee7-b63dd7f7fa64" providerId="ADAL" clId="{1E79F9DC-4B5A-4F9F-8235-CD453AFBC640}" dt="2025-03-27T00:04:00.072" v="307"/>
        <pc:sldMkLst>
          <pc:docMk/>
          <pc:sldMk cId="3529430598" sldId="508"/>
        </pc:sldMkLst>
        <pc:spChg chg="mod">
          <ac:chgData name="Doyle, Meridith" userId="647706d7-5745-40f9-aee7-b63dd7f7fa64" providerId="ADAL" clId="{1E79F9DC-4B5A-4F9F-8235-CD453AFBC640}" dt="2025-03-27T00:04:00.072" v="307"/>
          <ac:spMkLst>
            <pc:docMk/>
            <pc:sldMk cId="3529430598" sldId="508"/>
            <ac:spMk id="2" creationId="{3372EA98-344D-32DA-8C12-C1670FF83AC4}"/>
          </ac:spMkLst>
        </pc:spChg>
      </pc:sldChg>
      <pc:sldChg chg="delSp modSp mod">
        <pc:chgData name="Doyle, Meridith" userId="647706d7-5745-40f9-aee7-b63dd7f7fa64" providerId="ADAL" clId="{1E79F9DC-4B5A-4F9F-8235-CD453AFBC640}" dt="2025-03-27T00:04:00.072" v="307"/>
        <pc:sldMkLst>
          <pc:docMk/>
          <pc:sldMk cId="1138701982" sldId="509"/>
        </pc:sldMkLst>
        <pc:spChg chg="mod">
          <ac:chgData name="Doyle, Meridith" userId="647706d7-5745-40f9-aee7-b63dd7f7fa64" providerId="ADAL" clId="{1E79F9DC-4B5A-4F9F-8235-CD453AFBC640}" dt="2025-03-26T23:14:34.109" v="29" actId="478"/>
          <ac:spMkLst>
            <pc:docMk/>
            <pc:sldMk cId="1138701982" sldId="509"/>
            <ac:spMk id="6" creationId="{2DAEFBC3-5C0E-C939-0852-D68C18505B09}"/>
          </ac:spMkLst>
        </pc:spChg>
        <pc:spChg chg="mod">
          <ac:chgData name="Doyle, Meridith" userId="647706d7-5745-40f9-aee7-b63dd7f7fa64" providerId="ADAL" clId="{1E79F9DC-4B5A-4F9F-8235-CD453AFBC640}" dt="2025-03-26T23:14:34.109" v="29" actId="478"/>
          <ac:spMkLst>
            <pc:docMk/>
            <pc:sldMk cId="1138701982" sldId="509"/>
            <ac:spMk id="8" creationId="{87C82BEA-239D-7D55-AD71-5F27A3A3382C}"/>
          </ac:spMkLst>
        </pc:spChg>
        <pc:spChg chg="mod">
          <ac:chgData name="Doyle, Meridith" userId="647706d7-5745-40f9-aee7-b63dd7f7fa64" providerId="ADAL" clId="{1E79F9DC-4B5A-4F9F-8235-CD453AFBC640}" dt="2025-03-26T23:14:34.109" v="29" actId="478"/>
          <ac:spMkLst>
            <pc:docMk/>
            <pc:sldMk cId="1138701982" sldId="509"/>
            <ac:spMk id="9" creationId="{F3584C42-1044-63AD-6529-EA4FB6B586D3}"/>
          </ac:spMkLst>
        </pc:spChg>
        <pc:spChg chg="mod">
          <ac:chgData name="Doyle, Meridith" userId="647706d7-5745-40f9-aee7-b63dd7f7fa64" providerId="ADAL" clId="{1E79F9DC-4B5A-4F9F-8235-CD453AFBC640}" dt="2025-03-27T00:04:00.072" v="307"/>
          <ac:spMkLst>
            <pc:docMk/>
            <pc:sldMk cId="1138701982" sldId="509"/>
            <ac:spMk id="34" creationId="{D8F45545-39B5-6EC2-78B9-9C67E58A67C8}"/>
          </ac:spMkLst>
        </pc:spChg>
        <pc:spChg chg="mod">
          <ac:chgData name="Doyle, Meridith" userId="647706d7-5745-40f9-aee7-b63dd7f7fa64" providerId="ADAL" clId="{1E79F9DC-4B5A-4F9F-8235-CD453AFBC640}" dt="2025-03-26T23:14:34.109" v="29" actId="478"/>
          <ac:spMkLst>
            <pc:docMk/>
            <pc:sldMk cId="1138701982" sldId="509"/>
            <ac:spMk id="55" creationId="{ACB08009-9859-A3D7-696F-86A6659C135E}"/>
          </ac:spMkLst>
        </pc:spChg>
        <pc:spChg chg="mod">
          <ac:chgData name="Doyle, Meridith" userId="647706d7-5745-40f9-aee7-b63dd7f7fa64" providerId="ADAL" clId="{1E79F9DC-4B5A-4F9F-8235-CD453AFBC640}" dt="2025-03-26T23:14:34.109" v="29" actId="478"/>
          <ac:spMkLst>
            <pc:docMk/>
            <pc:sldMk cId="1138701982" sldId="509"/>
            <ac:spMk id="56" creationId="{424BBEFA-CCC2-459C-9D9F-1AE34E59F8C0}"/>
          </ac:spMkLst>
        </pc:spChg>
        <pc:spChg chg="mod">
          <ac:chgData name="Doyle, Meridith" userId="647706d7-5745-40f9-aee7-b63dd7f7fa64" providerId="ADAL" clId="{1E79F9DC-4B5A-4F9F-8235-CD453AFBC640}" dt="2025-03-26T23:14:34.109" v="29" actId="478"/>
          <ac:spMkLst>
            <pc:docMk/>
            <pc:sldMk cId="1138701982" sldId="509"/>
            <ac:spMk id="57" creationId="{D044A0FA-B9DB-E10C-DFFE-F82B30873723}"/>
          </ac:spMkLst>
        </pc:spChg>
        <pc:spChg chg="mod">
          <ac:chgData name="Doyle, Meridith" userId="647706d7-5745-40f9-aee7-b63dd7f7fa64" providerId="ADAL" clId="{1E79F9DC-4B5A-4F9F-8235-CD453AFBC640}" dt="2025-03-26T23:14:34.109" v="29" actId="478"/>
          <ac:spMkLst>
            <pc:docMk/>
            <pc:sldMk cId="1138701982" sldId="509"/>
            <ac:spMk id="58" creationId="{4B5AA3AE-1F00-FA30-8C31-180AA90C4A56}"/>
          </ac:spMkLst>
        </pc:spChg>
        <pc:spChg chg="mod">
          <ac:chgData name="Doyle, Meridith" userId="647706d7-5745-40f9-aee7-b63dd7f7fa64" providerId="ADAL" clId="{1E79F9DC-4B5A-4F9F-8235-CD453AFBC640}" dt="2025-03-26T23:14:34.109" v="29" actId="478"/>
          <ac:spMkLst>
            <pc:docMk/>
            <pc:sldMk cId="1138701982" sldId="509"/>
            <ac:spMk id="59" creationId="{64F6394A-F47D-E831-497B-4846D266995D}"/>
          </ac:spMkLst>
        </pc:spChg>
        <pc:spChg chg="mod">
          <ac:chgData name="Doyle, Meridith" userId="647706d7-5745-40f9-aee7-b63dd7f7fa64" providerId="ADAL" clId="{1E79F9DC-4B5A-4F9F-8235-CD453AFBC640}" dt="2025-03-26T23:14:34.109" v="29" actId="478"/>
          <ac:spMkLst>
            <pc:docMk/>
            <pc:sldMk cId="1138701982" sldId="509"/>
            <ac:spMk id="60" creationId="{FB28B39F-3A4F-96BD-E0D1-0AC692F62AD1}"/>
          </ac:spMkLst>
        </pc:spChg>
        <pc:spChg chg="mod">
          <ac:chgData name="Doyle, Meridith" userId="647706d7-5745-40f9-aee7-b63dd7f7fa64" providerId="ADAL" clId="{1E79F9DC-4B5A-4F9F-8235-CD453AFBC640}" dt="2025-03-26T23:14:34.109" v="29" actId="478"/>
          <ac:spMkLst>
            <pc:docMk/>
            <pc:sldMk cId="1138701982" sldId="509"/>
            <ac:spMk id="61" creationId="{C4713BD4-3101-5D72-8B8F-E668ED98F389}"/>
          </ac:spMkLst>
        </pc:spChg>
        <pc:spChg chg="mod">
          <ac:chgData name="Doyle, Meridith" userId="647706d7-5745-40f9-aee7-b63dd7f7fa64" providerId="ADAL" clId="{1E79F9DC-4B5A-4F9F-8235-CD453AFBC640}" dt="2025-03-26T23:14:34.109" v="29" actId="478"/>
          <ac:spMkLst>
            <pc:docMk/>
            <pc:sldMk cId="1138701982" sldId="509"/>
            <ac:spMk id="62" creationId="{5DE163D2-5E13-18A2-5732-E9BB43D6CB14}"/>
          </ac:spMkLst>
        </pc:spChg>
        <pc:spChg chg="mod">
          <ac:chgData name="Doyle, Meridith" userId="647706d7-5745-40f9-aee7-b63dd7f7fa64" providerId="ADAL" clId="{1E79F9DC-4B5A-4F9F-8235-CD453AFBC640}" dt="2025-03-26T23:14:34.109" v="29" actId="478"/>
          <ac:spMkLst>
            <pc:docMk/>
            <pc:sldMk cId="1138701982" sldId="509"/>
            <ac:spMk id="63" creationId="{AB7D1E49-D2AB-3094-A0D4-796830859E7D}"/>
          </ac:spMkLst>
        </pc:spChg>
        <pc:spChg chg="mod">
          <ac:chgData name="Doyle, Meridith" userId="647706d7-5745-40f9-aee7-b63dd7f7fa64" providerId="ADAL" clId="{1E79F9DC-4B5A-4F9F-8235-CD453AFBC640}" dt="2025-03-26T23:14:34.109" v="29" actId="478"/>
          <ac:spMkLst>
            <pc:docMk/>
            <pc:sldMk cId="1138701982" sldId="509"/>
            <ac:spMk id="64" creationId="{1C189292-A188-2189-6C93-58792EED61FE}"/>
          </ac:spMkLst>
        </pc:spChg>
        <pc:spChg chg="mod">
          <ac:chgData name="Doyle, Meridith" userId="647706d7-5745-40f9-aee7-b63dd7f7fa64" providerId="ADAL" clId="{1E79F9DC-4B5A-4F9F-8235-CD453AFBC640}" dt="2025-03-26T23:14:34.109" v="29" actId="478"/>
          <ac:spMkLst>
            <pc:docMk/>
            <pc:sldMk cId="1138701982" sldId="509"/>
            <ac:spMk id="65" creationId="{D3276530-DF43-A3BA-AE5D-F4EBFDB12249}"/>
          </ac:spMkLst>
        </pc:spChg>
        <pc:spChg chg="mod">
          <ac:chgData name="Doyle, Meridith" userId="647706d7-5745-40f9-aee7-b63dd7f7fa64" providerId="ADAL" clId="{1E79F9DC-4B5A-4F9F-8235-CD453AFBC640}" dt="2025-03-26T23:14:34.109" v="29" actId="478"/>
          <ac:spMkLst>
            <pc:docMk/>
            <pc:sldMk cId="1138701982" sldId="509"/>
            <ac:spMk id="66" creationId="{FE183468-EE63-E533-53E9-DDFF7D000030}"/>
          </ac:spMkLst>
        </pc:spChg>
        <pc:spChg chg="mod">
          <ac:chgData name="Doyle, Meridith" userId="647706d7-5745-40f9-aee7-b63dd7f7fa64" providerId="ADAL" clId="{1E79F9DC-4B5A-4F9F-8235-CD453AFBC640}" dt="2025-03-26T23:14:34.109" v="29" actId="478"/>
          <ac:spMkLst>
            <pc:docMk/>
            <pc:sldMk cId="1138701982" sldId="509"/>
            <ac:spMk id="67" creationId="{84496361-C5C8-F910-A8A7-121CFF7AEEDB}"/>
          </ac:spMkLst>
        </pc:spChg>
        <pc:spChg chg="mod">
          <ac:chgData name="Doyle, Meridith" userId="647706d7-5745-40f9-aee7-b63dd7f7fa64" providerId="ADAL" clId="{1E79F9DC-4B5A-4F9F-8235-CD453AFBC640}" dt="2025-03-26T23:14:34.109" v="29" actId="478"/>
          <ac:spMkLst>
            <pc:docMk/>
            <pc:sldMk cId="1138701982" sldId="509"/>
            <ac:spMk id="68" creationId="{F054680D-198E-08C5-B4CE-BC30DE5A52AA}"/>
          </ac:spMkLst>
        </pc:spChg>
        <pc:spChg chg="mod">
          <ac:chgData name="Doyle, Meridith" userId="647706d7-5745-40f9-aee7-b63dd7f7fa64" providerId="ADAL" clId="{1E79F9DC-4B5A-4F9F-8235-CD453AFBC640}" dt="2025-03-26T23:14:34.109" v="29" actId="478"/>
          <ac:spMkLst>
            <pc:docMk/>
            <pc:sldMk cId="1138701982" sldId="509"/>
            <ac:spMk id="69" creationId="{DDECDBC7-316D-A009-37FE-075FFE3E1BA7}"/>
          </ac:spMkLst>
        </pc:spChg>
        <pc:spChg chg="mod">
          <ac:chgData name="Doyle, Meridith" userId="647706d7-5745-40f9-aee7-b63dd7f7fa64" providerId="ADAL" clId="{1E79F9DC-4B5A-4F9F-8235-CD453AFBC640}" dt="2025-03-26T23:14:34.109" v="29" actId="478"/>
          <ac:spMkLst>
            <pc:docMk/>
            <pc:sldMk cId="1138701982" sldId="509"/>
            <ac:spMk id="70" creationId="{537C5BB2-50D5-24FF-3B11-8BCC0950B76F}"/>
          </ac:spMkLst>
        </pc:spChg>
        <pc:spChg chg="mod">
          <ac:chgData name="Doyle, Meridith" userId="647706d7-5745-40f9-aee7-b63dd7f7fa64" providerId="ADAL" clId="{1E79F9DC-4B5A-4F9F-8235-CD453AFBC640}" dt="2025-03-26T23:14:34.109" v="29" actId="478"/>
          <ac:spMkLst>
            <pc:docMk/>
            <pc:sldMk cId="1138701982" sldId="509"/>
            <ac:spMk id="71" creationId="{1CD0D9C7-A7AE-4A35-C4BF-852F6FA74357}"/>
          </ac:spMkLst>
        </pc:spChg>
        <pc:spChg chg="mod">
          <ac:chgData name="Doyle, Meridith" userId="647706d7-5745-40f9-aee7-b63dd7f7fa64" providerId="ADAL" clId="{1E79F9DC-4B5A-4F9F-8235-CD453AFBC640}" dt="2025-03-26T23:14:34.109" v="29" actId="478"/>
          <ac:spMkLst>
            <pc:docMk/>
            <pc:sldMk cId="1138701982" sldId="509"/>
            <ac:spMk id="72" creationId="{5C6F5352-CA60-8A03-479A-1863C5CDEEA9}"/>
          </ac:spMkLst>
        </pc:spChg>
        <pc:spChg chg="mod">
          <ac:chgData name="Doyle, Meridith" userId="647706d7-5745-40f9-aee7-b63dd7f7fa64" providerId="ADAL" clId="{1E79F9DC-4B5A-4F9F-8235-CD453AFBC640}" dt="2025-03-26T23:14:34.109" v="29" actId="478"/>
          <ac:spMkLst>
            <pc:docMk/>
            <pc:sldMk cId="1138701982" sldId="509"/>
            <ac:spMk id="73" creationId="{0C0EA840-ED64-DC6A-34D7-C6014D2EB636}"/>
          </ac:spMkLst>
        </pc:spChg>
        <pc:spChg chg="mod">
          <ac:chgData name="Doyle, Meridith" userId="647706d7-5745-40f9-aee7-b63dd7f7fa64" providerId="ADAL" clId="{1E79F9DC-4B5A-4F9F-8235-CD453AFBC640}" dt="2025-03-26T23:14:34.109" v="29" actId="478"/>
          <ac:spMkLst>
            <pc:docMk/>
            <pc:sldMk cId="1138701982" sldId="509"/>
            <ac:spMk id="74" creationId="{505DD072-8C52-D8C1-2341-DA24DB5DFAF1}"/>
          </ac:spMkLst>
        </pc:spChg>
        <pc:spChg chg="mod">
          <ac:chgData name="Doyle, Meridith" userId="647706d7-5745-40f9-aee7-b63dd7f7fa64" providerId="ADAL" clId="{1E79F9DC-4B5A-4F9F-8235-CD453AFBC640}" dt="2025-03-26T23:14:34.109" v="29" actId="478"/>
          <ac:spMkLst>
            <pc:docMk/>
            <pc:sldMk cId="1138701982" sldId="509"/>
            <ac:spMk id="75" creationId="{71AE6A1B-6E48-15B9-C157-ECB993846C85}"/>
          </ac:spMkLst>
        </pc:spChg>
        <pc:spChg chg="mod">
          <ac:chgData name="Doyle, Meridith" userId="647706d7-5745-40f9-aee7-b63dd7f7fa64" providerId="ADAL" clId="{1E79F9DC-4B5A-4F9F-8235-CD453AFBC640}" dt="2025-03-26T23:14:34.109" v="29" actId="478"/>
          <ac:spMkLst>
            <pc:docMk/>
            <pc:sldMk cId="1138701982" sldId="509"/>
            <ac:spMk id="76" creationId="{BBACBEA2-8F7E-0B30-D58F-4F3D53CBB777}"/>
          </ac:spMkLst>
        </pc:spChg>
        <pc:spChg chg="mod">
          <ac:chgData name="Doyle, Meridith" userId="647706d7-5745-40f9-aee7-b63dd7f7fa64" providerId="ADAL" clId="{1E79F9DC-4B5A-4F9F-8235-CD453AFBC640}" dt="2025-03-26T23:14:34.109" v="29" actId="478"/>
          <ac:spMkLst>
            <pc:docMk/>
            <pc:sldMk cId="1138701982" sldId="509"/>
            <ac:spMk id="77" creationId="{9B0BABBA-B0CC-0B1F-719D-C703606E1CD1}"/>
          </ac:spMkLst>
        </pc:spChg>
        <pc:spChg chg="mod">
          <ac:chgData name="Doyle, Meridith" userId="647706d7-5745-40f9-aee7-b63dd7f7fa64" providerId="ADAL" clId="{1E79F9DC-4B5A-4F9F-8235-CD453AFBC640}" dt="2025-03-26T23:14:34.109" v="29" actId="478"/>
          <ac:spMkLst>
            <pc:docMk/>
            <pc:sldMk cId="1138701982" sldId="509"/>
            <ac:spMk id="78" creationId="{89E8886D-3968-4B61-D9E4-ED1FCF30273A}"/>
          </ac:spMkLst>
        </pc:spChg>
        <pc:spChg chg="mod">
          <ac:chgData name="Doyle, Meridith" userId="647706d7-5745-40f9-aee7-b63dd7f7fa64" providerId="ADAL" clId="{1E79F9DC-4B5A-4F9F-8235-CD453AFBC640}" dt="2025-03-26T23:14:34.109" v="29" actId="478"/>
          <ac:spMkLst>
            <pc:docMk/>
            <pc:sldMk cId="1138701982" sldId="509"/>
            <ac:spMk id="79" creationId="{948F4549-1ED8-C2B1-A194-6157EE627705}"/>
          </ac:spMkLst>
        </pc:spChg>
        <pc:spChg chg="mod">
          <ac:chgData name="Doyle, Meridith" userId="647706d7-5745-40f9-aee7-b63dd7f7fa64" providerId="ADAL" clId="{1E79F9DC-4B5A-4F9F-8235-CD453AFBC640}" dt="2025-03-26T23:14:34.109" v="29" actId="478"/>
          <ac:spMkLst>
            <pc:docMk/>
            <pc:sldMk cId="1138701982" sldId="509"/>
            <ac:spMk id="80" creationId="{5B823E7B-38E2-D52C-D0D3-CB0A874BB5E8}"/>
          </ac:spMkLst>
        </pc:spChg>
        <pc:spChg chg="mod">
          <ac:chgData name="Doyle, Meridith" userId="647706d7-5745-40f9-aee7-b63dd7f7fa64" providerId="ADAL" clId="{1E79F9DC-4B5A-4F9F-8235-CD453AFBC640}" dt="2025-03-26T23:14:34.109" v="29" actId="478"/>
          <ac:spMkLst>
            <pc:docMk/>
            <pc:sldMk cId="1138701982" sldId="509"/>
            <ac:spMk id="81" creationId="{B9B71186-8E21-3B2B-8CB4-19E674C86103}"/>
          </ac:spMkLst>
        </pc:spChg>
        <pc:spChg chg="mod">
          <ac:chgData name="Doyle, Meridith" userId="647706d7-5745-40f9-aee7-b63dd7f7fa64" providerId="ADAL" clId="{1E79F9DC-4B5A-4F9F-8235-CD453AFBC640}" dt="2025-03-26T23:14:34.109" v="29" actId="478"/>
          <ac:spMkLst>
            <pc:docMk/>
            <pc:sldMk cId="1138701982" sldId="509"/>
            <ac:spMk id="82" creationId="{5D17B2E4-B603-CB2E-6732-C1D96C4FA943}"/>
          </ac:spMkLst>
        </pc:spChg>
        <pc:spChg chg="mod">
          <ac:chgData name="Doyle, Meridith" userId="647706d7-5745-40f9-aee7-b63dd7f7fa64" providerId="ADAL" clId="{1E79F9DC-4B5A-4F9F-8235-CD453AFBC640}" dt="2025-03-26T23:14:34.109" v="29" actId="478"/>
          <ac:spMkLst>
            <pc:docMk/>
            <pc:sldMk cId="1138701982" sldId="509"/>
            <ac:spMk id="83" creationId="{365FC9FF-F0E8-58B8-C610-412840911800}"/>
          </ac:spMkLst>
        </pc:spChg>
        <pc:spChg chg="mod">
          <ac:chgData name="Doyle, Meridith" userId="647706d7-5745-40f9-aee7-b63dd7f7fa64" providerId="ADAL" clId="{1E79F9DC-4B5A-4F9F-8235-CD453AFBC640}" dt="2025-03-26T23:14:34.109" v="29" actId="478"/>
          <ac:spMkLst>
            <pc:docMk/>
            <pc:sldMk cId="1138701982" sldId="509"/>
            <ac:spMk id="84" creationId="{1F34A89F-8C92-F91A-D4D9-3A032257E282}"/>
          </ac:spMkLst>
        </pc:spChg>
        <pc:spChg chg="mod">
          <ac:chgData name="Doyle, Meridith" userId="647706d7-5745-40f9-aee7-b63dd7f7fa64" providerId="ADAL" clId="{1E79F9DC-4B5A-4F9F-8235-CD453AFBC640}" dt="2025-03-26T23:14:34.109" v="29" actId="478"/>
          <ac:spMkLst>
            <pc:docMk/>
            <pc:sldMk cId="1138701982" sldId="509"/>
            <ac:spMk id="85" creationId="{DEB78701-8C6C-B8D0-83C1-E7EF181E7FA7}"/>
          </ac:spMkLst>
        </pc:spChg>
        <pc:spChg chg="mod">
          <ac:chgData name="Doyle, Meridith" userId="647706d7-5745-40f9-aee7-b63dd7f7fa64" providerId="ADAL" clId="{1E79F9DC-4B5A-4F9F-8235-CD453AFBC640}" dt="2025-03-26T23:14:34.109" v="29" actId="478"/>
          <ac:spMkLst>
            <pc:docMk/>
            <pc:sldMk cId="1138701982" sldId="509"/>
            <ac:spMk id="86" creationId="{73768354-EA99-AA37-E90C-C21BDCEBB825}"/>
          </ac:spMkLst>
        </pc:spChg>
        <pc:spChg chg="mod">
          <ac:chgData name="Doyle, Meridith" userId="647706d7-5745-40f9-aee7-b63dd7f7fa64" providerId="ADAL" clId="{1E79F9DC-4B5A-4F9F-8235-CD453AFBC640}" dt="2025-03-26T23:14:34.109" v="29" actId="478"/>
          <ac:spMkLst>
            <pc:docMk/>
            <pc:sldMk cId="1138701982" sldId="509"/>
            <ac:spMk id="87" creationId="{AD70B3F7-EA48-38C8-4C24-FFED3FE7F063}"/>
          </ac:spMkLst>
        </pc:spChg>
        <pc:spChg chg="del">
          <ac:chgData name="Doyle, Meridith" userId="647706d7-5745-40f9-aee7-b63dd7f7fa64" providerId="ADAL" clId="{1E79F9DC-4B5A-4F9F-8235-CD453AFBC640}" dt="2025-03-26T23:14:34.109" v="29" actId="478"/>
          <ac:spMkLst>
            <pc:docMk/>
            <pc:sldMk cId="1138701982" sldId="509"/>
            <ac:spMk id="90" creationId="{FF02D0C2-2C02-44E2-FED7-B012D502F850}"/>
          </ac:spMkLst>
        </pc:spChg>
        <pc:spChg chg="del">
          <ac:chgData name="Doyle, Meridith" userId="647706d7-5745-40f9-aee7-b63dd7f7fa64" providerId="ADAL" clId="{1E79F9DC-4B5A-4F9F-8235-CD453AFBC640}" dt="2025-03-26T23:14:31.643" v="28" actId="478"/>
          <ac:spMkLst>
            <pc:docMk/>
            <pc:sldMk cId="1138701982" sldId="509"/>
            <ac:spMk id="91" creationId="{3978A641-CDF8-4031-812A-4F1D7629A973}"/>
          </ac:spMkLst>
        </pc:spChg>
        <pc:grpChg chg="mod">
          <ac:chgData name="Doyle, Meridith" userId="647706d7-5745-40f9-aee7-b63dd7f7fa64" providerId="ADAL" clId="{1E79F9DC-4B5A-4F9F-8235-CD453AFBC640}" dt="2025-03-26T23:14:34.109" v="29" actId="478"/>
          <ac:grpSpMkLst>
            <pc:docMk/>
            <pc:sldMk cId="1138701982" sldId="509"/>
            <ac:grpSpMk id="93" creationId="{9C7E9387-59F3-E4C5-20F2-73B109DF909F}"/>
          </ac:grpSpMkLst>
        </pc:grpChg>
        <pc:picChg chg="mod">
          <ac:chgData name="Doyle, Meridith" userId="647706d7-5745-40f9-aee7-b63dd7f7fa64" providerId="ADAL" clId="{1E79F9DC-4B5A-4F9F-8235-CD453AFBC640}" dt="2025-03-26T23:14:34.109" v="29" actId="478"/>
          <ac:picMkLst>
            <pc:docMk/>
            <pc:sldMk cId="1138701982" sldId="509"/>
            <ac:picMk id="92" creationId="{6E2B75AB-B481-43BC-B43A-5DDFAC667AC7}"/>
          </ac:picMkLst>
        </pc:picChg>
      </pc:sldChg>
      <pc:sldChg chg="modSp">
        <pc:chgData name="Doyle, Meridith" userId="647706d7-5745-40f9-aee7-b63dd7f7fa64" providerId="ADAL" clId="{1E79F9DC-4B5A-4F9F-8235-CD453AFBC640}" dt="2025-03-27T00:04:00.072" v="307"/>
        <pc:sldMkLst>
          <pc:docMk/>
          <pc:sldMk cId="1659909382" sldId="510"/>
        </pc:sldMkLst>
        <pc:spChg chg="mod">
          <ac:chgData name="Doyle, Meridith" userId="647706d7-5745-40f9-aee7-b63dd7f7fa64" providerId="ADAL" clId="{1E79F9DC-4B5A-4F9F-8235-CD453AFBC640}" dt="2025-03-27T00:04:00.072" v="307"/>
          <ac:spMkLst>
            <pc:docMk/>
            <pc:sldMk cId="1659909382" sldId="510"/>
            <ac:spMk id="34" creationId="{D8F45545-39B5-6EC2-78B9-9C67E58A67C8}"/>
          </ac:spMkLst>
        </pc:spChg>
      </pc:sldChg>
      <pc:sldChg chg="modSp">
        <pc:chgData name="Doyle, Meridith" userId="647706d7-5745-40f9-aee7-b63dd7f7fa64" providerId="ADAL" clId="{1E79F9DC-4B5A-4F9F-8235-CD453AFBC640}" dt="2025-03-27T00:04:00.072" v="307"/>
        <pc:sldMkLst>
          <pc:docMk/>
          <pc:sldMk cId="2560783243" sldId="511"/>
        </pc:sldMkLst>
        <pc:spChg chg="mod">
          <ac:chgData name="Doyle, Meridith" userId="647706d7-5745-40f9-aee7-b63dd7f7fa64" providerId="ADAL" clId="{1E79F9DC-4B5A-4F9F-8235-CD453AFBC640}" dt="2025-03-27T00:04:00.072" v="307"/>
          <ac:spMkLst>
            <pc:docMk/>
            <pc:sldMk cId="2560783243" sldId="511"/>
            <ac:spMk id="2" creationId="{F61DD107-6691-317B-D473-445F28E6781B}"/>
          </ac:spMkLst>
        </pc:spChg>
      </pc:sldChg>
      <pc:sldChg chg="del">
        <pc:chgData name="Doyle, Meridith" userId="647706d7-5745-40f9-aee7-b63dd7f7fa64" providerId="ADAL" clId="{1E79F9DC-4B5A-4F9F-8235-CD453AFBC640}" dt="2025-03-26T19:09:23.455" v="6" actId="47"/>
        <pc:sldMkLst>
          <pc:docMk/>
          <pc:sldMk cId="3455772453" sldId="512"/>
        </pc:sldMkLst>
      </pc:sldChg>
      <pc:sldChg chg="del">
        <pc:chgData name="Doyle, Meridith" userId="647706d7-5745-40f9-aee7-b63dd7f7fa64" providerId="ADAL" clId="{1E79F9DC-4B5A-4F9F-8235-CD453AFBC640}" dt="2025-03-26T23:15:50.088" v="43" actId="47"/>
        <pc:sldMkLst>
          <pc:docMk/>
          <pc:sldMk cId="3235415452" sldId="515"/>
        </pc:sldMkLst>
      </pc:sldChg>
      <pc:sldChg chg="del">
        <pc:chgData name="Doyle, Meridith" userId="647706d7-5745-40f9-aee7-b63dd7f7fa64" providerId="ADAL" clId="{1E79F9DC-4B5A-4F9F-8235-CD453AFBC640}" dt="2025-03-26T19:09:22.341" v="3" actId="47"/>
        <pc:sldMkLst>
          <pc:docMk/>
          <pc:sldMk cId="1332417880" sldId="516"/>
        </pc:sldMkLst>
      </pc:sldChg>
      <pc:sldChg chg="del">
        <pc:chgData name="Doyle, Meridith" userId="647706d7-5745-40f9-aee7-b63dd7f7fa64" providerId="ADAL" clId="{1E79F9DC-4B5A-4F9F-8235-CD453AFBC640}" dt="2025-03-26T19:09:22.766" v="4" actId="47"/>
        <pc:sldMkLst>
          <pc:docMk/>
          <pc:sldMk cId="4056419771" sldId="517"/>
        </pc:sldMkLst>
      </pc:sldChg>
      <pc:sldChg chg="modSp">
        <pc:chgData name="Doyle, Meridith" userId="647706d7-5745-40f9-aee7-b63dd7f7fa64" providerId="ADAL" clId="{1E79F9DC-4B5A-4F9F-8235-CD453AFBC640}" dt="2025-03-27T00:04:00.072" v="307"/>
        <pc:sldMkLst>
          <pc:docMk/>
          <pc:sldMk cId="1845768059" sldId="518"/>
        </pc:sldMkLst>
        <pc:spChg chg="mod">
          <ac:chgData name="Doyle, Meridith" userId="647706d7-5745-40f9-aee7-b63dd7f7fa64" providerId="ADAL" clId="{1E79F9DC-4B5A-4F9F-8235-CD453AFBC640}" dt="2025-03-27T00:04:00.072" v="307"/>
          <ac:spMkLst>
            <pc:docMk/>
            <pc:sldMk cId="1845768059" sldId="518"/>
            <ac:spMk id="9" creationId="{CF80ACB4-2588-13EB-FAE3-D9184BCE491A}"/>
          </ac:spMkLst>
        </pc:spChg>
      </pc:sldChg>
      <pc:sldChg chg="del">
        <pc:chgData name="Doyle, Meridith" userId="647706d7-5745-40f9-aee7-b63dd7f7fa64" providerId="ADAL" clId="{1E79F9DC-4B5A-4F9F-8235-CD453AFBC640}" dt="2025-03-26T19:09:24.455" v="8" actId="47"/>
        <pc:sldMkLst>
          <pc:docMk/>
          <pc:sldMk cId="3947175364" sldId="519"/>
        </pc:sldMkLst>
      </pc:sldChg>
      <pc:sldChg chg="del">
        <pc:chgData name="Doyle, Meridith" userId="647706d7-5745-40f9-aee7-b63dd7f7fa64" providerId="ADAL" clId="{1E79F9DC-4B5A-4F9F-8235-CD453AFBC640}" dt="2025-03-26T19:09:23.907" v="7" actId="47"/>
        <pc:sldMkLst>
          <pc:docMk/>
          <pc:sldMk cId="3886902462" sldId="520"/>
        </pc:sldMkLst>
      </pc:sldChg>
      <pc:sldChg chg="del">
        <pc:chgData name="Doyle, Meridith" userId="647706d7-5745-40f9-aee7-b63dd7f7fa64" providerId="ADAL" clId="{1E79F9DC-4B5A-4F9F-8235-CD453AFBC640}" dt="2025-03-26T19:09:21.455" v="1" actId="47"/>
        <pc:sldMkLst>
          <pc:docMk/>
          <pc:sldMk cId="1738400761" sldId="522"/>
        </pc:sldMkLst>
      </pc:sldChg>
      <pc:sldChg chg="del">
        <pc:chgData name="Doyle, Meridith" userId="647706d7-5745-40f9-aee7-b63dd7f7fa64" providerId="ADAL" clId="{1E79F9DC-4B5A-4F9F-8235-CD453AFBC640}" dt="2025-03-26T19:09:23.129" v="5" actId="47"/>
        <pc:sldMkLst>
          <pc:docMk/>
          <pc:sldMk cId="4053447601" sldId="523"/>
        </pc:sldMkLst>
      </pc:sldChg>
      <pc:sldChg chg="del">
        <pc:chgData name="Doyle, Meridith" userId="647706d7-5745-40f9-aee7-b63dd7f7fa64" providerId="ADAL" clId="{1E79F9DC-4B5A-4F9F-8235-CD453AFBC640}" dt="2025-03-26T19:09:24.911" v="9" actId="47"/>
        <pc:sldMkLst>
          <pc:docMk/>
          <pc:sldMk cId="3160367906" sldId="524"/>
        </pc:sldMkLst>
      </pc:sldChg>
      <pc:sldChg chg="del">
        <pc:chgData name="Doyle, Meridith" userId="647706d7-5745-40f9-aee7-b63dd7f7fa64" providerId="ADAL" clId="{1E79F9DC-4B5A-4F9F-8235-CD453AFBC640}" dt="2025-03-26T23:07:45.451" v="24" actId="47"/>
        <pc:sldMkLst>
          <pc:docMk/>
          <pc:sldMk cId="3930064890" sldId="525"/>
        </pc:sldMkLst>
      </pc:sldChg>
      <pc:sldChg chg="addSp delSp modSp mod">
        <pc:chgData name="Doyle, Meridith" userId="647706d7-5745-40f9-aee7-b63dd7f7fa64" providerId="ADAL" clId="{1E79F9DC-4B5A-4F9F-8235-CD453AFBC640}" dt="2025-03-27T00:04:00.072" v="307"/>
        <pc:sldMkLst>
          <pc:docMk/>
          <pc:sldMk cId="3742522152" sldId="526"/>
        </pc:sldMkLst>
        <pc:spChg chg="mod">
          <ac:chgData name="Doyle, Meridith" userId="647706d7-5745-40f9-aee7-b63dd7f7fa64" providerId="ADAL" clId="{1E79F9DC-4B5A-4F9F-8235-CD453AFBC640}" dt="2025-03-27T00:04:00.072" v="307"/>
          <ac:spMkLst>
            <pc:docMk/>
            <pc:sldMk cId="3742522152" sldId="526"/>
            <ac:spMk id="2" creationId="{215ADB53-DA6A-1469-6344-A8F4913FBF28}"/>
          </ac:spMkLst>
        </pc:spChg>
        <pc:spChg chg="add del mod">
          <ac:chgData name="Doyle, Meridith" userId="647706d7-5745-40f9-aee7-b63dd7f7fa64" providerId="ADAL" clId="{1E79F9DC-4B5A-4F9F-8235-CD453AFBC640}" dt="2025-03-26T23:54:37.832" v="202" actId="478"/>
          <ac:spMkLst>
            <pc:docMk/>
            <pc:sldMk cId="3742522152" sldId="526"/>
            <ac:spMk id="8" creationId="{BB0DCD3A-852B-9953-8427-50E94B25CC39}"/>
          </ac:spMkLst>
        </pc:spChg>
        <pc:spChg chg="add del mod">
          <ac:chgData name="Doyle, Meridith" userId="647706d7-5745-40f9-aee7-b63dd7f7fa64" providerId="ADAL" clId="{1E79F9DC-4B5A-4F9F-8235-CD453AFBC640}" dt="2025-03-26T23:54:37.832" v="202" actId="478"/>
          <ac:spMkLst>
            <pc:docMk/>
            <pc:sldMk cId="3742522152" sldId="526"/>
            <ac:spMk id="9" creationId="{649C27F9-5F3D-3AA2-AC1E-FA10DD546E51}"/>
          </ac:spMkLst>
        </pc:spChg>
        <pc:spChg chg="add del mod">
          <ac:chgData name="Doyle, Meridith" userId="647706d7-5745-40f9-aee7-b63dd7f7fa64" providerId="ADAL" clId="{1E79F9DC-4B5A-4F9F-8235-CD453AFBC640}" dt="2025-03-26T23:54:37.832" v="202" actId="478"/>
          <ac:spMkLst>
            <pc:docMk/>
            <pc:sldMk cId="3742522152" sldId="526"/>
            <ac:spMk id="10" creationId="{E34AD0D5-B249-77F6-90C3-B18B6153A76F}"/>
          </ac:spMkLst>
        </pc:spChg>
        <pc:spChg chg="mod">
          <ac:chgData name="Doyle, Meridith" userId="647706d7-5745-40f9-aee7-b63dd7f7fa64" providerId="ADAL" clId="{1E79F9DC-4B5A-4F9F-8235-CD453AFBC640}" dt="2025-03-26T23:52:56.470" v="192" actId="20577"/>
          <ac:spMkLst>
            <pc:docMk/>
            <pc:sldMk cId="3742522152" sldId="526"/>
            <ac:spMk id="11" creationId="{EA20DE8F-7EA1-BC88-7258-A2F9968DE27A}"/>
          </ac:spMkLst>
        </pc:spChg>
        <pc:spChg chg="mod">
          <ac:chgData name="Doyle, Meridith" userId="647706d7-5745-40f9-aee7-b63dd7f7fa64" providerId="ADAL" clId="{1E79F9DC-4B5A-4F9F-8235-CD453AFBC640}" dt="2025-03-26T23:58:00.369" v="262" actId="1076"/>
          <ac:spMkLst>
            <pc:docMk/>
            <pc:sldMk cId="3742522152" sldId="526"/>
            <ac:spMk id="12" creationId="{B50C2633-C1EA-AB6E-4EAD-E4BA64DF9BF5}"/>
          </ac:spMkLst>
        </pc:spChg>
        <pc:spChg chg="add del mod">
          <ac:chgData name="Doyle, Meridith" userId="647706d7-5745-40f9-aee7-b63dd7f7fa64" providerId="ADAL" clId="{1E79F9DC-4B5A-4F9F-8235-CD453AFBC640}" dt="2025-03-26T23:54:37.832" v="202" actId="478"/>
          <ac:spMkLst>
            <pc:docMk/>
            <pc:sldMk cId="3742522152" sldId="526"/>
            <ac:spMk id="13" creationId="{302C7D73-611C-48D6-C630-9FC4B71F8AD7}"/>
          </ac:spMkLst>
        </pc:spChg>
      </pc:sldChg>
      <pc:sldChg chg="del">
        <pc:chgData name="Doyle, Meridith" userId="647706d7-5745-40f9-aee7-b63dd7f7fa64" providerId="ADAL" clId="{1E79F9DC-4B5A-4F9F-8235-CD453AFBC640}" dt="2025-03-26T23:55:50.544" v="219" actId="47"/>
        <pc:sldMkLst>
          <pc:docMk/>
          <pc:sldMk cId="1076793528" sldId="528"/>
        </pc:sldMkLst>
      </pc:sldChg>
      <pc:sldChg chg="modSp mod">
        <pc:chgData name="Doyle, Meridith" userId="647706d7-5745-40f9-aee7-b63dd7f7fa64" providerId="ADAL" clId="{1E79F9DC-4B5A-4F9F-8235-CD453AFBC640}" dt="2025-03-27T00:04:00.072" v="307"/>
        <pc:sldMkLst>
          <pc:docMk/>
          <pc:sldMk cId="3727978630" sldId="530"/>
        </pc:sldMkLst>
        <pc:spChg chg="mod">
          <ac:chgData name="Doyle, Meridith" userId="647706d7-5745-40f9-aee7-b63dd7f7fa64" providerId="ADAL" clId="{1E79F9DC-4B5A-4F9F-8235-CD453AFBC640}" dt="2025-03-26T23:15:14.017" v="30" actId="1076"/>
          <ac:spMkLst>
            <pc:docMk/>
            <pc:sldMk cId="3727978630" sldId="530"/>
            <ac:spMk id="3" creationId="{A9E7E45D-040C-846C-B29A-5A56642C8ABD}"/>
          </ac:spMkLst>
        </pc:spChg>
        <pc:spChg chg="mod">
          <ac:chgData name="Doyle, Meridith" userId="647706d7-5745-40f9-aee7-b63dd7f7fa64" providerId="ADAL" clId="{1E79F9DC-4B5A-4F9F-8235-CD453AFBC640}" dt="2025-03-27T00:02:34.999" v="303" actId="20577"/>
          <ac:spMkLst>
            <pc:docMk/>
            <pc:sldMk cId="3727978630" sldId="530"/>
            <ac:spMk id="4" creationId="{96C7E8D4-63B9-F720-CE65-B7D39A0ED031}"/>
          </ac:spMkLst>
        </pc:spChg>
        <pc:spChg chg="mod">
          <ac:chgData name="Doyle, Meridith" userId="647706d7-5745-40f9-aee7-b63dd7f7fa64" providerId="ADAL" clId="{1E79F9DC-4B5A-4F9F-8235-CD453AFBC640}" dt="2025-03-27T00:04:00.072" v="307"/>
          <ac:spMkLst>
            <pc:docMk/>
            <pc:sldMk cId="3727978630" sldId="530"/>
            <ac:spMk id="5" creationId="{060600D3-65C9-485A-AE39-9B6BD672FE18}"/>
          </ac:spMkLst>
        </pc:spChg>
        <pc:spChg chg="mod">
          <ac:chgData name="Doyle, Meridith" userId="647706d7-5745-40f9-aee7-b63dd7f7fa64" providerId="ADAL" clId="{1E79F9DC-4B5A-4F9F-8235-CD453AFBC640}" dt="2025-03-26T23:15:14.017" v="30" actId="1076"/>
          <ac:spMkLst>
            <pc:docMk/>
            <pc:sldMk cId="3727978630" sldId="530"/>
            <ac:spMk id="6" creationId="{3CDCF403-A4E3-59B7-3C85-600236B124DE}"/>
          </ac:spMkLst>
        </pc:spChg>
        <pc:spChg chg="mod">
          <ac:chgData name="Doyle, Meridith" userId="647706d7-5745-40f9-aee7-b63dd7f7fa64" providerId="ADAL" clId="{1E79F9DC-4B5A-4F9F-8235-CD453AFBC640}" dt="2025-03-26T23:15:14.017" v="30" actId="1076"/>
          <ac:spMkLst>
            <pc:docMk/>
            <pc:sldMk cId="3727978630" sldId="530"/>
            <ac:spMk id="7" creationId="{C6A8171D-1FCE-E6ED-3F2F-956F557A519E}"/>
          </ac:spMkLst>
        </pc:spChg>
        <pc:spChg chg="mod">
          <ac:chgData name="Doyle, Meridith" userId="647706d7-5745-40f9-aee7-b63dd7f7fa64" providerId="ADAL" clId="{1E79F9DC-4B5A-4F9F-8235-CD453AFBC640}" dt="2025-03-26T23:15:14.017" v="30" actId="1076"/>
          <ac:spMkLst>
            <pc:docMk/>
            <pc:sldMk cId="3727978630" sldId="530"/>
            <ac:spMk id="28" creationId="{166630DC-2624-4A6C-67D3-DBDD6906C8E6}"/>
          </ac:spMkLst>
        </pc:spChg>
        <pc:spChg chg="mod">
          <ac:chgData name="Doyle, Meridith" userId="647706d7-5745-40f9-aee7-b63dd7f7fa64" providerId="ADAL" clId="{1E79F9DC-4B5A-4F9F-8235-CD453AFBC640}" dt="2025-03-26T23:15:14.017" v="30" actId="1076"/>
          <ac:spMkLst>
            <pc:docMk/>
            <pc:sldMk cId="3727978630" sldId="530"/>
            <ac:spMk id="29" creationId="{0497072B-2DFE-1520-A524-B45C4302726D}"/>
          </ac:spMkLst>
        </pc:spChg>
        <pc:spChg chg="mod">
          <ac:chgData name="Doyle, Meridith" userId="647706d7-5745-40f9-aee7-b63dd7f7fa64" providerId="ADAL" clId="{1E79F9DC-4B5A-4F9F-8235-CD453AFBC640}" dt="2025-03-26T23:15:14.017" v="30" actId="1076"/>
          <ac:spMkLst>
            <pc:docMk/>
            <pc:sldMk cId="3727978630" sldId="530"/>
            <ac:spMk id="30" creationId="{508BDB42-14BB-7147-1FC9-A47EDD3605D9}"/>
          </ac:spMkLst>
        </pc:spChg>
        <pc:spChg chg="mod">
          <ac:chgData name="Doyle, Meridith" userId="647706d7-5745-40f9-aee7-b63dd7f7fa64" providerId="ADAL" clId="{1E79F9DC-4B5A-4F9F-8235-CD453AFBC640}" dt="2025-03-26T23:15:26.553" v="37" actId="1076"/>
          <ac:spMkLst>
            <pc:docMk/>
            <pc:sldMk cId="3727978630" sldId="530"/>
            <ac:spMk id="31" creationId="{0A864E6B-ED22-87B8-B17F-A1C0FAA41F7C}"/>
          </ac:spMkLst>
        </pc:spChg>
        <pc:graphicFrameChg chg="mod">
          <ac:chgData name="Doyle, Meridith" userId="647706d7-5745-40f9-aee7-b63dd7f7fa64" providerId="ADAL" clId="{1E79F9DC-4B5A-4F9F-8235-CD453AFBC640}" dt="2025-03-26T23:15:14.017" v="30" actId="1076"/>
          <ac:graphicFrameMkLst>
            <pc:docMk/>
            <pc:sldMk cId="3727978630" sldId="530"/>
            <ac:graphicFrameMk id="2" creationId="{F0148FD1-EC69-D6C4-6A18-520221D839FA}"/>
          </ac:graphicFrameMkLst>
        </pc:graphicFrameChg>
      </pc:sldChg>
      <pc:sldChg chg="modSp add mod">
        <pc:chgData name="Doyle, Meridith" userId="647706d7-5745-40f9-aee7-b63dd7f7fa64" providerId="ADAL" clId="{1E79F9DC-4B5A-4F9F-8235-CD453AFBC640}" dt="2025-03-26T23:51:21.363" v="127" actId="1076"/>
        <pc:sldMkLst>
          <pc:docMk/>
          <pc:sldMk cId="1367207203" sldId="531"/>
        </pc:sldMkLst>
        <pc:spChg chg="mod">
          <ac:chgData name="Doyle, Meridith" userId="647706d7-5745-40f9-aee7-b63dd7f7fa64" providerId="ADAL" clId="{1E79F9DC-4B5A-4F9F-8235-CD453AFBC640}" dt="2025-03-26T23:51:21.363" v="127" actId="1076"/>
          <ac:spMkLst>
            <pc:docMk/>
            <pc:sldMk cId="1367207203" sldId="531"/>
            <ac:spMk id="3" creationId="{6D7CFFCF-4BDF-781D-0D5A-4292388F6F16}"/>
          </ac:spMkLst>
        </pc:spChg>
        <pc:picChg chg="mod">
          <ac:chgData name="Doyle, Meridith" userId="647706d7-5745-40f9-aee7-b63dd7f7fa64" providerId="ADAL" clId="{1E79F9DC-4B5A-4F9F-8235-CD453AFBC640}" dt="2025-03-26T23:50:49.695" v="115" actId="1036"/>
          <ac:picMkLst>
            <pc:docMk/>
            <pc:sldMk cId="1367207203" sldId="531"/>
            <ac:picMk id="5" creationId="{6D217C9F-5F03-977D-AB3E-6A2534D4C77A}"/>
          </ac:picMkLst>
        </pc:picChg>
      </pc:sldChg>
      <pc:sldChg chg="del">
        <pc:chgData name="Doyle, Meridith" userId="647706d7-5745-40f9-aee7-b63dd7f7fa64" providerId="ADAL" clId="{1E79F9DC-4B5A-4F9F-8235-CD453AFBC640}" dt="2025-03-26T19:09:21.915" v="2" actId="47"/>
        <pc:sldMkLst>
          <pc:docMk/>
          <pc:sldMk cId="2316223956" sldId="531"/>
        </pc:sldMkLst>
      </pc:sldChg>
      <pc:sldChg chg="modSp add mod">
        <pc:chgData name="Doyle, Meridith" userId="647706d7-5745-40f9-aee7-b63dd7f7fa64" providerId="ADAL" clId="{1E79F9DC-4B5A-4F9F-8235-CD453AFBC640}" dt="2025-03-27T00:04:00.072" v="307"/>
        <pc:sldMkLst>
          <pc:docMk/>
          <pc:sldMk cId="3946513172" sldId="532"/>
        </pc:sldMkLst>
        <pc:spChg chg="mod">
          <ac:chgData name="Doyle, Meridith" userId="647706d7-5745-40f9-aee7-b63dd7f7fa64" providerId="ADAL" clId="{1E79F9DC-4B5A-4F9F-8235-CD453AFBC640}" dt="2025-03-27T00:04:00.072" v="307"/>
          <ac:spMkLst>
            <pc:docMk/>
            <pc:sldMk cId="3946513172" sldId="532"/>
            <ac:spMk id="2" creationId="{F61DD107-6691-317B-D473-445F28E6781B}"/>
          </ac:spMkLst>
        </pc:spChg>
        <pc:spChg chg="mod">
          <ac:chgData name="Doyle, Meridith" userId="647706d7-5745-40f9-aee7-b63dd7f7fa64" providerId="ADAL" clId="{1E79F9DC-4B5A-4F9F-8235-CD453AFBC640}" dt="2025-03-27T00:04:00.072" v="307"/>
          <ac:spMkLst>
            <pc:docMk/>
            <pc:sldMk cId="3946513172" sldId="532"/>
            <ac:spMk id="3" creationId="{E89CA8E4-E557-2FD9-BE32-7486F44E1667}"/>
          </ac:spMkLst>
        </pc:spChg>
        <pc:spChg chg="mod">
          <ac:chgData name="Doyle, Meridith" userId="647706d7-5745-40f9-aee7-b63dd7f7fa64" providerId="ADAL" clId="{1E79F9DC-4B5A-4F9F-8235-CD453AFBC640}" dt="2025-03-26T23:56:23.500" v="235" actId="403"/>
          <ac:spMkLst>
            <pc:docMk/>
            <pc:sldMk cId="3946513172" sldId="532"/>
            <ac:spMk id="5" creationId="{33FE2EF7-A761-298C-34BF-24FBD021C26E}"/>
          </ac:spMkLst>
        </pc:spChg>
      </pc:sldChg>
      <pc:sldChg chg="addSp delSp modSp mod">
        <pc:chgData name="Doyle, Meridith" userId="647706d7-5745-40f9-aee7-b63dd7f7fa64" providerId="ADAL" clId="{1E79F9DC-4B5A-4F9F-8235-CD453AFBC640}" dt="2025-03-26T23:57:53.326" v="260" actId="1076"/>
        <pc:sldMkLst>
          <pc:docMk/>
          <pc:sldMk cId="4043710644" sldId="533"/>
        </pc:sldMkLst>
        <pc:spChg chg="mod">
          <ac:chgData name="Doyle, Meridith" userId="647706d7-5745-40f9-aee7-b63dd7f7fa64" providerId="ADAL" clId="{1E79F9DC-4B5A-4F9F-8235-CD453AFBC640}" dt="2025-03-26T23:54:03.529" v="199" actId="1076"/>
          <ac:spMkLst>
            <pc:docMk/>
            <pc:sldMk cId="4043710644" sldId="533"/>
            <ac:spMk id="2" creationId="{525162EF-E795-780C-E883-D7F15FE6FE6E}"/>
          </ac:spMkLst>
        </pc:spChg>
        <pc:spChg chg="mod">
          <ac:chgData name="Doyle, Meridith" userId="647706d7-5745-40f9-aee7-b63dd7f7fa64" providerId="ADAL" clId="{1E79F9DC-4B5A-4F9F-8235-CD453AFBC640}" dt="2025-03-26T23:54:05.523" v="200" actId="20577"/>
          <ac:spMkLst>
            <pc:docMk/>
            <pc:sldMk cId="4043710644" sldId="533"/>
            <ac:spMk id="4" creationId="{5D0255B4-6E88-DFC3-E80A-06247A53D814}"/>
          </ac:spMkLst>
        </pc:spChg>
        <pc:spChg chg="mod">
          <ac:chgData name="Doyle, Meridith" userId="647706d7-5745-40f9-aee7-b63dd7f7fa64" providerId="ADAL" clId="{1E79F9DC-4B5A-4F9F-8235-CD453AFBC640}" dt="2025-03-26T23:54:03.529" v="199" actId="1076"/>
          <ac:spMkLst>
            <pc:docMk/>
            <pc:sldMk cId="4043710644" sldId="533"/>
            <ac:spMk id="5" creationId="{5984A0B5-23A7-587A-1F11-4E43380F1D3D}"/>
          </ac:spMkLst>
        </pc:spChg>
        <pc:spChg chg="mod">
          <ac:chgData name="Doyle, Meridith" userId="647706d7-5745-40f9-aee7-b63dd7f7fa64" providerId="ADAL" clId="{1E79F9DC-4B5A-4F9F-8235-CD453AFBC640}" dt="2025-03-26T23:54:03.529" v="199" actId="1076"/>
          <ac:spMkLst>
            <pc:docMk/>
            <pc:sldMk cId="4043710644" sldId="533"/>
            <ac:spMk id="6" creationId="{212918CF-E0D6-5A2D-54AE-CAFD389573D4}"/>
          </ac:spMkLst>
        </pc:spChg>
        <pc:spChg chg="mod">
          <ac:chgData name="Doyle, Meridith" userId="647706d7-5745-40f9-aee7-b63dd7f7fa64" providerId="ADAL" clId="{1E79F9DC-4B5A-4F9F-8235-CD453AFBC640}" dt="2025-03-26T23:54:03.529" v="199" actId="1076"/>
          <ac:spMkLst>
            <pc:docMk/>
            <pc:sldMk cId="4043710644" sldId="533"/>
            <ac:spMk id="17" creationId="{ADC78A4B-DCEE-39DA-E99B-B4BF4844CBF0}"/>
          </ac:spMkLst>
        </pc:spChg>
        <pc:spChg chg="mod">
          <ac:chgData name="Doyle, Meridith" userId="647706d7-5745-40f9-aee7-b63dd7f7fa64" providerId="ADAL" clId="{1E79F9DC-4B5A-4F9F-8235-CD453AFBC640}" dt="2025-03-26T23:54:03.529" v="199" actId="1076"/>
          <ac:spMkLst>
            <pc:docMk/>
            <pc:sldMk cId="4043710644" sldId="533"/>
            <ac:spMk id="18" creationId="{99EB0DBC-FDA0-C2B6-5DC8-A18761F47424}"/>
          </ac:spMkLst>
        </pc:spChg>
        <pc:spChg chg="mod">
          <ac:chgData name="Doyle, Meridith" userId="647706d7-5745-40f9-aee7-b63dd7f7fa64" providerId="ADAL" clId="{1E79F9DC-4B5A-4F9F-8235-CD453AFBC640}" dt="2025-03-26T23:54:03.529" v="199" actId="1076"/>
          <ac:spMkLst>
            <pc:docMk/>
            <pc:sldMk cId="4043710644" sldId="533"/>
            <ac:spMk id="20" creationId="{00ADDF2A-4B9D-53FB-72F6-955E0C9B456E}"/>
          </ac:spMkLst>
        </pc:spChg>
        <pc:spChg chg="mod">
          <ac:chgData name="Doyle, Meridith" userId="647706d7-5745-40f9-aee7-b63dd7f7fa64" providerId="ADAL" clId="{1E79F9DC-4B5A-4F9F-8235-CD453AFBC640}" dt="2025-03-26T23:54:03.529" v="199" actId="1076"/>
          <ac:spMkLst>
            <pc:docMk/>
            <pc:sldMk cId="4043710644" sldId="533"/>
            <ac:spMk id="21" creationId="{23A84857-38EB-64AA-4670-E39A069B87C0}"/>
          </ac:spMkLst>
        </pc:spChg>
        <pc:spChg chg="add mod">
          <ac:chgData name="Doyle, Meridith" userId="647706d7-5745-40f9-aee7-b63dd7f7fa64" providerId="ADAL" clId="{1E79F9DC-4B5A-4F9F-8235-CD453AFBC640}" dt="2025-03-26T23:54:59.139" v="205"/>
          <ac:spMkLst>
            <pc:docMk/>
            <pc:sldMk cId="4043710644" sldId="533"/>
            <ac:spMk id="31" creationId="{E3585D2D-D9F1-709A-9D5E-CDFE9E83A7D8}"/>
          </ac:spMkLst>
        </pc:spChg>
        <pc:spChg chg="add mod">
          <ac:chgData name="Doyle, Meridith" userId="647706d7-5745-40f9-aee7-b63dd7f7fa64" providerId="ADAL" clId="{1E79F9DC-4B5A-4F9F-8235-CD453AFBC640}" dt="2025-03-26T23:54:59.139" v="205"/>
          <ac:spMkLst>
            <pc:docMk/>
            <pc:sldMk cId="4043710644" sldId="533"/>
            <ac:spMk id="32" creationId="{703C16EE-14B6-DA54-F67F-6C54C51524CB}"/>
          </ac:spMkLst>
        </pc:spChg>
        <pc:spChg chg="add mod">
          <ac:chgData name="Doyle, Meridith" userId="647706d7-5745-40f9-aee7-b63dd7f7fa64" providerId="ADAL" clId="{1E79F9DC-4B5A-4F9F-8235-CD453AFBC640}" dt="2025-03-26T23:54:53.026" v="204"/>
          <ac:spMkLst>
            <pc:docMk/>
            <pc:sldMk cId="4043710644" sldId="533"/>
            <ac:spMk id="33" creationId="{C07F7468-8FBD-C733-5C83-D9E738624A20}"/>
          </ac:spMkLst>
        </pc:spChg>
        <pc:spChg chg="add mod">
          <ac:chgData name="Doyle, Meridith" userId="647706d7-5745-40f9-aee7-b63dd7f7fa64" providerId="ADAL" clId="{1E79F9DC-4B5A-4F9F-8235-CD453AFBC640}" dt="2025-03-26T23:54:53.026" v="204"/>
          <ac:spMkLst>
            <pc:docMk/>
            <pc:sldMk cId="4043710644" sldId="533"/>
            <ac:spMk id="34" creationId="{B54BE01D-3489-23C4-FB57-643589AE643B}"/>
          </ac:spMkLst>
        </pc:spChg>
        <pc:spChg chg="add del">
          <ac:chgData name="Doyle, Meridith" userId="647706d7-5745-40f9-aee7-b63dd7f7fa64" providerId="ADAL" clId="{1E79F9DC-4B5A-4F9F-8235-CD453AFBC640}" dt="2025-03-26T23:55:00.392" v="206" actId="478"/>
          <ac:spMkLst>
            <pc:docMk/>
            <pc:sldMk cId="4043710644" sldId="533"/>
            <ac:spMk id="46" creationId="{9801F54B-BB19-B74B-CD78-BBEA340960CB}"/>
          </ac:spMkLst>
        </pc:spChg>
        <pc:spChg chg="add del">
          <ac:chgData name="Doyle, Meridith" userId="647706d7-5745-40f9-aee7-b63dd7f7fa64" providerId="ADAL" clId="{1E79F9DC-4B5A-4F9F-8235-CD453AFBC640}" dt="2025-03-26T23:55:00.392" v="206" actId="478"/>
          <ac:spMkLst>
            <pc:docMk/>
            <pc:sldMk cId="4043710644" sldId="533"/>
            <ac:spMk id="47" creationId="{9493F240-3FF2-99C4-20C2-5B3A7652CFE0}"/>
          </ac:spMkLst>
        </pc:spChg>
        <pc:spChg chg="mod">
          <ac:chgData name="Doyle, Meridith" userId="647706d7-5745-40f9-aee7-b63dd7f7fa64" providerId="ADAL" clId="{1E79F9DC-4B5A-4F9F-8235-CD453AFBC640}" dt="2025-03-26T23:57:53.326" v="260" actId="1076"/>
          <ac:spMkLst>
            <pc:docMk/>
            <pc:sldMk cId="4043710644" sldId="533"/>
            <ac:spMk id="48" creationId="{9616D04A-AF37-B1F3-9D54-715B59DE34F7}"/>
          </ac:spMkLst>
        </pc:spChg>
        <pc:spChg chg="mod">
          <ac:chgData name="Doyle, Meridith" userId="647706d7-5745-40f9-aee7-b63dd7f7fa64" providerId="ADAL" clId="{1E79F9DC-4B5A-4F9F-8235-CD453AFBC640}" dt="2025-03-26T23:56:36.272" v="239" actId="1076"/>
          <ac:spMkLst>
            <pc:docMk/>
            <pc:sldMk cId="4043710644" sldId="533"/>
            <ac:spMk id="50" creationId="{8ECEB0BF-C001-D18C-1499-907D948A6573}"/>
          </ac:spMkLst>
        </pc:spChg>
        <pc:spChg chg="add del">
          <ac:chgData name="Doyle, Meridith" userId="647706d7-5745-40f9-aee7-b63dd7f7fa64" providerId="ADAL" clId="{1E79F9DC-4B5A-4F9F-8235-CD453AFBC640}" dt="2025-03-26T23:55:00.392" v="206" actId="478"/>
          <ac:spMkLst>
            <pc:docMk/>
            <pc:sldMk cId="4043710644" sldId="533"/>
            <ac:spMk id="64" creationId="{3C783E87-F0B1-3514-D14F-2AE639028CD2}"/>
          </ac:spMkLst>
        </pc:spChg>
        <pc:spChg chg="add del">
          <ac:chgData name="Doyle, Meridith" userId="647706d7-5745-40f9-aee7-b63dd7f7fa64" providerId="ADAL" clId="{1E79F9DC-4B5A-4F9F-8235-CD453AFBC640}" dt="2025-03-26T23:55:00.392" v="206" actId="478"/>
          <ac:spMkLst>
            <pc:docMk/>
            <pc:sldMk cId="4043710644" sldId="533"/>
            <ac:spMk id="65" creationId="{4CD24E41-ABFC-2402-897B-57DDAC68C0DE}"/>
          </ac:spMkLst>
        </pc:spChg>
        <pc:cxnChg chg="mod">
          <ac:chgData name="Doyle, Meridith" userId="647706d7-5745-40f9-aee7-b63dd7f7fa64" providerId="ADAL" clId="{1E79F9DC-4B5A-4F9F-8235-CD453AFBC640}" dt="2025-03-26T23:54:03.529" v="199" actId="1076"/>
          <ac:cxnSpMkLst>
            <pc:docMk/>
            <pc:sldMk cId="4043710644" sldId="533"/>
            <ac:cxnSpMk id="12" creationId="{F47B5519-62D5-EA4B-14BE-2996C2FB0A67}"/>
          </ac:cxnSpMkLst>
        </pc:cxnChg>
        <pc:cxnChg chg="mod">
          <ac:chgData name="Doyle, Meridith" userId="647706d7-5745-40f9-aee7-b63dd7f7fa64" providerId="ADAL" clId="{1E79F9DC-4B5A-4F9F-8235-CD453AFBC640}" dt="2025-03-26T23:54:03.529" v="199" actId="1076"/>
          <ac:cxnSpMkLst>
            <pc:docMk/>
            <pc:sldMk cId="4043710644" sldId="533"/>
            <ac:cxnSpMk id="16" creationId="{10F92CB4-C320-D606-7278-AC8C791BFC46}"/>
          </ac:cxnSpMkLst>
        </pc:cxnChg>
        <pc:cxnChg chg="mod">
          <ac:chgData name="Doyle, Meridith" userId="647706d7-5745-40f9-aee7-b63dd7f7fa64" providerId="ADAL" clId="{1E79F9DC-4B5A-4F9F-8235-CD453AFBC640}" dt="2025-03-26T23:54:03.529" v="199" actId="1076"/>
          <ac:cxnSpMkLst>
            <pc:docMk/>
            <pc:sldMk cId="4043710644" sldId="533"/>
            <ac:cxnSpMk id="25" creationId="{D6EFF36C-2C47-88B8-111A-ECCED28EC472}"/>
          </ac:cxnSpMkLst>
        </pc:cxnChg>
        <pc:cxnChg chg="mod">
          <ac:chgData name="Doyle, Meridith" userId="647706d7-5745-40f9-aee7-b63dd7f7fa64" providerId="ADAL" clId="{1E79F9DC-4B5A-4F9F-8235-CD453AFBC640}" dt="2025-03-26T23:54:03.529" v="199" actId="1076"/>
          <ac:cxnSpMkLst>
            <pc:docMk/>
            <pc:sldMk cId="4043710644" sldId="533"/>
            <ac:cxnSpMk id="26" creationId="{503D9028-1046-2257-9A65-6E79D8024C4E}"/>
          </ac:cxnSpMkLst>
        </pc:cxnChg>
        <pc:cxnChg chg="mod">
          <ac:chgData name="Doyle, Meridith" userId="647706d7-5745-40f9-aee7-b63dd7f7fa64" providerId="ADAL" clId="{1E79F9DC-4B5A-4F9F-8235-CD453AFBC640}" dt="2025-03-26T23:54:03.529" v="199" actId="1076"/>
          <ac:cxnSpMkLst>
            <pc:docMk/>
            <pc:sldMk cId="4043710644" sldId="533"/>
            <ac:cxnSpMk id="28" creationId="{59287A6E-8B0E-BAB8-E232-9BB9A4722796}"/>
          </ac:cxnSpMkLst>
        </pc:cxnChg>
        <pc:cxnChg chg="mod">
          <ac:chgData name="Doyle, Meridith" userId="647706d7-5745-40f9-aee7-b63dd7f7fa64" providerId="ADAL" clId="{1E79F9DC-4B5A-4F9F-8235-CD453AFBC640}" dt="2025-03-26T23:54:03.529" v="199" actId="1076"/>
          <ac:cxnSpMkLst>
            <pc:docMk/>
            <pc:sldMk cId="4043710644" sldId="533"/>
            <ac:cxnSpMk id="29" creationId="{B8C16FF1-CB7D-76D3-281A-E981CC19DF8F}"/>
          </ac:cxnSpMkLst>
        </pc:cxnChg>
        <pc:cxnChg chg="mod">
          <ac:chgData name="Doyle, Meridith" userId="647706d7-5745-40f9-aee7-b63dd7f7fa64" providerId="ADAL" clId="{1E79F9DC-4B5A-4F9F-8235-CD453AFBC640}" dt="2025-03-26T23:54:03.529" v="199" actId="1076"/>
          <ac:cxnSpMkLst>
            <pc:docMk/>
            <pc:sldMk cId="4043710644" sldId="533"/>
            <ac:cxnSpMk id="42" creationId="{5BFFAE34-2161-FAEB-A08D-A30B77D6B1C5}"/>
          </ac:cxnSpMkLst>
        </pc:cxnChg>
      </pc:sldChg>
      <pc:sldChg chg="del">
        <pc:chgData name="Doyle, Meridith" userId="647706d7-5745-40f9-aee7-b63dd7f7fa64" providerId="ADAL" clId="{1E79F9DC-4B5A-4F9F-8235-CD453AFBC640}" dt="2025-03-26T23:55:49.586" v="218" actId="47"/>
        <pc:sldMkLst>
          <pc:docMk/>
          <pc:sldMk cId="1092626866" sldId="534"/>
        </pc:sldMkLst>
      </pc:sldChg>
      <pc:sldChg chg="addSp modSp new">
        <pc:chgData name="Doyle, Meridith" userId="647706d7-5745-40f9-aee7-b63dd7f7fa64" providerId="ADAL" clId="{1E79F9DC-4B5A-4F9F-8235-CD453AFBC640}" dt="2025-03-27T00:04:30.262" v="312"/>
        <pc:sldMkLst>
          <pc:docMk/>
          <pc:sldMk cId="2582414096" sldId="534"/>
        </pc:sldMkLst>
        <pc:spChg chg="add mod">
          <ac:chgData name="Doyle, Meridith" userId="647706d7-5745-40f9-aee7-b63dd7f7fa64" providerId="ADAL" clId="{1E79F9DC-4B5A-4F9F-8235-CD453AFBC640}" dt="2025-03-27T00:04:30.262" v="312"/>
          <ac:spMkLst>
            <pc:docMk/>
            <pc:sldMk cId="2582414096" sldId="534"/>
            <ac:spMk id="2" creationId="{A57220F5-E0B4-EB2E-13EE-C6E315B586F0}"/>
          </ac:spMkLst>
        </pc:spChg>
        <pc:picChg chg="add mod">
          <ac:chgData name="Doyle, Meridith" userId="647706d7-5745-40f9-aee7-b63dd7f7fa64" providerId="ADAL" clId="{1E79F9DC-4B5A-4F9F-8235-CD453AFBC640}" dt="2025-03-27T00:04:30.262" v="312"/>
          <ac:picMkLst>
            <pc:docMk/>
            <pc:sldMk cId="2582414096" sldId="534"/>
            <ac:picMk id="3" creationId="{AF16FE55-C105-9BA4-5A8F-86EA75CE78A5}"/>
          </ac:picMkLst>
        </pc:picChg>
      </pc:sldChg>
      <pc:sldChg chg="modSp add del mod">
        <pc:chgData name="Doyle, Meridith" userId="647706d7-5745-40f9-aee7-b63dd7f7fa64" providerId="ADAL" clId="{1E79F9DC-4B5A-4F9F-8235-CD453AFBC640}" dt="2025-03-26T23:15:45.187" v="42"/>
        <pc:sldMkLst>
          <pc:docMk/>
          <pc:sldMk cId="1645456835" sldId="535"/>
        </pc:sldMkLst>
        <pc:spChg chg="mod">
          <ac:chgData name="Doyle, Meridith" userId="647706d7-5745-40f9-aee7-b63dd7f7fa64" providerId="ADAL" clId="{1E79F9DC-4B5A-4F9F-8235-CD453AFBC640}" dt="2025-03-26T23:15:45.187" v="42"/>
          <ac:spMkLst>
            <pc:docMk/>
            <pc:sldMk cId="1645456835" sldId="535"/>
            <ac:spMk id="6" creationId="{30A13920-4F2C-2F49-9F06-277D29A38DE4}"/>
          </ac:spMkLst>
        </pc:spChg>
      </pc:sldChg>
      <pc:sldChg chg="new del">
        <pc:chgData name="Doyle, Meridith" userId="647706d7-5745-40f9-aee7-b63dd7f7fa64" providerId="ADAL" clId="{1E79F9DC-4B5A-4F9F-8235-CD453AFBC640}" dt="2025-03-27T00:04:22.359" v="310" actId="47"/>
        <pc:sldMkLst>
          <pc:docMk/>
          <pc:sldMk cId="3874852055" sldId="535"/>
        </pc:sldMkLst>
      </pc:sldChg>
      <pc:sldMasterChg chg="modSldLayout">
        <pc:chgData name="Doyle, Meridith" userId="647706d7-5745-40f9-aee7-b63dd7f7fa64" providerId="ADAL" clId="{1E79F9DC-4B5A-4F9F-8235-CD453AFBC640}" dt="2025-03-26T23:50:13.202" v="104"/>
        <pc:sldMasterMkLst>
          <pc:docMk/>
          <pc:sldMasterMk cId="2989427193" sldId="2147483660"/>
        </pc:sldMasterMkLst>
        <pc:sldLayoutChg chg="addSp modSp">
          <pc:chgData name="Doyle, Meridith" userId="647706d7-5745-40f9-aee7-b63dd7f7fa64" providerId="ADAL" clId="{1E79F9DC-4B5A-4F9F-8235-CD453AFBC640}" dt="2025-03-26T23:50:13.202" v="104"/>
          <pc:sldLayoutMkLst>
            <pc:docMk/>
            <pc:sldMasterMk cId="2989427193" sldId="2147483660"/>
            <pc:sldLayoutMk cId="4071493441" sldId="2147483661"/>
          </pc:sldLayoutMkLst>
          <pc:picChg chg="add mod">
            <ac:chgData name="Doyle, Meridith" userId="647706d7-5745-40f9-aee7-b63dd7f7fa64" providerId="ADAL" clId="{1E79F9DC-4B5A-4F9F-8235-CD453AFBC640}" dt="2025-03-26T23:50:13.202" v="104"/>
            <ac:picMkLst>
              <pc:docMk/>
              <pc:sldMasterMk cId="2989427193" sldId="2147483660"/>
              <pc:sldLayoutMk cId="4071493441" sldId="2147483661"/>
              <ac:picMk id="7" creationId="{D94FF628-A2E7-19E6-F5DC-CFC3A2A67627}"/>
            </ac:picMkLst>
          </pc:picChg>
          <pc:picChg chg="add mod">
            <ac:chgData name="Doyle, Meridith" userId="647706d7-5745-40f9-aee7-b63dd7f7fa64" providerId="ADAL" clId="{1E79F9DC-4B5A-4F9F-8235-CD453AFBC640}" dt="2025-03-26T23:50:13.202" v="104"/>
            <ac:picMkLst>
              <pc:docMk/>
              <pc:sldMasterMk cId="2989427193" sldId="2147483660"/>
              <pc:sldLayoutMk cId="4071493441" sldId="2147483661"/>
              <ac:picMk id="8" creationId="{510B5CB4-0B8C-6925-6EBC-25699CEAAB3E}"/>
            </ac:picMkLst>
          </pc:picChg>
          <pc:picChg chg="add mod">
            <ac:chgData name="Doyle, Meridith" userId="647706d7-5745-40f9-aee7-b63dd7f7fa64" providerId="ADAL" clId="{1E79F9DC-4B5A-4F9F-8235-CD453AFBC640}" dt="2025-03-26T23:50:13.202" v="104"/>
            <ac:picMkLst>
              <pc:docMk/>
              <pc:sldMasterMk cId="2989427193" sldId="2147483660"/>
              <pc:sldLayoutMk cId="4071493441" sldId="2147483661"/>
              <ac:picMk id="9" creationId="{6044FD5D-DE51-325F-7F2A-E083D870D2F2}"/>
            </ac:picMkLst>
          </pc:picChg>
        </pc:sldLayoutChg>
        <pc:sldLayoutChg chg="addSp modSp mod">
          <pc:chgData name="Doyle, Meridith" userId="647706d7-5745-40f9-aee7-b63dd7f7fa64" providerId="ADAL" clId="{1E79F9DC-4B5A-4F9F-8235-CD453AFBC640}" dt="2025-03-26T23:21:12.174" v="78" actId="14100"/>
          <pc:sldLayoutMkLst>
            <pc:docMk/>
            <pc:sldMasterMk cId="2989427193" sldId="2147483660"/>
            <pc:sldLayoutMk cId="1661834594" sldId="2147483662"/>
          </pc:sldLayoutMkLst>
          <pc:picChg chg="mod">
            <ac:chgData name="Doyle, Meridith" userId="647706d7-5745-40f9-aee7-b63dd7f7fa64" providerId="ADAL" clId="{1E79F9DC-4B5A-4F9F-8235-CD453AFBC640}" dt="2025-03-26T23:21:12.174" v="78" actId="14100"/>
            <ac:picMkLst>
              <pc:docMk/>
              <pc:sldMasterMk cId="2989427193" sldId="2147483660"/>
              <pc:sldLayoutMk cId="1661834594" sldId="2147483662"/>
              <ac:picMk id="7" creationId="{BDD0EB4B-38FD-FB21-7F4B-638C33EC7F8D}"/>
            </ac:picMkLst>
          </pc:picChg>
          <pc:picChg chg="add mod">
            <ac:chgData name="Doyle, Meridith" userId="647706d7-5745-40f9-aee7-b63dd7f7fa64" providerId="ADAL" clId="{1E79F9DC-4B5A-4F9F-8235-CD453AFBC640}" dt="2025-03-26T23:20:44.151" v="71" actId="14100"/>
            <ac:picMkLst>
              <pc:docMk/>
              <pc:sldMasterMk cId="2989427193" sldId="2147483660"/>
              <pc:sldLayoutMk cId="1661834594" sldId="2147483662"/>
              <ac:picMk id="8" creationId="{09DAEE97-DF99-B31D-BB18-FA626C8B4599}"/>
            </ac:picMkLst>
          </pc:picChg>
          <pc:picChg chg="add mod">
            <ac:chgData name="Doyle, Meridith" userId="647706d7-5745-40f9-aee7-b63dd7f7fa64" providerId="ADAL" clId="{1E79F9DC-4B5A-4F9F-8235-CD453AFBC640}" dt="2025-03-26T23:21:00.844" v="76" actId="1076"/>
            <ac:picMkLst>
              <pc:docMk/>
              <pc:sldMasterMk cId="2989427193" sldId="2147483660"/>
              <pc:sldLayoutMk cId="1661834594" sldId="2147483662"/>
              <ac:picMk id="9" creationId="{9E0967CC-39B5-3ECD-0D80-26F123C5DC84}"/>
            </ac:picMkLst>
          </pc:picChg>
        </pc:sldLayoutChg>
        <pc:sldLayoutChg chg="addSp delSp modSp mod">
          <pc:chgData name="Doyle, Meridith" userId="647706d7-5745-40f9-aee7-b63dd7f7fa64" providerId="ADAL" clId="{1E79F9DC-4B5A-4F9F-8235-CD453AFBC640}" dt="2025-03-26T23:49:38.908" v="88"/>
          <pc:sldLayoutMkLst>
            <pc:docMk/>
            <pc:sldMasterMk cId="2989427193" sldId="2147483660"/>
            <pc:sldLayoutMk cId="3550252609" sldId="2147483663"/>
          </pc:sldLayoutMkLst>
          <pc:picChg chg="del">
            <ac:chgData name="Doyle, Meridith" userId="647706d7-5745-40f9-aee7-b63dd7f7fa64" providerId="ADAL" clId="{1E79F9DC-4B5A-4F9F-8235-CD453AFBC640}" dt="2025-03-26T23:49:38.519" v="87" actId="478"/>
            <ac:picMkLst>
              <pc:docMk/>
              <pc:sldMasterMk cId="2989427193" sldId="2147483660"/>
              <pc:sldLayoutMk cId="3550252609" sldId="2147483663"/>
              <ac:picMk id="7" creationId="{58C70E0F-3295-0D27-84CB-61281114B7E0}"/>
            </ac:picMkLst>
          </pc:picChg>
          <pc:picChg chg="add mod">
            <ac:chgData name="Doyle, Meridith" userId="647706d7-5745-40f9-aee7-b63dd7f7fa64" providerId="ADAL" clId="{1E79F9DC-4B5A-4F9F-8235-CD453AFBC640}" dt="2025-03-26T23:49:38.908" v="88"/>
            <ac:picMkLst>
              <pc:docMk/>
              <pc:sldMasterMk cId="2989427193" sldId="2147483660"/>
              <pc:sldLayoutMk cId="3550252609" sldId="2147483663"/>
              <ac:picMk id="8" creationId="{B4C57CA3-A445-F86F-1D0E-9231A79E95C5}"/>
            </ac:picMkLst>
          </pc:picChg>
          <pc:picChg chg="add mod">
            <ac:chgData name="Doyle, Meridith" userId="647706d7-5745-40f9-aee7-b63dd7f7fa64" providerId="ADAL" clId="{1E79F9DC-4B5A-4F9F-8235-CD453AFBC640}" dt="2025-03-26T23:49:38.908" v="88"/>
            <ac:picMkLst>
              <pc:docMk/>
              <pc:sldMasterMk cId="2989427193" sldId="2147483660"/>
              <pc:sldLayoutMk cId="3550252609" sldId="2147483663"/>
              <ac:picMk id="9" creationId="{D0E7DE3B-D91B-6D28-15C8-65FBA04737AD}"/>
            </ac:picMkLst>
          </pc:picChg>
          <pc:picChg chg="add mod">
            <ac:chgData name="Doyle, Meridith" userId="647706d7-5745-40f9-aee7-b63dd7f7fa64" providerId="ADAL" clId="{1E79F9DC-4B5A-4F9F-8235-CD453AFBC640}" dt="2025-03-26T23:49:38.908" v="88"/>
            <ac:picMkLst>
              <pc:docMk/>
              <pc:sldMasterMk cId="2989427193" sldId="2147483660"/>
              <pc:sldLayoutMk cId="3550252609" sldId="2147483663"/>
              <ac:picMk id="10" creationId="{2AE39A4A-8E47-26CD-D74E-FECFC5E23E8E}"/>
            </ac:picMkLst>
          </pc:picChg>
        </pc:sldLayoutChg>
        <pc:sldLayoutChg chg="addSp delSp modSp mod">
          <pc:chgData name="Doyle, Meridith" userId="647706d7-5745-40f9-aee7-b63dd7f7fa64" providerId="ADAL" clId="{1E79F9DC-4B5A-4F9F-8235-CD453AFBC640}" dt="2025-03-26T23:49:42.194" v="90"/>
          <pc:sldLayoutMkLst>
            <pc:docMk/>
            <pc:sldMasterMk cId="2989427193" sldId="2147483660"/>
            <pc:sldLayoutMk cId="2573317739" sldId="2147483664"/>
          </pc:sldLayoutMkLst>
          <pc:picChg chg="del">
            <ac:chgData name="Doyle, Meridith" userId="647706d7-5745-40f9-aee7-b63dd7f7fa64" providerId="ADAL" clId="{1E79F9DC-4B5A-4F9F-8235-CD453AFBC640}" dt="2025-03-26T23:49:41.895" v="89" actId="478"/>
            <ac:picMkLst>
              <pc:docMk/>
              <pc:sldMasterMk cId="2989427193" sldId="2147483660"/>
              <pc:sldLayoutMk cId="2573317739" sldId="2147483664"/>
              <ac:picMk id="8" creationId="{08D139FF-6FD3-35DB-7B7C-E0FE89E7B408}"/>
            </ac:picMkLst>
          </pc:picChg>
          <pc:picChg chg="add mod">
            <ac:chgData name="Doyle, Meridith" userId="647706d7-5745-40f9-aee7-b63dd7f7fa64" providerId="ADAL" clId="{1E79F9DC-4B5A-4F9F-8235-CD453AFBC640}" dt="2025-03-26T23:49:42.194" v="90"/>
            <ac:picMkLst>
              <pc:docMk/>
              <pc:sldMasterMk cId="2989427193" sldId="2147483660"/>
              <pc:sldLayoutMk cId="2573317739" sldId="2147483664"/>
              <ac:picMk id="9" creationId="{5EE776CF-4850-5D44-4BC5-E63F1DB4A739}"/>
            </ac:picMkLst>
          </pc:picChg>
          <pc:picChg chg="add mod">
            <ac:chgData name="Doyle, Meridith" userId="647706d7-5745-40f9-aee7-b63dd7f7fa64" providerId="ADAL" clId="{1E79F9DC-4B5A-4F9F-8235-CD453AFBC640}" dt="2025-03-26T23:49:42.194" v="90"/>
            <ac:picMkLst>
              <pc:docMk/>
              <pc:sldMasterMk cId="2989427193" sldId="2147483660"/>
              <pc:sldLayoutMk cId="2573317739" sldId="2147483664"/>
              <ac:picMk id="10" creationId="{750FAD9F-BC5F-9B5F-7F49-5F2620AC29E6}"/>
            </ac:picMkLst>
          </pc:picChg>
          <pc:picChg chg="add mod">
            <ac:chgData name="Doyle, Meridith" userId="647706d7-5745-40f9-aee7-b63dd7f7fa64" providerId="ADAL" clId="{1E79F9DC-4B5A-4F9F-8235-CD453AFBC640}" dt="2025-03-26T23:49:42.194" v="90"/>
            <ac:picMkLst>
              <pc:docMk/>
              <pc:sldMasterMk cId="2989427193" sldId="2147483660"/>
              <pc:sldLayoutMk cId="2573317739" sldId="2147483664"/>
              <ac:picMk id="11" creationId="{34B72B81-1FE3-02D5-26E0-3A15B1BD100C}"/>
            </ac:picMkLst>
          </pc:picChg>
        </pc:sldLayoutChg>
        <pc:sldLayoutChg chg="addSp delSp modSp mod">
          <pc:chgData name="Doyle, Meridith" userId="647706d7-5745-40f9-aee7-b63dd7f7fa64" providerId="ADAL" clId="{1E79F9DC-4B5A-4F9F-8235-CD453AFBC640}" dt="2025-03-26T23:49:46.107" v="92"/>
          <pc:sldLayoutMkLst>
            <pc:docMk/>
            <pc:sldMasterMk cId="2989427193" sldId="2147483660"/>
            <pc:sldLayoutMk cId="516124230" sldId="2147483665"/>
          </pc:sldLayoutMkLst>
          <pc:picChg chg="del">
            <ac:chgData name="Doyle, Meridith" userId="647706d7-5745-40f9-aee7-b63dd7f7fa64" providerId="ADAL" clId="{1E79F9DC-4B5A-4F9F-8235-CD453AFBC640}" dt="2025-03-26T23:49:45.805" v="91" actId="478"/>
            <ac:picMkLst>
              <pc:docMk/>
              <pc:sldMasterMk cId="2989427193" sldId="2147483660"/>
              <pc:sldLayoutMk cId="516124230" sldId="2147483665"/>
              <ac:picMk id="10" creationId="{DCA2C9A1-F4A2-BA22-87DB-A3737EBC7FAE}"/>
            </ac:picMkLst>
          </pc:picChg>
          <pc:picChg chg="add mod">
            <ac:chgData name="Doyle, Meridith" userId="647706d7-5745-40f9-aee7-b63dd7f7fa64" providerId="ADAL" clId="{1E79F9DC-4B5A-4F9F-8235-CD453AFBC640}" dt="2025-03-26T23:49:46.107" v="92"/>
            <ac:picMkLst>
              <pc:docMk/>
              <pc:sldMasterMk cId="2989427193" sldId="2147483660"/>
              <pc:sldLayoutMk cId="516124230" sldId="2147483665"/>
              <ac:picMk id="11" creationId="{AB006273-F571-EF1D-8102-6BB64D186CB7}"/>
            </ac:picMkLst>
          </pc:picChg>
          <pc:picChg chg="add mod">
            <ac:chgData name="Doyle, Meridith" userId="647706d7-5745-40f9-aee7-b63dd7f7fa64" providerId="ADAL" clId="{1E79F9DC-4B5A-4F9F-8235-CD453AFBC640}" dt="2025-03-26T23:49:46.107" v="92"/>
            <ac:picMkLst>
              <pc:docMk/>
              <pc:sldMasterMk cId="2989427193" sldId="2147483660"/>
              <pc:sldLayoutMk cId="516124230" sldId="2147483665"/>
              <ac:picMk id="12" creationId="{A8937971-6151-EF82-5148-FCCEB589B4F0}"/>
            </ac:picMkLst>
          </pc:picChg>
          <pc:picChg chg="add mod">
            <ac:chgData name="Doyle, Meridith" userId="647706d7-5745-40f9-aee7-b63dd7f7fa64" providerId="ADAL" clId="{1E79F9DC-4B5A-4F9F-8235-CD453AFBC640}" dt="2025-03-26T23:49:46.107" v="92"/>
            <ac:picMkLst>
              <pc:docMk/>
              <pc:sldMasterMk cId="2989427193" sldId="2147483660"/>
              <pc:sldLayoutMk cId="516124230" sldId="2147483665"/>
              <ac:picMk id="13" creationId="{E6F44116-DE57-51A4-DF69-75665A747FCA}"/>
            </ac:picMkLst>
          </pc:picChg>
        </pc:sldLayoutChg>
        <pc:sldLayoutChg chg="addSp delSp modSp mod">
          <pc:chgData name="Doyle, Meridith" userId="647706d7-5745-40f9-aee7-b63dd7f7fa64" providerId="ADAL" clId="{1E79F9DC-4B5A-4F9F-8235-CD453AFBC640}" dt="2025-03-26T23:49:49.093" v="94"/>
          <pc:sldLayoutMkLst>
            <pc:docMk/>
            <pc:sldMasterMk cId="2989427193" sldId="2147483660"/>
            <pc:sldLayoutMk cId="3720901527" sldId="2147483666"/>
          </pc:sldLayoutMkLst>
          <pc:picChg chg="del">
            <ac:chgData name="Doyle, Meridith" userId="647706d7-5745-40f9-aee7-b63dd7f7fa64" providerId="ADAL" clId="{1E79F9DC-4B5A-4F9F-8235-CD453AFBC640}" dt="2025-03-26T23:49:48.800" v="93" actId="478"/>
            <ac:picMkLst>
              <pc:docMk/>
              <pc:sldMasterMk cId="2989427193" sldId="2147483660"/>
              <pc:sldLayoutMk cId="3720901527" sldId="2147483666"/>
              <ac:picMk id="6" creationId="{DAE7A13B-9175-6800-3501-652E1AB9DFEB}"/>
            </ac:picMkLst>
          </pc:picChg>
          <pc:picChg chg="add mod">
            <ac:chgData name="Doyle, Meridith" userId="647706d7-5745-40f9-aee7-b63dd7f7fa64" providerId="ADAL" clId="{1E79F9DC-4B5A-4F9F-8235-CD453AFBC640}" dt="2025-03-26T23:49:49.093" v="94"/>
            <ac:picMkLst>
              <pc:docMk/>
              <pc:sldMasterMk cId="2989427193" sldId="2147483660"/>
              <pc:sldLayoutMk cId="3720901527" sldId="2147483666"/>
              <ac:picMk id="7" creationId="{0F105AC1-C507-93E8-816F-9B2AF8966673}"/>
            </ac:picMkLst>
          </pc:picChg>
          <pc:picChg chg="add mod">
            <ac:chgData name="Doyle, Meridith" userId="647706d7-5745-40f9-aee7-b63dd7f7fa64" providerId="ADAL" clId="{1E79F9DC-4B5A-4F9F-8235-CD453AFBC640}" dt="2025-03-26T23:49:49.093" v="94"/>
            <ac:picMkLst>
              <pc:docMk/>
              <pc:sldMasterMk cId="2989427193" sldId="2147483660"/>
              <pc:sldLayoutMk cId="3720901527" sldId="2147483666"/>
              <ac:picMk id="8" creationId="{E921B5A8-E76E-3C75-97B1-AC3E62ED50D5}"/>
            </ac:picMkLst>
          </pc:picChg>
          <pc:picChg chg="add mod">
            <ac:chgData name="Doyle, Meridith" userId="647706d7-5745-40f9-aee7-b63dd7f7fa64" providerId="ADAL" clId="{1E79F9DC-4B5A-4F9F-8235-CD453AFBC640}" dt="2025-03-26T23:49:49.093" v="94"/>
            <ac:picMkLst>
              <pc:docMk/>
              <pc:sldMasterMk cId="2989427193" sldId="2147483660"/>
              <pc:sldLayoutMk cId="3720901527" sldId="2147483666"/>
              <ac:picMk id="9" creationId="{BA57B914-E28A-4E62-2F85-C43FCCD2FA77}"/>
            </ac:picMkLst>
          </pc:picChg>
        </pc:sldLayoutChg>
        <pc:sldLayoutChg chg="addSp modSp">
          <pc:chgData name="Doyle, Meridith" userId="647706d7-5745-40f9-aee7-b63dd7f7fa64" providerId="ADAL" clId="{1E79F9DC-4B5A-4F9F-8235-CD453AFBC640}" dt="2025-03-26T23:49:52.394" v="95"/>
          <pc:sldLayoutMkLst>
            <pc:docMk/>
            <pc:sldMasterMk cId="2989427193" sldId="2147483660"/>
            <pc:sldLayoutMk cId="733810897" sldId="2147483667"/>
          </pc:sldLayoutMkLst>
          <pc:picChg chg="add mod">
            <ac:chgData name="Doyle, Meridith" userId="647706d7-5745-40f9-aee7-b63dd7f7fa64" providerId="ADAL" clId="{1E79F9DC-4B5A-4F9F-8235-CD453AFBC640}" dt="2025-03-26T23:49:52.394" v="95"/>
            <ac:picMkLst>
              <pc:docMk/>
              <pc:sldMasterMk cId="2989427193" sldId="2147483660"/>
              <pc:sldLayoutMk cId="733810897" sldId="2147483667"/>
              <ac:picMk id="5" creationId="{3AB47B22-400D-FA51-2478-57966C24AB7E}"/>
            </ac:picMkLst>
          </pc:picChg>
          <pc:picChg chg="add mod">
            <ac:chgData name="Doyle, Meridith" userId="647706d7-5745-40f9-aee7-b63dd7f7fa64" providerId="ADAL" clId="{1E79F9DC-4B5A-4F9F-8235-CD453AFBC640}" dt="2025-03-26T23:49:52.394" v="95"/>
            <ac:picMkLst>
              <pc:docMk/>
              <pc:sldMasterMk cId="2989427193" sldId="2147483660"/>
              <pc:sldLayoutMk cId="733810897" sldId="2147483667"/>
              <ac:picMk id="6" creationId="{E8527A0F-77BE-6424-F4A2-63D608E68026}"/>
            </ac:picMkLst>
          </pc:picChg>
          <pc:picChg chg="add mod">
            <ac:chgData name="Doyle, Meridith" userId="647706d7-5745-40f9-aee7-b63dd7f7fa64" providerId="ADAL" clId="{1E79F9DC-4B5A-4F9F-8235-CD453AFBC640}" dt="2025-03-26T23:49:52.394" v="95"/>
            <ac:picMkLst>
              <pc:docMk/>
              <pc:sldMasterMk cId="2989427193" sldId="2147483660"/>
              <pc:sldLayoutMk cId="733810897" sldId="2147483667"/>
              <ac:picMk id="7" creationId="{7A905F28-A3B6-E0C5-D439-527892684321}"/>
            </ac:picMkLst>
          </pc:picChg>
        </pc:sldLayoutChg>
        <pc:sldLayoutChg chg="addSp delSp modSp mod">
          <pc:chgData name="Doyle, Meridith" userId="647706d7-5745-40f9-aee7-b63dd7f7fa64" providerId="ADAL" clId="{1E79F9DC-4B5A-4F9F-8235-CD453AFBC640}" dt="2025-03-26T23:49:56.765" v="97"/>
          <pc:sldLayoutMkLst>
            <pc:docMk/>
            <pc:sldMasterMk cId="2989427193" sldId="2147483660"/>
            <pc:sldLayoutMk cId="3564263298" sldId="2147483668"/>
          </pc:sldLayoutMkLst>
          <pc:picChg chg="del">
            <ac:chgData name="Doyle, Meridith" userId="647706d7-5745-40f9-aee7-b63dd7f7fa64" providerId="ADAL" clId="{1E79F9DC-4B5A-4F9F-8235-CD453AFBC640}" dt="2025-03-26T23:49:56.337" v="96" actId="478"/>
            <ac:picMkLst>
              <pc:docMk/>
              <pc:sldMasterMk cId="2989427193" sldId="2147483660"/>
              <pc:sldLayoutMk cId="3564263298" sldId="2147483668"/>
              <ac:picMk id="8" creationId="{FA64196A-51A1-564E-1873-CFAB595E4708}"/>
            </ac:picMkLst>
          </pc:picChg>
          <pc:picChg chg="add mod">
            <ac:chgData name="Doyle, Meridith" userId="647706d7-5745-40f9-aee7-b63dd7f7fa64" providerId="ADAL" clId="{1E79F9DC-4B5A-4F9F-8235-CD453AFBC640}" dt="2025-03-26T23:49:56.765" v="97"/>
            <ac:picMkLst>
              <pc:docMk/>
              <pc:sldMasterMk cId="2989427193" sldId="2147483660"/>
              <pc:sldLayoutMk cId="3564263298" sldId="2147483668"/>
              <ac:picMk id="9" creationId="{368BF40D-4061-6B0E-4304-9FFCD7F5B32B}"/>
            </ac:picMkLst>
          </pc:picChg>
          <pc:picChg chg="add mod">
            <ac:chgData name="Doyle, Meridith" userId="647706d7-5745-40f9-aee7-b63dd7f7fa64" providerId="ADAL" clId="{1E79F9DC-4B5A-4F9F-8235-CD453AFBC640}" dt="2025-03-26T23:49:56.765" v="97"/>
            <ac:picMkLst>
              <pc:docMk/>
              <pc:sldMasterMk cId="2989427193" sldId="2147483660"/>
              <pc:sldLayoutMk cId="3564263298" sldId="2147483668"/>
              <ac:picMk id="10" creationId="{85546D4B-8D23-54C5-5434-637BB6A04A7F}"/>
            </ac:picMkLst>
          </pc:picChg>
          <pc:picChg chg="add mod">
            <ac:chgData name="Doyle, Meridith" userId="647706d7-5745-40f9-aee7-b63dd7f7fa64" providerId="ADAL" clId="{1E79F9DC-4B5A-4F9F-8235-CD453AFBC640}" dt="2025-03-26T23:49:56.765" v="97"/>
            <ac:picMkLst>
              <pc:docMk/>
              <pc:sldMasterMk cId="2989427193" sldId="2147483660"/>
              <pc:sldLayoutMk cId="3564263298" sldId="2147483668"/>
              <ac:picMk id="11" creationId="{34690D96-DEB1-80E0-7765-38295DC1E419}"/>
            </ac:picMkLst>
          </pc:picChg>
        </pc:sldLayoutChg>
        <pc:sldLayoutChg chg="addSp delSp modSp mod">
          <pc:chgData name="Doyle, Meridith" userId="647706d7-5745-40f9-aee7-b63dd7f7fa64" providerId="ADAL" clId="{1E79F9DC-4B5A-4F9F-8235-CD453AFBC640}" dt="2025-03-26T23:49:59.612" v="99"/>
          <pc:sldLayoutMkLst>
            <pc:docMk/>
            <pc:sldMasterMk cId="2989427193" sldId="2147483660"/>
            <pc:sldLayoutMk cId="2147459845" sldId="2147483669"/>
          </pc:sldLayoutMkLst>
          <pc:picChg chg="del">
            <ac:chgData name="Doyle, Meridith" userId="647706d7-5745-40f9-aee7-b63dd7f7fa64" providerId="ADAL" clId="{1E79F9DC-4B5A-4F9F-8235-CD453AFBC640}" dt="2025-03-26T23:49:59.304" v="98" actId="478"/>
            <ac:picMkLst>
              <pc:docMk/>
              <pc:sldMasterMk cId="2989427193" sldId="2147483660"/>
              <pc:sldLayoutMk cId="2147459845" sldId="2147483669"/>
              <ac:picMk id="8" creationId="{111C5AA2-600C-644C-2230-AEFCF29A9A55}"/>
            </ac:picMkLst>
          </pc:picChg>
          <pc:picChg chg="add mod">
            <ac:chgData name="Doyle, Meridith" userId="647706d7-5745-40f9-aee7-b63dd7f7fa64" providerId="ADAL" clId="{1E79F9DC-4B5A-4F9F-8235-CD453AFBC640}" dt="2025-03-26T23:49:59.612" v="99"/>
            <ac:picMkLst>
              <pc:docMk/>
              <pc:sldMasterMk cId="2989427193" sldId="2147483660"/>
              <pc:sldLayoutMk cId="2147459845" sldId="2147483669"/>
              <ac:picMk id="9" creationId="{78A73E40-7069-0203-6335-09DA059E1F0F}"/>
            </ac:picMkLst>
          </pc:picChg>
          <pc:picChg chg="add mod">
            <ac:chgData name="Doyle, Meridith" userId="647706d7-5745-40f9-aee7-b63dd7f7fa64" providerId="ADAL" clId="{1E79F9DC-4B5A-4F9F-8235-CD453AFBC640}" dt="2025-03-26T23:49:59.612" v="99"/>
            <ac:picMkLst>
              <pc:docMk/>
              <pc:sldMasterMk cId="2989427193" sldId="2147483660"/>
              <pc:sldLayoutMk cId="2147459845" sldId="2147483669"/>
              <ac:picMk id="10" creationId="{9137D899-C214-29BB-1DA2-1E7037727BB3}"/>
            </ac:picMkLst>
          </pc:picChg>
          <pc:picChg chg="add mod">
            <ac:chgData name="Doyle, Meridith" userId="647706d7-5745-40f9-aee7-b63dd7f7fa64" providerId="ADAL" clId="{1E79F9DC-4B5A-4F9F-8235-CD453AFBC640}" dt="2025-03-26T23:49:59.612" v="99"/>
            <ac:picMkLst>
              <pc:docMk/>
              <pc:sldMasterMk cId="2989427193" sldId="2147483660"/>
              <pc:sldLayoutMk cId="2147459845" sldId="2147483669"/>
              <ac:picMk id="11" creationId="{68A983D8-FD93-3F3D-15C7-160E580039E8}"/>
            </ac:picMkLst>
          </pc:picChg>
        </pc:sldLayoutChg>
        <pc:sldLayoutChg chg="addSp modSp">
          <pc:chgData name="Doyle, Meridith" userId="647706d7-5745-40f9-aee7-b63dd7f7fa64" providerId="ADAL" clId="{1E79F9DC-4B5A-4F9F-8235-CD453AFBC640}" dt="2025-03-26T23:50:02.005" v="100"/>
          <pc:sldLayoutMkLst>
            <pc:docMk/>
            <pc:sldMasterMk cId="2989427193" sldId="2147483660"/>
            <pc:sldLayoutMk cId="705274669" sldId="2147483670"/>
          </pc:sldLayoutMkLst>
          <pc:picChg chg="add mod">
            <ac:chgData name="Doyle, Meridith" userId="647706d7-5745-40f9-aee7-b63dd7f7fa64" providerId="ADAL" clId="{1E79F9DC-4B5A-4F9F-8235-CD453AFBC640}" dt="2025-03-26T23:50:02.005" v="100"/>
            <ac:picMkLst>
              <pc:docMk/>
              <pc:sldMasterMk cId="2989427193" sldId="2147483660"/>
              <pc:sldLayoutMk cId="705274669" sldId="2147483670"/>
              <ac:picMk id="7" creationId="{FAA0AACA-6EC0-6F26-8AD7-B831F764FDE2}"/>
            </ac:picMkLst>
          </pc:picChg>
          <pc:picChg chg="add mod">
            <ac:chgData name="Doyle, Meridith" userId="647706d7-5745-40f9-aee7-b63dd7f7fa64" providerId="ADAL" clId="{1E79F9DC-4B5A-4F9F-8235-CD453AFBC640}" dt="2025-03-26T23:50:02.005" v="100"/>
            <ac:picMkLst>
              <pc:docMk/>
              <pc:sldMasterMk cId="2989427193" sldId="2147483660"/>
              <pc:sldLayoutMk cId="705274669" sldId="2147483670"/>
              <ac:picMk id="8" creationId="{D637C137-5DF2-14BA-122A-544F91E3D911}"/>
            </ac:picMkLst>
          </pc:picChg>
          <pc:picChg chg="add mod">
            <ac:chgData name="Doyle, Meridith" userId="647706d7-5745-40f9-aee7-b63dd7f7fa64" providerId="ADAL" clId="{1E79F9DC-4B5A-4F9F-8235-CD453AFBC640}" dt="2025-03-26T23:50:02.005" v="100"/>
            <ac:picMkLst>
              <pc:docMk/>
              <pc:sldMasterMk cId="2989427193" sldId="2147483660"/>
              <pc:sldLayoutMk cId="705274669" sldId="2147483670"/>
              <ac:picMk id="9" creationId="{6C8BA72E-FC95-F292-C684-D0B8C8812FC3}"/>
            </ac:picMkLst>
          </pc:picChg>
        </pc:sldLayoutChg>
        <pc:sldLayoutChg chg="addSp modSp">
          <pc:chgData name="Doyle, Meridith" userId="647706d7-5745-40f9-aee7-b63dd7f7fa64" providerId="ADAL" clId="{1E79F9DC-4B5A-4F9F-8235-CD453AFBC640}" dt="2025-03-26T23:50:03.718" v="101"/>
          <pc:sldLayoutMkLst>
            <pc:docMk/>
            <pc:sldMasterMk cId="2989427193" sldId="2147483660"/>
            <pc:sldLayoutMk cId="2689421665" sldId="2147483671"/>
          </pc:sldLayoutMkLst>
          <pc:picChg chg="add mod">
            <ac:chgData name="Doyle, Meridith" userId="647706d7-5745-40f9-aee7-b63dd7f7fa64" providerId="ADAL" clId="{1E79F9DC-4B5A-4F9F-8235-CD453AFBC640}" dt="2025-03-26T23:50:03.718" v="101"/>
            <ac:picMkLst>
              <pc:docMk/>
              <pc:sldMasterMk cId="2989427193" sldId="2147483660"/>
              <pc:sldLayoutMk cId="2689421665" sldId="2147483671"/>
              <ac:picMk id="7" creationId="{FA4BB008-C80B-B57C-D675-7C5B3295C429}"/>
            </ac:picMkLst>
          </pc:picChg>
          <pc:picChg chg="add mod">
            <ac:chgData name="Doyle, Meridith" userId="647706d7-5745-40f9-aee7-b63dd7f7fa64" providerId="ADAL" clId="{1E79F9DC-4B5A-4F9F-8235-CD453AFBC640}" dt="2025-03-26T23:50:03.718" v="101"/>
            <ac:picMkLst>
              <pc:docMk/>
              <pc:sldMasterMk cId="2989427193" sldId="2147483660"/>
              <pc:sldLayoutMk cId="2689421665" sldId="2147483671"/>
              <ac:picMk id="8" creationId="{35C8A4F9-7CB7-773B-AF86-7DC05D8FC074}"/>
            </ac:picMkLst>
          </pc:picChg>
          <pc:picChg chg="add mod">
            <ac:chgData name="Doyle, Meridith" userId="647706d7-5745-40f9-aee7-b63dd7f7fa64" providerId="ADAL" clId="{1E79F9DC-4B5A-4F9F-8235-CD453AFBC640}" dt="2025-03-26T23:50:03.718" v="101"/>
            <ac:picMkLst>
              <pc:docMk/>
              <pc:sldMasterMk cId="2989427193" sldId="2147483660"/>
              <pc:sldLayoutMk cId="2689421665" sldId="2147483671"/>
              <ac:picMk id="9" creationId="{65A580D8-7DAB-D984-366D-68E95F721A04}"/>
            </ac:picMkLst>
          </pc:picChg>
        </pc:sldLayoutChg>
        <pc:sldLayoutChg chg="addSp modSp">
          <pc:chgData name="Doyle, Meridith" userId="647706d7-5745-40f9-aee7-b63dd7f7fa64" providerId="ADAL" clId="{1E79F9DC-4B5A-4F9F-8235-CD453AFBC640}" dt="2025-03-26T23:50:04.865" v="102"/>
          <pc:sldLayoutMkLst>
            <pc:docMk/>
            <pc:sldMasterMk cId="2989427193" sldId="2147483660"/>
            <pc:sldLayoutMk cId="3566313355" sldId="2147483680"/>
          </pc:sldLayoutMkLst>
          <pc:picChg chg="add mod">
            <ac:chgData name="Doyle, Meridith" userId="647706d7-5745-40f9-aee7-b63dd7f7fa64" providerId="ADAL" clId="{1E79F9DC-4B5A-4F9F-8235-CD453AFBC640}" dt="2025-03-26T23:50:04.865" v="102"/>
            <ac:picMkLst>
              <pc:docMk/>
              <pc:sldMasterMk cId="2989427193" sldId="2147483660"/>
              <pc:sldLayoutMk cId="3566313355" sldId="2147483680"/>
              <ac:picMk id="2" creationId="{E1FC39C5-80D0-FF70-3C03-A01B47FDAED1}"/>
            </ac:picMkLst>
          </pc:picChg>
          <pc:picChg chg="add mod">
            <ac:chgData name="Doyle, Meridith" userId="647706d7-5745-40f9-aee7-b63dd7f7fa64" providerId="ADAL" clId="{1E79F9DC-4B5A-4F9F-8235-CD453AFBC640}" dt="2025-03-26T23:50:04.865" v="102"/>
            <ac:picMkLst>
              <pc:docMk/>
              <pc:sldMasterMk cId="2989427193" sldId="2147483660"/>
              <pc:sldLayoutMk cId="3566313355" sldId="2147483680"/>
              <ac:picMk id="4" creationId="{CD2420BF-43AE-455D-9449-6123BFB4FF26}"/>
            </ac:picMkLst>
          </pc:picChg>
          <pc:picChg chg="add mod">
            <ac:chgData name="Doyle, Meridith" userId="647706d7-5745-40f9-aee7-b63dd7f7fa64" providerId="ADAL" clId="{1E79F9DC-4B5A-4F9F-8235-CD453AFBC640}" dt="2025-03-26T23:50:04.865" v="102"/>
            <ac:picMkLst>
              <pc:docMk/>
              <pc:sldMasterMk cId="2989427193" sldId="2147483660"/>
              <pc:sldLayoutMk cId="3566313355" sldId="2147483680"/>
              <ac:picMk id="8" creationId="{67B850A6-BA8D-3CD9-09A1-68B3AB49CE9F}"/>
            </ac:picMkLst>
          </pc:picChg>
        </pc:sldLayoutChg>
        <pc:sldLayoutChg chg="addSp modSp">
          <pc:chgData name="Doyle, Meridith" userId="647706d7-5745-40f9-aee7-b63dd7f7fa64" providerId="ADAL" clId="{1E79F9DC-4B5A-4F9F-8235-CD453AFBC640}" dt="2025-03-26T23:50:06.625" v="103"/>
          <pc:sldLayoutMkLst>
            <pc:docMk/>
            <pc:sldMasterMk cId="2989427193" sldId="2147483660"/>
            <pc:sldLayoutMk cId="2346093896" sldId="2147483681"/>
          </pc:sldLayoutMkLst>
          <pc:picChg chg="add mod">
            <ac:chgData name="Doyle, Meridith" userId="647706d7-5745-40f9-aee7-b63dd7f7fa64" providerId="ADAL" clId="{1E79F9DC-4B5A-4F9F-8235-CD453AFBC640}" dt="2025-03-26T23:50:06.625" v="103"/>
            <ac:picMkLst>
              <pc:docMk/>
              <pc:sldMasterMk cId="2989427193" sldId="2147483660"/>
              <pc:sldLayoutMk cId="2346093896" sldId="2147483681"/>
              <ac:picMk id="2" creationId="{307BA221-B2C1-C328-C1A9-630FF3CB028B}"/>
            </ac:picMkLst>
          </pc:picChg>
          <pc:picChg chg="add mod">
            <ac:chgData name="Doyle, Meridith" userId="647706d7-5745-40f9-aee7-b63dd7f7fa64" providerId="ADAL" clId="{1E79F9DC-4B5A-4F9F-8235-CD453AFBC640}" dt="2025-03-26T23:50:06.625" v="103"/>
            <ac:picMkLst>
              <pc:docMk/>
              <pc:sldMasterMk cId="2989427193" sldId="2147483660"/>
              <pc:sldLayoutMk cId="2346093896" sldId="2147483681"/>
              <ac:picMk id="4" creationId="{3D2669A5-AD1A-14B4-8F9F-4D99F2EB4531}"/>
            </ac:picMkLst>
          </pc:picChg>
          <pc:picChg chg="add mod">
            <ac:chgData name="Doyle, Meridith" userId="647706d7-5745-40f9-aee7-b63dd7f7fa64" providerId="ADAL" clId="{1E79F9DC-4B5A-4F9F-8235-CD453AFBC640}" dt="2025-03-26T23:50:06.625" v="103"/>
            <ac:picMkLst>
              <pc:docMk/>
              <pc:sldMasterMk cId="2989427193" sldId="2147483660"/>
              <pc:sldLayoutMk cId="2346093896" sldId="2147483681"/>
              <ac:picMk id="8" creationId="{4BFEB483-2F4B-DBE1-1B62-DC3285AF93C1}"/>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Mild</c:v>
                </c:pt>
              </c:strCache>
            </c:strRef>
          </c:tx>
          <c:spPr>
            <a:solidFill>
              <a:srgbClr val="0D634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F5A-4502-9555-DC9E58CF0C74}"/>
                </c:ext>
              </c:extLst>
            </c:dLbl>
            <c:dLbl>
              <c:idx val="4"/>
              <c:delete val="1"/>
              <c:extLst>
                <c:ext xmlns:c15="http://schemas.microsoft.com/office/drawing/2012/chart" uri="{CE6537A1-D6FC-4f65-9D91-7224C49458BB}"/>
                <c:ext xmlns:c16="http://schemas.microsoft.com/office/drawing/2014/chart" uri="{C3380CC4-5D6E-409C-BE32-E72D297353CC}">
                  <c16:uniqueId val="{00000001-3F5A-4502-9555-DC9E58CF0C74}"/>
                </c:ext>
              </c:extLst>
            </c:dLbl>
            <c:dLbl>
              <c:idx val="5"/>
              <c:layout>
                <c:manualLayout>
                  <c:x val="6.0937499999999888E-2"/>
                  <c:y val="-1.91525619693458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5A-4502-9555-DC9E58CF0C74}"/>
                </c:ext>
              </c:extLst>
            </c:dLbl>
            <c:dLbl>
              <c:idx val="6"/>
              <c:layout>
                <c:manualLayout>
                  <c:x val="-1.7244044235197179E-3"/>
                  <c:y val="-6.615979381443299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5A-4502-9555-DC9E58CF0C74}"/>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c:v>
                </c:pt>
                <c:pt idx="1">
                  <c:v>1 year</c:v>
                </c:pt>
                <c:pt idx="2">
                  <c:v>2 year</c:v>
                </c:pt>
                <c:pt idx="3">
                  <c:v> </c:v>
                </c:pt>
                <c:pt idx="4">
                  <c:v>Baseline</c:v>
                </c:pt>
                <c:pt idx="5">
                  <c:v>1 year</c:v>
                </c:pt>
                <c:pt idx="6">
                  <c:v>2 year</c:v>
                </c:pt>
              </c:strCache>
            </c:strRef>
          </c:cat>
          <c:val>
            <c:numRef>
              <c:f>Sheet1!$B$2:$B$8</c:f>
              <c:numCache>
                <c:formatCode>0%</c:formatCode>
                <c:ptCount val="7"/>
                <c:pt idx="0">
                  <c:v>0</c:v>
                </c:pt>
                <c:pt idx="1">
                  <c:v>0.50600000000000001</c:v>
                </c:pt>
                <c:pt idx="2">
                  <c:v>0.41899999999999998</c:v>
                </c:pt>
                <c:pt idx="4">
                  <c:v>0</c:v>
                </c:pt>
                <c:pt idx="5">
                  <c:v>6.0000000000000001E-3</c:v>
                </c:pt>
                <c:pt idx="6">
                  <c:v>0.28999999999999998</c:v>
                </c:pt>
              </c:numCache>
            </c:numRef>
          </c:val>
          <c:extLst>
            <c:ext xmlns:c16="http://schemas.microsoft.com/office/drawing/2014/chart" uri="{C3380CC4-5D6E-409C-BE32-E72D297353CC}">
              <c16:uniqueId val="{00000004-3F5A-4502-9555-DC9E58CF0C74}"/>
            </c:ext>
          </c:extLst>
        </c:ser>
        <c:ser>
          <c:idx val="1"/>
          <c:order val="1"/>
          <c:tx>
            <c:strRef>
              <c:f>Sheet1!$C$1</c:f>
              <c:strCache>
                <c:ptCount val="1"/>
                <c:pt idx="0">
                  <c:v>Moderate</c:v>
                </c:pt>
              </c:strCache>
            </c:strRef>
          </c:tx>
          <c:spPr>
            <a:solidFill>
              <a:srgbClr val="68BE5B"/>
            </a:solidFill>
            <a:ln>
              <a:noFill/>
            </a:ln>
            <a:effectLst/>
          </c:spPr>
          <c:invertIfNegative val="0"/>
          <c:dLbls>
            <c:dLbl>
              <c:idx val="0"/>
              <c:layout>
                <c:manualLayout>
                  <c:x val="-1.5625000000000287E-3"/>
                  <c:y val="-9.576280984672924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5A-4502-9555-DC9E58CF0C74}"/>
                </c:ext>
              </c:extLst>
            </c:dLbl>
            <c:dLbl>
              <c:idx val="4"/>
              <c:layout>
                <c:manualLayout>
                  <c:x val="-4.6875000000001143E-3"/>
                  <c:y val="-1.91525619693458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5A-4502-9555-DC9E58CF0C74}"/>
                </c:ext>
              </c:extLst>
            </c:dLbl>
            <c:dLbl>
              <c:idx val="6"/>
              <c:layout>
                <c:manualLayout>
                  <c:x val="-3.1250000000000002E-3"/>
                  <c:y val="7.869624488784091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5A-4502-9555-DC9E58CF0C74}"/>
                </c:ext>
              </c:extLst>
            </c:dLbl>
            <c:numFmt formatCode="0%" sourceLinked="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c:v>
                </c:pt>
                <c:pt idx="1">
                  <c:v>1 year</c:v>
                </c:pt>
                <c:pt idx="2">
                  <c:v>2 year</c:v>
                </c:pt>
                <c:pt idx="3">
                  <c:v> </c:v>
                </c:pt>
                <c:pt idx="4">
                  <c:v>Baseline</c:v>
                </c:pt>
                <c:pt idx="5">
                  <c:v>1 year</c:v>
                </c:pt>
                <c:pt idx="6">
                  <c:v>2 year</c:v>
                </c:pt>
              </c:strCache>
            </c:strRef>
          </c:cat>
          <c:val>
            <c:numRef>
              <c:f>Sheet1!$C$2:$C$8</c:f>
              <c:numCache>
                <c:formatCode>0%</c:formatCode>
                <c:ptCount val="7"/>
                <c:pt idx="0">
                  <c:v>2.9000000000000001E-2</c:v>
                </c:pt>
                <c:pt idx="1">
                  <c:v>0.378</c:v>
                </c:pt>
                <c:pt idx="2">
                  <c:v>0.42399999999999999</c:v>
                </c:pt>
                <c:pt idx="4">
                  <c:v>1.2999999999999999E-2</c:v>
                </c:pt>
                <c:pt idx="5">
                  <c:v>3.9E-2</c:v>
                </c:pt>
                <c:pt idx="6">
                  <c:v>0.34200000000000003</c:v>
                </c:pt>
              </c:numCache>
            </c:numRef>
          </c:val>
          <c:extLst>
            <c:ext xmlns:c16="http://schemas.microsoft.com/office/drawing/2014/chart" uri="{C3380CC4-5D6E-409C-BE32-E72D297353CC}">
              <c16:uniqueId val="{00000008-3F5A-4502-9555-DC9E58CF0C74}"/>
            </c:ext>
          </c:extLst>
        </c:ser>
        <c:ser>
          <c:idx val="2"/>
          <c:order val="2"/>
          <c:tx>
            <c:strRef>
              <c:f>Sheet1!$D$1</c:f>
              <c:strCache>
                <c:ptCount val="1"/>
                <c:pt idx="0">
                  <c:v>Severe</c:v>
                </c:pt>
              </c:strCache>
            </c:strRef>
          </c:tx>
          <c:spPr>
            <a:solidFill>
              <a:srgbClr val="FFC64F"/>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c:v>
                </c:pt>
                <c:pt idx="1">
                  <c:v>1 year</c:v>
                </c:pt>
                <c:pt idx="2">
                  <c:v>2 year</c:v>
                </c:pt>
                <c:pt idx="3">
                  <c:v> </c:v>
                </c:pt>
                <c:pt idx="4">
                  <c:v>Baseline</c:v>
                </c:pt>
                <c:pt idx="5">
                  <c:v>1 year</c:v>
                </c:pt>
                <c:pt idx="6">
                  <c:v>2 year</c:v>
                </c:pt>
              </c:strCache>
            </c:strRef>
          </c:cat>
          <c:val>
            <c:numRef>
              <c:f>Sheet1!$D$2:$D$8</c:f>
              <c:numCache>
                <c:formatCode>0%</c:formatCode>
                <c:ptCount val="7"/>
                <c:pt idx="0">
                  <c:v>0.29099999999999998</c:v>
                </c:pt>
                <c:pt idx="1">
                  <c:v>8.6999999999999994E-2</c:v>
                </c:pt>
                <c:pt idx="2">
                  <c:v>0.11</c:v>
                </c:pt>
                <c:pt idx="4">
                  <c:v>0.33500000000000002</c:v>
                </c:pt>
                <c:pt idx="5">
                  <c:v>0.21299999999999999</c:v>
                </c:pt>
                <c:pt idx="6">
                  <c:v>0.18099999999999999</c:v>
                </c:pt>
              </c:numCache>
            </c:numRef>
          </c:val>
          <c:extLst>
            <c:ext xmlns:c16="http://schemas.microsoft.com/office/drawing/2014/chart" uri="{C3380CC4-5D6E-409C-BE32-E72D297353CC}">
              <c16:uniqueId val="{00000009-3F5A-4502-9555-DC9E58CF0C74}"/>
            </c:ext>
          </c:extLst>
        </c:ser>
        <c:ser>
          <c:idx val="3"/>
          <c:order val="3"/>
          <c:tx>
            <c:strRef>
              <c:f>Sheet1!$E$1</c:f>
              <c:strCache>
                <c:ptCount val="1"/>
                <c:pt idx="0">
                  <c:v>Massive</c:v>
                </c:pt>
              </c:strCache>
            </c:strRef>
          </c:tx>
          <c:spPr>
            <a:solidFill>
              <a:srgbClr val="F2674F"/>
            </a:solidFill>
            <a:ln>
              <a:noFill/>
            </a:ln>
            <a:effectLst/>
          </c:spPr>
          <c:invertIfNegative val="0"/>
          <c:dLbls>
            <c:dLbl>
              <c:idx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3F5A-4502-9555-DC9E58CF0C74}"/>
                </c:ext>
              </c:extLst>
            </c:dLbl>
            <c:dLbl>
              <c:idx val="1"/>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3F5A-4502-9555-DC9E58CF0C74}"/>
                </c:ext>
              </c:extLst>
            </c:dLbl>
            <c:dLbl>
              <c:idx val="2"/>
              <c:layout>
                <c:manualLayout>
                  <c:x val="6.5624999999999947E-2"/>
                  <c:y val="2.23446556309034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F5A-4502-9555-DC9E58CF0C74}"/>
                </c:ext>
              </c:extLst>
            </c:dLbl>
            <c:dLbl>
              <c:idx val="4"/>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D-3F5A-4502-9555-DC9E58CF0C74}"/>
                </c:ext>
              </c:extLst>
            </c:dLbl>
            <c:dLbl>
              <c:idx val="5"/>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E-3F5A-4502-9555-DC9E58CF0C74}"/>
                </c:ext>
              </c:extLst>
            </c:dLbl>
            <c:dLbl>
              <c:idx val="6"/>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F-3F5A-4502-9555-DC9E58CF0C74}"/>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c:v>
                </c:pt>
                <c:pt idx="1">
                  <c:v>1 year</c:v>
                </c:pt>
                <c:pt idx="2">
                  <c:v>2 year</c:v>
                </c:pt>
                <c:pt idx="3">
                  <c:v> </c:v>
                </c:pt>
                <c:pt idx="4">
                  <c:v>Baseline</c:v>
                </c:pt>
                <c:pt idx="5">
                  <c:v>1 year</c:v>
                </c:pt>
                <c:pt idx="6">
                  <c:v>2 year</c:v>
                </c:pt>
              </c:strCache>
            </c:strRef>
          </c:cat>
          <c:val>
            <c:numRef>
              <c:f>Sheet1!$E$2:$E$8</c:f>
              <c:numCache>
                <c:formatCode>0%</c:formatCode>
                <c:ptCount val="7"/>
                <c:pt idx="0">
                  <c:v>0.221</c:v>
                </c:pt>
                <c:pt idx="1">
                  <c:v>1.7000000000000001E-2</c:v>
                </c:pt>
                <c:pt idx="2">
                  <c:v>2.9000000000000001E-2</c:v>
                </c:pt>
                <c:pt idx="4">
                  <c:v>0.16800000000000001</c:v>
                </c:pt>
                <c:pt idx="5">
                  <c:v>0.161</c:v>
                </c:pt>
                <c:pt idx="6">
                  <c:v>9.7000000000000003E-2</c:v>
                </c:pt>
              </c:numCache>
            </c:numRef>
          </c:val>
          <c:extLst>
            <c:ext xmlns:c16="http://schemas.microsoft.com/office/drawing/2014/chart" uri="{C3380CC4-5D6E-409C-BE32-E72D297353CC}">
              <c16:uniqueId val="{00000010-3F5A-4502-9555-DC9E58CF0C74}"/>
            </c:ext>
          </c:extLst>
        </c:ser>
        <c:ser>
          <c:idx val="4"/>
          <c:order val="4"/>
          <c:tx>
            <c:strRef>
              <c:f>Sheet1!$F$1</c:f>
              <c:strCache>
                <c:ptCount val="1"/>
                <c:pt idx="0">
                  <c:v>Torrential</c:v>
                </c:pt>
              </c:strCache>
            </c:strRef>
          </c:tx>
          <c:spPr>
            <a:solidFill>
              <a:srgbClr val="AC0943"/>
            </a:solidFill>
            <a:ln>
              <a:noFill/>
            </a:ln>
            <a:effectLst/>
          </c:spPr>
          <c:invertIfNegative val="0"/>
          <c:dLbls>
            <c:dLbl>
              <c:idx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1-3F5A-4502-9555-DC9E58CF0C74}"/>
                </c:ext>
              </c:extLst>
            </c:dLbl>
            <c:dLbl>
              <c:idx val="1"/>
              <c:layout>
                <c:manualLayout>
                  <c:x val="5.7584265983487877E-2"/>
                  <c:y val="-3.7504936155584671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F5A-4502-9555-DC9E58CF0C74}"/>
                </c:ext>
              </c:extLst>
            </c:dLbl>
            <c:dLbl>
              <c:idx val="2"/>
              <c:layout>
                <c:manualLayout>
                  <c:x val="6.4062499999999939E-2"/>
                  <c:y val="-9.576280984672924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F5A-4502-9555-DC9E58CF0C74}"/>
                </c:ext>
              </c:extLst>
            </c:dLbl>
            <c:dLbl>
              <c:idx val="4"/>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4-3F5A-4502-9555-DC9E58CF0C74}"/>
                </c:ext>
              </c:extLst>
            </c:dLbl>
            <c:dLbl>
              <c:idx val="5"/>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5-3F5A-4502-9555-DC9E58CF0C74}"/>
                </c:ext>
              </c:extLst>
            </c:dLbl>
            <c:dLbl>
              <c:idx val="6"/>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6-3F5A-4502-9555-DC9E58CF0C74}"/>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Baseline</c:v>
                </c:pt>
                <c:pt idx="1">
                  <c:v>1 year</c:v>
                </c:pt>
                <c:pt idx="2">
                  <c:v>2 year</c:v>
                </c:pt>
                <c:pt idx="3">
                  <c:v> </c:v>
                </c:pt>
                <c:pt idx="4">
                  <c:v>Baseline</c:v>
                </c:pt>
                <c:pt idx="5">
                  <c:v>1 year</c:v>
                </c:pt>
                <c:pt idx="6">
                  <c:v>2 year</c:v>
                </c:pt>
              </c:strCache>
            </c:strRef>
          </c:cat>
          <c:val>
            <c:numRef>
              <c:f>Sheet1!$F$2:$F$8</c:f>
              <c:numCache>
                <c:formatCode>0%</c:formatCode>
                <c:ptCount val="7"/>
                <c:pt idx="0">
                  <c:v>0.45900000000000002</c:v>
                </c:pt>
                <c:pt idx="1">
                  <c:v>1.2E-2</c:v>
                </c:pt>
                <c:pt idx="2">
                  <c:v>1.7000000000000001E-2</c:v>
                </c:pt>
                <c:pt idx="4">
                  <c:v>0.48399999999999999</c:v>
                </c:pt>
                <c:pt idx="5">
                  <c:v>0.58099999999999996</c:v>
                </c:pt>
                <c:pt idx="6">
                  <c:v>0.09</c:v>
                </c:pt>
              </c:numCache>
            </c:numRef>
          </c:val>
          <c:extLst>
            <c:ext xmlns:c16="http://schemas.microsoft.com/office/drawing/2014/chart" uri="{C3380CC4-5D6E-409C-BE32-E72D297353CC}">
              <c16:uniqueId val="{00000017-3F5A-4502-9555-DC9E58CF0C74}"/>
            </c:ext>
          </c:extLst>
        </c:ser>
        <c:dLbls>
          <c:dLblPos val="ctr"/>
          <c:showLegendKey val="0"/>
          <c:showVal val="1"/>
          <c:showCatName val="0"/>
          <c:showSerName val="0"/>
          <c:showPercent val="0"/>
          <c:showBubbleSize val="0"/>
        </c:dLbls>
        <c:gapWidth val="51"/>
        <c:overlap val="100"/>
        <c:axId val="759063295"/>
        <c:axId val="759062335"/>
      </c:barChart>
      <c:catAx>
        <c:axId val="75906329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9062335"/>
        <c:crosses val="autoZero"/>
        <c:auto val="1"/>
        <c:lblAlgn val="ctr"/>
        <c:lblOffset val="100"/>
        <c:noMultiLvlLbl val="0"/>
      </c:catAx>
      <c:valAx>
        <c:axId val="759062335"/>
        <c:scaling>
          <c:orientation val="minMax"/>
          <c:max val="1"/>
          <c:min val="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a:t>Patients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9063295"/>
        <c:crosses val="autoZero"/>
        <c:crossBetween val="between"/>
        <c:majorUnit val="0.2"/>
      </c:valAx>
      <c:spPr>
        <a:noFill/>
        <a:ln>
          <a:noFill/>
        </a:ln>
        <a:effectLst/>
      </c:spPr>
    </c:plotArea>
    <c:legend>
      <c:legendPos val="b"/>
      <c:layout>
        <c:manualLayout>
          <c:xMode val="edge"/>
          <c:yMode val="edge"/>
          <c:x val="0.28903777066929132"/>
          <c:y val="0.90463440327178091"/>
          <c:w val="0.49692445866141732"/>
          <c:h val="7.569153550625852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Mild</c:v>
                </c:pt>
              </c:strCache>
            </c:strRef>
          </c:tx>
          <c:spPr>
            <a:solidFill>
              <a:srgbClr val="0D634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CAA-4B50-90B9-6C4B0C00875C}"/>
                </c:ext>
              </c:extLst>
            </c:dLbl>
            <c:dLbl>
              <c:idx val="4"/>
              <c:delete val="1"/>
              <c:extLst>
                <c:ext xmlns:c15="http://schemas.microsoft.com/office/drawing/2012/chart" uri="{CE6537A1-D6FC-4f65-9D91-7224C49458BB}"/>
                <c:ext xmlns:c16="http://schemas.microsoft.com/office/drawing/2014/chart" uri="{C3380CC4-5D6E-409C-BE32-E72D297353CC}">
                  <c16:uniqueId val="{00000001-4CAA-4B50-90B9-6C4B0C00875C}"/>
                </c:ext>
              </c:extLst>
            </c:dLbl>
            <c:dLbl>
              <c:idx val="5"/>
              <c:layout>
                <c:manualLayout>
                  <c:x val="6.0937499999999888E-2"/>
                  <c:y val="-1.91525619693458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AA-4B50-90B9-6C4B0C00875C}"/>
                </c:ext>
              </c:extLst>
            </c:dLbl>
            <c:dLbl>
              <c:idx val="6"/>
              <c:layout>
                <c:manualLayout>
                  <c:x val="-1.7244044235197179E-3"/>
                  <c:y val="-6.615979381443299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AA-4B50-90B9-6C4B0C00875C}"/>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c:v>
                </c:pt>
                <c:pt idx="1">
                  <c:v>1 year</c:v>
                </c:pt>
                <c:pt idx="2">
                  <c:v>2 year</c:v>
                </c:pt>
                <c:pt idx="3">
                  <c:v> </c:v>
                </c:pt>
                <c:pt idx="4">
                  <c:v>Baseline</c:v>
                </c:pt>
                <c:pt idx="5">
                  <c:v>1 year</c:v>
                </c:pt>
                <c:pt idx="6">
                  <c:v>2 year</c:v>
                </c:pt>
              </c:strCache>
            </c:strRef>
          </c:cat>
          <c:val>
            <c:numRef>
              <c:f>Sheet1!$B$2:$B$8</c:f>
              <c:numCache>
                <c:formatCode>0%</c:formatCode>
                <c:ptCount val="7"/>
                <c:pt idx="0">
                  <c:v>0</c:v>
                </c:pt>
                <c:pt idx="1">
                  <c:v>0.50600000000000001</c:v>
                </c:pt>
                <c:pt idx="2">
                  <c:v>0.41899999999999998</c:v>
                </c:pt>
                <c:pt idx="4">
                  <c:v>0</c:v>
                </c:pt>
                <c:pt idx="5">
                  <c:v>6.0000000000000001E-3</c:v>
                </c:pt>
                <c:pt idx="6">
                  <c:v>0.28999999999999998</c:v>
                </c:pt>
              </c:numCache>
            </c:numRef>
          </c:val>
          <c:extLst>
            <c:ext xmlns:c16="http://schemas.microsoft.com/office/drawing/2014/chart" uri="{C3380CC4-5D6E-409C-BE32-E72D297353CC}">
              <c16:uniqueId val="{00000004-4CAA-4B50-90B9-6C4B0C00875C}"/>
            </c:ext>
          </c:extLst>
        </c:ser>
        <c:ser>
          <c:idx val="1"/>
          <c:order val="1"/>
          <c:tx>
            <c:strRef>
              <c:f>Sheet1!$C$1</c:f>
              <c:strCache>
                <c:ptCount val="1"/>
                <c:pt idx="0">
                  <c:v>Moderate</c:v>
                </c:pt>
              </c:strCache>
            </c:strRef>
          </c:tx>
          <c:spPr>
            <a:solidFill>
              <a:srgbClr val="68BE5B"/>
            </a:solidFill>
            <a:ln>
              <a:noFill/>
            </a:ln>
            <a:effectLst/>
          </c:spPr>
          <c:invertIfNegative val="0"/>
          <c:dLbls>
            <c:dLbl>
              <c:idx val="0"/>
              <c:layout>
                <c:manualLayout>
                  <c:x val="-1.5625000000000287E-3"/>
                  <c:y val="-9.576280984672924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AA-4B50-90B9-6C4B0C00875C}"/>
                </c:ext>
              </c:extLst>
            </c:dLbl>
            <c:dLbl>
              <c:idx val="4"/>
              <c:layout>
                <c:manualLayout>
                  <c:x val="-4.6875000000001143E-3"/>
                  <c:y val="-1.91525619693458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AA-4B50-90B9-6C4B0C00875C}"/>
                </c:ext>
              </c:extLst>
            </c:dLbl>
            <c:dLbl>
              <c:idx val="6"/>
              <c:layout>
                <c:manualLayout>
                  <c:x val="-3.1250000000000002E-3"/>
                  <c:y val="7.869624488784091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AA-4B50-90B9-6C4B0C00875C}"/>
                </c:ext>
              </c:extLst>
            </c:dLbl>
            <c:numFmt formatCode="0%" sourceLinked="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c:v>
                </c:pt>
                <c:pt idx="1">
                  <c:v>1 year</c:v>
                </c:pt>
                <c:pt idx="2">
                  <c:v>2 year</c:v>
                </c:pt>
                <c:pt idx="3">
                  <c:v> </c:v>
                </c:pt>
                <c:pt idx="4">
                  <c:v>Baseline</c:v>
                </c:pt>
                <c:pt idx="5">
                  <c:v>1 year</c:v>
                </c:pt>
                <c:pt idx="6">
                  <c:v>2 year</c:v>
                </c:pt>
              </c:strCache>
            </c:strRef>
          </c:cat>
          <c:val>
            <c:numRef>
              <c:f>Sheet1!$C$2:$C$8</c:f>
              <c:numCache>
                <c:formatCode>0%</c:formatCode>
                <c:ptCount val="7"/>
                <c:pt idx="0">
                  <c:v>2.9000000000000001E-2</c:v>
                </c:pt>
                <c:pt idx="1">
                  <c:v>0.378</c:v>
                </c:pt>
                <c:pt idx="2">
                  <c:v>0.42399999999999999</c:v>
                </c:pt>
                <c:pt idx="4">
                  <c:v>1.2999999999999999E-2</c:v>
                </c:pt>
                <c:pt idx="5">
                  <c:v>3.9E-2</c:v>
                </c:pt>
                <c:pt idx="6">
                  <c:v>0.34200000000000003</c:v>
                </c:pt>
              </c:numCache>
            </c:numRef>
          </c:val>
          <c:extLst>
            <c:ext xmlns:c16="http://schemas.microsoft.com/office/drawing/2014/chart" uri="{C3380CC4-5D6E-409C-BE32-E72D297353CC}">
              <c16:uniqueId val="{00000008-4CAA-4B50-90B9-6C4B0C00875C}"/>
            </c:ext>
          </c:extLst>
        </c:ser>
        <c:ser>
          <c:idx val="2"/>
          <c:order val="2"/>
          <c:tx>
            <c:strRef>
              <c:f>Sheet1!$D$1</c:f>
              <c:strCache>
                <c:ptCount val="1"/>
                <c:pt idx="0">
                  <c:v>Severe</c:v>
                </c:pt>
              </c:strCache>
            </c:strRef>
          </c:tx>
          <c:spPr>
            <a:solidFill>
              <a:srgbClr val="FFC64F"/>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c:v>
                </c:pt>
                <c:pt idx="1">
                  <c:v>1 year</c:v>
                </c:pt>
                <c:pt idx="2">
                  <c:v>2 year</c:v>
                </c:pt>
                <c:pt idx="3">
                  <c:v> </c:v>
                </c:pt>
                <c:pt idx="4">
                  <c:v>Baseline</c:v>
                </c:pt>
                <c:pt idx="5">
                  <c:v>1 year</c:v>
                </c:pt>
                <c:pt idx="6">
                  <c:v>2 year</c:v>
                </c:pt>
              </c:strCache>
            </c:strRef>
          </c:cat>
          <c:val>
            <c:numRef>
              <c:f>Sheet1!$D$2:$D$8</c:f>
              <c:numCache>
                <c:formatCode>0%</c:formatCode>
                <c:ptCount val="7"/>
                <c:pt idx="0">
                  <c:v>0.29099999999999998</c:v>
                </c:pt>
                <c:pt idx="1">
                  <c:v>8.6999999999999994E-2</c:v>
                </c:pt>
                <c:pt idx="2">
                  <c:v>0.11</c:v>
                </c:pt>
                <c:pt idx="4">
                  <c:v>0.33500000000000002</c:v>
                </c:pt>
                <c:pt idx="5">
                  <c:v>0.21299999999999999</c:v>
                </c:pt>
                <c:pt idx="6">
                  <c:v>0.18099999999999999</c:v>
                </c:pt>
              </c:numCache>
            </c:numRef>
          </c:val>
          <c:extLst>
            <c:ext xmlns:c16="http://schemas.microsoft.com/office/drawing/2014/chart" uri="{C3380CC4-5D6E-409C-BE32-E72D297353CC}">
              <c16:uniqueId val="{00000009-4CAA-4B50-90B9-6C4B0C00875C}"/>
            </c:ext>
          </c:extLst>
        </c:ser>
        <c:ser>
          <c:idx val="3"/>
          <c:order val="3"/>
          <c:tx>
            <c:strRef>
              <c:f>Sheet1!$E$1</c:f>
              <c:strCache>
                <c:ptCount val="1"/>
                <c:pt idx="0">
                  <c:v>Massive</c:v>
                </c:pt>
              </c:strCache>
            </c:strRef>
          </c:tx>
          <c:spPr>
            <a:solidFill>
              <a:srgbClr val="F2674F"/>
            </a:solidFill>
            <a:ln>
              <a:noFill/>
            </a:ln>
            <a:effectLst/>
          </c:spPr>
          <c:invertIfNegative val="0"/>
          <c:dLbls>
            <c:dLbl>
              <c:idx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90D8-4B30-A10C-4999E5164091}"/>
                </c:ext>
              </c:extLst>
            </c:dLbl>
            <c:dLbl>
              <c:idx val="1"/>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7488-42C3-BF50-7F079AF099B8}"/>
                </c:ext>
              </c:extLst>
            </c:dLbl>
            <c:dLbl>
              <c:idx val="2"/>
              <c:layout>
                <c:manualLayout>
                  <c:x val="6.5624999999999947E-2"/>
                  <c:y val="2.23446556309034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AA-4B50-90B9-6C4B0C00875C}"/>
                </c:ext>
              </c:extLst>
            </c:dLbl>
            <c:dLbl>
              <c:idx val="4"/>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90D8-4B30-A10C-4999E5164091}"/>
                </c:ext>
              </c:extLst>
            </c:dLbl>
            <c:dLbl>
              <c:idx val="5"/>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90D8-4B30-A10C-4999E5164091}"/>
                </c:ext>
              </c:extLst>
            </c:dLbl>
            <c:dLbl>
              <c:idx val="6"/>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90D8-4B30-A10C-4999E516409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Baseline</c:v>
                </c:pt>
                <c:pt idx="1">
                  <c:v>1 year</c:v>
                </c:pt>
                <c:pt idx="2">
                  <c:v>2 year</c:v>
                </c:pt>
                <c:pt idx="3">
                  <c:v> </c:v>
                </c:pt>
                <c:pt idx="4">
                  <c:v>Baseline</c:v>
                </c:pt>
                <c:pt idx="5">
                  <c:v>1 year</c:v>
                </c:pt>
                <c:pt idx="6">
                  <c:v>2 year</c:v>
                </c:pt>
              </c:strCache>
            </c:strRef>
          </c:cat>
          <c:val>
            <c:numRef>
              <c:f>Sheet1!$E$2:$E$8</c:f>
              <c:numCache>
                <c:formatCode>0%</c:formatCode>
                <c:ptCount val="7"/>
                <c:pt idx="0">
                  <c:v>0.221</c:v>
                </c:pt>
                <c:pt idx="1">
                  <c:v>1.7000000000000001E-2</c:v>
                </c:pt>
                <c:pt idx="2">
                  <c:v>2.9000000000000001E-2</c:v>
                </c:pt>
                <c:pt idx="4">
                  <c:v>0.16800000000000001</c:v>
                </c:pt>
                <c:pt idx="5">
                  <c:v>0.161</c:v>
                </c:pt>
                <c:pt idx="6">
                  <c:v>9.7000000000000003E-2</c:v>
                </c:pt>
              </c:numCache>
            </c:numRef>
          </c:val>
          <c:extLst>
            <c:ext xmlns:c16="http://schemas.microsoft.com/office/drawing/2014/chart" uri="{C3380CC4-5D6E-409C-BE32-E72D297353CC}">
              <c16:uniqueId val="{0000000B-4CAA-4B50-90B9-6C4B0C00875C}"/>
            </c:ext>
          </c:extLst>
        </c:ser>
        <c:ser>
          <c:idx val="4"/>
          <c:order val="4"/>
          <c:tx>
            <c:strRef>
              <c:f>Sheet1!$F$1</c:f>
              <c:strCache>
                <c:ptCount val="1"/>
                <c:pt idx="0">
                  <c:v>Torrential</c:v>
                </c:pt>
              </c:strCache>
            </c:strRef>
          </c:tx>
          <c:spPr>
            <a:solidFill>
              <a:srgbClr val="AC0943"/>
            </a:solidFill>
            <a:ln>
              <a:noFill/>
            </a:ln>
            <a:effectLst/>
          </c:spPr>
          <c:invertIfNegative val="0"/>
          <c:dLbls>
            <c:dLbl>
              <c:idx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90D8-4B30-A10C-4999E5164091}"/>
                </c:ext>
              </c:extLst>
            </c:dLbl>
            <c:dLbl>
              <c:idx val="1"/>
              <c:layout>
                <c:manualLayout>
                  <c:x val="5.7584265983487877E-2"/>
                  <c:y val="-3.7504936155584671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88-42C3-BF50-7F079AF099B8}"/>
                </c:ext>
              </c:extLst>
            </c:dLbl>
            <c:dLbl>
              <c:idx val="2"/>
              <c:layout>
                <c:manualLayout>
                  <c:x val="6.4062499999999939E-2"/>
                  <c:y val="-9.576280984672924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CAA-4B50-90B9-6C4B0C00875C}"/>
                </c:ext>
              </c:extLst>
            </c:dLbl>
            <c:dLbl>
              <c:idx val="4"/>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90D8-4B30-A10C-4999E5164091}"/>
                </c:ext>
              </c:extLst>
            </c:dLbl>
            <c:dLbl>
              <c:idx val="5"/>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90D8-4B30-A10C-4999E5164091}"/>
                </c:ext>
              </c:extLst>
            </c:dLbl>
            <c:dLbl>
              <c:idx val="6"/>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90D8-4B30-A10C-4999E516409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Baseline</c:v>
                </c:pt>
                <c:pt idx="1">
                  <c:v>1 year</c:v>
                </c:pt>
                <c:pt idx="2">
                  <c:v>2 year</c:v>
                </c:pt>
                <c:pt idx="3">
                  <c:v> </c:v>
                </c:pt>
                <c:pt idx="4">
                  <c:v>Baseline</c:v>
                </c:pt>
                <c:pt idx="5">
                  <c:v>1 year</c:v>
                </c:pt>
                <c:pt idx="6">
                  <c:v>2 year</c:v>
                </c:pt>
              </c:strCache>
            </c:strRef>
          </c:cat>
          <c:val>
            <c:numRef>
              <c:f>Sheet1!$F$2:$F$8</c:f>
              <c:numCache>
                <c:formatCode>0%</c:formatCode>
                <c:ptCount val="7"/>
                <c:pt idx="0">
                  <c:v>0.45900000000000002</c:v>
                </c:pt>
                <c:pt idx="1">
                  <c:v>1.2E-2</c:v>
                </c:pt>
                <c:pt idx="2">
                  <c:v>1.7000000000000001E-2</c:v>
                </c:pt>
                <c:pt idx="4">
                  <c:v>0.48399999999999999</c:v>
                </c:pt>
                <c:pt idx="5">
                  <c:v>0.58099999999999996</c:v>
                </c:pt>
                <c:pt idx="6">
                  <c:v>0.09</c:v>
                </c:pt>
              </c:numCache>
            </c:numRef>
          </c:val>
          <c:extLst>
            <c:ext xmlns:c16="http://schemas.microsoft.com/office/drawing/2014/chart" uri="{C3380CC4-5D6E-409C-BE32-E72D297353CC}">
              <c16:uniqueId val="{0000000D-4CAA-4B50-90B9-6C4B0C00875C}"/>
            </c:ext>
          </c:extLst>
        </c:ser>
        <c:dLbls>
          <c:dLblPos val="ctr"/>
          <c:showLegendKey val="0"/>
          <c:showVal val="1"/>
          <c:showCatName val="0"/>
          <c:showSerName val="0"/>
          <c:showPercent val="0"/>
          <c:showBubbleSize val="0"/>
        </c:dLbls>
        <c:gapWidth val="51"/>
        <c:overlap val="100"/>
        <c:axId val="759063295"/>
        <c:axId val="759062335"/>
      </c:barChart>
      <c:catAx>
        <c:axId val="75906329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9062335"/>
        <c:crosses val="autoZero"/>
        <c:auto val="1"/>
        <c:lblAlgn val="ctr"/>
        <c:lblOffset val="100"/>
        <c:noMultiLvlLbl val="0"/>
      </c:catAx>
      <c:valAx>
        <c:axId val="759062335"/>
        <c:scaling>
          <c:orientation val="minMax"/>
          <c:max val="1"/>
          <c:min val="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a:t>Patients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9063295"/>
        <c:crosses val="autoZero"/>
        <c:crossBetween val="between"/>
        <c:majorUnit val="0.2"/>
      </c:valAx>
      <c:spPr>
        <a:noFill/>
        <a:ln>
          <a:noFill/>
        </a:ln>
        <a:effectLst/>
      </c:spPr>
    </c:plotArea>
    <c:legend>
      <c:legendPos val="b"/>
      <c:layout>
        <c:manualLayout>
          <c:xMode val="edge"/>
          <c:yMode val="edge"/>
          <c:x val="0.28903777066929132"/>
          <c:y val="0.90463440327178091"/>
          <c:w val="0.49692445866141732"/>
          <c:h val="7.569153550625852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31427563712942908"/>
          <c:y val="5.3457038588129009E-2"/>
          <c:w val="0.63644114952959008"/>
          <c:h val="0.82259539685907479"/>
        </c:manualLayout>
      </c:layout>
      <c:barChart>
        <c:barDir val="col"/>
        <c:grouping val="clustered"/>
        <c:varyColors val="0"/>
        <c:ser>
          <c:idx val="0"/>
          <c:order val="0"/>
          <c:tx>
            <c:strRef>
              <c:f>Sheet1!$B$1</c:f>
              <c:strCache>
                <c:ptCount val="1"/>
                <c:pt idx="0">
                  <c:v>TriClip</c:v>
                </c:pt>
              </c:strCache>
            </c:strRef>
          </c:tx>
          <c:spPr>
            <a:solidFill>
              <a:sysClr val="window" lastClr="FFFFFF"/>
            </a:solidFill>
            <a:ln>
              <a:noFill/>
            </a:ln>
            <a:effectLst/>
          </c:spPr>
          <c:invertIfNegative val="0"/>
          <c:errBars>
            <c:errBarType val="both"/>
            <c:errValType val="cust"/>
            <c:noEndCap val="0"/>
            <c:plus>
              <c:numRef>
                <c:f>Sheet1!$G$2</c:f>
                <c:numCache>
                  <c:formatCode>General</c:formatCode>
                  <c:ptCount val="1"/>
                  <c:pt idx="0">
                    <c:v>4.0000000000000008E-2</c:v>
                  </c:pt>
                </c:numCache>
              </c:numRef>
            </c:plus>
            <c:minus>
              <c:numRef>
                <c:f>Sheet1!$G$2</c:f>
                <c:numCache>
                  <c:formatCode>General</c:formatCode>
                  <c:ptCount val="1"/>
                  <c:pt idx="0">
                    <c:v>4.0000000000000008E-2</c:v>
                  </c:pt>
                </c:numCache>
              </c:numRef>
            </c:minus>
            <c:spPr>
              <a:noFill/>
              <a:ln w="12700" cap="flat" cmpd="sng" algn="ctr">
                <a:solidFill>
                  <a:sysClr val="window" lastClr="FFFFFF"/>
                </a:solidFill>
                <a:round/>
              </a:ln>
              <a:effectLst/>
            </c:spPr>
          </c:errBars>
          <c:cat>
            <c:strRef>
              <c:f>Sheet1!$A$2</c:f>
              <c:strCache>
                <c:ptCount val="1"/>
                <c:pt idx="0">
                  <c:v>2 Years</c:v>
                </c:pt>
              </c:strCache>
            </c:strRef>
          </c:cat>
          <c:val>
            <c:numRef>
              <c:f>Sheet1!$B$2</c:f>
              <c:numCache>
                <c:formatCode>#,##0.00</c:formatCode>
                <c:ptCount val="1"/>
                <c:pt idx="0">
                  <c:v>0.19</c:v>
                </c:pt>
              </c:numCache>
            </c:numRef>
          </c:val>
          <c:extLst>
            <c:ext xmlns:c16="http://schemas.microsoft.com/office/drawing/2014/chart" uri="{C3380CC4-5D6E-409C-BE32-E72D297353CC}">
              <c16:uniqueId val="{00000001-996E-4073-A698-48F7A81AE16A}"/>
            </c:ext>
          </c:extLst>
        </c:ser>
        <c:ser>
          <c:idx val="1"/>
          <c:order val="1"/>
          <c:tx>
            <c:strRef>
              <c:f>Sheet1!$C$1</c:f>
              <c:strCache>
                <c:ptCount val="1"/>
                <c:pt idx="0">
                  <c:v>Control </c:v>
                </c:pt>
              </c:strCache>
            </c:strRef>
          </c:tx>
          <c:spPr>
            <a:solidFill>
              <a:srgbClr val="C00000"/>
            </a:solidFill>
            <a:ln>
              <a:solidFill>
                <a:srgbClr val="C00000"/>
              </a:solidFill>
            </a:ln>
            <a:effectLst/>
          </c:spPr>
          <c:invertIfNegative val="0"/>
          <c:dPt>
            <c:idx val="0"/>
            <c:invertIfNegative val="0"/>
            <c:bubble3D val="0"/>
            <c:spPr>
              <a:solidFill>
                <a:srgbClr val="C00000"/>
              </a:solidFill>
              <a:ln>
                <a:solidFill>
                  <a:srgbClr val="C00000"/>
                </a:solidFill>
              </a:ln>
              <a:effectLst/>
            </c:spPr>
            <c:extLst>
              <c:ext xmlns:c16="http://schemas.microsoft.com/office/drawing/2014/chart" uri="{C3380CC4-5D6E-409C-BE32-E72D297353CC}">
                <c16:uniqueId val="{00000003-996E-4073-A698-48F7A81AE16A}"/>
              </c:ext>
            </c:extLst>
          </c:dPt>
          <c:dLbls>
            <c:dLbl>
              <c:idx val="0"/>
              <c:layout>
                <c:manualLayout>
                  <c:x val="8.6976620752827177E-3"/>
                  <c:y val="-0.11194110481918262"/>
                </c:manualLayout>
              </c:layout>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6E-4073-A698-48F7A81AE16A}"/>
                </c:ext>
              </c:extLst>
            </c:dLbl>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Sheet1!$M$2</c:f>
                <c:numCache>
                  <c:formatCode>General</c:formatCode>
                  <c:ptCount val="1"/>
                  <c:pt idx="0">
                    <c:v>4.9999999999999989E-2</c:v>
                  </c:pt>
                </c:numCache>
              </c:numRef>
            </c:plus>
            <c:minus>
              <c:numRef>
                <c:f>Sheet1!$L$2</c:f>
                <c:numCache>
                  <c:formatCode>General</c:formatCode>
                  <c:ptCount val="1"/>
                  <c:pt idx="0">
                    <c:v>4.0000000000000008E-2</c:v>
                  </c:pt>
                </c:numCache>
              </c:numRef>
            </c:minus>
            <c:spPr>
              <a:noFill/>
              <a:ln w="12700" cap="flat" cmpd="sng" algn="ctr">
                <a:solidFill>
                  <a:srgbClr val="000000"/>
                </a:solidFill>
                <a:round/>
              </a:ln>
              <a:effectLst/>
            </c:spPr>
          </c:errBars>
          <c:cat>
            <c:strRef>
              <c:f>Sheet1!$A$2</c:f>
              <c:strCache>
                <c:ptCount val="1"/>
                <c:pt idx="0">
                  <c:v>2 Years</c:v>
                </c:pt>
              </c:strCache>
            </c:strRef>
          </c:cat>
          <c:val>
            <c:numRef>
              <c:f>Sheet1!$C$2</c:f>
              <c:numCache>
                <c:formatCode>#,##0.00</c:formatCode>
                <c:ptCount val="1"/>
                <c:pt idx="0">
                  <c:v>0.26</c:v>
                </c:pt>
              </c:numCache>
            </c:numRef>
          </c:val>
          <c:extLst>
            <c:ext xmlns:c16="http://schemas.microsoft.com/office/drawing/2014/chart" uri="{C3380CC4-5D6E-409C-BE32-E72D297353CC}">
              <c16:uniqueId val="{00000004-996E-4073-A698-48F7A81AE16A}"/>
            </c:ext>
          </c:extLst>
        </c:ser>
        <c:dLbls>
          <c:showLegendKey val="0"/>
          <c:showVal val="0"/>
          <c:showCatName val="0"/>
          <c:showSerName val="0"/>
          <c:showPercent val="0"/>
          <c:showBubbleSize val="0"/>
        </c:dLbls>
        <c:gapWidth val="98"/>
        <c:overlap val="-12"/>
        <c:axId val="307277088"/>
        <c:axId val="307254528"/>
      </c:barChart>
      <c:catAx>
        <c:axId val="307277088"/>
        <c:scaling>
          <c:orientation val="minMax"/>
        </c:scaling>
        <c:delete val="0"/>
        <c:axPos val="b"/>
        <c:numFmt formatCode="General" sourceLinked="1"/>
        <c:majorTickMark val="none"/>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307254528"/>
        <c:crosses val="autoZero"/>
        <c:auto val="1"/>
        <c:lblAlgn val="ctr"/>
        <c:lblOffset val="100"/>
        <c:noMultiLvlLbl val="0"/>
      </c:catAx>
      <c:valAx>
        <c:axId val="307254528"/>
        <c:scaling>
          <c:orientation val="minMax"/>
          <c:max val="0.4"/>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r>
                  <a:rPr lang="en-US" sz="1200" b="1">
                    <a:solidFill>
                      <a:srgbClr val="000000"/>
                    </a:solidFill>
                    <a:latin typeface="Arial" panose="020B0604020202020204" pitchFamily="34" charset="0"/>
                    <a:cs typeface="Arial" panose="020B0604020202020204" pitchFamily="34" charset="0"/>
                  </a:rPr>
                  <a:t>Annualized HFH Rate</a:t>
                </a:r>
                <a:r>
                  <a:rPr lang="en-US" sz="1200" b="1" baseline="0">
                    <a:solidFill>
                      <a:srgbClr val="000000"/>
                    </a:solidFill>
                    <a:latin typeface="Arial" panose="020B0604020202020204" pitchFamily="34" charset="0"/>
                    <a:cs typeface="Arial" panose="020B0604020202020204" pitchFamily="34" charset="0"/>
                  </a:rPr>
                  <a:t> </a:t>
                </a:r>
              </a:p>
              <a:p>
                <a:pPr>
                  <a:defRPr sz="1200" b="0">
                    <a:solidFill>
                      <a:srgbClr val="000000"/>
                    </a:solidFill>
                    <a:latin typeface="Arial" panose="020B0604020202020204" pitchFamily="34" charset="0"/>
                    <a:cs typeface="Arial" panose="020B0604020202020204" pitchFamily="34" charset="0"/>
                  </a:defRPr>
                </a:pPr>
                <a:r>
                  <a:rPr lang="en-US" sz="1200" b="0" baseline="0">
                    <a:solidFill>
                      <a:srgbClr val="000000"/>
                    </a:solidFill>
                    <a:latin typeface="Arial" panose="020B0604020202020204" pitchFamily="34" charset="0"/>
                    <a:cs typeface="Arial" panose="020B0604020202020204" pitchFamily="34" charset="0"/>
                  </a:rPr>
                  <a:t>(events/patient year)</a:t>
                </a:r>
                <a:endParaRPr lang="en-US" sz="1200" b="0">
                  <a:solidFill>
                    <a:srgbClr val="000000"/>
                  </a:solidFill>
                  <a:latin typeface="Arial" panose="020B0604020202020204" pitchFamily="34" charset="0"/>
                  <a:cs typeface="Arial" panose="020B0604020202020204" pitchFamily="34" charset="0"/>
                </a:endParaRPr>
              </a:p>
            </c:rich>
          </c:tx>
          <c:layout>
            <c:manualLayout>
              <c:xMode val="edge"/>
              <c:yMode val="edge"/>
              <c:x val="6.216154881068324E-2"/>
              <c:y val="0.1891517682234090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title>
        <c:numFmt formatCode="#,##0.00" sourceLinked="1"/>
        <c:majorTickMark val="out"/>
        <c:minorTickMark val="none"/>
        <c:tickLblPos val="nextTo"/>
        <c:spPr>
          <a:noFill/>
          <a:ln w="12700">
            <a:solidFill>
              <a:srgbClr val="000000"/>
            </a:solidFill>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307277088"/>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31427563712942908"/>
          <c:y val="5.3457038588129009E-2"/>
          <c:w val="0.63644114952959008"/>
          <c:h val="0.82259539685907479"/>
        </c:manualLayout>
      </c:layout>
      <c:barChart>
        <c:barDir val="col"/>
        <c:grouping val="clustered"/>
        <c:varyColors val="0"/>
        <c:ser>
          <c:idx val="0"/>
          <c:order val="0"/>
          <c:tx>
            <c:strRef>
              <c:f>Sheet1!$B$1</c:f>
              <c:strCache>
                <c:ptCount val="1"/>
                <c:pt idx="0">
                  <c:v>TriClip</c:v>
                </c:pt>
              </c:strCache>
            </c:strRef>
          </c:tx>
          <c:spPr>
            <a:solidFill>
              <a:srgbClr val="0000CC"/>
            </a:solidFill>
            <a:ln>
              <a:noFill/>
            </a:ln>
            <a:effectLst/>
          </c:spPr>
          <c:invertIfNegative val="0"/>
          <c:dLbls>
            <c:dLbl>
              <c:idx val="0"/>
              <c:layout>
                <c:manualLayout>
                  <c:x val="4.8842181017695364E-3"/>
                  <c:y val="-0.106410956056235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91-4F68-A300-6A7E31BE4208}"/>
                </c:ext>
              </c:extLst>
            </c:dLbl>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Sheet1!$G$2</c:f>
                <c:numCache>
                  <c:formatCode>General</c:formatCode>
                  <c:ptCount val="1"/>
                  <c:pt idx="0">
                    <c:v>4.0000000000000008E-2</c:v>
                  </c:pt>
                </c:numCache>
              </c:numRef>
            </c:plus>
            <c:minus>
              <c:numRef>
                <c:f>Sheet1!$G$2</c:f>
                <c:numCache>
                  <c:formatCode>General</c:formatCode>
                  <c:ptCount val="1"/>
                  <c:pt idx="0">
                    <c:v>4.0000000000000008E-2</c:v>
                  </c:pt>
                </c:numCache>
              </c:numRef>
            </c:minus>
            <c:spPr>
              <a:noFill/>
              <a:ln w="12700" cap="flat" cmpd="sng" algn="ctr">
                <a:solidFill>
                  <a:srgbClr val="000000"/>
                </a:solidFill>
                <a:round/>
              </a:ln>
              <a:effectLst/>
            </c:spPr>
          </c:errBars>
          <c:cat>
            <c:strRef>
              <c:f>Sheet1!$A$2</c:f>
              <c:strCache>
                <c:ptCount val="1"/>
                <c:pt idx="0">
                  <c:v>2 Years</c:v>
                </c:pt>
              </c:strCache>
            </c:strRef>
          </c:cat>
          <c:val>
            <c:numRef>
              <c:f>Sheet1!$B$2</c:f>
              <c:numCache>
                <c:formatCode>#,##0.00</c:formatCode>
                <c:ptCount val="1"/>
                <c:pt idx="0">
                  <c:v>0.19</c:v>
                </c:pt>
              </c:numCache>
            </c:numRef>
          </c:val>
          <c:extLst>
            <c:ext xmlns:c16="http://schemas.microsoft.com/office/drawing/2014/chart" uri="{C3380CC4-5D6E-409C-BE32-E72D297353CC}">
              <c16:uniqueId val="{00000001-2B91-4F68-A300-6A7E31BE4208}"/>
            </c:ext>
          </c:extLst>
        </c:ser>
        <c:ser>
          <c:idx val="1"/>
          <c:order val="1"/>
          <c:tx>
            <c:strRef>
              <c:f>Sheet1!$C$1</c:f>
              <c:strCache>
                <c:ptCount val="1"/>
                <c:pt idx="0">
                  <c:v>Control </c:v>
                </c:pt>
              </c:strCache>
            </c:strRef>
          </c:tx>
          <c:spPr>
            <a:solidFill>
              <a:srgbClr val="C00000"/>
            </a:solidFill>
            <a:ln>
              <a:solidFill>
                <a:srgbClr val="C00000"/>
              </a:solidFill>
            </a:ln>
            <a:effectLst/>
          </c:spPr>
          <c:invertIfNegative val="0"/>
          <c:dPt>
            <c:idx val="0"/>
            <c:invertIfNegative val="0"/>
            <c:bubble3D val="0"/>
            <c:spPr>
              <a:solidFill>
                <a:srgbClr val="C00000"/>
              </a:solidFill>
              <a:ln>
                <a:solidFill>
                  <a:srgbClr val="C00000"/>
                </a:solidFill>
              </a:ln>
              <a:effectLst/>
            </c:spPr>
            <c:extLst>
              <c:ext xmlns:c16="http://schemas.microsoft.com/office/drawing/2014/chart" uri="{C3380CC4-5D6E-409C-BE32-E72D297353CC}">
                <c16:uniqueId val="{00000003-2B91-4F68-A300-6A7E31BE4208}"/>
              </c:ext>
            </c:extLst>
          </c:dPt>
          <c:dLbls>
            <c:dLbl>
              <c:idx val="0"/>
              <c:layout>
                <c:manualLayout>
                  <c:x val="8.6976620752827177E-3"/>
                  <c:y val="-0.11194110481918262"/>
                </c:manualLayout>
              </c:layout>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91-4F68-A300-6A7E31BE4208}"/>
                </c:ext>
              </c:extLst>
            </c:dLbl>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Sheet1!$M$2</c:f>
                <c:numCache>
                  <c:formatCode>General</c:formatCode>
                  <c:ptCount val="1"/>
                  <c:pt idx="0">
                    <c:v>4.9999999999999989E-2</c:v>
                  </c:pt>
                </c:numCache>
              </c:numRef>
            </c:plus>
            <c:minus>
              <c:numRef>
                <c:f>Sheet1!$L$2</c:f>
                <c:numCache>
                  <c:formatCode>General</c:formatCode>
                  <c:ptCount val="1"/>
                  <c:pt idx="0">
                    <c:v>4.0000000000000008E-2</c:v>
                  </c:pt>
                </c:numCache>
              </c:numRef>
            </c:minus>
            <c:spPr>
              <a:noFill/>
              <a:ln w="12700" cap="flat" cmpd="sng" algn="ctr">
                <a:solidFill>
                  <a:srgbClr val="000000"/>
                </a:solidFill>
                <a:round/>
              </a:ln>
              <a:effectLst/>
            </c:spPr>
          </c:errBars>
          <c:cat>
            <c:strRef>
              <c:f>Sheet1!$A$2</c:f>
              <c:strCache>
                <c:ptCount val="1"/>
                <c:pt idx="0">
                  <c:v>2 Years</c:v>
                </c:pt>
              </c:strCache>
            </c:strRef>
          </c:cat>
          <c:val>
            <c:numRef>
              <c:f>Sheet1!$C$2</c:f>
              <c:numCache>
                <c:formatCode>#,##0.00</c:formatCode>
                <c:ptCount val="1"/>
                <c:pt idx="0">
                  <c:v>0.26</c:v>
                </c:pt>
              </c:numCache>
            </c:numRef>
          </c:val>
          <c:extLst>
            <c:ext xmlns:c16="http://schemas.microsoft.com/office/drawing/2014/chart" uri="{C3380CC4-5D6E-409C-BE32-E72D297353CC}">
              <c16:uniqueId val="{00000004-2B91-4F68-A300-6A7E31BE4208}"/>
            </c:ext>
          </c:extLst>
        </c:ser>
        <c:dLbls>
          <c:showLegendKey val="0"/>
          <c:showVal val="0"/>
          <c:showCatName val="0"/>
          <c:showSerName val="0"/>
          <c:showPercent val="0"/>
          <c:showBubbleSize val="0"/>
        </c:dLbls>
        <c:gapWidth val="98"/>
        <c:overlap val="-12"/>
        <c:axId val="307277088"/>
        <c:axId val="307254528"/>
      </c:barChart>
      <c:catAx>
        <c:axId val="307277088"/>
        <c:scaling>
          <c:orientation val="minMax"/>
        </c:scaling>
        <c:delete val="0"/>
        <c:axPos val="b"/>
        <c:numFmt formatCode="General" sourceLinked="1"/>
        <c:majorTickMark val="none"/>
        <c:minorTickMark val="none"/>
        <c:tickLblPos val="nextTo"/>
        <c:spPr>
          <a:noFill/>
          <a:ln w="12700" cap="flat" cmpd="sng" algn="ctr">
            <a:solidFill>
              <a:srgbClr val="000000"/>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307254528"/>
        <c:crosses val="autoZero"/>
        <c:auto val="1"/>
        <c:lblAlgn val="ctr"/>
        <c:lblOffset val="100"/>
        <c:noMultiLvlLbl val="0"/>
      </c:catAx>
      <c:valAx>
        <c:axId val="307254528"/>
        <c:scaling>
          <c:orientation val="minMax"/>
          <c:max val="0.4"/>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r>
                  <a:rPr lang="en-US" sz="1200" b="1">
                    <a:solidFill>
                      <a:srgbClr val="000000"/>
                    </a:solidFill>
                    <a:latin typeface="Arial" panose="020B0604020202020204" pitchFamily="34" charset="0"/>
                    <a:cs typeface="Arial" panose="020B0604020202020204" pitchFamily="34" charset="0"/>
                  </a:rPr>
                  <a:t>Annualized HFH Rate</a:t>
                </a:r>
                <a:r>
                  <a:rPr lang="en-US" sz="1200" b="1" baseline="0">
                    <a:solidFill>
                      <a:srgbClr val="000000"/>
                    </a:solidFill>
                    <a:latin typeface="Arial" panose="020B0604020202020204" pitchFamily="34" charset="0"/>
                    <a:cs typeface="Arial" panose="020B0604020202020204" pitchFamily="34" charset="0"/>
                  </a:rPr>
                  <a:t> </a:t>
                </a:r>
              </a:p>
              <a:p>
                <a:pPr>
                  <a:defRPr sz="1200" b="0">
                    <a:solidFill>
                      <a:srgbClr val="000000"/>
                    </a:solidFill>
                    <a:latin typeface="Arial" panose="020B0604020202020204" pitchFamily="34" charset="0"/>
                    <a:cs typeface="Arial" panose="020B0604020202020204" pitchFamily="34" charset="0"/>
                  </a:defRPr>
                </a:pPr>
                <a:r>
                  <a:rPr lang="en-US" sz="1200" b="0" baseline="0">
                    <a:solidFill>
                      <a:srgbClr val="000000"/>
                    </a:solidFill>
                    <a:latin typeface="Arial" panose="020B0604020202020204" pitchFamily="34" charset="0"/>
                    <a:cs typeface="Arial" panose="020B0604020202020204" pitchFamily="34" charset="0"/>
                  </a:rPr>
                  <a:t>(events/patient year)</a:t>
                </a:r>
                <a:endParaRPr lang="en-US" sz="1200" b="0">
                  <a:solidFill>
                    <a:srgbClr val="000000"/>
                  </a:solidFill>
                  <a:latin typeface="Arial" panose="020B0604020202020204" pitchFamily="34" charset="0"/>
                  <a:cs typeface="Arial" panose="020B0604020202020204" pitchFamily="34" charset="0"/>
                </a:endParaRPr>
              </a:p>
            </c:rich>
          </c:tx>
          <c:layout>
            <c:manualLayout>
              <c:xMode val="edge"/>
              <c:yMode val="edge"/>
              <c:x val="6.216154881068324E-2"/>
              <c:y val="0.1891517682234090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title>
        <c:numFmt formatCode="#,##0.00" sourceLinked="1"/>
        <c:majorTickMark val="out"/>
        <c:minorTickMark val="none"/>
        <c:tickLblPos val="nextTo"/>
        <c:spPr>
          <a:noFill/>
          <a:ln w="12700">
            <a:solidFill>
              <a:srgbClr val="000000"/>
            </a:solidFill>
          </a:ln>
          <a:effectLst/>
        </c:spPr>
        <c:txPr>
          <a:bodyPr rot="-60000000" spcFirstLastPara="1" vertOverflow="ellipsis" vert="horz" wrap="square" anchor="ctr" anchorCtr="1"/>
          <a:lstStyle/>
          <a:p>
            <a:pPr>
              <a:defRPr sz="11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307277088"/>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78193134647275E-2"/>
          <c:y val="3.8247422680412368E-2"/>
          <c:w val="0.89982636230685842"/>
          <c:h val="0.78392061855670103"/>
        </c:manualLayout>
      </c:layout>
      <c:barChart>
        <c:barDir val="col"/>
        <c:grouping val="stacked"/>
        <c:varyColors val="0"/>
        <c:ser>
          <c:idx val="0"/>
          <c:order val="0"/>
          <c:tx>
            <c:strRef>
              <c:f>Sheet1!$B$1</c:f>
              <c:strCache>
                <c:ptCount val="1"/>
                <c:pt idx="0">
                  <c:v>Mild</c:v>
                </c:pt>
              </c:strCache>
            </c:strRef>
          </c:tx>
          <c:spPr>
            <a:solidFill>
              <a:srgbClr val="0D634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87C-4B41-B23E-46998EABEB84}"/>
                </c:ext>
              </c:extLst>
            </c:dLbl>
            <c:dLbl>
              <c:idx val="4"/>
              <c:delete val="1"/>
              <c:extLst>
                <c:ext xmlns:c15="http://schemas.microsoft.com/office/drawing/2012/chart" uri="{CE6537A1-D6FC-4f65-9D91-7224C49458BB}"/>
                <c:ext xmlns:c16="http://schemas.microsoft.com/office/drawing/2014/chart" uri="{C3380CC4-5D6E-409C-BE32-E72D297353CC}">
                  <c16:uniqueId val="{00000001-D87C-4B41-B23E-46998EABEB84}"/>
                </c:ext>
              </c:extLst>
            </c:dLbl>
            <c:dLbl>
              <c:idx val="5"/>
              <c:delete val="1"/>
              <c:extLst>
                <c:ext xmlns:c15="http://schemas.microsoft.com/office/drawing/2012/chart" uri="{CE6537A1-D6FC-4f65-9D91-7224C49458BB}"/>
                <c:ext xmlns:c16="http://schemas.microsoft.com/office/drawing/2014/chart" uri="{C3380CC4-5D6E-409C-BE32-E72D297353CC}">
                  <c16:uniqueId val="{00000002-D87C-4B41-B23E-46998EABEB84}"/>
                </c:ext>
              </c:extLst>
            </c:dLbl>
            <c:dLbl>
              <c:idx val="8"/>
              <c:delete val="1"/>
              <c:extLst>
                <c:ext xmlns:c15="http://schemas.microsoft.com/office/drawing/2012/chart" uri="{CE6537A1-D6FC-4f65-9D91-7224C49458BB}"/>
                <c:ext xmlns:c16="http://schemas.microsoft.com/office/drawing/2014/chart" uri="{C3380CC4-5D6E-409C-BE32-E72D297353CC}">
                  <c16:uniqueId val="{00000003-D87C-4B41-B23E-46998EABEB84}"/>
                </c:ext>
              </c:extLst>
            </c:dLbl>
            <c:dLbl>
              <c:idx val="9"/>
              <c:layout>
                <c:manualLayout>
                  <c:x val="2.5032488030232937E-3"/>
                  <c:y val="-9.81958762886597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7C-4B41-B23E-46998EABEB84}"/>
                </c:ext>
              </c:extLst>
            </c:dLbl>
            <c:dLbl>
              <c:idx val="10"/>
              <c:delete val="1"/>
              <c:extLst>
                <c:ext xmlns:c15="http://schemas.microsoft.com/office/drawing/2012/chart" uri="{CE6537A1-D6FC-4f65-9D91-7224C49458BB}"/>
                <c:ext xmlns:c16="http://schemas.microsoft.com/office/drawing/2014/chart" uri="{C3380CC4-5D6E-409C-BE32-E72D297353CC}">
                  <c16:uniqueId val="{00000005-D87C-4B41-B23E-46998EABEB84}"/>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Baseline</c:v>
                </c:pt>
                <c:pt idx="1">
                  <c:v>1 year</c:v>
                </c:pt>
                <c:pt idx="2">
                  <c:v>2 year</c:v>
                </c:pt>
                <c:pt idx="3">
                  <c:v> </c:v>
                </c:pt>
                <c:pt idx="4">
                  <c:v>Baseline</c:v>
                </c:pt>
                <c:pt idx="5">
                  <c:v>1 year</c:v>
                </c:pt>
                <c:pt idx="6">
                  <c:v>2 year</c:v>
                </c:pt>
                <c:pt idx="8">
                  <c:v>Baseline</c:v>
                </c:pt>
                <c:pt idx="9">
                  <c:v>1 year</c:v>
                </c:pt>
                <c:pt idx="10">
                  <c:v>2 year</c:v>
                </c:pt>
              </c:strCache>
            </c:strRef>
          </c:cat>
          <c:val>
            <c:numRef>
              <c:f>Sheet1!$B$2:$B$12</c:f>
              <c:numCache>
                <c:formatCode>0%</c:formatCode>
                <c:ptCount val="11"/>
                <c:pt idx="0">
                  <c:v>0</c:v>
                </c:pt>
                <c:pt idx="1">
                  <c:v>0.50600000000000001</c:v>
                </c:pt>
                <c:pt idx="2">
                  <c:v>0.41899999999999998</c:v>
                </c:pt>
                <c:pt idx="4">
                  <c:v>0</c:v>
                </c:pt>
                <c:pt idx="5">
                  <c:v>0</c:v>
                </c:pt>
                <c:pt idx="6">
                  <c:v>0.40500000000000003</c:v>
                </c:pt>
                <c:pt idx="8">
                  <c:v>0</c:v>
                </c:pt>
                <c:pt idx="9">
                  <c:v>2.3E-2</c:v>
                </c:pt>
                <c:pt idx="10">
                  <c:v>0</c:v>
                </c:pt>
              </c:numCache>
            </c:numRef>
          </c:val>
          <c:extLst>
            <c:ext xmlns:c16="http://schemas.microsoft.com/office/drawing/2014/chart" uri="{C3380CC4-5D6E-409C-BE32-E72D297353CC}">
              <c16:uniqueId val="{00000006-D87C-4B41-B23E-46998EABEB84}"/>
            </c:ext>
          </c:extLst>
        </c:ser>
        <c:ser>
          <c:idx val="1"/>
          <c:order val="1"/>
          <c:tx>
            <c:strRef>
              <c:f>Sheet1!$C$1</c:f>
              <c:strCache>
                <c:ptCount val="1"/>
                <c:pt idx="0">
                  <c:v>Moderate</c:v>
                </c:pt>
              </c:strCache>
            </c:strRef>
          </c:tx>
          <c:spPr>
            <a:solidFill>
              <a:srgbClr val="68BE5B"/>
            </a:solidFill>
            <a:ln>
              <a:noFill/>
            </a:ln>
            <a:effectLst/>
          </c:spPr>
          <c:invertIfNegative val="0"/>
          <c:dLbls>
            <c:dLbl>
              <c:idx val="0"/>
              <c:layout>
                <c:manualLayout>
                  <c:x val="-1.5625000000000287E-3"/>
                  <c:y val="-9.576280984672924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7C-4B41-B23E-46998EABEB84}"/>
                </c:ext>
              </c:extLst>
            </c:dLbl>
            <c:dLbl>
              <c:idx val="4"/>
              <c:layout>
                <c:manualLayout>
                  <c:x val="1.2516244015116469E-3"/>
                  <c:y val="-2.29123711340206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7C-4B41-B23E-46998EABEB84}"/>
                </c:ext>
              </c:extLst>
            </c:dLbl>
            <c:dLbl>
              <c:idx val="5"/>
              <c:layout>
                <c:manualLayout>
                  <c:x val="3.7548732045347573E-3"/>
                  <c:y val="-1.96391752577319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7C-4B41-B23E-46998EABEB84}"/>
                </c:ext>
              </c:extLst>
            </c:dLbl>
            <c:dLbl>
              <c:idx val="8"/>
              <c:delete val="1"/>
              <c:extLst>
                <c:ext xmlns:c15="http://schemas.microsoft.com/office/drawing/2012/chart" uri="{CE6537A1-D6FC-4f65-9D91-7224C49458BB}"/>
                <c:ext xmlns:c16="http://schemas.microsoft.com/office/drawing/2014/chart" uri="{C3380CC4-5D6E-409C-BE32-E72D297353CC}">
                  <c16:uniqueId val="{0000000A-D87C-4B41-B23E-46998EABEB84}"/>
                </c:ext>
              </c:extLst>
            </c:dLbl>
            <c:dLbl>
              <c:idx val="9"/>
              <c:layout>
                <c:manualLayout>
                  <c:x val="2.5032488030232937E-3"/>
                  <c:y val="-9.81958762886597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7C-4B41-B23E-46998EABEB84}"/>
                </c:ext>
              </c:extLst>
            </c:dLbl>
            <c:numFmt formatCode="0%" sourceLinked="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Baseline</c:v>
                </c:pt>
                <c:pt idx="1">
                  <c:v>1 year</c:v>
                </c:pt>
                <c:pt idx="2">
                  <c:v>2 year</c:v>
                </c:pt>
                <c:pt idx="3">
                  <c:v> </c:v>
                </c:pt>
                <c:pt idx="4">
                  <c:v>Baseline</c:v>
                </c:pt>
                <c:pt idx="5">
                  <c:v>1 year</c:v>
                </c:pt>
                <c:pt idx="6">
                  <c:v>2 year</c:v>
                </c:pt>
                <c:pt idx="8">
                  <c:v>Baseline</c:v>
                </c:pt>
                <c:pt idx="9">
                  <c:v>1 year</c:v>
                </c:pt>
                <c:pt idx="10">
                  <c:v>2 year</c:v>
                </c:pt>
              </c:strCache>
            </c:strRef>
          </c:cat>
          <c:val>
            <c:numRef>
              <c:f>Sheet1!$C$2:$C$12</c:f>
              <c:numCache>
                <c:formatCode>0%</c:formatCode>
                <c:ptCount val="11"/>
                <c:pt idx="0">
                  <c:v>2.9000000000000001E-2</c:v>
                </c:pt>
                <c:pt idx="1">
                  <c:v>0.378</c:v>
                </c:pt>
                <c:pt idx="2">
                  <c:v>0.42399999999999999</c:v>
                </c:pt>
                <c:pt idx="4">
                  <c:v>1.7999999999999999E-2</c:v>
                </c:pt>
                <c:pt idx="5">
                  <c:v>2.7E-2</c:v>
                </c:pt>
                <c:pt idx="6">
                  <c:v>0.39600000000000002</c:v>
                </c:pt>
                <c:pt idx="8">
                  <c:v>0</c:v>
                </c:pt>
                <c:pt idx="9">
                  <c:v>6.8000000000000005E-2</c:v>
                </c:pt>
                <c:pt idx="10">
                  <c:v>0.20499999999999999</c:v>
                </c:pt>
              </c:numCache>
            </c:numRef>
          </c:val>
          <c:extLst>
            <c:ext xmlns:c16="http://schemas.microsoft.com/office/drawing/2014/chart" uri="{C3380CC4-5D6E-409C-BE32-E72D297353CC}">
              <c16:uniqueId val="{0000000C-D87C-4B41-B23E-46998EABEB84}"/>
            </c:ext>
          </c:extLst>
        </c:ser>
        <c:ser>
          <c:idx val="2"/>
          <c:order val="2"/>
          <c:tx>
            <c:strRef>
              <c:f>Sheet1!$D$1</c:f>
              <c:strCache>
                <c:ptCount val="1"/>
                <c:pt idx="0">
                  <c:v>Severe</c:v>
                </c:pt>
              </c:strCache>
            </c:strRef>
          </c:tx>
          <c:spPr>
            <a:solidFill>
              <a:srgbClr val="FFC64F"/>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Baseline</c:v>
                </c:pt>
                <c:pt idx="1">
                  <c:v>1 year</c:v>
                </c:pt>
                <c:pt idx="2">
                  <c:v>2 year</c:v>
                </c:pt>
                <c:pt idx="3">
                  <c:v> </c:v>
                </c:pt>
                <c:pt idx="4">
                  <c:v>Baseline</c:v>
                </c:pt>
                <c:pt idx="5">
                  <c:v>1 year</c:v>
                </c:pt>
                <c:pt idx="6">
                  <c:v>2 year</c:v>
                </c:pt>
                <c:pt idx="8">
                  <c:v>Baseline</c:v>
                </c:pt>
                <c:pt idx="9">
                  <c:v>1 year</c:v>
                </c:pt>
                <c:pt idx="10">
                  <c:v>2 year</c:v>
                </c:pt>
              </c:strCache>
            </c:strRef>
          </c:cat>
          <c:val>
            <c:numRef>
              <c:f>Sheet1!$D$2:$D$12</c:f>
              <c:numCache>
                <c:formatCode>0%</c:formatCode>
                <c:ptCount val="11"/>
                <c:pt idx="0">
                  <c:v>0.29099999999999998</c:v>
                </c:pt>
                <c:pt idx="1">
                  <c:v>8.6999999999999994E-2</c:v>
                </c:pt>
                <c:pt idx="2">
                  <c:v>0.11</c:v>
                </c:pt>
                <c:pt idx="4">
                  <c:v>0.29699999999999999</c:v>
                </c:pt>
                <c:pt idx="5">
                  <c:v>0.20699999999999999</c:v>
                </c:pt>
                <c:pt idx="6">
                  <c:v>0.16200000000000001</c:v>
                </c:pt>
                <c:pt idx="8">
                  <c:v>0.432</c:v>
                </c:pt>
                <c:pt idx="9">
                  <c:v>0.22700000000000001</c:v>
                </c:pt>
                <c:pt idx="10">
                  <c:v>0.22700000000000001</c:v>
                </c:pt>
              </c:numCache>
            </c:numRef>
          </c:val>
          <c:extLst>
            <c:ext xmlns:c16="http://schemas.microsoft.com/office/drawing/2014/chart" uri="{C3380CC4-5D6E-409C-BE32-E72D297353CC}">
              <c16:uniqueId val="{0000000D-D87C-4B41-B23E-46998EABEB84}"/>
            </c:ext>
          </c:extLst>
        </c:ser>
        <c:ser>
          <c:idx val="3"/>
          <c:order val="3"/>
          <c:tx>
            <c:strRef>
              <c:f>Sheet1!$E$1</c:f>
              <c:strCache>
                <c:ptCount val="1"/>
                <c:pt idx="0">
                  <c:v>Massive</c:v>
                </c:pt>
              </c:strCache>
            </c:strRef>
          </c:tx>
          <c:spPr>
            <a:solidFill>
              <a:srgbClr val="F2674F"/>
            </a:solidFill>
            <a:ln>
              <a:noFill/>
            </a:ln>
            <a:effectLst/>
          </c:spPr>
          <c:invertIfNegative val="0"/>
          <c:dLbls>
            <c:dLbl>
              <c:idx val="2"/>
              <c:layout>
                <c:manualLayout>
                  <c:x val="3.0438125701328055E-3"/>
                  <c:y val="5.97860824742267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87C-4B41-B23E-46998EABEB84}"/>
                </c:ext>
              </c:extLst>
            </c:dLbl>
            <c:dLbl>
              <c:idx val="6"/>
              <c:layout>
                <c:manualLayout>
                  <c:x val="2.5032488030232937E-3"/>
                  <c:y val="-3.7504936155584671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87C-4B41-B23E-46998EABEB84}"/>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Baseline</c:v>
                </c:pt>
                <c:pt idx="1">
                  <c:v>1 year</c:v>
                </c:pt>
                <c:pt idx="2">
                  <c:v>2 year</c:v>
                </c:pt>
                <c:pt idx="3">
                  <c:v> </c:v>
                </c:pt>
                <c:pt idx="4">
                  <c:v>Baseline</c:v>
                </c:pt>
                <c:pt idx="5">
                  <c:v>1 year</c:v>
                </c:pt>
                <c:pt idx="6">
                  <c:v>2 year</c:v>
                </c:pt>
                <c:pt idx="8">
                  <c:v>Baseline</c:v>
                </c:pt>
                <c:pt idx="9">
                  <c:v>1 year</c:v>
                </c:pt>
                <c:pt idx="10">
                  <c:v>2 year</c:v>
                </c:pt>
              </c:strCache>
            </c:strRef>
          </c:cat>
          <c:val>
            <c:numRef>
              <c:f>Sheet1!$E$2:$E$12</c:f>
              <c:numCache>
                <c:formatCode>0%</c:formatCode>
                <c:ptCount val="11"/>
                <c:pt idx="0">
                  <c:v>0.221</c:v>
                </c:pt>
                <c:pt idx="1">
                  <c:v>1.7000000000000001E-2</c:v>
                </c:pt>
                <c:pt idx="2">
                  <c:v>2.9000000000000001E-2</c:v>
                </c:pt>
                <c:pt idx="4">
                  <c:v>0.18</c:v>
                </c:pt>
                <c:pt idx="5">
                  <c:v>0.126</c:v>
                </c:pt>
                <c:pt idx="6">
                  <c:v>2.7E-2</c:v>
                </c:pt>
                <c:pt idx="8">
                  <c:v>0.13600000000000001</c:v>
                </c:pt>
                <c:pt idx="9">
                  <c:v>0.25</c:v>
                </c:pt>
                <c:pt idx="10">
                  <c:v>0.27300000000000002</c:v>
                </c:pt>
              </c:numCache>
            </c:numRef>
          </c:val>
          <c:extLst>
            <c:ext xmlns:c16="http://schemas.microsoft.com/office/drawing/2014/chart" uri="{C3380CC4-5D6E-409C-BE32-E72D297353CC}">
              <c16:uniqueId val="{00000010-D87C-4B41-B23E-46998EABEB84}"/>
            </c:ext>
          </c:extLst>
        </c:ser>
        <c:ser>
          <c:idx val="4"/>
          <c:order val="4"/>
          <c:tx>
            <c:strRef>
              <c:f>Sheet1!$F$1</c:f>
              <c:strCache>
                <c:ptCount val="1"/>
                <c:pt idx="0">
                  <c:v>Torrential</c:v>
                </c:pt>
              </c:strCache>
            </c:strRef>
          </c:tx>
          <c:spPr>
            <a:solidFill>
              <a:srgbClr val="AC0943"/>
            </a:solidFill>
            <a:ln>
              <a:noFill/>
            </a:ln>
            <a:effectLst/>
          </c:spPr>
          <c:invertIfNegative val="0"/>
          <c:dLbls>
            <c:dLbl>
              <c:idx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1-D87C-4B41-B23E-46998EABEB84}"/>
                </c:ext>
              </c:extLst>
            </c:dLbl>
            <c:dLbl>
              <c:idx val="1"/>
              <c:layout>
                <c:manualLayout>
                  <c:x val="3.8800356446861008E-2"/>
                  <c:y val="-1.865721649484536E-2"/>
                </c:manualLayout>
              </c:layout>
              <c:spPr>
                <a:noFill/>
                <a:ln>
                  <a:noFill/>
                </a:ln>
                <a:effectLst/>
              </c:spPr>
              <c:txPr>
                <a:bodyPr rot="0" spcFirstLastPara="1" vertOverflow="ellipsis" vert="horz" wrap="square" anchor="ctr" anchorCtr="1"/>
                <a:lstStyle/>
                <a:p>
                  <a:pPr>
                    <a:defRPr sz="1197" b="1" i="0" u="none" strike="noStrike" kern="1200" baseline="0">
                      <a:solidFill>
                        <a:srgbClr val="AC094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87C-4B41-B23E-46998EABEB84}"/>
                </c:ext>
              </c:extLst>
            </c:dLbl>
            <c:dLbl>
              <c:idx val="2"/>
              <c:layout>
                <c:manualLayout>
                  <c:x val="4.5288107183200609E-2"/>
                  <c:y val="-9.5762886597938138E-3"/>
                </c:manualLayout>
              </c:layout>
              <c:spPr>
                <a:noFill/>
                <a:ln>
                  <a:noFill/>
                </a:ln>
                <a:effectLst/>
              </c:spPr>
              <c:txPr>
                <a:bodyPr rot="0" spcFirstLastPara="1" vertOverflow="ellipsis" vert="horz" wrap="square" anchor="ctr" anchorCtr="1"/>
                <a:lstStyle/>
                <a:p>
                  <a:pPr>
                    <a:defRPr sz="1197" b="1" i="0" u="none" strike="noStrike" kern="1200" baseline="0">
                      <a:solidFill>
                        <a:srgbClr val="AC094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87C-4B41-B23E-46998EABEB84}"/>
                </c:ext>
              </c:extLst>
            </c:dLbl>
            <c:dLbl>
              <c:idx val="4"/>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4-D87C-4B41-B23E-46998EABEB84}"/>
                </c:ext>
              </c:extLst>
            </c:dLbl>
            <c:dLbl>
              <c:idx val="5"/>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5-D87C-4B41-B23E-46998EABEB84}"/>
                </c:ext>
              </c:extLst>
            </c:dLbl>
            <c:dLbl>
              <c:idx val="6"/>
              <c:layout>
                <c:manualLayout>
                  <c:x val="3.9515162099157432E-2"/>
                  <c:y val="-6.5463917525773211E-3"/>
                </c:manualLayout>
              </c:layout>
              <c:spPr>
                <a:noFill/>
                <a:ln>
                  <a:noFill/>
                </a:ln>
                <a:effectLst/>
              </c:spPr>
              <c:txPr>
                <a:bodyPr rot="0" spcFirstLastPara="1" vertOverflow="ellipsis" vert="horz" wrap="square" anchor="ctr" anchorCtr="1"/>
                <a:lstStyle/>
                <a:p>
                  <a:pPr>
                    <a:defRPr sz="1197" b="1" i="0" u="none" strike="noStrike" kern="1200" baseline="0">
                      <a:solidFill>
                        <a:srgbClr val="AC094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87C-4B41-B23E-46998EABEB84}"/>
                </c:ext>
              </c:extLst>
            </c:dLbl>
            <c:dLbl>
              <c:idx val="8"/>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7-D87C-4B41-B23E-46998EABEB84}"/>
                </c:ext>
              </c:extLst>
            </c:dLbl>
            <c:dLbl>
              <c:idx val="9"/>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8-D87C-4B41-B23E-46998EABEB84}"/>
                </c:ext>
              </c:extLst>
            </c:dLbl>
            <c:dLbl>
              <c:idx val="1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9-D87C-4B41-B23E-46998EABEB84}"/>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Baseline</c:v>
                </c:pt>
                <c:pt idx="1">
                  <c:v>1 year</c:v>
                </c:pt>
                <c:pt idx="2">
                  <c:v>2 year</c:v>
                </c:pt>
                <c:pt idx="3">
                  <c:v> </c:v>
                </c:pt>
                <c:pt idx="4">
                  <c:v>Baseline</c:v>
                </c:pt>
                <c:pt idx="5">
                  <c:v>1 year</c:v>
                </c:pt>
                <c:pt idx="6">
                  <c:v>2 year</c:v>
                </c:pt>
                <c:pt idx="8">
                  <c:v>Baseline</c:v>
                </c:pt>
                <c:pt idx="9">
                  <c:v>1 year</c:v>
                </c:pt>
                <c:pt idx="10">
                  <c:v>2 year</c:v>
                </c:pt>
              </c:strCache>
            </c:strRef>
          </c:cat>
          <c:val>
            <c:numRef>
              <c:f>Sheet1!$F$2:$F$12</c:f>
              <c:numCache>
                <c:formatCode>0%</c:formatCode>
                <c:ptCount val="11"/>
                <c:pt idx="0">
                  <c:v>0.45900000000000002</c:v>
                </c:pt>
                <c:pt idx="1">
                  <c:v>1.2E-2</c:v>
                </c:pt>
                <c:pt idx="2">
                  <c:v>1.7000000000000001E-2</c:v>
                </c:pt>
                <c:pt idx="4">
                  <c:v>0.505</c:v>
                </c:pt>
                <c:pt idx="5">
                  <c:v>0.64</c:v>
                </c:pt>
                <c:pt idx="6">
                  <c:v>8.9999999999999993E-3</c:v>
                </c:pt>
                <c:pt idx="8">
                  <c:v>0.432</c:v>
                </c:pt>
                <c:pt idx="9">
                  <c:v>0.432</c:v>
                </c:pt>
                <c:pt idx="10">
                  <c:v>0.29499999999999998</c:v>
                </c:pt>
              </c:numCache>
            </c:numRef>
          </c:val>
          <c:extLst>
            <c:ext xmlns:c16="http://schemas.microsoft.com/office/drawing/2014/chart" uri="{C3380CC4-5D6E-409C-BE32-E72D297353CC}">
              <c16:uniqueId val="{0000001A-D87C-4B41-B23E-46998EABEB84}"/>
            </c:ext>
          </c:extLst>
        </c:ser>
        <c:dLbls>
          <c:dLblPos val="ctr"/>
          <c:showLegendKey val="0"/>
          <c:showVal val="1"/>
          <c:showCatName val="0"/>
          <c:showSerName val="0"/>
          <c:showPercent val="0"/>
          <c:showBubbleSize val="0"/>
        </c:dLbls>
        <c:gapWidth val="51"/>
        <c:overlap val="100"/>
        <c:axId val="759063295"/>
        <c:axId val="759062335"/>
      </c:barChart>
      <c:catAx>
        <c:axId val="75906329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9062335"/>
        <c:crosses val="autoZero"/>
        <c:auto val="1"/>
        <c:lblAlgn val="ctr"/>
        <c:lblOffset val="100"/>
        <c:noMultiLvlLbl val="0"/>
      </c:catAx>
      <c:valAx>
        <c:axId val="759062335"/>
        <c:scaling>
          <c:orientation val="minMax"/>
          <c:max val="1"/>
          <c:min val="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r>
                  <a:rPr lang="en-US" sz="1400"/>
                  <a:t>Patients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9063295"/>
        <c:crosses val="autoZero"/>
        <c:crossBetween val="between"/>
        <c:majorUnit val="0.2"/>
      </c:valAx>
      <c:spPr>
        <a:noFill/>
        <a:ln w="25400">
          <a:noFill/>
        </a:ln>
        <a:effectLst/>
      </c:spPr>
    </c:plotArea>
    <c:legend>
      <c:legendPos val="b"/>
      <c:layout>
        <c:manualLayout>
          <c:xMode val="edge"/>
          <c:yMode val="edge"/>
          <c:x val="0.29439792454642666"/>
          <c:y val="0.9177270618556701"/>
          <c:w val="0.49692445866141732"/>
          <c:h val="7.569153550625852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662327935320909E-2"/>
          <c:y val="5.0937069874139741E-2"/>
          <c:w val="0.69606869029660035"/>
          <c:h val="0.92395760671584715"/>
        </c:manualLayout>
      </c:layout>
      <c:scatterChart>
        <c:scatterStyle val="lineMarker"/>
        <c:varyColors val="0"/>
        <c:ser>
          <c:idx val="0"/>
          <c:order val="0"/>
          <c:tx>
            <c:strRef>
              <c:f>Sheet1!$B$1</c:f>
              <c:strCache>
                <c:ptCount val="1"/>
                <c:pt idx="0">
                  <c:v>Device (N=201)</c:v>
                </c:pt>
              </c:strCache>
            </c:strRef>
          </c:tx>
          <c:spPr>
            <a:ln w="28575" cap="rnd">
              <a:solidFill>
                <a:schemeClr val="accent3"/>
              </a:solidFill>
              <a:round/>
            </a:ln>
            <a:effectLst/>
          </c:spPr>
          <c:marker>
            <c:symbol val="circle"/>
            <c:size val="9"/>
            <c:spPr>
              <a:solidFill>
                <a:schemeClr val="accent3"/>
              </a:solidFill>
              <a:ln w="9525">
                <a:no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419B-4E3C-8711-60E5082E2C16}"/>
                </c:ext>
              </c:extLst>
            </c:dLbl>
            <c:dLbl>
              <c:idx val="1"/>
              <c:layout>
                <c:manualLayout>
                  <c:x val="-5.6526470634053584E-3"/>
                  <c:y val="-5.2365419919285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9B-4E3C-8711-60E5082E2C16}"/>
                </c:ext>
              </c:extLst>
            </c:dLbl>
            <c:dLbl>
              <c:idx val="2"/>
              <c:layout>
                <c:manualLayout>
                  <c:x val="0"/>
                  <c:y val="-4.4309201470164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9B-4E3C-8711-60E5082E2C16}"/>
                </c:ext>
              </c:extLst>
            </c:dLbl>
            <c:dLbl>
              <c:idx val="3"/>
              <c:layout>
                <c:manualLayout>
                  <c:x val="-3.5800098068233831E-2"/>
                  <c:y val="-7.65340752666481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9B-4E3C-8711-60E5082E2C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Sheet1!$F$2:$F$5</c:f>
                <c:numCache>
                  <c:formatCode>General</c:formatCode>
                  <c:ptCount val="4"/>
                  <c:pt idx="0">
                    <c:v>0</c:v>
                  </c:pt>
                  <c:pt idx="1">
                    <c:v>2.9000000000000021</c:v>
                  </c:pt>
                  <c:pt idx="2">
                    <c:v>3</c:v>
                  </c:pt>
                  <c:pt idx="3">
                    <c:v>3.2000000000000011</c:v>
                  </c:pt>
                </c:numCache>
              </c:numRef>
            </c:plus>
            <c:minus>
              <c:numRef>
                <c:f>Sheet1!$F$2:$F$5</c:f>
                <c:numCache>
                  <c:formatCode>General</c:formatCode>
                  <c:ptCount val="4"/>
                  <c:pt idx="0">
                    <c:v>0</c:v>
                  </c:pt>
                  <c:pt idx="1">
                    <c:v>2.9000000000000021</c:v>
                  </c:pt>
                  <c:pt idx="2">
                    <c:v>3</c:v>
                  </c:pt>
                  <c:pt idx="3">
                    <c:v>3.2000000000000011</c:v>
                  </c:pt>
                </c:numCache>
              </c:numRef>
            </c:minus>
            <c:spPr>
              <a:noFill/>
              <a:ln w="9525" cap="flat" cmpd="sng" algn="ctr">
                <a:solidFill>
                  <a:schemeClr val="tx1">
                    <a:lumMod val="65000"/>
                    <a:lumOff val="35000"/>
                  </a:schemeClr>
                </a:solidFill>
                <a:round/>
              </a:ln>
              <a:effectLst/>
            </c:spPr>
          </c:errBars>
          <c:xVal>
            <c:numRef>
              <c:f>Sheet1!$A$2:$A$5</c:f>
              <c:numCache>
                <c:formatCode>0.0</c:formatCode>
                <c:ptCount val="4"/>
                <c:pt idx="0">
                  <c:v>0</c:v>
                </c:pt>
                <c:pt idx="1">
                  <c:v>1</c:v>
                </c:pt>
                <c:pt idx="2">
                  <c:v>12</c:v>
                </c:pt>
                <c:pt idx="3">
                  <c:v>24</c:v>
                </c:pt>
              </c:numCache>
            </c:numRef>
          </c:xVal>
          <c:yVal>
            <c:numRef>
              <c:f>Sheet1!$B$2:$B$5</c:f>
              <c:numCache>
                <c:formatCode>0.0</c:formatCode>
                <c:ptCount val="4"/>
                <c:pt idx="0">
                  <c:v>0</c:v>
                </c:pt>
                <c:pt idx="1">
                  <c:v>17.399999999999999</c:v>
                </c:pt>
                <c:pt idx="2">
                  <c:v>18.2</c:v>
                </c:pt>
                <c:pt idx="3">
                  <c:v>15.4</c:v>
                </c:pt>
              </c:numCache>
            </c:numRef>
          </c:yVal>
          <c:smooth val="0"/>
          <c:extLst>
            <c:ext xmlns:c16="http://schemas.microsoft.com/office/drawing/2014/chart" uri="{C3380CC4-5D6E-409C-BE32-E72D297353CC}">
              <c16:uniqueId val="{00000004-419B-4E3C-8711-60E5082E2C16}"/>
            </c:ext>
          </c:extLst>
        </c:ser>
        <c:ser>
          <c:idx val="2"/>
          <c:order val="1"/>
          <c:tx>
            <c:strRef>
              <c:f>Sheet1!$D$1</c:f>
              <c:strCache>
                <c:ptCount val="1"/>
                <c:pt idx="0">
                  <c:v>Control, Crossover (N=117)</c:v>
                </c:pt>
              </c:strCache>
            </c:strRef>
          </c:tx>
          <c:spPr>
            <a:ln w="19050" cap="rnd">
              <a:solidFill>
                <a:schemeClr val="accent2"/>
              </a:solidFill>
              <a:prstDash val="solid"/>
              <a:round/>
            </a:ln>
            <a:effectLst/>
          </c:spPr>
          <c:marker>
            <c:symbol val="circle"/>
            <c:size val="9"/>
            <c:spPr>
              <a:solidFill>
                <a:schemeClr val="accent2"/>
              </a:solidFill>
              <a:ln w="9525">
                <a:solidFill>
                  <a:schemeClr val="accent2"/>
                </a:solidFill>
                <a:prstDash val="soli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5-419B-4E3C-8711-60E5082E2C16}"/>
                </c:ext>
              </c:extLst>
            </c:dLbl>
            <c:dLbl>
              <c:idx val="1"/>
              <c:layout>
                <c:manualLayout>
                  <c:x val="-9.4210784390089206E-3"/>
                  <c:y val="5.6393529143846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9B-4E3C-8711-60E5082E2C16}"/>
                </c:ext>
              </c:extLst>
            </c:dLbl>
            <c:dLbl>
              <c:idx val="2"/>
              <c:layout>
                <c:manualLayout>
                  <c:x val="-5.6526470634054105E-3"/>
                  <c:y val="3.2224873796483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9B-4E3C-8711-60E5082E2C16}"/>
                </c:ext>
              </c:extLst>
            </c:dLbl>
            <c:dLbl>
              <c:idx val="3"/>
              <c:layout>
                <c:manualLayout>
                  <c:x val="-4.8989607882846294E-2"/>
                  <c:y val="-1.6112436898241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19B-4E3C-8711-60E5082E2C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Sheet1!$H$2:$H$5</c:f>
                <c:numCache>
                  <c:formatCode>General</c:formatCode>
                  <c:ptCount val="4"/>
                  <c:pt idx="0">
                    <c:v>0</c:v>
                  </c:pt>
                  <c:pt idx="1">
                    <c:v>3.3</c:v>
                  </c:pt>
                  <c:pt idx="2">
                    <c:v>3.1999999999999997</c:v>
                  </c:pt>
                  <c:pt idx="3">
                    <c:v>4.0999999999999996</c:v>
                  </c:pt>
                </c:numCache>
              </c:numRef>
            </c:plus>
            <c:minus>
              <c:numRef>
                <c:f>Sheet1!$H$2:$H$5</c:f>
                <c:numCache>
                  <c:formatCode>General</c:formatCode>
                  <c:ptCount val="4"/>
                  <c:pt idx="0">
                    <c:v>0</c:v>
                  </c:pt>
                  <c:pt idx="1">
                    <c:v>3.3</c:v>
                  </c:pt>
                  <c:pt idx="2">
                    <c:v>3.1999999999999997</c:v>
                  </c:pt>
                  <c:pt idx="3">
                    <c:v>4.0999999999999996</c:v>
                  </c:pt>
                </c:numCache>
              </c:numRef>
            </c:minus>
            <c:spPr>
              <a:noFill/>
              <a:ln w="9525" cap="flat" cmpd="sng" algn="ctr">
                <a:solidFill>
                  <a:schemeClr val="tx1">
                    <a:lumMod val="65000"/>
                    <a:lumOff val="35000"/>
                  </a:schemeClr>
                </a:solidFill>
                <a:round/>
              </a:ln>
              <a:effectLst/>
            </c:spPr>
          </c:errBars>
          <c:xVal>
            <c:numRef>
              <c:f>Sheet1!$A$2:$A$5</c:f>
              <c:numCache>
                <c:formatCode>0.0</c:formatCode>
                <c:ptCount val="4"/>
                <c:pt idx="0">
                  <c:v>0</c:v>
                </c:pt>
                <c:pt idx="1">
                  <c:v>1</c:v>
                </c:pt>
                <c:pt idx="2">
                  <c:v>12</c:v>
                </c:pt>
                <c:pt idx="3">
                  <c:v>24</c:v>
                </c:pt>
              </c:numCache>
            </c:numRef>
          </c:xVal>
          <c:yVal>
            <c:numRef>
              <c:f>Sheet1!$D$2:$D$5</c:f>
              <c:numCache>
                <c:formatCode>0.0</c:formatCode>
                <c:ptCount val="4"/>
                <c:pt idx="0">
                  <c:v>0</c:v>
                </c:pt>
                <c:pt idx="1">
                  <c:v>4</c:v>
                </c:pt>
                <c:pt idx="2">
                  <c:v>0.1</c:v>
                </c:pt>
                <c:pt idx="3">
                  <c:v>12.9</c:v>
                </c:pt>
              </c:numCache>
            </c:numRef>
          </c:yVal>
          <c:smooth val="0"/>
          <c:extLst>
            <c:ext xmlns:c16="http://schemas.microsoft.com/office/drawing/2014/chart" uri="{C3380CC4-5D6E-409C-BE32-E72D297353CC}">
              <c16:uniqueId val="{00000009-419B-4E3C-8711-60E5082E2C16}"/>
            </c:ext>
          </c:extLst>
        </c:ser>
        <c:ser>
          <c:idx val="3"/>
          <c:order val="2"/>
          <c:tx>
            <c:strRef>
              <c:f>Sheet1!$E$1</c:f>
              <c:strCache>
                <c:ptCount val="1"/>
                <c:pt idx="0">
                  <c:v>"Pure" Control (Non-crossover, N=50)</c:v>
                </c:pt>
              </c:strCache>
            </c:strRef>
          </c:tx>
          <c:spPr>
            <a:ln w="19050" cap="rnd">
              <a:solidFill>
                <a:schemeClr val="accent6"/>
              </a:solidFill>
              <a:prstDash val="solid"/>
              <a:round/>
            </a:ln>
            <a:effectLst/>
          </c:spPr>
          <c:marker>
            <c:symbol val="circle"/>
            <c:size val="9"/>
            <c:spPr>
              <a:solidFill>
                <a:schemeClr val="accent6"/>
              </a:solidFill>
              <a:ln w="9525">
                <a:noFill/>
                <a:prstDash val="sysDash"/>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A-419B-4E3C-8711-60E5082E2C16}"/>
                </c:ext>
              </c:extLst>
            </c:dLbl>
            <c:dLbl>
              <c:idx val="1"/>
              <c:layout>
                <c:manualLayout>
                  <c:x val="-5.6526470634053411E-3"/>
                  <c:y val="-4.0281092245604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19B-4E3C-8711-60E5082E2C16}"/>
                </c:ext>
              </c:extLst>
            </c:dLbl>
            <c:dLbl>
              <c:idx val="2"/>
              <c:layout>
                <c:manualLayout>
                  <c:x val="-5.6526470634053411E-3"/>
                  <c:y val="-4.0281092245604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19B-4E3C-8711-60E5082E2C16}"/>
                </c:ext>
              </c:extLst>
            </c:dLbl>
            <c:dLbl>
              <c:idx val="3"/>
              <c:layout>
                <c:manualLayout>
                  <c:x val="-3.5800098068233831E-2"/>
                  <c:y val="6.44497475929667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19B-4E3C-8711-60E5082E2C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Sheet1!$I$2:$I$5</c:f>
                <c:numCache>
                  <c:formatCode>General</c:formatCode>
                  <c:ptCount val="4"/>
                  <c:pt idx="0">
                    <c:v>0</c:v>
                  </c:pt>
                  <c:pt idx="1">
                    <c:v>3.7999999999999989</c:v>
                  </c:pt>
                  <c:pt idx="2">
                    <c:v>4.5</c:v>
                  </c:pt>
                  <c:pt idx="3">
                    <c:v>6.5</c:v>
                  </c:pt>
                </c:numCache>
              </c:numRef>
            </c:plus>
            <c:minus>
              <c:numRef>
                <c:f>Sheet1!$I$2:$I$5</c:f>
                <c:numCache>
                  <c:formatCode>General</c:formatCode>
                  <c:ptCount val="4"/>
                  <c:pt idx="0">
                    <c:v>0</c:v>
                  </c:pt>
                  <c:pt idx="1">
                    <c:v>3.7999999999999989</c:v>
                  </c:pt>
                  <c:pt idx="2">
                    <c:v>4.5</c:v>
                  </c:pt>
                  <c:pt idx="3">
                    <c:v>6.5</c:v>
                  </c:pt>
                </c:numCache>
              </c:numRef>
            </c:minus>
            <c:spPr>
              <a:noFill/>
              <a:ln w="9525" cap="flat" cmpd="sng" algn="ctr">
                <a:solidFill>
                  <a:schemeClr val="tx1">
                    <a:lumMod val="65000"/>
                    <a:lumOff val="35000"/>
                  </a:schemeClr>
                </a:solidFill>
                <a:round/>
              </a:ln>
              <a:effectLst/>
            </c:spPr>
          </c:errBars>
          <c:xVal>
            <c:numRef>
              <c:f>Sheet1!$A$2:$A$5</c:f>
              <c:numCache>
                <c:formatCode>0.0</c:formatCode>
                <c:ptCount val="4"/>
                <c:pt idx="0">
                  <c:v>0</c:v>
                </c:pt>
                <c:pt idx="1">
                  <c:v>1</c:v>
                </c:pt>
                <c:pt idx="2">
                  <c:v>12</c:v>
                </c:pt>
                <c:pt idx="3">
                  <c:v>24</c:v>
                </c:pt>
              </c:numCache>
            </c:numRef>
          </c:xVal>
          <c:yVal>
            <c:numRef>
              <c:f>Sheet1!$E$2:$E$5</c:f>
              <c:numCache>
                <c:formatCode>0.0</c:formatCode>
                <c:ptCount val="4"/>
                <c:pt idx="0">
                  <c:v>0</c:v>
                </c:pt>
                <c:pt idx="1">
                  <c:v>5.9</c:v>
                </c:pt>
                <c:pt idx="2">
                  <c:v>7</c:v>
                </c:pt>
                <c:pt idx="3">
                  <c:v>10.3</c:v>
                </c:pt>
              </c:numCache>
            </c:numRef>
          </c:yVal>
          <c:smooth val="0"/>
          <c:extLst>
            <c:ext xmlns:c16="http://schemas.microsoft.com/office/drawing/2014/chart" uri="{C3380CC4-5D6E-409C-BE32-E72D297353CC}">
              <c16:uniqueId val="{0000000E-419B-4E3C-8711-60E5082E2C16}"/>
            </c:ext>
          </c:extLst>
        </c:ser>
        <c:dLbls>
          <c:showLegendKey val="0"/>
          <c:showVal val="0"/>
          <c:showCatName val="0"/>
          <c:showSerName val="0"/>
          <c:showPercent val="0"/>
          <c:showBubbleSize val="0"/>
        </c:dLbls>
        <c:axId val="347719664"/>
        <c:axId val="347722064"/>
      </c:scatterChart>
      <c:valAx>
        <c:axId val="347719664"/>
        <c:scaling>
          <c:orientation val="minMax"/>
          <c:max val="24"/>
          <c:min val="0"/>
        </c:scaling>
        <c:delete val="1"/>
        <c:axPos val="b"/>
        <c:numFmt formatCode="0.0" sourceLinked="1"/>
        <c:majorTickMark val="out"/>
        <c:minorTickMark val="none"/>
        <c:tickLblPos val="nextTo"/>
        <c:crossAx val="347722064"/>
        <c:crosses val="autoZero"/>
        <c:crossBetween val="midCat"/>
        <c:majorUnit val="2"/>
      </c:valAx>
      <c:valAx>
        <c:axId val="347722064"/>
        <c:scaling>
          <c:orientation val="minMax"/>
        </c:scaling>
        <c:delete val="0"/>
        <c:axPos val="l"/>
        <c:numFmt formatCode="0" sourceLinked="0"/>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7719664"/>
        <c:crosses val="autoZero"/>
        <c:crossBetween val="midCat"/>
        <c:majorUnit val="5"/>
      </c:valAx>
      <c:spPr>
        <a:noFill/>
        <a:ln>
          <a:noFill/>
        </a:ln>
        <a:effectLst/>
      </c:spPr>
    </c:plotArea>
    <c:legend>
      <c:legendPos val="r"/>
      <c:layout>
        <c:manualLayout>
          <c:xMode val="edge"/>
          <c:yMode val="edge"/>
          <c:x val="0.77619670720020317"/>
          <c:y val="0.20375243192268969"/>
          <c:w val="0.22380329279979683"/>
          <c:h val="0.3655537843250877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57465-8333-4784-93FE-A25C4E831836}"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8E863-662D-4F6C-B7BD-A95D57D64D27}" type="slidenum">
              <a:rPr lang="en-US" smtClean="0"/>
              <a:t>‹#›</a:t>
            </a:fld>
            <a:endParaRPr lang="en-US"/>
          </a:p>
        </p:txBody>
      </p:sp>
    </p:spTree>
    <p:extLst>
      <p:ext uri="{BB962C8B-B14F-4D97-AF65-F5344CB8AC3E}">
        <p14:creationId xmlns:p14="http://schemas.microsoft.com/office/powerpoint/2010/main" val="11125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 worsens in Control patients by 1 year.</a:t>
            </a:r>
          </a:p>
        </p:txBody>
      </p:sp>
      <p:sp>
        <p:nvSpPr>
          <p:cNvPr id="4" name="Slide Number Placeholder 3"/>
          <p:cNvSpPr>
            <a:spLocks noGrp="1"/>
          </p:cNvSpPr>
          <p:nvPr>
            <p:ph type="sldNum" sz="quarter" idx="5"/>
          </p:nvPr>
        </p:nvSpPr>
        <p:spPr/>
        <p:txBody>
          <a:bodyPr/>
          <a:lstStyle/>
          <a:p>
            <a:fld id="{D398E863-662D-4F6C-B7BD-A95D57D64D27}" type="slidenum">
              <a:rPr lang="en-US" smtClean="0"/>
              <a:t>7</a:t>
            </a:fld>
            <a:endParaRPr lang="en-US"/>
          </a:p>
        </p:txBody>
      </p:sp>
    </p:spTree>
    <p:extLst>
      <p:ext uri="{BB962C8B-B14F-4D97-AF65-F5344CB8AC3E}">
        <p14:creationId xmlns:p14="http://schemas.microsoft.com/office/powerpoint/2010/main" val="4012819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Crossover patients were more symptomatic, had more HFH events in year prior, and had a greater change increase in diuretic dose change at 1-year follow-up compared with patients who did not crossover. </a:t>
            </a:r>
          </a:p>
        </p:txBody>
      </p:sp>
      <p:sp>
        <p:nvSpPr>
          <p:cNvPr id="4" name="Slide Number Placeholder 3"/>
          <p:cNvSpPr>
            <a:spLocks noGrp="1"/>
          </p:cNvSpPr>
          <p:nvPr>
            <p:ph type="sldNum" sz="quarter" idx="5"/>
          </p:nvPr>
        </p:nvSpPr>
        <p:spPr/>
        <p:txBody>
          <a:bodyPr/>
          <a:lstStyle/>
          <a:p>
            <a:fld id="{D398E863-662D-4F6C-B7BD-A95D57D64D27}" type="slidenum">
              <a:rPr lang="en-US" smtClean="0"/>
              <a:t>16</a:t>
            </a:fld>
            <a:endParaRPr lang="en-US"/>
          </a:p>
        </p:txBody>
      </p:sp>
    </p:spTree>
    <p:extLst>
      <p:ext uri="{BB962C8B-B14F-4D97-AF65-F5344CB8AC3E}">
        <p14:creationId xmlns:p14="http://schemas.microsoft.com/office/powerpoint/2010/main" val="209296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crossover patients being “sicker” due to delayed treatment, the procedure was still safe with minimal safety events.</a:t>
            </a:r>
          </a:p>
          <a:p>
            <a:r>
              <a:rPr lang="en-US" dirty="0"/>
              <a:t>There were 2 deaths following crossover: 1) one was related to procedure, 2) one was not related to device or procedure</a:t>
            </a:r>
          </a:p>
        </p:txBody>
      </p:sp>
      <p:sp>
        <p:nvSpPr>
          <p:cNvPr id="4" name="Slide Number Placeholder 3"/>
          <p:cNvSpPr>
            <a:spLocks noGrp="1"/>
          </p:cNvSpPr>
          <p:nvPr>
            <p:ph type="sldNum" sz="quarter" idx="5"/>
          </p:nvPr>
        </p:nvSpPr>
        <p:spPr/>
        <p:txBody>
          <a:bodyPr/>
          <a:lstStyle/>
          <a:p>
            <a:fld id="{D398E863-662D-4F6C-B7BD-A95D57D64D27}" type="slidenum">
              <a:rPr lang="en-US" smtClean="0"/>
              <a:t>17</a:t>
            </a:fld>
            <a:endParaRPr lang="en-US"/>
          </a:p>
        </p:txBody>
      </p:sp>
    </p:spTree>
    <p:extLst>
      <p:ext uri="{BB962C8B-B14F-4D97-AF65-F5344CB8AC3E}">
        <p14:creationId xmlns:p14="http://schemas.microsoft.com/office/powerpoint/2010/main" val="3315314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Crossover patients had more torrential TR prior to crossover (compared with Device group) yet 81% had moderate or less after TriClip procedure. 1/5 of remaining “pure” control patients had moderate or less at 2 years. </a:t>
            </a:r>
          </a:p>
        </p:txBody>
      </p:sp>
      <p:sp>
        <p:nvSpPr>
          <p:cNvPr id="4" name="Slide Number Placeholder 3"/>
          <p:cNvSpPr>
            <a:spLocks noGrp="1"/>
          </p:cNvSpPr>
          <p:nvPr>
            <p:ph type="sldNum" sz="quarter" idx="5"/>
          </p:nvPr>
        </p:nvSpPr>
        <p:spPr/>
        <p:txBody>
          <a:bodyPr/>
          <a:lstStyle/>
          <a:p>
            <a:fld id="{D398E863-662D-4F6C-B7BD-A95D57D64D27}" type="slidenum">
              <a:rPr lang="en-US" smtClean="0"/>
              <a:t>18</a:t>
            </a:fld>
            <a:endParaRPr lang="en-US"/>
          </a:p>
        </p:txBody>
      </p:sp>
    </p:spTree>
    <p:extLst>
      <p:ext uri="{BB962C8B-B14F-4D97-AF65-F5344CB8AC3E}">
        <p14:creationId xmlns:p14="http://schemas.microsoft.com/office/powerpoint/2010/main" val="1090635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“Pure controls” represent only ~20% of entire control group – some patients did do well on medical therapy alone.1/3 of these patients had TR reduction (prior slide) and may have also experienced benefit from being in clinical trial + more touchpoints with healthcare system</a:t>
            </a:r>
          </a:p>
        </p:txBody>
      </p:sp>
      <p:sp>
        <p:nvSpPr>
          <p:cNvPr id="4" name="Slide Number Placeholder 3"/>
          <p:cNvSpPr>
            <a:spLocks noGrp="1"/>
          </p:cNvSpPr>
          <p:nvPr>
            <p:ph type="sldNum" sz="quarter" idx="5"/>
          </p:nvPr>
        </p:nvSpPr>
        <p:spPr/>
        <p:txBody>
          <a:bodyPr/>
          <a:lstStyle/>
          <a:p>
            <a:fld id="{DE1EEE18-8F3D-4CB3-B090-6249C20A5AF8}" type="slidenum">
              <a:rPr lang="en-US" smtClean="0"/>
              <a:t>19</a:t>
            </a:fld>
            <a:endParaRPr lang="en-US"/>
          </a:p>
        </p:txBody>
      </p:sp>
    </p:spTree>
    <p:extLst>
      <p:ext uri="{BB962C8B-B14F-4D97-AF65-F5344CB8AC3E}">
        <p14:creationId xmlns:p14="http://schemas.microsoft.com/office/powerpoint/2010/main" val="234736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8E863-662D-4F6C-B7BD-A95D57D64D27}" type="slidenum">
              <a:rPr lang="en-US" smtClean="0"/>
              <a:t>20</a:t>
            </a:fld>
            <a:endParaRPr lang="en-US"/>
          </a:p>
        </p:txBody>
      </p:sp>
    </p:spTree>
    <p:extLst>
      <p:ext uri="{BB962C8B-B14F-4D97-AF65-F5344CB8AC3E}">
        <p14:creationId xmlns:p14="http://schemas.microsoft.com/office/powerpoint/2010/main" val="315419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Explain that crossover occurred.</a:t>
            </a:r>
            <a:endParaRPr lang="en-US" b="0"/>
          </a:p>
          <a:p>
            <a:r>
              <a:rPr lang="en-US" b="0"/>
              <a:t>84% of Device patients had moderate or less TR at 2 years. This was sustained from 1 year.</a:t>
            </a:r>
          </a:p>
          <a:p>
            <a:r>
              <a:rPr lang="en-US" b="0"/>
              <a:t>63% of Control patients had moderate or less TR at 2 years; however, ITT is shown. This includes the 60% of patients who crossed over after 1-year follow-up.</a:t>
            </a:r>
            <a:endParaRPr lang="en-US" b="1"/>
          </a:p>
        </p:txBody>
      </p:sp>
      <p:sp>
        <p:nvSpPr>
          <p:cNvPr id="4" name="Slide Number Placeholder 3"/>
          <p:cNvSpPr>
            <a:spLocks noGrp="1"/>
          </p:cNvSpPr>
          <p:nvPr>
            <p:ph type="sldNum" sz="quarter" idx="5"/>
          </p:nvPr>
        </p:nvSpPr>
        <p:spPr/>
        <p:txBody>
          <a:bodyPr/>
          <a:lstStyle/>
          <a:p>
            <a:fld id="{D398E863-662D-4F6C-B7BD-A95D57D64D27}" type="slidenum">
              <a:rPr lang="en-US" smtClean="0"/>
              <a:t>8</a:t>
            </a:fld>
            <a:endParaRPr lang="en-US"/>
          </a:p>
        </p:txBody>
      </p:sp>
    </p:spTree>
    <p:extLst>
      <p:ext uri="{BB962C8B-B14F-4D97-AF65-F5344CB8AC3E}">
        <p14:creationId xmlns:p14="http://schemas.microsoft.com/office/powerpoint/2010/main" val="316773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The hazard ratio from the prespecified Joint Frailty Model was 0.72, with a one-sided upper confidence limit of 0.93 (p=0.02), indicating a relative risk reduction of 28% with device treatment. This reduction was significant even when tested by a two-sided 95% confidence interval (hazard ratio 0.72 [0.53, 0.98], p=0.04). </a:t>
            </a:r>
          </a:p>
          <a:p>
            <a:endParaRPr lang="en-US" sz="1800">
              <a:effectLst/>
              <a:latin typeface="Times New Roman" panose="02020603050405020304" pitchFamily="18" charset="0"/>
              <a:ea typeface="Calibri" panose="020F0502020204030204" pitchFamily="34" charset="0"/>
            </a:endParaRPr>
          </a:p>
          <a:p>
            <a:r>
              <a:rPr lang="en-US" sz="1800">
                <a:effectLst/>
                <a:latin typeface="Times New Roman" panose="02020603050405020304" pitchFamily="18" charset="0"/>
                <a:ea typeface="Calibri" panose="020F0502020204030204" pitchFamily="34" charset="0"/>
              </a:rPr>
              <a:t>The annualized rate of recurrent HFH through 2 years was analyzed as a sensitivity analysis and a significantly lower rate in the Device vs Control group (0.19 [95% CI: 0.15, 0.23] vs 0.26 [95% CI: 0.22, 0.31] events/patient-year, p=0.02) was observed, with the divergence in these rates beginning after 1-year follow-up.</a:t>
            </a:r>
          </a:p>
          <a:p>
            <a:endParaRPr lang="en-US"/>
          </a:p>
        </p:txBody>
      </p:sp>
      <p:sp>
        <p:nvSpPr>
          <p:cNvPr id="4" name="Slide Number Placeholder 3"/>
          <p:cNvSpPr>
            <a:spLocks noGrp="1"/>
          </p:cNvSpPr>
          <p:nvPr>
            <p:ph type="sldNum" sz="quarter" idx="5"/>
          </p:nvPr>
        </p:nvSpPr>
        <p:spPr/>
        <p:txBody>
          <a:bodyPr/>
          <a:lstStyle/>
          <a:p>
            <a:fld id="{D398E863-662D-4F6C-B7BD-A95D57D64D27}" type="slidenum">
              <a:rPr lang="en-US" smtClean="0"/>
              <a:t>9</a:t>
            </a:fld>
            <a:endParaRPr lang="en-US"/>
          </a:p>
        </p:txBody>
      </p:sp>
    </p:spTree>
    <p:extLst>
      <p:ext uri="{BB962C8B-B14F-4D97-AF65-F5344CB8AC3E}">
        <p14:creationId xmlns:p14="http://schemas.microsoft.com/office/powerpoint/2010/main" val="319416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t>Crossover procedure does not count as HFH, this benefit was observed despite many Control patients crossing over after 1-year follow-up.</a:t>
            </a:r>
          </a:p>
          <a:p>
            <a:endParaRPr lang="en-US" sz="1800">
              <a:effectLst/>
              <a:latin typeface="Times New Roman" panose="02020603050405020304" pitchFamily="18" charset="0"/>
              <a:ea typeface="Calibri" panose="020F0502020204030204" pitchFamily="34" charset="0"/>
            </a:endParaRPr>
          </a:p>
          <a:p>
            <a:r>
              <a:rPr lang="en-US" sz="1800">
                <a:effectLst/>
                <a:latin typeface="Times New Roman" panose="02020603050405020304" pitchFamily="18" charset="0"/>
                <a:ea typeface="Calibri" panose="020F0502020204030204" pitchFamily="34" charset="0"/>
              </a:rPr>
              <a:t>The hazard ratio from the prespecified Joint Frailty Model was 0.72, with a one-sided upper confidence limit of 0.93 (p=0.02), indicating a relative risk reduction of 28% with device treatment. This reduction was significant even when tested by a two-sided 95% confidence interval (hazard ratio 0.72 [0.53, 0.98], p=0.04). </a:t>
            </a:r>
          </a:p>
          <a:p>
            <a:endParaRPr lang="en-US" sz="1800">
              <a:effectLst/>
              <a:latin typeface="Times New Roman" panose="02020603050405020304" pitchFamily="18" charset="0"/>
              <a:ea typeface="Calibri" panose="020F0502020204030204" pitchFamily="34" charset="0"/>
            </a:endParaRPr>
          </a:p>
          <a:p>
            <a:r>
              <a:rPr lang="en-US" sz="1800">
                <a:effectLst/>
                <a:latin typeface="Times New Roman" panose="02020603050405020304" pitchFamily="18" charset="0"/>
                <a:ea typeface="Calibri" panose="020F0502020204030204" pitchFamily="34" charset="0"/>
              </a:rPr>
              <a:t>The annualized rate of recurrent HFH through 2 years was analyzed as a sensitivity analysis and a significantly lower rate in the Device vs Control group (0.19 [95% CI: 0.15, 0.23] vs 0.26 [95% CI: 0.22, 0.31] events/patient-year, p=0.02) was observed, with the divergence in these rates beginning after 1-year follow-up.</a:t>
            </a:r>
          </a:p>
          <a:p>
            <a:endParaRPr lang="en-US" b="1"/>
          </a:p>
        </p:txBody>
      </p:sp>
      <p:sp>
        <p:nvSpPr>
          <p:cNvPr id="4" name="Slide Number Placeholder 3"/>
          <p:cNvSpPr>
            <a:spLocks noGrp="1"/>
          </p:cNvSpPr>
          <p:nvPr>
            <p:ph type="sldNum" sz="quarter" idx="5"/>
          </p:nvPr>
        </p:nvSpPr>
        <p:spPr/>
        <p:txBody>
          <a:bodyPr/>
          <a:lstStyle/>
          <a:p>
            <a:fld id="{D398E863-662D-4F6C-B7BD-A95D57D64D27}" type="slidenum">
              <a:rPr lang="en-US" smtClean="0"/>
              <a:t>10</a:t>
            </a:fld>
            <a:endParaRPr lang="en-US"/>
          </a:p>
        </p:txBody>
      </p:sp>
    </p:spTree>
    <p:extLst>
      <p:ext uri="{BB962C8B-B14F-4D97-AF65-F5344CB8AC3E}">
        <p14:creationId xmlns:p14="http://schemas.microsoft.com/office/powerpoint/2010/main" val="303783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Times New Roman" panose="02020603050405020304" pitchFamily="18" charset="0"/>
                <a:ea typeface="Calibri" panose="020F0502020204030204" pitchFamily="34" charset="0"/>
                <a:cs typeface="Arial" panose="020B0604020202020204" pitchFamily="34" charset="0"/>
              </a:rPr>
              <a:t>Freedom from all-cause mortality, tricuspid valve surgery, and tricuspid valve intervention post-index procedure through 2 years was significantly higher in the Device vs Control group (77.6 [95% CI: 72.2%, 82.1%]% vs 29.3% [95% CI: 23.8%, 34.9%], p&lt;0.0001), driven by differences in the rate of tricuspid valve intervention (Device: 3.8%, Control: 61.5%).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Times New Roman" panose="02020603050405020304" pitchFamily="18" charset="0"/>
                <a:ea typeface="Calibri" panose="020F0502020204030204" pitchFamily="34" charset="0"/>
                <a:cs typeface="Arial" panose="020B0604020202020204" pitchFamily="34" charset="0"/>
              </a:rPr>
              <a:t>Rates of all-cause mortality (Device: 17.9%, Control: 17.1%) and tricuspid valve surgery (Device: 2.3%, Control: 4.3%) through 2 years were not statistically different between groups.</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D398E863-662D-4F6C-B7BD-A95D57D64D27}" type="slidenum">
              <a:rPr lang="en-US" smtClean="0"/>
              <a:t>11</a:t>
            </a:fld>
            <a:endParaRPr lang="en-US"/>
          </a:p>
        </p:txBody>
      </p:sp>
    </p:spTree>
    <p:extLst>
      <p:ext uri="{BB962C8B-B14F-4D97-AF65-F5344CB8AC3E}">
        <p14:creationId xmlns:p14="http://schemas.microsoft.com/office/powerpoint/2010/main" val="3018177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Both prespecified endpoints were met. </a:t>
            </a:r>
          </a:p>
        </p:txBody>
      </p:sp>
      <p:sp>
        <p:nvSpPr>
          <p:cNvPr id="4" name="Slide Number Placeholder 3"/>
          <p:cNvSpPr>
            <a:spLocks noGrp="1"/>
          </p:cNvSpPr>
          <p:nvPr>
            <p:ph type="sldNum" sz="quarter" idx="5"/>
          </p:nvPr>
        </p:nvSpPr>
        <p:spPr/>
        <p:txBody>
          <a:bodyPr/>
          <a:lstStyle/>
          <a:p>
            <a:fld id="{D398E863-662D-4F6C-B7BD-A95D57D64D27}" type="slidenum">
              <a:rPr lang="en-US" smtClean="0"/>
              <a:t>12</a:t>
            </a:fld>
            <a:endParaRPr lang="en-US"/>
          </a:p>
        </p:txBody>
      </p:sp>
    </p:spTree>
    <p:extLst>
      <p:ext uri="{BB962C8B-B14F-4D97-AF65-F5344CB8AC3E}">
        <p14:creationId xmlns:p14="http://schemas.microsoft.com/office/powerpoint/2010/main" val="143503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2 years, no instances of embolization or thrombosis. Very low rate of new pacemakers (if anything, shows disease progression and does not reflect device complications). </a:t>
            </a:r>
          </a:p>
        </p:txBody>
      </p:sp>
      <p:sp>
        <p:nvSpPr>
          <p:cNvPr id="4" name="Slide Number Placeholder 3"/>
          <p:cNvSpPr>
            <a:spLocks noGrp="1"/>
          </p:cNvSpPr>
          <p:nvPr>
            <p:ph type="sldNum" sz="quarter" idx="5"/>
          </p:nvPr>
        </p:nvSpPr>
        <p:spPr/>
        <p:txBody>
          <a:bodyPr/>
          <a:lstStyle/>
          <a:p>
            <a:fld id="{D398E863-662D-4F6C-B7BD-A95D57D64D27}" type="slidenum">
              <a:rPr lang="en-US" smtClean="0"/>
              <a:t>13</a:t>
            </a:fld>
            <a:endParaRPr lang="en-US"/>
          </a:p>
        </p:txBody>
      </p:sp>
    </p:spTree>
    <p:extLst>
      <p:ext uri="{BB962C8B-B14F-4D97-AF65-F5344CB8AC3E}">
        <p14:creationId xmlns:p14="http://schemas.microsoft.com/office/powerpoint/2010/main" val="248539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Patients who still met original inclusion criteria were eligible for crossover procedure (TriClip device) after 1-year follow-up. This procedure did not count as an HFH.</a:t>
            </a:r>
          </a:p>
        </p:txBody>
      </p:sp>
      <p:sp>
        <p:nvSpPr>
          <p:cNvPr id="4" name="Slide Number Placeholder 3"/>
          <p:cNvSpPr>
            <a:spLocks noGrp="1"/>
          </p:cNvSpPr>
          <p:nvPr>
            <p:ph type="sldNum" sz="quarter" idx="5"/>
          </p:nvPr>
        </p:nvSpPr>
        <p:spPr/>
        <p:txBody>
          <a:bodyPr/>
          <a:lstStyle/>
          <a:p>
            <a:fld id="{D398E863-662D-4F6C-B7BD-A95D57D64D27}" type="slidenum">
              <a:rPr lang="en-US" smtClean="0"/>
              <a:t>14</a:t>
            </a:fld>
            <a:endParaRPr lang="en-US"/>
          </a:p>
        </p:txBody>
      </p:sp>
    </p:spTree>
    <p:extLst>
      <p:ext uri="{BB962C8B-B14F-4D97-AF65-F5344CB8AC3E}">
        <p14:creationId xmlns:p14="http://schemas.microsoft.com/office/powerpoint/2010/main" val="958863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60% of patients crossed over, most within 6 months of eligibility.</a:t>
            </a:r>
          </a:p>
        </p:txBody>
      </p:sp>
      <p:sp>
        <p:nvSpPr>
          <p:cNvPr id="4" name="Slide Number Placeholder 3"/>
          <p:cNvSpPr>
            <a:spLocks noGrp="1"/>
          </p:cNvSpPr>
          <p:nvPr>
            <p:ph type="sldNum" sz="quarter" idx="5"/>
          </p:nvPr>
        </p:nvSpPr>
        <p:spPr/>
        <p:txBody>
          <a:bodyPr/>
          <a:lstStyle/>
          <a:p>
            <a:fld id="{D398E863-662D-4F6C-B7BD-A95D57D64D27}" type="slidenum">
              <a:rPr lang="en-US" smtClean="0"/>
              <a:t>15</a:t>
            </a:fld>
            <a:endParaRPr lang="en-US"/>
          </a:p>
        </p:txBody>
      </p:sp>
    </p:spTree>
    <p:extLst>
      <p:ext uri="{BB962C8B-B14F-4D97-AF65-F5344CB8AC3E}">
        <p14:creationId xmlns:p14="http://schemas.microsoft.com/office/powerpoint/2010/main" val="3827418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DC95-E66E-C31D-091A-D7221C664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3232B7-16BA-B54F-F670-0D9B11B3C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E95B3D-8F62-78D5-DAAE-CB833DB934BF}"/>
              </a:ext>
            </a:extLst>
          </p:cNvPr>
          <p:cNvSpPr>
            <a:spLocks noGrp="1"/>
          </p:cNvSpPr>
          <p:nvPr>
            <p:ph type="dt" sz="half" idx="10"/>
          </p:nvPr>
        </p:nvSpPr>
        <p:spPr/>
        <p:txBody>
          <a:bodyPr/>
          <a:lstStyle/>
          <a:p>
            <a:fld id="{713ABDB3-D1D0-9744-A8C1-7E7102646AEC}" type="datetimeFigureOut">
              <a:rPr lang="en-US" smtClean="0"/>
              <a:t>3/26/2025</a:t>
            </a:fld>
            <a:endParaRPr lang="en-US"/>
          </a:p>
        </p:txBody>
      </p:sp>
      <p:sp>
        <p:nvSpPr>
          <p:cNvPr id="5" name="Footer Placeholder 4">
            <a:extLst>
              <a:ext uri="{FF2B5EF4-FFF2-40B4-BE49-F238E27FC236}">
                <a16:creationId xmlns:a16="http://schemas.microsoft.com/office/drawing/2014/main" id="{8FCEF4B8-4A8A-19C2-A694-E5B71DDC5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EC111-903D-37A2-F08C-A5B30C6981B9}"/>
              </a:ext>
            </a:extLst>
          </p:cNvPr>
          <p:cNvSpPr>
            <a:spLocks noGrp="1"/>
          </p:cNvSpPr>
          <p:nvPr>
            <p:ph type="sldNum" sz="quarter" idx="12"/>
          </p:nvPr>
        </p:nvSpPr>
        <p:spPr/>
        <p:txBody>
          <a:bodyPr/>
          <a:lstStyle/>
          <a:p>
            <a:fld id="{18E20A64-E73C-CE4A-B4CA-505F6B4EC5E2}" type="slidenum">
              <a:rPr lang="en-US" smtClean="0"/>
              <a:t>‹#›</a:t>
            </a:fld>
            <a:endParaRPr lang="en-US"/>
          </a:p>
        </p:txBody>
      </p:sp>
      <p:pic>
        <p:nvPicPr>
          <p:cNvPr id="7" name="Picture 6">
            <a:extLst>
              <a:ext uri="{FF2B5EF4-FFF2-40B4-BE49-F238E27FC236}">
                <a16:creationId xmlns:a16="http://schemas.microsoft.com/office/drawing/2014/main" id="{D94FF628-A2E7-19E6-F5DC-CFC3A2A67627}"/>
              </a:ext>
            </a:extLst>
          </p:cNvPr>
          <p:cNvPicPr>
            <a:picLocks noChangeAspect="1"/>
          </p:cNvPicPr>
          <p:nvPr userDrawn="1"/>
        </p:nvPicPr>
        <p:blipFill>
          <a:blip r:embed="rId2"/>
          <a:stretch>
            <a:fillRect/>
          </a:stretch>
        </p:blipFill>
        <p:spPr>
          <a:xfrm>
            <a:off x="106533" y="105787"/>
            <a:ext cx="1669002" cy="301464"/>
          </a:xfrm>
          <a:prstGeom prst="rect">
            <a:avLst/>
          </a:prstGeom>
        </p:spPr>
      </p:pic>
      <p:pic>
        <p:nvPicPr>
          <p:cNvPr id="8" name="Picture 7">
            <a:extLst>
              <a:ext uri="{FF2B5EF4-FFF2-40B4-BE49-F238E27FC236}">
                <a16:creationId xmlns:a16="http://schemas.microsoft.com/office/drawing/2014/main" id="{510B5CB4-0B8C-6925-6EBC-25699CEAAB3E}"/>
              </a:ext>
            </a:extLst>
          </p:cNvPr>
          <p:cNvPicPr>
            <a:picLocks noChangeAspect="1"/>
          </p:cNvPicPr>
          <p:nvPr userDrawn="1"/>
        </p:nvPicPr>
        <p:blipFill>
          <a:blip r:embed="rId3"/>
          <a:stretch>
            <a:fillRect/>
          </a:stretch>
        </p:blipFill>
        <p:spPr>
          <a:xfrm>
            <a:off x="11008310" y="0"/>
            <a:ext cx="1183689" cy="729483"/>
          </a:xfrm>
          <a:prstGeom prst="rect">
            <a:avLst/>
          </a:prstGeom>
        </p:spPr>
      </p:pic>
      <p:pic>
        <p:nvPicPr>
          <p:cNvPr id="9" name="Picture 8" descr="A close-up of a logo&#10;&#10;Description automatically generated">
            <a:extLst>
              <a:ext uri="{FF2B5EF4-FFF2-40B4-BE49-F238E27FC236}">
                <a16:creationId xmlns:a16="http://schemas.microsoft.com/office/drawing/2014/main" id="{6044FD5D-DE51-325F-7F2A-E083D870D2F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455"/>
          <a:stretch/>
        </p:blipFill>
        <p:spPr>
          <a:xfrm>
            <a:off x="10848514" y="6044718"/>
            <a:ext cx="1343486" cy="813282"/>
          </a:xfrm>
          <a:prstGeom prst="rect">
            <a:avLst/>
          </a:prstGeom>
        </p:spPr>
      </p:pic>
    </p:spTree>
    <p:extLst>
      <p:ext uri="{BB962C8B-B14F-4D97-AF65-F5344CB8AC3E}">
        <p14:creationId xmlns:p14="http://schemas.microsoft.com/office/powerpoint/2010/main" val="407149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3443-2542-D0E0-4898-F1D6521E78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4BD49-8847-8246-FD51-C57EB6C87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BF987-CAC4-C36C-5A4A-2EAD1F019224}"/>
              </a:ext>
            </a:extLst>
          </p:cNvPr>
          <p:cNvSpPr>
            <a:spLocks noGrp="1"/>
          </p:cNvSpPr>
          <p:nvPr>
            <p:ph type="dt" sz="half" idx="10"/>
          </p:nvPr>
        </p:nvSpPr>
        <p:spPr/>
        <p:txBody>
          <a:bodyPr/>
          <a:lstStyle/>
          <a:p>
            <a:fld id="{713ABDB3-D1D0-9744-A8C1-7E7102646AEC}" type="datetimeFigureOut">
              <a:rPr lang="en-US" smtClean="0"/>
              <a:t>3/26/2025</a:t>
            </a:fld>
            <a:endParaRPr lang="en-US"/>
          </a:p>
        </p:txBody>
      </p:sp>
      <p:sp>
        <p:nvSpPr>
          <p:cNvPr id="5" name="Footer Placeholder 4">
            <a:extLst>
              <a:ext uri="{FF2B5EF4-FFF2-40B4-BE49-F238E27FC236}">
                <a16:creationId xmlns:a16="http://schemas.microsoft.com/office/drawing/2014/main" id="{4B7ACF4B-569D-8EFF-2C95-7704CBC55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BE1C4-CAB6-4FBA-A97B-6C322287F600}"/>
              </a:ext>
            </a:extLst>
          </p:cNvPr>
          <p:cNvSpPr>
            <a:spLocks noGrp="1"/>
          </p:cNvSpPr>
          <p:nvPr>
            <p:ph type="sldNum" sz="quarter" idx="12"/>
          </p:nvPr>
        </p:nvSpPr>
        <p:spPr/>
        <p:txBody>
          <a:bodyPr/>
          <a:lstStyle/>
          <a:p>
            <a:fld id="{18E20A64-E73C-CE4A-B4CA-505F6B4EC5E2}" type="slidenum">
              <a:rPr lang="en-US" smtClean="0"/>
              <a:t>‹#›</a:t>
            </a:fld>
            <a:endParaRPr lang="en-US"/>
          </a:p>
        </p:txBody>
      </p:sp>
      <p:pic>
        <p:nvPicPr>
          <p:cNvPr id="7" name="Picture 6">
            <a:extLst>
              <a:ext uri="{FF2B5EF4-FFF2-40B4-BE49-F238E27FC236}">
                <a16:creationId xmlns:a16="http://schemas.microsoft.com/office/drawing/2014/main" id="{FAA0AACA-6EC0-6F26-8AD7-B831F764FDE2}"/>
              </a:ext>
            </a:extLst>
          </p:cNvPr>
          <p:cNvPicPr>
            <a:picLocks noChangeAspect="1"/>
          </p:cNvPicPr>
          <p:nvPr userDrawn="1"/>
        </p:nvPicPr>
        <p:blipFill>
          <a:blip r:embed="rId2"/>
          <a:stretch>
            <a:fillRect/>
          </a:stretch>
        </p:blipFill>
        <p:spPr>
          <a:xfrm>
            <a:off x="106533" y="105787"/>
            <a:ext cx="1669002" cy="301464"/>
          </a:xfrm>
          <a:prstGeom prst="rect">
            <a:avLst/>
          </a:prstGeom>
        </p:spPr>
      </p:pic>
      <p:pic>
        <p:nvPicPr>
          <p:cNvPr id="8" name="Picture 7">
            <a:extLst>
              <a:ext uri="{FF2B5EF4-FFF2-40B4-BE49-F238E27FC236}">
                <a16:creationId xmlns:a16="http://schemas.microsoft.com/office/drawing/2014/main" id="{D637C137-5DF2-14BA-122A-544F91E3D911}"/>
              </a:ext>
            </a:extLst>
          </p:cNvPr>
          <p:cNvPicPr>
            <a:picLocks noChangeAspect="1"/>
          </p:cNvPicPr>
          <p:nvPr userDrawn="1"/>
        </p:nvPicPr>
        <p:blipFill>
          <a:blip r:embed="rId3"/>
          <a:stretch>
            <a:fillRect/>
          </a:stretch>
        </p:blipFill>
        <p:spPr>
          <a:xfrm>
            <a:off x="11008310" y="0"/>
            <a:ext cx="1183689" cy="729483"/>
          </a:xfrm>
          <a:prstGeom prst="rect">
            <a:avLst/>
          </a:prstGeom>
        </p:spPr>
      </p:pic>
      <p:pic>
        <p:nvPicPr>
          <p:cNvPr id="9" name="Picture 8" descr="A close-up of a logo&#10;&#10;Description automatically generated">
            <a:extLst>
              <a:ext uri="{FF2B5EF4-FFF2-40B4-BE49-F238E27FC236}">
                <a16:creationId xmlns:a16="http://schemas.microsoft.com/office/drawing/2014/main" id="{6C8BA72E-FC95-F292-C684-D0B8C8812FC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455"/>
          <a:stretch/>
        </p:blipFill>
        <p:spPr>
          <a:xfrm>
            <a:off x="10848514" y="6044718"/>
            <a:ext cx="1343486" cy="813282"/>
          </a:xfrm>
          <a:prstGeom prst="rect">
            <a:avLst/>
          </a:prstGeom>
        </p:spPr>
      </p:pic>
    </p:spTree>
    <p:extLst>
      <p:ext uri="{BB962C8B-B14F-4D97-AF65-F5344CB8AC3E}">
        <p14:creationId xmlns:p14="http://schemas.microsoft.com/office/powerpoint/2010/main" val="7052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801B0-FFCC-C365-0F8F-38B24ED46C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963646-CEEB-8D48-B2D0-B51632738D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854A1-6669-5CF3-A9EF-BDC9B14E4286}"/>
              </a:ext>
            </a:extLst>
          </p:cNvPr>
          <p:cNvSpPr>
            <a:spLocks noGrp="1"/>
          </p:cNvSpPr>
          <p:nvPr>
            <p:ph type="dt" sz="half" idx="10"/>
          </p:nvPr>
        </p:nvSpPr>
        <p:spPr/>
        <p:txBody>
          <a:bodyPr/>
          <a:lstStyle/>
          <a:p>
            <a:fld id="{713ABDB3-D1D0-9744-A8C1-7E7102646AEC}" type="datetimeFigureOut">
              <a:rPr lang="en-US" smtClean="0"/>
              <a:t>3/26/2025</a:t>
            </a:fld>
            <a:endParaRPr lang="en-US"/>
          </a:p>
        </p:txBody>
      </p:sp>
      <p:sp>
        <p:nvSpPr>
          <p:cNvPr id="5" name="Footer Placeholder 4">
            <a:extLst>
              <a:ext uri="{FF2B5EF4-FFF2-40B4-BE49-F238E27FC236}">
                <a16:creationId xmlns:a16="http://schemas.microsoft.com/office/drawing/2014/main" id="{D50585FE-3CD2-71F2-5289-9DAB1C9C6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82A5F-B9F8-BBBC-064E-6775474247A0}"/>
              </a:ext>
            </a:extLst>
          </p:cNvPr>
          <p:cNvSpPr>
            <a:spLocks noGrp="1"/>
          </p:cNvSpPr>
          <p:nvPr>
            <p:ph type="sldNum" sz="quarter" idx="12"/>
          </p:nvPr>
        </p:nvSpPr>
        <p:spPr/>
        <p:txBody>
          <a:bodyPr/>
          <a:lstStyle/>
          <a:p>
            <a:fld id="{18E20A64-E73C-CE4A-B4CA-505F6B4EC5E2}" type="slidenum">
              <a:rPr lang="en-US" smtClean="0"/>
              <a:t>‹#›</a:t>
            </a:fld>
            <a:endParaRPr lang="en-US"/>
          </a:p>
        </p:txBody>
      </p:sp>
      <p:pic>
        <p:nvPicPr>
          <p:cNvPr id="7" name="Picture 6">
            <a:extLst>
              <a:ext uri="{FF2B5EF4-FFF2-40B4-BE49-F238E27FC236}">
                <a16:creationId xmlns:a16="http://schemas.microsoft.com/office/drawing/2014/main" id="{FA4BB008-C80B-B57C-D675-7C5B3295C429}"/>
              </a:ext>
            </a:extLst>
          </p:cNvPr>
          <p:cNvPicPr>
            <a:picLocks noChangeAspect="1"/>
          </p:cNvPicPr>
          <p:nvPr userDrawn="1"/>
        </p:nvPicPr>
        <p:blipFill>
          <a:blip r:embed="rId2"/>
          <a:stretch>
            <a:fillRect/>
          </a:stretch>
        </p:blipFill>
        <p:spPr>
          <a:xfrm>
            <a:off x="106533" y="105787"/>
            <a:ext cx="1669002" cy="301464"/>
          </a:xfrm>
          <a:prstGeom prst="rect">
            <a:avLst/>
          </a:prstGeom>
        </p:spPr>
      </p:pic>
      <p:pic>
        <p:nvPicPr>
          <p:cNvPr id="8" name="Picture 7">
            <a:extLst>
              <a:ext uri="{FF2B5EF4-FFF2-40B4-BE49-F238E27FC236}">
                <a16:creationId xmlns:a16="http://schemas.microsoft.com/office/drawing/2014/main" id="{35C8A4F9-7CB7-773B-AF86-7DC05D8FC074}"/>
              </a:ext>
            </a:extLst>
          </p:cNvPr>
          <p:cNvPicPr>
            <a:picLocks noChangeAspect="1"/>
          </p:cNvPicPr>
          <p:nvPr userDrawn="1"/>
        </p:nvPicPr>
        <p:blipFill>
          <a:blip r:embed="rId3"/>
          <a:stretch>
            <a:fillRect/>
          </a:stretch>
        </p:blipFill>
        <p:spPr>
          <a:xfrm>
            <a:off x="11008310" y="0"/>
            <a:ext cx="1183689" cy="729483"/>
          </a:xfrm>
          <a:prstGeom prst="rect">
            <a:avLst/>
          </a:prstGeom>
        </p:spPr>
      </p:pic>
      <p:pic>
        <p:nvPicPr>
          <p:cNvPr id="9" name="Picture 8" descr="A close-up of a logo&#10;&#10;Description automatically generated">
            <a:extLst>
              <a:ext uri="{FF2B5EF4-FFF2-40B4-BE49-F238E27FC236}">
                <a16:creationId xmlns:a16="http://schemas.microsoft.com/office/drawing/2014/main" id="{65A580D8-7DAB-D984-366D-68E95F721A0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455"/>
          <a:stretch/>
        </p:blipFill>
        <p:spPr>
          <a:xfrm>
            <a:off x="10848514" y="6044718"/>
            <a:ext cx="1343486" cy="813282"/>
          </a:xfrm>
          <a:prstGeom prst="rect">
            <a:avLst/>
          </a:prstGeom>
        </p:spPr>
      </p:pic>
    </p:spTree>
    <p:extLst>
      <p:ext uri="{BB962C8B-B14F-4D97-AF65-F5344CB8AC3E}">
        <p14:creationId xmlns:p14="http://schemas.microsoft.com/office/powerpoint/2010/main" val="268942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6F84C077-90EB-489F-9583-81D63D052919}"/>
              </a:ext>
            </a:extLst>
          </p:cNvPr>
          <p:cNvSpPr>
            <a:spLocks noGrp="1"/>
          </p:cNvSpPr>
          <p:nvPr>
            <p:ph type="body" sz="quarter" idx="10" hasCustomPrompt="1"/>
          </p:nvPr>
        </p:nvSpPr>
        <p:spPr>
          <a:xfrm>
            <a:off x="670562" y="355600"/>
            <a:ext cx="6989233" cy="348813"/>
          </a:xfrm>
          <a:prstGeom prst="rect">
            <a:avLst/>
          </a:prstGeom>
        </p:spPr>
        <p:txBody>
          <a:bodyPr>
            <a:noAutofit/>
          </a:bodyPr>
          <a:lstStyle>
            <a:lvl1pPr>
              <a:defRPr sz="1867" b="0" cap="all" spc="200" baseline="0">
                <a:solidFill>
                  <a:schemeClr val="accent2"/>
                </a:solidFill>
                <a:latin typeface="+mn-lt"/>
              </a:defRPr>
            </a:lvl1pPr>
            <a:lvl2pPr marL="0" indent="0">
              <a:buNone/>
              <a:defRPr/>
            </a:lvl2pPr>
          </a:lstStyle>
          <a:p>
            <a:pPr lvl="0"/>
            <a:r>
              <a:rPr lang="en-US"/>
              <a:t>Eyebrow identification, CALIBRI, 14PT REGULAR</a:t>
            </a:r>
          </a:p>
        </p:txBody>
      </p:sp>
      <p:sp>
        <p:nvSpPr>
          <p:cNvPr id="18" name="Content Placeholder 9">
            <a:extLst>
              <a:ext uri="{FF2B5EF4-FFF2-40B4-BE49-F238E27FC236}">
                <a16:creationId xmlns:a16="http://schemas.microsoft.com/office/drawing/2014/main" id="{7C330037-A806-4CED-9F5A-3F59AAC38680}"/>
              </a:ext>
            </a:extLst>
          </p:cNvPr>
          <p:cNvSpPr>
            <a:spLocks noGrp="1"/>
          </p:cNvSpPr>
          <p:nvPr>
            <p:ph sz="quarter" idx="14"/>
          </p:nvPr>
        </p:nvSpPr>
        <p:spPr>
          <a:xfrm>
            <a:off x="670560" y="1983739"/>
            <a:ext cx="10861040" cy="4233229"/>
          </a:xfrm>
        </p:spPr>
        <p:txBody>
          <a:bodyPr>
            <a:noAutofit/>
          </a:bodyPr>
          <a:lstStyle>
            <a:lvl2pPr>
              <a:defRPr sz="2133"/>
            </a:lvl2pPr>
            <a:lvl3pPr>
              <a:defRPr sz="1867"/>
            </a:lvl3pPr>
            <a:lvl4pPr>
              <a:defRPr sz="1600"/>
            </a:lvl4pPr>
            <a:lvl5pPr>
              <a:defRPr sz="16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9" name="Text Placeholder 4">
            <a:extLst>
              <a:ext uri="{FF2B5EF4-FFF2-40B4-BE49-F238E27FC236}">
                <a16:creationId xmlns:a16="http://schemas.microsoft.com/office/drawing/2014/main" id="{02BAB220-7024-4DDE-95A2-9D418A52C753}"/>
              </a:ext>
            </a:extLst>
          </p:cNvPr>
          <p:cNvSpPr>
            <a:spLocks noGrp="1"/>
          </p:cNvSpPr>
          <p:nvPr>
            <p:ph type="body" sz="quarter" idx="15" hasCustomPrompt="1"/>
          </p:nvPr>
        </p:nvSpPr>
        <p:spPr>
          <a:xfrm>
            <a:off x="670984" y="1463039"/>
            <a:ext cx="10860616" cy="520700"/>
          </a:xfrm>
          <a:prstGeom prst="rect">
            <a:avLst/>
          </a:prstGeom>
        </p:spPr>
        <p:txBody>
          <a:bodyPr>
            <a:noAutofit/>
          </a:bodyPr>
          <a:lstStyle>
            <a:lvl1pPr>
              <a:defRPr sz="2400" b="1" cap="all" baseline="0">
                <a:solidFill>
                  <a:schemeClr val="tx1"/>
                </a:solidFill>
                <a:latin typeface="+mn-lt"/>
              </a:defRPr>
            </a:lvl1pPr>
          </a:lstStyle>
          <a:p>
            <a:pPr lvl="0"/>
            <a:r>
              <a:rPr lang="en-US"/>
              <a:t>SUBTITLE CALIBRI 18PT BOLD, white</a:t>
            </a:r>
          </a:p>
        </p:txBody>
      </p:sp>
      <p:sp>
        <p:nvSpPr>
          <p:cNvPr id="5" name="Date Placeholder 4">
            <a:extLst>
              <a:ext uri="{FF2B5EF4-FFF2-40B4-BE49-F238E27FC236}">
                <a16:creationId xmlns:a16="http://schemas.microsoft.com/office/drawing/2014/main" id="{5235A1FB-BA52-4BD1-8AF6-DDBFACF5FE36}"/>
              </a:ext>
            </a:extLst>
          </p:cNvPr>
          <p:cNvSpPr>
            <a:spLocks noGrp="1"/>
          </p:cNvSpPr>
          <p:nvPr>
            <p:ph type="dt" sz="half" idx="16"/>
          </p:nvPr>
        </p:nvSpPr>
        <p:spPr/>
        <p:txBody>
          <a:bodyPr/>
          <a:lstStyle/>
          <a:p>
            <a:fld id="{F33ADA8F-D1B8-4D4F-9CEC-973E968CFBF0}" type="datetime5">
              <a:rPr lang="en-US" sz="1333" smtClean="0"/>
              <a:t>26-Mar-25</a:t>
            </a:fld>
            <a:endParaRPr lang="en-IN" sz="1333"/>
          </a:p>
        </p:txBody>
      </p:sp>
      <p:sp>
        <p:nvSpPr>
          <p:cNvPr id="6" name="Footer Placeholder 5">
            <a:extLst>
              <a:ext uri="{FF2B5EF4-FFF2-40B4-BE49-F238E27FC236}">
                <a16:creationId xmlns:a16="http://schemas.microsoft.com/office/drawing/2014/main" id="{F40C19A0-007F-4795-A63A-2AB1D4CD0543}"/>
              </a:ext>
            </a:extLst>
          </p:cNvPr>
          <p:cNvSpPr>
            <a:spLocks noGrp="1"/>
          </p:cNvSpPr>
          <p:nvPr>
            <p:ph type="ftr" sz="quarter" idx="17"/>
          </p:nvPr>
        </p:nvSpPr>
        <p:spPr/>
        <p:txBody>
          <a:bodyPr/>
          <a:lstStyle/>
          <a:p>
            <a:pPr>
              <a:defRPr/>
            </a:pPr>
            <a:r>
              <a:rPr lang="en-US"/>
              <a:t>Enter title via "insert&gt;header and footer&gt;footer"  |  </a:t>
            </a:r>
            <a:endParaRPr lang="en-IN"/>
          </a:p>
        </p:txBody>
      </p:sp>
      <p:sp>
        <p:nvSpPr>
          <p:cNvPr id="7" name="Slide Number Placeholder 6">
            <a:extLst>
              <a:ext uri="{FF2B5EF4-FFF2-40B4-BE49-F238E27FC236}">
                <a16:creationId xmlns:a16="http://schemas.microsoft.com/office/drawing/2014/main" id="{1971C191-AACC-45C1-9532-813DE7A91208}"/>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a:t>
            </a:fld>
            <a:endParaRPr lang="en-IN"/>
          </a:p>
        </p:txBody>
      </p:sp>
      <p:sp>
        <p:nvSpPr>
          <p:cNvPr id="3" name="Title 2">
            <a:extLst>
              <a:ext uri="{FF2B5EF4-FFF2-40B4-BE49-F238E27FC236}">
                <a16:creationId xmlns:a16="http://schemas.microsoft.com/office/drawing/2014/main" id="{FACBBF95-B943-4B94-873E-49338E6CC8EE}"/>
              </a:ext>
            </a:extLst>
          </p:cNvPr>
          <p:cNvSpPr>
            <a:spLocks noGrp="1"/>
          </p:cNvSpPr>
          <p:nvPr>
            <p:ph type="title"/>
          </p:nvPr>
        </p:nvSpPr>
        <p:spPr/>
        <p:txBody>
          <a:bodyPr/>
          <a:lstStyle/>
          <a:p>
            <a:r>
              <a:rPr lang="en-US"/>
              <a:t>Click to edit Master title style</a:t>
            </a:r>
            <a:endParaRPr lang="en-IN"/>
          </a:p>
        </p:txBody>
      </p:sp>
      <p:pic>
        <p:nvPicPr>
          <p:cNvPr id="2" name="Picture 1">
            <a:extLst>
              <a:ext uri="{FF2B5EF4-FFF2-40B4-BE49-F238E27FC236}">
                <a16:creationId xmlns:a16="http://schemas.microsoft.com/office/drawing/2014/main" id="{E1FC39C5-80D0-FF70-3C03-A01B47FDAED1}"/>
              </a:ext>
            </a:extLst>
          </p:cNvPr>
          <p:cNvPicPr>
            <a:picLocks noChangeAspect="1"/>
          </p:cNvPicPr>
          <p:nvPr userDrawn="1"/>
        </p:nvPicPr>
        <p:blipFill>
          <a:blip r:embed="rId2"/>
          <a:stretch>
            <a:fillRect/>
          </a:stretch>
        </p:blipFill>
        <p:spPr>
          <a:xfrm>
            <a:off x="106533" y="105787"/>
            <a:ext cx="1669002" cy="301464"/>
          </a:xfrm>
          <a:prstGeom prst="rect">
            <a:avLst/>
          </a:prstGeom>
        </p:spPr>
      </p:pic>
      <p:pic>
        <p:nvPicPr>
          <p:cNvPr id="4" name="Picture 3">
            <a:extLst>
              <a:ext uri="{FF2B5EF4-FFF2-40B4-BE49-F238E27FC236}">
                <a16:creationId xmlns:a16="http://schemas.microsoft.com/office/drawing/2014/main" id="{CD2420BF-43AE-455D-9449-6123BFB4FF26}"/>
              </a:ext>
            </a:extLst>
          </p:cNvPr>
          <p:cNvPicPr>
            <a:picLocks noChangeAspect="1"/>
          </p:cNvPicPr>
          <p:nvPr userDrawn="1"/>
        </p:nvPicPr>
        <p:blipFill>
          <a:blip r:embed="rId3"/>
          <a:stretch>
            <a:fillRect/>
          </a:stretch>
        </p:blipFill>
        <p:spPr>
          <a:xfrm>
            <a:off x="11008310" y="0"/>
            <a:ext cx="1183689" cy="729483"/>
          </a:xfrm>
          <a:prstGeom prst="rect">
            <a:avLst/>
          </a:prstGeom>
        </p:spPr>
      </p:pic>
      <p:pic>
        <p:nvPicPr>
          <p:cNvPr id="8" name="Picture 7" descr="A close-up of a logo&#10;&#10;Description automatically generated">
            <a:extLst>
              <a:ext uri="{FF2B5EF4-FFF2-40B4-BE49-F238E27FC236}">
                <a16:creationId xmlns:a16="http://schemas.microsoft.com/office/drawing/2014/main" id="{67B850A6-BA8D-3CD9-09A1-68B3AB49CE9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455"/>
          <a:stretch/>
        </p:blipFill>
        <p:spPr>
          <a:xfrm>
            <a:off x="10848514" y="6044718"/>
            <a:ext cx="1343486" cy="813282"/>
          </a:xfrm>
          <a:prstGeom prst="rect">
            <a:avLst/>
          </a:prstGeom>
        </p:spPr>
      </p:pic>
    </p:spTree>
    <p:extLst>
      <p:ext uri="{BB962C8B-B14F-4D97-AF65-F5344CB8AC3E}">
        <p14:creationId xmlns:p14="http://schemas.microsoft.com/office/powerpoint/2010/main" val="3566313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6F84C077-90EB-489F-9583-81D63D052919}"/>
              </a:ext>
            </a:extLst>
          </p:cNvPr>
          <p:cNvSpPr>
            <a:spLocks noGrp="1"/>
          </p:cNvSpPr>
          <p:nvPr>
            <p:ph type="body" sz="quarter" idx="10" hasCustomPrompt="1"/>
          </p:nvPr>
        </p:nvSpPr>
        <p:spPr>
          <a:xfrm>
            <a:off x="670562" y="355600"/>
            <a:ext cx="6989233" cy="348813"/>
          </a:xfrm>
          <a:prstGeom prst="rect">
            <a:avLst/>
          </a:prstGeom>
        </p:spPr>
        <p:txBody>
          <a:bodyPr>
            <a:noAutofit/>
          </a:bodyPr>
          <a:lstStyle>
            <a:lvl1pPr>
              <a:defRPr sz="1867" b="0" cap="all" spc="200" baseline="0">
                <a:solidFill>
                  <a:schemeClr val="accent2"/>
                </a:solidFill>
                <a:latin typeface="+mn-lt"/>
              </a:defRPr>
            </a:lvl1pPr>
            <a:lvl2pPr marL="0" indent="0">
              <a:buNone/>
              <a:defRPr/>
            </a:lvl2pPr>
          </a:lstStyle>
          <a:p>
            <a:pPr lvl="0"/>
            <a:r>
              <a:rPr lang="en-US"/>
              <a:t>Eyebrow identification, CALIBRI, 14PT REGULAR</a:t>
            </a:r>
          </a:p>
        </p:txBody>
      </p:sp>
      <p:sp>
        <p:nvSpPr>
          <p:cNvPr id="18" name="Content Placeholder 9">
            <a:extLst>
              <a:ext uri="{FF2B5EF4-FFF2-40B4-BE49-F238E27FC236}">
                <a16:creationId xmlns:a16="http://schemas.microsoft.com/office/drawing/2014/main" id="{7C330037-A806-4CED-9F5A-3F59AAC38680}"/>
              </a:ext>
            </a:extLst>
          </p:cNvPr>
          <p:cNvSpPr>
            <a:spLocks noGrp="1"/>
          </p:cNvSpPr>
          <p:nvPr>
            <p:ph sz="quarter" idx="14"/>
          </p:nvPr>
        </p:nvSpPr>
        <p:spPr>
          <a:xfrm>
            <a:off x="670560" y="1983739"/>
            <a:ext cx="10861040" cy="4233229"/>
          </a:xfrm>
        </p:spPr>
        <p:txBody>
          <a:bodyPr>
            <a:noAutofit/>
          </a:bodyPr>
          <a:lstStyle>
            <a:lvl2pPr>
              <a:defRPr sz="2133"/>
            </a:lvl2pPr>
            <a:lvl3pPr>
              <a:defRPr sz="1867"/>
            </a:lvl3pPr>
            <a:lvl4pPr>
              <a:defRPr sz="1600"/>
            </a:lvl4pPr>
            <a:lvl5pPr>
              <a:defRPr sz="160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IN"/>
          </a:p>
        </p:txBody>
      </p:sp>
      <p:sp>
        <p:nvSpPr>
          <p:cNvPr id="19" name="Text Placeholder 4">
            <a:extLst>
              <a:ext uri="{FF2B5EF4-FFF2-40B4-BE49-F238E27FC236}">
                <a16:creationId xmlns:a16="http://schemas.microsoft.com/office/drawing/2014/main" id="{02BAB220-7024-4DDE-95A2-9D418A52C753}"/>
              </a:ext>
            </a:extLst>
          </p:cNvPr>
          <p:cNvSpPr>
            <a:spLocks noGrp="1"/>
          </p:cNvSpPr>
          <p:nvPr>
            <p:ph type="body" sz="quarter" idx="15" hasCustomPrompt="1"/>
          </p:nvPr>
        </p:nvSpPr>
        <p:spPr>
          <a:xfrm>
            <a:off x="670984" y="1463039"/>
            <a:ext cx="10860616" cy="520700"/>
          </a:xfrm>
          <a:prstGeom prst="rect">
            <a:avLst/>
          </a:prstGeom>
        </p:spPr>
        <p:txBody>
          <a:bodyPr>
            <a:noAutofit/>
          </a:bodyPr>
          <a:lstStyle>
            <a:lvl1pPr>
              <a:defRPr sz="2400" b="1" cap="all" baseline="0">
                <a:solidFill>
                  <a:schemeClr val="tx1"/>
                </a:solidFill>
                <a:latin typeface="+mn-lt"/>
              </a:defRPr>
            </a:lvl1pPr>
          </a:lstStyle>
          <a:p>
            <a:pPr lvl="0"/>
            <a:r>
              <a:rPr lang="en-US"/>
              <a:t>SUBTITLE CALIBRI 18PT BOLD, white</a:t>
            </a:r>
          </a:p>
        </p:txBody>
      </p:sp>
      <p:sp>
        <p:nvSpPr>
          <p:cNvPr id="5" name="Date Placeholder 4">
            <a:extLst>
              <a:ext uri="{FF2B5EF4-FFF2-40B4-BE49-F238E27FC236}">
                <a16:creationId xmlns:a16="http://schemas.microsoft.com/office/drawing/2014/main" id="{5235A1FB-BA52-4BD1-8AF6-DDBFACF5FE36}"/>
              </a:ext>
            </a:extLst>
          </p:cNvPr>
          <p:cNvSpPr>
            <a:spLocks noGrp="1"/>
          </p:cNvSpPr>
          <p:nvPr>
            <p:ph type="dt" sz="half" idx="16"/>
          </p:nvPr>
        </p:nvSpPr>
        <p:spPr/>
        <p:txBody>
          <a:bodyPr/>
          <a:lstStyle/>
          <a:p>
            <a:fld id="{F33ADA8F-D1B8-4D4F-9CEC-973E968CFBF0}" type="datetime5">
              <a:rPr lang="en-US" sz="1333" smtClean="0"/>
              <a:t>26-Mar-25</a:t>
            </a:fld>
            <a:endParaRPr lang="en-IN" sz="1333"/>
          </a:p>
        </p:txBody>
      </p:sp>
      <p:sp>
        <p:nvSpPr>
          <p:cNvPr id="6" name="Footer Placeholder 5">
            <a:extLst>
              <a:ext uri="{FF2B5EF4-FFF2-40B4-BE49-F238E27FC236}">
                <a16:creationId xmlns:a16="http://schemas.microsoft.com/office/drawing/2014/main" id="{F40C19A0-007F-4795-A63A-2AB1D4CD0543}"/>
              </a:ext>
            </a:extLst>
          </p:cNvPr>
          <p:cNvSpPr>
            <a:spLocks noGrp="1"/>
          </p:cNvSpPr>
          <p:nvPr>
            <p:ph type="ftr" sz="quarter" idx="17"/>
          </p:nvPr>
        </p:nvSpPr>
        <p:spPr/>
        <p:txBody>
          <a:bodyPr/>
          <a:lstStyle/>
          <a:p>
            <a:pPr>
              <a:defRPr/>
            </a:pPr>
            <a:r>
              <a:rPr lang="en-US"/>
              <a:t>Enter title via "insert&gt;header and footer&gt;footer"  |  </a:t>
            </a:r>
            <a:endParaRPr lang="en-IN"/>
          </a:p>
        </p:txBody>
      </p:sp>
      <p:sp>
        <p:nvSpPr>
          <p:cNvPr id="7" name="Slide Number Placeholder 6">
            <a:extLst>
              <a:ext uri="{FF2B5EF4-FFF2-40B4-BE49-F238E27FC236}">
                <a16:creationId xmlns:a16="http://schemas.microsoft.com/office/drawing/2014/main" id="{1971C191-AACC-45C1-9532-813DE7A91208}"/>
              </a:ext>
            </a:extLst>
          </p:cNvPr>
          <p:cNvSpPr>
            <a:spLocks noGrp="1"/>
          </p:cNvSpPr>
          <p:nvPr>
            <p:ph type="sldNum" sz="quarter" idx="18"/>
          </p:nvPr>
        </p:nvSpPr>
        <p:spPr/>
        <p:txBody>
          <a:bodyPr/>
          <a:lstStyle/>
          <a:p>
            <a:pPr>
              <a:defRPr/>
            </a:pPr>
            <a:r>
              <a:rPr lang="en-IN"/>
              <a:t>|    </a:t>
            </a:r>
            <a:fld id="{7B2119CD-3B2D-4CEB-B404-D2E3F8CD6D69}" type="slidenum">
              <a:rPr lang="en-IN" smtClean="0"/>
              <a:pPr>
                <a:defRPr/>
              </a:pPr>
              <a:t>‹#›</a:t>
            </a:fld>
            <a:endParaRPr lang="en-IN"/>
          </a:p>
        </p:txBody>
      </p:sp>
      <p:sp>
        <p:nvSpPr>
          <p:cNvPr id="3" name="Title 2">
            <a:extLst>
              <a:ext uri="{FF2B5EF4-FFF2-40B4-BE49-F238E27FC236}">
                <a16:creationId xmlns:a16="http://schemas.microsoft.com/office/drawing/2014/main" id="{FACBBF95-B943-4B94-873E-49338E6CC8EE}"/>
              </a:ext>
            </a:extLst>
          </p:cNvPr>
          <p:cNvSpPr>
            <a:spLocks noGrp="1"/>
          </p:cNvSpPr>
          <p:nvPr>
            <p:ph type="title"/>
          </p:nvPr>
        </p:nvSpPr>
        <p:spPr/>
        <p:txBody>
          <a:bodyPr/>
          <a:lstStyle/>
          <a:p>
            <a:r>
              <a:rPr lang="en-US"/>
              <a:t>Click to edit Master title style</a:t>
            </a:r>
            <a:endParaRPr lang="en-IN"/>
          </a:p>
        </p:txBody>
      </p:sp>
      <p:pic>
        <p:nvPicPr>
          <p:cNvPr id="2" name="Picture 1">
            <a:extLst>
              <a:ext uri="{FF2B5EF4-FFF2-40B4-BE49-F238E27FC236}">
                <a16:creationId xmlns:a16="http://schemas.microsoft.com/office/drawing/2014/main" id="{307BA221-B2C1-C328-C1A9-630FF3CB028B}"/>
              </a:ext>
            </a:extLst>
          </p:cNvPr>
          <p:cNvPicPr>
            <a:picLocks noChangeAspect="1"/>
          </p:cNvPicPr>
          <p:nvPr userDrawn="1"/>
        </p:nvPicPr>
        <p:blipFill>
          <a:blip r:embed="rId2"/>
          <a:stretch>
            <a:fillRect/>
          </a:stretch>
        </p:blipFill>
        <p:spPr>
          <a:xfrm>
            <a:off x="106533" y="105787"/>
            <a:ext cx="1669002" cy="301464"/>
          </a:xfrm>
          <a:prstGeom prst="rect">
            <a:avLst/>
          </a:prstGeom>
        </p:spPr>
      </p:pic>
      <p:pic>
        <p:nvPicPr>
          <p:cNvPr id="4" name="Picture 3">
            <a:extLst>
              <a:ext uri="{FF2B5EF4-FFF2-40B4-BE49-F238E27FC236}">
                <a16:creationId xmlns:a16="http://schemas.microsoft.com/office/drawing/2014/main" id="{3D2669A5-AD1A-14B4-8F9F-4D99F2EB4531}"/>
              </a:ext>
            </a:extLst>
          </p:cNvPr>
          <p:cNvPicPr>
            <a:picLocks noChangeAspect="1"/>
          </p:cNvPicPr>
          <p:nvPr userDrawn="1"/>
        </p:nvPicPr>
        <p:blipFill>
          <a:blip r:embed="rId3"/>
          <a:stretch>
            <a:fillRect/>
          </a:stretch>
        </p:blipFill>
        <p:spPr>
          <a:xfrm>
            <a:off x="11008310" y="0"/>
            <a:ext cx="1183689" cy="729483"/>
          </a:xfrm>
          <a:prstGeom prst="rect">
            <a:avLst/>
          </a:prstGeom>
        </p:spPr>
      </p:pic>
      <p:pic>
        <p:nvPicPr>
          <p:cNvPr id="8" name="Picture 7" descr="A close-up of a logo&#10;&#10;Description automatically generated">
            <a:extLst>
              <a:ext uri="{FF2B5EF4-FFF2-40B4-BE49-F238E27FC236}">
                <a16:creationId xmlns:a16="http://schemas.microsoft.com/office/drawing/2014/main" id="{4BFEB483-2F4B-DBE1-1B62-DC3285AF93C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455"/>
          <a:stretch/>
        </p:blipFill>
        <p:spPr>
          <a:xfrm>
            <a:off x="10848514" y="6044718"/>
            <a:ext cx="1343486" cy="813282"/>
          </a:xfrm>
          <a:prstGeom prst="rect">
            <a:avLst/>
          </a:prstGeom>
        </p:spPr>
      </p:pic>
    </p:spTree>
    <p:extLst>
      <p:ext uri="{BB962C8B-B14F-4D97-AF65-F5344CB8AC3E}">
        <p14:creationId xmlns:p14="http://schemas.microsoft.com/office/powerpoint/2010/main" val="234609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98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3"/>
            <a:ext cx="10515600" cy="436317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CA079850-CC05-464B-916C-CBF06DF8138C}"/>
              </a:ext>
            </a:extLst>
          </p:cNvPr>
          <p:cNvSpPr/>
          <p:nvPr userDrawn="1"/>
        </p:nvSpPr>
        <p:spPr>
          <a:xfrm>
            <a:off x="9907385" y="5702687"/>
            <a:ext cx="2152997" cy="1030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86755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AHA text 03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2384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0791AAB7-F2E5-4BD0-BE46-EB3D93E70B8F}"/>
              </a:ext>
            </a:extLst>
          </p:cNvPr>
          <p:cNvPicPr>
            <a:picLocks noChangeAspect="1"/>
          </p:cNvPicPr>
          <p:nvPr userDrawn="1"/>
        </p:nvPicPr>
        <p:blipFill>
          <a:blip r:embed="rId2"/>
          <a:stretch>
            <a:fillRect/>
          </a:stretch>
        </p:blipFill>
        <p:spPr>
          <a:xfrm>
            <a:off x="9907845" y="5572673"/>
            <a:ext cx="2152075" cy="1036410"/>
          </a:xfrm>
          <a:prstGeom prst="rect">
            <a:avLst/>
          </a:prstGeom>
        </p:spPr>
      </p:pic>
    </p:spTree>
    <p:extLst>
      <p:ext uri="{BB962C8B-B14F-4D97-AF65-F5344CB8AC3E}">
        <p14:creationId xmlns:p14="http://schemas.microsoft.com/office/powerpoint/2010/main" val="3652817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6726980-7108-4D5A-A019-274F9269B34B}"/>
              </a:ext>
            </a:extLst>
          </p:cNvPr>
          <p:cNvPicPr>
            <a:picLocks noChangeAspect="1"/>
          </p:cNvPicPr>
          <p:nvPr userDrawn="1"/>
        </p:nvPicPr>
        <p:blipFill>
          <a:blip r:embed="rId2"/>
          <a:stretch>
            <a:fillRect/>
          </a:stretch>
        </p:blipFill>
        <p:spPr>
          <a:xfrm>
            <a:off x="10039925" y="5645682"/>
            <a:ext cx="2152075" cy="1036410"/>
          </a:xfrm>
          <a:prstGeom prst="rect">
            <a:avLst/>
          </a:prstGeom>
        </p:spPr>
      </p:pic>
    </p:spTree>
    <p:extLst>
      <p:ext uri="{BB962C8B-B14F-4D97-AF65-F5344CB8AC3E}">
        <p14:creationId xmlns:p14="http://schemas.microsoft.com/office/powerpoint/2010/main" val="157010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AHA text 03 - 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B99989-206C-4515-B625-9D51BAFC0107}"/>
              </a:ext>
            </a:extLst>
          </p:cNvPr>
          <p:cNvPicPr>
            <a:picLocks noChangeAspect="1"/>
          </p:cNvPicPr>
          <p:nvPr userDrawn="1"/>
        </p:nvPicPr>
        <p:blipFill>
          <a:blip r:embed="rId2"/>
          <a:stretch>
            <a:fillRect/>
          </a:stretch>
        </p:blipFill>
        <p:spPr>
          <a:xfrm>
            <a:off x="9874594" y="5737122"/>
            <a:ext cx="2152075" cy="1036410"/>
          </a:xfrm>
          <a:prstGeom prst="rect">
            <a:avLst/>
          </a:prstGeom>
        </p:spPr>
      </p:pic>
    </p:spTree>
    <p:extLst>
      <p:ext uri="{BB962C8B-B14F-4D97-AF65-F5344CB8AC3E}">
        <p14:creationId xmlns:p14="http://schemas.microsoft.com/office/powerpoint/2010/main" val="1994971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3360-34D6-D369-EB94-85AD7E5E8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D6207-3639-D479-07F6-6DAC2291B5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9AD9A-FA04-5D51-78AD-4B3DB8730707}"/>
              </a:ext>
            </a:extLst>
          </p:cNvPr>
          <p:cNvSpPr>
            <a:spLocks noGrp="1"/>
          </p:cNvSpPr>
          <p:nvPr>
            <p:ph type="dt" sz="half" idx="10"/>
          </p:nvPr>
        </p:nvSpPr>
        <p:spPr/>
        <p:txBody>
          <a:bodyPr/>
          <a:lstStyle/>
          <a:p>
            <a:fld id="{713ABDB3-D1D0-9744-A8C1-7E7102646AEC}" type="datetimeFigureOut">
              <a:rPr lang="en-US" smtClean="0"/>
              <a:t>3/26/2025</a:t>
            </a:fld>
            <a:endParaRPr lang="en-US"/>
          </a:p>
        </p:txBody>
      </p:sp>
      <p:sp>
        <p:nvSpPr>
          <p:cNvPr id="5" name="Footer Placeholder 4">
            <a:extLst>
              <a:ext uri="{FF2B5EF4-FFF2-40B4-BE49-F238E27FC236}">
                <a16:creationId xmlns:a16="http://schemas.microsoft.com/office/drawing/2014/main" id="{8325A881-A249-B59A-17C1-12B5605B5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C0C1-2A5F-1C11-D0A4-6DEFBB6B8B72}"/>
              </a:ext>
            </a:extLst>
          </p:cNvPr>
          <p:cNvSpPr>
            <a:spLocks noGrp="1"/>
          </p:cNvSpPr>
          <p:nvPr>
            <p:ph type="sldNum" sz="quarter" idx="12"/>
          </p:nvPr>
        </p:nvSpPr>
        <p:spPr/>
        <p:txBody>
          <a:bodyPr/>
          <a:lstStyle/>
          <a:p>
            <a:fld id="{18E20A64-E73C-CE4A-B4CA-505F6B4EC5E2}" type="slidenum">
              <a:rPr lang="en-US" smtClean="0"/>
              <a:t>‹#›</a:t>
            </a:fld>
            <a:endParaRPr lang="en-US"/>
          </a:p>
        </p:txBody>
      </p:sp>
      <p:pic>
        <p:nvPicPr>
          <p:cNvPr id="7" name="Picture 6">
            <a:extLst>
              <a:ext uri="{FF2B5EF4-FFF2-40B4-BE49-F238E27FC236}">
                <a16:creationId xmlns:a16="http://schemas.microsoft.com/office/drawing/2014/main" id="{BDD0EB4B-38FD-FB21-7F4B-638C33EC7F8D}"/>
              </a:ext>
            </a:extLst>
          </p:cNvPr>
          <p:cNvPicPr>
            <a:picLocks noChangeAspect="1"/>
          </p:cNvPicPr>
          <p:nvPr userDrawn="1"/>
        </p:nvPicPr>
        <p:blipFill>
          <a:blip r:embed="rId2"/>
          <a:stretch>
            <a:fillRect/>
          </a:stretch>
        </p:blipFill>
        <p:spPr>
          <a:xfrm>
            <a:off x="106533" y="105787"/>
            <a:ext cx="1669002" cy="301464"/>
          </a:xfrm>
          <a:prstGeom prst="rect">
            <a:avLst/>
          </a:prstGeom>
        </p:spPr>
      </p:pic>
      <p:pic>
        <p:nvPicPr>
          <p:cNvPr id="8" name="Picture 7">
            <a:extLst>
              <a:ext uri="{FF2B5EF4-FFF2-40B4-BE49-F238E27FC236}">
                <a16:creationId xmlns:a16="http://schemas.microsoft.com/office/drawing/2014/main" id="{09DAEE97-DF99-B31D-BB18-FA626C8B4599}"/>
              </a:ext>
            </a:extLst>
          </p:cNvPr>
          <p:cNvPicPr>
            <a:picLocks noChangeAspect="1"/>
          </p:cNvPicPr>
          <p:nvPr userDrawn="1"/>
        </p:nvPicPr>
        <p:blipFill>
          <a:blip r:embed="rId3"/>
          <a:stretch>
            <a:fillRect/>
          </a:stretch>
        </p:blipFill>
        <p:spPr>
          <a:xfrm>
            <a:off x="11008310" y="0"/>
            <a:ext cx="1183689" cy="729483"/>
          </a:xfrm>
          <a:prstGeom prst="rect">
            <a:avLst/>
          </a:prstGeom>
        </p:spPr>
      </p:pic>
      <p:pic>
        <p:nvPicPr>
          <p:cNvPr id="9" name="Picture 8" descr="A close-up of a logo&#10;&#10;Description automatically generated">
            <a:extLst>
              <a:ext uri="{FF2B5EF4-FFF2-40B4-BE49-F238E27FC236}">
                <a16:creationId xmlns:a16="http://schemas.microsoft.com/office/drawing/2014/main" id="{9E0967CC-39B5-3ECD-0D80-26F123C5DC8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455"/>
          <a:stretch/>
        </p:blipFill>
        <p:spPr>
          <a:xfrm>
            <a:off x="10848514" y="6044718"/>
            <a:ext cx="1343486" cy="813282"/>
          </a:xfrm>
          <a:prstGeom prst="rect">
            <a:avLst/>
          </a:prstGeom>
        </p:spPr>
      </p:pic>
    </p:spTree>
    <p:extLst>
      <p:ext uri="{BB962C8B-B14F-4D97-AF65-F5344CB8AC3E}">
        <p14:creationId xmlns:p14="http://schemas.microsoft.com/office/powerpoint/2010/main" val="166183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FD8-2D2E-CC16-DBA8-C6C78FEA7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E119C7-2975-CB95-DBD9-21F5CB2D6D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5FFDF-B17B-7BE3-0E56-37B5DA615D4B}"/>
              </a:ext>
            </a:extLst>
          </p:cNvPr>
          <p:cNvSpPr>
            <a:spLocks noGrp="1"/>
          </p:cNvSpPr>
          <p:nvPr>
            <p:ph type="dt" sz="half" idx="10"/>
          </p:nvPr>
        </p:nvSpPr>
        <p:spPr/>
        <p:txBody>
          <a:bodyPr/>
          <a:lstStyle/>
          <a:p>
            <a:fld id="{713ABDB3-D1D0-9744-A8C1-7E7102646AEC}" type="datetimeFigureOut">
              <a:rPr lang="en-US" smtClean="0"/>
              <a:t>3/26/2025</a:t>
            </a:fld>
            <a:endParaRPr lang="en-US"/>
          </a:p>
        </p:txBody>
      </p:sp>
      <p:sp>
        <p:nvSpPr>
          <p:cNvPr id="5" name="Footer Placeholder 4">
            <a:extLst>
              <a:ext uri="{FF2B5EF4-FFF2-40B4-BE49-F238E27FC236}">
                <a16:creationId xmlns:a16="http://schemas.microsoft.com/office/drawing/2014/main" id="{5129D1D8-0F0B-D095-D2E0-9C6ED4B29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7F64C-8B1D-7DAB-266A-97D6446FA87C}"/>
              </a:ext>
            </a:extLst>
          </p:cNvPr>
          <p:cNvSpPr>
            <a:spLocks noGrp="1"/>
          </p:cNvSpPr>
          <p:nvPr>
            <p:ph type="sldNum" sz="quarter" idx="12"/>
          </p:nvPr>
        </p:nvSpPr>
        <p:spPr/>
        <p:txBody>
          <a:bodyPr/>
          <a:lstStyle/>
          <a:p>
            <a:fld id="{18E20A64-E73C-CE4A-B4CA-505F6B4EC5E2}" type="slidenum">
              <a:rPr lang="en-US" smtClean="0"/>
              <a:t>‹#›</a:t>
            </a:fld>
            <a:endParaRPr lang="en-US"/>
          </a:p>
        </p:txBody>
      </p:sp>
      <p:pic>
        <p:nvPicPr>
          <p:cNvPr id="8" name="Picture 7">
            <a:extLst>
              <a:ext uri="{FF2B5EF4-FFF2-40B4-BE49-F238E27FC236}">
                <a16:creationId xmlns:a16="http://schemas.microsoft.com/office/drawing/2014/main" id="{B4C57CA3-A445-F86F-1D0E-9231A79E95C5}"/>
              </a:ext>
            </a:extLst>
          </p:cNvPr>
          <p:cNvPicPr>
            <a:picLocks noChangeAspect="1"/>
          </p:cNvPicPr>
          <p:nvPr userDrawn="1"/>
        </p:nvPicPr>
        <p:blipFill>
          <a:blip r:embed="rId2"/>
          <a:stretch>
            <a:fillRect/>
          </a:stretch>
        </p:blipFill>
        <p:spPr>
          <a:xfrm>
            <a:off x="106533" y="105787"/>
            <a:ext cx="1669002" cy="301464"/>
          </a:xfrm>
          <a:prstGeom prst="rect">
            <a:avLst/>
          </a:prstGeom>
        </p:spPr>
      </p:pic>
      <p:pic>
        <p:nvPicPr>
          <p:cNvPr id="9" name="Picture 8">
            <a:extLst>
              <a:ext uri="{FF2B5EF4-FFF2-40B4-BE49-F238E27FC236}">
                <a16:creationId xmlns:a16="http://schemas.microsoft.com/office/drawing/2014/main" id="{D0E7DE3B-D91B-6D28-15C8-65FBA04737AD}"/>
              </a:ext>
            </a:extLst>
          </p:cNvPr>
          <p:cNvPicPr>
            <a:picLocks noChangeAspect="1"/>
          </p:cNvPicPr>
          <p:nvPr userDrawn="1"/>
        </p:nvPicPr>
        <p:blipFill>
          <a:blip r:embed="rId3"/>
          <a:stretch>
            <a:fillRect/>
          </a:stretch>
        </p:blipFill>
        <p:spPr>
          <a:xfrm>
            <a:off x="11008310" y="0"/>
            <a:ext cx="1183689" cy="729483"/>
          </a:xfrm>
          <a:prstGeom prst="rect">
            <a:avLst/>
          </a:prstGeom>
        </p:spPr>
      </p:pic>
      <p:pic>
        <p:nvPicPr>
          <p:cNvPr id="10" name="Picture 9" descr="A close-up of a logo&#10;&#10;Description automatically generated">
            <a:extLst>
              <a:ext uri="{FF2B5EF4-FFF2-40B4-BE49-F238E27FC236}">
                <a16:creationId xmlns:a16="http://schemas.microsoft.com/office/drawing/2014/main" id="{2AE39A4A-8E47-26CD-D74E-FECFC5E23E8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455"/>
          <a:stretch/>
        </p:blipFill>
        <p:spPr>
          <a:xfrm>
            <a:off x="10848514" y="6044718"/>
            <a:ext cx="1343486" cy="813282"/>
          </a:xfrm>
          <a:prstGeom prst="rect">
            <a:avLst/>
          </a:prstGeom>
        </p:spPr>
      </p:pic>
    </p:spTree>
    <p:extLst>
      <p:ext uri="{BB962C8B-B14F-4D97-AF65-F5344CB8AC3E}">
        <p14:creationId xmlns:p14="http://schemas.microsoft.com/office/powerpoint/2010/main" val="355025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C251-6618-0FCA-4391-78E39C6103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1A08C-39A5-1EE3-5B3C-0EDD6F434E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2A4901-BA33-EFF7-69F3-18DAC4FE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52182-930F-AF99-FFBE-E76CE7149728}"/>
              </a:ext>
            </a:extLst>
          </p:cNvPr>
          <p:cNvSpPr>
            <a:spLocks noGrp="1"/>
          </p:cNvSpPr>
          <p:nvPr>
            <p:ph type="dt" sz="half" idx="10"/>
          </p:nvPr>
        </p:nvSpPr>
        <p:spPr/>
        <p:txBody>
          <a:bodyPr/>
          <a:lstStyle/>
          <a:p>
            <a:fld id="{713ABDB3-D1D0-9744-A8C1-7E7102646AEC}" type="datetimeFigureOut">
              <a:rPr lang="en-US" smtClean="0"/>
              <a:t>3/26/2025</a:t>
            </a:fld>
            <a:endParaRPr lang="en-US"/>
          </a:p>
        </p:txBody>
      </p:sp>
      <p:sp>
        <p:nvSpPr>
          <p:cNvPr id="6" name="Footer Placeholder 5">
            <a:extLst>
              <a:ext uri="{FF2B5EF4-FFF2-40B4-BE49-F238E27FC236}">
                <a16:creationId xmlns:a16="http://schemas.microsoft.com/office/drawing/2014/main" id="{D3CD38A8-5468-B8DC-C2B9-949851C81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1585D-4232-772E-3BCF-35337584FC7E}"/>
              </a:ext>
            </a:extLst>
          </p:cNvPr>
          <p:cNvSpPr>
            <a:spLocks noGrp="1"/>
          </p:cNvSpPr>
          <p:nvPr>
            <p:ph type="sldNum" sz="quarter" idx="12"/>
          </p:nvPr>
        </p:nvSpPr>
        <p:spPr/>
        <p:txBody>
          <a:bodyPr/>
          <a:lstStyle/>
          <a:p>
            <a:fld id="{18E20A64-E73C-CE4A-B4CA-505F6B4EC5E2}" type="slidenum">
              <a:rPr lang="en-US" smtClean="0"/>
              <a:t>‹#›</a:t>
            </a:fld>
            <a:endParaRPr lang="en-US"/>
          </a:p>
        </p:txBody>
      </p:sp>
      <p:pic>
        <p:nvPicPr>
          <p:cNvPr id="9" name="Picture 8">
            <a:extLst>
              <a:ext uri="{FF2B5EF4-FFF2-40B4-BE49-F238E27FC236}">
                <a16:creationId xmlns:a16="http://schemas.microsoft.com/office/drawing/2014/main" id="{5EE776CF-4850-5D44-4BC5-E63F1DB4A739}"/>
              </a:ext>
            </a:extLst>
          </p:cNvPr>
          <p:cNvPicPr>
            <a:picLocks noChangeAspect="1"/>
          </p:cNvPicPr>
          <p:nvPr userDrawn="1"/>
        </p:nvPicPr>
        <p:blipFill>
          <a:blip r:embed="rId2"/>
          <a:stretch>
            <a:fillRect/>
          </a:stretch>
        </p:blipFill>
        <p:spPr>
          <a:xfrm>
            <a:off x="106533" y="105787"/>
            <a:ext cx="1669002" cy="301464"/>
          </a:xfrm>
          <a:prstGeom prst="rect">
            <a:avLst/>
          </a:prstGeom>
        </p:spPr>
      </p:pic>
      <p:pic>
        <p:nvPicPr>
          <p:cNvPr id="10" name="Picture 9">
            <a:extLst>
              <a:ext uri="{FF2B5EF4-FFF2-40B4-BE49-F238E27FC236}">
                <a16:creationId xmlns:a16="http://schemas.microsoft.com/office/drawing/2014/main" id="{750FAD9F-BC5F-9B5F-7F49-5F2620AC29E6}"/>
              </a:ext>
            </a:extLst>
          </p:cNvPr>
          <p:cNvPicPr>
            <a:picLocks noChangeAspect="1"/>
          </p:cNvPicPr>
          <p:nvPr userDrawn="1"/>
        </p:nvPicPr>
        <p:blipFill>
          <a:blip r:embed="rId3"/>
          <a:stretch>
            <a:fillRect/>
          </a:stretch>
        </p:blipFill>
        <p:spPr>
          <a:xfrm>
            <a:off x="11008310" y="0"/>
            <a:ext cx="1183689" cy="729483"/>
          </a:xfrm>
          <a:prstGeom prst="rect">
            <a:avLst/>
          </a:prstGeom>
        </p:spPr>
      </p:pic>
      <p:pic>
        <p:nvPicPr>
          <p:cNvPr id="11" name="Picture 10" descr="A close-up of a logo&#10;&#10;Description automatically generated">
            <a:extLst>
              <a:ext uri="{FF2B5EF4-FFF2-40B4-BE49-F238E27FC236}">
                <a16:creationId xmlns:a16="http://schemas.microsoft.com/office/drawing/2014/main" id="{34B72B81-1FE3-02D5-26E0-3A15B1BD100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455"/>
          <a:stretch/>
        </p:blipFill>
        <p:spPr>
          <a:xfrm>
            <a:off x="10848514" y="6044718"/>
            <a:ext cx="1343486" cy="813282"/>
          </a:xfrm>
          <a:prstGeom prst="rect">
            <a:avLst/>
          </a:prstGeom>
        </p:spPr>
      </p:pic>
    </p:spTree>
    <p:extLst>
      <p:ext uri="{BB962C8B-B14F-4D97-AF65-F5344CB8AC3E}">
        <p14:creationId xmlns:p14="http://schemas.microsoft.com/office/powerpoint/2010/main" val="257331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26A6-EE90-FE7A-0D3B-DBE72F6389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9FD8AA-989B-960F-9D88-815721194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F9F63-6744-DF57-6738-0E634AECFB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064BBA-6C0F-6B73-ACE2-350BCEA8C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B0AC2F-41E0-EAD7-0391-16C190C6A4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0ED40-0C3B-372F-EAAE-F1848A6FDFFC}"/>
              </a:ext>
            </a:extLst>
          </p:cNvPr>
          <p:cNvSpPr>
            <a:spLocks noGrp="1"/>
          </p:cNvSpPr>
          <p:nvPr>
            <p:ph type="dt" sz="half" idx="10"/>
          </p:nvPr>
        </p:nvSpPr>
        <p:spPr/>
        <p:txBody>
          <a:bodyPr/>
          <a:lstStyle/>
          <a:p>
            <a:fld id="{713ABDB3-D1D0-9744-A8C1-7E7102646AEC}" type="datetimeFigureOut">
              <a:rPr lang="en-US" smtClean="0"/>
              <a:t>3/26/2025</a:t>
            </a:fld>
            <a:endParaRPr lang="en-US"/>
          </a:p>
        </p:txBody>
      </p:sp>
      <p:sp>
        <p:nvSpPr>
          <p:cNvPr id="8" name="Footer Placeholder 7">
            <a:extLst>
              <a:ext uri="{FF2B5EF4-FFF2-40B4-BE49-F238E27FC236}">
                <a16:creationId xmlns:a16="http://schemas.microsoft.com/office/drawing/2014/main" id="{30095FB1-B91A-CF1A-4056-242B56F70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C4FBFC-39F9-1F88-A729-BE17F02626E6}"/>
              </a:ext>
            </a:extLst>
          </p:cNvPr>
          <p:cNvSpPr>
            <a:spLocks noGrp="1"/>
          </p:cNvSpPr>
          <p:nvPr>
            <p:ph type="sldNum" sz="quarter" idx="12"/>
          </p:nvPr>
        </p:nvSpPr>
        <p:spPr/>
        <p:txBody>
          <a:bodyPr/>
          <a:lstStyle/>
          <a:p>
            <a:fld id="{18E20A64-E73C-CE4A-B4CA-505F6B4EC5E2}" type="slidenum">
              <a:rPr lang="en-US" smtClean="0"/>
              <a:t>‹#›</a:t>
            </a:fld>
            <a:endParaRPr lang="en-US"/>
          </a:p>
        </p:txBody>
      </p:sp>
      <p:pic>
        <p:nvPicPr>
          <p:cNvPr id="11" name="Picture 10">
            <a:extLst>
              <a:ext uri="{FF2B5EF4-FFF2-40B4-BE49-F238E27FC236}">
                <a16:creationId xmlns:a16="http://schemas.microsoft.com/office/drawing/2014/main" id="{AB006273-F571-EF1D-8102-6BB64D186CB7}"/>
              </a:ext>
            </a:extLst>
          </p:cNvPr>
          <p:cNvPicPr>
            <a:picLocks noChangeAspect="1"/>
          </p:cNvPicPr>
          <p:nvPr userDrawn="1"/>
        </p:nvPicPr>
        <p:blipFill>
          <a:blip r:embed="rId2"/>
          <a:stretch>
            <a:fillRect/>
          </a:stretch>
        </p:blipFill>
        <p:spPr>
          <a:xfrm>
            <a:off x="106533" y="105787"/>
            <a:ext cx="1669002" cy="301464"/>
          </a:xfrm>
          <a:prstGeom prst="rect">
            <a:avLst/>
          </a:prstGeom>
        </p:spPr>
      </p:pic>
      <p:pic>
        <p:nvPicPr>
          <p:cNvPr id="12" name="Picture 11">
            <a:extLst>
              <a:ext uri="{FF2B5EF4-FFF2-40B4-BE49-F238E27FC236}">
                <a16:creationId xmlns:a16="http://schemas.microsoft.com/office/drawing/2014/main" id="{A8937971-6151-EF82-5148-FCCEB589B4F0}"/>
              </a:ext>
            </a:extLst>
          </p:cNvPr>
          <p:cNvPicPr>
            <a:picLocks noChangeAspect="1"/>
          </p:cNvPicPr>
          <p:nvPr userDrawn="1"/>
        </p:nvPicPr>
        <p:blipFill>
          <a:blip r:embed="rId3"/>
          <a:stretch>
            <a:fillRect/>
          </a:stretch>
        </p:blipFill>
        <p:spPr>
          <a:xfrm>
            <a:off x="11008310" y="0"/>
            <a:ext cx="1183689" cy="729483"/>
          </a:xfrm>
          <a:prstGeom prst="rect">
            <a:avLst/>
          </a:prstGeom>
        </p:spPr>
      </p:pic>
      <p:pic>
        <p:nvPicPr>
          <p:cNvPr id="13" name="Picture 12" descr="A close-up of a logo&#10;&#10;Description automatically generated">
            <a:extLst>
              <a:ext uri="{FF2B5EF4-FFF2-40B4-BE49-F238E27FC236}">
                <a16:creationId xmlns:a16="http://schemas.microsoft.com/office/drawing/2014/main" id="{E6F44116-DE57-51A4-DF69-75665A747FC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455"/>
          <a:stretch/>
        </p:blipFill>
        <p:spPr>
          <a:xfrm>
            <a:off x="10848514" y="6044718"/>
            <a:ext cx="1343486" cy="813282"/>
          </a:xfrm>
          <a:prstGeom prst="rect">
            <a:avLst/>
          </a:prstGeom>
        </p:spPr>
      </p:pic>
    </p:spTree>
    <p:extLst>
      <p:ext uri="{BB962C8B-B14F-4D97-AF65-F5344CB8AC3E}">
        <p14:creationId xmlns:p14="http://schemas.microsoft.com/office/powerpoint/2010/main" val="51612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C962-371B-5375-4A69-5217A0B0D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BA45E-E4BC-743B-696E-EDFAEE68614F}"/>
              </a:ext>
            </a:extLst>
          </p:cNvPr>
          <p:cNvSpPr>
            <a:spLocks noGrp="1"/>
          </p:cNvSpPr>
          <p:nvPr>
            <p:ph type="dt" sz="half" idx="10"/>
          </p:nvPr>
        </p:nvSpPr>
        <p:spPr/>
        <p:txBody>
          <a:bodyPr/>
          <a:lstStyle/>
          <a:p>
            <a:fld id="{713ABDB3-D1D0-9744-A8C1-7E7102646AEC}" type="datetimeFigureOut">
              <a:rPr lang="en-US" smtClean="0"/>
              <a:t>3/26/2025</a:t>
            </a:fld>
            <a:endParaRPr lang="en-US"/>
          </a:p>
        </p:txBody>
      </p:sp>
      <p:sp>
        <p:nvSpPr>
          <p:cNvPr id="4" name="Footer Placeholder 3">
            <a:extLst>
              <a:ext uri="{FF2B5EF4-FFF2-40B4-BE49-F238E27FC236}">
                <a16:creationId xmlns:a16="http://schemas.microsoft.com/office/drawing/2014/main" id="{A2C588C7-3FC3-9096-441F-543C59F9C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E58ED9-B98D-663A-09A0-DE0B19886B35}"/>
              </a:ext>
            </a:extLst>
          </p:cNvPr>
          <p:cNvSpPr>
            <a:spLocks noGrp="1"/>
          </p:cNvSpPr>
          <p:nvPr>
            <p:ph type="sldNum" sz="quarter" idx="12"/>
          </p:nvPr>
        </p:nvSpPr>
        <p:spPr/>
        <p:txBody>
          <a:bodyPr/>
          <a:lstStyle/>
          <a:p>
            <a:fld id="{18E20A64-E73C-CE4A-B4CA-505F6B4EC5E2}" type="slidenum">
              <a:rPr lang="en-US" smtClean="0"/>
              <a:t>‹#›</a:t>
            </a:fld>
            <a:endParaRPr lang="en-US"/>
          </a:p>
        </p:txBody>
      </p:sp>
      <p:pic>
        <p:nvPicPr>
          <p:cNvPr id="7" name="Picture 6">
            <a:extLst>
              <a:ext uri="{FF2B5EF4-FFF2-40B4-BE49-F238E27FC236}">
                <a16:creationId xmlns:a16="http://schemas.microsoft.com/office/drawing/2014/main" id="{0F105AC1-C507-93E8-816F-9B2AF8966673}"/>
              </a:ext>
            </a:extLst>
          </p:cNvPr>
          <p:cNvPicPr>
            <a:picLocks noChangeAspect="1"/>
          </p:cNvPicPr>
          <p:nvPr userDrawn="1"/>
        </p:nvPicPr>
        <p:blipFill>
          <a:blip r:embed="rId2"/>
          <a:stretch>
            <a:fillRect/>
          </a:stretch>
        </p:blipFill>
        <p:spPr>
          <a:xfrm>
            <a:off x="106533" y="105787"/>
            <a:ext cx="1669002" cy="301464"/>
          </a:xfrm>
          <a:prstGeom prst="rect">
            <a:avLst/>
          </a:prstGeom>
        </p:spPr>
      </p:pic>
      <p:pic>
        <p:nvPicPr>
          <p:cNvPr id="8" name="Picture 7">
            <a:extLst>
              <a:ext uri="{FF2B5EF4-FFF2-40B4-BE49-F238E27FC236}">
                <a16:creationId xmlns:a16="http://schemas.microsoft.com/office/drawing/2014/main" id="{E921B5A8-E76E-3C75-97B1-AC3E62ED50D5}"/>
              </a:ext>
            </a:extLst>
          </p:cNvPr>
          <p:cNvPicPr>
            <a:picLocks noChangeAspect="1"/>
          </p:cNvPicPr>
          <p:nvPr userDrawn="1"/>
        </p:nvPicPr>
        <p:blipFill>
          <a:blip r:embed="rId3"/>
          <a:stretch>
            <a:fillRect/>
          </a:stretch>
        </p:blipFill>
        <p:spPr>
          <a:xfrm>
            <a:off x="11008310" y="0"/>
            <a:ext cx="1183689" cy="729483"/>
          </a:xfrm>
          <a:prstGeom prst="rect">
            <a:avLst/>
          </a:prstGeom>
        </p:spPr>
      </p:pic>
      <p:pic>
        <p:nvPicPr>
          <p:cNvPr id="9" name="Picture 8" descr="A close-up of a logo&#10;&#10;Description automatically generated">
            <a:extLst>
              <a:ext uri="{FF2B5EF4-FFF2-40B4-BE49-F238E27FC236}">
                <a16:creationId xmlns:a16="http://schemas.microsoft.com/office/drawing/2014/main" id="{BA57B914-E28A-4E62-2F85-C43FCCD2FA7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455"/>
          <a:stretch/>
        </p:blipFill>
        <p:spPr>
          <a:xfrm>
            <a:off x="10848514" y="6044718"/>
            <a:ext cx="1343486" cy="813282"/>
          </a:xfrm>
          <a:prstGeom prst="rect">
            <a:avLst/>
          </a:prstGeom>
        </p:spPr>
      </p:pic>
    </p:spTree>
    <p:extLst>
      <p:ext uri="{BB962C8B-B14F-4D97-AF65-F5344CB8AC3E}">
        <p14:creationId xmlns:p14="http://schemas.microsoft.com/office/powerpoint/2010/main" val="372090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93852-C33E-B21E-6A79-79009C2326BD}"/>
              </a:ext>
            </a:extLst>
          </p:cNvPr>
          <p:cNvSpPr>
            <a:spLocks noGrp="1"/>
          </p:cNvSpPr>
          <p:nvPr>
            <p:ph type="dt" sz="half" idx="10"/>
          </p:nvPr>
        </p:nvSpPr>
        <p:spPr/>
        <p:txBody>
          <a:bodyPr/>
          <a:lstStyle/>
          <a:p>
            <a:fld id="{713ABDB3-D1D0-9744-A8C1-7E7102646AEC}" type="datetimeFigureOut">
              <a:rPr lang="en-US" smtClean="0"/>
              <a:t>3/26/2025</a:t>
            </a:fld>
            <a:endParaRPr lang="en-US"/>
          </a:p>
        </p:txBody>
      </p:sp>
      <p:sp>
        <p:nvSpPr>
          <p:cNvPr id="3" name="Footer Placeholder 2">
            <a:extLst>
              <a:ext uri="{FF2B5EF4-FFF2-40B4-BE49-F238E27FC236}">
                <a16:creationId xmlns:a16="http://schemas.microsoft.com/office/drawing/2014/main" id="{B8F72157-3BCC-2F12-AD1B-B0EDBB4F8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8F8F1-6910-D28A-FB13-930177B97545}"/>
              </a:ext>
            </a:extLst>
          </p:cNvPr>
          <p:cNvSpPr>
            <a:spLocks noGrp="1"/>
          </p:cNvSpPr>
          <p:nvPr>
            <p:ph type="sldNum" sz="quarter" idx="12"/>
          </p:nvPr>
        </p:nvSpPr>
        <p:spPr/>
        <p:txBody>
          <a:bodyPr/>
          <a:lstStyle/>
          <a:p>
            <a:fld id="{18E20A64-E73C-CE4A-B4CA-505F6B4EC5E2}" type="slidenum">
              <a:rPr lang="en-US" smtClean="0"/>
              <a:t>‹#›</a:t>
            </a:fld>
            <a:endParaRPr lang="en-US"/>
          </a:p>
        </p:txBody>
      </p:sp>
      <p:pic>
        <p:nvPicPr>
          <p:cNvPr id="5" name="Picture 4">
            <a:extLst>
              <a:ext uri="{FF2B5EF4-FFF2-40B4-BE49-F238E27FC236}">
                <a16:creationId xmlns:a16="http://schemas.microsoft.com/office/drawing/2014/main" id="{3AB47B22-400D-FA51-2478-57966C24AB7E}"/>
              </a:ext>
            </a:extLst>
          </p:cNvPr>
          <p:cNvPicPr>
            <a:picLocks noChangeAspect="1"/>
          </p:cNvPicPr>
          <p:nvPr userDrawn="1"/>
        </p:nvPicPr>
        <p:blipFill>
          <a:blip r:embed="rId2"/>
          <a:stretch>
            <a:fillRect/>
          </a:stretch>
        </p:blipFill>
        <p:spPr>
          <a:xfrm>
            <a:off x="106533" y="105787"/>
            <a:ext cx="1669002" cy="301464"/>
          </a:xfrm>
          <a:prstGeom prst="rect">
            <a:avLst/>
          </a:prstGeom>
        </p:spPr>
      </p:pic>
      <p:pic>
        <p:nvPicPr>
          <p:cNvPr id="6" name="Picture 5">
            <a:extLst>
              <a:ext uri="{FF2B5EF4-FFF2-40B4-BE49-F238E27FC236}">
                <a16:creationId xmlns:a16="http://schemas.microsoft.com/office/drawing/2014/main" id="{E8527A0F-77BE-6424-F4A2-63D608E68026}"/>
              </a:ext>
            </a:extLst>
          </p:cNvPr>
          <p:cNvPicPr>
            <a:picLocks noChangeAspect="1"/>
          </p:cNvPicPr>
          <p:nvPr userDrawn="1"/>
        </p:nvPicPr>
        <p:blipFill>
          <a:blip r:embed="rId3"/>
          <a:stretch>
            <a:fillRect/>
          </a:stretch>
        </p:blipFill>
        <p:spPr>
          <a:xfrm>
            <a:off x="11008310" y="0"/>
            <a:ext cx="1183689" cy="729483"/>
          </a:xfrm>
          <a:prstGeom prst="rect">
            <a:avLst/>
          </a:prstGeom>
        </p:spPr>
      </p:pic>
      <p:pic>
        <p:nvPicPr>
          <p:cNvPr id="7" name="Picture 6" descr="A close-up of a logo&#10;&#10;Description automatically generated">
            <a:extLst>
              <a:ext uri="{FF2B5EF4-FFF2-40B4-BE49-F238E27FC236}">
                <a16:creationId xmlns:a16="http://schemas.microsoft.com/office/drawing/2014/main" id="{7A905F28-A3B6-E0C5-D439-52789268432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455"/>
          <a:stretch/>
        </p:blipFill>
        <p:spPr>
          <a:xfrm>
            <a:off x="10848514" y="6044718"/>
            <a:ext cx="1343486" cy="813282"/>
          </a:xfrm>
          <a:prstGeom prst="rect">
            <a:avLst/>
          </a:prstGeom>
        </p:spPr>
      </p:pic>
    </p:spTree>
    <p:extLst>
      <p:ext uri="{BB962C8B-B14F-4D97-AF65-F5344CB8AC3E}">
        <p14:creationId xmlns:p14="http://schemas.microsoft.com/office/powerpoint/2010/main" val="73381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48BB-38E5-044D-6D0E-801BCF045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1B03F-5310-64C9-BC3A-E867AD9C9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643EC3-E0B6-754B-0E5E-6DDB5FF0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8DA1F-5426-617C-4A04-78C289E4C8DD}"/>
              </a:ext>
            </a:extLst>
          </p:cNvPr>
          <p:cNvSpPr>
            <a:spLocks noGrp="1"/>
          </p:cNvSpPr>
          <p:nvPr>
            <p:ph type="dt" sz="half" idx="10"/>
          </p:nvPr>
        </p:nvSpPr>
        <p:spPr/>
        <p:txBody>
          <a:bodyPr/>
          <a:lstStyle/>
          <a:p>
            <a:fld id="{713ABDB3-D1D0-9744-A8C1-7E7102646AEC}" type="datetimeFigureOut">
              <a:rPr lang="en-US" smtClean="0"/>
              <a:t>3/26/2025</a:t>
            </a:fld>
            <a:endParaRPr lang="en-US"/>
          </a:p>
        </p:txBody>
      </p:sp>
      <p:sp>
        <p:nvSpPr>
          <p:cNvPr id="6" name="Footer Placeholder 5">
            <a:extLst>
              <a:ext uri="{FF2B5EF4-FFF2-40B4-BE49-F238E27FC236}">
                <a16:creationId xmlns:a16="http://schemas.microsoft.com/office/drawing/2014/main" id="{AFC0366E-E9BE-FA68-639A-752A9BDE1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F9C13-1EA5-D5ED-2D3F-5B08F9CCD620}"/>
              </a:ext>
            </a:extLst>
          </p:cNvPr>
          <p:cNvSpPr>
            <a:spLocks noGrp="1"/>
          </p:cNvSpPr>
          <p:nvPr>
            <p:ph type="sldNum" sz="quarter" idx="12"/>
          </p:nvPr>
        </p:nvSpPr>
        <p:spPr/>
        <p:txBody>
          <a:bodyPr/>
          <a:lstStyle/>
          <a:p>
            <a:fld id="{18E20A64-E73C-CE4A-B4CA-505F6B4EC5E2}" type="slidenum">
              <a:rPr lang="en-US" smtClean="0"/>
              <a:t>‹#›</a:t>
            </a:fld>
            <a:endParaRPr lang="en-US"/>
          </a:p>
        </p:txBody>
      </p:sp>
      <p:pic>
        <p:nvPicPr>
          <p:cNvPr id="9" name="Picture 8">
            <a:extLst>
              <a:ext uri="{FF2B5EF4-FFF2-40B4-BE49-F238E27FC236}">
                <a16:creationId xmlns:a16="http://schemas.microsoft.com/office/drawing/2014/main" id="{368BF40D-4061-6B0E-4304-9FFCD7F5B32B}"/>
              </a:ext>
            </a:extLst>
          </p:cNvPr>
          <p:cNvPicPr>
            <a:picLocks noChangeAspect="1"/>
          </p:cNvPicPr>
          <p:nvPr userDrawn="1"/>
        </p:nvPicPr>
        <p:blipFill>
          <a:blip r:embed="rId2"/>
          <a:stretch>
            <a:fillRect/>
          </a:stretch>
        </p:blipFill>
        <p:spPr>
          <a:xfrm>
            <a:off x="106533" y="105787"/>
            <a:ext cx="1669002" cy="301464"/>
          </a:xfrm>
          <a:prstGeom prst="rect">
            <a:avLst/>
          </a:prstGeom>
        </p:spPr>
      </p:pic>
      <p:pic>
        <p:nvPicPr>
          <p:cNvPr id="10" name="Picture 9">
            <a:extLst>
              <a:ext uri="{FF2B5EF4-FFF2-40B4-BE49-F238E27FC236}">
                <a16:creationId xmlns:a16="http://schemas.microsoft.com/office/drawing/2014/main" id="{85546D4B-8D23-54C5-5434-637BB6A04A7F}"/>
              </a:ext>
            </a:extLst>
          </p:cNvPr>
          <p:cNvPicPr>
            <a:picLocks noChangeAspect="1"/>
          </p:cNvPicPr>
          <p:nvPr userDrawn="1"/>
        </p:nvPicPr>
        <p:blipFill>
          <a:blip r:embed="rId3"/>
          <a:stretch>
            <a:fillRect/>
          </a:stretch>
        </p:blipFill>
        <p:spPr>
          <a:xfrm>
            <a:off x="11008310" y="0"/>
            <a:ext cx="1183689" cy="729483"/>
          </a:xfrm>
          <a:prstGeom prst="rect">
            <a:avLst/>
          </a:prstGeom>
        </p:spPr>
      </p:pic>
      <p:pic>
        <p:nvPicPr>
          <p:cNvPr id="11" name="Picture 10" descr="A close-up of a logo&#10;&#10;Description automatically generated">
            <a:extLst>
              <a:ext uri="{FF2B5EF4-FFF2-40B4-BE49-F238E27FC236}">
                <a16:creationId xmlns:a16="http://schemas.microsoft.com/office/drawing/2014/main" id="{34690D96-DEB1-80E0-7765-38295DC1E4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455"/>
          <a:stretch/>
        </p:blipFill>
        <p:spPr>
          <a:xfrm>
            <a:off x="10848514" y="6044718"/>
            <a:ext cx="1343486" cy="813282"/>
          </a:xfrm>
          <a:prstGeom prst="rect">
            <a:avLst/>
          </a:prstGeom>
        </p:spPr>
      </p:pic>
    </p:spTree>
    <p:extLst>
      <p:ext uri="{BB962C8B-B14F-4D97-AF65-F5344CB8AC3E}">
        <p14:creationId xmlns:p14="http://schemas.microsoft.com/office/powerpoint/2010/main" val="356426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F1E3-5524-A8D0-6074-70694BA2A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A458E9-B4E8-AC7A-234E-09D50894F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8B0154-D383-D219-187A-6D94D668A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9FB29-06EE-7D91-ACCA-2C3C0C76264C}"/>
              </a:ext>
            </a:extLst>
          </p:cNvPr>
          <p:cNvSpPr>
            <a:spLocks noGrp="1"/>
          </p:cNvSpPr>
          <p:nvPr>
            <p:ph type="dt" sz="half" idx="10"/>
          </p:nvPr>
        </p:nvSpPr>
        <p:spPr/>
        <p:txBody>
          <a:bodyPr/>
          <a:lstStyle/>
          <a:p>
            <a:fld id="{713ABDB3-D1D0-9744-A8C1-7E7102646AEC}" type="datetimeFigureOut">
              <a:rPr lang="en-US" smtClean="0"/>
              <a:t>3/26/2025</a:t>
            </a:fld>
            <a:endParaRPr lang="en-US"/>
          </a:p>
        </p:txBody>
      </p:sp>
      <p:sp>
        <p:nvSpPr>
          <p:cNvPr id="6" name="Footer Placeholder 5">
            <a:extLst>
              <a:ext uri="{FF2B5EF4-FFF2-40B4-BE49-F238E27FC236}">
                <a16:creationId xmlns:a16="http://schemas.microsoft.com/office/drawing/2014/main" id="{6ED2F188-80E5-2C3D-5AAD-BD2EF0C6C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169BF-D5ED-2003-D2BB-91CAC187B77F}"/>
              </a:ext>
            </a:extLst>
          </p:cNvPr>
          <p:cNvSpPr>
            <a:spLocks noGrp="1"/>
          </p:cNvSpPr>
          <p:nvPr>
            <p:ph type="sldNum" sz="quarter" idx="12"/>
          </p:nvPr>
        </p:nvSpPr>
        <p:spPr/>
        <p:txBody>
          <a:bodyPr/>
          <a:lstStyle/>
          <a:p>
            <a:fld id="{18E20A64-E73C-CE4A-B4CA-505F6B4EC5E2}" type="slidenum">
              <a:rPr lang="en-US" smtClean="0"/>
              <a:t>‹#›</a:t>
            </a:fld>
            <a:endParaRPr lang="en-US"/>
          </a:p>
        </p:txBody>
      </p:sp>
      <p:pic>
        <p:nvPicPr>
          <p:cNvPr id="9" name="Picture 8">
            <a:extLst>
              <a:ext uri="{FF2B5EF4-FFF2-40B4-BE49-F238E27FC236}">
                <a16:creationId xmlns:a16="http://schemas.microsoft.com/office/drawing/2014/main" id="{78A73E40-7069-0203-6335-09DA059E1F0F}"/>
              </a:ext>
            </a:extLst>
          </p:cNvPr>
          <p:cNvPicPr>
            <a:picLocks noChangeAspect="1"/>
          </p:cNvPicPr>
          <p:nvPr userDrawn="1"/>
        </p:nvPicPr>
        <p:blipFill>
          <a:blip r:embed="rId2"/>
          <a:stretch>
            <a:fillRect/>
          </a:stretch>
        </p:blipFill>
        <p:spPr>
          <a:xfrm>
            <a:off x="106533" y="105787"/>
            <a:ext cx="1669002" cy="301464"/>
          </a:xfrm>
          <a:prstGeom prst="rect">
            <a:avLst/>
          </a:prstGeom>
        </p:spPr>
      </p:pic>
      <p:pic>
        <p:nvPicPr>
          <p:cNvPr id="10" name="Picture 9">
            <a:extLst>
              <a:ext uri="{FF2B5EF4-FFF2-40B4-BE49-F238E27FC236}">
                <a16:creationId xmlns:a16="http://schemas.microsoft.com/office/drawing/2014/main" id="{9137D899-C214-29BB-1DA2-1E7037727BB3}"/>
              </a:ext>
            </a:extLst>
          </p:cNvPr>
          <p:cNvPicPr>
            <a:picLocks noChangeAspect="1"/>
          </p:cNvPicPr>
          <p:nvPr userDrawn="1"/>
        </p:nvPicPr>
        <p:blipFill>
          <a:blip r:embed="rId3"/>
          <a:stretch>
            <a:fillRect/>
          </a:stretch>
        </p:blipFill>
        <p:spPr>
          <a:xfrm>
            <a:off x="11008310" y="0"/>
            <a:ext cx="1183689" cy="729483"/>
          </a:xfrm>
          <a:prstGeom prst="rect">
            <a:avLst/>
          </a:prstGeom>
        </p:spPr>
      </p:pic>
      <p:pic>
        <p:nvPicPr>
          <p:cNvPr id="11" name="Picture 10" descr="A close-up of a logo&#10;&#10;Description automatically generated">
            <a:extLst>
              <a:ext uri="{FF2B5EF4-FFF2-40B4-BE49-F238E27FC236}">
                <a16:creationId xmlns:a16="http://schemas.microsoft.com/office/drawing/2014/main" id="{68A983D8-FD93-3F3D-15C7-160E580039E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455"/>
          <a:stretch/>
        </p:blipFill>
        <p:spPr>
          <a:xfrm>
            <a:off x="10848514" y="6044718"/>
            <a:ext cx="1343486" cy="813282"/>
          </a:xfrm>
          <a:prstGeom prst="rect">
            <a:avLst/>
          </a:prstGeom>
        </p:spPr>
      </p:pic>
    </p:spTree>
    <p:extLst>
      <p:ext uri="{BB962C8B-B14F-4D97-AF65-F5344CB8AC3E}">
        <p14:creationId xmlns:p14="http://schemas.microsoft.com/office/powerpoint/2010/main" val="214745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898FA-18DA-8721-6930-4E05DF816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DBB14-1EDB-DA9B-5EDA-44376860A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8FEF8-8249-4A81-932C-1943C7159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3ABDB3-D1D0-9744-A8C1-7E7102646AEC}" type="datetimeFigureOut">
              <a:rPr lang="en-US" smtClean="0"/>
              <a:t>3/26/2025</a:t>
            </a:fld>
            <a:endParaRPr lang="en-US"/>
          </a:p>
        </p:txBody>
      </p:sp>
      <p:sp>
        <p:nvSpPr>
          <p:cNvPr id="5" name="Footer Placeholder 4">
            <a:extLst>
              <a:ext uri="{FF2B5EF4-FFF2-40B4-BE49-F238E27FC236}">
                <a16:creationId xmlns:a16="http://schemas.microsoft.com/office/drawing/2014/main" id="{7C58087B-4F9B-C9FF-D568-9BD2110F3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53C16A-4247-821B-D5CF-AD3341557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E20A64-E73C-CE4A-B4CA-505F6B4EC5E2}" type="slidenum">
              <a:rPr lang="en-US" smtClean="0"/>
              <a:t>‹#›</a:t>
            </a:fld>
            <a:endParaRPr lang="en-US"/>
          </a:p>
        </p:txBody>
      </p:sp>
      <p:pic>
        <p:nvPicPr>
          <p:cNvPr id="8" name="Picture 7" descr="A close-up of a colorful border&#10;&#10;Description automatically generated">
            <a:extLst>
              <a:ext uri="{FF2B5EF4-FFF2-40B4-BE49-F238E27FC236}">
                <a16:creationId xmlns:a16="http://schemas.microsoft.com/office/drawing/2014/main" id="{327DA9BA-2D0D-6F3E-110C-2B21F2A66B4B}"/>
              </a:ext>
            </a:extLst>
          </p:cNvPr>
          <p:cNvPicPr>
            <a:picLocks noChangeAspect="1"/>
          </p:cNvPicPr>
          <p:nvPr userDrawn="1"/>
        </p:nvPicPr>
        <p:blipFill>
          <a:blip r:embed="rId15"/>
          <a:stretch>
            <a:fillRect/>
          </a:stretch>
        </p:blipFill>
        <p:spPr>
          <a:xfrm>
            <a:off x="0" y="0"/>
            <a:ext cx="12192000" cy="6858000"/>
          </a:xfrm>
          <a:prstGeom prst="rect">
            <a:avLst/>
          </a:prstGeom>
        </p:spPr>
      </p:pic>
    </p:spTree>
    <p:extLst>
      <p:ext uri="{BB962C8B-B14F-4D97-AF65-F5344CB8AC3E}">
        <p14:creationId xmlns:p14="http://schemas.microsoft.com/office/powerpoint/2010/main" val="2989427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0" r:id="rId12"/>
    <p:sldLayoutId id="214748368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graphic of a heart&#10;&#10;AI-generated content may be incorrect.">
            <a:extLst>
              <a:ext uri="{FF2B5EF4-FFF2-40B4-BE49-F238E27FC236}">
                <a16:creationId xmlns:a16="http://schemas.microsoft.com/office/drawing/2014/main" id="{3D361E35-6A7E-4E98-3F68-8BAB696CEC7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709519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2049"/>
            <a:ext cx="10515600" cy="4529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7" name="Picture 6">
            <a:extLst>
              <a:ext uri="{FF2B5EF4-FFF2-40B4-BE49-F238E27FC236}">
                <a16:creationId xmlns:a16="http://schemas.microsoft.com/office/drawing/2014/main" id="{3B4996DF-573B-433D-985B-770E4AAD173D}"/>
              </a:ext>
            </a:extLst>
          </p:cNvPr>
          <p:cNvPicPr>
            <a:picLocks noChangeAspect="1"/>
          </p:cNvPicPr>
          <p:nvPr userDrawn="1"/>
        </p:nvPicPr>
        <p:blipFill>
          <a:blip r:embed="rId8"/>
          <a:stretch>
            <a:fillRect/>
          </a:stretch>
        </p:blipFill>
        <p:spPr>
          <a:xfrm>
            <a:off x="10039925" y="5843503"/>
            <a:ext cx="2152075" cy="804742"/>
          </a:xfrm>
          <a:prstGeom prst="rect">
            <a:avLst/>
          </a:prstGeom>
        </p:spPr>
      </p:pic>
    </p:spTree>
    <p:extLst>
      <p:ext uri="{BB962C8B-B14F-4D97-AF65-F5344CB8AC3E}">
        <p14:creationId xmlns:p14="http://schemas.microsoft.com/office/powerpoint/2010/main" val="95311095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3.tif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F71-D457-77B4-BD88-E736FB117CBD}"/>
              </a:ext>
            </a:extLst>
          </p:cNvPr>
          <p:cNvSpPr txBox="1">
            <a:spLocks/>
          </p:cNvSpPr>
          <p:nvPr/>
        </p:nvSpPr>
        <p:spPr>
          <a:xfrm>
            <a:off x="340750" y="2020384"/>
            <a:ext cx="6001435" cy="2133872"/>
          </a:xfrm>
          <a:prstGeom prst="rect">
            <a:avLst/>
          </a:prstGeom>
        </p:spPr>
        <p:txBody>
          <a:bodyPr anchor="b">
            <a:noAutofit/>
          </a:bodyPr>
          <a:lstStyle>
            <a:lvl1pPr algn="r" defTabSz="914400" rtl="0" eaLnBrk="1" latinLnBrk="0" hangingPunct="1">
              <a:lnSpc>
                <a:spcPct val="90000"/>
              </a:lnSpc>
              <a:spcBef>
                <a:spcPct val="0"/>
              </a:spcBef>
              <a:buNone/>
              <a:defRPr sz="5400" b="1" i="0" kern="1200">
                <a:solidFill>
                  <a:schemeClr val="bg1"/>
                </a:solidFill>
                <a:latin typeface="Arial" panose="020B0604020202020204" pitchFamily="34" charset="0"/>
                <a:ea typeface="+mj-ea"/>
                <a:cs typeface="Arial" panose="020B0604020202020204" pitchFamily="34" charset="0"/>
              </a:defRPr>
            </a:lvl1pPr>
          </a:lstStyle>
          <a:p>
            <a:pPr algn="l"/>
            <a:r>
              <a:rPr lang="en-US" sz="3200" dirty="0">
                <a:solidFill>
                  <a:srgbClr val="002856"/>
                </a:solidFill>
              </a:rPr>
              <a:t>Two-year Outcomes Of Transcatheter Tricuspid Valve Edge-to-Edge Repair For Tricuspid Regurgitation: </a:t>
            </a:r>
            <a:br>
              <a:rPr lang="en-US" sz="3200" dirty="0">
                <a:solidFill>
                  <a:srgbClr val="002856"/>
                </a:solidFill>
              </a:rPr>
            </a:br>
            <a:r>
              <a:rPr lang="en-US" sz="2800" b="0" dirty="0">
                <a:solidFill>
                  <a:srgbClr val="002856"/>
                </a:solidFill>
              </a:rPr>
              <a:t>The TRILUMINATE Pivotal Trial</a:t>
            </a:r>
            <a:endParaRPr lang="en-US" sz="3200" b="0" dirty="0">
              <a:solidFill>
                <a:srgbClr val="002856"/>
              </a:solidFill>
            </a:endParaRPr>
          </a:p>
        </p:txBody>
      </p:sp>
      <p:sp>
        <p:nvSpPr>
          <p:cNvPr id="3" name="Text Placeholder 8">
            <a:extLst>
              <a:ext uri="{FF2B5EF4-FFF2-40B4-BE49-F238E27FC236}">
                <a16:creationId xmlns:a16="http://schemas.microsoft.com/office/drawing/2014/main" id="{6D7CFFCF-4BDF-781D-0D5A-4292388F6F16}"/>
              </a:ext>
            </a:extLst>
          </p:cNvPr>
          <p:cNvSpPr txBox="1">
            <a:spLocks/>
          </p:cNvSpPr>
          <p:nvPr/>
        </p:nvSpPr>
        <p:spPr>
          <a:xfrm>
            <a:off x="191587" y="4552888"/>
            <a:ext cx="7221936" cy="1186322"/>
          </a:xfrm>
          <a:prstGeom prst="rect">
            <a:avLst/>
          </a:prstGeom>
        </p:spPr>
        <p:txBody>
          <a:bodyPr/>
          <a:lstStyle>
            <a:lvl1pPr marL="228600" indent="-228600" algn="r"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2pPr>
            <a:lvl3pPr marL="1143000" indent="-228600" algn="r"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Arial" panose="020B0604020202020204" pitchFamily="34" charset="0"/>
                <a:ea typeface="+mn-ea"/>
                <a:cs typeface="Arial" panose="020B0604020202020204" pitchFamily="34" charset="0"/>
              </a:defRPr>
            </a:lvl3pPr>
            <a:lvl4pPr marL="16002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4pPr>
            <a:lvl5pPr marL="20574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solidFill>
                  <a:srgbClr val="182B55"/>
                </a:solidFill>
              </a:rPr>
              <a:t>Saibal Kar, MD, on behalf of the TRILUMINATE Pivotal Trial investigators</a:t>
            </a:r>
          </a:p>
          <a:p>
            <a:pPr algn="l"/>
            <a:r>
              <a:rPr lang="en-US" dirty="0">
                <a:solidFill>
                  <a:srgbClr val="182B55"/>
                </a:solidFill>
              </a:rPr>
              <a:t> </a:t>
            </a:r>
          </a:p>
        </p:txBody>
      </p:sp>
      <p:pic>
        <p:nvPicPr>
          <p:cNvPr id="4" name="Picture 2" descr="Los Robles Regional Medical Center | Thousand Oaks CA">
            <a:extLst>
              <a:ext uri="{FF2B5EF4-FFF2-40B4-BE49-F238E27FC236}">
                <a16:creationId xmlns:a16="http://schemas.microsoft.com/office/drawing/2014/main" id="{F1C05BD6-8166-B963-A79F-5FA7715A37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00" b="18889"/>
          <a:stretch/>
        </p:blipFill>
        <p:spPr bwMode="auto">
          <a:xfrm>
            <a:off x="10528663" y="0"/>
            <a:ext cx="1570989" cy="9663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up of a logo&#10;&#10;Description automatically generated">
            <a:extLst>
              <a:ext uri="{FF2B5EF4-FFF2-40B4-BE49-F238E27FC236}">
                <a16:creationId xmlns:a16="http://schemas.microsoft.com/office/drawing/2014/main" id="{6D217C9F-5F03-977D-AB3E-6A2534D4C7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455"/>
          <a:stretch/>
        </p:blipFill>
        <p:spPr>
          <a:xfrm>
            <a:off x="10733668" y="5897882"/>
            <a:ext cx="1227417" cy="743019"/>
          </a:xfrm>
          <a:prstGeom prst="rect">
            <a:avLst/>
          </a:prstGeom>
        </p:spPr>
      </p:pic>
      <p:sp>
        <p:nvSpPr>
          <p:cNvPr id="6" name="TextBox 5">
            <a:extLst>
              <a:ext uri="{FF2B5EF4-FFF2-40B4-BE49-F238E27FC236}">
                <a16:creationId xmlns:a16="http://schemas.microsoft.com/office/drawing/2014/main" id="{8FB387C9-611C-6DED-04CD-90A95AB290FF}"/>
              </a:ext>
            </a:extLst>
          </p:cNvPr>
          <p:cNvSpPr txBox="1"/>
          <p:nvPr/>
        </p:nvSpPr>
        <p:spPr>
          <a:xfrm>
            <a:off x="191587" y="5337126"/>
            <a:ext cx="6862355" cy="1323439"/>
          </a:xfrm>
          <a:prstGeom prst="rect">
            <a:avLst/>
          </a:prstGeom>
          <a:noFill/>
        </p:spPr>
        <p:txBody>
          <a:bodyPr wrap="square" rtlCol="0">
            <a:spAutoFit/>
          </a:bodyPr>
          <a:lstStyle/>
          <a:p>
            <a:r>
              <a:rPr lang="en-US" sz="2000" dirty="0"/>
              <a:t>Program Director, Cardiovascular disease fellowship</a:t>
            </a:r>
          </a:p>
          <a:p>
            <a:r>
              <a:rPr lang="en-US" sz="2000" dirty="0"/>
              <a:t>Los Robles Regional Medical Center, Thousand Oaks, CA</a:t>
            </a:r>
          </a:p>
          <a:p>
            <a:r>
              <a:rPr lang="en-US" sz="2000" dirty="0"/>
              <a:t>National Physician Leader, Interventional Cardiology, HCA Healthcare, USA</a:t>
            </a:r>
          </a:p>
        </p:txBody>
      </p:sp>
    </p:spTree>
    <p:extLst>
      <p:ext uri="{BB962C8B-B14F-4D97-AF65-F5344CB8AC3E}">
        <p14:creationId xmlns:p14="http://schemas.microsoft.com/office/powerpoint/2010/main" val="136720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81FB15-093A-840A-4007-EB73833FB483}"/>
              </a:ext>
            </a:extLst>
          </p:cNvPr>
          <p:cNvSpPr/>
          <p:nvPr/>
        </p:nvSpPr>
        <p:spPr>
          <a:xfrm>
            <a:off x="0" y="0"/>
            <a:ext cx="2378333" cy="4981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8EDECB-10F2-47C5-429A-F95C7DA56AAB}"/>
              </a:ext>
            </a:extLst>
          </p:cNvPr>
          <p:cNvSpPr txBox="1"/>
          <p:nvPr/>
        </p:nvSpPr>
        <p:spPr>
          <a:xfrm>
            <a:off x="2758439" y="6279488"/>
            <a:ext cx="667512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800"/>
              <a:t>Prespecified secondary endpoint from joint frailty model; intention-to-treat (ITT) analysis shown.</a:t>
            </a:r>
            <a:r>
              <a:rPr lang="en-US" sz="800" i="1"/>
              <a:t> CI</a:t>
            </a:r>
            <a:r>
              <a:rPr lang="en-US" sz="800"/>
              <a:t>, confidence interval, </a:t>
            </a:r>
            <a:r>
              <a:rPr lang="en-US" sz="800" i="1"/>
              <a:t>HFH</a:t>
            </a:r>
            <a:r>
              <a:rPr lang="en-US" sz="800"/>
              <a:t>, heart failure hospitalization, </a:t>
            </a:r>
            <a:r>
              <a:rPr lang="en-US" sz="800" i="1"/>
              <a:t>HR</a:t>
            </a:r>
            <a:r>
              <a:rPr lang="en-US" sz="800"/>
              <a:t>, hazard ratio. HFH does not include hospitalization for crossover procedure.</a:t>
            </a:r>
          </a:p>
        </p:txBody>
      </p:sp>
      <p:sp>
        <p:nvSpPr>
          <p:cNvPr id="3" name="TextBox 2">
            <a:extLst>
              <a:ext uri="{FF2B5EF4-FFF2-40B4-BE49-F238E27FC236}">
                <a16:creationId xmlns:a16="http://schemas.microsoft.com/office/drawing/2014/main" id="{03535C95-B47F-80D3-AEE4-BEA76BFE0A45}"/>
              </a:ext>
            </a:extLst>
          </p:cNvPr>
          <p:cNvSpPr txBox="1"/>
          <p:nvPr/>
        </p:nvSpPr>
        <p:spPr>
          <a:xfrm>
            <a:off x="858748" y="128783"/>
            <a:ext cx="4648200" cy="369332"/>
          </a:xfrm>
          <a:prstGeom prst="rect">
            <a:avLst/>
          </a:prstGeom>
          <a:noFill/>
        </p:spPr>
        <p:txBody>
          <a:bodyPr wrap="square" rtlCol="0">
            <a:spAutoFit/>
          </a:bodyPr>
          <a:lstStyle/>
          <a:p>
            <a:r>
              <a:rPr lang="en-US">
                <a:solidFill>
                  <a:schemeClr val="tx2"/>
                </a:solidFill>
              </a:rPr>
              <a:t>INTENTION-TO-TREAT</a:t>
            </a:r>
          </a:p>
        </p:txBody>
      </p:sp>
      <p:sp>
        <p:nvSpPr>
          <p:cNvPr id="6" name="TextBox 5">
            <a:extLst>
              <a:ext uri="{FF2B5EF4-FFF2-40B4-BE49-F238E27FC236}">
                <a16:creationId xmlns:a16="http://schemas.microsoft.com/office/drawing/2014/main" id="{E562A67B-29E1-3AFF-F43F-9DDC20BFE3B1}"/>
              </a:ext>
            </a:extLst>
          </p:cNvPr>
          <p:cNvSpPr txBox="1"/>
          <p:nvPr/>
        </p:nvSpPr>
        <p:spPr>
          <a:xfrm>
            <a:off x="1962149" y="5422197"/>
            <a:ext cx="8267700"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b="1" dirty="0"/>
              <a:t>28% relative risk reduction in HFH with TriClip device treatment, </a:t>
            </a:r>
            <a:br>
              <a:rPr lang="en-US" sz="1600" b="1" dirty="0"/>
            </a:br>
            <a:r>
              <a:rPr lang="en-US" sz="1400" i="1" dirty="0"/>
              <a:t>HR 0.72 (two-sided 95%CI [0.53, 0.98])</a:t>
            </a:r>
            <a:endParaRPr lang="en-US" sz="1600" i="1" dirty="0">
              <a:highlight>
                <a:srgbClr val="FFFF00"/>
              </a:highlight>
            </a:endParaRPr>
          </a:p>
        </p:txBody>
      </p:sp>
      <p:sp>
        <p:nvSpPr>
          <p:cNvPr id="8" name="Title 4">
            <a:extLst>
              <a:ext uri="{FF2B5EF4-FFF2-40B4-BE49-F238E27FC236}">
                <a16:creationId xmlns:a16="http://schemas.microsoft.com/office/drawing/2014/main" id="{2245CE2E-5DA9-0CB6-B1DA-4A1B3EA8D92F}"/>
              </a:ext>
            </a:extLst>
          </p:cNvPr>
          <p:cNvSpPr>
            <a:spLocks noGrp="1"/>
          </p:cNvSpPr>
          <p:nvPr>
            <p:ph type="title"/>
          </p:nvPr>
        </p:nvSpPr>
        <p:spPr/>
        <p:txBody>
          <a:bodyPr>
            <a:noAutofit/>
          </a:bodyPr>
          <a:lstStyle/>
          <a:p>
            <a:r>
              <a:rPr lang="en-US" b="1"/>
              <a:t>Prespecified Endpoint: </a:t>
            </a:r>
            <a:r>
              <a:rPr lang="en-US"/>
              <a:t>Heart Failure Hospitalizations</a:t>
            </a:r>
            <a:endParaRPr lang="en-IN"/>
          </a:p>
        </p:txBody>
      </p:sp>
      <p:graphicFrame>
        <p:nvGraphicFramePr>
          <p:cNvPr id="7" name="Chart 6">
            <a:extLst>
              <a:ext uri="{FF2B5EF4-FFF2-40B4-BE49-F238E27FC236}">
                <a16:creationId xmlns:a16="http://schemas.microsoft.com/office/drawing/2014/main" id="{5E81DFC1-0607-2F75-6F86-EEF439ECFF46}"/>
              </a:ext>
            </a:extLst>
          </p:cNvPr>
          <p:cNvGraphicFramePr/>
          <p:nvPr/>
        </p:nvGraphicFramePr>
        <p:xfrm>
          <a:off x="1029903" y="1791468"/>
          <a:ext cx="3445844" cy="346098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5BF9B7B-D943-2735-3EF7-C70DFB56DF11}"/>
              </a:ext>
            </a:extLst>
          </p:cNvPr>
          <p:cNvSpPr txBox="1"/>
          <p:nvPr/>
        </p:nvSpPr>
        <p:spPr>
          <a:xfrm>
            <a:off x="2378333" y="4540740"/>
            <a:ext cx="863159" cy="276999"/>
          </a:xfrm>
          <a:prstGeom prst="rect">
            <a:avLst/>
          </a:prstGeom>
          <a:noFill/>
        </p:spPr>
        <p:txBody>
          <a:bodyPr wrap="square" rtlCol="0">
            <a:spAutoFit/>
          </a:bodyPr>
          <a:lstStyle/>
          <a:p>
            <a:pPr algn="ctr" defTabSz="1219170" fontAlgn="base">
              <a:spcBef>
                <a:spcPct val="0"/>
              </a:spcBef>
              <a:spcAft>
                <a:spcPct val="0"/>
              </a:spcAft>
              <a:defRPr/>
            </a:pPr>
            <a:r>
              <a:rPr lang="en-US" sz="1200" b="1" kern="0">
                <a:solidFill>
                  <a:schemeClr val="bg1"/>
                </a:solidFill>
                <a:latin typeface="Arial" panose="020B0604020202020204" pitchFamily="34" charset="0"/>
                <a:ea typeface="ヒラギノ角ゴ Pro W3"/>
                <a:cs typeface="Arial" panose="020B0604020202020204" pitchFamily="34" charset="0"/>
              </a:rPr>
              <a:t>Device</a:t>
            </a:r>
          </a:p>
        </p:txBody>
      </p:sp>
      <p:sp>
        <p:nvSpPr>
          <p:cNvPr id="12" name="TextBox 11">
            <a:extLst>
              <a:ext uri="{FF2B5EF4-FFF2-40B4-BE49-F238E27FC236}">
                <a16:creationId xmlns:a16="http://schemas.microsoft.com/office/drawing/2014/main" id="{806C46DC-9A06-DE32-FBD0-7F395510099F}"/>
              </a:ext>
            </a:extLst>
          </p:cNvPr>
          <p:cNvSpPr txBox="1"/>
          <p:nvPr/>
        </p:nvSpPr>
        <p:spPr>
          <a:xfrm>
            <a:off x="3066751" y="4552266"/>
            <a:ext cx="1042982" cy="276999"/>
          </a:xfrm>
          <a:prstGeom prst="rect">
            <a:avLst/>
          </a:prstGeom>
          <a:noFill/>
        </p:spPr>
        <p:txBody>
          <a:bodyPr wrap="square" rtlCol="0">
            <a:spAutoFit/>
          </a:bodyPr>
          <a:lstStyle/>
          <a:p>
            <a:pPr algn="ctr" defTabSz="1219170" fontAlgn="base">
              <a:spcBef>
                <a:spcPct val="0"/>
              </a:spcBef>
              <a:spcAft>
                <a:spcPct val="0"/>
              </a:spcAft>
              <a:defRPr/>
            </a:pPr>
            <a:r>
              <a:rPr lang="en-US" sz="1200" b="1" kern="0">
                <a:solidFill>
                  <a:schemeClr val="bg1"/>
                </a:solidFill>
                <a:latin typeface="Arial" panose="020B0604020202020204" pitchFamily="34" charset="0"/>
                <a:ea typeface="ヒラギノ角ゴ Pro W3"/>
                <a:cs typeface="Arial" panose="020B0604020202020204" pitchFamily="34" charset="0"/>
              </a:rPr>
              <a:t>Control</a:t>
            </a:r>
          </a:p>
        </p:txBody>
      </p:sp>
      <p:sp>
        <p:nvSpPr>
          <p:cNvPr id="13" name="Left Bracket 12">
            <a:extLst>
              <a:ext uri="{FF2B5EF4-FFF2-40B4-BE49-F238E27FC236}">
                <a16:creationId xmlns:a16="http://schemas.microsoft.com/office/drawing/2014/main" id="{B69BE5FE-FF31-E206-18B8-514484780213}"/>
              </a:ext>
            </a:extLst>
          </p:cNvPr>
          <p:cNvSpPr/>
          <p:nvPr/>
        </p:nvSpPr>
        <p:spPr>
          <a:xfrm rot="5400000">
            <a:off x="3129242" y="1845537"/>
            <a:ext cx="99328" cy="818671"/>
          </a:xfrm>
          <a:prstGeom prst="leftBracket">
            <a:avLst>
              <a:gd name="adj" fmla="val 0"/>
            </a:avLst>
          </a:prstGeom>
          <a:noFill/>
          <a:ln w="9525" cap="flat" cmpd="sng" algn="ctr">
            <a:solidFill>
              <a:srgbClr val="000000"/>
            </a:solidFill>
            <a:prstDash val="solid"/>
          </a:ln>
          <a:effectLst/>
        </p:spPr>
        <p:txBody>
          <a:bodyPr rtlCol="0" anchor="ctr"/>
          <a:lstStyle/>
          <a:p>
            <a:pPr algn="ctr" defTabSz="1219170" fontAlgn="base">
              <a:spcBef>
                <a:spcPct val="0"/>
              </a:spcBef>
              <a:spcAft>
                <a:spcPct val="0"/>
              </a:spcAft>
              <a:defRPr/>
            </a:pPr>
            <a:endParaRPr lang="en-US" sz="2400" b="1" i="1" kern="0">
              <a:solidFill>
                <a:srgbClr val="000000"/>
              </a:solidFill>
              <a:highlight>
                <a:srgbClr val="FFFF00"/>
              </a:highlight>
              <a:latin typeface="Arial"/>
            </a:endParaRPr>
          </a:p>
        </p:txBody>
      </p:sp>
      <p:sp>
        <p:nvSpPr>
          <p:cNvPr id="14" name="Rectangle 46">
            <a:extLst>
              <a:ext uri="{FF2B5EF4-FFF2-40B4-BE49-F238E27FC236}">
                <a16:creationId xmlns:a16="http://schemas.microsoft.com/office/drawing/2014/main" id="{900F0D24-72CC-D197-3565-AA8FE5810ABC}"/>
              </a:ext>
            </a:extLst>
          </p:cNvPr>
          <p:cNvSpPr>
            <a:spLocks noChangeArrowheads="1"/>
          </p:cNvSpPr>
          <p:nvPr/>
        </p:nvSpPr>
        <p:spPr bwMode="auto">
          <a:xfrm>
            <a:off x="2863114" y="1825214"/>
            <a:ext cx="63158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170" fontAlgn="base">
              <a:spcBef>
                <a:spcPct val="0"/>
              </a:spcBef>
              <a:spcAft>
                <a:spcPct val="0"/>
              </a:spcAft>
              <a:defRPr/>
            </a:pPr>
            <a:r>
              <a:rPr lang="en-US" altLang="en-US" sz="1050" kern="0">
                <a:solidFill>
                  <a:srgbClr val="000000"/>
                </a:solidFill>
                <a:ea typeface="ヒラギノ角ゴ Pro W3"/>
                <a:cs typeface="Arial" panose="020B0604020202020204" pitchFamily="34" charset="0"/>
              </a:rPr>
              <a:t>one-sided </a:t>
            </a:r>
            <a:br>
              <a:rPr lang="en-US" altLang="en-US" sz="1050" kern="0">
                <a:solidFill>
                  <a:srgbClr val="000000"/>
                </a:solidFill>
                <a:ea typeface="ヒラギノ角ゴ Pro W3"/>
                <a:cs typeface="Arial" panose="020B0604020202020204" pitchFamily="34" charset="0"/>
              </a:rPr>
            </a:br>
            <a:r>
              <a:rPr lang="en-US" altLang="en-US" sz="1200" kern="0">
                <a:solidFill>
                  <a:srgbClr val="000000"/>
                </a:solidFill>
                <a:ea typeface="ヒラギノ角ゴ Pro W3"/>
                <a:cs typeface="Arial" panose="020B0604020202020204" pitchFamily="34" charset="0"/>
              </a:rPr>
              <a:t>p=0.02</a:t>
            </a:r>
            <a:endParaRPr lang="en-US" altLang="en-US" sz="2667" kern="0">
              <a:solidFill>
                <a:srgbClr val="000000"/>
              </a:solidFill>
              <a:ea typeface="ヒラギノ角ゴ Pro W3"/>
              <a:cs typeface="Arial" panose="020B0604020202020204" pitchFamily="34" charset="0"/>
            </a:endParaRPr>
          </a:p>
        </p:txBody>
      </p:sp>
      <p:pic>
        <p:nvPicPr>
          <p:cNvPr id="18" name="Picture 17" descr="A graph with numbers and a line&#10;&#10;AI-generated content may be incorrect.">
            <a:extLst>
              <a:ext uri="{FF2B5EF4-FFF2-40B4-BE49-F238E27FC236}">
                <a16:creationId xmlns:a16="http://schemas.microsoft.com/office/drawing/2014/main" id="{CE146187-7182-DD42-265A-4FE80D1C360F}"/>
              </a:ext>
            </a:extLst>
          </p:cNvPr>
          <p:cNvPicPr>
            <a:picLocks noChangeAspect="1"/>
          </p:cNvPicPr>
          <p:nvPr/>
        </p:nvPicPr>
        <p:blipFill>
          <a:blip r:embed="rId4"/>
          <a:stretch>
            <a:fillRect/>
          </a:stretch>
        </p:blipFill>
        <p:spPr>
          <a:xfrm>
            <a:off x="6049348" y="1523987"/>
            <a:ext cx="4495799" cy="3596639"/>
          </a:xfrm>
          <a:prstGeom prst="rect">
            <a:avLst/>
          </a:prstGeom>
        </p:spPr>
      </p:pic>
      <p:sp>
        <p:nvSpPr>
          <p:cNvPr id="19" name="TextBox 18">
            <a:extLst>
              <a:ext uri="{FF2B5EF4-FFF2-40B4-BE49-F238E27FC236}">
                <a16:creationId xmlns:a16="http://schemas.microsoft.com/office/drawing/2014/main" id="{68DFDFAC-A4A3-F8E9-16D5-22329E85C787}"/>
              </a:ext>
            </a:extLst>
          </p:cNvPr>
          <p:cNvSpPr txBox="1"/>
          <p:nvPr/>
        </p:nvSpPr>
        <p:spPr>
          <a:xfrm>
            <a:off x="5825435" y="4813529"/>
            <a:ext cx="914787" cy="261610"/>
          </a:xfrm>
          <a:prstGeom prst="rect">
            <a:avLst/>
          </a:prstGeom>
          <a:noFill/>
        </p:spPr>
        <p:txBody>
          <a:bodyPr wrap="square" rtlCol="0">
            <a:spAutoFit/>
          </a:bodyPr>
          <a:lstStyle/>
          <a:p>
            <a:pPr algn="l"/>
            <a:r>
              <a:rPr lang="en-US" sz="1050" b="1">
                <a:solidFill>
                  <a:srgbClr val="000000"/>
                </a:solidFill>
                <a:latin typeface="Arial" panose="020B0604020202020204" pitchFamily="34" charset="0"/>
                <a:cs typeface="Arial" panose="020B0604020202020204" pitchFamily="34" charset="0"/>
              </a:rPr>
              <a:t>At risk</a:t>
            </a:r>
          </a:p>
        </p:txBody>
      </p:sp>
      <p:sp>
        <p:nvSpPr>
          <p:cNvPr id="20" name="TextBox 19">
            <a:extLst>
              <a:ext uri="{FF2B5EF4-FFF2-40B4-BE49-F238E27FC236}">
                <a16:creationId xmlns:a16="http://schemas.microsoft.com/office/drawing/2014/main" id="{4873EA5E-C820-E754-9237-378A023357EE}"/>
              </a:ext>
            </a:extLst>
          </p:cNvPr>
          <p:cNvSpPr txBox="1"/>
          <p:nvPr/>
        </p:nvSpPr>
        <p:spPr>
          <a:xfrm>
            <a:off x="5802328" y="5155557"/>
            <a:ext cx="914787" cy="261610"/>
          </a:xfrm>
          <a:prstGeom prst="rect">
            <a:avLst/>
          </a:prstGeom>
          <a:noFill/>
        </p:spPr>
        <p:txBody>
          <a:bodyPr wrap="square" rtlCol="0">
            <a:spAutoFit/>
          </a:bodyPr>
          <a:lstStyle/>
          <a:p>
            <a:r>
              <a:rPr lang="en-US" sz="1050" b="1">
                <a:solidFill>
                  <a:srgbClr val="0000FF"/>
                </a:solidFill>
                <a:latin typeface="Arial" panose="020B0604020202020204" pitchFamily="34" charset="0"/>
                <a:cs typeface="Arial" panose="020B0604020202020204" pitchFamily="34" charset="0"/>
              </a:rPr>
              <a:t>Device</a:t>
            </a:r>
          </a:p>
        </p:txBody>
      </p:sp>
      <p:sp>
        <p:nvSpPr>
          <p:cNvPr id="21" name="TextBox 20">
            <a:extLst>
              <a:ext uri="{FF2B5EF4-FFF2-40B4-BE49-F238E27FC236}">
                <a16:creationId xmlns:a16="http://schemas.microsoft.com/office/drawing/2014/main" id="{B9C6CB80-193D-4DDA-49AC-BEEC0643366C}"/>
              </a:ext>
            </a:extLst>
          </p:cNvPr>
          <p:cNvSpPr txBox="1"/>
          <p:nvPr/>
        </p:nvSpPr>
        <p:spPr>
          <a:xfrm>
            <a:off x="5760360" y="4985816"/>
            <a:ext cx="914787" cy="261610"/>
          </a:xfrm>
          <a:prstGeom prst="rect">
            <a:avLst/>
          </a:prstGeom>
          <a:noFill/>
        </p:spPr>
        <p:txBody>
          <a:bodyPr wrap="square" rtlCol="0">
            <a:spAutoFit/>
          </a:bodyPr>
          <a:lstStyle/>
          <a:p>
            <a:r>
              <a:rPr lang="en-US" sz="1050" b="1">
                <a:solidFill>
                  <a:srgbClr val="FF0000"/>
                </a:solidFill>
                <a:latin typeface="Arial" panose="020B0604020202020204" pitchFamily="34" charset="0"/>
                <a:cs typeface="Arial" panose="020B0604020202020204" pitchFamily="34" charset="0"/>
              </a:rPr>
              <a:t>Control</a:t>
            </a:r>
          </a:p>
        </p:txBody>
      </p:sp>
      <p:sp>
        <p:nvSpPr>
          <p:cNvPr id="22" name="TextBox 21">
            <a:extLst>
              <a:ext uri="{FF2B5EF4-FFF2-40B4-BE49-F238E27FC236}">
                <a16:creationId xmlns:a16="http://schemas.microsoft.com/office/drawing/2014/main" id="{04A6E861-4875-FBCE-4385-F368BCE875D6}"/>
              </a:ext>
            </a:extLst>
          </p:cNvPr>
          <p:cNvSpPr txBox="1"/>
          <p:nvPr/>
        </p:nvSpPr>
        <p:spPr>
          <a:xfrm>
            <a:off x="6185327" y="5155557"/>
            <a:ext cx="651263" cy="261610"/>
          </a:xfrm>
          <a:prstGeom prst="rect">
            <a:avLst/>
          </a:prstGeom>
          <a:noFill/>
        </p:spPr>
        <p:txBody>
          <a:bodyPr wrap="square" rtlCol="0">
            <a:spAutoFit/>
          </a:bodyPr>
          <a:lstStyle/>
          <a:p>
            <a:pPr algn="ctr"/>
            <a:r>
              <a:rPr lang="en-US" sz="1050">
                <a:solidFill>
                  <a:srgbClr val="0000FF"/>
                </a:solidFill>
                <a:latin typeface="Arial" panose="020B0604020202020204" pitchFamily="34" charset="0"/>
                <a:cs typeface="Arial" panose="020B0604020202020204" pitchFamily="34" charset="0"/>
              </a:rPr>
              <a:t>285</a:t>
            </a:r>
          </a:p>
        </p:txBody>
      </p:sp>
      <p:sp>
        <p:nvSpPr>
          <p:cNvPr id="23" name="TextBox 22">
            <a:extLst>
              <a:ext uri="{FF2B5EF4-FFF2-40B4-BE49-F238E27FC236}">
                <a16:creationId xmlns:a16="http://schemas.microsoft.com/office/drawing/2014/main" id="{8B8EE8F1-4876-4C14-88C5-CB1498EC1214}"/>
              </a:ext>
            </a:extLst>
          </p:cNvPr>
          <p:cNvSpPr txBox="1"/>
          <p:nvPr/>
        </p:nvSpPr>
        <p:spPr>
          <a:xfrm>
            <a:off x="6202402" y="4985816"/>
            <a:ext cx="651263" cy="261610"/>
          </a:xfrm>
          <a:prstGeom prst="rect">
            <a:avLst/>
          </a:prstGeom>
          <a:noFill/>
        </p:spPr>
        <p:txBody>
          <a:bodyPr wrap="square" rtlCol="0">
            <a:spAutoFit/>
          </a:bodyPr>
          <a:lstStyle/>
          <a:p>
            <a:pPr algn="ctr"/>
            <a:r>
              <a:rPr lang="en-US" sz="1050">
                <a:solidFill>
                  <a:srgbClr val="FF0000"/>
                </a:solidFill>
                <a:latin typeface="Arial" panose="020B0604020202020204" pitchFamily="34" charset="0"/>
                <a:cs typeface="Arial" panose="020B0604020202020204" pitchFamily="34" charset="0"/>
              </a:rPr>
              <a:t>287</a:t>
            </a:r>
          </a:p>
        </p:txBody>
      </p:sp>
      <p:sp>
        <p:nvSpPr>
          <p:cNvPr id="24" name="TextBox 23">
            <a:extLst>
              <a:ext uri="{FF2B5EF4-FFF2-40B4-BE49-F238E27FC236}">
                <a16:creationId xmlns:a16="http://schemas.microsoft.com/office/drawing/2014/main" id="{19D2AEA0-8793-9A76-7CAA-075E9EDABD34}"/>
              </a:ext>
            </a:extLst>
          </p:cNvPr>
          <p:cNvSpPr txBox="1"/>
          <p:nvPr/>
        </p:nvSpPr>
        <p:spPr>
          <a:xfrm>
            <a:off x="7006181" y="5155557"/>
            <a:ext cx="651263" cy="261610"/>
          </a:xfrm>
          <a:prstGeom prst="rect">
            <a:avLst/>
          </a:prstGeom>
          <a:noFill/>
        </p:spPr>
        <p:txBody>
          <a:bodyPr wrap="square" rtlCol="0">
            <a:spAutoFit/>
          </a:bodyPr>
          <a:lstStyle/>
          <a:p>
            <a:pPr algn="ctr"/>
            <a:r>
              <a:rPr lang="en-US" sz="1050">
                <a:solidFill>
                  <a:srgbClr val="0000FF"/>
                </a:solidFill>
                <a:latin typeface="Arial" panose="020B0604020202020204" pitchFamily="34" charset="0"/>
                <a:cs typeface="Arial" panose="020B0604020202020204" pitchFamily="34" charset="0"/>
              </a:rPr>
              <a:t>265</a:t>
            </a:r>
          </a:p>
        </p:txBody>
      </p:sp>
      <p:sp>
        <p:nvSpPr>
          <p:cNvPr id="25" name="TextBox 24">
            <a:extLst>
              <a:ext uri="{FF2B5EF4-FFF2-40B4-BE49-F238E27FC236}">
                <a16:creationId xmlns:a16="http://schemas.microsoft.com/office/drawing/2014/main" id="{8FA7E292-D7DA-8FC1-756A-447F463A1B7D}"/>
              </a:ext>
            </a:extLst>
          </p:cNvPr>
          <p:cNvSpPr txBox="1"/>
          <p:nvPr/>
        </p:nvSpPr>
        <p:spPr>
          <a:xfrm>
            <a:off x="7019763" y="4985816"/>
            <a:ext cx="651263" cy="261610"/>
          </a:xfrm>
          <a:prstGeom prst="rect">
            <a:avLst/>
          </a:prstGeom>
          <a:noFill/>
        </p:spPr>
        <p:txBody>
          <a:bodyPr wrap="square" rtlCol="0">
            <a:spAutoFit/>
          </a:bodyPr>
          <a:lstStyle/>
          <a:p>
            <a:pPr algn="ctr"/>
            <a:r>
              <a:rPr lang="en-US" sz="1050">
                <a:solidFill>
                  <a:srgbClr val="FF0000"/>
                </a:solidFill>
                <a:latin typeface="Arial" panose="020B0604020202020204" pitchFamily="34" charset="0"/>
                <a:cs typeface="Arial" panose="020B0604020202020204" pitchFamily="34" charset="0"/>
              </a:rPr>
              <a:t>261</a:t>
            </a:r>
          </a:p>
        </p:txBody>
      </p:sp>
      <p:sp>
        <p:nvSpPr>
          <p:cNvPr id="26" name="TextBox 25">
            <a:extLst>
              <a:ext uri="{FF2B5EF4-FFF2-40B4-BE49-F238E27FC236}">
                <a16:creationId xmlns:a16="http://schemas.microsoft.com/office/drawing/2014/main" id="{6149993E-5E38-A86B-22D7-E8BE54405059}"/>
              </a:ext>
            </a:extLst>
          </p:cNvPr>
          <p:cNvSpPr txBox="1"/>
          <p:nvPr/>
        </p:nvSpPr>
        <p:spPr>
          <a:xfrm>
            <a:off x="7849499" y="5155557"/>
            <a:ext cx="651263" cy="261610"/>
          </a:xfrm>
          <a:prstGeom prst="rect">
            <a:avLst/>
          </a:prstGeom>
          <a:noFill/>
        </p:spPr>
        <p:txBody>
          <a:bodyPr wrap="square" rtlCol="0">
            <a:spAutoFit/>
          </a:bodyPr>
          <a:lstStyle/>
          <a:p>
            <a:pPr algn="ctr"/>
            <a:r>
              <a:rPr lang="en-US" sz="1050">
                <a:solidFill>
                  <a:srgbClr val="0000FF"/>
                </a:solidFill>
                <a:latin typeface="Arial" panose="020B0604020202020204" pitchFamily="34" charset="0"/>
                <a:cs typeface="Arial" panose="020B0604020202020204" pitchFamily="34" charset="0"/>
              </a:rPr>
              <a:t>253</a:t>
            </a:r>
          </a:p>
        </p:txBody>
      </p:sp>
      <p:sp>
        <p:nvSpPr>
          <p:cNvPr id="27" name="TextBox 26">
            <a:extLst>
              <a:ext uri="{FF2B5EF4-FFF2-40B4-BE49-F238E27FC236}">
                <a16:creationId xmlns:a16="http://schemas.microsoft.com/office/drawing/2014/main" id="{98EDA40C-F31A-4424-4B06-68BDF4B9D2CA}"/>
              </a:ext>
            </a:extLst>
          </p:cNvPr>
          <p:cNvSpPr txBox="1"/>
          <p:nvPr/>
        </p:nvSpPr>
        <p:spPr>
          <a:xfrm>
            <a:off x="7860770" y="4985816"/>
            <a:ext cx="651263" cy="261610"/>
          </a:xfrm>
          <a:prstGeom prst="rect">
            <a:avLst/>
          </a:prstGeom>
          <a:noFill/>
        </p:spPr>
        <p:txBody>
          <a:bodyPr wrap="square" rtlCol="0">
            <a:spAutoFit/>
          </a:bodyPr>
          <a:lstStyle/>
          <a:p>
            <a:pPr algn="ctr"/>
            <a:r>
              <a:rPr lang="en-US" sz="1050">
                <a:solidFill>
                  <a:srgbClr val="FF0000"/>
                </a:solidFill>
                <a:latin typeface="Arial" panose="020B0604020202020204" pitchFamily="34" charset="0"/>
                <a:cs typeface="Arial" panose="020B0604020202020204" pitchFamily="34" charset="0"/>
              </a:rPr>
              <a:t>247</a:t>
            </a:r>
          </a:p>
        </p:txBody>
      </p:sp>
      <p:sp>
        <p:nvSpPr>
          <p:cNvPr id="28" name="TextBox 27">
            <a:extLst>
              <a:ext uri="{FF2B5EF4-FFF2-40B4-BE49-F238E27FC236}">
                <a16:creationId xmlns:a16="http://schemas.microsoft.com/office/drawing/2014/main" id="{D8C23C28-5ADB-B468-7F30-5DBD21EA9E82}"/>
              </a:ext>
            </a:extLst>
          </p:cNvPr>
          <p:cNvSpPr txBox="1"/>
          <p:nvPr/>
        </p:nvSpPr>
        <p:spPr>
          <a:xfrm>
            <a:off x="9555054" y="5155557"/>
            <a:ext cx="651263" cy="261610"/>
          </a:xfrm>
          <a:prstGeom prst="rect">
            <a:avLst/>
          </a:prstGeom>
          <a:noFill/>
        </p:spPr>
        <p:txBody>
          <a:bodyPr wrap="square" rtlCol="0">
            <a:spAutoFit/>
          </a:bodyPr>
          <a:lstStyle/>
          <a:p>
            <a:pPr algn="ctr"/>
            <a:r>
              <a:rPr lang="en-US" sz="1050">
                <a:solidFill>
                  <a:srgbClr val="0000FF"/>
                </a:solidFill>
                <a:latin typeface="Arial" panose="020B0604020202020204" pitchFamily="34" charset="0"/>
                <a:cs typeface="Arial" panose="020B0604020202020204" pitchFamily="34" charset="0"/>
              </a:rPr>
              <a:t>205</a:t>
            </a:r>
          </a:p>
        </p:txBody>
      </p:sp>
      <p:sp>
        <p:nvSpPr>
          <p:cNvPr id="29" name="TextBox 28">
            <a:extLst>
              <a:ext uri="{FF2B5EF4-FFF2-40B4-BE49-F238E27FC236}">
                <a16:creationId xmlns:a16="http://schemas.microsoft.com/office/drawing/2014/main" id="{249397DA-18E9-E45B-6487-46067EBD4406}"/>
              </a:ext>
            </a:extLst>
          </p:cNvPr>
          <p:cNvSpPr txBox="1"/>
          <p:nvPr/>
        </p:nvSpPr>
        <p:spPr>
          <a:xfrm>
            <a:off x="9549925" y="4985816"/>
            <a:ext cx="651263" cy="261610"/>
          </a:xfrm>
          <a:prstGeom prst="rect">
            <a:avLst/>
          </a:prstGeom>
          <a:noFill/>
        </p:spPr>
        <p:txBody>
          <a:bodyPr wrap="square" rtlCol="0">
            <a:spAutoFit/>
          </a:bodyPr>
          <a:lstStyle/>
          <a:p>
            <a:pPr algn="ctr"/>
            <a:r>
              <a:rPr lang="en-US" sz="1050">
                <a:solidFill>
                  <a:srgbClr val="FF0000"/>
                </a:solidFill>
                <a:latin typeface="Arial" panose="020B0604020202020204" pitchFamily="34" charset="0"/>
                <a:cs typeface="Arial" panose="020B0604020202020204" pitchFamily="34" charset="0"/>
              </a:rPr>
              <a:t>190</a:t>
            </a:r>
          </a:p>
        </p:txBody>
      </p:sp>
      <p:sp>
        <p:nvSpPr>
          <p:cNvPr id="30" name="TextBox 29">
            <a:extLst>
              <a:ext uri="{FF2B5EF4-FFF2-40B4-BE49-F238E27FC236}">
                <a16:creationId xmlns:a16="http://schemas.microsoft.com/office/drawing/2014/main" id="{E1CC25BB-433D-943F-72CC-A4270CE3FD30}"/>
              </a:ext>
            </a:extLst>
          </p:cNvPr>
          <p:cNvSpPr txBox="1"/>
          <p:nvPr/>
        </p:nvSpPr>
        <p:spPr>
          <a:xfrm>
            <a:off x="8698928" y="5155557"/>
            <a:ext cx="651263" cy="261610"/>
          </a:xfrm>
          <a:prstGeom prst="rect">
            <a:avLst/>
          </a:prstGeom>
          <a:noFill/>
        </p:spPr>
        <p:txBody>
          <a:bodyPr wrap="square" rtlCol="0">
            <a:spAutoFit/>
          </a:bodyPr>
          <a:lstStyle/>
          <a:p>
            <a:pPr algn="ctr"/>
            <a:r>
              <a:rPr lang="en-US" sz="1050">
                <a:solidFill>
                  <a:srgbClr val="0000FF"/>
                </a:solidFill>
                <a:latin typeface="Arial" panose="020B0604020202020204" pitchFamily="34" charset="0"/>
                <a:cs typeface="Arial" panose="020B0604020202020204" pitchFamily="34" charset="0"/>
              </a:rPr>
              <a:t>238</a:t>
            </a:r>
          </a:p>
        </p:txBody>
      </p:sp>
      <p:sp>
        <p:nvSpPr>
          <p:cNvPr id="31" name="TextBox 30">
            <a:extLst>
              <a:ext uri="{FF2B5EF4-FFF2-40B4-BE49-F238E27FC236}">
                <a16:creationId xmlns:a16="http://schemas.microsoft.com/office/drawing/2014/main" id="{B3EE5CE7-1CB3-7C3E-1AD8-C61CE37D3C65}"/>
              </a:ext>
            </a:extLst>
          </p:cNvPr>
          <p:cNvSpPr txBox="1"/>
          <p:nvPr/>
        </p:nvSpPr>
        <p:spPr>
          <a:xfrm>
            <a:off x="8705294" y="4985816"/>
            <a:ext cx="651263" cy="261610"/>
          </a:xfrm>
          <a:prstGeom prst="rect">
            <a:avLst/>
          </a:prstGeom>
          <a:noFill/>
        </p:spPr>
        <p:txBody>
          <a:bodyPr wrap="square" rtlCol="0">
            <a:spAutoFit/>
          </a:bodyPr>
          <a:lstStyle/>
          <a:p>
            <a:pPr algn="ctr"/>
            <a:r>
              <a:rPr lang="en-US" sz="1050">
                <a:solidFill>
                  <a:srgbClr val="FF0000"/>
                </a:solidFill>
                <a:latin typeface="Arial" panose="020B0604020202020204" pitchFamily="34" charset="0"/>
                <a:cs typeface="Arial" panose="020B0604020202020204" pitchFamily="34" charset="0"/>
              </a:rPr>
              <a:t>226</a:t>
            </a:r>
          </a:p>
        </p:txBody>
      </p:sp>
      <p:sp>
        <p:nvSpPr>
          <p:cNvPr id="32" name="Rectangle 31">
            <a:extLst>
              <a:ext uri="{FF2B5EF4-FFF2-40B4-BE49-F238E27FC236}">
                <a16:creationId xmlns:a16="http://schemas.microsoft.com/office/drawing/2014/main" id="{883DBBE3-34AA-D2D7-B481-47CCD821B222}"/>
              </a:ext>
            </a:extLst>
          </p:cNvPr>
          <p:cNvSpPr/>
          <p:nvPr/>
        </p:nvSpPr>
        <p:spPr>
          <a:xfrm rot="16200000">
            <a:off x="4681588" y="2966196"/>
            <a:ext cx="2627554" cy="38607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a:t>Mean Cumulative Function </a:t>
            </a:r>
            <a:br>
              <a:rPr lang="en-US" sz="1200"/>
            </a:br>
            <a:r>
              <a:rPr lang="en-US" sz="1200"/>
              <a:t>(Average number of events/patient)</a:t>
            </a:r>
          </a:p>
        </p:txBody>
      </p:sp>
      <p:sp>
        <p:nvSpPr>
          <p:cNvPr id="33" name="Rectangle 32">
            <a:extLst>
              <a:ext uri="{FF2B5EF4-FFF2-40B4-BE49-F238E27FC236}">
                <a16:creationId xmlns:a16="http://schemas.microsoft.com/office/drawing/2014/main" id="{78224651-A989-323C-2105-544C29DD2588}"/>
              </a:ext>
            </a:extLst>
          </p:cNvPr>
          <p:cNvSpPr/>
          <p:nvPr/>
        </p:nvSpPr>
        <p:spPr>
          <a:xfrm>
            <a:off x="6912643" y="4793331"/>
            <a:ext cx="2627554" cy="2532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a:t>Days</a:t>
            </a:r>
          </a:p>
        </p:txBody>
      </p:sp>
      <p:sp>
        <p:nvSpPr>
          <p:cNvPr id="2" name="TextBox 1">
            <a:extLst>
              <a:ext uri="{FF2B5EF4-FFF2-40B4-BE49-F238E27FC236}">
                <a16:creationId xmlns:a16="http://schemas.microsoft.com/office/drawing/2014/main" id="{AB840C41-CBA6-6CA7-6294-54E4A9CB13E7}"/>
              </a:ext>
            </a:extLst>
          </p:cNvPr>
          <p:cNvSpPr txBox="1"/>
          <p:nvPr/>
        </p:nvSpPr>
        <p:spPr>
          <a:xfrm>
            <a:off x="9549925" y="2668398"/>
            <a:ext cx="1849625" cy="276999"/>
          </a:xfrm>
          <a:prstGeom prst="rect">
            <a:avLst/>
          </a:prstGeom>
          <a:noFill/>
        </p:spPr>
        <p:txBody>
          <a:bodyPr wrap="square" rtlCol="0">
            <a:spAutoFit/>
          </a:bodyPr>
          <a:lstStyle/>
          <a:p>
            <a:r>
              <a:rPr lang="en-US" sz="1200" b="1">
                <a:solidFill>
                  <a:srgbClr val="0000FF"/>
                </a:solidFill>
                <a:latin typeface="Arial" panose="020B0604020202020204" pitchFamily="34" charset="0"/>
                <a:cs typeface="Arial" panose="020B0604020202020204" pitchFamily="34" charset="0"/>
              </a:rPr>
              <a:t>0.38 (95 events)</a:t>
            </a:r>
          </a:p>
        </p:txBody>
      </p:sp>
      <p:sp>
        <p:nvSpPr>
          <p:cNvPr id="4" name="TextBox 3">
            <a:extLst>
              <a:ext uri="{FF2B5EF4-FFF2-40B4-BE49-F238E27FC236}">
                <a16:creationId xmlns:a16="http://schemas.microsoft.com/office/drawing/2014/main" id="{310D95AF-B542-363B-5F0E-AAD7F39D4DCE}"/>
              </a:ext>
            </a:extLst>
          </p:cNvPr>
          <p:cNvSpPr txBox="1"/>
          <p:nvPr/>
        </p:nvSpPr>
        <p:spPr>
          <a:xfrm>
            <a:off x="9549924" y="1927030"/>
            <a:ext cx="1612173" cy="276999"/>
          </a:xfrm>
          <a:prstGeom prst="rect">
            <a:avLst/>
          </a:prstGeom>
          <a:noFill/>
        </p:spPr>
        <p:txBody>
          <a:bodyPr wrap="square" rtlCol="0">
            <a:spAutoFit/>
          </a:bodyPr>
          <a:lstStyle/>
          <a:p>
            <a:r>
              <a:rPr lang="en-US" sz="1200" b="1">
                <a:solidFill>
                  <a:srgbClr val="FF0000"/>
                </a:solidFill>
                <a:latin typeface="Arial" panose="020B0604020202020204" pitchFamily="34" charset="0"/>
                <a:cs typeface="Arial" panose="020B0604020202020204" pitchFamily="34" charset="0"/>
              </a:rPr>
              <a:t>0.52 (127 events)</a:t>
            </a:r>
          </a:p>
        </p:txBody>
      </p:sp>
      <p:pic>
        <p:nvPicPr>
          <p:cNvPr id="15" name="Picture 14">
            <a:extLst>
              <a:ext uri="{FF2B5EF4-FFF2-40B4-BE49-F238E27FC236}">
                <a16:creationId xmlns:a16="http://schemas.microsoft.com/office/drawing/2014/main" id="{DF8A190A-CAC0-B99D-B2E3-2D1641C9D452}"/>
              </a:ext>
            </a:extLst>
          </p:cNvPr>
          <p:cNvPicPr>
            <a:picLocks noChangeAspect="1"/>
          </p:cNvPicPr>
          <p:nvPr/>
        </p:nvPicPr>
        <p:blipFill>
          <a:blip r:embed="rId5"/>
          <a:stretch>
            <a:fillRect/>
          </a:stretch>
        </p:blipFill>
        <p:spPr>
          <a:xfrm>
            <a:off x="10755706" y="5730916"/>
            <a:ext cx="1436294" cy="259431"/>
          </a:xfrm>
          <a:prstGeom prst="rect">
            <a:avLst/>
          </a:prstGeom>
        </p:spPr>
      </p:pic>
    </p:spTree>
    <p:extLst>
      <p:ext uri="{BB962C8B-B14F-4D97-AF65-F5344CB8AC3E}">
        <p14:creationId xmlns:p14="http://schemas.microsoft.com/office/powerpoint/2010/main" val="227059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20244C-9826-34A3-9869-ADE16D2D5E06}"/>
              </a:ext>
            </a:extLst>
          </p:cNvPr>
          <p:cNvSpPr/>
          <p:nvPr/>
        </p:nvSpPr>
        <p:spPr>
          <a:xfrm>
            <a:off x="0" y="0"/>
            <a:ext cx="2378333" cy="4981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4062B7FC-F6D4-4937-F449-2DFFED99F477}"/>
              </a:ext>
            </a:extLst>
          </p:cNvPr>
          <p:cNvSpPr>
            <a:spLocks noChangeArrowheads="1"/>
          </p:cNvSpPr>
          <p:nvPr/>
        </p:nvSpPr>
        <p:spPr bwMode="auto">
          <a:xfrm>
            <a:off x="-229830" y="10715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2">
            <a:extLst>
              <a:ext uri="{FF2B5EF4-FFF2-40B4-BE49-F238E27FC236}">
                <a16:creationId xmlns:a16="http://schemas.microsoft.com/office/drawing/2014/main" id="{9AA8FCA2-FB6E-E36D-D3C3-C3064282B6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430"/>
          <a:stretch/>
        </p:blipFill>
        <p:spPr bwMode="auto">
          <a:xfrm>
            <a:off x="592165" y="2024029"/>
            <a:ext cx="5867400" cy="35182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97B5F84-8932-34D9-F8F8-BE5617747750}"/>
              </a:ext>
            </a:extLst>
          </p:cNvPr>
          <p:cNvSpPr>
            <a:spLocks noChangeArrowheads="1"/>
          </p:cNvSpPr>
          <p:nvPr/>
        </p:nvSpPr>
        <p:spPr bwMode="auto">
          <a:xfrm>
            <a:off x="-229830" y="62467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4">
            <a:extLst>
              <a:ext uri="{FF2B5EF4-FFF2-40B4-BE49-F238E27FC236}">
                <a16:creationId xmlns:a16="http://schemas.microsoft.com/office/drawing/2014/main" id="{CF80ACB4-2588-13EB-FAE3-D9184BCE491A}"/>
              </a:ext>
            </a:extLst>
          </p:cNvPr>
          <p:cNvSpPr>
            <a:spLocks noGrp="1"/>
          </p:cNvSpPr>
          <p:nvPr>
            <p:ph type="title"/>
          </p:nvPr>
        </p:nvSpPr>
        <p:spPr/>
        <p:txBody>
          <a:bodyPr>
            <a:noAutofit/>
          </a:bodyPr>
          <a:lstStyle/>
          <a:p>
            <a:r>
              <a:rPr lang="en-US" b="1"/>
              <a:t>Prespecified Endpoint: </a:t>
            </a:r>
            <a:r>
              <a:rPr lang="en-US"/>
              <a:t>Freedom from All-cause mortality, TV Surgery, TV Intervention</a:t>
            </a:r>
            <a:endParaRPr lang="en-IN"/>
          </a:p>
        </p:txBody>
      </p:sp>
      <p:sp>
        <p:nvSpPr>
          <p:cNvPr id="3" name="TextBox 2">
            <a:extLst>
              <a:ext uri="{FF2B5EF4-FFF2-40B4-BE49-F238E27FC236}">
                <a16:creationId xmlns:a16="http://schemas.microsoft.com/office/drawing/2014/main" id="{BBBE713D-BB13-D000-62B9-862032FC62EE}"/>
              </a:ext>
            </a:extLst>
          </p:cNvPr>
          <p:cNvSpPr txBox="1"/>
          <p:nvPr/>
        </p:nvSpPr>
        <p:spPr>
          <a:xfrm>
            <a:off x="2758440" y="6306115"/>
            <a:ext cx="6675120" cy="21544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800"/>
              <a:t>Prespecified secondary endpoint; intention-to-treat (ITT) analysis shown. </a:t>
            </a:r>
            <a:r>
              <a:rPr lang="en-US" sz="800" i="1"/>
              <a:t>TV</a:t>
            </a:r>
            <a:r>
              <a:rPr lang="en-US" sz="800"/>
              <a:t>, tricuspid valve.</a:t>
            </a:r>
          </a:p>
        </p:txBody>
      </p:sp>
      <p:graphicFrame>
        <p:nvGraphicFramePr>
          <p:cNvPr id="6" name="Table 5">
            <a:extLst>
              <a:ext uri="{FF2B5EF4-FFF2-40B4-BE49-F238E27FC236}">
                <a16:creationId xmlns:a16="http://schemas.microsoft.com/office/drawing/2014/main" id="{1D06BA4F-E2D6-5D96-52EE-962B32288719}"/>
              </a:ext>
            </a:extLst>
          </p:cNvPr>
          <p:cNvGraphicFramePr>
            <a:graphicFrameLocks noGrp="1"/>
          </p:cNvGraphicFramePr>
          <p:nvPr>
            <p:extLst>
              <p:ext uri="{D42A27DB-BD31-4B8C-83A1-F6EECF244321}">
                <p14:modId xmlns:p14="http://schemas.microsoft.com/office/powerpoint/2010/main" val="2738157105"/>
              </p:ext>
            </p:extLst>
          </p:nvPr>
        </p:nvGraphicFramePr>
        <p:xfrm>
          <a:off x="5999517" y="3263547"/>
          <a:ext cx="6097233" cy="1354201"/>
        </p:xfrm>
        <a:graphic>
          <a:graphicData uri="http://schemas.openxmlformats.org/drawingml/2006/table">
            <a:tbl>
              <a:tblPr firstRow="1" firstCol="1" bandRow="1">
                <a:tableStyleId>{69012ECD-51FC-41F1-AA8D-1B2483CD663E}</a:tableStyleId>
              </a:tblPr>
              <a:tblGrid>
                <a:gridCol w="2768563">
                  <a:extLst>
                    <a:ext uri="{9D8B030D-6E8A-4147-A177-3AD203B41FA5}">
                      <a16:colId xmlns:a16="http://schemas.microsoft.com/office/drawing/2014/main" val="2363430118"/>
                    </a:ext>
                  </a:extLst>
                </a:gridCol>
                <a:gridCol w="1101549">
                  <a:extLst>
                    <a:ext uri="{9D8B030D-6E8A-4147-A177-3AD203B41FA5}">
                      <a16:colId xmlns:a16="http://schemas.microsoft.com/office/drawing/2014/main" val="1248498857"/>
                    </a:ext>
                  </a:extLst>
                </a:gridCol>
                <a:gridCol w="1225281">
                  <a:extLst>
                    <a:ext uri="{9D8B030D-6E8A-4147-A177-3AD203B41FA5}">
                      <a16:colId xmlns:a16="http://schemas.microsoft.com/office/drawing/2014/main" val="4173700792"/>
                    </a:ext>
                  </a:extLst>
                </a:gridCol>
                <a:gridCol w="1001840">
                  <a:extLst>
                    <a:ext uri="{9D8B030D-6E8A-4147-A177-3AD203B41FA5}">
                      <a16:colId xmlns:a16="http://schemas.microsoft.com/office/drawing/2014/main" val="827911556"/>
                    </a:ext>
                  </a:extLst>
                </a:gridCol>
              </a:tblGrid>
              <a:tr h="194660">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lnSpc>
                          <a:spcPct val="107000"/>
                        </a:lnSpc>
                        <a:spcBef>
                          <a:spcPts val="0"/>
                        </a:spcBef>
                        <a:spcAft>
                          <a:spcPts val="0"/>
                        </a:spcAft>
                      </a:pPr>
                      <a:r>
                        <a:rPr lang="en-US" sz="1400" b="1" kern="100">
                          <a:solidFill>
                            <a:schemeClr val="tx1"/>
                          </a:solidFill>
                          <a:effectLst/>
                          <a:latin typeface="+mn-lt"/>
                        </a:rPr>
                        <a:t>Component</a:t>
                      </a:r>
                      <a:endParaRPr lang="en-US" sz="1400" b="1" kern="100">
                        <a:solidFill>
                          <a:schemeClr val="tx1"/>
                        </a:solidFill>
                        <a:effectLst/>
                        <a:latin typeface="+mn-lt"/>
                        <a:ea typeface="Calibri" panose="020F0502020204030204" pitchFamily="34" charset="0"/>
                        <a:cs typeface="Arial" panose="020B0604020202020204" pitchFamily="34" charset="0"/>
                      </a:endParaRPr>
                    </a:p>
                  </a:txBody>
                  <a:tcPr marT="0" marB="0" anchor="b">
                    <a:solidFill>
                      <a:schemeClr val="bg2"/>
                    </a:solidFill>
                  </a:tcPr>
                </a:tc>
                <a:tc>
                  <a:txBody>
                    <a:bodyPr/>
                    <a:lstStyle/>
                    <a:p>
                      <a:pPr marL="0" marR="0" algn="ctr">
                        <a:lnSpc>
                          <a:spcPct val="107000"/>
                        </a:lnSpc>
                        <a:spcBef>
                          <a:spcPts val="0"/>
                        </a:spcBef>
                        <a:spcAft>
                          <a:spcPts val="0"/>
                        </a:spcAft>
                      </a:pPr>
                      <a:r>
                        <a:rPr lang="en-US" sz="1400" b="1" kern="100">
                          <a:solidFill>
                            <a:schemeClr val="tx1"/>
                          </a:solidFill>
                          <a:effectLst/>
                          <a:latin typeface="+mn-lt"/>
                        </a:rPr>
                        <a:t>Device</a:t>
                      </a:r>
                    </a:p>
                    <a:p>
                      <a:pPr marL="0" marR="0" algn="ctr">
                        <a:lnSpc>
                          <a:spcPct val="107000"/>
                        </a:lnSpc>
                        <a:spcBef>
                          <a:spcPts val="0"/>
                        </a:spcBef>
                        <a:spcAft>
                          <a:spcPts val="0"/>
                        </a:spcAft>
                      </a:pPr>
                      <a:r>
                        <a:rPr lang="en-US" sz="1400" b="1" kern="100">
                          <a:solidFill>
                            <a:schemeClr val="tx1"/>
                          </a:solidFill>
                          <a:effectLst/>
                          <a:latin typeface="+mn-lt"/>
                        </a:rPr>
                        <a:t>N=285</a:t>
                      </a:r>
                      <a:endParaRPr lang="en-US" sz="1400" b="1" kern="100">
                        <a:solidFill>
                          <a:schemeClr val="tx1"/>
                        </a:solidFill>
                        <a:effectLst/>
                        <a:latin typeface="+mn-lt"/>
                        <a:ea typeface="Calibri" panose="020F0502020204030204" pitchFamily="34" charset="0"/>
                        <a:cs typeface="Arial" panose="020B0604020202020204" pitchFamily="34" charset="0"/>
                      </a:endParaRPr>
                    </a:p>
                  </a:txBody>
                  <a:tcPr marT="0" marB="0" anchor="b">
                    <a:solidFill>
                      <a:schemeClr val="bg2"/>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marR="0" algn="ctr">
                        <a:lnSpc>
                          <a:spcPct val="107000"/>
                        </a:lnSpc>
                        <a:spcBef>
                          <a:spcPts val="0"/>
                        </a:spcBef>
                        <a:spcAft>
                          <a:spcPts val="0"/>
                        </a:spcAft>
                      </a:pPr>
                      <a:r>
                        <a:rPr lang="en-US" sz="1400" b="1" kern="100">
                          <a:solidFill>
                            <a:schemeClr val="tx1"/>
                          </a:solidFill>
                          <a:effectLst/>
                          <a:latin typeface="+mn-lt"/>
                        </a:rPr>
                        <a:t>Control</a:t>
                      </a:r>
                    </a:p>
                    <a:p>
                      <a:pPr marL="0" marR="0" algn="ctr">
                        <a:lnSpc>
                          <a:spcPct val="107000"/>
                        </a:lnSpc>
                        <a:spcBef>
                          <a:spcPts val="0"/>
                        </a:spcBef>
                        <a:spcAft>
                          <a:spcPts val="0"/>
                        </a:spcAft>
                      </a:pPr>
                      <a:r>
                        <a:rPr lang="en-US" sz="1400" b="1" kern="100">
                          <a:solidFill>
                            <a:schemeClr val="tx1"/>
                          </a:solidFill>
                          <a:effectLst/>
                          <a:latin typeface="+mn-lt"/>
                        </a:rPr>
                        <a:t>N=287</a:t>
                      </a:r>
                      <a:endParaRPr lang="en-US" sz="1400" b="1" kern="100">
                        <a:solidFill>
                          <a:schemeClr val="tx1"/>
                        </a:solidFill>
                        <a:effectLst/>
                        <a:latin typeface="+mn-lt"/>
                        <a:ea typeface="Calibri" panose="020F0502020204030204" pitchFamily="34" charset="0"/>
                        <a:cs typeface="Arial" panose="020B0604020202020204" pitchFamily="34" charset="0"/>
                      </a:endParaRPr>
                    </a:p>
                  </a:txBody>
                  <a:tcPr marT="0" marB="0" anchor="b">
                    <a:solidFill>
                      <a:schemeClr val="bg2"/>
                    </a:solidFill>
                  </a:tcPr>
                </a:tc>
                <a:tc>
                  <a:txBody>
                    <a:bodyPr/>
                    <a:lstStyle/>
                    <a:p>
                      <a:pPr marL="0" marR="0" algn="ctr">
                        <a:lnSpc>
                          <a:spcPct val="107000"/>
                        </a:lnSpc>
                        <a:spcBef>
                          <a:spcPts val="0"/>
                        </a:spcBef>
                        <a:spcAft>
                          <a:spcPts val="0"/>
                        </a:spcAft>
                      </a:pPr>
                      <a:r>
                        <a:rPr lang="en-US" sz="1400" b="1" kern="100">
                          <a:solidFill>
                            <a:schemeClr val="tx1"/>
                          </a:solidFill>
                          <a:effectLst/>
                          <a:latin typeface="+mn-lt"/>
                        </a:rPr>
                        <a:t>p-value</a:t>
                      </a:r>
                      <a:endParaRPr lang="en-US" sz="1400" b="1" kern="100">
                        <a:solidFill>
                          <a:schemeClr val="tx1"/>
                        </a:solidFill>
                        <a:effectLst/>
                        <a:latin typeface="+mn-lt"/>
                        <a:ea typeface="Calibri" panose="020F0502020204030204" pitchFamily="34" charset="0"/>
                        <a:cs typeface="Arial" panose="020B0604020202020204" pitchFamily="34" charset="0"/>
                      </a:endParaRPr>
                    </a:p>
                  </a:txBody>
                  <a:tcPr marT="0" marB="0" anchor="b">
                    <a:solidFill>
                      <a:schemeClr val="bg2"/>
                    </a:solidFill>
                  </a:tcPr>
                </a:tc>
                <a:extLst>
                  <a:ext uri="{0D108BD9-81ED-4DB2-BD59-A6C34878D82A}">
                    <a16:rowId xmlns:a16="http://schemas.microsoft.com/office/drawing/2014/main" val="1958758495"/>
                  </a:ext>
                </a:extLst>
              </a:tr>
              <a:tr h="399366">
                <a:tc>
                  <a:txBody>
                    <a:bodyPr/>
                    <a:lstStyle/>
                    <a:p>
                      <a:pPr marL="0" marR="0">
                        <a:lnSpc>
                          <a:spcPct val="107000"/>
                        </a:lnSpc>
                        <a:spcBef>
                          <a:spcPts val="0"/>
                        </a:spcBef>
                        <a:spcAft>
                          <a:spcPts val="0"/>
                        </a:spcAft>
                      </a:pPr>
                      <a:r>
                        <a:rPr lang="en-US" sz="1400" b="1" kern="100" dirty="0">
                          <a:solidFill>
                            <a:srgbClr val="000000"/>
                          </a:solidFill>
                          <a:effectLst/>
                          <a:latin typeface="+mn-lt"/>
                        </a:rPr>
                        <a:t>Composite </a:t>
                      </a:r>
                    </a:p>
                    <a:p>
                      <a:pPr marL="0" marR="0">
                        <a:lnSpc>
                          <a:spcPct val="107000"/>
                        </a:lnSpc>
                        <a:spcBef>
                          <a:spcPts val="0"/>
                        </a:spcBef>
                        <a:spcAft>
                          <a:spcPts val="0"/>
                        </a:spcAft>
                      </a:pPr>
                      <a:r>
                        <a:rPr lang="en-US" sz="1400" b="1" kern="100" dirty="0">
                          <a:solidFill>
                            <a:srgbClr val="000000"/>
                          </a:solidFill>
                          <a:effectLst/>
                          <a:latin typeface="+mn-lt"/>
                        </a:rPr>
                        <a:t>   </a:t>
                      </a:r>
                      <a:r>
                        <a:rPr lang="en-US" sz="1400" b="0" kern="100" dirty="0">
                          <a:solidFill>
                            <a:srgbClr val="000000"/>
                          </a:solidFill>
                          <a:effectLst/>
                          <a:latin typeface="+mn-lt"/>
                        </a:rPr>
                        <a:t>All-cause mortality</a:t>
                      </a:r>
                    </a:p>
                    <a:p>
                      <a:pPr marL="0" marR="0">
                        <a:lnSpc>
                          <a:spcPct val="107000"/>
                        </a:lnSpc>
                        <a:spcBef>
                          <a:spcPts val="0"/>
                        </a:spcBef>
                        <a:spcAft>
                          <a:spcPts val="0"/>
                        </a:spcAft>
                      </a:pPr>
                      <a:r>
                        <a:rPr lang="en-US" sz="1400" b="0" kern="100" dirty="0">
                          <a:solidFill>
                            <a:srgbClr val="000000"/>
                          </a:solidFill>
                          <a:effectLst/>
                          <a:latin typeface="+mn-lt"/>
                        </a:rPr>
                        <a:t>   Tricuspid valve surgery </a:t>
                      </a:r>
                    </a:p>
                    <a:p>
                      <a:pPr marL="0" marR="0">
                        <a:lnSpc>
                          <a:spcPct val="107000"/>
                        </a:lnSpc>
                        <a:spcBef>
                          <a:spcPts val="0"/>
                        </a:spcBef>
                        <a:spcAft>
                          <a:spcPts val="0"/>
                        </a:spcAft>
                      </a:pPr>
                      <a:r>
                        <a:rPr lang="en-US" sz="1400" b="0" kern="100" dirty="0">
                          <a:solidFill>
                            <a:srgbClr val="000000"/>
                          </a:solidFill>
                          <a:effectLst/>
                          <a:latin typeface="+mn-lt"/>
                        </a:rPr>
                        <a:t>   Transcatheter intervention</a:t>
                      </a:r>
                      <a:endParaRPr lang="en-US" sz="1400" b="0" kern="100" dirty="0">
                        <a:solidFill>
                          <a:srgbClr val="000000"/>
                        </a:solidFill>
                        <a:effectLst/>
                        <a:latin typeface="+mn-lt"/>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400" b="1" kern="1200">
                          <a:solidFill>
                            <a:srgbClr val="000000"/>
                          </a:solidFill>
                          <a:effectLst/>
                          <a:latin typeface="+mn-lt"/>
                        </a:rPr>
                        <a:t>22.4% (62)</a:t>
                      </a:r>
                    </a:p>
                    <a:p>
                      <a:pPr marL="0" marR="0" algn="ctr">
                        <a:lnSpc>
                          <a:spcPct val="107000"/>
                        </a:lnSpc>
                        <a:spcBef>
                          <a:spcPts val="0"/>
                        </a:spcBef>
                        <a:spcAft>
                          <a:spcPts val="0"/>
                        </a:spcAft>
                      </a:pPr>
                      <a:r>
                        <a:rPr lang="en-US" sz="1400" b="0" kern="100">
                          <a:solidFill>
                            <a:srgbClr val="000000"/>
                          </a:solidFill>
                          <a:effectLst/>
                          <a:latin typeface="+mn-lt"/>
                        </a:rPr>
                        <a:t>17.9% (49)</a:t>
                      </a:r>
                      <a:br>
                        <a:rPr lang="en-US" sz="1400" b="0" kern="100">
                          <a:solidFill>
                            <a:srgbClr val="000000"/>
                          </a:solidFill>
                          <a:effectLst/>
                          <a:latin typeface="+mn-lt"/>
                        </a:rPr>
                      </a:br>
                      <a:r>
                        <a:rPr lang="en-US" sz="1400" b="0" kern="100">
                          <a:solidFill>
                            <a:srgbClr val="000000"/>
                          </a:solidFill>
                          <a:effectLst/>
                          <a:latin typeface="+mn-lt"/>
                        </a:rPr>
                        <a:t>2.3% (6)</a:t>
                      </a:r>
                      <a:br>
                        <a:rPr lang="en-US" sz="1400" b="0" kern="100">
                          <a:solidFill>
                            <a:srgbClr val="000000"/>
                          </a:solidFill>
                          <a:effectLst/>
                          <a:latin typeface="+mn-lt"/>
                        </a:rPr>
                      </a:br>
                      <a:r>
                        <a:rPr lang="en-US" sz="1400" b="0" kern="100">
                          <a:solidFill>
                            <a:srgbClr val="000000"/>
                          </a:solidFill>
                          <a:effectLst/>
                          <a:latin typeface="+mn-lt"/>
                        </a:rPr>
                        <a:t>3.8% (10)</a:t>
                      </a:r>
                      <a:endParaRPr lang="en-US" sz="1400" b="0" kern="100">
                        <a:solidFill>
                          <a:srgbClr val="000000"/>
                        </a:solidFill>
                        <a:effectLst/>
                        <a:latin typeface="+mn-lt"/>
                        <a:ea typeface="Calibri" panose="020F0502020204030204" pitchFamily="34" charset="0"/>
                        <a:cs typeface="Arial" panose="020B0604020202020204" pitchFamily="34" charset="0"/>
                      </a:endParaRPr>
                    </a:p>
                  </a:txBody>
                  <a:tcPr marT="0" marB="0" anchor="ct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400" b="1" kern="1200">
                          <a:solidFill>
                            <a:srgbClr val="000000"/>
                          </a:solidFill>
                          <a:effectLst/>
                          <a:latin typeface="+mn-lt"/>
                        </a:rPr>
                        <a:t>70.7% (185)</a:t>
                      </a:r>
                      <a:br>
                        <a:rPr lang="en-US" sz="1400" kern="1200">
                          <a:solidFill>
                            <a:srgbClr val="000000"/>
                          </a:solidFill>
                          <a:effectLst/>
                          <a:latin typeface="+mn-lt"/>
                        </a:rPr>
                      </a:br>
                      <a:r>
                        <a:rPr lang="en-US" sz="1400" kern="1200">
                          <a:solidFill>
                            <a:srgbClr val="000000"/>
                          </a:solidFill>
                          <a:effectLst/>
                          <a:latin typeface="+mn-lt"/>
                        </a:rPr>
                        <a:t>17.1% (45)</a:t>
                      </a:r>
                      <a:br>
                        <a:rPr lang="en-US" sz="1400" kern="1200">
                          <a:solidFill>
                            <a:srgbClr val="000000"/>
                          </a:solidFill>
                          <a:effectLst/>
                          <a:latin typeface="+mn-lt"/>
                        </a:rPr>
                      </a:br>
                      <a:r>
                        <a:rPr lang="en-US" sz="1400" kern="1200">
                          <a:solidFill>
                            <a:srgbClr val="000000"/>
                          </a:solidFill>
                          <a:effectLst/>
                          <a:latin typeface="+mn-lt"/>
                        </a:rPr>
                        <a:t>4.3% (11)</a:t>
                      </a:r>
                      <a:br>
                        <a:rPr lang="en-US" sz="1400" kern="1200">
                          <a:solidFill>
                            <a:srgbClr val="000000"/>
                          </a:solidFill>
                          <a:effectLst/>
                          <a:latin typeface="+mn-lt"/>
                        </a:rPr>
                      </a:br>
                      <a:r>
                        <a:rPr lang="en-US" sz="1400" kern="1200">
                          <a:solidFill>
                            <a:srgbClr val="000000"/>
                          </a:solidFill>
                          <a:effectLst/>
                          <a:latin typeface="+mn-lt"/>
                        </a:rPr>
                        <a:t>61.5% (142)</a:t>
                      </a:r>
                      <a:endParaRPr lang="en-US" sz="1400" kern="1200">
                        <a:solidFill>
                          <a:srgbClr val="000000"/>
                        </a:solidFill>
                        <a:effectLst/>
                        <a:latin typeface="+mn-lt"/>
                        <a:cs typeface="Arial" panose="020B0604020202020204" pitchFamily="34" charset="0"/>
                      </a:endParaRPr>
                    </a:p>
                  </a:txBody>
                  <a:tcPr marT="0" marB="0" anchor="ctr"/>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400" b="1" kern="1200" dirty="0">
                          <a:solidFill>
                            <a:srgbClr val="000000"/>
                          </a:solidFill>
                          <a:effectLst/>
                          <a:latin typeface="+mn-lt"/>
                        </a:rPr>
                        <a:t>&lt;0.0001</a:t>
                      </a:r>
                    </a:p>
                    <a:p>
                      <a:pPr marL="0" marR="0" lvl="0" indent="0" algn="ctr" defTabSz="685800" rtl="0" eaLnBrk="1" fontAlgn="auto" latinLnBrk="0" hangingPunct="1">
                        <a:lnSpc>
                          <a:spcPct val="107000"/>
                        </a:lnSpc>
                        <a:spcBef>
                          <a:spcPts val="0"/>
                        </a:spcBef>
                        <a:spcAft>
                          <a:spcPts val="0"/>
                        </a:spcAft>
                        <a:buClrTx/>
                        <a:buSzTx/>
                        <a:buFontTx/>
                        <a:buNone/>
                        <a:tabLst/>
                        <a:defRPr/>
                      </a:pPr>
                      <a:endParaRPr lang="en-US" sz="1400" kern="1200" dirty="0">
                        <a:solidFill>
                          <a:srgbClr val="000000"/>
                        </a:solidFill>
                        <a:effectLst/>
                        <a:latin typeface="+mn-lt"/>
                      </a:endParaRPr>
                    </a:p>
                    <a:p>
                      <a:pPr marL="0" marR="0" lvl="0" indent="0" algn="ctr" defTabSz="685800" rtl="0" eaLnBrk="1" fontAlgn="auto" latinLnBrk="0" hangingPunct="1">
                        <a:lnSpc>
                          <a:spcPct val="107000"/>
                        </a:lnSpc>
                        <a:spcBef>
                          <a:spcPts val="0"/>
                        </a:spcBef>
                        <a:spcAft>
                          <a:spcPts val="0"/>
                        </a:spcAft>
                        <a:buClrTx/>
                        <a:buSzTx/>
                        <a:buFontTx/>
                        <a:buNone/>
                        <a:tabLst/>
                        <a:defRPr/>
                      </a:pPr>
                      <a:endParaRPr lang="en-US" sz="1400" kern="1200" dirty="0">
                        <a:solidFill>
                          <a:srgbClr val="000000"/>
                        </a:solidFill>
                        <a:effectLst/>
                        <a:latin typeface="+mn-lt"/>
                      </a:endParaRPr>
                    </a:p>
                    <a:p>
                      <a:pPr marL="0" marR="0" lvl="0" indent="0" algn="ctr" defTabSz="685800" rtl="0" eaLnBrk="1" fontAlgn="auto" latinLnBrk="0" hangingPunct="1">
                        <a:lnSpc>
                          <a:spcPct val="107000"/>
                        </a:lnSpc>
                        <a:spcBef>
                          <a:spcPts val="0"/>
                        </a:spcBef>
                        <a:spcAft>
                          <a:spcPts val="0"/>
                        </a:spcAft>
                        <a:buClrTx/>
                        <a:buSzTx/>
                        <a:buFontTx/>
                        <a:buNone/>
                        <a:tabLst/>
                        <a:defRPr/>
                      </a:pPr>
                      <a:endParaRPr lang="en-US" sz="1400" b="0" kern="100" dirty="0">
                        <a:solidFill>
                          <a:srgbClr val="000000"/>
                        </a:solidFill>
                        <a:effectLst/>
                        <a:latin typeface="+mn-lt"/>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3674664197"/>
                  </a:ext>
                </a:extLst>
              </a:tr>
            </a:tbl>
          </a:graphicData>
        </a:graphic>
      </p:graphicFrame>
      <p:sp>
        <p:nvSpPr>
          <p:cNvPr id="2" name="TextBox 1">
            <a:extLst>
              <a:ext uri="{FF2B5EF4-FFF2-40B4-BE49-F238E27FC236}">
                <a16:creationId xmlns:a16="http://schemas.microsoft.com/office/drawing/2014/main" id="{3B1D9478-A65A-685B-FBC1-D125D106B01F}"/>
              </a:ext>
            </a:extLst>
          </p:cNvPr>
          <p:cNvSpPr txBox="1"/>
          <p:nvPr/>
        </p:nvSpPr>
        <p:spPr>
          <a:xfrm>
            <a:off x="858748" y="128783"/>
            <a:ext cx="4648200" cy="369332"/>
          </a:xfrm>
          <a:prstGeom prst="rect">
            <a:avLst/>
          </a:prstGeom>
          <a:noFill/>
        </p:spPr>
        <p:txBody>
          <a:bodyPr wrap="square" rtlCol="0">
            <a:spAutoFit/>
          </a:bodyPr>
          <a:lstStyle/>
          <a:p>
            <a:r>
              <a:rPr lang="en-US">
                <a:solidFill>
                  <a:schemeClr val="tx2"/>
                </a:solidFill>
              </a:rPr>
              <a:t>INTENTION-TO-TREAT</a:t>
            </a:r>
          </a:p>
        </p:txBody>
      </p:sp>
      <p:cxnSp>
        <p:nvCxnSpPr>
          <p:cNvPr id="11" name="Straight Connector 10">
            <a:extLst>
              <a:ext uri="{FF2B5EF4-FFF2-40B4-BE49-F238E27FC236}">
                <a16:creationId xmlns:a16="http://schemas.microsoft.com/office/drawing/2014/main" id="{D4A57030-4835-2F58-62F1-DC28B1085669}"/>
              </a:ext>
            </a:extLst>
          </p:cNvPr>
          <p:cNvCxnSpPr>
            <a:cxnSpLocks/>
          </p:cNvCxnSpPr>
          <p:nvPr/>
        </p:nvCxnSpPr>
        <p:spPr>
          <a:xfrm flipH="1">
            <a:off x="3525865" y="2348930"/>
            <a:ext cx="2827310" cy="0"/>
          </a:xfrm>
          <a:prstGeom prst="line">
            <a:avLst/>
          </a:prstGeom>
          <a:ln>
            <a:solidFill>
              <a:schemeClr val="tx2">
                <a:alpha val="64000"/>
              </a:schemeClr>
            </a:solidFill>
            <a:headEnd type="oval"/>
            <a:tailEnd type="triangle" w="lg" len="lg"/>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23F6A71D-140B-09DB-F9FD-DEFCAABED6F4}"/>
              </a:ext>
            </a:extLst>
          </p:cNvPr>
          <p:cNvSpPr/>
          <p:nvPr/>
        </p:nvSpPr>
        <p:spPr>
          <a:xfrm>
            <a:off x="5999517" y="1990149"/>
            <a:ext cx="6097233" cy="121407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en-US" sz="1600" b="1" dirty="0">
                <a:solidFill>
                  <a:schemeClr val="tx2"/>
                </a:solidFill>
              </a:rPr>
              <a:t>Difference driven by transcatheter intervention in Control group (crossover procedure) </a:t>
            </a:r>
            <a:r>
              <a:rPr lang="en-US" sz="1600" dirty="0">
                <a:solidFill>
                  <a:schemeClr val="tx2"/>
                </a:solidFill>
              </a:rPr>
              <a:t>after 1 year. Rates of all-cause mortality and tricuspid valve (TV) surgery not statistically different between groups. </a:t>
            </a:r>
          </a:p>
        </p:txBody>
      </p:sp>
      <p:pic>
        <p:nvPicPr>
          <p:cNvPr id="10" name="Picture 9">
            <a:extLst>
              <a:ext uri="{FF2B5EF4-FFF2-40B4-BE49-F238E27FC236}">
                <a16:creationId xmlns:a16="http://schemas.microsoft.com/office/drawing/2014/main" id="{638653B3-80F5-FC7E-9EBE-0D66BA9C312F}"/>
              </a:ext>
            </a:extLst>
          </p:cNvPr>
          <p:cNvPicPr>
            <a:picLocks noChangeAspect="1"/>
          </p:cNvPicPr>
          <p:nvPr/>
        </p:nvPicPr>
        <p:blipFill>
          <a:blip r:embed="rId4"/>
          <a:stretch>
            <a:fillRect/>
          </a:stretch>
        </p:blipFill>
        <p:spPr>
          <a:xfrm>
            <a:off x="10755706" y="5730916"/>
            <a:ext cx="1436294" cy="259431"/>
          </a:xfrm>
          <a:prstGeom prst="rect">
            <a:avLst/>
          </a:prstGeom>
        </p:spPr>
      </p:pic>
    </p:spTree>
    <p:extLst>
      <p:ext uri="{BB962C8B-B14F-4D97-AF65-F5344CB8AC3E}">
        <p14:creationId xmlns:p14="http://schemas.microsoft.com/office/powerpoint/2010/main" val="112168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0C8953-26E3-C439-B07B-46DF7ECAD72F}"/>
              </a:ext>
            </a:extLst>
          </p:cNvPr>
          <p:cNvSpPr/>
          <p:nvPr/>
        </p:nvSpPr>
        <p:spPr>
          <a:xfrm>
            <a:off x="0" y="0"/>
            <a:ext cx="2378333" cy="4981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BDD60-395F-8E93-361B-C2E5EBD68683}"/>
              </a:ext>
            </a:extLst>
          </p:cNvPr>
          <p:cNvSpPr>
            <a:spLocks noGrp="1"/>
          </p:cNvSpPr>
          <p:nvPr>
            <p:ph type="title"/>
          </p:nvPr>
        </p:nvSpPr>
        <p:spPr/>
        <p:txBody>
          <a:bodyPr/>
          <a:lstStyle/>
          <a:p>
            <a:r>
              <a:rPr lang="en-US" b="1"/>
              <a:t>Both 2-year Prespecified Endpoints Met</a:t>
            </a:r>
          </a:p>
        </p:txBody>
      </p:sp>
      <p:sp>
        <p:nvSpPr>
          <p:cNvPr id="4" name="Rectangle: Rounded Corners 3">
            <a:extLst>
              <a:ext uri="{FF2B5EF4-FFF2-40B4-BE49-F238E27FC236}">
                <a16:creationId xmlns:a16="http://schemas.microsoft.com/office/drawing/2014/main" id="{BB2BE6E1-5879-A167-90FB-7E8DAC98B37A}"/>
              </a:ext>
            </a:extLst>
          </p:cNvPr>
          <p:cNvSpPr/>
          <p:nvPr/>
        </p:nvSpPr>
        <p:spPr>
          <a:xfrm>
            <a:off x="1962151" y="1979613"/>
            <a:ext cx="9067800" cy="1011238"/>
          </a:xfrm>
          <a:prstGeom prst="roundRect">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rPr>
              <a:t>Reduction in annualized HFH at 24 months in Device group (p=0.02).</a:t>
            </a:r>
          </a:p>
        </p:txBody>
      </p:sp>
      <p:sp>
        <p:nvSpPr>
          <p:cNvPr id="5" name="Rectangle: Rounded Corners 4">
            <a:extLst>
              <a:ext uri="{FF2B5EF4-FFF2-40B4-BE49-F238E27FC236}">
                <a16:creationId xmlns:a16="http://schemas.microsoft.com/office/drawing/2014/main" id="{E0BF113D-1750-88BB-03FE-EDB11D5A47A5}"/>
              </a:ext>
            </a:extLst>
          </p:cNvPr>
          <p:cNvSpPr/>
          <p:nvPr/>
        </p:nvSpPr>
        <p:spPr>
          <a:xfrm>
            <a:off x="1962151" y="3345300"/>
            <a:ext cx="9067800" cy="2035885"/>
          </a:xfrm>
          <a:prstGeom prst="roundRect">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rPr>
              <a:t>Higher freedom from all-cause mortality, tricuspid valve surgery, and transcatheter intervention at 24 months in Device group, driven by transcatheter interventions in the Control group (p&lt;0.0001).</a:t>
            </a:r>
          </a:p>
        </p:txBody>
      </p:sp>
      <p:pic>
        <p:nvPicPr>
          <p:cNvPr id="7" name="Graphic 6" descr="Checkmark with solid fill">
            <a:extLst>
              <a:ext uri="{FF2B5EF4-FFF2-40B4-BE49-F238E27FC236}">
                <a16:creationId xmlns:a16="http://schemas.microsoft.com/office/drawing/2014/main" id="{2B4F2E4E-5506-B871-D946-46E2E317FE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2037557"/>
            <a:ext cx="914400" cy="914400"/>
          </a:xfrm>
          <a:prstGeom prst="rect">
            <a:avLst/>
          </a:prstGeom>
        </p:spPr>
      </p:pic>
      <p:pic>
        <p:nvPicPr>
          <p:cNvPr id="8" name="Graphic 7" descr="Checkmark with solid fill">
            <a:extLst>
              <a:ext uri="{FF2B5EF4-FFF2-40B4-BE49-F238E27FC236}">
                <a16:creationId xmlns:a16="http://schemas.microsoft.com/office/drawing/2014/main" id="{E9CA47A0-39C5-4957-EC46-3D5021B380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3906043"/>
            <a:ext cx="914400" cy="914400"/>
          </a:xfrm>
          <a:prstGeom prst="rect">
            <a:avLst/>
          </a:prstGeom>
        </p:spPr>
      </p:pic>
      <p:sp>
        <p:nvSpPr>
          <p:cNvPr id="3" name="TextBox 2">
            <a:extLst>
              <a:ext uri="{FF2B5EF4-FFF2-40B4-BE49-F238E27FC236}">
                <a16:creationId xmlns:a16="http://schemas.microsoft.com/office/drawing/2014/main" id="{C1C2C32A-0949-5F8C-9A86-5E4FBCE0DD03}"/>
              </a:ext>
            </a:extLst>
          </p:cNvPr>
          <p:cNvSpPr txBox="1"/>
          <p:nvPr/>
        </p:nvSpPr>
        <p:spPr>
          <a:xfrm>
            <a:off x="838200" y="426729"/>
            <a:ext cx="4648200" cy="369332"/>
          </a:xfrm>
          <a:prstGeom prst="rect">
            <a:avLst/>
          </a:prstGeom>
          <a:noFill/>
        </p:spPr>
        <p:txBody>
          <a:bodyPr wrap="square" rtlCol="0">
            <a:spAutoFit/>
          </a:bodyPr>
          <a:lstStyle/>
          <a:p>
            <a:r>
              <a:rPr lang="en-US">
                <a:solidFill>
                  <a:schemeClr val="tx2"/>
                </a:solidFill>
              </a:rPr>
              <a:t>INTENTION-TO-TREAT</a:t>
            </a:r>
          </a:p>
        </p:txBody>
      </p:sp>
      <p:pic>
        <p:nvPicPr>
          <p:cNvPr id="6" name="Picture 5">
            <a:extLst>
              <a:ext uri="{FF2B5EF4-FFF2-40B4-BE49-F238E27FC236}">
                <a16:creationId xmlns:a16="http://schemas.microsoft.com/office/drawing/2014/main" id="{7B530C44-5A29-93CB-EB99-9B604C88BC34}"/>
              </a:ext>
            </a:extLst>
          </p:cNvPr>
          <p:cNvPicPr>
            <a:picLocks noChangeAspect="1"/>
          </p:cNvPicPr>
          <p:nvPr/>
        </p:nvPicPr>
        <p:blipFill>
          <a:blip r:embed="rId5"/>
          <a:stretch>
            <a:fillRect/>
          </a:stretch>
        </p:blipFill>
        <p:spPr>
          <a:xfrm>
            <a:off x="10755706" y="5730916"/>
            <a:ext cx="1436294" cy="259431"/>
          </a:xfrm>
          <a:prstGeom prst="rect">
            <a:avLst/>
          </a:prstGeom>
        </p:spPr>
      </p:pic>
    </p:spTree>
    <p:extLst>
      <p:ext uri="{BB962C8B-B14F-4D97-AF65-F5344CB8AC3E}">
        <p14:creationId xmlns:p14="http://schemas.microsoft.com/office/powerpoint/2010/main" val="3790850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FDD234-1822-C033-D6ED-71B271E8EC2F}"/>
              </a:ext>
            </a:extLst>
          </p:cNvPr>
          <p:cNvSpPr/>
          <p:nvPr/>
        </p:nvSpPr>
        <p:spPr>
          <a:xfrm>
            <a:off x="0" y="0"/>
            <a:ext cx="2378333" cy="4981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B307F-37AF-5619-078D-EF10E7F7C4CB}"/>
              </a:ext>
            </a:extLst>
          </p:cNvPr>
          <p:cNvSpPr>
            <a:spLocks noGrp="1"/>
          </p:cNvSpPr>
          <p:nvPr>
            <p:ph type="title"/>
          </p:nvPr>
        </p:nvSpPr>
        <p:spPr/>
        <p:txBody>
          <a:bodyPr/>
          <a:lstStyle/>
          <a:p>
            <a:r>
              <a:rPr lang="en-US" b="1"/>
              <a:t>Safety Through Two Years</a:t>
            </a:r>
          </a:p>
        </p:txBody>
      </p:sp>
      <p:graphicFrame>
        <p:nvGraphicFramePr>
          <p:cNvPr id="3" name="Table 2">
            <a:extLst>
              <a:ext uri="{FF2B5EF4-FFF2-40B4-BE49-F238E27FC236}">
                <a16:creationId xmlns:a16="http://schemas.microsoft.com/office/drawing/2014/main" id="{91E7C767-F8FE-3BC6-5D6A-4D7F8F1E7694}"/>
              </a:ext>
            </a:extLst>
          </p:cNvPr>
          <p:cNvGraphicFramePr>
            <a:graphicFrameLocks noGrp="1"/>
          </p:cNvGraphicFramePr>
          <p:nvPr>
            <p:extLst>
              <p:ext uri="{D42A27DB-BD31-4B8C-83A1-F6EECF244321}">
                <p14:modId xmlns:p14="http://schemas.microsoft.com/office/powerpoint/2010/main" val="3663230101"/>
              </p:ext>
            </p:extLst>
          </p:nvPr>
        </p:nvGraphicFramePr>
        <p:xfrm>
          <a:off x="2307133" y="1909763"/>
          <a:ext cx="7577734" cy="3042676"/>
        </p:xfrm>
        <a:graphic>
          <a:graphicData uri="http://schemas.openxmlformats.org/drawingml/2006/table">
            <a:tbl>
              <a:tblPr firstRow="1" firstCol="1" bandRow="1">
                <a:tableStyleId>{69012ECD-51FC-41F1-AA8D-1B2483CD663E}</a:tableStyleId>
              </a:tblPr>
              <a:tblGrid>
                <a:gridCol w="4617542">
                  <a:extLst>
                    <a:ext uri="{9D8B030D-6E8A-4147-A177-3AD203B41FA5}">
                      <a16:colId xmlns:a16="http://schemas.microsoft.com/office/drawing/2014/main" val="1878475906"/>
                    </a:ext>
                  </a:extLst>
                </a:gridCol>
                <a:gridCol w="1480096">
                  <a:extLst>
                    <a:ext uri="{9D8B030D-6E8A-4147-A177-3AD203B41FA5}">
                      <a16:colId xmlns:a16="http://schemas.microsoft.com/office/drawing/2014/main" val="3118570647"/>
                    </a:ext>
                  </a:extLst>
                </a:gridCol>
                <a:gridCol w="1480096">
                  <a:extLst>
                    <a:ext uri="{9D8B030D-6E8A-4147-A177-3AD203B41FA5}">
                      <a16:colId xmlns:a16="http://schemas.microsoft.com/office/drawing/2014/main" val="450108013"/>
                    </a:ext>
                  </a:extLst>
                </a:gridCol>
              </a:tblGrid>
              <a:tr h="683208">
                <a:tc>
                  <a:txBody>
                    <a:bodyPr/>
                    <a:lstStyle/>
                    <a:p>
                      <a:pPr marL="0" marR="0">
                        <a:lnSpc>
                          <a:spcPct val="107000"/>
                        </a:lnSpc>
                        <a:spcBef>
                          <a:spcPts val="0"/>
                        </a:spcBef>
                        <a:spcAft>
                          <a:spcPts val="0"/>
                        </a:spcAft>
                      </a:pPr>
                      <a:r>
                        <a:rPr lang="en-US" sz="2000" kern="100" dirty="0">
                          <a:solidFill>
                            <a:schemeClr val="tx1"/>
                          </a:solidFill>
                          <a:effectLst/>
                        </a:rPr>
                        <a:t>Adverse Event through 2 Years</a:t>
                      </a:r>
                      <a:endParaRPr lang="en-US"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algn="ctr">
                        <a:lnSpc>
                          <a:spcPct val="107000"/>
                        </a:lnSpc>
                        <a:spcBef>
                          <a:spcPts val="0"/>
                        </a:spcBef>
                        <a:spcAft>
                          <a:spcPts val="0"/>
                        </a:spcAft>
                      </a:pPr>
                      <a:r>
                        <a:rPr lang="en-US" sz="2000" kern="100">
                          <a:solidFill>
                            <a:schemeClr val="tx1"/>
                          </a:solidFill>
                          <a:effectLst/>
                        </a:rPr>
                        <a:t>Device</a:t>
                      </a:r>
                    </a:p>
                    <a:p>
                      <a:pPr marL="0" marR="0" algn="ctr">
                        <a:lnSpc>
                          <a:spcPct val="107000"/>
                        </a:lnSpc>
                        <a:spcBef>
                          <a:spcPts val="0"/>
                        </a:spcBef>
                        <a:spcAft>
                          <a:spcPts val="0"/>
                        </a:spcAft>
                      </a:pPr>
                      <a:r>
                        <a:rPr lang="en-US" sz="2000" kern="100">
                          <a:solidFill>
                            <a:schemeClr val="tx1"/>
                          </a:solidFill>
                          <a:effectLst/>
                        </a:rPr>
                        <a:t>N=285</a:t>
                      </a:r>
                      <a:endParaRPr lang="en-US" sz="2000" kern="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algn="ctr">
                        <a:lnSpc>
                          <a:spcPct val="107000"/>
                        </a:lnSpc>
                        <a:spcBef>
                          <a:spcPts val="0"/>
                        </a:spcBef>
                        <a:spcAft>
                          <a:spcPts val="0"/>
                        </a:spcAft>
                      </a:pPr>
                      <a:r>
                        <a:rPr lang="en-US" sz="2000" kern="100" dirty="0">
                          <a:solidFill>
                            <a:schemeClr val="tx1"/>
                          </a:solidFill>
                          <a:effectLst/>
                        </a:rPr>
                        <a:t>Control</a:t>
                      </a:r>
                    </a:p>
                    <a:p>
                      <a:pPr marL="0" marR="0" algn="ctr">
                        <a:lnSpc>
                          <a:spcPct val="107000"/>
                        </a:lnSpc>
                        <a:spcBef>
                          <a:spcPts val="0"/>
                        </a:spcBef>
                        <a:spcAft>
                          <a:spcPts val="0"/>
                        </a:spcAft>
                      </a:pPr>
                      <a:r>
                        <a:rPr lang="en-US" sz="2000" kern="100" dirty="0">
                          <a:solidFill>
                            <a:schemeClr val="tx1"/>
                          </a:solidFill>
                          <a:effectLst/>
                        </a:rPr>
                        <a:t>N=287</a:t>
                      </a:r>
                      <a:endParaRPr lang="en-US" sz="20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714328463"/>
                  </a:ext>
                </a:extLst>
              </a:tr>
              <a:tr h="335252">
                <a:tc>
                  <a:txBody>
                    <a:bodyPr/>
                    <a:lstStyle/>
                    <a:p>
                      <a:pPr marL="104775" marR="0">
                        <a:lnSpc>
                          <a:spcPct val="107000"/>
                        </a:lnSpc>
                        <a:spcBef>
                          <a:spcPts val="0"/>
                        </a:spcBef>
                        <a:spcAft>
                          <a:spcPts val="0"/>
                        </a:spcAft>
                      </a:pPr>
                      <a:r>
                        <a:rPr lang="en-US" sz="2000" b="0" kern="100" dirty="0">
                          <a:effectLst/>
                        </a:rPr>
                        <a:t>Stroke</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B w="12700" cap="flat" cmpd="sng" algn="ctr">
                      <a:noFill/>
                      <a:prstDash val="solid"/>
                      <a:miter lim="800000"/>
                    </a:lnB>
                  </a:tcPr>
                </a:tc>
                <a:tc>
                  <a:txBody>
                    <a:bodyPr/>
                    <a:lstStyle/>
                    <a:p>
                      <a:pPr marL="0" marR="0" algn="ctr">
                        <a:lnSpc>
                          <a:spcPct val="107000"/>
                        </a:lnSpc>
                        <a:spcBef>
                          <a:spcPts val="0"/>
                        </a:spcBef>
                        <a:spcAft>
                          <a:spcPts val="0"/>
                        </a:spcAft>
                      </a:pPr>
                      <a:r>
                        <a:rPr lang="en-US" sz="2000" kern="100">
                          <a:effectLst/>
                        </a:rPr>
                        <a:t>1.9%</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noFill/>
                      <a:prstDash val="solid"/>
                      <a:miter lim="800000"/>
                    </a:lnB>
                  </a:tcPr>
                </a:tc>
                <a:tc>
                  <a:txBody>
                    <a:bodyPr/>
                    <a:lstStyle/>
                    <a:p>
                      <a:pPr marL="0" marR="0" algn="ctr">
                        <a:lnSpc>
                          <a:spcPct val="107000"/>
                        </a:lnSpc>
                        <a:spcBef>
                          <a:spcPts val="0"/>
                        </a:spcBef>
                        <a:spcAft>
                          <a:spcPts val="0"/>
                        </a:spcAft>
                      </a:pPr>
                      <a:r>
                        <a:rPr lang="en-US" sz="2000" kern="100">
                          <a:effectLst/>
                        </a:rPr>
                        <a:t>2.5%</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B w="12700" cap="flat" cmpd="sng" algn="ctr">
                      <a:noFill/>
                      <a:prstDash val="solid"/>
                      <a:miter lim="800000"/>
                    </a:lnB>
                  </a:tcPr>
                </a:tc>
                <a:extLst>
                  <a:ext uri="{0D108BD9-81ED-4DB2-BD59-A6C34878D82A}">
                    <a16:rowId xmlns:a16="http://schemas.microsoft.com/office/drawing/2014/main" val="635936986"/>
                  </a:ext>
                </a:extLst>
              </a:tr>
              <a:tr h="335252">
                <a:tc>
                  <a:txBody>
                    <a:bodyPr/>
                    <a:lstStyle/>
                    <a:p>
                      <a:pPr marL="104775" marR="0">
                        <a:lnSpc>
                          <a:spcPct val="107000"/>
                        </a:lnSpc>
                        <a:spcBef>
                          <a:spcPts val="0"/>
                        </a:spcBef>
                        <a:spcAft>
                          <a:spcPts val="0"/>
                        </a:spcAft>
                      </a:pPr>
                      <a:r>
                        <a:rPr lang="en-US" sz="2000" b="0" kern="100">
                          <a:effectLst/>
                        </a:rPr>
                        <a:t>Transient ischemic attack</a:t>
                      </a:r>
                      <a:endParaRPr lang="en-US" sz="2000" b="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kern="100">
                          <a:effectLst/>
                        </a:rPr>
                        <a:t>1.7%</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kern="100" dirty="0">
                          <a:effectLst/>
                        </a:rPr>
                        <a:t>1.0%</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045191325"/>
                  </a:ext>
                </a:extLst>
              </a:tr>
              <a:tr h="335252">
                <a:tc>
                  <a:txBody>
                    <a:bodyPr/>
                    <a:lstStyle/>
                    <a:p>
                      <a:pPr marL="104775" marR="0">
                        <a:lnSpc>
                          <a:spcPct val="107000"/>
                        </a:lnSpc>
                        <a:spcBef>
                          <a:spcPts val="0"/>
                        </a:spcBef>
                        <a:spcAft>
                          <a:spcPts val="0"/>
                        </a:spcAft>
                      </a:pPr>
                      <a:r>
                        <a:rPr lang="en-US" sz="2000" b="0" kern="100">
                          <a:effectLst/>
                        </a:rPr>
                        <a:t>Cardiogenic shock</a:t>
                      </a:r>
                      <a:endParaRPr lang="en-US" sz="2000" b="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kern="100">
                          <a:effectLst/>
                        </a:rPr>
                        <a:t>0.4%</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kern="100" dirty="0">
                          <a:effectLst/>
                        </a:rPr>
                        <a:t>1.3%</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284957961"/>
                  </a:ext>
                </a:extLst>
              </a:tr>
              <a:tr h="683208">
                <a:tc>
                  <a:txBody>
                    <a:bodyPr/>
                    <a:lstStyle/>
                    <a:p>
                      <a:pPr marL="104775" marR="0">
                        <a:lnSpc>
                          <a:spcPct val="107000"/>
                        </a:lnSpc>
                        <a:spcBef>
                          <a:spcPts val="0"/>
                        </a:spcBef>
                        <a:spcAft>
                          <a:spcPts val="0"/>
                        </a:spcAft>
                      </a:pPr>
                      <a:r>
                        <a:rPr lang="en-US" sz="2000" b="0" kern="100" dirty="0">
                          <a:effectLst/>
                        </a:rPr>
                        <a:t>New conduction disturbance requiring permanent pacemaker</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kern="100" dirty="0">
                          <a:effectLst/>
                        </a:rPr>
                        <a:t>5.5%</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kern="100" dirty="0">
                          <a:effectLst/>
                        </a:rPr>
                        <a:t>4.2%</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294049584"/>
                  </a:ext>
                </a:extLst>
              </a:tr>
              <a:tr h="335252">
                <a:tc>
                  <a:txBody>
                    <a:bodyPr/>
                    <a:lstStyle/>
                    <a:p>
                      <a:pPr marL="104775" marR="0">
                        <a:lnSpc>
                          <a:spcPct val="107000"/>
                        </a:lnSpc>
                        <a:spcBef>
                          <a:spcPts val="0"/>
                        </a:spcBef>
                        <a:spcAft>
                          <a:spcPts val="0"/>
                        </a:spcAft>
                      </a:pPr>
                      <a:r>
                        <a:rPr lang="en-US" sz="2000" b="0" kern="100" dirty="0">
                          <a:effectLst/>
                        </a:rPr>
                        <a:t>Device embolization</a:t>
                      </a:r>
                      <a:endParaRPr lang="en-US" sz="2000" b="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kern="100" dirty="0">
                          <a:effectLst/>
                        </a:rPr>
                        <a:t>0%</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2000" kern="100" dirty="0">
                          <a:effectLst/>
                        </a:rPr>
                        <a:t>0%</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143716087"/>
                  </a:ext>
                </a:extLst>
              </a:tr>
              <a:tr h="335252">
                <a:tc>
                  <a:txBody>
                    <a:bodyPr/>
                    <a:lstStyle/>
                    <a:p>
                      <a:pPr marL="104775" marR="0">
                        <a:lnSpc>
                          <a:spcPct val="107000"/>
                        </a:lnSpc>
                        <a:spcBef>
                          <a:spcPts val="0"/>
                        </a:spcBef>
                        <a:spcAft>
                          <a:spcPts val="0"/>
                        </a:spcAft>
                      </a:pPr>
                      <a:r>
                        <a:rPr lang="en-US" sz="2000" b="0" kern="100">
                          <a:effectLst/>
                        </a:rPr>
                        <a:t>Device thrombosis </a:t>
                      </a:r>
                      <a:endParaRPr lang="en-US" sz="2000" b="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noFill/>
                      <a:prstDash val="solid"/>
                      <a:miter lim="800000"/>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kern="100">
                          <a:effectLst/>
                        </a:rPr>
                        <a:t>0%</a:t>
                      </a:r>
                      <a:endParaRPr lang="en-US" sz="20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noFill/>
                      <a:prstDash val="solid"/>
                      <a:miter lim="800000"/>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kern="100" dirty="0">
                          <a:effectLst/>
                        </a:rPr>
                        <a:t>0%</a:t>
                      </a: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noFill/>
                      <a:prstDash val="solid"/>
                      <a:miter lim="800000"/>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6959355"/>
                  </a:ext>
                </a:extLst>
              </a:tr>
            </a:tbl>
          </a:graphicData>
        </a:graphic>
      </p:graphicFrame>
      <p:sp>
        <p:nvSpPr>
          <p:cNvPr id="4" name="TextBox 3">
            <a:extLst>
              <a:ext uri="{FF2B5EF4-FFF2-40B4-BE49-F238E27FC236}">
                <a16:creationId xmlns:a16="http://schemas.microsoft.com/office/drawing/2014/main" id="{8524D305-426E-72CB-9AFB-235F64DAB5C6}"/>
              </a:ext>
            </a:extLst>
          </p:cNvPr>
          <p:cNvSpPr txBox="1"/>
          <p:nvPr/>
        </p:nvSpPr>
        <p:spPr>
          <a:xfrm>
            <a:off x="838200" y="426729"/>
            <a:ext cx="4648200" cy="369332"/>
          </a:xfrm>
          <a:prstGeom prst="rect">
            <a:avLst/>
          </a:prstGeom>
          <a:noFill/>
        </p:spPr>
        <p:txBody>
          <a:bodyPr wrap="square" rtlCol="0">
            <a:spAutoFit/>
          </a:bodyPr>
          <a:lstStyle/>
          <a:p>
            <a:r>
              <a:rPr lang="en-US">
                <a:solidFill>
                  <a:schemeClr val="tx2"/>
                </a:solidFill>
              </a:rPr>
              <a:t>INTENTION-TO-TREAT</a:t>
            </a:r>
          </a:p>
        </p:txBody>
      </p:sp>
      <p:sp>
        <p:nvSpPr>
          <p:cNvPr id="6" name="TextBox 5">
            <a:extLst>
              <a:ext uri="{FF2B5EF4-FFF2-40B4-BE49-F238E27FC236}">
                <a16:creationId xmlns:a16="http://schemas.microsoft.com/office/drawing/2014/main" id="{D9416A52-6103-2B0F-0266-882805B8E5C4}"/>
              </a:ext>
            </a:extLst>
          </p:cNvPr>
          <p:cNvSpPr txBox="1"/>
          <p:nvPr/>
        </p:nvSpPr>
        <p:spPr>
          <a:xfrm>
            <a:off x="2781300" y="6321497"/>
            <a:ext cx="6629400" cy="2195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07000"/>
              </a:lnSpc>
              <a:spcBef>
                <a:spcPts val="0"/>
              </a:spcBef>
              <a:spcAft>
                <a:spcPts val="800"/>
              </a:spcAft>
            </a:pPr>
            <a:r>
              <a:rPr lang="en-US" sz="800" kern="100" dirty="0">
                <a:effectLst/>
                <a:ea typeface="Calibri" panose="020F0502020204030204" pitchFamily="34" charset="0"/>
                <a:cs typeface="Arial" panose="020B0604020202020204" pitchFamily="34" charset="0"/>
              </a:rPr>
              <a:t>Data shown as Kaplan Meier time-to-event (%). I</a:t>
            </a:r>
            <a:r>
              <a:rPr lang="en-US" sz="800" dirty="0"/>
              <a:t>ntention-to-treat (ITT) analysis shown. </a:t>
            </a:r>
            <a:endParaRPr lang="en-US" sz="800" kern="100" dirty="0">
              <a:effectLst/>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2C63BCD-B322-6F78-C81C-3C32D5FCAA9E}"/>
              </a:ext>
            </a:extLst>
          </p:cNvPr>
          <p:cNvPicPr>
            <a:picLocks noChangeAspect="1"/>
          </p:cNvPicPr>
          <p:nvPr/>
        </p:nvPicPr>
        <p:blipFill>
          <a:blip r:embed="rId3"/>
          <a:stretch>
            <a:fillRect/>
          </a:stretch>
        </p:blipFill>
        <p:spPr>
          <a:xfrm>
            <a:off x="10755706" y="5730916"/>
            <a:ext cx="1436294" cy="259431"/>
          </a:xfrm>
          <a:prstGeom prst="rect">
            <a:avLst/>
          </a:prstGeom>
        </p:spPr>
      </p:pic>
    </p:spTree>
    <p:extLst>
      <p:ext uri="{BB962C8B-B14F-4D97-AF65-F5344CB8AC3E}">
        <p14:creationId xmlns:p14="http://schemas.microsoft.com/office/powerpoint/2010/main" val="3380896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EA98-344D-32DA-8C12-C1670FF83AC4}"/>
              </a:ext>
            </a:extLst>
          </p:cNvPr>
          <p:cNvSpPr>
            <a:spLocks noGrp="1"/>
          </p:cNvSpPr>
          <p:nvPr>
            <p:ph type="title"/>
          </p:nvPr>
        </p:nvSpPr>
        <p:spPr/>
        <p:txBody>
          <a:bodyPr anchor="ctr"/>
          <a:lstStyle/>
          <a:p>
            <a:r>
              <a:rPr lang="en-US" b="1"/>
              <a:t>Crossover Analysis</a:t>
            </a:r>
          </a:p>
        </p:txBody>
      </p:sp>
      <p:sp>
        <p:nvSpPr>
          <p:cNvPr id="4" name="TextBox 3">
            <a:extLst>
              <a:ext uri="{FF2B5EF4-FFF2-40B4-BE49-F238E27FC236}">
                <a16:creationId xmlns:a16="http://schemas.microsoft.com/office/drawing/2014/main" id="{1605769C-13DE-4340-3FAB-1646B4F4C8BD}"/>
              </a:ext>
            </a:extLst>
          </p:cNvPr>
          <p:cNvSpPr txBox="1"/>
          <p:nvPr/>
        </p:nvSpPr>
        <p:spPr>
          <a:xfrm>
            <a:off x="942653" y="3429000"/>
            <a:ext cx="10630222" cy="369332"/>
          </a:xfrm>
          <a:prstGeom prst="rect">
            <a:avLst/>
          </a:prstGeom>
          <a:noFill/>
        </p:spPr>
        <p:txBody>
          <a:bodyPr wrap="square">
            <a:spAutoFit/>
          </a:bodyPr>
          <a:lstStyle/>
          <a:p>
            <a:pPr>
              <a:spcBef>
                <a:spcPts val="1200"/>
              </a:spcBef>
            </a:pPr>
            <a:r>
              <a:rPr lang="en-US" sz="1800">
                <a:solidFill>
                  <a:schemeClr val="tx1">
                    <a:lumMod val="50000"/>
                    <a:lumOff val="50000"/>
                  </a:schemeClr>
                </a:solidFill>
              </a:rPr>
              <a:t>Crossover to TriClip device treatment permitted after 1-year follow-up if original inclusion criteria still met</a:t>
            </a:r>
          </a:p>
        </p:txBody>
      </p:sp>
    </p:spTree>
    <p:extLst>
      <p:ext uri="{BB962C8B-B14F-4D97-AF65-F5344CB8AC3E}">
        <p14:creationId xmlns:p14="http://schemas.microsoft.com/office/powerpoint/2010/main" val="3529430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D8F45545-39B5-6EC2-78B9-9C67E58A67C8}"/>
              </a:ext>
            </a:extLst>
          </p:cNvPr>
          <p:cNvSpPr>
            <a:spLocks noGrp="1"/>
          </p:cNvSpPr>
          <p:nvPr>
            <p:ph type="title"/>
          </p:nvPr>
        </p:nvSpPr>
        <p:spPr/>
        <p:txBody>
          <a:bodyPr/>
          <a:lstStyle/>
          <a:p>
            <a:r>
              <a:rPr lang="en-US" b="1"/>
              <a:t>Timing of Crossover Procedure</a:t>
            </a:r>
          </a:p>
        </p:txBody>
      </p:sp>
      <p:sp>
        <p:nvSpPr>
          <p:cNvPr id="4" name="Content Placeholder 5">
            <a:extLst>
              <a:ext uri="{FF2B5EF4-FFF2-40B4-BE49-F238E27FC236}">
                <a16:creationId xmlns:a16="http://schemas.microsoft.com/office/drawing/2014/main" id="{BD419DCD-9AAE-9E83-5CF1-CA5A4D45CBDE}"/>
              </a:ext>
            </a:extLst>
          </p:cNvPr>
          <p:cNvSpPr txBox="1">
            <a:spLocks/>
          </p:cNvSpPr>
          <p:nvPr/>
        </p:nvSpPr>
        <p:spPr>
          <a:xfrm>
            <a:off x="6324600" y="1690688"/>
            <a:ext cx="5737260" cy="30498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dirty="0"/>
              <a:t>Of the 241 Control patients eligible for crossover after 1-year follow-up, </a:t>
            </a:r>
            <a:r>
              <a:rPr lang="en-US" sz="2800" b="1" dirty="0"/>
              <a:t>142 (59%) patients crossed over prior to 2-year follow-up</a:t>
            </a:r>
          </a:p>
          <a:p>
            <a:pPr marL="457200" lvl="1" indent="0">
              <a:buNone/>
            </a:pPr>
            <a:endParaRPr lang="en-US" sz="2800" dirty="0"/>
          </a:p>
          <a:p>
            <a:pPr marL="457200" lvl="1" indent="0">
              <a:buNone/>
            </a:pPr>
            <a:r>
              <a:rPr lang="en-US" sz="2800" dirty="0"/>
              <a:t>92% (130/142) of crossover procedures occurred within 6 months of the 1-year visit</a:t>
            </a:r>
          </a:p>
          <a:p>
            <a:pPr lvl="1"/>
            <a:endParaRPr lang="en-US" sz="2800" dirty="0"/>
          </a:p>
        </p:txBody>
      </p:sp>
      <p:grpSp>
        <p:nvGrpSpPr>
          <p:cNvPr id="93" name="Group 92">
            <a:extLst>
              <a:ext uri="{FF2B5EF4-FFF2-40B4-BE49-F238E27FC236}">
                <a16:creationId xmlns:a16="http://schemas.microsoft.com/office/drawing/2014/main" id="{9C7E9387-59F3-E4C5-20F2-73B109DF909F}"/>
              </a:ext>
            </a:extLst>
          </p:cNvPr>
          <p:cNvGrpSpPr/>
          <p:nvPr/>
        </p:nvGrpSpPr>
        <p:grpSpPr>
          <a:xfrm>
            <a:off x="595564" y="1779861"/>
            <a:ext cx="5790949" cy="3677648"/>
            <a:chOff x="595564" y="1779861"/>
            <a:chExt cx="5790949" cy="3677648"/>
          </a:xfrm>
        </p:grpSpPr>
        <p:sp>
          <p:nvSpPr>
            <p:cNvPr id="8" name="Rectangle 7">
              <a:extLst>
                <a:ext uri="{FF2B5EF4-FFF2-40B4-BE49-F238E27FC236}">
                  <a16:creationId xmlns:a16="http://schemas.microsoft.com/office/drawing/2014/main" id="{87C82BEA-239D-7D55-AD71-5F27A3A3382C}"/>
                </a:ext>
              </a:extLst>
            </p:cNvPr>
            <p:cNvSpPr/>
            <p:nvPr/>
          </p:nvSpPr>
          <p:spPr>
            <a:xfrm>
              <a:off x="1387366" y="2068702"/>
              <a:ext cx="2397602" cy="291518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DAEFBC3-5C0E-C939-0852-D68C18505B09}"/>
                </a:ext>
              </a:extLst>
            </p:cNvPr>
            <p:cNvSpPr txBox="1"/>
            <p:nvPr/>
          </p:nvSpPr>
          <p:spPr>
            <a:xfrm rot="16200000">
              <a:off x="-812841" y="3261018"/>
              <a:ext cx="3247697" cy="430887"/>
            </a:xfrm>
            <a:prstGeom prst="rect">
              <a:avLst/>
            </a:prstGeom>
            <a:solidFill>
              <a:schemeClr val="bg1"/>
            </a:solidFill>
          </p:spPr>
          <p:txBody>
            <a:bodyPr wrap="square" rtlCol="0">
              <a:spAutoFit/>
            </a:bodyPr>
            <a:lstStyle/>
            <a:p>
              <a:pPr algn="ctr"/>
              <a:r>
                <a:rPr lang="en-US" sz="1050" b="1" dirty="0">
                  <a:latin typeface="Arial" panose="020B0604020202020204" pitchFamily="34" charset="0"/>
                  <a:cs typeface="Arial" panose="020B0604020202020204" pitchFamily="34" charset="0"/>
                </a:rPr>
                <a:t>Percent of Control Patients </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with Crossover Procedure (%)</a:t>
              </a:r>
            </a:p>
          </p:txBody>
        </p:sp>
        <p:sp>
          <p:nvSpPr>
            <p:cNvPr id="9" name="TextBox 8">
              <a:extLst>
                <a:ext uri="{FF2B5EF4-FFF2-40B4-BE49-F238E27FC236}">
                  <a16:creationId xmlns:a16="http://schemas.microsoft.com/office/drawing/2014/main" id="{F3584C42-1044-63AD-6529-EA4FB6B586D3}"/>
                </a:ext>
              </a:extLst>
            </p:cNvPr>
            <p:cNvSpPr txBox="1"/>
            <p:nvPr/>
          </p:nvSpPr>
          <p:spPr>
            <a:xfrm>
              <a:off x="1269088" y="1779861"/>
              <a:ext cx="2648595" cy="253916"/>
            </a:xfrm>
            <a:prstGeom prst="rect">
              <a:avLst/>
            </a:prstGeom>
            <a:noFill/>
          </p:spPr>
          <p:txBody>
            <a:bodyPr wrap="square" rtlCol="0">
              <a:spAutoFit/>
            </a:bodyPr>
            <a:lstStyle/>
            <a:p>
              <a:pPr algn="ctr"/>
              <a:r>
                <a:rPr lang="en-US" sz="1050">
                  <a:latin typeface="Arial" panose="020B0604020202020204" pitchFamily="34" charset="0"/>
                  <a:cs typeface="Arial" panose="020B0604020202020204" pitchFamily="34" charset="0"/>
                </a:rPr>
                <a:t>Within 6 months of 1-year visit</a:t>
              </a:r>
            </a:p>
          </p:txBody>
        </p:sp>
        <p:sp>
          <p:nvSpPr>
            <p:cNvPr id="55" name="Line 49">
              <a:extLst>
                <a:ext uri="{FF2B5EF4-FFF2-40B4-BE49-F238E27FC236}">
                  <a16:creationId xmlns:a16="http://schemas.microsoft.com/office/drawing/2014/main" id="{ACB08009-9859-A3D7-696F-86A6659C135E}"/>
                </a:ext>
              </a:extLst>
            </p:cNvPr>
            <p:cNvSpPr>
              <a:spLocks noChangeShapeType="1"/>
            </p:cNvSpPr>
            <p:nvPr/>
          </p:nvSpPr>
          <p:spPr bwMode="auto">
            <a:xfrm>
              <a:off x="1381125" y="4986338"/>
              <a:ext cx="48768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0">
              <a:extLst>
                <a:ext uri="{FF2B5EF4-FFF2-40B4-BE49-F238E27FC236}">
                  <a16:creationId xmlns:a16="http://schemas.microsoft.com/office/drawing/2014/main" id="{424BBEFA-CCC2-459C-9D9F-1AE34E59F8C0}"/>
                </a:ext>
              </a:extLst>
            </p:cNvPr>
            <p:cNvSpPr>
              <a:spLocks noChangeShapeType="1"/>
            </p:cNvSpPr>
            <p:nvPr/>
          </p:nvSpPr>
          <p:spPr bwMode="auto">
            <a:xfrm>
              <a:off x="1409700" y="4986338"/>
              <a:ext cx="0" cy="666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51">
              <a:extLst>
                <a:ext uri="{FF2B5EF4-FFF2-40B4-BE49-F238E27FC236}">
                  <a16:creationId xmlns:a16="http://schemas.microsoft.com/office/drawing/2014/main" id="{D044A0FA-B9DB-E10C-DFFE-F82B30873723}"/>
                </a:ext>
              </a:extLst>
            </p:cNvPr>
            <p:cNvSpPr>
              <a:spLocks noChangeArrowheads="1"/>
            </p:cNvSpPr>
            <p:nvPr/>
          </p:nvSpPr>
          <p:spPr bwMode="auto">
            <a:xfrm>
              <a:off x="1374775" y="5087938"/>
              <a:ext cx="1238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2">
              <a:extLst>
                <a:ext uri="{FF2B5EF4-FFF2-40B4-BE49-F238E27FC236}">
                  <a16:creationId xmlns:a16="http://schemas.microsoft.com/office/drawing/2014/main" id="{4B5AA3AE-1F00-FA30-8C31-180AA90C4A56}"/>
                </a:ext>
              </a:extLst>
            </p:cNvPr>
            <p:cNvSpPr>
              <a:spLocks noChangeShapeType="1"/>
            </p:cNvSpPr>
            <p:nvPr/>
          </p:nvSpPr>
          <p:spPr bwMode="auto">
            <a:xfrm>
              <a:off x="1800225" y="4986338"/>
              <a:ext cx="0" cy="666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53">
              <a:extLst>
                <a:ext uri="{FF2B5EF4-FFF2-40B4-BE49-F238E27FC236}">
                  <a16:creationId xmlns:a16="http://schemas.microsoft.com/office/drawing/2014/main" id="{64F6394A-F47D-E831-497B-4846D266995D}"/>
                </a:ext>
              </a:extLst>
            </p:cNvPr>
            <p:cNvSpPr>
              <a:spLocks noChangeArrowheads="1"/>
            </p:cNvSpPr>
            <p:nvPr/>
          </p:nvSpPr>
          <p:spPr bwMode="auto">
            <a:xfrm>
              <a:off x="1738313" y="5087938"/>
              <a:ext cx="1905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54">
              <a:extLst>
                <a:ext uri="{FF2B5EF4-FFF2-40B4-BE49-F238E27FC236}">
                  <a16:creationId xmlns:a16="http://schemas.microsoft.com/office/drawing/2014/main" id="{FB28B39F-3A4F-96BD-E0D1-0AC692F62AD1}"/>
                </a:ext>
              </a:extLst>
            </p:cNvPr>
            <p:cNvSpPr>
              <a:spLocks noChangeShapeType="1"/>
            </p:cNvSpPr>
            <p:nvPr/>
          </p:nvSpPr>
          <p:spPr bwMode="auto">
            <a:xfrm>
              <a:off x="3781425" y="4986338"/>
              <a:ext cx="0" cy="666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55">
              <a:extLst>
                <a:ext uri="{FF2B5EF4-FFF2-40B4-BE49-F238E27FC236}">
                  <a16:creationId xmlns:a16="http://schemas.microsoft.com/office/drawing/2014/main" id="{C4713BD4-3101-5D72-8B8F-E668ED98F389}"/>
                </a:ext>
              </a:extLst>
            </p:cNvPr>
            <p:cNvSpPr>
              <a:spLocks noChangeArrowheads="1"/>
            </p:cNvSpPr>
            <p:nvPr/>
          </p:nvSpPr>
          <p:spPr bwMode="auto">
            <a:xfrm>
              <a:off x="3681413" y="5087938"/>
              <a:ext cx="266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180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56">
              <a:extLst>
                <a:ext uri="{FF2B5EF4-FFF2-40B4-BE49-F238E27FC236}">
                  <a16:creationId xmlns:a16="http://schemas.microsoft.com/office/drawing/2014/main" id="{5DE163D2-5E13-18A2-5732-E9BB43D6CB14}"/>
                </a:ext>
              </a:extLst>
            </p:cNvPr>
            <p:cNvSpPr>
              <a:spLocks noChangeShapeType="1"/>
            </p:cNvSpPr>
            <p:nvPr/>
          </p:nvSpPr>
          <p:spPr bwMode="auto">
            <a:xfrm>
              <a:off x="6219825" y="4986338"/>
              <a:ext cx="0" cy="666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57">
              <a:extLst>
                <a:ext uri="{FF2B5EF4-FFF2-40B4-BE49-F238E27FC236}">
                  <a16:creationId xmlns:a16="http://schemas.microsoft.com/office/drawing/2014/main" id="{AB7D1E49-D2AB-3094-A0D4-796830859E7D}"/>
                </a:ext>
              </a:extLst>
            </p:cNvPr>
            <p:cNvSpPr>
              <a:spLocks noChangeArrowheads="1"/>
            </p:cNvSpPr>
            <p:nvPr/>
          </p:nvSpPr>
          <p:spPr bwMode="auto">
            <a:xfrm>
              <a:off x="6119813" y="5087938"/>
              <a:ext cx="266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365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58">
              <a:extLst>
                <a:ext uri="{FF2B5EF4-FFF2-40B4-BE49-F238E27FC236}">
                  <a16:creationId xmlns:a16="http://schemas.microsoft.com/office/drawing/2014/main" id="{1C189292-A188-2189-6C93-58792EED61FE}"/>
                </a:ext>
              </a:extLst>
            </p:cNvPr>
            <p:cNvSpPr>
              <a:spLocks noChangeArrowheads="1"/>
            </p:cNvSpPr>
            <p:nvPr/>
          </p:nvSpPr>
          <p:spPr bwMode="auto">
            <a:xfrm>
              <a:off x="2928938" y="5286059"/>
              <a:ext cx="17716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rPr>
                <a:t>Time After 1 Year Visit (Days)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Line 59">
              <a:extLst>
                <a:ext uri="{FF2B5EF4-FFF2-40B4-BE49-F238E27FC236}">
                  <a16:creationId xmlns:a16="http://schemas.microsoft.com/office/drawing/2014/main" id="{D3276530-DF43-A3BA-AE5D-F4EBFDB12249}"/>
                </a:ext>
              </a:extLst>
            </p:cNvPr>
            <p:cNvSpPr>
              <a:spLocks noChangeShapeType="1"/>
            </p:cNvSpPr>
            <p:nvPr/>
          </p:nvSpPr>
          <p:spPr bwMode="auto">
            <a:xfrm flipV="1">
              <a:off x="1381125" y="2071688"/>
              <a:ext cx="0" cy="2914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60">
              <a:extLst>
                <a:ext uri="{FF2B5EF4-FFF2-40B4-BE49-F238E27FC236}">
                  <a16:creationId xmlns:a16="http://schemas.microsoft.com/office/drawing/2014/main" id="{FE183468-EE63-E533-53E9-DDFF7D000030}"/>
                </a:ext>
              </a:extLst>
            </p:cNvPr>
            <p:cNvSpPr>
              <a:spLocks noChangeShapeType="1"/>
            </p:cNvSpPr>
            <p:nvPr/>
          </p:nvSpPr>
          <p:spPr bwMode="auto">
            <a:xfrm flipH="1">
              <a:off x="1314450" y="4986338"/>
              <a:ext cx="666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61">
              <a:extLst>
                <a:ext uri="{FF2B5EF4-FFF2-40B4-BE49-F238E27FC236}">
                  <a16:creationId xmlns:a16="http://schemas.microsoft.com/office/drawing/2014/main" id="{84496361-C5C8-F910-A8A7-121CFF7AEEDB}"/>
                </a:ext>
              </a:extLst>
            </p:cNvPr>
            <p:cNvSpPr>
              <a:spLocks noChangeArrowheads="1"/>
            </p:cNvSpPr>
            <p:nvPr/>
          </p:nvSpPr>
          <p:spPr bwMode="auto">
            <a:xfrm>
              <a:off x="1109663" y="4911726"/>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2">
              <a:extLst>
                <a:ext uri="{FF2B5EF4-FFF2-40B4-BE49-F238E27FC236}">
                  <a16:creationId xmlns:a16="http://schemas.microsoft.com/office/drawing/2014/main" id="{F054680D-198E-08C5-B4CE-BC30DE5A52AA}"/>
                </a:ext>
              </a:extLst>
            </p:cNvPr>
            <p:cNvSpPr>
              <a:spLocks noChangeShapeType="1"/>
            </p:cNvSpPr>
            <p:nvPr/>
          </p:nvSpPr>
          <p:spPr bwMode="auto">
            <a:xfrm flipH="1">
              <a:off x="1314450" y="4700588"/>
              <a:ext cx="666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63">
              <a:extLst>
                <a:ext uri="{FF2B5EF4-FFF2-40B4-BE49-F238E27FC236}">
                  <a16:creationId xmlns:a16="http://schemas.microsoft.com/office/drawing/2014/main" id="{DDECDBC7-316D-A009-37FE-075FFE3E1BA7}"/>
                </a:ext>
              </a:extLst>
            </p:cNvPr>
            <p:cNvSpPr>
              <a:spLocks noChangeArrowheads="1"/>
            </p:cNvSpPr>
            <p:nvPr/>
          </p:nvSpPr>
          <p:spPr bwMode="auto">
            <a:xfrm>
              <a:off x="1109663" y="4624388"/>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64">
              <a:extLst>
                <a:ext uri="{FF2B5EF4-FFF2-40B4-BE49-F238E27FC236}">
                  <a16:creationId xmlns:a16="http://schemas.microsoft.com/office/drawing/2014/main" id="{537C5BB2-50D5-24FF-3B11-8BCC0950B76F}"/>
                </a:ext>
              </a:extLst>
            </p:cNvPr>
            <p:cNvSpPr>
              <a:spLocks noChangeShapeType="1"/>
            </p:cNvSpPr>
            <p:nvPr/>
          </p:nvSpPr>
          <p:spPr bwMode="auto">
            <a:xfrm flipH="1">
              <a:off x="1314450" y="4414838"/>
              <a:ext cx="666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65">
              <a:extLst>
                <a:ext uri="{FF2B5EF4-FFF2-40B4-BE49-F238E27FC236}">
                  <a16:creationId xmlns:a16="http://schemas.microsoft.com/office/drawing/2014/main" id="{1CD0D9C7-A7AE-4A35-C4BF-852F6FA74357}"/>
                </a:ext>
              </a:extLst>
            </p:cNvPr>
            <p:cNvSpPr>
              <a:spLocks noChangeArrowheads="1"/>
            </p:cNvSpPr>
            <p:nvPr/>
          </p:nvSpPr>
          <p:spPr bwMode="auto">
            <a:xfrm>
              <a:off x="1109663" y="4337051"/>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Line 66">
              <a:extLst>
                <a:ext uri="{FF2B5EF4-FFF2-40B4-BE49-F238E27FC236}">
                  <a16:creationId xmlns:a16="http://schemas.microsoft.com/office/drawing/2014/main" id="{5C6F5352-CA60-8A03-479A-1863C5CDEEA9}"/>
                </a:ext>
              </a:extLst>
            </p:cNvPr>
            <p:cNvSpPr>
              <a:spLocks noChangeShapeType="1"/>
            </p:cNvSpPr>
            <p:nvPr/>
          </p:nvSpPr>
          <p:spPr bwMode="auto">
            <a:xfrm flipH="1">
              <a:off x="1314450" y="4129088"/>
              <a:ext cx="666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67">
              <a:extLst>
                <a:ext uri="{FF2B5EF4-FFF2-40B4-BE49-F238E27FC236}">
                  <a16:creationId xmlns:a16="http://schemas.microsoft.com/office/drawing/2014/main" id="{0C0EA840-ED64-DC6A-34D7-C6014D2EB636}"/>
                </a:ext>
              </a:extLst>
            </p:cNvPr>
            <p:cNvSpPr>
              <a:spLocks noChangeArrowheads="1"/>
            </p:cNvSpPr>
            <p:nvPr/>
          </p:nvSpPr>
          <p:spPr bwMode="auto">
            <a:xfrm>
              <a:off x="1109663" y="4048126"/>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Line 68">
              <a:extLst>
                <a:ext uri="{FF2B5EF4-FFF2-40B4-BE49-F238E27FC236}">
                  <a16:creationId xmlns:a16="http://schemas.microsoft.com/office/drawing/2014/main" id="{505DD072-8C52-D8C1-2341-DA24DB5DFAF1}"/>
                </a:ext>
              </a:extLst>
            </p:cNvPr>
            <p:cNvSpPr>
              <a:spLocks noChangeShapeType="1"/>
            </p:cNvSpPr>
            <p:nvPr/>
          </p:nvSpPr>
          <p:spPr bwMode="auto">
            <a:xfrm flipH="1">
              <a:off x="1314450" y="3833813"/>
              <a:ext cx="666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69">
              <a:extLst>
                <a:ext uri="{FF2B5EF4-FFF2-40B4-BE49-F238E27FC236}">
                  <a16:creationId xmlns:a16="http://schemas.microsoft.com/office/drawing/2014/main" id="{71AE6A1B-6E48-15B9-C157-ECB993846C85}"/>
                </a:ext>
              </a:extLst>
            </p:cNvPr>
            <p:cNvSpPr>
              <a:spLocks noChangeArrowheads="1"/>
            </p:cNvSpPr>
            <p:nvPr/>
          </p:nvSpPr>
          <p:spPr bwMode="auto">
            <a:xfrm>
              <a:off x="1109663" y="3760788"/>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0">
              <a:extLst>
                <a:ext uri="{FF2B5EF4-FFF2-40B4-BE49-F238E27FC236}">
                  <a16:creationId xmlns:a16="http://schemas.microsoft.com/office/drawing/2014/main" id="{BBACBEA2-8F7E-0B30-D58F-4F3D53CBB777}"/>
                </a:ext>
              </a:extLst>
            </p:cNvPr>
            <p:cNvSpPr>
              <a:spLocks noChangeShapeType="1"/>
            </p:cNvSpPr>
            <p:nvPr/>
          </p:nvSpPr>
          <p:spPr bwMode="auto">
            <a:xfrm flipH="1">
              <a:off x="1314450" y="3548063"/>
              <a:ext cx="666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71">
              <a:extLst>
                <a:ext uri="{FF2B5EF4-FFF2-40B4-BE49-F238E27FC236}">
                  <a16:creationId xmlns:a16="http://schemas.microsoft.com/office/drawing/2014/main" id="{9B0BABBA-B0CC-0B1F-719D-C703606E1CD1}"/>
                </a:ext>
              </a:extLst>
            </p:cNvPr>
            <p:cNvSpPr>
              <a:spLocks noChangeArrowheads="1"/>
            </p:cNvSpPr>
            <p:nvPr/>
          </p:nvSpPr>
          <p:spPr bwMode="auto">
            <a:xfrm>
              <a:off x="1109663" y="3473451"/>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72">
              <a:extLst>
                <a:ext uri="{FF2B5EF4-FFF2-40B4-BE49-F238E27FC236}">
                  <a16:creationId xmlns:a16="http://schemas.microsoft.com/office/drawing/2014/main" id="{89E8886D-3968-4B61-D9E4-ED1FCF30273A}"/>
                </a:ext>
              </a:extLst>
            </p:cNvPr>
            <p:cNvSpPr>
              <a:spLocks noChangeShapeType="1"/>
            </p:cNvSpPr>
            <p:nvPr/>
          </p:nvSpPr>
          <p:spPr bwMode="auto">
            <a:xfrm flipH="1">
              <a:off x="1314450" y="3262313"/>
              <a:ext cx="666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73">
              <a:extLst>
                <a:ext uri="{FF2B5EF4-FFF2-40B4-BE49-F238E27FC236}">
                  <a16:creationId xmlns:a16="http://schemas.microsoft.com/office/drawing/2014/main" id="{948F4549-1ED8-C2B1-A194-6157EE627705}"/>
                </a:ext>
              </a:extLst>
            </p:cNvPr>
            <p:cNvSpPr>
              <a:spLocks noChangeArrowheads="1"/>
            </p:cNvSpPr>
            <p:nvPr/>
          </p:nvSpPr>
          <p:spPr bwMode="auto">
            <a:xfrm>
              <a:off x="1109663" y="3184526"/>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74">
              <a:extLst>
                <a:ext uri="{FF2B5EF4-FFF2-40B4-BE49-F238E27FC236}">
                  <a16:creationId xmlns:a16="http://schemas.microsoft.com/office/drawing/2014/main" id="{5B823E7B-38E2-D52C-D0D3-CB0A874BB5E8}"/>
                </a:ext>
              </a:extLst>
            </p:cNvPr>
            <p:cNvSpPr>
              <a:spLocks noChangeShapeType="1"/>
            </p:cNvSpPr>
            <p:nvPr/>
          </p:nvSpPr>
          <p:spPr bwMode="auto">
            <a:xfrm flipH="1">
              <a:off x="1314450" y="2976563"/>
              <a:ext cx="666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75">
              <a:extLst>
                <a:ext uri="{FF2B5EF4-FFF2-40B4-BE49-F238E27FC236}">
                  <a16:creationId xmlns:a16="http://schemas.microsoft.com/office/drawing/2014/main" id="{B9B71186-8E21-3B2B-8CB4-19E674C86103}"/>
                </a:ext>
              </a:extLst>
            </p:cNvPr>
            <p:cNvSpPr>
              <a:spLocks noChangeArrowheads="1"/>
            </p:cNvSpPr>
            <p:nvPr/>
          </p:nvSpPr>
          <p:spPr bwMode="auto">
            <a:xfrm>
              <a:off x="1109663" y="2897188"/>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Line 76">
              <a:extLst>
                <a:ext uri="{FF2B5EF4-FFF2-40B4-BE49-F238E27FC236}">
                  <a16:creationId xmlns:a16="http://schemas.microsoft.com/office/drawing/2014/main" id="{5D17B2E4-B603-CB2E-6732-C1D96C4FA943}"/>
                </a:ext>
              </a:extLst>
            </p:cNvPr>
            <p:cNvSpPr>
              <a:spLocks noChangeShapeType="1"/>
            </p:cNvSpPr>
            <p:nvPr/>
          </p:nvSpPr>
          <p:spPr bwMode="auto">
            <a:xfrm flipH="1">
              <a:off x="1314450" y="2681288"/>
              <a:ext cx="666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77">
              <a:extLst>
                <a:ext uri="{FF2B5EF4-FFF2-40B4-BE49-F238E27FC236}">
                  <a16:creationId xmlns:a16="http://schemas.microsoft.com/office/drawing/2014/main" id="{365FC9FF-F0E8-58B8-C610-412840911800}"/>
                </a:ext>
              </a:extLst>
            </p:cNvPr>
            <p:cNvSpPr>
              <a:spLocks noChangeArrowheads="1"/>
            </p:cNvSpPr>
            <p:nvPr/>
          </p:nvSpPr>
          <p:spPr bwMode="auto">
            <a:xfrm>
              <a:off x="1109663" y="2609851"/>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Line 78">
              <a:extLst>
                <a:ext uri="{FF2B5EF4-FFF2-40B4-BE49-F238E27FC236}">
                  <a16:creationId xmlns:a16="http://schemas.microsoft.com/office/drawing/2014/main" id="{1F34A89F-8C92-F91A-D4D9-3A032257E282}"/>
                </a:ext>
              </a:extLst>
            </p:cNvPr>
            <p:cNvSpPr>
              <a:spLocks noChangeShapeType="1"/>
            </p:cNvSpPr>
            <p:nvPr/>
          </p:nvSpPr>
          <p:spPr bwMode="auto">
            <a:xfrm flipH="1">
              <a:off x="1314450" y="2395538"/>
              <a:ext cx="666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79">
              <a:extLst>
                <a:ext uri="{FF2B5EF4-FFF2-40B4-BE49-F238E27FC236}">
                  <a16:creationId xmlns:a16="http://schemas.microsoft.com/office/drawing/2014/main" id="{DEB78701-8C6C-B8D0-83C1-E7EF181E7FA7}"/>
                </a:ext>
              </a:extLst>
            </p:cNvPr>
            <p:cNvSpPr>
              <a:spLocks noChangeArrowheads="1"/>
            </p:cNvSpPr>
            <p:nvPr/>
          </p:nvSpPr>
          <p:spPr bwMode="auto">
            <a:xfrm>
              <a:off x="1109663" y="2320926"/>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0">
              <a:extLst>
                <a:ext uri="{FF2B5EF4-FFF2-40B4-BE49-F238E27FC236}">
                  <a16:creationId xmlns:a16="http://schemas.microsoft.com/office/drawing/2014/main" id="{73768354-EA99-AA37-E90C-C21BDCEBB825}"/>
                </a:ext>
              </a:extLst>
            </p:cNvPr>
            <p:cNvSpPr>
              <a:spLocks noChangeShapeType="1"/>
            </p:cNvSpPr>
            <p:nvPr/>
          </p:nvSpPr>
          <p:spPr bwMode="auto">
            <a:xfrm flipH="1">
              <a:off x="1314450" y="2109788"/>
              <a:ext cx="666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81">
              <a:extLst>
                <a:ext uri="{FF2B5EF4-FFF2-40B4-BE49-F238E27FC236}">
                  <a16:creationId xmlns:a16="http://schemas.microsoft.com/office/drawing/2014/main" id="{AD70B3F7-EA48-38C8-4C24-FFED3FE7F063}"/>
                </a:ext>
              </a:extLst>
            </p:cNvPr>
            <p:cNvSpPr>
              <a:spLocks noChangeArrowheads="1"/>
            </p:cNvSpPr>
            <p:nvPr/>
          </p:nvSpPr>
          <p:spPr bwMode="auto">
            <a:xfrm>
              <a:off x="1109663" y="2033588"/>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2" name="Picture 91">
              <a:extLst>
                <a:ext uri="{FF2B5EF4-FFF2-40B4-BE49-F238E27FC236}">
                  <a16:creationId xmlns:a16="http://schemas.microsoft.com/office/drawing/2014/main" id="{6E2B75AB-B481-43BC-B43A-5DDFAC667AC7}"/>
                </a:ext>
              </a:extLst>
            </p:cNvPr>
            <p:cNvPicPr>
              <a:picLocks noChangeAspect="1"/>
            </p:cNvPicPr>
            <p:nvPr/>
          </p:nvPicPr>
          <p:blipFill>
            <a:blip r:embed="rId3"/>
            <a:srcRect r="50289"/>
            <a:stretch/>
          </p:blipFill>
          <p:spPr>
            <a:xfrm>
              <a:off x="1413243" y="2957504"/>
              <a:ext cx="4806582" cy="2036240"/>
            </a:xfrm>
            <a:prstGeom prst="rect">
              <a:avLst/>
            </a:prstGeom>
          </p:spPr>
        </p:pic>
      </p:grpSp>
    </p:spTree>
    <p:extLst>
      <p:ext uri="{BB962C8B-B14F-4D97-AF65-F5344CB8AC3E}">
        <p14:creationId xmlns:p14="http://schemas.microsoft.com/office/powerpoint/2010/main" val="113870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D8F45545-39B5-6EC2-78B9-9C67E58A67C8}"/>
              </a:ext>
            </a:extLst>
          </p:cNvPr>
          <p:cNvSpPr>
            <a:spLocks noGrp="1"/>
          </p:cNvSpPr>
          <p:nvPr>
            <p:ph type="title"/>
          </p:nvPr>
        </p:nvSpPr>
        <p:spPr/>
        <p:txBody>
          <a:bodyPr/>
          <a:lstStyle/>
          <a:p>
            <a:r>
              <a:rPr lang="en-US" b="1"/>
              <a:t>Characteristics Prior to Crossover</a:t>
            </a:r>
          </a:p>
        </p:txBody>
      </p:sp>
      <p:sp>
        <p:nvSpPr>
          <p:cNvPr id="35" name="Rectangle 34">
            <a:extLst>
              <a:ext uri="{FF2B5EF4-FFF2-40B4-BE49-F238E27FC236}">
                <a16:creationId xmlns:a16="http://schemas.microsoft.com/office/drawing/2014/main" id="{30026657-5872-D4F4-8AC4-D6A4FE7F70EE}"/>
              </a:ext>
            </a:extLst>
          </p:cNvPr>
          <p:cNvSpPr/>
          <p:nvPr/>
        </p:nvSpPr>
        <p:spPr>
          <a:xfrm>
            <a:off x="7716427" y="2798586"/>
            <a:ext cx="4475573" cy="172225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a:t>Patients who crossed over were </a:t>
            </a:r>
            <a:r>
              <a:rPr lang="en-US" sz="2800" b="1" dirty="0"/>
              <a:t>more symptomatic with a higher prevalence of torrential TR and more HFH prior to crossover</a:t>
            </a:r>
            <a:r>
              <a:rPr lang="en-US" sz="2800" dirty="0"/>
              <a:t>.</a:t>
            </a:r>
          </a:p>
        </p:txBody>
      </p:sp>
      <p:graphicFrame>
        <p:nvGraphicFramePr>
          <p:cNvPr id="2" name="Table 1">
            <a:extLst>
              <a:ext uri="{FF2B5EF4-FFF2-40B4-BE49-F238E27FC236}">
                <a16:creationId xmlns:a16="http://schemas.microsoft.com/office/drawing/2014/main" id="{E5A97AB0-9B7C-4C8F-42B6-01C0DF370907}"/>
              </a:ext>
            </a:extLst>
          </p:cNvPr>
          <p:cNvGraphicFramePr>
            <a:graphicFrameLocks noGrp="1"/>
          </p:cNvGraphicFramePr>
          <p:nvPr>
            <p:extLst>
              <p:ext uri="{D42A27DB-BD31-4B8C-83A1-F6EECF244321}">
                <p14:modId xmlns:p14="http://schemas.microsoft.com/office/powerpoint/2010/main" val="48427736"/>
              </p:ext>
            </p:extLst>
          </p:nvPr>
        </p:nvGraphicFramePr>
        <p:xfrm>
          <a:off x="340802" y="2238375"/>
          <a:ext cx="7191375" cy="2905125"/>
        </p:xfrm>
        <a:graphic>
          <a:graphicData uri="http://schemas.openxmlformats.org/drawingml/2006/table">
            <a:tbl>
              <a:tblPr firstRow="1" firstCol="1" bandRow="1">
                <a:tableStyleId>{69012ECD-51FC-41F1-AA8D-1B2483CD663E}</a:tableStyleId>
              </a:tblPr>
              <a:tblGrid>
                <a:gridCol w="3812098">
                  <a:extLst>
                    <a:ext uri="{9D8B030D-6E8A-4147-A177-3AD203B41FA5}">
                      <a16:colId xmlns:a16="http://schemas.microsoft.com/office/drawing/2014/main" val="3771472940"/>
                    </a:ext>
                  </a:extLst>
                </a:gridCol>
                <a:gridCol w="1714500">
                  <a:extLst>
                    <a:ext uri="{9D8B030D-6E8A-4147-A177-3AD203B41FA5}">
                      <a16:colId xmlns:a16="http://schemas.microsoft.com/office/drawing/2014/main" val="2301615314"/>
                    </a:ext>
                  </a:extLst>
                </a:gridCol>
                <a:gridCol w="1664777">
                  <a:extLst>
                    <a:ext uri="{9D8B030D-6E8A-4147-A177-3AD203B41FA5}">
                      <a16:colId xmlns:a16="http://schemas.microsoft.com/office/drawing/2014/main" val="2200882231"/>
                    </a:ext>
                  </a:extLst>
                </a:gridCol>
              </a:tblGrid>
              <a:tr h="834039">
                <a:tc>
                  <a:txBody>
                    <a:bodyPr/>
                    <a:lstStyle/>
                    <a:p>
                      <a:pPr marL="0" marR="0">
                        <a:lnSpc>
                          <a:spcPct val="107000"/>
                        </a:lnSpc>
                        <a:spcBef>
                          <a:spcPts val="0"/>
                        </a:spcBef>
                        <a:spcAft>
                          <a:spcPts val="0"/>
                        </a:spcAft>
                      </a:pPr>
                      <a:r>
                        <a:rPr lang="en-US" sz="1600" kern="100">
                          <a:solidFill>
                            <a:schemeClr val="tx1"/>
                          </a:solidFill>
                          <a:effectLst/>
                          <a:latin typeface="+mn-lt"/>
                        </a:rPr>
                        <a:t>Variable at 1 Year (Prior to Crossover)</a:t>
                      </a:r>
                      <a:endParaRPr lang="en-US" sz="1600" kern="10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lnR w="38100" cap="flat" cmpd="sng" algn="ctr">
                      <a:solidFill>
                        <a:schemeClr val="accent2"/>
                      </a:solidFill>
                      <a:prstDash val="solid"/>
                      <a:round/>
                      <a:headEnd type="none" w="med" len="med"/>
                      <a:tailEnd type="none" w="med" len="med"/>
                    </a:lnR>
                    <a:solidFill>
                      <a:schemeClr val="bg1">
                        <a:lumMod val="95000"/>
                      </a:schemeClr>
                    </a:solidFill>
                  </a:tcPr>
                </a:tc>
                <a:tc>
                  <a:txBody>
                    <a:bodyPr/>
                    <a:lstStyle/>
                    <a:p>
                      <a:pPr marL="0" marR="0" algn="ctr">
                        <a:lnSpc>
                          <a:spcPct val="107000"/>
                        </a:lnSpc>
                        <a:spcBef>
                          <a:spcPts val="0"/>
                        </a:spcBef>
                        <a:spcAft>
                          <a:spcPts val="0"/>
                        </a:spcAft>
                      </a:pPr>
                      <a:r>
                        <a:rPr lang="en-US" sz="1600" kern="100" dirty="0">
                          <a:solidFill>
                            <a:schemeClr val="tx1"/>
                          </a:solidFill>
                          <a:effectLst/>
                          <a:latin typeface="+mn-lt"/>
                        </a:rPr>
                        <a:t>Patients who Crossed Over</a:t>
                      </a:r>
                      <a:br>
                        <a:rPr lang="en-US" sz="1600" kern="100" dirty="0">
                          <a:solidFill>
                            <a:schemeClr val="tx1"/>
                          </a:solidFill>
                          <a:effectLst/>
                          <a:latin typeface="+mn-lt"/>
                        </a:rPr>
                      </a:br>
                      <a:r>
                        <a:rPr lang="en-US" sz="1600" kern="100" dirty="0">
                          <a:solidFill>
                            <a:schemeClr val="tx1"/>
                          </a:solidFill>
                          <a:effectLst/>
                          <a:latin typeface="+mn-lt"/>
                        </a:rPr>
                        <a:t>N=142</a:t>
                      </a:r>
                      <a:endParaRPr lang="en-US" sz="16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solidFill>
                      <a:schemeClr val="accent2">
                        <a:lumMod val="60000"/>
                        <a:lumOff val="40000"/>
                      </a:schemeClr>
                    </a:solidFill>
                  </a:tcPr>
                </a:tc>
                <a:tc>
                  <a:txBody>
                    <a:bodyPr/>
                    <a:lstStyle/>
                    <a:p>
                      <a:pPr marL="0" marR="0" algn="ctr">
                        <a:lnSpc>
                          <a:spcPct val="107000"/>
                        </a:lnSpc>
                        <a:spcBef>
                          <a:spcPts val="0"/>
                        </a:spcBef>
                        <a:spcAft>
                          <a:spcPts val="0"/>
                        </a:spcAft>
                      </a:pPr>
                      <a:r>
                        <a:rPr lang="en-US" sz="1600" kern="100" dirty="0">
                          <a:solidFill>
                            <a:schemeClr val="tx1"/>
                          </a:solidFill>
                          <a:effectLst/>
                          <a:latin typeface="+mn-lt"/>
                        </a:rPr>
                        <a:t>Patients who did not Crossover</a:t>
                      </a:r>
                      <a:br>
                        <a:rPr lang="en-US" sz="1600" kern="100" dirty="0">
                          <a:solidFill>
                            <a:schemeClr val="tx1"/>
                          </a:solidFill>
                          <a:effectLst/>
                          <a:latin typeface="+mn-lt"/>
                        </a:rPr>
                      </a:br>
                      <a:r>
                        <a:rPr lang="en-US" sz="1600" kern="100" dirty="0">
                          <a:solidFill>
                            <a:schemeClr val="tx1"/>
                          </a:solidFill>
                          <a:effectLst/>
                          <a:latin typeface="+mn-lt"/>
                        </a:rPr>
                        <a:t>N=94</a:t>
                      </a:r>
                      <a:endParaRPr lang="en-US" sz="1600" kern="1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lnL w="38100" cap="flat" cmpd="sng" algn="ctr">
                      <a:solidFill>
                        <a:schemeClr val="accent2"/>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2785451779"/>
                  </a:ext>
                </a:extLst>
              </a:tr>
              <a:tr h="345181">
                <a:tc>
                  <a:txBody>
                    <a:bodyPr/>
                    <a:lstStyle/>
                    <a:p>
                      <a:pPr marL="0" marR="0">
                        <a:lnSpc>
                          <a:spcPct val="107000"/>
                        </a:lnSpc>
                        <a:spcBef>
                          <a:spcPts val="0"/>
                        </a:spcBef>
                        <a:spcAft>
                          <a:spcPts val="0"/>
                        </a:spcAft>
                      </a:pPr>
                      <a:r>
                        <a:rPr lang="en-US" sz="1600" b="1" kern="100">
                          <a:effectLst/>
                          <a:latin typeface="+mn-lt"/>
                        </a:rPr>
                        <a:t>Torrential TR</a:t>
                      </a:r>
                      <a:endParaRPr lang="en-US" sz="1600" b="1" kern="100">
                        <a:effectLst/>
                        <a:latin typeface="+mn-lt"/>
                        <a:ea typeface="Calibri" panose="020F0502020204030204" pitchFamily="34" charset="0"/>
                        <a:cs typeface="Arial" panose="020B0604020202020204" pitchFamily="34" charset="0"/>
                      </a:endParaRPr>
                    </a:p>
                  </a:txBody>
                  <a:tcPr marL="68580" marR="68580" marT="0" marB="0">
                    <a:lnR w="38100" cap="flat" cmpd="sng" algn="ctr">
                      <a:solidFill>
                        <a:schemeClr val="accent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effectLst/>
                          <a:latin typeface="+mn-lt"/>
                        </a:rPr>
                        <a:t>65.2%</a:t>
                      </a:r>
                      <a:endParaRPr lang="en-US" sz="1600" kern="100" dirty="0">
                        <a:effectLst/>
                        <a:latin typeface="+mn-lt"/>
                        <a:ea typeface="Calibri" panose="020F0502020204030204" pitchFamily="34" charset="0"/>
                        <a:cs typeface="Arial" panose="020B0604020202020204" pitchFamily="34" charset="0"/>
                      </a:endParaRPr>
                    </a:p>
                  </a:txBody>
                  <a:tcPr marL="68580" marR="68580" marT="0" marB="0">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600" kern="100">
                          <a:effectLst/>
                          <a:latin typeface="+mn-lt"/>
                        </a:rPr>
                        <a:t>41.5%</a:t>
                      </a:r>
                      <a:endParaRPr lang="en-US" sz="1600" kern="100">
                        <a:effectLst/>
                        <a:latin typeface="+mn-lt"/>
                        <a:ea typeface="Calibri" panose="020F0502020204030204" pitchFamily="34" charset="0"/>
                        <a:cs typeface="Arial" panose="020B0604020202020204" pitchFamily="34" charset="0"/>
                      </a:endParaRPr>
                    </a:p>
                  </a:txBody>
                  <a:tcPr marL="68580" marR="68580" marT="0" marB="0">
                    <a:lnL w="38100" cap="flat" cmpd="sng" algn="ctr">
                      <a:solidFill>
                        <a:schemeClr val="accent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797264220"/>
                  </a:ext>
                </a:extLst>
              </a:tr>
              <a:tr h="345181">
                <a:tc>
                  <a:txBody>
                    <a:bodyPr/>
                    <a:lstStyle/>
                    <a:p>
                      <a:pPr marL="0" marR="0">
                        <a:lnSpc>
                          <a:spcPct val="107000"/>
                        </a:lnSpc>
                        <a:spcBef>
                          <a:spcPts val="0"/>
                        </a:spcBef>
                        <a:spcAft>
                          <a:spcPts val="0"/>
                        </a:spcAft>
                      </a:pPr>
                      <a:r>
                        <a:rPr lang="en-US" sz="1600" b="1" kern="100">
                          <a:effectLst/>
                          <a:latin typeface="+mn-lt"/>
                        </a:rPr>
                        <a:t>NYHA III/IV</a:t>
                      </a:r>
                      <a:endParaRPr lang="en-US" sz="1600" b="1" kern="100">
                        <a:effectLst/>
                        <a:latin typeface="+mn-lt"/>
                        <a:ea typeface="Calibri" panose="020F0502020204030204" pitchFamily="34" charset="0"/>
                        <a:cs typeface="Arial" panose="020B0604020202020204" pitchFamily="34" charset="0"/>
                      </a:endParaRPr>
                    </a:p>
                  </a:txBody>
                  <a:tcPr marL="68580" marR="68580" marT="0" marB="0">
                    <a:lnR w="381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effectLst/>
                          <a:latin typeface="+mn-lt"/>
                        </a:rPr>
                        <a:t>47.5%</a:t>
                      </a:r>
                      <a:endParaRPr lang="en-US" sz="1600" kern="100" dirty="0">
                        <a:effectLst/>
                        <a:latin typeface="+mn-lt"/>
                        <a:ea typeface="Calibri" panose="020F0502020204030204" pitchFamily="34" charset="0"/>
                        <a:cs typeface="Arial" panose="020B0604020202020204" pitchFamily="34" charset="0"/>
                      </a:endParaRPr>
                    </a:p>
                  </a:txBody>
                  <a:tcPr marL="68580" marR="68580" marT="0" marB="0">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600" kern="100">
                          <a:effectLst/>
                          <a:latin typeface="+mn-lt"/>
                        </a:rPr>
                        <a:t>30.4% </a:t>
                      </a:r>
                      <a:endParaRPr lang="en-US" sz="1600" kern="100">
                        <a:effectLst/>
                        <a:latin typeface="+mn-lt"/>
                        <a:ea typeface="Calibri" panose="020F0502020204030204" pitchFamily="34" charset="0"/>
                        <a:cs typeface="Arial" panose="020B0604020202020204" pitchFamily="34" charset="0"/>
                      </a:endParaRPr>
                    </a:p>
                  </a:txBody>
                  <a:tcPr marL="68580" marR="68580" marT="0" marB="0">
                    <a:lnL w="38100" cap="flat" cmpd="sng" algn="ctr">
                      <a:solidFill>
                        <a:schemeClr val="accent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15448728"/>
                  </a:ext>
                </a:extLst>
              </a:tr>
              <a:tr h="345181">
                <a:tc>
                  <a:txBody>
                    <a:bodyPr/>
                    <a:lstStyle/>
                    <a:p>
                      <a:pPr marL="0" marR="0">
                        <a:lnSpc>
                          <a:spcPct val="107000"/>
                        </a:lnSpc>
                        <a:spcBef>
                          <a:spcPts val="0"/>
                        </a:spcBef>
                        <a:spcAft>
                          <a:spcPts val="0"/>
                        </a:spcAft>
                      </a:pPr>
                      <a:r>
                        <a:rPr lang="en-US" sz="1600" b="1" kern="100">
                          <a:effectLst/>
                          <a:latin typeface="+mn-lt"/>
                        </a:rPr>
                        <a:t>KCCQ Change (baseline to 1YR)</a:t>
                      </a:r>
                      <a:endParaRPr lang="en-US" sz="1600" b="1" kern="100">
                        <a:effectLst/>
                        <a:latin typeface="+mn-lt"/>
                        <a:ea typeface="Calibri" panose="020F0502020204030204" pitchFamily="34" charset="0"/>
                        <a:cs typeface="Arial" panose="020B0604020202020204" pitchFamily="34" charset="0"/>
                      </a:endParaRPr>
                    </a:p>
                  </a:txBody>
                  <a:tcPr marL="68580" marR="68580" marT="0" marB="0">
                    <a:lnR w="381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effectLst/>
                          <a:latin typeface="+mn-lt"/>
                        </a:rPr>
                        <a:t>0 ± 18</a:t>
                      </a:r>
                      <a:endParaRPr lang="en-US" sz="1600" kern="100" dirty="0">
                        <a:effectLst/>
                        <a:latin typeface="+mn-lt"/>
                        <a:ea typeface="Calibri" panose="020F0502020204030204" pitchFamily="34" charset="0"/>
                        <a:cs typeface="Arial" panose="020B0604020202020204" pitchFamily="34" charset="0"/>
                      </a:endParaRPr>
                    </a:p>
                  </a:txBody>
                  <a:tcPr marL="68580" marR="68580" marT="0" marB="0">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600" kern="100">
                          <a:effectLst/>
                          <a:latin typeface="+mn-lt"/>
                        </a:rPr>
                        <a:t>7 ± 18</a:t>
                      </a:r>
                      <a:endParaRPr lang="en-US" sz="1600" kern="100">
                        <a:effectLst/>
                        <a:latin typeface="+mn-lt"/>
                        <a:ea typeface="Calibri" panose="020F0502020204030204" pitchFamily="34" charset="0"/>
                        <a:cs typeface="Arial" panose="020B0604020202020204" pitchFamily="34" charset="0"/>
                      </a:endParaRPr>
                    </a:p>
                  </a:txBody>
                  <a:tcPr marL="68580" marR="68580" marT="0" marB="0">
                    <a:lnL w="38100" cap="flat" cmpd="sng" algn="ctr">
                      <a:solidFill>
                        <a:schemeClr val="accent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58100013"/>
                  </a:ext>
                </a:extLst>
              </a:tr>
              <a:tr h="345181">
                <a:tc>
                  <a:txBody>
                    <a:bodyPr/>
                    <a:lstStyle/>
                    <a:p>
                      <a:pPr marL="0" marR="0">
                        <a:lnSpc>
                          <a:spcPct val="107000"/>
                        </a:lnSpc>
                        <a:spcBef>
                          <a:spcPts val="0"/>
                        </a:spcBef>
                        <a:spcAft>
                          <a:spcPts val="0"/>
                        </a:spcAft>
                      </a:pPr>
                      <a:r>
                        <a:rPr lang="en-US" sz="1600" b="1" kern="100">
                          <a:effectLst/>
                          <a:latin typeface="+mn-lt"/>
                        </a:rPr>
                        <a:t>6MWD Change (baseline to 1YR)</a:t>
                      </a:r>
                      <a:endParaRPr lang="en-US" sz="1600" b="1" kern="100">
                        <a:effectLst/>
                        <a:latin typeface="+mn-lt"/>
                        <a:ea typeface="Calibri" panose="020F0502020204030204" pitchFamily="34" charset="0"/>
                        <a:cs typeface="Arial" panose="020B0604020202020204" pitchFamily="34" charset="0"/>
                      </a:endParaRPr>
                    </a:p>
                  </a:txBody>
                  <a:tcPr marL="68580" marR="68580" marT="0" marB="0">
                    <a:lnR w="381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effectLst/>
                          <a:latin typeface="+mn-lt"/>
                        </a:rPr>
                        <a:t>-22 ± 103</a:t>
                      </a:r>
                      <a:endParaRPr lang="en-US" sz="1600" kern="100" dirty="0">
                        <a:effectLst/>
                        <a:latin typeface="+mn-lt"/>
                        <a:ea typeface="Calibri" panose="020F0502020204030204" pitchFamily="34" charset="0"/>
                        <a:cs typeface="Arial" panose="020B0604020202020204" pitchFamily="34" charset="0"/>
                      </a:endParaRPr>
                    </a:p>
                  </a:txBody>
                  <a:tcPr marL="68580" marR="68580" marT="0" marB="0">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600" kern="100">
                          <a:effectLst/>
                          <a:latin typeface="+mn-lt"/>
                        </a:rPr>
                        <a:t>-1 ± 90</a:t>
                      </a:r>
                      <a:endParaRPr lang="en-US" sz="1600" kern="100">
                        <a:effectLst/>
                        <a:latin typeface="+mn-lt"/>
                        <a:ea typeface="Calibri" panose="020F0502020204030204" pitchFamily="34" charset="0"/>
                        <a:cs typeface="Arial" panose="020B0604020202020204" pitchFamily="34" charset="0"/>
                      </a:endParaRPr>
                    </a:p>
                  </a:txBody>
                  <a:tcPr marL="68580" marR="68580" marT="0" marB="0">
                    <a:lnL w="38100" cap="flat" cmpd="sng" algn="ctr">
                      <a:solidFill>
                        <a:schemeClr val="accent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0437746"/>
                  </a:ext>
                </a:extLst>
              </a:tr>
              <a:tr h="345181">
                <a:tc>
                  <a:txBody>
                    <a:bodyPr/>
                    <a:lstStyle/>
                    <a:p>
                      <a:pPr marL="0" marR="0">
                        <a:lnSpc>
                          <a:spcPct val="107000"/>
                        </a:lnSpc>
                        <a:spcBef>
                          <a:spcPts val="0"/>
                        </a:spcBef>
                        <a:spcAft>
                          <a:spcPts val="0"/>
                        </a:spcAft>
                      </a:pPr>
                      <a:r>
                        <a:rPr lang="en-US" sz="1600" b="1" kern="100">
                          <a:effectLst/>
                          <a:latin typeface="+mn-lt"/>
                        </a:rPr>
                        <a:t>HFH (events/patient-year)</a:t>
                      </a:r>
                      <a:endParaRPr lang="en-US" sz="1600" b="1" kern="100">
                        <a:effectLst/>
                        <a:latin typeface="+mn-lt"/>
                        <a:ea typeface="Calibri" panose="020F0502020204030204" pitchFamily="34" charset="0"/>
                        <a:cs typeface="Arial" panose="020B0604020202020204" pitchFamily="34" charset="0"/>
                      </a:endParaRPr>
                    </a:p>
                  </a:txBody>
                  <a:tcPr marL="68580" marR="68580" marT="0" marB="0">
                    <a:lnR w="381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effectLst/>
                          <a:latin typeface="+mn-lt"/>
                        </a:rPr>
                        <a:t>0.17</a:t>
                      </a:r>
                      <a:endParaRPr lang="en-US" sz="1600" kern="100" dirty="0">
                        <a:effectLst/>
                        <a:latin typeface="+mn-lt"/>
                        <a:ea typeface="Calibri" panose="020F0502020204030204" pitchFamily="34" charset="0"/>
                        <a:cs typeface="Arial" panose="020B0604020202020204" pitchFamily="34" charset="0"/>
                      </a:endParaRPr>
                    </a:p>
                  </a:txBody>
                  <a:tcPr marL="68580" marR="68580" marT="0" marB="0">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600" kern="100">
                          <a:effectLst/>
                          <a:latin typeface="+mn-lt"/>
                        </a:rPr>
                        <a:t>0.07</a:t>
                      </a:r>
                      <a:endParaRPr lang="en-US" sz="1600" kern="100">
                        <a:effectLst/>
                        <a:latin typeface="+mn-lt"/>
                        <a:ea typeface="Calibri" panose="020F0502020204030204" pitchFamily="34" charset="0"/>
                        <a:cs typeface="Arial" panose="020B0604020202020204" pitchFamily="34" charset="0"/>
                      </a:endParaRPr>
                    </a:p>
                  </a:txBody>
                  <a:tcPr marL="68580" marR="68580" marT="0" marB="0">
                    <a:lnL w="38100" cap="flat" cmpd="sng" algn="ctr">
                      <a:solidFill>
                        <a:schemeClr val="accent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80732028"/>
                  </a:ext>
                </a:extLst>
              </a:tr>
              <a:tr h="345181">
                <a:tc>
                  <a:txBody>
                    <a:bodyPr/>
                    <a:lstStyle/>
                    <a:p>
                      <a:pPr marL="0" marR="0">
                        <a:lnSpc>
                          <a:spcPct val="107000"/>
                        </a:lnSpc>
                        <a:spcBef>
                          <a:spcPts val="0"/>
                        </a:spcBef>
                        <a:spcAft>
                          <a:spcPts val="0"/>
                        </a:spcAft>
                      </a:pPr>
                      <a:r>
                        <a:rPr lang="en-US" sz="1600" b="1" kern="100">
                          <a:effectLst/>
                          <a:latin typeface="+mn-lt"/>
                          <a:ea typeface="Calibri" panose="020F0502020204030204" pitchFamily="34" charset="0"/>
                          <a:cs typeface="Arial" panose="020B0604020202020204" pitchFamily="34" charset="0"/>
                        </a:rPr>
                        <a:t>Diuretic Dose Change (baseline to 1YR)</a:t>
                      </a:r>
                    </a:p>
                  </a:txBody>
                  <a:tcPr marL="68580" marR="68580" marT="0" marB="0">
                    <a:lnR w="381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kern="100" dirty="0">
                          <a:effectLst/>
                          <a:latin typeface="+mn-lt"/>
                          <a:ea typeface="Calibri" panose="020F0502020204030204" pitchFamily="34" charset="0"/>
                          <a:cs typeface="Arial" panose="020B0604020202020204" pitchFamily="34" charset="0"/>
                        </a:rPr>
                        <a:t> +22 mg</a:t>
                      </a:r>
                    </a:p>
                  </a:txBody>
                  <a:tcPr marL="68580" marR="68580" marT="0" marB="0">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7000"/>
                        </a:lnSpc>
                        <a:spcBef>
                          <a:spcPts val="0"/>
                        </a:spcBef>
                        <a:spcAft>
                          <a:spcPts val="0"/>
                        </a:spcAft>
                      </a:pPr>
                      <a:r>
                        <a:rPr lang="en-US" sz="1600" kern="100" dirty="0">
                          <a:effectLst/>
                          <a:latin typeface="+mn-lt"/>
                          <a:ea typeface="Calibri" panose="020F0502020204030204" pitchFamily="34" charset="0"/>
                          <a:cs typeface="Arial" panose="020B0604020202020204" pitchFamily="34" charset="0"/>
                        </a:rPr>
                        <a:t>+5 mg</a:t>
                      </a:r>
                    </a:p>
                  </a:txBody>
                  <a:tcPr marL="68580" marR="68580" marT="0" marB="0">
                    <a:lnL w="38100" cap="flat" cmpd="sng" algn="ctr">
                      <a:solidFill>
                        <a:schemeClr val="accent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941977872"/>
                  </a:ext>
                </a:extLst>
              </a:tr>
            </a:tbl>
          </a:graphicData>
        </a:graphic>
      </p:graphicFrame>
      <p:sp>
        <p:nvSpPr>
          <p:cNvPr id="5" name="TextBox 4">
            <a:extLst>
              <a:ext uri="{FF2B5EF4-FFF2-40B4-BE49-F238E27FC236}">
                <a16:creationId xmlns:a16="http://schemas.microsoft.com/office/drawing/2014/main" id="{B5FA213C-49B4-7549-66D7-8CDA1BB566A2}"/>
              </a:ext>
            </a:extLst>
          </p:cNvPr>
          <p:cNvSpPr txBox="1"/>
          <p:nvPr/>
        </p:nvSpPr>
        <p:spPr>
          <a:xfrm>
            <a:off x="3048000" y="6251398"/>
            <a:ext cx="6096000" cy="48295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07000"/>
              </a:lnSpc>
              <a:spcBef>
                <a:spcPts val="0"/>
              </a:spcBef>
              <a:spcAft>
                <a:spcPts val="800"/>
              </a:spcAft>
            </a:pPr>
            <a:r>
              <a:rPr lang="en-US" sz="800" kern="100">
                <a:effectLst/>
                <a:ea typeface="Calibri" panose="020F0502020204030204" pitchFamily="34" charset="0"/>
                <a:cs typeface="Arial" panose="020B0604020202020204" pitchFamily="34" charset="0"/>
              </a:rPr>
              <a:t>Includes patients eligible for crossover (completed 1-year follow-up), patients with tricuspid valve surgery are excluded. </a:t>
            </a:r>
            <a:r>
              <a:rPr lang="en-US" sz="800" i="1" kern="100">
                <a:effectLst/>
                <a:ea typeface="Calibri" panose="020F0502020204030204" pitchFamily="34" charset="0"/>
                <a:cs typeface="Arial" panose="020B0604020202020204" pitchFamily="34" charset="0"/>
              </a:rPr>
              <a:t>TR</a:t>
            </a:r>
            <a:r>
              <a:rPr lang="en-US" sz="800" kern="100">
                <a:effectLst/>
                <a:ea typeface="Calibri" panose="020F0502020204030204" pitchFamily="34" charset="0"/>
                <a:cs typeface="Arial" panose="020B0604020202020204" pitchFamily="34" charset="0"/>
              </a:rPr>
              <a:t>, tricuspid regurgitation; </a:t>
            </a:r>
            <a:r>
              <a:rPr lang="en-US" sz="800" i="1" kern="100">
                <a:effectLst/>
                <a:ea typeface="Calibri" panose="020F0502020204030204" pitchFamily="34" charset="0"/>
                <a:cs typeface="Arial" panose="020B0604020202020204" pitchFamily="34" charset="0"/>
              </a:rPr>
              <a:t>NYHA</a:t>
            </a:r>
            <a:r>
              <a:rPr lang="en-US" sz="800" kern="100">
                <a:effectLst/>
                <a:ea typeface="Calibri" panose="020F0502020204030204" pitchFamily="34" charset="0"/>
                <a:cs typeface="Arial" panose="020B0604020202020204" pitchFamily="34" charset="0"/>
              </a:rPr>
              <a:t>, New York Heart Association; </a:t>
            </a:r>
            <a:r>
              <a:rPr lang="en-US" sz="800" i="1" kern="100">
                <a:effectLst/>
                <a:ea typeface="Calibri" panose="020F0502020204030204" pitchFamily="34" charset="0"/>
                <a:cs typeface="Arial" panose="020B0604020202020204" pitchFamily="34" charset="0"/>
              </a:rPr>
              <a:t>KCCQ</a:t>
            </a:r>
            <a:r>
              <a:rPr lang="en-US" sz="800" kern="100">
                <a:effectLst/>
                <a:ea typeface="Calibri" panose="020F0502020204030204" pitchFamily="34" charset="0"/>
                <a:cs typeface="Arial" panose="020B0604020202020204" pitchFamily="34" charset="0"/>
              </a:rPr>
              <a:t>, Kansas City Cardiomyopathy Questionnaire;</a:t>
            </a:r>
            <a:r>
              <a:rPr lang="en-US" sz="800" kern="100">
                <a:ea typeface="Calibri" panose="020F0502020204030204" pitchFamily="34" charset="0"/>
                <a:cs typeface="Arial" panose="020B0604020202020204" pitchFamily="34" charset="0"/>
              </a:rPr>
              <a:t> </a:t>
            </a:r>
            <a:r>
              <a:rPr lang="en-US" sz="800" i="1" kern="100">
                <a:ea typeface="Calibri" panose="020F0502020204030204" pitchFamily="34" charset="0"/>
                <a:cs typeface="Arial" panose="020B0604020202020204" pitchFamily="34" charset="0"/>
              </a:rPr>
              <a:t>6MWD</a:t>
            </a:r>
            <a:r>
              <a:rPr lang="en-US" sz="800" kern="100">
                <a:ea typeface="Calibri" panose="020F0502020204030204" pitchFamily="34" charset="0"/>
                <a:cs typeface="Arial" panose="020B0604020202020204" pitchFamily="34" charset="0"/>
              </a:rPr>
              <a:t>, 6-minute walk distance; </a:t>
            </a:r>
            <a:r>
              <a:rPr lang="en-US" sz="800" i="1" kern="100">
                <a:ea typeface="Calibri" panose="020F0502020204030204" pitchFamily="34" charset="0"/>
                <a:cs typeface="Arial" panose="020B0604020202020204" pitchFamily="34" charset="0"/>
              </a:rPr>
              <a:t>HFH</a:t>
            </a:r>
            <a:r>
              <a:rPr lang="en-US" sz="800" kern="100">
                <a:ea typeface="Calibri" panose="020F0502020204030204" pitchFamily="34" charset="0"/>
                <a:cs typeface="Arial" panose="020B0604020202020204" pitchFamily="34" charset="0"/>
              </a:rPr>
              <a:t>, heart failure hospitalization. </a:t>
            </a:r>
            <a:endParaRPr lang="en-US" sz="800" kern="1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990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D107-6691-317B-D473-445F28E6781B}"/>
              </a:ext>
            </a:extLst>
          </p:cNvPr>
          <p:cNvSpPr>
            <a:spLocks noGrp="1"/>
          </p:cNvSpPr>
          <p:nvPr>
            <p:ph type="title"/>
          </p:nvPr>
        </p:nvSpPr>
        <p:spPr/>
        <p:txBody>
          <a:bodyPr/>
          <a:lstStyle/>
          <a:p>
            <a:r>
              <a:rPr lang="en-US" b="1"/>
              <a:t>Safety of Procedure at Crossover</a:t>
            </a:r>
          </a:p>
        </p:txBody>
      </p:sp>
      <p:graphicFrame>
        <p:nvGraphicFramePr>
          <p:cNvPr id="5" name="Table 4">
            <a:extLst>
              <a:ext uri="{FF2B5EF4-FFF2-40B4-BE49-F238E27FC236}">
                <a16:creationId xmlns:a16="http://schemas.microsoft.com/office/drawing/2014/main" id="{EE83CC81-F609-B2A5-2ADA-59086F83C453}"/>
              </a:ext>
            </a:extLst>
          </p:cNvPr>
          <p:cNvGraphicFramePr>
            <a:graphicFrameLocks noGrp="1"/>
          </p:cNvGraphicFramePr>
          <p:nvPr>
            <p:extLst>
              <p:ext uri="{D42A27DB-BD31-4B8C-83A1-F6EECF244321}">
                <p14:modId xmlns:p14="http://schemas.microsoft.com/office/powerpoint/2010/main" val="3532328272"/>
              </p:ext>
            </p:extLst>
          </p:nvPr>
        </p:nvGraphicFramePr>
        <p:xfrm>
          <a:off x="1446862" y="1346890"/>
          <a:ext cx="9102427" cy="4639439"/>
        </p:xfrm>
        <a:graphic>
          <a:graphicData uri="http://schemas.openxmlformats.org/drawingml/2006/table">
            <a:tbl>
              <a:tblPr firstRow="1" firstCol="1" bandRow="1">
                <a:tableStyleId>{69012ECD-51FC-41F1-AA8D-1B2483CD663E}</a:tableStyleId>
              </a:tblPr>
              <a:tblGrid>
                <a:gridCol w="5772085">
                  <a:extLst>
                    <a:ext uri="{9D8B030D-6E8A-4147-A177-3AD203B41FA5}">
                      <a16:colId xmlns:a16="http://schemas.microsoft.com/office/drawing/2014/main" val="1657375660"/>
                    </a:ext>
                  </a:extLst>
                </a:gridCol>
                <a:gridCol w="1665171">
                  <a:extLst>
                    <a:ext uri="{9D8B030D-6E8A-4147-A177-3AD203B41FA5}">
                      <a16:colId xmlns:a16="http://schemas.microsoft.com/office/drawing/2014/main" val="642152859"/>
                    </a:ext>
                  </a:extLst>
                </a:gridCol>
                <a:gridCol w="1665171">
                  <a:extLst>
                    <a:ext uri="{9D8B030D-6E8A-4147-A177-3AD203B41FA5}">
                      <a16:colId xmlns:a16="http://schemas.microsoft.com/office/drawing/2014/main" val="63425043"/>
                    </a:ext>
                  </a:extLst>
                </a:gridCol>
              </a:tblGrid>
              <a:tr h="364641">
                <a:tc>
                  <a:txBody>
                    <a:bodyPr/>
                    <a:lstStyle/>
                    <a:p>
                      <a:pPr marL="0" marR="0">
                        <a:lnSpc>
                          <a:spcPct val="107000"/>
                        </a:lnSpc>
                        <a:spcBef>
                          <a:spcPts val="0"/>
                        </a:spcBef>
                        <a:spcAft>
                          <a:spcPts val="0"/>
                        </a:spcAft>
                      </a:pPr>
                      <a:r>
                        <a:rPr lang="en-US" sz="1600" kern="100">
                          <a:solidFill>
                            <a:schemeClr val="tx1"/>
                          </a:solidFill>
                          <a:effectLst/>
                        </a:rPr>
                        <a:t>Adverse Events through 30 days</a:t>
                      </a:r>
                      <a:endParaRPr lang="en-US" sz="1600" kern="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marL="0" marR="0" algn="ctr">
                        <a:lnSpc>
                          <a:spcPct val="107000"/>
                        </a:lnSpc>
                        <a:spcBef>
                          <a:spcPts val="0"/>
                        </a:spcBef>
                        <a:spcAft>
                          <a:spcPts val="0"/>
                        </a:spcAft>
                      </a:pPr>
                      <a:r>
                        <a:rPr lang="en-US" sz="1600" kern="100" dirty="0">
                          <a:solidFill>
                            <a:schemeClr val="tx1"/>
                          </a:solidFill>
                          <a:effectLst/>
                        </a:rPr>
                        <a:t>Device Group</a:t>
                      </a:r>
                      <a:br>
                        <a:rPr lang="en-US" sz="1600" kern="100" dirty="0">
                          <a:solidFill>
                            <a:schemeClr val="tx1"/>
                          </a:solidFill>
                          <a:effectLst/>
                        </a:rPr>
                      </a:br>
                      <a:r>
                        <a:rPr lang="en-US" sz="1600" kern="100" dirty="0">
                          <a:solidFill>
                            <a:schemeClr val="tx1"/>
                          </a:solidFill>
                          <a:effectLst/>
                        </a:rPr>
                        <a:t>N=281</a:t>
                      </a:r>
                      <a:endParaRPr lang="en-US" sz="16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tc>
                  <a:txBody>
                    <a:bodyPr/>
                    <a:lstStyle/>
                    <a:p>
                      <a:pPr marL="0" marR="0" algn="ctr">
                        <a:lnSpc>
                          <a:spcPct val="107000"/>
                        </a:lnSpc>
                        <a:spcBef>
                          <a:spcPts val="0"/>
                        </a:spcBef>
                        <a:spcAft>
                          <a:spcPts val="0"/>
                        </a:spcAft>
                      </a:pPr>
                      <a:r>
                        <a:rPr lang="en-US" sz="1600" kern="100" dirty="0">
                          <a:solidFill>
                            <a:schemeClr val="tx1"/>
                          </a:solidFill>
                          <a:effectLst/>
                        </a:rPr>
                        <a:t>Crossover</a:t>
                      </a:r>
                      <a:br>
                        <a:rPr lang="en-US" sz="1600" kern="100" dirty="0">
                          <a:solidFill>
                            <a:schemeClr val="tx1"/>
                          </a:solidFill>
                          <a:effectLst/>
                        </a:rPr>
                      </a:br>
                      <a:r>
                        <a:rPr lang="en-US" sz="1600" kern="100" dirty="0">
                          <a:solidFill>
                            <a:schemeClr val="tx1"/>
                          </a:solidFill>
                          <a:effectLst/>
                        </a:rPr>
                        <a:t>N=142</a:t>
                      </a:r>
                      <a:endParaRPr lang="en-US" sz="16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3747825064"/>
                  </a:ext>
                </a:extLst>
              </a:tr>
              <a:tr h="921773">
                <a:tc>
                  <a:txBody>
                    <a:bodyPr/>
                    <a:lstStyle/>
                    <a:p>
                      <a:pPr marL="0" marR="0">
                        <a:lnSpc>
                          <a:spcPct val="107000"/>
                        </a:lnSpc>
                        <a:spcBef>
                          <a:spcPts val="0"/>
                        </a:spcBef>
                        <a:spcAft>
                          <a:spcPts val="0"/>
                        </a:spcAft>
                      </a:pPr>
                      <a:r>
                        <a:rPr lang="en-US" sz="1600" kern="100">
                          <a:effectLst/>
                        </a:rPr>
                        <a:t>Major Adverse Events</a:t>
                      </a:r>
                    </a:p>
                    <a:p>
                      <a:pPr marL="0" marR="0">
                        <a:lnSpc>
                          <a:spcPct val="107000"/>
                        </a:lnSpc>
                        <a:spcBef>
                          <a:spcPts val="0"/>
                        </a:spcBef>
                        <a:spcAft>
                          <a:spcPts val="800"/>
                        </a:spcAft>
                      </a:pPr>
                      <a:r>
                        <a:rPr lang="en-US" sz="1600" kern="100">
                          <a:effectLst/>
                        </a:rPr>
                        <a:t>   </a:t>
                      </a:r>
                      <a:r>
                        <a:rPr lang="en-US" sz="1600" b="0" kern="100">
                          <a:effectLst/>
                        </a:rPr>
                        <a:t>Cardiovascular mortality</a:t>
                      </a:r>
                      <a:br>
                        <a:rPr lang="en-US" sz="1600" b="0" kern="100">
                          <a:effectLst/>
                        </a:rPr>
                      </a:br>
                      <a:r>
                        <a:rPr lang="en-US" sz="1600" b="0" kern="100">
                          <a:effectLst/>
                        </a:rPr>
                        <a:t>   New-onset renal failure</a:t>
                      </a:r>
                      <a:br>
                        <a:rPr lang="en-US" sz="1600" b="0" kern="100">
                          <a:effectLst/>
                        </a:rPr>
                      </a:br>
                      <a:r>
                        <a:rPr lang="en-US" sz="1600" b="0" kern="100">
                          <a:effectLst/>
                        </a:rPr>
                        <a:t>   Non-elective cardiac surgery</a:t>
                      </a:r>
                      <a:br>
                        <a:rPr lang="en-US" sz="1600" b="0" kern="100">
                          <a:effectLst/>
                        </a:rPr>
                      </a:br>
                      <a:r>
                        <a:rPr lang="en-US" sz="1600" b="0" kern="100">
                          <a:effectLst/>
                        </a:rPr>
                        <a:t>   Endocarditis requiring surgery</a:t>
                      </a:r>
                      <a:endParaRPr lang="en-US" sz="1600" b="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800"/>
                        </a:spcAft>
                      </a:pPr>
                      <a:br>
                        <a:rPr lang="en-US" sz="1600" kern="100">
                          <a:effectLst/>
                        </a:rPr>
                      </a:br>
                      <a:r>
                        <a:rPr lang="en-US" sz="1600" kern="100">
                          <a:effectLst/>
                        </a:rPr>
                        <a:t>0.4%</a:t>
                      </a:r>
                      <a:br>
                        <a:rPr lang="en-US" sz="1600" kern="100">
                          <a:effectLst/>
                        </a:rPr>
                      </a:br>
                      <a:r>
                        <a:rPr lang="en-US" sz="1600" kern="100">
                          <a:effectLst/>
                        </a:rPr>
                        <a:t>0.7%</a:t>
                      </a:r>
                      <a:br>
                        <a:rPr lang="en-US" sz="1600" kern="100">
                          <a:effectLst/>
                        </a:rPr>
                      </a:br>
                      <a:r>
                        <a:rPr lang="en-US" sz="1600" kern="100">
                          <a:effectLst/>
                        </a:rPr>
                        <a:t>0%</a:t>
                      </a:r>
                      <a:br>
                        <a:rPr lang="en-US" sz="1600" kern="100">
                          <a:effectLst/>
                        </a:rPr>
                      </a:br>
                      <a:r>
                        <a:rPr lang="en-US" sz="1600" kern="100">
                          <a:effectLst/>
                        </a:rPr>
                        <a:t>0%</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800"/>
                        </a:spcAft>
                      </a:pPr>
                      <a:br>
                        <a:rPr lang="en-US" sz="1600" kern="100">
                          <a:effectLst/>
                        </a:rPr>
                      </a:br>
                      <a:r>
                        <a:rPr lang="en-US" sz="1600" kern="100">
                          <a:effectLst/>
                        </a:rPr>
                        <a:t>0.7%</a:t>
                      </a:r>
                      <a:br>
                        <a:rPr lang="en-US" sz="1600" kern="100">
                          <a:effectLst/>
                        </a:rPr>
                      </a:br>
                      <a:r>
                        <a:rPr lang="en-US" sz="1600" kern="100">
                          <a:effectLst/>
                        </a:rPr>
                        <a:t>1.4%</a:t>
                      </a:r>
                      <a:br>
                        <a:rPr lang="en-US" sz="1600" kern="100">
                          <a:effectLst/>
                        </a:rPr>
                      </a:br>
                      <a:r>
                        <a:rPr lang="en-US" sz="1600" kern="100">
                          <a:effectLst/>
                        </a:rPr>
                        <a:t>0%</a:t>
                      </a:r>
                      <a:br>
                        <a:rPr lang="en-US" sz="1600" kern="100">
                          <a:effectLst/>
                        </a:rPr>
                      </a:br>
                      <a:r>
                        <a:rPr lang="en-US" sz="1600" kern="100">
                          <a:effectLst/>
                        </a:rPr>
                        <a:t>0%</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30401244"/>
                  </a:ext>
                </a:extLst>
              </a:tr>
              <a:tr h="1478903">
                <a:tc>
                  <a:txBody>
                    <a:bodyPr/>
                    <a:lstStyle/>
                    <a:p>
                      <a:pPr marL="0" marR="0">
                        <a:lnSpc>
                          <a:spcPct val="107000"/>
                        </a:lnSpc>
                        <a:spcBef>
                          <a:spcPts val="0"/>
                        </a:spcBef>
                        <a:spcAft>
                          <a:spcPts val="800"/>
                        </a:spcAft>
                      </a:pPr>
                      <a:r>
                        <a:rPr lang="en-US" sz="1600" kern="100">
                          <a:effectLst/>
                        </a:rPr>
                        <a:t>Other Adverse Events</a:t>
                      </a:r>
                      <a:br>
                        <a:rPr lang="en-US" sz="1600" kern="100">
                          <a:effectLst/>
                        </a:rPr>
                      </a:br>
                      <a:r>
                        <a:rPr lang="en-US" sz="1600" b="0" kern="100">
                          <a:effectLst/>
                        </a:rPr>
                        <a:t>   Major bleeding</a:t>
                      </a:r>
                      <a:br>
                        <a:rPr lang="en-US" sz="1600" b="0" kern="100">
                          <a:effectLst/>
                        </a:rPr>
                      </a:br>
                      <a:r>
                        <a:rPr lang="en-US" sz="1600" b="0" kern="100">
                          <a:effectLst/>
                        </a:rPr>
                        <a:t>   Single leaflet device attachment</a:t>
                      </a:r>
                      <a:br>
                        <a:rPr lang="en-US" sz="1600" b="0" kern="100">
                          <a:effectLst/>
                        </a:rPr>
                      </a:br>
                      <a:r>
                        <a:rPr lang="en-US" sz="1600" b="0" kern="100">
                          <a:effectLst/>
                        </a:rPr>
                        <a:t>   Device embolization</a:t>
                      </a:r>
                      <a:br>
                        <a:rPr lang="en-US" sz="1600" b="0" kern="100">
                          <a:effectLst/>
                        </a:rPr>
                      </a:br>
                      <a:r>
                        <a:rPr lang="en-US" sz="1600" b="0" kern="100">
                          <a:effectLst/>
                        </a:rPr>
                        <a:t>   Device thrombosis</a:t>
                      </a:r>
                      <a:br>
                        <a:rPr lang="en-US" sz="1600" b="0" kern="100">
                          <a:effectLst/>
                        </a:rPr>
                      </a:br>
                      <a:r>
                        <a:rPr lang="en-US" sz="1600" b="0" kern="100">
                          <a:effectLst/>
                        </a:rPr>
                        <a:t>   Myocardial infarction</a:t>
                      </a:r>
                      <a:br>
                        <a:rPr lang="en-US" sz="1600" b="0" kern="100">
                          <a:effectLst/>
                        </a:rPr>
                      </a:br>
                      <a:r>
                        <a:rPr lang="en-US" sz="1600" b="0" kern="100">
                          <a:effectLst/>
                        </a:rPr>
                        <a:t>   Stroke</a:t>
                      </a:r>
                      <a:br>
                        <a:rPr lang="en-US" sz="1600" b="0" kern="100">
                          <a:effectLst/>
                        </a:rPr>
                      </a:br>
                      <a:r>
                        <a:rPr lang="en-US" sz="1600" b="0" kern="100">
                          <a:effectLst/>
                        </a:rPr>
                        <a:t>   New conduction disturbance requiring permanent pacemaker</a:t>
                      </a:r>
                      <a:endParaRPr lang="en-US" sz="1600" b="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br>
                        <a:rPr lang="en-US" sz="1600" kern="100" dirty="0">
                          <a:effectLst/>
                        </a:rPr>
                      </a:br>
                      <a:r>
                        <a:rPr lang="en-US" sz="1600" kern="100" dirty="0">
                          <a:effectLst/>
                        </a:rPr>
                        <a:t>3.2%</a:t>
                      </a:r>
                    </a:p>
                    <a:p>
                      <a:pPr marL="0" marR="0" algn="ctr">
                        <a:lnSpc>
                          <a:spcPct val="107000"/>
                        </a:lnSpc>
                        <a:spcBef>
                          <a:spcPts val="0"/>
                        </a:spcBef>
                        <a:spcAft>
                          <a:spcPts val="0"/>
                        </a:spcAft>
                      </a:pPr>
                      <a:r>
                        <a:rPr lang="en-US" sz="1600" kern="100" dirty="0">
                          <a:effectLst/>
                        </a:rPr>
                        <a:t>5.7%</a:t>
                      </a:r>
                    </a:p>
                    <a:p>
                      <a:pPr marL="0" marR="0" algn="ctr">
                        <a:lnSpc>
                          <a:spcPct val="107000"/>
                        </a:lnSpc>
                        <a:spcBef>
                          <a:spcPts val="0"/>
                        </a:spcBef>
                        <a:spcAft>
                          <a:spcPts val="0"/>
                        </a:spcAft>
                      </a:pPr>
                      <a:r>
                        <a:rPr lang="en-US" sz="1600" kern="100" dirty="0">
                          <a:effectLst/>
                        </a:rPr>
                        <a:t>0%</a:t>
                      </a:r>
                    </a:p>
                    <a:p>
                      <a:pPr marL="0" marR="0" algn="ctr">
                        <a:lnSpc>
                          <a:spcPct val="107000"/>
                        </a:lnSpc>
                        <a:spcBef>
                          <a:spcPts val="0"/>
                        </a:spcBef>
                        <a:spcAft>
                          <a:spcPts val="0"/>
                        </a:spcAft>
                      </a:pPr>
                      <a:r>
                        <a:rPr lang="en-US" sz="1600" kern="100" dirty="0">
                          <a:effectLst/>
                        </a:rPr>
                        <a:t>0%</a:t>
                      </a:r>
                    </a:p>
                    <a:p>
                      <a:pPr marL="0" marR="0" algn="ctr">
                        <a:lnSpc>
                          <a:spcPct val="107000"/>
                        </a:lnSpc>
                        <a:spcBef>
                          <a:spcPts val="0"/>
                        </a:spcBef>
                        <a:spcAft>
                          <a:spcPts val="0"/>
                        </a:spcAft>
                      </a:pPr>
                      <a:r>
                        <a:rPr lang="en-US" sz="1600" kern="100" dirty="0">
                          <a:effectLst/>
                        </a:rPr>
                        <a:t>0%</a:t>
                      </a:r>
                    </a:p>
                    <a:p>
                      <a:pPr marL="0" marR="0" algn="ctr">
                        <a:lnSpc>
                          <a:spcPct val="107000"/>
                        </a:lnSpc>
                        <a:spcBef>
                          <a:spcPts val="0"/>
                        </a:spcBef>
                        <a:spcAft>
                          <a:spcPts val="0"/>
                        </a:spcAft>
                      </a:pPr>
                      <a:r>
                        <a:rPr lang="en-US" sz="1600" kern="100" dirty="0">
                          <a:effectLst/>
                        </a:rPr>
                        <a:t>0.4%</a:t>
                      </a:r>
                    </a:p>
                    <a:p>
                      <a:pPr marL="0" marR="0" algn="ctr">
                        <a:lnSpc>
                          <a:spcPct val="107000"/>
                        </a:lnSpc>
                        <a:spcBef>
                          <a:spcPts val="0"/>
                        </a:spcBef>
                        <a:spcAft>
                          <a:spcPts val="0"/>
                        </a:spcAft>
                      </a:pPr>
                      <a:r>
                        <a:rPr lang="en-US" sz="1600" kern="100" dirty="0">
                          <a:effectLst/>
                        </a:rPr>
                        <a:t>0.9%</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800"/>
                        </a:spcAft>
                      </a:pPr>
                      <a:br>
                        <a:rPr lang="en-US" sz="1600" kern="100" dirty="0">
                          <a:effectLst/>
                        </a:rPr>
                      </a:br>
                      <a:r>
                        <a:rPr lang="en-US" sz="1600" kern="100" dirty="0">
                          <a:effectLst/>
                        </a:rPr>
                        <a:t>2.8%</a:t>
                      </a:r>
                      <a:br>
                        <a:rPr lang="en-US" sz="1600" kern="100" dirty="0">
                          <a:effectLst/>
                        </a:rPr>
                      </a:br>
                      <a:r>
                        <a:rPr lang="en-US" sz="1600" kern="100" dirty="0">
                          <a:effectLst/>
                        </a:rPr>
                        <a:t>5.6%</a:t>
                      </a:r>
                      <a:br>
                        <a:rPr lang="en-US" sz="1600" kern="100" dirty="0">
                          <a:effectLst/>
                        </a:rPr>
                      </a:br>
                      <a:r>
                        <a:rPr lang="en-US" sz="1600" kern="100" dirty="0">
                          <a:effectLst/>
                        </a:rPr>
                        <a:t>0%</a:t>
                      </a:r>
                      <a:br>
                        <a:rPr lang="en-US" sz="1600" kern="100" dirty="0">
                          <a:effectLst/>
                        </a:rPr>
                      </a:br>
                      <a:r>
                        <a:rPr lang="en-US" sz="1600" kern="100" dirty="0">
                          <a:effectLst/>
                        </a:rPr>
                        <a:t>0%</a:t>
                      </a:r>
                      <a:br>
                        <a:rPr lang="en-US" sz="1600" kern="100" dirty="0">
                          <a:effectLst/>
                        </a:rPr>
                      </a:br>
                      <a:r>
                        <a:rPr lang="en-US" sz="1600" kern="100" dirty="0">
                          <a:effectLst/>
                        </a:rPr>
                        <a:t>0%</a:t>
                      </a:r>
                      <a:br>
                        <a:rPr lang="en-US" sz="1600" kern="100" dirty="0">
                          <a:effectLst/>
                        </a:rPr>
                      </a:br>
                      <a:r>
                        <a:rPr lang="en-US" sz="1600" kern="100" dirty="0">
                          <a:effectLst/>
                        </a:rPr>
                        <a:t>0%</a:t>
                      </a:r>
                      <a:br>
                        <a:rPr lang="en-US" sz="1600" kern="100" dirty="0">
                          <a:effectLst/>
                        </a:rPr>
                      </a:br>
                      <a:r>
                        <a:rPr lang="en-US" sz="1600" kern="100" dirty="0">
                          <a:effectLst/>
                        </a:rPr>
                        <a:t>0%</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52675146"/>
                  </a:ext>
                </a:extLst>
              </a:tr>
              <a:tr h="178931">
                <a:tc>
                  <a:txBody>
                    <a:bodyPr/>
                    <a:lstStyle/>
                    <a:p>
                      <a:pPr marL="0" marR="0">
                        <a:lnSpc>
                          <a:spcPct val="107000"/>
                        </a:lnSpc>
                        <a:spcBef>
                          <a:spcPts val="0"/>
                        </a:spcBef>
                        <a:spcAft>
                          <a:spcPts val="0"/>
                        </a:spcAft>
                      </a:pPr>
                      <a:r>
                        <a:rPr lang="en-US" sz="1600" kern="100">
                          <a:effectLst/>
                        </a:rPr>
                        <a:t>Discharge to Home</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97.9%</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97.2%</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02401607"/>
                  </a:ext>
                </a:extLst>
              </a:tr>
              <a:tr h="178931">
                <a:tc>
                  <a:txBody>
                    <a:bodyPr/>
                    <a:lstStyle/>
                    <a:p>
                      <a:pPr marL="0" marR="0">
                        <a:lnSpc>
                          <a:spcPct val="107000"/>
                        </a:lnSpc>
                        <a:spcBef>
                          <a:spcPts val="0"/>
                        </a:spcBef>
                        <a:spcAft>
                          <a:spcPts val="0"/>
                        </a:spcAft>
                      </a:pPr>
                      <a:r>
                        <a:rPr lang="en-US" sz="1600" kern="100">
                          <a:effectLst/>
                        </a:rPr>
                        <a:t>All-cause Mortality</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0.4%</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dirty="0">
                          <a:effectLst/>
                        </a:rPr>
                        <a:t>1.4%</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35528490"/>
                  </a:ext>
                </a:extLst>
              </a:tr>
              <a:tr h="178931">
                <a:tc>
                  <a:txBody>
                    <a:bodyPr/>
                    <a:lstStyle/>
                    <a:p>
                      <a:pPr marL="0" marR="0">
                        <a:lnSpc>
                          <a:spcPct val="107000"/>
                        </a:lnSpc>
                        <a:spcBef>
                          <a:spcPts val="0"/>
                        </a:spcBef>
                        <a:spcAft>
                          <a:spcPts val="0"/>
                        </a:spcAft>
                      </a:pPr>
                      <a:r>
                        <a:rPr lang="en-US" sz="1600" kern="100" dirty="0">
                          <a:effectLst/>
                        </a:rPr>
                        <a:t>Heart Failure Hospitalization</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2"/>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kern="100">
                          <a:effectLst/>
                        </a:rPr>
                        <a:t>2.5%</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2"/>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kern="100" dirty="0">
                          <a:effectLst/>
                        </a:rPr>
                        <a:t>3.5%</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911786123"/>
                  </a:ext>
                </a:extLst>
              </a:tr>
            </a:tbl>
          </a:graphicData>
        </a:graphic>
      </p:graphicFrame>
      <p:sp>
        <p:nvSpPr>
          <p:cNvPr id="7" name="TextBox 6">
            <a:extLst>
              <a:ext uri="{FF2B5EF4-FFF2-40B4-BE49-F238E27FC236}">
                <a16:creationId xmlns:a16="http://schemas.microsoft.com/office/drawing/2014/main" id="{C09B8614-D314-B50E-42B1-87A0EB9CE6A3}"/>
              </a:ext>
            </a:extLst>
          </p:cNvPr>
          <p:cNvSpPr txBox="1"/>
          <p:nvPr/>
        </p:nvSpPr>
        <p:spPr>
          <a:xfrm>
            <a:off x="3047998" y="6383101"/>
            <a:ext cx="6096000" cy="2195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07000"/>
              </a:lnSpc>
              <a:spcBef>
                <a:spcPts val="0"/>
              </a:spcBef>
              <a:spcAft>
                <a:spcPts val="800"/>
              </a:spcAft>
            </a:pPr>
            <a:r>
              <a:rPr lang="en-US" sz="800" kern="100">
                <a:effectLst/>
                <a:ea typeface="Calibri" panose="020F0502020204030204" pitchFamily="34" charset="0"/>
                <a:cs typeface="Arial" panose="020B0604020202020204" pitchFamily="34" charset="0"/>
              </a:rPr>
              <a:t>Data shown as %.</a:t>
            </a:r>
          </a:p>
        </p:txBody>
      </p:sp>
    </p:spTree>
    <p:extLst>
      <p:ext uri="{BB962C8B-B14F-4D97-AF65-F5344CB8AC3E}">
        <p14:creationId xmlns:p14="http://schemas.microsoft.com/office/powerpoint/2010/main" val="256078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62B7FC-F6D4-4937-F449-2DFFED99F477}"/>
              </a:ext>
            </a:extLst>
          </p:cNvPr>
          <p:cNvSpPr>
            <a:spLocks noChangeArrowheads="1"/>
          </p:cNvSpPr>
          <p:nvPr/>
        </p:nvSpPr>
        <p:spPr bwMode="auto">
          <a:xfrm>
            <a:off x="-229830" y="1537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397B5F84-8932-34D9-F8F8-BE5617747750}"/>
              </a:ext>
            </a:extLst>
          </p:cNvPr>
          <p:cNvSpPr>
            <a:spLocks noChangeArrowheads="1"/>
          </p:cNvSpPr>
          <p:nvPr/>
        </p:nvSpPr>
        <p:spPr bwMode="auto">
          <a:xfrm>
            <a:off x="-229830" y="62467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4">
            <a:extLst>
              <a:ext uri="{FF2B5EF4-FFF2-40B4-BE49-F238E27FC236}">
                <a16:creationId xmlns:a16="http://schemas.microsoft.com/office/drawing/2014/main" id="{CF80ACB4-2588-13EB-FAE3-D9184BCE491A}"/>
              </a:ext>
            </a:extLst>
          </p:cNvPr>
          <p:cNvSpPr>
            <a:spLocks noGrp="1"/>
          </p:cNvSpPr>
          <p:nvPr>
            <p:ph type="title"/>
          </p:nvPr>
        </p:nvSpPr>
        <p:spPr>
          <a:xfrm>
            <a:off x="838200" y="365125"/>
            <a:ext cx="11029950" cy="1325563"/>
          </a:xfrm>
        </p:spPr>
        <p:txBody>
          <a:bodyPr>
            <a:noAutofit/>
          </a:bodyPr>
          <a:lstStyle/>
          <a:p>
            <a:r>
              <a:rPr lang="en-US" b="1"/>
              <a:t>Tricuspid Regurgitation Grade After Crossover </a:t>
            </a:r>
            <a:endParaRPr lang="en-IN" b="1"/>
          </a:p>
        </p:txBody>
      </p:sp>
      <p:sp>
        <p:nvSpPr>
          <p:cNvPr id="3" name="TextBox 2">
            <a:extLst>
              <a:ext uri="{FF2B5EF4-FFF2-40B4-BE49-F238E27FC236}">
                <a16:creationId xmlns:a16="http://schemas.microsoft.com/office/drawing/2014/main" id="{E34D6705-F37A-45B4-C2A9-8D5FC04891A1}"/>
              </a:ext>
            </a:extLst>
          </p:cNvPr>
          <p:cNvSpPr txBox="1"/>
          <p:nvPr/>
        </p:nvSpPr>
        <p:spPr>
          <a:xfrm>
            <a:off x="3022178" y="6281363"/>
            <a:ext cx="640080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800">
                <a:cs typeface="Arial" panose="020B0604020202020204" pitchFamily="34" charset="0"/>
              </a:rPr>
              <a:t>Paired data shown. “Pure” control includes patients who remain on medical therapy alone. Patients with tricuspid valve surgery are excluded from all groups.</a:t>
            </a:r>
          </a:p>
        </p:txBody>
      </p:sp>
      <p:sp>
        <p:nvSpPr>
          <p:cNvPr id="2" name="Rectangle 2">
            <a:extLst>
              <a:ext uri="{FF2B5EF4-FFF2-40B4-BE49-F238E27FC236}">
                <a16:creationId xmlns:a16="http://schemas.microsoft.com/office/drawing/2014/main" id="{572EF17B-BEC9-3632-9E34-00EA8F512374}"/>
              </a:ext>
            </a:extLst>
          </p:cNvPr>
          <p:cNvSpPr>
            <a:spLocks noChangeArrowheads="1"/>
          </p:cNvSpPr>
          <p:nvPr/>
        </p:nvSpPr>
        <p:spPr bwMode="auto">
          <a:xfrm>
            <a:off x="-229830" y="14345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E6D527B4-1BB7-77D4-B64E-9CAD4BB92E2E}"/>
              </a:ext>
            </a:extLst>
          </p:cNvPr>
          <p:cNvSpPr>
            <a:spLocks noChangeArrowheads="1"/>
          </p:cNvSpPr>
          <p:nvPr/>
        </p:nvSpPr>
        <p:spPr bwMode="auto">
          <a:xfrm>
            <a:off x="-229830" y="61433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Chart 9">
            <a:extLst>
              <a:ext uri="{FF2B5EF4-FFF2-40B4-BE49-F238E27FC236}">
                <a16:creationId xmlns:a16="http://schemas.microsoft.com/office/drawing/2014/main" id="{C7DD9A28-0E32-A713-DC78-303F17D53931}"/>
              </a:ext>
            </a:extLst>
          </p:cNvPr>
          <p:cNvGraphicFramePr/>
          <p:nvPr/>
        </p:nvGraphicFramePr>
        <p:xfrm>
          <a:off x="935057" y="2102156"/>
          <a:ext cx="10146814" cy="3880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1F9D3A42-B9E9-29A7-F67F-BBC9012AF595}"/>
              </a:ext>
            </a:extLst>
          </p:cNvPr>
          <p:cNvSpPr txBox="1"/>
          <p:nvPr/>
        </p:nvSpPr>
        <p:spPr>
          <a:xfrm>
            <a:off x="2097556" y="1543847"/>
            <a:ext cx="2028825" cy="338554"/>
          </a:xfrm>
          <a:prstGeom prst="rect">
            <a:avLst/>
          </a:prstGeom>
          <a:noFill/>
        </p:spPr>
        <p:txBody>
          <a:bodyPr wrap="square" rtlCol="0">
            <a:spAutoFit/>
          </a:bodyPr>
          <a:lstStyle/>
          <a:p>
            <a:pPr algn="ctr"/>
            <a:r>
              <a:rPr lang="en-US" sz="1600" b="1" i="0">
                <a:solidFill>
                  <a:schemeClr val="tx1"/>
                </a:solidFill>
                <a:latin typeface="Arial" panose="020B0604020202020204" pitchFamily="34" charset="0"/>
                <a:cs typeface="Arial" panose="020B0604020202020204" pitchFamily="34" charset="0"/>
              </a:rPr>
              <a:t>Device</a:t>
            </a:r>
            <a:r>
              <a:rPr lang="en-US" sz="1600" b="1">
                <a:latin typeface="Arial" panose="020B0604020202020204" pitchFamily="34" charset="0"/>
                <a:cs typeface="Arial" panose="020B0604020202020204" pitchFamily="34" charset="0"/>
              </a:rPr>
              <a:t> (N=172)</a:t>
            </a:r>
            <a:endParaRPr lang="en-US" b="0" i="0">
              <a:solidFill>
                <a:schemeClr val="tx1"/>
              </a:solidFill>
              <a:latin typeface="Arial" panose="020B0604020202020204" pitchFamily="34" charset="0"/>
              <a:cs typeface="Arial" panose="020B0604020202020204" pitchFamily="34" charset="0"/>
            </a:endParaRPr>
          </a:p>
        </p:txBody>
      </p:sp>
      <p:sp>
        <p:nvSpPr>
          <p:cNvPr id="13" name="Left Bracket 12">
            <a:extLst>
              <a:ext uri="{FF2B5EF4-FFF2-40B4-BE49-F238E27FC236}">
                <a16:creationId xmlns:a16="http://schemas.microsoft.com/office/drawing/2014/main" id="{5A2FD3A5-23C3-245A-6B87-D6D19410CA2A}"/>
              </a:ext>
            </a:extLst>
          </p:cNvPr>
          <p:cNvSpPr/>
          <p:nvPr/>
        </p:nvSpPr>
        <p:spPr>
          <a:xfrm rot="5400000">
            <a:off x="2604262" y="1734166"/>
            <a:ext cx="91440" cy="822960"/>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b="0" i="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65FEF54-E827-3196-5AB8-C44DA7709CBF}"/>
              </a:ext>
            </a:extLst>
          </p:cNvPr>
          <p:cNvSpPr txBox="1"/>
          <p:nvPr/>
        </p:nvSpPr>
        <p:spPr>
          <a:xfrm>
            <a:off x="2074116" y="1880408"/>
            <a:ext cx="1181100" cy="230832"/>
          </a:xfrm>
          <a:prstGeom prst="rect">
            <a:avLst/>
          </a:prstGeom>
          <a:noFill/>
          <a:ln>
            <a:noFill/>
          </a:ln>
        </p:spPr>
        <p:txBody>
          <a:bodyPr wrap="square" rtlCol="0">
            <a:spAutoFit/>
          </a:bodyPr>
          <a:lstStyle/>
          <a:p>
            <a:pPr algn="ctr"/>
            <a:r>
              <a:rPr lang="en-US" sz="900" b="0" i="0">
                <a:solidFill>
                  <a:schemeClr val="tx1"/>
                </a:solidFill>
                <a:latin typeface="Arial" panose="020B0604020202020204" pitchFamily="34" charset="0"/>
                <a:cs typeface="Arial" panose="020B0604020202020204" pitchFamily="34" charset="0"/>
              </a:rPr>
              <a:t>p&lt;0.0001</a:t>
            </a:r>
          </a:p>
        </p:txBody>
      </p:sp>
      <p:sp>
        <p:nvSpPr>
          <p:cNvPr id="15" name="TextBox 14">
            <a:extLst>
              <a:ext uri="{FF2B5EF4-FFF2-40B4-BE49-F238E27FC236}">
                <a16:creationId xmlns:a16="http://schemas.microsoft.com/office/drawing/2014/main" id="{6755DD9A-F074-EB96-B34B-518E2A3EB344}"/>
              </a:ext>
            </a:extLst>
          </p:cNvPr>
          <p:cNvSpPr txBox="1"/>
          <p:nvPr/>
        </p:nvSpPr>
        <p:spPr>
          <a:xfrm>
            <a:off x="2921750" y="1876336"/>
            <a:ext cx="1181100" cy="230832"/>
          </a:xfrm>
          <a:prstGeom prst="rect">
            <a:avLst/>
          </a:prstGeom>
          <a:noFill/>
          <a:ln>
            <a:noFill/>
          </a:ln>
        </p:spPr>
        <p:txBody>
          <a:bodyPr wrap="square" rtlCol="0">
            <a:spAutoFit/>
          </a:bodyPr>
          <a:lstStyle/>
          <a:p>
            <a:pPr algn="ctr"/>
            <a:r>
              <a:rPr lang="en-US" sz="900" b="0" i="0">
                <a:solidFill>
                  <a:schemeClr val="tx1"/>
                </a:solidFill>
                <a:latin typeface="Arial" panose="020B0604020202020204" pitchFamily="34" charset="0"/>
                <a:cs typeface="Arial" panose="020B0604020202020204" pitchFamily="34" charset="0"/>
              </a:rPr>
              <a:t>p=0.38</a:t>
            </a:r>
          </a:p>
        </p:txBody>
      </p:sp>
      <p:sp>
        <p:nvSpPr>
          <p:cNvPr id="16" name="Left Bracket 15">
            <a:extLst>
              <a:ext uri="{FF2B5EF4-FFF2-40B4-BE49-F238E27FC236}">
                <a16:creationId xmlns:a16="http://schemas.microsoft.com/office/drawing/2014/main" id="{9DDECA6C-D54F-159E-16BB-81D40238BDA3}"/>
              </a:ext>
            </a:extLst>
          </p:cNvPr>
          <p:cNvSpPr/>
          <p:nvPr/>
        </p:nvSpPr>
        <p:spPr>
          <a:xfrm rot="5400000">
            <a:off x="3468209" y="1734166"/>
            <a:ext cx="91440" cy="822960"/>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b="0" i="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DA881F59-ED01-BC42-8ADA-8AD724D8226D}"/>
              </a:ext>
            </a:extLst>
          </p:cNvPr>
          <p:cNvGrpSpPr/>
          <p:nvPr/>
        </p:nvGrpSpPr>
        <p:grpSpPr>
          <a:xfrm>
            <a:off x="8134979" y="1460899"/>
            <a:ext cx="3273447" cy="737270"/>
            <a:chOff x="4683826" y="766450"/>
            <a:chExt cx="3273447" cy="737270"/>
          </a:xfrm>
        </p:grpSpPr>
        <p:sp>
          <p:nvSpPr>
            <p:cNvPr id="18" name="TextBox 17">
              <a:extLst>
                <a:ext uri="{FF2B5EF4-FFF2-40B4-BE49-F238E27FC236}">
                  <a16:creationId xmlns:a16="http://schemas.microsoft.com/office/drawing/2014/main" id="{A312F3C8-6109-A7C6-8D97-DBC0F76E4463}"/>
                </a:ext>
              </a:extLst>
            </p:cNvPr>
            <p:cNvSpPr txBox="1"/>
            <p:nvPr/>
          </p:nvSpPr>
          <p:spPr>
            <a:xfrm>
              <a:off x="4683826" y="766450"/>
              <a:ext cx="3273447" cy="500137"/>
            </a:xfrm>
            <a:prstGeom prst="rect">
              <a:avLst/>
            </a:prstGeom>
            <a:noFill/>
          </p:spPr>
          <p:txBody>
            <a:bodyPr wrap="square" rtlCol="0">
              <a:spAutoFit/>
            </a:bodyPr>
            <a:lstStyle/>
            <a:p>
              <a:pPr algn="ctr"/>
              <a:r>
                <a:rPr lang="en-US" sz="1600" b="1" i="0">
                  <a:solidFill>
                    <a:schemeClr val="tx1"/>
                  </a:solidFill>
                  <a:latin typeface="Arial" panose="020B0604020202020204" pitchFamily="34" charset="0"/>
                  <a:cs typeface="Arial" panose="020B0604020202020204" pitchFamily="34" charset="0"/>
                </a:rPr>
                <a:t>“Pure” Control</a:t>
              </a:r>
              <a:r>
                <a:rPr lang="en-US" sz="1600" b="1">
                  <a:latin typeface="Arial" panose="020B0604020202020204" pitchFamily="34" charset="0"/>
                  <a:cs typeface="Arial" panose="020B0604020202020204" pitchFamily="34" charset="0"/>
                </a:rPr>
                <a:t> (N=44)</a:t>
              </a:r>
            </a:p>
            <a:p>
              <a:pPr algn="ctr"/>
              <a:r>
                <a:rPr lang="en-US" sz="1000" i="0">
                  <a:solidFill>
                    <a:schemeClr val="tx1"/>
                  </a:solidFill>
                  <a:latin typeface="Arial" panose="020B0604020202020204" pitchFamily="34" charset="0"/>
                  <a:cs typeface="Arial" panose="020B0604020202020204" pitchFamily="34" charset="0"/>
                </a:rPr>
                <a:t>(crossovers excluded)</a:t>
              </a:r>
              <a:endParaRPr lang="en-US" sz="1050" i="0">
                <a:solidFill>
                  <a:schemeClr val="tx1"/>
                </a:solidFill>
                <a:latin typeface="Arial" panose="020B0604020202020204" pitchFamily="34" charset="0"/>
                <a:cs typeface="Arial" panose="020B0604020202020204" pitchFamily="34" charset="0"/>
              </a:endParaRPr>
            </a:p>
          </p:txBody>
        </p:sp>
        <p:sp>
          <p:nvSpPr>
            <p:cNvPr id="19" name="Left Bracket 18">
              <a:extLst>
                <a:ext uri="{FF2B5EF4-FFF2-40B4-BE49-F238E27FC236}">
                  <a16:creationId xmlns:a16="http://schemas.microsoft.com/office/drawing/2014/main" id="{99E15DD4-7700-D156-8C2E-7389F124B1DD}"/>
                </a:ext>
              </a:extLst>
            </p:cNvPr>
            <p:cNvSpPr/>
            <p:nvPr/>
          </p:nvSpPr>
          <p:spPr>
            <a:xfrm rot="5400000">
              <a:off x="5827927" y="1046520"/>
              <a:ext cx="91440" cy="822960"/>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b="0" i="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7E73EFD-5E96-0395-F5F2-D75E023C0417}"/>
                </a:ext>
              </a:extLst>
            </p:cNvPr>
            <p:cNvSpPr txBox="1"/>
            <p:nvPr/>
          </p:nvSpPr>
          <p:spPr>
            <a:xfrm>
              <a:off x="5297781" y="1192762"/>
              <a:ext cx="1181100" cy="230832"/>
            </a:xfrm>
            <a:prstGeom prst="rect">
              <a:avLst/>
            </a:prstGeom>
            <a:noFill/>
            <a:ln>
              <a:noFill/>
            </a:ln>
          </p:spPr>
          <p:txBody>
            <a:bodyPr wrap="square" rtlCol="0">
              <a:spAutoFit/>
            </a:bodyPr>
            <a:lstStyle/>
            <a:p>
              <a:pPr algn="ctr"/>
              <a:r>
                <a:rPr lang="en-US" sz="900">
                  <a:latin typeface="Arial" panose="020B0604020202020204" pitchFamily="34" charset="0"/>
                  <a:cs typeface="Arial" panose="020B0604020202020204" pitchFamily="34" charset="0"/>
                </a:rPr>
                <a:t>p</a:t>
              </a:r>
              <a:r>
                <a:rPr lang="en-US" sz="900" b="0" i="0">
                  <a:solidFill>
                    <a:schemeClr val="tx1"/>
                  </a:solidFill>
                  <a:latin typeface="Arial" panose="020B0604020202020204" pitchFamily="34" charset="0"/>
                  <a:cs typeface="Arial" panose="020B0604020202020204" pitchFamily="34" charset="0"/>
                </a:rPr>
                <a:t>=0.55</a:t>
              </a:r>
            </a:p>
          </p:txBody>
        </p:sp>
        <p:sp>
          <p:nvSpPr>
            <p:cNvPr id="21" name="TextBox 20">
              <a:extLst>
                <a:ext uri="{FF2B5EF4-FFF2-40B4-BE49-F238E27FC236}">
                  <a16:creationId xmlns:a16="http://schemas.microsoft.com/office/drawing/2014/main" id="{982C2632-5D48-5F28-4FBB-88A31C098023}"/>
                </a:ext>
              </a:extLst>
            </p:cNvPr>
            <p:cNvSpPr txBox="1"/>
            <p:nvPr/>
          </p:nvSpPr>
          <p:spPr>
            <a:xfrm>
              <a:off x="6145415" y="1188690"/>
              <a:ext cx="1181100" cy="230832"/>
            </a:xfrm>
            <a:prstGeom prst="rect">
              <a:avLst/>
            </a:prstGeom>
            <a:noFill/>
            <a:ln>
              <a:noFill/>
            </a:ln>
          </p:spPr>
          <p:txBody>
            <a:bodyPr wrap="square" rtlCol="0">
              <a:spAutoFit/>
            </a:bodyPr>
            <a:lstStyle/>
            <a:p>
              <a:pPr algn="ctr"/>
              <a:r>
                <a:rPr lang="en-US" sz="900">
                  <a:latin typeface="Arial" panose="020B0604020202020204" pitchFamily="34" charset="0"/>
                  <a:cs typeface="Arial" panose="020B0604020202020204" pitchFamily="34" charset="0"/>
                </a:rPr>
                <a:t>p=</a:t>
              </a:r>
              <a:r>
                <a:rPr lang="en-US" sz="900" b="0" i="0">
                  <a:solidFill>
                    <a:schemeClr val="tx1"/>
                  </a:solidFill>
                  <a:latin typeface="Arial" panose="020B0604020202020204" pitchFamily="34" charset="0"/>
                  <a:cs typeface="Arial" panose="020B0604020202020204" pitchFamily="34" charset="0"/>
                </a:rPr>
                <a:t>0.68</a:t>
              </a:r>
            </a:p>
          </p:txBody>
        </p:sp>
        <p:sp>
          <p:nvSpPr>
            <p:cNvPr id="22" name="Left Bracket 21">
              <a:extLst>
                <a:ext uri="{FF2B5EF4-FFF2-40B4-BE49-F238E27FC236}">
                  <a16:creationId xmlns:a16="http://schemas.microsoft.com/office/drawing/2014/main" id="{DF9EF9B1-3B8A-777D-31C7-1C1CC9CDCD5D}"/>
                </a:ext>
              </a:extLst>
            </p:cNvPr>
            <p:cNvSpPr/>
            <p:nvPr/>
          </p:nvSpPr>
          <p:spPr>
            <a:xfrm rot="5400000">
              <a:off x="6691874" y="1046520"/>
              <a:ext cx="91440" cy="822960"/>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b="0" i="0">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B90015FB-1069-C38B-D92D-B01B422F5CAF}"/>
              </a:ext>
            </a:extLst>
          </p:cNvPr>
          <p:cNvGrpSpPr/>
          <p:nvPr/>
        </p:nvGrpSpPr>
        <p:grpSpPr>
          <a:xfrm>
            <a:off x="5225318" y="1542268"/>
            <a:ext cx="2355917" cy="665420"/>
            <a:chOff x="8487733" y="813880"/>
            <a:chExt cx="2355917" cy="665420"/>
          </a:xfrm>
        </p:grpSpPr>
        <p:sp>
          <p:nvSpPr>
            <p:cNvPr id="24" name="TextBox 23">
              <a:extLst>
                <a:ext uri="{FF2B5EF4-FFF2-40B4-BE49-F238E27FC236}">
                  <a16:creationId xmlns:a16="http://schemas.microsoft.com/office/drawing/2014/main" id="{F945C32B-3D9E-E2A4-9C23-A6419120D6DF}"/>
                </a:ext>
              </a:extLst>
            </p:cNvPr>
            <p:cNvSpPr txBox="1"/>
            <p:nvPr/>
          </p:nvSpPr>
          <p:spPr>
            <a:xfrm>
              <a:off x="8487733" y="813880"/>
              <a:ext cx="2355917" cy="338554"/>
            </a:xfrm>
            <a:prstGeom prst="rect">
              <a:avLst/>
            </a:prstGeom>
            <a:noFill/>
          </p:spPr>
          <p:txBody>
            <a:bodyPr wrap="square" rtlCol="0">
              <a:spAutoFit/>
            </a:bodyPr>
            <a:lstStyle/>
            <a:p>
              <a:pPr algn="ctr"/>
              <a:r>
                <a:rPr lang="en-US" sz="1600" b="1" i="0">
                  <a:solidFill>
                    <a:schemeClr val="tx1"/>
                  </a:solidFill>
                  <a:latin typeface="Arial" panose="020B0604020202020204" pitchFamily="34" charset="0"/>
                  <a:cs typeface="Arial" panose="020B0604020202020204" pitchFamily="34" charset="0"/>
                </a:rPr>
                <a:t>Crossover </a:t>
              </a:r>
              <a:r>
                <a:rPr lang="en-US" sz="1600" b="1">
                  <a:latin typeface="Arial" panose="020B0604020202020204" pitchFamily="34" charset="0"/>
                  <a:cs typeface="Arial" panose="020B0604020202020204" pitchFamily="34" charset="0"/>
                </a:rPr>
                <a:t>(N=111)</a:t>
              </a:r>
              <a:endParaRPr lang="en-US" b="0" i="0">
                <a:solidFill>
                  <a:schemeClr val="tx1"/>
                </a:solidFill>
                <a:latin typeface="Arial" panose="020B0604020202020204" pitchFamily="34" charset="0"/>
                <a:cs typeface="Arial" panose="020B0604020202020204" pitchFamily="34" charset="0"/>
              </a:endParaRPr>
            </a:p>
          </p:txBody>
        </p:sp>
        <p:sp>
          <p:nvSpPr>
            <p:cNvPr id="27" name="Left Bracket 26">
              <a:extLst>
                <a:ext uri="{FF2B5EF4-FFF2-40B4-BE49-F238E27FC236}">
                  <a16:creationId xmlns:a16="http://schemas.microsoft.com/office/drawing/2014/main" id="{E984F8AE-D18A-176F-39FF-0E98332555B8}"/>
                </a:ext>
              </a:extLst>
            </p:cNvPr>
            <p:cNvSpPr/>
            <p:nvPr/>
          </p:nvSpPr>
          <p:spPr>
            <a:xfrm rot="5400000">
              <a:off x="9167505" y="1022100"/>
              <a:ext cx="91440" cy="822960"/>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b="0" i="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AC5F2E9-5806-B848-6196-B398AFCC892F}"/>
                </a:ext>
              </a:extLst>
            </p:cNvPr>
            <p:cNvSpPr txBox="1"/>
            <p:nvPr/>
          </p:nvSpPr>
          <p:spPr>
            <a:xfrm>
              <a:off x="8637359" y="1168342"/>
              <a:ext cx="1181100" cy="230832"/>
            </a:xfrm>
            <a:prstGeom prst="rect">
              <a:avLst/>
            </a:prstGeom>
            <a:noFill/>
            <a:ln>
              <a:noFill/>
            </a:ln>
          </p:spPr>
          <p:txBody>
            <a:bodyPr wrap="square" rtlCol="0">
              <a:spAutoFit/>
            </a:bodyPr>
            <a:lstStyle/>
            <a:p>
              <a:pPr algn="ctr"/>
              <a:r>
                <a:rPr lang="en-US" sz="900">
                  <a:latin typeface="Arial" panose="020B0604020202020204" pitchFamily="34" charset="0"/>
                  <a:cs typeface="Arial" panose="020B0604020202020204" pitchFamily="34" charset="0"/>
                </a:rPr>
                <a:t>p</a:t>
              </a:r>
              <a:r>
                <a:rPr lang="en-US" sz="900" b="0" i="0">
                  <a:solidFill>
                    <a:schemeClr val="tx1"/>
                  </a:solidFill>
                  <a:latin typeface="Arial" panose="020B0604020202020204" pitchFamily="34" charset="0"/>
                  <a:cs typeface="Arial" panose="020B0604020202020204" pitchFamily="34" charset="0"/>
                </a:rPr>
                <a:t>=0.</a:t>
              </a:r>
              <a:r>
                <a:rPr lang="en-US" sz="900">
                  <a:latin typeface="Arial" panose="020B0604020202020204" pitchFamily="34" charset="0"/>
                  <a:cs typeface="Arial" panose="020B0604020202020204" pitchFamily="34" charset="0"/>
                </a:rPr>
                <a:t>65</a:t>
              </a:r>
              <a:endParaRPr lang="en-US" sz="900" b="0" i="0">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9FAA44B-22CF-142D-4829-46682ABC3C3E}"/>
                </a:ext>
              </a:extLst>
            </p:cNvPr>
            <p:cNvSpPr txBox="1"/>
            <p:nvPr/>
          </p:nvSpPr>
          <p:spPr>
            <a:xfrm>
              <a:off x="9484993" y="1164270"/>
              <a:ext cx="1181100" cy="230832"/>
            </a:xfrm>
            <a:prstGeom prst="rect">
              <a:avLst/>
            </a:prstGeom>
            <a:noFill/>
            <a:ln>
              <a:noFill/>
            </a:ln>
          </p:spPr>
          <p:txBody>
            <a:bodyPr wrap="square" rtlCol="0">
              <a:spAutoFit/>
            </a:bodyPr>
            <a:lstStyle/>
            <a:p>
              <a:pPr algn="ctr"/>
              <a:r>
                <a:rPr lang="en-US" sz="900">
                  <a:latin typeface="Arial" panose="020B0604020202020204" pitchFamily="34" charset="0"/>
                  <a:cs typeface="Arial" panose="020B0604020202020204" pitchFamily="34" charset="0"/>
                </a:rPr>
                <a:t>p</a:t>
              </a:r>
              <a:r>
                <a:rPr lang="en-US" sz="900" b="0" i="0">
                  <a:solidFill>
                    <a:schemeClr val="tx1"/>
                  </a:solidFill>
                  <a:latin typeface="Arial" panose="020B0604020202020204" pitchFamily="34" charset="0"/>
                  <a:cs typeface="Arial" panose="020B0604020202020204" pitchFamily="34" charset="0"/>
                </a:rPr>
                <a:t>&lt;0.0001</a:t>
              </a:r>
            </a:p>
          </p:txBody>
        </p:sp>
        <p:sp>
          <p:nvSpPr>
            <p:cNvPr id="32" name="Left Bracket 31">
              <a:extLst>
                <a:ext uri="{FF2B5EF4-FFF2-40B4-BE49-F238E27FC236}">
                  <a16:creationId xmlns:a16="http://schemas.microsoft.com/office/drawing/2014/main" id="{713EA95F-C22A-6D5D-DEAF-CB0AE781FA11}"/>
                </a:ext>
              </a:extLst>
            </p:cNvPr>
            <p:cNvSpPr/>
            <p:nvPr/>
          </p:nvSpPr>
          <p:spPr>
            <a:xfrm rot="5400000">
              <a:off x="10031452" y="1022100"/>
              <a:ext cx="91440" cy="822960"/>
            </a:xfrm>
            <a:prstGeom prst="leftBracket">
              <a:avLst>
                <a:gd name="adj"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b="0" i="0">
                <a:latin typeface="Arial" panose="020B0604020202020204" pitchFamily="34" charset="0"/>
                <a:cs typeface="Arial" panose="020B0604020202020204" pitchFamily="34" charset="0"/>
              </a:endParaRPr>
            </a:p>
          </p:txBody>
        </p:sp>
      </p:grpSp>
      <p:sp>
        <p:nvSpPr>
          <p:cNvPr id="33" name="Right Bracket 32">
            <a:extLst>
              <a:ext uri="{FF2B5EF4-FFF2-40B4-BE49-F238E27FC236}">
                <a16:creationId xmlns:a16="http://schemas.microsoft.com/office/drawing/2014/main" id="{8E9DD9AC-E6EE-C0BB-8346-0CE81C270894}"/>
              </a:ext>
            </a:extLst>
          </p:cNvPr>
          <p:cNvSpPr/>
          <p:nvPr/>
        </p:nvSpPr>
        <p:spPr>
          <a:xfrm>
            <a:off x="4177848" y="2752465"/>
            <a:ext cx="82683" cy="2514600"/>
          </a:xfrm>
          <a:prstGeom prst="rightBracket">
            <a:avLst>
              <a:gd name="adj"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88AA7DB-F53A-E5CB-111F-6DDF3B1C32B5}"/>
              </a:ext>
            </a:extLst>
          </p:cNvPr>
          <p:cNvSpPr txBox="1"/>
          <p:nvPr/>
        </p:nvSpPr>
        <p:spPr>
          <a:xfrm>
            <a:off x="4234609" y="3676282"/>
            <a:ext cx="1004992" cy="646331"/>
          </a:xfrm>
          <a:prstGeom prst="rect">
            <a:avLst/>
          </a:prstGeom>
          <a:solidFill>
            <a:schemeClr val="bg1"/>
          </a:solidFill>
        </p:spPr>
        <p:txBody>
          <a:bodyPr wrap="square" rtlCol="0">
            <a:spAutoFit/>
          </a:bodyPr>
          <a:lstStyle/>
          <a:p>
            <a:r>
              <a:rPr lang="en-US" sz="1200" b="1"/>
              <a:t>84% </a:t>
            </a:r>
            <a:r>
              <a:rPr lang="en-US" sz="1200"/>
              <a:t>moderate or less</a:t>
            </a:r>
          </a:p>
        </p:txBody>
      </p:sp>
      <p:sp>
        <p:nvSpPr>
          <p:cNvPr id="35" name="Right Bracket 34">
            <a:extLst>
              <a:ext uri="{FF2B5EF4-FFF2-40B4-BE49-F238E27FC236}">
                <a16:creationId xmlns:a16="http://schemas.microsoft.com/office/drawing/2014/main" id="{398E5A18-D438-3F26-D11B-9BFD66E0E8CC}"/>
              </a:ext>
            </a:extLst>
          </p:cNvPr>
          <p:cNvSpPr/>
          <p:nvPr/>
        </p:nvSpPr>
        <p:spPr>
          <a:xfrm>
            <a:off x="7503322" y="2849078"/>
            <a:ext cx="77913" cy="2414388"/>
          </a:xfrm>
          <a:prstGeom prst="rightBracket">
            <a:avLst>
              <a:gd name="adj"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47766D0B-AC60-50C1-7796-C7CABBF9583D}"/>
              </a:ext>
            </a:extLst>
          </p:cNvPr>
          <p:cNvSpPr txBox="1"/>
          <p:nvPr/>
        </p:nvSpPr>
        <p:spPr>
          <a:xfrm>
            <a:off x="7560083" y="3653849"/>
            <a:ext cx="1004992" cy="830997"/>
          </a:xfrm>
          <a:prstGeom prst="rect">
            <a:avLst/>
          </a:prstGeom>
          <a:solidFill>
            <a:schemeClr val="bg1"/>
          </a:solidFill>
        </p:spPr>
        <p:txBody>
          <a:bodyPr wrap="square" rtlCol="0">
            <a:spAutoFit/>
          </a:bodyPr>
          <a:lstStyle/>
          <a:p>
            <a:r>
              <a:rPr lang="en-US" sz="1200" b="1"/>
              <a:t>81% </a:t>
            </a:r>
            <a:r>
              <a:rPr lang="en-US" sz="1200"/>
              <a:t>moderate or less after crossover</a:t>
            </a:r>
          </a:p>
        </p:txBody>
      </p:sp>
      <p:sp>
        <p:nvSpPr>
          <p:cNvPr id="37" name="TextBox 36">
            <a:extLst>
              <a:ext uri="{FF2B5EF4-FFF2-40B4-BE49-F238E27FC236}">
                <a16:creationId xmlns:a16="http://schemas.microsoft.com/office/drawing/2014/main" id="{018512BB-2C11-43EF-F80F-BECF30450146}"/>
              </a:ext>
            </a:extLst>
          </p:cNvPr>
          <p:cNvSpPr txBox="1"/>
          <p:nvPr/>
        </p:nvSpPr>
        <p:spPr>
          <a:xfrm>
            <a:off x="10901939" y="4646217"/>
            <a:ext cx="1004992" cy="646331"/>
          </a:xfrm>
          <a:prstGeom prst="rect">
            <a:avLst/>
          </a:prstGeom>
          <a:noFill/>
        </p:spPr>
        <p:txBody>
          <a:bodyPr wrap="square" rtlCol="0">
            <a:spAutoFit/>
          </a:bodyPr>
          <a:lstStyle/>
          <a:p>
            <a:r>
              <a:rPr lang="en-US" sz="1200" b="1"/>
              <a:t>21% </a:t>
            </a:r>
            <a:r>
              <a:rPr lang="en-US" sz="1200"/>
              <a:t>moderate or less</a:t>
            </a:r>
          </a:p>
        </p:txBody>
      </p:sp>
      <p:sp>
        <p:nvSpPr>
          <p:cNvPr id="7" name="Right Bracket 6">
            <a:extLst>
              <a:ext uri="{FF2B5EF4-FFF2-40B4-BE49-F238E27FC236}">
                <a16:creationId xmlns:a16="http://schemas.microsoft.com/office/drawing/2014/main" id="{B824D9C1-706C-7628-FE72-538638BA1415}"/>
              </a:ext>
            </a:extLst>
          </p:cNvPr>
          <p:cNvSpPr/>
          <p:nvPr/>
        </p:nvSpPr>
        <p:spPr>
          <a:xfrm>
            <a:off x="10824027" y="4676775"/>
            <a:ext cx="77912" cy="585216"/>
          </a:xfrm>
          <a:prstGeom prst="rightBracket">
            <a:avLst>
              <a:gd name="adj"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81828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A8171D-1FCE-E6ED-3F2F-956F557A519E}"/>
              </a:ext>
            </a:extLst>
          </p:cNvPr>
          <p:cNvSpPr/>
          <p:nvPr/>
        </p:nvSpPr>
        <p:spPr>
          <a:xfrm rot="20205161">
            <a:off x="5772450" y="3458131"/>
            <a:ext cx="3799711" cy="2118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60600D3-65C9-485A-AE39-9B6BD672FE18}"/>
              </a:ext>
            </a:extLst>
          </p:cNvPr>
          <p:cNvSpPr>
            <a:spLocks noGrp="1"/>
          </p:cNvSpPr>
          <p:nvPr>
            <p:ph type="title"/>
          </p:nvPr>
        </p:nvSpPr>
        <p:spPr/>
        <p:txBody>
          <a:bodyPr>
            <a:normAutofit/>
          </a:bodyPr>
          <a:lstStyle/>
          <a:p>
            <a:r>
              <a:rPr lang="en-US" b="1"/>
              <a:t>Health Status Through 2 Years</a:t>
            </a:r>
            <a:endParaRPr lang="en-IN" b="1"/>
          </a:p>
        </p:txBody>
      </p:sp>
      <p:sp>
        <p:nvSpPr>
          <p:cNvPr id="6" name="TextBox 5">
            <a:extLst>
              <a:ext uri="{FF2B5EF4-FFF2-40B4-BE49-F238E27FC236}">
                <a16:creationId xmlns:a16="http://schemas.microsoft.com/office/drawing/2014/main" id="{3CDCF403-A4E3-59B7-3C85-600236B124DE}"/>
              </a:ext>
            </a:extLst>
          </p:cNvPr>
          <p:cNvSpPr txBox="1"/>
          <p:nvPr/>
        </p:nvSpPr>
        <p:spPr>
          <a:xfrm rot="16200000">
            <a:off x="212741" y="2851171"/>
            <a:ext cx="3342864" cy="523220"/>
          </a:xfrm>
          <a:prstGeom prst="rect">
            <a:avLst/>
          </a:prstGeom>
          <a:noFill/>
        </p:spPr>
        <p:txBody>
          <a:bodyPr wrap="square" rtlCol="0">
            <a:spAutoFit/>
          </a:bodyPr>
          <a:lstStyle/>
          <a:p>
            <a:pPr algn="ctr"/>
            <a:r>
              <a:rPr lang="en-US" sz="1400" b="1"/>
              <a:t>Change in KCCQ Score</a:t>
            </a:r>
            <a:r>
              <a:rPr lang="en-US" sz="1400"/>
              <a:t> </a:t>
            </a:r>
          </a:p>
          <a:p>
            <a:pPr algn="ctr"/>
            <a:r>
              <a:rPr lang="en-US" sz="1400" b="1"/>
              <a:t>(Follow-Up –Baseline)</a:t>
            </a:r>
          </a:p>
        </p:txBody>
      </p:sp>
      <p:sp>
        <p:nvSpPr>
          <p:cNvPr id="28" name="TextBox 27">
            <a:extLst>
              <a:ext uri="{FF2B5EF4-FFF2-40B4-BE49-F238E27FC236}">
                <a16:creationId xmlns:a16="http://schemas.microsoft.com/office/drawing/2014/main" id="{166630DC-2624-4A6C-67D3-DBDD6906C8E6}"/>
              </a:ext>
            </a:extLst>
          </p:cNvPr>
          <p:cNvSpPr txBox="1"/>
          <p:nvPr/>
        </p:nvSpPr>
        <p:spPr>
          <a:xfrm>
            <a:off x="1686340" y="4853761"/>
            <a:ext cx="891591" cy="307777"/>
          </a:xfrm>
          <a:prstGeom prst="rect">
            <a:avLst/>
          </a:prstGeom>
          <a:noFill/>
        </p:spPr>
        <p:txBody>
          <a:bodyPr wrap="none" rtlCol="0">
            <a:spAutoFit/>
          </a:bodyPr>
          <a:lstStyle/>
          <a:p>
            <a:r>
              <a:rPr lang="en-US" sz="1400" b="1"/>
              <a:t>Baseline</a:t>
            </a:r>
          </a:p>
        </p:txBody>
      </p:sp>
      <p:sp>
        <p:nvSpPr>
          <p:cNvPr id="29" name="TextBox 28">
            <a:extLst>
              <a:ext uri="{FF2B5EF4-FFF2-40B4-BE49-F238E27FC236}">
                <a16:creationId xmlns:a16="http://schemas.microsoft.com/office/drawing/2014/main" id="{0497072B-2DFE-1520-A524-B45C4302726D}"/>
              </a:ext>
            </a:extLst>
          </p:cNvPr>
          <p:cNvSpPr txBox="1"/>
          <p:nvPr/>
        </p:nvSpPr>
        <p:spPr>
          <a:xfrm>
            <a:off x="5595603" y="4854443"/>
            <a:ext cx="675441" cy="307777"/>
          </a:xfrm>
          <a:prstGeom prst="rect">
            <a:avLst/>
          </a:prstGeom>
          <a:noFill/>
        </p:spPr>
        <p:txBody>
          <a:bodyPr wrap="none" rtlCol="0">
            <a:spAutoFit/>
          </a:bodyPr>
          <a:lstStyle/>
          <a:p>
            <a:r>
              <a:rPr lang="en-US" sz="1400" b="1"/>
              <a:t>1 Year</a:t>
            </a:r>
          </a:p>
        </p:txBody>
      </p:sp>
      <p:sp>
        <p:nvSpPr>
          <p:cNvPr id="30" name="TextBox 29">
            <a:extLst>
              <a:ext uri="{FF2B5EF4-FFF2-40B4-BE49-F238E27FC236}">
                <a16:creationId xmlns:a16="http://schemas.microsoft.com/office/drawing/2014/main" id="{508BDB42-14BB-7147-1FC9-A47EDD3605D9}"/>
              </a:ext>
            </a:extLst>
          </p:cNvPr>
          <p:cNvSpPr txBox="1"/>
          <p:nvPr/>
        </p:nvSpPr>
        <p:spPr>
          <a:xfrm>
            <a:off x="9076090" y="4854443"/>
            <a:ext cx="766685" cy="307777"/>
          </a:xfrm>
          <a:prstGeom prst="rect">
            <a:avLst/>
          </a:prstGeom>
          <a:noFill/>
        </p:spPr>
        <p:txBody>
          <a:bodyPr wrap="none" rtlCol="0">
            <a:spAutoFit/>
          </a:bodyPr>
          <a:lstStyle/>
          <a:p>
            <a:r>
              <a:rPr lang="en-US" sz="1400" b="1"/>
              <a:t>2 Years</a:t>
            </a:r>
          </a:p>
        </p:txBody>
      </p:sp>
      <p:sp>
        <p:nvSpPr>
          <p:cNvPr id="4" name="TextBox 3">
            <a:extLst>
              <a:ext uri="{FF2B5EF4-FFF2-40B4-BE49-F238E27FC236}">
                <a16:creationId xmlns:a16="http://schemas.microsoft.com/office/drawing/2014/main" id="{96C7E8D4-63B9-F720-CE65-B7D39A0ED031}"/>
              </a:ext>
            </a:extLst>
          </p:cNvPr>
          <p:cNvSpPr txBox="1"/>
          <p:nvPr/>
        </p:nvSpPr>
        <p:spPr>
          <a:xfrm>
            <a:off x="2758440" y="6262042"/>
            <a:ext cx="667512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800" dirty="0">
                <a:cs typeface="Arial" panose="020B0604020202020204" pitchFamily="34" charset="0"/>
              </a:rPr>
              <a:t>Mean and 95%CI and paired data shown. “Pure” control includes patients who remain on medical therapy alone. Patients with tricuspid valve surgery are excluded. KCCQ improvements were sustained in Device patients (changes from baseline to 30 days, 1 year, and 2 years were not significantly different, p=0.06). </a:t>
            </a:r>
          </a:p>
        </p:txBody>
      </p:sp>
      <p:graphicFrame>
        <p:nvGraphicFramePr>
          <p:cNvPr id="2" name="Chart 1">
            <a:extLst>
              <a:ext uri="{FF2B5EF4-FFF2-40B4-BE49-F238E27FC236}">
                <a16:creationId xmlns:a16="http://schemas.microsoft.com/office/drawing/2014/main" id="{F0148FD1-EC69-D6C4-6A18-520221D839FA}"/>
              </a:ext>
            </a:extLst>
          </p:cNvPr>
          <p:cNvGraphicFramePr/>
          <p:nvPr>
            <p:extLst>
              <p:ext uri="{D42A27DB-BD31-4B8C-83A1-F6EECF244321}">
                <p14:modId xmlns:p14="http://schemas.microsoft.com/office/powerpoint/2010/main" val="352765297"/>
              </p:ext>
            </p:extLst>
          </p:nvPr>
        </p:nvGraphicFramePr>
        <p:xfrm>
          <a:off x="1935532" y="1297345"/>
          <a:ext cx="10097729" cy="3630872"/>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a:extLst>
              <a:ext uri="{FF2B5EF4-FFF2-40B4-BE49-F238E27FC236}">
                <a16:creationId xmlns:a16="http://schemas.microsoft.com/office/drawing/2014/main" id="{0A864E6B-ED22-87B8-B17F-A1C0FAA41F7C}"/>
              </a:ext>
            </a:extLst>
          </p:cNvPr>
          <p:cNvSpPr txBox="1"/>
          <p:nvPr/>
        </p:nvSpPr>
        <p:spPr>
          <a:xfrm>
            <a:off x="2560862" y="5161265"/>
            <a:ext cx="6744921" cy="338554"/>
          </a:xfrm>
          <a:prstGeom prst="rect">
            <a:avLst/>
          </a:prstGeom>
          <a:noFill/>
        </p:spPr>
        <p:txBody>
          <a:bodyPr wrap="square" rtlCol="0">
            <a:spAutoFit/>
          </a:bodyPr>
          <a:lstStyle/>
          <a:p>
            <a:pPr algn="ctr"/>
            <a:r>
              <a:rPr lang="en-US" sz="1600" i="1" dirty="0">
                <a:solidFill>
                  <a:schemeClr val="tx1">
                    <a:lumMod val="50000"/>
                    <a:lumOff val="50000"/>
                  </a:schemeClr>
                </a:solidFill>
              </a:rPr>
              <a:t>Control eligible for crossover after 1-year follow-up visit  </a:t>
            </a:r>
          </a:p>
        </p:txBody>
      </p:sp>
      <p:sp>
        <p:nvSpPr>
          <p:cNvPr id="3" name="TextBox 2">
            <a:extLst>
              <a:ext uri="{FF2B5EF4-FFF2-40B4-BE49-F238E27FC236}">
                <a16:creationId xmlns:a16="http://schemas.microsoft.com/office/drawing/2014/main" id="{A9E7E45D-040C-846C-B29A-5A56642C8ABD}"/>
              </a:ext>
            </a:extLst>
          </p:cNvPr>
          <p:cNvSpPr txBox="1"/>
          <p:nvPr/>
        </p:nvSpPr>
        <p:spPr>
          <a:xfrm>
            <a:off x="2481006" y="4853761"/>
            <a:ext cx="818301" cy="307777"/>
          </a:xfrm>
          <a:prstGeom prst="rect">
            <a:avLst/>
          </a:prstGeom>
          <a:noFill/>
        </p:spPr>
        <p:txBody>
          <a:bodyPr wrap="none" rtlCol="0">
            <a:spAutoFit/>
          </a:bodyPr>
          <a:lstStyle/>
          <a:p>
            <a:r>
              <a:rPr lang="en-US" sz="1400" b="1"/>
              <a:t>30 Days</a:t>
            </a:r>
          </a:p>
        </p:txBody>
      </p:sp>
    </p:spTree>
    <p:extLst>
      <p:ext uri="{BB962C8B-B14F-4D97-AF65-F5344CB8AC3E}">
        <p14:creationId xmlns:p14="http://schemas.microsoft.com/office/powerpoint/2010/main" val="372797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D107-6691-317B-D473-445F28E6781B}"/>
              </a:ext>
            </a:extLst>
          </p:cNvPr>
          <p:cNvSpPr>
            <a:spLocks noGrp="1"/>
          </p:cNvSpPr>
          <p:nvPr>
            <p:ph type="title"/>
          </p:nvPr>
        </p:nvSpPr>
        <p:spPr/>
        <p:txBody>
          <a:bodyPr/>
          <a:lstStyle/>
          <a:p>
            <a:r>
              <a:rPr lang="en-US" b="1"/>
              <a:t>Disclosures</a:t>
            </a:r>
          </a:p>
        </p:txBody>
      </p:sp>
      <p:sp>
        <p:nvSpPr>
          <p:cNvPr id="3" name="Content Placeholder 2">
            <a:extLst>
              <a:ext uri="{FF2B5EF4-FFF2-40B4-BE49-F238E27FC236}">
                <a16:creationId xmlns:a16="http://schemas.microsoft.com/office/drawing/2014/main" id="{E89CA8E4-E557-2FD9-BE32-7486F44E1667}"/>
              </a:ext>
            </a:extLst>
          </p:cNvPr>
          <p:cNvSpPr>
            <a:spLocks noGrp="1"/>
          </p:cNvSpPr>
          <p:nvPr>
            <p:ph idx="1"/>
          </p:nvPr>
        </p:nvSpPr>
        <p:spPr/>
        <p:txBody>
          <a:bodyPr/>
          <a:lstStyle/>
          <a:p>
            <a:pPr eaLnBrk="1" hangingPunct="1"/>
            <a:r>
              <a:rPr lang="en-US" sz="2800" b="1"/>
              <a:t>Grants and institutional research support</a:t>
            </a:r>
            <a:r>
              <a:rPr lang="en-US" sz="2800"/>
              <a:t>: Abbott, Boston Scientific, and Edwards Lifesciences</a:t>
            </a:r>
          </a:p>
          <a:p>
            <a:pPr eaLnBrk="1" hangingPunct="1"/>
            <a:r>
              <a:rPr lang="en-US" sz="2800" b="1"/>
              <a:t>Consulting fees/honoraria</a:t>
            </a:r>
            <a:r>
              <a:rPr lang="en-US" sz="2800"/>
              <a:t>: Abbott, Boston Scientific, W.L. Gore, and Medtronic</a:t>
            </a:r>
          </a:p>
          <a:p>
            <a:pPr eaLnBrk="1" hangingPunct="1"/>
            <a:r>
              <a:rPr lang="en-US" sz="2800" b="1"/>
              <a:t>Steering committee member</a:t>
            </a:r>
            <a:r>
              <a:rPr lang="en-US" sz="2800"/>
              <a:t>: Abbott (TRILUMINATE Pivotal)</a:t>
            </a:r>
          </a:p>
          <a:p>
            <a:pPr eaLnBrk="1" hangingPunct="1"/>
            <a:r>
              <a:rPr lang="en-US" b="1"/>
              <a:t>N</a:t>
            </a:r>
            <a:r>
              <a:rPr lang="en-US" sz="2800" b="1"/>
              <a:t>ational principal investigator</a:t>
            </a:r>
            <a:r>
              <a:rPr lang="en-US" sz="2800"/>
              <a:t>: Abbott (EXPAND, REPAIR MR)</a:t>
            </a:r>
          </a:p>
          <a:p>
            <a:endParaRPr lang="en-US"/>
          </a:p>
        </p:txBody>
      </p:sp>
      <p:sp>
        <p:nvSpPr>
          <p:cNvPr id="4" name="TextBox 3">
            <a:extLst>
              <a:ext uri="{FF2B5EF4-FFF2-40B4-BE49-F238E27FC236}">
                <a16:creationId xmlns:a16="http://schemas.microsoft.com/office/drawing/2014/main" id="{9DE1D1ED-75D1-3778-5DC3-5A6867BDA0C8}"/>
              </a:ext>
            </a:extLst>
          </p:cNvPr>
          <p:cNvSpPr txBox="1"/>
          <p:nvPr/>
        </p:nvSpPr>
        <p:spPr>
          <a:xfrm>
            <a:off x="3592830" y="6385153"/>
            <a:ext cx="5006340" cy="21544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800" b="0" i="0">
                <a:solidFill>
                  <a:schemeClr val="tx1"/>
                </a:solidFill>
              </a:rPr>
              <a:t>The TRILUMINATE Pivotal trial was funded by Abbott; ClinicalTrials.gov number, NCT03904147.</a:t>
            </a:r>
          </a:p>
        </p:txBody>
      </p:sp>
    </p:spTree>
    <p:extLst>
      <p:ext uri="{BB962C8B-B14F-4D97-AF65-F5344CB8AC3E}">
        <p14:creationId xmlns:p14="http://schemas.microsoft.com/office/powerpoint/2010/main" val="260967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62B7FC-F6D4-4937-F449-2DFFED99F477}"/>
              </a:ext>
            </a:extLst>
          </p:cNvPr>
          <p:cNvSpPr>
            <a:spLocks noChangeArrowheads="1"/>
          </p:cNvSpPr>
          <p:nvPr/>
        </p:nvSpPr>
        <p:spPr bwMode="auto">
          <a:xfrm>
            <a:off x="-229830" y="10715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397B5F84-8932-34D9-F8F8-BE5617747750}"/>
              </a:ext>
            </a:extLst>
          </p:cNvPr>
          <p:cNvSpPr>
            <a:spLocks noChangeArrowheads="1"/>
          </p:cNvSpPr>
          <p:nvPr/>
        </p:nvSpPr>
        <p:spPr bwMode="auto">
          <a:xfrm>
            <a:off x="-229830" y="62467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4">
            <a:extLst>
              <a:ext uri="{FF2B5EF4-FFF2-40B4-BE49-F238E27FC236}">
                <a16:creationId xmlns:a16="http://schemas.microsoft.com/office/drawing/2014/main" id="{CF80ACB4-2588-13EB-FAE3-D9184BCE491A}"/>
              </a:ext>
            </a:extLst>
          </p:cNvPr>
          <p:cNvSpPr>
            <a:spLocks noGrp="1"/>
          </p:cNvSpPr>
          <p:nvPr>
            <p:ph type="title"/>
          </p:nvPr>
        </p:nvSpPr>
        <p:spPr/>
        <p:txBody>
          <a:bodyPr>
            <a:noAutofit/>
          </a:bodyPr>
          <a:lstStyle/>
          <a:p>
            <a:r>
              <a:rPr lang="en-US" b="1"/>
              <a:t>Conclusions</a:t>
            </a:r>
            <a:endParaRPr lang="en-IN" b="1"/>
          </a:p>
        </p:txBody>
      </p:sp>
      <p:sp>
        <p:nvSpPr>
          <p:cNvPr id="2" name="Content Placeholder 1">
            <a:extLst>
              <a:ext uri="{FF2B5EF4-FFF2-40B4-BE49-F238E27FC236}">
                <a16:creationId xmlns:a16="http://schemas.microsoft.com/office/drawing/2014/main" id="{E2679A94-0BEA-2964-04A7-40F8049EBDFD}"/>
              </a:ext>
            </a:extLst>
          </p:cNvPr>
          <p:cNvSpPr>
            <a:spLocks noGrp="1"/>
          </p:cNvSpPr>
          <p:nvPr>
            <p:ph idx="1"/>
          </p:nvPr>
        </p:nvSpPr>
        <p:spPr>
          <a:xfrm>
            <a:off x="838200" y="1443790"/>
            <a:ext cx="10515600" cy="4641056"/>
          </a:xfrm>
        </p:spPr>
        <p:txBody>
          <a:bodyPr>
            <a:normAutofit/>
          </a:bodyPr>
          <a:lstStyle/>
          <a:p>
            <a:pPr>
              <a:spcBef>
                <a:spcPts val="1200"/>
              </a:spcBef>
            </a:pPr>
            <a:r>
              <a:rPr lang="en-US"/>
              <a:t>At 2 years, </a:t>
            </a:r>
            <a:r>
              <a:rPr lang="en-US" b="1"/>
              <a:t>treatment with the TriClip device reduced HFH compared with medical therapy </a:t>
            </a:r>
            <a:r>
              <a:rPr lang="en-US"/>
              <a:t>(despite crossovers in the Control group). </a:t>
            </a:r>
          </a:p>
          <a:p>
            <a:pPr>
              <a:spcBef>
                <a:spcPts val="1200"/>
              </a:spcBef>
            </a:pPr>
            <a:r>
              <a:rPr lang="en-US"/>
              <a:t>Improvements in TR severity and quality of life were sustained in Device patients through 2 years. </a:t>
            </a:r>
          </a:p>
          <a:p>
            <a:pPr>
              <a:spcBef>
                <a:spcPts val="1200"/>
              </a:spcBef>
            </a:pPr>
            <a:r>
              <a:rPr lang="en-US"/>
              <a:t>TriClip therapy is safe through 2 years and upon crossover.</a:t>
            </a:r>
          </a:p>
          <a:p>
            <a:pPr>
              <a:spcBef>
                <a:spcPts val="1200"/>
              </a:spcBef>
            </a:pPr>
            <a:r>
              <a:rPr lang="en-US"/>
              <a:t>Control patients, whose symptoms and health status had worsened prior to crossover, benefited from TriClip device with improvements in TR severity and quality of life. </a:t>
            </a:r>
          </a:p>
        </p:txBody>
      </p:sp>
    </p:spTree>
    <p:extLst>
      <p:ext uri="{BB962C8B-B14F-4D97-AF65-F5344CB8AC3E}">
        <p14:creationId xmlns:p14="http://schemas.microsoft.com/office/powerpoint/2010/main" val="1845768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a:extLst>
              <a:ext uri="{FF2B5EF4-FFF2-40B4-BE49-F238E27FC236}">
                <a16:creationId xmlns:a16="http://schemas.microsoft.com/office/drawing/2014/main" id="{A57220F5-E0B4-EB2E-13EE-C6E315B586F0}"/>
              </a:ext>
            </a:extLst>
          </p:cNvPr>
          <p:cNvSpPr txBox="1">
            <a:spLocks/>
          </p:cNvSpPr>
          <p:nvPr/>
        </p:nvSpPr>
        <p:spPr>
          <a:xfrm>
            <a:off x="777240" y="1752600"/>
            <a:ext cx="11330940" cy="4071730"/>
          </a:xfrm>
          <a:prstGeom prst="rect">
            <a:avLst/>
          </a:prstGeom>
        </p:spPr>
        <p:txBody>
          <a:bodyPr>
            <a:normAutofit fontScale="77500" lnSpcReduction="20000"/>
          </a:bodyPr>
          <a:lst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200"/>
              <a:t>Circulation. 2025;</a:t>
            </a:r>
            <a:r>
              <a:rPr lang="en-US" sz="2200"/>
              <a:t> [published online ahead of print].</a:t>
            </a:r>
            <a:r>
              <a:rPr lang="fr-FR" sz="2200"/>
              <a:t> DOI: 10.1161/CIRCULATIONAHA.125.074536</a:t>
            </a:r>
            <a:br>
              <a:rPr lang="en-US" sz="2200"/>
            </a:br>
            <a:br>
              <a:rPr lang="en-US" sz="2200"/>
            </a:br>
            <a:endParaRPr lang="en-US" sz="2200"/>
          </a:p>
          <a:p>
            <a:pPr algn="ctr"/>
            <a:r>
              <a:rPr lang="en-US" sz="3600" b="1"/>
              <a:t>Two-year outcomes of transcatheter edge-to-edge repair for severe tricuspid regurgitation: The TRILUMINATE Pivotal Randomized Controlled Trial </a:t>
            </a:r>
          </a:p>
          <a:p>
            <a:pPr algn="ctr"/>
            <a:br>
              <a:rPr lang="en-US" sz="3600" b="1"/>
            </a:br>
            <a:r>
              <a:rPr lang="en-US">
                <a:latin typeface="Lub Dub Medium" panose="020B0603030403020204" pitchFamily="34" charset="0"/>
              </a:rPr>
              <a:t>Saibal Kar, MD; Raj R. Makkar, MD; Brian K. Whisenant, MD; Nadira Hamid, MD; Hursh Naik, Md; Peter Tadros, MD; Matthew J. Price, MD; Gagan Singh, MD; Jonathan G. Schwartz, MD; Samir Kapadia, MD,; Oluseun Alli, MD; Samuel Horr, MD; Puvi Seshiah, MD; Wayne Batchelor, MD; Brandon M. Jones, MD; Mustafa I. Ahmed, MD; Raymond Benza, MD; Ulrich Jorde, MD; Vinod H. Thourani, MD; Andrew A. Ghobrial, MD; Gilbert H. L. Tang, MD; Phillip M. Trusty, PhD; Dina Huang, PhD; Rebecca T. Hahn, MD; David H. Adams, MD; Paul Sorajja, MD; for the TRILUMINATE Pivotal Investigators </a:t>
            </a:r>
            <a:br>
              <a:rPr lang="en-US" sz="2600"/>
            </a:br>
            <a:br>
              <a:rPr lang="en-US" sz="2600"/>
            </a:br>
            <a:r>
              <a:rPr lang="en-US" sz="2600" b="1" i="1"/>
              <a:t>Circulation</a:t>
            </a:r>
          </a:p>
          <a:p>
            <a:pPr algn="ctr"/>
            <a:r>
              <a:rPr lang="en-US" sz="2600"/>
              <a:t>https://www.ahajournals.org/do10.1161/CIRCULATIONAHA.125.074536</a:t>
            </a:r>
            <a:endParaRPr lang="en-US" sz="2600" dirty="0"/>
          </a:p>
        </p:txBody>
      </p:sp>
      <p:pic>
        <p:nvPicPr>
          <p:cNvPr id="3" name="Picture 2" descr="A picture containing clipart&#10;&#10;Description automatically generated">
            <a:extLst>
              <a:ext uri="{FF2B5EF4-FFF2-40B4-BE49-F238E27FC236}">
                <a16:creationId xmlns:a16="http://schemas.microsoft.com/office/drawing/2014/main" id="{AF16FE55-C105-9BA4-5A8F-86EA75CE78A5}"/>
              </a:ext>
            </a:extLst>
          </p:cNvPr>
          <p:cNvPicPr>
            <a:picLocks noChangeAspect="1"/>
          </p:cNvPicPr>
          <p:nvPr/>
        </p:nvPicPr>
        <p:blipFill>
          <a:blip r:embed="rId2"/>
          <a:stretch>
            <a:fillRect/>
          </a:stretch>
        </p:blipFill>
        <p:spPr>
          <a:xfrm>
            <a:off x="893064" y="158972"/>
            <a:ext cx="6670196" cy="1391212"/>
          </a:xfrm>
          <a:prstGeom prst="rect">
            <a:avLst/>
          </a:prstGeom>
        </p:spPr>
      </p:pic>
    </p:spTree>
    <p:extLst>
      <p:ext uri="{BB962C8B-B14F-4D97-AF65-F5344CB8AC3E}">
        <p14:creationId xmlns:p14="http://schemas.microsoft.com/office/powerpoint/2010/main" val="258241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D107-6691-317B-D473-445F28E6781B}"/>
              </a:ext>
            </a:extLst>
          </p:cNvPr>
          <p:cNvSpPr>
            <a:spLocks noGrp="1"/>
          </p:cNvSpPr>
          <p:nvPr>
            <p:ph type="title"/>
          </p:nvPr>
        </p:nvSpPr>
        <p:spPr/>
        <p:txBody>
          <a:bodyPr/>
          <a:lstStyle/>
          <a:p>
            <a:r>
              <a:rPr lang="en-US" b="1"/>
              <a:t>The TRILUMINATE Pivotal Trial </a:t>
            </a:r>
          </a:p>
        </p:txBody>
      </p:sp>
      <p:sp>
        <p:nvSpPr>
          <p:cNvPr id="3" name="Content Placeholder 2">
            <a:extLst>
              <a:ext uri="{FF2B5EF4-FFF2-40B4-BE49-F238E27FC236}">
                <a16:creationId xmlns:a16="http://schemas.microsoft.com/office/drawing/2014/main" id="{E89CA8E4-E557-2FD9-BE32-7486F44E1667}"/>
              </a:ext>
            </a:extLst>
          </p:cNvPr>
          <p:cNvSpPr>
            <a:spLocks noGrp="1"/>
          </p:cNvSpPr>
          <p:nvPr>
            <p:ph idx="1"/>
          </p:nvPr>
        </p:nvSpPr>
        <p:spPr>
          <a:xfrm>
            <a:off x="838199" y="1447800"/>
            <a:ext cx="7896226" cy="4591050"/>
          </a:xfrm>
        </p:spPr>
        <p:txBody>
          <a:bodyPr>
            <a:normAutofit lnSpcReduction="10000"/>
          </a:bodyPr>
          <a:lstStyle/>
          <a:p>
            <a:pPr>
              <a:spcBef>
                <a:spcPts val="1200"/>
              </a:spcBef>
            </a:pPr>
            <a:r>
              <a:rPr lang="en-US" dirty="0"/>
              <a:t>The </a:t>
            </a:r>
            <a:r>
              <a:rPr lang="en-US" b="1" dirty="0"/>
              <a:t>first randomized controlled trial</a:t>
            </a:r>
            <a:r>
              <a:rPr lang="en-US" dirty="0"/>
              <a:t> to evaluate </a:t>
            </a:r>
            <a:r>
              <a:rPr lang="en-US" b="1" dirty="0"/>
              <a:t>tricuspid TEER in patients with symptomatic, severe TR </a:t>
            </a:r>
            <a:r>
              <a:rPr lang="en-US" dirty="0"/>
              <a:t>despite optimized medical therapy.</a:t>
            </a:r>
          </a:p>
          <a:p>
            <a:pPr>
              <a:spcBef>
                <a:spcPts val="1200"/>
              </a:spcBef>
            </a:pPr>
            <a:r>
              <a:rPr lang="en-US" dirty="0"/>
              <a:t>The primary endpoint (evaluated at 1 year follow-up) showed </a:t>
            </a:r>
            <a:r>
              <a:rPr lang="en-US" b="1" dirty="0"/>
              <a:t>tricuspid TEER with the TriClip device was superior to medical therapy alone</a:t>
            </a:r>
            <a:r>
              <a:rPr lang="en-US" dirty="0"/>
              <a:t>, driven by improvements in health status with no differences in mortality or heart failure hospitalization (HFH).</a:t>
            </a:r>
            <a:r>
              <a:rPr lang="en-US" baseline="30000" dirty="0"/>
              <a:t>1</a:t>
            </a:r>
          </a:p>
          <a:p>
            <a:pPr>
              <a:spcBef>
                <a:spcPts val="1200"/>
              </a:spcBef>
            </a:pPr>
            <a:r>
              <a:rPr lang="en-US" dirty="0"/>
              <a:t>However, a favorable trend in HFH was seen in the later enrollment at 1 year.</a:t>
            </a:r>
            <a:r>
              <a:rPr lang="en-US" baseline="30000" dirty="0"/>
              <a:t>2</a:t>
            </a:r>
          </a:p>
        </p:txBody>
      </p:sp>
      <p:sp>
        <p:nvSpPr>
          <p:cNvPr id="5" name="TextBox 4">
            <a:extLst>
              <a:ext uri="{FF2B5EF4-FFF2-40B4-BE49-F238E27FC236}">
                <a16:creationId xmlns:a16="http://schemas.microsoft.com/office/drawing/2014/main" id="{33FE2EF7-A761-298C-34BF-24FBD021C26E}"/>
              </a:ext>
            </a:extLst>
          </p:cNvPr>
          <p:cNvSpPr txBox="1"/>
          <p:nvPr/>
        </p:nvSpPr>
        <p:spPr>
          <a:xfrm>
            <a:off x="2754207" y="6262042"/>
            <a:ext cx="667512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800" baseline="30000" dirty="0"/>
              <a:t>1 </a:t>
            </a:r>
            <a:r>
              <a:rPr lang="en-US" sz="800" dirty="0"/>
              <a:t>Sorajja P, Whisenant B, Hamid N, et al. Transcatheter Repair for Patients with Tricuspid Regurgitation. </a:t>
            </a:r>
            <a:r>
              <a:rPr lang="en-US" sz="800" i="1" dirty="0"/>
              <a:t>N Engl J Med</a:t>
            </a:r>
            <a:r>
              <a:rPr lang="en-US" sz="800" dirty="0"/>
              <a:t>. 2023;388(20):1833-1842.</a:t>
            </a:r>
          </a:p>
          <a:p>
            <a:pPr algn="ctr"/>
            <a:r>
              <a:rPr lang="en-US" sz="800" baseline="30000" dirty="0"/>
              <a:t>2</a:t>
            </a:r>
            <a:r>
              <a:rPr lang="en-US" sz="800" dirty="0"/>
              <a:t> Tang GHL, Hahn RT, Whisenant BK, et al. Tricuspid Transcatheter Edge-to-Edge Repair for Severe Tricuspid Regurgitation: 1-Year Outcomes From the TRILUMINATE Randomized Cohort. </a:t>
            </a:r>
            <a:r>
              <a:rPr lang="en-US" sz="800" i="1" dirty="0"/>
              <a:t>J Am Coll </a:t>
            </a:r>
            <a:r>
              <a:rPr lang="en-US" sz="800" i="1" dirty="0" err="1"/>
              <a:t>Cardiol</a:t>
            </a:r>
            <a:r>
              <a:rPr lang="en-US" sz="800" dirty="0"/>
              <a:t>. 2025;85(3):235-246. </a:t>
            </a:r>
          </a:p>
        </p:txBody>
      </p:sp>
      <p:pic>
        <p:nvPicPr>
          <p:cNvPr id="7" name="Picture 6" descr="A white starfish with a blue needle&#10;&#10;Description automatically generated with medium confidence">
            <a:extLst>
              <a:ext uri="{FF2B5EF4-FFF2-40B4-BE49-F238E27FC236}">
                <a16:creationId xmlns:a16="http://schemas.microsoft.com/office/drawing/2014/main" id="{323773AA-9032-0875-B775-8B150F55F0CC}"/>
              </a:ext>
            </a:extLst>
          </p:cNvPr>
          <p:cNvPicPr>
            <a:picLocks noChangeAspect="1"/>
          </p:cNvPicPr>
          <p:nvPr/>
        </p:nvPicPr>
        <p:blipFill>
          <a:blip r:embed="rId2">
            <a:extLst>
              <a:ext uri="{28A0092B-C50C-407E-A947-70E740481C1C}">
                <a14:useLocalDpi xmlns:a14="http://schemas.microsoft.com/office/drawing/2010/main" val="0"/>
              </a:ext>
            </a:extLst>
          </a:blip>
          <a:srcRect l="10945" r="25441"/>
          <a:stretch/>
        </p:blipFill>
        <p:spPr>
          <a:xfrm rot="16200000">
            <a:off x="8175912" y="1442451"/>
            <a:ext cx="4065779" cy="3623497"/>
          </a:xfrm>
          <a:prstGeom prst="rect">
            <a:avLst/>
          </a:prstGeom>
        </p:spPr>
      </p:pic>
      <p:sp>
        <p:nvSpPr>
          <p:cNvPr id="8" name="TextBox 7">
            <a:extLst>
              <a:ext uri="{FF2B5EF4-FFF2-40B4-BE49-F238E27FC236}">
                <a16:creationId xmlns:a16="http://schemas.microsoft.com/office/drawing/2014/main" id="{C9E5E93A-2304-E3B6-8FF3-212246DDA164}"/>
              </a:ext>
            </a:extLst>
          </p:cNvPr>
          <p:cNvSpPr txBox="1"/>
          <p:nvPr/>
        </p:nvSpPr>
        <p:spPr>
          <a:xfrm>
            <a:off x="9782175" y="5163978"/>
            <a:ext cx="2409825" cy="2462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00"/>
              <a:t>The TriClip device (Abbott)</a:t>
            </a:r>
          </a:p>
        </p:txBody>
      </p:sp>
    </p:spTree>
    <p:extLst>
      <p:ext uri="{BB962C8B-B14F-4D97-AF65-F5344CB8AC3E}">
        <p14:creationId xmlns:p14="http://schemas.microsoft.com/office/powerpoint/2010/main" val="3946513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DB53-DA6A-1469-6344-A8F4913FBF28}"/>
              </a:ext>
            </a:extLst>
          </p:cNvPr>
          <p:cNvSpPr>
            <a:spLocks noGrp="1"/>
          </p:cNvSpPr>
          <p:nvPr>
            <p:ph type="title"/>
          </p:nvPr>
        </p:nvSpPr>
        <p:spPr/>
        <p:txBody>
          <a:bodyPr/>
          <a:lstStyle/>
          <a:p>
            <a:r>
              <a:rPr lang="en-US" b="1"/>
              <a:t>Study Design</a:t>
            </a:r>
          </a:p>
        </p:txBody>
      </p:sp>
      <p:sp>
        <p:nvSpPr>
          <p:cNvPr id="5" name="Text Placeholder 4">
            <a:extLst>
              <a:ext uri="{FF2B5EF4-FFF2-40B4-BE49-F238E27FC236}">
                <a16:creationId xmlns:a16="http://schemas.microsoft.com/office/drawing/2014/main" id="{8B3BA463-A933-62D4-D92A-B9359B44EB57}"/>
              </a:ext>
            </a:extLst>
          </p:cNvPr>
          <p:cNvSpPr>
            <a:spLocks noGrp="1"/>
          </p:cNvSpPr>
          <p:nvPr>
            <p:ph type="body" idx="1"/>
          </p:nvPr>
        </p:nvSpPr>
        <p:spPr>
          <a:xfrm>
            <a:off x="839788" y="1519238"/>
            <a:ext cx="5157787" cy="481012"/>
          </a:xfrm>
          <a:solidFill>
            <a:srgbClr val="182B55"/>
          </a:solidFill>
          <a:ln>
            <a:noFill/>
          </a:ln>
        </p:spPr>
        <p:style>
          <a:lnRef idx="0">
            <a:scrgbClr r="0" g="0" b="0"/>
          </a:lnRef>
          <a:fillRef idx="0">
            <a:scrgbClr r="0" g="0" b="0"/>
          </a:fillRef>
          <a:effectRef idx="0">
            <a:scrgbClr r="0" g="0" b="0"/>
          </a:effectRef>
          <a:fontRef idx="minor">
            <a:schemeClr val="lt1"/>
          </a:fontRef>
        </p:style>
        <p:txBody>
          <a:bodyPr/>
          <a:lstStyle/>
          <a:p>
            <a:r>
              <a:rPr lang="en-US"/>
              <a:t>Design</a:t>
            </a:r>
          </a:p>
        </p:txBody>
      </p:sp>
      <p:sp>
        <p:nvSpPr>
          <p:cNvPr id="3" name="Content Placeholder 2">
            <a:extLst>
              <a:ext uri="{FF2B5EF4-FFF2-40B4-BE49-F238E27FC236}">
                <a16:creationId xmlns:a16="http://schemas.microsoft.com/office/drawing/2014/main" id="{6BDF4E67-072E-55E3-3429-5491AAB16CAD}"/>
              </a:ext>
            </a:extLst>
          </p:cNvPr>
          <p:cNvSpPr>
            <a:spLocks noGrp="1"/>
          </p:cNvSpPr>
          <p:nvPr>
            <p:ph sz="half" idx="2"/>
          </p:nvPr>
        </p:nvSpPr>
        <p:spPr>
          <a:xfrm>
            <a:off x="839788" y="2171700"/>
            <a:ext cx="5157787" cy="3856038"/>
          </a:xfrm>
        </p:spPr>
        <p:txBody>
          <a:bodyPr>
            <a:normAutofit/>
          </a:bodyPr>
          <a:lstStyle/>
          <a:p>
            <a:pPr>
              <a:spcBef>
                <a:spcPts val="1200"/>
              </a:spcBef>
            </a:pPr>
            <a:r>
              <a:rPr lang="en-US" sz="2400" dirty="0"/>
              <a:t>1:1 randomization between TriClip device and medical therapy </a:t>
            </a:r>
          </a:p>
          <a:p>
            <a:pPr>
              <a:spcBef>
                <a:spcPts val="1200"/>
              </a:spcBef>
            </a:pPr>
            <a:r>
              <a:rPr lang="en-US" sz="2400" dirty="0"/>
              <a:t>Total of 572 subjects randomized </a:t>
            </a:r>
          </a:p>
          <a:p>
            <a:pPr>
              <a:spcBef>
                <a:spcPts val="1200"/>
              </a:spcBef>
            </a:pPr>
            <a:r>
              <a:rPr lang="en-US" sz="2400" dirty="0"/>
              <a:t>Primary endpoint met</a:t>
            </a:r>
            <a:r>
              <a:rPr lang="en-US" sz="2400" baseline="30000" dirty="0"/>
              <a:t>1</a:t>
            </a:r>
            <a:endParaRPr lang="en-US" sz="2400" baseline="30000" dirty="0">
              <a:highlight>
                <a:srgbClr val="FFFF00"/>
              </a:highlight>
            </a:endParaRPr>
          </a:p>
          <a:p>
            <a:pPr>
              <a:spcBef>
                <a:spcPts val="1200"/>
              </a:spcBef>
            </a:pPr>
            <a:r>
              <a:rPr lang="en-US" sz="2400" dirty="0"/>
              <a:t>Crossover to device treatment allowed after 1-year follow-up if trial inclusion criteria still met</a:t>
            </a:r>
          </a:p>
        </p:txBody>
      </p:sp>
      <p:sp>
        <p:nvSpPr>
          <p:cNvPr id="6" name="Text Placeholder 5">
            <a:extLst>
              <a:ext uri="{FF2B5EF4-FFF2-40B4-BE49-F238E27FC236}">
                <a16:creationId xmlns:a16="http://schemas.microsoft.com/office/drawing/2014/main" id="{8F4CFE8C-A933-F5EA-1703-9F709E0B558A}"/>
              </a:ext>
            </a:extLst>
          </p:cNvPr>
          <p:cNvSpPr>
            <a:spLocks noGrp="1"/>
          </p:cNvSpPr>
          <p:nvPr>
            <p:ph type="body" sz="quarter" idx="3"/>
          </p:nvPr>
        </p:nvSpPr>
        <p:spPr>
          <a:xfrm>
            <a:off x="6172200" y="1519238"/>
            <a:ext cx="5183188" cy="481012"/>
          </a:xfr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a:lstStyle/>
          <a:p>
            <a:r>
              <a:rPr lang="en-US"/>
              <a:t>Prespecified 2-year Endpoints (ITT)</a:t>
            </a:r>
          </a:p>
        </p:txBody>
      </p:sp>
      <p:sp>
        <p:nvSpPr>
          <p:cNvPr id="11" name="Content Placeholder 3">
            <a:extLst>
              <a:ext uri="{FF2B5EF4-FFF2-40B4-BE49-F238E27FC236}">
                <a16:creationId xmlns:a16="http://schemas.microsoft.com/office/drawing/2014/main" id="{EA20DE8F-7EA1-BC88-7258-A2F9968DE27A}"/>
              </a:ext>
            </a:extLst>
          </p:cNvPr>
          <p:cNvSpPr>
            <a:spLocks noGrp="1"/>
          </p:cNvSpPr>
          <p:nvPr>
            <p:ph sz="quarter" idx="4"/>
          </p:nvPr>
        </p:nvSpPr>
        <p:spPr>
          <a:xfrm>
            <a:off x="6172200" y="2171700"/>
            <a:ext cx="5183188" cy="3856038"/>
          </a:xfrm>
        </p:spPr>
        <p:txBody>
          <a:bodyPr/>
          <a:lstStyle/>
          <a:p>
            <a:pPr marL="514350" indent="-514350">
              <a:spcBef>
                <a:spcPts val="1200"/>
              </a:spcBef>
              <a:buFont typeface="+mj-lt"/>
              <a:buAutoNum type="arabicPeriod"/>
            </a:pPr>
            <a:r>
              <a:rPr lang="en-US" sz="2400" dirty="0">
                <a:solidFill>
                  <a:schemeClr val="bg1">
                    <a:lumMod val="95000"/>
                  </a:schemeClr>
                </a:solidFill>
              </a:rPr>
              <a:t>Recurrent Heart Failure Hospitalizations (HFH) at 24 months</a:t>
            </a:r>
          </a:p>
          <a:p>
            <a:pPr marL="514350" indent="-514350">
              <a:spcBef>
                <a:spcPts val="1200"/>
              </a:spcBef>
              <a:buFont typeface="+mj-lt"/>
              <a:buAutoNum type="arabicPeriod"/>
            </a:pPr>
            <a:r>
              <a:rPr lang="en-US" sz="2400" dirty="0">
                <a:solidFill>
                  <a:schemeClr val="bg1">
                    <a:lumMod val="95000"/>
                  </a:schemeClr>
                </a:solidFill>
              </a:rPr>
              <a:t>Freedom from all-cause mortality, tricuspid valve surgery, and tricuspid valve intervention at 24 months</a:t>
            </a:r>
          </a:p>
        </p:txBody>
      </p:sp>
      <p:sp>
        <p:nvSpPr>
          <p:cNvPr id="12" name="TextBox 11">
            <a:extLst>
              <a:ext uri="{FF2B5EF4-FFF2-40B4-BE49-F238E27FC236}">
                <a16:creationId xmlns:a16="http://schemas.microsoft.com/office/drawing/2014/main" id="{B50C2633-C1EA-AB6E-4EAD-E4BA64DF9BF5}"/>
              </a:ext>
            </a:extLst>
          </p:cNvPr>
          <p:cNvSpPr txBox="1"/>
          <p:nvPr/>
        </p:nvSpPr>
        <p:spPr>
          <a:xfrm>
            <a:off x="2758440" y="6323598"/>
            <a:ext cx="66751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00" baseline="30000" dirty="0"/>
              <a:t>1 </a:t>
            </a:r>
            <a:r>
              <a:rPr lang="en-US" sz="900" dirty="0"/>
              <a:t>Sorajja P, Whisenant B, Hamid N, et al. Transcatheter Repair for Patients with Tricuspid Regurgitation. </a:t>
            </a:r>
            <a:r>
              <a:rPr lang="en-US" sz="900" i="1" dirty="0"/>
              <a:t>N Engl J Med</a:t>
            </a:r>
            <a:r>
              <a:rPr lang="en-US" sz="900" dirty="0"/>
              <a:t>. 2023;388(20):1833-1842. </a:t>
            </a:r>
            <a:r>
              <a:rPr lang="en-US" sz="900" i="1" dirty="0"/>
              <a:t>HF</a:t>
            </a:r>
            <a:r>
              <a:rPr lang="en-US" sz="900" dirty="0"/>
              <a:t>, heart failure.</a:t>
            </a:r>
          </a:p>
        </p:txBody>
      </p:sp>
      <p:sp>
        <p:nvSpPr>
          <p:cNvPr id="4" name="Text Placeholder 5">
            <a:extLst>
              <a:ext uri="{FF2B5EF4-FFF2-40B4-BE49-F238E27FC236}">
                <a16:creationId xmlns:a16="http://schemas.microsoft.com/office/drawing/2014/main" id="{64A7F479-BD9E-D2CB-AE2E-2DB8568EB6BB}"/>
              </a:ext>
            </a:extLst>
          </p:cNvPr>
          <p:cNvSpPr txBox="1">
            <a:spLocks/>
          </p:cNvSpPr>
          <p:nvPr/>
        </p:nvSpPr>
        <p:spPr>
          <a:xfrm>
            <a:off x="6172200" y="4437459"/>
            <a:ext cx="5183188" cy="481012"/>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lt1"/>
          </a:fontRef>
        </p:style>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2400" b="1"/>
              <a:t>Additional 2-year Outcomes</a:t>
            </a:r>
          </a:p>
        </p:txBody>
      </p:sp>
      <p:sp>
        <p:nvSpPr>
          <p:cNvPr id="7" name="Content Placeholder 3">
            <a:extLst>
              <a:ext uri="{FF2B5EF4-FFF2-40B4-BE49-F238E27FC236}">
                <a16:creationId xmlns:a16="http://schemas.microsoft.com/office/drawing/2014/main" id="{650F3F16-3362-11B8-497D-E518D397465E}"/>
              </a:ext>
            </a:extLst>
          </p:cNvPr>
          <p:cNvSpPr txBox="1">
            <a:spLocks/>
          </p:cNvSpPr>
          <p:nvPr/>
        </p:nvSpPr>
        <p:spPr>
          <a:xfrm>
            <a:off x="6172198" y="5039988"/>
            <a:ext cx="5181602" cy="987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solidFill>
                  <a:schemeClr val="bg1">
                    <a:lumMod val="95000"/>
                  </a:schemeClr>
                </a:solidFill>
              </a:rPr>
              <a:t>Adverse events, tricuspid regurgitation grade, health status</a:t>
            </a:r>
          </a:p>
        </p:txBody>
      </p:sp>
    </p:spTree>
    <p:extLst>
      <p:ext uri="{BB962C8B-B14F-4D97-AF65-F5344CB8AC3E}">
        <p14:creationId xmlns:p14="http://schemas.microsoft.com/office/powerpoint/2010/main" val="374252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5162EF-E795-780C-E883-D7F15FE6FE6E}"/>
              </a:ext>
            </a:extLst>
          </p:cNvPr>
          <p:cNvSpPr/>
          <p:nvPr/>
        </p:nvSpPr>
        <p:spPr>
          <a:xfrm>
            <a:off x="2678706" y="1989759"/>
            <a:ext cx="1945082" cy="8092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cs typeface="Arial" panose="020B0604020202020204" pitchFamily="34" charset="0"/>
              </a:rPr>
              <a:t>Control (medical therapy)</a:t>
            </a:r>
            <a:br>
              <a:rPr lang="en-US" sz="1400" dirty="0">
                <a:cs typeface="Arial" panose="020B0604020202020204" pitchFamily="34" charset="0"/>
              </a:rPr>
            </a:br>
            <a:r>
              <a:rPr lang="en-US" sz="1400" dirty="0">
                <a:cs typeface="Arial" panose="020B0604020202020204" pitchFamily="34" charset="0"/>
              </a:rPr>
              <a:t>(N=287)</a:t>
            </a:r>
          </a:p>
        </p:txBody>
      </p:sp>
      <p:sp>
        <p:nvSpPr>
          <p:cNvPr id="4" name="Rectangle 3">
            <a:extLst>
              <a:ext uri="{FF2B5EF4-FFF2-40B4-BE49-F238E27FC236}">
                <a16:creationId xmlns:a16="http://schemas.microsoft.com/office/drawing/2014/main" id="{5D0255B4-6E88-DFC3-E80A-06247A53D814}"/>
              </a:ext>
            </a:extLst>
          </p:cNvPr>
          <p:cNvSpPr/>
          <p:nvPr/>
        </p:nvSpPr>
        <p:spPr>
          <a:xfrm>
            <a:off x="3869260" y="3757217"/>
            <a:ext cx="2045870" cy="809227"/>
          </a:xfrm>
          <a:prstGeom prst="rect">
            <a:avLst/>
          </a:prstGeom>
          <a:solidFill>
            <a:schemeClr val="bg1">
              <a:lumMod val="95000"/>
            </a:schemeClr>
          </a:solidFill>
          <a:ln w="38100">
            <a:solidFill>
              <a:schemeClr val="accent2"/>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cs typeface="Arial" panose="020B0604020202020204" pitchFamily="34" charset="0"/>
              </a:rPr>
              <a:t>TriClip after 1 Year Visit</a:t>
            </a:r>
            <a:br>
              <a:rPr lang="en-US" sz="1400" dirty="0">
                <a:cs typeface="Arial" panose="020B0604020202020204" pitchFamily="34" charset="0"/>
              </a:rPr>
            </a:br>
            <a:r>
              <a:rPr lang="en-US" sz="1400" dirty="0">
                <a:cs typeface="Arial" panose="020B0604020202020204" pitchFamily="34" charset="0"/>
              </a:rPr>
              <a:t>(</a:t>
            </a:r>
            <a:r>
              <a:rPr lang="en-US" sz="1400" b="1" dirty="0">
                <a:cs typeface="Arial" panose="020B0604020202020204" pitchFamily="34" charset="0"/>
              </a:rPr>
              <a:t>Crossover</a:t>
            </a:r>
            <a:r>
              <a:rPr lang="en-US" sz="1400" dirty="0">
                <a:cs typeface="Arial" panose="020B0604020202020204" pitchFamily="34" charset="0"/>
              </a:rPr>
              <a:t>)</a:t>
            </a:r>
            <a:br>
              <a:rPr lang="en-US" sz="1400" dirty="0">
                <a:cs typeface="Arial" panose="020B0604020202020204" pitchFamily="34" charset="0"/>
              </a:rPr>
            </a:br>
            <a:r>
              <a:rPr lang="en-US" sz="1400" dirty="0">
                <a:cs typeface="Arial" panose="020B0604020202020204" pitchFamily="34" charset="0"/>
              </a:rPr>
              <a:t>(N=142)</a:t>
            </a:r>
          </a:p>
        </p:txBody>
      </p:sp>
      <p:sp>
        <p:nvSpPr>
          <p:cNvPr id="5" name="Rectangle 4">
            <a:extLst>
              <a:ext uri="{FF2B5EF4-FFF2-40B4-BE49-F238E27FC236}">
                <a16:creationId xmlns:a16="http://schemas.microsoft.com/office/drawing/2014/main" id="{5984A0B5-23A7-587A-1F11-4E43380F1D3D}"/>
              </a:ext>
            </a:extLst>
          </p:cNvPr>
          <p:cNvSpPr/>
          <p:nvPr/>
        </p:nvSpPr>
        <p:spPr>
          <a:xfrm>
            <a:off x="2678706" y="4665443"/>
            <a:ext cx="1945082" cy="809227"/>
          </a:xfrm>
          <a:prstGeom prst="rect">
            <a:avLst/>
          </a:prstGeom>
          <a:solidFill>
            <a:schemeClr val="bg1">
              <a:lumMod val="95000"/>
            </a:schemeClr>
          </a:solidFill>
          <a:ln w="38100">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cs typeface="Arial" panose="020B0604020202020204" pitchFamily="34" charset="0"/>
              </a:rPr>
              <a:t>2 Year Visit Completed (</a:t>
            </a:r>
            <a:r>
              <a:rPr lang="en-US" sz="1400" b="1" dirty="0">
                <a:cs typeface="Arial" panose="020B0604020202020204" pitchFamily="34" charset="0"/>
              </a:rPr>
              <a:t>“Pure” Control</a:t>
            </a:r>
            <a:r>
              <a:rPr lang="en-US" sz="1400" dirty="0">
                <a:cs typeface="Arial" panose="020B0604020202020204" pitchFamily="34" charset="0"/>
              </a:rPr>
              <a:t>)</a:t>
            </a:r>
            <a:br>
              <a:rPr lang="en-US" sz="1400" dirty="0">
                <a:cs typeface="Arial" panose="020B0604020202020204" pitchFamily="34" charset="0"/>
              </a:rPr>
            </a:br>
            <a:r>
              <a:rPr lang="en-US" sz="1400" dirty="0">
                <a:cs typeface="Arial" panose="020B0604020202020204" pitchFamily="34" charset="0"/>
              </a:rPr>
              <a:t>(N=57)</a:t>
            </a:r>
            <a:endParaRPr lang="en-US" sz="1400" i="1" dirty="0">
              <a:cs typeface="Arial" panose="020B0604020202020204" pitchFamily="34" charset="0"/>
            </a:endParaRPr>
          </a:p>
        </p:txBody>
      </p:sp>
      <p:sp>
        <p:nvSpPr>
          <p:cNvPr id="6" name="Rectangle 5">
            <a:extLst>
              <a:ext uri="{FF2B5EF4-FFF2-40B4-BE49-F238E27FC236}">
                <a16:creationId xmlns:a16="http://schemas.microsoft.com/office/drawing/2014/main" id="{212918CF-E0D6-5A2D-54AE-CAFD389573D4}"/>
              </a:ext>
            </a:extLst>
          </p:cNvPr>
          <p:cNvSpPr/>
          <p:nvPr/>
        </p:nvSpPr>
        <p:spPr>
          <a:xfrm>
            <a:off x="2678705" y="3013011"/>
            <a:ext cx="1945083" cy="6216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cs typeface="Arial" panose="020B0604020202020204" pitchFamily="34" charset="0"/>
              </a:rPr>
              <a:t>1 Year Visit Completed</a:t>
            </a:r>
            <a:br>
              <a:rPr lang="en-US" sz="1400" dirty="0">
                <a:cs typeface="Arial" panose="020B0604020202020204" pitchFamily="34" charset="0"/>
              </a:rPr>
            </a:br>
            <a:r>
              <a:rPr lang="en-US" sz="1400" dirty="0">
                <a:cs typeface="Arial" panose="020B0604020202020204" pitchFamily="34" charset="0"/>
              </a:rPr>
              <a:t>(N=241)</a:t>
            </a:r>
            <a:endParaRPr lang="en-US" sz="1400" i="1" dirty="0">
              <a:cs typeface="Arial" panose="020B0604020202020204" pitchFamily="34" charset="0"/>
            </a:endParaRPr>
          </a:p>
        </p:txBody>
      </p:sp>
      <p:cxnSp>
        <p:nvCxnSpPr>
          <p:cNvPr id="12" name="Connector: Elbow 11">
            <a:extLst>
              <a:ext uri="{FF2B5EF4-FFF2-40B4-BE49-F238E27FC236}">
                <a16:creationId xmlns:a16="http://schemas.microsoft.com/office/drawing/2014/main" id="{F47B5519-62D5-EA4B-14BE-2996C2FB0A67}"/>
              </a:ext>
            </a:extLst>
          </p:cNvPr>
          <p:cNvCxnSpPr>
            <a:cxnSpLocks/>
            <a:stCxn id="6" idx="2"/>
            <a:endCxn id="4" idx="1"/>
          </p:cNvCxnSpPr>
          <p:nvPr/>
        </p:nvCxnSpPr>
        <p:spPr>
          <a:xfrm rot="16200000" flipH="1">
            <a:off x="3496657" y="3789227"/>
            <a:ext cx="527193" cy="21801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10F92CB4-C320-D606-7278-AC8C791BFC46}"/>
              </a:ext>
            </a:extLst>
          </p:cNvPr>
          <p:cNvCxnSpPr>
            <a:cxnSpLocks/>
            <a:stCxn id="6" idx="2"/>
            <a:endCxn id="5" idx="0"/>
          </p:cNvCxnSpPr>
          <p:nvPr/>
        </p:nvCxnSpPr>
        <p:spPr>
          <a:xfrm rot="5400000">
            <a:off x="3135845" y="4150040"/>
            <a:ext cx="1030805" cy="1270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ADC78A4B-DCEE-39DA-E99B-B4BF4844CBF0}"/>
              </a:ext>
            </a:extLst>
          </p:cNvPr>
          <p:cNvSpPr/>
          <p:nvPr/>
        </p:nvSpPr>
        <p:spPr>
          <a:xfrm>
            <a:off x="655743" y="2005118"/>
            <a:ext cx="1945082" cy="8092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cs typeface="Arial" panose="020B0604020202020204" pitchFamily="34" charset="0"/>
              </a:rPr>
              <a:t>Device Arm(TriClip + medical therapy)</a:t>
            </a:r>
            <a:br>
              <a:rPr lang="en-US" sz="1400" dirty="0">
                <a:cs typeface="Arial" panose="020B0604020202020204" pitchFamily="34" charset="0"/>
              </a:rPr>
            </a:br>
            <a:r>
              <a:rPr lang="en-US" sz="1400" dirty="0">
                <a:cs typeface="Arial" panose="020B0604020202020204" pitchFamily="34" charset="0"/>
              </a:rPr>
              <a:t>(N=285)</a:t>
            </a:r>
          </a:p>
        </p:txBody>
      </p:sp>
      <p:sp>
        <p:nvSpPr>
          <p:cNvPr id="18" name="Rectangle 17">
            <a:extLst>
              <a:ext uri="{FF2B5EF4-FFF2-40B4-BE49-F238E27FC236}">
                <a16:creationId xmlns:a16="http://schemas.microsoft.com/office/drawing/2014/main" id="{99EB0DBC-FDA0-C2B6-5DC8-A18761F47424}"/>
              </a:ext>
            </a:extLst>
          </p:cNvPr>
          <p:cNvSpPr/>
          <p:nvPr/>
        </p:nvSpPr>
        <p:spPr>
          <a:xfrm>
            <a:off x="655741" y="1272350"/>
            <a:ext cx="3968047" cy="48851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cs typeface="Arial" panose="020B0604020202020204" pitchFamily="34" charset="0"/>
              </a:rPr>
              <a:t>TRILUMINATE Pivotal Randomized Cohort</a:t>
            </a:r>
            <a:br>
              <a:rPr lang="en-US" sz="1400" dirty="0">
                <a:cs typeface="Arial" panose="020B0604020202020204" pitchFamily="34" charset="0"/>
              </a:rPr>
            </a:br>
            <a:r>
              <a:rPr lang="en-US" sz="1400" dirty="0">
                <a:cs typeface="Arial" panose="020B0604020202020204" pitchFamily="34" charset="0"/>
              </a:rPr>
              <a:t>(N=572)</a:t>
            </a:r>
          </a:p>
        </p:txBody>
      </p:sp>
      <p:sp>
        <p:nvSpPr>
          <p:cNvPr id="20" name="Rectangle 19">
            <a:extLst>
              <a:ext uri="{FF2B5EF4-FFF2-40B4-BE49-F238E27FC236}">
                <a16:creationId xmlns:a16="http://schemas.microsoft.com/office/drawing/2014/main" id="{00ADDF2A-4B9D-53FB-72F6-955E0C9B456E}"/>
              </a:ext>
            </a:extLst>
          </p:cNvPr>
          <p:cNvSpPr/>
          <p:nvPr/>
        </p:nvSpPr>
        <p:spPr>
          <a:xfrm>
            <a:off x="635193" y="4688122"/>
            <a:ext cx="1945082" cy="809227"/>
          </a:xfrm>
          <a:prstGeom prst="rect">
            <a:avLst/>
          </a:prstGeom>
          <a:solidFill>
            <a:schemeClr val="bg1">
              <a:lumMod val="95000"/>
            </a:schemeClr>
          </a:solidFill>
          <a:ln w="38100">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cs typeface="Arial" panose="020B0604020202020204" pitchFamily="34" charset="0"/>
              </a:rPr>
              <a:t>2 Year Visit Completed (</a:t>
            </a:r>
            <a:r>
              <a:rPr lang="en-US" sz="1400" b="1" dirty="0">
                <a:cs typeface="Arial" panose="020B0604020202020204" pitchFamily="34" charset="0"/>
              </a:rPr>
              <a:t>Device</a:t>
            </a:r>
            <a:r>
              <a:rPr lang="en-US" sz="1400" dirty="0">
                <a:cs typeface="Arial" panose="020B0604020202020204" pitchFamily="34" charset="0"/>
              </a:rPr>
              <a:t>)</a:t>
            </a:r>
            <a:br>
              <a:rPr lang="en-US" sz="1400" dirty="0">
                <a:cs typeface="Arial" panose="020B0604020202020204" pitchFamily="34" charset="0"/>
              </a:rPr>
            </a:br>
            <a:r>
              <a:rPr lang="en-US" sz="1400" dirty="0">
                <a:cs typeface="Arial" panose="020B0604020202020204" pitchFamily="34" charset="0"/>
              </a:rPr>
              <a:t>(N=209)</a:t>
            </a:r>
            <a:endParaRPr lang="en-US" sz="1400" i="1" dirty="0">
              <a:cs typeface="Arial" panose="020B0604020202020204" pitchFamily="34" charset="0"/>
            </a:endParaRPr>
          </a:p>
        </p:txBody>
      </p:sp>
      <p:sp>
        <p:nvSpPr>
          <p:cNvPr id="21" name="Rectangle 20">
            <a:extLst>
              <a:ext uri="{FF2B5EF4-FFF2-40B4-BE49-F238E27FC236}">
                <a16:creationId xmlns:a16="http://schemas.microsoft.com/office/drawing/2014/main" id="{23A84857-38EB-64AA-4670-E39A069B87C0}"/>
              </a:ext>
            </a:extLst>
          </p:cNvPr>
          <p:cNvSpPr/>
          <p:nvPr/>
        </p:nvSpPr>
        <p:spPr>
          <a:xfrm>
            <a:off x="655742" y="3013011"/>
            <a:ext cx="1945083" cy="6216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cs typeface="Arial" panose="020B0604020202020204" pitchFamily="34" charset="0"/>
              </a:rPr>
              <a:t>1 Year Visit Completed</a:t>
            </a:r>
            <a:br>
              <a:rPr lang="en-US" sz="1400" dirty="0">
                <a:cs typeface="Arial" panose="020B0604020202020204" pitchFamily="34" charset="0"/>
              </a:rPr>
            </a:br>
            <a:r>
              <a:rPr lang="en-US" sz="1400" dirty="0">
                <a:cs typeface="Arial" panose="020B0604020202020204" pitchFamily="34" charset="0"/>
              </a:rPr>
              <a:t>(N=244)</a:t>
            </a:r>
            <a:endParaRPr lang="en-US" sz="1400" i="1" dirty="0">
              <a:cs typeface="Arial" panose="020B0604020202020204" pitchFamily="34" charset="0"/>
            </a:endParaRPr>
          </a:p>
        </p:txBody>
      </p:sp>
      <p:cxnSp>
        <p:nvCxnSpPr>
          <p:cNvPr id="25" name="Connector: Elbow 24">
            <a:extLst>
              <a:ext uri="{FF2B5EF4-FFF2-40B4-BE49-F238E27FC236}">
                <a16:creationId xmlns:a16="http://schemas.microsoft.com/office/drawing/2014/main" id="{D6EFF36C-2C47-88B8-111A-ECCED28EC472}"/>
              </a:ext>
            </a:extLst>
          </p:cNvPr>
          <p:cNvCxnSpPr>
            <a:cxnSpLocks/>
            <a:stCxn id="18" idx="2"/>
            <a:endCxn id="2" idx="0"/>
          </p:cNvCxnSpPr>
          <p:nvPr/>
        </p:nvCxnSpPr>
        <p:spPr>
          <a:xfrm rot="16200000" flipH="1">
            <a:off x="3031057" y="1369569"/>
            <a:ext cx="228898" cy="101148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ctor: Elbow 25">
            <a:extLst>
              <a:ext uri="{FF2B5EF4-FFF2-40B4-BE49-F238E27FC236}">
                <a16:creationId xmlns:a16="http://schemas.microsoft.com/office/drawing/2014/main" id="{503D9028-1046-2257-9A65-6E79D8024C4E}"/>
              </a:ext>
            </a:extLst>
          </p:cNvPr>
          <p:cNvCxnSpPr>
            <a:cxnSpLocks/>
            <a:stCxn id="18" idx="2"/>
            <a:endCxn id="17" idx="0"/>
          </p:cNvCxnSpPr>
          <p:nvPr/>
        </p:nvCxnSpPr>
        <p:spPr>
          <a:xfrm rot="5400000">
            <a:off x="2011897" y="1377249"/>
            <a:ext cx="244257" cy="101148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ctor: Elbow 57">
            <a:extLst>
              <a:ext uri="{FF2B5EF4-FFF2-40B4-BE49-F238E27FC236}">
                <a16:creationId xmlns:a16="http://schemas.microsoft.com/office/drawing/2014/main" id="{59287A6E-8B0E-BAB8-E232-9BB9A4722796}"/>
              </a:ext>
            </a:extLst>
          </p:cNvPr>
          <p:cNvCxnSpPr>
            <a:cxnSpLocks/>
            <a:stCxn id="17" idx="2"/>
            <a:endCxn id="21" idx="0"/>
          </p:cNvCxnSpPr>
          <p:nvPr/>
        </p:nvCxnSpPr>
        <p:spPr>
          <a:xfrm>
            <a:off x="1628284" y="2814345"/>
            <a:ext cx="0" cy="198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nector: Elbow 67">
            <a:extLst>
              <a:ext uri="{FF2B5EF4-FFF2-40B4-BE49-F238E27FC236}">
                <a16:creationId xmlns:a16="http://schemas.microsoft.com/office/drawing/2014/main" id="{B8C16FF1-CB7D-76D3-281A-E981CC19DF8F}"/>
              </a:ext>
            </a:extLst>
          </p:cNvPr>
          <p:cNvCxnSpPr>
            <a:cxnSpLocks/>
            <a:stCxn id="21" idx="2"/>
            <a:endCxn id="20" idx="0"/>
          </p:cNvCxnSpPr>
          <p:nvPr/>
        </p:nvCxnSpPr>
        <p:spPr>
          <a:xfrm flipH="1">
            <a:off x="1607734" y="3634638"/>
            <a:ext cx="20550" cy="10534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Text Placeholder 5">
            <a:extLst>
              <a:ext uri="{FF2B5EF4-FFF2-40B4-BE49-F238E27FC236}">
                <a16:creationId xmlns:a16="http://schemas.microsoft.com/office/drawing/2014/main" id="{3C783E87-F0B1-3514-D14F-2AE639028CD2}"/>
              </a:ext>
            </a:extLst>
          </p:cNvPr>
          <p:cNvSpPr txBox="1">
            <a:spLocks/>
          </p:cNvSpPr>
          <p:nvPr/>
        </p:nvSpPr>
        <p:spPr>
          <a:xfrm>
            <a:off x="6172200" y="1272350"/>
            <a:ext cx="5183188" cy="481012"/>
          </a:xfrm>
          <a:prstGeom prst="rect">
            <a:avLst/>
          </a:prstGeom>
          <a:solidFill>
            <a:srgbClr val="182B55"/>
          </a:solidFill>
        </p:spPr>
        <p:style>
          <a:lnRef idx="0">
            <a:scrgbClr r="0" g="0" b="0"/>
          </a:lnRef>
          <a:fillRef idx="0">
            <a:scrgbClr r="0" g="0" b="0"/>
          </a:fillRef>
          <a:effectRef idx="0">
            <a:scrgbClr r="0" g="0" b="0"/>
          </a:effectRef>
          <a:fontRef idx="minor">
            <a:schemeClr val="lt1"/>
          </a:fontRef>
        </p:style>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2400" b="1" dirty="0"/>
              <a:t>Prespecified 2-year Endpoints (ITT)</a:t>
            </a:r>
          </a:p>
        </p:txBody>
      </p:sp>
      <p:sp>
        <p:nvSpPr>
          <p:cNvPr id="65" name="Content Placeholder 3">
            <a:extLst>
              <a:ext uri="{FF2B5EF4-FFF2-40B4-BE49-F238E27FC236}">
                <a16:creationId xmlns:a16="http://schemas.microsoft.com/office/drawing/2014/main" id="{4CD24E41-ABFC-2402-897B-57DDAC68C0DE}"/>
              </a:ext>
            </a:extLst>
          </p:cNvPr>
          <p:cNvSpPr txBox="1">
            <a:spLocks/>
          </p:cNvSpPr>
          <p:nvPr/>
        </p:nvSpPr>
        <p:spPr>
          <a:xfrm>
            <a:off x="6172199" y="1842516"/>
            <a:ext cx="5610497" cy="3856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1200"/>
              </a:spcBef>
              <a:buFont typeface="+mj-lt"/>
              <a:buAutoNum type="arabicPeriod"/>
            </a:pPr>
            <a:r>
              <a:rPr lang="en-US" sz="2400" dirty="0"/>
              <a:t>Recurrent Heart Failure  Hospitalizations (HFH) at 24 months</a:t>
            </a:r>
          </a:p>
          <a:p>
            <a:pPr marL="514350" indent="-514350">
              <a:spcBef>
                <a:spcPts val="1200"/>
              </a:spcBef>
              <a:buFont typeface="+mj-lt"/>
              <a:buAutoNum type="arabicPeriod"/>
            </a:pPr>
            <a:r>
              <a:rPr lang="en-US" sz="2400" dirty="0"/>
              <a:t>Freedom from all-cause mortality, tricuspid valve surgery, and tricuspid valve intervention at 24 months</a:t>
            </a:r>
          </a:p>
        </p:txBody>
      </p:sp>
      <p:cxnSp>
        <p:nvCxnSpPr>
          <p:cNvPr id="42" name="Connector: Elbow 57">
            <a:extLst>
              <a:ext uri="{FF2B5EF4-FFF2-40B4-BE49-F238E27FC236}">
                <a16:creationId xmlns:a16="http://schemas.microsoft.com/office/drawing/2014/main" id="{5BFFAE34-2161-FAEB-A08D-A30B77D6B1C5}"/>
              </a:ext>
            </a:extLst>
          </p:cNvPr>
          <p:cNvCxnSpPr>
            <a:cxnSpLocks/>
            <a:stCxn id="2" idx="2"/>
            <a:endCxn id="6" idx="0"/>
          </p:cNvCxnSpPr>
          <p:nvPr/>
        </p:nvCxnSpPr>
        <p:spPr>
          <a:xfrm>
            <a:off x="3651247" y="2798986"/>
            <a:ext cx="0" cy="214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6" name="Text Placeholder 5">
            <a:extLst>
              <a:ext uri="{FF2B5EF4-FFF2-40B4-BE49-F238E27FC236}">
                <a16:creationId xmlns:a16="http://schemas.microsoft.com/office/drawing/2014/main" id="{9801F54B-BB19-B74B-CD78-BBEA340960CB}"/>
              </a:ext>
            </a:extLst>
          </p:cNvPr>
          <p:cNvSpPr txBox="1">
            <a:spLocks/>
          </p:cNvSpPr>
          <p:nvPr/>
        </p:nvSpPr>
        <p:spPr>
          <a:xfrm>
            <a:off x="6172200" y="4016835"/>
            <a:ext cx="5183188" cy="481012"/>
          </a:xfrm>
          <a:prstGeom prst="rect">
            <a:avLst/>
          </a:prstGeom>
          <a:solidFill>
            <a:srgbClr val="182B55"/>
          </a:solidFill>
        </p:spPr>
        <p:style>
          <a:lnRef idx="0">
            <a:scrgbClr r="0" g="0" b="0"/>
          </a:lnRef>
          <a:fillRef idx="0">
            <a:scrgbClr r="0" g="0" b="0"/>
          </a:fillRef>
          <a:effectRef idx="0">
            <a:scrgbClr r="0" g="0" b="0"/>
          </a:effectRef>
          <a:fontRef idx="minor">
            <a:schemeClr val="lt1"/>
          </a:fontRef>
        </p:style>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2400" b="1" dirty="0"/>
              <a:t>Additional 2-year Outcomes</a:t>
            </a:r>
          </a:p>
        </p:txBody>
      </p:sp>
      <p:sp>
        <p:nvSpPr>
          <p:cNvPr id="47" name="Content Placeholder 3">
            <a:extLst>
              <a:ext uri="{FF2B5EF4-FFF2-40B4-BE49-F238E27FC236}">
                <a16:creationId xmlns:a16="http://schemas.microsoft.com/office/drawing/2014/main" id="{9493F240-3FF2-99C4-20C2-5B3A7652CFE0}"/>
              </a:ext>
            </a:extLst>
          </p:cNvPr>
          <p:cNvSpPr txBox="1">
            <a:spLocks/>
          </p:cNvSpPr>
          <p:nvPr/>
        </p:nvSpPr>
        <p:spPr>
          <a:xfrm>
            <a:off x="6172198" y="4692516"/>
            <a:ext cx="5181602" cy="987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400" dirty="0"/>
              <a:t>Adverse events, tricuspid regurgitation grade, health status</a:t>
            </a:r>
          </a:p>
        </p:txBody>
      </p:sp>
      <p:sp>
        <p:nvSpPr>
          <p:cNvPr id="48" name="TextBox 47">
            <a:extLst>
              <a:ext uri="{FF2B5EF4-FFF2-40B4-BE49-F238E27FC236}">
                <a16:creationId xmlns:a16="http://schemas.microsoft.com/office/drawing/2014/main" id="{9616D04A-AF37-B1F3-9D54-715B59DE34F7}"/>
              </a:ext>
            </a:extLst>
          </p:cNvPr>
          <p:cNvSpPr txBox="1"/>
          <p:nvPr/>
        </p:nvSpPr>
        <p:spPr>
          <a:xfrm>
            <a:off x="1287727" y="5787708"/>
            <a:ext cx="9254806" cy="2616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050" dirty="0"/>
              <a:t>Prespecified 2-year endpoints were performed intention-to-treat (ITT).</a:t>
            </a:r>
          </a:p>
        </p:txBody>
      </p:sp>
      <p:sp>
        <p:nvSpPr>
          <p:cNvPr id="50" name="Title 49">
            <a:extLst>
              <a:ext uri="{FF2B5EF4-FFF2-40B4-BE49-F238E27FC236}">
                <a16:creationId xmlns:a16="http://schemas.microsoft.com/office/drawing/2014/main" id="{8ECEB0BF-C001-D18C-1499-907D948A6573}"/>
              </a:ext>
            </a:extLst>
          </p:cNvPr>
          <p:cNvSpPr>
            <a:spLocks noGrp="1"/>
          </p:cNvSpPr>
          <p:nvPr>
            <p:ph type="title"/>
          </p:nvPr>
        </p:nvSpPr>
        <p:spPr>
          <a:xfrm>
            <a:off x="635193" y="155281"/>
            <a:ext cx="10515600" cy="1325563"/>
          </a:xfrm>
        </p:spPr>
        <p:txBody>
          <a:bodyPr/>
          <a:lstStyle/>
          <a:p>
            <a:r>
              <a:rPr lang="en-US" b="1" dirty="0"/>
              <a:t>Study Design</a:t>
            </a:r>
            <a:endParaRPr lang="en-US" dirty="0"/>
          </a:p>
        </p:txBody>
      </p:sp>
    </p:spTree>
    <p:extLst>
      <p:ext uri="{BB962C8B-B14F-4D97-AF65-F5344CB8AC3E}">
        <p14:creationId xmlns:p14="http://schemas.microsoft.com/office/powerpoint/2010/main" val="404371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00A5-598A-E450-5961-BAC6E3BF79BF}"/>
              </a:ext>
            </a:extLst>
          </p:cNvPr>
          <p:cNvSpPr>
            <a:spLocks noGrp="1"/>
          </p:cNvSpPr>
          <p:nvPr>
            <p:ph type="title"/>
          </p:nvPr>
        </p:nvSpPr>
        <p:spPr>
          <a:xfrm>
            <a:off x="838200" y="365125"/>
            <a:ext cx="10515600" cy="1325563"/>
          </a:xfrm>
        </p:spPr>
        <p:txBody>
          <a:bodyPr/>
          <a:lstStyle/>
          <a:p>
            <a:r>
              <a:rPr lang="en-US" b="1"/>
              <a:t>Baseline Characteristics</a:t>
            </a:r>
          </a:p>
        </p:txBody>
      </p:sp>
      <p:graphicFrame>
        <p:nvGraphicFramePr>
          <p:cNvPr id="3" name="Table 2">
            <a:extLst>
              <a:ext uri="{FF2B5EF4-FFF2-40B4-BE49-F238E27FC236}">
                <a16:creationId xmlns:a16="http://schemas.microsoft.com/office/drawing/2014/main" id="{65342CF1-AE69-0903-E481-79E75586C5D6}"/>
              </a:ext>
            </a:extLst>
          </p:cNvPr>
          <p:cNvGraphicFramePr>
            <a:graphicFrameLocks noGrp="1"/>
          </p:cNvGraphicFramePr>
          <p:nvPr>
            <p:extLst>
              <p:ext uri="{D42A27DB-BD31-4B8C-83A1-F6EECF244321}">
                <p14:modId xmlns:p14="http://schemas.microsoft.com/office/powerpoint/2010/main" val="970613878"/>
              </p:ext>
            </p:extLst>
          </p:nvPr>
        </p:nvGraphicFramePr>
        <p:xfrm>
          <a:off x="1783426" y="1421608"/>
          <a:ext cx="8625148" cy="4014784"/>
        </p:xfrm>
        <a:graphic>
          <a:graphicData uri="http://schemas.openxmlformats.org/drawingml/2006/table">
            <a:tbl>
              <a:tblPr firstRow="1" firstCol="1" bandRow="1">
                <a:tableStyleId>{69012ECD-51FC-41F1-AA8D-1B2483CD663E}</a:tableStyleId>
              </a:tblPr>
              <a:tblGrid>
                <a:gridCol w="4297757">
                  <a:extLst>
                    <a:ext uri="{9D8B030D-6E8A-4147-A177-3AD203B41FA5}">
                      <a16:colId xmlns:a16="http://schemas.microsoft.com/office/drawing/2014/main" val="2598335557"/>
                    </a:ext>
                  </a:extLst>
                </a:gridCol>
                <a:gridCol w="2197749">
                  <a:extLst>
                    <a:ext uri="{9D8B030D-6E8A-4147-A177-3AD203B41FA5}">
                      <a16:colId xmlns:a16="http://schemas.microsoft.com/office/drawing/2014/main" val="3574028450"/>
                    </a:ext>
                  </a:extLst>
                </a:gridCol>
                <a:gridCol w="2129642">
                  <a:extLst>
                    <a:ext uri="{9D8B030D-6E8A-4147-A177-3AD203B41FA5}">
                      <a16:colId xmlns:a16="http://schemas.microsoft.com/office/drawing/2014/main" val="3748943953"/>
                    </a:ext>
                  </a:extLst>
                </a:gridCol>
              </a:tblGrid>
              <a:tr h="582293">
                <a:tc>
                  <a:txBody>
                    <a:bodyPr/>
                    <a:lstStyle/>
                    <a:p>
                      <a:pPr marL="0" marR="0">
                        <a:lnSpc>
                          <a:spcPct val="107000"/>
                        </a:lnSpc>
                        <a:spcBef>
                          <a:spcPts val="0"/>
                        </a:spcBef>
                        <a:spcAft>
                          <a:spcPts val="0"/>
                        </a:spcAft>
                      </a:pPr>
                      <a:r>
                        <a:rPr lang="en-US" sz="1600" kern="100" dirty="0">
                          <a:solidFill>
                            <a:schemeClr val="tx1"/>
                          </a:solidFill>
                          <a:effectLst/>
                        </a:rPr>
                        <a:t>Characteristic</a:t>
                      </a:r>
                      <a:endParaRPr lang="en-US" sz="1600" kern="100" dirty="0">
                        <a:solidFill>
                          <a:schemeClr val="tx1"/>
                        </a:solidFill>
                        <a:effectLst/>
                        <a:latin typeface="+mn-lt"/>
                        <a:ea typeface="Calibri" panose="020F0502020204030204" pitchFamily="34" charset="0"/>
                        <a:cs typeface="Arial" panose="020B0604020202020204" pitchFamily="34" charset="0"/>
                      </a:endParaRPr>
                    </a:p>
                  </a:txBody>
                  <a:tcPr marL="38584" marR="38584" marT="0" marB="0" anchor="b">
                    <a:solidFill>
                      <a:schemeClr val="bg1">
                        <a:lumMod val="95000"/>
                      </a:schemeClr>
                    </a:solidFill>
                  </a:tcPr>
                </a:tc>
                <a:tc>
                  <a:txBody>
                    <a:bodyPr/>
                    <a:lstStyle/>
                    <a:p>
                      <a:pPr marL="0" marR="0" algn="ctr">
                        <a:lnSpc>
                          <a:spcPct val="107000"/>
                        </a:lnSpc>
                        <a:spcBef>
                          <a:spcPts val="0"/>
                        </a:spcBef>
                        <a:spcAft>
                          <a:spcPts val="0"/>
                        </a:spcAft>
                      </a:pPr>
                      <a:r>
                        <a:rPr lang="en-US" sz="1600" kern="100">
                          <a:solidFill>
                            <a:schemeClr val="tx1"/>
                          </a:solidFill>
                          <a:effectLst/>
                        </a:rPr>
                        <a:t>Device</a:t>
                      </a:r>
                      <a:br>
                        <a:rPr lang="en-US" sz="1600" kern="100">
                          <a:solidFill>
                            <a:schemeClr val="tx1"/>
                          </a:solidFill>
                          <a:effectLst/>
                        </a:rPr>
                      </a:br>
                      <a:r>
                        <a:rPr lang="en-US" sz="1600" kern="100">
                          <a:solidFill>
                            <a:schemeClr val="tx1"/>
                          </a:solidFill>
                          <a:effectLst/>
                        </a:rPr>
                        <a:t>N=285</a:t>
                      </a:r>
                      <a:endParaRPr lang="en-US" sz="1600" kern="100">
                        <a:solidFill>
                          <a:schemeClr val="tx1"/>
                        </a:solidFill>
                        <a:effectLst/>
                        <a:latin typeface="+mn-lt"/>
                        <a:ea typeface="Calibri" panose="020F0502020204030204" pitchFamily="34" charset="0"/>
                        <a:cs typeface="Arial" panose="020B0604020202020204" pitchFamily="34" charset="0"/>
                      </a:endParaRPr>
                    </a:p>
                  </a:txBody>
                  <a:tcPr marL="38584" marR="38584" marT="0" marB="0" anchor="b">
                    <a:solidFill>
                      <a:schemeClr val="bg1">
                        <a:lumMod val="95000"/>
                      </a:schemeClr>
                    </a:solidFill>
                  </a:tcPr>
                </a:tc>
                <a:tc>
                  <a:txBody>
                    <a:bodyPr/>
                    <a:lstStyle/>
                    <a:p>
                      <a:pPr marL="0" marR="0" algn="ctr">
                        <a:lnSpc>
                          <a:spcPct val="107000"/>
                        </a:lnSpc>
                        <a:spcBef>
                          <a:spcPts val="0"/>
                        </a:spcBef>
                        <a:spcAft>
                          <a:spcPts val="0"/>
                        </a:spcAft>
                      </a:pPr>
                      <a:r>
                        <a:rPr lang="en-US" sz="1600" kern="100">
                          <a:solidFill>
                            <a:schemeClr val="tx1"/>
                          </a:solidFill>
                          <a:effectLst/>
                        </a:rPr>
                        <a:t>Control</a:t>
                      </a:r>
                    </a:p>
                    <a:p>
                      <a:pPr marL="0" marR="0" algn="ctr">
                        <a:lnSpc>
                          <a:spcPct val="107000"/>
                        </a:lnSpc>
                        <a:spcBef>
                          <a:spcPts val="0"/>
                        </a:spcBef>
                        <a:spcAft>
                          <a:spcPts val="0"/>
                        </a:spcAft>
                      </a:pPr>
                      <a:r>
                        <a:rPr lang="en-US" sz="1600" kern="100">
                          <a:solidFill>
                            <a:schemeClr val="tx1"/>
                          </a:solidFill>
                          <a:effectLst/>
                        </a:rPr>
                        <a:t>N=287</a:t>
                      </a:r>
                      <a:endParaRPr lang="en-US" sz="1600" kern="100">
                        <a:solidFill>
                          <a:schemeClr val="tx1"/>
                        </a:solidFill>
                        <a:effectLst/>
                        <a:latin typeface="+mn-lt"/>
                        <a:ea typeface="Calibri" panose="020F0502020204030204" pitchFamily="34" charset="0"/>
                        <a:cs typeface="Arial" panose="020B0604020202020204" pitchFamily="34" charset="0"/>
                      </a:endParaRPr>
                    </a:p>
                  </a:txBody>
                  <a:tcPr marL="38584" marR="38584" marT="0" marB="0" anchor="b">
                    <a:solidFill>
                      <a:schemeClr val="bg1">
                        <a:lumMod val="95000"/>
                      </a:schemeClr>
                    </a:solidFill>
                  </a:tcPr>
                </a:tc>
                <a:extLst>
                  <a:ext uri="{0D108BD9-81ED-4DB2-BD59-A6C34878D82A}">
                    <a16:rowId xmlns:a16="http://schemas.microsoft.com/office/drawing/2014/main" val="3296184583"/>
                  </a:ext>
                </a:extLst>
              </a:tr>
              <a:tr h="286101">
                <a:tc>
                  <a:txBody>
                    <a:bodyPr/>
                    <a:lstStyle/>
                    <a:p>
                      <a:pPr marL="0" marR="0">
                        <a:lnSpc>
                          <a:spcPct val="107000"/>
                        </a:lnSpc>
                        <a:spcBef>
                          <a:spcPts val="0"/>
                        </a:spcBef>
                        <a:spcAft>
                          <a:spcPts val="0"/>
                        </a:spcAft>
                      </a:pPr>
                      <a:r>
                        <a:rPr lang="en-US" sz="1600" kern="100">
                          <a:effectLst/>
                        </a:rPr>
                        <a:t>Age (years)</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78.1 ± 7.9</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78.1 ± 7.6</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906595065"/>
                  </a:ext>
                </a:extLst>
              </a:tr>
              <a:tr h="286101">
                <a:tc>
                  <a:txBody>
                    <a:bodyPr/>
                    <a:lstStyle/>
                    <a:p>
                      <a:pPr marL="0" marR="0">
                        <a:lnSpc>
                          <a:spcPct val="107000"/>
                        </a:lnSpc>
                        <a:spcBef>
                          <a:spcPts val="0"/>
                        </a:spcBef>
                        <a:spcAft>
                          <a:spcPts val="0"/>
                        </a:spcAft>
                      </a:pPr>
                      <a:r>
                        <a:rPr lang="en-US" sz="1600" kern="100">
                          <a:effectLst/>
                        </a:rPr>
                        <a:t>Female</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58.9%</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58.9%</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44953529"/>
                  </a:ext>
                </a:extLst>
              </a:tr>
              <a:tr h="286101">
                <a:tc>
                  <a:txBody>
                    <a:bodyPr/>
                    <a:lstStyle/>
                    <a:p>
                      <a:pPr marL="0" marR="0">
                        <a:lnSpc>
                          <a:spcPct val="107000"/>
                        </a:lnSpc>
                        <a:spcBef>
                          <a:spcPts val="0"/>
                        </a:spcBef>
                        <a:spcAft>
                          <a:spcPts val="0"/>
                        </a:spcAft>
                      </a:pPr>
                      <a:r>
                        <a:rPr lang="en-US" sz="1600" kern="100">
                          <a:effectLst/>
                        </a:rPr>
                        <a:t>Atrial Fibrillation</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82.8%</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92.7%</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01145194"/>
                  </a:ext>
                </a:extLst>
              </a:tr>
              <a:tr h="286101">
                <a:tc>
                  <a:txBody>
                    <a:bodyPr/>
                    <a:lstStyle/>
                    <a:p>
                      <a:pPr marL="0" marR="0">
                        <a:lnSpc>
                          <a:spcPct val="107000"/>
                        </a:lnSpc>
                        <a:spcBef>
                          <a:spcPts val="0"/>
                        </a:spcBef>
                        <a:spcAft>
                          <a:spcPts val="0"/>
                        </a:spcAft>
                      </a:pPr>
                      <a:r>
                        <a:rPr lang="en-US" sz="1600" kern="100">
                          <a:effectLst/>
                        </a:rPr>
                        <a:t>CRT, CRT-D, ICD, or Permanent Pacemaker</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16.5%</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16.4%</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61686887"/>
                  </a:ext>
                </a:extLst>
              </a:tr>
              <a:tr h="286101">
                <a:tc>
                  <a:txBody>
                    <a:bodyPr/>
                    <a:lstStyle/>
                    <a:p>
                      <a:pPr marL="0" marR="0">
                        <a:lnSpc>
                          <a:spcPct val="107000"/>
                        </a:lnSpc>
                        <a:spcBef>
                          <a:spcPts val="0"/>
                        </a:spcBef>
                        <a:spcAft>
                          <a:spcPts val="0"/>
                        </a:spcAft>
                      </a:pPr>
                      <a:r>
                        <a:rPr lang="en-US" sz="1600" kern="100">
                          <a:effectLst/>
                        </a:rPr>
                        <a:t>Previous Aortic and/or Mitral Intervention</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37.9%</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34.5%</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79447572"/>
                  </a:ext>
                </a:extLst>
              </a:tr>
              <a:tr h="286101">
                <a:tc>
                  <a:txBody>
                    <a:bodyPr/>
                    <a:lstStyle/>
                    <a:p>
                      <a:pPr marL="0" marR="0">
                        <a:lnSpc>
                          <a:spcPct val="107000"/>
                        </a:lnSpc>
                        <a:spcBef>
                          <a:spcPts val="0"/>
                        </a:spcBef>
                        <a:spcAft>
                          <a:spcPts val="0"/>
                        </a:spcAft>
                      </a:pPr>
                      <a:r>
                        <a:rPr lang="en-US" sz="1600" kern="100">
                          <a:effectLst/>
                        </a:rPr>
                        <a:t>HFH Within 1 Year Before Enrollment</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24.9%</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22.6%</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42392723"/>
                  </a:ext>
                </a:extLst>
              </a:tr>
              <a:tr h="286101">
                <a:tc>
                  <a:txBody>
                    <a:bodyPr/>
                    <a:lstStyle/>
                    <a:p>
                      <a:pPr marL="0" marR="0">
                        <a:lnSpc>
                          <a:spcPct val="107000"/>
                        </a:lnSpc>
                        <a:spcBef>
                          <a:spcPts val="0"/>
                        </a:spcBef>
                        <a:spcAft>
                          <a:spcPts val="0"/>
                        </a:spcAft>
                      </a:pPr>
                      <a:r>
                        <a:rPr lang="en-US" sz="1600" kern="100">
                          <a:effectLst/>
                        </a:rPr>
                        <a:t>NYHA Class III/IV</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56.1%</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54.0%</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87576814"/>
                  </a:ext>
                </a:extLst>
              </a:tr>
              <a:tr h="286101">
                <a:tc>
                  <a:txBody>
                    <a:bodyPr/>
                    <a:lstStyle/>
                    <a:p>
                      <a:pPr marL="0" marR="0">
                        <a:lnSpc>
                          <a:spcPct val="107000"/>
                        </a:lnSpc>
                        <a:spcBef>
                          <a:spcPts val="0"/>
                        </a:spcBef>
                        <a:spcAft>
                          <a:spcPts val="0"/>
                        </a:spcAft>
                      </a:pPr>
                      <a:r>
                        <a:rPr lang="en-US" sz="1600" kern="100">
                          <a:effectLst/>
                        </a:rPr>
                        <a:t>KCCQ Score</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55.6 ± 22.9</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54.6 ± 23.8</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97218749"/>
                  </a:ext>
                </a:extLst>
              </a:tr>
              <a:tr h="286101">
                <a:tc>
                  <a:txBody>
                    <a:bodyPr/>
                    <a:lstStyle/>
                    <a:p>
                      <a:pPr marL="0" marR="0">
                        <a:lnSpc>
                          <a:spcPct val="107000"/>
                        </a:lnSpc>
                        <a:spcBef>
                          <a:spcPts val="0"/>
                        </a:spcBef>
                        <a:spcAft>
                          <a:spcPts val="0"/>
                        </a:spcAft>
                      </a:pPr>
                      <a:r>
                        <a:rPr lang="en-US" sz="1600" kern="100">
                          <a:effectLst/>
                        </a:rPr>
                        <a:t>6-Minute Walk Distance (m)</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240.5 ± 116.4</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249.6 ± 125.5</a:t>
                      </a:r>
                      <a:endParaRPr lang="en-US" sz="1600" kern="100">
                        <a:effectLst/>
                        <a:latin typeface="+mn-lt"/>
                        <a:ea typeface="Calibri" panose="020F0502020204030204" pitchFamily="34" charset="0"/>
                        <a:cs typeface="Arial" panose="020B0604020202020204" pitchFamily="34" charset="0"/>
                      </a:endParaRPr>
                    </a:p>
                  </a:txBody>
                  <a:tcPr marL="38584" marR="38584"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12077001"/>
                  </a:ext>
                </a:extLst>
              </a:tr>
              <a:tr h="286101">
                <a:tc>
                  <a:txBody>
                    <a:bodyPr/>
                    <a:lstStyle/>
                    <a:p>
                      <a:pPr marL="0" marR="0">
                        <a:lnSpc>
                          <a:spcPct val="107000"/>
                        </a:lnSpc>
                        <a:spcBef>
                          <a:spcPts val="0"/>
                        </a:spcBef>
                        <a:spcAft>
                          <a:spcPts val="0"/>
                        </a:spcAft>
                      </a:pPr>
                      <a:r>
                        <a:rPr lang="en-US" sz="1600" b="1" kern="100">
                          <a:effectLst/>
                        </a:rPr>
                        <a:t>Functional TR Etiology</a:t>
                      </a:r>
                    </a:p>
                  </a:txBody>
                  <a:tcPr marL="38081" marR="38081"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 95.7%</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38081" marR="38081"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kern="100">
                          <a:effectLst/>
                        </a:rPr>
                        <a:t>93.9%</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38081" marR="38081"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42804897"/>
                  </a:ext>
                </a:extLst>
              </a:tr>
              <a:tr h="286101">
                <a:tc>
                  <a:txBody>
                    <a:bodyPr/>
                    <a:lstStyle/>
                    <a:p>
                      <a:pPr marL="0" marR="0">
                        <a:lnSpc>
                          <a:spcPct val="107000"/>
                        </a:lnSpc>
                        <a:spcBef>
                          <a:spcPts val="0"/>
                        </a:spcBef>
                        <a:spcAft>
                          <a:spcPts val="0"/>
                        </a:spcAft>
                      </a:pPr>
                      <a:r>
                        <a:rPr lang="en-US" sz="1600" b="1" kern="100">
                          <a:solidFill>
                            <a:schemeClr val="accent2"/>
                          </a:solidFill>
                          <a:effectLst/>
                        </a:rPr>
                        <a:t>Torrential TR</a:t>
                      </a:r>
                      <a:r>
                        <a:rPr lang="en-US" sz="1600" b="1" kern="100" baseline="30000">
                          <a:solidFill>
                            <a:schemeClr val="accent2"/>
                          </a:solidFill>
                          <a:effectLst/>
                        </a:rPr>
                        <a:t>1</a:t>
                      </a:r>
                      <a:endParaRPr lang="en-US" sz="1600" b="1" kern="100" baseline="3000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a:txBody>
                  <a:tcPr marL="38081" marR="38081"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a:solidFill>
                            <a:schemeClr val="accent2"/>
                          </a:solidFill>
                          <a:effectLst/>
                        </a:rPr>
                        <a:t>48.7%</a:t>
                      </a:r>
                      <a:endParaRPr lang="en-US" sz="1600" b="1" kern="10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a:txBody>
                  <a:tcPr marL="38081" marR="38081"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kern="100">
                          <a:solidFill>
                            <a:schemeClr val="accent2"/>
                          </a:solidFill>
                          <a:effectLst/>
                        </a:rPr>
                        <a:t>51.5%</a:t>
                      </a:r>
                      <a:endParaRPr lang="en-US" sz="1600" b="1" kern="100">
                        <a:solidFill>
                          <a:schemeClr val="accent2"/>
                        </a:solidFill>
                        <a:effectLst/>
                        <a:latin typeface="Calibri" panose="020F0502020204030204" pitchFamily="34" charset="0"/>
                        <a:ea typeface="Calibri" panose="020F0502020204030204" pitchFamily="34" charset="0"/>
                        <a:cs typeface="Arial" panose="020B0604020202020204" pitchFamily="34" charset="0"/>
                      </a:endParaRPr>
                    </a:p>
                  </a:txBody>
                  <a:tcPr marL="38081" marR="38081"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7170491"/>
                  </a:ext>
                </a:extLst>
              </a:tr>
              <a:tr h="285380">
                <a:tc>
                  <a:txBody>
                    <a:bodyPr/>
                    <a:lstStyle/>
                    <a:p>
                      <a:pPr marL="0" marR="0">
                        <a:lnSpc>
                          <a:spcPct val="107000"/>
                        </a:lnSpc>
                        <a:spcBef>
                          <a:spcPts val="0"/>
                        </a:spcBef>
                        <a:spcAft>
                          <a:spcPts val="0"/>
                        </a:spcAft>
                      </a:pPr>
                      <a:r>
                        <a:rPr lang="en-US" sz="1600" kern="100">
                          <a:effectLst/>
                        </a:rPr>
                        <a:t>Left Ventricular Ejection Fraction (%)</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38081" marR="38081" marT="0" marB="0">
                    <a:lnT w="12700" cap="flat" cmpd="sng" algn="ctr">
                      <a:solidFill>
                        <a:schemeClr val="bg2"/>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kern="100">
                          <a:effectLst/>
                        </a:rPr>
                        <a:t>59.4 ± 9.0</a:t>
                      </a:r>
                      <a:endParaRPr lang="en-US" sz="1600" kern="100">
                        <a:effectLst/>
                        <a:latin typeface="Calibri" panose="020F0502020204030204" pitchFamily="34" charset="0"/>
                        <a:ea typeface="Calibri" panose="020F0502020204030204" pitchFamily="34" charset="0"/>
                        <a:cs typeface="Arial" panose="020B0604020202020204" pitchFamily="34" charset="0"/>
                      </a:endParaRPr>
                    </a:p>
                  </a:txBody>
                  <a:tcPr marL="38081" marR="38081" marT="0" marB="0">
                    <a:lnT w="12700" cap="flat" cmpd="sng" algn="ctr">
                      <a:solidFill>
                        <a:schemeClr val="bg2"/>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600" kern="100" dirty="0">
                          <a:effectLst/>
                        </a:rPr>
                        <a:t>59.7 ± 9.2</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txBody>
                  <a:tcPr marL="38081" marR="38081" marT="0" marB="0">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790748507"/>
                  </a:ext>
                </a:extLst>
              </a:tr>
            </a:tbl>
          </a:graphicData>
        </a:graphic>
      </p:graphicFrame>
      <p:sp>
        <p:nvSpPr>
          <p:cNvPr id="4" name="TextBox 3">
            <a:extLst>
              <a:ext uri="{FF2B5EF4-FFF2-40B4-BE49-F238E27FC236}">
                <a16:creationId xmlns:a16="http://schemas.microsoft.com/office/drawing/2014/main" id="{56CB0931-662E-D15B-FFA7-9FE314172D6F}"/>
              </a:ext>
            </a:extLst>
          </p:cNvPr>
          <p:cNvSpPr txBox="1"/>
          <p:nvPr/>
        </p:nvSpPr>
        <p:spPr>
          <a:xfrm>
            <a:off x="0" y="5628987"/>
            <a:ext cx="12192000" cy="41549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50" dirty="0"/>
              <a:t>Based on 5-grade scale from </a:t>
            </a:r>
            <a:r>
              <a:rPr lang="en-US" sz="1050" baseline="30000" dirty="0"/>
              <a:t>1</a:t>
            </a:r>
            <a:r>
              <a:rPr lang="en-US" sz="1050" dirty="0"/>
              <a:t>Hahn RT, Zamorano JL. </a:t>
            </a:r>
            <a:r>
              <a:rPr lang="en-US" sz="1050" i="1" dirty="0" err="1"/>
              <a:t>Eur</a:t>
            </a:r>
            <a:r>
              <a:rPr lang="en-US" sz="1050" i="1" dirty="0"/>
              <a:t> Heart J Cardiovasc Imaging </a:t>
            </a:r>
            <a:r>
              <a:rPr lang="en-US" sz="1050" dirty="0"/>
              <a:t>2017;18:1342-3. Data shown as % or </a:t>
            </a:r>
            <a:r>
              <a:rPr lang="en-US" sz="1050" dirty="0" err="1"/>
              <a:t>mean±standard</a:t>
            </a:r>
            <a:r>
              <a:rPr lang="en-US" sz="1050" dirty="0"/>
              <a:t> deviation.</a:t>
            </a:r>
            <a:r>
              <a:rPr lang="en-US" sz="1050" i="1" dirty="0">
                <a:effectLst/>
                <a:ea typeface="Calibri" panose="020F0502020204030204" pitchFamily="34" charset="0"/>
              </a:rPr>
              <a:t>CRT</a:t>
            </a:r>
            <a:r>
              <a:rPr lang="en-US" sz="1050" dirty="0">
                <a:effectLst/>
                <a:ea typeface="Calibri" panose="020F0502020204030204" pitchFamily="34" charset="0"/>
              </a:rPr>
              <a:t>, cardiac resynchronization therapy; </a:t>
            </a:r>
            <a:r>
              <a:rPr lang="en-US" sz="1050" i="1" dirty="0">
                <a:effectLst/>
                <a:ea typeface="Calibri" panose="020F0502020204030204" pitchFamily="34" charset="0"/>
              </a:rPr>
              <a:t>CRT-D</a:t>
            </a:r>
            <a:r>
              <a:rPr lang="en-US" sz="1050" dirty="0">
                <a:effectLst/>
                <a:ea typeface="Calibri" panose="020F0502020204030204" pitchFamily="34" charset="0"/>
              </a:rPr>
              <a:t>, CRT device; </a:t>
            </a:r>
            <a:r>
              <a:rPr lang="en-US" sz="1050" i="1" dirty="0">
                <a:effectLst/>
                <a:ea typeface="Calibri" panose="020F0502020204030204" pitchFamily="34" charset="0"/>
              </a:rPr>
              <a:t>HFH</a:t>
            </a:r>
            <a:r>
              <a:rPr lang="en-US" sz="1050" dirty="0">
                <a:effectLst/>
                <a:ea typeface="Calibri" panose="020F0502020204030204" pitchFamily="34" charset="0"/>
              </a:rPr>
              <a:t>, heart failure hospitalization; </a:t>
            </a:r>
            <a:r>
              <a:rPr lang="en-US" sz="1050" i="1" dirty="0">
                <a:effectLst/>
                <a:ea typeface="Calibri" panose="020F0502020204030204" pitchFamily="34" charset="0"/>
              </a:rPr>
              <a:t>ICD</a:t>
            </a:r>
            <a:r>
              <a:rPr lang="en-US" sz="1050" dirty="0">
                <a:effectLst/>
                <a:ea typeface="Calibri" panose="020F0502020204030204" pitchFamily="34" charset="0"/>
              </a:rPr>
              <a:t>, implantable cardiac defibrillator; </a:t>
            </a:r>
            <a:r>
              <a:rPr lang="en-US" sz="1050" i="1" dirty="0">
                <a:effectLst/>
                <a:ea typeface="Calibri" panose="020F0502020204030204" pitchFamily="34" charset="0"/>
              </a:rPr>
              <a:t>KCCQ</a:t>
            </a:r>
            <a:r>
              <a:rPr lang="en-US" sz="1050" dirty="0">
                <a:effectLst/>
                <a:ea typeface="Calibri" panose="020F0502020204030204" pitchFamily="34" charset="0"/>
              </a:rPr>
              <a:t>, Kansas City Cardiomyopathy Questionnaire; </a:t>
            </a:r>
            <a:r>
              <a:rPr lang="en-US" sz="1050" i="1" dirty="0">
                <a:effectLst/>
                <a:ea typeface="Calibri" panose="020F0502020204030204" pitchFamily="34" charset="0"/>
              </a:rPr>
              <a:t>NYHA</a:t>
            </a:r>
            <a:r>
              <a:rPr lang="en-US" sz="1050" dirty="0">
                <a:effectLst/>
                <a:ea typeface="Calibri" panose="020F0502020204030204" pitchFamily="34" charset="0"/>
              </a:rPr>
              <a:t>, New York Heart Association; </a:t>
            </a:r>
            <a:r>
              <a:rPr lang="en-US" sz="1050" i="1" dirty="0">
                <a:effectLst/>
                <a:ea typeface="Calibri" panose="020F0502020204030204" pitchFamily="34" charset="0"/>
              </a:rPr>
              <a:t>TR</a:t>
            </a:r>
            <a:r>
              <a:rPr lang="en-US" sz="1050" dirty="0">
                <a:effectLst/>
                <a:ea typeface="Calibri" panose="020F0502020204030204" pitchFamily="34" charset="0"/>
              </a:rPr>
              <a:t>, tricuspid regurgitation.</a:t>
            </a:r>
            <a:endParaRPr lang="en-US" sz="1050" dirty="0"/>
          </a:p>
        </p:txBody>
      </p:sp>
    </p:spTree>
    <p:extLst>
      <p:ext uri="{BB962C8B-B14F-4D97-AF65-F5344CB8AC3E}">
        <p14:creationId xmlns:p14="http://schemas.microsoft.com/office/powerpoint/2010/main" val="184783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3DDC5684-9941-F768-E639-593EED121C28}"/>
              </a:ext>
            </a:extLst>
          </p:cNvPr>
          <p:cNvGraphicFramePr/>
          <p:nvPr>
            <p:extLst>
              <p:ext uri="{D42A27DB-BD31-4B8C-83A1-F6EECF244321}">
                <p14:modId xmlns:p14="http://schemas.microsoft.com/office/powerpoint/2010/main" val="2048098281"/>
              </p:ext>
            </p:extLst>
          </p:nvPr>
        </p:nvGraphicFramePr>
        <p:xfrm>
          <a:off x="1263139" y="2068676"/>
          <a:ext cx="9924586" cy="388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id="{4062B7FC-F6D4-4937-F449-2DFFED99F477}"/>
              </a:ext>
            </a:extLst>
          </p:cNvPr>
          <p:cNvSpPr>
            <a:spLocks noChangeArrowheads="1"/>
          </p:cNvSpPr>
          <p:nvPr/>
        </p:nvSpPr>
        <p:spPr bwMode="auto">
          <a:xfrm>
            <a:off x="-229830" y="13410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397B5F84-8932-34D9-F8F8-BE5617747750}"/>
              </a:ext>
            </a:extLst>
          </p:cNvPr>
          <p:cNvSpPr>
            <a:spLocks noChangeArrowheads="1"/>
          </p:cNvSpPr>
          <p:nvPr/>
        </p:nvSpPr>
        <p:spPr bwMode="auto">
          <a:xfrm>
            <a:off x="-229830" y="62467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4">
            <a:extLst>
              <a:ext uri="{FF2B5EF4-FFF2-40B4-BE49-F238E27FC236}">
                <a16:creationId xmlns:a16="http://schemas.microsoft.com/office/drawing/2014/main" id="{CF80ACB4-2588-13EB-FAE3-D9184BCE491A}"/>
              </a:ext>
            </a:extLst>
          </p:cNvPr>
          <p:cNvSpPr>
            <a:spLocks noGrp="1"/>
          </p:cNvSpPr>
          <p:nvPr>
            <p:ph type="title"/>
          </p:nvPr>
        </p:nvSpPr>
        <p:spPr>
          <a:xfrm>
            <a:off x="838200" y="365125"/>
            <a:ext cx="10515600" cy="1325563"/>
          </a:xfrm>
        </p:spPr>
        <p:txBody>
          <a:bodyPr>
            <a:noAutofit/>
          </a:bodyPr>
          <a:lstStyle/>
          <a:p>
            <a:r>
              <a:rPr lang="en-US" b="1"/>
              <a:t>Tricuspid Regurgitation Severity </a:t>
            </a:r>
            <a:r>
              <a:rPr lang="en-US"/>
              <a:t>(Paired)</a:t>
            </a:r>
            <a:endParaRPr lang="en-IN"/>
          </a:p>
        </p:txBody>
      </p:sp>
      <p:sp>
        <p:nvSpPr>
          <p:cNvPr id="11" name="TextBox 10">
            <a:extLst>
              <a:ext uri="{FF2B5EF4-FFF2-40B4-BE49-F238E27FC236}">
                <a16:creationId xmlns:a16="http://schemas.microsoft.com/office/drawing/2014/main" id="{CB4944D8-DD9E-0DDB-47D0-5DBD5F0BF1C0}"/>
              </a:ext>
            </a:extLst>
          </p:cNvPr>
          <p:cNvSpPr txBox="1"/>
          <p:nvPr/>
        </p:nvSpPr>
        <p:spPr>
          <a:xfrm>
            <a:off x="3144816" y="1577715"/>
            <a:ext cx="2028825" cy="338554"/>
          </a:xfrm>
          <a:prstGeom prst="rect">
            <a:avLst/>
          </a:prstGeom>
          <a:noFill/>
        </p:spPr>
        <p:txBody>
          <a:bodyPr wrap="square" rtlCol="0">
            <a:spAutoFit/>
          </a:bodyPr>
          <a:lstStyle/>
          <a:p>
            <a:pPr algn="ctr"/>
            <a:r>
              <a:rPr lang="en-US" sz="1600" b="1" i="0">
                <a:solidFill>
                  <a:schemeClr val="tx1"/>
                </a:solidFill>
                <a:latin typeface="Arial" panose="020B0604020202020204" pitchFamily="34" charset="0"/>
                <a:cs typeface="Arial" panose="020B0604020202020204" pitchFamily="34" charset="0"/>
              </a:rPr>
              <a:t>Device</a:t>
            </a:r>
            <a:r>
              <a:rPr lang="en-US" sz="1600" b="1">
                <a:latin typeface="Arial" panose="020B0604020202020204" pitchFamily="34" charset="0"/>
                <a:cs typeface="Arial" panose="020B0604020202020204" pitchFamily="34" charset="0"/>
              </a:rPr>
              <a:t> (N=172)</a:t>
            </a:r>
            <a:endParaRPr lang="en-US" b="0" i="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34D6705-F37A-45B4-C2A9-8D5FC04891A1}"/>
              </a:ext>
            </a:extLst>
          </p:cNvPr>
          <p:cNvSpPr txBox="1"/>
          <p:nvPr/>
        </p:nvSpPr>
        <p:spPr>
          <a:xfrm>
            <a:off x="3763962" y="6362964"/>
            <a:ext cx="4961441" cy="21544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800">
                <a:cs typeface="Arial" panose="020B0604020202020204" pitchFamily="34" charset="0"/>
              </a:rPr>
              <a:t>Paired data shown. Patients with tricuspid valve surgery are excluded.</a:t>
            </a:r>
          </a:p>
        </p:txBody>
      </p:sp>
      <p:sp>
        <p:nvSpPr>
          <p:cNvPr id="8" name="Right Bracket 7">
            <a:extLst>
              <a:ext uri="{FF2B5EF4-FFF2-40B4-BE49-F238E27FC236}">
                <a16:creationId xmlns:a16="http://schemas.microsoft.com/office/drawing/2014/main" id="{9B1559A6-4E3F-477F-BCE1-4B2EF6AE7C3E}"/>
              </a:ext>
            </a:extLst>
          </p:cNvPr>
          <p:cNvSpPr/>
          <p:nvPr/>
        </p:nvSpPr>
        <p:spPr>
          <a:xfrm>
            <a:off x="5930399" y="2662836"/>
            <a:ext cx="87380" cy="2611808"/>
          </a:xfrm>
          <a:prstGeom prst="rightBracket">
            <a:avLst>
              <a:gd name="adj"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8B8DC8EF-0939-8987-FE71-076A31330459}"/>
              </a:ext>
            </a:extLst>
          </p:cNvPr>
          <p:cNvSpPr txBox="1"/>
          <p:nvPr/>
        </p:nvSpPr>
        <p:spPr>
          <a:xfrm>
            <a:off x="5930399" y="3645574"/>
            <a:ext cx="1004992" cy="646331"/>
          </a:xfrm>
          <a:prstGeom prst="rect">
            <a:avLst/>
          </a:prstGeom>
          <a:solidFill>
            <a:schemeClr val="bg1"/>
          </a:solidFill>
        </p:spPr>
        <p:txBody>
          <a:bodyPr wrap="square" rtlCol="0">
            <a:spAutoFit/>
          </a:bodyPr>
          <a:lstStyle/>
          <a:p>
            <a:r>
              <a:rPr lang="en-US" sz="1200" b="1"/>
              <a:t>84% </a:t>
            </a:r>
            <a:r>
              <a:rPr lang="en-US" sz="1200"/>
              <a:t>moderate or less</a:t>
            </a:r>
          </a:p>
        </p:txBody>
      </p:sp>
      <p:sp>
        <p:nvSpPr>
          <p:cNvPr id="6" name="TextBox 5">
            <a:extLst>
              <a:ext uri="{FF2B5EF4-FFF2-40B4-BE49-F238E27FC236}">
                <a16:creationId xmlns:a16="http://schemas.microsoft.com/office/drawing/2014/main" id="{EA1B3183-7DE0-65AF-A1C6-D1BF23552225}"/>
              </a:ext>
            </a:extLst>
          </p:cNvPr>
          <p:cNvSpPr txBox="1"/>
          <p:nvPr/>
        </p:nvSpPr>
        <p:spPr>
          <a:xfrm>
            <a:off x="838200" y="426729"/>
            <a:ext cx="4648200" cy="369332"/>
          </a:xfrm>
          <a:prstGeom prst="rect">
            <a:avLst/>
          </a:prstGeom>
          <a:noFill/>
        </p:spPr>
        <p:txBody>
          <a:bodyPr wrap="square" rtlCol="0">
            <a:spAutoFit/>
          </a:bodyPr>
          <a:lstStyle/>
          <a:p>
            <a:r>
              <a:rPr lang="en-US">
                <a:solidFill>
                  <a:schemeClr val="tx2"/>
                </a:solidFill>
              </a:rPr>
              <a:t>INTENTION-TO-TREAT</a:t>
            </a:r>
          </a:p>
        </p:txBody>
      </p:sp>
      <p:sp>
        <p:nvSpPr>
          <p:cNvPr id="2" name="Rectangle 1">
            <a:extLst>
              <a:ext uri="{FF2B5EF4-FFF2-40B4-BE49-F238E27FC236}">
                <a16:creationId xmlns:a16="http://schemas.microsoft.com/office/drawing/2014/main" id="{FE91E42D-9B08-4B15-8352-A7C7F3D7EB2A}"/>
              </a:ext>
            </a:extLst>
          </p:cNvPr>
          <p:cNvSpPr/>
          <p:nvPr/>
        </p:nvSpPr>
        <p:spPr>
          <a:xfrm>
            <a:off x="4793381" y="2098784"/>
            <a:ext cx="2095860" cy="31759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1A5861-EF3E-CC37-6F1E-309E984FA3E2}"/>
              </a:ext>
            </a:extLst>
          </p:cNvPr>
          <p:cNvSpPr/>
          <p:nvPr/>
        </p:nvSpPr>
        <p:spPr>
          <a:xfrm>
            <a:off x="9923211" y="2099949"/>
            <a:ext cx="1511602" cy="31759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798E72-C9B5-A5AF-95E7-A184BA91FB06}"/>
              </a:ext>
            </a:extLst>
          </p:cNvPr>
          <p:cNvSpPr txBox="1"/>
          <p:nvPr/>
        </p:nvSpPr>
        <p:spPr>
          <a:xfrm>
            <a:off x="7480257" y="1568821"/>
            <a:ext cx="3357789" cy="615553"/>
          </a:xfrm>
          <a:prstGeom prst="rect">
            <a:avLst/>
          </a:prstGeom>
          <a:noFill/>
        </p:spPr>
        <p:txBody>
          <a:bodyPr wrap="square" rtlCol="0">
            <a:spAutoFit/>
          </a:bodyPr>
          <a:lstStyle/>
          <a:p>
            <a:pPr algn="ctr"/>
            <a:r>
              <a:rPr lang="en-US" sz="1600" b="1" i="0">
                <a:solidFill>
                  <a:schemeClr val="tx1"/>
                </a:solidFill>
                <a:latin typeface="Arial" panose="020B0604020202020204" pitchFamily="34" charset="0"/>
                <a:cs typeface="Arial" panose="020B0604020202020204" pitchFamily="34" charset="0"/>
              </a:rPr>
              <a:t>Control (N=155)</a:t>
            </a:r>
            <a:br>
              <a:rPr lang="en-US" sz="1600" b="1" i="0">
                <a:solidFill>
                  <a:schemeClr val="tx1"/>
                </a:solidFill>
                <a:latin typeface="Arial" panose="020B0604020202020204" pitchFamily="34" charset="0"/>
                <a:cs typeface="Arial" panose="020B0604020202020204" pitchFamily="34" charset="0"/>
              </a:rPr>
            </a:br>
            <a:endParaRPr lang="en-US" i="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74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62B7FC-F6D4-4937-F449-2DFFED99F477}"/>
              </a:ext>
            </a:extLst>
          </p:cNvPr>
          <p:cNvSpPr>
            <a:spLocks noChangeArrowheads="1"/>
          </p:cNvSpPr>
          <p:nvPr/>
        </p:nvSpPr>
        <p:spPr bwMode="auto">
          <a:xfrm>
            <a:off x="-229830" y="134104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397B5F84-8932-34D9-F8F8-BE5617747750}"/>
              </a:ext>
            </a:extLst>
          </p:cNvPr>
          <p:cNvSpPr>
            <a:spLocks noChangeArrowheads="1"/>
          </p:cNvSpPr>
          <p:nvPr/>
        </p:nvSpPr>
        <p:spPr bwMode="auto">
          <a:xfrm>
            <a:off x="-229830" y="62467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itle 4">
            <a:extLst>
              <a:ext uri="{FF2B5EF4-FFF2-40B4-BE49-F238E27FC236}">
                <a16:creationId xmlns:a16="http://schemas.microsoft.com/office/drawing/2014/main" id="{CF80ACB4-2588-13EB-FAE3-D9184BCE491A}"/>
              </a:ext>
            </a:extLst>
          </p:cNvPr>
          <p:cNvSpPr>
            <a:spLocks noGrp="1"/>
          </p:cNvSpPr>
          <p:nvPr>
            <p:ph type="title"/>
          </p:nvPr>
        </p:nvSpPr>
        <p:spPr>
          <a:xfrm>
            <a:off x="838200" y="365125"/>
            <a:ext cx="10515600" cy="1325563"/>
          </a:xfrm>
        </p:spPr>
        <p:txBody>
          <a:bodyPr>
            <a:noAutofit/>
          </a:bodyPr>
          <a:lstStyle/>
          <a:p>
            <a:r>
              <a:rPr lang="en-US" b="1"/>
              <a:t>Tricuspid Regurgitation Severity </a:t>
            </a:r>
            <a:r>
              <a:rPr lang="en-US"/>
              <a:t>(Paired)</a:t>
            </a:r>
            <a:endParaRPr lang="en-IN"/>
          </a:p>
        </p:txBody>
      </p:sp>
      <p:graphicFrame>
        <p:nvGraphicFramePr>
          <p:cNvPr id="7" name="Chart 6">
            <a:extLst>
              <a:ext uri="{FF2B5EF4-FFF2-40B4-BE49-F238E27FC236}">
                <a16:creationId xmlns:a16="http://schemas.microsoft.com/office/drawing/2014/main" id="{F131E630-2CB5-4B87-3170-925650E9744C}"/>
              </a:ext>
            </a:extLst>
          </p:cNvPr>
          <p:cNvGraphicFramePr/>
          <p:nvPr>
            <p:extLst>
              <p:ext uri="{D42A27DB-BD31-4B8C-83A1-F6EECF244321}">
                <p14:modId xmlns:p14="http://schemas.microsoft.com/office/powerpoint/2010/main" val="2841495322"/>
              </p:ext>
            </p:extLst>
          </p:nvPr>
        </p:nvGraphicFramePr>
        <p:xfrm>
          <a:off x="1263139" y="2068676"/>
          <a:ext cx="9924586" cy="388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B4944D8-DD9E-0DDB-47D0-5DBD5F0BF1C0}"/>
              </a:ext>
            </a:extLst>
          </p:cNvPr>
          <p:cNvSpPr txBox="1"/>
          <p:nvPr/>
        </p:nvSpPr>
        <p:spPr>
          <a:xfrm>
            <a:off x="3144816" y="1577715"/>
            <a:ext cx="2028825" cy="338554"/>
          </a:xfrm>
          <a:prstGeom prst="rect">
            <a:avLst/>
          </a:prstGeom>
          <a:noFill/>
        </p:spPr>
        <p:txBody>
          <a:bodyPr wrap="square" rtlCol="0">
            <a:spAutoFit/>
          </a:bodyPr>
          <a:lstStyle/>
          <a:p>
            <a:pPr algn="ctr"/>
            <a:r>
              <a:rPr lang="en-US" sz="1600" b="1" i="0">
                <a:solidFill>
                  <a:schemeClr val="tx1"/>
                </a:solidFill>
                <a:latin typeface="Arial" panose="020B0604020202020204" pitchFamily="34" charset="0"/>
                <a:cs typeface="Arial" panose="020B0604020202020204" pitchFamily="34" charset="0"/>
              </a:rPr>
              <a:t>Device</a:t>
            </a:r>
            <a:r>
              <a:rPr lang="en-US" sz="1600" b="1">
                <a:latin typeface="Arial" panose="020B0604020202020204" pitchFamily="34" charset="0"/>
                <a:cs typeface="Arial" panose="020B0604020202020204" pitchFamily="34" charset="0"/>
              </a:rPr>
              <a:t> (N=172)</a:t>
            </a:r>
            <a:endParaRPr lang="en-US" b="0" i="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CDBC23-A557-AA2C-E48A-44AF428F93A9}"/>
              </a:ext>
            </a:extLst>
          </p:cNvPr>
          <p:cNvSpPr txBox="1"/>
          <p:nvPr/>
        </p:nvSpPr>
        <p:spPr>
          <a:xfrm>
            <a:off x="7480257" y="1568821"/>
            <a:ext cx="3357789" cy="646331"/>
          </a:xfrm>
          <a:prstGeom prst="rect">
            <a:avLst/>
          </a:prstGeom>
          <a:noFill/>
        </p:spPr>
        <p:txBody>
          <a:bodyPr wrap="square" rtlCol="0">
            <a:spAutoFit/>
          </a:bodyPr>
          <a:lstStyle/>
          <a:p>
            <a:pPr algn="ctr"/>
            <a:r>
              <a:rPr lang="en-US" sz="1600" b="1" i="0">
                <a:solidFill>
                  <a:schemeClr val="tx1"/>
                </a:solidFill>
                <a:latin typeface="Arial" panose="020B0604020202020204" pitchFamily="34" charset="0"/>
                <a:cs typeface="Arial" panose="020B0604020202020204" pitchFamily="34" charset="0"/>
              </a:rPr>
              <a:t>Control (N=155)</a:t>
            </a:r>
            <a:br>
              <a:rPr lang="en-US" sz="1600" b="1" i="0">
                <a:solidFill>
                  <a:schemeClr val="tx1"/>
                </a:solidFill>
                <a:latin typeface="Arial" panose="020B0604020202020204" pitchFamily="34" charset="0"/>
                <a:cs typeface="Arial" panose="020B0604020202020204" pitchFamily="34" charset="0"/>
              </a:rPr>
            </a:br>
            <a:r>
              <a:rPr lang="en-US" sz="1000" b="1">
                <a:solidFill>
                  <a:schemeClr val="tx1"/>
                </a:solidFill>
                <a:latin typeface="Arial" panose="020B0604020202020204" pitchFamily="34" charset="0"/>
                <a:cs typeface="Arial" panose="020B0604020202020204" pitchFamily="34" charset="0"/>
              </a:rPr>
              <a:t>Includes patients who crossed over before 2-year follow-up (60% of control patients)</a:t>
            </a:r>
            <a:endParaRPr lang="en-US" b="1">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34D6705-F37A-45B4-C2A9-8D5FC04891A1}"/>
              </a:ext>
            </a:extLst>
          </p:cNvPr>
          <p:cNvSpPr txBox="1"/>
          <p:nvPr/>
        </p:nvSpPr>
        <p:spPr>
          <a:xfrm>
            <a:off x="3763962" y="6362964"/>
            <a:ext cx="4961441" cy="21544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800">
                <a:cs typeface="Arial" panose="020B0604020202020204" pitchFamily="34" charset="0"/>
              </a:rPr>
              <a:t>Paired data shown. Patients with tricuspid valve surgery are excluded.</a:t>
            </a:r>
          </a:p>
        </p:txBody>
      </p:sp>
      <p:sp>
        <p:nvSpPr>
          <p:cNvPr id="8" name="Right Bracket 7">
            <a:extLst>
              <a:ext uri="{FF2B5EF4-FFF2-40B4-BE49-F238E27FC236}">
                <a16:creationId xmlns:a16="http://schemas.microsoft.com/office/drawing/2014/main" id="{9B1559A6-4E3F-477F-BCE1-4B2EF6AE7C3E}"/>
              </a:ext>
            </a:extLst>
          </p:cNvPr>
          <p:cNvSpPr/>
          <p:nvPr/>
        </p:nvSpPr>
        <p:spPr>
          <a:xfrm>
            <a:off x="5777999" y="2662836"/>
            <a:ext cx="87380" cy="2611808"/>
          </a:xfrm>
          <a:prstGeom prst="rightBracket">
            <a:avLst>
              <a:gd name="adj"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8B8DC8EF-0939-8987-FE71-076A31330459}"/>
              </a:ext>
            </a:extLst>
          </p:cNvPr>
          <p:cNvSpPr txBox="1"/>
          <p:nvPr/>
        </p:nvSpPr>
        <p:spPr>
          <a:xfrm>
            <a:off x="5777999" y="3645574"/>
            <a:ext cx="1004992" cy="646331"/>
          </a:xfrm>
          <a:prstGeom prst="rect">
            <a:avLst/>
          </a:prstGeom>
          <a:solidFill>
            <a:schemeClr val="bg1"/>
          </a:solidFill>
        </p:spPr>
        <p:txBody>
          <a:bodyPr wrap="square" rtlCol="0">
            <a:spAutoFit/>
          </a:bodyPr>
          <a:lstStyle/>
          <a:p>
            <a:r>
              <a:rPr lang="en-US" sz="1200" b="1"/>
              <a:t>84% </a:t>
            </a:r>
            <a:r>
              <a:rPr lang="en-US" sz="1200"/>
              <a:t>moderate or less</a:t>
            </a:r>
          </a:p>
        </p:txBody>
      </p:sp>
      <p:sp>
        <p:nvSpPr>
          <p:cNvPr id="6" name="TextBox 5">
            <a:extLst>
              <a:ext uri="{FF2B5EF4-FFF2-40B4-BE49-F238E27FC236}">
                <a16:creationId xmlns:a16="http://schemas.microsoft.com/office/drawing/2014/main" id="{EA1B3183-7DE0-65AF-A1C6-D1BF23552225}"/>
              </a:ext>
            </a:extLst>
          </p:cNvPr>
          <p:cNvSpPr txBox="1"/>
          <p:nvPr/>
        </p:nvSpPr>
        <p:spPr>
          <a:xfrm>
            <a:off x="838200" y="426729"/>
            <a:ext cx="4648200" cy="369332"/>
          </a:xfrm>
          <a:prstGeom prst="rect">
            <a:avLst/>
          </a:prstGeom>
          <a:noFill/>
        </p:spPr>
        <p:txBody>
          <a:bodyPr wrap="square" rtlCol="0">
            <a:spAutoFit/>
          </a:bodyPr>
          <a:lstStyle/>
          <a:p>
            <a:r>
              <a:rPr lang="en-US">
                <a:solidFill>
                  <a:schemeClr val="tx2"/>
                </a:solidFill>
              </a:rPr>
              <a:t>INTENTION-TO-TREAT</a:t>
            </a:r>
          </a:p>
        </p:txBody>
      </p:sp>
    </p:spTree>
    <p:extLst>
      <p:ext uri="{BB962C8B-B14F-4D97-AF65-F5344CB8AC3E}">
        <p14:creationId xmlns:p14="http://schemas.microsoft.com/office/powerpoint/2010/main" val="22416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776242-BC1A-49B0-2257-CCBFF0912055}"/>
              </a:ext>
            </a:extLst>
          </p:cNvPr>
          <p:cNvSpPr/>
          <p:nvPr/>
        </p:nvSpPr>
        <p:spPr>
          <a:xfrm>
            <a:off x="0" y="0"/>
            <a:ext cx="2378333" cy="4981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graph with numbers and a line&#10;&#10;AI-generated content may be incorrect.">
            <a:extLst>
              <a:ext uri="{FF2B5EF4-FFF2-40B4-BE49-F238E27FC236}">
                <a16:creationId xmlns:a16="http://schemas.microsoft.com/office/drawing/2014/main" id="{EEAAE626-9136-B698-C4BA-9D23840BC9E9}"/>
              </a:ext>
            </a:extLst>
          </p:cNvPr>
          <p:cNvPicPr>
            <a:picLocks noChangeAspect="1"/>
          </p:cNvPicPr>
          <p:nvPr/>
        </p:nvPicPr>
        <p:blipFill>
          <a:blip r:embed="rId3"/>
          <a:stretch>
            <a:fillRect/>
          </a:stretch>
        </p:blipFill>
        <p:spPr>
          <a:xfrm>
            <a:off x="6053328" y="1523865"/>
            <a:ext cx="4495799" cy="3596639"/>
          </a:xfrm>
          <a:prstGeom prst="rect">
            <a:avLst/>
          </a:prstGeom>
        </p:spPr>
      </p:pic>
      <p:sp>
        <p:nvSpPr>
          <p:cNvPr id="5" name="TextBox 4">
            <a:extLst>
              <a:ext uri="{FF2B5EF4-FFF2-40B4-BE49-F238E27FC236}">
                <a16:creationId xmlns:a16="http://schemas.microsoft.com/office/drawing/2014/main" id="{8B8EDECB-10F2-47C5-429A-F95C7DA56AAB}"/>
              </a:ext>
            </a:extLst>
          </p:cNvPr>
          <p:cNvSpPr txBox="1"/>
          <p:nvPr/>
        </p:nvSpPr>
        <p:spPr>
          <a:xfrm>
            <a:off x="2752825" y="6279244"/>
            <a:ext cx="667512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800"/>
              <a:t>Prespecified secondary endpoint from joint frailty model; intention-to-treat (ITT) analysis shown. </a:t>
            </a:r>
            <a:r>
              <a:rPr lang="en-US" sz="800" i="1"/>
              <a:t>HFH</a:t>
            </a:r>
            <a:r>
              <a:rPr lang="en-US" sz="800"/>
              <a:t>, heart failure hospitalization; HFH does not include hospitalization for crossover procedure.</a:t>
            </a:r>
          </a:p>
        </p:txBody>
      </p:sp>
      <p:sp>
        <p:nvSpPr>
          <p:cNvPr id="3" name="TextBox 2">
            <a:extLst>
              <a:ext uri="{FF2B5EF4-FFF2-40B4-BE49-F238E27FC236}">
                <a16:creationId xmlns:a16="http://schemas.microsoft.com/office/drawing/2014/main" id="{03535C95-B47F-80D3-AEE4-BEA76BFE0A45}"/>
              </a:ext>
            </a:extLst>
          </p:cNvPr>
          <p:cNvSpPr txBox="1"/>
          <p:nvPr/>
        </p:nvSpPr>
        <p:spPr>
          <a:xfrm>
            <a:off x="858748" y="128783"/>
            <a:ext cx="4648200" cy="369332"/>
          </a:xfrm>
          <a:prstGeom prst="rect">
            <a:avLst/>
          </a:prstGeom>
          <a:noFill/>
        </p:spPr>
        <p:txBody>
          <a:bodyPr wrap="square" rtlCol="0">
            <a:spAutoFit/>
          </a:bodyPr>
          <a:lstStyle/>
          <a:p>
            <a:r>
              <a:rPr lang="en-US" dirty="0">
                <a:solidFill>
                  <a:schemeClr val="tx2"/>
                </a:solidFill>
              </a:rPr>
              <a:t>INTENTION-TO-TREAT</a:t>
            </a:r>
          </a:p>
        </p:txBody>
      </p:sp>
      <p:sp>
        <p:nvSpPr>
          <p:cNvPr id="8" name="Title 4">
            <a:extLst>
              <a:ext uri="{FF2B5EF4-FFF2-40B4-BE49-F238E27FC236}">
                <a16:creationId xmlns:a16="http://schemas.microsoft.com/office/drawing/2014/main" id="{2245CE2E-5DA9-0CB6-B1DA-4A1B3EA8D92F}"/>
              </a:ext>
            </a:extLst>
          </p:cNvPr>
          <p:cNvSpPr>
            <a:spLocks noGrp="1"/>
          </p:cNvSpPr>
          <p:nvPr>
            <p:ph type="title"/>
          </p:nvPr>
        </p:nvSpPr>
        <p:spPr/>
        <p:txBody>
          <a:bodyPr>
            <a:noAutofit/>
          </a:bodyPr>
          <a:lstStyle/>
          <a:p>
            <a:r>
              <a:rPr lang="en-US" b="1"/>
              <a:t>Prespecified Endpoint: </a:t>
            </a:r>
            <a:r>
              <a:rPr lang="en-US"/>
              <a:t>Heart Failure Hospitalizations</a:t>
            </a:r>
            <a:endParaRPr lang="en-IN"/>
          </a:p>
        </p:txBody>
      </p:sp>
      <p:sp>
        <p:nvSpPr>
          <p:cNvPr id="19" name="TextBox 18">
            <a:extLst>
              <a:ext uri="{FF2B5EF4-FFF2-40B4-BE49-F238E27FC236}">
                <a16:creationId xmlns:a16="http://schemas.microsoft.com/office/drawing/2014/main" id="{68DFDFAC-A4A3-F8E9-16D5-22329E85C787}"/>
              </a:ext>
            </a:extLst>
          </p:cNvPr>
          <p:cNvSpPr txBox="1"/>
          <p:nvPr/>
        </p:nvSpPr>
        <p:spPr>
          <a:xfrm>
            <a:off x="5825435" y="4813529"/>
            <a:ext cx="914787" cy="261610"/>
          </a:xfrm>
          <a:prstGeom prst="rect">
            <a:avLst/>
          </a:prstGeom>
          <a:noFill/>
        </p:spPr>
        <p:txBody>
          <a:bodyPr wrap="square" rtlCol="0">
            <a:spAutoFit/>
          </a:bodyPr>
          <a:lstStyle/>
          <a:p>
            <a:pPr algn="l"/>
            <a:r>
              <a:rPr lang="en-US" sz="1050" b="1">
                <a:solidFill>
                  <a:srgbClr val="000000"/>
                </a:solidFill>
                <a:latin typeface="Arial" panose="020B0604020202020204" pitchFamily="34" charset="0"/>
                <a:cs typeface="Arial" panose="020B0604020202020204" pitchFamily="34" charset="0"/>
              </a:rPr>
              <a:t>At risk</a:t>
            </a:r>
          </a:p>
        </p:txBody>
      </p:sp>
      <p:sp>
        <p:nvSpPr>
          <p:cNvPr id="21" name="TextBox 20">
            <a:extLst>
              <a:ext uri="{FF2B5EF4-FFF2-40B4-BE49-F238E27FC236}">
                <a16:creationId xmlns:a16="http://schemas.microsoft.com/office/drawing/2014/main" id="{B9C6CB80-193D-4DDA-49AC-BEEC0643366C}"/>
              </a:ext>
            </a:extLst>
          </p:cNvPr>
          <p:cNvSpPr txBox="1"/>
          <p:nvPr/>
        </p:nvSpPr>
        <p:spPr>
          <a:xfrm>
            <a:off x="5760360" y="4985816"/>
            <a:ext cx="914787" cy="261610"/>
          </a:xfrm>
          <a:prstGeom prst="rect">
            <a:avLst/>
          </a:prstGeom>
          <a:noFill/>
        </p:spPr>
        <p:txBody>
          <a:bodyPr wrap="square" rtlCol="0">
            <a:spAutoFit/>
          </a:bodyPr>
          <a:lstStyle/>
          <a:p>
            <a:r>
              <a:rPr lang="en-US" sz="1050" b="1">
                <a:solidFill>
                  <a:srgbClr val="FF0000"/>
                </a:solidFill>
                <a:latin typeface="Arial" panose="020B0604020202020204" pitchFamily="34" charset="0"/>
                <a:cs typeface="Arial" panose="020B0604020202020204" pitchFamily="34" charset="0"/>
              </a:rPr>
              <a:t>Control</a:t>
            </a:r>
          </a:p>
        </p:txBody>
      </p:sp>
      <p:sp>
        <p:nvSpPr>
          <p:cNvPr id="23" name="TextBox 22">
            <a:extLst>
              <a:ext uri="{FF2B5EF4-FFF2-40B4-BE49-F238E27FC236}">
                <a16:creationId xmlns:a16="http://schemas.microsoft.com/office/drawing/2014/main" id="{8B8EE8F1-4876-4C14-88C5-CB1498EC1214}"/>
              </a:ext>
            </a:extLst>
          </p:cNvPr>
          <p:cNvSpPr txBox="1"/>
          <p:nvPr/>
        </p:nvSpPr>
        <p:spPr>
          <a:xfrm>
            <a:off x="6202402" y="4985816"/>
            <a:ext cx="651263" cy="261610"/>
          </a:xfrm>
          <a:prstGeom prst="rect">
            <a:avLst/>
          </a:prstGeom>
          <a:noFill/>
        </p:spPr>
        <p:txBody>
          <a:bodyPr wrap="square" rtlCol="0">
            <a:spAutoFit/>
          </a:bodyPr>
          <a:lstStyle/>
          <a:p>
            <a:pPr algn="ctr"/>
            <a:r>
              <a:rPr lang="en-US" sz="1050">
                <a:solidFill>
                  <a:srgbClr val="FF0000"/>
                </a:solidFill>
                <a:latin typeface="Arial" panose="020B0604020202020204" pitchFamily="34" charset="0"/>
                <a:cs typeface="Arial" panose="020B0604020202020204" pitchFamily="34" charset="0"/>
              </a:rPr>
              <a:t>287</a:t>
            </a:r>
          </a:p>
        </p:txBody>
      </p:sp>
      <p:sp>
        <p:nvSpPr>
          <p:cNvPr id="25" name="TextBox 24">
            <a:extLst>
              <a:ext uri="{FF2B5EF4-FFF2-40B4-BE49-F238E27FC236}">
                <a16:creationId xmlns:a16="http://schemas.microsoft.com/office/drawing/2014/main" id="{8FA7E292-D7DA-8FC1-756A-447F463A1B7D}"/>
              </a:ext>
            </a:extLst>
          </p:cNvPr>
          <p:cNvSpPr txBox="1"/>
          <p:nvPr/>
        </p:nvSpPr>
        <p:spPr>
          <a:xfrm>
            <a:off x="7019763" y="4985816"/>
            <a:ext cx="651263" cy="261610"/>
          </a:xfrm>
          <a:prstGeom prst="rect">
            <a:avLst/>
          </a:prstGeom>
          <a:noFill/>
        </p:spPr>
        <p:txBody>
          <a:bodyPr wrap="square" rtlCol="0">
            <a:spAutoFit/>
          </a:bodyPr>
          <a:lstStyle/>
          <a:p>
            <a:pPr algn="ctr"/>
            <a:r>
              <a:rPr lang="en-US" sz="1050">
                <a:solidFill>
                  <a:srgbClr val="FF0000"/>
                </a:solidFill>
                <a:latin typeface="Arial" panose="020B0604020202020204" pitchFamily="34" charset="0"/>
                <a:cs typeface="Arial" panose="020B0604020202020204" pitchFamily="34" charset="0"/>
              </a:rPr>
              <a:t>261</a:t>
            </a:r>
          </a:p>
        </p:txBody>
      </p:sp>
      <p:sp>
        <p:nvSpPr>
          <p:cNvPr id="27" name="TextBox 26">
            <a:extLst>
              <a:ext uri="{FF2B5EF4-FFF2-40B4-BE49-F238E27FC236}">
                <a16:creationId xmlns:a16="http://schemas.microsoft.com/office/drawing/2014/main" id="{98EDA40C-F31A-4424-4B06-68BDF4B9D2CA}"/>
              </a:ext>
            </a:extLst>
          </p:cNvPr>
          <p:cNvSpPr txBox="1"/>
          <p:nvPr/>
        </p:nvSpPr>
        <p:spPr>
          <a:xfrm>
            <a:off x="7860770" y="4985816"/>
            <a:ext cx="651263" cy="261610"/>
          </a:xfrm>
          <a:prstGeom prst="rect">
            <a:avLst/>
          </a:prstGeom>
          <a:noFill/>
        </p:spPr>
        <p:txBody>
          <a:bodyPr wrap="square" rtlCol="0">
            <a:spAutoFit/>
          </a:bodyPr>
          <a:lstStyle/>
          <a:p>
            <a:pPr algn="ctr"/>
            <a:r>
              <a:rPr lang="en-US" sz="1050">
                <a:solidFill>
                  <a:srgbClr val="FF0000"/>
                </a:solidFill>
                <a:latin typeface="Arial" panose="020B0604020202020204" pitchFamily="34" charset="0"/>
                <a:cs typeface="Arial" panose="020B0604020202020204" pitchFamily="34" charset="0"/>
              </a:rPr>
              <a:t>247</a:t>
            </a:r>
          </a:p>
        </p:txBody>
      </p:sp>
      <p:sp>
        <p:nvSpPr>
          <p:cNvPr id="29" name="TextBox 28">
            <a:extLst>
              <a:ext uri="{FF2B5EF4-FFF2-40B4-BE49-F238E27FC236}">
                <a16:creationId xmlns:a16="http://schemas.microsoft.com/office/drawing/2014/main" id="{249397DA-18E9-E45B-6487-46067EBD4406}"/>
              </a:ext>
            </a:extLst>
          </p:cNvPr>
          <p:cNvSpPr txBox="1"/>
          <p:nvPr/>
        </p:nvSpPr>
        <p:spPr>
          <a:xfrm>
            <a:off x="9549925" y="4985816"/>
            <a:ext cx="651263" cy="261610"/>
          </a:xfrm>
          <a:prstGeom prst="rect">
            <a:avLst/>
          </a:prstGeom>
          <a:noFill/>
        </p:spPr>
        <p:txBody>
          <a:bodyPr wrap="square" rtlCol="0">
            <a:spAutoFit/>
          </a:bodyPr>
          <a:lstStyle/>
          <a:p>
            <a:pPr algn="ctr"/>
            <a:r>
              <a:rPr lang="en-US" sz="1050">
                <a:solidFill>
                  <a:srgbClr val="FF0000"/>
                </a:solidFill>
                <a:latin typeface="Arial" panose="020B0604020202020204" pitchFamily="34" charset="0"/>
                <a:cs typeface="Arial" panose="020B0604020202020204" pitchFamily="34" charset="0"/>
              </a:rPr>
              <a:t>190</a:t>
            </a:r>
          </a:p>
        </p:txBody>
      </p:sp>
      <p:sp>
        <p:nvSpPr>
          <p:cNvPr id="31" name="TextBox 30">
            <a:extLst>
              <a:ext uri="{FF2B5EF4-FFF2-40B4-BE49-F238E27FC236}">
                <a16:creationId xmlns:a16="http://schemas.microsoft.com/office/drawing/2014/main" id="{B3EE5CE7-1CB3-7C3E-1AD8-C61CE37D3C65}"/>
              </a:ext>
            </a:extLst>
          </p:cNvPr>
          <p:cNvSpPr txBox="1"/>
          <p:nvPr/>
        </p:nvSpPr>
        <p:spPr>
          <a:xfrm>
            <a:off x="8705294" y="4985816"/>
            <a:ext cx="651263" cy="261610"/>
          </a:xfrm>
          <a:prstGeom prst="rect">
            <a:avLst/>
          </a:prstGeom>
          <a:noFill/>
        </p:spPr>
        <p:txBody>
          <a:bodyPr wrap="square" rtlCol="0">
            <a:spAutoFit/>
          </a:bodyPr>
          <a:lstStyle/>
          <a:p>
            <a:pPr algn="ctr"/>
            <a:r>
              <a:rPr lang="en-US" sz="1050">
                <a:solidFill>
                  <a:srgbClr val="FF0000"/>
                </a:solidFill>
                <a:latin typeface="Arial" panose="020B0604020202020204" pitchFamily="34" charset="0"/>
                <a:cs typeface="Arial" panose="020B0604020202020204" pitchFamily="34" charset="0"/>
              </a:rPr>
              <a:t>226</a:t>
            </a:r>
          </a:p>
        </p:txBody>
      </p:sp>
      <p:sp>
        <p:nvSpPr>
          <p:cNvPr id="32" name="Rectangle 31">
            <a:extLst>
              <a:ext uri="{FF2B5EF4-FFF2-40B4-BE49-F238E27FC236}">
                <a16:creationId xmlns:a16="http://schemas.microsoft.com/office/drawing/2014/main" id="{883DBBE3-34AA-D2D7-B481-47CCD821B222}"/>
              </a:ext>
            </a:extLst>
          </p:cNvPr>
          <p:cNvSpPr/>
          <p:nvPr/>
        </p:nvSpPr>
        <p:spPr>
          <a:xfrm rot="16200000">
            <a:off x="4681588" y="2966196"/>
            <a:ext cx="2627554" cy="38607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a:t>Mean Cumulative Function </a:t>
            </a:r>
            <a:br>
              <a:rPr lang="en-US" sz="1200"/>
            </a:br>
            <a:r>
              <a:rPr lang="en-US" sz="1200"/>
              <a:t>(Average number of events/patient)</a:t>
            </a:r>
          </a:p>
        </p:txBody>
      </p:sp>
      <p:sp>
        <p:nvSpPr>
          <p:cNvPr id="33" name="Rectangle 32">
            <a:extLst>
              <a:ext uri="{FF2B5EF4-FFF2-40B4-BE49-F238E27FC236}">
                <a16:creationId xmlns:a16="http://schemas.microsoft.com/office/drawing/2014/main" id="{78224651-A989-323C-2105-544C29DD2588}"/>
              </a:ext>
            </a:extLst>
          </p:cNvPr>
          <p:cNvSpPr/>
          <p:nvPr/>
        </p:nvSpPr>
        <p:spPr>
          <a:xfrm>
            <a:off x="6912643" y="4793331"/>
            <a:ext cx="2627554" cy="2532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a:t>Days</a:t>
            </a:r>
          </a:p>
        </p:txBody>
      </p:sp>
      <p:graphicFrame>
        <p:nvGraphicFramePr>
          <p:cNvPr id="16" name="Chart 15">
            <a:extLst>
              <a:ext uri="{FF2B5EF4-FFF2-40B4-BE49-F238E27FC236}">
                <a16:creationId xmlns:a16="http://schemas.microsoft.com/office/drawing/2014/main" id="{2F2F8143-62CF-E9A6-D3EA-8D70923817E3}"/>
              </a:ext>
            </a:extLst>
          </p:cNvPr>
          <p:cNvGraphicFramePr/>
          <p:nvPr>
            <p:extLst>
              <p:ext uri="{D42A27DB-BD31-4B8C-83A1-F6EECF244321}">
                <p14:modId xmlns:p14="http://schemas.microsoft.com/office/powerpoint/2010/main" val="3641765823"/>
              </p:ext>
            </p:extLst>
          </p:nvPr>
        </p:nvGraphicFramePr>
        <p:xfrm>
          <a:off x="1029903" y="1791468"/>
          <a:ext cx="3445844" cy="3460988"/>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0DDE5BB2-6088-1FBA-1A53-9E05DA17DAA1}"/>
              </a:ext>
            </a:extLst>
          </p:cNvPr>
          <p:cNvSpPr txBox="1"/>
          <p:nvPr/>
        </p:nvSpPr>
        <p:spPr>
          <a:xfrm>
            <a:off x="2378333" y="4540740"/>
            <a:ext cx="863159" cy="276999"/>
          </a:xfrm>
          <a:prstGeom prst="rect">
            <a:avLst/>
          </a:prstGeom>
          <a:noFill/>
        </p:spPr>
        <p:txBody>
          <a:bodyPr wrap="square" rtlCol="0">
            <a:spAutoFit/>
          </a:bodyPr>
          <a:lstStyle/>
          <a:p>
            <a:pPr algn="ctr" defTabSz="1219170" fontAlgn="base">
              <a:spcBef>
                <a:spcPct val="0"/>
              </a:spcBef>
              <a:spcAft>
                <a:spcPct val="0"/>
              </a:spcAft>
              <a:defRPr/>
            </a:pPr>
            <a:r>
              <a:rPr lang="en-US" sz="1200" b="1" kern="0">
                <a:solidFill>
                  <a:schemeClr val="bg1"/>
                </a:solidFill>
                <a:latin typeface="Arial" panose="020B0604020202020204" pitchFamily="34" charset="0"/>
                <a:ea typeface="ヒラギノ角ゴ Pro W3"/>
                <a:cs typeface="Arial" panose="020B0604020202020204" pitchFamily="34" charset="0"/>
              </a:rPr>
              <a:t>Device</a:t>
            </a:r>
          </a:p>
        </p:txBody>
      </p:sp>
      <p:sp>
        <p:nvSpPr>
          <p:cNvPr id="34" name="TextBox 33">
            <a:extLst>
              <a:ext uri="{FF2B5EF4-FFF2-40B4-BE49-F238E27FC236}">
                <a16:creationId xmlns:a16="http://schemas.microsoft.com/office/drawing/2014/main" id="{551C0D30-D677-99F5-7F82-1C9D3D3E58AA}"/>
              </a:ext>
            </a:extLst>
          </p:cNvPr>
          <p:cNvSpPr txBox="1"/>
          <p:nvPr/>
        </p:nvSpPr>
        <p:spPr>
          <a:xfrm>
            <a:off x="3066751" y="4552266"/>
            <a:ext cx="1042982" cy="276999"/>
          </a:xfrm>
          <a:prstGeom prst="rect">
            <a:avLst/>
          </a:prstGeom>
          <a:noFill/>
        </p:spPr>
        <p:txBody>
          <a:bodyPr wrap="square" rtlCol="0">
            <a:spAutoFit/>
          </a:bodyPr>
          <a:lstStyle/>
          <a:p>
            <a:pPr algn="ctr" defTabSz="1219170" fontAlgn="base">
              <a:spcBef>
                <a:spcPct val="0"/>
              </a:spcBef>
              <a:spcAft>
                <a:spcPct val="0"/>
              </a:spcAft>
              <a:defRPr/>
            </a:pPr>
            <a:r>
              <a:rPr lang="en-US" sz="1200" b="1" kern="0">
                <a:solidFill>
                  <a:schemeClr val="bg1"/>
                </a:solidFill>
                <a:latin typeface="Arial" panose="020B0604020202020204" pitchFamily="34" charset="0"/>
                <a:ea typeface="ヒラギノ角ゴ Pro W3"/>
                <a:cs typeface="Arial" panose="020B0604020202020204" pitchFamily="34" charset="0"/>
              </a:rPr>
              <a:t>Control</a:t>
            </a:r>
          </a:p>
        </p:txBody>
      </p:sp>
      <p:sp>
        <p:nvSpPr>
          <p:cNvPr id="2" name="Rectangle 1">
            <a:extLst>
              <a:ext uri="{FF2B5EF4-FFF2-40B4-BE49-F238E27FC236}">
                <a16:creationId xmlns:a16="http://schemas.microsoft.com/office/drawing/2014/main" id="{C24B8FEE-138C-4283-1DA2-B8D8B2A048CF}"/>
              </a:ext>
            </a:extLst>
          </p:cNvPr>
          <p:cNvSpPr/>
          <p:nvPr/>
        </p:nvSpPr>
        <p:spPr>
          <a:xfrm>
            <a:off x="2274792" y="2064854"/>
            <a:ext cx="780648" cy="2738637"/>
          </a:xfrm>
          <a:prstGeom prst="rect">
            <a:avLst/>
          </a:prstGeom>
          <a:solidFill>
            <a:schemeClr val="bg1"/>
          </a:solidFill>
          <a:ln>
            <a:solidFill>
              <a:srgbClr val="FEFE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435556D-2290-D564-89DD-ECF57026C448}"/>
              </a:ext>
            </a:extLst>
          </p:cNvPr>
          <p:cNvSpPr txBox="1"/>
          <p:nvPr/>
        </p:nvSpPr>
        <p:spPr>
          <a:xfrm>
            <a:off x="9549924" y="1927030"/>
            <a:ext cx="1612173" cy="276999"/>
          </a:xfrm>
          <a:prstGeom prst="rect">
            <a:avLst/>
          </a:prstGeom>
          <a:noFill/>
        </p:spPr>
        <p:txBody>
          <a:bodyPr wrap="square" rtlCol="0">
            <a:spAutoFit/>
          </a:bodyPr>
          <a:lstStyle/>
          <a:p>
            <a:r>
              <a:rPr lang="en-US" sz="1200" b="1">
                <a:solidFill>
                  <a:srgbClr val="FF0000"/>
                </a:solidFill>
                <a:latin typeface="Arial" panose="020B0604020202020204" pitchFamily="34" charset="0"/>
                <a:cs typeface="Arial" panose="020B0604020202020204" pitchFamily="34" charset="0"/>
              </a:rPr>
              <a:t>0.52 (127 events)</a:t>
            </a:r>
          </a:p>
        </p:txBody>
      </p:sp>
      <p:pic>
        <p:nvPicPr>
          <p:cNvPr id="7" name="Picture 6">
            <a:extLst>
              <a:ext uri="{FF2B5EF4-FFF2-40B4-BE49-F238E27FC236}">
                <a16:creationId xmlns:a16="http://schemas.microsoft.com/office/drawing/2014/main" id="{821DA412-463C-5ECF-7B15-168A214CF490}"/>
              </a:ext>
            </a:extLst>
          </p:cNvPr>
          <p:cNvPicPr>
            <a:picLocks noChangeAspect="1"/>
          </p:cNvPicPr>
          <p:nvPr/>
        </p:nvPicPr>
        <p:blipFill>
          <a:blip r:embed="rId5"/>
          <a:stretch>
            <a:fillRect/>
          </a:stretch>
        </p:blipFill>
        <p:spPr>
          <a:xfrm>
            <a:off x="10755706" y="5730916"/>
            <a:ext cx="1436294" cy="259431"/>
          </a:xfrm>
          <a:prstGeom prst="rect">
            <a:avLst/>
          </a:prstGeom>
        </p:spPr>
      </p:pic>
    </p:spTree>
    <p:extLst>
      <p:ext uri="{BB962C8B-B14F-4D97-AF65-F5344CB8AC3E}">
        <p14:creationId xmlns:p14="http://schemas.microsoft.com/office/powerpoint/2010/main" val="3985801331"/>
      </p:ext>
    </p:extLst>
  </p:cSld>
  <p:clrMapOvr>
    <a:masterClrMapping/>
  </p:clrMapOvr>
</p:sld>
</file>

<file path=ppt/theme/theme1.xml><?xml version="1.0" encoding="utf-8"?>
<a:theme xmlns:a="http://schemas.openxmlformats.org/drawingml/2006/main" name="Custom Design">
  <a:themeElements>
    <a:clrScheme name="Custom 4">
      <a:dk1>
        <a:sysClr val="windowText" lastClr="000000"/>
      </a:dk1>
      <a:lt1>
        <a:sysClr val="window" lastClr="FFFFFF"/>
      </a:lt1>
      <a:dk2>
        <a:srgbClr val="0E2841"/>
      </a:dk2>
      <a:lt2>
        <a:srgbClr val="E8E8E8"/>
      </a:lt2>
      <a:accent1>
        <a:srgbClr val="182B55"/>
      </a:accent1>
      <a:accent2>
        <a:srgbClr val="F0812F"/>
      </a:accent2>
      <a:accent3>
        <a:srgbClr val="3B6BB5"/>
      </a:accent3>
      <a:accent4>
        <a:srgbClr val="6EB5E3"/>
      </a:accent4>
      <a:accent5>
        <a:srgbClr val="E53325"/>
      </a:accent5>
      <a:accent6>
        <a:srgbClr val="FCC75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AH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A Corporate Presentation Template 2018.potx" id="{7B07BAE2-D251-4CCC-87C2-18E7B5F2A109}" vid="{A2D50771-D4F5-41C9-83FE-EDF6B674D15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39">
    <a:dk1>
      <a:srgbClr val="000000"/>
    </a:dk1>
    <a:lt1>
      <a:srgbClr val="FFFFFF"/>
    </a:lt1>
    <a:dk2>
      <a:srgbClr val="1D384C"/>
    </a:dk2>
    <a:lt2>
      <a:srgbClr val="FEB91A"/>
    </a:lt2>
    <a:accent1>
      <a:srgbClr val="ED2937"/>
    </a:accent1>
    <a:accent2>
      <a:srgbClr val="6699FF"/>
    </a:accent2>
    <a:accent3>
      <a:srgbClr val="9A9A9C"/>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39">
    <a:dk1>
      <a:srgbClr val="000000"/>
    </a:dk1>
    <a:lt1>
      <a:srgbClr val="FFFFFF"/>
    </a:lt1>
    <a:dk2>
      <a:srgbClr val="1D384C"/>
    </a:dk2>
    <a:lt2>
      <a:srgbClr val="FEB91A"/>
    </a:lt2>
    <a:accent1>
      <a:srgbClr val="ED2937"/>
    </a:accent1>
    <a:accent2>
      <a:srgbClr val="6699FF"/>
    </a:accent2>
    <a:accent3>
      <a:srgbClr val="9A9A9C"/>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296</TotalTime>
  <Words>2998</Words>
  <Application>Microsoft Office PowerPoint</Application>
  <PresentationFormat>Widescreen</PresentationFormat>
  <Paragraphs>403</Paragraphs>
  <Slides>21</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Aptos</vt:lpstr>
      <vt:lpstr>Aptos Display</vt:lpstr>
      <vt:lpstr>Arial</vt:lpstr>
      <vt:lpstr>Calibri</vt:lpstr>
      <vt:lpstr>Lub Dub</vt:lpstr>
      <vt:lpstr>Lub Dub Medium</vt:lpstr>
      <vt:lpstr>Times New Roman</vt:lpstr>
      <vt:lpstr>ヒラギノ角ゴ Pro W3</vt:lpstr>
      <vt:lpstr>Custom Design</vt:lpstr>
      <vt:lpstr>1_Custom Design</vt:lpstr>
      <vt:lpstr>AHA text 03</vt:lpstr>
      <vt:lpstr>PowerPoint Presentation</vt:lpstr>
      <vt:lpstr>Disclosures</vt:lpstr>
      <vt:lpstr>The TRILUMINATE Pivotal Trial </vt:lpstr>
      <vt:lpstr>Study Design</vt:lpstr>
      <vt:lpstr>Study Design</vt:lpstr>
      <vt:lpstr>Baseline Characteristics</vt:lpstr>
      <vt:lpstr>Tricuspid Regurgitation Severity (Paired)</vt:lpstr>
      <vt:lpstr>Tricuspid Regurgitation Severity (Paired)</vt:lpstr>
      <vt:lpstr>Prespecified Endpoint: Heart Failure Hospitalizations</vt:lpstr>
      <vt:lpstr>Prespecified Endpoint: Heart Failure Hospitalizations</vt:lpstr>
      <vt:lpstr>Prespecified Endpoint: Freedom from All-cause mortality, TV Surgery, TV Intervention</vt:lpstr>
      <vt:lpstr>Both 2-year Prespecified Endpoints Met</vt:lpstr>
      <vt:lpstr>Safety Through Two Years</vt:lpstr>
      <vt:lpstr>Crossover Analysis</vt:lpstr>
      <vt:lpstr>Timing of Crossover Procedure</vt:lpstr>
      <vt:lpstr>Characteristics Prior to Crossover</vt:lpstr>
      <vt:lpstr>Safety of Procedure at Crossover</vt:lpstr>
      <vt:lpstr>Tricuspid Regurgitation Grade After Crossover </vt:lpstr>
      <vt:lpstr>Health Status Through 2 Years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Wong</dc:creator>
  <cp:lastModifiedBy>Doyle, Meridith</cp:lastModifiedBy>
  <cp:revision>1</cp:revision>
  <dcterms:created xsi:type="dcterms:W3CDTF">2024-06-12T15:54:01Z</dcterms:created>
  <dcterms:modified xsi:type="dcterms:W3CDTF">2025-03-27T00:05:26Z</dcterms:modified>
</cp:coreProperties>
</file>