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58" r:id="rId4"/>
    <p:sldId id="269" r:id="rId5"/>
    <p:sldId id="270" r:id="rId6"/>
    <p:sldId id="259" r:id="rId7"/>
    <p:sldId id="262" r:id="rId8"/>
    <p:sldId id="263" r:id="rId9"/>
    <p:sldId id="276" r:id="rId10"/>
    <p:sldId id="275" r:id="rId11"/>
    <p:sldId id="272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3B6CB4"/>
    <a:srgbClr val="6EB5E3"/>
    <a:srgbClr val="9AB6D3"/>
    <a:srgbClr val="EBF0F6"/>
    <a:srgbClr val="E53325"/>
    <a:srgbClr val="002856"/>
    <a:srgbClr val="CCD2D8"/>
    <a:srgbClr val="E7EAED"/>
    <a:srgbClr val="F9C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57" autoAdjust="0"/>
  </p:normalViewPr>
  <p:slideViewPr>
    <p:cSldViewPr snapToGrid="0" showGuides="1">
      <p:cViewPr varScale="1">
        <p:scale>
          <a:sx n="89" d="100"/>
          <a:sy n="89" d="100"/>
        </p:scale>
        <p:origin x="-156" y="-108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FA5B5-B574-47C8-A3A1-B73C6AC549A3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30337-5661-47AD-9FCC-C0E635FEA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63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30337-5661-47AD-9FCC-C0E635FEA7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colorful border&#10;&#10;Description automatically generated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c of a heart&#10;&#10;AI-generated content may be incorrect.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2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6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8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0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8110" y="1497330"/>
            <a:ext cx="8818880" cy="2110740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002856"/>
                </a:solidFill>
              </a:rPr>
              <a:t>Angiopoietin-Like 3 Antibody Therapy in Patients with Suboptimally Controlled Hyperlipidemia: A Phase 2 Study</a:t>
            </a:r>
          </a:p>
          <a:p>
            <a:pPr algn="l">
              <a:lnSpc>
                <a:spcPct val="150000"/>
              </a:lnSpc>
            </a:pPr>
            <a:endParaRPr lang="en-US" sz="2000" dirty="0">
              <a:solidFill>
                <a:srgbClr val="002856"/>
              </a:solidFill>
            </a:endParaRPr>
          </a:p>
        </p:txBody>
      </p:sp>
      <p:sp>
        <p:nvSpPr>
          <p:cNvPr id="3" name="Text Placeholder 8"/>
          <p:cNvSpPr txBox="1"/>
          <p:nvPr/>
        </p:nvSpPr>
        <p:spPr>
          <a:xfrm>
            <a:off x="504190" y="4079875"/>
            <a:ext cx="5989320" cy="2301875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856"/>
                </a:solidFill>
              </a:rPr>
              <a:t>Xiaojie </a:t>
            </a:r>
            <a:r>
              <a:rPr lang="en-US" dirty="0" err="1">
                <a:solidFill>
                  <a:srgbClr val="002856"/>
                </a:solidFill>
              </a:rPr>
              <a:t>Xie</a:t>
            </a:r>
            <a:endParaRPr lang="en-US" dirty="0">
              <a:solidFill>
                <a:srgbClr val="002856"/>
              </a:solidFill>
            </a:endParaRP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MD, PhD, </a:t>
            </a:r>
            <a:r>
              <a:rPr lang="en-US" altLang="zh-CN" sz="2000" b="0" dirty="0">
                <a:solidFill>
                  <a:srgbClr val="002856"/>
                </a:solidFill>
              </a:rPr>
              <a:t>FACC</a:t>
            </a:r>
            <a:endParaRPr lang="zh-CN" altLang="en-US" sz="2000" b="0" dirty="0">
              <a:solidFill>
                <a:srgbClr val="002856"/>
              </a:solidFill>
            </a:endParaRPr>
          </a:p>
          <a:p>
            <a:pPr algn="l"/>
            <a:r>
              <a:rPr lang="en-US" altLang="zh-CN" sz="1400" b="0" dirty="0">
                <a:solidFill>
                  <a:srgbClr val="002856"/>
                </a:solidFill>
              </a:rPr>
              <a:t>Department of Cardiology, 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</a:pPr>
            <a:r>
              <a:rPr lang="en-US" altLang="zh-CN" sz="1400" b="0" dirty="0">
                <a:solidFill>
                  <a:srgbClr val="002856"/>
                </a:solidFill>
              </a:rPr>
              <a:t>Second Affiliated Hospital, Zhejiang University School of Medicine, 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</a:pPr>
            <a:r>
              <a:rPr lang="en-US" altLang="zh-CN" sz="1400" b="0" dirty="0">
                <a:solidFill>
                  <a:srgbClr val="002856"/>
                </a:solidFill>
              </a:rPr>
              <a:t>State Key Laboratory of </a:t>
            </a:r>
            <a:r>
              <a:rPr lang="en-US" altLang="zh-CN" sz="1400" b="0" dirty="0" err="1">
                <a:solidFill>
                  <a:srgbClr val="002856"/>
                </a:solidFill>
              </a:rPr>
              <a:t>Transvascular</a:t>
            </a:r>
            <a:r>
              <a:rPr lang="en-US" altLang="zh-CN" sz="1400" b="0" dirty="0">
                <a:solidFill>
                  <a:srgbClr val="002856"/>
                </a:solidFill>
              </a:rPr>
              <a:t> Implantation Devices, 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</a:pPr>
            <a:r>
              <a:rPr lang="en-US" altLang="zh-CN" sz="1400" b="0" dirty="0">
                <a:solidFill>
                  <a:srgbClr val="002856"/>
                </a:solidFill>
              </a:rPr>
              <a:t>Heart Regeneration and Repair Key Laboratory of Zhejiang Province, Hangzhou, China</a:t>
            </a:r>
            <a:endParaRPr lang="zh-CN" altLang="en-US" sz="1400" b="0" dirty="0">
              <a:solidFill>
                <a:srgbClr val="002856"/>
              </a:solidFill>
            </a:endParaRPr>
          </a:p>
          <a:p>
            <a:pPr algn="l"/>
            <a:endParaRPr lang="zh-CN" altLang="en-US" sz="1400" b="0" dirty="0">
              <a:solidFill>
                <a:srgbClr val="0028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140" y="501015"/>
            <a:ext cx="3177540" cy="6546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Results-2</a:t>
            </a:r>
            <a:endParaRPr lang="en-US" b="1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00455" y="1367155"/>
            <a:ext cx="4833620" cy="770255"/>
          </a:xfrm>
          <a:prstGeom prst="rect">
            <a:avLst/>
          </a:prstGeom>
          <a:solidFill>
            <a:srgbClr val="15608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LDL-C target achievement rate in the SHR1918 groups ranged 59.1% to 71.2%, higher than that in the placebo groups (30.8% to 31.2%)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t="3190" r="6878"/>
          <a:stretch>
            <a:fillRect/>
          </a:stretch>
        </p:blipFill>
        <p:spPr>
          <a:xfrm>
            <a:off x="499110" y="2167255"/>
            <a:ext cx="5396230" cy="3627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868160" y="1367155"/>
            <a:ext cx="4809490" cy="770890"/>
          </a:xfrm>
          <a:prstGeom prst="rect">
            <a:avLst/>
          </a:prstGeom>
          <a:solidFill>
            <a:srgbClr val="15608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LDL-C achievement rate was higher in moderate, high, and very high ASCVD risk patients (60.9% to 84.0%) than in ultra-high risk group (26.3% to 54.5%)</a:t>
            </a:r>
          </a:p>
        </p:txBody>
      </p:sp>
      <p:pic>
        <p:nvPicPr>
          <p:cNvPr id="7" name="图片 6" descr="不同ASCVD达标率(左侧标题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 l="1144" t="2640" r="4872" b="2425"/>
          <a:stretch>
            <a:fillRect/>
          </a:stretch>
        </p:blipFill>
        <p:spPr>
          <a:xfrm>
            <a:off x="6200140" y="2137410"/>
            <a:ext cx="5447030" cy="3648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65125"/>
            <a:ext cx="2125345" cy="889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525" y="1100455"/>
            <a:ext cx="9781540" cy="450215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Treatment-emergent adverse events were comparable between the two groups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64030" y="1550670"/>
          <a:ext cx="8843010" cy="473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650"/>
                <a:gridCol w="3067050"/>
                <a:gridCol w="1845310"/>
              </a:tblGrid>
              <a:tr h="317500">
                <a:tc>
                  <a:txBody>
                    <a:bodyPr/>
                    <a:lstStyle/>
                    <a:p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 – 1918 (n = 266)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(n = 67)</a:t>
                      </a:r>
                    </a:p>
                  </a:txBody>
                  <a:tcPr/>
                </a:tc>
              </a:tr>
              <a:tr h="280670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TEAEs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 (54.5)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(43.3)</a:t>
                      </a:r>
                    </a:p>
                  </a:txBody>
                  <a:tcPr anchor="ctr"/>
                </a:tc>
              </a:tr>
              <a:tr h="281305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(40.6)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(35.8)</a:t>
                      </a:r>
                    </a:p>
                  </a:txBody>
                  <a:tcPr anchor="ctr"/>
                </a:tc>
              </a:tr>
              <a:tr h="280670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Moderate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(10.5)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( 6.0)</a:t>
                      </a:r>
                    </a:p>
                  </a:txBody>
                  <a:tcPr anchor="ctr"/>
                </a:tc>
              </a:tr>
              <a:tr h="280670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Severe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( 3.4)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( 1.5)</a:t>
                      </a:r>
                    </a:p>
                  </a:txBody>
                  <a:tcPr anchor="ctr"/>
                </a:tc>
              </a:tr>
              <a:tr h="281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( 4.1)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( 3.0)</a:t>
                      </a:r>
                    </a:p>
                  </a:txBody>
                  <a:tcPr anchor="ctr"/>
                </a:tc>
              </a:tr>
              <a:tr h="280670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Treatment-Related SAE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( 0.4)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( 1.5)</a:t>
                      </a:r>
                    </a:p>
                  </a:txBody>
                  <a:tcPr anchor="ctr"/>
                </a:tc>
              </a:tr>
              <a:tr h="297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TEAE Leading to Treatment Discontinuation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( 2.3)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( 0.0)</a:t>
                      </a:r>
                    </a:p>
                  </a:txBody>
                  <a:tcPr anchor="ctr"/>
                </a:tc>
              </a:tr>
              <a:tr h="280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TEAE Leading to Death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( 0.4)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( 0.0)</a:t>
                      </a:r>
                    </a:p>
                  </a:txBody>
                  <a:tcPr anchor="ctr"/>
                </a:tc>
              </a:tr>
              <a:tr h="281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TRAE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(19.5)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(13.4)</a:t>
                      </a:r>
                    </a:p>
                  </a:txBody>
                  <a:tcPr anchor="ctr"/>
                </a:tc>
              </a:tr>
              <a:tr h="280670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(16.9)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(11.9)</a:t>
                      </a:r>
                    </a:p>
                  </a:txBody>
                  <a:tcPr anchor="ctr"/>
                </a:tc>
              </a:tr>
              <a:tr h="280670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Moderate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( 2.3)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( 0.0)</a:t>
                      </a:r>
                    </a:p>
                  </a:txBody>
                  <a:tcPr anchor="ctr"/>
                </a:tc>
              </a:tr>
              <a:tr h="281305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Severe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( 0.4)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( 1.5)</a:t>
                      </a:r>
                    </a:p>
                  </a:txBody>
                  <a:tcPr anchor="ctr"/>
                </a:tc>
              </a:tr>
              <a:tr h="456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 Leading to Treatment Discontinuation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( 1.1)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( 0.0)</a:t>
                      </a:r>
                    </a:p>
                  </a:txBody>
                  <a:tcPr anchor="ctr"/>
                </a:tc>
              </a:tr>
              <a:tr h="280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 Leading to Death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( 0.0)</a:t>
                      </a:r>
                      <a:endParaRPr lang="en-US" altLang="zh-CN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( 0.0)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7890" y="743585"/>
            <a:ext cx="4308475" cy="762635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TEAEs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67080" y="894080"/>
          <a:ext cx="5474970" cy="5753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455"/>
                <a:gridCol w="1384935"/>
                <a:gridCol w="1338580"/>
              </a:tblGrid>
              <a:tr h="577215">
                <a:tc gridSpan="3"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TEAEs occurring in ≥2% of patients receiving either SHR1918 or placebo</a:t>
                      </a:r>
                    </a:p>
                  </a:txBody>
                  <a:tcPr marL="71883" marR="71883" marT="47922" marB="47922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1883" marR="71883" marT="47922" marB="47922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1883" marR="71883" marT="47922" marB="47922" anchor="ctr"/>
                </a:tc>
              </a:tr>
              <a:tr h="556260">
                <a:tc>
                  <a:txBody>
                    <a:bodyPr/>
                    <a:lstStyle/>
                    <a:p>
                      <a:endParaRPr lang="en-US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3" marR="71883" marT="47922" marB="47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 - 1918 </a:t>
                      </a:r>
                    </a:p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266)</a:t>
                      </a:r>
                    </a:p>
                  </a:txBody>
                  <a:tcPr marL="113316" marR="113316" marT="75544" marB="755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 = 67)</a:t>
                      </a:r>
                    </a:p>
                  </a:txBody>
                  <a:tcPr marL="113316" marR="113316" marT="75544" marB="75544" anchor="ctr"/>
                </a:tc>
              </a:tr>
              <a:tr h="298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Hyperuricemia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19 ( 7.1)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6 ( 9.0)</a:t>
                      </a:r>
                    </a:p>
                  </a:txBody>
                  <a:tcPr marL="68580" marR="68580" marT="0" marB="0" anchor="ctr"/>
                </a:tc>
              </a:tr>
              <a:tr h="300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Type 2 Diabetes Mellitus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0 ( 0.0)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( 3.0)</a:t>
                      </a:r>
                    </a:p>
                  </a:txBody>
                  <a:tcPr marL="68580" marR="68580" marT="0" marB="0" anchor="ctr"/>
                </a:tc>
              </a:tr>
              <a:tr h="300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Injection Site Reactions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9 ( 3.4)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0 ( 0.0)</a:t>
                      </a:r>
                    </a:p>
                  </a:txBody>
                  <a:tcPr marL="68580" marR="68580" marT="0" marB="0" anchor="ctr"/>
                </a:tc>
              </a:tr>
              <a:tr h="299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Asthenia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( 0.8)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( 3.0)</a:t>
                      </a:r>
                    </a:p>
                  </a:txBody>
                  <a:tcPr marL="68580" marR="68580" marT="0" marB="0" anchor="ctr"/>
                </a:tc>
              </a:tr>
              <a:tr h="300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Blood CPK Increased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10 ( 3.8)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4 ( 6.0)</a:t>
                      </a:r>
                    </a:p>
                  </a:txBody>
                  <a:tcPr marL="68580" marR="68580" marT="0" marB="0" anchor="ctr"/>
                </a:tc>
              </a:tr>
              <a:tr h="299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Blood Glucose Increased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7 ( 2.6)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1 ( 1.5)</a:t>
                      </a:r>
                    </a:p>
                  </a:txBody>
                  <a:tcPr marL="68580" marR="68580" marT="0" marB="0" anchor="ctr"/>
                </a:tc>
              </a:tr>
              <a:tr h="299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ALT Increased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6 ( 2.3)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0 ( 0.0)</a:t>
                      </a:r>
                    </a:p>
                  </a:txBody>
                  <a:tcPr marL="68580" marR="68580" marT="0" marB="0" anchor="ctr"/>
                </a:tc>
              </a:tr>
              <a:tr h="299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Proteinuria Detected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6 ( 2.3)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0 ( 0.0)</a:t>
                      </a:r>
                    </a:p>
                  </a:txBody>
                  <a:tcPr marL="68580" marR="68580" marT="0" marB="0" anchor="ctr"/>
                </a:tc>
              </a:tr>
              <a:tr h="299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Blood Creatinine Increased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3 ( 1.1)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( 3.0)</a:t>
                      </a:r>
                    </a:p>
                  </a:txBody>
                  <a:tcPr marL="68580" marR="68580" marT="0" marB="0" anchor="ctr"/>
                </a:tc>
              </a:tr>
              <a:tr h="301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Blood Urea Increased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0 ( 0.0)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( 3.0)</a:t>
                      </a:r>
                    </a:p>
                  </a:txBody>
                  <a:tcPr marL="68580" marR="68580" marT="0" marB="0" anchor="ctr"/>
                </a:tc>
              </a:tr>
              <a:tr h="299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Dizziness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6 ( 2.3)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( 3.0)</a:t>
                      </a:r>
                    </a:p>
                  </a:txBody>
                  <a:tcPr marL="68580" marR="68580" marT="0" marB="0" anchor="ctr"/>
                </a:tc>
              </a:tr>
              <a:tr h="300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Sinus Bradycardia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8 ( 3.0)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( 3.0)</a:t>
                      </a:r>
                    </a:p>
                  </a:txBody>
                  <a:tcPr marL="68580" marR="68580" marT="0" marB="0" anchor="ctr"/>
                </a:tc>
              </a:tr>
              <a:tr h="299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Ventricular Extrasystole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( 0.8)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( 3.0)</a:t>
                      </a:r>
                    </a:p>
                  </a:txBody>
                  <a:tcPr marL="68580" marR="68580" marT="0" marB="0" anchor="ctr"/>
                </a:tc>
              </a:tr>
              <a:tr h="420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Upper Respiratory Tract Infection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7 ( 2.6)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( 3.0)</a:t>
                      </a:r>
                    </a:p>
                  </a:txBody>
                  <a:tcPr marL="68580" marR="68580" marT="0" marB="0" anchor="ctr"/>
                </a:tc>
              </a:tr>
              <a:tr h="299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( 0.8)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( 3.0)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381750" y="1873885"/>
          <a:ext cx="5386705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570"/>
                <a:gridCol w="1788795"/>
                <a:gridCol w="1323340"/>
              </a:tblGrid>
              <a:tr h="617220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 occurring in ≥2% of patients receiving either SHR 1918 or placebo</a:t>
                      </a:r>
                    </a:p>
                  </a:txBody>
                  <a:tcPr marL="71883" marR="71883" marT="47922" marB="47922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1883" marR="71883" marT="47922" marB="47922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1883" marR="71883" marT="47922" marB="47922" anchor="ctr"/>
                </a:tc>
              </a:tr>
              <a:tr h="516890">
                <a:tc>
                  <a:txBody>
                    <a:bodyPr/>
                    <a:lstStyle/>
                    <a:p>
                      <a:endParaRPr lang="en-US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3" marR="71883" marT="47922" marB="47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 - 1918 </a:t>
                      </a:r>
                    </a:p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266)</a:t>
                      </a:r>
                    </a:p>
                  </a:txBody>
                  <a:tcPr marL="113316" marR="113316" marT="75544" marB="755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 = 67)</a:t>
                      </a:r>
                    </a:p>
                  </a:txBody>
                  <a:tcPr marL="113316" marR="113316" marT="75544" marB="75544" anchor="ctr"/>
                </a:tc>
              </a:tr>
              <a:tr h="34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Hyperuricemia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7 ( 2.6)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( 3.0)</a:t>
                      </a:r>
                    </a:p>
                  </a:txBody>
                  <a:tcPr marL="68580" marR="68580" marT="0" marB="0" anchor="ctr"/>
                </a:tc>
              </a:tr>
              <a:tr h="349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Injection Site Reactions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9 ( 3.4)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0 ( 0.0)</a:t>
                      </a:r>
                    </a:p>
                  </a:txBody>
                  <a:tcPr marL="68580" marR="68580" marT="0" marB="0" anchor="ctr"/>
                </a:tc>
              </a:tr>
              <a:tr h="34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Blood CPK Increased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0 ( 0.0)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( 3.0)</a:t>
                      </a:r>
                    </a:p>
                  </a:txBody>
                  <a:tcPr marL="68580" marR="68580" marT="0" marB="0" anchor="ctr"/>
                </a:tc>
              </a:tr>
              <a:tr h="349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( 0.8)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 2 ( 3.0)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247890" y="5414010"/>
            <a:ext cx="365125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TEAE = treatment-emergent adverse event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TRAE = treatment-related adverse event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" y="534035"/>
            <a:ext cx="3744595" cy="809625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4830"/>
            <a:ext cx="10227945" cy="39141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SHR-1918 demonstrated favorable efficacy in reducing both LDL-C and TG levels at moderate or higher risk of ASCVD patients, with a manageable safety profile during the core treatment period.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findings support SHR-1918 as a potential therapeutic option for hyperlipidemia on standred lipid-lowing treatment.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long-term studies and broader clinical applications will be needed to further validate its efficacy and safety.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" y="494030"/>
            <a:ext cx="5194300" cy="908685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60" y="1637030"/>
            <a:ext cx="9721850" cy="225234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participants and their families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investigators and research personnel who conducted this trial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Sponsor: Jiangsu </a:t>
            </a:r>
            <a:r>
              <a:rPr lang="en-US" altLang="zh-CN" sz="2000" dirty="0" err="1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Hengrui</a:t>
            </a:r>
            <a:r>
              <a:rPr lang="en-US" altLang="zh-CN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Pharmaceuticals Co., Ltd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40" y="501015"/>
            <a:ext cx="3177540" cy="6546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Rationale</a:t>
            </a:r>
            <a:endParaRPr lang="en-US" b="1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494665" y="1273810"/>
            <a:ext cx="6237605" cy="435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360045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Verdana" panose="020B0604030504040204"/>
              </a:defRPr>
            </a:lvl1pPr>
            <a:lvl2pPr marL="447675" indent="-179705" algn="l" defTabSz="35877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 panose="020B0604030504040204"/>
              </a:defRPr>
            </a:lvl2pPr>
            <a:lvl3pPr marL="628650" indent="-179705" algn="l" defTabSz="36004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 panose="020B0604030504040204"/>
              </a:defRPr>
            </a:lvl3pPr>
            <a:lvl4pPr marL="805180" indent="-179705" algn="l" defTabSz="36004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545" algn="l"/>
              </a:tabLst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 panose="020B0604030504040204"/>
              </a:defRPr>
            </a:lvl4pPr>
            <a:lvl5pPr marL="986155" indent="-179705" algn="l" defTabSz="36004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 panose="020B0604030504040204"/>
              </a:defRPr>
            </a:lvl5pPr>
            <a:lvl6pPr marL="1167130" indent="-179705" algn="l" defTabSz="9144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6200" indent="-179705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9715" indent="-179705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443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360045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Low-density lipoprotein cholesterol (LDL-C) and triglyceride (TG) are important risk factors for atherosclerotic cardiovascular disease.</a:t>
            </a:r>
            <a:r>
              <a:rPr lang="en-US" sz="2000" b="0" baseline="30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0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0" lvl="0" indent="-180975" algn="l" defTabSz="360045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Angiopoietin-like 3 (</a:t>
            </a: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ANGPTL3</a:t>
            </a:r>
            <a:r>
              <a:rPr lang="en-US" sz="2000" b="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involved in the regulation of lipid metabolism and can reduce the clearance of TG and LDL-C by inhibiting lipoprotein lipase and endothelial lipase.</a:t>
            </a:r>
            <a:r>
              <a:rPr lang="en-US" sz="2000" b="0" baseline="30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2, 3</a:t>
            </a:r>
            <a:endParaRPr lang="en-US" sz="2000" b="0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0" lvl="0" indent="-180975" algn="l" defTabSz="360045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SHR1918</a:t>
            </a:r>
            <a:r>
              <a:rPr lang="en-US" sz="2000" b="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ANGPTL3 monoclonal antibody developed to inhibit ANGPTL3 activity, thereby lowering the </a:t>
            </a:r>
            <a:r>
              <a:rPr lang="en-US" altLang="zh-CN" sz="2000" b="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serum </a:t>
            </a:r>
            <a:r>
              <a:rPr lang="en-US" sz="2000" b="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of TG and LDL-C. </a:t>
            </a:r>
          </a:p>
        </p:txBody>
      </p:sp>
      <p:pic>
        <p:nvPicPr>
          <p:cNvPr id="8" name="Picture 2" descr="A novel fully human anti‐NT‐ANGPTL3 antibody from phage display library exhibits potent ApoB, T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418590"/>
            <a:ext cx="4824730" cy="40208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348960" y="5748070"/>
            <a:ext cx="678180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35" defTabSz="360045">
              <a:spcBef>
                <a:spcPct val="20000"/>
              </a:spcBef>
              <a:buClr>
                <a:srgbClr val="C00000"/>
              </a:buClr>
            </a:pPr>
            <a:r>
              <a:rPr lang="en-US" altLang="zh-CN" sz="10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 J Am Heart Assoc. 2023;12(11):e028892.      2 Clin </a:t>
            </a:r>
            <a:r>
              <a:rPr lang="en-US" altLang="zh-CN" sz="1000" dirty="0" err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Pharmacol</a:t>
            </a:r>
            <a:r>
              <a:rPr lang="en-US" altLang="zh-CN" sz="10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2022;14:49-59.      3 FASEB J. 2024;38(1):e23399.</a:t>
            </a:r>
            <a:endParaRPr lang="zh-CN" altLang="en-US" sz="10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6265" y="517525"/>
            <a:ext cx="2832735" cy="6546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Objective</a:t>
            </a:r>
            <a:endParaRPr lang="en-US" b="1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0860" y="2037715"/>
            <a:ext cx="5718175" cy="2501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0975" marR="0" lvl="0" indent="-180975" defTabSz="360045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 sz="2000" b="0" i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179705" defTabSz="358775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sz="2000" b="0" i="0">
                <a:cs typeface="Verdana" panose="020B0604030504040204"/>
              </a:defRPr>
            </a:lvl2pPr>
            <a:lvl3pPr marL="628650" indent="-179705" defTabSz="360045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b="0" i="0">
                <a:cs typeface="Verdana" panose="020B0604030504040204"/>
              </a:defRPr>
            </a:lvl3pPr>
            <a:lvl4pPr marL="805180" indent="-179705" defTabSz="360045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545" algn="l"/>
              </a:tabLst>
              <a:defRPr b="0" i="0">
                <a:cs typeface="Verdana" panose="020B0604030504040204"/>
              </a:defRPr>
            </a:lvl4pPr>
            <a:lvl5pPr marL="986155" indent="-179705" defTabSz="360045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b="0" i="0">
                <a:cs typeface="Verdana" panose="020B0604030504040204"/>
              </a:defRPr>
            </a:lvl5pPr>
            <a:lvl6pPr marL="1167130" indent="-179705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</a:lvl6pPr>
            <a:lvl7pPr marL="1346200" indent="-179705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lvl7pPr>
            <a:lvl8pPr marL="1529715" indent="-179705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lvl8pPr>
            <a:lvl9pPr marL="242443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400"/>
            </a:lvl9pPr>
          </a:lstStyle>
          <a:p>
            <a:r>
              <a:rPr dirty="0">
                <a:sym typeface="+mn-ea"/>
              </a:rPr>
              <a:t>The aim of this study was to assess the lipid-altering efficacy and safety of SHR-1918 in moderate or higher risk of atherosclerotic cardiovascular disease (ASCVD) patients with suboptimally controlled hyperlipidemia on backgroud lipid-lowering medication.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7487" t="928" r="5490" b="2685"/>
          <a:stretch>
            <a:fillRect/>
          </a:stretch>
        </p:blipFill>
        <p:spPr>
          <a:xfrm>
            <a:off x="6249035" y="517525"/>
            <a:ext cx="5560695" cy="5541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596265" y="5656897"/>
            <a:ext cx="501332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35" lvl="0" algn="l" defTabSz="360045">
              <a:spcBef>
                <a:spcPct val="20000"/>
              </a:spcBef>
              <a:buClr>
                <a:srgbClr val="C00000"/>
              </a:buClr>
              <a:buSzTx/>
              <a:buFontTx/>
            </a:pPr>
            <a:r>
              <a:rPr lang="en-US" altLang="zh-CN" sz="10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2023 China Guidelines for Lipid Management. J Geriatr Cardiol 2023; 20(9): 621–663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6265" y="517525"/>
            <a:ext cx="3895725" cy="6546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Study design</a:t>
            </a:r>
            <a:endParaRPr lang="en-US" b="1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115" y="1389380"/>
            <a:ext cx="8500110" cy="452755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multicenter, randomized, double blind, placebo-controlled phase 2 trial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6265" y="1897380"/>
            <a:ext cx="11426190" cy="3964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E53325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ASCVD patients with suboptimally controlled hyperlipidemia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E53325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altLang="zh-C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Subcutaneous injection of SHR1918 on 4 dosing regimen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E53325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Matching  placebo respectively</a:t>
            </a:r>
            <a:endParaRPr lang="en-US" sz="2000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E53325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Primary:      </a:t>
            </a:r>
            <a:r>
              <a:rPr lang="en-US" altLang="zh-CN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change in LDL-C level from baseline to W16</a:t>
            </a: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Secondary:  </a:t>
            </a:r>
            <a:r>
              <a:rPr lang="en-US" altLang="zh-CN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absolute change from baseline to W16 in LDL-C and TG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overall/subgroup proportions of patients achieving LDL-C targets at W16 and 52/56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% change in TG, HDL-C, non-HDL-C, Lp(a), ApoA1, ApoB levels from baseline to W16</a:t>
            </a:r>
            <a:r>
              <a:rPr lang="en-US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marL="1741805" indent="-132270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absolute and % change from baseline to W52/56 in LDL-C, TG, HDL-C, non-HDL-C, Lp(a), ApoA1, and ApoB </a:t>
            </a:r>
          </a:p>
          <a:p>
            <a:pPr indent="3289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Safety:         </a:t>
            </a:r>
            <a:r>
              <a:rPr lang="en-US" altLang="zh-CN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PE, vital signs, 12-lead ECG, laboratory tests, AEs, and injection site reactions      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E53325"/>
                </a:solidFill>
                <a:latin typeface="Arial" pitchFamily="34" charset="0"/>
                <a:cs typeface="Arial" pitchFamily="34" charset="0"/>
              </a:rPr>
              <a:t>T  </a:t>
            </a:r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or 60 weeks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19575" y="773430"/>
            <a:ext cx="41255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(ClinicalTrials.gov: NCT06109831)</a:t>
            </a:r>
            <a:endParaRPr lang="en-US" altLang="en-US" sz="2000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30" y="413385"/>
            <a:ext cx="3439795" cy="89027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  <a:r>
              <a:rPr lang="en-US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914400" y="1303655"/>
            <a:ext cx="10363200" cy="4481999"/>
            <a:chOff x="467132" y="991223"/>
            <a:chExt cx="11327342" cy="5115560"/>
          </a:xfrm>
        </p:grpSpPr>
        <p:cxnSp>
          <p:nvCxnSpPr>
            <p:cNvPr id="175" name="直接箭头连接符 174"/>
            <p:cNvCxnSpPr/>
            <p:nvPr/>
          </p:nvCxnSpPr>
          <p:spPr>
            <a:xfrm>
              <a:off x="734786" y="4650866"/>
              <a:ext cx="726621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6" name="直接连接符 175"/>
            <p:cNvCxnSpPr/>
            <p:nvPr/>
          </p:nvCxnSpPr>
          <p:spPr>
            <a:xfrm>
              <a:off x="1461407" y="4454923"/>
              <a:ext cx="0" cy="36739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77" name="直接箭头连接符 176"/>
            <p:cNvCxnSpPr/>
            <p:nvPr/>
          </p:nvCxnSpPr>
          <p:spPr>
            <a:xfrm>
              <a:off x="1461407" y="4650866"/>
              <a:ext cx="90010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8" name="直接连接符 177"/>
            <p:cNvCxnSpPr/>
            <p:nvPr/>
          </p:nvCxnSpPr>
          <p:spPr>
            <a:xfrm>
              <a:off x="2366942" y="4454923"/>
              <a:ext cx="0" cy="36739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79" name="直接箭头连接符 178"/>
            <p:cNvCxnSpPr/>
            <p:nvPr/>
          </p:nvCxnSpPr>
          <p:spPr>
            <a:xfrm>
              <a:off x="2361512" y="4650866"/>
              <a:ext cx="2590721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0" name="直接连接符 179"/>
            <p:cNvCxnSpPr/>
            <p:nvPr/>
          </p:nvCxnSpPr>
          <p:spPr>
            <a:xfrm>
              <a:off x="9843540" y="4489900"/>
              <a:ext cx="0" cy="36739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81" name="左大括号 180"/>
            <p:cNvSpPr/>
            <p:nvPr/>
          </p:nvSpPr>
          <p:spPr>
            <a:xfrm rot="16200000">
              <a:off x="1011427" y="5114579"/>
              <a:ext cx="173340" cy="726622"/>
            </a:xfrm>
            <a:prstGeom prst="leftBrac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82" name="左大括号 181"/>
            <p:cNvSpPr/>
            <p:nvPr/>
          </p:nvSpPr>
          <p:spPr>
            <a:xfrm rot="16200000">
              <a:off x="1835712" y="5038783"/>
              <a:ext cx="151472" cy="900081"/>
            </a:xfrm>
            <a:prstGeom prst="leftBrac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83" name="左大括号 182"/>
            <p:cNvSpPr/>
            <p:nvPr/>
          </p:nvSpPr>
          <p:spPr>
            <a:xfrm rot="16200000">
              <a:off x="3576351" y="4197993"/>
              <a:ext cx="160997" cy="2590721"/>
            </a:xfrm>
            <a:prstGeom prst="leftBrac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84" name="左大括号 183"/>
            <p:cNvSpPr/>
            <p:nvPr/>
          </p:nvSpPr>
          <p:spPr>
            <a:xfrm rot="16200000">
              <a:off x="10393132" y="4863263"/>
              <a:ext cx="161000" cy="1260185"/>
            </a:xfrm>
            <a:prstGeom prst="leftBrac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85" name="文本框 184"/>
            <p:cNvSpPr txBox="1"/>
            <p:nvPr/>
          </p:nvSpPr>
          <p:spPr>
            <a:xfrm>
              <a:off x="467132" y="5581331"/>
              <a:ext cx="1178694" cy="52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Screening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(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≤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2 Weeks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）</a:t>
              </a:r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1421117" y="5581331"/>
              <a:ext cx="1374527" cy="52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Run-in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(4~8 Weeks)</a:t>
              </a: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2618582" y="5581331"/>
              <a:ext cx="2117859" cy="52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b="1" kern="0" dirty="0">
                  <a:solidFill>
                    <a:srgbClr val="000000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T</a:t>
              </a:r>
              <a:r>
                <a:rPr kumimoji="0" lang="en-US" altLang="zh-CN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reatment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（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16 Weeks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）</a:t>
              </a:r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9153019" y="5581085"/>
              <a:ext cx="2641455" cy="52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Post-treatment follow-up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（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4 Weeks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）</a:t>
              </a:r>
            </a:p>
          </p:txBody>
        </p:sp>
        <p:cxnSp>
          <p:nvCxnSpPr>
            <p:cNvPr id="189" name="直接箭头连接符 188"/>
            <p:cNvCxnSpPr/>
            <p:nvPr/>
          </p:nvCxnSpPr>
          <p:spPr>
            <a:xfrm flipV="1">
              <a:off x="4881880" y="4650865"/>
              <a:ext cx="4961660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0" name="直接连接符 189"/>
            <p:cNvCxnSpPr/>
            <p:nvPr/>
          </p:nvCxnSpPr>
          <p:spPr>
            <a:xfrm>
              <a:off x="4952233" y="4454923"/>
              <a:ext cx="0" cy="36739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91" name="左大括号 190"/>
            <p:cNvSpPr/>
            <p:nvPr/>
          </p:nvSpPr>
          <p:spPr>
            <a:xfrm rot="16200000">
              <a:off x="7336150" y="3048422"/>
              <a:ext cx="123421" cy="4891301"/>
            </a:xfrm>
            <a:prstGeom prst="leftBrac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92" name="文本框 191"/>
            <p:cNvSpPr txBox="1"/>
            <p:nvPr/>
          </p:nvSpPr>
          <p:spPr>
            <a:xfrm>
              <a:off x="5977468" y="5581331"/>
              <a:ext cx="2880292" cy="52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b="1" kern="0" dirty="0">
                  <a:solidFill>
                    <a:srgbClr val="000000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E</a:t>
              </a:r>
              <a:r>
                <a:rPr kumimoji="0" lang="en-US" altLang="zh-CN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xtension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treatment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（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36 Weeks/40 Weeks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）</a:t>
              </a:r>
            </a:p>
          </p:txBody>
        </p:sp>
        <p:sp>
          <p:nvSpPr>
            <p:cNvPr id="193" name="文本框 192"/>
            <p:cNvSpPr txBox="1"/>
            <p:nvPr/>
          </p:nvSpPr>
          <p:spPr>
            <a:xfrm>
              <a:off x="9118921" y="4876934"/>
              <a:ext cx="1460150" cy="314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W52/W56</a:t>
              </a:r>
            </a:p>
          </p:txBody>
        </p:sp>
        <p:cxnSp>
          <p:nvCxnSpPr>
            <p:cNvPr id="194" name="直接箭头连接符 193"/>
            <p:cNvCxnSpPr/>
            <p:nvPr/>
          </p:nvCxnSpPr>
          <p:spPr>
            <a:xfrm>
              <a:off x="9843540" y="4650865"/>
              <a:ext cx="1260184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95" name="组合 194"/>
            <p:cNvGrpSpPr/>
            <p:nvPr/>
          </p:nvGrpSpPr>
          <p:grpSpPr>
            <a:xfrm>
              <a:off x="2361451" y="1558683"/>
              <a:ext cx="7469062" cy="660709"/>
              <a:chOff x="2361447" y="1354478"/>
              <a:chExt cx="7469062" cy="718766"/>
            </a:xfrm>
          </p:grpSpPr>
          <p:sp>
            <p:nvSpPr>
              <p:cNvPr id="229" name="文本框 228"/>
              <p:cNvSpPr txBox="1"/>
              <p:nvPr/>
            </p:nvSpPr>
            <p:spPr>
              <a:xfrm>
                <a:off x="2361486" y="1354478"/>
                <a:ext cx="2590766" cy="304341"/>
              </a:xfrm>
              <a:prstGeom prst="rect">
                <a:avLst/>
              </a:prstGeom>
              <a:solidFill>
                <a:srgbClr val="156082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SHR1918 150mg Q4W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（</a:t>
                </a: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n=64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）</a:t>
                </a:r>
              </a:p>
            </p:txBody>
          </p:sp>
          <p:sp>
            <p:nvSpPr>
              <p:cNvPr id="230" name="文本框 229"/>
              <p:cNvSpPr txBox="1"/>
              <p:nvPr/>
            </p:nvSpPr>
            <p:spPr>
              <a:xfrm>
                <a:off x="2361447" y="1714781"/>
                <a:ext cx="2590757" cy="30434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algn="ctr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en-US" altLang="zh-CN" sz="1000" b="1" kern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  <a:sym typeface="+mn-ea"/>
                  </a:rPr>
                  <a:t>Placebo 150mg Q4W（n=16）</a:t>
                </a:r>
              </a:p>
            </p:txBody>
          </p:sp>
          <p:sp>
            <p:nvSpPr>
              <p:cNvPr id="231" name="文本框 230"/>
              <p:cNvSpPr txBox="1"/>
              <p:nvPr/>
            </p:nvSpPr>
            <p:spPr>
              <a:xfrm>
                <a:off x="4952240" y="1354478"/>
                <a:ext cx="4878269" cy="304341"/>
              </a:xfrm>
              <a:prstGeom prst="rect">
                <a:avLst/>
              </a:prstGeom>
              <a:solidFill>
                <a:srgbClr val="156082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SHR1918 150mg Q4W</a:t>
                </a:r>
              </a:p>
            </p:txBody>
          </p:sp>
          <p:sp>
            <p:nvSpPr>
              <p:cNvPr id="232" name="文本框 231"/>
              <p:cNvSpPr txBox="1"/>
              <p:nvPr/>
            </p:nvSpPr>
            <p:spPr>
              <a:xfrm>
                <a:off x="4952239" y="1716618"/>
                <a:ext cx="4878269" cy="304341"/>
              </a:xfrm>
              <a:prstGeom prst="rect">
                <a:avLst/>
              </a:prstGeom>
              <a:solidFill>
                <a:srgbClr val="15608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SHR1918 150mg Q4W</a:t>
                </a:r>
              </a:p>
            </p:txBody>
          </p:sp>
          <p:cxnSp>
            <p:nvCxnSpPr>
              <p:cNvPr id="233" name="直接连接符 232"/>
              <p:cNvCxnSpPr/>
              <p:nvPr/>
            </p:nvCxnSpPr>
            <p:spPr>
              <a:xfrm>
                <a:off x="2361489" y="2073244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096E6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6" name="文本框 195"/>
            <p:cNvSpPr txBox="1"/>
            <p:nvPr/>
          </p:nvSpPr>
          <p:spPr>
            <a:xfrm>
              <a:off x="1461277" y="4810427"/>
              <a:ext cx="1856444" cy="52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W0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Randomization </a:t>
              </a:r>
            </a:p>
          </p:txBody>
        </p:sp>
        <p:sp>
          <p:nvSpPr>
            <p:cNvPr id="197" name="文本框 196"/>
            <p:cNvSpPr txBox="1"/>
            <p:nvPr/>
          </p:nvSpPr>
          <p:spPr>
            <a:xfrm>
              <a:off x="3131319" y="4822065"/>
              <a:ext cx="3619688" cy="73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W16</a:t>
              </a:r>
            </a:p>
            <a:p>
              <a:pPr algn="ctr"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Primary</a:t>
              </a:r>
              <a:r>
                <a:rPr lang="en-US" altLang="zh-CN" sz="1200" b="1" kern="0" dirty="0">
                  <a:solidFill>
                    <a:srgbClr val="000000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/secondary endpoints </a:t>
              </a:r>
              <a:endParaRPr lang="zh-CN" altLang="en-US" sz="1200" b="1" kern="0" dirty="0">
                <a:solidFill>
                  <a:srgbClr val="00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</a:p>
          </p:txBody>
        </p:sp>
        <p:sp>
          <p:nvSpPr>
            <p:cNvPr id="198" name="文本框 197"/>
            <p:cNvSpPr txBox="1"/>
            <p:nvPr/>
          </p:nvSpPr>
          <p:spPr>
            <a:xfrm>
              <a:off x="10350236" y="4876934"/>
              <a:ext cx="1444238" cy="3599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W56/W60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grpSp>
          <p:nvGrpSpPr>
            <p:cNvPr id="199" name="组合 198"/>
            <p:cNvGrpSpPr/>
            <p:nvPr/>
          </p:nvGrpSpPr>
          <p:grpSpPr>
            <a:xfrm>
              <a:off x="2361450" y="2282844"/>
              <a:ext cx="7469064" cy="660708"/>
              <a:chOff x="2361447" y="1354478"/>
              <a:chExt cx="7469064" cy="718766"/>
            </a:xfrm>
          </p:grpSpPr>
          <p:sp>
            <p:nvSpPr>
              <p:cNvPr id="224" name="文本框 223"/>
              <p:cNvSpPr txBox="1"/>
              <p:nvPr/>
            </p:nvSpPr>
            <p:spPr>
              <a:xfrm>
                <a:off x="2361486" y="1354478"/>
                <a:ext cx="2590766" cy="304341"/>
              </a:xfrm>
              <a:prstGeom prst="rect">
                <a:avLst/>
              </a:prstGeom>
              <a:solidFill>
                <a:srgbClr val="156082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SHR1918 300mg Q4W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（</a:t>
                </a: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n=64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）</a:t>
                </a:r>
              </a:p>
            </p:txBody>
          </p:sp>
          <p:sp>
            <p:nvSpPr>
              <p:cNvPr id="225" name="文本框 224"/>
              <p:cNvSpPr txBox="1"/>
              <p:nvPr/>
            </p:nvSpPr>
            <p:spPr>
              <a:xfrm>
                <a:off x="2361447" y="1714781"/>
                <a:ext cx="2590757" cy="30434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Placebo300mg Q4W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（</a:t>
                </a: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n=16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）</a:t>
                </a:r>
              </a:p>
            </p:txBody>
          </p:sp>
          <p:sp>
            <p:nvSpPr>
              <p:cNvPr id="226" name="文本框 225"/>
              <p:cNvSpPr txBox="1"/>
              <p:nvPr/>
            </p:nvSpPr>
            <p:spPr>
              <a:xfrm>
                <a:off x="4952241" y="1354478"/>
                <a:ext cx="4878270" cy="304341"/>
              </a:xfrm>
              <a:prstGeom prst="rect">
                <a:avLst/>
              </a:prstGeom>
              <a:solidFill>
                <a:srgbClr val="156082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SHR1918 300mg Q4W</a:t>
                </a:r>
              </a:p>
            </p:txBody>
          </p:sp>
          <p:sp>
            <p:nvSpPr>
              <p:cNvPr id="227" name="文本框 226"/>
              <p:cNvSpPr txBox="1"/>
              <p:nvPr/>
            </p:nvSpPr>
            <p:spPr>
              <a:xfrm>
                <a:off x="4952240" y="1716618"/>
                <a:ext cx="4878270" cy="304341"/>
              </a:xfrm>
              <a:prstGeom prst="rect">
                <a:avLst/>
              </a:prstGeom>
              <a:solidFill>
                <a:srgbClr val="156082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SHR1918 300mg Q4W</a:t>
                </a:r>
              </a:p>
            </p:txBody>
          </p:sp>
          <p:cxnSp>
            <p:nvCxnSpPr>
              <p:cNvPr id="228" name="直接连接符 227"/>
              <p:cNvCxnSpPr/>
              <p:nvPr/>
            </p:nvCxnSpPr>
            <p:spPr>
              <a:xfrm>
                <a:off x="2361489" y="2073244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096E6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00" name="组合 199"/>
            <p:cNvGrpSpPr/>
            <p:nvPr/>
          </p:nvGrpSpPr>
          <p:grpSpPr>
            <a:xfrm>
              <a:off x="2361449" y="2990790"/>
              <a:ext cx="7469064" cy="660708"/>
              <a:chOff x="2361447" y="1354478"/>
              <a:chExt cx="7469064" cy="718766"/>
            </a:xfrm>
          </p:grpSpPr>
          <p:sp>
            <p:nvSpPr>
              <p:cNvPr id="219" name="文本框 218"/>
              <p:cNvSpPr txBox="1"/>
              <p:nvPr/>
            </p:nvSpPr>
            <p:spPr>
              <a:xfrm>
                <a:off x="2361486" y="1354478"/>
                <a:ext cx="2590766" cy="304341"/>
              </a:xfrm>
              <a:prstGeom prst="rect">
                <a:avLst/>
              </a:prstGeom>
              <a:solidFill>
                <a:srgbClr val="156082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SHR1918 600mg Q4W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（</a:t>
                </a: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n=64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）</a:t>
                </a:r>
              </a:p>
            </p:txBody>
          </p:sp>
          <p:sp>
            <p:nvSpPr>
              <p:cNvPr id="220" name="文本框 219"/>
              <p:cNvSpPr txBox="1"/>
              <p:nvPr/>
            </p:nvSpPr>
            <p:spPr>
              <a:xfrm>
                <a:off x="2361447" y="1714781"/>
                <a:ext cx="2590757" cy="30434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Placebo 600mg Q4W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（</a:t>
                </a: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n=16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）</a:t>
                </a:r>
              </a:p>
            </p:txBody>
          </p:sp>
          <p:sp>
            <p:nvSpPr>
              <p:cNvPr id="221" name="文本框 220"/>
              <p:cNvSpPr txBox="1"/>
              <p:nvPr/>
            </p:nvSpPr>
            <p:spPr>
              <a:xfrm>
                <a:off x="4952241" y="1354478"/>
                <a:ext cx="4878270" cy="304341"/>
              </a:xfrm>
              <a:prstGeom prst="rect">
                <a:avLst/>
              </a:prstGeom>
              <a:solidFill>
                <a:srgbClr val="156082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SHR1918 600mg Q4W</a:t>
                </a:r>
              </a:p>
            </p:txBody>
          </p:sp>
          <p:sp>
            <p:nvSpPr>
              <p:cNvPr id="222" name="文本框 221"/>
              <p:cNvSpPr txBox="1"/>
              <p:nvPr/>
            </p:nvSpPr>
            <p:spPr>
              <a:xfrm>
                <a:off x="4952239" y="1716618"/>
                <a:ext cx="4878271" cy="304341"/>
              </a:xfrm>
              <a:prstGeom prst="rect">
                <a:avLst/>
              </a:prstGeom>
              <a:solidFill>
                <a:srgbClr val="156082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SHR1918 600mg Q4W</a:t>
                </a:r>
              </a:p>
            </p:txBody>
          </p:sp>
          <p:cxnSp>
            <p:nvCxnSpPr>
              <p:cNvPr id="223" name="直接连接符 222"/>
              <p:cNvCxnSpPr/>
              <p:nvPr/>
            </p:nvCxnSpPr>
            <p:spPr>
              <a:xfrm>
                <a:off x="2361489" y="2073244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096E6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01" name="组合 200"/>
            <p:cNvGrpSpPr/>
            <p:nvPr/>
          </p:nvGrpSpPr>
          <p:grpSpPr>
            <a:xfrm>
              <a:off x="2361449" y="3714738"/>
              <a:ext cx="7469103" cy="660708"/>
              <a:chOff x="2361447" y="1354478"/>
              <a:chExt cx="7469103" cy="718766"/>
            </a:xfrm>
          </p:grpSpPr>
          <p:sp>
            <p:nvSpPr>
              <p:cNvPr id="214" name="文本框 213"/>
              <p:cNvSpPr txBox="1"/>
              <p:nvPr/>
            </p:nvSpPr>
            <p:spPr>
              <a:xfrm>
                <a:off x="2361486" y="1354478"/>
                <a:ext cx="2590766" cy="304341"/>
              </a:xfrm>
              <a:prstGeom prst="rect">
                <a:avLst/>
              </a:prstGeom>
              <a:solidFill>
                <a:srgbClr val="156082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SHR1918 600mg Q8W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（</a:t>
                </a: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n=64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）</a:t>
                </a:r>
              </a:p>
            </p:txBody>
          </p:sp>
          <p:sp>
            <p:nvSpPr>
              <p:cNvPr id="215" name="文本框 214"/>
              <p:cNvSpPr txBox="1"/>
              <p:nvPr/>
            </p:nvSpPr>
            <p:spPr>
              <a:xfrm>
                <a:off x="2361447" y="1714781"/>
                <a:ext cx="2590757" cy="30434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Placebo 600mg Q8W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（</a:t>
                </a: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n=16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）</a:t>
                </a:r>
              </a:p>
            </p:txBody>
          </p:sp>
          <p:sp>
            <p:nvSpPr>
              <p:cNvPr id="216" name="文本框 215"/>
              <p:cNvSpPr txBox="1"/>
              <p:nvPr/>
            </p:nvSpPr>
            <p:spPr>
              <a:xfrm>
                <a:off x="4952241" y="1354478"/>
                <a:ext cx="4878270" cy="304341"/>
              </a:xfrm>
              <a:prstGeom prst="rect">
                <a:avLst/>
              </a:prstGeom>
              <a:solidFill>
                <a:srgbClr val="156082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SHR1918 600mg Q8W</a:t>
                </a:r>
              </a:p>
            </p:txBody>
          </p:sp>
          <p:sp>
            <p:nvSpPr>
              <p:cNvPr id="217" name="文本框 216"/>
              <p:cNvSpPr txBox="1"/>
              <p:nvPr/>
            </p:nvSpPr>
            <p:spPr>
              <a:xfrm>
                <a:off x="4952240" y="1716618"/>
                <a:ext cx="4878310" cy="304341"/>
              </a:xfrm>
              <a:prstGeom prst="rect">
                <a:avLst/>
              </a:prstGeom>
              <a:solidFill>
                <a:srgbClr val="156082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SHR1918 600mg Q8W</a:t>
                </a:r>
              </a:p>
            </p:txBody>
          </p:sp>
          <p:cxnSp>
            <p:nvCxnSpPr>
              <p:cNvPr id="218" name="直接连接符 217"/>
              <p:cNvCxnSpPr/>
              <p:nvPr/>
            </p:nvCxnSpPr>
            <p:spPr>
              <a:xfrm>
                <a:off x="2361489" y="2073244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096E6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202" name="直接箭头连接符 201"/>
            <p:cNvCxnSpPr/>
            <p:nvPr/>
          </p:nvCxnSpPr>
          <p:spPr>
            <a:xfrm>
              <a:off x="9843511" y="1712568"/>
              <a:ext cx="1260184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3" name="直接箭头连接符 202"/>
            <p:cNvCxnSpPr/>
            <p:nvPr/>
          </p:nvCxnSpPr>
          <p:spPr>
            <a:xfrm>
              <a:off x="9843511" y="2043768"/>
              <a:ext cx="1260184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4" name="直接箭头连接符 203"/>
            <p:cNvCxnSpPr/>
            <p:nvPr/>
          </p:nvCxnSpPr>
          <p:spPr>
            <a:xfrm>
              <a:off x="9843511" y="2441665"/>
              <a:ext cx="1260184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5" name="直接箭头连接符 204"/>
            <p:cNvCxnSpPr/>
            <p:nvPr/>
          </p:nvCxnSpPr>
          <p:spPr>
            <a:xfrm>
              <a:off x="9830512" y="2772865"/>
              <a:ext cx="1260184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6" name="直接箭头连接符 205"/>
            <p:cNvCxnSpPr/>
            <p:nvPr/>
          </p:nvCxnSpPr>
          <p:spPr>
            <a:xfrm>
              <a:off x="9830512" y="3144678"/>
              <a:ext cx="1260184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7" name="直接箭头连接符 206"/>
            <p:cNvCxnSpPr/>
            <p:nvPr/>
          </p:nvCxnSpPr>
          <p:spPr>
            <a:xfrm>
              <a:off x="9830512" y="3475878"/>
              <a:ext cx="1260184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8" name="直接箭头连接符 207"/>
            <p:cNvCxnSpPr/>
            <p:nvPr/>
          </p:nvCxnSpPr>
          <p:spPr>
            <a:xfrm>
              <a:off x="9830512" y="3868626"/>
              <a:ext cx="1260184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9" name="直接箭头连接符 208"/>
            <p:cNvCxnSpPr/>
            <p:nvPr/>
          </p:nvCxnSpPr>
          <p:spPr>
            <a:xfrm>
              <a:off x="9843511" y="4195705"/>
              <a:ext cx="1260184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0" name="直接箭头连接符 209"/>
            <p:cNvCxnSpPr/>
            <p:nvPr/>
          </p:nvCxnSpPr>
          <p:spPr>
            <a:xfrm flipV="1">
              <a:off x="830257" y="2966781"/>
              <a:ext cx="591031" cy="9145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1" name="矩形 210"/>
            <p:cNvSpPr/>
            <p:nvPr/>
          </p:nvSpPr>
          <p:spPr>
            <a:xfrm>
              <a:off x="1461277" y="1755230"/>
              <a:ext cx="722877" cy="2471592"/>
            </a:xfrm>
            <a:prstGeom prst="rect">
              <a:avLst/>
            </a:prstGeom>
            <a:solidFill>
              <a:srgbClr val="CCD2D8"/>
            </a:solidFill>
            <a:ln w="12700" cap="flat" cmpd="sng" algn="ctr">
              <a:solidFill>
                <a:srgbClr val="CCD2D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Run-in of LFD, lifestyle, and LLT</a:t>
              </a:r>
            </a:p>
          </p:txBody>
        </p:sp>
        <p:sp>
          <p:nvSpPr>
            <p:cNvPr id="212" name="左大括号 211"/>
            <p:cNvSpPr/>
            <p:nvPr/>
          </p:nvSpPr>
          <p:spPr>
            <a:xfrm>
              <a:off x="2184958" y="1721313"/>
              <a:ext cx="149175" cy="2483128"/>
            </a:xfrm>
            <a:prstGeom prst="leftBrac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213" name="箭头: 右 212"/>
            <p:cNvSpPr/>
            <p:nvPr/>
          </p:nvSpPr>
          <p:spPr>
            <a:xfrm>
              <a:off x="2361449" y="991223"/>
              <a:ext cx="8742246" cy="588609"/>
            </a:xfrm>
            <a:prstGeom prst="rightArrow">
              <a:avLst/>
            </a:prstGeom>
            <a:solidFill>
              <a:srgbClr val="CCD2D8"/>
            </a:solidFill>
            <a:ln w="12700" cap="flat" cmpd="sng" algn="ctr">
              <a:solidFill>
                <a:srgbClr val="CCD2D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Stable diet, lifestyle and background IIT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43890" y="230505"/>
          <a:ext cx="10730865" cy="6541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295"/>
                <a:gridCol w="1801495"/>
                <a:gridCol w="1863725"/>
                <a:gridCol w="1735455"/>
                <a:gridCol w="1780540"/>
                <a:gridCol w="1316355"/>
              </a:tblGrid>
              <a:tr h="409575">
                <a:tc>
                  <a:txBody>
                    <a:bodyPr/>
                    <a:lstStyle/>
                    <a:p>
                      <a:endParaRPr lang="zh-CN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SHR1918 150mg Q4W</a:t>
                      </a:r>
                    </a:p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 = 67)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SHR1918 300mg Q4W </a:t>
                      </a:r>
                    </a:p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66)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SHR1918 600mg Q4W</a:t>
                      </a:r>
                    </a:p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 = 66)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SHR1918 600mg Q8W </a:t>
                      </a:r>
                    </a:p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67)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 = 67)</a:t>
                      </a:r>
                    </a:p>
                  </a:txBody>
                  <a:tcPr marL="29614" marR="29614" marT="19743" marB="19743" anchor="ctr"/>
                </a:tc>
              </a:tr>
              <a:tr h="25527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Age,y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59.2 (11.2)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57.2 (10.1)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56.4 (10.6)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57.2 (9.9)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58.6 (7.7)</a:t>
                      </a:r>
                    </a:p>
                  </a:txBody>
                  <a:tcPr marL="29614" marR="29614" marT="19743" marB="19743" anchor="ctr"/>
                </a:tc>
              </a:tr>
              <a:tr h="25527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(58.2)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(60.6)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(69.7)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(62.7)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(53.7)</a:t>
                      </a:r>
                    </a:p>
                  </a:txBody>
                  <a:tcPr marL="29614" marR="29614" marT="19743" marB="19743" anchor="ctr"/>
                </a:tc>
              </a:tr>
              <a:tr h="26860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T2DM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(40.3)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(34.8)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(28.8)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(37.3)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(35.8)</a:t>
                      </a:r>
                    </a:p>
                  </a:txBody>
                  <a:tcPr marL="29614" marR="29614" marT="19743" marB="19743" anchor="ctr"/>
                </a:tc>
              </a:tr>
              <a:tr h="25527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 (kg/m²)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 (4.3)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 (4.1)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 (3.7)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26.1(3.7)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25.8 (3.5)</a:t>
                      </a:r>
                    </a:p>
                  </a:txBody>
                  <a:tcPr marL="29614" marR="29614" marT="19743" marB="19743" anchor="ctr"/>
                </a:tc>
              </a:tr>
              <a:tr h="25590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ASCVD Risk, %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</a:tr>
              <a:tr h="25527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Moderate Risk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( 7.5)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( 7.6)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(16.7)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( 4.5)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(10.4)</a:t>
                      </a:r>
                    </a:p>
                  </a:txBody>
                  <a:tcPr marL="29614" marR="29614" marT="19743" marB="19743" anchor="ctr"/>
                </a:tc>
              </a:tr>
              <a:tr h="25527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High Risk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(43.3)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(36.4)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(42.4)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(29.9)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(23.9)</a:t>
                      </a:r>
                    </a:p>
                  </a:txBody>
                  <a:tcPr marL="29614" marR="29614" marT="19743" marB="19743" anchor="ctr"/>
                </a:tc>
              </a:tr>
              <a:tr h="25527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Very High Risk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(28.4)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(39.4)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(33.3)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(35.8)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(28.4)</a:t>
                      </a:r>
                    </a:p>
                  </a:txBody>
                  <a:tcPr marL="29614" marR="29614" marT="19743" marB="19743" anchor="ctr"/>
                </a:tc>
              </a:tr>
              <a:tr h="25590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Extremely High Risk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(34.3)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(31.8)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(21.2)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(29.9)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(37.3)</a:t>
                      </a:r>
                    </a:p>
                  </a:txBody>
                  <a:tcPr marL="29614" marR="29614" marT="19743" marB="19743" anchor="ctr"/>
                </a:tc>
              </a:tr>
              <a:tr h="25527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Lipid-Lowering Therapy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</a:tr>
              <a:tr h="25527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Statin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67(100)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66(100)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66(100)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67(100)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66(98.5)</a:t>
                      </a:r>
                    </a:p>
                  </a:txBody>
                  <a:tcPr marL="29614" marR="29614" marT="19743" marB="19743" anchor="ctr"/>
                </a:tc>
              </a:tr>
              <a:tr h="255905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Moderate Intensity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65(97.0)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62(93.9)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62(93.9)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66(98.5)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63(94.0)</a:t>
                      </a:r>
                    </a:p>
                  </a:txBody>
                  <a:tcPr marL="29614" marR="29614" marT="19743" marB="19743" anchor="ctr"/>
                </a:tc>
              </a:tr>
              <a:tr h="25527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High Intensity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2(3.0)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4(6.1)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4(6.1)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1(1.5)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3(4.5)</a:t>
                      </a:r>
                    </a:p>
                  </a:txBody>
                  <a:tcPr marL="29614" marR="29614" marT="19743" marB="19743" anchor="ctr"/>
                </a:tc>
              </a:tr>
              <a:tr h="47117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Cholesterol Absorption Inhibitors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(13.4)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(10.6)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(12.1)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(11.9)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(10.4)</a:t>
                      </a:r>
                    </a:p>
                  </a:txBody>
                  <a:tcPr marL="29614" marR="29614" marT="19743" marB="19743" anchor="ctr"/>
                </a:tc>
              </a:tr>
              <a:tr h="25527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PCSK9 Inhibitors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( 0.0)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( 0.0)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( 0.0)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( 1.5)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( 3.0)</a:t>
                      </a:r>
                    </a:p>
                  </a:txBody>
                  <a:tcPr marL="29614" marR="29614" marT="19743" marB="19743" anchor="ctr"/>
                </a:tc>
              </a:tr>
              <a:tr h="25527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Lipid Parameters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14" marR="29614" marT="19743" marB="19743" anchor="ctr"/>
                </a:tc>
              </a:tr>
              <a:tr h="255905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LDL-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C,mmol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2.8</a:t>
                      </a:r>
                      <a:r>
                        <a:rPr lang="zh-CN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2.7</a:t>
                      </a:r>
                      <a:r>
                        <a:rPr lang="zh-CN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0.8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2.8</a:t>
                      </a:r>
                      <a:r>
                        <a:rPr lang="zh-CN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2.9</a:t>
                      </a:r>
                      <a:r>
                        <a:rPr lang="zh-CN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2.8</a:t>
                      </a:r>
                      <a:r>
                        <a:rPr lang="zh-CN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68580" marR="68580" marT="0" marB="0"/>
                </a:tc>
              </a:tr>
              <a:tr h="255270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&lt; 1.8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( 7.5)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( 9.1)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( 7.6)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(11.9)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( 7.5)</a:t>
                      </a:r>
                    </a:p>
                  </a:txBody>
                  <a:tcPr marL="29614" marR="29614" marT="19743" marB="19743" anchor="ctr"/>
                </a:tc>
              </a:tr>
              <a:tr h="25527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1.8 ≤ LDL - C &lt; 2.6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(43.3)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(42.4)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(37.9)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(37.3)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(41.8)</a:t>
                      </a:r>
                    </a:p>
                  </a:txBody>
                  <a:tcPr marL="29614" marR="29614" marT="19743" marB="19743" anchor="ctr"/>
                </a:tc>
              </a:tr>
              <a:tr h="255905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≥ </a:t>
                      </a:r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(49.3)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(48.5)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(54.5)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(50.7)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(50.7)</a:t>
                      </a:r>
                    </a:p>
                  </a:txBody>
                  <a:tcPr marL="29614" marR="29614" marT="19743" marB="19743" anchor="ctr"/>
                </a:tc>
              </a:tr>
              <a:tr h="282575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TG,mmol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1.8</a:t>
                      </a:r>
                      <a:r>
                        <a:rPr lang="zh-CN" sz="16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1.7</a:t>
                      </a:r>
                      <a:r>
                        <a:rPr lang="zh-CN" sz="1600" b="1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1.8</a:t>
                      </a:r>
                      <a:r>
                        <a:rPr lang="zh-CN" sz="1600" b="1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1.6</a:t>
                      </a:r>
                      <a:r>
                        <a:rPr lang="zh-CN" sz="1600" b="1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1.7</a:t>
                      </a:r>
                      <a:r>
                        <a:rPr lang="zh-CN" sz="16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68580" marR="68580" marT="0" marB="0"/>
                </a:tc>
              </a:tr>
              <a:tr h="255905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&lt; 1.7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(55.2)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(63.6)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(57.6)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(65.7)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(62.7)</a:t>
                      </a:r>
                    </a:p>
                  </a:txBody>
                  <a:tcPr marL="29614" marR="29614" marT="19743" marB="19743" anchor="ctr"/>
                </a:tc>
              </a:tr>
              <a:tr h="255270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≥ </a:t>
                      </a:r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(44.8)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(36.4)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(42.4)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(34.3)</a:t>
                      </a:r>
                    </a:p>
                  </a:txBody>
                  <a:tcPr marL="29614" marR="29614" marT="19743" marB="19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(37.3)</a:t>
                      </a:r>
                    </a:p>
                  </a:txBody>
                  <a:tcPr marL="29614" marR="29614" marT="19743" marB="19743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612140" y="501015"/>
            <a:ext cx="3177540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Results-1</a:t>
            </a:r>
            <a:endParaRPr lang="en-US" b="1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002780" y="1376680"/>
            <a:ext cx="4677410" cy="698500"/>
          </a:xfrm>
          <a:prstGeom prst="rect">
            <a:avLst/>
          </a:prstGeom>
          <a:solidFill>
            <a:srgbClr val="156082"/>
          </a:solidFill>
        </p:spPr>
        <p:txBody>
          <a:bodyPr vert="horz" lIns="91440" tIns="45720" rIns="91440" bIns="45720" rtlCol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SHR1918 injection significantly reduced percantage TG levels, compared to placebo. 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t="5265" r="2843" b="3166"/>
          <a:stretch>
            <a:fillRect/>
          </a:stretch>
        </p:blipFill>
        <p:spPr>
          <a:xfrm>
            <a:off x="174625" y="2113915"/>
            <a:ext cx="5757545" cy="3742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045845" y="1376680"/>
            <a:ext cx="4886325" cy="698500"/>
          </a:xfrm>
          <a:prstGeom prst="rect">
            <a:avLst/>
          </a:prstGeom>
          <a:solidFill>
            <a:srgbClr val="156082"/>
          </a:solidFill>
        </p:spPr>
        <p:txBody>
          <a:bodyPr vert="horz" lIns="91440" tIns="45720" rIns="91440" bIns="45720" rtlCol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SHR1918 injection significantly reduced percentage  LDL-C levels from baseline, compare to placebo.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2140" y="5817870"/>
            <a:ext cx="138938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LS:least-squares </a:t>
            </a:r>
          </a:p>
        </p:txBody>
      </p:sp>
      <p:pic>
        <p:nvPicPr>
          <p:cNvPr id="17" name="图片 16" descr="TG折线图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 l="1026" t="4083" r="5006" b="1852"/>
          <a:stretch>
            <a:fillRect/>
          </a:stretch>
        </p:blipFill>
        <p:spPr>
          <a:xfrm>
            <a:off x="6258560" y="2075180"/>
            <a:ext cx="5421630" cy="3781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LDL-C、TG下降绝对值比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1382" t="3902" r="6493"/>
          <a:stretch>
            <a:fillRect/>
          </a:stretch>
        </p:blipFill>
        <p:spPr>
          <a:xfrm>
            <a:off x="488950" y="2075180"/>
            <a:ext cx="5330825" cy="3862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32840" y="1376680"/>
            <a:ext cx="4686935" cy="698500"/>
          </a:xfrm>
          <a:prstGeom prst="rect">
            <a:avLst/>
          </a:prstGeom>
          <a:solidFill>
            <a:srgbClr val="15608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Absolute reductions in LDL-C and TG levels were observed in pts with SHR1918 injection.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612140" y="501015"/>
            <a:ext cx="3177540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Results-2</a:t>
            </a:r>
            <a:endParaRPr lang="en-US" b="1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 descr="ApoB、ApoA1绝对值下降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 l="1380" t="3938" r="5810" b="1609"/>
          <a:stretch>
            <a:fillRect/>
          </a:stretch>
        </p:blipFill>
        <p:spPr>
          <a:xfrm>
            <a:off x="6096635" y="2054860"/>
            <a:ext cx="5329555" cy="3883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848475" y="1356360"/>
            <a:ext cx="4577715" cy="698500"/>
          </a:xfrm>
          <a:prstGeom prst="rect">
            <a:avLst/>
          </a:prstGeom>
          <a:solidFill>
            <a:srgbClr val="156082"/>
          </a:solidFill>
        </p:spPr>
        <p:txBody>
          <a:bodyPr vert="horz" lIns="91440" tIns="45720" rIns="91440" bIns="45720" rtlCol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Absolute reductions in ApoB and ApoA1 levels were observed in pts with SHR1918 injection.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612140" y="501015"/>
            <a:ext cx="3177540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Results-3</a:t>
            </a:r>
            <a:endParaRPr lang="en-US" b="1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895465" y="1356360"/>
            <a:ext cx="4794885" cy="698500"/>
          </a:xfrm>
          <a:prstGeom prst="rect">
            <a:avLst/>
          </a:prstGeom>
          <a:solidFill>
            <a:srgbClr val="156082"/>
          </a:solidFill>
        </p:spPr>
        <p:txBody>
          <a:bodyPr vert="horz" lIns="91440" tIns="45720" rIns="91440" bIns="45720" rtlCol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SHR1918 injection significantly reduced percantage non-HDL-C levels, compared to placebo.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45845" y="5793105"/>
            <a:ext cx="138938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LS:least-squares </a:t>
            </a:r>
          </a:p>
        </p:txBody>
      </p:sp>
      <p:pic>
        <p:nvPicPr>
          <p:cNvPr id="2" name="图片 1" descr="non HDL-C折线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l="1161" r="6090" b="2136"/>
          <a:stretch>
            <a:fillRect/>
          </a:stretch>
        </p:blipFill>
        <p:spPr>
          <a:xfrm>
            <a:off x="6182360" y="2082165"/>
            <a:ext cx="5512435" cy="3703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ApoB折线图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 l="1322" t="3290" r="5524" b="2130"/>
          <a:stretch>
            <a:fillRect/>
          </a:stretch>
        </p:blipFill>
        <p:spPr>
          <a:xfrm>
            <a:off x="417830" y="2133600"/>
            <a:ext cx="5480050" cy="36493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300480" y="1379220"/>
            <a:ext cx="4597400" cy="744220"/>
          </a:xfrm>
          <a:prstGeom prst="rect">
            <a:avLst/>
          </a:prstGeom>
          <a:solidFill>
            <a:srgbClr val="156082"/>
          </a:solidFill>
        </p:spPr>
        <p:txBody>
          <a:bodyPr vert="horz" lIns="91440" tIns="45720" rIns="91440" bIns="45720" rtlCol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SHR1918 injection significantly reduced percentage  ApoB levels from baseline, compare to placebo.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44*515"/>
  <p:tag name="TABLE_ENDDRAG_RECT" val="46*10*844*5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8.15,&quot;left&quot;:15,&quot;top&quot;:106.8,&quot;width&quot;:915.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8.15,&quot;left&quot;:15,&quot;top&quot;:106.8,&quot;width&quot;:915.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8.15,&quot;left&quot;:15,&quot;top&quot;:106.8,&quot;width&quot;:915.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8.15,&quot;left&quot;:15,&quot;top&quot;:106.8,&quot;width&quot;:915.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6,&quot;left&quot;:39.3,&quot;top&quot;:107.65,&quot;width&quot;:88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6,&quot;left&quot;:39.3,&quot;top&quot;:107.65,&quot;width&quot;:88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6,&quot;left&quot;:39.3,&quot;top&quot;:107.65,&quot;width&quot;:88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6,&quot;left&quot;:39.3,&quot;top&quot;:107.65,&quot;width&quot;:88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96*373"/>
  <p:tag name="TABLE_ENDDRAG_RECT" val="138*122*696*3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31*442"/>
  <p:tag name="TABLE_ENDDRAG_RECT" val="11*41*431*4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75,&quot;left&quot;:13.75,&quot;top&quot;:108.4,&quot;width&quot;:917.1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24*198"/>
  <p:tag name="TABLE_ENDDRAG_RECT" val="479*169*424*1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75,&quot;left&quot;:13.75,&quot;top&quot;:108.4,&quot;width&quot;:917.1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75,&quot;left&quot;:13.75,&quot;top&quot;:108.4,&quot;width&quot;:917.1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75,&quot;left&quot;:13.75,&quot;top&quot;:108.4,&quot;width&quot;:917.1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75,&quot;left&quot;:25.8,&quot;top&quot;:106.8,&quot;width&quot;:905.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75,&quot;left&quot;:25.8,&quot;top&quot;:106.8,&quot;width&quot;:905.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75,&quot;left&quot;:25.8,&quot;top&quot;:106.8,&quot;width&quot;:905.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75,&quot;left&quot;:25.8,&quot;top&quot;:106.8,&quot;width&quot;:905.1}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1656</Words>
  <Application>Microsoft Office PowerPoint</Application>
  <PresentationFormat>自定义</PresentationFormat>
  <Paragraphs>336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Custom Design</vt:lpstr>
      <vt:lpstr>1_Custom Design</vt:lpstr>
      <vt:lpstr>PowerPoint 演示文稿</vt:lpstr>
      <vt:lpstr>Rationale</vt:lpstr>
      <vt:lpstr>Objective</vt:lpstr>
      <vt:lpstr>Study design</vt:lpstr>
      <vt:lpstr>Study design </vt:lpstr>
      <vt:lpstr>PowerPoint 演示文稿</vt:lpstr>
      <vt:lpstr>PowerPoint 演示文稿</vt:lpstr>
      <vt:lpstr>PowerPoint 演示文稿</vt:lpstr>
      <vt:lpstr>PowerPoint 演示文稿</vt:lpstr>
      <vt:lpstr>Results-2</vt:lpstr>
      <vt:lpstr>Safety </vt:lpstr>
      <vt:lpstr>Common TEAEs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Jennifer Wong</dc:creator>
  <cp:lastModifiedBy>Pc1</cp:lastModifiedBy>
  <cp:revision>40</cp:revision>
  <dcterms:created xsi:type="dcterms:W3CDTF">2024-06-12T15:54:00Z</dcterms:created>
  <dcterms:modified xsi:type="dcterms:W3CDTF">2025-03-13T12:51:26Z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EE241094CB184882B9F826A0D742CE66_13</vt:lpwstr>
  </property>
  <property fmtid="{D5CDD505-2E9C-101B-9397-08002B2CF9AE}" pid="3" name="KSOProductBuildVer">
    <vt:lpwstr>2052-12.1.0.20305</vt:lpwstr>
  </property>
</Properties>
</file>