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4" r:id="rId2"/>
  </p:sldMasterIdLst>
  <p:notesMasterIdLst>
    <p:notesMasterId r:id="rId19"/>
  </p:notesMasterIdLst>
  <p:handoutMasterIdLst>
    <p:handoutMasterId r:id="rId20"/>
  </p:handoutMasterIdLst>
  <p:sldIdLst>
    <p:sldId id="297" r:id="rId3"/>
    <p:sldId id="310" r:id="rId4"/>
    <p:sldId id="2145726347" r:id="rId5"/>
    <p:sldId id="258" r:id="rId6"/>
    <p:sldId id="2145726426" r:id="rId7"/>
    <p:sldId id="424" r:id="rId8"/>
    <p:sldId id="2145726425" r:id="rId9"/>
    <p:sldId id="509" r:id="rId10"/>
    <p:sldId id="2145726269" r:id="rId11"/>
    <p:sldId id="311" r:id="rId12"/>
    <p:sldId id="457" r:id="rId13"/>
    <p:sldId id="268" r:id="rId14"/>
    <p:sldId id="313" r:id="rId15"/>
    <p:sldId id="262" r:id="rId16"/>
    <p:sldId id="2145726427" r:id="rId17"/>
    <p:sldId id="515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" id="{89B0C5F4-A315-7640-ABE1-4F0DE1FE9CAB}">
          <p14:sldIdLst>
            <p14:sldId id="297"/>
            <p14:sldId id="310"/>
            <p14:sldId id="2145726347"/>
            <p14:sldId id="258"/>
            <p14:sldId id="2145726426"/>
            <p14:sldId id="424"/>
            <p14:sldId id="2145726425"/>
            <p14:sldId id="509"/>
            <p14:sldId id="2145726269"/>
            <p14:sldId id="311"/>
            <p14:sldId id="457"/>
            <p14:sldId id="268"/>
            <p14:sldId id="313"/>
            <p14:sldId id="262"/>
            <p14:sldId id="2145726427"/>
            <p14:sldId id="51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6CC"/>
    <a:srgbClr val="FF0000"/>
    <a:srgbClr val="C10E1F"/>
    <a:srgbClr val="FFA900"/>
    <a:srgbClr val="FF85FF"/>
    <a:srgbClr val="011893"/>
    <a:srgbClr val="FFFFFF"/>
    <a:srgbClr val="C10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56"/>
    <p:restoredTop sz="80865"/>
  </p:normalViewPr>
  <p:slideViewPr>
    <p:cSldViewPr snapToGrid="0" snapToObjects="1">
      <p:cViewPr varScale="1">
        <p:scale>
          <a:sx n="104" d="100"/>
          <a:sy n="104" d="100"/>
        </p:scale>
        <p:origin x="12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2D2D93-8703-F275-E6AD-C4A00BDE97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EE0A0C-5DF0-2508-F618-0992764054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46F13-2EF1-8641-A22D-4C3265C6FB12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3426C-578C-1C65-8CBC-3E444761CA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7E0831-6407-672B-F1A0-BBD1CCEDE0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20111-FE5F-DE44-97F4-05E258531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72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0480647-A374-2E40-8098-CFEA282B3582}" type="datetimeFigureOut">
              <a:rPr lang="en-US" smtClean="0"/>
              <a:pPr/>
              <a:t>11/23/24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BB1E8CF-6542-954F-8DA2-B9786D13B5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41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E8CF-6542-954F-8DA2-B9786D13B58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12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Highlighting the effectiveness of catheter ablation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22A81-2D74-7A42-B4A6-2778DC0A55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87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AU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1E8CF-6542-954F-8DA2-B9786D13B5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640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E8CF-6542-954F-8DA2-B9786D13B58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376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E8CF-6542-954F-8DA2-B9786D13B58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145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AEE047-2B49-4DE1-B277-5B3A1AF4BB3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418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E8CF-6542-954F-8DA2-B9786D13B58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071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AU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AEE047-2B49-4DE1-B277-5B3A1AF4BB3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539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22A81-2D74-7A42-B4A6-2778DC0A55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3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E8CF-6542-954F-8DA2-B9786D13B58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984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E8CF-6542-954F-8DA2-B9786D13B58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914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ckground Graphic">
            <a:extLst>
              <a:ext uri="{FF2B5EF4-FFF2-40B4-BE49-F238E27FC236}">
                <a16:creationId xmlns:a16="http://schemas.microsoft.com/office/drawing/2014/main" id="{49387654-1D06-2A19-B8B2-D044347B27EE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Background Image" descr="A red and yellow curved design&#10;&#10;Description automatically generated">
              <a:extLst>
                <a:ext uri="{FF2B5EF4-FFF2-40B4-BE49-F238E27FC236}">
                  <a16:creationId xmlns:a16="http://schemas.microsoft.com/office/drawing/2014/main" id="{1F96157B-11C9-D6DC-8750-C54931318D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20" name="AHA Logo" descr="Logo&#10;&#10;Description automatically generated">
              <a:extLst>
                <a:ext uri="{FF2B5EF4-FFF2-40B4-BE49-F238E27FC236}">
                  <a16:creationId xmlns:a16="http://schemas.microsoft.com/office/drawing/2014/main" id="{2B3697C3-0036-5549-A91B-324D999E26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93922" y="4186936"/>
              <a:ext cx="1164473" cy="631145"/>
            </a:xfrm>
            <a:prstGeom prst="rect">
              <a:avLst/>
            </a:prstGeom>
          </p:spPr>
        </p:pic>
      </p:grpSp>
      <p:sp>
        <p:nvSpPr>
          <p:cNvPr id="9" name="Presentation Title">
            <a:extLst>
              <a:ext uri="{FF2B5EF4-FFF2-40B4-BE49-F238E27FC236}">
                <a16:creationId xmlns:a16="http://schemas.microsoft.com/office/drawing/2014/main" id="{B7FB9AEF-A2C3-1655-A7C0-E94911D5CE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3922" y="1392872"/>
            <a:ext cx="4943632" cy="1989851"/>
          </a:xfrm>
        </p:spPr>
        <p:txBody>
          <a:bodyPr anchor="t">
            <a:normAutofit/>
          </a:bodyPr>
          <a:lstStyle>
            <a:lvl1pPr algn="l">
              <a:lnSpc>
                <a:spcPct val="110000"/>
              </a:lnSpc>
              <a:defRPr sz="3200" b="1" i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 Arial black ALL CAPS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2913BAD4-6B08-AD33-D98B-166C53B85B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3922" y="3404069"/>
            <a:ext cx="4943632" cy="409793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 name(s)</a:t>
            </a:r>
          </a:p>
        </p:txBody>
      </p:sp>
      <p:sp>
        <p:nvSpPr>
          <p:cNvPr id="11" name="Logo Placeholder">
            <a:extLst>
              <a:ext uri="{FF2B5EF4-FFF2-40B4-BE49-F238E27FC236}">
                <a16:creationId xmlns:a16="http://schemas.microsoft.com/office/drawing/2014/main" id="{93A0C854-DD11-8BDB-128D-35B687EB7C6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3923" y="487900"/>
            <a:ext cx="1873838" cy="6787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Your Company Logo</a:t>
            </a:r>
          </a:p>
        </p:txBody>
      </p:sp>
      <p:pic>
        <p:nvPicPr>
          <p:cNvPr id="13" name="Picture 12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7BC9CB72-EA2A-DAE2-6C40-D5E046089E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00901" y="4110361"/>
            <a:ext cx="749176" cy="70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48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0B50B413-95D4-90BC-3E56-972CF73445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2" name="Page Title"/>
          <p:cNvSpPr>
            <a:spLocks noGrp="1"/>
          </p:cNvSpPr>
          <p:nvPr>
            <p:ph type="title" hasCustomPrompt="1"/>
          </p:nvPr>
        </p:nvSpPr>
        <p:spPr>
          <a:xfrm>
            <a:off x="437990" y="614723"/>
            <a:ext cx="8268020" cy="1075902"/>
          </a:xfrm>
        </p:spPr>
        <p:txBody>
          <a:bodyPr/>
          <a:lstStyle/>
          <a:p>
            <a:r>
              <a:rPr lang="en-US" dirty="0"/>
              <a:t>TITLE IS ALL CAPS AT 25-30PTS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AEAA2984-2A59-A54C-B427-DEE957944C2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27" y="1080655"/>
            <a:ext cx="6822082" cy="32161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Subtitle is Arial Bold at 16pt</a:t>
            </a:r>
          </a:p>
        </p:txBody>
      </p:sp>
      <p:sp>
        <p:nvSpPr>
          <p:cNvPr id="8" name="Sub Subhead 1">
            <a:extLst>
              <a:ext uri="{FF2B5EF4-FFF2-40B4-BE49-F238E27FC236}">
                <a16:creationId xmlns:a16="http://schemas.microsoft.com/office/drawing/2014/main" id="{6E09E779-4AA7-8C41-A5C4-09B386E84A3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37990" y="1690626"/>
            <a:ext cx="4010105" cy="458982"/>
          </a:xfrm>
        </p:spPr>
        <p:txBody>
          <a:bodyPr anchor="b">
            <a:norm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title is Arial bold at 14pts</a:t>
            </a:r>
          </a:p>
        </p:txBody>
      </p:sp>
      <p:sp>
        <p:nvSpPr>
          <p:cNvPr id="3" name="Body Copy 1"/>
          <p:cNvSpPr>
            <a:spLocks noGrp="1"/>
          </p:cNvSpPr>
          <p:nvPr>
            <p:ph sz="half" idx="1" hasCustomPrompt="1"/>
          </p:nvPr>
        </p:nvSpPr>
        <p:spPr>
          <a:xfrm>
            <a:off x="437990" y="2149609"/>
            <a:ext cx="4010105" cy="2483113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9" name="Sub Subhead 2">
            <a:extLst>
              <a:ext uri="{FF2B5EF4-FFF2-40B4-BE49-F238E27FC236}">
                <a16:creationId xmlns:a16="http://schemas.microsoft.com/office/drawing/2014/main" id="{3C97490B-A0CA-6842-B0D4-A768FEA98C5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710722" y="1690626"/>
            <a:ext cx="4010105" cy="458982"/>
          </a:xfrm>
        </p:spPr>
        <p:txBody>
          <a:bodyPr anchor="b">
            <a:norm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title is Arial bold at 14pts</a:t>
            </a:r>
          </a:p>
        </p:txBody>
      </p:sp>
      <p:sp>
        <p:nvSpPr>
          <p:cNvPr id="4" name="Body Copy 2"/>
          <p:cNvSpPr>
            <a:spLocks noGrp="1"/>
          </p:cNvSpPr>
          <p:nvPr>
            <p:ph sz="half" idx="2" hasCustomPrompt="1"/>
          </p:nvPr>
        </p:nvSpPr>
        <p:spPr>
          <a:xfrm>
            <a:off x="4710722" y="2149608"/>
            <a:ext cx="4010105" cy="2483114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14" name="Footer Placeholder ">
            <a:extLst>
              <a:ext uri="{FF2B5EF4-FFF2-40B4-BE49-F238E27FC236}">
                <a16:creationId xmlns:a16="http://schemas.microsoft.com/office/drawing/2014/main" id="{9CC32C2C-31DF-2F46-9F16-B24E13AB2D1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5DBB586A-F86C-9D47-9EF2-03050CD089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17" name="Footer Logo ">
            <a:extLst>
              <a:ext uri="{FF2B5EF4-FFF2-40B4-BE49-F238E27FC236}">
                <a16:creationId xmlns:a16="http://schemas.microsoft.com/office/drawing/2014/main" id="{C675CE23-848D-C840-90DB-5DDA76AD10F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5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38EEC2-8575-094C-9FAF-3E4F66EF6C7F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">
            <a:extLst>
              <a:ext uri="{FF2B5EF4-FFF2-40B4-BE49-F238E27FC236}">
                <a16:creationId xmlns:a16="http://schemas.microsoft.com/office/drawing/2014/main" id="{51E718DA-AD40-AD44-96F9-28BF81690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789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7E23E47E-BBEC-34D7-D62B-2AC8BB8F4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2" name="Headline"/>
          <p:cNvSpPr>
            <a:spLocks noGrp="1"/>
          </p:cNvSpPr>
          <p:nvPr>
            <p:ph type="title" hasCustomPrompt="1"/>
          </p:nvPr>
        </p:nvSpPr>
        <p:spPr>
          <a:xfrm>
            <a:off x="437990" y="614723"/>
            <a:ext cx="8268020" cy="1075902"/>
          </a:xfrm>
        </p:spPr>
        <p:txBody>
          <a:bodyPr/>
          <a:lstStyle/>
          <a:p>
            <a:r>
              <a:rPr lang="en-US" dirty="0"/>
              <a:t>TITLE IS ALL CAPS AT 25-30PTS</a:t>
            </a:r>
          </a:p>
        </p:txBody>
      </p:sp>
      <p:sp>
        <p:nvSpPr>
          <p:cNvPr id="22" name="Primary Subhead">
            <a:extLst>
              <a:ext uri="{FF2B5EF4-FFF2-40B4-BE49-F238E27FC236}">
                <a16:creationId xmlns:a16="http://schemas.microsoft.com/office/drawing/2014/main" id="{9C2E350C-0407-EC4A-8E78-CB557D816F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27" y="1080655"/>
            <a:ext cx="6822082" cy="32161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Subtitle is Arial Bold at 16pt</a:t>
            </a:r>
          </a:p>
        </p:txBody>
      </p:sp>
      <p:sp>
        <p:nvSpPr>
          <p:cNvPr id="9" name="Secondary Subhead 1">
            <a:extLst>
              <a:ext uri="{FF2B5EF4-FFF2-40B4-BE49-F238E27FC236}">
                <a16:creationId xmlns:a16="http://schemas.microsoft.com/office/drawing/2014/main" id="{C9AB6A60-17CA-6742-8005-008F7B7B5FC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37990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3" name="Body Copy 1"/>
          <p:cNvSpPr>
            <a:spLocks noGrp="1"/>
          </p:cNvSpPr>
          <p:nvPr>
            <p:ph sz="half" idx="1" hasCustomPrompt="1"/>
          </p:nvPr>
        </p:nvSpPr>
        <p:spPr>
          <a:xfrm>
            <a:off x="437990" y="2149609"/>
            <a:ext cx="2423743" cy="2379168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10-12pts</a:t>
            </a:r>
          </a:p>
        </p:txBody>
      </p:sp>
      <p:sp>
        <p:nvSpPr>
          <p:cNvPr id="11" name="Secondary Subhead 2">
            <a:extLst>
              <a:ext uri="{FF2B5EF4-FFF2-40B4-BE49-F238E27FC236}">
                <a16:creationId xmlns:a16="http://schemas.microsoft.com/office/drawing/2014/main" id="{2D9FE39B-E297-9347-B65D-D304684C468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367537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8" name="Body Copy 2">
            <a:extLst>
              <a:ext uri="{FF2B5EF4-FFF2-40B4-BE49-F238E27FC236}">
                <a16:creationId xmlns:a16="http://schemas.microsoft.com/office/drawing/2014/main" id="{AA9F94AD-4803-4842-B9CD-1D2365C7EA8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367537" y="2149609"/>
            <a:ext cx="2423743" cy="2379168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10-12pts</a:t>
            </a:r>
          </a:p>
        </p:txBody>
      </p:sp>
      <p:sp>
        <p:nvSpPr>
          <p:cNvPr id="12" name="Secondary Subhead 3">
            <a:extLst>
              <a:ext uri="{FF2B5EF4-FFF2-40B4-BE49-F238E27FC236}">
                <a16:creationId xmlns:a16="http://schemas.microsoft.com/office/drawing/2014/main" id="{FD70EABA-222E-8543-A021-DA7CA30518F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97083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4" name="Body Copy 3"/>
          <p:cNvSpPr>
            <a:spLocks noGrp="1"/>
          </p:cNvSpPr>
          <p:nvPr>
            <p:ph sz="half" idx="2" hasCustomPrompt="1"/>
          </p:nvPr>
        </p:nvSpPr>
        <p:spPr>
          <a:xfrm>
            <a:off x="6297084" y="2149607"/>
            <a:ext cx="2423743" cy="2379169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10-12pts</a:t>
            </a:r>
          </a:p>
        </p:txBody>
      </p:sp>
      <p:sp>
        <p:nvSpPr>
          <p:cNvPr id="17" name="Footer Text 1">
            <a:extLst>
              <a:ext uri="{FF2B5EF4-FFF2-40B4-BE49-F238E27FC236}">
                <a16:creationId xmlns:a16="http://schemas.microsoft.com/office/drawing/2014/main" id="{E8E69C78-53AB-1A4F-95D4-5A724053EE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1" name="Footer Text 2">
            <a:extLst>
              <a:ext uri="{FF2B5EF4-FFF2-40B4-BE49-F238E27FC236}">
                <a16:creationId xmlns:a16="http://schemas.microsoft.com/office/drawing/2014/main" id="{F4B41CC0-36A5-9148-81AE-EE3BAA8363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20" name="Logo Placeholder">
            <a:extLst>
              <a:ext uri="{FF2B5EF4-FFF2-40B4-BE49-F238E27FC236}">
                <a16:creationId xmlns:a16="http://schemas.microsoft.com/office/drawing/2014/main" id="{717C4081-D4F6-A443-A222-9EC692BB5A6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5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19" name="Straight Line Connector">
            <a:extLst>
              <a:ext uri="{FF2B5EF4-FFF2-40B4-BE49-F238E27FC236}">
                <a16:creationId xmlns:a16="http://schemas.microsoft.com/office/drawing/2014/main" id="{978E947B-51A0-2B4C-8987-3D7864C88FA4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">
            <a:extLst>
              <a:ext uri="{FF2B5EF4-FFF2-40B4-BE49-F238E27FC236}">
                <a16:creationId xmlns:a16="http://schemas.microsoft.com/office/drawing/2014/main" id="{24FB4381-77B7-2D49-B182-BDBED84A9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193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580026C7-0226-7613-66B1-BF1201C52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7990" y="614723"/>
            <a:ext cx="8268020" cy="1075902"/>
          </a:xfrm>
        </p:spPr>
        <p:txBody>
          <a:bodyPr/>
          <a:lstStyle/>
          <a:p>
            <a:r>
              <a:rPr lang="en-US" dirty="0"/>
              <a:t>TITLE IS ALL CAPS AT 25-30PTS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7990" y="2149609"/>
            <a:ext cx="2423743" cy="2379168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10-12pts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7084" y="2149607"/>
            <a:ext cx="2423743" cy="2379169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10-12pts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A9F94AD-4803-4842-B9CD-1D2365C7EA8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367537" y="2149609"/>
            <a:ext cx="2423743" cy="2379168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10-12pts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9AB6A60-17CA-6742-8005-008F7B7B5FC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37990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D9FE39B-E297-9347-B65D-D304684C468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367537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D70EABA-222E-8543-A021-DA7CA30518F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97083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9C2E350C-0407-EC4A-8E78-CB557D816F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27" y="1080655"/>
            <a:ext cx="6822082" cy="32161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Subtitle is Arial Bold at 16pt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1DD87-D092-9A4D-B163-D06BE572AA6F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F5BDFF5-9AAB-F748-93B5-E892E41EE0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82B99EB5-DA84-8341-A001-DC968393A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B8771D9-2C08-5541-AE36-77D389CF66BE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F8B7DF30-2E70-F048-AC92-756805EC44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9D2FE19-F35E-A847-86CB-A2E0D36AD6E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</p:spTree>
    <p:extLst>
      <p:ext uri="{BB962C8B-B14F-4D97-AF65-F5344CB8AC3E}">
        <p14:creationId xmlns:p14="http://schemas.microsoft.com/office/powerpoint/2010/main" val="2018898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old Hearts Logo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EE7B1869-B942-484F-F442-692805614C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7006" y="116602"/>
            <a:ext cx="409208" cy="386564"/>
          </a:xfrm>
          <a:prstGeom prst="rect">
            <a:avLst/>
          </a:prstGeom>
        </p:spPr>
      </p:pic>
      <p:sp>
        <p:nvSpPr>
          <p:cNvPr id="2" name="Headline" descr="Headline&#10;"/>
          <p:cNvSpPr>
            <a:spLocks noGrp="1"/>
          </p:cNvSpPr>
          <p:nvPr>
            <p:ph type="title" hasCustomPrompt="1"/>
          </p:nvPr>
        </p:nvSpPr>
        <p:spPr>
          <a:xfrm>
            <a:off x="437990" y="614723"/>
            <a:ext cx="8268020" cy="10759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IS ALL CAPS 25-30PTS</a:t>
            </a:r>
          </a:p>
        </p:txBody>
      </p:sp>
      <p:sp>
        <p:nvSpPr>
          <p:cNvPr id="15" name="Primary Subhead" descr="Primary Subhead">
            <a:extLst>
              <a:ext uri="{FF2B5EF4-FFF2-40B4-BE49-F238E27FC236}">
                <a16:creationId xmlns:a16="http://schemas.microsoft.com/office/drawing/2014/main" id="{DDC3EE99-CD14-5047-BFF3-677423A1E2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27" y="1080655"/>
            <a:ext cx="6822082" cy="32161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Subtitle is Arial Bold at 16pt</a:t>
            </a:r>
          </a:p>
        </p:txBody>
      </p:sp>
      <p:sp>
        <p:nvSpPr>
          <p:cNvPr id="9" name="Secondary Subhead 1" descr="Secondary Subhead 1">
            <a:extLst>
              <a:ext uri="{FF2B5EF4-FFF2-40B4-BE49-F238E27FC236}">
                <a16:creationId xmlns:a16="http://schemas.microsoft.com/office/drawing/2014/main" id="{C9AB6A60-17CA-6742-8005-008F7B7B5FC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37990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3" name="Content Textbox 1" descr="Content Textbox 1"/>
          <p:cNvSpPr>
            <a:spLocks noGrp="1"/>
          </p:cNvSpPr>
          <p:nvPr>
            <p:ph sz="half" idx="1" hasCustomPrompt="1"/>
          </p:nvPr>
        </p:nvSpPr>
        <p:spPr>
          <a:xfrm>
            <a:off x="437990" y="2149609"/>
            <a:ext cx="2423743" cy="2379168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11" name="Secondary Subhead 2" descr="Secondary Subhead 2">
            <a:extLst>
              <a:ext uri="{FF2B5EF4-FFF2-40B4-BE49-F238E27FC236}">
                <a16:creationId xmlns:a16="http://schemas.microsoft.com/office/drawing/2014/main" id="{2D9FE39B-E297-9347-B65D-D304684C468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367537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8" name="Content Textbox 2" descr="Content Textbox 2">
            <a:extLst>
              <a:ext uri="{FF2B5EF4-FFF2-40B4-BE49-F238E27FC236}">
                <a16:creationId xmlns:a16="http://schemas.microsoft.com/office/drawing/2014/main" id="{AA9F94AD-4803-4842-B9CD-1D2365C7EA8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367537" y="2149609"/>
            <a:ext cx="2423743" cy="2379168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12" name="Secondary Subhead 3" descr="Secondary Subhead 3">
            <a:extLst>
              <a:ext uri="{FF2B5EF4-FFF2-40B4-BE49-F238E27FC236}">
                <a16:creationId xmlns:a16="http://schemas.microsoft.com/office/drawing/2014/main" id="{FD70EABA-222E-8543-A021-DA7CA30518F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97083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4" name="Content Textbox 3" descr="Content Textbox 3"/>
          <p:cNvSpPr>
            <a:spLocks noGrp="1"/>
          </p:cNvSpPr>
          <p:nvPr>
            <p:ph sz="half" idx="2" hasCustomPrompt="1"/>
          </p:nvPr>
        </p:nvSpPr>
        <p:spPr>
          <a:xfrm>
            <a:off x="6297084" y="2149607"/>
            <a:ext cx="2423743" cy="2379169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5" name="Bottom Border">
            <a:extLst>
              <a:ext uri="{FF2B5EF4-FFF2-40B4-BE49-F238E27FC236}">
                <a16:creationId xmlns:a16="http://schemas.microsoft.com/office/drawing/2014/main" id="{AB0B32BF-3044-3F9E-91F2-76D10059453E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7" name="Footer Text 1" descr="Footer Text 1">
            <a:extLst>
              <a:ext uri="{FF2B5EF4-FFF2-40B4-BE49-F238E27FC236}">
                <a16:creationId xmlns:a16="http://schemas.microsoft.com/office/drawing/2014/main" id="{291A53FE-1EDA-434C-AD2D-43D7C1349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1" name="Footer Text 2" descr="Footer Text 2">
            <a:extLst>
              <a:ext uri="{FF2B5EF4-FFF2-40B4-BE49-F238E27FC236}">
                <a16:creationId xmlns:a16="http://schemas.microsoft.com/office/drawing/2014/main" id="{C0F627A2-EF0A-A34A-814D-747419ED48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20" name="Logo" descr="Logo&#10;">
            <a:extLst>
              <a:ext uri="{FF2B5EF4-FFF2-40B4-BE49-F238E27FC236}">
                <a16:creationId xmlns:a16="http://schemas.microsoft.com/office/drawing/2014/main" id="{BD4C97E7-0429-7A45-82CE-2FFEB3F8AEC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8" name="Slide Number " descr="Slide number">
            <a:extLst>
              <a:ext uri="{FF2B5EF4-FFF2-40B4-BE49-F238E27FC236}">
                <a16:creationId xmlns:a16="http://schemas.microsoft.com/office/drawing/2014/main" id="{76F9E6B8-8DB4-C240-ABC9-CE235C904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Line Connector">
            <a:extLst>
              <a:ext uri="{FF2B5EF4-FFF2-40B4-BE49-F238E27FC236}">
                <a16:creationId xmlns:a16="http://schemas.microsoft.com/office/drawing/2014/main" id="{FD7797FB-A08E-2445-8AEA-6A04DABF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793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BFB1DBA4-40FC-CEF7-314F-7A0B58A68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2" name="Page 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IS ALL CAPS AT 25-30PTS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A8C6698E-3A17-2C4B-A772-35E80587AD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27" y="1080655"/>
            <a:ext cx="6822082" cy="32161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Subtitle is Arial Bold at 16pt</a:t>
            </a:r>
          </a:p>
        </p:txBody>
      </p:sp>
      <p:sp>
        <p:nvSpPr>
          <p:cNvPr id="3" name="Content Placeholder Box 1"/>
          <p:cNvSpPr>
            <a:spLocks noGrp="1"/>
          </p:cNvSpPr>
          <p:nvPr>
            <p:ph sz="half" idx="1" hasCustomPrompt="1"/>
          </p:nvPr>
        </p:nvSpPr>
        <p:spPr>
          <a:xfrm>
            <a:off x="504970" y="1762897"/>
            <a:ext cx="2331816" cy="264434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28" name="Content Placeholder Box 2">
            <a:extLst>
              <a:ext uri="{FF2B5EF4-FFF2-40B4-BE49-F238E27FC236}">
                <a16:creationId xmlns:a16="http://schemas.microsoft.com/office/drawing/2014/main" id="{8120CBB7-A2A4-E74E-B87E-2D76A9E46746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3386450" y="1762897"/>
            <a:ext cx="2331816" cy="264434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29" name="Content Placeholder Box 3">
            <a:extLst>
              <a:ext uri="{FF2B5EF4-FFF2-40B4-BE49-F238E27FC236}">
                <a16:creationId xmlns:a16="http://schemas.microsoft.com/office/drawing/2014/main" id="{487B6099-C961-B743-A222-7C76DF372EC0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6364063" y="1762897"/>
            <a:ext cx="2331816" cy="264434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86B82A6A-55B3-9D47-9DE3-33378D484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69F20A52-3F30-6848-B02A-CC784D394B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16" name="Footer Logo">
            <a:extLst>
              <a:ext uri="{FF2B5EF4-FFF2-40B4-BE49-F238E27FC236}">
                <a16:creationId xmlns:a16="http://schemas.microsoft.com/office/drawing/2014/main" id="{D66F458C-2735-9B48-946D-FEF3C31F50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2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15" name="Vertical Line Connector">
            <a:extLst>
              <a:ext uri="{FF2B5EF4-FFF2-40B4-BE49-F238E27FC236}">
                <a16:creationId xmlns:a16="http://schemas.microsoft.com/office/drawing/2014/main" id="{FFB29AEA-9063-F540-B560-B6DE4146B920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">
            <a:extLst>
              <a:ext uri="{FF2B5EF4-FFF2-40B4-BE49-F238E27FC236}">
                <a16:creationId xmlns:a16="http://schemas.microsoft.com/office/drawing/2014/main" id="{E1ED4A31-F45A-AD47-979B-DA3BA52F4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70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56751E9E-07FF-0A61-C5F7-22CED8828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2" name="Headline"/>
          <p:cNvSpPr>
            <a:spLocks noGrp="1"/>
          </p:cNvSpPr>
          <p:nvPr>
            <p:ph type="title" hasCustomPrompt="1"/>
          </p:nvPr>
        </p:nvSpPr>
        <p:spPr>
          <a:xfrm>
            <a:off x="437990" y="614724"/>
            <a:ext cx="8268020" cy="41821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 dirty="0"/>
              <a:t>SLIDE HEADER IS Arial black ALL CAPS AT 20PTS</a:t>
            </a:r>
          </a:p>
        </p:txBody>
      </p:sp>
      <p:sp>
        <p:nvSpPr>
          <p:cNvPr id="3" name="Subhead Section Number 1 with a Circle"/>
          <p:cNvSpPr>
            <a:spLocks noGrp="1"/>
          </p:cNvSpPr>
          <p:nvPr>
            <p:ph sz="half" idx="1" hasCustomPrompt="1"/>
          </p:nvPr>
        </p:nvSpPr>
        <p:spPr>
          <a:xfrm>
            <a:off x="437991" y="1204183"/>
            <a:ext cx="457200" cy="4572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8" name="Body Copy 1">
            <a:extLst>
              <a:ext uri="{FF2B5EF4-FFF2-40B4-BE49-F238E27FC236}">
                <a16:creationId xmlns:a16="http://schemas.microsoft.com/office/drawing/2014/main" id="{AA9F94AD-4803-4842-B9CD-1D2365C7EA8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7992" y="1753129"/>
            <a:ext cx="3913876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9" name="Subhead Section Number 2 with a Circle">
            <a:extLst>
              <a:ext uri="{FF2B5EF4-FFF2-40B4-BE49-F238E27FC236}">
                <a16:creationId xmlns:a16="http://schemas.microsoft.com/office/drawing/2014/main" id="{4B16A25D-27F6-844F-B866-D1D8F748178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806950" y="1204183"/>
            <a:ext cx="457200" cy="4572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0" name="Body Copy 2">
            <a:extLst>
              <a:ext uri="{FF2B5EF4-FFF2-40B4-BE49-F238E27FC236}">
                <a16:creationId xmlns:a16="http://schemas.microsoft.com/office/drawing/2014/main" id="{CDCE5C14-0907-0040-B016-5A3EB79D35D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806951" y="1753129"/>
            <a:ext cx="3913876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11" name="Subhead Section Number 3 with a Circle">
            <a:extLst>
              <a:ext uri="{FF2B5EF4-FFF2-40B4-BE49-F238E27FC236}">
                <a16:creationId xmlns:a16="http://schemas.microsoft.com/office/drawing/2014/main" id="{1313D73A-419F-CF44-A231-C8789EC6BF9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37991" y="2967038"/>
            <a:ext cx="457200" cy="4572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2" name="Body Copy 3">
            <a:extLst>
              <a:ext uri="{FF2B5EF4-FFF2-40B4-BE49-F238E27FC236}">
                <a16:creationId xmlns:a16="http://schemas.microsoft.com/office/drawing/2014/main" id="{3D2A72FB-4A53-D744-8854-CE9C11F1FD2A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37992" y="3515984"/>
            <a:ext cx="3913876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13" name="Subhead Section Number 4 with a Circle">
            <a:extLst>
              <a:ext uri="{FF2B5EF4-FFF2-40B4-BE49-F238E27FC236}">
                <a16:creationId xmlns:a16="http://schemas.microsoft.com/office/drawing/2014/main" id="{1E014EB3-3E20-0B43-BCC5-ADCA9FF75706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4806950" y="2967038"/>
            <a:ext cx="457200" cy="4572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4" name="Body Copy 4">
            <a:extLst>
              <a:ext uri="{FF2B5EF4-FFF2-40B4-BE49-F238E27FC236}">
                <a16:creationId xmlns:a16="http://schemas.microsoft.com/office/drawing/2014/main" id="{8D9FFC47-78CD-D246-9A49-216376CD840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4806951" y="3515984"/>
            <a:ext cx="3913876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28" name="Red Rectangle at Footer">
            <a:extLst>
              <a:ext uri="{FF2B5EF4-FFF2-40B4-BE49-F238E27FC236}">
                <a16:creationId xmlns:a16="http://schemas.microsoft.com/office/drawing/2014/main" id="{FA1CDB2B-BA8C-1F4C-BD9D-A37069FF0311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Text 1">
            <a:extLst>
              <a:ext uri="{FF2B5EF4-FFF2-40B4-BE49-F238E27FC236}">
                <a16:creationId xmlns:a16="http://schemas.microsoft.com/office/drawing/2014/main" id="{99D6B3EA-317A-7545-805F-3A5DEE3B7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47" name="Footer Text 2">
            <a:extLst>
              <a:ext uri="{FF2B5EF4-FFF2-40B4-BE49-F238E27FC236}">
                <a16:creationId xmlns:a16="http://schemas.microsoft.com/office/drawing/2014/main" id="{A6260234-959A-A24A-91C8-9EB5708B3B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46" name="Logo Placeholder">
            <a:extLst>
              <a:ext uri="{FF2B5EF4-FFF2-40B4-BE49-F238E27FC236}">
                <a16:creationId xmlns:a16="http://schemas.microsoft.com/office/drawing/2014/main" id="{57C42273-4ACE-D242-87CE-89630D2257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45" name="Straight Line Connector">
            <a:extLst>
              <a:ext uri="{FF2B5EF4-FFF2-40B4-BE49-F238E27FC236}">
                <a16:creationId xmlns:a16="http://schemas.microsoft.com/office/drawing/2014/main" id="{158F4B84-3B6A-3C4A-81E0-8BF5B683E479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lide Number">
            <a:extLst>
              <a:ext uri="{FF2B5EF4-FFF2-40B4-BE49-F238E27FC236}">
                <a16:creationId xmlns:a16="http://schemas.microsoft.com/office/drawing/2014/main" id="{063C635A-6153-9345-953B-68FCC3EA2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375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s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old Hearts Logo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9E3585EF-19F4-B5E6-6F2A-DA3C6E178A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7006" y="116602"/>
            <a:ext cx="409208" cy="3865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7990" y="614724"/>
            <a:ext cx="8268020" cy="41821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HEADER IS Arial ALL CAPS AT 20PTS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A9F94AD-4803-4842-B9CD-1D2365C7EA8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7992" y="1753129"/>
            <a:ext cx="3913876" cy="1022944"/>
          </a:xfrm>
          <a:ln>
            <a:noFill/>
          </a:ln>
        </p:spPr>
        <p:txBody>
          <a:bodyPr/>
          <a:lstStyle>
            <a:lvl1pPr>
              <a:defRPr sz="1000"/>
            </a:lvl1pPr>
          </a:lstStyle>
          <a:p>
            <a:pPr lvl="0"/>
            <a:r>
              <a:rPr lang="en-US" dirty="0"/>
              <a:t>Body copy is Arial at 10-12pts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DCE5C14-0907-0040-B016-5A3EB79D35D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806951" y="1753129"/>
            <a:ext cx="3913876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en-US" dirty="0"/>
              <a:t>Body copy is Arial at 10-12pts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2A72FB-4A53-D744-8854-CE9C11F1FD2A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37992" y="3515984"/>
            <a:ext cx="3913876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en-US" dirty="0"/>
              <a:t>Body copy is Arial at 10-12pts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D9FFC47-78CD-D246-9A49-216376CD840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4806951" y="3515984"/>
            <a:ext cx="3913876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en-US" dirty="0"/>
              <a:t>Body copy is Arial at 10-12pts 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5911E3C-A0CB-9B4A-A53F-CF700E9002B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7991" y="1204183"/>
            <a:ext cx="457200" cy="4572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4EA4460-3772-A84F-B580-A575E36AFE1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806950" y="1204183"/>
            <a:ext cx="457200" cy="4572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BC387B01-3627-1B46-834C-B744A1E2840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37991" y="2967038"/>
            <a:ext cx="457200" cy="4572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B24D04F-3524-BF4F-8FAB-491AFB60F3D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4806950" y="2967038"/>
            <a:ext cx="457200" cy="4572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A8E5501-6375-F44D-B2E4-B49E3AF40026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45" name="Footer Placeholder 4">
            <a:extLst>
              <a:ext uri="{FF2B5EF4-FFF2-40B4-BE49-F238E27FC236}">
                <a16:creationId xmlns:a16="http://schemas.microsoft.com/office/drawing/2014/main" id="{29C65F5E-061A-6B49-A416-E64FC42F9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ED2893FE-CECA-B540-B80B-B02EFAF65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83E75D7-5703-6049-80B1-94ADE6BD30CE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10">
            <a:extLst>
              <a:ext uri="{FF2B5EF4-FFF2-40B4-BE49-F238E27FC236}">
                <a16:creationId xmlns:a16="http://schemas.microsoft.com/office/drawing/2014/main" id="{A634BF51-E6D3-6B48-9F97-9ED947F56FB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36CD95AA-2DBD-A943-82C9-D1372495D6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</p:spTree>
    <p:extLst>
      <p:ext uri="{BB962C8B-B14F-4D97-AF65-F5344CB8AC3E}">
        <p14:creationId xmlns:p14="http://schemas.microsoft.com/office/powerpoint/2010/main" val="1165786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1CA3B0CA-70FB-51C0-B95C-93C48A5670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2" name="Headline" descr="Headline"/>
          <p:cNvSpPr>
            <a:spLocks noGrp="1"/>
          </p:cNvSpPr>
          <p:nvPr>
            <p:ph type="title" hasCustomPrompt="1"/>
          </p:nvPr>
        </p:nvSpPr>
        <p:spPr>
          <a:xfrm>
            <a:off x="437990" y="614724"/>
            <a:ext cx="8268020" cy="41821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 dirty="0"/>
              <a:t>SLIDE HEADER IS Arial BOLD ALL CAPS AT 20PTS</a:t>
            </a:r>
          </a:p>
        </p:txBody>
      </p:sp>
      <p:sp>
        <p:nvSpPr>
          <p:cNvPr id="8" name="Content Textbox 1" descr="Content Textbox 1">
            <a:extLst>
              <a:ext uri="{FF2B5EF4-FFF2-40B4-BE49-F238E27FC236}">
                <a16:creationId xmlns:a16="http://schemas.microsoft.com/office/drawing/2014/main" id="{AA9F94AD-4803-4842-B9CD-1D2365C7EA8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71264" y="2136871"/>
            <a:ext cx="2442790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10pts</a:t>
            </a:r>
          </a:p>
        </p:txBody>
      </p:sp>
      <p:sp>
        <p:nvSpPr>
          <p:cNvPr id="29" name="Content Textbox 2" descr="Content Textbox 2">
            <a:extLst>
              <a:ext uri="{FF2B5EF4-FFF2-40B4-BE49-F238E27FC236}">
                <a16:creationId xmlns:a16="http://schemas.microsoft.com/office/drawing/2014/main" id="{1ACFD52E-6004-544B-AFFF-BD5AA425275C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3331395" y="2136871"/>
            <a:ext cx="2442790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10pts</a:t>
            </a:r>
          </a:p>
        </p:txBody>
      </p:sp>
      <p:sp>
        <p:nvSpPr>
          <p:cNvPr id="31" name="Content Textbox 3" descr="Content Textbox 3">
            <a:extLst>
              <a:ext uri="{FF2B5EF4-FFF2-40B4-BE49-F238E27FC236}">
                <a16:creationId xmlns:a16="http://schemas.microsoft.com/office/drawing/2014/main" id="{107B16FF-735F-A64A-B33C-54E56AE3B823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6091527" y="2136871"/>
            <a:ext cx="2442790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10pts</a:t>
            </a:r>
          </a:p>
        </p:txBody>
      </p:sp>
      <p:sp>
        <p:nvSpPr>
          <p:cNvPr id="24" name="Content Textbox 4" descr="Content Textbox 4">
            <a:extLst>
              <a:ext uri="{FF2B5EF4-FFF2-40B4-BE49-F238E27FC236}">
                <a16:creationId xmlns:a16="http://schemas.microsoft.com/office/drawing/2014/main" id="{96E95F10-C34D-7F43-A256-A388515E73BA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571264" y="3505832"/>
            <a:ext cx="2442790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10pts</a:t>
            </a:r>
          </a:p>
        </p:txBody>
      </p:sp>
      <p:sp>
        <p:nvSpPr>
          <p:cNvPr id="30" name="Content Textbox 5" descr="Content Textbox 5">
            <a:extLst>
              <a:ext uri="{FF2B5EF4-FFF2-40B4-BE49-F238E27FC236}">
                <a16:creationId xmlns:a16="http://schemas.microsoft.com/office/drawing/2014/main" id="{528731D6-EC72-E441-8779-C46A2F54FA42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3331395" y="3505832"/>
            <a:ext cx="2442790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10pts</a:t>
            </a:r>
          </a:p>
        </p:txBody>
      </p:sp>
      <p:sp>
        <p:nvSpPr>
          <p:cNvPr id="32" name="Content Textbox 6" descr="Content Textbox 6">
            <a:extLst>
              <a:ext uri="{FF2B5EF4-FFF2-40B4-BE49-F238E27FC236}">
                <a16:creationId xmlns:a16="http://schemas.microsoft.com/office/drawing/2014/main" id="{5426962D-170F-A74B-B88B-22AE085E85DF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6091527" y="3505832"/>
            <a:ext cx="2442790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10pts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820398-385A-7148-B5E7-FC8EA8B5704C}"/>
              </a:ext>
            </a:extLst>
          </p:cNvPr>
          <p:cNvCxnSpPr>
            <a:cxnSpLocks/>
          </p:cNvCxnSpPr>
          <p:nvPr userDrawn="1"/>
        </p:nvCxnSpPr>
        <p:spPr>
          <a:xfrm>
            <a:off x="423171" y="3318669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BD7414-9A1B-8F43-ADB2-096FA6175BE8}"/>
              </a:ext>
            </a:extLst>
          </p:cNvPr>
          <p:cNvCxnSpPr>
            <a:cxnSpLocks/>
          </p:cNvCxnSpPr>
          <p:nvPr userDrawn="1"/>
        </p:nvCxnSpPr>
        <p:spPr>
          <a:xfrm flipV="1">
            <a:off x="3181190" y="2108563"/>
            <a:ext cx="0" cy="2420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BBFB5B-EEE9-664B-8974-09F468851D3A}"/>
              </a:ext>
            </a:extLst>
          </p:cNvPr>
          <p:cNvCxnSpPr>
            <a:cxnSpLocks/>
          </p:cNvCxnSpPr>
          <p:nvPr userDrawn="1"/>
        </p:nvCxnSpPr>
        <p:spPr>
          <a:xfrm flipV="1">
            <a:off x="5924390" y="2108563"/>
            <a:ext cx="0" cy="2420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Text 1" descr="Footer Text 1">
            <a:extLst>
              <a:ext uri="{FF2B5EF4-FFF2-40B4-BE49-F238E27FC236}">
                <a16:creationId xmlns:a16="http://schemas.microsoft.com/office/drawing/2014/main" id="{C2C53305-F3F2-584B-8515-1364A864DF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5" name="Footer Text 2" descr="Footer Text 2">
            <a:extLst>
              <a:ext uri="{FF2B5EF4-FFF2-40B4-BE49-F238E27FC236}">
                <a16:creationId xmlns:a16="http://schemas.microsoft.com/office/drawing/2014/main" id="{28826ED9-A7D4-5644-8EA8-1426CE1EBA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23" name="Logo" descr="Logo">
            <a:extLst>
              <a:ext uri="{FF2B5EF4-FFF2-40B4-BE49-F238E27FC236}">
                <a16:creationId xmlns:a16="http://schemas.microsoft.com/office/drawing/2014/main" id="{08D40720-91AD-AF45-BAC3-147CE2ADB71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5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B08A2A-9341-7F45-84BF-DC878AC48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 descr="Slide number">
            <a:extLst>
              <a:ext uri="{FF2B5EF4-FFF2-40B4-BE49-F238E27FC236}">
                <a16:creationId xmlns:a16="http://schemas.microsoft.com/office/drawing/2014/main" id="{03F3A79D-DB6D-2F4B-9012-04674A7C0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734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Description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18C4497E-971E-C6EF-E6D4-F6BF3CA54C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15" name="Headline">
            <a:extLst>
              <a:ext uri="{FF2B5EF4-FFF2-40B4-BE49-F238E27FC236}">
                <a16:creationId xmlns:a16="http://schemas.microsoft.com/office/drawing/2014/main" id="{FC2F8558-E6DB-004E-A03C-EA462CF643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990" y="613992"/>
            <a:ext cx="2965346" cy="80682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HEADER TITLE IS ALL CAPS AT 20PTS</a:t>
            </a:r>
          </a:p>
        </p:txBody>
      </p:sp>
      <p:sp>
        <p:nvSpPr>
          <p:cNvPr id="9" name="Body Copy 1">
            <a:extLst>
              <a:ext uri="{FF2B5EF4-FFF2-40B4-BE49-F238E27FC236}">
                <a16:creationId xmlns:a16="http://schemas.microsoft.com/office/drawing/2014/main" id="{275FFA47-9D3C-304F-B1AD-52D413E045F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7991" y="1540933"/>
            <a:ext cx="2965346" cy="2988575"/>
          </a:xfrm>
        </p:spPr>
        <p:txBody>
          <a:bodyPr/>
          <a:lstStyle/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3" name="Body Copy 2"/>
          <p:cNvSpPr>
            <a:spLocks noGrp="1"/>
          </p:cNvSpPr>
          <p:nvPr>
            <p:ph idx="1" hasCustomPrompt="1"/>
          </p:nvPr>
        </p:nvSpPr>
        <p:spPr>
          <a:xfrm>
            <a:off x="3887390" y="614723"/>
            <a:ext cx="4803243" cy="3914785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Body copy is Arial at 10pts</a:t>
            </a:r>
          </a:p>
        </p:txBody>
      </p:sp>
      <p:sp>
        <p:nvSpPr>
          <p:cNvPr id="10" name="Red Bottom Bar Footer Background">
            <a:extLst>
              <a:ext uri="{FF2B5EF4-FFF2-40B4-BE49-F238E27FC236}">
                <a16:creationId xmlns:a16="http://schemas.microsoft.com/office/drawing/2014/main" id="{91C36C70-6984-F844-9B89-610E280DB462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ooter Text 1">
            <a:extLst>
              <a:ext uri="{FF2B5EF4-FFF2-40B4-BE49-F238E27FC236}">
                <a16:creationId xmlns:a16="http://schemas.microsoft.com/office/drawing/2014/main" id="{66CE10C6-24F1-9C4E-90BB-62E54EF86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6" name="Footer Text 2">
            <a:extLst>
              <a:ext uri="{FF2B5EF4-FFF2-40B4-BE49-F238E27FC236}">
                <a16:creationId xmlns:a16="http://schemas.microsoft.com/office/drawing/2014/main" id="{CF277811-1B33-C14C-AF48-5681448874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14" name="Logo">
            <a:extLst>
              <a:ext uri="{FF2B5EF4-FFF2-40B4-BE49-F238E27FC236}">
                <a16:creationId xmlns:a16="http://schemas.microsoft.com/office/drawing/2014/main" id="{D8CD58D3-E0E5-7E45-A69F-3F7F710BAC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13" name="Straight Line Connector">
            <a:extLst>
              <a:ext uri="{FF2B5EF4-FFF2-40B4-BE49-F238E27FC236}">
                <a16:creationId xmlns:a16="http://schemas.microsoft.com/office/drawing/2014/main" id="{3A092D5A-A769-B149-BAC0-55CC99431EDA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">
            <a:extLst>
              <a:ext uri="{FF2B5EF4-FFF2-40B4-BE49-F238E27FC236}">
                <a16:creationId xmlns:a16="http://schemas.microsoft.com/office/drawing/2014/main" id="{32C9CE65-BF18-1343-810D-4388E77B8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512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Description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E8856CDE-8B56-266A-74A8-118B704AFA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7989" y="614723"/>
            <a:ext cx="4362611" cy="3842729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Body copy is Arial at 10pts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5FFA47-9D3C-304F-B1AD-52D413E045F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725287" y="1540933"/>
            <a:ext cx="2965346" cy="2916519"/>
          </a:xfrm>
        </p:spPr>
        <p:txBody>
          <a:bodyPr/>
          <a:lstStyle/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C2F8558-E6DB-004E-A03C-EA462CF643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25286" y="613992"/>
            <a:ext cx="2965346" cy="80682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HEADER TITLE ALL CAPS AT 20PTS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5FB03C-64BB-E244-9F9A-5888AD7CA614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BAD528E-D07C-2E44-8CC6-93B2048CF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547D5FA-C76C-0B45-BFA9-DF3904A8B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6AD7C8-C0F8-344A-AB05-B7501F17FE53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D4F8AD3F-F663-7442-8072-EAE33D78FC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3BA3C6F-95DE-804F-9CB4-B0A70FDAFF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</p:spTree>
    <p:extLst>
      <p:ext uri="{BB962C8B-B14F-4D97-AF65-F5344CB8AC3E}">
        <p14:creationId xmlns:p14="http://schemas.microsoft.com/office/powerpoint/2010/main" val="1881330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ckground Graphic">
            <a:extLst>
              <a:ext uri="{FF2B5EF4-FFF2-40B4-BE49-F238E27FC236}">
                <a16:creationId xmlns:a16="http://schemas.microsoft.com/office/drawing/2014/main" id="{71E1B3B2-4E33-F788-6F57-907B0589708E}"/>
              </a:ext>
            </a:extLst>
          </p:cNvPr>
          <p:cNvGrpSpPr/>
          <p:nvPr userDrawn="1"/>
        </p:nvGrpSpPr>
        <p:grpSpPr>
          <a:xfrm>
            <a:off x="-61472" y="0"/>
            <a:ext cx="9205472" cy="5178078"/>
            <a:chOff x="-61472" y="-34578"/>
            <a:chExt cx="9205472" cy="5178078"/>
          </a:xfrm>
        </p:grpSpPr>
        <p:pic>
          <p:nvPicPr>
            <p:cNvPr id="3" name="AHA Centennial Branded Background Image" descr="A red and yellow background&#10;&#10;Description automatically generated">
              <a:extLst>
                <a:ext uri="{FF2B5EF4-FFF2-40B4-BE49-F238E27FC236}">
                  <a16:creationId xmlns:a16="http://schemas.microsoft.com/office/drawing/2014/main" id="{C6B7319B-3D00-2D26-7045-DF4E239B35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1472" y="-34578"/>
              <a:ext cx="9205472" cy="5178078"/>
            </a:xfrm>
            <a:prstGeom prst="rect">
              <a:avLst/>
            </a:prstGeom>
          </p:spPr>
        </p:pic>
        <p:sp>
          <p:nvSpPr>
            <p:cNvPr id="13" name="#AHA24">
              <a:extLst>
                <a:ext uri="{FF2B5EF4-FFF2-40B4-BE49-F238E27FC236}">
                  <a16:creationId xmlns:a16="http://schemas.microsoft.com/office/drawing/2014/main" id="{91AE4E72-D6CE-B9DA-2CE2-14D35DA3D06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93924" y="4471636"/>
              <a:ext cx="1348385" cy="40017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685800" rtl="0" eaLnBrk="1" latinLnBrk="0" hangingPunct="1">
                <a:lnSpc>
                  <a:spcPts val="4000"/>
                </a:lnSpc>
                <a:spcBef>
                  <a:spcPct val="0"/>
                </a:spcBef>
                <a:buNone/>
                <a:defRPr sz="4000" kern="1200">
                  <a:solidFill>
                    <a:schemeClr val="bg1"/>
                  </a:solidFill>
                  <a:latin typeface="Lub Dub Medium" panose="020B0603030403020204" pitchFamily="34" charset="77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000" b="0" i="0" dirty="0">
                  <a:solidFill>
                    <a:schemeClr val="bg1"/>
                  </a:solidFill>
                  <a:latin typeface="Arial" panose="020B0604020202020204" pitchFamily="34" charset="0"/>
                </a:rPr>
                <a:t>#</a:t>
              </a:r>
              <a:r>
                <a:rPr lang="en-US" sz="1600" b="0" i="0" dirty="0">
                  <a:solidFill>
                    <a:schemeClr val="bg1"/>
                  </a:solidFill>
                  <a:latin typeface="Arial" panose="020B0604020202020204" pitchFamily="34" charset="0"/>
                </a:rPr>
                <a:t>AHA24</a:t>
              </a:r>
            </a:p>
          </p:txBody>
        </p:sp>
        <p:pic>
          <p:nvPicPr>
            <p:cNvPr id="12" name="AHA Bold Hearts Logo">
              <a:extLst>
                <a:ext uri="{FF2B5EF4-FFF2-40B4-BE49-F238E27FC236}">
                  <a16:creationId xmlns:a16="http://schemas.microsoft.com/office/drawing/2014/main" id="{3B9E2EC7-EA8E-2B4C-1733-22A1E5BD95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204517" y="209890"/>
              <a:ext cx="648159" cy="612292"/>
            </a:xfrm>
            <a:prstGeom prst="rect">
              <a:avLst/>
            </a:prstGeom>
          </p:spPr>
        </p:pic>
      </p:grpSp>
      <p:sp>
        <p:nvSpPr>
          <p:cNvPr id="17" name="Section Number" descr="Section number">
            <a:extLst>
              <a:ext uri="{FF2B5EF4-FFF2-40B4-BE49-F238E27FC236}">
                <a16:creationId xmlns:a16="http://schemas.microsoft.com/office/drawing/2014/main" id="{3AB1FEA1-9B68-F95B-5D90-13F2C14953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602" y="1445693"/>
            <a:ext cx="1698747" cy="1653063"/>
          </a:xfrm>
        </p:spPr>
        <p:txBody>
          <a:bodyPr>
            <a:noAutofit/>
          </a:bodyPr>
          <a:lstStyle>
            <a:lvl1pPr algn="l">
              <a:defRPr sz="8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5" name="Section Title" descr="Section title ">
            <a:extLst>
              <a:ext uri="{FF2B5EF4-FFF2-40B4-BE49-F238E27FC236}">
                <a16:creationId xmlns:a16="http://schemas.microsoft.com/office/drawing/2014/main" id="{7F56B85B-9113-0166-079D-DDAE66D620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64349" y="1626884"/>
            <a:ext cx="4583923" cy="1530082"/>
          </a:xfrm>
        </p:spPr>
        <p:txBody>
          <a:bodyPr anchor="t">
            <a:normAutofit/>
          </a:bodyPr>
          <a:lstStyle>
            <a:lvl1pPr algn="l">
              <a:lnSpc>
                <a:spcPts val="4000"/>
              </a:lnSpc>
              <a:defRPr sz="3200" b="0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TITLE, ARIAL BLACK, ALL CAPS 32 PTS</a:t>
            </a:r>
          </a:p>
        </p:txBody>
      </p:sp>
    </p:spTree>
    <p:extLst>
      <p:ext uri="{BB962C8B-B14F-4D97-AF65-F5344CB8AC3E}">
        <p14:creationId xmlns:p14="http://schemas.microsoft.com/office/powerpoint/2010/main" val="2462922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Description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AAF8061B-CBC6-C7EE-2780-304A426EE1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3" name="Photo Placeholder"/>
          <p:cNvSpPr>
            <a:spLocks noGrp="1"/>
          </p:cNvSpPr>
          <p:nvPr>
            <p:ph idx="1" hasCustomPrompt="1"/>
          </p:nvPr>
        </p:nvSpPr>
        <p:spPr>
          <a:xfrm>
            <a:off x="0" y="1"/>
            <a:ext cx="5236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algn="l"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Photo</a:t>
            </a:r>
          </a:p>
        </p:txBody>
      </p:sp>
      <p:sp>
        <p:nvSpPr>
          <p:cNvPr id="15" name="Page Title">
            <a:extLst>
              <a:ext uri="{FF2B5EF4-FFF2-40B4-BE49-F238E27FC236}">
                <a16:creationId xmlns:a16="http://schemas.microsoft.com/office/drawing/2014/main" id="{FC2F8558-E6DB-004E-A03C-EA462CF643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25286" y="613992"/>
            <a:ext cx="2965346" cy="80682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i="0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HEADER TITLE ALL CAPS AT 20PTS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275FFA47-9D3C-304F-B1AD-52D413E045F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725287" y="1540933"/>
            <a:ext cx="2965346" cy="2916519"/>
          </a:xfrm>
        </p:spPr>
        <p:txBody>
          <a:bodyPr/>
          <a:lstStyle/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18" name="Footer Placeholder ">
            <a:extLst>
              <a:ext uri="{FF2B5EF4-FFF2-40B4-BE49-F238E27FC236}">
                <a16:creationId xmlns:a16="http://schemas.microsoft.com/office/drawing/2014/main" id="{F158AF67-9967-EF42-85B9-D848F8100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5" name="Text Placeholder in footer">
            <a:extLst>
              <a:ext uri="{FF2B5EF4-FFF2-40B4-BE49-F238E27FC236}">
                <a16:creationId xmlns:a16="http://schemas.microsoft.com/office/drawing/2014/main" id="{0F0B4CCC-056A-DB46-832F-2B61D39AEFB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24" name="Logo Placeholder in footer">
            <a:extLst>
              <a:ext uri="{FF2B5EF4-FFF2-40B4-BE49-F238E27FC236}">
                <a16:creationId xmlns:a16="http://schemas.microsoft.com/office/drawing/2014/main" id="{190059EC-225E-9B45-8BE7-52DC1BDEF73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5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23" name="Vertical Line Connector">
            <a:extLst>
              <a:ext uri="{FF2B5EF4-FFF2-40B4-BE49-F238E27FC236}">
                <a16:creationId xmlns:a16="http://schemas.microsoft.com/office/drawing/2014/main" id="{B7DC13AB-CC8B-F449-8219-6093A5F4E89C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">
            <a:extLst>
              <a:ext uri="{FF2B5EF4-FFF2-40B4-BE49-F238E27FC236}">
                <a16:creationId xmlns:a16="http://schemas.microsoft.com/office/drawing/2014/main" id="{EEEFBD87-2F27-B545-98FB-006AA9B34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798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ge Title">
            <a:extLst>
              <a:ext uri="{FF2B5EF4-FFF2-40B4-BE49-F238E27FC236}">
                <a16:creationId xmlns:a16="http://schemas.microsoft.com/office/drawing/2014/main" id="{0045DB72-C43B-A649-8162-F4D1DC0FF0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990" y="613992"/>
            <a:ext cx="2965346" cy="80682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i="0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HEADER TITLE ALL CAPS AT 20PTS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3652382-1180-0543-BEF0-D1CEF8E16B2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7991" y="1540933"/>
            <a:ext cx="2965346" cy="309179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8DAC4667-50DA-AC7F-142E-AD67244DAB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47513" y="1"/>
            <a:ext cx="6696487" cy="5143501"/>
          </a:xfrm>
          <a:custGeom>
            <a:avLst/>
            <a:gdLst>
              <a:gd name="connsiteX0" fmla="*/ 3293152 w 6696487"/>
              <a:gd name="connsiteY0" fmla="*/ 0 h 5143501"/>
              <a:gd name="connsiteX1" fmla="*/ 6696487 w 6696487"/>
              <a:gd name="connsiteY1" fmla="*/ 0 h 5143501"/>
              <a:gd name="connsiteX2" fmla="*/ 6696487 w 6696487"/>
              <a:gd name="connsiteY2" fmla="*/ 5143500 h 5143501"/>
              <a:gd name="connsiteX3" fmla="*/ 5344766 w 6696487"/>
              <a:gd name="connsiteY3" fmla="*/ 5143500 h 5143501"/>
              <a:gd name="connsiteX4" fmla="*/ 5344766 w 6696487"/>
              <a:gd name="connsiteY4" fmla="*/ 5143501 h 5143501"/>
              <a:gd name="connsiteX5" fmla="*/ 0 w 6696487"/>
              <a:gd name="connsiteY5" fmla="*/ 5143501 h 5143501"/>
              <a:gd name="connsiteX6" fmla="*/ 94249 w 6696487"/>
              <a:gd name="connsiteY6" fmla="*/ 5051623 h 5143501"/>
              <a:gd name="connsiteX7" fmla="*/ 2218977 w 6696487"/>
              <a:gd name="connsiteY7" fmla="*/ 206241 h 5143501"/>
              <a:gd name="connsiteX8" fmla="*/ 2238094 w 6696487"/>
              <a:gd name="connsiteY8" fmla="*/ 1 h 5143501"/>
              <a:gd name="connsiteX9" fmla="*/ 3293152 w 6696487"/>
              <a:gd name="connsiteY9" fmla="*/ 1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96487" h="5143501">
                <a:moveTo>
                  <a:pt x="3293152" y="0"/>
                </a:moveTo>
                <a:lnTo>
                  <a:pt x="6696487" y="0"/>
                </a:lnTo>
                <a:lnTo>
                  <a:pt x="6696487" y="5143500"/>
                </a:lnTo>
                <a:lnTo>
                  <a:pt x="5344766" y="5143500"/>
                </a:lnTo>
                <a:lnTo>
                  <a:pt x="5344766" y="5143501"/>
                </a:lnTo>
                <a:lnTo>
                  <a:pt x="0" y="5143501"/>
                </a:lnTo>
                <a:lnTo>
                  <a:pt x="94249" y="5051623"/>
                </a:lnTo>
                <a:cubicBezTo>
                  <a:pt x="1212508" y="3905176"/>
                  <a:pt x="1998612" y="2183310"/>
                  <a:pt x="2218977" y="206241"/>
                </a:cubicBezTo>
                <a:lnTo>
                  <a:pt x="2238094" y="1"/>
                </a:lnTo>
                <a:lnTo>
                  <a:pt x="3293152" y="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3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3EBD2ACE-9AD9-FD09-2C49-A363F2380C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07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Photo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 noChangeAspect="1"/>
          </p:cNvSpPr>
          <p:nvPr>
            <p:ph type="pic" idx="1"/>
          </p:nvPr>
        </p:nvSpPr>
        <p:spPr>
          <a:xfrm>
            <a:off x="182881" y="184149"/>
            <a:ext cx="3799838" cy="4758267"/>
          </a:xfrm>
          <a:solidFill>
            <a:schemeClr val="bg2"/>
          </a:solidFill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Red Rectangle">
            <a:extLst>
              <a:ext uri="{FF2B5EF4-FFF2-40B4-BE49-F238E27FC236}">
                <a16:creationId xmlns:a16="http://schemas.microsoft.com/office/drawing/2014/main" id="{22367E71-969D-4942-BCB8-C6EA3BEFC946}"/>
              </a:ext>
            </a:extLst>
          </p:cNvPr>
          <p:cNvSpPr/>
          <p:nvPr userDrawn="1"/>
        </p:nvSpPr>
        <p:spPr>
          <a:xfrm>
            <a:off x="4185919" y="184149"/>
            <a:ext cx="2286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ge Title">
            <a:extLst>
              <a:ext uri="{FF2B5EF4-FFF2-40B4-BE49-F238E27FC236}">
                <a16:creationId xmlns:a16="http://schemas.microsoft.com/office/drawing/2014/main" id="{002268EC-C85F-134D-AA45-4C26B9405E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9325" y="373063"/>
            <a:ext cx="1932413" cy="422804"/>
          </a:xfrm>
        </p:spPr>
        <p:txBody>
          <a:bodyPr>
            <a:noAutofit/>
          </a:bodyPr>
          <a:lstStyle>
            <a:lvl1pPr>
              <a:defRPr sz="1400" b="1">
                <a:solidFill>
                  <a:schemeClr val="bg1"/>
                </a:solidFill>
              </a:defRPr>
            </a:lvl1pPr>
            <a:lvl2pPr>
              <a:defRPr sz="1700" b="1">
                <a:solidFill>
                  <a:schemeClr val="bg1"/>
                </a:solidFill>
              </a:defRPr>
            </a:lvl2pPr>
            <a:lvl3pPr>
              <a:defRPr sz="1700" b="1">
                <a:solidFill>
                  <a:schemeClr val="bg1"/>
                </a:solidFill>
              </a:defRPr>
            </a:lvl3pPr>
            <a:lvl4pPr>
              <a:defRPr sz="1700" b="1">
                <a:solidFill>
                  <a:schemeClr val="bg1"/>
                </a:solidFill>
              </a:defRPr>
            </a:lvl4pPr>
            <a:lvl5pPr>
              <a:defRPr sz="1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Header title is bold at 12-14pts</a:t>
            </a:r>
          </a:p>
        </p:txBody>
      </p:sp>
      <p:sp>
        <p:nvSpPr>
          <p:cNvPr id="9" name="Body Copy Textbox">
            <a:extLst>
              <a:ext uri="{FF2B5EF4-FFF2-40B4-BE49-F238E27FC236}">
                <a16:creationId xmlns:a16="http://schemas.microsoft.com/office/drawing/2014/main" id="{43652382-1180-0543-BEF0-D1CEF8E16B2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49854" y="900545"/>
            <a:ext cx="1932413" cy="1440873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at 10pts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49294975-E3E6-C648-9CA2-6F190BDE541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85919" y="2656415"/>
            <a:ext cx="2286000" cy="2286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CA28BD7C-47CD-6745-8B8D-62BCC849D9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75119" y="184149"/>
            <a:ext cx="2286000" cy="2286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81F2C5C7-0437-A34D-9353-1372F6F8AB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75119" y="2656415"/>
            <a:ext cx="2286000" cy="2286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67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oto Placeholder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82881" y="184149"/>
            <a:ext cx="8778238" cy="4758267"/>
          </a:xfrm>
          <a:solidFill>
            <a:schemeClr val="bg2"/>
          </a:solidFill>
        </p:spPr>
        <p:txBody>
          <a:bodyPr anchor="t">
            <a:normAutofit/>
          </a:bodyPr>
          <a:lstStyle>
            <a:lvl1pPr marL="0" indent="0" algn="l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 &gt; right-click image &gt; send to back</a:t>
            </a:r>
          </a:p>
        </p:txBody>
      </p:sp>
      <p:sp>
        <p:nvSpPr>
          <p:cNvPr id="4" name="White Rectangle">
            <a:extLst>
              <a:ext uri="{FF2B5EF4-FFF2-40B4-BE49-F238E27FC236}">
                <a16:creationId xmlns:a16="http://schemas.microsoft.com/office/drawing/2014/main" id="{67A3357E-9A90-C04F-AC39-A75CDBC19F8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62000" y="971550"/>
            <a:ext cx="2286000" cy="32004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Box</a:t>
            </a:r>
          </a:p>
        </p:txBody>
      </p:sp>
      <p:sp>
        <p:nvSpPr>
          <p:cNvPr id="21" name="Headline">
            <a:extLst>
              <a:ext uri="{FF2B5EF4-FFF2-40B4-BE49-F238E27FC236}">
                <a16:creationId xmlns:a16="http://schemas.microsoft.com/office/drawing/2014/main" id="{002268EC-C85F-134D-AA45-4C26B9405E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5724" y="1218672"/>
            <a:ext cx="1932413" cy="676802"/>
          </a:xfrm>
        </p:spPr>
        <p:txBody>
          <a:bodyPr>
            <a:noAutofit/>
          </a:bodyPr>
          <a:lstStyle>
            <a:lvl1pPr>
              <a:defRPr sz="1400" b="1" i="0" cap="all" baseline="0">
                <a:solidFill>
                  <a:schemeClr val="accent1"/>
                </a:solidFill>
                <a:latin typeface="+mn-lt"/>
              </a:defRPr>
            </a:lvl1pPr>
            <a:lvl2pPr>
              <a:defRPr sz="1700" b="1">
                <a:solidFill>
                  <a:schemeClr val="bg1"/>
                </a:solidFill>
              </a:defRPr>
            </a:lvl2pPr>
            <a:lvl3pPr>
              <a:defRPr sz="1700" b="1">
                <a:solidFill>
                  <a:schemeClr val="bg1"/>
                </a:solidFill>
              </a:defRPr>
            </a:lvl3pPr>
            <a:lvl4pPr>
              <a:defRPr sz="1700" b="1">
                <a:solidFill>
                  <a:schemeClr val="bg1"/>
                </a:solidFill>
              </a:defRPr>
            </a:lvl4pPr>
            <a:lvl5pPr>
              <a:defRPr sz="1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is Arial bold at 12-14pts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3652382-1180-0543-BEF0-D1CEF8E16B2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946253" y="1895474"/>
            <a:ext cx="1932413" cy="2097086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0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is Arial at 10pts</a:t>
            </a:r>
          </a:p>
        </p:txBody>
      </p:sp>
    </p:spTree>
    <p:extLst>
      <p:ext uri="{BB962C8B-B14F-4D97-AF65-F5344CB8AC3E}">
        <p14:creationId xmlns:p14="http://schemas.microsoft.com/office/powerpoint/2010/main" val="59174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572001" y="-1"/>
            <a:ext cx="4572000" cy="5143499"/>
          </a:xfrm>
          <a:solidFill>
            <a:schemeClr val="bg2"/>
          </a:solidFill>
        </p:spPr>
        <p:txBody>
          <a:bodyPr anchor="t">
            <a:normAutofit/>
          </a:bodyPr>
          <a:lstStyle>
            <a:lvl1pPr marL="0" indent="0" algn="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6" name="Background Graphic">
            <a:extLst>
              <a:ext uri="{FF2B5EF4-FFF2-40B4-BE49-F238E27FC236}">
                <a16:creationId xmlns:a16="http://schemas.microsoft.com/office/drawing/2014/main" id="{C336D1C2-4E30-ACF6-F2ED-CA5FA9FB4233}"/>
              </a:ext>
            </a:extLst>
          </p:cNvPr>
          <p:cNvSpPr/>
          <p:nvPr userDrawn="1"/>
        </p:nvSpPr>
        <p:spPr>
          <a:xfrm>
            <a:off x="0" y="-1"/>
            <a:ext cx="7336840" cy="5143500"/>
          </a:xfrm>
          <a:custGeom>
            <a:avLst/>
            <a:gdLst>
              <a:gd name="connsiteX0" fmla="*/ 0 w 7336840"/>
              <a:gd name="connsiteY0" fmla="*/ 0 h 5143500"/>
              <a:gd name="connsiteX1" fmla="*/ 7336840 w 7336840"/>
              <a:gd name="connsiteY1" fmla="*/ 0 h 5143500"/>
              <a:gd name="connsiteX2" fmla="*/ 7245529 w 7336840"/>
              <a:gd name="connsiteY2" fmla="*/ 101208 h 5143500"/>
              <a:gd name="connsiteX3" fmla="*/ 4680096 w 7336840"/>
              <a:gd name="connsiteY3" fmla="*/ 5091348 h 5143500"/>
              <a:gd name="connsiteX4" fmla="*/ 4667806 w 7336840"/>
              <a:gd name="connsiteY4" fmla="*/ 5143500 h 5143500"/>
              <a:gd name="connsiteX5" fmla="*/ 0 w 7336840"/>
              <a:gd name="connsiteY5" fmla="*/ 5143499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36840" h="5143500">
                <a:moveTo>
                  <a:pt x="0" y="0"/>
                </a:moveTo>
                <a:lnTo>
                  <a:pt x="7336840" y="0"/>
                </a:lnTo>
                <a:lnTo>
                  <a:pt x="7245529" y="101208"/>
                </a:lnTo>
                <a:cubicBezTo>
                  <a:pt x="6060066" y="1463063"/>
                  <a:pt x="5165057" y="3173343"/>
                  <a:pt x="4680096" y="5091348"/>
                </a:cubicBezTo>
                <a:lnTo>
                  <a:pt x="4667806" y="5143500"/>
                </a:lnTo>
                <a:lnTo>
                  <a:pt x="0" y="5143499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Headline">
            <a:extLst>
              <a:ext uri="{FF2B5EF4-FFF2-40B4-BE49-F238E27FC236}">
                <a16:creationId xmlns:a16="http://schemas.microsoft.com/office/drawing/2014/main" id="{002268EC-C85F-134D-AA45-4C26B9405E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5382" y="744718"/>
            <a:ext cx="4428532" cy="1014412"/>
          </a:xfrm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defRPr sz="2500" b="1" i="0" cap="all" baseline="0">
                <a:solidFill>
                  <a:schemeClr val="bg1"/>
                </a:solidFill>
                <a:latin typeface="+mj-lt"/>
              </a:defRPr>
            </a:lvl1pPr>
            <a:lvl2pPr>
              <a:defRPr sz="1700" b="1">
                <a:solidFill>
                  <a:schemeClr val="bg1"/>
                </a:solidFill>
              </a:defRPr>
            </a:lvl2pPr>
            <a:lvl3pPr>
              <a:defRPr sz="1700" b="1">
                <a:solidFill>
                  <a:schemeClr val="bg1"/>
                </a:solidFill>
              </a:defRPr>
            </a:lvl3pPr>
            <a:lvl4pPr>
              <a:defRPr sz="1700" b="1">
                <a:solidFill>
                  <a:schemeClr val="bg1"/>
                </a:solidFill>
              </a:defRPr>
            </a:lvl4pPr>
            <a:lvl5pPr>
              <a:defRPr sz="1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HEADER TITLE ALL CAPS AT 25 PTS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3652382-1180-0543-BEF0-D1CEF8E16B2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05382" y="1865234"/>
            <a:ext cx="4428532" cy="2659632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Description is Arial at 12pts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6446692A-AFF5-BF40-844E-2040B93DC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450C0842-FD01-2A24-D27B-17CE1609CA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149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C0D333BE-9223-8CC0-F33B-41FA75E1B7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2" name="Headline"/>
          <p:cNvSpPr>
            <a:spLocks noGrp="1"/>
          </p:cNvSpPr>
          <p:nvPr>
            <p:ph type="title" hasCustomPrompt="1"/>
          </p:nvPr>
        </p:nvSpPr>
        <p:spPr>
          <a:xfrm>
            <a:off x="437990" y="614723"/>
            <a:ext cx="6877210" cy="977010"/>
          </a:xfrm>
        </p:spPr>
        <p:txBody>
          <a:bodyPr/>
          <a:lstStyle/>
          <a:p>
            <a:r>
              <a:rPr lang="en-US" dirty="0"/>
              <a:t>TITLE IS ALL CAPS AT 25-30PTS</a:t>
            </a:r>
          </a:p>
        </p:txBody>
      </p:sp>
      <p:sp>
        <p:nvSpPr>
          <p:cNvPr id="10" name="Subhead">
            <a:extLst>
              <a:ext uri="{FF2B5EF4-FFF2-40B4-BE49-F238E27FC236}">
                <a16:creationId xmlns:a16="http://schemas.microsoft.com/office/drawing/2014/main" id="{CF097492-6E69-214B-BD02-CA15B4A9F8F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27" y="1080655"/>
            <a:ext cx="6822082" cy="32161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Subtitle is Arial Bold at 16pt</a:t>
            </a:r>
          </a:p>
        </p:txBody>
      </p:sp>
      <p:sp>
        <p:nvSpPr>
          <p:cNvPr id="7" name="Caption">
            <a:extLst>
              <a:ext uri="{FF2B5EF4-FFF2-40B4-BE49-F238E27FC236}">
                <a16:creationId xmlns:a16="http://schemas.microsoft.com/office/drawing/2014/main" id="{92B44ECE-86B5-1546-90EE-B76F64432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7990" y="4069460"/>
            <a:ext cx="5505610" cy="273845"/>
          </a:xfrm>
        </p:spPr>
        <p:txBody>
          <a:bodyPr/>
          <a:lstStyle>
            <a:lvl1pPr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Caption is </a:t>
            </a:r>
            <a:r>
              <a:rPr lang="en-US" dirty="0" err="1"/>
              <a:t>Arizl</a:t>
            </a:r>
            <a:r>
              <a:rPr lang="en-US" dirty="0"/>
              <a:t> bold at 12pts </a:t>
            </a:r>
          </a:p>
        </p:txBody>
      </p:sp>
      <p:sp>
        <p:nvSpPr>
          <p:cNvPr id="16" name="Bottom Red Bar in Footer">
            <a:extLst>
              <a:ext uri="{FF2B5EF4-FFF2-40B4-BE49-F238E27FC236}">
                <a16:creationId xmlns:a16="http://schemas.microsoft.com/office/drawing/2014/main" id="{9E9AED67-7B86-D945-92A3-1DFD0097E806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ooter Text 1">
            <a:extLst>
              <a:ext uri="{FF2B5EF4-FFF2-40B4-BE49-F238E27FC236}">
                <a16:creationId xmlns:a16="http://schemas.microsoft.com/office/drawing/2014/main" id="{0F4EB02C-6FE6-1A47-8022-01232D336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1" name="Footer Text 2">
            <a:extLst>
              <a:ext uri="{FF2B5EF4-FFF2-40B4-BE49-F238E27FC236}">
                <a16:creationId xmlns:a16="http://schemas.microsoft.com/office/drawing/2014/main" id="{3C09F44B-8C8C-DA42-8499-36D5643DD8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</p:spTree>
    <p:extLst>
      <p:ext uri="{BB962C8B-B14F-4D97-AF65-F5344CB8AC3E}">
        <p14:creationId xmlns:p14="http://schemas.microsoft.com/office/powerpoint/2010/main" val="2677961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5193B206-6AB0-B3A7-BD19-3022B0022D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5A5A6C-7113-A84B-B468-838B588EFB3F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5A25DF4-2387-0B45-86B4-88EF29F6D0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1F02F99-B2C6-D040-908D-3EC8E64D8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FD6C24FD-33DC-5D4C-83BA-8086C7E5B4E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FC97E5A5-D2BC-7840-BED8-2470B465D5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</p:spTree>
    <p:extLst>
      <p:ext uri="{BB962C8B-B14F-4D97-AF65-F5344CB8AC3E}">
        <p14:creationId xmlns:p14="http://schemas.microsoft.com/office/powerpoint/2010/main" val="3944094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3D16AC3C-4B68-12E1-8771-122A52890A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3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 Graphic" descr="A red and orange curved lines&#10;&#10;Description automatically generated">
            <a:extLst>
              <a:ext uri="{FF2B5EF4-FFF2-40B4-BE49-F238E27FC236}">
                <a16:creationId xmlns:a16="http://schemas.microsoft.com/office/drawing/2014/main" id="{5532E949-322C-B247-93CB-48C35CC0A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hank You">
            <a:extLst>
              <a:ext uri="{FF2B5EF4-FFF2-40B4-BE49-F238E27FC236}">
                <a16:creationId xmlns:a16="http://schemas.microsoft.com/office/drawing/2014/main" id="{EDB74ED7-A2D1-DAB8-57FB-64C08F97A5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614" y="91974"/>
            <a:ext cx="4525513" cy="2354940"/>
          </a:xfr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8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Line">
            <a:extLst>
              <a:ext uri="{FF2B5EF4-FFF2-40B4-BE49-F238E27FC236}">
                <a16:creationId xmlns:a16="http://schemas.microsoft.com/office/drawing/2014/main" id="{979FFF99-5798-42F6-A83F-DDC0F6F65A9E}"/>
              </a:ext>
            </a:extLst>
          </p:cNvPr>
          <p:cNvCxnSpPr>
            <a:cxnSpLocks/>
          </p:cNvCxnSpPr>
          <p:nvPr userDrawn="1"/>
        </p:nvCxnSpPr>
        <p:spPr>
          <a:xfrm>
            <a:off x="651684" y="2524910"/>
            <a:ext cx="410596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cientific Sessions Logo">
            <a:extLst>
              <a:ext uri="{FF2B5EF4-FFF2-40B4-BE49-F238E27FC236}">
                <a16:creationId xmlns:a16="http://schemas.microsoft.com/office/drawing/2014/main" id="{1BF2AF87-698A-AE4A-B2CE-BCF5841E8A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1684" y="2839617"/>
            <a:ext cx="1386658" cy="439768"/>
          </a:xfrm>
          <a:prstGeom prst="rect">
            <a:avLst/>
          </a:prstGeom>
        </p:spPr>
      </p:pic>
      <p:pic>
        <p:nvPicPr>
          <p:cNvPr id="12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EE352D9C-FB7C-C6B8-60C2-63158DEDAD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5153" y="2735906"/>
            <a:ext cx="635483" cy="600318"/>
          </a:xfrm>
          <a:prstGeom prst="rect">
            <a:avLst/>
          </a:prstGeom>
        </p:spPr>
      </p:pic>
      <p:sp>
        <p:nvSpPr>
          <p:cNvPr id="9" name="#AHA24">
            <a:extLst>
              <a:ext uri="{FF2B5EF4-FFF2-40B4-BE49-F238E27FC236}">
                <a16:creationId xmlns:a16="http://schemas.microsoft.com/office/drawing/2014/main" id="{5C0CC13C-42C2-5B49-990C-29ED9A2D3161}"/>
              </a:ext>
            </a:extLst>
          </p:cNvPr>
          <p:cNvSpPr txBox="1">
            <a:spLocks/>
          </p:cNvSpPr>
          <p:nvPr userDrawn="1"/>
        </p:nvSpPr>
        <p:spPr>
          <a:xfrm>
            <a:off x="3409259" y="2859415"/>
            <a:ext cx="1348385" cy="4001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b Dub Medium" panose="020B0603030403020204" pitchFamily="34" charset="77"/>
                <a:ea typeface="+mj-ea"/>
                <a:cs typeface="+mj-cs"/>
              </a:defRPr>
            </a:lvl1pPr>
          </a:lstStyle>
          <a:p>
            <a:pPr algn="r"/>
            <a:r>
              <a:rPr lang="en-US" sz="1500" b="0" i="0" dirty="0">
                <a:solidFill>
                  <a:schemeClr val="tx1"/>
                </a:solidFill>
                <a:latin typeface="Arial" panose="020B0604020202020204" pitchFamily="34" charset="0"/>
              </a:rPr>
              <a:t>#AHA24</a:t>
            </a:r>
          </a:p>
        </p:txBody>
      </p:sp>
    </p:spTree>
    <p:extLst>
      <p:ext uri="{BB962C8B-B14F-4D97-AF65-F5344CB8AC3E}">
        <p14:creationId xmlns:p14="http://schemas.microsoft.com/office/powerpoint/2010/main" val="2683733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07C90-3E29-5B18-28C6-59AFB8DA8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C4C7-395D-474F-AA56-8B8573C791E7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915DC9-7755-A7F2-938F-E5CFB47C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A73ED-4F19-BB66-4122-40608553E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AC08-CFE1-F84E-9A9A-3F450E63A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9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title"/>
          <p:cNvSpPr>
            <a:spLocks noGrp="1"/>
          </p:cNvSpPr>
          <p:nvPr>
            <p:ph type="title" hasCustomPrompt="1"/>
          </p:nvPr>
        </p:nvSpPr>
        <p:spPr>
          <a:xfrm>
            <a:off x="725854" y="614723"/>
            <a:ext cx="4134010" cy="43088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6" name="Section Title 1">
            <a:extLst>
              <a:ext uri="{FF2B5EF4-FFF2-40B4-BE49-F238E27FC236}">
                <a16:creationId xmlns:a16="http://schemas.microsoft.com/office/drawing/2014/main" id="{BDE20D5A-7A0A-7942-8181-49182956A3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5854" y="1320330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17" name="Section Title 2">
            <a:extLst>
              <a:ext uri="{FF2B5EF4-FFF2-40B4-BE49-F238E27FC236}">
                <a16:creationId xmlns:a16="http://schemas.microsoft.com/office/drawing/2014/main" id="{5F83694E-3CBA-8E4C-BA3A-E8737D97BC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5854" y="1927432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18" name="Section Title 3">
            <a:extLst>
              <a:ext uri="{FF2B5EF4-FFF2-40B4-BE49-F238E27FC236}">
                <a16:creationId xmlns:a16="http://schemas.microsoft.com/office/drawing/2014/main" id="{93A2D9D6-4C2D-5644-B032-0EB6096558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5854" y="2534534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10" name="Section Title 4">
            <a:extLst>
              <a:ext uri="{FF2B5EF4-FFF2-40B4-BE49-F238E27FC236}">
                <a16:creationId xmlns:a16="http://schemas.microsoft.com/office/drawing/2014/main" id="{9A731685-2B28-FC4E-B526-710512888A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6965" y="3139749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11" name="Section Title 5">
            <a:extLst>
              <a:ext uri="{FF2B5EF4-FFF2-40B4-BE49-F238E27FC236}">
                <a16:creationId xmlns:a16="http://schemas.microsoft.com/office/drawing/2014/main" id="{94CD233F-C2E5-4542-9A2C-BCFA9F561C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6965" y="3746851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13" name="Section Title 6">
            <a:extLst>
              <a:ext uri="{FF2B5EF4-FFF2-40B4-BE49-F238E27FC236}">
                <a16:creationId xmlns:a16="http://schemas.microsoft.com/office/drawing/2014/main" id="{E3BA4AAB-3B49-2C4D-B8C3-798DFFD555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4201" y="1320330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14" name="Section Title 7">
            <a:extLst>
              <a:ext uri="{FF2B5EF4-FFF2-40B4-BE49-F238E27FC236}">
                <a16:creationId xmlns:a16="http://schemas.microsoft.com/office/drawing/2014/main" id="{1D60067C-731E-9648-B342-43C7239F11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44201" y="1927432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15" name="Section Title 8">
            <a:extLst>
              <a:ext uri="{FF2B5EF4-FFF2-40B4-BE49-F238E27FC236}">
                <a16:creationId xmlns:a16="http://schemas.microsoft.com/office/drawing/2014/main" id="{D75C609B-2858-7C45-8CE5-6212F5D8D5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4201" y="2534534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12" name="Section Title 9">
            <a:extLst>
              <a:ext uri="{FF2B5EF4-FFF2-40B4-BE49-F238E27FC236}">
                <a16:creationId xmlns:a16="http://schemas.microsoft.com/office/drawing/2014/main" id="{56596EAB-F026-B147-8900-63F5E69E41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4201" y="3139749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25" name="Section Title 10">
            <a:extLst>
              <a:ext uri="{FF2B5EF4-FFF2-40B4-BE49-F238E27FC236}">
                <a16:creationId xmlns:a16="http://schemas.microsoft.com/office/drawing/2014/main" id="{C745BDBF-EE7A-014E-B736-0750AA47F5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44201" y="3741224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25AE220C-1247-0B10-CC0A-F822B1D7494D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572001" y="-6379"/>
            <a:ext cx="4571999" cy="5146743"/>
          </a:xfrm>
          <a:custGeom>
            <a:avLst/>
            <a:gdLst>
              <a:gd name="connsiteX0" fmla="*/ 3295228 w 4571999"/>
              <a:gd name="connsiteY0" fmla="*/ 0 h 5146743"/>
              <a:gd name="connsiteX1" fmla="*/ 4571999 w 4571999"/>
              <a:gd name="connsiteY1" fmla="*/ 0 h 5146743"/>
              <a:gd name="connsiteX2" fmla="*/ 4571999 w 4571999"/>
              <a:gd name="connsiteY2" fmla="*/ 5146743 h 5146743"/>
              <a:gd name="connsiteX3" fmla="*/ 0 w 4571999"/>
              <a:gd name="connsiteY3" fmla="*/ 5146743 h 5146743"/>
              <a:gd name="connsiteX4" fmla="*/ 94308 w 4571999"/>
              <a:gd name="connsiteY4" fmla="*/ 5054808 h 5146743"/>
              <a:gd name="connsiteX5" fmla="*/ 2220375 w 4571999"/>
              <a:gd name="connsiteY5" fmla="*/ 206371 h 5146743"/>
              <a:gd name="connsiteX6" fmla="*/ 2239504 w 4571999"/>
              <a:gd name="connsiteY6" fmla="*/ 1 h 5146743"/>
              <a:gd name="connsiteX7" fmla="*/ 3295228 w 4571999"/>
              <a:gd name="connsiteY7" fmla="*/ 1 h 5146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1999" h="5146743">
                <a:moveTo>
                  <a:pt x="3295228" y="0"/>
                </a:moveTo>
                <a:lnTo>
                  <a:pt x="4571999" y="0"/>
                </a:lnTo>
                <a:lnTo>
                  <a:pt x="4571999" y="5146743"/>
                </a:lnTo>
                <a:lnTo>
                  <a:pt x="0" y="5146743"/>
                </a:lnTo>
                <a:lnTo>
                  <a:pt x="94308" y="5054808"/>
                </a:lnTo>
                <a:cubicBezTo>
                  <a:pt x="1213272" y="3907638"/>
                  <a:pt x="1999871" y="2184687"/>
                  <a:pt x="2220375" y="206371"/>
                </a:cubicBezTo>
                <a:lnTo>
                  <a:pt x="2239504" y="1"/>
                </a:lnTo>
                <a:lnTo>
                  <a:pt x="3295228" y="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5A1A5B23-EE2F-7138-9F7D-95957A3FD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81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37FB6-7927-C2CB-FEC5-5FEECB4F6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736477-5710-D872-57C2-ECCE15480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28D4B2-42D6-1371-067D-DF4720702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35CDF4-0C6F-4310-F198-9B4555B84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363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2055F-5840-0477-B773-8E6B8E52A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04E18E-7214-5857-97B4-EC01F27A6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BEDD9-45B8-2203-368F-9883CF311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036A-5A22-5A46-9FB9-FA264C9F710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66896-D11A-441F-5695-08F757837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A6EBF-1738-CA9E-2A81-AA91731D5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2D8F-91ED-0846-883F-09F83D4A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00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BA4D2-653E-CBC4-C185-ABF18F8F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FB3A2-B727-02DD-1ACF-69632884B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C4D0B-4099-B201-D7E4-F54EBAB62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036A-5A22-5A46-9FB9-FA264C9F710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DA108-BD42-E597-8491-B7566A4C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E798A-20D6-1B20-C8A6-27C1E7798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2D8F-91ED-0846-883F-09F83D4A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4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073F2-EF59-2540-B942-9FA76651A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FBA0E-601E-D53D-DB27-64251B3CF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00EF2-675B-0077-EF68-88211E555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036A-5A22-5A46-9FB9-FA264C9F710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FBD95-F3FA-C9A9-AB5A-E78C0A5B4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53EF9-9946-83ED-8961-F8BFEEE64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2D8F-91ED-0846-883F-09F83D4A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9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FE09A-608B-8691-B289-453DAAC72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8A58F-9344-CDFE-8B8B-FCF3A8509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06AA94-01A0-999B-4299-F8217E76C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719277-CD62-57C2-7748-BF40590C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036A-5A22-5A46-9FB9-FA264C9F710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4AC67-1B91-57F1-DA6F-81D3BF01A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7D9F3D-9A4F-5EFF-3DAF-8AFC2D036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2D8F-91ED-0846-883F-09F83D4A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390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03FFD-D764-7C19-D56E-58B80435F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6FFEE-0542-4D3A-3F0A-1B7BB37D7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52A5B-EF6E-2358-9379-27FFD6260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CEA0EB-00D0-5999-6623-842A781F7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9B2A50-3B38-822F-8FB4-5D258F6B9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7F7466-786B-CF8F-5406-8B462E19B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036A-5A22-5A46-9FB9-FA264C9F710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B9823C-B814-A51E-F1E5-C8300C444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B3554F-992D-3674-042A-843517461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2D8F-91ED-0846-883F-09F83D4A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933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713E6-9E2E-08C0-9C3E-F96C55270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E724C2-C44D-B3EF-8AA8-600CBABF5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036A-5A22-5A46-9FB9-FA264C9F710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E70B39-598A-BDFC-ABA4-3763D3B13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A95F8B-245C-36F6-5ACA-683B07176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2D8F-91ED-0846-883F-09F83D4A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14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5FC4A4-2B63-CD0F-DFF8-C8BB072AE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036A-5A22-5A46-9FB9-FA264C9F710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CB9EEA-20B5-3002-3E28-8465B0DE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19769-B0C8-7F1D-D8D7-435ED8743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2D8F-91ED-0846-883F-09F83D4A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767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40CA4-978B-7150-F5C9-F10C678C5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D6EBA-B109-5335-B755-7A9935955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3D4ECE-5269-5118-887E-46E690F4A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1167AA-1644-A3FE-B081-094A3A33B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036A-5A22-5A46-9FB9-FA264C9F710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5E10B9-F500-FDFD-613C-8C8DF1F5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9999D-9A99-B1DD-2410-3315D2421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2D8F-91ED-0846-883F-09F83D4A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91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619D5-631F-0165-4141-BA5198524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BA4B1A-443C-1AA2-9D7C-6ACF81816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356F9-E27C-E67A-8BE5-BC2512F9D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E27308-C531-9656-30B9-93E098E6E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036A-5A22-5A46-9FB9-FA264C9F710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6727E-D4E8-F6F9-EC68-78E91DDB8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E27CA-6B0B-C6F2-D264-736DB667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2D8F-91ED-0846-883F-09F83D4A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17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aker Photo Placeholder">
            <a:extLst>
              <a:ext uri="{FF2B5EF4-FFF2-40B4-BE49-F238E27FC236}">
                <a16:creationId xmlns:a16="http://schemas.microsoft.com/office/drawing/2014/main" id="{26E59B99-B64D-2B4E-852B-35C13E24674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1157288" y="249892"/>
            <a:ext cx="4159549" cy="415954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2" name="Speaker Name"/>
          <p:cNvSpPr>
            <a:spLocks noGrp="1"/>
          </p:cNvSpPr>
          <p:nvPr>
            <p:ph type="title" hasCustomPrompt="1"/>
          </p:nvPr>
        </p:nvSpPr>
        <p:spPr>
          <a:xfrm>
            <a:off x="3570489" y="939161"/>
            <a:ext cx="3419396" cy="373994"/>
          </a:xfrm>
        </p:spPr>
        <p:txBody>
          <a:bodyPr anchor="t">
            <a:norm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ONE SPEAKER</a:t>
            </a:r>
          </a:p>
        </p:txBody>
      </p:sp>
      <p:sp>
        <p:nvSpPr>
          <p:cNvPr id="11" name="Speaker Title">
            <a:extLst>
              <a:ext uri="{FF2B5EF4-FFF2-40B4-BE49-F238E27FC236}">
                <a16:creationId xmlns:a16="http://schemas.microsoft.com/office/drawing/2014/main" id="{07B8CBA4-47BB-754D-9401-004AE1AF29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70489" y="1353862"/>
            <a:ext cx="4024924" cy="321610"/>
          </a:xfrm>
        </p:spPr>
        <p:txBody>
          <a:bodyPr>
            <a:normAutofit/>
          </a:bodyPr>
          <a:lstStyle>
            <a:lvl1pPr>
              <a:defRPr sz="1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4" name="Body Copy"/>
          <p:cNvSpPr>
            <a:spLocks noGrp="1"/>
          </p:cNvSpPr>
          <p:nvPr>
            <p:ph sz="half" idx="2" hasCustomPrompt="1"/>
          </p:nvPr>
        </p:nvSpPr>
        <p:spPr>
          <a:xfrm>
            <a:off x="3570488" y="1716179"/>
            <a:ext cx="5150339" cy="2345867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13" name="Footer Text 1">
            <a:extLst>
              <a:ext uri="{FF2B5EF4-FFF2-40B4-BE49-F238E27FC236}">
                <a16:creationId xmlns:a16="http://schemas.microsoft.com/office/drawing/2014/main" id="{748CEBA3-75F4-C44D-B73D-0B7023186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7" name="Footer Text 2">
            <a:extLst>
              <a:ext uri="{FF2B5EF4-FFF2-40B4-BE49-F238E27FC236}">
                <a16:creationId xmlns:a16="http://schemas.microsoft.com/office/drawing/2014/main" id="{B4FB5A2F-7334-4843-A818-7D4A8529D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16" name="Logo Placeholder">
            <a:extLst>
              <a:ext uri="{FF2B5EF4-FFF2-40B4-BE49-F238E27FC236}">
                <a16:creationId xmlns:a16="http://schemas.microsoft.com/office/drawing/2014/main" id="{6AB790E6-53F5-E64B-BCDD-9FFA227D63B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5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15" name="Straight Line Connector">
            <a:extLst>
              <a:ext uri="{FF2B5EF4-FFF2-40B4-BE49-F238E27FC236}">
                <a16:creationId xmlns:a16="http://schemas.microsoft.com/office/drawing/2014/main" id="{FA568A94-D992-3F4C-9B74-91659939C96C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">
            <a:extLst>
              <a:ext uri="{FF2B5EF4-FFF2-40B4-BE49-F238E27FC236}">
                <a16:creationId xmlns:a16="http://schemas.microsoft.com/office/drawing/2014/main" id="{D30CDFCE-7C23-674A-B775-292BE8CCF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030190EB-983A-7877-5AA2-7D4EA78AB6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58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14400-6B7C-322A-9F7F-391AC3CF7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D16986-6FE5-5A62-9432-06B751040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56CC-BB84-DF30-98FC-D70162F4E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036A-5A22-5A46-9FB9-FA264C9F710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A4E16-7FA3-FC3B-E645-3FCF3CF91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AFF99-9315-AE23-2570-0B92397D3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2D8F-91ED-0846-883F-09F83D4A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25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02BDB-044F-17AD-BCEB-9BBE8168A5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ADBEE2-1CC3-A577-ABD3-FDACC8D2D8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CA168-8C6B-82A2-8D23-835B0AD64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036A-5A22-5A46-9FB9-FA264C9F710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17307-7982-59C9-8DFE-A448128F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8786-7B98-9D52-FF4D-A9B12DE2E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2D8F-91ED-0846-883F-09F83D4A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94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9A7D779C-7B02-3CA6-4C3A-C61766686FCC}"/>
              </a:ext>
            </a:extLst>
          </p:cNvPr>
          <p:cNvSpPr/>
          <p:nvPr userDrawn="1"/>
        </p:nvSpPr>
        <p:spPr>
          <a:xfrm>
            <a:off x="1" y="0"/>
            <a:ext cx="4572000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ircle Photo" descr="Circle headshot 1">
            <a:extLst>
              <a:ext uri="{FF2B5EF4-FFF2-40B4-BE49-F238E27FC236}">
                <a16:creationId xmlns:a16="http://schemas.microsoft.com/office/drawing/2014/main" id="{DDB5D280-A138-2FE7-E723-8AAC3E6B2A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94568" y="475555"/>
            <a:ext cx="1297175" cy="1297175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peaker name" descr="Speaker name 1">
            <a:extLst>
              <a:ext uri="{FF2B5EF4-FFF2-40B4-BE49-F238E27FC236}">
                <a16:creationId xmlns:a16="http://schemas.microsoft.com/office/drawing/2014/main" id="{C91924A7-4DB4-D752-7D3C-787A64EF114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995616" y="1266736"/>
            <a:ext cx="2226318" cy="337157"/>
          </a:xfrm>
        </p:spPr>
        <p:txBody>
          <a:bodyPr>
            <a:normAutofit/>
          </a:bodyPr>
          <a:lstStyle>
            <a:lvl1pPr>
              <a:defRPr sz="1400" b="1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SPEAKER NAME</a:t>
            </a:r>
          </a:p>
        </p:txBody>
      </p:sp>
      <p:sp>
        <p:nvSpPr>
          <p:cNvPr id="18" name="Job title" descr="Speaker title 1">
            <a:extLst>
              <a:ext uri="{FF2B5EF4-FFF2-40B4-BE49-F238E27FC236}">
                <a16:creationId xmlns:a16="http://schemas.microsoft.com/office/drawing/2014/main" id="{5C3247AE-5DBA-C8F5-9731-67947A3414B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95616" y="1515979"/>
            <a:ext cx="2226318" cy="321610"/>
          </a:xfrm>
        </p:spPr>
        <p:txBody>
          <a:bodyPr>
            <a:norm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cxnSp>
        <p:nvCxnSpPr>
          <p:cNvPr id="19" name="Horizontal Line 1">
            <a:extLst>
              <a:ext uri="{FF2B5EF4-FFF2-40B4-BE49-F238E27FC236}">
                <a16:creationId xmlns:a16="http://schemas.microsoft.com/office/drawing/2014/main" id="{C8F16978-3AE7-ECCD-252B-F10E6F3A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29709" y="1968061"/>
            <a:ext cx="38922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Textbox 1" descr="Content Textbox 1">
            <a:extLst>
              <a:ext uri="{FF2B5EF4-FFF2-40B4-BE49-F238E27FC236}">
                <a16:creationId xmlns:a16="http://schemas.microsoft.com/office/drawing/2014/main" id="{35F654C3-35BC-0892-6F93-35F6F55975BA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329709" y="2116668"/>
            <a:ext cx="3892225" cy="2408828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Bio copy is Arial at 10pts</a:t>
            </a:r>
          </a:p>
        </p:txBody>
      </p:sp>
      <p:sp>
        <p:nvSpPr>
          <p:cNvPr id="22" name="Circle Photo 2" descr="Circle Headshot 2">
            <a:extLst>
              <a:ext uri="{FF2B5EF4-FFF2-40B4-BE49-F238E27FC236}">
                <a16:creationId xmlns:a16="http://schemas.microsoft.com/office/drawing/2014/main" id="{6D183BC3-63BE-7B5F-4CDB-8091B683B16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022094" y="475555"/>
            <a:ext cx="1297175" cy="1297175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3" name="Speaker name 2" descr="Speaker name ">
            <a:extLst>
              <a:ext uri="{FF2B5EF4-FFF2-40B4-BE49-F238E27FC236}">
                <a16:creationId xmlns:a16="http://schemas.microsoft.com/office/drawing/2014/main" id="{AD421897-73AD-93F2-49CF-B9CB2018B9B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23142" y="1247195"/>
            <a:ext cx="2226318" cy="376238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4" name="Speaker title 2" descr="Speaker title 2 ">
            <a:extLst>
              <a:ext uri="{FF2B5EF4-FFF2-40B4-BE49-F238E27FC236}">
                <a16:creationId xmlns:a16="http://schemas.microsoft.com/office/drawing/2014/main" id="{40AF8D05-600F-478C-6472-17B4560D64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23142" y="1515979"/>
            <a:ext cx="2226318" cy="321610"/>
          </a:xfrm>
        </p:spPr>
        <p:txBody>
          <a:bodyPr>
            <a:normAutofit/>
          </a:bodyPr>
          <a:lstStyle>
            <a:lvl1pPr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cxnSp>
        <p:nvCxnSpPr>
          <p:cNvPr id="25" name="Horizontal Line 2">
            <a:extLst>
              <a:ext uri="{FF2B5EF4-FFF2-40B4-BE49-F238E27FC236}">
                <a16:creationId xmlns:a16="http://schemas.microsoft.com/office/drawing/2014/main" id="{0C20B609-7C97-FEC6-4637-915429F8C9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957235" y="1968061"/>
            <a:ext cx="3892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Textbox 2" descr="Content Textbox 2 ">
            <a:extLst>
              <a:ext uri="{FF2B5EF4-FFF2-40B4-BE49-F238E27FC236}">
                <a16:creationId xmlns:a16="http://schemas.microsoft.com/office/drawing/2014/main" id="{3B7A4B7A-3A6A-F8DA-B8B0-D056D0D2A42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957235" y="2116668"/>
            <a:ext cx="3892225" cy="2408828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Bio copy is Arial at 10pts</a:t>
            </a:r>
          </a:p>
        </p:txBody>
      </p:sp>
      <p:sp>
        <p:nvSpPr>
          <p:cNvPr id="28" name="Footer Placeholder 1" descr="Footer placeholder 1">
            <a:extLst>
              <a:ext uri="{FF2B5EF4-FFF2-40B4-BE49-F238E27FC236}">
                <a16:creationId xmlns:a16="http://schemas.microsoft.com/office/drawing/2014/main" id="{0AA91F18-19A0-B0AE-DCCA-74A8D82E8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9" name="Footer placeholder 2" descr="Footer placeholder 2">
            <a:extLst>
              <a:ext uri="{FF2B5EF4-FFF2-40B4-BE49-F238E27FC236}">
                <a16:creationId xmlns:a16="http://schemas.microsoft.com/office/drawing/2014/main" id="{228E91B6-8A9C-192A-25EA-49446C74C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30" name="Logo Placeholder" descr="Logo placeholder&#10;">
            <a:extLst>
              <a:ext uri="{FF2B5EF4-FFF2-40B4-BE49-F238E27FC236}">
                <a16:creationId xmlns:a16="http://schemas.microsoft.com/office/drawing/2014/main" id="{AE00430C-7066-EA0C-10B5-2CAF53A477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5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31" name="Vertical Line Connector">
            <a:extLst>
              <a:ext uri="{FF2B5EF4-FFF2-40B4-BE49-F238E27FC236}">
                <a16:creationId xmlns:a16="http://schemas.microsoft.com/office/drawing/2014/main" id="{79EECC78-D68C-AE45-0687-B08928712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lide Number Placeholder " descr="Slide Number Placeholder ">
            <a:extLst>
              <a:ext uri="{FF2B5EF4-FFF2-40B4-BE49-F238E27FC236}">
                <a16:creationId xmlns:a16="http://schemas.microsoft.com/office/drawing/2014/main" id="{AD05AF25-FE00-A300-AC24-6EE1FD91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3216B57F-5E0F-B367-FF9D-271BD50121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9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ltiple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1979674-69C4-134A-9F2E-9B4270B8634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46018" y="2698533"/>
            <a:ext cx="1153419" cy="1153410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3" name="Picture Placeholder 5">
            <a:extLst>
              <a:ext uri="{FF2B5EF4-FFF2-40B4-BE49-F238E27FC236}">
                <a16:creationId xmlns:a16="http://schemas.microsoft.com/office/drawing/2014/main" id="{B7179E21-BD5D-E049-B49A-E14D188634B4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554542" y="2698533"/>
            <a:ext cx="1153419" cy="1153413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6" name="Picture Placeholder 5">
            <a:extLst>
              <a:ext uri="{FF2B5EF4-FFF2-40B4-BE49-F238E27FC236}">
                <a16:creationId xmlns:a16="http://schemas.microsoft.com/office/drawing/2014/main" id="{9B4EAA43-3C2D-AD46-BE5A-0E43167C0FAB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842355" y="552084"/>
            <a:ext cx="1153419" cy="1151130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D44AB674-4C73-2B43-963E-D19737407D1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33833" y="552083"/>
            <a:ext cx="1153419" cy="1151131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AECE01-A90F-354F-84AE-393CAD1D8C16}"/>
              </a:ext>
            </a:extLst>
          </p:cNvPr>
          <p:cNvCxnSpPr>
            <a:cxnSpLocks/>
          </p:cNvCxnSpPr>
          <p:nvPr userDrawn="1"/>
        </p:nvCxnSpPr>
        <p:spPr>
          <a:xfrm>
            <a:off x="437989" y="2591216"/>
            <a:ext cx="82828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1347EFDA-D0AA-404B-92BF-D37D4D0840AA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1685351" y="1073548"/>
            <a:ext cx="2614088" cy="1336199"/>
          </a:xfrm>
        </p:spPr>
        <p:txBody>
          <a:bodyPr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Bio copy is Arial at 8pts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F0A9A6E2-5A4E-A440-85D9-F0BF6646DD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85351" y="785263"/>
            <a:ext cx="2614086" cy="193240"/>
          </a:xfrm>
        </p:spPr>
        <p:txBody>
          <a:bodyPr>
            <a:normAutofit/>
          </a:bodyPr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7A3589-955B-C44C-A985-A16AB19A76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685352" y="552084"/>
            <a:ext cx="2614086" cy="227271"/>
          </a:xfrm>
        </p:spPr>
        <p:txBody>
          <a:bodyPr/>
          <a:lstStyle>
            <a:lvl1pPr>
              <a:defRPr b="1" i="0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9CCDE359-564D-9749-A758-92B1E3AFDBD4}"/>
              </a:ext>
            </a:extLst>
          </p:cNvPr>
          <p:cNvSpPr>
            <a:spLocks noGrp="1"/>
          </p:cNvSpPr>
          <p:nvPr>
            <p:ph sz="half" idx="32" hasCustomPrompt="1"/>
          </p:nvPr>
        </p:nvSpPr>
        <p:spPr>
          <a:xfrm>
            <a:off x="439687" y="3219997"/>
            <a:ext cx="2614088" cy="1336199"/>
          </a:xfrm>
        </p:spPr>
        <p:txBody>
          <a:bodyPr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Bio copy is Arial at 8pts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254903E8-E662-7648-99E3-A95DED9CF69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9687" y="2931712"/>
            <a:ext cx="2614086" cy="193240"/>
          </a:xfrm>
        </p:spPr>
        <p:txBody>
          <a:bodyPr>
            <a:normAutofit/>
          </a:bodyPr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170E7596-B217-1F4D-B61F-F298B8473F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9688" y="2698533"/>
            <a:ext cx="2614086" cy="227271"/>
          </a:xfrm>
        </p:spPr>
        <p:txBody>
          <a:bodyPr/>
          <a:lstStyle>
            <a:lvl1pPr>
              <a:defRPr b="1" i="0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B1B30404-E374-9D4A-9CB4-C585E5F54186}"/>
              </a:ext>
            </a:extLst>
          </p:cNvPr>
          <p:cNvSpPr>
            <a:spLocks noGrp="1"/>
          </p:cNvSpPr>
          <p:nvPr>
            <p:ph sz="half" idx="36" hasCustomPrompt="1"/>
          </p:nvPr>
        </p:nvSpPr>
        <p:spPr>
          <a:xfrm>
            <a:off x="6093873" y="1073548"/>
            <a:ext cx="2614088" cy="1336199"/>
          </a:xfrm>
        </p:spPr>
        <p:txBody>
          <a:bodyPr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Bio copy is Arial at 8pts</a:t>
            </a: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0F6DEDD0-1A3D-574E-A757-4BAE97011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3873" y="785263"/>
            <a:ext cx="2614086" cy="193240"/>
          </a:xfrm>
        </p:spPr>
        <p:txBody>
          <a:bodyPr>
            <a:normAutofit/>
          </a:bodyPr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47" name="Text Placeholder 9">
            <a:extLst>
              <a:ext uri="{FF2B5EF4-FFF2-40B4-BE49-F238E27FC236}">
                <a16:creationId xmlns:a16="http://schemas.microsoft.com/office/drawing/2014/main" id="{F8239200-5449-9748-B343-ABD0F850A5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3874" y="552084"/>
            <a:ext cx="2614086" cy="227271"/>
          </a:xfrm>
        </p:spPr>
        <p:txBody>
          <a:bodyPr/>
          <a:lstStyle>
            <a:lvl1pPr>
              <a:defRPr b="1" i="0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48" name="Content Placeholder 3">
            <a:extLst>
              <a:ext uri="{FF2B5EF4-FFF2-40B4-BE49-F238E27FC236}">
                <a16:creationId xmlns:a16="http://schemas.microsoft.com/office/drawing/2014/main" id="{F59DE951-0DBC-0846-95EB-FFC654617B2F}"/>
              </a:ext>
            </a:extLst>
          </p:cNvPr>
          <p:cNvSpPr>
            <a:spLocks noGrp="1"/>
          </p:cNvSpPr>
          <p:nvPr>
            <p:ph sz="half" idx="40" hasCustomPrompt="1"/>
          </p:nvPr>
        </p:nvSpPr>
        <p:spPr>
          <a:xfrm>
            <a:off x="4839255" y="3219997"/>
            <a:ext cx="2614088" cy="1336199"/>
          </a:xfrm>
        </p:spPr>
        <p:txBody>
          <a:bodyPr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Bio copy is Arial at 8pts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863A8223-5C32-B74C-8449-25744121366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839255" y="2931712"/>
            <a:ext cx="2614086" cy="193240"/>
          </a:xfrm>
        </p:spPr>
        <p:txBody>
          <a:bodyPr>
            <a:normAutofit/>
          </a:bodyPr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918CDF96-87CE-784C-B28C-784D85E5A55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839256" y="2698533"/>
            <a:ext cx="2614086" cy="227271"/>
          </a:xfrm>
        </p:spPr>
        <p:txBody>
          <a:bodyPr/>
          <a:lstStyle>
            <a:lvl1pPr>
              <a:defRPr b="1" i="0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SPEAKER NAME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933B37-A120-7A4D-AA84-4B2D9103D561}"/>
              </a:ext>
            </a:extLst>
          </p:cNvPr>
          <p:cNvCxnSpPr>
            <a:cxnSpLocks/>
          </p:cNvCxnSpPr>
          <p:nvPr userDrawn="1"/>
        </p:nvCxnSpPr>
        <p:spPr>
          <a:xfrm flipV="1">
            <a:off x="4520297" y="444767"/>
            <a:ext cx="0" cy="4117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BCB53E3-B0E9-534A-980C-D7C215BE8609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A46BDAA7-4D20-994C-9DF7-B41DA8260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4F39A5B-4892-9341-848A-CC1C986FE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F609EFF-D0D4-D74D-BFE0-9EC5949B21A4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EB733357-00BC-4B40-958F-84EA067FFA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408877F4-239D-C44C-A6CD-4F9550F39B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pic>
        <p:nvPicPr>
          <p:cNvPr id="6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1B5D084D-6905-C2F8-6BA3-5C725FF89F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51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36B967F9-D413-BA91-5A4E-A127FF2252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2" name="Headline"/>
          <p:cNvSpPr>
            <a:spLocks noGrp="1"/>
          </p:cNvSpPr>
          <p:nvPr>
            <p:ph type="title" hasCustomPrompt="1"/>
          </p:nvPr>
        </p:nvSpPr>
        <p:spPr>
          <a:xfrm>
            <a:off x="437989" y="614723"/>
            <a:ext cx="6828720" cy="4659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IS ALL CAPS AT 25 – 30PTS</a:t>
            </a:r>
          </a:p>
        </p:txBody>
      </p:sp>
      <p:sp>
        <p:nvSpPr>
          <p:cNvPr id="12" name="Subhead">
            <a:extLst>
              <a:ext uri="{FF2B5EF4-FFF2-40B4-BE49-F238E27FC236}">
                <a16:creationId xmlns:a16="http://schemas.microsoft.com/office/drawing/2014/main" id="{6DC98DEA-6D76-4A43-B147-9AD2CA56B7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27" y="1080655"/>
            <a:ext cx="6822082" cy="321610"/>
          </a:xfrm>
        </p:spPr>
        <p:txBody>
          <a:bodyPr>
            <a:normAutofit/>
          </a:bodyPr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is Arial Bold at 16pt</a:t>
            </a:r>
          </a:p>
        </p:txBody>
      </p:sp>
      <p:sp>
        <p:nvSpPr>
          <p:cNvPr id="3" name="Body Copy"/>
          <p:cNvSpPr>
            <a:spLocks noGrp="1"/>
          </p:cNvSpPr>
          <p:nvPr>
            <p:ph idx="1" hasCustomPrompt="1"/>
          </p:nvPr>
        </p:nvSpPr>
        <p:spPr>
          <a:xfrm>
            <a:off x="437990" y="1536807"/>
            <a:ext cx="5962810" cy="2868139"/>
          </a:xfrm>
        </p:spPr>
        <p:txBody>
          <a:bodyPr/>
          <a:lstStyle/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13" name="Red Bottom Footer Bar ">
            <a:extLst>
              <a:ext uri="{FF2B5EF4-FFF2-40B4-BE49-F238E27FC236}">
                <a16:creationId xmlns:a16="http://schemas.microsoft.com/office/drawing/2014/main" id="{4EA4FD0A-CC71-0E48-8282-25BE57F29E74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ooter Text 1">
            <a:extLst>
              <a:ext uri="{FF2B5EF4-FFF2-40B4-BE49-F238E27FC236}">
                <a16:creationId xmlns:a16="http://schemas.microsoft.com/office/drawing/2014/main" id="{B193F017-EA19-7442-9BB0-474F22193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6" name="Footer Text 2">
            <a:extLst>
              <a:ext uri="{FF2B5EF4-FFF2-40B4-BE49-F238E27FC236}">
                <a16:creationId xmlns:a16="http://schemas.microsoft.com/office/drawing/2014/main" id="{F1748314-5DB7-A74F-8D02-592833BCA7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25" name="Logo">
            <a:extLst>
              <a:ext uri="{FF2B5EF4-FFF2-40B4-BE49-F238E27FC236}">
                <a16:creationId xmlns:a16="http://schemas.microsoft.com/office/drawing/2014/main" id="{59E3429F-98DB-7A4C-B73A-11BAF0B8C2A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24" name="Straight Line Connector">
            <a:extLst>
              <a:ext uri="{FF2B5EF4-FFF2-40B4-BE49-F238E27FC236}">
                <a16:creationId xmlns:a16="http://schemas.microsoft.com/office/drawing/2014/main" id="{A975C766-C30F-5445-9526-2CE36881A024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">
            <a:extLst>
              <a:ext uri="{FF2B5EF4-FFF2-40B4-BE49-F238E27FC236}">
                <a16:creationId xmlns:a16="http://schemas.microsoft.com/office/drawing/2014/main" id="{273F7D3E-5CDA-4840-AA44-2AB4E261E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347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line"/>
          <p:cNvSpPr>
            <a:spLocks noGrp="1"/>
          </p:cNvSpPr>
          <p:nvPr>
            <p:ph type="title" hasCustomPrompt="1"/>
          </p:nvPr>
        </p:nvSpPr>
        <p:spPr>
          <a:xfrm>
            <a:off x="437990" y="614723"/>
            <a:ext cx="4823557" cy="9220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IS ALL CAPS AT </a:t>
            </a:r>
            <a:br>
              <a:rPr lang="en-US" dirty="0"/>
            </a:br>
            <a:r>
              <a:rPr lang="en-US" dirty="0"/>
              <a:t>25-30PTS</a:t>
            </a:r>
          </a:p>
        </p:txBody>
      </p:sp>
      <p:sp>
        <p:nvSpPr>
          <p:cNvPr id="3" name="Body Copy"/>
          <p:cNvSpPr>
            <a:spLocks noGrp="1"/>
          </p:cNvSpPr>
          <p:nvPr>
            <p:ph idx="1" hasCustomPrompt="1"/>
          </p:nvPr>
        </p:nvSpPr>
        <p:spPr>
          <a:xfrm>
            <a:off x="437991" y="1536807"/>
            <a:ext cx="4823557" cy="3095915"/>
          </a:xfrm>
        </p:spPr>
        <p:txBody>
          <a:bodyPr/>
          <a:lstStyle/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10" name="Background Graphic">
            <a:extLst>
              <a:ext uri="{FF2B5EF4-FFF2-40B4-BE49-F238E27FC236}">
                <a16:creationId xmlns:a16="http://schemas.microsoft.com/office/drawing/2014/main" id="{FDEAEA93-D51E-DF22-7A64-AC52BFA21B14}"/>
              </a:ext>
            </a:extLst>
          </p:cNvPr>
          <p:cNvSpPr/>
          <p:nvPr userDrawn="1"/>
        </p:nvSpPr>
        <p:spPr>
          <a:xfrm>
            <a:off x="5064370" y="-1"/>
            <a:ext cx="4079632" cy="5913153"/>
          </a:xfrm>
          <a:custGeom>
            <a:avLst/>
            <a:gdLst>
              <a:gd name="connsiteX0" fmla="*/ 2754 w 4079632"/>
              <a:gd name="connsiteY0" fmla="*/ 0 h 5913153"/>
              <a:gd name="connsiteX1" fmla="*/ 4079632 w 4079632"/>
              <a:gd name="connsiteY1" fmla="*/ 0 h 5913153"/>
              <a:gd name="connsiteX2" fmla="*/ 4079632 w 4079632"/>
              <a:gd name="connsiteY2" fmla="*/ 5913153 h 5913153"/>
              <a:gd name="connsiteX3" fmla="*/ 4079630 w 4079632"/>
              <a:gd name="connsiteY3" fmla="*/ 5913153 h 5913153"/>
              <a:gd name="connsiteX4" fmla="*/ 4079630 w 4079632"/>
              <a:gd name="connsiteY4" fmla="*/ 5143501 h 5913153"/>
              <a:gd name="connsiteX5" fmla="*/ 1834543 w 4079632"/>
              <a:gd name="connsiteY5" fmla="*/ 5143501 h 5913153"/>
              <a:gd name="connsiteX6" fmla="*/ 1691848 w 4079632"/>
              <a:gd name="connsiteY6" fmla="*/ 4972659 h 5913153"/>
              <a:gd name="connsiteX7" fmla="*/ 1501616 w 4079632"/>
              <a:gd name="connsiteY7" fmla="*/ 4725324 h 5913153"/>
              <a:gd name="connsiteX8" fmla="*/ 0 w 4079632"/>
              <a:gd name="connsiteY8" fmla="*/ 204299 h 5913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79632" h="5913153">
                <a:moveTo>
                  <a:pt x="2754" y="0"/>
                </a:moveTo>
                <a:lnTo>
                  <a:pt x="4079632" y="0"/>
                </a:lnTo>
                <a:lnTo>
                  <a:pt x="4079632" y="5913153"/>
                </a:lnTo>
                <a:lnTo>
                  <a:pt x="4079630" y="5913153"/>
                </a:lnTo>
                <a:lnTo>
                  <a:pt x="4079630" y="5143501"/>
                </a:lnTo>
                <a:lnTo>
                  <a:pt x="1834543" y="5143501"/>
                </a:lnTo>
                <a:lnTo>
                  <a:pt x="1691848" y="4972659"/>
                </a:lnTo>
                <a:cubicBezTo>
                  <a:pt x="1627002" y="4891775"/>
                  <a:pt x="1563572" y="4809324"/>
                  <a:pt x="1501616" y="4725324"/>
                </a:cubicBezTo>
                <a:cubicBezTo>
                  <a:pt x="510313" y="3381319"/>
                  <a:pt x="9307" y="1794248"/>
                  <a:pt x="0" y="204299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Bold Hearts Logo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FD67B11F-B0A3-2BD8-B49B-FCF8C40A30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7006" y="116602"/>
            <a:ext cx="409208" cy="386564"/>
          </a:xfrm>
          <a:prstGeom prst="rect">
            <a:avLst/>
          </a:prstGeom>
        </p:spPr>
      </p:pic>
      <p:sp>
        <p:nvSpPr>
          <p:cNvPr id="8" name="Body Copy 2">
            <a:extLst>
              <a:ext uri="{FF2B5EF4-FFF2-40B4-BE49-F238E27FC236}">
                <a16:creationId xmlns:a16="http://schemas.microsoft.com/office/drawing/2014/main" id="{33BCCF38-2231-F649-A3B9-F89E71CCE2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15076" y="614722"/>
            <a:ext cx="2390934" cy="381440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">
            <a:extLst>
              <a:ext uri="{FF2B5EF4-FFF2-40B4-BE49-F238E27FC236}">
                <a16:creationId xmlns:a16="http://schemas.microsoft.com/office/drawing/2014/main" id="{B03E27E2-3451-C846-B98C-5A73FA597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723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FC98E04B-D03F-F6F6-CFE8-648AEA2928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2" name="Page Title"/>
          <p:cNvSpPr>
            <a:spLocks noGrp="1"/>
          </p:cNvSpPr>
          <p:nvPr>
            <p:ph type="title" hasCustomPrompt="1"/>
          </p:nvPr>
        </p:nvSpPr>
        <p:spPr>
          <a:xfrm>
            <a:off x="437990" y="614723"/>
            <a:ext cx="8268020" cy="926208"/>
          </a:xfrm>
        </p:spPr>
        <p:txBody>
          <a:bodyPr/>
          <a:lstStyle/>
          <a:p>
            <a:r>
              <a:rPr lang="en-US" dirty="0"/>
              <a:t>TITLE IS ALL CAPS AT 25-30PTS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07B8CBA4-47BB-754D-9401-004AE1AF29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27" y="1080655"/>
            <a:ext cx="6822082" cy="321610"/>
          </a:xfrm>
        </p:spPr>
        <p:txBody>
          <a:bodyPr>
            <a:normAutofit/>
          </a:bodyPr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is Arial Bold at 16pt</a:t>
            </a:r>
          </a:p>
        </p:txBody>
      </p:sp>
      <p:sp>
        <p:nvSpPr>
          <p:cNvPr id="3" name="Body Copy 1"/>
          <p:cNvSpPr>
            <a:spLocks noGrp="1"/>
          </p:cNvSpPr>
          <p:nvPr>
            <p:ph sz="half" idx="1" hasCustomPrompt="1"/>
          </p:nvPr>
        </p:nvSpPr>
        <p:spPr>
          <a:xfrm>
            <a:off x="437990" y="1540933"/>
            <a:ext cx="4010105" cy="3091790"/>
          </a:xfrm>
        </p:spPr>
        <p:txBody>
          <a:bodyPr/>
          <a:lstStyle/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4" name="Body Copy 2"/>
          <p:cNvSpPr>
            <a:spLocks noGrp="1"/>
          </p:cNvSpPr>
          <p:nvPr>
            <p:ph sz="half" idx="2" hasCustomPrompt="1"/>
          </p:nvPr>
        </p:nvSpPr>
        <p:spPr>
          <a:xfrm>
            <a:off x="4710722" y="1540931"/>
            <a:ext cx="4010105" cy="3091791"/>
          </a:xfrm>
        </p:spPr>
        <p:txBody>
          <a:bodyPr/>
          <a:lstStyle/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13" name="Footer Placeholder ">
            <a:extLst>
              <a:ext uri="{FF2B5EF4-FFF2-40B4-BE49-F238E27FC236}">
                <a16:creationId xmlns:a16="http://schemas.microsoft.com/office/drawing/2014/main" id="{748CEBA3-75F4-C44D-B73D-0B7023186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7" name="Text Placeholder ">
            <a:extLst>
              <a:ext uri="{FF2B5EF4-FFF2-40B4-BE49-F238E27FC236}">
                <a16:creationId xmlns:a16="http://schemas.microsoft.com/office/drawing/2014/main" id="{B4FB5A2F-7334-4843-A818-7D4A8529D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16" name="Logo Placeholder in footer">
            <a:extLst>
              <a:ext uri="{FF2B5EF4-FFF2-40B4-BE49-F238E27FC236}">
                <a16:creationId xmlns:a16="http://schemas.microsoft.com/office/drawing/2014/main" id="{6AB790E6-53F5-E64B-BCDD-9FFA227D63B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5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568A94-D992-3F4C-9B74-91659939C96C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">
            <a:extLst>
              <a:ext uri="{FF2B5EF4-FFF2-40B4-BE49-F238E27FC236}">
                <a16:creationId xmlns:a16="http://schemas.microsoft.com/office/drawing/2014/main" id="{D30CDFCE-7C23-674A-B775-292BE8CCF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792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7990" y="614723"/>
            <a:ext cx="8268020" cy="8068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TITLE IS ALL CAPS AT 20-25PTS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7990" y="1536807"/>
            <a:ext cx="8268020" cy="3095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Body copy is Arial at 12pts</a:t>
            </a:r>
            <a:br>
              <a:rPr lang="en-US" dirty="0"/>
            </a:br>
            <a:endParaRPr lang="en-US" dirty="0">
              <a:latin typeface="+mn-lt"/>
            </a:endParaRPr>
          </a:p>
          <a:p>
            <a:pPr lvl="6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69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84" r:id="rId3"/>
    <p:sldLayoutId id="2147483692" r:id="rId4"/>
    <p:sldLayoutId id="2147483699" r:id="rId5"/>
    <p:sldLayoutId id="2147483694" r:id="rId6"/>
    <p:sldLayoutId id="2147483662" r:id="rId7"/>
    <p:sldLayoutId id="2147483678" r:id="rId8"/>
    <p:sldLayoutId id="2147483664" r:id="rId9"/>
    <p:sldLayoutId id="2147483671" r:id="rId10"/>
    <p:sldLayoutId id="2147483672" r:id="rId11"/>
    <p:sldLayoutId id="2147483696" r:id="rId12"/>
    <p:sldLayoutId id="2147483701" r:id="rId13"/>
    <p:sldLayoutId id="2147483673" r:id="rId14"/>
    <p:sldLayoutId id="2147483674" r:id="rId15"/>
    <p:sldLayoutId id="2147483680" r:id="rId16"/>
    <p:sldLayoutId id="2147483700" r:id="rId17"/>
    <p:sldLayoutId id="2147483668" r:id="rId18"/>
    <p:sldLayoutId id="2147483695" r:id="rId19"/>
    <p:sldLayoutId id="2147483682" r:id="rId20"/>
    <p:sldLayoutId id="2147483669" r:id="rId21"/>
    <p:sldLayoutId id="2147483676" r:id="rId22"/>
    <p:sldLayoutId id="2147483679" r:id="rId23"/>
    <p:sldLayoutId id="2147483683" r:id="rId24"/>
    <p:sldLayoutId id="2147483666" r:id="rId25"/>
    <p:sldLayoutId id="2147483698" r:id="rId26"/>
    <p:sldLayoutId id="2147483667" r:id="rId27"/>
    <p:sldLayoutId id="2147483685" r:id="rId28"/>
    <p:sldLayoutId id="2147483702" r:id="rId29"/>
    <p:sldLayoutId id="2147483703" r:id="rId30"/>
  </p:sldLayoutIdLst>
  <p:hf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5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10000"/>
        </a:lnSpc>
        <a:spcBef>
          <a:spcPts val="75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1F0CE2-E51A-2366-99B2-B24B85425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70263-7183-4BDC-3BAA-79EBC3433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0C0CE-4619-01A0-2EFE-CE1D0099E4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47036A-5A22-5A46-9FB9-FA264C9F710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13A6-2A44-B57D-3F8E-FA6DAC866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A39E8-2D1F-9159-4BDA-DA1369AB4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C52D8F-91ED-0846-883F-09F83D4A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9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2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tif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2DC8F7B-55AF-65C4-3489-C7C64306F6B6}"/>
              </a:ext>
            </a:extLst>
          </p:cNvPr>
          <p:cNvSpPr txBox="1"/>
          <p:nvPr/>
        </p:nvSpPr>
        <p:spPr>
          <a:xfrm>
            <a:off x="127030" y="2268774"/>
            <a:ext cx="69209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b="1" u="sng" dirty="0">
                <a:solidFill>
                  <a:prstClr val="black"/>
                </a:solidFill>
                <a:latin typeface="Cambria" panose="02040503050406030204" pitchFamily="18" charset="0"/>
              </a:rPr>
              <a:t>Rajeev K. Pathak</a:t>
            </a:r>
            <a:r>
              <a:rPr lang="en-US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, Adrian D. Elliott, Dennis H. Lau, Melissa E. Middeldorp, Dominik Linz, John L. Fitzgerald, </a:t>
            </a:r>
            <a:r>
              <a:rPr lang="en-US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Aashray</a:t>
            </a:r>
            <a:r>
              <a:rPr lang="en-US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Gupta, Jonathan P. Ariyaratnam, Varun Malik, Jean Jacques </a:t>
            </a:r>
            <a:r>
              <a:rPr lang="en-US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Noubiap</a:t>
            </a:r>
            <a:r>
              <a:rPr lang="en-US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, Walter P. Abhayaratna, Jonathan M. Kalman, Prashanthan Sanders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90562F-FFF5-AB70-828A-3B5BBCB9C42D}"/>
              </a:ext>
            </a:extLst>
          </p:cNvPr>
          <p:cNvSpPr txBox="1"/>
          <p:nvPr/>
        </p:nvSpPr>
        <p:spPr>
          <a:xfrm>
            <a:off x="127030" y="937634"/>
            <a:ext cx="5409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Calibri" panose="020F0502020204030204" pitchFamily="34" charset="0"/>
              </a:rPr>
              <a:t>Aggressive Risk factor REduction STudy for Atrial Fibrillation (ARREST-AF) implications for ablation outcomes: A Randomized Clinical Trial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1C4815-E028-053A-E6DF-F5B0E8FA9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543" y="4186147"/>
            <a:ext cx="862132" cy="84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D136C114-D56B-F214-A439-406580296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92" y="4200592"/>
            <a:ext cx="955260" cy="7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A black sign with white text&#10;&#10;Description automatically generated">
            <a:extLst>
              <a:ext uri="{FF2B5EF4-FFF2-40B4-BE49-F238E27FC236}">
                <a16:creationId xmlns:a16="http://schemas.microsoft.com/office/drawing/2014/main" id="{EC76C9D7-9BB9-D558-4A20-1139DFCE9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59" y="4278994"/>
            <a:ext cx="914953" cy="62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DEE08B-357E-0462-EB9A-1A83843040D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E284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halkSketch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100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387" y="4368734"/>
            <a:ext cx="1350880" cy="477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4C1408-EE95-4FBD-450A-376A6289903F}"/>
              </a:ext>
            </a:extLst>
          </p:cNvPr>
          <p:cNvSpPr txBox="1"/>
          <p:nvPr/>
        </p:nvSpPr>
        <p:spPr>
          <a:xfrm>
            <a:off x="127030" y="3339749"/>
            <a:ext cx="7900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dirty="0">
                <a:latin typeface="Cambria" panose="02040503050406030204" pitchFamily="18" charset="0"/>
              </a:rPr>
              <a:t>Centre for Heart Rhythm Disorders, University of Adelaide and Royal Adelaide Hospital, Adelaide, South Australia; Melbourne Health and University of Melbourne, Melbourne; Victoria; Australian National University, Canberra Heart Rhythm Foundation, Australian Capital Territory, Australia</a:t>
            </a:r>
          </a:p>
          <a:p>
            <a:pPr>
              <a:defRPr/>
            </a:pPr>
            <a:endParaRPr lang="en-US" sz="12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000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C8336D2-5D5D-C664-0EBE-642174FB9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829497"/>
              </p:ext>
            </p:extLst>
          </p:nvPr>
        </p:nvGraphicFramePr>
        <p:xfrm>
          <a:off x="178904" y="113350"/>
          <a:ext cx="8726557" cy="49212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37531">
                  <a:extLst>
                    <a:ext uri="{9D8B030D-6E8A-4147-A177-3AD203B41FA5}">
                      <a16:colId xmlns:a16="http://schemas.microsoft.com/office/drawing/2014/main" val="2084647809"/>
                    </a:ext>
                  </a:extLst>
                </a:gridCol>
                <a:gridCol w="1844513">
                  <a:extLst>
                    <a:ext uri="{9D8B030D-6E8A-4147-A177-3AD203B41FA5}">
                      <a16:colId xmlns:a16="http://schemas.microsoft.com/office/drawing/2014/main" val="1663538163"/>
                    </a:ext>
                  </a:extLst>
                </a:gridCol>
                <a:gridCol w="1844513">
                  <a:extLst>
                    <a:ext uri="{9D8B030D-6E8A-4147-A177-3AD203B41FA5}">
                      <a16:colId xmlns:a16="http://schemas.microsoft.com/office/drawing/2014/main" val="1458329811"/>
                    </a:ext>
                  </a:extLst>
                </a:gridCol>
              </a:tblGrid>
              <a:tr h="88173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2400" kern="1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Baseline Characteristics</a:t>
                      </a:r>
                      <a:endParaRPr lang="en-AU" sz="2400" kern="1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AU" sz="18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Usual Care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AU" sz="18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(n=60)</a:t>
                      </a:r>
                      <a:endParaRPr lang="en-AU" sz="1800" b="1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AU" sz="18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LFRM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AU" sz="18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(n=62)</a:t>
                      </a:r>
                      <a:endParaRPr lang="en-AU" sz="1800" b="1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413585"/>
                  </a:ext>
                </a:extLst>
              </a:tr>
              <a:tr h="3107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Female Sex – no. (%) </a:t>
                      </a:r>
                      <a:endParaRPr lang="en-AU" sz="16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21 (35)</a:t>
                      </a:r>
                      <a:endParaRPr lang="en-AU" sz="1600" b="1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4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19 (30.6)</a:t>
                      </a:r>
                      <a:endParaRPr lang="en-AU" sz="1600" b="1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6CC">
                        <a:alpha val="4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323523"/>
                  </a:ext>
                </a:extLst>
              </a:tr>
              <a:tr h="3107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Age - yrs</a:t>
                      </a:r>
                      <a:endParaRPr lang="en-AU" sz="16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59</a:t>
                      </a: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  <a:sym typeface="Symbol" pitchFamily="2" charset="2"/>
                        </a:rPr>
                        <a:t></a:t>
                      </a: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AU" sz="1600" b="1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4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62</a:t>
                      </a: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  <a:sym typeface="Symbol" pitchFamily="2" charset="2"/>
                        </a:rPr>
                        <a:t></a:t>
                      </a: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en-AU" sz="1600" b="1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6CC">
                        <a:alpha val="4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364599"/>
                  </a:ext>
                </a:extLst>
              </a:tr>
              <a:tr h="3107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Persistent AF – no. (%)</a:t>
                      </a:r>
                      <a:endParaRPr lang="en-AU" sz="16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34 (56.7)</a:t>
                      </a:r>
                      <a:endParaRPr lang="en-AU" sz="1600" b="1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4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38 (61.3)</a:t>
                      </a:r>
                      <a:endParaRPr lang="en-AU" sz="1600" b="1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6CC">
                        <a:alpha val="4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896512"/>
                  </a:ext>
                </a:extLst>
              </a:tr>
              <a:tr h="31073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AU" sz="1600" kern="1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Cardiovascular risk Factor</a:t>
                      </a: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AU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41176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AU" sz="16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6CC">
                        <a:alpha val="4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874223"/>
                  </a:ext>
                </a:extLst>
              </a:tr>
              <a:tr h="3107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Body Mass Index – kg/m</a:t>
                      </a:r>
                      <a:r>
                        <a:rPr lang="en-AU" sz="1600" kern="1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AU" sz="16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33.6</a:t>
                      </a: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  <a:sym typeface="Symbol" pitchFamily="2" charset="2"/>
                        </a:rPr>
                        <a:t></a:t>
                      </a: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5.4</a:t>
                      </a:r>
                      <a:endParaRPr lang="en-AU" sz="1600" b="1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4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32.8</a:t>
                      </a: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  <a:sym typeface="Symbol" pitchFamily="2" charset="2"/>
                        </a:rPr>
                        <a:t></a:t>
                      </a: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5.3</a:t>
                      </a:r>
                      <a:endParaRPr lang="en-AU" sz="1600" b="1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6CC">
                        <a:alpha val="4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006081"/>
                  </a:ext>
                </a:extLst>
              </a:tr>
              <a:tr h="3107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Hypertension – no. (%)</a:t>
                      </a:r>
                      <a:endParaRPr lang="en-AU" sz="16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45 (75)</a:t>
                      </a:r>
                      <a:endParaRPr lang="en-AU" sz="1600" b="1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4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44 (71)</a:t>
                      </a:r>
                      <a:endParaRPr lang="en-AU" sz="1600" b="1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6CC">
                        <a:alpha val="4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589388"/>
                  </a:ext>
                </a:extLst>
              </a:tr>
              <a:tr h="3107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Type 2 diabetes mellitus – no. (%)</a:t>
                      </a:r>
                      <a:endParaRPr lang="en-AU" sz="16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9 (15.0)</a:t>
                      </a:r>
                      <a:endParaRPr lang="en-AU" sz="1600" b="1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4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8 (12.9)</a:t>
                      </a:r>
                      <a:endParaRPr lang="en-AU" sz="1600" b="1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6CC">
                        <a:alpha val="4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985010"/>
                  </a:ext>
                </a:extLst>
              </a:tr>
              <a:tr h="3107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Obstructive sleep apnoea – no. (%)</a:t>
                      </a:r>
                      <a:endParaRPr lang="en-AU" sz="16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27 (45)</a:t>
                      </a:r>
                      <a:endParaRPr lang="en-AU" sz="1600" b="1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4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22 (35.5)</a:t>
                      </a:r>
                      <a:endParaRPr lang="en-AU" sz="1600" b="1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6CC">
                        <a:alpha val="4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724048"/>
                  </a:ext>
                </a:extLst>
              </a:tr>
              <a:tr h="3107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History of smoking – no. (%)</a:t>
                      </a:r>
                      <a:endParaRPr lang="en-AU" sz="16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22 (36.7)</a:t>
                      </a:r>
                      <a:endParaRPr lang="en-AU" sz="1600" b="1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4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25 (40.3)</a:t>
                      </a:r>
                      <a:endParaRPr lang="en-AU" sz="1600" b="1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6CC">
                        <a:alpha val="4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959494"/>
                  </a:ext>
                </a:extLst>
              </a:tr>
              <a:tr h="3107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Excess alcohol consumption – no. (%)</a:t>
                      </a:r>
                      <a:endParaRPr lang="en-AU" sz="160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21 (35.0)</a:t>
                      </a:r>
                      <a:endParaRPr lang="en-AU" sz="1600" b="1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4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AU" sz="1600" b="1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22 (35.5)</a:t>
                      </a:r>
                      <a:endParaRPr lang="en-AU" sz="1600" b="1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6CC">
                        <a:alpha val="4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190807"/>
                  </a:ext>
                </a:extLst>
              </a:tr>
              <a:tr h="31073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AU" sz="1600" kern="1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Echocardiographic Parameters </a:t>
                      </a: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AU" sz="16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41176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AU" sz="16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6CC">
                        <a:alpha val="4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665504"/>
                  </a:ext>
                </a:extLst>
              </a:tr>
              <a:tr h="3107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Indexed left atrial volume (mL/m2) </a:t>
                      </a: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36.0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  <a:sym typeface="Symbol" pitchFamily="2" charset="2"/>
                        </a:rPr>
                        <a:t>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9.7</a:t>
                      </a:r>
                      <a:r>
                        <a:rPr lang="en-US" sz="1600" b="1" i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en-AU" sz="1600" b="1" i="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4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35.7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  <a:sym typeface="Symbol" pitchFamily="2" charset="2"/>
                        </a:rPr>
                        <a:t>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9.2</a:t>
                      </a:r>
                      <a:r>
                        <a:rPr lang="en-US" sz="1600" b="1" i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en-AU" sz="1600" b="1" i="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6CC">
                        <a:alpha val="4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30377"/>
                  </a:ext>
                </a:extLst>
              </a:tr>
              <a:tr h="3107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1600" kern="1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Left ventricular ejection fraction (%) </a:t>
                      </a: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59.7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  <a:sym typeface="Symbol" pitchFamily="2" charset="2"/>
                        </a:rPr>
                        <a:t>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9.2</a:t>
                      </a:r>
                      <a:r>
                        <a:rPr lang="en-US" sz="1600" b="1" i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en-AU" sz="1600" b="1" i="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4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59.8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  <a:sym typeface="Symbol" pitchFamily="2" charset="2"/>
                        </a:rPr>
                        <a:t>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7.0</a:t>
                      </a:r>
                      <a:r>
                        <a:rPr lang="en-US" sz="1600" b="1" i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en-AU" sz="1600" b="1" i="0" kern="1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488" marR="31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6CC">
                        <a:alpha val="4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198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4872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3187" y="0"/>
            <a:ext cx="8546524" cy="857250"/>
          </a:xfrm>
        </p:spPr>
        <p:txBody>
          <a:bodyPr>
            <a:normAutofit/>
          </a:bodyPr>
          <a:lstStyle/>
          <a:p>
            <a:pPr algn="ctr"/>
            <a:r>
              <a:rPr lang="en-US" sz="4000" b="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Impact on Risk Factors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39194"/>
              </p:ext>
            </p:extLst>
          </p:nvPr>
        </p:nvGraphicFramePr>
        <p:xfrm>
          <a:off x="214288" y="821625"/>
          <a:ext cx="8715423" cy="2823944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001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0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0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0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06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11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7545">
                <a:tc>
                  <a:txBody>
                    <a:bodyPr/>
                    <a:lstStyle/>
                    <a:p>
                      <a:endParaRPr lang="en-US" sz="1100" dirty="0">
                        <a:latin typeface="Cambria" panose="02040503050406030204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Usual Care</a:t>
                      </a:r>
                    </a:p>
                    <a:p>
                      <a:pPr algn="ctr"/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 = 60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LRFM</a:t>
                      </a:r>
                    </a:p>
                    <a:p>
                      <a:pPr algn="ctr"/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 = 62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 Value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612">
                <a:tc>
                  <a:txBody>
                    <a:bodyPr/>
                    <a:lstStyle/>
                    <a:p>
                      <a:r>
                        <a:rPr lang="en-US" sz="1300" b="1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Body Weight (Kg)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en-US" sz="1300" b="1" i="0" dirty="0">
                        <a:latin typeface="Cambria" panose="02040503050406030204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103.0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19.2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102.9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21.8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99.2</a:t>
                      </a:r>
                      <a:r>
                        <a:rPr lang="en-US" sz="1300" b="1" i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14.5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90.2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13.3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latin typeface="Cambria" panose="02040503050406030204" pitchFamily="18" charset="0"/>
                        </a:rPr>
                        <a:t>&lt;0.001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612"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Systolic Blood Pressure (mmHg)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en-US" sz="1300" b="1" i="0" dirty="0">
                        <a:latin typeface="Cambria" panose="02040503050406030204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127.8</a:t>
                      </a:r>
                      <a:r>
                        <a:rPr lang="en-US" sz="1300" b="1" i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13.9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131.7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13.8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137.6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13.9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124.5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15.6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latin typeface="Cambria" panose="02040503050406030204" pitchFamily="18" charset="0"/>
                        </a:rPr>
                        <a:t>&lt;0.001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612">
                <a:tc>
                  <a:txBody>
                    <a:bodyPr/>
                    <a:lstStyle/>
                    <a:p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Fasting Plasma Glucose (mmol/L)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en-US" sz="1300" b="1" i="0" dirty="0">
                        <a:latin typeface="Cambria" panose="02040503050406030204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6.0</a:t>
                      </a:r>
                      <a:r>
                        <a:rPr lang="en-US" sz="1300" b="1" i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1.9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5.8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1.8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5.5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1.2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5.3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0.9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latin typeface="Cambria" panose="02040503050406030204" pitchFamily="18" charset="0"/>
                        </a:rPr>
                        <a:t>0.22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612">
                <a:tc>
                  <a:txBody>
                    <a:bodyPr/>
                    <a:lstStyle/>
                    <a:p>
                      <a:r>
                        <a:rPr lang="en-US" sz="1300" b="1" i="0" kern="1200" dirty="0">
                          <a:effectLst/>
                          <a:latin typeface="Cambria" panose="02040503050406030204" pitchFamily="18" charset="0"/>
                        </a:rPr>
                        <a:t>Mean LDL Level (mg/dL)</a:t>
                      </a:r>
                      <a:r>
                        <a:rPr lang="en-AU" sz="1300" b="1" i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en-US" sz="1300" b="1" i="0" dirty="0">
                        <a:latin typeface="Cambria" panose="02040503050406030204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2.8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0.9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2.6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0.9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2.6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0.9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2.6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0.8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latin typeface="Cambria" panose="02040503050406030204" pitchFamily="18" charset="0"/>
                        </a:rPr>
                        <a:t>0.72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612">
                <a:tc>
                  <a:txBody>
                    <a:bodyPr/>
                    <a:lstStyle/>
                    <a:p>
                      <a:r>
                        <a:rPr lang="en-US" sz="1300" b="1" i="0" kern="1200" dirty="0">
                          <a:effectLst/>
                          <a:latin typeface="Cambria" panose="02040503050406030204" pitchFamily="18" charset="0"/>
                        </a:rPr>
                        <a:t>Mean TG Level (mg/dL)</a:t>
                      </a:r>
                      <a:r>
                        <a:rPr lang="en-AU" sz="1300" b="1" i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en-US" sz="1300" b="1" i="0" dirty="0">
                        <a:latin typeface="Cambria" panose="02040503050406030204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1.4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0.6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1.3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0.9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1.5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0.9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1.3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0.6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latin typeface="Cambria" panose="02040503050406030204" pitchFamily="18" charset="0"/>
                        </a:rPr>
                        <a:t>0.63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0A4AB1B-FCAC-0EB2-1EDA-3C4427D49B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124157"/>
              </p:ext>
            </p:extLst>
          </p:nvPr>
        </p:nvGraphicFramePr>
        <p:xfrm>
          <a:off x="214288" y="3671705"/>
          <a:ext cx="8715423" cy="46482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001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0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0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0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06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11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36612">
                <a:tc>
                  <a:txBody>
                    <a:bodyPr/>
                    <a:lstStyle/>
                    <a:p>
                      <a:r>
                        <a:rPr lang="en-US" sz="1300" b="1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Exercise Capacity (METs)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en-US" sz="1300" b="1" i="0" dirty="0">
                        <a:latin typeface="Cambria" panose="02040503050406030204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7.8</a:t>
                      </a:r>
                      <a:r>
                        <a:rPr lang="en-US" sz="1300" b="1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2.3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8.0</a:t>
                      </a:r>
                      <a:r>
                        <a:rPr lang="en-US" sz="1300" b="1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2.1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7.9</a:t>
                      </a:r>
                      <a:r>
                        <a:rPr lang="en-US" sz="1300" b="1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2.4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8.9</a:t>
                      </a:r>
                      <a:r>
                        <a:rPr lang="en-US" sz="1300" b="1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2.4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0.003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1C56E65-2162-8A48-67ED-FF032D6794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132557"/>
              </p:ext>
            </p:extLst>
          </p:nvPr>
        </p:nvGraphicFramePr>
        <p:xfrm>
          <a:off x="214288" y="4158587"/>
          <a:ext cx="8715423" cy="92964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001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0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0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0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06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11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36612">
                <a:tc>
                  <a:txBody>
                    <a:bodyPr/>
                    <a:lstStyle/>
                    <a:p>
                      <a:r>
                        <a:rPr lang="en-US" sz="13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Indexed left atrial volume (mL/m</a:t>
                      </a:r>
                      <a:r>
                        <a:rPr lang="en-US" sz="1300" b="1" i="0" kern="1200" baseline="300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3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)</a:t>
                      </a:r>
                      <a:r>
                        <a:rPr lang="en-US" sz="1300" b="1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35.7</a:t>
                      </a:r>
                      <a:r>
                        <a:rPr lang="en-US" sz="1300" b="1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9.2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31.4</a:t>
                      </a:r>
                      <a:r>
                        <a:rPr lang="en-US" sz="1300" b="1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9.7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36.0</a:t>
                      </a:r>
                      <a:r>
                        <a:rPr lang="en-US" sz="1300" b="1" i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9.7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31.6</a:t>
                      </a:r>
                      <a:r>
                        <a:rPr lang="en-US" sz="1300" b="1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5.5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0.98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455615"/>
                  </a:ext>
                </a:extLst>
              </a:tr>
              <a:tr h="436612">
                <a:tc>
                  <a:txBody>
                    <a:bodyPr/>
                    <a:lstStyle/>
                    <a:p>
                      <a:r>
                        <a:rPr lang="en-US" sz="1300" b="1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Interventricular septal thickness (cm)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en-US" sz="1300" b="1" i="0" dirty="0">
                        <a:latin typeface="Cambria" panose="02040503050406030204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1.1</a:t>
                      </a:r>
                      <a:r>
                        <a:rPr lang="en-US" sz="1300" b="1" i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0.2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1.0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0.2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1.0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0.1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1.0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  <a:sym typeface="Symbol" pitchFamily="2" charset="2"/>
                        </a:rPr>
                        <a:t></a:t>
                      </a:r>
                      <a:r>
                        <a:rPr lang="en-US" sz="1300" b="1" i="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ordia New" panose="020B0304020202020204" pitchFamily="34" charset="-34"/>
                        </a:rPr>
                        <a:t>0.2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0" dirty="0">
                          <a:latin typeface="Cambria" panose="02040503050406030204" pitchFamily="18" charset="0"/>
                        </a:rPr>
                        <a:t>0.55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02413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48087BA-1F74-26E4-2F14-B3759020D725}"/>
              </a:ext>
            </a:extLst>
          </p:cNvPr>
          <p:cNvSpPr txBox="1"/>
          <p:nvPr/>
        </p:nvSpPr>
        <p:spPr>
          <a:xfrm>
            <a:off x="3592286" y="1410789"/>
            <a:ext cx="1371600" cy="8490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BCCF7F-68A0-CF6E-4874-1D539F1C98E1}"/>
              </a:ext>
            </a:extLst>
          </p:cNvPr>
          <p:cNvSpPr txBox="1"/>
          <p:nvPr/>
        </p:nvSpPr>
        <p:spPr>
          <a:xfrm>
            <a:off x="6313250" y="1410789"/>
            <a:ext cx="1371600" cy="8490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23EDC5-C905-F200-DEB4-EBB0C84CE47A}"/>
              </a:ext>
            </a:extLst>
          </p:cNvPr>
          <p:cNvSpPr txBox="1"/>
          <p:nvPr/>
        </p:nvSpPr>
        <p:spPr>
          <a:xfrm>
            <a:off x="3592286" y="3671705"/>
            <a:ext cx="1371600" cy="4648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D913DC-ED8B-F2C0-B46C-C8638C46D8B6}"/>
              </a:ext>
            </a:extLst>
          </p:cNvPr>
          <p:cNvSpPr txBox="1"/>
          <p:nvPr/>
        </p:nvSpPr>
        <p:spPr>
          <a:xfrm>
            <a:off x="6313250" y="3667631"/>
            <a:ext cx="1371600" cy="4648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D59E05-B269-938D-6340-5816530ACA4B}"/>
              </a:ext>
            </a:extLst>
          </p:cNvPr>
          <p:cNvSpPr txBox="1"/>
          <p:nvPr/>
        </p:nvSpPr>
        <p:spPr>
          <a:xfrm>
            <a:off x="3592286" y="4162661"/>
            <a:ext cx="1371600" cy="4648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9C434D-FC80-33C8-703E-AD128B515FE9}"/>
              </a:ext>
            </a:extLst>
          </p:cNvPr>
          <p:cNvSpPr txBox="1"/>
          <p:nvPr/>
        </p:nvSpPr>
        <p:spPr>
          <a:xfrm>
            <a:off x="6313250" y="4158587"/>
            <a:ext cx="1371600" cy="4648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4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AF42521-811D-6225-6E50-0C63A4E6ADCE}"/>
              </a:ext>
            </a:extLst>
          </p:cNvPr>
          <p:cNvSpPr txBox="1"/>
          <p:nvPr/>
        </p:nvSpPr>
        <p:spPr>
          <a:xfrm>
            <a:off x="941577" y="94767"/>
            <a:ext cx="7722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Primary </a:t>
            </a:r>
            <a:r>
              <a:rPr lang="en-US" sz="28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/>
              </a:rPr>
              <a:t>Outcome: 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Single Procedure Drug Free AF Freedom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600105-A103-CA5B-CE79-7D8BC42B4E44}"/>
              </a:ext>
            </a:extLst>
          </p:cNvPr>
          <p:cNvGrpSpPr/>
          <p:nvPr/>
        </p:nvGrpSpPr>
        <p:grpSpPr>
          <a:xfrm>
            <a:off x="941577" y="957732"/>
            <a:ext cx="6487960" cy="4127658"/>
            <a:chOff x="1097186" y="725870"/>
            <a:chExt cx="6487960" cy="412765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EA1230D-A6F9-477F-BA8C-8953A4B96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906" t="9028" r="2941" b="29150"/>
            <a:stretch/>
          </p:blipFill>
          <p:spPr>
            <a:xfrm>
              <a:off x="1558851" y="725870"/>
              <a:ext cx="6026295" cy="369175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ACBD75-401D-94B5-693C-A2BD28F12551}"/>
                </a:ext>
              </a:extLst>
            </p:cNvPr>
            <p:cNvSpPr txBox="1"/>
            <p:nvPr/>
          </p:nvSpPr>
          <p:spPr>
            <a:xfrm>
              <a:off x="1097186" y="904314"/>
              <a:ext cx="461665" cy="322729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Arrhythmia Free Survival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778379-2FC5-2161-79E8-81390DD322A9}"/>
                </a:ext>
              </a:extLst>
            </p:cNvPr>
            <p:cNvSpPr txBox="1"/>
            <p:nvPr/>
          </p:nvSpPr>
          <p:spPr>
            <a:xfrm>
              <a:off x="3276440" y="4484196"/>
              <a:ext cx="3106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Time in Days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8EF6B43-4C73-BF11-9148-176C6C2630BE}"/>
              </a:ext>
            </a:extLst>
          </p:cNvPr>
          <p:cNvSpPr txBox="1"/>
          <p:nvPr/>
        </p:nvSpPr>
        <p:spPr>
          <a:xfrm>
            <a:off x="7500950" y="2065793"/>
            <a:ext cx="115644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61.3%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0B8CC-5A26-F032-E203-E868680F2EC8}"/>
              </a:ext>
            </a:extLst>
          </p:cNvPr>
          <p:cNvSpPr txBox="1"/>
          <p:nvPr/>
        </p:nvSpPr>
        <p:spPr>
          <a:xfrm>
            <a:off x="7507637" y="2914073"/>
            <a:ext cx="1156447" cy="369332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3495F-B9A8-F90D-D5BF-16BBB9B74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17" y="2837129"/>
            <a:ext cx="2725502" cy="523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18E31A-69F6-7E1A-D1A9-21EF944B45CE}"/>
              </a:ext>
            </a:extLst>
          </p:cNvPr>
          <p:cNvSpPr txBox="1"/>
          <p:nvPr/>
        </p:nvSpPr>
        <p:spPr>
          <a:xfrm>
            <a:off x="2210517" y="3578091"/>
            <a:ext cx="441174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HR: 0.53 (95% CI: 0.32-0.89), P=0.03</a:t>
            </a:r>
          </a:p>
        </p:txBody>
      </p:sp>
    </p:spTree>
    <p:extLst>
      <p:ext uri="{BB962C8B-B14F-4D97-AF65-F5344CB8AC3E}">
        <p14:creationId xmlns:p14="http://schemas.microsoft.com/office/powerpoint/2010/main" val="3544479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6349B30-B6F5-5572-19EF-F8B1095293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7880" y="99949"/>
            <a:ext cx="8267700" cy="564202"/>
          </a:xfrm>
        </p:spPr>
        <p:txBody>
          <a:bodyPr>
            <a:noAutofit/>
          </a:bodyPr>
          <a:lstStyle/>
          <a:p>
            <a:pPr algn="ctr"/>
            <a:r>
              <a:rPr lang="en-US" sz="2800" b="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Secondary Outcome: Symptom Burden &amp; Severity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E7106C-E445-35FC-D281-D07FED381CA8}"/>
              </a:ext>
            </a:extLst>
          </p:cNvPr>
          <p:cNvSpPr txBox="1"/>
          <p:nvPr/>
        </p:nvSpPr>
        <p:spPr>
          <a:xfrm>
            <a:off x="3045164" y="830607"/>
            <a:ext cx="3063421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AFSS Questionnaire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38B403-C1EB-9500-1EF9-C80CA94C8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123" y="842899"/>
            <a:ext cx="2519701" cy="48371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81F9A38-288F-04DB-063C-B5F8A0F4DE1E}"/>
              </a:ext>
            </a:extLst>
          </p:cNvPr>
          <p:cNvGrpSpPr/>
          <p:nvPr/>
        </p:nvGrpSpPr>
        <p:grpSpPr>
          <a:xfrm>
            <a:off x="62436" y="1620190"/>
            <a:ext cx="3278865" cy="2793021"/>
            <a:chOff x="62436" y="1620190"/>
            <a:chExt cx="3278865" cy="279302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5D69B54-FED8-D7A7-94C1-C3A80383A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880" y="1620190"/>
              <a:ext cx="3063421" cy="261563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28D56D5-EB0B-2945-5928-8DE74B4EE831}"/>
                </a:ext>
              </a:extLst>
            </p:cNvPr>
            <p:cNvSpPr txBox="1"/>
            <p:nvPr/>
          </p:nvSpPr>
          <p:spPr>
            <a:xfrm>
              <a:off x="1660356" y="1697255"/>
              <a:ext cx="980744" cy="3077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P&lt;0.001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19FA57-89F4-0423-DE34-DC55E47F21C3}"/>
                </a:ext>
              </a:extLst>
            </p:cNvPr>
            <p:cNvSpPr txBox="1"/>
            <p:nvPr/>
          </p:nvSpPr>
          <p:spPr>
            <a:xfrm>
              <a:off x="62436" y="1806106"/>
              <a:ext cx="430887" cy="2154522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1600" b="1" dirty="0"/>
                <a:t>Symptom Frequency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704BD3-A770-3BB2-28A6-E44784679591}"/>
                </a:ext>
              </a:extLst>
            </p:cNvPr>
            <p:cNvSpPr txBox="1"/>
            <p:nvPr/>
          </p:nvSpPr>
          <p:spPr>
            <a:xfrm>
              <a:off x="840242" y="4074657"/>
              <a:ext cx="107723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Baseline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E736C84-12C0-1270-A576-11F4AFEA12E7}"/>
                </a:ext>
              </a:extLst>
            </p:cNvPr>
            <p:cNvSpPr txBox="1"/>
            <p:nvPr/>
          </p:nvSpPr>
          <p:spPr>
            <a:xfrm>
              <a:off x="1894745" y="4066549"/>
              <a:ext cx="121368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12-months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F15C828-32F9-DD10-44EA-5A9F7C4C73D6}"/>
              </a:ext>
            </a:extLst>
          </p:cNvPr>
          <p:cNvGrpSpPr/>
          <p:nvPr/>
        </p:nvGrpSpPr>
        <p:grpSpPr>
          <a:xfrm>
            <a:off x="2996235" y="1628298"/>
            <a:ext cx="3112350" cy="2805380"/>
            <a:chOff x="2996235" y="1628298"/>
            <a:chExt cx="3112350" cy="28053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88D5949-A8FA-E9A1-0947-20452FE95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5164" y="1628298"/>
              <a:ext cx="3063421" cy="261563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BBE079-9116-A067-8903-A8997A95C805}"/>
                </a:ext>
              </a:extLst>
            </p:cNvPr>
            <p:cNvSpPr txBox="1"/>
            <p:nvPr/>
          </p:nvSpPr>
          <p:spPr>
            <a:xfrm>
              <a:off x="4586487" y="1715153"/>
              <a:ext cx="939400" cy="3077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P&lt;0.001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CFD8B4-3977-7A29-FFC6-8F8936277B57}"/>
                </a:ext>
              </a:extLst>
            </p:cNvPr>
            <p:cNvSpPr txBox="1"/>
            <p:nvPr/>
          </p:nvSpPr>
          <p:spPr>
            <a:xfrm>
              <a:off x="2996235" y="1840715"/>
              <a:ext cx="430887" cy="2154522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1600" b="1" dirty="0"/>
                <a:t>Symptom Duration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49AB87-013D-7A5F-1C4D-FEBFB27F3492}"/>
                </a:ext>
              </a:extLst>
            </p:cNvPr>
            <p:cNvSpPr txBox="1"/>
            <p:nvPr/>
          </p:nvSpPr>
          <p:spPr>
            <a:xfrm>
              <a:off x="3677848" y="4095124"/>
              <a:ext cx="107723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Baseline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F9D9436-7231-829D-CF23-DAAB61525D07}"/>
                </a:ext>
              </a:extLst>
            </p:cNvPr>
            <p:cNvSpPr txBox="1"/>
            <p:nvPr/>
          </p:nvSpPr>
          <p:spPr>
            <a:xfrm>
              <a:off x="4732351" y="4087016"/>
              <a:ext cx="121368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12-months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12E30D-763B-98A2-18FA-7E45BE78BF96}"/>
              </a:ext>
            </a:extLst>
          </p:cNvPr>
          <p:cNvGrpSpPr/>
          <p:nvPr/>
        </p:nvGrpSpPr>
        <p:grpSpPr>
          <a:xfrm>
            <a:off x="5925281" y="1466056"/>
            <a:ext cx="3404665" cy="2956626"/>
            <a:chOff x="5925281" y="1466056"/>
            <a:chExt cx="3404665" cy="29566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957F6B-2B02-2E22-AE16-F63090824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6003" y="1466056"/>
              <a:ext cx="3243943" cy="276977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7FDDF7-B309-2C61-CD21-C4D626410195}"/>
                </a:ext>
              </a:extLst>
            </p:cNvPr>
            <p:cNvSpPr txBox="1"/>
            <p:nvPr/>
          </p:nvSpPr>
          <p:spPr>
            <a:xfrm>
              <a:off x="7601284" y="1690968"/>
              <a:ext cx="944296" cy="3077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P=0.025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BB8F09-3D62-35FA-75BF-46A022CC0A81}"/>
                </a:ext>
              </a:extLst>
            </p:cNvPr>
            <p:cNvSpPr txBox="1"/>
            <p:nvPr/>
          </p:nvSpPr>
          <p:spPr>
            <a:xfrm>
              <a:off x="5925281" y="1806106"/>
              <a:ext cx="430887" cy="2154522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1600" b="1" dirty="0"/>
                <a:t>Symptom Severity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2BAD13-29AB-B1AA-3BE3-DF69CFF534AA}"/>
                </a:ext>
              </a:extLst>
            </p:cNvPr>
            <p:cNvSpPr txBox="1"/>
            <p:nvPr/>
          </p:nvSpPr>
          <p:spPr>
            <a:xfrm>
              <a:off x="6758871" y="4084128"/>
              <a:ext cx="107723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Baseline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C6C03C1-3DE9-6426-9B84-5077C6767133}"/>
                </a:ext>
              </a:extLst>
            </p:cNvPr>
            <p:cNvSpPr txBox="1"/>
            <p:nvPr/>
          </p:nvSpPr>
          <p:spPr>
            <a:xfrm>
              <a:off x="7813374" y="4076020"/>
              <a:ext cx="121368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12-months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101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8DD4A20-4B63-3494-C763-CBBA72DA78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153266"/>
            <a:ext cx="7886700" cy="604434"/>
          </a:xfrm>
        </p:spPr>
        <p:txBody>
          <a:bodyPr>
            <a:normAutofit/>
          </a:bodyPr>
          <a:lstStyle/>
          <a:p>
            <a:pPr algn="ctr"/>
            <a:r>
              <a:rPr lang="en-US" sz="2800" b="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AF Burden : Loop Recorder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A5DCF6-9640-77D6-BFC9-6B7F5AE119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924"/>
          <a:stretch/>
        </p:blipFill>
        <p:spPr>
          <a:xfrm>
            <a:off x="6104653" y="1309358"/>
            <a:ext cx="2738473" cy="30798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764A4F-07F9-02E7-5037-9012964C87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7790"/>
          <a:stretch/>
        </p:blipFill>
        <p:spPr>
          <a:xfrm>
            <a:off x="3218574" y="1314357"/>
            <a:ext cx="2738472" cy="30748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7BD9CF-8E96-9419-0251-EACB5AB657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7790"/>
          <a:stretch/>
        </p:blipFill>
        <p:spPr>
          <a:xfrm>
            <a:off x="318029" y="1310061"/>
            <a:ext cx="2752939" cy="3091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6A9CDF-6AB7-2B2E-0787-3EBB041CEA23}"/>
              </a:ext>
            </a:extLst>
          </p:cNvPr>
          <p:cNvSpPr txBox="1"/>
          <p:nvPr/>
        </p:nvSpPr>
        <p:spPr>
          <a:xfrm>
            <a:off x="688932" y="941820"/>
            <a:ext cx="1778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10E1F"/>
                </a:solidFill>
                <a:latin typeface="Cambria" panose="02040503050406030204" pitchFamily="18" charset="0"/>
              </a:rPr>
              <a:t>3-6 months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E0B7-C6B4-4AD7-804F-A9367FAA4BB8}"/>
              </a:ext>
            </a:extLst>
          </p:cNvPr>
          <p:cNvSpPr txBox="1"/>
          <p:nvPr/>
        </p:nvSpPr>
        <p:spPr>
          <a:xfrm>
            <a:off x="3731058" y="941820"/>
            <a:ext cx="1778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10E1F"/>
                </a:solidFill>
                <a:latin typeface="Cambria" panose="02040503050406030204" pitchFamily="18" charset="0"/>
              </a:rPr>
              <a:t>6-9 months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F7AB2-C0C6-53D8-D83F-2770F24E5961}"/>
              </a:ext>
            </a:extLst>
          </p:cNvPr>
          <p:cNvSpPr txBox="1"/>
          <p:nvPr/>
        </p:nvSpPr>
        <p:spPr>
          <a:xfrm>
            <a:off x="6638794" y="941820"/>
            <a:ext cx="1778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10E1F"/>
                </a:solidFill>
                <a:latin typeface="Cambria" panose="02040503050406030204" pitchFamily="18" charset="0"/>
              </a:rPr>
              <a:t>9-12 months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336E9D-D03A-3450-52A4-9A4FF6764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3184" y="543176"/>
            <a:ext cx="2199495" cy="4222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A7A715-15D5-17F5-1001-460A140E73AF}"/>
              </a:ext>
            </a:extLst>
          </p:cNvPr>
          <p:cNvSpPr txBox="1"/>
          <p:nvPr/>
        </p:nvSpPr>
        <p:spPr>
          <a:xfrm>
            <a:off x="774269" y="4083938"/>
            <a:ext cx="101534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Usual Care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71A5D5-AF34-AC3F-2C25-51C3A129BB7F}"/>
              </a:ext>
            </a:extLst>
          </p:cNvPr>
          <p:cNvSpPr txBox="1"/>
          <p:nvPr/>
        </p:nvSpPr>
        <p:spPr>
          <a:xfrm>
            <a:off x="1789610" y="4083938"/>
            <a:ext cx="110256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LFRM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8DCC33-62C4-3FBC-DADA-8F4436BE9F47}"/>
              </a:ext>
            </a:extLst>
          </p:cNvPr>
          <p:cNvSpPr txBox="1"/>
          <p:nvPr/>
        </p:nvSpPr>
        <p:spPr>
          <a:xfrm>
            <a:off x="318029" y="2024743"/>
            <a:ext cx="400110" cy="1711234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b="1" dirty="0">
                <a:latin typeface="Cambria" panose="02040503050406030204" pitchFamily="18" charset="0"/>
              </a:rPr>
              <a:t>AF Burden (%)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8CB6FD-9FF8-32B3-C4B7-B838FF4530E4}"/>
              </a:ext>
            </a:extLst>
          </p:cNvPr>
          <p:cNvSpPr txBox="1"/>
          <p:nvPr/>
        </p:nvSpPr>
        <p:spPr>
          <a:xfrm>
            <a:off x="3693164" y="4096907"/>
            <a:ext cx="101534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Usual Care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D9C03A-D3A4-9D32-15CA-4ACF9258FCCB}"/>
              </a:ext>
            </a:extLst>
          </p:cNvPr>
          <p:cNvSpPr txBox="1"/>
          <p:nvPr/>
        </p:nvSpPr>
        <p:spPr>
          <a:xfrm>
            <a:off x="4708505" y="4096907"/>
            <a:ext cx="110256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LFRM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F279AD-B766-3E82-F72A-AB12CF86D8DC}"/>
              </a:ext>
            </a:extLst>
          </p:cNvPr>
          <p:cNvSpPr txBox="1"/>
          <p:nvPr/>
        </p:nvSpPr>
        <p:spPr>
          <a:xfrm>
            <a:off x="3236924" y="2037712"/>
            <a:ext cx="400110" cy="1711234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b="1" dirty="0">
                <a:latin typeface="Cambria" panose="02040503050406030204" pitchFamily="18" charset="0"/>
              </a:rPr>
              <a:t>AF Burden (%)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D26ED6-75DE-6587-86F8-96333F0843DE}"/>
              </a:ext>
            </a:extLst>
          </p:cNvPr>
          <p:cNvSpPr txBox="1"/>
          <p:nvPr/>
        </p:nvSpPr>
        <p:spPr>
          <a:xfrm>
            <a:off x="6595965" y="4066519"/>
            <a:ext cx="101534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Usual Care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288A7F-F5B3-3FB9-A183-D5505016BABE}"/>
              </a:ext>
            </a:extLst>
          </p:cNvPr>
          <p:cNvSpPr txBox="1"/>
          <p:nvPr/>
        </p:nvSpPr>
        <p:spPr>
          <a:xfrm>
            <a:off x="7611306" y="4066519"/>
            <a:ext cx="110256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LFRM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3DE580-C7C6-D09A-124A-AB6F80AD0599}"/>
              </a:ext>
            </a:extLst>
          </p:cNvPr>
          <p:cNvSpPr txBox="1"/>
          <p:nvPr/>
        </p:nvSpPr>
        <p:spPr>
          <a:xfrm>
            <a:off x="6139725" y="2007324"/>
            <a:ext cx="400110" cy="1711234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b="1" dirty="0">
                <a:latin typeface="Cambria" panose="02040503050406030204" pitchFamily="18" charset="0"/>
              </a:rPr>
              <a:t>AF Burden (%)</a:t>
            </a:r>
          </a:p>
        </p:txBody>
      </p:sp>
    </p:spTree>
    <p:extLst>
      <p:ext uri="{BB962C8B-B14F-4D97-AF65-F5344CB8AC3E}">
        <p14:creationId xmlns:p14="http://schemas.microsoft.com/office/powerpoint/2010/main" val="3623215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84F7CA5-424E-3E75-B9F9-10B4AD5F81AC}"/>
              </a:ext>
            </a:extLst>
          </p:cNvPr>
          <p:cNvSpPr txBox="1"/>
          <p:nvPr/>
        </p:nvSpPr>
        <p:spPr>
          <a:xfrm>
            <a:off x="1742915" y="225468"/>
            <a:ext cx="5658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Limitations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917361-89F9-752B-9EC0-E1C216B949CA}"/>
              </a:ext>
            </a:extLst>
          </p:cNvPr>
          <p:cNvSpPr txBox="1"/>
          <p:nvPr/>
        </p:nvSpPr>
        <p:spPr>
          <a:xfrm>
            <a:off x="231731" y="1027134"/>
            <a:ext cx="86805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800" dirty="0">
                <a:latin typeface="Cambria" panose="02040503050406030204" pitchFamily="18" charset="0"/>
              </a:rPr>
              <a:t>Not evaluated the feasibility of the intervention in other geographies, culturally and racially diverse populations or healthcare systems</a:t>
            </a:r>
          </a:p>
          <a:p>
            <a:pPr marL="457200" indent="-457200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800" dirty="0">
                <a:latin typeface="Cambria" panose="02040503050406030204" pitchFamily="18" charset="0"/>
              </a:rPr>
              <a:t>Cannot provide insight into the relative contribution of each risk factor or variable treatment targets</a:t>
            </a:r>
          </a:p>
          <a:p>
            <a:pPr marL="457200" indent="-457200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800" dirty="0">
                <a:latin typeface="Cambria" panose="02040503050406030204" pitchFamily="18" charset="0"/>
              </a:rPr>
              <a:t>Study was not powered to detect a difference in secondary endpoints such as cardiovascular events</a:t>
            </a:r>
          </a:p>
        </p:txBody>
      </p:sp>
    </p:spTree>
    <p:extLst>
      <p:ext uri="{BB962C8B-B14F-4D97-AF65-F5344CB8AC3E}">
        <p14:creationId xmlns:p14="http://schemas.microsoft.com/office/powerpoint/2010/main" val="233067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84FC9-779C-937E-CCEC-655436A28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5A714B1-4526-8D8A-0448-02D30FD10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DE6A14-424D-5138-3A85-938F2114C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9143997" cy="1193055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4F2052-36CE-54DC-2AC6-A34D6A1A2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193056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046AA4-7C44-5DF5-F7D4-87F95A676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0"/>
            <a:ext cx="3057523" cy="1193055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D9AEAC-6698-9BC3-4E71-F034B6702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0"/>
            <a:ext cx="8799485" cy="1198074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CFD26F-BEDD-A6AD-9C4C-1A1B56EE12A9}"/>
              </a:ext>
            </a:extLst>
          </p:cNvPr>
          <p:cNvSpPr txBox="1"/>
          <p:nvPr/>
        </p:nvSpPr>
        <p:spPr>
          <a:xfrm>
            <a:off x="1028699" y="220903"/>
            <a:ext cx="7421963" cy="775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E8E8E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Conclusion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127D5F-3E43-A18E-6013-08F6DF1F5EB9}"/>
              </a:ext>
            </a:extLst>
          </p:cNvPr>
          <p:cNvSpPr txBox="1"/>
          <p:nvPr/>
        </p:nvSpPr>
        <p:spPr>
          <a:xfrm>
            <a:off x="344512" y="1493596"/>
            <a:ext cx="434547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</a:rPr>
              <a:t>In patients undergoing AF ablation, comprehensive lifestyle and risk factor management results in improved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</a:rPr>
              <a:t>Freedom from AF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A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Symptoms burden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A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Risk factor profile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45528-5259-E994-47F9-439266795CAB}"/>
              </a:ext>
            </a:extLst>
          </p:cNvPr>
          <p:cNvSpPr txBox="1"/>
          <p:nvPr/>
        </p:nvSpPr>
        <p:spPr>
          <a:xfrm>
            <a:off x="4862683" y="4481190"/>
            <a:ext cx="4222377" cy="66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New picture">
            <a:extLst>
              <a:ext uri="{FF2B5EF4-FFF2-40B4-BE49-F238E27FC236}">
                <a16:creationId xmlns:a16="http://schemas.microsoft.com/office/drawing/2014/main" id="{E8E1F042-A71E-953C-30EF-A4E2735907ED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8566" r="28959"/>
          <a:stretch/>
        </p:blipFill>
        <p:spPr>
          <a:xfrm>
            <a:off x="4571998" y="1604249"/>
            <a:ext cx="4395073" cy="320809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prstMaterial="matte"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CADEDB-CB08-7E69-B31D-D51DDF1CD4D2}"/>
              </a:ext>
            </a:extLst>
          </p:cNvPr>
          <p:cNvSpPr txBox="1"/>
          <p:nvPr/>
        </p:nvSpPr>
        <p:spPr>
          <a:xfrm>
            <a:off x="4655792" y="1193055"/>
            <a:ext cx="4345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Optimization of AF Risk factors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8B83F-0155-1E39-4213-72EDD07E2B92}"/>
              </a:ext>
            </a:extLst>
          </p:cNvPr>
          <p:cNvSpPr txBox="1"/>
          <p:nvPr/>
        </p:nvSpPr>
        <p:spPr>
          <a:xfrm>
            <a:off x="4571999" y="4821755"/>
            <a:ext cx="4395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mbria" panose="02040503050406030204" pitchFamily="18" charset="0"/>
              </a:rPr>
              <a:t>AF Ablation Consensus, Heart Rhythm 2024</a:t>
            </a:r>
          </a:p>
        </p:txBody>
      </p:sp>
    </p:spTree>
    <p:extLst>
      <p:ext uri="{BB962C8B-B14F-4D97-AF65-F5344CB8AC3E}">
        <p14:creationId xmlns:p14="http://schemas.microsoft.com/office/powerpoint/2010/main" val="60341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Title">
            <a:extLst>
              <a:ext uri="{FF2B5EF4-FFF2-40B4-BE49-F238E27FC236}">
                <a16:creationId xmlns:a16="http://schemas.microsoft.com/office/drawing/2014/main" id="{4767A415-0514-9049-91FB-C794611A7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89" y="614723"/>
            <a:ext cx="8268020" cy="537069"/>
          </a:xfrm>
        </p:spPr>
        <p:txBody>
          <a:bodyPr>
            <a:no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Disclosures</a:t>
            </a:r>
          </a:p>
        </p:txBody>
      </p:sp>
      <p:sp>
        <p:nvSpPr>
          <p:cNvPr id="16" name="Page Subtitle">
            <a:extLst>
              <a:ext uri="{FF2B5EF4-FFF2-40B4-BE49-F238E27FC236}">
                <a16:creationId xmlns:a16="http://schemas.microsoft.com/office/drawing/2014/main" id="{4A54294A-43B6-2549-8870-D953921EAB9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7988" y="1151791"/>
            <a:ext cx="8397253" cy="1163897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Nothing to disclose 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F8180E7F-FAE3-D845-8B98-188A5064E91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2FCD7DA6-74CF-404A-A547-ABA7F88CB0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Logo ">
            <a:extLst>
              <a:ext uri="{FF2B5EF4-FFF2-40B4-BE49-F238E27FC236}">
                <a16:creationId xmlns:a16="http://schemas.microsoft.com/office/drawing/2014/main" id="{215D931F-561F-4A4C-A498-C639478C86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8" name="Slide Number ">
            <a:extLst>
              <a:ext uri="{FF2B5EF4-FFF2-40B4-BE49-F238E27FC236}">
                <a16:creationId xmlns:a16="http://schemas.microsoft.com/office/drawing/2014/main" id="{EEF3832A-5224-9442-84BF-BE7342781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C2588B39-E7E0-E440-80CD-D4458BA784F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46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34F8A39D-DB45-AC87-7C75-77EB3A44C7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9834"/>
          <a:stretch/>
        </p:blipFill>
        <p:spPr>
          <a:xfrm>
            <a:off x="151606" y="900533"/>
            <a:ext cx="5281798" cy="155006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5A1137C-AB8D-15B6-2EA4-4F570CB05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729" y="750993"/>
            <a:ext cx="3456367" cy="384040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9FA751D-714C-95E9-C0D4-678CF7632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395" y="48818"/>
            <a:ext cx="6877210" cy="641215"/>
          </a:xfrm>
        </p:spPr>
        <p:txBody>
          <a:bodyPr>
            <a:normAutofit/>
          </a:bodyPr>
          <a:lstStyle/>
          <a:p>
            <a:pPr algn="ctr"/>
            <a:r>
              <a:rPr lang="en-US" sz="3600" b="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Rhythm Control in AF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A7F8CB-E59B-9AD2-4C5A-52D126920645}"/>
              </a:ext>
            </a:extLst>
          </p:cNvPr>
          <p:cNvSpPr txBox="1"/>
          <p:nvPr/>
        </p:nvSpPr>
        <p:spPr>
          <a:xfrm>
            <a:off x="210669" y="4762126"/>
            <a:ext cx="47620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1400" b="1" dirty="0">
                <a:solidFill>
                  <a:schemeClr val="bg1"/>
                </a:solidFill>
                <a:latin typeface="Cambria" panose="02040503050406030204" pitchFamily="18" charset="0"/>
              </a:rPr>
              <a:t>1: EAST-AFNET Study, </a:t>
            </a:r>
            <a:r>
              <a:rPr lang="en-GB" sz="1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Kirchhof</a:t>
            </a:r>
            <a:r>
              <a:rPr lang="en-GB" sz="1400" b="1" dirty="0">
                <a:solidFill>
                  <a:schemeClr val="bg1"/>
                </a:solidFill>
                <a:latin typeface="Cambria" panose="02040503050406030204" pitchFamily="18" charset="0"/>
              </a:rPr>
              <a:t> P et al. N Eng J Med 2020</a:t>
            </a:r>
            <a:endParaRPr lang="en-US" sz="1400" b="1" dirty="0">
              <a:solidFill>
                <a:schemeClr val="bg1"/>
              </a:solidFill>
              <a:effectLst/>
              <a:latin typeface="Cambria" panose="02040503050406030204" pitchFamily="18" charset="0"/>
            </a:endParaRPr>
          </a:p>
          <a:p>
            <a:pPr algn="ctr" defTabSz="685800">
              <a:defRPr/>
            </a:pPr>
            <a:endParaRPr lang="en-AU" sz="1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862CCF-3D98-F852-00E5-BC0699BA5CCA}"/>
              </a:ext>
            </a:extLst>
          </p:cNvPr>
          <p:cNvSpPr/>
          <p:nvPr/>
        </p:nvSpPr>
        <p:spPr>
          <a:xfrm>
            <a:off x="210669" y="1828800"/>
            <a:ext cx="5163671" cy="308758"/>
          </a:xfrm>
          <a:prstGeom prst="rect">
            <a:avLst/>
          </a:prstGeom>
          <a:solidFill>
            <a:srgbClr val="C00000">
              <a:alpha val="17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 b="1" dirty="0">
              <a:latin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BBD7F2-7994-2591-2EF7-536EFBC3AF0C}"/>
              </a:ext>
            </a:extLst>
          </p:cNvPr>
          <p:cNvSpPr txBox="1"/>
          <p:nvPr/>
        </p:nvSpPr>
        <p:spPr>
          <a:xfrm>
            <a:off x="210669" y="2632710"/>
            <a:ext cx="53123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10E1F"/>
                </a:solidFill>
                <a:latin typeface="Cambria" panose="02040503050406030204" pitchFamily="18" charset="0"/>
              </a:rPr>
              <a:t>CABANA Trial (Per-protocol &amp; Sub analysis)</a:t>
            </a:r>
          </a:p>
          <a:p>
            <a:pPr marL="285750" indent="-285750">
              <a:buClr>
                <a:srgbClr val="C10E1F"/>
              </a:buClr>
              <a:buFont typeface="Wingdings" pitchFamily="2" charset="2"/>
              <a:buChar char="§"/>
            </a:pPr>
            <a:r>
              <a:rPr lang="en-US" dirty="0">
                <a:latin typeface="Cambria" panose="02040503050406030204" pitchFamily="18" charset="0"/>
              </a:rPr>
              <a:t>Reduced death</a:t>
            </a:r>
          </a:p>
          <a:p>
            <a:pPr marL="285750" indent="-285750">
              <a:buClr>
                <a:srgbClr val="C10E1F"/>
              </a:buClr>
              <a:buFont typeface="Wingdings" pitchFamily="2" charset="2"/>
              <a:buChar char="§"/>
            </a:pPr>
            <a:r>
              <a:rPr lang="en-US" dirty="0">
                <a:latin typeface="Cambria" panose="02040503050406030204" pitchFamily="18" charset="0"/>
              </a:rPr>
              <a:t>Improvement in QOL</a:t>
            </a:r>
          </a:p>
          <a:p>
            <a:pPr marL="285750" indent="-285750">
              <a:buClr>
                <a:srgbClr val="C10E1F"/>
              </a:buClr>
              <a:buFont typeface="Wingdings" pitchFamily="2" charset="2"/>
              <a:buChar char="§"/>
            </a:pPr>
            <a:r>
              <a:rPr lang="en-US" dirty="0">
                <a:latin typeface="Cambria" panose="02040503050406030204" pitchFamily="18" charset="0"/>
              </a:rPr>
              <a:t>Reduced hospitalization</a:t>
            </a:r>
          </a:p>
          <a:p>
            <a:pPr marL="285750" indent="-285750">
              <a:buClr>
                <a:srgbClr val="C10E1F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Largest benefit seen in patients &lt; 65 years</a:t>
            </a:r>
          </a:p>
          <a:p>
            <a:pPr marL="285750" indent="-285750">
              <a:buClr>
                <a:srgbClr val="C10E1F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Prevent AF progression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8C13DF-AEF2-31F0-F6A3-E4B63200DA11}"/>
              </a:ext>
            </a:extLst>
          </p:cNvPr>
          <p:cNvSpPr txBox="1"/>
          <p:nvPr/>
        </p:nvSpPr>
        <p:spPr>
          <a:xfrm>
            <a:off x="4762005" y="4762203"/>
            <a:ext cx="42890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GB" sz="1400" b="1" dirty="0">
                <a:solidFill>
                  <a:schemeClr val="bg1"/>
                </a:solidFill>
                <a:latin typeface="Cambria" panose="02040503050406030204" pitchFamily="18" charset="0"/>
              </a:rPr>
              <a:t>2: CABANA Study, </a:t>
            </a:r>
            <a:r>
              <a:rPr lang="en-US" sz="1400" b="1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Packer D et.al JAMA 2019</a:t>
            </a:r>
          </a:p>
          <a:p>
            <a:pPr algn="ctr" defTabSz="685800">
              <a:defRPr/>
            </a:pPr>
            <a:endParaRPr lang="en-AU" sz="1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66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3C5185A-7FFD-3C02-059F-FAE0C414986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39189" y="82612"/>
            <a:ext cx="8085483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366713" indent="904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735013" indent="1793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103313" indent="2682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471613" indent="357188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Catheter ablation of AF is effective but shows attrition in success over time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9A0E5A-CC2F-BFFE-144C-253331E7A29C}"/>
              </a:ext>
            </a:extLst>
          </p:cNvPr>
          <p:cNvSpPr txBox="1"/>
          <p:nvPr/>
        </p:nvSpPr>
        <p:spPr>
          <a:xfrm>
            <a:off x="2558456" y="4789973"/>
            <a:ext cx="4027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mbria" panose="02040503050406030204" pitchFamily="18" charset="0"/>
              </a:rPr>
              <a:t>Winkle et.al Heart Rhythm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7C3AAD-BD90-30F3-CB42-A51BFA8AE006}"/>
              </a:ext>
            </a:extLst>
          </p:cNvPr>
          <p:cNvSpPr txBox="1"/>
          <p:nvPr/>
        </p:nvSpPr>
        <p:spPr>
          <a:xfrm>
            <a:off x="4440660" y="1582868"/>
            <a:ext cx="459646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500" dirty="0">
                <a:latin typeface="Cambria" panose="02040503050406030204" pitchFamily="18" charset="0"/>
              </a:rPr>
              <a:t>12 Months outcomes of AF ablation: 90% AF freedom</a:t>
            </a: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500" dirty="0">
                <a:latin typeface="Cambria" panose="02040503050406030204" pitchFamily="18" charset="0"/>
              </a:rPr>
              <a:t>1.5-3% pa attrition in success </a:t>
            </a: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500" dirty="0">
                <a:latin typeface="Cambria" panose="02040503050406030204" pitchFamily="18" charset="0"/>
              </a:rPr>
              <a:t>Attrition persist despite advances in mapping &amp; ablation technologies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B24DD0-C048-DA3D-C525-1E3F21A5408D}"/>
              </a:ext>
            </a:extLst>
          </p:cNvPr>
          <p:cNvSpPr txBox="1"/>
          <p:nvPr/>
        </p:nvSpPr>
        <p:spPr>
          <a:xfrm>
            <a:off x="450184" y="1231251"/>
            <a:ext cx="3884246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mbria" panose="02040503050406030204" pitchFamily="18" charset="0"/>
              </a:rPr>
              <a:t>Multiple Ablation Procedure outcome </a:t>
            </a:r>
          </a:p>
        </p:txBody>
      </p:sp>
      <p:pic>
        <p:nvPicPr>
          <p:cNvPr id="17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EE6D1D16-2B34-2DAE-C567-71AD12F7B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2" t="17255" r="1922" b="4558"/>
          <a:stretch/>
        </p:blipFill>
        <p:spPr>
          <a:xfrm>
            <a:off x="343954" y="1504587"/>
            <a:ext cx="3912330" cy="3168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17F110-8D6D-0378-0B31-425E1827E461}"/>
              </a:ext>
            </a:extLst>
          </p:cNvPr>
          <p:cNvSpPr txBox="1"/>
          <p:nvPr/>
        </p:nvSpPr>
        <p:spPr>
          <a:xfrm>
            <a:off x="1363090" y="4078255"/>
            <a:ext cx="187405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mbria" panose="02040503050406030204" pitchFamily="18" charset="0"/>
              </a:rPr>
              <a:t>Years of follow up </a:t>
            </a:r>
          </a:p>
        </p:txBody>
      </p:sp>
    </p:spTree>
    <p:extLst>
      <p:ext uri="{BB962C8B-B14F-4D97-AF65-F5344CB8AC3E}">
        <p14:creationId xmlns:p14="http://schemas.microsoft.com/office/powerpoint/2010/main" val="409419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C94BB1-93D3-4477-A128-F8016AEFA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33" y="1463310"/>
            <a:ext cx="4341645" cy="2813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B98B30-D19F-52A7-4D0F-EDAE9F555A82}"/>
              </a:ext>
            </a:extLst>
          </p:cNvPr>
          <p:cNvSpPr txBox="1"/>
          <p:nvPr/>
        </p:nvSpPr>
        <p:spPr>
          <a:xfrm>
            <a:off x="109880" y="4767263"/>
            <a:ext cx="5983333" cy="2846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r>
              <a:rPr lang="en-US" sz="1400" b="1" dirty="0">
                <a:solidFill>
                  <a:schemeClr val="bg1"/>
                </a:solidFill>
                <a:latin typeface="Cambria" panose="02040503050406030204" pitchFamily="18" charset="0"/>
                <a:cs typeface="Calibri"/>
              </a:rPr>
              <a:t>2023 ACC/AHA/HRS AF Guidelines, Circulation 2024</a:t>
            </a:r>
            <a:endParaRPr lang="en-US" sz="1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F1C634-0BEA-E135-443B-415445E47F77}"/>
              </a:ext>
            </a:extLst>
          </p:cNvPr>
          <p:cNvSpPr txBox="1">
            <a:spLocks/>
          </p:cNvSpPr>
          <p:nvPr/>
        </p:nvSpPr>
        <p:spPr>
          <a:xfrm>
            <a:off x="646176" y="115888"/>
            <a:ext cx="7851648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Risk Factors and AF </a:t>
            </a:r>
            <a:endParaRPr lang="en-US" sz="2800" b="0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9F4C4E-A621-77C0-05CB-9A5B4C932972}"/>
              </a:ext>
            </a:extLst>
          </p:cNvPr>
          <p:cNvGrpSpPr/>
          <p:nvPr/>
        </p:nvGrpSpPr>
        <p:grpSpPr>
          <a:xfrm>
            <a:off x="4034207" y="1490000"/>
            <a:ext cx="4914546" cy="3560866"/>
            <a:chOff x="4034207" y="1490000"/>
            <a:chExt cx="4914546" cy="356086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F08BCD7-DBEA-C168-0D22-2371B1903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6347" y="1490000"/>
              <a:ext cx="4501220" cy="3031455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B4685C-16C6-7297-B79B-3726CF1C9F96}"/>
                </a:ext>
              </a:extLst>
            </p:cNvPr>
            <p:cNvSpPr/>
            <p:nvPr/>
          </p:nvSpPr>
          <p:spPr>
            <a:xfrm>
              <a:off x="7985714" y="1642789"/>
              <a:ext cx="648072" cy="2519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defTabSz="685800"/>
              <a:r>
                <a:rPr lang="en-GB" b="1" dirty="0">
                  <a:solidFill>
                    <a:prstClr val="black"/>
                  </a:solidFill>
                  <a:latin typeface="Aptos" panose="02110004020202020204"/>
                </a:rPr>
                <a:t>RFM</a:t>
              </a:r>
              <a:endParaRPr lang="en-GB" sz="3000" b="1"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8091A7-D9BB-19CC-846B-4BC6BAA53F4B}"/>
                </a:ext>
              </a:extLst>
            </p:cNvPr>
            <p:cNvSpPr/>
            <p:nvPr/>
          </p:nvSpPr>
          <p:spPr>
            <a:xfrm>
              <a:off x="7882404" y="3030134"/>
              <a:ext cx="972108" cy="2519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defTabSz="685800"/>
              <a:r>
                <a:rPr lang="en-GB" b="1" dirty="0">
                  <a:solidFill>
                    <a:prstClr val="black"/>
                  </a:solidFill>
                  <a:latin typeface="Aptos" panose="02110004020202020204"/>
                </a:rPr>
                <a:t>Control</a:t>
              </a:r>
              <a:endParaRPr lang="en-GB" sz="1500" b="1"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FCA1A4-1E17-69C2-CD48-BAB6423D3D85}"/>
                </a:ext>
              </a:extLst>
            </p:cNvPr>
            <p:cNvSpPr txBox="1"/>
            <p:nvPr/>
          </p:nvSpPr>
          <p:spPr>
            <a:xfrm>
              <a:off x="6248886" y="3156133"/>
              <a:ext cx="1323198" cy="415498"/>
            </a:xfrm>
            <a:prstGeom prst="rect">
              <a:avLst/>
            </a:prstGeom>
            <a:ln w="38100" cmpd="sng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685800"/>
              <a:r>
                <a:rPr lang="en-GB" sz="2100" dirty="0">
                  <a:solidFill>
                    <a:prstClr val="black"/>
                  </a:solidFill>
                  <a:latin typeface="Aptos" panose="02110004020202020204"/>
                </a:rPr>
                <a:t>P&lt;0.001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C17F4C-B5B6-AB40-868E-B361EA921FD4}"/>
                </a:ext>
              </a:extLst>
            </p:cNvPr>
            <p:cNvSpPr txBox="1"/>
            <p:nvPr/>
          </p:nvSpPr>
          <p:spPr>
            <a:xfrm>
              <a:off x="7882404" y="2056219"/>
              <a:ext cx="7513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/>
              <a:r>
                <a:rPr lang="en-US" b="1" dirty="0">
                  <a:solidFill>
                    <a:prstClr val="black"/>
                  </a:solidFill>
                  <a:latin typeface="Aptos" panose="02110004020202020204"/>
                </a:rPr>
                <a:t>87%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E87C2AD-F330-2B74-6730-D5D82625BD4D}"/>
                </a:ext>
              </a:extLst>
            </p:cNvPr>
            <p:cNvSpPr txBox="1"/>
            <p:nvPr/>
          </p:nvSpPr>
          <p:spPr>
            <a:xfrm>
              <a:off x="8019770" y="2739643"/>
              <a:ext cx="697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/>
              <a:r>
                <a:rPr lang="en-US" b="1" dirty="0">
                  <a:solidFill>
                    <a:prstClr val="black"/>
                  </a:solidFill>
                  <a:latin typeface="Aptos" panose="02110004020202020204"/>
                </a:rPr>
                <a:t>48%</a:t>
              </a:r>
            </a:p>
          </p:txBody>
        </p:sp>
        <p:sp>
          <p:nvSpPr>
            <p:cNvPr id="18" name="Text Box 58">
              <a:extLst>
                <a:ext uri="{FF2B5EF4-FFF2-40B4-BE49-F238E27FC236}">
                  <a16:creationId xmlns:a16="http://schemas.microsoft.com/office/drawing/2014/main" id="{E050F565-A850-E522-F516-F323D54F26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4207" y="4767263"/>
              <a:ext cx="4914546" cy="283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7500" tIns="33750" rIns="67500" bIns="33750">
              <a:spAutoFit/>
            </a:bodyPr>
            <a:lstStyle/>
            <a:p>
              <a:pPr algn="r" defTabSz="685800" eaLnBrk="0" hangingPunct="0"/>
              <a:r>
                <a:rPr lang="en-AU" sz="1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Pathak RK et al. JACC 2014</a:t>
              </a:r>
              <a:endParaRPr lang="en-GB" sz="14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125218C-880B-949E-542B-B262BC57B802}"/>
              </a:ext>
            </a:extLst>
          </p:cNvPr>
          <p:cNvSpPr txBox="1"/>
          <p:nvPr/>
        </p:nvSpPr>
        <p:spPr>
          <a:xfrm>
            <a:off x="358256" y="973137"/>
            <a:ext cx="4037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10E1F"/>
                </a:solidFill>
                <a:latin typeface="Cambria" panose="02040503050406030204" pitchFamily="18" charset="0"/>
              </a:rPr>
              <a:t>Central Pillar of AF Management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05A1BC-BB30-3319-7754-444268145747}"/>
              </a:ext>
            </a:extLst>
          </p:cNvPr>
          <p:cNvSpPr txBox="1"/>
          <p:nvPr/>
        </p:nvSpPr>
        <p:spPr>
          <a:xfrm>
            <a:off x="4684174" y="959570"/>
            <a:ext cx="4037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10E1F"/>
                </a:solidFill>
                <a:latin typeface="Cambria" panose="02040503050406030204" pitchFamily="18" charset="0"/>
              </a:rPr>
              <a:t>ARREST-AF Cohort Study</a:t>
            </a:r>
          </a:p>
        </p:txBody>
      </p:sp>
    </p:spTree>
    <p:extLst>
      <p:ext uri="{BB962C8B-B14F-4D97-AF65-F5344CB8AC3E}">
        <p14:creationId xmlns:p14="http://schemas.microsoft.com/office/powerpoint/2010/main" val="333185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1509" y="1366094"/>
            <a:ext cx="4629150" cy="6429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>
                <a:ln w="1905"/>
                <a:solidFill>
                  <a:srgbClr val="C10E1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  <a:t>Hypothesis</a:t>
            </a:r>
          </a:p>
        </p:txBody>
      </p:sp>
      <p:sp>
        <p:nvSpPr>
          <p:cNvPr id="121859" name="TextBox 5"/>
          <p:cNvSpPr txBox="1">
            <a:spLocks noChangeArrowheads="1"/>
          </p:cNvSpPr>
          <p:nvPr/>
        </p:nvSpPr>
        <p:spPr bwMode="auto">
          <a:xfrm>
            <a:off x="441506" y="1902336"/>
            <a:ext cx="8260985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428625" indent="-428625" defTabSz="6858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C10E20"/>
              </a:buClr>
              <a:buFont typeface="Wingdings" charset="2"/>
              <a:buChar char="§"/>
            </a:pPr>
            <a:r>
              <a:rPr lang="en-US" sz="2700" dirty="0">
                <a:solidFill>
                  <a:srgbClr val="0E2841"/>
                </a:solidFill>
                <a:latin typeface="Cambria" panose="02040503050406030204" pitchFamily="18" charset="0"/>
              </a:rPr>
              <a:t>Aggressive risk factor management, results in reduction in AF recurrence and improves outcome of AF Ablation</a:t>
            </a: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460945" y="3777406"/>
            <a:ext cx="8222105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428625" indent="-428625" defTabSz="6858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C10E20"/>
              </a:buClr>
              <a:buFont typeface="Wingdings" pitchFamily="2" charset="2"/>
              <a:buChar char="§"/>
            </a:pPr>
            <a:r>
              <a:rPr lang="en-US" sz="2700" dirty="0">
                <a:solidFill>
                  <a:srgbClr val="0E2841"/>
                </a:solidFill>
                <a:latin typeface="Cambria" panose="02040503050406030204" pitchFamily="18" charset="0"/>
              </a:rPr>
              <a:t>Arrhythmia recurrence following catheter ablation</a:t>
            </a:r>
          </a:p>
          <a:p>
            <a:pPr marL="428625" indent="-428625" defTabSz="6858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C10E20"/>
              </a:buClr>
              <a:buFont typeface="Wingdings" pitchFamily="2" charset="2"/>
              <a:buChar char="§"/>
            </a:pPr>
            <a:r>
              <a:rPr lang="en-US" sz="2700" dirty="0">
                <a:solidFill>
                  <a:srgbClr val="0E2841"/>
                </a:solidFill>
                <a:latin typeface="Cambria" panose="02040503050406030204" pitchFamily="18" charset="0"/>
              </a:rPr>
              <a:t>Quality of life as assessed by AFSS 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1509" y="3278289"/>
            <a:ext cx="4629150" cy="64293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974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743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743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743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743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743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743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743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743"/>
                </a:solidFill>
                <a:latin typeface="Calibri" pitchFamily="34" charset="0"/>
              </a:defRPr>
            </a:lvl9pPr>
          </a:lstStyle>
          <a:p>
            <a:pPr defTabSz="685800">
              <a:defRPr/>
            </a:pPr>
            <a:r>
              <a:rPr lang="en-US" sz="2800" dirty="0">
                <a:ln w="1905"/>
                <a:solidFill>
                  <a:srgbClr val="C10E1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  <a:t>Aims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5DE35D-1AB3-A179-2BB8-06239ABD309D}"/>
              </a:ext>
            </a:extLst>
          </p:cNvPr>
          <p:cNvSpPr txBox="1">
            <a:spLocks/>
          </p:cNvSpPr>
          <p:nvPr/>
        </p:nvSpPr>
        <p:spPr>
          <a:xfrm>
            <a:off x="646176" y="115888"/>
            <a:ext cx="7851648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ARREST-AF RCT</a:t>
            </a:r>
            <a:endParaRPr lang="en-US" sz="2800" b="0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4DEC20-B485-A843-9270-3563095FB12E}"/>
              </a:ext>
            </a:extLst>
          </p:cNvPr>
          <p:cNvSpPr txBox="1"/>
          <p:nvPr/>
        </p:nvSpPr>
        <p:spPr>
          <a:xfrm>
            <a:off x="1631317" y="786496"/>
            <a:ext cx="5879823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</a:rPr>
              <a:t>Multi-Centre Randomized Clinical Trial</a:t>
            </a:r>
          </a:p>
        </p:txBody>
      </p:sp>
    </p:spTree>
    <p:extLst>
      <p:ext uri="{BB962C8B-B14F-4D97-AF65-F5344CB8AC3E}">
        <p14:creationId xmlns:p14="http://schemas.microsoft.com/office/powerpoint/2010/main" val="185666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28E5286-1D8A-2B71-0564-FC491D17BF38}"/>
              </a:ext>
            </a:extLst>
          </p:cNvPr>
          <p:cNvSpPr txBox="1"/>
          <p:nvPr/>
        </p:nvSpPr>
        <p:spPr>
          <a:xfrm>
            <a:off x="365760" y="593572"/>
            <a:ext cx="3779520" cy="46166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</a:rPr>
              <a:t>Inclusion Criteria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2E90AF-9167-1E54-0B14-ACA6C1A4289C}"/>
              </a:ext>
            </a:extLst>
          </p:cNvPr>
          <p:cNvSpPr txBox="1"/>
          <p:nvPr/>
        </p:nvSpPr>
        <p:spPr>
          <a:xfrm>
            <a:off x="365760" y="1274701"/>
            <a:ext cx="38892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latin typeface="Cambria" panose="02040503050406030204" pitchFamily="18" charset="0"/>
              </a:rPr>
              <a:t>Paroxysmal or persistent AF undergoing de novo AF ablation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latin typeface="Cambria" panose="02040503050406030204" pitchFamily="18" charset="0"/>
              </a:rPr>
              <a:t>Age ≥ 18 years and ≤ 80 years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latin typeface="Cambria" panose="02040503050406030204" pitchFamily="18" charset="0"/>
              </a:rPr>
              <a:t>BMI ≥ 27 kg/m</a:t>
            </a:r>
            <a:r>
              <a:rPr lang="en-US" sz="2000" baseline="30000" dirty="0">
                <a:latin typeface="Cambria" panose="02040503050406030204" pitchFamily="18" charset="0"/>
              </a:rPr>
              <a:t>2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latin typeface="Cambria" panose="02040503050406030204" pitchFamily="18" charset="0"/>
              </a:rPr>
              <a:t>Waist circumference ≥ 100 cm (male), ≥ 90cm (female)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latin typeface="Cambria" panose="02040503050406030204" pitchFamily="18" charset="0"/>
              </a:rPr>
              <a:t>≥ 1 cardiovascular risk factors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2610C6-2F1A-9114-38CB-B91195DDB8EC}"/>
              </a:ext>
            </a:extLst>
          </p:cNvPr>
          <p:cNvSpPr txBox="1"/>
          <p:nvPr/>
        </p:nvSpPr>
        <p:spPr>
          <a:xfrm>
            <a:off x="4968240" y="593572"/>
            <a:ext cx="3779520" cy="46166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</a:rPr>
              <a:t>Exclusion Criteria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0C0B77-3FC1-3E3E-86C7-7E56752892F0}"/>
              </a:ext>
            </a:extLst>
          </p:cNvPr>
          <p:cNvSpPr txBox="1"/>
          <p:nvPr/>
        </p:nvSpPr>
        <p:spPr>
          <a:xfrm>
            <a:off x="4572000" y="1274701"/>
            <a:ext cx="4572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latin typeface="Cambria" panose="02040503050406030204" pitchFamily="18" charset="0"/>
              </a:rPr>
              <a:t>Participation in a weight loss program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latin typeface="Cambria" panose="02040503050406030204" pitchFamily="18" charset="0"/>
              </a:rPr>
              <a:t>Serious underlying cardiovascular, medical or psychiatric disorder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latin typeface="Cambria" panose="02040503050406030204" pitchFamily="18" charset="0"/>
              </a:rPr>
              <a:t>Malabsorption disorder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latin typeface="Cambria" panose="02040503050406030204" pitchFamily="18" charset="0"/>
              </a:rPr>
              <a:t>Diabetes on insulin therapy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latin typeface="Cambria" panose="02040503050406030204" pitchFamily="18" charset="0"/>
              </a:rPr>
              <a:t>Endocrinopathy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latin typeface="Cambria" panose="02040503050406030204" pitchFamily="18" charset="0"/>
              </a:rPr>
              <a:t>Gallbladder disease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latin typeface="Cambria" panose="02040503050406030204" pitchFamily="18" charset="0"/>
              </a:rPr>
              <a:t>Remoteness to clinic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latin typeface="Cambria" panose="02040503050406030204" pitchFamily="18" charset="0"/>
              </a:rPr>
              <a:t>Unable or not willing to provide informed consent</a:t>
            </a:r>
          </a:p>
        </p:txBody>
      </p:sp>
    </p:spTree>
    <p:extLst>
      <p:ext uri="{BB962C8B-B14F-4D97-AF65-F5344CB8AC3E}">
        <p14:creationId xmlns:p14="http://schemas.microsoft.com/office/powerpoint/2010/main" val="259413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32558" y="1802921"/>
            <a:ext cx="144818" cy="1644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16174" y="1032260"/>
            <a:ext cx="3022109" cy="784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n-A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Patients with BMI ≥ 27 +≥ 1 risk factors (HTN, DM, OSA, Lipids)</a:t>
            </a:r>
          </a:p>
          <a:p>
            <a:pPr algn="ctr" defTabSz="685800"/>
            <a:r>
              <a:rPr lang="en-A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N=122</a:t>
            </a:r>
            <a:endParaRPr lang="en-GB" sz="15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788" y="2587751"/>
            <a:ext cx="2555808" cy="562353"/>
          </a:xfrm>
          <a:prstGeom prst="rect">
            <a:avLst/>
          </a:prstGeom>
        </p:spPr>
      </p:pic>
      <p:sp>
        <p:nvSpPr>
          <p:cNvPr id="14" name="Flowchart: Alternate Process 13"/>
          <p:cNvSpPr/>
          <p:nvPr/>
        </p:nvSpPr>
        <p:spPr>
          <a:xfrm>
            <a:off x="3077376" y="3165404"/>
            <a:ext cx="1854218" cy="1049655"/>
          </a:xfrm>
          <a:prstGeom prst="flowChartAlternateProcess">
            <a:avLst/>
          </a:prstGeom>
          <a:solidFill>
            <a:srgbClr val="FF0000">
              <a:alpha val="53145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A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LRFM Group</a:t>
            </a:r>
          </a:p>
          <a:p>
            <a:pPr algn="ctr" defTabSz="685800"/>
            <a:r>
              <a:rPr lang="en-A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N=62</a:t>
            </a:r>
            <a:endParaRPr lang="en-GB" sz="15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797108" y="3197065"/>
            <a:ext cx="1854218" cy="1049655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A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Usual Care</a:t>
            </a:r>
          </a:p>
          <a:p>
            <a:pPr algn="ctr" defTabSz="685800"/>
            <a:r>
              <a:rPr lang="en-A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N=60</a:t>
            </a:r>
            <a:endParaRPr lang="en-GB" sz="15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26" name="Picture 25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936812" y="834522"/>
            <a:ext cx="158123" cy="1801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51424" y="1967376"/>
            <a:ext cx="3024335" cy="7035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Randomisation to Aggressive Risk Factor Management</a:t>
            </a:r>
          </a:p>
          <a:p>
            <a:pPr algn="ctr" defTabSz="685800"/>
            <a:r>
              <a:rPr lang="en-GB" sz="1200" b="1" i="1" dirty="0">
                <a:solidFill>
                  <a:srgbClr val="E97132">
                    <a:lumMod val="75000"/>
                  </a:srgbClr>
                </a:solidFill>
                <a:latin typeface="Cambria" panose="02040503050406030204" pitchFamily="18" charset="0"/>
              </a:rPr>
              <a:t>ANZCTR : ACTRN12613000444785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80997" y="89952"/>
            <a:ext cx="2447939" cy="78483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/>
            <a:r>
              <a:rPr lang="en-A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Consecutive Patients</a:t>
            </a:r>
          </a:p>
          <a:p>
            <a:pPr algn="ctr" defTabSz="685800"/>
            <a:r>
              <a:rPr lang="en-A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Symptomatic AF</a:t>
            </a:r>
          </a:p>
          <a:p>
            <a:pPr algn="ctr" defTabSz="685800"/>
            <a:r>
              <a:rPr lang="en-A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N=290</a:t>
            </a:r>
            <a:endParaRPr lang="en-GB" sz="15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7109" y="4372288"/>
            <a:ext cx="4134486" cy="681260"/>
          </a:xfrm>
          <a:prstGeom prst="rect">
            <a:avLst/>
          </a:prstGeom>
          <a:solidFill>
            <a:srgbClr val="FFFF00">
              <a:alpha val="51834"/>
            </a:srgb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b="1" dirty="0">
                <a:solidFill>
                  <a:prstClr val="black"/>
                </a:solidFill>
                <a:latin typeface="Cambria" panose="02040503050406030204" pitchFamily="18" charset="0"/>
              </a:rPr>
              <a:t>Follow Up 3 monthly + AF HM Monitoring </a:t>
            </a:r>
            <a:endParaRPr lang="en-US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64814" y="2369925"/>
            <a:ext cx="3330359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buClr>
                <a:srgbClr val="4EA72E"/>
              </a:buClr>
            </a:pPr>
            <a:r>
              <a:rPr lang="en-AU" b="1" u="sng" dirty="0">
                <a:solidFill>
                  <a:srgbClr val="0E2841"/>
                </a:solidFill>
                <a:latin typeface="Cambria" panose="02040503050406030204" pitchFamily="18" charset="0"/>
              </a:rPr>
              <a:t>Baseline Investigations</a:t>
            </a:r>
          </a:p>
          <a:p>
            <a:pPr algn="ctr" defTabSz="685800">
              <a:buClr>
                <a:srgbClr val="4EA72E"/>
              </a:buClr>
            </a:pPr>
            <a:r>
              <a:rPr lang="en-AU" dirty="0">
                <a:solidFill>
                  <a:srgbClr val="0E2841"/>
                </a:solidFill>
                <a:latin typeface="Cambria" panose="02040503050406030204" pitchFamily="18" charset="0"/>
              </a:rPr>
              <a:t>7-day Holter+ Echo+ Bloods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52755" y="301490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9" name="Content Placeholder 7"/>
          <p:cNvSpPr txBox="1">
            <a:spLocks/>
          </p:cNvSpPr>
          <p:nvPr/>
        </p:nvSpPr>
        <p:spPr bwMode="auto">
          <a:xfrm>
            <a:off x="5164814" y="189652"/>
            <a:ext cx="3330359" cy="192916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70000"/>
              </a:lnSpc>
              <a:buClr>
                <a:srgbClr val="4EA72E"/>
              </a:buClr>
              <a:buNone/>
            </a:pPr>
            <a:r>
              <a:rPr lang="en-AU" sz="1800" b="1" spc="-75" dirty="0">
                <a:solidFill>
                  <a:srgbClr val="FF0000"/>
                </a:solidFill>
                <a:latin typeface="Cambria" panose="02040503050406030204" pitchFamily="18" charset="0"/>
              </a:rPr>
              <a:t>Exclusion Criteria (168)</a:t>
            </a:r>
            <a:endParaRPr lang="en-AU" sz="1500" spc="-75" dirty="0">
              <a:solidFill>
                <a:srgbClr val="0E2841"/>
              </a:solidFill>
              <a:latin typeface="Cambria" panose="02040503050406030204" pitchFamily="18" charset="0"/>
            </a:endParaRPr>
          </a:p>
          <a:p>
            <a:pPr marL="0" indent="0" defTabSz="685800">
              <a:lnSpc>
                <a:spcPct val="70000"/>
              </a:lnSpc>
              <a:buClr>
                <a:srgbClr val="4EA72E"/>
              </a:buClr>
              <a:buNone/>
            </a:pPr>
            <a:r>
              <a:rPr lang="en-AU" sz="1500" spc="-75" dirty="0">
                <a:solidFill>
                  <a:srgbClr val="0E2841"/>
                </a:solidFill>
                <a:latin typeface="Cambria" panose="02040503050406030204" pitchFamily="18" charset="0"/>
              </a:rPr>
              <a:t>BMI &lt;27 (80)</a:t>
            </a:r>
          </a:p>
          <a:p>
            <a:pPr marL="0" indent="0" defTabSz="685800">
              <a:lnSpc>
                <a:spcPct val="70000"/>
              </a:lnSpc>
              <a:buClr>
                <a:srgbClr val="4EA72E"/>
              </a:buClr>
              <a:buNone/>
            </a:pPr>
            <a:r>
              <a:rPr lang="en-AU" sz="1500" spc="-75" dirty="0">
                <a:solidFill>
                  <a:srgbClr val="0E2841"/>
                </a:solidFill>
                <a:latin typeface="Cambria" panose="02040503050406030204" pitchFamily="18" charset="0"/>
              </a:rPr>
              <a:t>Cardiomyopathy (12)</a:t>
            </a:r>
          </a:p>
          <a:p>
            <a:pPr marL="0" indent="0" defTabSz="685800">
              <a:lnSpc>
                <a:spcPct val="70000"/>
              </a:lnSpc>
              <a:buClr>
                <a:srgbClr val="4EA72E"/>
              </a:buClr>
              <a:buNone/>
            </a:pPr>
            <a:r>
              <a:rPr lang="en-AU" sz="1500" spc="-75" dirty="0">
                <a:solidFill>
                  <a:srgbClr val="0E2841"/>
                </a:solidFill>
                <a:latin typeface="Cambria" panose="02040503050406030204" pitchFamily="18" charset="0"/>
              </a:rPr>
              <a:t>Other WL program (5)</a:t>
            </a:r>
          </a:p>
          <a:p>
            <a:pPr marL="0" indent="0" defTabSz="685800">
              <a:lnSpc>
                <a:spcPct val="70000"/>
              </a:lnSpc>
              <a:buClr>
                <a:srgbClr val="4EA72E"/>
              </a:buClr>
              <a:buNone/>
            </a:pPr>
            <a:r>
              <a:rPr lang="en-AU" sz="1500" spc="-75" dirty="0">
                <a:solidFill>
                  <a:srgbClr val="0E2841"/>
                </a:solidFill>
                <a:latin typeface="Cambria" panose="02040503050406030204" pitchFamily="18" charset="0"/>
              </a:rPr>
              <a:t>Thyroid disease (5)</a:t>
            </a:r>
          </a:p>
          <a:p>
            <a:pPr marL="0" indent="0" defTabSz="685800">
              <a:lnSpc>
                <a:spcPct val="70000"/>
              </a:lnSpc>
              <a:buClr>
                <a:srgbClr val="4EA72E"/>
              </a:buClr>
              <a:buNone/>
            </a:pPr>
            <a:r>
              <a:rPr lang="en-AU" sz="1500" spc="-75" dirty="0">
                <a:solidFill>
                  <a:srgbClr val="0E2841"/>
                </a:solidFill>
                <a:latin typeface="Cambria" panose="02040503050406030204" pitchFamily="18" charset="0"/>
              </a:rPr>
              <a:t>Severe medical condition (5)</a:t>
            </a:r>
          </a:p>
          <a:p>
            <a:pPr marL="0" indent="0" defTabSz="685800">
              <a:lnSpc>
                <a:spcPct val="70000"/>
              </a:lnSpc>
              <a:buClr>
                <a:srgbClr val="4EA72E"/>
              </a:buClr>
              <a:buNone/>
            </a:pPr>
            <a:r>
              <a:rPr lang="en-AU" sz="1500" spc="-75" dirty="0">
                <a:solidFill>
                  <a:srgbClr val="0E2841"/>
                </a:solidFill>
                <a:latin typeface="Cambria" panose="02040503050406030204" pitchFamily="18" charset="0"/>
              </a:rPr>
              <a:t>Valvular disease (6)</a:t>
            </a:r>
          </a:p>
          <a:p>
            <a:pPr marL="0" indent="0" defTabSz="685800">
              <a:lnSpc>
                <a:spcPct val="70000"/>
              </a:lnSpc>
              <a:buClr>
                <a:srgbClr val="4EA72E"/>
              </a:buClr>
              <a:buNone/>
            </a:pPr>
            <a:r>
              <a:rPr lang="en-AU" sz="1500" spc="-75" dirty="0">
                <a:solidFill>
                  <a:srgbClr val="0E2841"/>
                </a:solidFill>
                <a:latin typeface="Cambria" panose="02040503050406030204" pitchFamily="18" charset="0"/>
              </a:rPr>
              <a:t>Lived interstate (20)</a:t>
            </a:r>
          </a:p>
          <a:p>
            <a:pPr marL="0" indent="0" defTabSz="685800">
              <a:lnSpc>
                <a:spcPct val="70000"/>
              </a:lnSpc>
              <a:buClr>
                <a:srgbClr val="4EA72E"/>
              </a:buClr>
              <a:buNone/>
            </a:pPr>
            <a:r>
              <a:rPr lang="en-AU" sz="1500" spc="-75" dirty="0">
                <a:solidFill>
                  <a:srgbClr val="0E2841"/>
                </a:solidFill>
                <a:latin typeface="Cambria" panose="02040503050406030204" pitchFamily="18" charset="0"/>
              </a:rPr>
              <a:t>Declined (35)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64814" y="4147675"/>
            <a:ext cx="3330359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buClr>
                <a:srgbClr val="4EA72E"/>
              </a:buClr>
            </a:pPr>
            <a:r>
              <a:rPr lang="en-AU" b="1" u="sng" dirty="0">
                <a:solidFill>
                  <a:srgbClr val="0E2841"/>
                </a:solidFill>
                <a:latin typeface="Cambria" panose="02040503050406030204" pitchFamily="18" charset="0"/>
              </a:rPr>
              <a:t>Follow Up Investigations</a:t>
            </a:r>
          </a:p>
          <a:p>
            <a:pPr algn="ctr" defTabSz="685800">
              <a:buClr>
                <a:srgbClr val="4EA72E"/>
              </a:buClr>
            </a:pPr>
            <a:r>
              <a:rPr lang="en-AU" dirty="0">
                <a:solidFill>
                  <a:srgbClr val="0E2841"/>
                </a:solidFill>
                <a:latin typeface="Cambria" panose="02040503050406030204" pitchFamily="18" charset="0"/>
              </a:rPr>
              <a:t>7-day Holter + Echo+ Bloods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64814" y="3367067"/>
            <a:ext cx="3330359" cy="6463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/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  <a:t>Mean Follow up : 12.3 ± 1.1 Months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D02AD5-2BE7-1DA7-16B9-FAF5ACDCEF0E}"/>
              </a:ext>
            </a:extLst>
          </p:cNvPr>
          <p:cNvSpPr txBox="1"/>
          <p:nvPr/>
        </p:nvSpPr>
        <p:spPr>
          <a:xfrm>
            <a:off x="136731" y="1977332"/>
            <a:ext cx="1176771" cy="715581"/>
          </a:xfrm>
          <a:prstGeom prst="rect">
            <a:avLst/>
          </a:prstGeom>
          <a:solidFill>
            <a:srgbClr val="FFFF00">
              <a:alpha val="52000"/>
            </a:srgbClr>
          </a:solidFill>
          <a:ln w="28575"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b="1" dirty="0">
                <a:solidFill>
                  <a:prstClr val="black"/>
                </a:solidFill>
                <a:latin typeface="Cambria" panose="02040503050406030204" pitchFamily="18" charset="0"/>
              </a:rPr>
              <a:t>Loop Recorder Implant</a:t>
            </a:r>
          </a:p>
        </p:txBody>
      </p:sp>
    </p:spTree>
    <p:extLst>
      <p:ext uri="{BB962C8B-B14F-4D97-AF65-F5344CB8AC3E}">
        <p14:creationId xmlns:p14="http://schemas.microsoft.com/office/powerpoint/2010/main" val="45245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2" grpId="0" animBg="1"/>
      <p:bldP spid="6" grpId="0" animBg="1"/>
      <p:bldP spid="27" grpId="0" animBg="1"/>
      <p:bldP spid="29" grpId="0" animBg="1"/>
      <p:bldP spid="22" grpId="0" animBg="1"/>
      <p:bldP spid="20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AADC0-F352-9CF8-5A54-6E086D21E4CC}"/>
              </a:ext>
            </a:extLst>
          </p:cNvPr>
          <p:cNvSpPr txBox="1">
            <a:spLocks/>
          </p:cNvSpPr>
          <p:nvPr/>
        </p:nvSpPr>
        <p:spPr bwMode="auto">
          <a:xfrm>
            <a:off x="13693" y="-13597"/>
            <a:ext cx="9142700" cy="64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284" tIns="34143" rIns="68284" bIns="34143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974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743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743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743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743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743"/>
                </a:solidFill>
                <a:latin typeface="Calibri" pitchFamily="34" charset="0"/>
              </a:defRPr>
            </a:lvl9pPr>
          </a:lstStyle>
          <a:p>
            <a:pPr algn="ctr" defTabSz="682817">
              <a:defRPr/>
            </a:pPr>
            <a:r>
              <a:rPr lang="en-US" sz="2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Comprehensive Risk Factor Management for AF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D77FAA-7698-34E5-A5E3-985052FDDEBD}"/>
              </a:ext>
            </a:extLst>
          </p:cNvPr>
          <p:cNvGrpSpPr/>
          <p:nvPr/>
        </p:nvGrpSpPr>
        <p:grpSpPr>
          <a:xfrm>
            <a:off x="1882251" y="684337"/>
            <a:ext cx="5323868" cy="1198114"/>
            <a:chOff x="1820777" y="627900"/>
            <a:chExt cx="5346972" cy="120331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1545E40-2490-EAF3-E605-FED284B955DC}"/>
                </a:ext>
              </a:extLst>
            </p:cNvPr>
            <p:cNvGrpSpPr/>
            <p:nvPr/>
          </p:nvGrpSpPr>
          <p:grpSpPr>
            <a:xfrm>
              <a:off x="1820777" y="627900"/>
              <a:ext cx="5346972" cy="1016206"/>
              <a:chOff x="1820777" y="627900"/>
              <a:chExt cx="5346972" cy="1016206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14277CCD-1D76-2698-9067-6180BCE2ECE5}"/>
                  </a:ext>
                </a:extLst>
              </p:cNvPr>
              <p:cNvSpPr/>
              <p:nvPr/>
            </p:nvSpPr>
            <p:spPr>
              <a:xfrm>
                <a:off x="1820777" y="671040"/>
                <a:ext cx="5275273" cy="917483"/>
              </a:xfrm>
              <a:prstGeom prst="roundRect">
                <a:avLst>
                  <a:gd name="adj" fmla="val 14294"/>
                </a:avLst>
              </a:prstGeom>
              <a:solidFill>
                <a:srgbClr val="FFFFCC"/>
              </a:solidFill>
              <a:ln w="1270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045" tIns="45522" rIns="91045" bIns="4552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2817">
                  <a:defRPr/>
                </a:pPr>
                <a:endParaRPr lang="en-AU" sz="1792" kern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28A178-15D0-8396-E4AA-EF4AEA254C24}"/>
                  </a:ext>
                </a:extLst>
              </p:cNvPr>
              <p:cNvSpPr txBox="1"/>
              <p:nvPr/>
            </p:nvSpPr>
            <p:spPr>
              <a:xfrm>
                <a:off x="5274224" y="631928"/>
                <a:ext cx="1893525" cy="831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2817">
                  <a:defRPr/>
                </a:pPr>
                <a:r>
                  <a:rPr lang="en-AU" sz="1195" b="1" u="sng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EXERCISE TARGET</a:t>
                </a:r>
              </a:p>
              <a:p>
                <a:pPr marL="51566" indent="-51566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30mins, 3-4 x per week</a:t>
                </a:r>
              </a:p>
              <a:p>
                <a:pPr marL="51566" indent="-51566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Activity increase to 200mins/week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BF60D8A-625E-E9F8-FB67-CB75F95B5190}"/>
                  </a:ext>
                </a:extLst>
              </p:cNvPr>
              <p:cNvGrpSpPr/>
              <p:nvPr/>
            </p:nvGrpSpPr>
            <p:grpSpPr>
              <a:xfrm>
                <a:off x="3585370" y="627900"/>
                <a:ext cx="1682463" cy="1016206"/>
                <a:chOff x="3616112" y="48288"/>
                <a:chExt cx="1682463" cy="1016202"/>
              </a:xfrm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2E858A4C-2D37-444F-C926-E05C09EFBABD}"/>
                    </a:ext>
                  </a:extLst>
                </p:cNvPr>
                <p:cNvSpPr/>
                <p:nvPr/>
              </p:nvSpPr>
              <p:spPr>
                <a:xfrm>
                  <a:off x="3637543" y="97896"/>
                  <a:ext cx="1661032" cy="905296"/>
                </a:xfrm>
                <a:prstGeom prst="roundRect">
                  <a:avLst>
                    <a:gd name="adj" fmla="val 103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045" tIns="45522" rIns="91045" bIns="4552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2817">
                    <a:defRPr/>
                  </a:pPr>
                  <a:endParaRPr lang="en-AU" sz="1792" kern="0">
                    <a:solidFill>
                      <a:prstClr val="white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2085DFA-E888-0FA7-4016-065D69580A72}"/>
                    </a:ext>
                  </a:extLst>
                </p:cNvPr>
                <p:cNvSpPr txBox="1"/>
                <p:nvPr/>
              </p:nvSpPr>
              <p:spPr>
                <a:xfrm>
                  <a:off x="3616112" y="48288"/>
                  <a:ext cx="1682463" cy="10162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2817">
                    <a:defRPr/>
                  </a:pPr>
                  <a:r>
                    <a:rPr lang="en-AU" sz="1195" b="1" kern="0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          </a:t>
                  </a:r>
                  <a:r>
                    <a:rPr lang="en-AU" sz="1195" b="1" u="sng" kern="0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EVALUATE</a:t>
                  </a:r>
                </a:p>
                <a:p>
                  <a:pPr marL="51566" indent="-51566" defTabSz="682817">
                    <a:buFont typeface="Arial" panose="020B0604020202020204" pitchFamily="34" charset="0"/>
                    <a:buChar char="•"/>
                    <a:defRPr/>
                  </a:pPr>
                  <a:r>
                    <a:rPr lang="en-AU" sz="1195" kern="0" dirty="0">
                      <a:solidFill>
                        <a:prstClr val="black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Diet plan</a:t>
                  </a:r>
                </a:p>
                <a:p>
                  <a:pPr marL="51566" indent="-51566" defTabSz="682817">
                    <a:buFont typeface="Arial" panose="020B0604020202020204" pitchFamily="34" charset="0"/>
                    <a:buChar char="•"/>
                    <a:defRPr/>
                  </a:pPr>
                  <a:r>
                    <a:rPr lang="en-AU" sz="1195" kern="0" dirty="0">
                      <a:solidFill>
                        <a:prstClr val="black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Current activity levels</a:t>
                  </a:r>
                </a:p>
                <a:p>
                  <a:pPr marL="51566" indent="-51566" defTabSz="682817">
                    <a:buFont typeface="Arial" panose="020B0604020202020204" pitchFamily="34" charset="0"/>
                    <a:buChar char="•"/>
                    <a:defRPr/>
                  </a:pPr>
                  <a:r>
                    <a:rPr lang="en-AU" sz="1195" kern="0" dirty="0">
                      <a:solidFill>
                        <a:prstClr val="black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Educate – permanent change</a:t>
                  </a:r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0993BE3-4714-307A-2D34-516BB8EE22E8}"/>
                </a:ext>
              </a:extLst>
            </p:cNvPr>
            <p:cNvSpPr txBox="1"/>
            <p:nvPr/>
          </p:nvSpPr>
          <p:spPr>
            <a:xfrm>
              <a:off x="1833692" y="630312"/>
              <a:ext cx="1773109" cy="1200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2817">
                <a:defRPr/>
              </a:pPr>
              <a:r>
                <a:rPr lang="en-AU" sz="1195" b="1" u="sng" kern="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WEIGHT TARGET</a:t>
              </a:r>
            </a:p>
            <a:p>
              <a:pPr marL="51566" indent="-51566" defTabSz="682817">
                <a:buFont typeface="Arial" panose="020B0604020202020204" pitchFamily="34" charset="0"/>
                <a:buChar char="•"/>
                <a:defRPr/>
              </a:pPr>
              <a:r>
                <a:rPr lang="en-AU" sz="1195" kern="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Target: ≥10% weight loss</a:t>
              </a:r>
            </a:p>
            <a:p>
              <a:pPr marL="51566" indent="-51566" defTabSz="682817">
                <a:buFont typeface="Arial" panose="020B0604020202020204" pitchFamily="34" charset="0"/>
                <a:buChar char="•"/>
                <a:defRPr/>
              </a:pPr>
              <a:r>
                <a:rPr lang="en-AU" sz="1195" kern="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BMI &lt;27 kg/m²</a:t>
              </a:r>
            </a:p>
            <a:p>
              <a:pPr defTabSz="682817">
                <a:buFont typeface="Arial" panose="020B0604020202020204" pitchFamily="34" charset="0"/>
                <a:buChar char="•"/>
                <a:defRPr/>
              </a:pPr>
              <a:r>
                <a:rPr lang="en-AU" sz="1195" kern="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Avoid fluctuation</a:t>
              </a:r>
            </a:p>
            <a:p>
              <a:pPr marL="51566" indent="-51566" defTabSz="682817">
                <a:buFont typeface="Arial" panose="020B0604020202020204" pitchFamily="34" charset="0"/>
                <a:buChar char="•"/>
                <a:defRPr/>
              </a:pPr>
              <a:endParaRPr lang="en-AU" sz="1195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Heptagon 10">
            <a:extLst>
              <a:ext uri="{FF2B5EF4-FFF2-40B4-BE49-F238E27FC236}">
                <a16:creationId xmlns:a16="http://schemas.microsoft.com/office/drawing/2014/main" id="{F5FF3D9B-5809-413C-9BEA-A33A4CC151D5}"/>
              </a:ext>
            </a:extLst>
          </p:cNvPr>
          <p:cNvSpPr/>
          <p:nvPr/>
        </p:nvSpPr>
        <p:spPr>
          <a:xfrm rot="10800000">
            <a:off x="3932230" y="2530661"/>
            <a:ext cx="1209630" cy="1223103"/>
          </a:xfrm>
          <a:prstGeom prst="heptagon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393" tIns="60697" rIns="121393" bIns="6069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996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6A9E6C-0A3C-8CBD-989A-90FA32D8620D}"/>
              </a:ext>
            </a:extLst>
          </p:cNvPr>
          <p:cNvGrpSpPr/>
          <p:nvPr/>
        </p:nvGrpSpPr>
        <p:grpSpPr>
          <a:xfrm>
            <a:off x="19757" y="2898699"/>
            <a:ext cx="3947776" cy="1084400"/>
            <a:chOff x="0" y="2948816"/>
            <a:chExt cx="3964908" cy="108910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132B592-0386-D9B7-6C62-051195C36E6B}"/>
                </a:ext>
              </a:extLst>
            </p:cNvPr>
            <p:cNvGrpSpPr/>
            <p:nvPr/>
          </p:nvGrpSpPr>
          <p:grpSpPr>
            <a:xfrm>
              <a:off x="0" y="3021716"/>
              <a:ext cx="3359439" cy="1016206"/>
              <a:chOff x="-532370" y="2952720"/>
              <a:chExt cx="3359439" cy="1016206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1BFE5AA-5D29-F77D-FF8D-A2F46081A31F}"/>
                  </a:ext>
                </a:extLst>
              </p:cNvPr>
              <p:cNvGrpSpPr/>
              <p:nvPr/>
            </p:nvGrpSpPr>
            <p:grpSpPr>
              <a:xfrm>
                <a:off x="-506424" y="2977960"/>
                <a:ext cx="3333493" cy="911200"/>
                <a:chOff x="5363887" y="1512192"/>
                <a:chExt cx="3333493" cy="849519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39FBC5CA-0D43-5D6B-88CC-D5E777A4565A}"/>
                    </a:ext>
                  </a:extLst>
                </p:cNvPr>
                <p:cNvSpPr/>
                <p:nvPr/>
              </p:nvSpPr>
              <p:spPr>
                <a:xfrm>
                  <a:off x="5363887" y="1519686"/>
                  <a:ext cx="3333493" cy="842025"/>
                </a:xfrm>
                <a:prstGeom prst="roundRect">
                  <a:avLst>
                    <a:gd name="adj" fmla="val 14294"/>
                  </a:avLst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045" tIns="45522" rIns="91045" bIns="4552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2817">
                    <a:defRPr/>
                  </a:pPr>
                  <a:endParaRPr lang="en-AU" sz="1792" kern="0" dirty="0">
                    <a:solidFill>
                      <a:prstClr val="white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E43D62B1-7BEC-EAB8-2F88-593CCA3324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529098" y="1512192"/>
                  <a:ext cx="1" cy="842025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ED7D31"/>
                  </a:solidFill>
                  <a:prstDash val="dash"/>
                  <a:miter lim="800000"/>
                </a:ln>
                <a:effectLst/>
              </p:spPr>
            </p:cxn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92A9DF-1028-1E58-AE14-298A1F5C0FA4}"/>
                  </a:ext>
                </a:extLst>
              </p:cNvPr>
              <p:cNvSpPr txBox="1"/>
              <p:nvPr/>
            </p:nvSpPr>
            <p:spPr>
              <a:xfrm>
                <a:off x="535703" y="2952720"/>
                <a:ext cx="2123806" cy="1016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2817">
                  <a:defRPr/>
                </a:pPr>
                <a:r>
                  <a:rPr lang="en-AU" sz="1195" b="1" u="sng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OSA TARGET</a:t>
                </a:r>
              </a:p>
              <a:p>
                <a:pPr marL="177022" indent="-85349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CPAP if AHI ≥30 </a:t>
                </a:r>
              </a:p>
              <a:p>
                <a:pPr marL="177022" indent="-85349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or ≥20/hr with resistant HT </a:t>
                </a:r>
              </a:p>
              <a:p>
                <a:pPr marL="91673" defTabSz="682817"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or daytime sleepiness</a:t>
                </a:r>
              </a:p>
              <a:p>
                <a:pPr marL="177022" indent="-85349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CPAP adherence checks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45B4DAA-69C8-BD5E-B9F2-47F0A098EF0F}"/>
                  </a:ext>
                </a:extLst>
              </p:cNvPr>
              <p:cNvSpPr txBox="1"/>
              <p:nvPr/>
            </p:nvSpPr>
            <p:spPr>
              <a:xfrm>
                <a:off x="-532370" y="2957211"/>
                <a:ext cx="1191156" cy="831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2817">
                  <a:defRPr/>
                </a:pPr>
                <a:r>
                  <a:rPr lang="en-AU" sz="1195" b="1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</a:t>
                </a:r>
                <a:r>
                  <a:rPr lang="en-AU" sz="1195" b="1" u="sng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EVALUATE</a:t>
                </a:r>
              </a:p>
              <a:p>
                <a:pPr marL="51566" indent="-51566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Overnight sleep study</a:t>
                </a:r>
              </a:p>
              <a:p>
                <a:pPr defTabSz="682817">
                  <a:defRPr/>
                </a:pPr>
                <a:endParaRPr lang="en-AU" sz="1195" kern="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BBE0CC-E914-6FCD-AD56-8F8477C4BC13}"/>
                </a:ext>
              </a:extLst>
            </p:cNvPr>
            <p:cNvGrpSpPr/>
            <p:nvPr/>
          </p:nvGrpSpPr>
          <p:grpSpPr>
            <a:xfrm>
              <a:off x="3207313" y="2948816"/>
              <a:ext cx="757595" cy="887220"/>
              <a:chOff x="3213663" y="3200682"/>
              <a:chExt cx="757595" cy="887220"/>
            </a:xfrm>
          </p:grpSpPr>
          <p:sp>
            <p:nvSpPr>
              <p:cNvPr id="15" name="Pentagon 14">
                <a:extLst>
                  <a:ext uri="{FF2B5EF4-FFF2-40B4-BE49-F238E27FC236}">
                    <a16:creationId xmlns:a16="http://schemas.microsoft.com/office/drawing/2014/main" id="{AB750456-A053-A2A5-44AF-602A3416BD0D}"/>
                  </a:ext>
                </a:extLst>
              </p:cNvPr>
              <p:cNvSpPr/>
              <p:nvPr/>
            </p:nvSpPr>
            <p:spPr>
              <a:xfrm rot="15413564">
                <a:off x="3148851" y="3265494"/>
                <a:ext cx="887220" cy="757595"/>
              </a:xfrm>
              <a:prstGeom prst="pentagon">
                <a:avLst/>
              </a:prstGeom>
              <a:solidFill>
                <a:srgbClr val="F8CBAD"/>
              </a:solidFill>
              <a:ln w="381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597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F23196-F0CB-3B3E-B42B-449202E604F0}"/>
                  </a:ext>
                </a:extLst>
              </p:cNvPr>
              <p:cNvSpPr txBox="1"/>
              <p:nvPr/>
            </p:nvSpPr>
            <p:spPr>
              <a:xfrm>
                <a:off x="3314981" y="3687094"/>
                <a:ext cx="631933" cy="208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750" b="1" u="sng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OSA</a:t>
                </a:r>
              </a:p>
            </p:txBody>
          </p:sp>
          <p:pic>
            <p:nvPicPr>
              <p:cNvPr id="17" name="Bild 5">
                <a:extLst>
                  <a:ext uri="{FF2B5EF4-FFF2-40B4-BE49-F238E27FC236}">
                    <a16:creationId xmlns:a16="http://schemas.microsoft.com/office/drawing/2014/main" id="{0A5606D1-DC93-A8BF-A8E5-22678B7B1D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8297" b="95197" l="3704" r="98589">
                            <a14:foregroundMark x1="10406" y1="60699" x2="5644" y2="77293"/>
                            <a14:foregroundMark x1="5644" y1="77293" x2="22399" y2="89520"/>
                            <a14:foregroundMark x1="22399" y1="89520" x2="40564" y2="95197"/>
                            <a14:foregroundMark x1="40564" y1="95197" x2="41955" y2="91753"/>
                            <a14:foregroundMark x1="3880" y1="82533" x2="3880" y2="82533"/>
                            <a14:foregroundMark x1="5115" y1="79476" x2="5115" y2="79476"/>
                            <a14:foregroundMark x1="44621" y1="18341" x2="51323" y2="8297"/>
                            <a14:foregroundMark x1="51323" y1="8297" x2="59965" y2="17031"/>
                            <a14:foregroundMark x1="59965" y1="17031" x2="60847" y2="19651"/>
                            <a14:foregroundMark x1="22399" y1="28384" x2="32981" y2="26201"/>
                            <a14:foregroundMark x1="32981" y1="26201" x2="39859" y2="29694"/>
                            <a14:foregroundMark x1="92063" y1="13974" x2="98589" y2="22707"/>
                            <a14:backgroundMark x1="62610" y1="89956" x2="71605" y2="82096"/>
                            <a14:backgroundMark x1="71605" y1="82096" x2="79189" y2="87773"/>
                            <a14:backgroundMark x1="79189" y1="87773" x2="80600" y2="99127"/>
                            <a14:backgroundMark x1="40741" y1="98690" x2="44444" y2="90393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3770" y="3487417"/>
                <a:ext cx="487860" cy="193584"/>
              </a:xfrm>
              <a:prstGeom prst="rect">
                <a:avLst/>
              </a:prstGeom>
              <a:solidFill>
                <a:schemeClr val="bg1"/>
              </a:solidFill>
              <a:ln w="44450">
                <a:noFill/>
              </a:ln>
            </p:spPr>
          </p:pic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87A106B-C1CC-91BB-A70C-174D97555AD2}"/>
              </a:ext>
            </a:extLst>
          </p:cNvPr>
          <p:cNvSpPr txBox="1"/>
          <p:nvPr/>
        </p:nvSpPr>
        <p:spPr>
          <a:xfrm>
            <a:off x="3925884" y="3161962"/>
            <a:ext cx="121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Comprehensive Risk </a:t>
            </a:r>
          </a:p>
          <a:p>
            <a:pPr algn="ctr"/>
            <a:r>
              <a:rPr lang="en-AU" sz="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Factor Management</a:t>
            </a:r>
            <a:endParaRPr lang="en-AU" sz="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6E4A340-8ADE-0B35-293F-544EF6F9911B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4222052" y="2625649"/>
            <a:ext cx="301324" cy="6030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5BFEE1-46C6-A9D4-CCDD-0E47A50D1497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4567698" y="2611026"/>
            <a:ext cx="262198" cy="617638"/>
          </a:xfrm>
          <a:prstGeom prst="rect">
            <a:avLst/>
          </a:prstGeom>
        </p:spPr>
      </p:pic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EACE1FF3-BD7E-48FD-11E2-6B67C69EEFD4}"/>
              </a:ext>
            </a:extLst>
          </p:cNvPr>
          <p:cNvSpPr/>
          <p:nvPr/>
        </p:nvSpPr>
        <p:spPr>
          <a:xfrm>
            <a:off x="4589451" y="2745640"/>
            <a:ext cx="216736" cy="311166"/>
          </a:xfrm>
          <a:prstGeom prst="triangle">
            <a:avLst>
              <a:gd name="adj" fmla="val 4695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393" tIns="60697" rIns="121393" bIns="6069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996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5EB9026-9D37-894D-367A-83274B27D50F}"/>
              </a:ext>
            </a:extLst>
          </p:cNvPr>
          <p:cNvGrpSpPr/>
          <p:nvPr/>
        </p:nvGrpSpPr>
        <p:grpSpPr>
          <a:xfrm>
            <a:off x="31701" y="1730108"/>
            <a:ext cx="4121767" cy="1207280"/>
            <a:chOff x="11995" y="1775154"/>
            <a:chExt cx="4139654" cy="121252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72B72F3-B0DB-8FA3-8576-AF25454DEBF3}"/>
                </a:ext>
              </a:extLst>
            </p:cNvPr>
            <p:cNvGrpSpPr/>
            <p:nvPr/>
          </p:nvGrpSpPr>
          <p:grpSpPr>
            <a:xfrm>
              <a:off x="11995" y="1775154"/>
              <a:ext cx="3566834" cy="1030226"/>
              <a:chOff x="-414505" y="1748059"/>
              <a:chExt cx="3566834" cy="1030226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58805E04-DC5E-9A27-00E9-C3DF06153567}"/>
                  </a:ext>
                </a:extLst>
              </p:cNvPr>
              <p:cNvSpPr/>
              <p:nvPr/>
            </p:nvSpPr>
            <p:spPr>
              <a:xfrm>
                <a:off x="-385624" y="1782849"/>
                <a:ext cx="3496108" cy="995436"/>
              </a:xfrm>
              <a:prstGeom prst="roundRect">
                <a:avLst>
                  <a:gd name="adj" fmla="val 14294"/>
                </a:avLst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045" tIns="45522" rIns="91045" bIns="4552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2817">
                  <a:defRPr/>
                </a:pPr>
                <a:endParaRPr lang="en-AU" sz="1792" kern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8B48A52-3184-5291-9AED-ED5ABF1087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51361" y="1776869"/>
                <a:ext cx="5794" cy="931584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50000"/>
                  </a:srgbClr>
                </a:solidFill>
                <a:prstDash val="dash"/>
                <a:miter lim="800000"/>
              </a:ln>
              <a:effectLst/>
            </p:spPr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16987D0-DE5B-4557-A19D-DBFEE3A61069}"/>
                  </a:ext>
                </a:extLst>
              </p:cNvPr>
              <p:cNvSpPr txBox="1"/>
              <p:nvPr/>
            </p:nvSpPr>
            <p:spPr>
              <a:xfrm>
                <a:off x="1028523" y="1748059"/>
                <a:ext cx="2123806" cy="1016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2817">
                  <a:defRPr/>
                </a:pPr>
                <a:r>
                  <a:rPr lang="en-AU" sz="1195" b="1" u="sng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DM TARGET</a:t>
                </a:r>
              </a:p>
              <a:p>
                <a:pPr marL="91673" indent="-91673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Dietary changes</a:t>
                </a:r>
              </a:p>
              <a:p>
                <a:pPr marL="91673" indent="-91673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Start Metformin: if HbA1c &gt;6.5% @ 3mths</a:t>
                </a:r>
              </a:p>
              <a:p>
                <a:pPr marL="91673" indent="-91673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Endocrinologist if required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CDFE565-23CF-2F6B-FFF3-DD844638FDBA}"/>
                  </a:ext>
                </a:extLst>
              </p:cNvPr>
              <p:cNvSpPr txBox="1"/>
              <p:nvPr/>
            </p:nvSpPr>
            <p:spPr>
              <a:xfrm>
                <a:off x="-414505" y="1771419"/>
                <a:ext cx="1377116" cy="831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2817">
                  <a:defRPr/>
                </a:pPr>
                <a:r>
                  <a:rPr lang="en-AU" sz="1195" b="1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</a:t>
                </a:r>
                <a:r>
                  <a:rPr lang="en-AU" sz="1195" b="1" u="sng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EVALUATE</a:t>
                </a:r>
              </a:p>
              <a:p>
                <a:pPr marL="51566" indent="-51566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Diet</a:t>
                </a:r>
              </a:p>
              <a:p>
                <a:pPr marL="51566" indent="-51566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Glucose tolerance test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972179B-2E60-8596-11A8-FCB1E59FA7AC}"/>
                </a:ext>
              </a:extLst>
            </p:cNvPr>
            <p:cNvGrpSpPr/>
            <p:nvPr/>
          </p:nvGrpSpPr>
          <p:grpSpPr>
            <a:xfrm>
              <a:off x="3383688" y="2100565"/>
              <a:ext cx="767961" cy="887109"/>
              <a:chOff x="3383688" y="2358781"/>
              <a:chExt cx="767961" cy="887109"/>
            </a:xfrm>
          </p:grpSpPr>
          <p:sp>
            <p:nvSpPr>
              <p:cNvPr id="30" name="Pentagon 29">
                <a:extLst>
                  <a:ext uri="{FF2B5EF4-FFF2-40B4-BE49-F238E27FC236}">
                    <a16:creationId xmlns:a16="http://schemas.microsoft.com/office/drawing/2014/main" id="{79A2E22A-81BF-41CD-E8A4-0C64ABC94660}"/>
                  </a:ext>
                </a:extLst>
              </p:cNvPr>
              <p:cNvSpPr/>
              <p:nvPr/>
            </p:nvSpPr>
            <p:spPr>
              <a:xfrm rot="18461131">
                <a:off x="3324114" y="2418355"/>
                <a:ext cx="887109" cy="767961"/>
              </a:xfrm>
              <a:prstGeom prst="pentagon">
                <a:avLst/>
              </a:prstGeom>
              <a:solidFill>
                <a:srgbClr val="A9D18E"/>
              </a:solidFill>
              <a:ln w="38100">
                <a:solidFill>
                  <a:srgbClr val="5482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597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14BFEAF-5252-7C57-E2C8-80FAA302EE94}"/>
                  </a:ext>
                </a:extLst>
              </p:cNvPr>
              <p:cNvSpPr txBox="1"/>
              <p:nvPr/>
            </p:nvSpPr>
            <p:spPr>
              <a:xfrm>
                <a:off x="3499393" y="2518147"/>
                <a:ext cx="631933" cy="324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750" b="1" u="sng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GLYCEMIC </a:t>
                </a:r>
              </a:p>
              <a:p>
                <a:pPr algn="ctr"/>
                <a:r>
                  <a:rPr lang="en-AU" sz="750" b="1" u="sng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CONTROL</a:t>
                </a:r>
              </a:p>
            </p:txBody>
          </p:sp>
          <p:pic>
            <p:nvPicPr>
              <p:cNvPr id="32" name="Picture 31" descr="A picture containing indoor, wall, table, sky&#10;&#10;Description automatically generated">
                <a:extLst>
                  <a:ext uri="{FF2B5EF4-FFF2-40B4-BE49-F238E27FC236}">
                    <a16:creationId xmlns:a16="http://schemas.microsoft.com/office/drawing/2014/main" id="{2C0BE6E0-F8C6-600D-EC06-791E0A3F87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21" b="47421" l="56389" r="68750">
                            <a14:foregroundMark x1="61456" y1="10913" x2="64028" y2="10119"/>
                            <a14:foregroundMark x1="60815" y1="11111" x2="61456" y2="10913"/>
                            <a14:foregroundMark x1="60171" y1="11310" x2="60815" y2="11111"/>
                            <a14:foregroundMark x1="58889" y1="11706" x2="60171" y2="11310"/>
                            <a14:foregroundMark x1="59169" y1="11111" x2="58194" y2="11310"/>
                            <a14:foregroundMark x1="60139" y1="10913" x2="59169" y2="11111"/>
                            <a14:foregroundMark x1="64028" y1="10119" x2="60139" y2="10913"/>
                            <a14:foregroundMark x1="61944" y1="45238" x2="61944" y2="45833"/>
                            <a14:foregroundMark x1="62500" y1="47222" x2="62500" y2="47421"/>
                            <a14:foregroundMark x1="63611" y1="46627" x2="63611" y2="46627"/>
                            <a14:foregroundMark x1="68333" y1="22817" x2="68611" y2="15873"/>
                            <a14:backgroundMark x1="57917" y1="11310" x2="57917" y2="11310"/>
                            <a14:backgroundMark x1="58056" y1="11111" x2="58056" y2="11111"/>
                            <a14:backgroundMark x1="58333" y1="10913" x2="58333" y2="109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60" t="7402" r="29694" b="50000"/>
              <a:stretch/>
            </p:blipFill>
            <p:spPr>
              <a:xfrm rot="16200000">
                <a:off x="3715061" y="2789905"/>
                <a:ext cx="208160" cy="404494"/>
              </a:xfrm>
              <a:prstGeom prst="rect">
                <a:avLst/>
              </a:prstGeom>
            </p:spPr>
          </p:pic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4FDB922-10F6-C36A-245C-F2CFF7BE60F8}"/>
              </a:ext>
            </a:extLst>
          </p:cNvPr>
          <p:cNvGrpSpPr/>
          <p:nvPr/>
        </p:nvGrpSpPr>
        <p:grpSpPr>
          <a:xfrm>
            <a:off x="4908326" y="1773660"/>
            <a:ext cx="4279965" cy="1149901"/>
            <a:chOff x="4909783" y="1818893"/>
            <a:chExt cx="4298539" cy="115489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1AC4D49-6908-281B-0D49-44E3C28CF213}"/>
                </a:ext>
              </a:extLst>
            </p:cNvPr>
            <p:cNvGrpSpPr/>
            <p:nvPr/>
          </p:nvGrpSpPr>
          <p:grpSpPr>
            <a:xfrm>
              <a:off x="5603239" y="1818893"/>
              <a:ext cx="3605083" cy="1040448"/>
              <a:chOff x="5846803" y="1740155"/>
              <a:chExt cx="3605083" cy="1040448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5314E1E9-BB68-7B60-32D0-D5B29158B26C}"/>
                  </a:ext>
                </a:extLst>
              </p:cNvPr>
              <p:cNvSpPr/>
              <p:nvPr/>
            </p:nvSpPr>
            <p:spPr>
              <a:xfrm>
                <a:off x="5862969" y="1775152"/>
                <a:ext cx="3483719" cy="983060"/>
              </a:xfrm>
              <a:prstGeom prst="roundRect">
                <a:avLst>
                  <a:gd name="adj" fmla="val 14294"/>
                </a:avLst>
              </a:prstGeom>
              <a:solidFill>
                <a:srgbClr val="4472C4">
                  <a:lumMod val="40000"/>
                  <a:lumOff val="60000"/>
                </a:srgbClr>
              </a:solidFill>
              <a:ln w="12700" cap="flat" cmpd="sng" algn="ctr">
                <a:solidFill>
                  <a:srgbClr val="2F528F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045" tIns="45522" rIns="91045" bIns="4552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2817">
                  <a:defRPr/>
                </a:pPr>
                <a:endParaRPr lang="en-AU" sz="1792" kern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4CEDA94-BA54-753F-0A2F-6D7B68202D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75713" y="1782849"/>
                <a:ext cx="0" cy="989035"/>
              </a:xfrm>
              <a:prstGeom prst="line">
                <a:avLst/>
              </a:prstGeom>
              <a:solidFill>
                <a:srgbClr val="4472C4">
                  <a:lumMod val="40000"/>
                  <a:lumOff val="60000"/>
                </a:srgbClr>
              </a:solidFill>
              <a:ln w="12700" cap="flat" cmpd="sng" algn="ctr">
                <a:solidFill>
                  <a:srgbClr val="2F528F"/>
                </a:solidFill>
                <a:prstDash val="dash"/>
                <a:miter lim="800000"/>
              </a:ln>
              <a:effectLst/>
            </p:spPr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69B063F-6384-6760-FA8B-ECC2A52F0321}"/>
                  </a:ext>
                </a:extLst>
              </p:cNvPr>
              <p:cNvSpPr txBox="1"/>
              <p:nvPr/>
            </p:nvSpPr>
            <p:spPr>
              <a:xfrm>
                <a:off x="7475713" y="1764398"/>
                <a:ext cx="1976173" cy="1016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2817">
                  <a:defRPr/>
                </a:pPr>
                <a:r>
                  <a:rPr lang="en-AU" sz="1195" b="1" u="sng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BP TARGET</a:t>
                </a:r>
              </a:p>
              <a:p>
                <a:pPr marL="51566" indent="-51566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&lt;130/80mmHg (rest)</a:t>
                </a:r>
              </a:p>
              <a:p>
                <a:pPr defTabSz="682817">
                  <a:buFont typeface="Arial" panose="020B0604020202020204" pitchFamily="34" charset="0"/>
                  <a:buChar char="•"/>
                  <a:tabLst>
                    <a:tab pos="0" algn="l"/>
                  </a:tabLst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&lt;200/100mmHg (exercise)</a:t>
                </a:r>
              </a:p>
              <a:p>
                <a:pPr marL="51566" indent="-51566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ACEI or ARB if required</a:t>
                </a:r>
              </a:p>
              <a:p>
                <a:pPr marL="51566" indent="-51566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Sodium reduction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BC8FC8E-53C6-C787-D5AD-766A54E10633}"/>
                  </a:ext>
                </a:extLst>
              </p:cNvPr>
              <p:cNvSpPr txBox="1"/>
              <p:nvPr/>
            </p:nvSpPr>
            <p:spPr>
              <a:xfrm>
                <a:off x="5846803" y="1740155"/>
                <a:ext cx="1804077" cy="1016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2817">
                  <a:defRPr/>
                </a:pPr>
                <a:r>
                  <a:rPr lang="en-AU" sz="1195" b="1" kern="0" dirty="0">
                    <a:solidFill>
                      <a:srgbClr val="FFFF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</a:t>
                </a:r>
                <a:r>
                  <a:rPr lang="en-AU" sz="1195" b="1" u="sng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EVALUATE</a:t>
                </a:r>
              </a:p>
              <a:p>
                <a:pPr marL="51566" indent="-51566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BP diary </a:t>
                </a:r>
              </a:p>
              <a:p>
                <a:pPr marL="51566" indent="-51566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Exercise stress test for intolerance</a:t>
                </a:r>
              </a:p>
              <a:p>
                <a:pPr marL="51566" indent="-51566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Record 2-3 x daily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220BDF3-2FF3-F0E9-0172-B688EAF447FC}"/>
                </a:ext>
              </a:extLst>
            </p:cNvPr>
            <p:cNvGrpSpPr/>
            <p:nvPr/>
          </p:nvGrpSpPr>
          <p:grpSpPr>
            <a:xfrm>
              <a:off x="4909783" y="2096995"/>
              <a:ext cx="778138" cy="876788"/>
              <a:chOff x="4909783" y="2355211"/>
              <a:chExt cx="778138" cy="876788"/>
            </a:xfrm>
          </p:grpSpPr>
          <p:sp>
            <p:nvSpPr>
              <p:cNvPr id="40" name="Pentagon 39">
                <a:extLst>
                  <a:ext uri="{FF2B5EF4-FFF2-40B4-BE49-F238E27FC236}">
                    <a16:creationId xmlns:a16="http://schemas.microsoft.com/office/drawing/2014/main" id="{29AF86D1-4FF8-B885-C380-F93E54084ABF}"/>
                  </a:ext>
                </a:extLst>
              </p:cNvPr>
              <p:cNvSpPr/>
              <p:nvPr/>
            </p:nvSpPr>
            <p:spPr>
              <a:xfrm rot="3153872">
                <a:off x="4860458" y="2404536"/>
                <a:ext cx="876788" cy="778138"/>
              </a:xfrm>
              <a:prstGeom prst="pentagon">
                <a:avLst/>
              </a:prstGeom>
              <a:solidFill>
                <a:srgbClr val="8FAADC"/>
              </a:solidFill>
              <a:ln w="38100">
                <a:solidFill>
                  <a:srgbClr val="2F52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597">
                  <a:solidFill>
                    <a:srgbClr val="FFFF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A667CAE-5C74-399C-1660-A3F1634D0F05}"/>
                  </a:ext>
                </a:extLst>
              </p:cNvPr>
              <p:cNvSpPr txBox="1"/>
              <p:nvPr/>
            </p:nvSpPr>
            <p:spPr>
              <a:xfrm>
                <a:off x="4942930" y="2520452"/>
                <a:ext cx="631933" cy="324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750" b="1" u="sng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BLOOD </a:t>
                </a:r>
              </a:p>
              <a:p>
                <a:pPr algn="ctr"/>
                <a:r>
                  <a:rPr lang="en-AU" sz="750" b="1" u="sng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PRESSURE</a:t>
                </a:r>
              </a:p>
            </p:txBody>
          </p:sp>
          <p:pic>
            <p:nvPicPr>
              <p:cNvPr id="42" name="Picture 41" descr="A picture containing indoor, wall, table, sky&#10;&#10;Description automatically generated">
                <a:extLst>
                  <a:ext uri="{FF2B5EF4-FFF2-40B4-BE49-F238E27FC236}">
                    <a16:creationId xmlns:a16="http://schemas.microsoft.com/office/drawing/2014/main" id="{16CE2E3D-7BBB-3CE8-F9B0-ACCAF7F0E6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778" b="29365" l="2083" r="21944">
                            <a14:foregroundMark x1="4028" y1="11706" x2="4028" y2="11111"/>
                            <a14:foregroundMark x1="5908" y1="22421" x2="5939" y2="22625"/>
                            <a14:foregroundMark x1="5878" y1="22222" x2="5908" y2="22421"/>
                            <a14:foregroundMark x1="5758" y1="21429" x2="5878" y2="22222"/>
                            <a14:foregroundMark x1="5698" y1="21032" x2="5758" y2="21429"/>
                            <a14:foregroundMark x1="5278" y1="18254" x2="5698" y2="21032"/>
                            <a14:foregroundMark x1="6525" y1="25684" x2="7204" y2="26127"/>
                            <a14:foregroundMark x1="20833" y1="10516" x2="22083" y2="17857"/>
                            <a14:foregroundMark x1="22083" y1="17857" x2="21250" y2="11706"/>
                            <a14:foregroundMark x1="5495" y1="19313" x2="5694" y2="20833"/>
                            <a14:foregroundMark x1="5833" y1="9325" x2="5833" y2="9325"/>
                            <a14:foregroundMark x1="14040" y1="28175" x2="13333" y2="28968"/>
                            <a14:foregroundMark x1="5390" y1="18243" x2="5278" y2="20635"/>
                            <a14:foregroundMark x1="5417" y1="17659" x2="5407" y2="17877"/>
                            <a14:backgroundMark x1="5000" y1="24008" x2="5694" y2="24603"/>
                            <a14:backgroundMark x1="5417" y1="24802" x2="6250" y2="25992"/>
                            <a14:backgroundMark x1="11782" y1="27579" x2="12639" y2="27976"/>
                            <a14:backgroundMark x1="11355" y1="27381" x2="11782" y2="27579"/>
                            <a14:backgroundMark x1="7500" y1="25595" x2="11355" y2="27381"/>
                            <a14:backgroundMark x1="11635" y1="25587" x2="11389" y2="25000"/>
                            <a14:backgroundMark x1="12500" y1="28373" x2="12724" y2="28181"/>
                            <a14:backgroundMark x1="7361" y1="25794" x2="7361" y2="25794"/>
                            <a14:backgroundMark x1="14306" y1="27183" x2="14306" y2="27183"/>
                            <a14:backgroundMark x1="15556" y1="27183" x2="15556" y2="27183"/>
                            <a14:backgroundMark x1="13333" y1="29167" x2="13333" y2="29167"/>
                            <a14:backgroundMark x1="14722" y1="28175" x2="14722" y2="28175"/>
                            <a14:backgroundMark x1="16528" y1="24603" x2="16528" y2="24603"/>
                            <a14:backgroundMark x1="5972" y1="21429" x2="5972" y2="21429"/>
                            <a14:backgroundMark x1="6250" y1="22421" x2="6250" y2="22421"/>
                            <a14:backgroundMark x1="6111" y1="22222" x2="6111" y2="22222"/>
                            <a14:backgroundMark x1="5972" y1="21032" x2="5972" y2="21032"/>
                            <a14:backgroundMark x1="5000" y1="16270" x2="5000" y2="17619"/>
                            <a14:backgroundMark x1="5139" y1="21230" x2="5000" y2="18254"/>
                            <a14:backgroundMark x1="6111" y1="21230" x2="5833" y2="19643"/>
                            <a14:backgroundMark x1="13750" y1="28968" x2="15556" y2="27381"/>
                            <a14:backgroundMark x1="15556" y1="27381" x2="15694" y2="271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927" b="68574"/>
              <a:stretch/>
            </p:blipFill>
            <p:spPr>
              <a:xfrm>
                <a:off x="5038434" y="2767106"/>
                <a:ext cx="389976" cy="356365"/>
              </a:xfrm>
              <a:prstGeom prst="rect">
                <a:avLst/>
              </a:prstGeom>
            </p:spPr>
          </p:pic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A7BE926-7036-8C26-03AD-9C38894C9FE9}"/>
              </a:ext>
            </a:extLst>
          </p:cNvPr>
          <p:cNvGrpSpPr/>
          <p:nvPr/>
        </p:nvGrpSpPr>
        <p:grpSpPr>
          <a:xfrm>
            <a:off x="4115284" y="1773657"/>
            <a:ext cx="853380" cy="731194"/>
            <a:chOff x="4113302" y="2077109"/>
            <a:chExt cx="857083" cy="734367"/>
          </a:xfrm>
        </p:grpSpPr>
        <p:sp>
          <p:nvSpPr>
            <p:cNvPr id="48" name="Pentagon 47">
              <a:extLst>
                <a:ext uri="{FF2B5EF4-FFF2-40B4-BE49-F238E27FC236}">
                  <a16:creationId xmlns:a16="http://schemas.microsoft.com/office/drawing/2014/main" id="{ED87ED4C-2492-36CA-8002-7BB3FDFCA38B}"/>
                </a:ext>
              </a:extLst>
            </p:cNvPr>
            <p:cNvSpPr/>
            <p:nvPr/>
          </p:nvSpPr>
          <p:spPr>
            <a:xfrm>
              <a:off x="4113302" y="2077109"/>
              <a:ext cx="857083" cy="726058"/>
            </a:xfrm>
            <a:prstGeom prst="pentagon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59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F780F4A-81E8-DC21-CE10-8117505FB11C}"/>
                </a:ext>
              </a:extLst>
            </p:cNvPr>
            <p:cNvSpPr txBox="1"/>
            <p:nvPr/>
          </p:nvSpPr>
          <p:spPr>
            <a:xfrm>
              <a:off x="4149990" y="2229907"/>
              <a:ext cx="781411" cy="324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750" b="1" u="sng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WEIGHT LOSS &amp; EXERCISE</a:t>
              </a:r>
            </a:p>
          </p:txBody>
        </p:sp>
        <p:pic>
          <p:nvPicPr>
            <p:cNvPr id="50" name="Picture 49" descr="A picture containing indoor, wall, table, sky&#10;&#10;Description automatically generated">
              <a:extLst>
                <a:ext uri="{FF2B5EF4-FFF2-40B4-BE49-F238E27FC236}">
                  <a16:creationId xmlns:a16="http://schemas.microsoft.com/office/drawing/2014/main" id="{B81AA970-E638-CF47-8DC8-7BC5DE6EB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056" b="66270" l="6111" r="27083">
                          <a14:foregroundMark x1="23699" y1="49008" x2="23889" y2="46429"/>
                          <a14:foregroundMark x1="23685" y1="49206" x2="23699" y2="49008"/>
                          <a14:foregroundMark x1="23670" y1="49405" x2="23685" y2="49206"/>
                          <a14:foregroundMark x1="23655" y1="49603" x2="23670" y2="49405"/>
                          <a14:foregroundMark x1="23611" y1="50198" x2="23655" y2="49603"/>
                          <a14:foregroundMark x1="25126" y1="43426" x2="25278" y2="43056"/>
                          <a14:foregroundMark x1="23971" y1="46230" x2="24305" y2="45419"/>
                          <a14:foregroundMark x1="23889" y1="46429" x2="23971" y2="46230"/>
                          <a14:foregroundMark x1="24291" y1="46230" x2="24167" y2="46627"/>
                          <a14:foregroundMark x1="24497" y1="45567" x2="24291" y2="46230"/>
                          <a14:foregroundMark x1="25278" y1="43056" x2="25156" y2="43449"/>
                          <a14:foregroundMark x1="23819" y1="49603" x2="23750" y2="50198"/>
                          <a14:foregroundMark x1="23842" y1="49405" x2="23819" y2="49603"/>
                          <a14:foregroundMark x1="23865" y1="49206" x2="23842" y2="49405"/>
                          <a14:foregroundMark x1="23888" y1="49008" x2="23865" y2="49206"/>
                          <a14:foregroundMark x1="24120" y1="47024" x2="23888" y2="49008"/>
                          <a14:foregroundMark x1="24167" y1="46627" x2="24120" y2="47024"/>
                          <a14:foregroundMark x1="25807" y1="49008" x2="26667" y2="47222"/>
                          <a14:foregroundMark x1="25712" y1="49206" x2="25807" y2="49008"/>
                          <a14:foregroundMark x1="25616" y1="49405" x2="25712" y2="49206"/>
                          <a14:foregroundMark x1="25521" y1="49603" x2="25616" y2="49405"/>
                          <a14:foregroundMark x1="25139" y1="50397" x2="25521" y2="49603"/>
                          <a14:foregroundMark x1="25926" y1="49603" x2="25556" y2="50794"/>
                          <a14:foregroundMark x1="25988" y1="49405" x2="25926" y2="49603"/>
                          <a14:foregroundMark x1="26050" y1="49206" x2="25988" y2="49405"/>
                          <a14:foregroundMark x1="26111" y1="49008" x2="26050" y2="49206"/>
                          <a14:foregroundMark x1="26667" y1="47222" x2="26111" y2="49008"/>
                          <a14:foregroundMark x1="25556" y1="50794" x2="25278" y2="50198"/>
                          <a14:foregroundMark x1="26111" y1="61905" x2="27222" y2="65476"/>
                          <a14:foregroundMark x1="27222" y1="65476" x2="26389" y2="61905"/>
                          <a14:foregroundMark x1="9722" y1="56151" x2="10972" y2="56151"/>
                          <a14:foregroundMark x1="9743" y1="65718" x2="10000" y2="65675"/>
                          <a14:foregroundMark x1="9329" y1="65788" x2="9550" y2="65751"/>
                          <a14:foregroundMark x1="16777" y1="66164" x2="16944" y2="66270"/>
                          <a14:foregroundMark x1="16944" y1="66270" x2="17778" y2="65873"/>
                          <a14:foregroundMark x1="15694" y1="66270" x2="15694" y2="66270"/>
                          <a14:foregroundMark x1="14306" y1="64881" x2="14306" y2="64881"/>
                          <a14:foregroundMark x1="14444" y1="64881" x2="14444" y2="64881"/>
                          <a14:foregroundMark x1="14444" y1="64881" x2="14444" y2="64881"/>
                          <a14:foregroundMark x1="14444" y1="64683" x2="14444" y2="64683"/>
                          <a14:foregroundMark x1="14444" y1="64683" x2="14444" y2="64683"/>
                          <a14:foregroundMark x1="14583" y1="64683" x2="14583" y2="64683"/>
                          <a14:foregroundMark x1="14583" y1="65079" x2="14583" y2="65079"/>
                          <a14:foregroundMark x1="14583" y1="65079" x2="14583" y2="65079"/>
                          <a14:foregroundMark x1="14444" y1="64683" x2="14444" y2="64683"/>
                          <a14:foregroundMark x1="14444" y1="64683" x2="14444" y2="64683"/>
                          <a14:foregroundMark x1="9444" y1="66071" x2="9444" y2="66071"/>
                          <a14:foregroundMark x1="10000" y1="65675" x2="10000" y2="65675"/>
                          <a14:foregroundMark x1="9444" y1="65873" x2="9444" y2="65873"/>
                          <a14:foregroundMark x1="9722" y1="65873" x2="9722" y2="65873"/>
                          <a14:foregroundMark x1="10278" y1="65476" x2="10278" y2="65476"/>
                          <a14:foregroundMark x1="10278" y1="65476" x2="10278" y2="65476"/>
                          <a14:foregroundMark x1="9444" y1="65873" x2="9444" y2="65873"/>
                          <a14:foregroundMark x1="9444" y1="65873" x2="9444" y2="65873"/>
                          <a14:backgroundMark x1="8889" y1="59921" x2="7500" y2="63095"/>
                          <a14:backgroundMark x1="7500" y1="63095" x2="10000" y2="64683"/>
                          <a14:backgroundMark x1="10000" y1="64683" x2="10139" y2="64087"/>
                          <a14:backgroundMark x1="9444" y1="65278" x2="9306" y2="65476"/>
                          <a14:backgroundMark x1="9306" y1="65476" x2="9306" y2="65476"/>
                          <a14:backgroundMark x1="9306" y1="65873" x2="9306" y2="65873"/>
                          <a14:backgroundMark x1="9861" y1="65278" x2="9861" y2="65278"/>
                          <a14:backgroundMark x1="7083" y1="64484" x2="6250" y2="61905"/>
                          <a14:backgroundMark x1="6389" y1="62103" x2="6667" y2="64286"/>
                          <a14:backgroundMark x1="6528" y1="61310" x2="6250" y2="62302"/>
                          <a14:backgroundMark x1="15415" y1="65079" x2="16250" y2="65476"/>
                          <a14:backgroundMark x1="14999" y1="64881" x2="15415" y2="65079"/>
                          <a14:backgroundMark x1="14583" y1="64683" x2="14999" y2="64881"/>
                          <a14:backgroundMark x1="16389" y1="65675" x2="15972" y2="65675"/>
                          <a14:backgroundMark x1="16250" y1="65476" x2="17083" y2="65476"/>
                          <a14:backgroundMark x1="24722" y1="46627" x2="25417" y2="43849"/>
                          <a14:backgroundMark x1="25417" y1="43651" x2="24583" y2="45635"/>
                          <a14:backgroundMark x1="26111" y1="52778" x2="25833" y2="53373"/>
                          <a14:backgroundMark x1="26250" y1="49603" x2="26250" y2="49603"/>
                          <a14:backgroundMark x1="26111" y1="49405" x2="26111" y2="49405"/>
                          <a14:backgroundMark x1="14722" y1="48810" x2="14722" y2="48810"/>
                          <a14:backgroundMark x1="24583" y1="46230" x2="24583" y2="46230"/>
                          <a14:backgroundMark x1="24861" y1="43056" x2="24861" y2="43056"/>
                          <a14:backgroundMark x1="25556" y1="43452" x2="25556" y2="43452"/>
                          <a14:backgroundMark x1="26250" y1="49008" x2="26250" y2="49008"/>
                          <a14:backgroundMark x1="26111" y1="49206" x2="26111" y2="49206"/>
                          <a14:backgroundMark x1="26944" y1="47024" x2="26944" y2="47024"/>
                          <a14:backgroundMark x1="15556" y1="66865" x2="15556" y2="66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2" t="40730" r="71341" b="30836"/>
            <a:stretch/>
          </p:blipFill>
          <p:spPr>
            <a:xfrm>
              <a:off x="4300142" y="2439203"/>
              <a:ext cx="446041" cy="37227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F7A894F-E1F5-15E2-43E0-9C33A500555D}"/>
              </a:ext>
            </a:extLst>
          </p:cNvPr>
          <p:cNvGrpSpPr/>
          <p:nvPr/>
        </p:nvGrpSpPr>
        <p:grpSpPr>
          <a:xfrm>
            <a:off x="4531491" y="3613540"/>
            <a:ext cx="4004716" cy="1046823"/>
            <a:chOff x="4531313" y="3666761"/>
            <a:chExt cx="4022095" cy="105136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EA2A89D-792C-9829-6513-2C6828F18F47}"/>
                </a:ext>
              </a:extLst>
            </p:cNvPr>
            <p:cNvGrpSpPr/>
            <p:nvPr/>
          </p:nvGrpSpPr>
          <p:grpSpPr>
            <a:xfrm>
              <a:off x="5029841" y="4070215"/>
              <a:ext cx="3523567" cy="647912"/>
              <a:chOff x="5481368" y="4810919"/>
              <a:chExt cx="3523567" cy="647912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25DD64F-C490-9568-61C5-E75CA7776532}"/>
                  </a:ext>
                </a:extLst>
              </p:cNvPr>
              <p:cNvGrpSpPr/>
              <p:nvPr/>
            </p:nvGrpSpPr>
            <p:grpSpPr>
              <a:xfrm>
                <a:off x="5578177" y="4836439"/>
                <a:ext cx="3326174" cy="622392"/>
                <a:chOff x="5580886" y="1590419"/>
                <a:chExt cx="3326174" cy="580261"/>
              </a:xfrm>
            </p:grpSpPr>
            <p:sp>
              <p:nvSpPr>
                <p:cNvPr id="60" name="Rectangle: Rounded Corners 59">
                  <a:extLst>
                    <a:ext uri="{FF2B5EF4-FFF2-40B4-BE49-F238E27FC236}">
                      <a16:creationId xmlns:a16="http://schemas.microsoft.com/office/drawing/2014/main" id="{B6E597E6-5786-7F84-61F1-8FCD93DCCF61}"/>
                    </a:ext>
                  </a:extLst>
                </p:cNvPr>
                <p:cNvSpPr/>
                <p:nvPr/>
              </p:nvSpPr>
              <p:spPr>
                <a:xfrm>
                  <a:off x="5580886" y="1595995"/>
                  <a:ext cx="3326174" cy="574685"/>
                </a:xfrm>
                <a:prstGeom prst="roundRect">
                  <a:avLst>
                    <a:gd name="adj" fmla="val 14294"/>
                  </a:avLst>
                </a:prstGeom>
                <a:solidFill>
                  <a:srgbClr val="C5E0B4"/>
                </a:solidFill>
                <a:ln w="12700" cap="flat" cmpd="sng" algn="ctr">
                  <a:solidFill>
                    <a:srgbClr val="70AD47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045" tIns="45522" rIns="91045" bIns="4552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2817">
                    <a:defRPr/>
                  </a:pPr>
                  <a:endParaRPr lang="en-AU" sz="1792" kern="0">
                    <a:solidFill>
                      <a:prstClr val="white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142943D2-87EB-D3D1-6268-5C609A8C3A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9875" y="1590419"/>
                  <a:ext cx="0" cy="58026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70AD47">
                      <a:lumMod val="50000"/>
                    </a:srgbClr>
                  </a:solidFill>
                  <a:prstDash val="dash"/>
                  <a:miter lim="800000"/>
                </a:ln>
                <a:effectLst/>
              </p:spPr>
            </p:cxnSp>
          </p:grp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DC54EF7-B607-C1B3-E1C2-7FCAF8B3877A}"/>
                  </a:ext>
                </a:extLst>
              </p:cNvPr>
              <p:cNvSpPr txBox="1"/>
              <p:nvPr/>
            </p:nvSpPr>
            <p:spPr>
              <a:xfrm>
                <a:off x="6637453" y="4810919"/>
                <a:ext cx="2367482" cy="646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2817">
                  <a:defRPr/>
                </a:pPr>
                <a:r>
                  <a:rPr lang="en-AU" sz="1195" b="1" u="sng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ALCOHOL TARGET</a:t>
                </a:r>
              </a:p>
              <a:p>
                <a:pPr marL="91673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Reduction to ≤30g/week</a:t>
                </a:r>
              </a:p>
              <a:p>
                <a:pPr marL="91673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Complete abstinence if required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0DCA4BC-107C-45CB-1E7F-B504AF15AF10}"/>
                  </a:ext>
                </a:extLst>
              </p:cNvPr>
              <p:cNvSpPr txBox="1"/>
              <p:nvPr/>
            </p:nvSpPr>
            <p:spPr>
              <a:xfrm>
                <a:off x="5481368" y="4829409"/>
                <a:ext cx="1745969" cy="462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2817">
                  <a:defRPr/>
                </a:pPr>
                <a:r>
                  <a:rPr lang="en-AU" sz="1195" b="1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</a:t>
                </a:r>
                <a:r>
                  <a:rPr lang="en-AU" sz="1195" b="1" u="sng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EVALUATE</a:t>
                </a:r>
              </a:p>
              <a:p>
                <a:pPr marL="91673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Assess intake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A9D5B12-9118-293B-44ED-9F649DAFD149}"/>
                </a:ext>
              </a:extLst>
            </p:cNvPr>
            <p:cNvGrpSpPr/>
            <p:nvPr/>
          </p:nvGrpSpPr>
          <p:grpSpPr>
            <a:xfrm>
              <a:off x="4531313" y="3666761"/>
              <a:ext cx="872885" cy="726058"/>
              <a:chOff x="4531313" y="3924977"/>
              <a:chExt cx="872885" cy="726058"/>
            </a:xfrm>
          </p:grpSpPr>
          <p:sp>
            <p:nvSpPr>
              <p:cNvPr id="54" name="Pentagon 53">
                <a:extLst>
                  <a:ext uri="{FF2B5EF4-FFF2-40B4-BE49-F238E27FC236}">
                    <a16:creationId xmlns:a16="http://schemas.microsoft.com/office/drawing/2014/main" id="{8EE58FFE-2B2C-2272-DDB6-F5ED30ABCA3B}"/>
                  </a:ext>
                </a:extLst>
              </p:cNvPr>
              <p:cNvSpPr/>
              <p:nvPr/>
            </p:nvSpPr>
            <p:spPr>
              <a:xfrm rot="9181877">
                <a:off x="4531313" y="3924977"/>
                <a:ext cx="872885" cy="726058"/>
              </a:xfrm>
              <a:prstGeom prst="pentagon">
                <a:avLst/>
              </a:prstGeom>
              <a:solidFill>
                <a:srgbClr val="A9D18E"/>
              </a:solidFill>
              <a:ln w="38100">
                <a:solidFill>
                  <a:srgbClr val="5482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597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149A3FE-01B7-344A-3F06-40783C843930}"/>
                  </a:ext>
                </a:extLst>
              </p:cNvPr>
              <p:cNvSpPr txBox="1"/>
              <p:nvPr/>
            </p:nvSpPr>
            <p:spPr>
              <a:xfrm>
                <a:off x="4626395" y="4015338"/>
                <a:ext cx="631933" cy="208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750" b="1" u="sng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ALCOHOL</a:t>
                </a:r>
              </a:p>
            </p:txBody>
          </p:sp>
          <p:pic>
            <p:nvPicPr>
              <p:cNvPr id="56" name="Picture 55" descr="A picture containing indoor, wall, table, sky&#10;&#10;Description automatically generated">
                <a:extLst>
                  <a:ext uri="{FF2B5EF4-FFF2-40B4-BE49-F238E27FC236}">
                    <a16:creationId xmlns:a16="http://schemas.microsoft.com/office/drawing/2014/main" id="{EC236692-0C3C-282F-1618-BDA9DE5CA5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9325" b="95437" l="31944" r="51667">
                            <a14:foregroundMark x1="42222" y1="70635" x2="43611" y2="70635"/>
                            <a14:foregroundMark x1="43333" y1="60317" x2="44306" y2="69246"/>
                            <a14:foregroundMark x1="44306" y1="69246" x2="46111" y2="75397"/>
                            <a14:foregroundMark x1="50972" y1="60119" x2="50556" y2="69444"/>
                            <a14:foregroundMark x1="50556" y1="69444" x2="49583" y2="73214"/>
                            <a14:foregroundMark x1="49583" y1="73214" x2="47500" y2="77183"/>
                            <a14:foregroundMark x1="45972" y1="77183" x2="45000" y2="85119"/>
                            <a14:foregroundMark x1="45000" y1="85119" x2="42500" y2="87500"/>
                            <a14:foregroundMark x1="42500" y1="87500" x2="41528" y2="87698"/>
                            <a14:foregroundMark x1="48194" y1="78175" x2="46944" y2="81944"/>
                            <a14:foregroundMark x1="46944" y1="81944" x2="47222" y2="90278"/>
                            <a14:foregroundMark x1="31944" y1="90873" x2="31944" y2="90873"/>
                            <a14:foregroundMark x1="31944" y1="90476" x2="31944" y2="9047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60" t="55012" r="45842"/>
              <a:stretch/>
            </p:blipFill>
            <p:spPr>
              <a:xfrm>
                <a:off x="4782467" y="4170735"/>
                <a:ext cx="338451" cy="436851"/>
              </a:xfrm>
              <a:prstGeom prst="rect">
                <a:avLst/>
              </a:prstGeom>
            </p:spPr>
          </p:pic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8A51D6E-6FDE-BD48-EC0D-782C4C2905C5}"/>
              </a:ext>
            </a:extLst>
          </p:cNvPr>
          <p:cNvGrpSpPr/>
          <p:nvPr/>
        </p:nvGrpSpPr>
        <p:grpSpPr>
          <a:xfrm>
            <a:off x="834606" y="3626428"/>
            <a:ext cx="3718679" cy="1042328"/>
            <a:chOff x="818387" y="3679701"/>
            <a:chExt cx="3734815" cy="104685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D604ECE-B340-02F5-09CA-B3B4AD1AAA3A}"/>
                </a:ext>
              </a:extLst>
            </p:cNvPr>
            <p:cNvGrpSpPr/>
            <p:nvPr/>
          </p:nvGrpSpPr>
          <p:grpSpPr>
            <a:xfrm>
              <a:off x="818387" y="4072111"/>
              <a:ext cx="3268676" cy="654442"/>
              <a:chOff x="122500" y="4842421"/>
              <a:chExt cx="3268676" cy="654442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5AD1BB3A-3682-43C2-401C-1880982FAFD8}"/>
                  </a:ext>
                </a:extLst>
              </p:cNvPr>
              <p:cNvGrpSpPr/>
              <p:nvPr/>
            </p:nvGrpSpPr>
            <p:grpSpPr>
              <a:xfrm>
                <a:off x="136514" y="4879100"/>
                <a:ext cx="3162821" cy="611514"/>
                <a:chOff x="5462806" y="1595995"/>
                <a:chExt cx="3162821" cy="570118"/>
              </a:xfrm>
              <a:solidFill>
                <a:srgbClr val="4472C4">
                  <a:lumMod val="40000"/>
                  <a:lumOff val="60000"/>
                </a:srgbClr>
              </a:solidFill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0A72CE94-5BCF-C3A2-12A1-74B3B10C5360}"/>
                    </a:ext>
                  </a:extLst>
                </p:cNvPr>
                <p:cNvSpPr/>
                <p:nvPr/>
              </p:nvSpPr>
              <p:spPr>
                <a:xfrm>
                  <a:off x="5462806" y="1595995"/>
                  <a:ext cx="3162821" cy="559490"/>
                </a:xfrm>
                <a:prstGeom prst="roundRect">
                  <a:avLst>
                    <a:gd name="adj" fmla="val 14294"/>
                  </a:avLst>
                </a:prstGeom>
                <a:grpFill/>
                <a:ln w="12700" cap="flat" cmpd="sng" algn="ctr">
                  <a:solidFill>
                    <a:srgbClr val="2F528F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045" tIns="45522" rIns="91045" bIns="4552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2817">
                    <a:defRPr/>
                  </a:pPr>
                  <a:endParaRPr lang="en-AU" sz="1792" kern="0">
                    <a:solidFill>
                      <a:prstClr val="white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7F962388-BC93-D053-DEF4-AC282F3C84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39052" y="1601047"/>
                  <a:ext cx="5794" cy="565066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4472C4">
                      <a:lumMod val="50000"/>
                    </a:srgbClr>
                  </a:solidFill>
                  <a:prstDash val="dash"/>
                  <a:miter lim="800000"/>
                </a:ln>
                <a:effectLst/>
              </p:spPr>
            </p:cxnSp>
          </p:grp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B805B71-9A7A-A158-8190-A78B44EAB8AC}"/>
                  </a:ext>
                </a:extLst>
              </p:cNvPr>
              <p:cNvSpPr txBox="1"/>
              <p:nvPr/>
            </p:nvSpPr>
            <p:spPr>
              <a:xfrm>
                <a:off x="1194812" y="4850046"/>
                <a:ext cx="2196364" cy="646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2817">
                  <a:defRPr/>
                </a:pPr>
                <a:r>
                  <a:rPr lang="en-AU" sz="1195" b="1" u="sng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SMOKING TARGET</a:t>
                </a:r>
              </a:p>
              <a:p>
                <a:pPr marL="170700" indent="-79028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Cease all forms of tobacco</a:t>
                </a:r>
              </a:p>
              <a:p>
                <a:pPr defTabSz="682817">
                  <a:defRPr/>
                </a:pPr>
                <a:endParaRPr lang="en-AU" sz="1195" kern="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A17B8BD-6F8E-FDE3-33ED-A91C98BB0E7A}"/>
                  </a:ext>
                </a:extLst>
              </p:cNvPr>
              <p:cNvSpPr txBox="1"/>
              <p:nvPr/>
            </p:nvSpPr>
            <p:spPr>
              <a:xfrm>
                <a:off x="122500" y="4842421"/>
                <a:ext cx="1263469" cy="646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2817">
                  <a:defRPr/>
                </a:pPr>
                <a:r>
                  <a:rPr lang="en-AU" sz="1195" b="1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</a:t>
                </a:r>
                <a:r>
                  <a:rPr lang="en-AU" sz="1195" b="1" u="sng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EVALUATE</a:t>
                </a:r>
              </a:p>
              <a:p>
                <a:pPr marL="51566" indent="-51566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Assess smoking status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E48A95D-9C9A-2B1C-FEA7-216301B8F70A}"/>
                </a:ext>
              </a:extLst>
            </p:cNvPr>
            <p:cNvGrpSpPr/>
            <p:nvPr/>
          </p:nvGrpSpPr>
          <p:grpSpPr>
            <a:xfrm>
              <a:off x="3690649" y="3679701"/>
              <a:ext cx="862553" cy="757596"/>
              <a:chOff x="3690649" y="3937917"/>
              <a:chExt cx="862553" cy="757596"/>
            </a:xfrm>
          </p:grpSpPr>
          <p:sp>
            <p:nvSpPr>
              <p:cNvPr id="65" name="Pentagon 64">
                <a:extLst>
                  <a:ext uri="{FF2B5EF4-FFF2-40B4-BE49-F238E27FC236}">
                    <a16:creationId xmlns:a16="http://schemas.microsoft.com/office/drawing/2014/main" id="{C58F995D-73B9-B6B8-D71D-4B5AFFA9F4DC}"/>
                  </a:ext>
                </a:extLst>
              </p:cNvPr>
              <p:cNvSpPr/>
              <p:nvPr/>
            </p:nvSpPr>
            <p:spPr>
              <a:xfrm rot="12372122">
                <a:off x="3690649" y="3937917"/>
                <a:ext cx="862553" cy="757596"/>
              </a:xfrm>
              <a:prstGeom prst="pentagon">
                <a:avLst/>
              </a:prstGeom>
              <a:solidFill>
                <a:srgbClr val="8FAADC"/>
              </a:solidFill>
              <a:ln w="38100">
                <a:solidFill>
                  <a:srgbClr val="2F52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597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EB15A40-076A-552B-51EE-63739B3E0A81}"/>
                  </a:ext>
                </a:extLst>
              </p:cNvPr>
              <p:cNvSpPr txBox="1"/>
              <p:nvPr/>
            </p:nvSpPr>
            <p:spPr>
              <a:xfrm>
                <a:off x="3800435" y="4018567"/>
                <a:ext cx="631933" cy="208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750" b="1" u="sng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SMOKING</a:t>
                </a:r>
              </a:p>
            </p:txBody>
          </p:sp>
          <p:pic>
            <p:nvPicPr>
              <p:cNvPr id="67" name="Picture 66" descr="A picture containing indoor, wall, table, sky&#10;&#10;Description automatically generated">
                <a:extLst>
                  <a:ext uri="{FF2B5EF4-FFF2-40B4-BE49-F238E27FC236}">
                    <a16:creationId xmlns:a16="http://schemas.microsoft.com/office/drawing/2014/main" id="{820D42CD-8451-1DDF-C460-FEF3A2F3E8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7778" b="45238" l="33333" r="49306">
                            <a14:foregroundMark x1="47639" y1="27976" x2="45972" y2="32143"/>
                            <a14:foregroundMark x1="45972" y1="32143" x2="47639" y2="36508"/>
                            <a14:foregroundMark x1="47639" y1="36508" x2="47361" y2="38690"/>
                            <a14:foregroundMark x1="47361" y1="38690" x2="46944" y2="39286"/>
                            <a14:foregroundMark x1="33333" y1="40278" x2="33333" y2="416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686" t="25792" r="48594" b="52588"/>
              <a:stretch/>
            </p:blipFill>
            <p:spPr>
              <a:xfrm>
                <a:off x="3863323" y="4119033"/>
                <a:ext cx="546040" cy="391472"/>
              </a:xfrm>
              <a:prstGeom prst="rect">
                <a:avLst/>
              </a:prstGeom>
            </p:spPr>
          </p:pic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3FCA4A45-77D0-264A-53DB-AD32BCC8C560}"/>
                  </a:ext>
                </a:extLst>
              </p:cNvPr>
              <p:cNvSpPr/>
              <p:nvPr/>
            </p:nvSpPr>
            <p:spPr>
              <a:xfrm>
                <a:off x="3973738" y="4249923"/>
                <a:ext cx="279602" cy="260037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393" tIns="60697" rIns="121393" bIns="6069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AU" sz="996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3878BBAA-4487-5DE5-1DE7-A0C7315C479A}"/>
                  </a:ext>
                </a:extLst>
              </p:cNvPr>
              <p:cNvCxnSpPr>
                <a:stCxn id="68" idx="1"/>
                <a:endCxn id="68" idx="5"/>
              </p:cNvCxnSpPr>
              <p:nvPr/>
            </p:nvCxnSpPr>
            <p:spPr>
              <a:xfrm>
                <a:off x="4014684" y="4288005"/>
                <a:ext cx="197708" cy="18387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65ACED04-9CA1-F384-7FD0-8A2A2D7D7408}"/>
              </a:ext>
            </a:extLst>
          </p:cNvPr>
          <p:cNvSpPr txBox="1">
            <a:spLocks/>
          </p:cNvSpPr>
          <p:nvPr/>
        </p:nvSpPr>
        <p:spPr>
          <a:xfrm>
            <a:off x="1800958" y="4790810"/>
            <a:ext cx="5516563" cy="3347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800" kern="120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AU" sz="1400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Middeldorp ME et al. Heart 2020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E9D7B51-7F28-CB0B-298B-2C714603BD8B}"/>
              </a:ext>
            </a:extLst>
          </p:cNvPr>
          <p:cNvGrpSpPr/>
          <p:nvPr/>
        </p:nvGrpSpPr>
        <p:grpSpPr>
          <a:xfrm>
            <a:off x="5021723" y="2889431"/>
            <a:ext cx="4275265" cy="1062093"/>
            <a:chOff x="5023672" y="2939503"/>
            <a:chExt cx="4293819" cy="1066701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AC25D7E-83CF-C80A-0434-00047F0FEAC0}"/>
                </a:ext>
              </a:extLst>
            </p:cNvPr>
            <p:cNvGrpSpPr/>
            <p:nvPr/>
          </p:nvGrpSpPr>
          <p:grpSpPr>
            <a:xfrm>
              <a:off x="5764622" y="2989999"/>
              <a:ext cx="3552869" cy="1016205"/>
              <a:chOff x="6166206" y="2919529"/>
              <a:chExt cx="3552869" cy="1016205"/>
            </a:xfrm>
          </p:grpSpPr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E66EC85B-8B24-6E0F-A7D0-84991973C7A2}"/>
                  </a:ext>
                </a:extLst>
              </p:cNvPr>
              <p:cNvSpPr/>
              <p:nvPr/>
            </p:nvSpPr>
            <p:spPr>
              <a:xfrm>
                <a:off x="6185068" y="2951876"/>
                <a:ext cx="3333494" cy="937283"/>
              </a:xfrm>
              <a:prstGeom prst="roundRect">
                <a:avLst>
                  <a:gd name="adj" fmla="val 14294"/>
                </a:avLst>
              </a:prstGeom>
              <a:solidFill>
                <a:srgbClr val="ED7D31">
                  <a:lumMod val="60000"/>
                  <a:lumOff val="40000"/>
                </a:srgbClr>
              </a:solidFill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045" tIns="45522" rIns="91045" bIns="4552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2817">
                  <a:defRPr/>
                </a:pPr>
                <a:endParaRPr lang="en-AU" sz="1792" kern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F3795D27-E2A8-1A47-B25E-197345FE18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7517" y="2951875"/>
                <a:ext cx="2687" cy="929247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dash"/>
                <a:miter lim="800000"/>
              </a:ln>
              <a:effectLst/>
            </p:spPr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B3F2DA9B-C83E-EFA6-289A-FD822176BE0B}"/>
                  </a:ext>
                </a:extLst>
              </p:cNvPr>
              <p:cNvSpPr txBox="1"/>
              <p:nvPr/>
            </p:nvSpPr>
            <p:spPr>
              <a:xfrm>
                <a:off x="6166206" y="2938393"/>
                <a:ext cx="999033" cy="831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2817">
                  <a:defRPr/>
                </a:pPr>
                <a:r>
                  <a:rPr lang="en-AU" sz="1195" b="1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AU" sz="1195" b="1" u="sng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EVALUATE</a:t>
                </a:r>
              </a:p>
              <a:p>
                <a:pPr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Cholesterol</a:t>
                </a:r>
              </a:p>
              <a:p>
                <a:pPr defTabSz="682817"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levels</a:t>
                </a:r>
              </a:p>
              <a:p>
                <a:pPr marL="68756" indent="-68756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Diet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BEB279D-8E6B-78C3-F0D7-952681BA763A}"/>
                  </a:ext>
                </a:extLst>
              </p:cNvPr>
              <p:cNvSpPr txBox="1"/>
              <p:nvPr/>
            </p:nvSpPr>
            <p:spPr>
              <a:xfrm>
                <a:off x="6906861" y="2919529"/>
                <a:ext cx="2812214" cy="1016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2817">
                  <a:defRPr/>
                </a:pPr>
                <a:r>
                  <a:rPr lang="en-AU" sz="1195" b="1" u="sng" kern="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LIPID TARGET</a:t>
                </a:r>
              </a:p>
              <a:p>
                <a:pPr marL="91673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Dietary changes</a:t>
                </a:r>
              </a:p>
              <a:p>
                <a:pPr marL="91673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@3mths: Start statins if LDL&gt;100mg/dl</a:t>
                </a:r>
              </a:p>
              <a:p>
                <a:pPr marL="91673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Add fibrates if TG&gt;200mg/dl</a:t>
                </a:r>
              </a:p>
              <a:p>
                <a:pPr marL="91673" defTabSz="682817">
                  <a:buFont typeface="Arial" panose="020B0604020202020204" pitchFamily="34" charset="0"/>
                  <a:buChar char="•"/>
                  <a:defRPr/>
                </a:pPr>
                <a:r>
                  <a:rPr lang="en-AU" sz="1195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Start fibrates if TG&gt;500mg/dl</a:t>
                </a: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F46DF330-5A95-34BD-28AC-83B8A32D34E7}"/>
                </a:ext>
              </a:extLst>
            </p:cNvPr>
            <p:cNvGrpSpPr/>
            <p:nvPr/>
          </p:nvGrpSpPr>
          <p:grpSpPr>
            <a:xfrm>
              <a:off x="5023672" y="2939503"/>
              <a:ext cx="862391" cy="879562"/>
              <a:chOff x="5017322" y="3191369"/>
              <a:chExt cx="862391" cy="879562"/>
            </a:xfrm>
          </p:grpSpPr>
          <p:sp>
            <p:nvSpPr>
              <p:cNvPr id="79" name="Pentagon 78">
                <a:extLst>
                  <a:ext uri="{FF2B5EF4-FFF2-40B4-BE49-F238E27FC236}">
                    <a16:creationId xmlns:a16="http://schemas.microsoft.com/office/drawing/2014/main" id="{8FBF665B-C042-8F07-DE65-37AECA6303F5}"/>
                  </a:ext>
                </a:extLst>
              </p:cNvPr>
              <p:cNvSpPr/>
              <p:nvPr/>
            </p:nvSpPr>
            <p:spPr>
              <a:xfrm rot="6152394">
                <a:off x="5054972" y="3246190"/>
                <a:ext cx="879562" cy="769920"/>
              </a:xfrm>
              <a:prstGeom prst="pentagon">
                <a:avLst/>
              </a:prstGeom>
              <a:solidFill>
                <a:srgbClr val="F8CBAD"/>
              </a:solidFill>
              <a:ln w="381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597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2904B28-B9ED-6035-2E04-6A3B04AC98C4}"/>
                  </a:ext>
                </a:extLst>
              </p:cNvPr>
              <p:cNvSpPr txBox="1"/>
              <p:nvPr/>
            </p:nvSpPr>
            <p:spPr>
              <a:xfrm>
                <a:off x="5017322" y="3670757"/>
                <a:ext cx="835855" cy="208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750" b="1" u="sng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DYSLIPIDEMIA</a:t>
                </a:r>
              </a:p>
            </p:txBody>
          </p:sp>
          <p:pic>
            <p:nvPicPr>
              <p:cNvPr id="81" name="Picture 80" descr="A picture containing indoor, wall, table, sky&#10;&#10;Description automatically generated">
                <a:extLst>
                  <a:ext uri="{FF2B5EF4-FFF2-40B4-BE49-F238E27FC236}">
                    <a16:creationId xmlns:a16="http://schemas.microsoft.com/office/drawing/2014/main" id="{8FAD028A-9968-DF74-1436-BBBE32E2D2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6389" b="51984" l="77083" r="92500">
                            <a14:foregroundMark x1="90694" y1="26587" x2="90694" y2="26587"/>
                            <a14:foregroundMark x1="91806" y1="32738" x2="91806" y2="32738"/>
                            <a14:foregroundMark x1="91806" y1="41468" x2="91806" y2="41468"/>
                            <a14:foregroundMark x1="91111" y1="50198" x2="91111" y2="50198"/>
                            <a14:foregroundMark x1="91667" y1="50198" x2="91667" y2="50198"/>
                            <a14:foregroundMark x1="90694" y1="51587" x2="90694" y2="51587"/>
                            <a14:foregroundMark x1="90694" y1="51587" x2="90694" y2="51587"/>
                            <a14:foregroundMark x1="90556" y1="51984" x2="90556" y2="51984"/>
                            <a14:foregroundMark x1="92083" y1="49802" x2="92083" y2="49802"/>
                            <a14:foregroundMark x1="92222" y1="49802" x2="92222" y2="49802"/>
                            <a14:foregroundMark x1="77500" y1="47421" x2="77500" y2="47421"/>
                            <a14:foregroundMark x1="77361" y1="46032" x2="77361" y2="46032"/>
                            <a14:foregroundMark x1="77639" y1="36905" x2="77500" y2="40278"/>
                            <a14:foregroundMark x1="77500" y1="40675" x2="77500" y2="41468"/>
                            <a14:foregroundMark x1="77361" y1="46230" x2="77361" y2="50198"/>
                            <a14:foregroundMark x1="77222" y1="45635" x2="77222" y2="45635"/>
                            <a14:foregroundMark x1="77392" y1="29626" x2="77500" y2="33333"/>
                            <a14:foregroundMark x1="77500" y1="28770" x2="77500" y2="28770"/>
                            <a14:foregroundMark x1="77500" y1="28373" x2="77500" y2="28373"/>
                            <a14:foregroundMark x1="92222" y1="41071" x2="92222" y2="41071"/>
                            <a14:backgroundMark x1="76944" y1="45635" x2="76944" y2="45635"/>
                            <a14:backgroundMark x1="77162" y1="28770" x2="77083" y2="29563"/>
                            <a14:backgroundMark x1="77202" y1="28373" x2="77162" y2="28770"/>
                            <a14:backgroundMark x1="77222" y1="28175" x2="77202" y2="28373"/>
                            <a14:backgroundMark x1="77639" y1="27976" x2="77639" y2="27976"/>
                            <a14:backgroundMark x1="77361" y1="28175" x2="77361" y2="281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29" t="23696" r="5484" b="46298"/>
              <a:stretch/>
            </p:blipFill>
            <p:spPr>
              <a:xfrm>
                <a:off x="5274639" y="3290135"/>
                <a:ext cx="396428" cy="43856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87413692"/>
      </p:ext>
    </p:extLst>
  </p:cSld>
  <p:clrMapOvr>
    <a:masterClrMapping/>
  </p:clrMapOvr>
</p:sld>
</file>

<file path=ppt/theme/theme1.xml><?xml version="1.0" encoding="utf-8"?>
<a:theme xmlns:a="http://schemas.openxmlformats.org/drawingml/2006/main" name="Dark Background">
  <a:themeElements>
    <a:clrScheme name="American Heart Association">
      <a:dk1>
        <a:srgbClr val="000000"/>
      </a:dk1>
      <a:lt1>
        <a:srgbClr val="FFFFFF"/>
      </a:lt1>
      <a:dk2>
        <a:srgbClr val="2E2C2C"/>
      </a:dk2>
      <a:lt2>
        <a:srgbClr val="E8E8E8"/>
      </a:lt2>
      <a:accent1>
        <a:srgbClr val="C10E20"/>
      </a:accent1>
      <a:accent2>
        <a:srgbClr val="990000"/>
      </a:accent2>
      <a:accent3>
        <a:srgbClr val="000000"/>
      </a:accent3>
      <a:accent4>
        <a:srgbClr val="636466"/>
      </a:accent4>
      <a:accent5>
        <a:srgbClr val="E8E8E8"/>
      </a:accent5>
      <a:accent6>
        <a:srgbClr val="2E2C2C"/>
      </a:accent6>
      <a:hlink>
        <a:srgbClr val="C10E20"/>
      </a:hlink>
      <a:folHlink>
        <a:srgbClr val="99000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2900</TotalTime>
  <Words>1278</Words>
  <Application>Microsoft Macintosh PowerPoint</Application>
  <PresentationFormat>On-screen Show (16:9)</PresentationFormat>
  <Paragraphs>297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Aptos Display</vt:lpstr>
      <vt:lpstr>Arial</vt:lpstr>
      <vt:lpstr>Arial Black</vt:lpstr>
      <vt:lpstr>Calibri</vt:lpstr>
      <vt:lpstr>Cambria</vt:lpstr>
      <vt:lpstr>Wingdings</vt:lpstr>
      <vt:lpstr>Dark Background</vt:lpstr>
      <vt:lpstr>Office Theme</vt:lpstr>
      <vt:lpstr>PowerPoint Presentation</vt:lpstr>
      <vt:lpstr>Disclosures</vt:lpstr>
      <vt:lpstr>Rhythm Control in AF</vt:lpstr>
      <vt:lpstr>Catheter ablation of AF is effective but shows attrition in success over time </vt:lpstr>
      <vt:lpstr>PowerPoint Presentation</vt:lpstr>
      <vt:lpstr>Hypothesis</vt:lpstr>
      <vt:lpstr>PowerPoint Presentation</vt:lpstr>
      <vt:lpstr>PowerPoint Presentation</vt:lpstr>
      <vt:lpstr>PowerPoint Presentation</vt:lpstr>
      <vt:lpstr>PowerPoint Presentation</vt:lpstr>
      <vt:lpstr>Impact on Risk Factors </vt:lpstr>
      <vt:lpstr>PowerPoint Presentation</vt:lpstr>
      <vt:lpstr>Secondary Outcome: Symptom Burden &amp; Severity</vt:lpstr>
      <vt:lpstr>AF Burden : Loop Recorder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Kutos</dc:creator>
  <cp:lastModifiedBy>Rajeev Pathak</cp:lastModifiedBy>
  <cp:revision>410</cp:revision>
  <dcterms:created xsi:type="dcterms:W3CDTF">2020-08-20T15:39:54Z</dcterms:created>
  <dcterms:modified xsi:type="dcterms:W3CDTF">2024-11-22T20:26:50Z</dcterms:modified>
</cp:coreProperties>
</file>