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243" r:id="rId1"/>
    <p:sldMasterId id="2147484269" r:id="rId2"/>
  </p:sldMasterIdLst>
  <p:notesMasterIdLst>
    <p:notesMasterId r:id="rId31"/>
  </p:notesMasterIdLst>
  <p:handoutMasterIdLst>
    <p:handoutMasterId r:id="rId32"/>
  </p:handoutMasterIdLst>
  <p:sldIdLst>
    <p:sldId id="261" r:id="rId3"/>
    <p:sldId id="2147478987" r:id="rId4"/>
    <p:sldId id="2147479132" r:id="rId5"/>
    <p:sldId id="2147479112" r:id="rId6"/>
    <p:sldId id="2147479113" r:id="rId7"/>
    <p:sldId id="2147479114" r:id="rId8"/>
    <p:sldId id="2147479117" r:id="rId9"/>
    <p:sldId id="2147479118" r:id="rId10"/>
    <p:sldId id="2147479147" r:id="rId11"/>
    <p:sldId id="2147479121" r:id="rId12"/>
    <p:sldId id="2147479125" r:id="rId13"/>
    <p:sldId id="2147479129" r:id="rId14"/>
    <p:sldId id="2147479126" r:id="rId15"/>
    <p:sldId id="2147479128" r:id="rId16"/>
    <p:sldId id="2147479127" r:id="rId17"/>
    <p:sldId id="2147479156" r:id="rId18"/>
    <p:sldId id="2147479138" r:id="rId19"/>
    <p:sldId id="2147479144" r:id="rId20"/>
    <p:sldId id="2147479140" r:id="rId21"/>
    <p:sldId id="2147479142" r:id="rId22"/>
    <p:sldId id="2147479154" r:id="rId23"/>
    <p:sldId id="2147479155" r:id="rId24"/>
    <p:sldId id="2147479143" r:id="rId25"/>
    <p:sldId id="2147479148" r:id="rId26"/>
    <p:sldId id="2147479149" r:id="rId27"/>
    <p:sldId id="2147479151" r:id="rId28"/>
    <p:sldId id="2147479150" r:id="rId29"/>
    <p:sldId id="2147479131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CFEE"/>
    <a:srgbClr val="CE699D"/>
    <a:srgbClr val="F83F56"/>
    <a:srgbClr val="F7CCCB"/>
    <a:srgbClr val="ECAFAF"/>
    <a:srgbClr val="964C8E"/>
    <a:srgbClr val="F6D6E9"/>
    <a:srgbClr val="E3C2D3"/>
    <a:srgbClr val="6853EB"/>
    <a:srgbClr val="FF71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39"/>
    <p:restoredTop sz="91705"/>
  </p:normalViewPr>
  <p:slideViewPr>
    <p:cSldViewPr snapToGrid="0" snapToObjects="1">
      <p:cViewPr varScale="1">
        <p:scale>
          <a:sx n="74" d="100"/>
          <a:sy n="74" d="100"/>
        </p:scale>
        <p:origin x="195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116" d="100"/>
          <a:sy n="116" d="100"/>
        </p:scale>
        <p:origin x="3472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rial Narrow" panose="020B06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8A9283-B09C-7544-8D66-ABE2CA165EC2}" type="datetimeFigureOut">
              <a:rPr lang="en-US" smtClean="0">
                <a:latin typeface="Arial Narrow" panose="020B0604020202020204" pitchFamily="34" charset="0"/>
              </a:rPr>
              <a:t>11/19/2024</a:t>
            </a:fld>
            <a:endParaRPr lang="en-US" dirty="0">
              <a:latin typeface="Arial Narrow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Arial Narrow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1A7D30-B8A7-5D48-AC7D-CD0B893BB2CA}" type="slidenum">
              <a:rPr lang="en-US" smtClean="0">
                <a:latin typeface="Arial Narrow" panose="020B0604020202020204" pitchFamily="34" charset="0"/>
              </a:rPr>
              <a:t>‹#›</a:t>
            </a:fld>
            <a:endParaRPr lang="en-US" dirty="0">
              <a:latin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146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 Narrow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 Narrow" panose="020B0604020202020204" pitchFamily="34" charset="0"/>
              </a:defRPr>
            </a:lvl1pPr>
          </a:lstStyle>
          <a:p>
            <a:fld id="{4254F514-6A2D-FF45-AA4F-244FA9A80015}" type="datetimeFigureOut">
              <a:rPr lang="en-US" smtClean="0"/>
              <a:pPr/>
              <a:t>11/19/2024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 Narrow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 Narrow" panose="020B0604020202020204" pitchFamily="34" charset="0"/>
              </a:defRPr>
            </a:lvl1pPr>
          </a:lstStyle>
          <a:p>
            <a:fld id="{7524E0CC-C6B2-0A42-8E90-929E2B94A4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678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 Narrow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 Narrow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 Narrow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 Narrow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 Narrow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6AA21B-2B18-964C-84DE-18ECF360C6EF}" type="slidenum">
              <a:rPr kumimoji="0" lang="en-US" sz="120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50739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EC30A3-2977-3299-AC62-10BB0FF946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E489FF-0858-72BE-6CFD-A5CDD8E679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13EE09B-D7AB-8F83-0AB7-441389DA9D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304AE8-A0E2-EA51-A79B-FFFA315C5C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24E0CC-C6B2-0A42-8E90-929E2B94A48F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94070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EE96F2-5944-303D-9193-1849E04E38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BD6DF8-C48D-2DE3-1997-AE47EA2175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1BE497-953E-99B5-A1A3-74F36FA4CB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F63076-31F1-0EBD-EA2D-4461AAF339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24E0CC-C6B2-0A42-8E90-929E2B94A48F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5050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B14B8A-6648-7B45-2341-F9B29A9429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F7AD32-C58D-E423-75B3-1FE84456F2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1E2DFB5-5DD3-738A-C6F4-62FF7B7C41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71A13-EA76-DFED-8A5F-C785F2AD6A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4E0CC-C6B2-0A42-8E90-929E2B94A48F}" type="slidenum">
              <a:rPr kumimoji="0" lang="en-US" sz="120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0031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4E2987-58AE-D199-0E5B-268D793271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799D05-30D3-EF8A-12DF-48AAE18CE8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590DDA-86EF-0E57-835C-E09059D042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238587-6DCA-EF4D-D053-92698A4D99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4E0CC-C6B2-0A42-8E90-929E2B94A4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17679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24E0CC-C6B2-0A42-8E90-929E2B94A48F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7107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0AEC75-731D-4502-E4DD-0A0F126400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F4E88D9-570E-E5F4-279C-3B0EE6C8DF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555154-AC8F-4C2D-9233-2FC3BAC4EB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3177ED-A06C-28C9-330B-38740FBA4F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24E0CC-C6B2-0A42-8E90-929E2B94A48F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8510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DAE40D-3DA2-439A-522E-0C641E9C8D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271307-58DA-7CD0-8728-400233A155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D8F3AA-E210-87E4-0E3C-B571DEE6AF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354C47-4B1E-24B7-0556-F3DF8BFBA6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24E0CC-C6B2-0A42-8E90-929E2B94A48F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5307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24E0CC-C6B2-0A42-8E90-929E2B94A48F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98232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24E0CC-C6B2-0A42-8E90-929E2B94A48F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9399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24E0CC-C6B2-0A42-8E90-929E2B94A48F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2549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EDC28C-0FFF-50F4-7185-0D30B32896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AB42EC-4A86-51AE-C961-040460F56F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0F410B-DA49-2CB2-209A-9A2E48326B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4A1CDB-EF46-FA54-D8AC-4E1966C490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24E0CC-C6B2-0A42-8E90-929E2B94A48F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94632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CD13A7A2-BB1B-8470-A98B-EB9ED5F2D13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04" r="45653"/>
          <a:stretch/>
        </p:blipFill>
        <p:spPr bwMode="auto">
          <a:xfrm rot="16200000">
            <a:off x="5552904" y="-5691447"/>
            <a:ext cx="1086194" cy="12191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30DE0E-28C4-F15B-1731-8951BBD61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497" y="248746"/>
            <a:ext cx="11877503" cy="698905"/>
          </a:xfrm>
          <a:prstGeom prst="rect">
            <a:avLst/>
          </a:prstGeom>
          <a:solidFill>
            <a:schemeClr val="tx1">
              <a:alpha val="61000"/>
            </a:schemeClr>
          </a:solidFill>
        </p:spPr>
        <p:txBody>
          <a:bodyPr tIns="91440" anchor="ctr" anchorCtr="0"/>
          <a:lstStyle>
            <a:lvl1pPr>
              <a:defRPr sz="4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62F7A0-14AC-2253-94B9-F9ED66910F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497" y="1163782"/>
            <a:ext cx="11414761" cy="4896802"/>
          </a:xfrm>
          <a:prstGeom prst="rect">
            <a:avLst/>
          </a:prstGeom>
        </p:spPr>
        <p:txBody>
          <a:bodyPr/>
          <a:lstStyle>
            <a:lvl1pPr>
              <a:defRPr sz="3200" b="0" i="0">
                <a:solidFill>
                  <a:srgbClr val="7030A0"/>
                </a:solidFill>
                <a:latin typeface="Arial" panose="020B0604020202020204" pitchFamily="34" charset="0"/>
              </a:defRPr>
            </a:lvl1pPr>
            <a:lvl2pPr marL="630238" indent="-339725">
              <a:buFont typeface="System Font Regular"/>
              <a:buChar char="⇢"/>
              <a:tabLst/>
              <a:defRPr sz="2800" b="0" i="0">
                <a:latin typeface="Arial" panose="020B0604020202020204" pitchFamily="34" charset="0"/>
              </a:defRPr>
            </a:lvl2pPr>
            <a:lvl3pPr>
              <a:defRPr sz="2400" b="0" i="0">
                <a:latin typeface="Arial" panose="020B0604020202020204" pitchFamily="34" charset="0"/>
              </a:defRPr>
            </a:lvl3pPr>
            <a:lvl4pPr>
              <a:defRPr sz="2000" b="0" i="0">
                <a:latin typeface="Arial" panose="020B0604020202020204" pitchFamily="34" charset="0"/>
              </a:defRPr>
            </a:lvl4pPr>
            <a:lvl5pPr>
              <a:defRPr sz="2000" b="0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85100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>
            <a:extLst>
              <a:ext uri="{FF2B5EF4-FFF2-40B4-BE49-F238E27FC236}">
                <a16:creationId xmlns:a16="http://schemas.microsoft.com/office/drawing/2014/main" id="{31F56096-7556-67CB-162C-2DDF37C35AD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04" r="2769"/>
          <a:stretch/>
        </p:blipFill>
        <p:spPr bwMode="auto">
          <a:xfrm>
            <a:off x="7177771" y="0"/>
            <a:ext cx="50142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97DB79-0C49-7FB4-E53D-24E35C3490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 rot="10800000">
            <a:off x="7077855" y="-101291"/>
            <a:ext cx="1076794" cy="7026928"/>
          </a:xfrm>
          <a:custGeom>
            <a:avLst/>
            <a:gdLst>
              <a:gd name="connsiteX0" fmla="*/ 6476357 w 7540052"/>
              <a:gd name="connsiteY0" fmla="*/ 0 h 8392638"/>
              <a:gd name="connsiteX1" fmla="*/ 7540052 w 7540052"/>
              <a:gd name="connsiteY1" fmla="*/ 0 h 8392638"/>
              <a:gd name="connsiteX2" fmla="*/ 7540052 w 7540052"/>
              <a:gd name="connsiteY2" fmla="*/ 8392638 h 8392638"/>
              <a:gd name="connsiteX3" fmla="*/ 0 w 7540052"/>
              <a:gd name="connsiteY3" fmla="*/ 8392638 h 8392638"/>
              <a:gd name="connsiteX4" fmla="*/ 0 w 7540052"/>
              <a:gd name="connsiteY4" fmla="*/ 6658760 h 8392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40052" h="8392638">
                <a:moveTo>
                  <a:pt x="6476357" y="0"/>
                </a:moveTo>
                <a:lnTo>
                  <a:pt x="7540052" y="0"/>
                </a:lnTo>
                <a:lnTo>
                  <a:pt x="7540052" y="8392638"/>
                </a:lnTo>
                <a:lnTo>
                  <a:pt x="0" y="8392638"/>
                </a:lnTo>
                <a:lnTo>
                  <a:pt x="0" y="665876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03920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CD13A7A2-BB1B-8470-A98B-EB9ED5F2D13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04" r="45653"/>
          <a:stretch/>
        </p:blipFill>
        <p:spPr bwMode="auto">
          <a:xfrm rot="16200000">
            <a:off x="5552904" y="-5691447"/>
            <a:ext cx="1086194" cy="12191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30DE0E-28C4-F15B-1731-8951BBD61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497" y="248746"/>
            <a:ext cx="11877503" cy="698905"/>
          </a:xfrm>
          <a:prstGeom prst="rect">
            <a:avLst/>
          </a:prstGeom>
          <a:solidFill>
            <a:schemeClr val="tx1">
              <a:alpha val="61000"/>
            </a:schemeClr>
          </a:solidFill>
        </p:spPr>
        <p:txBody>
          <a:bodyPr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62F7A0-14AC-2253-94B9-F9ED66910F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497" y="1163782"/>
            <a:ext cx="11414761" cy="4896802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7030A0"/>
                </a:solidFill>
              </a:defRPr>
            </a:lvl1pPr>
            <a:lvl2pPr marL="630238" indent="-339725">
              <a:buFont typeface="System Font Regular"/>
              <a:buChar char="⇢"/>
              <a:tabLst/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00471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>
            <a:extLst>
              <a:ext uri="{FF2B5EF4-FFF2-40B4-BE49-F238E27FC236}">
                <a16:creationId xmlns:a16="http://schemas.microsoft.com/office/drawing/2014/main" id="{31F56096-7556-67CB-162C-2DDF37C35AD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04" r="2769"/>
          <a:stretch/>
        </p:blipFill>
        <p:spPr bwMode="auto">
          <a:xfrm>
            <a:off x="7177771" y="0"/>
            <a:ext cx="50142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97DB79-0C49-7FB4-E53D-24E35C3490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 rot="10800000">
            <a:off x="7077855" y="-101291"/>
            <a:ext cx="1076794" cy="7026928"/>
          </a:xfrm>
          <a:custGeom>
            <a:avLst/>
            <a:gdLst>
              <a:gd name="connsiteX0" fmla="*/ 6476357 w 7540052"/>
              <a:gd name="connsiteY0" fmla="*/ 0 h 8392638"/>
              <a:gd name="connsiteX1" fmla="*/ 7540052 w 7540052"/>
              <a:gd name="connsiteY1" fmla="*/ 0 h 8392638"/>
              <a:gd name="connsiteX2" fmla="*/ 7540052 w 7540052"/>
              <a:gd name="connsiteY2" fmla="*/ 8392638 h 8392638"/>
              <a:gd name="connsiteX3" fmla="*/ 0 w 7540052"/>
              <a:gd name="connsiteY3" fmla="*/ 8392638 h 8392638"/>
              <a:gd name="connsiteX4" fmla="*/ 0 w 7540052"/>
              <a:gd name="connsiteY4" fmla="*/ 6658760 h 8392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40052" h="8392638">
                <a:moveTo>
                  <a:pt x="6476357" y="0"/>
                </a:moveTo>
                <a:lnTo>
                  <a:pt x="7540052" y="0"/>
                </a:lnTo>
                <a:lnTo>
                  <a:pt x="7540052" y="8392638"/>
                </a:lnTo>
                <a:lnTo>
                  <a:pt x="0" y="8392638"/>
                </a:lnTo>
                <a:lnTo>
                  <a:pt x="0" y="665876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88642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60237F-98EA-836D-7FFD-0B024EB3E4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08" y="6389289"/>
            <a:ext cx="2272021" cy="31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535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5" r:id="rId1"/>
    <p:sldLayoutId id="214748426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60237F-98EA-836D-7FFD-0B024EB3E4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08" y="6389289"/>
            <a:ext cx="2272021" cy="31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635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0" r:id="rId1"/>
    <p:sldLayoutId id="214748427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em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0.png"/><Relationship Id="rId13" Type="http://schemas.openxmlformats.org/officeDocument/2006/relationships/image" Target="../media/image33.png"/><Relationship Id="rId3" Type="http://schemas.openxmlformats.org/officeDocument/2006/relationships/image" Target="../media/image240.png"/><Relationship Id="rId7" Type="http://schemas.microsoft.com/office/2007/relationships/hdphoto" Target="../media/hdphoto2.wdp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32.emf"/><Relationship Id="rId5" Type="http://schemas.openxmlformats.org/officeDocument/2006/relationships/image" Target="../media/image28.png"/><Relationship Id="rId10" Type="http://schemas.openxmlformats.org/officeDocument/2006/relationships/image" Target="../media/image31.png"/><Relationship Id="rId4" Type="http://schemas.openxmlformats.org/officeDocument/2006/relationships/image" Target="../media/image27.png"/><Relationship Id="rId9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0.png"/><Relationship Id="rId13" Type="http://schemas.openxmlformats.org/officeDocument/2006/relationships/image" Target="../media/image33.png"/><Relationship Id="rId3" Type="http://schemas.openxmlformats.org/officeDocument/2006/relationships/image" Target="../media/image240.png"/><Relationship Id="rId7" Type="http://schemas.microsoft.com/office/2007/relationships/hdphoto" Target="../media/hdphoto3.wdp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32.emf"/><Relationship Id="rId5" Type="http://schemas.openxmlformats.org/officeDocument/2006/relationships/image" Target="../media/image28.png"/><Relationship Id="rId15" Type="http://schemas.openxmlformats.org/officeDocument/2006/relationships/image" Target="../media/image35.png"/><Relationship Id="rId10" Type="http://schemas.openxmlformats.org/officeDocument/2006/relationships/image" Target="../media/image31.png"/><Relationship Id="rId4" Type="http://schemas.openxmlformats.org/officeDocument/2006/relationships/image" Target="../media/image27.png"/><Relationship Id="rId9" Type="http://schemas.openxmlformats.org/officeDocument/2006/relationships/image" Target="../media/image30.png"/><Relationship Id="rId1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41.png"/><Relationship Id="rId3" Type="http://schemas.openxmlformats.org/officeDocument/2006/relationships/image" Target="../media/image240.png"/><Relationship Id="rId7" Type="http://schemas.openxmlformats.org/officeDocument/2006/relationships/image" Target="../media/image29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openxmlformats.org/officeDocument/2006/relationships/image" Target="../media/image32.emf"/><Relationship Id="rId5" Type="http://schemas.openxmlformats.org/officeDocument/2006/relationships/image" Target="../media/image28.png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openxmlformats.org/officeDocument/2006/relationships/image" Target="../media/image39.png"/><Relationship Id="rId1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41.png"/><Relationship Id="rId3" Type="http://schemas.openxmlformats.org/officeDocument/2006/relationships/image" Target="../media/image240.png"/><Relationship Id="rId7" Type="http://schemas.openxmlformats.org/officeDocument/2006/relationships/image" Target="../media/image29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openxmlformats.org/officeDocument/2006/relationships/image" Target="../media/image32.emf"/><Relationship Id="rId5" Type="http://schemas.openxmlformats.org/officeDocument/2006/relationships/image" Target="../media/image28.png"/><Relationship Id="rId15" Type="http://schemas.openxmlformats.org/officeDocument/2006/relationships/image" Target="../media/image42.png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openxmlformats.org/officeDocument/2006/relationships/image" Target="../media/image39.png"/><Relationship Id="rId1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>
            <a:extLst>
              <a:ext uri="{FF2B5EF4-FFF2-40B4-BE49-F238E27FC236}">
                <a16:creationId xmlns:a16="http://schemas.microsoft.com/office/drawing/2014/main" id="{3FFDBDEF-6E88-F87F-43C5-EFE6C60C68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04" r="11268"/>
          <a:stretch/>
        </p:blipFill>
        <p:spPr bwMode="auto">
          <a:xfrm>
            <a:off x="8067591" y="0"/>
            <a:ext cx="41396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AF20BC7-B9B1-56D0-10FB-ABC2F2F8DF6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0800000">
            <a:off x="7967674" y="-101291"/>
            <a:ext cx="1076794" cy="7026928"/>
          </a:xfrm>
          <a:custGeom>
            <a:avLst/>
            <a:gdLst>
              <a:gd name="connsiteX0" fmla="*/ 6476357 w 7540052"/>
              <a:gd name="connsiteY0" fmla="*/ 0 h 8392638"/>
              <a:gd name="connsiteX1" fmla="*/ 7540052 w 7540052"/>
              <a:gd name="connsiteY1" fmla="*/ 0 h 8392638"/>
              <a:gd name="connsiteX2" fmla="*/ 7540052 w 7540052"/>
              <a:gd name="connsiteY2" fmla="*/ 8392638 h 8392638"/>
              <a:gd name="connsiteX3" fmla="*/ 0 w 7540052"/>
              <a:gd name="connsiteY3" fmla="*/ 8392638 h 8392638"/>
              <a:gd name="connsiteX4" fmla="*/ 0 w 7540052"/>
              <a:gd name="connsiteY4" fmla="*/ 6658760 h 8392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40052" h="8392638">
                <a:moveTo>
                  <a:pt x="6476357" y="0"/>
                </a:moveTo>
                <a:lnTo>
                  <a:pt x="7540052" y="0"/>
                </a:lnTo>
                <a:lnTo>
                  <a:pt x="7540052" y="8392638"/>
                </a:lnTo>
                <a:lnTo>
                  <a:pt x="0" y="8392638"/>
                </a:lnTo>
                <a:lnTo>
                  <a:pt x="0" y="6658760"/>
                </a:lnTo>
                <a:close/>
              </a:path>
            </a:pathLst>
          </a:cu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0CBF5E3-239C-510D-094E-BD7480F503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24" y="6274308"/>
            <a:ext cx="3089358" cy="4346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B40D0A-A26A-D177-A6A4-3B8C94D7D4FE}"/>
              </a:ext>
            </a:extLst>
          </p:cNvPr>
          <p:cNvSpPr txBox="1"/>
          <p:nvPr/>
        </p:nvSpPr>
        <p:spPr>
          <a:xfrm>
            <a:off x="222615" y="721613"/>
            <a:ext cx="7979228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</a:rPr>
              <a:t>Myeloperoxidase Inhibition with Mitiperstat in HFpEF and HFmrEF: </a:t>
            </a:r>
            <a:r>
              <a:rPr lang="en-US" sz="4400" b="1" dirty="0">
                <a:solidFill>
                  <a:srgbClr val="964C8F"/>
                </a:solidFill>
                <a:latin typeface="Arial" panose="020B0604020202020204" pitchFamily="34" charset="0"/>
              </a:rPr>
              <a:t>Primary Results of the ENDEAVOR Randomized Clinical Trial</a:t>
            </a:r>
            <a:endParaRPr kumimoji="0" lang="en-US" sz="4400" b="1" u="none" strike="noStrike" kern="1200" cap="none" spc="0" normalizeH="0" baseline="0" noProof="0" dirty="0">
              <a:ln>
                <a:noFill/>
              </a:ln>
              <a:solidFill>
                <a:srgbClr val="964C8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9E2F6E-D716-4502-BB96-589464D950A1}"/>
              </a:ext>
            </a:extLst>
          </p:cNvPr>
          <p:cNvSpPr txBox="1"/>
          <p:nvPr/>
        </p:nvSpPr>
        <p:spPr>
          <a:xfrm>
            <a:off x="251520" y="3753678"/>
            <a:ext cx="7593286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strike="noStrike" kern="1200" cap="none" spc="0" normalizeH="0" baseline="0" noProof="0" dirty="0">
                <a:ln w="0"/>
                <a:solidFill>
                  <a:srgbClr val="005589"/>
                </a:solidFill>
                <a:effectLst/>
                <a:uLnTx/>
                <a:uFillTx/>
                <a:latin typeface="Arial" panose="020B0604020202020204" pitchFamily="34" charset="0"/>
                <a:ea typeface="Calibri" charset="0"/>
                <a:cs typeface="Calibri" charset="0"/>
              </a:rPr>
              <a:t>Sanjiv J. Shah, MD</a:t>
            </a:r>
            <a:r>
              <a:rPr kumimoji="0" lang="en-US" sz="2200" strike="noStrike" kern="1200" cap="none" spc="0" normalizeH="0" baseline="0" noProof="0" dirty="0">
                <a:ln w="0"/>
                <a:solidFill>
                  <a:srgbClr val="005589"/>
                </a:solidFill>
                <a:effectLst/>
                <a:uLnTx/>
                <a:uFillTx/>
                <a:latin typeface="Arial" panose="020B0604020202020204" pitchFamily="34" charset="0"/>
                <a:ea typeface="Calibri" charset="0"/>
                <a:cs typeface="Calibri" charset="0"/>
              </a:rPr>
              <a:t>, on behalf of co-authors: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u="none" strike="noStrike" kern="1200" cap="none" spc="0" normalizeH="0" baseline="0" noProof="0" dirty="0">
                <a:ln w="0"/>
                <a:solidFill>
                  <a:srgbClr val="005589"/>
                </a:solidFill>
                <a:effectLst/>
                <a:uLnTx/>
                <a:uFillTx/>
                <a:latin typeface="Arial" panose="020B0604020202020204" pitchFamily="34" charset="0"/>
                <a:ea typeface="Calibri" charset="0"/>
                <a:cs typeface="Calibri" charset="0"/>
              </a:rPr>
              <a:t>Lars H. Lund, MD, PhD; Carolyn S.P. Lam, MD, PhD;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u="none" strike="noStrike" kern="1200" cap="none" spc="0" normalizeH="0" baseline="0" noProof="0" dirty="0">
                <a:ln w="0"/>
                <a:solidFill>
                  <a:srgbClr val="005589"/>
                </a:solidFill>
                <a:effectLst/>
                <a:uLnTx/>
                <a:uFillTx/>
                <a:latin typeface="Arial" panose="020B0604020202020204" pitchFamily="34" charset="0"/>
                <a:ea typeface="Calibri" charset="0"/>
                <a:cs typeface="Calibri" charset="0"/>
              </a:rPr>
              <a:t>Patricia Ely </a:t>
            </a:r>
            <a:r>
              <a:rPr kumimoji="0" lang="en-US" sz="2200" u="none" strike="noStrike" kern="1200" cap="none" spc="0" normalizeH="0" baseline="0" noProof="0" dirty="0" err="1">
                <a:ln w="0"/>
                <a:solidFill>
                  <a:srgbClr val="005589"/>
                </a:solidFill>
                <a:effectLst/>
                <a:uLnTx/>
                <a:uFillTx/>
                <a:latin typeface="Arial" panose="020B0604020202020204" pitchFamily="34" charset="0"/>
                <a:ea typeface="Calibri" charset="0"/>
                <a:cs typeface="Calibri" charset="0"/>
              </a:rPr>
              <a:t>Pizzato</a:t>
            </a:r>
            <a:r>
              <a:rPr kumimoji="0" lang="en-US" sz="2200" u="none" strike="noStrike" kern="1200" cap="none" spc="0" normalizeH="0" baseline="0" noProof="0" dirty="0">
                <a:ln w="0"/>
                <a:solidFill>
                  <a:srgbClr val="005589"/>
                </a:solidFill>
                <a:effectLst/>
                <a:uLnTx/>
                <a:uFillTx/>
                <a:latin typeface="Arial" panose="020B0604020202020204" pitchFamily="34" charset="0"/>
                <a:ea typeface="Calibri" charset="0"/>
                <a:cs typeface="Calibri" charset="0"/>
              </a:rPr>
              <a:t>, MD;  Erik </a:t>
            </a:r>
            <a:r>
              <a:rPr kumimoji="0" lang="en-US" sz="2200" u="none" strike="noStrike" kern="1200" cap="none" spc="0" normalizeH="0" baseline="0" noProof="0" dirty="0" err="1">
                <a:ln w="0"/>
                <a:solidFill>
                  <a:srgbClr val="005589"/>
                </a:solidFill>
                <a:effectLst/>
                <a:uLnTx/>
                <a:uFillTx/>
                <a:latin typeface="Arial" panose="020B0604020202020204" pitchFamily="34" charset="0"/>
                <a:ea typeface="Calibri" charset="0"/>
                <a:cs typeface="Calibri" charset="0"/>
              </a:rPr>
              <a:t>Michaelsson</a:t>
            </a:r>
            <a:r>
              <a:rPr kumimoji="0" lang="en-US" sz="2200" u="none" strike="noStrike" kern="1200" cap="none" spc="0" normalizeH="0" baseline="0" noProof="0" dirty="0">
                <a:ln w="0"/>
                <a:solidFill>
                  <a:srgbClr val="005589"/>
                </a:solidFill>
                <a:effectLst/>
                <a:uLnTx/>
                <a:uFillTx/>
                <a:latin typeface="Arial" panose="020B0604020202020204" pitchFamily="34" charset="0"/>
                <a:ea typeface="Calibri" charset="0"/>
                <a:cs typeface="Calibri" charset="0"/>
              </a:rPr>
              <a:t>, PhD;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u="none" strike="noStrike" kern="1200" cap="none" spc="0" normalizeH="0" baseline="0" noProof="0" dirty="0">
                <a:ln w="0"/>
                <a:solidFill>
                  <a:srgbClr val="005589"/>
                </a:solidFill>
                <a:effectLst/>
                <a:uLnTx/>
                <a:uFillTx/>
                <a:latin typeface="Arial" panose="020B0604020202020204" pitchFamily="34" charset="0"/>
                <a:ea typeface="Calibri" charset="0"/>
                <a:cs typeface="Calibri" charset="0"/>
              </a:rPr>
              <a:t>Andrea Mattsson, PhD; Hans Ericsson, PhD;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u="none" strike="noStrike" kern="1200" cap="none" spc="0" normalizeH="0" baseline="0" noProof="0" dirty="0">
                <a:ln w="0"/>
                <a:solidFill>
                  <a:srgbClr val="005589"/>
                </a:solidFill>
                <a:effectLst/>
                <a:uLnTx/>
                <a:uFillTx/>
                <a:latin typeface="Arial" panose="020B0604020202020204" pitchFamily="34" charset="0"/>
                <a:ea typeface="Calibri" charset="0"/>
                <a:cs typeface="Calibri" charset="0"/>
              </a:rPr>
              <a:t>Stephan Baldus, MD; PhD</a:t>
            </a:r>
            <a:endParaRPr kumimoji="0" lang="en-US" sz="2200" u="none" strike="noStrike" kern="1200" cap="none" spc="0" normalizeH="0" baseline="30000" noProof="0" dirty="0">
              <a:ln w="0"/>
              <a:solidFill>
                <a:srgbClr val="005589"/>
              </a:solidFill>
              <a:effectLst/>
              <a:uLnTx/>
              <a:uFillTx/>
              <a:latin typeface="Arial" panose="020B0604020202020204" pitchFamily="34" charset="0"/>
              <a:ea typeface="Calibri" charset="0"/>
              <a:cs typeface="Calibri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u="none" strike="noStrike" kern="1200" cap="none" spc="0" normalizeH="0" baseline="0" noProof="0" dirty="0">
              <a:ln w="0"/>
              <a:solidFill>
                <a:srgbClr val="005589"/>
              </a:solidFill>
              <a:effectLst/>
              <a:uLnTx/>
              <a:uFillTx/>
              <a:latin typeface="Arial" panose="020B0604020202020204" pitchFamily="34" charset="0"/>
              <a:ea typeface="Calibri" charset="0"/>
              <a:cs typeface="Calibri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5581FB-B769-E824-DDAC-E96C0EE6E2CD}"/>
              </a:ext>
            </a:extLst>
          </p:cNvPr>
          <p:cNvSpPr txBox="1"/>
          <p:nvPr/>
        </p:nvSpPr>
        <p:spPr>
          <a:xfrm>
            <a:off x="0" y="259791"/>
            <a:ext cx="12192000" cy="307777"/>
          </a:xfrm>
          <a:prstGeom prst="rect">
            <a:avLst/>
          </a:prstGeom>
          <a:solidFill>
            <a:srgbClr val="CBEEFB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spc="600" dirty="0">
                <a:ln w="0"/>
                <a:solidFill>
                  <a:srgbClr val="005589"/>
                </a:solidFill>
                <a:latin typeface="Arial" panose="020B0604020202020204" pitchFamily="34" charset="0"/>
                <a:ea typeface="Calibri" charset="0"/>
                <a:cs typeface="Calibri" charset="0"/>
              </a:rPr>
              <a:t>AMERICAN HEART ASSOCIATION SCIENTIFIC SESSIONS 2024</a:t>
            </a:r>
            <a:endParaRPr kumimoji="0" lang="en-US" sz="1400" b="1" u="none" strike="noStrike" kern="1200" cap="none" spc="600" normalizeH="0" baseline="0" noProof="0" dirty="0">
              <a:ln w="0"/>
              <a:solidFill>
                <a:srgbClr val="005589"/>
              </a:solidFill>
              <a:effectLst/>
              <a:uLnTx/>
              <a:uFillTx/>
              <a:latin typeface="Arial" panose="020B0604020202020204" pitchFamily="34" charset="0"/>
              <a:ea typeface="Calibri" charset="0"/>
              <a:cs typeface="Calibri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5E6723-C2B3-312E-7CB6-6D2454FAA5CA}"/>
              </a:ext>
            </a:extLst>
          </p:cNvPr>
          <p:cNvSpPr txBox="1"/>
          <p:nvPr/>
        </p:nvSpPr>
        <p:spPr>
          <a:xfrm>
            <a:off x="8067591" y="5827526"/>
            <a:ext cx="4216297" cy="923330"/>
          </a:xfrm>
          <a:prstGeom prst="rect">
            <a:avLst/>
          </a:prstGeom>
          <a:solidFill>
            <a:schemeClr val="tx1">
              <a:alpha val="37321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</a:rPr>
              <a:t>ENDEAVOR was funded by AstraZeneca (</a:t>
            </a:r>
            <a:r>
              <a:rPr lang="en-US" sz="1800" b="1" dirty="0" err="1">
                <a:solidFill>
                  <a:schemeClr val="bg1"/>
                </a:solidFill>
                <a:latin typeface="Arial" panose="020B0604020202020204" pitchFamily="34" charset="0"/>
              </a:rPr>
              <a:t>clinicaltrials.gov</a:t>
            </a:r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</a:rPr>
              <a:t> identifier: NCT04986202)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E21BB4-BD98-9262-6026-76EEE459DA3C}"/>
              </a:ext>
            </a:extLst>
          </p:cNvPr>
          <p:cNvSpPr txBox="1"/>
          <p:nvPr/>
        </p:nvSpPr>
        <p:spPr>
          <a:xfrm>
            <a:off x="286524" y="5539248"/>
            <a:ext cx="71476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n w="0"/>
                <a:solidFill>
                  <a:srgbClr val="005589"/>
                </a:solidFill>
                <a:latin typeface="Arial" panose="020B0604020202020204" pitchFamily="34" charset="0"/>
                <a:cs typeface="Calibri" charset="0"/>
              </a:rPr>
              <a:t>Author affiliations: Northwestern University (SJS); Karolinska University Hospital (LHL); </a:t>
            </a:r>
          </a:p>
          <a:p>
            <a:r>
              <a:rPr lang="en-US" sz="1200" dirty="0">
                <a:ln w="0"/>
                <a:solidFill>
                  <a:srgbClr val="005589"/>
                </a:solidFill>
                <a:latin typeface="Arial" panose="020B0604020202020204" pitchFamily="34" charset="0"/>
                <a:cs typeface="Calibri" charset="0"/>
              </a:rPr>
              <a:t>National Heart Centre Singapore (CSPL); AstraZeneca (PEP, EM, AM, HE); University of Cologne (SB)</a:t>
            </a:r>
          </a:p>
        </p:txBody>
      </p:sp>
    </p:spTree>
    <p:extLst>
      <p:ext uri="{BB962C8B-B14F-4D97-AF65-F5344CB8AC3E}">
        <p14:creationId xmlns:p14="http://schemas.microsoft.com/office/powerpoint/2010/main" val="2141391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CAD459-3EEC-E9C6-AEDF-DEFA5CFBC8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>
            <a:extLst>
              <a:ext uri="{FF2B5EF4-FFF2-40B4-BE49-F238E27FC236}">
                <a16:creationId xmlns:a16="http://schemas.microsoft.com/office/drawing/2014/main" id="{25FFDC2C-C9C1-B9B5-BD1B-BE6223AE4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7" r="-1128"/>
          <a:stretch/>
        </p:blipFill>
        <p:spPr bwMode="auto">
          <a:xfrm rot="5400000">
            <a:off x="686082" y="-686081"/>
            <a:ext cx="7006526" cy="8378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F2FBC6EB-19B6-41C5-6CED-DEE8CBDD46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7" r="-1128" b="51323"/>
          <a:stretch/>
        </p:blipFill>
        <p:spPr bwMode="auto">
          <a:xfrm rot="16200000" flipH="1">
            <a:off x="6649436" y="1463964"/>
            <a:ext cx="7006526" cy="4078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B305D2-48AB-F069-9390-D530422EA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33853"/>
            <a:ext cx="12191999" cy="1190293"/>
          </a:xfrm>
        </p:spPr>
        <p:txBody>
          <a:bodyPr tIns="155448" bIns="0"/>
          <a:lstStyle/>
          <a:p>
            <a:pPr algn="ctr"/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ENDEAVOR trial: </a:t>
            </a:r>
            <a:r>
              <a:rPr lang="en-US" sz="72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en-US" sz="7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7772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D61612-752B-2FEA-6E85-C76E5E74C0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FE4C4-C58F-4736-E281-3F35AE172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Primary efficacy endpoints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ABF7FE8-1C3E-61B5-0197-0DE936238AF8}"/>
              </a:ext>
            </a:extLst>
          </p:cNvPr>
          <p:cNvSpPr/>
          <p:nvPr/>
        </p:nvSpPr>
        <p:spPr>
          <a:xfrm>
            <a:off x="718041" y="1166082"/>
            <a:ext cx="5180984" cy="6606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KCCQ-TSS (points)</a:t>
            </a:r>
            <a:endParaRPr lang="en-US" sz="20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88CBB8-F109-3992-EF42-4D0FCEEB93BA}"/>
              </a:ext>
            </a:extLst>
          </p:cNvPr>
          <p:cNvSpPr/>
          <p:nvPr/>
        </p:nvSpPr>
        <p:spPr>
          <a:xfrm>
            <a:off x="6718793" y="1166082"/>
            <a:ext cx="5249627" cy="6606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6MWD (meters)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F8A016-4E07-21B4-2B8F-45E3D8528B5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10" y="1669850"/>
            <a:ext cx="12045506" cy="438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1700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FBD9B6-A879-71D0-ABE2-48A56AAB7A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C817F-DCE3-C4A7-27FD-BCF7FEEB1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Secondary efficacy endpoints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3917CD-ACFA-0C01-3D58-B80B27E8E026}"/>
              </a:ext>
            </a:extLst>
          </p:cNvPr>
          <p:cNvSpPr txBox="1"/>
          <p:nvPr/>
        </p:nvSpPr>
        <p:spPr>
          <a:xfrm>
            <a:off x="550470" y="1240644"/>
            <a:ext cx="10555065" cy="3882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u="none" strike="noStrike" kern="1200" cap="none" spc="0" normalizeH="0" baseline="0" noProof="0" dirty="0">
                <a:ln w="0"/>
                <a:uLnTx/>
                <a:uFillTx/>
                <a:latin typeface="Arial" panose="020B0604020202020204" pitchFamily="34" charset="0"/>
                <a:ea typeface="HGSSoeiKakugothicUB" panose="020B0900000000000000" pitchFamily="34" charset="-128"/>
                <a:cs typeface="Angsana New" panose="02020603050405020304" pitchFamily="18" charset="-34"/>
              </a:rPr>
              <a:t>No differences between treatment groups for all secondary endpoints:</a:t>
            </a:r>
          </a:p>
          <a:p>
            <a:pPr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900" b="1" u="none" strike="noStrike" kern="1200" cap="none" spc="0" normalizeH="0" baseline="0" noProof="0" dirty="0">
              <a:ln w="0"/>
              <a:uLnTx/>
              <a:uFillTx/>
              <a:latin typeface="Arial" panose="020B0604020202020204" pitchFamily="34" charset="0"/>
              <a:ea typeface="HGSSoeiKakugothicUB" panose="020B0900000000000000" pitchFamily="34" charset="-128"/>
              <a:cs typeface="Angsana New" panose="02020603050405020304" pitchFamily="18" charset="-34"/>
            </a:endParaRPr>
          </a:p>
          <a:p>
            <a:pPr marL="365760" marR="0" lvl="0" indent="-36576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3200" b="1" u="none" strike="noStrike" kern="1200" cap="none" spc="0" normalizeH="0" baseline="0" noProof="0" dirty="0">
                <a:ln w="0"/>
                <a:solidFill>
                  <a:srgbClr val="7030A0"/>
                </a:solidFill>
                <a:uLnTx/>
                <a:uFillTx/>
                <a:latin typeface="Arial" panose="020B0604020202020204" pitchFamily="34" charset="0"/>
                <a:ea typeface="HGSSoeiKakugothicUB" panose="020B0900000000000000" pitchFamily="34" charset="-128"/>
                <a:cs typeface="Angsana New" panose="02020603050405020304" pitchFamily="18" charset="-34"/>
              </a:rPr>
              <a:t>KCCQ-TSS at 24, 48 weeks: </a:t>
            </a:r>
            <a:r>
              <a:rPr kumimoji="0" lang="en-US" sz="3200" b="1" u="none" strike="noStrike" kern="1200" cap="none" spc="0" normalizeH="0" baseline="0" noProof="0" dirty="0">
                <a:ln w="0"/>
                <a:solidFill>
                  <a:schemeClr val="accent5">
                    <a:lumMod val="60000"/>
                    <a:lumOff val="40000"/>
                  </a:schemeClr>
                </a:solidFill>
                <a:uLnTx/>
                <a:uFillTx/>
                <a:latin typeface="Arial" panose="020B0604020202020204" pitchFamily="34" charset="0"/>
                <a:ea typeface="HGSSoeiKakugothicUB" panose="020B0900000000000000" pitchFamily="34" charset="-128"/>
                <a:cs typeface="Angsana New" panose="02020603050405020304" pitchFamily="18" charset="-34"/>
              </a:rPr>
              <a:t>no difference</a:t>
            </a:r>
          </a:p>
          <a:p>
            <a:pPr marL="365760" marR="0" lvl="0" indent="-36576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3200" b="1" dirty="0">
                <a:ln w="0"/>
                <a:solidFill>
                  <a:srgbClr val="7030A0"/>
                </a:solidFill>
                <a:latin typeface="Arial" panose="020B0604020202020204" pitchFamily="34" charset="0"/>
                <a:ea typeface="HGSSoeiKakugothicUB" panose="020B0900000000000000" pitchFamily="34" charset="-128"/>
                <a:cs typeface="Angsana New" panose="02020603050405020304" pitchFamily="18" charset="-34"/>
              </a:rPr>
              <a:t>6MWD at 24, 48 weeks: </a:t>
            </a:r>
            <a:r>
              <a:rPr lang="en-US" sz="3200" b="1" dirty="0">
                <a:ln w="0"/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HGSSoeiKakugothicUB" panose="020B0900000000000000" pitchFamily="34" charset="-128"/>
                <a:cs typeface="Angsana New" panose="02020603050405020304" pitchFamily="18" charset="-34"/>
              </a:rPr>
              <a:t>no difference</a:t>
            </a:r>
          </a:p>
          <a:p>
            <a:pPr marL="365760" marR="0" lvl="0" indent="-36576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3200" b="1" dirty="0">
                <a:ln w="0"/>
                <a:solidFill>
                  <a:srgbClr val="7030A0"/>
                </a:solidFill>
                <a:latin typeface="Arial" panose="020B0604020202020204" pitchFamily="34" charset="0"/>
                <a:ea typeface="HGSSoeiKakugothicUB" panose="020B0900000000000000" pitchFamily="34" charset="-128"/>
                <a:cs typeface="Angsana New" panose="02020603050405020304" pitchFamily="18" charset="-34"/>
              </a:rPr>
              <a:t>NTproBNP at 16, 24, 48 weeks: </a:t>
            </a:r>
            <a:r>
              <a:rPr lang="en-US" sz="3200" b="1" dirty="0">
                <a:ln w="0"/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HGSSoeiKakugothicUB" panose="020B0900000000000000" pitchFamily="34" charset="-128"/>
                <a:cs typeface="Angsana New" panose="02020603050405020304" pitchFamily="18" charset="-34"/>
              </a:rPr>
              <a:t>no difference</a:t>
            </a:r>
          </a:p>
          <a:p>
            <a:pPr marL="365760" marR="0" lvl="0" indent="-36576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3200" b="1" dirty="0" err="1">
                <a:ln w="0"/>
                <a:solidFill>
                  <a:srgbClr val="7030A0"/>
                </a:solidFill>
                <a:latin typeface="Arial" panose="020B0604020202020204" pitchFamily="34" charset="0"/>
                <a:ea typeface="HGSSoeiKakugothicUB" panose="020B0900000000000000" pitchFamily="34" charset="-128"/>
                <a:cs typeface="Angsana New" panose="02020603050405020304" pitchFamily="18" charset="-34"/>
              </a:rPr>
              <a:t>hsCRP</a:t>
            </a:r>
            <a:r>
              <a:rPr lang="en-US" sz="3200" b="1" dirty="0">
                <a:ln w="0"/>
                <a:solidFill>
                  <a:srgbClr val="7030A0"/>
                </a:solidFill>
                <a:latin typeface="Arial" panose="020B0604020202020204" pitchFamily="34" charset="0"/>
                <a:ea typeface="HGSSoeiKakugothicUB" panose="020B0900000000000000" pitchFamily="34" charset="-128"/>
                <a:cs typeface="Angsana New" panose="02020603050405020304" pitchFamily="18" charset="-34"/>
              </a:rPr>
              <a:t>, IL-6 at 16, 24, 48 weeks: </a:t>
            </a:r>
            <a:r>
              <a:rPr lang="en-US" sz="3200" b="1" dirty="0">
                <a:ln w="0"/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HGSSoeiKakugothicUB" panose="020B0900000000000000" pitchFamily="34" charset="-128"/>
                <a:cs typeface="Angsana New" panose="02020603050405020304" pitchFamily="18" charset="-34"/>
              </a:rPr>
              <a:t>no difference</a:t>
            </a:r>
          </a:p>
          <a:p>
            <a:pPr marL="365760" marR="0" lvl="0" indent="-36576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3200" b="1" dirty="0">
                <a:ln w="0"/>
                <a:solidFill>
                  <a:srgbClr val="7030A0"/>
                </a:solidFill>
                <a:latin typeface="Arial" panose="020B0604020202020204" pitchFamily="34" charset="0"/>
                <a:ea typeface="HGSSoeiKakugothicUB" panose="020B0900000000000000" pitchFamily="34" charset="-128"/>
                <a:cs typeface="Angsana New" panose="02020603050405020304" pitchFamily="18" charset="-34"/>
              </a:rPr>
              <a:t>Echo parameters at 16, 24 weeks: </a:t>
            </a:r>
            <a:r>
              <a:rPr lang="en-US" sz="3200" b="1" dirty="0">
                <a:ln w="0"/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HGSSoeiKakugothicUB" panose="020B0900000000000000" pitchFamily="34" charset="-128"/>
                <a:cs typeface="Angsana New" panose="02020603050405020304" pitchFamily="18" charset="-34"/>
              </a:rPr>
              <a:t>no difference</a:t>
            </a:r>
            <a:endParaRPr kumimoji="0" lang="en-US" sz="3200" b="1" u="none" strike="noStrike" kern="1200" cap="none" spc="0" normalizeH="0" baseline="0" noProof="0" dirty="0">
              <a:ln w="0"/>
              <a:solidFill>
                <a:schemeClr val="accent5">
                  <a:lumMod val="60000"/>
                  <a:lumOff val="40000"/>
                </a:schemeClr>
              </a:solidFill>
              <a:uLnTx/>
              <a:uFillTx/>
              <a:latin typeface="Arial" panose="020B0604020202020204" pitchFamily="34" charset="0"/>
              <a:ea typeface="HGSSoeiKakugothicUB" panose="020B0900000000000000" pitchFamily="34" charset="-128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773150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256640-F8CD-3120-AC6F-268AE540DF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0905A-B230-96F7-C2EB-933F7F955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Exploratory endpoints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2E4912B-7EF7-5C4A-4C88-B933D91E712A}"/>
              </a:ext>
            </a:extLst>
          </p:cNvPr>
          <p:cNvSpPr/>
          <p:nvPr/>
        </p:nvSpPr>
        <p:spPr>
          <a:xfrm>
            <a:off x="718041" y="1107070"/>
            <a:ext cx="5180984" cy="6606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COMPOSITE OUTCOME </a:t>
            </a:r>
          </a:p>
          <a:p>
            <a:pPr algn="ctr"/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</a:rPr>
              <a:t>(HF hospitalization, MI, or death)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3A8210B-96E5-B1D2-0F1F-A8C3ED89FEF6}"/>
              </a:ext>
            </a:extLst>
          </p:cNvPr>
          <p:cNvSpPr/>
          <p:nvPr/>
        </p:nvSpPr>
        <p:spPr>
          <a:xfrm>
            <a:off x="6718793" y="1107070"/>
            <a:ext cx="5249627" cy="6606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HF HOSPITALIZATION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3218317-BADF-6F38-32DA-108F652B4D2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646" y="1798802"/>
            <a:ext cx="12008913" cy="426475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41B65A8-E557-6774-3B44-C25BD056CC3C}"/>
              </a:ext>
            </a:extLst>
          </p:cNvPr>
          <p:cNvSpPr/>
          <p:nvPr/>
        </p:nvSpPr>
        <p:spPr>
          <a:xfrm>
            <a:off x="6806436" y="2017868"/>
            <a:ext cx="55002" cy="3059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016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FB9F6A-17E2-E73E-9152-E7771200D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5911D-58C2-461F-F697-A15DC8B03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Safety: Adverse events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09E72CB2-AB90-CB67-7C30-23755CF5E3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1400724"/>
              </p:ext>
            </p:extLst>
          </p:nvPr>
        </p:nvGraphicFramePr>
        <p:xfrm>
          <a:off x="314497" y="2403416"/>
          <a:ext cx="11553456" cy="27945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02097">
                  <a:extLst>
                    <a:ext uri="{9D8B030D-6E8A-4147-A177-3AD203B41FA5}">
                      <a16:colId xmlns:a16="http://schemas.microsoft.com/office/drawing/2014/main" val="553082740"/>
                    </a:ext>
                  </a:extLst>
                </a:gridCol>
                <a:gridCol w="2148348">
                  <a:extLst>
                    <a:ext uri="{9D8B030D-6E8A-4147-A177-3AD203B41FA5}">
                      <a16:colId xmlns:a16="http://schemas.microsoft.com/office/drawing/2014/main" val="3678262777"/>
                    </a:ext>
                  </a:extLst>
                </a:gridCol>
                <a:gridCol w="2148348">
                  <a:extLst>
                    <a:ext uri="{9D8B030D-6E8A-4147-A177-3AD203B41FA5}">
                      <a16:colId xmlns:a16="http://schemas.microsoft.com/office/drawing/2014/main" val="2390546144"/>
                    </a:ext>
                  </a:extLst>
                </a:gridCol>
                <a:gridCol w="2148348">
                  <a:extLst>
                    <a:ext uri="{9D8B030D-6E8A-4147-A177-3AD203B41FA5}">
                      <a16:colId xmlns:a16="http://schemas.microsoft.com/office/drawing/2014/main" val="2149254388"/>
                    </a:ext>
                  </a:extLst>
                </a:gridCol>
                <a:gridCol w="1706315">
                  <a:extLst>
                    <a:ext uri="{9D8B030D-6E8A-4147-A177-3AD203B41FA5}">
                      <a16:colId xmlns:a16="http://schemas.microsoft.com/office/drawing/2014/main" val="2791575053"/>
                    </a:ext>
                  </a:extLst>
                </a:gridCol>
              </a:tblGrid>
              <a:tr h="430887">
                <a:tc>
                  <a:txBody>
                    <a:bodyPr/>
                    <a:lstStyle/>
                    <a:p>
                      <a:r>
                        <a:rPr kumimoji="0" lang="en-US" sz="2000" b="1" i="0" u="none" strike="noStrike" kern="1200" cap="none" spc="0" normalizeH="0" baseline="0" dirty="0">
                          <a:ln w="0"/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Adverse event</a:t>
                      </a:r>
                    </a:p>
                  </a:txBody>
                  <a:tcPr marL="18288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 w="0"/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charset="0"/>
                          <a:cs typeface="Arial" panose="020B0604020202020204" pitchFamily="34" charset="0"/>
                        </a:rPr>
                        <a:t>Mitiperstat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 w="0"/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charset="0"/>
                          <a:cs typeface="Arial" panose="020B0604020202020204" pitchFamily="34" charset="0"/>
                        </a:rPr>
                        <a:t>2.5 mg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 w="0"/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charset="0"/>
                          <a:cs typeface="Arial" panose="020B0604020202020204" pitchFamily="34" charset="0"/>
                        </a:rPr>
                        <a:t>Mitiperstat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 w="0"/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charset="0"/>
                          <a:cs typeface="Arial" panose="020B0604020202020204" pitchFamily="34" charset="0"/>
                        </a:rPr>
                        <a:t>5 mg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 w="0"/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charset="0"/>
                          <a:cs typeface="Arial" panose="020B0604020202020204" pitchFamily="34" charset="0"/>
                        </a:rPr>
                        <a:t>Mitiperstat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 w="0"/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charset="0"/>
                          <a:cs typeface="Arial" panose="020B0604020202020204" pitchFamily="34" charset="0"/>
                        </a:rPr>
                        <a:t>pooled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 w="0"/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charset="0"/>
                          <a:cs typeface="Arial" panose="020B0604020202020204" pitchFamily="34" charset="0"/>
                        </a:rPr>
                        <a:t>Placebo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9443557"/>
                  </a:ext>
                </a:extLst>
              </a:tr>
              <a:tr h="430887">
                <a:tc>
                  <a:txBody>
                    <a:bodyPr/>
                    <a:lstStyle/>
                    <a:p>
                      <a:r>
                        <a:rPr kumimoji="0" lang="en-US" sz="1800" b="1" i="0" u="none" strike="noStrike" kern="1200" cap="none" spc="0" normalizeH="0" baseline="0" dirty="0">
                          <a:ln w="0"/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Any adverse event</a:t>
                      </a:r>
                    </a:p>
                  </a:txBody>
                  <a:tcPr marL="18288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4968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 w="0"/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73.9%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 w="0"/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75.0%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 w="0"/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74.5%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 w="0"/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73.6%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5789790"/>
                  </a:ext>
                </a:extLst>
              </a:tr>
              <a:tr h="430887">
                <a:tc>
                  <a:txBody>
                    <a:bodyPr/>
                    <a:lstStyle/>
                    <a:p>
                      <a:r>
                        <a:rPr kumimoji="0" lang="en-US" sz="1800" b="1" i="0" u="none" strike="noStrike" kern="1200" cap="none" spc="0" normalizeH="0" baseline="0" dirty="0">
                          <a:ln w="0"/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Any serious adverse event</a:t>
                      </a:r>
                    </a:p>
                  </a:txBody>
                  <a:tcPr marL="18288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4968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 w="0"/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25.6%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 w="0"/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23.8%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 w="0"/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24.7%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 w="0"/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23.8%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0501983"/>
                  </a:ext>
                </a:extLst>
              </a:tr>
              <a:tr h="430887">
                <a:tc>
                  <a:txBody>
                    <a:bodyPr/>
                    <a:lstStyle/>
                    <a:p>
                      <a:r>
                        <a:rPr kumimoji="0" lang="en-US" sz="1800" b="1" i="0" u="none" strike="noStrike" kern="1200" cap="none" spc="0" normalizeH="0" baseline="0" dirty="0">
                          <a:ln w="0"/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Infection</a:t>
                      </a:r>
                    </a:p>
                  </a:txBody>
                  <a:tcPr marL="18288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4968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 w="0"/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30.8%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 w="0"/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27.5%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 w="0"/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29.1%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 w="0"/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30.2%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721364"/>
                  </a:ext>
                </a:extLst>
              </a:tr>
              <a:tr h="430887">
                <a:tc>
                  <a:txBody>
                    <a:bodyPr/>
                    <a:lstStyle/>
                    <a:p>
                      <a:r>
                        <a:rPr kumimoji="0" lang="en-US" sz="1800" b="1" i="0" u="none" strike="noStrike" kern="1200" cap="none" spc="0" normalizeH="0" baseline="0" dirty="0">
                          <a:ln w="0"/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Serious infection</a:t>
                      </a:r>
                    </a:p>
                  </a:txBody>
                  <a:tcPr marL="18288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4968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 w="0"/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8.1%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 w="0"/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2.9%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 w="0"/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5.5%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 w="0"/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5.5%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479206"/>
                  </a:ext>
                </a:extLst>
              </a:tr>
              <a:tr h="430887">
                <a:tc>
                  <a:txBody>
                    <a:bodyPr/>
                    <a:lstStyle/>
                    <a:p>
                      <a:r>
                        <a:rPr kumimoji="0" lang="en-US" sz="1800" b="1" i="0" u="none" strike="noStrike" kern="1200" cap="none" spc="0" normalizeH="0" baseline="0" dirty="0">
                          <a:ln w="0"/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Maculopapular rash</a:t>
                      </a:r>
                    </a:p>
                  </a:txBody>
                  <a:tcPr marL="18288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4968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 w="0"/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2.6%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FEE">
                        <a:alpha val="5098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 w="0"/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5.4%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FEE">
                        <a:alpha val="5098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 w="0"/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4.0%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FEE">
                        <a:alpha val="5098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 w="0"/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0.4%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FEE">
                        <a:alpha val="5098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9060133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28CCABF0-C7F9-D7F3-B5FD-B1A11215AF1F}"/>
              </a:ext>
            </a:extLst>
          </p:cNvPr>
          <p:cNvSpPr txBox="1"/>
          <p:nvPr/>
        </p:nvSpPr>
        <p:spPr>
          <a:xfrm>
            <a:off x="314497" y="1227637"/>
            <a:ext cx="11553455" cy="949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u="none" strike="noStrike" kern="1200" cap="none" spc="0" normalizeH="0" baseline="0" noProof="0" dirty="0">
                <a:ln w="0"/>
                <a:solidFill>
                  <a:srgbClr val="7030A0"/>
                </a:solidFill>
                <a:uLnTx/>
                <a:uFillTx/>
                <a:latin typeface="Arial" panose="020B0604020202020204" pitchFamily="34" charset="0"/>
                <a:ea typeface="HGSSoeiKakugothicUB" panose="020B0900000000000000" pitchFamily="34" charset="-128"/>
                <a:cs typeface="Angsana New" panose="02020603050405020304" pitchFamily="18" charset="-34"/>
              </a:rPr>
              <a:t>Similar rates of AEs and SAEs (including infections) across treatment groups, except for rash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C665FDF-1670-66F6-B981-F9619FC8608B}"/>
              </a:ext>
            </a:extLst>
          </p:cNvPr>
          <p:cNvSpPr/>
          <p:nvPr/>
        </p:nvSpPr>
        <p:spPr>
          <a:xfrm>
            <a:off x="314497" y="5293891"/>
            <a:ext cx="11553455" cy="3830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r>
              <a:rPr lang="en-US" b="1" dirty="0">
                <a:solidFill>
                  <a:srgbClr val="7030A0"/>
                </a:solidFill>
                <a:latin typeface="Arial" panose="020B0604020202020204" pitchFamily="34" charset="0"/>
              </a:rPr>
              <a:t>Mitiperstat-induced rash: HR 1.97 (95% CI 1.10, 3.55) vs. placebo; rash appears within ~30 days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4C1285F-8C9B-B762-4919-54297D80517F}"/>
              </a:ext>
            </a:extLst>
          </p:cNvPr>
          <p:cNvSpPr/>
          <p:nvPr/>
        </p:nvSpPr>
        <p:spPr>
          <a:xfrm>
            <a:off x="8579224" y="3919818"/>
            <a:ext cx="2904564" cy="82027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269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89899B9A-6230-D6CF-5662-5A9B33E18B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287C6-C0AC-3EFA-63B2-C4C622A9D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tIns="91440" anchor="ctr" anchorCtr="0"/>
          <a:lstStyle/>
          <a:p>
            <a:r>
              <a:rPr lang="en-US" sz="4400" dirty="0"/>
              <a:t>Safety: Skin reaction or rash adverse event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C655E34-E987-DA99-49AD-7026782974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497" y="1213355"/>
            <a:ext cx="11703667" cy="5113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5244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5CFFA8-E7C8-BF24-61C7-587C8E9333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F0418-583F-E4A0-448D-4F59B2465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ENDEAVOR results in context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" name="Table 12">
                <a:extLst>
                  <a:ext uri="{FF2B5EF4-FFF2-40B4-BE49-F238E27FC236}">
                    <a16:creationId xmlns:a16="http://schemas.microsoft.com/office/drawing/2014/main" id="{818C4BFD-28E6-14E2-E9DC-51537F2B409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6427702"/>
                  </p:ext>
                </p:extLst>
              </p:nvPr>
            </p:nvGraphicFramePr>
            <p:xfrm>
              <a:off x="314497" y="1118675"/>
              <a:ext cx="11606324" cy="1501727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2438034">
                      <a:extLst>
                        <a:ext uri="{9D8B030D-6E8A-4147-A177-3AD203B41FA5}">
                          <a16:colId xmlns:a16="http://schemas.microsoft.com/office/drawing/2014/main" val="3764015285"/>
                        </a:ext>
                      </a:extLst>
                    </a:gridCol>
                    <a:gridCol w="2873828">
                      <a:extLst>
                        <a:ext uri="{9D8B030D-6E8A-4147-A177-3AD203B41FA5}">
                          <a16:colId xmlns:a16="http://schemas.microsoft.com/office/drawing/2014/main" val="195124968"/>
                        </a:ext>
                      </a:extLst>
                    </a:gridCol>
                    <a:gridCol w="2098154">
                      <a:extLst>
                        <a:ext uri="{9D8B030D-6E8A-4147-A177-3AD203B41FA5}">
                          <a16:colId xmlns:a16="http://schemas.microsoft.com/office/drawing/2014/main" val="345621326"/>
                        </a:ext>
                      </a:extLst>
                    </a:gridCol>
                    <a:gridCol w="2098154">
                      <a:extLst>
                        <a:ext uri="{9D8B030D-6E8A-4147-A177-3AD203B41FA5}">
                          <a16:colId xmlns:a16="http://schemas.microsoft.com/office/drawing/2014/main" val="2896290993"/>
                        </a:ext>
                      </a:extLst>
                    </a:gridCol>
                    <a:gridCol w="2098154">
                      <a:extLst>
                        <a:ext uri="{9D8B030D-6E8A-4147-A177-3AD203B41FA5}">
                          <a16:colId xmlns:a16="http://schemas.microsoft.com/office/drawing/2014/main" val="657485663"/>
                        </a:ext>
                      </a:extLst>
                    </a:gridCol>
                  </a:tblGrid>
                  <a:tr h="405872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20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Endpoint</a:t>
                          </a:r>
                          <a:endParaRPr kumimoji="0" lang="en-US" sz="20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42567" marR="42567" marT="0" marB="0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206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/>
                          <a:r>
                            <a:rPr lang="en-US" sz="2000" b="1" i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SGLT2i RCTs</a:t>
                          </a:r>
                          <a:endParaRPr lang="en-US" sz="2000" b="1" i="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42567" marR="42567" marT="0" marB="0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206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/>
                          <a:r>
                            <a:rPr lang="en-US" sz="2000" b="1" i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ARNI RCTs</a:t>
                          </a:r>
                          <a:endParaRPr lang="en-US" sz="2000" b="1" i="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42567" marR="42567" marT="0" marB="0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206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/>
                          <a:r>
                            <a:rPr lang="en-US" sz="2000" b="1" i="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MRA RCTs</a:t>
                          </a:r>
                        </a:p>
                      </a:txBody>
                      <a:tcPr marL="42567" marR="42567" marT="0" marB="0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206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/>
                          <a:r>
                            <a:rPr lang="en-US" sz="2000" b="1" i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ENDEAVOR</a:t>
                          </a:r>
                          <a:endParaRPr lang="en-US" sz="2000" b="1" i="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42567" marR="42567" marT="0" marB="0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206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1025038"/>
                      </a:ext>
                    </a:extLst>
                  </a:tr>
                  <a:tr h="365285">
                    <a:tc>
                      <a:txBody>
                        <a:bodyPr/>
                        <a:lstStyle/>
                        <a:p>
                          <a:pPr marL="0" marR="0"/>
                          <a:r>
                            <a:rPr lang="en-US" sz="1800" b="1" i="0" dirty="0">
                              <a:solidFill>
                                <a:srgbClr val="0070C0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KCCQ scores</a:t>
                          </a:r>
                          <a:endParaRPr lang="en-US" sz="1800" b="1" i="0" dirty="0">
                            <a:solidFill>
                              <a:srgbClr val="0070C0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R="42567" marT="0" marB="0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/>
                          <a:r>
                            <a:rPr lang="en-US" sz="1800" b="1" i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Minimal improvement</a:t>
                          </a:r>
                          <a:r>
                            <a:rPr lang="en-US" sz="1800" b="1" i="0" baseline="30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*</a:t>
                          </a:r>
                          <a:endParaRPr lang="en-US" sz="1800" b="1" i="0" baseline="300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42567" marR="42567" marT="0" marB="0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/>
                          <a:r>
                            <a:rPr lang="en-US" sz="1800" b="1" i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Neutral</a:t>
                          </a:r>
                          <a:r>
                            <a:rPr lang="en-US" sz="1800" b="1" i="0" baseline="30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**</a:t>
                          </a:r>
                          <a:endParaRPr lang="en-US" sz="1800" b="1" i="0" baseline="300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42567" marR="42567" marT="0" marB="0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/>
                          <a:r>
                            <a:rPr lang="en-US" sz="1800" b="1" i="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Neutral</a:t>
                          </a:r>
                        </a:p>
                      </a:txBody>
                      <a:tcPr marL="42567" marR="42567" marT="0" marB="0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/>
                          <a:r>
                            <a:rPr lang="en-US" sz="1800" b="1" i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Neutral</a:t>
                          </a:r>
                          <a:endParaRPr lang="en-US" sz="1800" b="1" i="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42567" marR="42567" marT="0" marB="0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977364422"/>
                      </a:ext>
                    </a:extLst>
                  </a:tr>
                  <a:tr h="365285">
                    <a:tc>
                      <a:txBody>
                        <a:bodyPr/>
                        <a:lstStyle/>
                        <a:p>
                          <a:pPr marL="0" marR="0"/>
                          <a:r>
                            <a:rPr lang="en-US" sz="1800" b="1" i="0" dirty="0">
                              <a:solidFill>
                                <a:srgbClr val="0070C0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6MWD</a:t>
                          </a:r>
                          <a:endParaRPr lang="en-US" sz="1800" b="1" i="0" dirty="0">
                            <a:solidFill>
                              <a:srgbClr val="0070C0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R="42567" marT="0" marB="0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1" i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Neutral</a:t>
                          </a:r>
                          <a14:m>
                            <m:oMath xmlns:m="http://schemas.openxmlformats.org/officeDocument/2006/math">
                              <m:r>
                                <a:rPr lang="en-US" sz="1800" b="1" i="0" baseline="30000" dirty="0" smtClean="0">
                                  <a:effectLst/>
                                  <a:latin typeface="Cambria Math" panose="02040503050406030204" pitchFamily="18" charset="0"/>
                                </a:rPr>
                                <m:t>†</m:t>
                              </m:r>
                            </m:oMath>
                          </a14:m>
                          <a:endParaRPr lang="en-US" sz="1800" b="1" i="0" baseline="300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42567" marR="42567" marT="0" marB="0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/>
                          <a:r>
                            <a:rPr lang="en-US" sz="1800" b="1" i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Neutral</a:t>
                          </a:r>
                          <a:endParaRPr lang="en-US" sz="1800" b="1" i="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42567" marR="42567" marT="0" marB="0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/>
                          <a:r>
                            <a:rPr lang="en-US" sz="1800" b="1" i="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Slightly worse</a:t>
                          </a:r>
                          <a14:m>
                            <m:oMath xmlns:m="http://schemas.openxmlformats.org/officeDocument/2006/math">
                              <m:r>
                                <a:rPr kumimoji="0" lang="en-US" sz="1800" b="1" i="0" u="none" strike="noStrike" kern="1200" cap="none" spc="0" normalizeH="0" baseline="3000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‡</m:t>
                              </m:r>
                            </m:oMath>
                          </a14:m>
                          <a:endParaRPr lang="en-US" sz="1800" b="1" i="0" baseline="300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42567" marR="42567" marT="0" marB="0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/>
                          <a:r>
                            <a:rPr lang="en-US" sz="1800" b="1" i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Neutral</a:t>
                          </a:r>
                          <a:endParaRPr lang="en-US" sz="1800" b="1" i="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42567" marR="42567" marT="0" marB="0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799590603"/>
                      </a:ext>
                    </a:extLst>
                  </a:tr>
                  <a:tr h="365285">
                    <a:tc>
                      <a:txBody>
                        <a:bodyPr/>
                        <a:lstStyle/>
                        <a:p>
                          <a:pPr marL="0" marR="0">
                            <a:tabLst>
                              <a:tab pos="1072515" algn="ctr"/>
                            </a:tabLst>
                          </a:pPr>
                          <a:r>
                            <a:rPr lang="en-US" sz="1800" b="1" i="0" dirty="0">
                              <a:solidFill>
                                <a:srgbClr val="0070C0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HF hospitalizations</a:t>
                          </a:r>
                        </a:p>
                      </a:txBody>
                      <a:tcPr marR="42567" marT="0" marB="0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10000"/>
                            <a:lumOff val="9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Reduced</a:t>
                          </a:r>
                        </a:p>
                      </a:txBody>
                      <a:tcPr marL="42567" marR="42567" marT="0" marB="0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10000"/>
                            <a:lumOff val="9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Reduced</a:t>
                          </a:r>
                        </a:p>
                      </a:txBody>
                      <a:tcPr marL="42567" marR="42567" marT="0" marB="0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10000"/>
                            <a:lumOff val="9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Reduced</a:t>
                          </a:r>
                        </a:p>
                      </a:txBody>
                      <a:tcPr marL="42567" marR="42567" marT="0" marB="0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10000"/>
                            <a:lumOff val="9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(Reduced)</a:t>
                          </a:r>
                        </a:p>
                      </a:txBody>
                      <a:tcPr marL="42567" marR="42567" marT="0" marB="0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10000"/>
                            <a:lumOff val="9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4529085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3" name="Table 12">
                <a:extLst>
                  <a:ext uri="{FF2B5EF4-FFF2-40B4-BE49-F238E27FC236}">
                    <a16:creationId xmlns:a16="http://schemas.microsoft.com/office/drawing/2014/main" id="{818C4BFD-28E6-14E2-E9DC-51537F2B409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6427702"/>
                  </p:ext>
                </p:extLst>
              </p:nvPr>
            </p:nvGraphicFramePr>
            <p:xfrm>
              <a:off x="314497" y="1118675"/>
              <a:ext cx="11606324" cy="1501727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2438034">
                      <a:extLst>
                        <a:ext uri="{9D8B030D-6E8A-4147-A177-3AD203B41FA5}">
                          <a16:colId xmlns:a16="http://schemas.microsoft.com/office/drawing/2014/main" val="3764015285"/>
                        </a:ext>
                      </a:extLst>
                    </a:gridCol>
                    <a:gridCol w="2873828">
                      <a:extLst>
                        <a:ext uri="{9D8B030D-6E8A-4147-A177-3AD203B41FA5}">
                          <a16:colId xmlns:a16="http://schemas.microsoft.com/office/drawing/2014/main" val="195124968"/>
                        </a:ext>
                      </a:extLst>
                    </a:gridCol>
                    <a:gridCol w="2098154">
                      <a:extLst>
                        <a:ext uri="{9D8B030D-6E8A-4147-A177-3AD203B41FA5}">
                          <a16:colId xmlns:a16="http://schemas.microsoft.com/office/drawing/2014/main" val="345621326"/>
                        </a:ext>
                      </a:extLst>
                    </a:gridCol>
                    <a:gridCol w="2098154">
                      <a:extLst>
                        <a:ext uri="{9D8B030D-6E8A-4147-A177-3AD203B41FA5}">
                          <a16:colId xmlns:a16="http://schemas.microsoft.com/office/drawing/2014/main" val="2896290993"/>
                        </a:ext>
                      </a:extLst>
                    </a:gridCol>
                    <a:gridCol w="2098154">
                      <a:extLst>
                        <a:ext uri="{9D8B030D-6E8A-4147-A177-3AD203B41FA5}">
                          <a16:colId xmlns:a16="http://schemas.microsoft.com/office/drawing/2014/main" val="657485663"/>
                        </a:ext>
                      </a:extLst>
                    </a:gridCol>
                  </a:tblGrid>
                  <a:tr h="405872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20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Endpoint</a:t>
                          </a:r>
                          <a:endParaRPr kumimoji="0" lang="en-US" sz="20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42567" marR="42567" marT="0" marB="0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206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/>
                          <a:r>
                            <a:rPr lang="en-US" sz="2000" b="1" i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SGLT2i RCTs</a:t>
                          </a:r>
                          <a:endParaRPr lang="en-US" sz="2000" b="1" i="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42567" marR="42567" marT="0" marB="0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206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/>
                          <a:r>
                            <a:rPr lang="en-US" sz="2000" b="1" i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ARNI RCTs</a:t>
                          </a:r>
                          <a:endParaRPr lang="en-US" sz="2000" b="1" i="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42567" marR="42567" marT="0" marB="0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206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/>
                          <a:r>
                            <a:rPr lang="en-US" sz="2000" b="1" i="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MRA RCTs</a:t>
                          </a:r>
                        </a:p>
                      </a:txBody>
                      <a:tcPr marL="42567" marR="42567" marT="0" marB="0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206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/>
                          <a:r>
                            <a:rPr lang="en-US" sz="2000" b="1" i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ENDEAVOR</a:t>
                          </a:r>
                          <a:endParaRPr lang="en-US" sz="2000" b="1" i="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42567" marR="42567" marT="0" marB="0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206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1025038"/>
                      </a:ext>
                    </a:extLst>
                  </a:tr>
                  <a:tr h="365285">
                    <a:tc>
                      <a:txBody>
                        <a:bodyPr/>
                        <a:lstStyle/>
                        <a:p>
                          <a:pPr marL="0" marR="0"/>
                          <a:r>
                            <a:rPr lang="en-US" sz="1800" b="1" i="0" dirty="0">
                              <a:solidFill>
                                <a:srgbClr val="0070C0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KCCQ scores</a:t>
                          </a:r>
                          <a:endParaRPr lang="en-US" sz="1800" b="1" i="0" dirty="0">
                            <a:solidFill>
                              <a:srgbClr val="0070C0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R="42567" marT="0" marB="0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/>
                          <a:r>
                            <a:rPr lang="en-US" sz="1800" b="1" i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Minimal improvement</a:t>
                          </a:r>
                          <a:r>
                            <a:rPr lang="en-US" sz="1800" b="1" i="0" baseline="30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*</a:t>
                          </a:r>
                          <a:endParaRPr lang="en-US" sz="1800" b="1" i="0" baseline="300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42567" marR="42567" marT="0" marB="0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/>
                          <a:r>
                            <a:rPr lang="en-US" sz="1800" b="1" i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Neutral</a:t>
                          </a:r>
                          <a:r>
                            <a:rPr lang="en-US" sz="1800" b="1" i="0" baseline="30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**</a:t>
                          </a:r>
                          <a:endParaRPr lang="en-US" sz="1800" b="1" i="0" baseline="300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42567" marR="42567" marT="0" marB="0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/>
                          <a:r>
                            <a:rPr lang="en-US" sz="1800" b="1" i="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Neutral</a:t>
                          </a:r>
                        </a:p>
                      </a:txBody>
                      <a:tcPr marL="42567" marR="42567" marT="0" marB="0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/>
                          <a:r>
                            <a:rPr lang="en-US" sz="1800" b="1" i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Neutral</a:t>
                          </a:r>
                          <a:endParaRPr lang="en-US" sz="1800" b="1" i="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42567" marR="42567" marT="0" marB="0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977364422"/>
                      </a:ext>
                    </a:extLst>
                  </a:tr>
                  <a:tr h="365285">
                    <a:tc>
                      <a:txBody>
                        <a:bodyPr/>
                        <a:lstStyle/>
                        <a:p>
                          <a:pPr marL="0" marR="0"/>
                          <a:r>
                            <a:rPr lang="en-US" sz="1800" b="1" i="0" dirty="0">
                              <a:solidFill>
                                <a:srgbClr val="0070C0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6MWD</a:t>
                          </a:r>
                          <a:endParaRPr lang="en-US" sz="1800" b="1" i="0" dirty="0">
                            <a:solidFill>
                              <a:srgbClr val="0070C0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R="42567" marT="0" marB="0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2567" marR="42567" marT="0" marB="0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84581" t="-220690" r="-218943" b="-1275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/>
                          <a:r>
                            <a:rPr lang="en-US" sz="1800" b="1" i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Neutral</a:t>
                          </a:r>
                          <a:endParaRPr lang="en-US" sz="1800" b="1" i="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42567" marR="42567" marT="0" marB="0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2567" marR="42567" marT="0" marB="0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351807" t="-220690" r="-100000" b="-1275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/>
                          <a:r>
                            <a:rPr lang="en-US" sz="1800" b="1" i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Neutral</a:t>
                          </a:r>
                          <a:endParaRPr lang="en-US" sz="1800" b="1" i="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42567" marR="42567" marT="0" marB="0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799590603"/>
                      </a:ext>
                    </a:extLst>
                  </a:tr>
                  <a:tr h="365285">
                    <a:tc>
                      <a:txBody>
                        <a:bodyPr/>
                        <a:lstStyle/>
                        <a:p>
                          <a:pPr marL="0" marR="0">
                            <a:tabLst>
                              <a:tab pos="1072515" algn="ctr"/>
                            </a:tabLst>
                          </a:pPr>
                          <a:r>
                            <a:rPr lang="en-US" sz="1800" b="1" i="0" dirty="0">
                              <a:solidFill>
                                <a:srgbClr val="0070C0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HF hospitalizations</a:t>
                          </a:r>
                        </a:p>
                      </a:txBody>
                      <a:tcPr marR="42567" marT="0" marB="0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10000"/>
                            <a:lumOff val="9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Reduced</a:t>
                          </a:r>
                        </a:p>
                      </a:txBody>
                      <a:tcPr marL="42567" marR="42567" marT="0" marB="0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10000"/>
                            <a:lumOff val="9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Reduced</a:t>
                          </a:r>
                        </a:p>
                      </a:txBody>
                      <a:tcPr marL="42567" marR="42567" marT="0" marB="0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10000"/>
                            <a:lumOff val="9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Reduced</a:t>
                          </a:r>
                        </a:p>
                      </a:txBody>
                      <a:tcPr marL="42567" marR="42567" marT="0" marB="0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10000"/>
                            <a:lumOff val="9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(Reduced)</a:t>
                          </a:r>
                        </a:p>
                      </a:txBody>
                      <a:tcPr marL="42567" marR="42567" marT="0" marB="0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10000"/>
                            <a:lumOff val="9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4529085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AA58201-AA45-B759-EE9E-B2B4DBE4E28A}"/>
                  </a:ext>
                </a:extLst>
              </p:cNvPr>
              <p:cNvSpPr txBox="1"/>
              <p:nvPr/>
            </p:nvSpPr>
            <p:spPr>
              <a:xfrm>
                <a:off x="220367" y="2620402"/>
                <a:ext cx="11471851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100" dirty="0">
                    <a:latin typeface="Arial" panose="020B0604020202020204" pitchFamily="34" charset="0"/>
                    <a:cs typeface="Arial" panose="020B0604020202020204" pitchFamily="34" charset="0"/>
                  </a:rPr>
                  <a:t>*Only 1-2 point improvement in EMPEROR-PEF and DELIVER; neutral in smaller EMPERIAL- and DETERMINE-PEF trials; only PRESERVED-HF showed significant improvement</a:t>
                </a:r>
              </a:p>
              <a:p>
                <a:r>
                  <a:rPr lang="en-US" sz="1100" dirty="0">
                    <a:latin typeface="Arial" panose="020B0604020202020204" pitchFamily="34" charset="0"/>
                    <a:cs typeface="Arial" panose="020B0604020202020204" pitchFamily="34" charset="0"/>
                  </a:rPr>
                  <a:t>**Neutral in PARALLAX-HF; borderline slight improvement in PARAGON-HF</a:t>
                </a:r>
              </a:p>
              <a:p>
                <a14:m>
                  <m:oMath xmlns:m="http://schemas.openxmlformats.org/officeDocument/2006/math">
                    <m:r>
                      <a:rPr lang="en-US" sz="1100" b="1" dirty="0">
                        <a:latin typeface="Cambria Math" panose="02040503050406030204" pitchFamily="18" charset="0"/>
                      </a:rPr>
                      <m:t>†</m:t>
                    </m:r>
                  </m:oMath>
                </a14:m>
                <a:r>
                  <a:rPr lang="en-US" sz="1100" dirty="0">
                    <a:latin typeface="Arial" panose="020B0604020202020204" pitchFamily="34" charset="0"/>
                    <a:cs typeface="Arial" panose="020B0604020202020204" pitchFamily="34" charset="0"/>
                  </a:rPr>
                  <a:t>Neutral in EMPERIAL- and DETERMINE-Preserved trials; only PRESERVED-HF showed significant improvement</a:t>
                </a:r>
              </a:p>
              <a:p>
                <a14:m>
                  <m:oMath xmlns:m="http://schemas.openxmlformats.org/officeDocument/2006/math">
                    <m:r>
                      <a:rPr lang="en-US" sz="1100" dirty="0" smtClean="0">
                        <a:latin typeface="Cambria Math" panose="02040503050406030204" pitchFamily="18" charset="0"/>
                      </a:rPr>
                      <m:t>‡</m:t>
                    </m:r>
                  </m:oMath>
                </a14:m>
                <a:r>
                  <a:rPr lang="en-US" sz="1100" dirty="0">
                    <a:latin typeface="Arial" panose="020B0604020202020204" pitchFamily="34" charset="0"/>
                    <a:cs typeface="Arial" panose="020B0604020202020204" pitchFamily="34" charset="0"/>
                  </a:rPr>
                  <a:t>Based on results of ALDO-DHF trial</a:t>
                </a:r>
                <a:endParaRPr lang="en-US" sz="11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AA58201-AA45-B759-EE9E-B2B4DBE4E2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367" y="2620402"/>
                <a:ext cx="11471851" cy="769441"/>
              </a:xfrm>
              <a:prstGeom prst="rect">
                <a:avLst/>
              </a:prstGeom>
              <a:blipFill>
                <a:blip r:embed="rId3"/>
                <a:stretch>
                  <a:fillRect b="-4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6B0383BD-E8E7-3C1E-1915-49E71986C0FE}"/>
              </a:ext>
            </a:extLst>
          </p:cNvPr>
          <p:cNvSpPr txBox="1"/>
          <p:nvPr/>
        </p:nvSpPr>
        <p:spPr>
          <a:xfrm>
            <a:off x="314497" y="3468158"/>
            <a:ext cx="11591954" cy="2317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3200" b="1" dirty="0">
                <a:ln w="0"/>
                <a:solidFill>
                  <a:srgbClr val="7030A0"/>
                </a:solidFill>
                <a:latin typeface="Arial" panose="020B0604020202020204" pitchFamily="34" charset="0"/>
                <a:ea typeface="HGSSoeiKakugothicUB" panose="020B0900000000000000" pitchFamily="34" charset="-128"/>
                <a:cs typeface="Angsana New" panose="02020603050405020304" pitchFamily="18" charset="-34"/>
              </a:rPr>
              <a:t>Can longitudinal proteomics analysis provide support for potential reduction in HF events?</a:t>
            </a:r>
          </a:p>
          <a:p>
            <a:pPr marL="460375" marR="0" lvl="1" indent="-3937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ystem Font Regular"/>
              <a:buChar char="⇢"/>
              <a:defRPr/>
            </a:pPr>
            <a:r>
              <a:rPr kumimoji="0" lang="en-US" sz="2400" b="1" u="none" strike="noStrike" kern="1200" cap="none" spc="0" normalizeH="0" baseline="0" noProof="0" dirty="0">
                <a:ln w="0"/>
                <a:uLnTx/>
                <a:uFillTx/>
                <a:latin typeface="Arial" panose="020B0604020202020204" pitchFamily="34" charset="0"/>
                <a:ea typeface="HGSSoeiKakugothicUB" panose="020B0900000000000000" pitchFamily="34" charset="-128"/>
                <a:cs typeface="Angsana New" panose="02020603050405020304" pitchFamily="18" charset="-34"/>
              </a:rPr>
              <a:t>ENDEAVOR proteomics </a:t>
            </a:r>
            <a:r>
              <a:rPr kumimoji="0" lang="en-US" sz="2400" b="1" u="none" strike="noStrike" kern="1200" cap="none" spc="0" normalizeH="0" baseline="0" noProof="0" dirty="0" err="1">
                <a:ln w="0"/>
                <a:uLnTx/>
                <a:uFillTx/>
                <a:latin typeface="Arial" panose="020B0604020202020204" pitchFamily="34" charset="0"/>
                <a:ea typeface="HGSSoeiKakugothicUB" panose="020B0900000000000000" pitchFamily="34" charset="-128"/>
                <a:cs typeface="Angsana New" panose="02020603050405020304" pitchFamily="18" charset="-34"/>
              </a:rPr>
              <a:t>substudy</a:t>
            </a:r>
            <a:r>
              <a:rPr kumimoji="0" lang="en-US" sz="2400" b="1" u="none" strike="noStrike" kern="1200" cap="none" spc="0" normalizeH="0" baseline="0" noProof="0" dirty="0">
                <a:ln w="0"/>
                <a:uLnTx/>
                <a:uFillTx/>
                <a:latin typeface="Arial" panose="020B0604020202020204" pitchFamily="34" charset="0"/>
                <a:ea typeface="HGSSoeiKakugothicUB" panose="020B0900000000000000" pitchFamily="34" charset="-128"/>
                <a:cs typeface="Angsana New" panose="02020603050405020304" pitchFamily="18" charset="-34"/>
              </a:rPr>
              <a:t> </a:t>
            </a:r>
          </a:p>
          <a:p>
            <a:pPr marL="460375" marR="0" lvl="1" indent="-3937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ystem Font Regular"/>
              <a:buChar char="⇢"/>
              <a:defRPr/>
            </a:pPr>
            <a:r>
              <a:rPr lang="en-US" sz="2400" b="1" dirty="0">
                <a:ln w="0"/>
                <a:latin typeface="Arial" panose="020B0604020202020204" pitchFamily="34" charset="0"/>
                <a:ea typeface="HGSSoeiKakugothicUB" panose="020B0900000000000000" pitchFamily="34" charset="-128"/>
                <a:cs typeface="Angsana New" panose="02020603050405020304" pitchFamily="18" charset="-34"/>
              </a:rPr>
              <a:t>N=</a:t>
            </a:r>
            <a:r>
              <a:rPr kumimoji="0" lang="en-US" sz="2400" b="1" u="none" strike="noStrike" kern="1200" cap="none" spc="0" normalizeH="0" baseline="0" noProof="0" dirty="0">
                <a:ln w="0"/>
                <a:uLnTx/>
                <a:uFillTx/>
                <a:latin typeface="Arial" panose="020B0604020202020204" pitchFamily="34" charset="0"/>
                <a:ea typeface="HGSSoeiKakugothicUB" panose="020B0900000000000000" pitchFamily="34" charset="-128"/>
                <a:cs typeface="Angsana New" panose="02020603050405020304" pitchFamily="18" charset="-34"/>
              </a:rPr>
              <a:t>397 patients, 2824 proteins </a:t>
            </a:r>
          </a:p>
          <a:p>
            <a:pPr marL="460375" marR="0" lvl="1" indent="-3937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ystem Font Regular"/>
              <a:buChar char="⇢"/>
              <a:defRPr/>
            </a:pPr>
            <a:r>
              <a:rPr kumimoji="0" lang="en-US" sz="2400" b="1" u="none" strike="noStrike" kern="1200" cap="none" spc="0" normalizeH="0" baseline="0" noProof="0" dirty="0">
                <a:ln w="0"/>
                <a:uLnTx/>
                <a:uFillTx/>
                <a:latin typeface="Arial" panose="020B0604020202020204" pitchFamily="34" charset="0"/>
                <a:ea typeface="HGSSoeiKakugothicUB" panose="020B0900000000000000" pitchFamily="34" charset="-128"/>
                <a:cs typeface="Angsana New" panose="02020603050405020304" pitchFamily="18" charset="-34"/>
              </a:rPr>
              <a:t>Proteins measured using </a:t>
            </a:r>
            <a:r>
              <a:rPr kumimoji="0" lang="en-US" sz="2400" b="1" u="none" strike="noStrike" kern="1200" cap="none" spc="0" normalizeH="0" baseline="0" noProof="0" dirty="0" err="1">
                <a:ln w="0"/>
                <a:uLnTx/>
                <a:uFillTx/>
                <a:latin typeface="Arial" panose="020B0604020202020204" pitchFamily="34" charset="0"/>
                <a:ea typeface="HGSSoeiKakugothicUB" panose="020B0900000000000000" pitchFamily="34" charset="-128"/>
                <a:cs typeface="Angsana New" panose="02020603050405020304" pitchFamily="18" charset="-34"/>
              </a:rPr>
              <a:t>Olink</a:t>
            </a:r>
            <a:r>
              <a:rPr kumimoji="0" lang="en-US" sz="2400" b="1" u="none" strike="noStrike" kern="1200" cap="none" spc="0" normalizeH="0" baseline="0" noProof="0" dirty="0">
                <a:ln w="0"/>
                <a:uLnTx/>
                <a:uFillTx/>
                <a:latin typeface="Arial" panose="020B0604020202020204" pitchFamily="34" charset="0"/>
                <a:ea typeface="HGSSoeiKakugothicUB" panose="020B0900000000000000" pitchFamily="34" charset="-128"/>
                <a:cs typeface="Angsana New" panose="02020603050405020304" pitchFamily="18" charset="-34"/>
              </a:rPr>
              <a:t> Explore platform at baseline, 16 weeks </a:t>
            </a:r>
          </a:p>
        </p:txBody>
      </p:sp>
    </p:spTree>
    <p:extLst>
      <p:ext uri="{BB962C8B-B14F-4D97-AF65-F5344CB8AC3E}">
        <p14:creationId xmlns:p14="http://schemas.microsoft.com/office/powerpoint/2010/main" val="2107098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59694C-E5C4-C84A-DC34-8D540B761E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6E90F-A19D-B62D-BD73-698CF89C2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en-US" sz="3600" dirty="0"/>
              <a:t>WGCNA: 3 protein clusters change with mitiperstat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BFF6CE1-DF63-B289-C344-ED1FCB2239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85" y="1252408"/>
            <a:ext cx="11359430" cy="496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3170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6BE71F-7C45-042F-C07C-252D186F21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A3B76-D83B-3F5B-B12C-957ECBE8F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en-US" sz="3600" dirty="0"/>
              <a:t>WGCNA: 3 protein clusters change with mitiperstat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9C9DEB-5466-F00A-B9A9-9DD0A48DB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48" y="1061640"/>
            <a:ext cx="12012903" cy="4969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3912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B6EF4C-4889-F5BC-4883-467E642E82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731BD-8E08-8E91-4B36-BFC2DA492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en-US" sz="3600" dirty="0"/>
              <a:t>Mitiperstat attenuates effect of high-risk proteins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EE1DAC-7EA4-0672-03B1-B6964E9CA157}"/>
              </a:ext>
            </a:extLst>
          </p:cNvPr>
          <p:cNvSpPr txBox="1"/>
          <p:nvPr/>
        </p:nvSpPr>
        <p:spPr>
          <a:xfrm>
            <a:off x="1" y="1033502"/>
            <a:ext cx="12192000" cy="40011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</a:rPr>
              <a:t>Comparison of protein-HF risk associations: UK Biobank vs. ENDEAVOR groups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ight Arrow 2">
                <a:extLst>
                  <a:ext uri="{FF2B5EF4-FFF2-40B4-BE49-F238E27FC236}">
                    <a16:creationId xmlns:a16="http://schemas.microsoft.com/office/drawing/2014/main" id="{333C4692-FC50-C747-14DC-99C7F3FB1B86}"/>
                  </a:ext>
                </a:extLst>
              </p:cNvPr>
              <p:cNvSpPr/>
              <p:nvPr/>
            </p:nvSpPr>
            <p:spPr>
              <a:xfrm>
                <a:off x="314497" y="1432478"/>
                <a:ext cx="11661603" cy="838200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 dirty="0">
                    <a:latin typeface="Arial" panose="020B0604020202020204" pitchFamily="34" charset="0"/>
                  </a:rPr>
                  <a:t>Progressively </a:t>
                </a:r>
                <a14:m>
                  <m:oMath xmlns:m="http://schemas.openxmlformats.org/officeDocument/2006/math">
                    <m:r>
                      <a:rPr lang="en-US" sz="1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↓</m:t>
                    </m:r>
                  </m:oMath>
                </a14:m>
                <a:r>
                  <a:rPr lang="en-US" sz="1600" b="1" dirty="0">
                    <a:latin typeface="Arial" panose="020B0604020202020204" pitchFamily="34" charset="0"/>
                  </a:rPr>
                  <a:t>correlation of protein-HF hospitalization hazard ratios from placebo to </a:t>
                </a:r>
                <a:r>
                  <a:rPr lang="en-US" sz="1600" b="1" dirty="0" err="1">
                    <a:latin typeface="Arial" panose="020B0604020202020204" pitchFamily="34" charset="0"/>
                  </a:rPr>
                  <a:t>miti</a:t>
                </a:r>
                <a:r>
                  <a:rPr lang="en-US" sz="1600" b="1" dirty="0">
                    <a:latin typeface="Arial" panose="020B0604020202020204" pitchFamily="34" charset="0"/>
                  </a:rPr>
                  <a:t> 2.5 mg to </a:t>
                </a:r>
                <a:r>
                  <a:rPr lang="en-US" sz="1600" b="1" dirty="0" err="1">
                    <a:latin typeface="Arial" panose="020B0604020202020204" pitchFamily="34" charset="0"/>
                  </a:rPr>
                  <a:t>miti</a:t>
                </a:r>
                <a:r>
                  <a:rPr lang="en-US" sz="1600" b="1" dirty="0">
                    <a:latin typeface="Arial" panose="020B0604020202020204" pitchFamily="34" charset="0"/>
                  </a:rPr>
                  <a:t> 5 mg</a:t>
                </a:r>
              </a:p>
            </p:txBody>
          </p:sp>
        </mc:Choice>
        <mc:Fallback xmlns="">
          <p:sp>
            <p:nvSpPr>
              <p:cNvPr id="3" name="Right Arrow 2">
                <a:extLst>
                  <a:ext uri="{FF2B5EF4-FFF2-40B4-BE49-F238E27FC236}">
                    <a16:creationId xmlns:a16="http://schemas.microsoft.com/office/drawing/2014/main" id="{333C4692-FC50-C747-14DC-99C7F3FB1B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497" y="1432478"/>
                <a:ext cx="11661603" cy="838200"/>
              </a:xfrm>
              <a:prstGeom prst="rightArrow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86513042-9118-0E96-021A-2EF15C481B3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14497" y="2270678"/>
            <a:ext cx="11689035" cy="3975481"/>
          </a:xfrm>
          <a:custGeom>
            <a:avLst/>
            <a:gdLst>
              <a:gd name="connsiteX0" fmla="*/ 0 w 11689035"/>
              <a:gd name="connsiteY0" fmla="*/ 0 h 3975481"/>
              <a:gd name="connsiteX1" fmla="*/ 11001400 w 11689035"/>
              <a:gd name="connsiteY1" fmla="*/ 0 h 3975481"/>
              <a:gd name="connsiteX2" fmla="*/ 11001400 w 11689035"/>
              <a:gd name="connsiteY2" fmla="*/ 270817 h 3975481"/>
              <a:gd name="connsiteX3" fmla="*/ 11492217 w 11689035"/>
              <a:gd name="connsiteY3" fmla="*/ 270817 h 3975481"/>
              <a:gd name="connsiteX4" fmla="*/ 11492217 w 11689035"/>
              <a:gd name="connsiteY4" fmla="*/ 0 h 3975481"/>
              <a:gd name="connsiteX5" fmla="*/ 11689035 w 11689035"/>
              <a:gd name="connsiteY5" fmla="*/ 0 h 3975481"/>
              <a:gd name="connsiteX6" fmla="*/ 11689035 w 11689035"/>
              <a:gd name="connsiteY6" fmla="*/ 3975481 h 3975481"/>
              <a:gd name="connsiteX7" fmla="*/ 0 w 11689035"/>
              <a:gd name="connsiteY7" fmla="*/ 3975481 h 397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689035" h="3975481">
                <a:moveTo>
                  <a:pt x="0" y="0"/>
                </a:moveTo>
                <a:lnTo>
                  <a:pt x="11001400" y="0"/>
                </a:lnTo>
                <a:lnTo>
                  <a:pt x="11001400" y="270817"/>
                </a:lnTo>
                <a:lnTo>
                  <a:pt x="11492217" y="270817"/>
                </a:lnTo>
                <a:lnTo>
                  <a:pt x="11492217" y="0"/>
                </a:lnTo>
                <a:lnTo>
                  <a:pt x="11689035" y="0"/>
                </a:lnTo>
                <a:lnTo>
                  <a:pt x="11689035" y="3975481"/>
                </a:lnTo>
                <a:lnTo>
                  <a:pt x="0" y="397548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343496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94763-5CD5-969B-0746-A4E781D80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Presenter disclosures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EFB48F-9E55-ED8A-C085-A4D2D0B2183E}"/>
              </a:ext>
            </a:extLst>
          </p:cNvPr>
          <p:cNvSpPr txBox="1"/>
          <p:nvPr/>
        </p:nvSpPr>
        <p:spPr>
          <a:xfrm>
            <a:off x="230522" y="1168645"/>
            <a:ext cx="1137676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5760" marR="0" lvl="0" indent="-3657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3600" b="1" u="none" strike="noStrike" kern="1200" cap="none" spc="0" normalizeH="0" baseline="0" noProof="0" dirty="0">
                <a:ln w="0"/>
                <a:solidFill>
                  <a:srgbClr val="7030A0"/>
                </a:solidFill>
                <a:uLnTx/>
                <a:uFillTx/>
                <a:latin typeface="Arial" panose="020B0604020202020204" pitchFamily="34" charset="0"/>
                <a:ea typeface="HGSSoeiKakugothicUB" panose="020B0900000000000000" pitchFamily="34" charset="-128"/>
                <a:cs typeface="Angsana New" panose="02020603050405020304" pitchFamily="18" charset="-34"/>
              </a:rPr>
              <a:t>Research funding:</a:t>
            </a:r>
          </a:p>
          <a:p>
            <a:pPr marL="800100" marR="0" lvl="1" indent="-3778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stem Font Regular"/>
              <a:buChar char="⇢"/>
              <a:defRPr/>
            </a:pPr>
            <a:r>
              <a:rPr kumimoji="0" lang="en-US" sz="2400" u="none" strike="noStrike" kern="1200" cap="none" spc="0" normalizeH="0" baseline="0" noProof="0" dirty="0">
                <a:ln w="0"/>
                <a:uLnTx/>
                <a:uFillTx/>
                <a:latin typeface="Arial" panose="020B0604020202020204" pitchFamily="34" charset="0"/>
                <a:ea typeface="HGSSoeiKakugothicUB" panose="020B0900000000000000" pitchFamily="34" charset="-128"/>
                <a:cs typeface="Angsana New" panose="02020603050405020304" pitchFamily="18" charset="-34"/>
              </a:rPr>
              <a:t>NIH U54 HL160273, X01 HL169712, R01 HL140731, R01 HL149423</a:t>
            </a:r>
          </a:p>
          <a:p>
            <a:pPr marL="800100" marR="0" lvl="1" indent="-3778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stem Font Regular"/>
              <a:buChar char="⇢"/>
              <a:defRPr/>
            </a:pPr>
            <a:r>
              <a:rPr kumimoji="0" lang="en-US" sz="2400" u="none" strike="noStrike" kern="1200" cap="none" spc="0" normalizeH="0" baseline="0" noProof="0" dirty="0">
                <a:ln w="0"/>
                <a:uLnTx/>
                <a:uFillTx/>
                <a:latin typeface="Arial" panose="020B0604020202020204" pitchFamily="34" charset="0"/>
                <a:ea typeface="HGSSoeiKakugothicUB" panose="020B0900000000000000" pitchFamily="34" charset="-128"/>
                <a:cs typeface="Angsana New" panose="02020603050405020304" pitchFamily="18" charset="-34"/>
              </a:rPr>
              <a:t>AHA # 24SFRNPCN1291224 </a:t>
            </a:r>
          </a:p>
          <a:p>
            <a:pPr marL="800100" marR="0" lvl="1" indent="-3778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stem Font Regular"/>
              <a:buChar char="⇢"/>
              <a:defRPr/>
            </a:pPr>
            <a:r>
              <a:rPr kumimoji="0" lang="en-US" sz="2400" u="none" strike="noStrike" kern="1200" cap="none" spc="0" normalizeH="0" baseline="0" noProof="0" dirty="0">
                <a:ln w="0"/>
                <a:uLnTx/>
                <a:uFillTx/>
                <a:latin typeface="Arial" panose="020B0604020202020204" pitchFamily="34" charset="0"/>
                <a:ea typeface="HGSSoeiKakugothicUB" panose="020B0900000000000000" pitchFamily="34" charset="-128"/>
                <a:cs typeface="Angsana New" panose="02020603050405020304" pitchFamily="18" charset="-34"/>
              </a:rPr>
              <a:t>AstraZeneca, Boston Scientific, </a:t>
            </a:r>
            <a:r>
              <a:rPr kumimoji="0" lang="en-US" sz="2400" u="none" strike="noStrike" kern="1200" cap="none" spc="0" normalizeH="0" baseline="0" noProof="0" dirty="0" err="1">
                <a:ln w="0"/>
                <a:uLnTx/>
                <a:uFillTx/>
                <a:latin typeface="Arial" panose="020B0604020202020204" pitchFamily="34" charset="0"/>
                <a:ea typeface="HGSSoeiKakugothicUB" panose="020B0900000000000000" pitchFamily="34" charset="-128"/>
                <a:cs typeface="Angsana New" panose="02020603050405020304" pitchFamily="18" charset="-34"/>
              </a:rPr>
              <a:t>Corvia</a:t>
            </a:r>
            <a:r>
              <a:rPr kumimoji="0" lang="en-US" sz="2400" u="none" strike="noStrike" kern="1200" cap="none" spc="0" normalizeH="0" baseline="0" noProof="0" dirty="0">
                <a:ln w="0"/>
                <a:uLnTx/>
                <a:uFillTx/>
                <a:latin typeface="Arial" panose="020B0604020202020204" pitchFamily="34" charset="0"/>
                <a:ea typeface="HGSSoeiKakugothicUB" panose="020B0900000000000000" pitchFamily="34" charset="-128"/>
                <a:cs typeface="Angsana New" panose="02020603050405020304" pitchFamily="18" charset="-34"/>
              </a:rPr>
              <a:t>, Pfizer</a:t>
            </a:r>
          </a:p>
          <a:p>
            <a:pPr marL="365760" marR="0" lvl="0" indent="-3657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3600" b="1" u="none" strike="noStrike" kern="1200" cap="none" spc="0" normalizeH="0" baseline="0" noProof="0" dirty="0">
                <a:ln w="0"/>
                <a:solidFill>
                  <a:srgbClr val="7030A0"/>
                </a:solidFill>
                <a:uLnTx/>
                <a:uFillTx/>
                <a:latin typeface="Arial" panose="020B0604020202020204" pitchFamily="34" charset="0"/>
                <a:ea typeface="HGSSoeiKakugothicUB" panose="020B0900000000000000" pitchFamily="34" charset="-128"/>
                <a:cs typeface="Angsana New" panose="02020603050405020304" pitchFamily="18" charset="-34"/>
              </a:rPr>
              <a:t>Consulting / advisory board / steering committee:</a:t>
            </a:r>
          </a:p>
          <a:p>
            <a:pPr marL="800100" marR="0" lvl="1" indent="-37490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stem Font Regular"/>
              <a:buChar char="⇢"/>
              <a:defRPr/>
            </a:pPr>
            <a:r>
              <a:rPr kumimoji="0" lang="en-US" sz="2400" u="none" strike="noStrike" kern="1200" cap="none" spc="0" normalizeH="0" baseline="0" noProof="0" dirty="0">
                <a:ln w="0"/>
                <a:uLnTx/>
                <a:uFillTx/>
                <a:latin typeface="Arial" panose="020B0604020202020204" pitchFamily="34" charset="0"/>
                <a:ea typeface="HGSSoeiKakugothicUB" panose="020B0900000000000000" pitchFamily="34" charset="-128"/>
                <a:cs typeface="Angsana New" panose="02020603050405020304" pitchFamily="18" charset="-34"/>
              </a:rPr>
              <a:t>Abbott, Alleviant, AstraZeneca, Amgen, Axon Therapies, </a:t>
            </a:r>
            <a:r>
              <a:rPr kumimoji="0" lang="en-US" sz="2400" u="none" strike="noStrike" kern="1200" cap="none" spc="0" normalizeH="0" baseline="0" noProof="0" dirty="0" err="1">
                <a:ln w="0"/>
                <a:uLnTx/>
                <a:uFillTx/>
                <a:latin typeface="Arial" panose="020B0604020202020204" pitchFamily="34" charset="0"/>
                <a:ea typeface="HGSSoeiKakugothicUB" panose="020B0900000000000000" pitchFamily="34" charset="-128"/>
                <a:cs typeface="Angsana New" panose="02020603050405020304" pitchFamily="18" charset="-34"/>
              </a:rPr>
              <a:t>BaroPace</a:t>
            </a:r>
            <a:r>
              <a:rPr kumimoji="0" lang="en-US" sz="2400" u="none" strike="noStrike" kern="1200" cap="none" spc="0" normalizeH="0" baseline="0" noProof="0" dirty="0">
                <a:ln w="0"/>
                <a:uLnTx/>
                <a:uFillTx/>
                <a:latin typeface="Arial" panose="020B0604020202020204" pitchFamily="34" charset="0"/>
                <a:ea typeface="HGSSoeiKakugothicUB" panose="020B0900000000000000" pitchFamily="34" charset="-128"/>
                <a:cs typeface="Angsana New" panose="02020603050405020304" pitchFamily="18" charset="-34"/>
              </a:rPr>
              <a:t>, Bayer, Boehringer-Ingelheim, Boston Scientific, BMS, </a:t>
            </a:r>
            <a:r>
              <a:rPr kumimoji="0" lang="en-US" sz="2400" u="none" strike="noStrike" kern="1200" cap="none" spc="0" normalizeH="0" baseline="0" noProof="0" dirty="0" err="1">
                <a:ln w="0"/>
                <a:uLnTx/>
                <a:uFillTx/>
                <a:latin typeface="Arial" panose="020B0604020202020204" pitchFamily="34" charset="0"/>
                <a:ea typeface="HGSSoeiKakugothicUB" panose="020B0900000000000000" pitchFamily="34" charset="-128"/>
                <a:cs typeface="Angsana New" panose="02020603050405020304" pitchFamily="18" charset="-34"/>
              </a:rPr>
              <a:t>Corvia</a:t>
            </a:r>
            <a:r>
              <a:rPr kumimoji="0" lang="en-US" sz="2400" u="none" strike="noStrike" kern="1200" cap="none" spc="0" normalizeH="0" baseline="0" noProof="0" dirty="0">
                <a:ln w="0"/>
                <a:uLnTx/>
                <a:uFillTx/>
                <a:latin typeface="Arial" panose="020B0604020202020204" pitchFamily="34" charset="0"/>
                <a:ea typeface="HGSSoeiKakugothicUB" panose="020B0900000000000000" pitchFamily="34" charset="-128"/>
                <a:cs typeface="Angsana New" panose="02020603050405020304" pitchFamily="18" charset="-34"/>
              </a:rPr>
              <a:t>, Cytokinetics, </a:t>
            </a:r>
            <a:r>
              <a:rPr kumimoji="0" lang="en-US" sz="2400" u="none" strike="noStrike" kern="1200" cap="none" spc="0" normalizeH="0" baseline="0" noProof="0" dirty="0" err="1">
                <a:ln w="0"/>
                <a:uLnTx/>
                <a:uFillTx/>
                <a:latin typeface="Arial" panose="020B0604020202020204" pitchFamily="34" charset="0"/>
                <a:ea typeface="HGSSoeiKakugothicUB" panose="020B0900000000000000" pitchFamily="34" charset="-128"/>
                <a:cs typeface="Angsana New" panose="02020603050405020304" pitchFamily="18" charset="-34"/>
              </a:rPr>
              <a:t>Diastol</a:t>
            </a:r>
            <a:r>
              <a:rPr kumimoji="0" lang="en-US" sz="2400" u="none" strike="noStrike" kern="1200" cap="none" spc="0" normalizeH="0" baseline="0" noProof="0" dirty="0">
                <a:ln w="0"/>
                <a:uLnTx/>
                <a:uFillTx/>
                <a:latin typeface="Arial" panose="020B0604020202020204" pitchFamily="34" charset="0"/>
                <a:ea typeface="HGSSoeiKakugothicUB" panose="020B0900000000000000" pitchFamily="34" charset="-128"/>
                <a:cs typeface="Angsana New" panose="02020603050405020304" pitchFamily="18" charset="-34"/>
              </a:rPr>
              <a:t> Therapeutics, Edwards, Eidos, Gordian, </a:t>
            </a:r>
            <a:r>
              <a:rPr kumimoji="0" lang="en-US" sz="2400" u="none" strike="noStrike" kern="1200" cap="none" spc="0" normalizeH="0" baseline="0" noProof="0" dirty="0" err="1">
                <a:ln w="0"/>
                <a:uLnTx/>
                <a:uFillTx/>
                <a:latin typeface="Arial" panose="020B0604020202020204" pitchFamily="34" charset="0"/>
                <a:ea typeface="HGSSoeiKakugothicUB" panose="020B0900000000000000" pitchFamily="34" charset="-128"/>
                <a:cs typeface="Angsana New" panose="02020603050405020304" pitchFamily="18" charset="-34"/>
              </a:rPr>
              <a:t>Imara</a:t>
            </a:r>
            <a:r>
              <a:rPr kumimoji="0" lang="en-US" sz="2400" u="none" strike="noStrike" kern="1200" cap="none" spc="0" normalizeH="0" baseline="0" noProof="0" dirty="0">
                <a:ln w="0"/>
                <a:uLnTx/>
                <a:uFillTx/>
                <a:latin typeface="Arial" panose="020B0604020202020204" pitchFamily="34" charset="0"/>
                <a:ea typeface="HGSSoeiKakugothicUB" panose="020B0900000000000000" pitchFamily="34" charset="-128"/>
                <a:cs typeface="Angsana New" panose="02020603050405020304" pitchFamily="18" charset="-34"/>
              </a:rPr>
              <a:t>, Impulse Dynamics, </a:t>
            </a:r>
            <a:r>
              <a:rPr kumimoji="0" lang="en-US" sz="2400" u="none" strike="noStrike" kern="1200" cap="none" spc="0" normalizeH="0" baseline="0" noProof="0" dirty="0" err="1">
                <a:ln w="0"/>
                <a:uLnTx/>
                <a:uFillTx/>
                <a:latin typeface="Arial" panose="020B0604020202020204" pitchFamily="34" charset="0"/>
                <a:ea typeface="HGSSoeiKakugothicUB" panose="020B0900000000000000" pitchFamily="34" charset="-128"/>
                <a:cs typeface="Angsana New" panose="02020603050405020304" pitchFamily="18" charset="-34"/>
              </a:rPr>
              <a:t>Intellia</a:t>
            </a:r>
            <a:r>
              <a:rPr kumimoji="0" lang="en-US" sz="2400" u="none" strike="noStrike" kern="1200" cap="none" spc="0" normalizeH="0" baseline="0" noProof="0" dirty="0">
                <a:ln w="0"/>
                <a:uLnTx/>
                <a:uFillTx/>
                <a:latin typeface="Arial" panose="020B0604020202020204" pitchFamily="34" charset="0"/>
                <a:ea typeface="HGSSoeiKakugothicUB" panose="020B0900000000000000" pitchFamily="34" charset="-128"/>
                <a:cs typeface="Angsana New" panose="02020603050405020304" pitchFamily="18" charset="-34"/>
              </a:rPr>
              <a:t>, Ionis, Lilly, Merck, Metabolic Flux, Novartis, Novo Nordisk, Pfizer, </a:t>
            </a:r>
            <a:r>
              <a:rPr kumimoji="0" lang="en-US" sz="2400" u="none" strike="noStrike" kern="1200" cap="none" spc="0" normalizeH="0" baseline="0" noProof="0" dirty="0" err="1">
                <a:ln w="0"/>
                <a:uLnTx/>
                <a:uFillTx/>
                <a:latin typeface="Arial" panose="020B0604020202020204" pitchFamily="34" charset="0"/>
                <a:ea typeface="HGSSoeiKakugothicUB" panose="020B0900000000000000" pitchFamily="34" charset="-128"/>
                <a:cs typeface="Angsana New" panose="02020603050405020304" pitchFamily="18" charset="-34"/>
              </a:rPr>
              <a:t>Prothena</a:t>
            </a:r>
            <a:r>
              <a:rPr kumimoji="0" lang="en-US" sz="2400" u="none" strike="noStrike" kern="1200" cap="none" spc="0" normalizeH="0" baseline="0" noProof="0" dirty="0">
                <a:ln w="0"/>
                <a:uLnTx/>
                <a:uFillTx/>
                <a:latin typeface="Arial" panose="020B0604020202020204" pitchFamily="34" charset="0"/>
                <a:ea typeface="HGSSoeiKakugothicUB" panose="020B0900000000000000" pitchFamily="34" charset="-128"/>
                <a:cs typeface="Angsana New" panose="02020603050405020304" pitchFamily="18" charset="-34"/>
              </a:rPr>
              <a:t>, Regeneron, </a:t>
            </a:r>
            <a:r>
              <a:rPr kumimoji="0" lang="en-US" sz="2400" u="none" strike="noStrike" kern="1200" cap="none" spc="0" normalizeH="0" baseline="0" noProof="0" dirty="0" err="1">
                <a:ln w="0"/>
                <a:uLnTx/>
                <a:uFillTx/>
                <a:latin typeface="Arial" panose="020B0604020202020204" pitchFamily="34" charset="0"/>
                <a:ea typeface="HGSSoeiKakugothicUB" panose="020B0900000000000000" pitchFamily="34" charset="-128"/>
                <a:cs typeface="Angsana New" panose="02020603050405020304" pitchFamily="18" charset="-34"/>
              </a:rPr>
              <a:t>Rivus</a:t>
            </a:r>
            <a:r>
              <a:rPr kumimoji="0" lang="en-US" sz="2400" u="none" strike="noStrike" kern="1200" cap="none" spc="0" normalizeH="0" baseline="0" noProof="0" dirty="0">
                <a:ln w="0"/>
                <a:uLnTx/>
                <a:uFillTx/>
                <a:latin typeface="Arial" panose="020B0604020202020204" pitchFamily="34" charset="0"/>
                <a:ea typeface="HGSSoeiKakugothicUB" panose="020B0900000000000000" pitchFamily="34" charset="-128"/>
                <a:cs typeface="Angsana New" panose="02020603050405020304" pitchFamily="18" charset="-34"/>
              </a:rPr>
              <a:t>, </a:t>
            </a:r>
            <a:r>
              <a:rPr kumimoji="0" lang="en-US" sz="2400" u="none" strike="noStrike" kern="1200" cap="none" spc="0" normalizeH="0" baseline="0" noProof="0" dirty="0" err="1">
                <a:ln w="0"/>
                <a:uLnTx/>
                <a:uFillTx/>
                <a:latin typeface="Arial" panose="020B0604020202020204" pitchFamily="34" charset="0"/>
                <a:ea typeface="HGSSoeiKakugothicUB" panose="020B0900000000000000" pitchFamily="34" charset="-128"/>
                <a:cs typeface="Angsana New" panose="02020603050405020304" pitchFamily="18" charset="-34"/>
              </a:rPr>
              <a:t>Sardocor</a:t>
            </a:r>
            <a:r>
              <a:rPr kumimoji="0" lang="en-US" sz="2400" u="none" strike="noStrike" kern="1200" cap="none" spc="0" normalizeH="0" baseline="0" noProof="0" dirty="0">
                <a:ln w="0"/>
                <a:uLnTx/>
                <a:uFillTx/>
                <a:latin typeface="Arial" panose="020B0604020202020204" pitchFamily="34" charset="0"/>
                <a:ea typeface="HGSSoeiKakugothicUB" panose="020B0900000000000000" pitchFamily="34" charset="-128"/>
                <a:cs typeface="Angsana New" panose="02020603050405020304" pitchFamily="18" charset="-34"/>
              </a:rPr>
              <a:t>, </a:t>
            </a:r>
            <a:r>
              <a:rPr kumimoji="0" lang="en-US" sz="2400" u="none" strike="noStrike" kern="1200" cap="none" spc="0" normalizeH="0" baseline="0" noProof="0" dirty="0" err="1">
                <a:ln w="0"/>
                <a:uLnTx/>
                <a:uFillTx/>
                <a:latin typeface="Arial" panose="020B0604020202020204" pitchFamily="34" charset="0"/>
                <a:ea typeface="HGSSoeiKakugothicUB" panose="020B0900000000000000" pitchFamily="34" charset="-128"/>
                <a:cs typeface="Angsana New" panose="02020603050405020304" pitchFamily="18" charset="-34"/>
              </a:rPr>
              <a:t>Secretome</a:t>
            </a:r>
            <a:r>
              <a:rPr kumimoji="0" lang="en-US" sz="2400" u="none" strike="noStrike" kern="1200" cap="none" spc="0" normalizeH="0" baseline="0" noProof="0" dirty="0">
                <a:ln w="0"/>
                <a:uLnTx/>
                <a:uFillTx/>
                <a:latin typeface="Arial" panose="020B0604020202020204" pitchFamily="34" charset="0"/>
                <a:ea typeface="HGSSoeiKakugothicUB" panose="020B0900000000000000" pitchFamily="34" charset="-128"/>
                <a:cs typeface="Angsana New" panose="02020603050405020304" pitchFamily="18" charset="-34"/>
              </a:rPr>
              <a:t>, </a:t>
            </a:r>
            <a:r>
              <a:rPr kumimoji="0" lang="en-US" sz="2400" u="none" strike="noStrike" kern="1200" cap="none" spc="0" normalizeH="0" baseline="0" noProof="0" dirty="0" err="1">
                <a:ln w="0"/>
                <a:uLnTx/>
                <a:uFillTx/>
                <a:latin typeface="Arial" panose="020B0604020202020204" pitchFamily="34" charset="0"/>
                <a:ea typeface="HGSSoeiKakugothicUB" panose="020B0900000000000000" pitchFamily="34" charset="-128"/>
                <a:cs typeface="Angsana New" panose="02020603050405020304" pitchFamily="18" charset="-34"/>
              </a:rPr>
              <a:t>Shifamed</a:t>
            </a:r>
            <a:r>
              <a:rPr kumimoji="0" lang="en-US" sz="2400" u="none" strike="noStrike" kern="1200" cap="none" spc="0" normalizeH="0" baseline="0" noProof="0" dirty="0">
                <a:ln w="0"/>
                <a:uLnTx/>
                <a:uFillTx/>
                <a:latin typeface="Arial" panose="020B0604020202020204" pitchFamily="34" charset="0"/>
                <a:ea typeface="HGSSoeiKakugothicUB" panose="020B0900000000000000" pitchFamily="34" charset="-128"/>
                <a:cs typeface="Angsana New" panose="02020603050405020304" pitchFamily="18" charset="-34"/>
              </a:rPr>
              <a:t>, Tectonic, </a:t>
            </a:r>
            <a:r>
              <a:rPr kumimoji="0" lang="en-US" sz="2400" u="none" strike="noStrike" kern="1200" cap="none" spc="0" normalizeH="0" baseline="0" noProof="0" dirty="0" err="1">
                <a:ln w="0"/>
                <a:uLnTx/>
                <a:uFillTx/>
                <a:latin typeface="Arial" panose="020B0604020202020204" pitchFamily="34" charset="0"/>
                <a:ea typeface="HGSSoeiKakugothicUB" panose="020B0900000000000000" pitchFamily="34" charset="-128"/>
                <a:cs typeface="Angsana New" panose="02020603050405020304" pitchFamily="18" charset="-34"/>
              </a:rPr>
              <a:t>Tenax</a:t>
            </a:r>
            <a:r>
              <a:rPr kumimoji="0" lang="en-US" sz="2400" u="none" strike="noStrike" kern="1200" cap="none" spc="0" normalizeH="0" baseline="0" noProof="0" dirty="0">
                <a:ln w="0"/>
                <a:uLnTx/>
                <a:uFillTx/>
                <a:latin typeface="Arial" panose="020B0604020202020204" pitchFamily="34" charset="0"/>
                <a:ea typeface="HGSSoeiKakugothicUB" panose="020B0900000000000000" pitchFamily="34" charset="-128"/>
                <a:cs typeface="Angsana New" panose="02020603050405020304" pitchFamily="18" charset="-34"/>
              </a:rPr>
              <a:t>, Tenaya</a:t>
            </a:r>
          </a:p>
        </p:txBody>
      </p:sp>
    </p:spTree>
    <p:extLst>
      <p:ext uri="{BB962C8B-B14F-4D97-AF65-F5344CB8AC3E}">
        <p14:creationId xmlns:p14="http://schemas.microsoft.com/office/powerpoint/2010/main" val="24183565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C124FE-473A-2383-E365-41AE9C9F0B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EAA95-BD55-46DA-D0AE-676BB1836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Effect of mitiperstat on individual proteins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EE86979-795B-C6BC-498C-5A650E58365A}"/>
              </a:ext>
            </a:extLst>
          </p:cNvPr>
          <p:cNvSpPr txBox="1"/>
          <p:nvPr/>
        </p:nvSpPr>
        <p:spPr>
          <a:xfrm>
            <a:off x="258027" y="1158123"/>
            <a:ext cx="5053561" cy="44781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u="none" strike="noStrike" kern="1200" cap="none" spc="0" normalizeH="0" baseline="0" noProof="0" dirty="0">
                <a:ln w="0"/>
                <a:uLnTx/>
                <a:uFillTx/>
                <a:latin typeface="Arial" panose="020B0604020202020204" pitchFamily="34" charset="0"/>
                <a:ea typeface="HGSSoeiKakugothicUB" panose="020B0900000000000000" pitchFamily="34" charset="-128"/>
                <a:cs typeface="Angsana New" panose="02020603050405020304" pitchFamily="18" charset="-34"/>
              </a:rPr>
              <a:t>Of the top 10 most central “hub proteins”  in each of the 3 clusters (n=30 total proteins): </a:t>
            </a:r>
          </a:p>
          <a:p>
            <a:endParaRPr lang="en-US" sz="500" b="1" dirty="0">
              <a:ln w="0"/>
              <a:solidFill>
                <a:srgbClr val="0070C0"/>
              </a:solidFill>
              <a:latin typeface="Arial" panose="020B0604020202020204" pitchFamily="34" charset="0"/>
              <a:ea typeface="HGSSoeiKakugothicUB" panose="020B0900000000000000" pitchFamily="34" charset="-128"/>
              <a:cs typeface="Angsana New" panose="02020603050405020304" pitchFamily="18" charset="-34"/>
            </a:endParaRPr>
          </a:p>
          <a:p>
            <a:r>
              <a:rPr lang="en-US" sz="3200" b="1" dirty="0">
                <a:ln w="0"/>
                <a:solidFill>
                  <a:srgbClr val="0070C0"/>
                </a:solidFill>
                <a:latin typeface="Arial" panose="020B0604020202020204" pitchFamily="34" charset="0"/>
                <a:ea typeface="HGSSoeiKakugothicUB" panose="020B0900000000000000" pitchFamily="34" charset="-128"/>
                <a:cs typeface="Angsana New" panose="02020603050405020304" pitchFamily="18" charset="-34"/>
              </a:rPr>
              <a:t>6 changed to a greater extent in mitiperstat vs. placebo groups </a:t>
            </a:r>
          </a:p>
          <a:p>
            <a:r>
              <a:rPr lang="en-US" sz="400" b="1" dirty="0">
                <a:ln w="0"/>
                <a:solidFill>
                  <a:srgbClr val="0070C0"/>
                </a:solidFill>
                <a:latin typeface="Arial" panose="020B0604020202020204" pitchFamily="34" charset="0"/>
                <a:ea typeface="HGSSoeiKakugothicUB" panose="020B0900000000000000" pitchFamily="34" charset="-128"/>
                <a:cs typeface="Angsana New" panose="02020603050405020304" pitchFamily="18" charset="-34"/>
              </a:rPr>
              <a:t> </a:t>
            </a:r>
          </a:p>
          <a:p>
            <a:r>
              <a:rPr lang="en-US" sz="2000" b="1" dirty="0">
                <a:ln w="0"/>
                <a:solidFill>
                  <a:srgbClr val="0070C0"/>
                </a:solidFill>
                <a:latin typeface="Arial" panose="020B0604020202020204" pitchFamily="34" charset="0"/>
                <a:ea typeface="HGSSoeiKakugothicUB" panose="020B0900000000000000" pitchFamily="34" charset="-128"/>
                <a:cs typeface="Angsana New" panose="02020603050405020304" pitchFamily="18" charset="-34"/>
              </a:rPr>
              <a:t>(P&lt;0.05, FDR-corrected)</a:t>
            </a:r>
            <a:endParaRPr lang="en-US" sz="2000" b="1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endParaRPr lang="en-US" sz="3200" b="1" dirty="0">
              <a:solidFill>
                <a:srgbClr val="FF7185"/>
              </a:solidFill>
              <a:latin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EA2074-10EA-D212-B6CF-94B6EBB7EB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3134" y="1158122"/>
            <a:ext cx="6682563" cy="5330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4517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26D327-8DCB-97BD-7F30-35A145987A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B6A86-73A0-3779-2EE4-4EB5C3C25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GRPEL1 is associated with incident HF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EF83FD3-E4FC-BC0E-A39D-4ADA76007148}"/>
              </a:ext>
            </a:extLst>
          </p:cNvPr>
          <p:cNvSpPr txBox="1"/>
          <p:nvPr/>
        </p:nvSpPr>
        <p:spPr>
          <a:xfrm>
            <a:off x="258027" y="1158123"/>
            <a:ext cx="5380773" cy="40472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u="none" strike="noStrike" kern="1200" cap="none" spc="0" normalizeH="0" baseline="0" noProof="0" dirty="0">
                <a:ln w="0"/>
                <a:uLnTx/>
                <a:uFillTx/>
                <a:latin typeface="Arial" panose="020B0604020202020204" pitchFamily="34" charset="0"/>
                <a:ea typeface="HGSSoeiKakugothicUB" panose="020B0900000000000000" pitchFamily="34" charset="-128"/>
                <a:cs typeface="Angsana New" panose="02020603050405020304" pitchFamily="18" charset="-34"/>
              </a:rPr>
              <a:t>Of the 6 prioritized proteins, only 1 was associated with incident HF in UK Biobank after Bonferroni correction:</a:t>
            </a:r>
          </a:p>
          <a:p>
            <a:endParaRPr lang="en-US" sz="900" b="1" dirty="0">
              <a:ln w="0"/>
              <a:solidFill>
                <a:srgbClr val="0070C0"/>
              </a:solidFill>
              <a:latin typeface="Arial" panose="020B0604020202020204" pitchFamily="34" charset="0"/>
              <a:ea typeface="HGSSoeiKakugothicUB" panose="020B0900000000000000" pitchFamily="34" charset="-128"/>
              <a:cs typeface="Angsana New" panose="02020603050405020304" pitchFamily="18" charset="-34"/>
            </a:endParaRPr>
          </a:p>
          <a:p>
            <a:r>
              <a:rPr lang="en-US" sz="2800" b="1" dirty="0">
                <a:ln w="0"/>
                <a:solidFill>
                  <a:srgbClr val="0070C0"/>
                </a:solidFill>
                <a:latin typeface="Arial" panose="020B0604020202020204" pitchFamily="34" charset="0"/>
                <a:ea typeface="HGSSoeiKakugothicUB" panose="020B0900000000000000" pitchFamily="34" charset="-128"/>
                <a:cs typeface="Angsana New" panose="02020603050405020304" pitchFamily="18" charset="-34"/>
              </a:rPr>
              <a:t>GRPEL1: </a:t>
            </a:r>
            <a:r>
              <a:rPr lang="en-US" sz="2000" b="1" dirty="0" err="1">
                <a:ln w="0"/>
                <a:solidFill>
                  <a:srgbClr val="0070C0"/>
                </a:solidFill>
                <a:latin typeface="Arial" panose="020B0604020202020204" pitchFamily="34" charset="0"/>
                <a:ea typeface="HGSSoeiKakugothicUB" panose="020B0900000000000000" pitchFamily="34" charset="-128"/>
                <a:cs typeface="Angsana New" panose="02020603050405020304" pitchFamily="18" charset="-34"/>
              </a:rPr>
              <a:t>GrpE</a:t>
            </a:r>
            <a:r>
              <a:rPr lang="en-US" sz="2000" b="1" dirty="0">
                <a:ln w="0"/>
                <a:solidFill>
                  <a:srgbClr val="0070C0"/>
                </a:solidFill>
                <a:latin typeface="Arial" panose="020B0604020202020204" pitchFamily="34" charset="0"/>
                <a:ea typeface="HGSSoeiKakugothicUB" panose="020B0900000000000000" pitchFamily="34" charset="-128"/>
                <a:cs typeface="Angsana New" panose="02020603050405020304" pitchFamily="18" charset="-34"/>
              </a:rPr>
              <a:t> protein homolog-1</a:t>
            </a:r>
            <a:r>
              <a:rPr lang="en-US" sz="2800" b="1" dirty="0">
                <a:ln w="0"/>
                <a:solidFill>
                  <a:srgbClr val="0070C0"/>
                </a:solidFill>
                <a:latin typeface="Arial" panose="020B0604020202020204" pitchFamily="34" charset="0"/>
                <a:ea typeface="HGSSoeiKakugothicUB" panose="020B0900000000000000" pitchFamily="34" charset="-128"/>
                <a:cs typeface="Angsana New" panose="02020603050405020304" pitchFamily="18" charset="-34"/>
              </a:rPr>
              <a:t> 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</a:rPr>
              <a:t>GrpEL1 is a stress resistance protein that helps maintain mitochondrial protein quality control under stress conditions</a:t>
            </a:r>
            <a:endParaRPr lang="en-US" b="1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7102B5-E431-F840-8474-50B2A39522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158123"/>
            <a:ext cx="5674756" cy="5463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417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8205F6-E85F-6BC8-B64D-CF356C1012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5C6164F-0CE7-F38F-349F-28E1C3AC425A}"/>
              </a:ext>
            </a:extLst>
          </p:cNvPr>
          <p:cNvSpPr/>
          <p:nvPr/>
        </p:nvSpPr>
        <p:spPr>
          <a:xfrm>
            <a:off x="184135" y="6189785"/>
            <a:ext cx="3508634" cy="5861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CF03B4D-9CA4-FA4F-CB64-2793C2BBB76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 tIns="91440"/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↑</m:t>
                    </m:r>
                  </m:oMath>
                </a14:m>
                <a:r>
                  <a:rPr lang="en-US" dirty="0"/>
                  <a:t>Plasma GRPEL1 is associated with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↑</m:t>
                    </m:r>
                  </m:oMath>
                </a14:m>
                <a:r>
                  <a:rPr lang="en-US" dirty="0"/>
                  <a:t>E/e’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CF03B4D-9CA4-FA4F-CB64-2793C2BBB76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961" t="-28571" r="-107" b="-46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own Arrow 2">
            <a:extLst>
              <a:ext uri="{FF2B5EF4-FFF2-40B4-BE49-F238E27FC236}">
                <a16:creationId xmlns:a16="http://schemas.microsoft.com/office/drawing/2014/main" id="{BCC5B704-878D-5F96-AD18-8DC92EC3878A}"/>
              </a:ext>
            </a:extLst>
          </p:cNvPr>
          <p:cNvSpPr/>
          <p:nvPr/>
        </p:nvSpPr>
        <p:spPr>
          <a:xfrm rot="8429004">
            <a:off x="5938496" y="1535494"/>
            <a:ext cx="629504" cy="1107574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805293BE-C4BD-4E69-5C91-BC2CE151DA2E}"/>
                  </a:ext>
                </a:extLst>
              </p:cNvPr>
              <p:cNvSpPr/>
              <p:nvPr/>
            </p:nvSpPr>
            <p:spPr>
              <a:xfrm>
                <a:off x="6311899" y="2264675"/>
                <a:ext cx="5188159" cy="1708932"/>
              </a:xfrm>
              <a:prstGeom prst="round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latin typeface="Arial" panose="020B0604020202020204" pitchFamily="34" charset="0"/>
                  </a:rPr>
                  <a:t>In the CARDIA population-based study,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↑</m:t>
                    </m:r>
                  </m:oMath>
                </a14:m>
                <a:r>
                  <a:rPr lang="en-US" sz="2400" b="1" dirty="0">
                    <a:latin typeface="Arial" panose="020B0604020202020204" pitchFamily="34" charset="0"/>
                  </a:rPr>
                  <a:t>plasma GRPEL1 was associated with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↑</m:t>
                    </m:r>
                  </m:oMath>
                </a14:m>
                <a:r>
                  <a:rPr lang="en-US" sz="2400" b="1" dirty="0">
                    <a:latin typeface="Arial" panose="020B0604020202020204" pitchFamily="34" charset="0"/>
                  </a:rPr>
                  <a:t>E/e’ in derivation and validation cohorts</a:t>
                </a:r>
              </a:p>
            </p:txBody>
          </p:sp>
        </mc:Choice>
        <mc:Fallback xmlns="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805293BE-C4BD-4E69-5C91-BC2CE151DA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1899" y="2264675"/>
                <a:ext cx="5188159" cy="1708932"/>
              </a:xfrm>
              <a:prstGeom prst="roundRect">
                <a:avLst/>
              </a:prstGeom>
              <a:blipFill>
                <a:blip r:embed="rId3"/>
                <a:stretch>
                  <a:fillRect r="-488" b="-370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6EA1A71E-14AE-E28E-29AB-DC84947DEEA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1011314"/>
            <a:ext cx="6096000" cy="5663694"/>
          </a:xfrm>
          <a:custGeom>
            <a:avLst/>
            <a:gdLst>
              <a:gd name="connsiteX0" fmla="*/ 102179 w 5874713"/>
              <a:gd name="connsiteY0" fmla="*/ 227981 h 5458100"/>
              <a:gd name="connsiteX1" fmla="*/ 102179 w 5874713"/>
              <a:gd name="connsiteY1" fmla="*/ 1122211 h 5458100"/>
              <a:gd name="connsiteX2" fmla="*/ 327801 w 5874713"/>
              <a:gd name="connsiteY2" fmla="*/ 1122211 h 5458100"/>
              <a:gd name="connsiteX3" fmla="*/ 327801 w 5874713"/>
              <a:gd name="connsiteY3" fmla="*/ 227981 h 5458100"/>
              <a:gd name="connsiteX4" fmla="*/ 0 w 5874713"/>
              <a:gd name="connsiteY4" fmla="*/ 0 h 5458100"/>
              <a:gd name="connsiteX5" fmla="*/ 5874713 w 5874713"/>
              <a:gd name="connsiteY5" fmla="*/ 0 h 5458100"/>
              <a:gd name="connsiteX6" fmla="*/ 5874713 w 5874713"/>
              <a:gd name="connsiteY6" fmla="*/ 600017 h 5458100"/>
              <a:gd name="connsiteX7" fmla="*/ 5496691 w 5874713"/>
              <a:gd name="connsiteY7" fmla="*/ 600017 h 5458100"/>
              <a:gd name="connsiteX8" fmla="*/ 5496691 w 5874713"/>
              <a:gd name="connsiteY8" fmla="*/ 1494247 h 5458100"/>
              <a:gd name="connsiteX9" fmla="*/ 5874713 w 5874713"/>
              <a:gd name="connsiteY9" fmla="*/ 1494247 h 5458100"/>
              <a:gd name="connsiteX10" fmla="*/ 5874713 w 5874713"/>
              <a:gd name="connsiteY10" fmla="*/ 5458100 h 5458100"/>
              <a:gd name="connsiteX11" fmla="*/ 0 w 5874713"/>
              <a:gd name="connsiteY11" fmla="*/ 5458100 h 5458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874713" h="5458100">
                <a:moveTo>
                  <a:pt x="102179" y="227981"/>
                </a:moveTo>
                <a:lnTo>
                  <a:pt x="102179" y="1122211"/>
                </a:lnTo>
                <a:lnTo>
                  <a:pt x="327801" y="1122211"/>
                </a:lnTo>
                <a:lnTo>
                  <a:pt x="327801" y="227981"/>
                </a:lnTo>
                <a:close/>
                <a:moveTo>
                  <a:pt x="0" y="0"/>
                </a:moveTo>
                <a:lnTo>
                  <a:pt x="5874713" y="0"/>
                </a:lnTo>
                <a:lnTo>
                  <a:pt x="5874713" y="600017"/>
                </a:lnTo>
                <a:lnTo>
                  <a:pt x="5496691" y="600017"/>
                </a:lnTo>
                <a:lnTo>
                  <a:pt x="5496691" y="1494247"/>
                </a:lnTo>
                <a:lnTo>
                  <a:pt x="5874713" y="1494247"/>
                </a:lnTo>
                <a:lnTo>
                  <a:pt x="5874713" y="5458100"/>
                </a:lnTo>
                <a:lnTo>
                  <a:pt x="0" y="54581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452591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E69D37-84F9-A9D7-2962-5E5EECA9CA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F4E3604-6861-547E-7262-36E66D8E62F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979" y="999947"/>
            <a:ext cx="9672576" cy="582828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2B7C197-634F-CDAE-2986-CEBFABB8D7A4}"/>
              </a:ext>
            </a:extLst>
          </p:cNvPr>
          <p:cNvSpPr/>
          <p:nvPr/>
        </p:nvSpPr>
        <p:spPr>
          <a:xfrm>
            <a:off x="8253570" y="1055802"/>
            <a:ext cx="3817795" cy="5637229"/>
          </a:xfrm>
          <a:prstGeom prst="rect">
            <a:avLst/>
          </a:prstGeom>
          <a:solidFill>
            <a:schemeClr val="bg1">
              <a:alpha val="7368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Down Arrow 2">
            <a:extLst>
              <a:ext uri="{FF2B5EF4-FFF2-40B4-BE49-F238E27FC236}">
                <a16:creationId xmlns:a16="http://schemas.microsoft.com/office/drawing/2014/main" id="{5898F8D8-766F-9046-73C9-1B7943DC4FBE}"/>
              </a:ext>
            </a:extLst>
          </p:cNvPr>
          <p:cNvSpPr/>
          <p:nvPr/>
        </p:nvSpPr>
        <p:spPr>
          <a:xfrm rot="8429004">
            <a:off x="3688494" y="5140670"/>
            <a:ext cx="629504" cy="1107574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A3854AE1-2FCB-56C4-D066-3A0E5A67EBD0}"/>
                  </a:ext>
                </a:extLst>
              </p:cNvPr>
              <p:cNvSpPr/>
              <p:nvPr/>
            </p:nvSpPr>
            <p:spPr>
              <a:xfrm>
                <a:off x="4131364" y="5506115"/>
                <a:ext cx="3564570" cy="1111308"/>
              </a:xfrm>
              <a:prstGeom prst="round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GRPEL1 rs56659624 </a:t>
                </a:r>
                <a:r>
                  <a:rPr lang="en-US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pQTL</a:t>
                </a:r>
                <a:r>
                  <a:rPr lang="en-US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ctr"/>
                <a:r>
                  <a:rPr lang="en-US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Associated with</a:t>
                </a:r>
                <a:r>
                  <a:rPr lang="en-US" b="1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↓</m:t>
                    </m:r>
                  </m:oMath>
                </a14:m>
                <a:r>
                  <a:rPr lang="en-US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monocyte count in multiple studies </a:t>
                </a:r>
              </a:p>
            </p:txBody>
          </p:sp>
        </mc:Choice>
        <mc:Fallback xmlns="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A3854AE1-2FCB-56C4-D066-3A0E5A67EB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1364" y="5506115"/>
                <a:ext cx="3564570" cy="1111308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5678093-A7A4-9CB6-3F6D-BEE016067A9D}"/>
                  </a:ext>
                </a:extLst>
              </p:cNvPr>
              <p:cNvSpPr txBox="1"/>
              <p:nvPr/>
            </p:nvSpPr>
            <p:spPr>
              <a:xfrm flipH="1">
                <a:off x="8460960" y="1097361"/>
                <a:ext cx="3536099" cy="4154984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In UK Biobank, a different SNP (rs3822270) was the GRPEL1 </a:t>
                </a:r>
                <a:r>
                  <a:rPr lang="en-US" sz="24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pQTL</a:t>
                </a:r>
                <a:r>
                  <a:rPr lang="en-US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most associated with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↑</m:t>
                    </m:r>
                  </m:oMath>
                </a14:m>
                <a:r>
                  <a:rPr lang="en-US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plasma GRPEL1 (P=3.0x10</a:t>
                </a:r>
                <a:r>
                  <a:rPr lang="en-US" sz="2400" b="1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-7</a:t>
                </a:r>
                <a:r>
                  <a:rPr lang="en-US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) and was concordantly associated with </a:t>
                </a:r>
              </a:p>
              <a:p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↑</m:t>
                    </m:r>
                  </m:oMath>
                </a14:m>
                <a:r>
                  <a:rPr lang="en-US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monocyte count (P=1.6x10</a:t>
                </a:r>
                <a:r>
                  <a:rPr lang="en-US" sz="2400" b="1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-24</a:t>
                </a:r>
                <a:r>
                  <a:rPr lang="en-US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5678093-A7A4-9CB6-3F6D-BEE016067A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8460960" y="1097361"/>
                <a:ext cx="3536099" cy="4154984"/>
              </a:xfrm>
              <a:prstGeom prst="rect">
                <a:avLst/>
              </a:prstGeom>
              <a:blipFill>
                <a:blip r:embed="rId5"/>
                <a:stretch>
                  <a:fillRect l="-2491" t="-909" b="-1818"/>
                </a:stretch>
              </a:blipFill>
              <a:ln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itle 1">
            <a:extLst>
              <a:ext uri="{FF2B5EF4-FFF2-40B4-BE49-F238E27FC236}">
                <a16:creationId xmlns:a16="http://schemas.microsoft.com/office/drawing/2014/main" id="{19A79478-3CA8-C0CD-810A-687FCC339954}"/>
              </a:ext>
            </a:extLst>
          </p:cNvPr>
          <p:cNvSpPr txBox="1">
            <a:spLocks/>
          </p:cNvSpPr>
          <p:nvPr/>
        </p:nvSpPr>
        <p:spPr>
          <a:xfrm>
            <a:off x="314497" y="248746"/>
            <a:ext cx="11877503" cy="698905"/>
          </a:xfrm>
          <a:prstGeom prst="rect">
            <a:avLst/>
          </a:prstGeom>
          <a:solidFill>
            <a:schemeClr val="tx1">
              <a:alpha val="61000"/>
            </a:schemeClr>
          </a:solidFill>
        </p:spPr>
        <p:txBody>
          <a:bodyPr tIns="9144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i="1" dirty="0">
                <a:latin typeface="Arial" panose="020B0604020202020204" pitchFamily="34" charset="0"/>
                <a:cs typeface="Arial" panose="020B0604020202020204" pitchFamily="34" charset="0"/>
              </a:rPr>
              <a:t>GRPEL1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pQTL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PheWAS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analysis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1019652-C51A-C15C-1623-5E38EC41A432}"/>
              </a:ext>
            </a:extLst>
          </p:cNvPr>
          <p:cNvCxnSpPr/>
          <p:nvPr/>
        </p:nvCxnSpPr>
        <p:spPr>
          <a:xfrm>
            <a:off x="8253570" y="1055802"/>
            <a:ext cx="0" cy="5720136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9595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" grpId="0" animBg="1"/>
      <p:bldP spid="5" grpId="0" animBg="1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EE5D04-D1CC-07C4-00E5-D4D6A62573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0" name="Group 1039">
            <a:extLst>
              <a:ext uri="{FF2B5EF4-FFF2-40B4-BE49-F238E27FC236}">
                <a16:creationId xmlns:a16="http://schemas.microsoft.com/office/drawing/2014/main" id="{B6814E4E-21B8-DAA7-80CE-1A7C875F2A35}"/>
              </a:ext>
            </a:extLst>
          </p:cNvPr>
          <p:cNvGrpSpPr/>
          <p:nvPr/>
        </p:nvGrpSpPr>
        <p:grpSpPr>
          <a:xfrm>
            <a:off x="3460013" y="1047932"/>
            <a:ext cx="8497704" cy="4706914"/>
            <a:chOff x="3460013" y="1047932"/>
            <a:chExt cx="8497704" cy="4706914"/>
          </a:xfrm>
        </p:grpSpPr>
        <p:sp>
          <p:nvSpPr>
            <p:cNvPr id="1029" name="Freeform 1028">
              <a:extLst>
                <a:ext uri="{FF2B5EF4-FFF2-40B4-BE49-F238E27FC236}">
                  <a16:creationId xmlns:a16="http://schemas.microsoft.com/office/drawing/2014/main" id="{A7042CF6-A14E-7214-60E5-0DAB7EFA012A}"/>
                </a:ext>
              </a:extLst>
            </p:cNvPr>
            <p:cNvSpPr/>
            <p:nvPr/>
          </p:nvSpPr>
          <p:spPr>
            <a:xfrm rot="10800000">
              <a:off x="10982212" y="5465848"/>
              <a:ext cx="975505" cy="288998"/>
            </a:xfrm>
            <a:custGeom>
              <a:avLst/>
              <a:gdLst>
                <a:gd name="connsiteX0" fmla="*/ 786142 w 786142"/>
                <a:gd name="connsiteY0" fmla="*/ 280234 h 280234"/>
                <a:gd name="connsiteX1" fmla="*/ 0 w 786142"/>
                <a:gd name="connsiteY1" fmla="*/ 280234 h 280234"/>
                <a:gd name="connsiteX2" fmla="*/ 0 w 786142"/>
                <a:gd name="connsiteY2" fmla="*/ 140117 h 280234"/>
                <a:gd name="connsiteX3" fmla="*/ 140117 w 786142"/>
                <a:gd name="connsiteY3" fmla="*/ 0 h 280234"/>
                <a:gd name="connsiteX4" fmla="*/ 774283 w 786142"/>
                <a:gd name="connsiteY4" fmla="*/ 0 h 280234"/>
                <a:gd name="connsiteX5" fmla="*/ 786142 w 786142"/>
                <a:gd name="connsiteY5" fmla="*/ 2394 h 280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6142" h="280234">
                  <a:moveTo>
                    <a:pt x="786142" y="280234"/>
                  </a:moveTo>
                  <a:lnTo>
                    <a:pt x="0" y="280234"/>
                  </a:lnTo>
                  <a:lnTo>
                    <a:pt x="0" y="140117"/>
                  </a:lnTo>
                  <a:cubicBezTo>
                    <a:pt x="0" y="62733"/>
                    <a:pt x="62733" y="0"/>
                    <a:pt x="140117" y="0"/>
                  </a:cubicBezTo>
                  <a:lnTo>
                    <a:pt x="774283" y="0"/>
                  </a:lnTo>
                  <a:lnTo>
                    <a:pt x="786142" y="2394"/>
                  </a:lnTo>
                  <a:close/>
                </a:path>
              </a:pathLst>
            </a:custGeom>
            <a:solidFill>
              <a:srgbClr val="FF71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600" b="1" dirty="0">
                <a:latin typeface="Arial" panose="020B0604020202020204" pitchFamily="34" charset="0"/>
              </a:endParaRPr>
            </a:p>
          </p:txBody>
        </p:sp>
        <p:sp>
          <p:nvSpPr>
            <p:cNvPr id="62" name="Bent Arrow 61">
              <a:extLst>
                <a:ext uri="{FF2B5EF4-FFF2-40B4-BE49-F238E27FC236}">
                  <a16:creationId xmlns:a16="http://schemas.microsoft.com/office/drawing/2014/main" id="{370BBC1D-AE34-F56D-137C-59C085964AC5}"/>
                </a:ext>
              </a:extLst>
            </p:cNvPr>
            <p:cNvSpPr/>
            <p:nvPr/>
          </p:nvSpPr>
          <p:spPr>
            <a:xfrm flipH="1">
              <a:off x="3460013" y="1047932"/>
              <a:ext cx="8497704" cy="4422677"/>
            </a:xfrm>
            <a:prstGeom prst="bentArrow">
              <a:avLst>
                <a:gd name="adj1" fmla="val 5909"/>
                <a:gd name="adj2" fmla="val 7132"/>
                <a:gd name="adj3" fmla="val 9044"/>
                <a:gd name="adj4" fmla="val 5647"/>
              </a:avLst>
            </a:prstGeom>
            <a:solidFill>
              <a:srgbClr val="FF71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41" name="Freeform 40">
            <a:extLst>
              <a:ext uri="{FF2B5EF4-FFF2-40B4-BE49-F238E27FC236}">
                <a16:creationId xmlns:a16="http://schemas.microsoft.com/office/drawing/2014/main" id="{5398FB83-CF05-D389-5BC3-697E274C692F}"/>
              </a:ext>
            </a:extLst>
          </p:cNvPr>
          <p:cNvSpPr/>
          <p:nvPr/>
        </p:nvSpPr>
        <p:spPr>
          <a:xfrm rot="10266199">
            <a:off x="400904" y="3144644"/>
            <a:ext cx="2573160" cy="2573160"/>
          </a:xfrm>
          <a:custGeom>
            <a:avLst/>
            <a:gdLst>
              <a:gd name="connsiteX0" fmla="*/ 2048081 w 2573160"/>
              <a:gd name="connsiteY0" fmla="*/ 1105286 h 2573160"/>
              <a:gd name="connsiteX1" fmla="*/ 2049286 w 2573160"/>
              <a:gd name="connsiteY1" fmla="*/ 1087067 h 2573160"/>
              <a:gd name="connsiteX2" fmla="*/ 1946595 w 2573160"/>
              <a:gd name="connsiteY2" fmla="*/ 784628 h 2573160"/>
              <a:gd name="connsiteX3" fmla="*/ 1873270 w 2573160"/>
              <a:gd name="connsiteY3" fmla="*/ 701741 h 2573160"/>
              <a:gd name="connsiteX4" fmla="*/ 1793064 w 2573160"/>
              <a:gd name="connsiteY4" fmla="*/ 641269 h 2573160"/>
              <a:gd name="connsiteX5" fmla="*/ 2145134 w 2573160"/>
              <a:gd name="connsiteY5" fmla="*/ 377873 h 2573160"/>
              <a:gd name="connsiteX6" fmla="*/ 1951313 w 2573160"/>
              <a:gd name="connsiteY6" fmla="*/ 778142 h 2573160"/>
              <a:gd name="connsiteX7" fmla="*/ 2573160 w 2573160"/>
              <a:gd name="connsiteY7" fmla="*/ 791604 h 2573160"/>
              <a:gd name="connsiteX8" fmla="*/ 409433 w 2573160"/>
              <a:gd name="connsiteY8" fmla="*/ 1309590 h 2573160"/>
              <a:gd name="connsiteX9" fmla="*/ 139618 w 2573160"/>
              <a:gd name="connsiteY9" fmla="*/ 985187 h 2573160"/>
              <a:gd name="connsiteX10" fmla="*/ 639954 w 2573160"/>
              <a:gd name="connsiteY10" fmla="*/ 931222 h 2573160"/>
              <a:gd name="connsiteX11" fmla="*/ 536313 w 2573160"/>
              <a:gd name="connsiteY11" fmla="*/ 431838 h 2573160"/>
              <a:gd name="connsiteX12" fmla="*/ 1018543 w 2573160"/>
              <a:gd name="connsiteY12" fmla="*/ 760274 h 2573160"/>
              <a:gd name="connsiteX13" fmla="*/ 1158160 w 2573160"/>
              <a:gd name="connsiteY13" fmla="*/ 224794 h 2573160"/>
              <a:gd name="connsiteX14" fmla="*/ 1365443 w 2573160"/>
              <a:gd name="connsiteY14" fmla="*/ 517253 h 2573160"/>
              <a:gd name="connsiteX15" fmla="*/ 1761900 w 2573160"/>
              <a:gd name="connsiteY15" fmla="*/ 0 h 2573160"/>
              <a:gd name="connsiteX16" fmla="*/ 1733864 w 2573160"/>
              <a:gd name="connsiteY16" fmla="*/ 611191 h 2573160"/>
              <a:gd name="connsiteX17" fmla="*/ 1692434 w 2573160"/>
              <a:gd name="connsiteY17" fmla="*/ 591192 h 2573160"/>
              <a:gd name="connsiteX18" fmla="*/ 1184020 w 2573160"/>
              <a:gd name="connsiteY18" fmla="*/ 660303 h 2573160"/>
              <a:gd name="connsiteX19" fmla="*/ 585786 w 2573160"/>
              <a:gd name="connsiteY19" fmla="*/ 1090818 h 2573160"/>
              <a:gd name="connsiteX20" fmla="*/ 438254 w 2573160"/>
              <a:gd name="connsiteY20" fmla="*/ 1249884 h 2573160"/>
              <a:gd name="connsiteX21" fmla="*/ 585751 w 2573160"/>
              <a:gd name="connsiteY21" fmla="*/ 2573160 h 2573160"/>
              <a:gd name="connsiteX22" fmla="*/ 572409 w 2573160"/>
              <a:gd name="connsiteY22" fmla="*/ 2172891 h 2573160"/>
              <a:gd name="connsiteX23" fmla="*/ 153079 w 2573160"/>
              <a:gd name="connsiteY23" fmla="*/ 2123453 h 2573160"/>
              <a:gd name="connsiteX24" fmla="*/ 396696 w 2573160"/>
              <a:gd name="connsiteY24" fmla="*/ 1830994 h 2573160"/>
              <a:gd name="connsiteX25" fmla="*/ 0 w 2573160"/>
              <a:gd name="connsiteY25" fmla="*/ 1534008 h 2573160"/>
              <a:gd name="connsiteX26" fmla="*/ 374828 w 2573160"/>
              <a:gd name="connsiteY26" fmla="*/ 1411606 h 2573160"/>
              <a:gd name="connsiteX27" fmla="*/ 365689 w 2573160"/>
              <a:gd name="connsiteY27" fmla="*/ 1446357 h 2573160"/>
              <a:gd name="connsiteX28" fmla="*/ 461461 w 2573160"/>
              <a:gd name="connsiteY28" fmla="*/ 1853393 h 2573160"/>
              <a:gd name="connsiteX29" fmla="*/ 1224036 w 2573160"/>
              <a:gd name="connsiteY29" fmla="*/ 1977717 h 2573160"/>
              <a:gd name="connsiteX30" fmla="*/ 1822270 w 2573160"/>
              <a:gd name="connsiteY30" fmla="*/ 1547203 h 2573160"/>
              <a:gd name="connsiteX31" fmla="*/ 2042367 w 2573160"/>
              <a:gd name="connsiteY31" fmla="*/ 1191664 h 2573160"/>
              <a:gd name="connsiteX32" fmla="*/ 2045004 w 2573160"/>
              <a:gd name="connsiteY32" fmla="*/ 1151803 h 2573160"/>
              <a:gd name="connsiteX33" fmla="*/ 2176464 w 2573160"/>
              <a:gd name="connsiteY33" fmla="*/ 1344953 h 2573160"/>
              <a:gd name="connsiteX34" fmla="*/ 1951313 w 2573160"/>
              <a:gd name="connsiteY34" fmla="*/ 1466463 h 2573160"/>
              <a:gd name="connsiteX35" fmla="*/ 2248775 w 2573160"/>
              <a:gd name="connsiteY35" fmla="*/ 1862205 h 2573160"/>
              <a:gd name="connsiteX36" fmla="*/ 1744031 w 2573160"/>
              <a:gd name="connsiteY36" fmla="*/ 1709484 h 2573160"/>
              <a:gd name="connsiteX37" fmla="*/ 1780007 w 2573160"/>
              <a:gd name="connsiteY37" fmla="*/ 2069250 h 2573160"/>
              <a:gd name="connsiteX38" fmla="*/ 1450976 w 2573160"/>
              <a:gd name="connsiteY38" fmla="*/ 1898301 h 2573160"/>
              <a:gd name="connsiteX39" fmla="*/ 1383312 w 2573160"/>
              <a:gd name="connsiteY39" fmla="*/ 2244606 h 2573160"/>
              <a:gd name="connsiteX40" fmla="*/ 1176029 w 2573160"/>
              <a:gd name="connsiteY40" fmla="*/ 2069249 h 2573160"/>
              <a:gd name="connsiteX41" fmla="*/ 1036412 w 2573160"/>
              <a:gd name="connsiteY41" fmla="*/ 2348247 h 2573160"/>
              <a:gd name="connsiteX42" fmla="*/ 896675 w 2573160"/>
              <a:gd name="connsiteY42" fmla="*/ 2159191 h 2573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2573160" h="2573160">
                <a:moveTo>
                  <a:pt x="2048081" y="1105286"/>
                </a:moveTo>
                <a:lnTo>
                  <a:pt x="2049286" y="1087067"/>
                </a:lnTo>
                <a:cubicBezTo>
                  <a:pt x="2046168" y="981882"/>
                  <a:pt x="2012688" y="876469"/>
                  <a:pt x="1946595" y="784628"/>
                </a:cubicBezTo>
                <a:cubicBezTo>
                  <a:pt x="1924564" y="754014"/>
                  <a:pt x="1899952" y="726357"/>
                  <a:pt x="1873270" y="701741"/>
                </a:cubicBezTo>
                <a:lnTo>
                  <a:pt x="1793064" y="641269"/>
                </a:lnTo>
                <a:lnTo>
                  <a:pt x="2145134" y="377873"/>
                </a:lnTo>
                <a:lnTo>
                  <a:pt x="1951313" y="778142"/>
                </a:lnTo>
                <a:lnTo>
                  <a:pt x="2573160" y="791604"/>
                </a:lnTo>
                <a:close/>
                <a:moveTo>
                  <a:pt x="409433" y="1309590"/>
                </a:moveTo>
                <a:lnTo>
                  <a:pt x="139618" y="985187"/>
                </a:lnTo>
                <a:lnTo>
                  <a:pt x="639954" y="931222"/>
                </a:lnTo>
                <a:lnTo>
                  <a:pt x="536313" y="431838"/>
                </a:lnTo>
                <a:lnTo>
                  <a:pt x="1018543" y="760274"/>
                </a:lnTo>
                <a:lnTo>
                  <a:pt x="1158160" y="224794"/>
                </a:lnTo>
                <a:lnTo>
                  <a:pt x="1365443" y="517253"/>
                </a:lnTo>
                <a:lnTo>
                  <a:pt x="1761900" y="0"/>
                </a:lnTo>
                <a:lnTo>
                  <a:pt x="1733864" y="611191"/>
                </a:lnTo>
                <a:lnTo>
                  <a:pt x="1692434" y="591192"/>
                </a:lnTo>
                <a:cubicBezTo>
                  <a:pt x="1527856" y="530583"/>
                  <a:pt x="1337089" y="550148"/>
                  <a:pt x="1184020" y="660303"/>
                </a:cubicBezTo>
                <a:lnTo>
                  <a:pt x="585786" y="1090818"/>
                </a:lnTo>
                <a:cubicBezTo>
                  <a:pt x="524558" y="1134880"/>
                  <a:pt x="475159" y="1189265"/>
                  <a:pt x="438254" y="1249884"/>
                </a:cubicBezTo>
                <a:close/>
                <a:moveTo>
                  <a:pt x="585751" y="2573160"/>
                </a:moveTo>
                <a:cubicBezTo>
                  <a:pt x="581344" y="2439737"/>
                  <a:pt x="576817" y="2306314"/>
                  <a:pt x="572409" y="2172891"/>
                </a:cubicBezTo>
                <a:lnTo>
                  <a:pt x="153079" y="2123453"/>
                </a:lnTo>
                <a:lnTo>
                  <a:pt x="396696" y="1830994"/>
                </a:lnTo>
                <a:lnTo>
                  <a:pt x="0" y="1534008"/>
                </a:lnTo>
                <a:lnTo>
                  <a:pt x="374828" y="1411606"/>
                </a:lnTo>
                <a:lnTo>
                  <a:pt x="365689" y="1446357"/>
                </a:lnTo>
                <a:cubicBezTo>
                  <a:pt x="343191" y="1584355"/>
                  <a:pt x="373337" y="1730937"/>
                  <a:pt x="461461" y="1853393"/>
                </a:cubicBezTo>
                <a:cubicBezTo>
                  <a:pt x="637709" y="2098303"/>
                  <a:pt x="979125" y="2153965"/>
                  <a:pt x="1224036" y="1977717"/>
                </a:cubicBezTo>
                <a:lnTo>
                  <a:pt x="1822270" y="1547203"/>
                </a:lnTo>
                <a:cubicBezTo>
                  <a:pt x="1944725" y="1459079"/>
                  <a:pt x="2019868" y="1329663"/>
                  <a:pt x="2042367" y="1191664"/>
                </a:cubicBezTo>
                <a:lnTo>
                  <a:pt x="2045004" y="1151803"/>
                </a:lnTo>
                <a:lnTo>
                  <a:pt x="2176464" y="1344953"/>
                </a:lnTo>
                <a:lnTo>
                  <a:pt x="1951313" y="1466463"/>
                </a:lnTo>
                <a:lnTo>
                  <a:pt x="2248775" y="1862205"/>
                </a:lnTo>
                <a:lnTo>
                  <a:pt x="1744031" y="1709484"/>
                </a:lnTo>
                <a:cubicBezTo>
                  <a:pt x="1756063" y="1829445"/>
                  <a:pt x="1767975" y="1949288"/>
                  <a:pt x="1780007" y="2069250"/>
                </a:cubicBezTo>
                <a:lnTo>
                  <a:pt x="1450976" y="1898301"/>
                </a:lnTo>
                <a:lnTo>
                  <a:pt x="1383312" y="2244606"/>
                </a:lnTo>
                <a:lnTo>
                  <a:pt x="1176029" y="2069249"/>
                </a:lnTo>
                <a:lnTo>
                  <a:pt x="1036412" y="2348247"/>
                </a:lnTo>
                <a:lnTo>
                  <a:pt x="896675" y="215919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600" b="1" dirty="0">
              <a:latin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7CAD47D-E883-0605-D8A0-D89664F03CE6}"/>
              </a:ext>
            </a:extLst>
          </p:cNvPr>
          <p:cNvSpPr/>
          <p:nvPr/>
        </p:nvSpPr>
        <p:spPr>
          <a:xfrm>
            <a:off x="184135" y="6189785"/>
            <a:ext cx="2477973" cy="5861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F6C4A3B-F103-EE83-5E2E-64437AA8DEE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Potential mechanism of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↓</m:t>
                    </m:r>
                  </m:oMath>
                </a14:m>
                <a:r>
                  <a:rPr lang="en-US" dirty="0"/>
                  <a:t>clinical events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F6C4A3B-F103-EE83-5E2E-64437AA8DEE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348" t="-28571" b="-5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F708FBDD-E2CC-3F61-0A11-C6AC8C3E1D79}"/>
              </a:ext>
            </a:extLst>
          </p:cNvPr>
          <p:cNvSpPr txBox="1"/>
          <p:nvPr/>
        </p:nvSpPr>
        <p:spPr>
          <a:xfrm>
            <a:off x="66618" y="1053715"/>
            <a:ext cx="27671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</a:rPr>
              <a:t>Comorbidities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</a:rPr>
              <a:t>Infections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</a:rPr>
              <a:t>Environmental stressors</a:t>
            </a:r>
          </a:p>
        </p:txBody>
      </p:sp>
      <p:sp>
        <p:nvSpPr>
          <p:cNvPr id="6" name="Lightning Bolt 5">
            <a:extLst>
              <a:ext uri="{FF2B5EF4-FFF2-40B4-BE49-F238E27FC236}">
                <a16:creationId xmlns:a16="http://schemas.microsoft.com/office/drawing/2014/main" id="{B1D66649-B1CB-15D3-D8E4-BA651EC7EC37}"/>
              </a:ext>
            </a:extLst>
          </p:cNvPr>
          <p:cNvSpPr/>
          <p:nvPr/>
        </p:nvSpPr>
        <p:spPr>
          <a:xfrm rot="953561">
            <a:off x="399925" y="2026591"/>
            <a:ext cx="1086234" cy="1484415"/>
          </a:xfrm>
          <a:prstGeom prst="lightningBolt">
            <a:avLst/>
          </a:prstGeom>
          <a:solidFill>
            <a:srgbClr val="FFFF00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latin typeface="Arial" panose="020B0604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9861095-39D7-F1CE-F565-F2C3FFB62B48}"/>
              </a:ext>
            </a:extLst>
          </p:cNvPr>
          <p:cNvGrpSpPr/>
          <p:nvPr/>
        </p:nvGrpSpPr>
        <p:grpSpPr>
          <a:xfrm rot="16937526">
            <a:off x="2539720" y="1964232"/>
            <a:ext cx="1828800" cy="1828800"/>
            <a:chOff x="2844800" y="4851400"/>
            <a:chExt cx="1828800" cy="1828800"/>
          </a:xfrm>
        </p:grpSpPr>
        <p:pic>
          <p:nvPicPr>
            <p:cNvPr id="1028" name="Picture 4" descr="Neutrophil - Free education icons">
              <a:extLst>
                <a:ext uri="{FF2B5EF4-FFF2-40B4-BE49-F238E27FC236}">
                  <a16:creationId xmlns:a16="http://schemas.microsoft.com/office/drawing/2014/main" id="{2E06B1C1-A6CC-C694-11DA-A6199FC2FE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4800" y="4851400"/>
              <a:ext cx="1828800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A4878A29-9797-9BF2-9698-A7E71990F0A2}"/>
                </a:ext>
              </a:extLst>
            </p:cNvPr>
            <p:cNvSpPr/>
            <p:nvPr/>
          </p:nvSpPr>
          <p:spPr>
            <a:xfrm>
              <a:off x="3251282" y="5666687"/>
              <a:ext cx="110836" cy="110836"/>
            </a:xfrm>
            <a:prstGeom prst="ellipse">
              <a:avLst/>
            </a:prstGeom>
            <a:solidFill>
              <a:srgbClr val="FF71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atin typeface="Arial" panose="020B0604020202020204" pitchFamily="34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E83057D-FBEF-1A4C-3276-8046BBDA1982}"/>
                </a:ext>
              </a:extLst>
            </p:cNvPr>
            <p:cNvSpPr/>
            <p:nvPr/>
          </p:nvSpPr>
          <p:spPr>
            <a:xfrm>
              <a:off x="2987206" y="5647606"/>
              <a:ext cx="110836" cy="110836"/>
            </a:xfrm>
            <a:prstGeom prst="ellipse">
              <a:avLst/>
            </a:prstGeom>
            <a:solidFill>
              <a:srgbClr val="FF71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atin typeface="Arial" panose="020B0604020202020204" pitchFamily="34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6CF9C68-69A4-EF30-A857-8B4A752C08F2}"/>
                </a:ext>
              </a:extLst>
            </p:cNvPr>
            <p:cNvSpPr/>
            <p:nvPr/>
          </p:nvSpPr>
          <p:spPr>
            <a:xfrm>
              <a:off x="3481135" y="5126322"/>
              <a:ext cx="110836" cy="110836"/>
            </a:xfrm>
            <a:prstGeom prst="ellipse">
              <a:avLst/>
            </a:prstGeom>
            <a:solidFill>
              <a:srgbClr val="FF71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atin typeface="Arial" panose="020B0604020202020204" pitchFamily="34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C511DC45-AE7F-1510-37A0-70886226588B}"/>
                </a:ext>
              </a:extLst>
            </p:cNvPr>
            <p:cNvSpPr/>
            <p:nvPr/>
          </p:nvSpPr>
          <p:spPr>
            <a:xfrm>
              <a:off x="3098042" y="5471355"/>
              <a:ext cx="110836" cy="110836"/>
            </a:xfrm>
            <a:prstGeom prst="ellipse">
              <a:avLst/>
            </a:prstGeom>
            <a:solidFill>
              <a:srgbClr val="FF71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atin typeface="Arial" panose="020B0604020202020204" pitchFamily="34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929D6D3-1EA3-0789-4A3C-825881B34052}"/>
                </a:ext>
              </a:extLst>
            </p:cNvPr>
            <p:cNvSpPr/>
            <p:nvPr/>
          </p:nvSpPr>
          <p:spPr>
            <a:xfrm>
              <a:off x="3200399" y="5235344"/>
              <a:ext cx="110836" cy="110836"/>
            </a:xfrm>
            <a:prstGeom prst="ellipse">
              <a:avLst/>
            </a:prstGeom>
            <a:solidFill>
              <a:srgbClr val="FF71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atin typeface="Arial" panose="020B0604020202020204" pitchFamily="34" charset="0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CB92785-7BAA-78D9-098E-3EA92544FBDE}"/>
                </a:ext>
              </a:extLst>
            </p:cNvPr>
            <p:cNvGrpSpPr/>
            <p:nvPr/>
          </p:nvGrpSpPr>
          <p:grpSpPr>
            <a:xfrm rot="7432402">
              <a:off x="3470026" y="5123860"/>
              <a:ext cx="665018" cy="694990"/>
              <a:chOff x="3102877" y="4791172"/>
              <a:chExt cx="665018" cy="694990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112FC538-7134-648D-00E4-29E4DAB74A8E}"/>
                  </a:ext>
                </a:extLst>
              </p:cNvPr>
              <p:cNvSpPr/>
              <p:nvPr/>
            </p:nvSpPr>
            <p:spPr>
              <a:xfrm>
                <a:off x="3596806" y="5375326"/>
                <a:ext cx="110836" cy="110836"/>
              </a:xfrm>
              <a:prstGeom prst="ellipse">
                <a:avLst/>
              </a:prstGeom>
              <a:solidFill>
                <a:srgbClr val="FF718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b="1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33A500D3-5B84-E463-76D2-336D15D935CB}"/>
                  </a:ext>
                </a:extLst>
              </p:cNvPr>
              <p:cNvSpPr/>
              <p:nvPr/>
            </p:nvSpPr>
            <p:spPr>
              <a:xfrm>
                <a:off x="3102877" y="5312456"/>
                <a:ext cx="110836" cy="110836"/>
              </a:xfrm>
              <a:prstGeom prst="ellipse">
                <a:avLst/>
              </a:prstGeom>
              <a:solidFill>
                <a:srgbClr val="FF718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b="1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9463A564-F9EB-33EA-EB11-1EDB73A7CF5D}"/>
                  </a:ext>
                </a:extLst>
              </p:cNvPr>
              <p:cNvSpPr/>
              <p:nvPr/>
            </p:nvSpPr>
            <p:spPr>
              <a:xfrm>
                <a:off x="3596806" y="4791172"/>
                <a:ext cx="110836" cy="110836"/>
              </a:xfrm>
              <a:prstGeom prst="ellipse">
                <a:avLst/>
              </a:prstGeom>
              <a:solidFill>
                <a:srgbClr val="FF718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b="1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7FF76DB0-7C3E-60BE-7035-B8383515D9E9}"/>
                  </a:ext>
                </a:extLst>
              </p:cNvPr>
              <p:cNvSpPr/>
              <p:nvPr/>
            </p:nvSpPr>
            <p:spPr>
              <a:xfrm>
                <a:off x="3407677" y="5130025"/>
                <a:ext cx="110836" cy="110836"/>
              </a:xfrm>
              <a:prstGeom prst="ellipse">
                <a:avLst/>
              </a:prstGeom>
              <a:solidFill>
                <a:srgbClr val="FF718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b="1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FB76196F-C782-01B6-4039-2BB4AE01F6A8}"/>
                  </a:ext>
                </a:extLst>
              </p:cNvPr>
              <p:cNvSpPr/>
              <p:nvPr/>
            </p:nvSpPr>
            <p:spPr>
              <a:xfrm>
                <a:off x="3657059" y="5084902"/>
                <a:ext cx="110836" cy="110836"/>
              </a:xfrm>
              <a:prstGeom prst="ellipse">
                <a:avLst/>
              </a:prstGeom>
              <a:solidFill>
                <a:srgbClr val="FF718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b="1" dirty="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9526438E-5B38-2F8F-6341-18CD58C45596}"/>
                </a:ext>
              </a:extLst>
            </p:cNvPr>
            <p:cNvSpPr/>
            <p:nvPr/>
          </p:nvSpPr>
          <p:spPr>
            <a:xfrm>
              <a:off x="3655834" y="5891081"/>
              <a:ext cx="110836" cy="110836"/>
            </a:xfrm>
            <a:prstGeom prst="ellipse">
              <a:avLst/>
            </a:prstGeom>
            <a:solidFill>
              <a:srgbClr val="FF71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510020D-4A1D-343A-EB93-B8F1F4553DED}"/>
              </a:ext>
            </a:extLst>
          </p:cNvPr>
          <p:cNvGrpSpPr/>
          <p:nvPr/>
        </p:nvGrpSpPr>
        <p:grpSpPr>
          <a:xfrm>
            <a:off x="1454036" y="2856678"/>
            <a:ext cx="453529" cy="350197"/>
            <a:chOff x="3767162" y="2290852"/>
            <a:chExt cx="453529" cy="350197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A9D04602-9C8B-085F-9DF7-55B54E811574}"/>
                </a:ext>
              </a:extLst>
            </p:cNvPr>
            <p:cNvSpPr/>
            <p:nvPr/>
          </p:nvSpPr>
          <p:spPr>
            <a:xfrm rot="16937526">
              <a:off x="3784804" y="2530213"/>
              <a:ext cx="110836" cy="110836"/>
            </a:xfrm>
            <a:prstGeom prst="ellipse">
              <a:avLst/>
            </a:prstGeom>
            <a:solidFill>
              <a:srgbClr val="FF71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atin typeface="Arial" panose="020B0604020202020204" pitchFamily="34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AF243F00-5D8E-ACEB-5C62-66ADC7FAE70C}"/>
                </a:ext>
              </a:extLst>
            </p:cNvPr>
            <p:cNvSpPr/>
            <p:nvPr/>
          </p:nvSpPr>
          <p:spPr>
            <a:xfrm rot="2769928">
              <a:off x="3767162" y="2290852"/>
              <a:ext cx="110836" cy="110836"/>
            </a:xfrm>
            <a:prstGeom prst="ellipse">
              <a:avLst/>
            </a:prstGeom>
            <a:solidFill>
              <a:srgbClr val="FF71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atin typeface="Arial" panose="020B0604020202020204" pitchFamily="34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5A9B1F37-5A44-178C-9C52-D8D0368664C6}"/>
                </a:ext>
              </a:extLst>
            </p:cNvPr>
            <p:cNvSpPr/>
            <p:nvPr/>
          </p:nvSpPr>
          <p:spPr>
            <a:xfrm rot="2769928">
              <a:off x="4109855" y="2384370"/>
              <a:ext cx="110836" cy="110836"/>
            </a:xfrm>
            <a:prstGeom prst="ellipse">
              <a:avLst/>
            </a:prstGeom>
            <a:solidFill>
              <a:srgbClr val="FF71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atin typeface="Arial" panose="020B0604020202020204" pitchFamily="34" charset="0"/>
              </a:endParaRPr>
            </a:p>
          </p:txBody>
        </p:sp>
      </p:grpSp>
      <p:sp>
        <p:nvSpPr>
          <p:cNvPr id="26" name="Left Arrow 25">
            <a:extLst>
              <a:ext uri="{FF2B5EF4-FFF2-40B4-BE49-F238E27FC236}">
                <a16:creationId xmlns:a16="http://schemas.microsoft.com/office/drawing/2014/main" id="{31B80328-B21D-DA6A-AB03-58FA0D9D30D6}"/>
              </a:ext>
            </a:extLst>
          </p:cNvPr>
          <p:cNvSpPr/>
          <p:nvPr/>
        </p:nvSpPr>
        <p:spPr>
          <a:xfrm>
            <a:off x="1985236" y="2384212"/>
            <a:ext cx="510226" cy="506467"/>
          </a:xfrm>
          <a:prstGeom prst="leftArrow">
            <a:avLst/>
          </a:prstGeom>
          <a:solidFill>
            <a:srgbClr val="FF71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latin typeface="Arial" panose="020B0604020202020204" pitchFamily="34" charset="0"/>
            </a:endParaRPr>
          </a:p>
        </p:txBody>
      </p:sp>
      <p:sp>
        <p:nvSpPr>
          <p:cNvPr id="28" name="Bent Arrow 27">
            <a:extLst>
              <a:ext uri="{FF2B5EF4-FFF2-40B4-BE49-F238E27FC236}">
                <a16:creationId xmlns:a16="http://schemas.microsoft.com/office/drawing/2014/main" id="{2EEA7448-D3A0-F184-0EBC-FDF02C86361E}"/>
              </a:ext>
            </a:extLst>
          </p:cNvPr>
          <p:cNvSpPr/>
          <p:nvPr/>
        </p:nvSpPr>
        <p:spPr>
          <a:xfrm rot="5400000">
            <a:off x="2346150" y="907336"/>
            <a:ext cx="799949" cy="1236546"/>
          </a:xfrm>
          <a:prstGeom prst="ben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8F14A65-AA8A-55F0-6F90-96D315F020FC}"/>
              </a:ext>
            </a:extLst>
          </p:cNvPr>
          <p:cNvSpPr txBox="1"/>
          <p:nvPr/>
        </p:nvSpPr>
        <p:spPr>
          <a:xfrm>
            <a:off x="1293030" y="2438220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4859"/>
                </a:solidFill>
                <a:latin typeface="Arial" panose="020B0604020202020204" pitchFamily="34" charset="0"/>
              </a:rPr>
              <a:t>MPO</a:t>
            </a:r>
          </a:p>
        </p:txBody>
      </p:sp>
      <p:pic>
        <p:nvPicPr>
          <p:cNvPr id="37" name="Picture 36" descr="A green and black design&#10;&#10;Description automatically generated">
            <a:extLst>
              <a:ext uri="{FF2B5EF4-FFF2-40B4-BE49-F238E27FC236}">
                <a16:creationId xmlns:a16="http://schemas.microsoft.com/office/drawing/2014/main" id="{F8F01BD5-2CDE-8CCD-A1AF-199554B187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716" y="3519689"/>
            <a:ext cx="1752600" cy="175260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A828C9FD-E81B-524D-80FF-1796EFAB8C46}"/>
              </a:ext>
            </a:extLst>
          </p:cNvPr>
          <p:cNvSpPr txBox="1"/>
          <p:nvPr/>
        </p:nvSpPr>
        <p:spPr>
          <a:xfrm>
            <a:off x="734948" y="5836530"/>
            <a:ext cx="15490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</a:rPr>
              <a:t>OXIDATIVE</a:t>
            </a:r>
          </a:p>
          <a:p>
            <a:pPr algn="ctr"/>
            <a:r>
              <a:rPr lang="en-US" sz="2000" b="1" dirty="0">
                <a:latin typeface="Arial" panose="020B0604020202020204" pitchFamily="34" charset="0"/>
              </a:rPr>
              <a:t>STRESS</a:t>
            </a:r>
          </a:p>
        </p:txBody>
      </p:sp>
      <p:grpSp>
        <p:nvGrpSpPr>
          <p:cNvPr id="1043" name="Group 1042">
            <a:extLst>
              <a:ext uri="{FF2B5EF4-FFF2-40B4-BE49-F238E27FC236}">
                <a16:creationId xmlns:a16="http://schemas.microsoft.com/office/drawing/2014/main" id="{433491F3-54E8-0023-122E-FEBF284E6700}"/>
              </a:ext>
            </a:extLst>
          </p:cNvPr>
          <p:cNvGrpSpPr/>
          <p:nvPr/>
        </p:nvGrpSpPr>
        <p:grpSpPr>
          <a:xfrm>
            <a:off x="2566117" y="1731981"/>
            <a:ext cx="8545720" cy="3466055"/>
            <a:chOff x="2566117" y="1731981"/>
            <a:chExt cx="8545720" cy="3466055"/>
          </a:xfrm>
        </p:grpSpPr>
        <p:pic>
          <p:nvPicPr>
            <p:cNvPr id="1032" name="Picture 8" descr="34,200+ Dna Icon Stock Illustrations, Royalty-Free Vector Graphics &amp; Clip  Art - iStock | Dna, Dna logo, Icons">
              <a:extLst>
                <a:ext uri="{FF2B5EF4-FFF2-40B4-BE49-F238E27FC236}">
                  <a16:creationId xmlns:a16="http://schemas.microsoft.com/office/drawing/2014/main" id="{63EBC2FE-FCA4-DD2F-ABD1-A1F696284A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394000"/>
                      </a14:imgEffect>
                      <a14:imgEffect>
                        <a14:brightnessContrast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700000">
              <a:off x="6595626" y="2497265"/>
              <a:ext cx="1111433" cy="11114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098E8F77-A5ED-831C-9DFA-66DB9947BBF6}"/>
                    </a:ext>
                  </a:extLst>
                </p:cNvPr>
                <p:cNvSpPr txBox="1"/>
                <p:nvPr/>
              </p:nvSpPr>
              <p:spPr>
                <a:xfrm>
                  <a:off x="2566117" y="4613261"/>
                  <a:ext cx="1757211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↑↑</m:t>
                      </m:r>
                    </m:oMath>
                  </a14:m>
                  <a:r>
                    <a:rPr lang="en-US" sz="1600" b="1" dirty="0">
                      <a:latin typeface="Arial" panose="020B0604020202020204" pitchFamily="34" charset="0"/>
                    </a:rPr>
                    <a:t>Mitochondrial</a:t>
                  </a:r>
                </a:p>
                <a:p>
                  <a:pPr algn="ctr"/>
                  <a:r>
                    <a:rPr lang="en-US" sz="1600" b="1" dirty="0">
                      <a:latin typeface="Arial" panose="020B0604020202020204" pitchFamily="34" charset="0"/>
                    </a:rPr>
                    <a:t>stress response</a:t>
                  </a: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098E8F77-A5ED-831C-9DFA-66DB9947BBF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66117" y="4613261"/>
                  <a:ext cx="1757211" cy="584775"/>
                </a:xfrm>
                <a:prstGeom prst="rect">
                  <a:avLst/>
                </a:prstGeom>
                <a:blipFill>
                  <a:blip r:embed="rId8"/>
                  <a:stretch>
                    <a:fillRect l="-1439" t="-4255" r="-1439" b="-1276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030" name="Picture 6" descr="Dna - Free education icons">
              <a:extLst>
                <a:ext uri="{FF2B5EF4-FFF2-40B4-BE49-F238E27FC236}">
                  <a16:creationId xmlns:a16="http://schemas.microsoft.com/office/drawing/2014/main" id="{723AB8EC-B770-2D7D-8435-8D13CB76DF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9250" y="2459299"/>
              <a:ext cx="1346924" cy="13469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Left Arrow 30">
              <a:extLst>
                <a:ext uri="{FF2B5EF4-FFF2-40B4-BE49-F238E27FC236}">
                  <a16:creationId xmlns:a16="http://schemas.microsoft.com/office/drawing/2014/main" id="{8059452E-78D8-FA7D-519F-C723CF0B3654}"/>
                </a:ext>
              </a:extLst>
            </p:cNvPr>
            <p:cNvSpPr/>
            <p:nvPr/>
          </p:nvSpPr>
          <p:spPr>
            <a:xfrm rot="7481433">
              <a:off x="4162665" y="3961873"/>
              <a:ext cx="932374" cy="506467"/>
            </a:xfrm>
            <a:prstGeom prst="lef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atin typeface="Arial" panose="020B0604020202020204" pitchFamily="34" charset="0"/>
              </a:endParaRPr>
            </a:p>
          </p:txBody>
        </p:sp>
        <p:pic>
          <p:nvPicPr>
            <p:cNvPr id="32" name="Picture 2" descr="Mitochondria - Free healthcare and medical icons">
              <a:extLst>
                <a:ext uri="{FF2B5EF4-FFF2-40B4-BE49-F238E27FC236}">
                  <a16:creationId xmlns:a16="http://schemas.microsoft.com/office/drawing/2014/main" id="{0D7A0F35-CC54-C44F-634E-32C455C6FB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52879" y="2156292"/>
              <a:ext cx="1158967" cy="11589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Left Arrow 32">
              <a:extLst>
                <a:ext uri="{FF2B5EF4-FFF2-40B4-BE49-F238E27FC236}">
                  <a16:creationId xmlns:a16="http://schemas.microsoft.com/office/drawing/2014/main" id="{420D2543-638C-3E05-DF86-DA245337D6CA}"/>
                </a:ext>
              </a:extLst>
            </p:cNvPr>
            <p:cNvSpPr/>
            <p:nvPr/>
          </p:nvSpPr>
          <p:spPr>
            <a:xfrm rot="10800000">
              <a:off x="5792690" y="2799748"/>
              <a:ext cx="675709" cy="506467"/>
            </a:xfrm>
            <a:prstGeom prst="lef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atin typeface="Arial" panose="020B060402020202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222CC4C-216E-6625-A6D5-DADFB7632712}"/>
                </a:ext>
              </a:extLst>
            </p:cNvPr>
            <p:cNvSpPr txBox="1"/>
            <p:nvPr/>
          </p:nvSpPr>
          <p:spPr>
            <a:xfrm>
              <a:off x="4550038" y="1731981"/>
              <a:ext cx="156324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latin typeface="Arial" panose="020B0604020202020204" pitchFamily="34" charset="0"/>
                </a:rPr>
                <a:t>Mitochondrial</a:t>
              </a:r>
            </a:p>
            <a:p>
              <a:pPr algn="ctr"/>
              <a:r>
                <a:rPr lang="en-US" sz="1600" b="1" dirty="0">
                  <a:latin typeface="Arial" panose="020B0604020202020204" pitchFamily="34" charset="0"/>
                </a:rPr>
                <a:t>UPR triggered</a:t>
              </a:r>
            </a:p>
          </p:txBody>
        </p:sp>
        <p:sp>
          <p:nvSpPr>
            <p:cNvPr id="42" name="Left Arrow 41">
              <a:extLst>
                <a:ext uri="{FF2B5EF4-FFF2-40B4-BE49-F238E27FC236}">
                  <a16:creationId xmlns:a16="http://schemas.microsoft.com/office/drawing/2014/main" id="{A2E245AF-EA0D-2C1E-A649-F6DD60112E63}"/>
                </a:ext>
              </a:extLst>
            </p:cNvPr>
            <p:cNvSpPr/>
            <p:nvPr/>
          </p:nvSpPr>
          <p:spPr>
            <a:xfrm rot="10800000">
              <a:off x="7870594" y="2784543"/>
              <a:ext cx="675709" cy="506467"/>
            </a:xfrm>
            <a:prstGeom prst="lef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atin typeface="Arial" panose="020B0604020202020204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5881430-A8BB-E7CF-6970-AF757673B04A}"/>
                </a:ext>
              </a:extLst>
            </p:cNvPr>
            <p:cNvSpPr txBox="1"/>
            <p:nvPr/>
          </p:nvSpPr>
          <p:spPr>
            <a:xfrm>
              <a:off x="9638357" y="1757961"/>
              <a:ext cx="147348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latin typeface="Arial" panose="020B0604020202020204" pitchFamily="34" charset="0"/>
                </a:rPr>
                <a:t>Mitochondria</a:t>
              </a:r>
            </a:p>
            <a:p>
              <a:pPr algn="ctr"/>
              <a:r>
                <a:rPr lang="en-US" sz="1600" b="1" dirty="0">
                  <a:latin typeface="Arial" panose="020B0604020202020204" pitchFamily="34" charset="0"/>
                </a:rPr>
                <a:t>stabilized</a:t>
              </a:r>
            </a:p>
          </p:txBody>
        </p:sp>
        <p:sp>
          <p:nvSpPr>
            <p:cNvPr id="45" name="Rounded Rectangle 44">
              <a:extLst>
                <a:ext uri="{FF2B5EF4-FFF2-40B4-BE49-F238E27FC236}">
                  <a16:creationId xmlns:a16="http://schemas.microsoft.com/office/drawing/2014/main" id="{175AB22B-69A7-2E22-ABBC-180DFAA3F166}"/>
                </a:ext>
              </a:extLst>
            </p:cNvPr>
            <p:cNvSpPr/>
            <p:nvPr/>
          </p:nvSpPr>
          <p:spPr>
            <a:xfrm>
              <a:off x="6673605" y="2716641"/>
              <a:ext cx="524572" cy="248939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atin typeface="Arial" panose="020B0604020202020204" pitchFamily="34" charset="0"/>
              </a:endParaRPr>
            </a:p>
          </p:txBody>
        </p: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DADE829F-949A-65C7-C8A9-EC56CA2C11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6200000">
              <a:off x="7418505" y="2403882"/>
              <a:ext cx="342900" cy="647700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7526A3EA-E6A2-9AAF-D150-BBDD8ABE57EB}"/>
                </a:ext>
              </a:extLst>
            </p:cNvPr>
            <p:cNvSpPr txBox="1"/>
            <p:nvPr/>
          </p:nvSpPr>
          <p:spPr>
            <a:xfrm>
              <a:off x="6368956" y="3265986"/>
              <a:ext cx="157180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Arial" panose="020B0604020202020204" pitchFamily="34" charset="0"/>
                </a:rPr>
                <a:t>Transcription of HSP chaperones</a:t>
              </a:r>
            </a:p>
          </p:txBody>
        </p:sp>
      </p:grpSp>
      <p:sp>
        <p:nvSpPr>
          <p:cNvPr id="53" name="Left Arrow 52">
            <a:extLst>
              <a:ext uri="{FF2B5EF4-FFF2-40B4-BE49-F238E27FC236}">
                <a16:creationId xmlns:a16="http://schemas.microsoft.com/office/drawing/2014/main" id="{6ECA2F61-DA6B-0DF2-26B5-9AE1AACEE922}"/>
              </a:ext>
            </a:extLst>
          </p:cNvPr>
          <p:cNvSpPr/>
          <p:nvPr/>
        </p:nvSpPr>
        <p:spPr>
          <a:xfrm rot="13500000">
            <a:off x="7773829" y="3681797"/>
            <a:ext cx="932374" cy="506467"/>
          </a:xfrm>
          <a:prstGeom prst="leftArrow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79A9636C-6F0F-6125-06F3-3DCF5D1D08F2}"/>
                  </a:ext>
                </a:extLst>
              </p:cNvPr>
              <p:cNvSpPr txBox="1"/>
              <p:nvPr/>
            </p:nvSpPr>
            <p:spPr>
              <a:xfrm>
                <a:off x="8109097" y="4282408"/>
                <a:ext cx="224624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↑</m:t>
                    </m:r>
                  </m:oMath>
                </a14:m>
                <a:r>
                  <a:rPr lang="en-US" sz="2400" b="1" dirty="0">
                    <a:solidFill>
                      <a:schemeClr val="accent4">
                        <a:lumMod val="75000"/>
                      </a:schemeClr>
                    </a:solidFill>
                    <a:latin typeface="Arial" panose="020B0604020202020204" pitchFamily="34" charset="0"/>
                  </a:rPr>
                  <a:t>GRPEL1</a:t>
                </a: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79A9636C-6F0F-6125-06F3-3DCF5D1D08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9097" y="4282408"/>
                <a:ext cx="2246240" cy="461665"/>
              </a:xfrm>
              <a:prstGeom prst="rect">
                <a:avLst/>
              </a:prstGeom>
              <a:blipFill>
                <a:blip r:embed="rId12"/>
                <a:stretch>
                  <a:fillRect t="-7895" b="-2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Left Arrow 58">
            <a:extLst>
              <a:ext uri="{FF2B5EF4-FFF2-40B4-BE49-F238E27FC236}">
                <a16:creationId xmlns:a16="http://schemas.microsoft.com/office/drawing/2014/main" id="{788D6311-0BFA-404E-FFB9-CF3668BD2A1A}"/>
              </a:ext>
            </a:extLst>
          </p:cNvPr>
          <p:cNvSpPr/>
          <p:nvPr/>
        </p:nvSpPr>
        <p:spPr>
          <a:xfrm rot="16200000">
            <a:off x="9020814" y="4837453"/>
            <a:ext cx="523221" cy="506467"/>
          </a:xfrm>
          <a:prstGeom prst="leftArrow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latin typeface="Arial" panose="020B0604020202020204" pitchFamily="34" charset="0"/>
            </a:endParaRPr>
          </a:p>
        </p:txBody>
      </p:sp>
      <p:grpSp>
        <p:nvGrpSpPr>
          <p:cNvPr id="1044" name="Group 1043">
            <a:extLst>
              <a:ext uri="{FF2B5EF4-FFF2-40B4-BE49-F238E27FC236}">
                <a16:creationId xmlns:a16="http://schemas.microsoft.com/office/drawing/2014/main" id="{8B84867D-80F6-83F0-0C85-7C381DFCD637}"/>
              </a:ext>
            </a:extLst>
          </p:cNvPr>
          <p:cNvGrpSpPr/>
          <p:nvPr/>
        </p:nvGrpSpPr>
        <p:grpSpPr>
          <a:xfrm>
            <a:off x="6971949" y="4864367"/>
            <a:ext cx="4249135" cy="1808341"/>
            <a:chOff x="6971949" y="4864367"/>
            <a:chExt cx="4249135" cy="1808341"/>
          </a:xfrm>
        </p:grpSpPr>
        <p:grpSp>
          <p:nvGrpSpPr>
            <p:cNvPr id="1039" name="Group 1038">
              <a:extLst>
                <a:ext uri="{FF2B5EF4-FFF2-40B4-BE49-F238E27FC236}">
                  <a16:creationId xmlns:a16="http://schemas.microsoft.com/office/drawing/2014/main" id="{63D872D6-95BE-9E1D-D23A-60342F73E92A}"/>
                </a:ext>
              </a:extLst>
            </p:cNvPr>
            <p:cNvGrpSpPr/>
            <p:nvPr/>
          </p:nvGrpSpPr>
          <p:grpSpPr>
            <a:xfrm>
              <a:off x="7676797" y="4864367"/>
              <a:ext cx="3544287" cy="1517685"/>
              <a:chOff x="7676797" y="4864367"/>
              <a:chExt cx="3544287" cy="1517685"/>
            </a:xfrm>
          </p:grpSpPr>
          <p:sp>
            <p:nvSpPr>
              <p:cNvPr id="1033" name="Explosion 1 1032">
                <a:extLst>
                  <a:ext uri="{FF2B5EF4-FFF2-40B4-BE49-F238E27FC236}">
                    <a16:creationId xmlns:a16="http://schemas.microsoft.com/office/drawing/2014/main" id="{2C692892-265A-8F27-97CC-73937206D197}"/>
                  </a:ext>
                </a:extLst>
              </p:cNvPr>
              <p:cNvSpPr/>
              <p:nvPr/>
            </p:nvSpPr>
            <p:spPr>
              <a:xfrm>
                <a:off x="9963487" y="4864367"/>
                <a:ext cx="1257597" cy="1517685"/>
              </a:xfrm>
              <a:prstGeom prst="irregularSeal1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b="1" dirty="0">
                  <a:latin typeface="Arial" panose="020B0604020202020204" pitchFamily="34" charset="0"/>
                </a:endParaRPr>
              </a:p>
            </p:txBody>
          </p: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99A534A3-44D5-88A3-AE9A-0E96C797112E}"/>
                  </a:ext>
                </a:extLst>
              </p:cNvPr>
              <p:cNvGrpSpPr/>
              <p:nvPr/>
            </p:nvGrpSpPr>
            <p:grpSpPr>
              <a:xfrm>
                <a:off x="7676797" y="5219362"/>
                <a:ext cx="3305416" cy="799260"/>
                <a:chOff x="7763271" y="5390525"/>
                <a:chExt cx="3305416" cy="799260"/>
              </a:xfrm>
            </p:grpSpPr>
            <p:pic>
              <p:nvPicPr>
                <p:cNvPr id="1034" name="Picture 10" descr="Monocyte - Free education icons">
                  <a:extLst>
                    <a:ext uri="{FF2B5EF4-FFF2-40B4-BE49-F238E27FC236}">
                      <a16:creationId xmlns:a16="http://schemas.microsoft.com/office/drawing/2014/main" id="{7E3C4B57-C18A-852D-9F57-2A1177A33EB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763271" y="5390526"/>
                  <a:ext cx="799259" cy="79925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7" name="Picture 10" descr="Monocyte - Free education icons">
                  <a:extLst>
                    <a:ext uri="{FF2B5EF4-FFF2-40B4-BE49-F238E27FC236}">
                      <a16:creationId xmlns:a16="http://schemas.microsoft.com/office/drawing/2014/main" id="{02FE2AD4-10E5-63E0-B6A2-8C14E85F557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269428" y="5390525"/>
                  <a:ext cx="799259" cy="79925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58" name="Left Arrow 57">
                <a:extLst>
                  <a:ext uri="{FF2B5EF4-FFF2-40B4-BE49-F238E27FC236}">
                    <a16:creationId xmlns:a16="http://schemas.microsoft.com/office/drawing/2014/main" id="{8D7F2E81-3925-EAFF-D456-6B7065346E28}"/>
                  </a:ext>
                </a:extLst>
              </p:cNvPr>
              <p:cNvSpPr/>
              <p:nvPr/>
            </p:nvSpPr>
            <p:spPr>
              <a:xfrm rot="10800000">
                <a:off x="8555333" y="5371035"/>
                <a:ext cx="1464949" cy="506467"/>
              </a:xfrm>
              <a:prstGeom prst="leftArrow">
                <a:avLst/>
              </a:prstGeom>
              <a:solidFill>
                <a:srgbClr val="B896E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b="1" dirty="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031" name="TextBox 1030">
              <a:extLst>
                <a:ext uri="{FF2B5EF4-FFF2-40B4-BE49-F238E27FC236}">
                  <a16:creationId xmlns:a16="http://schemas.microsoft.com/office/drawing/2014/main" id="{BADDE124-FAE6-D6C1-C7B2-48BC876569F7}"/>
                </a:ext>
              </a:extLst>
            </p:cNvPr>
            <p:cNvSpPr txBox="1"/>
            <p:nvPr/>
          </p:nvSpPr>
          <p:spPr>
            <a:xfrm>
              <a:off x="6971949" y="6087933"/>
              <a:ext cx="420109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Arial" panose="020B0604020202020204" pitchFamily="34" charset="0"/>
                </a:rPr>
                <a:t>Monocyte proliferation</a:t>
              </a:r>
            </a:p>
            <a:p>
              <a:pPr algn="ctr"/>
              <a:r>
                <a:rPr lang="en-US" sz="1600" b="1" dirty="0">
                  <a:latin typeface="Arial" panose="020B0604020202020204" pitchFamily="34" charset="0"/>
                </a:rPr>
                <a:t>Pro-inflammatory phenotype</a:t>
              </a:r>
            </a:p>
          </p:txBody>
        </p:sp>
      </p:grpSp>
      <p:sp>
        <p:nvSpPr>
          <p:cNvPr id="1047" name="TextBox 1046">
            <a:extLst>
              <a:ext uri="{FF2B5EF4-FFF2-40B4-BE49-F238E27FC236}">
                <a16:creationId xmlns:a16="http://schemas.microsoft.com/office/drawing/2014/main" id="{D256DB94-B665-048B-F0B1-06F71D3C81B3}"/>
              </a:ext>
            </a:extLst>
          </p:cNvPr>
          <p:cNvSpPr txBox="1"/>
          <p:nvPr/>
        </p:nvSpPr>
        <p:spPr>
          <a:xfrm>
            <a:off x="8903885" y="5461568"/>
            <a:ext cx="6848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</a:rPr>
              <a:t>????</a:t>
            </a:r>
          </a:p>
        </p:txBody>
      </p:sp>
    </p:spTree>
    <p:extLst>
      <p:ext uri="{BB962C8B-B14F-4D97-AF65-F5344CB8AC3E}">
        <p14:creationId xmlns:p14="http://schemas.microsoft.com/office/powerpoint/2010/main" val="3948591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4" grpId="0"/>
      <p:bldP spid="5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FEBAA7-01E9-9A19-4351-0DCACCB23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0" name="Group 1039">
            <a:extLst>
              <a:ext uri="{FF2B5EF4-FFF2-40B4-BE49-F238E27FC236}">
                <a16:creationId xmlns:a16="http://schemas.microsoft.com/office/drawing/2014/main" id="{E7C878AF-F2AC-D63D-8DBA-AF054792C4D8}"/>
              </a:ext>
            </a:extLst>
          </p:cNvPr>
          <p:cNvGrpSpPr/>
          <p:nvPr/>
        </p:nvGrpSpPr>
        <p:grpSpPr>
          <a:xfrm>
            <a:off x="3460013" y="1047932"/>
            <a:ext cx="8497704" cy="4706914"/>
            <a:chOff x="3460013" y="1047932"/>
            <a:chExt cx="8497704" cy="4706914"/>
          </a:xfrm>
        </p:grpSpPr>
        <p:sp>
          <p:nvSpPr>
            <p:cNvPr id="1029" name="Freeform 1028">
              <a:extLst>
                <a:ext uri="{FF2B5EF4-FFF2-40B4-BE49-F238E27FC236}">
                  <a16:creationId xmlns:a16="http://schemas.microsoft.com/office/drawing/2014/main" id="{413F7785-A66B-991F-1AFB-C88FD0A07C32}"/>
                </a:ext>
              </a:extLst>
            </p:cNvPr>
            <p:cNvSpPr/>
            <p:nvPr/>
          </p:nvSpPr>
          <p:spPr>
            <a:xfrm rot="10800000">
              <a:off x="10982212" y="5465848"/>
              <a:ext cx="975505" cy="288998"/>
            </a:xfrm>
            <a:custGeom>
              <a:avLst/>
              <a:gdLst>
                <a:gd name="connsiteX0" fmla="*/ 786142 w 786142"/>
                <a:gd name="connsiteY0" fmla="*/ 280234 h 280234"/>
                <a:gd name="connsiteX1" fmla="*/ 0 w 786142"/>
                <a:gd name="connsiteY1" fmla="*/ 280234 h 280234"/>
                <a:gd name="connsiteX2" fmla="*/ 0 w 786142"/>
                <a:gd name="connsiteY2" fmla="*/ 140117 h 280234"/>
                <a:gd name="connsiteX3" fmla="*/ 140117 w 786142"/>
                <a:gd name="connsiteY3" fmla="*/ 0 h 280234"/>
                <a:gd name="connsiteX4" fmla="*/ 774283 w 786142"/>
                <a:gd name="connsiteY4" fmla="*/ 0 h 280234"/>
                <a:gd name="connsiteX5" fmla="*/ 786142 w 786142"/>
                <a:gd name="connsiteY5" fmla="*/ 2394 h 280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6142" h="280234">
                  <a:moveTo>
                    <a:pt x="786142" y="280234"/>
                  </a:moveTo>
                  <a:lnTo>
                    <a:pt x="0" y="280234"/>
                  </a:lnTo>
                  <a:lnTo>
                    <a:pt x="0" y="140117"/>
                  </a:lnTo>
                  <a:cubicBezTo>
                    <a:pt x="0" y="62733"/>
                    <a:pt x="62733" y="0"/>
                    <a:pt x="140117" y="0"/>
                  </a:cubicBezTo>
                  <a:lnTo>
                    <a:pt x="774283" y="0"/>
                  </a:lnTo>
                  <a:lnTo>
                    <a:pt x="786142" y="2394"/>
                  </a:lnTo>
                  <a:close/>
                </a:path>
              </a:pathLst>
            </a:custGeom>
            <a:solidFill>
              <a:srgbClr val="FF71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600" b="1" dirty="0">
                <a:latin typeface="Arial" panose="020B0604020202020204" pitchFamily="34" charset="0"/>
              </a:endParaRPr>
            </a:p>
          </p:txBody>
        </p:sp>
        <p:sp>
          <p:nvSpPr>
            <p:cNvPr id="62" name="Bent Arrow 61">
              <a:extLst>
                <a:ext uri="{FF2B5EF4-FFF2-40B4-BE49-F238E27FC236}">
                  <a16:creationId xmlns:a16="http://schemas.microsoft.com/office/drawing/2014/main" id="{5218AE64-787E-1B6D-FFBD-640673F37416}"/>
                </a:ext>
              </a:extLst>
            </p:cNvPr>
            <p:cNvSpPr/>
            <p:nvPr/>
          </p:nvSpPr>
          <p:spPr>
            <a:xfrm flipH="1">
              <a:off x="3460013" y="1047932"/>
              <a:ext cx="8497704" cy="4422677"/>
            </a:xfrm>
            <a:prstGeom prst="bentArrow">
              <a:avLst>
                <a:gd name="adj1" fmla="val 5909"/>
                <a:gd name="adj2" fmla="val 7132"/>
                <a:gd name="adj3" fmla="val 9044"/>
                <a:gd name="adj4" fmla="val 5647"/>
              </a:avLst>
            </a:prstGeom>
            <a:solidFill>
              <a:srgbClr val="FF71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41" name="Freeform 40">
            <a:extLst>
              <a:ext uri="{FF2B5EF4-FFF2-40B4-BE49-F238E27FC236}">
                <a16:creationId xmlns:a16="http://schemas.microsoft.com/office/drawing/2014/main" id="{5DE3ADF2-37C7-79A8-8932-1339FC75F631}"/>
              </a:ext>
            </a:extLst>
          </p:cNvPr>
          <p:cNvSpPr/>
          <p:nvPr/>
        </p:nvSpPr>
        <p:spPr>
          <a:xfrm rot="10266199">
            <a:off x="400904" y="3144644"/>
            <a:ext cx="2573160" cy="2573160"/>
          </a:xfrm>
          <a:custGeom>
            <a:avLst/>
            <a:gdLst>
              <a:gd name="connsiteX0" fmla="*/ 2048081 w 2573160"/>
              <a:gd name="connsiteY0" fmla="*/ 1105286 h 2573160"/>
              <a:gd name="connsiteX1" fmla="*/ 2049286 w 2573160"/>
              <a:gd name="connsiteY1" fmla="*/ 1087067 h 2573160"/>
              <a:gd name="connsiteX2" fmla="*/ 1946595 w 2573160"/>
              <a:gd name="connsiteY2" fmla="*/ 784628 h 2573160"/>
              <a:gd name="connsiteX3" fmla="*/ 1873270 w 2573160"/>
              <a:gd name="connsiteY3" fmla="*/ 701741 h 2573160"/>
              <a:gd name="connsiteX4" fmla="*/ 1793064 w 2573160"/>
              <a:gd name="connsiteY4" fmla="*/ 641269 h 2573160"/>
              <a:gd name="connsiteX5" fmla="*/ 2145134 w 2573160"/>
              <a:gd name="connsiteY5" fmla="*/ 377873 h 2573160"/>
              <a:gd name="connsiteX6" fmla="*/ 1951313 w 2573160"/>
              <a:gd name="connsiteY6" fmla="*/ 778142 h 2573160"/>
              <a:gd name="connsiteX7" fmla="*/ 2573160 w 2573160"/>
              <a:gd name="connsiteY7" fmla="*/ 791604 h 2573160"/>
              <a:gd name="connsiteX8" fmla="*/ 409433 w 2573160"/>
              <a:gd name="connsiteY8" fmla="*/ 1309590 h 2573160"/>
              <a:gd name="connsiteX9" fmla="*/ 139618 w 2573160"/>
              <a:gd name="connsiteY9" fmla="*/ 985187 h 2573160"/>
              <a:gd name="connsiteX10" fmla="*/ 639954 w 2573160"/>
              <a:gd name="connsiteY10" fmla="*/ 931222 h 2573160"/>
              <a:gd name="connsiteX11" fmla="*/ 536313 w 2573160"/>
              <a:gd name="connsiteY11" fmla="*/ 431838 h 2573160"/>
              <a:gd name="connsiteX12" fmla="*/ 1018543 w 2573160"/>
              <a:gd name="connsiteY12" fmla="*/ 760274 h 2573160"/>
              <a:gd name="connsiteX13" fmla="*/ 1158160 w 2573160"/>
              <a:gd name="connsiteY13" fmla="*/ 224794 h 2573160"/>
              <a:gd name="connsiteX14" fmla="*/ 1365443 w 2573160"/>
              <a:gd name="connsiteY14" fmla="*/ 517253 h 2573160"/>
              <a:gd name="connsiteX15" fmla="*/ 1761900 w 2573160"/>
              <a:gd name="connsiteY15" fmla="*/ 0 h 2573160"/>
              <a:gd name="connsiteX16" fmla="*/ 1733864 w 2573160"/>
              <a:gd name="connsiteY16" fmla="*/ 611191 h 2573160"/>
              <a:gd name="connsiteX17" fmla="*/ 1692434 w 2573160"/>
              <a:gd name="connsiteY17" fmla="*/ 591192 h 2573160"/>
              <a:gd name="connsiteX18" fmla="*/ 1184020 w 2573160"/>
              <a:gd name="connsiteY18" fmla="*/ 660303 h 2573160"/>
              <a:gd name="connsiteX19" fmla="*/ 585786 w 2573160"/>
              <a:gd name="connsiteY19" fmla="*/ 1090818 h 2573160"/>
              <a:gd name="connsiteX20" fmla="*/ 438254 w 2573160"/>
              <a:gd name="connsiteY20" fmla="*/ 1249884 h 2573160"/>
              <a:gd name="connsiteX21" fmla="*/ 585751 w 2573160"/>
              <a:gd name="connsiteY21" fmla="*/ 2573160 h 2573160"/>
              <a:gd name="connsiteX22" fmla="*/ 572409 w 2573160"/>
              <a:gd name="connsiteY22" fmla="*/ 2172891 h 2573160"/>
              <a:gd name="connsiteX23" fmla="*/ 153079 w 2573160"/>
              <a:gd name="connsiteY23" fmla="*/ 2123453 h 2573160"/>
              <a:gd name="connsiteX24" fmla="*/ 396696 w 2573160"/>
              <a:gd name="connsiteY24" fmla="*/ 1830994 h 2573160"/>
              <a:gd name="connsiteX25" fmla="*/ 0 w 2573160"/>
              <a:gd name="connsiteY25" fmla="*/ 1534008 h 2573160"/>
              <a:gd name="connsiteX26" fmla="*/ 374828 w 2573160"/>
              <a:gd name="connsiteY26" fmla="*/ 1411606 h 2573160"/>
              <a:gd name="connsiteX27" fmla="*/ 365689 w 2573160"/>
              <a:gd name="connsiteY27" fmla="*/ 1446357 h 2573160"/>
              <a:gd name="connsiteX28" fmla="*/ 461461 w 2573160"/>
              <a:gd name="connsiteY28" fmla="*/ 1853393 h 2573160"/>
              <a:gd name="connsiteX29" fmla="*/ 1224036 w 2573160"/>
              <a:gd name="connsiteY29" fmla="*/ 1977717 h 2573160"/>
              <a:gd name="connsiteX30" fmla="*/ 1822270 w 2573160"/>
              <a:gd name="connsiteY30" fmla="*/ 1547203 h 2573160"/>
              <a:gd name="connsiteX31" fmla="*/ 2042367 w 2573160"/>
              <a:gd name="connsiteY31" fmla="*/ 1191664 h 2573160"/>
              <a:gd name="connsiteX32" fmla="*/ 2045004 w 2573160"/>
              <a:gd name="connsiteY32" fmla="*/ 1151803 h 2573160"/>
              <a:gd name="connsiteX33" fmla="*/ 2176464 w 2573160"/>
              <a:gd name="connsiteY33" fmla="*/ 1344953 h 2573160"/>
              <a:gd name="connsiteX34" fmla="*/ 1951313 w 2573160"/>
              <a:gd name="connsiteY34" fmla="*/ 1466463 h 2573160"/>
              <a:gd name="connsiteX35" fmla="*/ 2248775 w 2573160"/>
              <a:gd name="connsiteY35" fmla="*/ 1862205 h 2573160"/>
              <a:gd name="connsiteX36" fmla="*/ 1744031 w 2573160"/>
              <a:gd name="connsiteY36" fmla="*/ 1709484 h 2573160"/>
              <a:gd name="connsiteX37" fmla="*/ 1780007 w 2573160"/>
              <a:gd name="connsiteY37" fmla="*/ 2069250 h 2573160"/>
              <a:gd name="connsiteX38" fmla="*/ 1450976 w 2573160"/>
              <a:gd name="connsiteY38" fmla="*/ 1898301 h 2573160"/>
              <a:gd name="connsiteX39" fmla="*/ 1383312 w 2573160"/>
              <a:gd name="connsiteY39" fmla="*/ 2244606 h 2573160"/>
              <a:gd name="connsiteX40" fmla="*/ 1176029 w 2573160"/>
              <a:gd name="connsiteY40" fmla="*/ 2069249 h 2573160"/>
              <a:gd name="connsiteX41" fmla="*/ 1036412 w 2573160"/>
              <a:gd name="connsiteY41" fmla="*/ 2348247 h 2573160"/>
              <a:gd name="connsiteX42" fmla="*/ 896675 w 2573160"/>
              <a:gd name="connsiteY42" fmla="*/ 2159191 h 2573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2573160" h="2573160">
                <a:moveTo>
                  <a:pt x="2048081" y="1105286"/>
                </a:moveTo>
                <a:lnTo>
                  <a:pt x="2049286" y="1087067"/>
                </a:lnTo>
                <a:cubicBezTo>
                  <a:pt x="2046168" y="981882"/>
                  <a:pt x="2012688" y="876469"/>
                  <a:pt x="1946595" y="784628"/>
                </a:cubicBezTo>
                <a:cubicBezTo>
                  <a:pt x="1924564" y="754014"/>
                  <a:pt x="1899952" y="726357"/>
                  <a:pt x="1873270" y="701741"/>
                </a:cubicBezTo>
                <a:lnTo>
                  <a:pt x="1793064" y="641269"/>
                </a:lnTo>
                <a:lnTo>
                  <a:pt x="2145134" y="377873"/>
                </a:lnTo>
                <a:lnTo>
                  <a:pt x="1951313" y="778142"/>
                </a:lnTo>
                <a:lnTo>
                  <a:pt x="2573160" y="791604"/>
                </a:lnTo>
                <a:close/>
                <a:moveTo>
                  <a:pt x="409433" y="1309590"/>
                </a:moveTo>
                <a:lnTo>
                  <a:pt x="139618" y="985187"/>
                </a:lnTo>
                <a:lnTo>
                  <a:pt x="639954" y="931222"/>
                </a:lnTo>
                <a:lnTo>
                  <a:pt x="536313" y="431838"/>
                </a:lnTo>
                <a:lnTo>
                  <a:pt x="1018543" y="760274"/>
                </a:lnTo>
                <a:lnTo>
                  <a:pt x="1158160" y="224794"/>
                </a:lnTo>
                <a:lnTo>
                  <a:pt x="1365443" y="517253"/>
                </a:lnTo>
                <a:lnTo>
                  <a:pt x="1761900" y="0"/>
                </a:lnTo>
                <a:lnTo>
                  <a:pt x="1733864" y="611191"/>
                </a:lnTo>
                <a:lnTo>
                  <a:pt x="1692434" y="591192"/>
                </a:lnTo>
                <a:cubicBezTo>
                  <a:pt x="1527856" y="530583"/>
                  <a:pt x="1337089" y="550148"/>
                  <a:pt x="1184020" y="660303"/>
                </a:cubicBezTo>
                <a:lnTo>
                  <a:pt x="585786" y="1090818"/>
                </a:lnTo>
                <a:cubicBezTo>
                  <a:pt x="524558" y="1134880"/>
                  <a:pt x="475159" y="1189265"/>
                  <a:pt x="438254" y="1249884"/>
                </a:cubicBezTo>
                <a:close/>
                <a:moveTo>
                  <a:pt x="585751" y="2573160"/>
                </a:moveTo>
                <a:cubicBezTo>
                  <a:pt x="581344" y="2439737"/>
                  <a:pt x="576817" y="2306314"/>
                  <a:pt x="572409" y="2172891"/>
                </a:cubicBezTo>
                <a:lnTo>
                  <a:pt x="153079" y="2123453"/>
                </a:lnTo>
                <a:lnTo>
                  <a:pt x="396696" y="1830994"/>
                </a:lnTo>
                <a:lnTo>
                  <a:pt x="0" y="1534008"/>
                </a:lnTo>
                <a:lnTo>
                  <a:pt x="374828" y="1411606"/>
                </a:lnTo>
                <a:lnTo>
                  <a:pt x="365689" y="1446357"/>
                </a:lnTo>
                <a:cubicBezTo>
                  <a:pt x="343191" y="1584355"/>
                  <a:pt x="373337" y="1730937"/>
                  <a:pt x="461461" y="1853393"/>
                </a:cubicBezTo>
                <a:cubicBezTo>
                  <a:pt x="637709" y="2098303"/>
                  <a:pt x="979125" y="2153965"/>
                  <a:pt x="1224036" y="1977717"/>
                </a:cubicBezTo>
                <a:lnTo>
                  <a:pt x="1822270" y="1547203"/>
                </a:lnTo>
                <a:cubicBezTo>
                  <a:pt x="1944725" y="1459079"/>
                  <a:pt x="2019868" y="1329663"/>
                  <a:pt x="2042367" y="1191664"/>
                </a:cubicBezTo>
                <a:lnTo>
                  <a:pt x="2045004" y="1151803"/>
                </a:lnTo>
                <a:lnTo>
                  <a:pt x="2176464" y="1344953"/>
                </a:lnTo>
                <a:lnTo>
                  <a:pt x="1951313" y="1466463"/>
                </a:lnTo>
                <a:lnTo>
                  <a:pt x="2248775" y="1862205"/>
                </a:lnTo>
                <a:lnTo>
                  <a:pt x="1744031" y="1709484"/>
                </a:lnTo>
                <a:cubicBezTo>
                  <a:pt x="1756063" y="1829445"/>
                  <a:pt x="1767975" y="1949288"/>
                  <a:pt x="1780007" y="2069250"/>
                </a:cubicBezTo>
                <a:lnTo>
                  <a:pt x="1450976" y="1898301"/>
                </a:lnTo>
                <a:lnTo>
                  <a:pt x="1383312" y="2244606"/>
                </a:lnTo>
                <a:lnTo>
                  <a:pt x="1176029" y="2069249"/>
                </a:lnTo>
                <a:lnTo>
                  <a:pt x="1036412" y="2348247"/>
                </a:lnTo>
                <a:lnTo>
                  <a:pt x="896675" y="215919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600" b="1" dirty="0">
              <a:latin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8A4B269-D3FF-3F5B-7BE1-BE73CA837B58}"/>
              </a:ext>
            </a:extLst>
          </p:cNvPr>
          <p:cNvSpPr/>
          <p:nvPr/>
        </p:nvSpPr>
        <p:spPr>
          <a:xfrm>
            <a:off x="184135" y="6189785"/>
            <a:ext cx="2477973" cy="5861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1CFD226-EA3E-560C-2E3B-38B20BE1C3B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Potential mechanism of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↓</m:t>
                    </m:r>
                  </m:oMath>
                </a14:m>
                <a:r>
                  <a:rPr lang="en-US" dirty="0"/>
                  <a:t>clinical events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F6C4A3B-F103-EE83-5E2E-64437AA8DEE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348" t="-28571" b="-5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1371A4CC-19F2-72B9-C5E0-5CC77CFB3AD0}"/>
              </a:ext>
            </a:extLst>
          </p:cNvPr>
          <p:cNvSpPr txBox="1"/>
          <p:nvPr/>
        </p:nvSpPr>
        <p:spPr>
          <a:xfrm>
            <a:off x="66618" y="1053715"/>
            <a:ext cx="27671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</a:rPr>
              <a:t>Comorbidities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</a:rPr>
              <a:t>Infections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</a:rPr>
              <a:t>Environmental stressors</a:t>
            </a:r>
          </a:p>
        </p:txBody>
      </p:sp>
      <p:sp>
        <p:nvSpPr>
          <p:cNvPr id="6" name="Lightning Bolt 5">
            <a:extLst>
              <a:ext uri="{FF2B5EF4-FFF2-40B4-BE49-F238E27FC236}">
                <a16:creationId xmlns:a16="http://schemas.microsoft.com/office/drawing/2014/main" id="{37B8BA17-F004-6972-2885-6F53039D5C07}"/>
              </a:ext>
            </a:extLst>
          </p:cNvPr>
          <p:cNvSpPr/>
          <p:nvPr/>
        </p:nvSpPr>
        <p:spPr>
          <a:xfrm rot="953561">
            <a:off x="399925" y="2026591"/>
            <a:ext cx="1086234" cy="1484415"/>
          </a:xfrm>
          <a:prstGeom prst="lightningBolt">
            <a:avLst/>
          </a:prstGeom>
          <a:solidFill>
            <a:srgbClr val="FFFF00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latin typeface="Arial" panose="020B0604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E610049-06F8-D969-2054-6B573DBE0200}"/>
              </a:ext>
            </a:extLst>
          </p:cNvPr>
          <p:cNvGrpSpPr/>
          <p:nvPr/>
        </p:nvGrpSpPr>
        <p:grpSpPr>
          <a:xfrm rot="16937526">
            <a:off x="2539720" y="1964232"/>
            <a:ext cx="1828800" cy="1828800"/>
            <a:chOff x="2844800" y="4851400"/>
            <a:chExt cx="1828800" cy="1828800"/>
          </a:xfrm>
        </p:grpSpPr>
        <p:pic>
          <p:nvPicPr>
            <p:cNvPr id="1028" name="Picture 4" descr="Neutrophil - Free education icons">
              <a:extLst>
                <a:ext uri="{FF2B5EF4-FFF2-40B4-BE49-F238E27FC236}">
                  <a16:creationId xmlns:a16="http://schemas.microsoft.com/office/drawing/2014/main" id="{678E7C48-50B3-0958-3F40-C8FF096637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4800" y="4851400"/>
              <a:ext cx="1828800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3F28ABC-CF13-DC56-9D3D-4C0F40943302}"/>
                </a:ext>
              </a:extLst>
            </p:cNvPr>
            <p:cNvSpPr/>
            <p:nvPr/>
          </p:nvSpPr>
          <p:spPr>
            <a:xfrm>
              <a:off x="3251282" y="5666687"/>
              <a:ext cx="110836" cy="110836"/>
            </a:xfrm>
            <a:prstGeom prst="ellipse">
              <a:avLst/>
            </a:prstGeom>
            <a:solidFill>
              <a:srgbClr val="FF71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atin typeface="Arial" panose="020B0604020202020204" pitchFamily="34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50875B0-2614-3F8A-2580-7E2E87C37137}"/>
                </a:ext>
              </a:extLst>
            </p:cNvPr>
            <p:cNvSpPr/>
            <p:nvPr/>
          </p:nvSpPr>
          <p:spPr>
            <a:xfrm>
              <a:off x="2987206" y="5647606"/>
              <a:ext cx="110836" cy="110836"/>
            </a:xfrm>
            <a:prstGeom prst="ellipse">
              <a:avLst/>
            </a:prstGeom>
            <a:solidFill>
              <a:srgbClr val="FF71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atin typeface="Arial" panose="020B0604020202020204" pitchFamily="34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0DB0239-10DF-43B4-1125-8AEB5C0D6180}"/>
                </a:ext>
              </a:extLst>
            </p:cNvPr>
            <p:cNvSpPr/>
            <p:nvPr/>
          </p:nvSpPr>
          <p:spPr>
            <a:xfrm>
              <a:off x="3481135" y="5126322"/>
              <a:ext cx="110836" cy="110836"/>
            </a:xfrm>
            <a:prstGeom prst="ellipse">
              <a:avLst/>
            </a:prstGeom>
            <a:solidFill>
              <a:srgbClr val="FF71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atin typeface="Arial" panose="020B0604020202020204" pitchFamily="34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989BC70-2A9A-4819-5340-B6163FAB40A3}"/>
                </a:ext>
              </a:extLst>
            </p:cNvPr>
            <p:cNvSpPr/>
            <p:nvPr/>
          </p:nvSpPr>
          <p:spPr>
            <a:xfrm>
              <a:off x="3098042" y="5471355"/>
              <a:ext cx="110836" cy="110836"/>
            </a:xfrm>
            <a:prstGeom prst="ellipse">
              <a:avLst/>
            </a:prstGeom>
            <a:solidFill>
              <a:srgbClr val="FF71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atin typeface="Arial" panose="020B0604020202020204" pitchFamily="34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E246B5B-1FB5-D005-0229-48369B4D11A8}"/>
                </a:ext>
              </a:extLst>
            </p:cNvPr>
            <p:cNvSpPr/>
            <p:nvPr/>
          </p:nvSpPr>
          <p:spPr>
            <a:xfrm>
              <a:off x="3200399" y="5235344"/>
              <a:ext cx="110836" cy="110836"/>
            </a:xfrm>
            <a:prstGeom prst="ellipse">
              <a:avLst/>
            </a:prstGeom>
            <a:solidFill>
              <a:srgbClr val="FF71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atin typeface="Arial" panose="020B0604020202020204" pitchFamily="34" charset="0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FB5360C-0428-7810-8E3B-43A126546E3C}"/>
                </a:ext>
              </a:extLst>
            </p:cNvPr>
            <p:cNvGrpSpPr/>
            <p:nvPr/>
          </p:nvGrpSpPr>
          <p:grpSpPr>
            <a:xfrm rot="7432402">
              <a:off x="3470026" y="5123860"/>
              <a:ext cx="665018" cy="694990"/>
              <a:chOff x="3102877" y="4791172"/>
              <a:chExt cx="665018" cy="694990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E57C7749-0BF0-604C-5104-1D3FAD38D378}"/>
                  </a:ext>
                </a:extLst>
              </p:cNvPr>
              <p:cNvSpPr/>
              <p:nvPr/>
            </p:nvSpPr>
            <p:spPr>
              <a:xfrm>
                <a:off x="3596806" y="5375326"/>
                <a:ext cx="110836" cy="110836"/>
              </a:xfrm>
              <a:prstGeom prst="ellipse">
                <a:avLst/>
              </a:prstGeom>
              <a:solidFill>
                <a:srgbClr val="FF718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b="1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282081E8-8A03-0CF0-ECCC-33D4863011A1}"/>
                  </a:ext>
                </a:extLst>
              </p:cNvPr>
              <p:cNvSpPr/>
              <p:nvPr/>
            </p:nvSpPr>
            <p:spPr>
              <a:xfrm>
                <a:off x="3102877" y="5312456"/>
                <a:ext cx="110836" cy="110836"/>
              </a:xfrm>
              <a:prstGeom prst="ellipse">
                <a:avLst/>
              </a:prstGeom>
              <a:solidFill>
                <a:srgbClr val="FF718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b="1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2A41D772-8805-9D53-DC92-55304D7B3B69}"/>
                  </a:ext>
                </a:extLst>
              </p:cNvPr>
              <p:cNvSpPr/>
              <p:nvPr/>
            </p:nvSpPr>
            <p:spPr>
              <a:xfrm>
                <a:off x="3596806" y="4791172"/>
                <a:ext cx="110836" cy="110836"/>
              </a:xfrm>
              <a:prstGeom prst="ellipse">
                <a:avLst/>
              </a:prstGeom>
              <a:solidFill>
                <a:srgbClr val="FF718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b="1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BD8E08D2-2A97-20AD-DB4E-19288B7F7548}"/>
                  </a:ext>
                </a:extLst>
              </p:cNvPr>
              <p:cNvSpPr/>
              <p:nvPr/>
            </p:nvSpPr>
            <p:spPr>
              <a:xfrm>
                <a:off x="3407677" y="5130025"/>
                <a:ext cx="110836" cy="110836"/>
              </a:xfrm>
              <a:prstGeom prst="ellipse">
                <a:avLst/>
              </a:prstGeom>
              <a:solidFill>
                <a:srgbClr val="FF718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b="1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0B25FDA1-CEB4-94BA-74D4-A982FF1A2728}"/>
                  </a:ext>
                </a:extLst>
              </p:cNvPr>
              <p:cNvSpPr/>
              <p:nvPr/>
            </p:nvSpPr>
            <p:spPr>
              <a:xfrm>
                <a:off x="3657059" y="5084902"/>
                <a:ext cx="110836" cy="110836"/>
              </a:xfrm>
              <a:prstGeom prst="ellipse">
                <a:avLst/>
              </a:prstGeom>
              <a:solidFill>
                <a:srgbClr val="FF718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b="1" dirty="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5FE713E-0348-1865-2879-F9562A4D5B24}"/>
                </a:ext>
              </a:extLst>
            </p:cNvPr>
            <p:cNvSpPr/>
            <p:nvPr/>
          </p:nvSpPr>
          <p:spPr>
            <a:xfrm>
              <a:off x="3655834" y="5891081"/>
              <a:ext cx="110836" cy="110836"/>
            </a:xfrm>
            <a:prstGeom prst="ellipse">
              <a:avLst/>
            </a:prstGeom>
            <a:solidFill>
              <a:srgbClr val="FF71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292DA3F-0191-9356-547F-D51280E38938}"/>
              </a:ext>
            </a:extLst>
          </p:cNvPr>
          <p:cNvGrpSpPr/>
          <p:nvPr/>
        </p:nvGrpSpPr>
        <p:grpSpPr>
          <a:xfrm>
            <a:off x="1454036" y="2856678"/>
            <a:ext cx="453529" cy="350197"/>
            <a:chOff x="3767162" y="2290852"/>
            <a:chExt cx="453529" cy="350197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508E5F1-97C1-C36E-731B-5F6FDA4CC47D}"/>
                </a:ext>
              </a:extLst>
            </p:cNvPr>
            <p:cNvSpPr/>
            <p:nvPr/>
          </p:nvSpPr>
          <p:spPr>
            <a:xfrm rot="16937526">
              <a:off x="3784804" y="2530213"/>
              <a:ext cx="110836" cy="110836"/>
            </a:xfrm>
            <a:prstGeom prst="ellipse">
              <a:avLst/>
            </a:prstGeom>
            <a:solidFill>
              <a:srgbClr val="FF71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atin typeface="Arial" panose="020B0604020202020204" pitchFamily="34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F4F9E69C-6396-D778-7FAC-210A29C73755}"/>
                </a:ext>
              </a:extLst>
            </p:cNvPr>
            <p:cNvSpPr/>
            <p:nvPr/>
          </p:nvSpPr>
          <p:spPr>
            <a:xfrm rot="2769928">
              <a:off x="3767162" y="2290852"/>
              <a:ext cx="110836" cy="110836"/>
            </a:xfrm>
            <a:prstGeom prst="ellipse">
              <a:avLst/>
            </a:prstGeom>
            <a:solidFill>
              <a:srgbClr val="FF71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atin typeface="Arial" panose="020B0604020202020204" pitchFamily="34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EC9D4A2-79B8-B1DF-8D65-0943A1F96F28}"/>
                </a:ext>
              </a:extLst>
            </p:cNvPr>
            <p:cNvSpPr/>
            <p:nvPr/>
          </p:nvSpPr>
          <p:spPr>
            <a:xfrm rot="2769928">
              <a:off x="4109855" y="2384370"/>
              <a:ext cx="110836" cy="110836"/>
            </a:xfrm>
            <a:prstGeom prst="ellipse">
              <a:avLst/>
            </a:prstGeom>
            <a:solidFill>
              <a:srgbClr val="FF71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atin typeface="Arial" panose="020B0604020202020204" pitchFamily="34" charset="0"/>
              </a:endParaRPr>
            </a:p>
          </p:txBody>
        </p:sp>
      </p:grpSp>
      <p:sp>
        <p:nvSpPr>
          <p:cNvPr id="26" name="Left Arrow 25">
            <a:extLst>
              <a:ext uri="{FF2B5EF4-FFF2-40B4-BE49-F238E27FC236}">
                <a16:creationId xmlns:a16="http://schemas.microsoft.com/office/drawing/2014/main" id="{AD6E996D-2B73-3DB8-9C2F-B30874D8C52F}"/>
              </a:ext>
            </a:extLst>
          </p:cNvPr>
          <p:cNvSpPr/>
          <p:nvPr/>
        </p:nvSpPr>
        <p:spPr>
          <a:xfrm>
            <a:off x="1985236" y="2384212"/>
            <a:ext cx="510226" cy="506467"/>
          </a:xfrm>
          <a:prstGeom prst="leftArrow">
            <a:avLst/>
          </a:prstGeom>
          <a:solidFill>
            <a:srgbClr val="FF71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latin typeface="Arial" panose="020B0604020202020204" pitchFamily="34" charset="0"/>
            </a:endParaRPr>
          </a:p>
        </p:txBody>
      </p:sp>
      <p:sp>
        <p:nvSpPr>
          <p:cNvPr id="28" name="Bent Arrow 27">
            <a:extLst>
              <a:ext uri="{FF2B5EF4-FFF2-40B4-BE49-F238E27FC236}">
                <a16:creationId xmlns:a16="http://schemas.microsoft.com/office/drawing/2014/main" id="{51FD9FE8-B15D-FBDD-59C6-7E4A054DA4C9}"/>
              </a:ext>
            </a:extLst>
          </p:cNvPr>
          <p:cNvSpPr/>
          <p:nvPr/>
        </p:nvSpPr>
        <p:spPr>
          <a:xfrm rot="5400000">
            <a:off x="2346150" y="907336"/>
            <a:ext cx="799949" cy="1236546"/>
          </a:xfrm>
          <a:prstGeom prst="ben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6792F8A-3021-1031-92EF-2EBC6D8F8DFD}"/>
              </a:ext>
            </a:extLst>
          </p:cNvPr>
          <p:cNvSpPr txBox="1"/>
          <p:nvPr/>
        </p:nvSpPr>
        <p:spPr>
          <a:xfrm>
            <a:off x="1293030" y="2438220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4859"/>
                </a:solidFill>
                <a:latin typeface="Arial" panose="020B0604020202020204" pitchFamily="34" charset="0"/>
              </a:rPr>
              <a:t>MPO</a:t>
            </a:r>
          </a:p>
        </p:txBody>
      </p:sp>
      <p:pic>
        <p:nvPicPr>
          <p:cNvPr id="37" name="Picture 36" descr="A green and black design&#10;&#10;Description automatically generated">
            <a:extLst>
              <a:ext uri="{FF2B5EF4-FFF2-40B4-BE49-F238E27FC236}">
                <a16:creationId xmlns:a16="http://schemas.microsoft.com/office/drawing/2014/main" id="{A35C3B87-022B-F950-9A5E-2856A4D068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716" y="3519689"/>
            <a:ext cx="1752600" cy="175260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FD02E008-CEF9-795F-D5D9-64BE134F030A}"/>
              </a:ext>
            </a:extLst>
          </p:cNvPr>
          <p:cNvSpPr txBox="1"/>
          <p:nvPr/>
        </p:nvSpPr>
        <p:spPr>
          <a:xfrm>
            <a:off x="734948" y="5836530"/>
            <a:ext cx="15490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</a:rPr>
              <a:t>OXIDATIVE</a:t>
            </a:r>
          </a:p>
          <a:p>
            <a:pPr algn="ctr"/>
            <a:r>
              <a:rPr lang="en-US" sz="2000" b="1" dirty="0">
                <a:latin typeface="Arial" panose="020B0604020202020204" pitchFamily="34" charset="0"/>
              </a:rPr>
              <a:t>STRESS</a:t>
            </a:r>
          </a:p>
        </p:txBody>
      </p:sp>
      <p:grpSp>
        <p:nvGrpSpPr>
          <p:cNvPr id="1043" name="Group 1042">
            <a:extLst>
              <a:ext uri="{FF2B5EF4-FFF2-40B4-BE49-F238E27FC236}">
                <a16:creationId xmlns:a16="http://schemas.microsoft.com/office/drawing/2014/main" id="{7CA0DCD9-354E-E1D3-1E81-235AF5883032}"/>
              </a:ext>
            </a:extLst>
          </p:cNvPr>
          <p:cNvGrpSpPr/>
          <p:nvPr/>
        </p:nvGrpSpPr>
        <p:grpSpPr>
          <a:xfrm>
            <a:off x="2566117" y="1731981"/>
            <a:ext cx="8545720" cy="3466055"/>
            <a:chOff x="2566117" y="1731981"/>
            <a:chExt cx="8545720" cy="3466055"/>
          </a:xfrm>
        </p:grpSpPr>
        <p:pic>
          <p:nvPicPr>
            <p:cNvPr id="1032" name="Picture 8" descr="34,200+ Dna Icon Stock Illustrations, Royalty-Free Vector Graphics &amp; Clip  Art - iStock | Dna, Dna logo, Icons">
              <a:extLst>
                <a:ext uri="{FF2B5EF4-FFF2-40B4-BE49-F238E27FC236}">
                  <a16:creationId xmlns:a16="http://schemas.microsoft.com/office/drawing/2014/main" id="{7A696E84-0FBB-9BFE-6C10-52FA0E9745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394000"/>
                      </a14:imgEffect>
                      <a14:imgEffect>
                        <a14:brightnessContrast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700000">
              <a:off x="6595626" y="2497265"/>
              <a:ext cx="1111433" cy="11114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6F5473E4-FD12-9C2C-76C5-888A503F46DF}"/>
                    </a:ext>
                  </a:extLst>
                </p:cNvPr>
                <p:cNvSpPr txBox="1"/>
                <p:nvPr/>
              </p:nvSpPr>
              <p:spPr>
                <a:xfrm>
                  <a:off x="2566117" y="4613261"/>
                  <a:ext cx="1757211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↑↑</m:t>
                      </m:r>
                    </m:oMath>
                  </a14:m>
                  <a:r>
                    <a:rPr lang="en-US" sz="1600" b="1" dirty="0">
                      <a:latin typeface="Arial" panose="020B0604020202020204" pitchFamily="34" charset="0"/>
                    </a:rPr>
                    <a:t>Mitochondrial</a:t>
                  </a:r>
                </a:p>
                <a:p>
                  <a:pPr algn="ctr"/>
                  <a:r>
                    <a:rPr lang="en-US" sz="1600" b="1" dirty="0">
                      <a:latin typeface="Arial" panose="020B0604020202020204" pitchFamily="34" charset="0"/>
                    </a:rPr>
                    <a:t>stress response</a:t>
                  </a: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6F5473E4-FD12-9C2C-76C5-888A503F46D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66117" y="4613261"/>
                  <a:ext cx="1757211" cy="584775"/>
                </a:xfrm>
                <a:prstGeom prst="rect">
                  <a:avLst/>
                </a:prstGeom>
                <a:blipFill>
                  <a:blip r:embed="rId8"/>
                  <a:stretch>
                    <a:fillRect l="-1439" t="-4255" r="-1439" b="-1276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030" name="Picture 6" descr="Dna - Free education icons">
              <a:extLst>
                <a:ext uri="{FF2B5EF4-FFF2-40B4-BE49-F238E27FC236}">
                  <a16:creationId xmlns:a16="http://schemas.microsoft.com/office/drawing/2014/main" id="{1A05983A-31CD-6A2B-06FF-D7375B541F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9250" y="2459299"/>
              <a:ext cx="1346924" cy="13469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Left Arrow 30">
              <a:extLst>
                <a:ext uri="{FF2B5EF4-FFF2-40B4-BE49-F238E27FC236}">
                  <a16:creationId xmlns:a16="http://schemas.microsoft.com/office/drawing/2014/main" id="{7CA1C3F4-06B6-E615-64DD-0C836B3C0FA5}"/>
                </a:ext>
              </a:extLst>
            </p:cNvPr>
            <p:cNvSpPr/>
            <p:nvPr/>
          </p:nvSpPr>
          <p:spPr>
            <a:xfrm rot="7481433">
              <a:off x="4162665" y="3961873"/>
              <a:ext cx="932374" cy="506467"/>
            </a:xfrm>
            <a:prstGeom prst="lef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atin typeface="Arial" panose="020B0604020202020204" pitchFamily="34" charset="0"/>
              </a:endParaRPr>
            </a:p>
          </p:txBody>
        </p:sp>
        <p:pic>
          <p:nvPicPr>
            <p:cNvPr id="32" name="Picture 2" descr="Mitochondria - Free healthcare and medical icons">
              <a:extLst>
                <a:ext uri="{FF2B5EF4-FFF2-40B4-BE49-F238E27FC236}">
                  <a16:creationId xmlns:a16="http://schemas.microsoft.com/office/drawing/2014/main" id="{104C37E7-2C2F-EC10-B313-A7174465EE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52879" y="2156292"/>
              <a:ext cx="1158967" cy="11589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Left Arrow 32">
              <a:extLst>
                <a:ext uri="{FF2B5EF4-FFF2-40B4-BE49-F238E27FC236}">
                  <a16:creationId xmlns:a16="http://schemas.microsoft.com/office/drawing/2014/main" id="{D757D867-7FD9-DE51-2B3A-6C9A97022AC8}"/>
                </a:ext>
              </a:extLst>
            </p:cNvPr>
            <p:cNvSpPr/>
            <p:nvPr/>
          </p:nvSpPr>
          <p:spPr>
            <a:xfrm rot="10800000">
              <a:off x="5792690" y="2799748"/>
              <a:ext cx="675709" cy="506467"/>
            </a:xfrm>
            <a:prstGeom prst="lef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atin typeface="Arial" panose="020B060402020202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93B7FA7-12EF-339D-9F1E-E38EB0F92757}"/>
                </a:ext>
              </a:extLst>
            </p:cNvPr>
            <p:cNvSpPr txBox="1"/>
            <p:nvPr/>
          </p:nvSpPr>
          <p:spPr>
            <a:xfrm>
              <a:off x="4550038" y="1731981"/>
              <a:ext cx="156324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latin typeface="Arial" panose="020B0604020202020204" pitchFamily="34" charset="0"/>
                </a:rPr>
                <a:t>Mitochondrial</a:t>
              </a:r>
            </a:p>
            <a:p>
              <a:pPr algn="ctr"/>
              <a:r>
                <a:rPr lang="en-US" sz="1600" b="1" dirty="0">
                  <a:latin typeface="Arial" panose="020B0604020202020204" pitchFamily="34" charset="0"/>
                </a:rPr>
                <a:t>UPR triggered</a:t>
              </a:r>
            </a:p>
          </p:txBody>
        </p:sp>
        <p:sp>
          <p:nvSpPr>
            <p:cNvPr id="42" name="Left Arrow 41">
              <a:extLst>
                <a:ext uri="{FF2B5EF4-FFF2-40B4-BE49-F238E27FC236}">
                  <a16:creationId xmlns:a16="http://schemas.microsoft.com/office/drawing/2014/main" id="{955DC756-026A-A461-A9AC-DE2B331F20B6}"/>
                </a:ext>
              </a:extLst>
            </p:cNvPr>
            <p:cNvSpPr/>
            <p:nvPr/>
          </p:nvSpPr>
          <p:spPr>
            <a:xfrm rot="10800000">
              <a:off x="7870594" y="2784543"/>
              <a:ext cx="675709" cy="506467"/>
            </a:xfrm>
            <a:prstGeom prst="lef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atin typeface="Arial" panose="020B0604020202020204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81C6295-05CC-F822-B693-B59C51D2258F}"/>
                </a:ext>
              </a:extLst>
            </p:cNvPr>
            <p:cNvSpPr txBox="1"/>
            <p:nvPr/>
          </p:nvSpPr>
          <p:spPr>
            <a:xfrm>
              <a:off x="9638357" y="1757961"/>
              <a:ext cx="147348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latin typeface="Arial" panose="020B0604020202020204" pitchFamily="34" charset="0"/>
                </a:rPr>
                <a:t>Mitochondria</a:t>
              </a:r>
            </a:p>
            <a:p>
              <a:pPr algn="ctr"/>
              <a:r>
                <a:rPr lang="en-US" sz="1600" b="1" dirty="0">
                  <a:latin typeface="Arial" panose="020B0604020202020204" pitchFamily="34" charset="0"/>
                </a:rPr>
                <a:t>stabilized</a:t>
              </a:r>
            </a:p>
          </p:txBody>
        </p:sp>
        <p:sp>
          <p:nvSpPr>
            <p:cNvPr id="45" name="Rounded Rectangle 44">
              <a:extLst>
                <a:ext uri="{FF2B5EF4-FFF2-40B4-BE49-F238E27FC236}">
                  <a16:creationId xmlns:a16="http://schemas.microsoft.com/office/drawing/2014/main" id="{589F2ECA-9C32-34E2-B2F9-25F9857A71E7}"/>
                </a:ext>
              </a:extLst>
            </p:cNvPr>
            <p:cNvSpPr/>
            <p:nvPr/>
          </p:nvSpPr>
          <p:spPr>
            <a:xfrm>
              <a:off x="6673605" y="2716641"/>
              <a:ext cx="524572" cy="248939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atin typeface="Arial" panose="020B0604020202020204" pitchFamily="34" charset="0"/>
              </a:endParaRPr>
            </a:p>
          </p:txBody>
        </p: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33268EB1-470F-6C5F-2389-549F473171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6200000">
              <a:off x="7418505" y="2403882"/>
              <a:ext cx="342900" cy="647700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4C1201AF-2E0E-077F-1B61-9896710ED060}"/>
                </a:ext>
              </a:extLst>
            </p:cNvPr>
            <p:cNvSpPr txBox="1"/>
            <p:nvPr/>
          </p:nvSpPr>
          <p:spPr>
            <a:xfrm>
              <a:off x="6368956" y="3265986"/>
              <a:ext cx="157180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Arial" panose="020B0604020202020204" pitchFamily="34" charset="0"/>
                </a:rPr>
                <a:t>Transcription of HSP chaperones</a:t>
              </a:r>
            </a:p>
          </p:txBody>
        </p:sp>
      </p:grpSp>
      <p:sp>
        <p:nvSpPr>
          <p:cNvPr id="53" name="Left Arrow 52">
            <a:extLst>
              <a:ext uri="{FF2B5EF4-FFF2-40B4-BE49-F238E27FC236}">
                <a16:creationId xmlns:a16="http://schemas.microsoft.com/office/drawing/2014/main" id="{0FDF8FB3-7B11-CAB0-5E7C-374D5BFA8AE5}"/>
              </a:ext>
            </a:extLst>
          </p:cNvPr>
          <p:cNvSpPr/>
          <p:nvPr/>
        </p:nvSpPr>
        <p:spPr>
          <a:xfrm rot="13500000">
            <a:off x="7773829" y="3681797"/>
            <a:ext cx="932374" cy="506467"/>
          </a:xfrm>
          <a:prstGeom prst="leftArrow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2A2E14E3-B106-7840-3B6E-74E4CEFD3609}"/>
                  </a:ext>
                </a:extLst>
              </p:cNvPr>
              <p:cNvSpPr txBox="1"/>
              <p:nvPr/>
            </p:nvSpPr>
            <p:spPr>
              <a:xfrm>
                <a:off x="8109097" y="4282408"/>
                <a:ext cx="224624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↑</m:t>
                    </m:r>
                  </m:oMath>
                </a14:m>
                <a:r>
                  <a:rPr lang="en-US" sz="2400" b="1" dirty="0">
                    <a:solidFill>
                      <a:schemeClr val="accent4">
                        <a:lumMod val="75000"/>
                      </a:schemeClr>
                    </a:solidFill>
                    <a:latin typeface="Arial" panose="020B0604020202020204" pitchFamily="34" charset="0"/>
                  </a:rPr>
                  <a:t>GRPEL1</a:t>
                </a: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2A2E14E3-B106-7840-3B6E-74E4CEFD36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9097" y="4282408"/>
                <a:ext cx="2246240" cy="461665"/>
              </a:xfrm>
              <a:prstGeom prst="rect">
                <a:avLst/>
              </a:prstGeom>
              <a:blipFill>
                <a:blip r:embed="rId12"/>
                <a:stretch>
                  <a:fillRect t="-7895" b="-2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Left Arrow 58">
            <a:extLst>
              <a:ext uri="{FF2B5EF4-FFF2-40B4-BE49-F238E27FC236}">
                <a16:creationId xmlns:a16="http://schemas.microsoft.com/office/drawing/2014/main" id="{5670C69E-EC2A-E591-97F5-B5BD68F94A65}"/>
              </a:ext>
            </a:extLst>
          </p:cNvPr>
          <p:cNvSpPr/>
          <p:nvPr/>
        </p:nvSpPr>
        <p:spPr>
          <a:xfrm rot="16200000">
            <a:off x="9020814" y="4837453"/>
            <a:ext cx="523221" cy="506467"/>
          </a:xfrm>
          <a:prstGeom prst="leftArrow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latin typeface="Arial" panose="020B0604020202020204" pitchFamily="34" charset="0"/>
            </a:endParaRPr>
          </a:p>
        </p:txBody>
      </p:sp>
      <p:grpSp>
        <p:nvGrpSpPr>
          <p:cNvPr id="1044" name="Group 1043">
            <a:extLst>
              <a:ext uri="{FF2B5EF4-FFF2-40B4-BE49-F238E27FC236}">
                <a16:creationId xmlns:a16="http://schemas.microsoft.com/office/drawing/2014/main" id="{09087BC0-65DB-13FC-93D8-BBFE3DACA388}"/>
              </a:ext>
            </a:extLst>
          </p:cNvPr>
          <p:cNvGrpSpPr/>
          <p:nvPr/>
        </p:nvGrpSpPr>
        <p:grpSpPr>
          <a:xfrm>
            <a:off x="6971949" y="4864367"/>
            <a:ext cx="4249135" cy="1808341"/>
            <a:chOff x="6971949" y="4864367"/>
            <a:chExt cx="4249135" cy="1808341"/>
          </a:xfrm>
        </p:grpSpPr>
        <p:grpSp>
          <p:nvGrpSpPr>
            <p:cNvPr id="1039" name="Group 1038">
              <a:extLst>
                <a:ext uri="{FF2B5EF4-FFF2-40B4-BE49-F238E27FC236}">
                  <a16:creationId xmlns:a16="http://schemas.microsoft.com/office/drawing/2014/main" id="{9D5AE4A7-EA17-7C7B-A98A-A096EBA6BAF0}"/>
                </a:ext>
              </a:extLst>
            </p:cNvPr>
            <p:cNvGrpSpPr/>
            <p:nvPr/>
          </p:nvGrpSpPr>
          <p:grpSpPr>
            <a:xfrm>
              <a:off x="7676797" y="4864367"/>
              <a:ext cx="3544287" cy="1517685"/>
              <a:chOff x="7676797" y="4864367"/>
              <a:chExt cx="3544287" cy="1517685"/>
            </a:xfrm>
          </p:grpSpPr>
          <p:sp>
            <p:nvSpPr>
              <p:cNvPr id="1033" name="Explosion 1 1032">
                <a:extLst>
                  <a:ext uri="{FF2B5EF4-FFF2-40B4-BE49-F238E27FC236}">
                    <a16:creationId xmlns:a16="http://schemas.microsoft.com/office/drawing/2014/main" id="{9CBB349B-26BF-DCBF-8BEB-A2DE9BF1B071}"/>
                  </a:ext>
                </a:extLst>
              </p:cNvPr>
              <p:cNvSpPr/>
              <p:nvPr/>
            </p:nvSpPr>
            <p:spPr>
              <a:xfrm>
                <a:off x="9963487" y="4864367"/>
                <a:ext cx="1257597" cy="1517685"/>
              </a:xfrm>
              <a:prstGeom prst="irregularSeal1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b="1" dirty="0">
                  <a:latin typeface="Arial" panose="020B0604020202020204" pitchFamily="34" charset="0"/>
                </a:endParaRPr>
              </a:p>
            </p:txBody>
          </p: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364572C7-09C2-D3EE-5F8E-301F8780F37E}"/>
                  </a:ext>
                </a:extLst>
              </p:cNvPr>
              <p:cNvGrpSpPr/>
              <p:nvPr/>
            </p:nvGrpSpPr>
            <p:grpSpPr>
              <a:xfrm>
                <a:off x="7676797" y="5219362"/>
                <a:ext cx="3305416" cy="799260"/>
                <a:chOff x="7763271" y="5390525"/>
                <a:chExt cx="3305416" cy="799260"/>
              </a:xfrm>
            </p:grpSpPr>
            <p:pic>
              <p:nvPicPr>
                <p:cNvPr id="1034" name="Picture 10" descr="Monocyte - Free education icons">
                  <a:extLst>
                    <a:ext uri="{FF2B5EF4-FFF2-40B4-BE49-F238E27FC236}">
                      <a16:creationId xmlns:a16="http://schemas.microsoft.com/office/drawing/2014/main" id="{89CAE77A-00E1-4053-C514-B53AED86CE5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763271" y="5390526"/>
                  <a:ext cx="799259" cy="79925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7" name="Picture 10" descr="Monocyte - Free education icons">
                  <a:extLst>
                    <a:ext uri="{FF2B5EF4-FFF2-40B4-BE49-F238E27FC236}">
                      <a16:creationId xmlns:a16="http://schemas.microsoft.com/office/drawing/2014/main" id="{2E9DE27B-41B6-438C-CC93-8E6D53E5925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269428" y="5390525"/>
                  <a:ext cx="799259" cy="79925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58" name="Left Arrow 57">
                <a:extLst>
                  <a:ext uri="{FF2B5EF4-FFF2-40B4-BE49-F238E27FC236}">
                    <a16:creationId xmlns:a16="http://schemas.microsoft.com/office/drawing/2014/main" id="{28442C6E-7284-4720-2F93-BAE9603578C8}"/>
                  </a:ext>
                </a:extLst>
              </p:cNvPr>
              <p:cNvSpPr/>
              <p:nvPr/>
            </p:nvSpPr>
            <p:spPr>
              <a:xfrm rot="10800000">
                <a:off x="8555333" y="5371035"/>
                <a:ext cx="1464949" cy="506467"/>
              </a:xfrm>
              <a:prstGeom prst="leftArrow">
                <a:avLst/>
              </a:prstGeom>
              <a:solidFill>
                <a:srgbClr val="B896E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b="1" dirty="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031" name="TextBox 1030">
              <a:extLst>
                <a:ext uri="{FF2B5EF4-FFF2-40B4-BE49-F238E27FC236}">
                  <a16:creationId xmlns:a16="http://schemas.microsoft.com/office/drawing/2014/main" id="{27A462A5-A659-4B6B-7BFD-8198542F292A}"/>
                </a:ext>
              </a:extLst>
            </p:cNvPr>
            <p:cNvSpPr txBox="1"/>
            <p:nvPr/>
          </p:nvSpPr>
          <p:spPr>
            <a:xfrm>
              <a:off x="6971949" y="6087933"/>
              <a:ext cx="420109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Arial" panose="020B0604020202020204" pitchFamily="34" charset="0"/>
                </a:rPr>
                <a:t>Monocyte proliferation</a:t>
              </a:r>
            </a:p>
            <a:p>
              <a:pPr algn="ctr"/>
              <a:r>
                <a:rPr lang="en-US" sz="1600" b="1" dirty="0">
                  <a:latin typeface="Arial" panose="020B0604020202020204" pitchFamily="34" charset="0"/>
                </a:rPr>
                <a:t>Pro-inflammatory phenotype</a:t>
              </a:r>
            </a:p>
          </p:txBody>
        </p:sp>
      </p:grpSp>
      <p:sp>
        <p:nvSpPr>
          <p:cNvPr id="1046" name="Rectangle 1045">
            <a:extLst>
              <a:ext uri="{FF2B5EF4-FFF2-40B4-BE49-F238E27FC236}">
                <a16:creationId xmlns:a16="http://schemas.microsoft.com/office/drawing/2014/main" id="{5FEF0271-6C76-1FA5-7361-74CFCC83B4F4}"/>
              </a:ext>
            </a:extLst>
          </p:cNvPr>
          <p:cNvSpPr/>
          <p:nvPr/>
        </p:nvSpPr>
        <p:spPr>
          <a:xfrm>
            <a:off x="0" y="947651"/>
            <a:ext cx="12192000" cy="5910349"/>
          </a:xfrm>
          <a:prstGeom prst="rect">
            <a:avLst/>
          </a:prstGeom>
          <a:solidFill>
            <a:schemeClr val="tx1">
              <a:alpha val="66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latin typeface="Arial" panose="020B0604020202020204" pitchFamily="34" charset="0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E3082A4-1C79-7DD9-52A1-A2B1ACA30EE5}"/>
              </a:ext>
            </a:extLst>
          </p:cNvPr>
          <p:cNvGrpSpPr/>
          <p:nvPr/>
        </p:nvGrpSpPr>
        <p:grpSpPr>
          <a:xfrm>
            <a:off x="3617246" y="1295697"/>
            <a:ext cx="4971783" cy="4957508"/>
            <a:chOff x="3617246" y="1295697"/>
            <a:chExt cx="4971783" cy="4957508"/>
          </a:xfrm>
        </p:grpSpPr>
        <p:sp>
          <p:nvSpPr>
            <p:cNvPr id="1041" name="Oval 1040">
              <a:extLst>
                <a:ext uri="{FF2B5EF4-FFF2-40B4-BE49-F238E27FC236}">
                  <a16:creationId xmlns:a16="http://schemas.microsoft.com/office/drawing/2014/main" id="{D5925045-4F81-333D-4381-A85F708596C7}"/>
                </a:ext>
              </a:extLst>
            </p:cNvPr>
            <p:cNvSpPr/>
            <p:nvPr/>
          </p:nvSpPr>
          <p:spPr>
            <a:xfrm>
              <a:off x="4002534" y="1680985"/>
              <a:ext cx="4186933" cy="4186933"/>
            </a:xfrm>
            <a:prstGeom prst="ellipse">
              <a:avLst/>
            </a:prstGeom>
            <a:solidFill>
              <a:srgbClr val="B134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atin typeface="Arial" panose="020B0604020202020204" pitchFamily="34" charset="0"/>
              </a:endParaRPr>
            </a:p>
          </p:txBody>
        </p:sp>
        <p:sp>
          <p:nvSpPr>
            <p:cNvPr id="5" name="Up Arrow 4">
              <a:extLst>
                <a:ext uri="{FF2B5EF4-FFF2-40B4-BE49-F238E27FC236}">
                  <a16:creationId xmlns:a16="http://schemas.microsoft.com/office/drawing/2014/main" id="{50D8BB76-EA07-E433-D2F7-0CCDAD4128D4}"/>
                </a:ext>
              </a:extLst>
            </p:cNvPr>
            <p:cNvSpPr/>
            <p:nvPr/>
          </p:nvSpPr>
          <p:spPr>
            <a:xfrm>
              <a:off x="5129728" y="2154239"/>
              <a:ext cx="1925943" cy="2176221"/>
            </a:xfrm>
            <a:prstGeom prst="upArrow">
              <a:avLst/>
            </a:prstGeom>
            <a:solidFill>
              <a:srgbClr val="E3C2D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atin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36" name="TextBox 1035">
                  <a:extLst>
                    <a:ext uri="{FF2B5EF4-FFF2-40B4-BE49-F238E27FC236}">
                      <a16:creationId xmlns:a16="http://schemas.microsoft.com/office/drawing/2014/main" id="{29DF8765-E871-988B-B838-C71699DE1F66}"/>
                    </a:ext>
                  </a:extLst>
                </p:cNvPr>
                <p:cNvSpPr txBox="1"/>
                <p:nvPr/>
              </p:nvSpPr>
              <p:spPr>
                <a:xfrm>
                  <a:off x="4240498" y="4419961"/>
                  <a:ext cx="3709374" cy="83099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↑</m:t>
                      </m:r>
                    </m:oMath>
                  </a14:m>
                  <a:r>
                    <a:rPr lang="en-US" sz="2400" b="1" dirty="0">
                      <a:solidFill>
                        <a:schemeClr val="bg1"/>
                      </a:solidFill>
                      <a:latin typeface="Arial" panose="020B0604020202020204" pitchFamily="34" charset="0"/>
                    </a:rPr>
                    <a:t>HF hospitalization, </a:t>
                  </a:r>
                  <a:endParaRPr lang="en-US" sz="2400" b="1" i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  <a:p>
                  <a:pPr algn="ctr"/>
                  <a14:m>
                    <m:oMath xmlns:m="http://schemas.openxmlformats.org/officeDocument/2006/math">
                      <m:r>
                        <a:rPr lang="en-US" sz="2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↑</m:t>
                      </m:r>
                    </m:oMath>
                  </a14:m>
                  <a:r>
                    <a:rPr lang="en-US" sz="2400" b="1" dirty="0">
                      <a:solidFill>
                        <a:schemeClr val="bg1"/>
                      </a:solidFill>
                      <a:latin typeface="Arial" panose="020B0604020202020204" pitchFamily="34" charset="0"/>
                    </a:rPr>
                    <a:t>death</a:t>
                  </a:r>
                </a:p>
              </p:txBody>
            </p:sp>
          </mc:Choice>
          <mc:Fallback xmlns="">
            <p:sp>
              <p:nvSpPr>
                <p:cNvPr id="1036" name="TextBox 1035">
                  <a:extLst>
                    <a:ext uri="{FF2B5EF4-FFF2-40B4-BE49-F238E27FC236}">
                      <a16:creationId xmlns:a16="http://schemas.microsoft.com/office/drawing/2014/main" id="{29DF8765-E871-988B-B838-C71699DE1F6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40498" y="4419961"/>
                  <a:ext cx="3709374" cy="830997"/>
                </a:xfrm>
                <a:prstGeom prst="rect">
                  <a:avLst/>
                </a:prstGeom>
                <a:blipFill>
                  <a:blip r:embed="rId14"/>
                  <a:stretch>
                    <a:fillRect t="-6061" b="-15152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037" name="Picture 12" descr="Hospital - Free medical icons">
              <a:extLst>
                <a:ext uri="{FF2B5EF4-FFF2-40B4-BE49-F238E27FC236}">
                  <a16:creationId xmlns:a16="http://schemas.microsoft.com/office/drawing/2014/main" id="{06A6A4C3-7F3E-D81A-B249-4073DA937F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2296" y="3272929"/>
              <a:ext cx="1245779" cy="12457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40DD0B10-9E23-227E-FCD3-0A9753EAB89B}"/>
                </a:ext>
              </a:extLst>
            </p:cNvPr>
            <p:cNvSpPr/>
            <p:nvPr/>
          </p:nvSpPr>
          <p:spPr>
            <a:xfrm>
              <a:off x="3617246" y="1295697"/>
              <a:ext cx="4971783" cy="4957508"/>
            </a:xfrm>
            <a:custGeom>
              <a:avLst/>
              <a:gdLst>
                <a:gd name="connsiteX0" fmla="*/ 2478754 w 4971783"/>
                <a:gd name="connsiteY0" fmla="*/ 0 h 4957508"/>
                <a:gd name="connsiteX1" fmla="*/ 3889269 w 4971783"/>
                <a:gd name="connsiteY1" fmla="*/ 440181 h 4957508"/>
                <a:gd name="connsiteX2" fmla="*/ 4031235 w 4971783"/>
                <a:gd name="connsiteY2" fmla="*/ 547675 h 4957508"/>
                <a:gd name="connsiteX3" fmla="*/ 3712701 w 4971783"/>
                <a:gd name="connsiteY3" fmla="*/ 836844 h 4957508"/>
                <a:gd name="connsiteX4" fmla="*/ 3648466 w 4971783"/>
                <a:gd name="connsiteY4" fmla="*/ 788207 h 4957508"/>
                <a:gd name="connsiteX5" fmla="*/ 2478754 w 4971783"/>
                <a:gd name="connsiteY5" fmla="*/ 423173 h 4957508"/>
                <a:gd name="connsiteX6" fmla="*/ 423173 w 4971783"/>
                <a:gd name="connsiteY6" fmla="*/ 2478754 h 4957508"/>
                <a:gd name="connsiteX7" fmla="*/ 2478754 w 4971783"/>
                <a:gd name="connsiteY7" fmla="*/ 4534335 h 4957508"/>
                <a:gd name="connsiteX8" fmla="*/ 4534335 w 4971783"/>
                <a:gd name="connsiteY8" fmla="*/ 2478754 h 4957508"/>
                <a:gd name="connsiteX9" fmla="*/ 4331633 w 4971783"/>
                <a:gd name="connsiteY9" fmla="*/ 1587575 h 4957508"/>
                <a:gd name="connsiteX10" fmla="*/ 4328256 w 4971783"/>
                <a:gd name="connsiteY10" fmla="*/ 1581173 h 4957508"/>
                <a:gd name="connsiteX11" fmla="*/ 4086623 w 4971783"/>
                <a:gd name="connsiteY11" fmla="*/ 1822806 h 4957508"/>
                <a:gd name="connsiteX12" fmla="*/ 3942418 w 4971783"/>
                <a:gd name="connsiteY12" fmla="*/ 793440 h 4957508"/>
                <a:gd name="connsiteX13" fmla="*/ 4971783 w 4971783"/>
                <a:gd name="connsiteY13" fmla="*/ 937646 h 4957508"/>
                <a:gd name="connsiteX14" fmla="*/ 4641325 w 4971783"/>
                <a:gd name="connsiteY14" fmla="*/ 1268104 h 4957508"/>
                <a:gd name="connsiteX15" fmla="*/ 4713076 w 4971783"/>
                <a:gd name="connsiteY15" fmla="*/ 1404112 h 4957508"/>
                <a:gd name="connsiteX16" fmla="*/ 4957508 w 4971783"/>
                <a:gd name="connsiteY16" fmla="*/ 2478754 h 4957508"/>
                <a:gd name="connsiteX17" fmla="*/ 2478754 w 4971783"/>
                <a:gd name="connsiteY17" fmla="*/ 4957508 h 4957508"/>
                <a:gd name="connsiteX18" fmla="*/ 0 w 4971783"/>
                <a:gd name="connsiteY18" fmla="*/ 2478754 h 4957508"/>
                <a:gd name="connsiteX19" fmla="*/ 2478754 w 4971783"/>
                <a:gd name="connsiteY19" fmla="*/ 0 h 4957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971783" h="4957508">
                  <a:moveTo>
                    <a:pt x="2478754" y="0"/>
                  </a:moveTo>
                  <a:cubicBezTo>
                    <a:pt x="3002816" y="0"/>
                    <a:pt x="3488893" y="162633"/>
                    <a:pt x="3889269" y="440181"/>
                  </a:cubicBezTo>
                  <a:lnTo>
                    <a:pt x="4031235" y="547675"/>
                  </a:lnTo>
                  <a:lnTo>
                    <a:pt x="3712701" y="836844"/>
                  </a:lnTo>
                  <a:lnTo>
                    <a:pt x="3648466" y="788207"/>
                  </a:lnTo>
                  <a:cubicBezTo>
                    <a:pt x="3316442" y="558041"/>
                    <a:pt x="2913348" y="423173"/>
                    <a:pt x="2478754" y="423173"/>
                  </a:cubicBezTo>
                  <a:cubicBezTo>
                    <a:pt x="1343488" y="423173"/>
                    <a:pt x="423173" y="1343488"/>
                    <a:pt x="423173" y="2478754"/>
                  </a:cubicBezTo>
                  <a:cubicBezTo>
                    <a:pt x="423173" y="3614020"/>
                    <a:pt x="1343488" y="4534335"/>
                    <a:pt x="2478754" y="4534335"/>
                  </a:cubicBezTo>
                  <a:cubicBezTo>
                    <a:pt x="3614020" y="4534335"/>
                    <a:pt x="4534335" y="3614020"/>
                    <a:pt x="4534335" y="2478754"/>
                  </a:cubicBezTo>
                  <a:cubicBezTo>
                    <a:pt x="4534335" y="2159460"/>
                    <a:pt x="4461537" y="1857170"/>
                    <a:pt x="4331633" y="1587575"/>
                  </a:cubicBezTo>
                  <a:lnTo>
                    <a:pt x="4328256" y="1581173"/>
                  </a:lnTo>
                  <a:lnTo>
                    <a:pt x="4086623" y="1822806"/>
                  </a:lnTo>
                  <a:lnTo>
                    <a:pt x="3942418" y="793440"/>
                  </a:lnTo>
                  <a:lnTo>
                    <a:pt x="4971783" y="937646"/>
                  </a:lnTo>
                  <a:lnTo>
                    <a:pt x="4641325" y="1268104"/>
                  </a:lnTo>
                  <a:lnTo>
                    <a:pt x="4713076" y="1404112"/>
                  </a:lnTo>
                  <a:cubicBezTo>
                    <a:pt x="4869723" y="1729207"/>
                    <a:pt x="4957508" y="2093729"/>
                    <a:pt x="4957508" y="2478754"/>
                  </a:cubicBezTo>
                  <a:cubicBezTo>
                    <a:pt x="4957508" y="3847732"/>
                    <a:pt x="3847732" y="4957508"/>
                    <a:pt x="2478754" y="4957508"/>
                  </a:cubicBezTo>
                  <a:cubicBezTo>
                    <a:pt x="1109776" y="4957508"/>
                    <a:pt x="0" y="3847732"/>
                    <a:pt x="0" y="2478754"/>
                  </a:cubicBezTo>
                  <a:cubicBezTo>
                    <a:pt x="0" y="1109776"/>
                    <a:pt x="1109776" y="0"/>
                    <a:pt x="2478754" y="0"/>
                  </a:cubicBezTo>
                  <a:close/>
                </a:path>
              </a:pathLst>
            </a:custGeom>
            <a:solidFill>
              <a:srgbClr val="FF485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600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66653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0C7479-41AC-D3FD-8602-01CAE2DD23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40">
            <a:extLst>
              <a:ext uri="{FF2B5EF4-FFF2-40B4-BE49-F238E27FC236}">
                <a16:creationId xmlns:a16="http://schemas.microsoft.com/office/drawing/2014/main" id="{9F036273-82F8-459B-BB3B-C8158C9F2D2C}"/>
              </a:ext>
            </a:extLst>
          </p:cNvPr>
          <p:cNvSpPr/>
          <p:nvPr/>
        </p:nvSpPr>
        <p:spPr>
          <a:xfrm rot="10266199">
            <a:off x="400904" y="3144644"/>
            <a:ext cx="2573160" cy="2573160"/>
          </a:xfrm>
          <a:custGeom>
            <a:avLst/>
            <a:gdLst>
              <a:gd name="connsiteX0" fmla="*/ 2048081 w 2573160"/>
              <a:gd name="connsiteY0" fmla="*/ 1105286 h 2573160"/>
              <a:gd name="connsiteX1" fmla="*/ 2049286 w 2573160"/>
              <a:gd name="connsiteY1" fmla="*/ 1087067 h 2573160"/>
              <a:gd name="connsiteX2" fmla="*/ 1946595 w 2573160"/>
              <a:gd name="connsiteY2" fmla="*/ 784628 h 2573160"/>
              <a:gd name="connsiteX3" fmla="*/ 1873270 w 2573160"/>
              <a:gd name="connsiteY3" fmla="*/ 701741 h 2573160"/>
              <a:gd name="connsiteX4" fmla="*/ 1793064 w 2573160"/>
              <a:gd name="connsiteY4" fmla="*/ 641269 h 2573160"/>
              <a:gd name="connsiteX5" fmla="*/ 2145134 w 2573160"/>
              <a:gd name="connsiteY5" fmla="*/ 377873 h 2573160"/>
              <a:gd name="connsiteX6" fmla="*/ 1951313 w 2573160"/>
              <a:gd name="connsiteY6" fmla="*/ 778142 h 2573160"/>
              <a:gd name="connsiteX7" fmla="*/ 2573160 w 2573160"/>
              <a:gd name="connsiteY7" fmla="*/ 791604 h 2573160"/>
              <a:gd name="connsiteX8" fmla="*/ 409433 w 2573160"/>
              <a:gd name="connsiteY8" fmla="*/ 1309590 h 2573160"/>
              <a:gd name="connsiteX9" fmla="*/ 139618 w 2573160"/>
              <a:gd name="connsiteY9" fmla="*/ 985187 h 2573160"/>
              <a:gd name="connsiteX10" fmla="*/ 639954 w 2573160"/>
              <a:gd name="connsiteY10" fmla="*/ 931222 h 2573160"/>
              <a:gd name="connsiteX11" fmla="*/ 536313 w 2573160"/>
              <a:gd name="connsiteY11" fmla="*/ 431838 h 2573160"/>
              <a:gd name="connsiteX12" fmla="*/ 1018543 w 2573160"/>
              <a:gd name="connsiteY12" fmla="*/ 760274 h 2573160"/>
              <a:gd name="connsiteX13" fmla="*/ 1158160 w 2573160"/>
              <a:gd name="connsiteY13" fmla="*/ 224794 h 2573160"/>
              <a:gd name="connsiteX14" fmla="*/ 1365443 w 2573160"/>
              <a:gd name="connsiteY14" fmla="*/ 517253 h 2573160"/>
              <a:gd name="connsiteX15" fmla="*/ 1761900 w 2573160"/>
              <a:gd name="connsiteY15" fmla="*/ 0 h 2573160"/>
              <a:gd name="connsiteX16" fmla="*/ 1733864 w 2573160"/>
              <a:gd name="connsiteY16" fmla="*/ 611191 h 2573160"/>
              <a:gd name="connsiteX17" fmla="*/ 1692434 w 2573160"/>
              <a:gd name="connsiteY17" fmla="*/ 591192 h 2573160"/>
              <a:gd name="connsiteX18" fmla="*/ 1184020 w 2573160"/>
              <a:gd name="connsiteY18" fmla="*/ 660303 h 2573160"/>
              <a:gd name="connsiteX19" fmla="*/ 585786 w 2573160"/>
              <a:gd name="connsiteY19" fmla="*/ 1090818 h 2573160"/>
              <a:gd name="connsiteX20" fmla="*/ 438254 w 2573160"/>
              <a:gd name="connsiteY20" fmla="*/ 1249884 h 2573160"/>
              <a:gd name="connsiteX21" fmla="*/ 585751 w 2573160"/>
              <a:gd name="connsiteY21" fmla="*/ 2573160 h 2573160"/>
              <a:gd name="connsiteX22" fmla="*/ 572409 w 2573160"/>
              <a:gd name="connsiteY22" fmla="*/ 2172891 h 2573160"/>
              <a:gd name="connsiteX23" fmla="*/ 153079 w 2573160"/>
              <a:gd name="connsiteY23" fmla="*/ 2123453 h 2573160"/>
              <a:gd name="connsiteX24" fmla="*/ 396696 w 2573160"/>
              <a:gd name="connsiteY24" fmla="*/ 1830994 h 2573160"/>
              <a:gd name="connsiteX25" fmla="*/ 0 w 2573160"/>
              <a:gd name="connsiteY25" fmla="*/ 1534008 h 2573160"/>
              <a:gd name="connsiteX26" fmla="*/ 374828 w 2573160"/>
              <a:gd name="connsiteY26" fmla="*/ 1411606 h 2573160"/>
              <a:gd name="connsiteX27" fmla="*/ 365689 w 2573160"/>
              <a:gd name="connsiteY27" fmla="*/ 1446357 h 2573160"/>
              <a:gd name="connsiteX28" fmla="*/ 461461 w 2573160"/>
              <a:gd name="connsiteY28" fmla="*/ 1853393 h 2573160"/>
              <a:gd name="connsiteX29" fmla="*/ 1224036 w 2573160"/>
              <a:gd name="connsiteY29" fmla="*/ 1977717 h 2573160"/>
              <a:gd name="connsiteX30" fmla="*/ 1822270 w 2573160"/>
              <a:gd name="connsiteY30" fmla="*/ 1547203 h 2573160"/>
              <a:gd name="connsiteX31" fmla="*/ 2042367 w 2573160"/>
              <a:gd name="connsiteY31" fmla="*/ 1191664 h 2573160"/>
              <a:gd name="connsiteX32" fmla="*/ 2045004 w 2573160"/>
              <a:gd name="connsiteY32" fmla="*/ 1151803 h 2573160"/>
              <a:gd name="connsiteX33" fmla="*/ 2176464 w 2573160"/>
              <a:gd name="connsiteY33" fmla="*/ 1344953 h 2573160"/>
              <a:gd name="connsiteX34" fmla="*/ 1951313 w 2573160"/>
              <a:gd name="connsiteY34" fmla="*/ 1466463 h 2573160"/>
              <a:gd name="connsiteX35" fmla="*/ 2248775 w 2573160"/>
              <a:gd name="connsiteY35" fmla="*/ 1862205 h 2573160"/>
              <a:gd name="connsiteX36" fmla="*/ 1744031 w 2573160"/>
              <a:gd name="connsiteY36" fmla="*/ 1709484 h 2573160"/>
              <a:gd name="connsiteX37" fmla="*/ 1780007 w 2573160"/>
              <a:gd name="connsiteY37" fmla="*/ 2069250 h 2573160"/>
              <a:gd name="connsiteX38" fmla="*/ 1450976 w 2573160"/>
              <a:gd name="connsiteY38" fmla="*/ 1898301 h 2573160"/>
              <a:gd name="connsiteX39" fmla="*/ 1383312 w 2573160"/>
              <a:gd name="connsiteY39" fmla="*/ 2244606 h 2573160"/>
              <a:gd name="connsiteX40" fmla="*/ 1176029 w 2573160"/>
              <a:gd name="connsiteY40" fmla="*/ 2069249 h 2573160"/>
              <a:gd name="connsiteX41" fmla="*/ 1036412 w 2573160"/>
              <a:gd name="connsiteY41" fmla="*/ 2348247 h 2573160"/>
              <a:gd name="connsiteX42" fmla="*/ 896675 w 2573160"/>
              <a:gd name="connsiteY42" fmla="*/ 2159191 h 2573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2573160" h="2573160">
                <a:moveTo>
                  <a:pt x="2048081" y="1105286"/>
                </a:moveTo>
                <a:lnTo>
                  <a:pt x="2049286" y="1087067"/>
                </a:lnTo>
                <a:cubicBezTo>
                  <a:pt x="2046168" y="981882"/>
                  <a:pt x="2012688" y="876469"/>
                  <a:pt x="1946595" y="784628"/>
                </a:cubicBezTo>
                <a:cubicBezTo>
                  <a:pt x="1924564" y="754014"/>
                  <a:pt x="1899952" y="726357"/>
                  <a:pt x="1873270" y="701741"/>
                </a:cubicBezTo>
                <a:lnTo>
                  <a:pt x="1793064" y="641269"/>
                </a:lnTo>
                <a:lnTo>
                  <a:pt x="2145134" y="377873"/>
                </a:lnTo>
                <a:lnTo>
                  <a:pt x="1951313" y="778142"/>
                </a:lnTo>
                <a:lnTo>
                  <a:pt x="2573160" y="791604"/>
                </a:lnTo>
                <a:close/>
                <a:moveTo>
                  <a:pt x="409433" y="1309590"/>
                </a:moveTo>
                <a:lnTo>
                  <a:pt x="139618" y="985187"/>
                </a:lnTo>
                <a:lnTo>
                  <a:pt x="639954" y="931222"/>
                </a:lnTo>
                <a:lnTo>
                  <a:pt x="536313" y="431838"/>
                </a:lnTo>
                <a:lnTo>
                  <a:pt x="1018543" y="760274"/>
                </a:lnTo>
                <a:lnTo>
                  <a:pt x="1158160" y="224794"/>
                </a:lnTo>
                <a:lnTo>
                  <a:pt x="1365443" y="517253"/>
                </a:lnTo>
                <a:lnTo>
                  <a:pt x="1761900" y="0"/>
                </a:lnTo>
                <a:lnTo>
                  <a:pt x="1733864" y="611191"/>
                </a:lnTo>
                <a:lnTo>
                  <a:pt x="1692434" y="591192"/>
                </a:lnTo>
                <a:cubicBezTo>
                  <a:pt x="1527856" y="530583"/>
                  <a:pt x="1337089" y="550148"/>
                  <a:pt x="1184020" y="660303"/>
                </a:cubicBezTo>
                <a:lnTo>
                  <a:pt x="585786" y="1090818"/>
                </a:lnTo>
                <a:cubicBezTo>
                  <a:pt x="524558" y="1134880"/>
                  <a:pt x="475159" y="1189265"/>
                  <a:pt x="438254" y="1249884"/>
                </a:cubicBezTo>
                <a:close/>
                <a:moveTo>
                  <a:pt x="585751" y="2573160"/>
                </a:moveTo>
                <a:cubicBezTo>
                  <a:pt x="581344" y="2439737"/>
                  <a:pt x="576817" y="2306314"/>
                  <a:pt x="572409" y="2172891"/>
                </a:cubicBezTo>
                <a:lnTo>
                  <a:pt x="153079" y="2123453"/>
                </a:lnTo>
                <a:lnTo>
                  <a:pt x="396696" y="1830994"/>
                </a:lnTo>
                <a:lnTo>
                  <a:pt x="0" y="1534008"/>
                </a:lnTo>
                <a:lnTo>
                  <a:pt x="374828" y="1411606"/>
                </a:lnTo>
                <a:lnTo>
                  <a:pt x="365689" y="1446357"/>
                </a:lnTo>
                <a:cubicBezTo>
                  <a:pt x="343191" y="1584355"/>
                  <a:pt x="373337" y="1730937"/>
                  <a:pt x="461461" y="1853393"/>
                </a:cubicBezTo>
                <a:cubicBezTo>
                  <a:pt x="637709" y="2098303"/>
                  <a:pt x="979125" y="2153965"/>
                  <a:pt x="1224036" y="1977717"/>
                </a:cubicBezTo>
                <a:lnTo>
                  <a:pt x="1822270" y="1547203"/>
                </a:lnTo>
                <a:cubicBezTo>
                  <a:pt x="1944725" y="1459079"/>
                  <a:pt x="2019868" y="1329663"/>
                  <a:pt x="2042367" y="1191664"/>
                </a:cubicBezTo>
                <a:lnTo>
                  <a:pt x="2045004" y="1151803"/>
                </a:lnTo>
                <a:lnTo>
                  <a:pt x="2176464" y="1344953"/>
                </a:lnTo>
                <a:lnTo>
                  <a:pt x="1951313" y="1466463"/>
                </a:lnTo>
                <a:lnTo>
                  <a:pt x="2248775" y="1862205"/>
                </a:lnTo>
                <a:lnTo>
                  <a:pt x="1744031" y="1709484"/>
                </a:lnTo>
                <a:cubicBezTo>
                  <a:pt x="1756063" y="1829445"/>
                  <a:pt x="1767975" y="1949288"/>
                  <a:pt x="1780007" y="2069250"/>
                </a:cubicBezTo>
                <a:lnTo>
                  <a:pt x="1450976" y="1898301"/>
                </a:lnTo>
                <a:lnTo>
                  <a:pt x="1383312" y="2244606"/>
                </a:lnTo>
                <a:lnTo>
                  <a:pt x="1176029" y="2069249"/>
                </a:lnTo>
                <a:lnTo>
                  <a:pt x="1036412" y="2348247"/>
                </a:lnTo>
                <a:lnTo>
                  <a:pt x="896675" y="215919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600" b="1" dirty="0">
              <a:latin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302D943-0E13-4598-7B97-53D0AE16B672}"/>
              </a:ext>
            </a:extLst>
          </p:cNvPr>
          <p:cNvSpPr/>
          <p:nvPr/>
        </p:nvSpPr>
        <p:spPr>
          <a:xfrm>
            <a:off x="184135" y="6189785"/>
            <a:ext cx="2477973" cy="5861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81D0079-E31B-0A86-538E-5D13F1C774B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Potential mechanism of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↓</m:t>
                    </m:r>
                  </m:oMath>
                </a14:m>
                <a:r>
                  <a:rPr lang="en-US" dirty="0"/>
                  <a:t>clinical events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F6C4A3B-F103-EE83-5E2E-64437AA8DEE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348" t="-28571" b="-5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Lightning Bolt 5">
            <a:extLst>
              <a:ext uri="{FF2B5EF4-FFF2-40B4-BE49-F238E27FC236}">
                <a16:creationId xmlns:a16="http://schemas.microsoft.com/office/drawing/2014/main" id="{1F99CFCD-86F8-46BA-64C2-35996C837B28}"/>
              </a:ext>
            </a:extLst>
          </p:cNvPr>
          <p:cNvSpPr/>
          <p:nvPr/>
        </p:nvSpPr>
        <p:spPr>
          <a:xfrm rot="953561">
            <a:off x="399925" y="2026591"/>
            <a:ext cx="1086234" cy="1484415"/>
          </a:xfrm>
          <a:prstGeom prst="lightningBolt">
            <a:avLst/>
          </a:prstGeom>
          <a:solidFill>
            <a:srgbClr val="FFFF00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latin typeface="Arial" panose="020B0604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9E733F5-EC99-090A-07E6-1136D0971B33}"/>
              </a:ext>
            </a:extLst>
          </p:cNvPr>
          <p:cNvGrpSpPr/>
          <p:nvPr/>
        </p:nvGrpSpPr>
        <p:grpSpPr>
          <a:xfrm rot="16937526">
            <a:off x="2539720" y="1964232"/>
            <a:ext cx="1828800" cy="1828800"/>
            <a:chOff x="2844800" y="4851400"/>
            <a:chExt cx="1828800" cy="1828800"/>
          </a:xfrm>
        </p:grpSpPr>
        <p:pic>
          <p:nvPicPr>
            <p:cNvPr id="1028" name="Picture 4" descr="Neutrophil - Free education icons">
              <a:extLst>
                <a:ext uri="{FF2B5EF4-FFF2-40B4-BE49-F238E27FC236}">
                  <a16:creationId xmlns:a16="http://schemas.microsoft.com/office/drawing/2014/main" id="{93B7E06E-A52D-6DD9-7B68-A0AD810E37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4800" y="4851400"/>
              <a:ext cx="1828800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437F04B-32E8-1460-78D8-79CE69B27180}"/>
                </a:ext>
              </a:extLst>
            </p:cNvPr>
            <p:cNvSpPr/>
            <p:nvPr/>
          </p:nvSpPr>
          <p:spPr>
            <a:xfrm>
              <a:off x="3251282" y="5666687"/>
              <a:ext cx="110836" cy="110836"/>
            </a:xfrm>
            <a:prstGeom prst="ellipse">
              <a:avLst/>
            </a:prstGeom>
            <a:solidFill>
              <a:srgbClr val="FF71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atin typeface="Arial" panose="020B0604020202020204" pitchFamily="34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66B8ECE-007D-ECDD-A0DB-AB073691FBFE}"/>
                </a:ext>
              </a:extLst>
            </p:cNvPr>
            <p:cNvSpPr/>
            <p:nvPr/>
          </p:nvSpPr>
          <p:spPr>
            <a:xfrm>
              <a:off x="2987206" y="5647606"/>
              <a:ext cx="110836" cy="110836"/>
            </a:xfrm>
            <a:prstGeom prst="ellipse">
              <a:avLst/>
            </a:prstGeom>
            <a:solidFill>
              <a:srgbClr val="FF71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atin typeface="Arial" panose="020B0604020202020204" pitchFamily="34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A1E1CFDB-AF6E-2166-A86A-D93C303C29F6}"/>
                </a:ext>
              </a:extLst>
            </p:cNvPr>
            <p:cNvSpPr/>
            <p:nvPr/>
          </p:nvSpPr>
          <p:spPr>
            <a:xfrm>
              <a:off x="3481135" y="5126322"/>
              <a:ext cx="110836" cy="110836"/>
            </a:xfrm>
            <a:prstGeom prst="ellipse">
              <a:avLst/>
            </a:prstGeom>
            <a:solidFill>
              <a:srgbClr val="FF71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atin typeface="Arial" panose="020B0604020202020204" pitchFamily="34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41D5A5E-955C-2C7A-09AA-220FD847351F}"/>
                </a:ext>
              </a:extLst>
            </p:cNvPr>
            <p:cNvSpPr/>
            <p:nvPr/>
          </p:nvSpPr>
          <p:spPr>
            <a:xfrm>
              <a:off x="3098042" y="5471355"/>
              <a:ext cx="110836" cy="110836"/>
            </a:xfrm>
            <a:prstGeom prst="ellipse">
              <a:avLst/>
            </a:prstGeom>
            <a:solidFill>
              <a:srgbClr val="FF71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atin typeface="Arial" panose="020B0604020202020204" pitchFamily="34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9379A91-8602-8152-3BD7-DA88ED6144D8}"/>
                </a:ext>
              </a:extLst>
            </p:cNvPr>
            <p:cNvSpPr/>
            <p:nvPr/>
          </p:nvSpPr>
          <p:spPr>
            <a:xfrm>
              <a:off x="3200399" y="5235344"/>
              <a:ext cx="110836" cy="110836"/>
            </a:xfrm>
            <a:prstGeom prst="ellipse">
              <a:avLst/>
            </a:prstGeom>
            <a:solidFill>
              <a:srgbClr val="FF71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atin typeface="Arial" panose="020B0604020202020204" pitchFamily="34" charset="0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E35ED31-7ECE-3A5E-EBC6-BBC4DF6FC3E4}"/>
                </a:ext>
              </a:extLst>
            </p:cNvPr>
            <p:cNvGrpSpPr/>
            <p:nvPr/>
          </p:nvGrpSpPr>
          <p:grpSpPr>
            <a:xfrm rot="7432402">
              <a:off x="3470026" y="5123860"/>
              <a:ext cx="665018" cy="694990"/>
              <a:chOff x="3102877" y="4791172"/>
              <a:chExt cx="665018" cy="694990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3B7217EE-94F8-A713-AA63-BDC22E2CD31B}"/>
                  </a:ext>
                </a:extLst>
              </p:cNvPr>
              <p:cNvSpPr/>
              <p:nvPr/>
            </p:nvSpPr>
            <p:spPr>
              <a:xfrm>
                <a:off x="3596806" y="5375326"/>
                <a:ext cx="110836" cy="110836"/>
              </a:xfrm>
              <a:prstGeom prst="ellipse">
                <a:avLst/>
              </a:prstGeom>
              <a:solidFill>
                <a:srgbClr val="FF718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b="1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98AC53F9-4BC3-9915-C61F-0420524ACA53}"/>
                  </a:ext>
                </a:extLst>
              </p:cNvPr>
              <p:cNvSpPr/>
              <p:nvPr/>
            </p:nvSpPr>
            <p:spPr>
              <a:xfrm>
                <a:off x="3102877" y="5312456"/>
                <a:ext cx="110836" cy="110836"/>
              </a:xfrm>
              <a:prstGeom prst="ellipse">
                <a:avLst/>
              </a:prstGeom>
              <a:solidFill>
                <a:srgbClr val="FF718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b="1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B078F178-1CFA-219E-FFB3-24F163C57FFC}"/>
                  </a:ext>
                </a:extLst>
              </p:cNvPr>
              <p:cNvSpPr/>
              <p:nvPr/>
            </p:nvSpPr>
            <p:spPr>
              <a:xfrm>
                <a:off x="3596806" y="4791172"/>
                <a:ext cx="110836" cy="110836"/>
              </a:xfrm>
              <a:prstGeom prst="ellipse">
                <a:avLst/>
              </a:prstGeom>
              <a:solidFill>
                <a:srgbClr val="FF718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b="1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9F70F009-39AF-334A-9401-38CB9A96C310}"/>
                  </a:ext>
                </a:extLst>
              </p:cNvPr>
              <p:cNvSpPr/>
              <p:nvPr/>
            </p:nvSpPr>
            <p:spPr>
              <a:xfrm>
                <a:off x="3407677" y="5130025"/>
                <a:ext cx="110836" cy="110836"/>
              </a:xfrm>
              <a:prstGeom prst="ellipse">
                <a:avLst/>
              </a:prstGeom>
              <a:solidFill>
                <a:srgbClr val="FF718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b="1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86871B39-C58F-9979-53A9-99D3E1098E51}"/>
                  </a:ext>
                </a:extLst>
              </p:cNvPr>
              <p:cNvSpPr/>
              <p:nvPr/>
            </p:nvSpPr>
            <p:spPr>
              <a:xfrm>
                <a:off x="3657059" y="5084902"/>
                <a:ext cx="110836" cy="110836"/>
              </a:xfrm>
              <a:prstGeom prst="ellipse">
                <a:avLst/>
              </a:prstGeom>
              <a:solidFill>
                <a:srgbClr val="FF718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b="1" dirty="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CFDD806-8CDD-9B41-3A33-4B511D8885E1}"/>
                </a:ext>
              </a:extLst>
            </p:cNvPr>
            <p:cNvSpPr/>
            <p:nvPr/>
          </p:nvSpPr>
          <p:spPr>
            <a:xfrm>
              <a:off x="3655834" y="5891081"/>
              <a:ext cx="110836" cy="110836"/>
            </a:xfrm>
            <a:prstGeom prst="ellipse">
              <a:avLst/>
            </a:prstGeom>
            <a:solidFill>
              <a:srgbClr val="FF71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E3561AA-2E32-6791-4BBE-436FA49C1895}"/>
              </a:ext>
            </a:extLst>
          </p:cNvPr>
          <p:cNvGrpSpPr/>
          <p:nvPr/>
        </p:nvGrpSpPr>
        <p:grpSpPr>
          <a:xfrm>
            <a:off x="1454036" y="2856678"/>
            <a:ext cx="453529" cy="350197"/>
            <a:chOff x="3767162" y="2290852"/>
            <a:chExt cx="453529" cy="350197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76D5303-C905-7F9A-66B7-594AFF4B310F}"/>
                </a:ext>
              </a:extLst>
            </p:cNvPr>
            <p:cNvSpPr/>
            <p:nvPr/>
          </p:nvSpPr>
          <p:spPr>
            <a:xfrm rot="16937526">
              <a:off x="3784804" y="2530213"/>
              <a:ext cx="110836" cy="110836"/>
            </a:xfrm>
            <a:prstGeom prst="ellipse">
              <a:avLst/>
            </a:prstGeom>
            <a:solidFill>
              <a:srgbClr val="FF71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atin typeface="Arial" panose="020B0604020202020204" pitchFamily="34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1F0F719-CB08-D796-F0DF-BF4042FB0972}"/>
                </a:ext>
              </a:extLst>
            </p:cNvPr>
            <p:cNvSpPr/>
            <p:nvPr/>
          </p:nvSpPr>
          <p:spPr>
            <a:xfrm rot="2769928">
              <a:off x="3767162" y="2290852"/>
              <a:ext cx="110836" cy="110836"/>
            </a:xfrm>
            <a:prstGeom prst="ellipse">
              <a:avLst/>
            </a:prstGeom>
            <a:solidFill>
              <a:srgbClr val="FF71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atin typeface="Arial" panose="020B0604020202020204" pitchFamily="34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F6F4B7E0-70A8-6DB8-219E-1B6EC138B312}"/>
                </a:ext>
              </a:extLst>
            </p:cNvPr>
            <p:cNvSpPr/>
            <p:nvPr/>
          </p:nvSpPr>
          <p:spPr>
            <a:xfrm rot="2769928">
              <a:off x="4109855" y="2384370"/>
              <a:ext cx="110836" cy="110836"/>
            </a:xfrm>
            <a:prstGeom prst="ellipse">
              <a:avLst/>
            </a:prstGeom>
            <a:solidFill>
              <a:srgbClr val="FF71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atin typeface="Arial" panose="020B0604020202020204" pitchFamily="34" charset="0"/>
              </a:endParaRPr>
            </a:p>
          </p:txBody>
        </p:sp>
      </p:grpSp>
      <p:sp>
        <p:nvSpPr>
          <p:cNvPr id="26" name="Left Arrow 25">
            <a:extLst>
              <a:ext uri="{FF2B5EF4-FFF2-40B4-BE49-F238E27FC236}">
                <a16:creationId xmlns:a16="http://schemas.microsoft.com/office/drawing/2014/main" id="{8AC5CDC1-B402-C211-87FE-D07B5BF39902}"/>
              </a:ext>
            </a:extLst>
          </p:cNvPr>
          <p:cNvSpPr/>
          <p:nvPr/>
        </p:nvSpPr>
        <p:spPr>
          <a:xfrm>
            <a:off x="1985236" y="2384212"/>
            <a:ext cx="510226" cy="506467"/>
          </a:xfrm>
          <a:prstGeom prst="leftArrow">
            <a:avLst/>
          </a:prstGeom>
          <a:solidFill>
            <a:srgbClr val="FF71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latin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CF58FDF-55C0-3081-0227-AF965CCAF0D6}"/>
              </a:ext>
            </a:extLst>
          </p:cNvPr>
          <p:cNvSpPr txBox="1"/>
          <p:nvPr/>
        </p:nvSpPr>
        <p:spPr>
          <a:xfrm>
            <a:off x="1293030" y="2438220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4859"/>
                </a:solidFill>
                <a:latin typeface="Arial" panose="020B0604020202020204" pitchFamily="34" charset="0"/>
              </a:rPr>
              <a:t>MPO</a:t>
            </a:r>
          </a:p>
        </p:txBody>
      </p:sp>
      <p:pic>
        <p:nvPicPr>
          <p:cNvPr id="37" name="Picture 36" descr="A green and black design&#10;&#10;Description automatically generated">
            <a:extLst>
              <a:ext uri="{FF2B5EF4-FFF2-40B4-BE49-F238E27FC236}">
                <a16:creationId xmlns:a16="http://schemas.microsoft.com/office/drawing/2014/main" id="{8CFDF7C1-F400-C1BA-67C8-0EE351B325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716" y="3519689"/>
            <a:ext cx="1752600" cy="1752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4A0B33C4-8A9C-0425-F088-AA639C01462F}"/>
                  </a:ext>
                </a:extLst>
              </p:cNvPr>
              <p:cNvSpPr txBox="1"/>
              <p:nvPr/>
            </p:nvSpPr>
            <p:spPr>
              <a:xfrm>
                <a:off x="614724" y="5836530"/>
                <a:ext cx="178946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↓↓</m:t>
                    </m:r>
                  </m:oMath>
                </a14:m>
                <a:r>
                  <a:rPr lang="en-US" sz="2000" b="1" dirty="0">
                    <a:solidFill>
                      <a:srgbClr val="C00000"/>
                    </a:solidFill>
                    <a:latin typeface="Arial" panose="020B0604020202020204" pitchFamily="34" charset="0"/>
                  </a:rPr>
                  <a:t>OXIDATIVE</a:t>
                </a:r>
              </a:p>
              <a:p>
                <a:pPr algn="ctr"/>
                <a:r>
                  <a:rPr lang="en-US" sz="2000" b="1" dirty="0">
                    <a:solidFill>
                      <a:srgbClr val="C00000"/>
                    </a:solidFill>
                    <a:latin typeface="Arial" panose="020B0604020202020204" pitchFamily="34" charset="0"/>
                  </a:rPr>
                  <a:t>STRESS</a:t>
                </a: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4A0B33C4-8A9C-0425-F088-AA639C0146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724" y="5836530"/>
                <a:ext cx="1789464" cy="707886"/>
              </a:xfrm>
              <a:prstGeom prst="rect">
                <a:avLst/>
              </a:prstGeom>
              <a:blipFill>
                <a:blip r:embed="rId6"/>
                <a:stretch>
                  <a:fillRect t="-5263" r="-2817" b="-14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43" name="Group 1042">
            <a:extLst>
              <a:ext uri="{FF2B5EF4-FFF2-40B4-BE49-F238E27FC236}">
                <a16:creationId xmlns:a16="http://schemas.microsoft.com/office/drawing/2014/main" id="{E39070FC-4AF5-55B4-9E5E-272C14F61346}"/>
              </a:ext>
            </a:extLst>
          </p:cNvPr>
          <p:cNvGrpSpPr/>
          <p:nvPr/>
        </p:nvGrpSpPr>
        <p:grpSpPr>
          <a:xfrm>
            <a:off x="2566118" y="1731981"/>
            <a:ext cx="5374644" cy="3466055"/>
            <a:chOff x="2566118" y="1731981"/>
            <a:chExt cx="5374644" cy="3466055"/>
          </a:xfrm>
        </p:grpSpPr>
        <p:pic>
          <p:nvPicPr>
            <p:cNvPr id="1032" name="Picture 8" descr="34,200+ Dna Icon Stock Illustrations, Royalty-Free Vector Graphics &amp; Clip  Art - iStock | Dna, Dna logo, Icons">
              <a:extLst>
                <a:ext uri="{FF2B5EF4-FFF2-40B4-BE49-F238E27FC236}">
                  <a16:creationId xmlns:a16="http://schemas.microsoft.com/office/drawing/2014/main" id="{8D8D37FE-9C5B-E54A-85B3-0A20164E36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94000"/>
                      </a14:imgEffect>
                      <a14:imgEffect>
                        <a14:brightnessContrast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700000">
              <a:off x="6595626" y="2497265"/>
              <a:ext cx="1111433" cy="11114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3345F133-BFA3-AC74-2B93-442833DCF781}"/>
                    </a:ext>
                  </a:extLst>
                </p:cNvPr>
                <p:cNvSpPr txBox="1"/>
                <p:nvPr/>
              </p:nvSpPr>
              <p:spPr>
                <a:xfrm>
                  <a:off x="2566118" y="4613261"/>
                  <a:ext cx="1757211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↓</m:t>
                      </m:r>
                    </m:oMath>
                  </a14:m>
                  <a:r>
                    <a:rPr lang="en-US" sz="1600" b="1" dirty="0">
                      <a:solidFill>
                        <a:srgbClr val="C00000"/>
                      </a:solidFill>
                      <a:latin typeface="Arial" panose="020B0604020202020204" pitchFamily="34" charset="0"/>
                    </a:rPr>
                    <a:t>Mitochondrial</a:t>
                  </a:r>
                </a:p>
                <a:p>
                  <a:pPr algn="ctr"/>
                  <a:r>
                    <a:rPr lang="en-US" sz="1600" b="1" dirty="0">
                      <a:solidFill>
                        <a:srgbClr val="C00000"/>
                      </a:solidFill>
                      <a:latin typeface="Arial" panose="020B0604020202020204" pitchFamily="34" charset="0"/>
                    </a:rPr>
                    <a:t>stress response</a:t>
                  </a: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3345F133-BFA3-AC74-2B93-442833DCF78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66118" y="4613261"/>
                  <a:ext cx="1757211" cy="584775"/>
                </a:xfrm>
                <a:prstGeom prst="rect">
                  <a:avLst/>
                </a:prstGeom>
                <a:blipFill>
                  <a:blip r:embed="rId9"/>
                  <a:stretch>
                    <a:fillRect l="-1439" t="-4255" r="-1439" b="-1276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030" name="Picture 6" descr="Dna - Free education icons">
              <a:extLst>
                <a:ext uri="{FF2B5EF4-FFF2-40B4-BE49-F238E27FC236}">
                  <a16:creationId xmlns:a16="http://schemas.microsoft.com/office/drawing/2014/main" id="{94652A94-55AE-C9B7-73EA-44C001F85A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9250" y="2459299"/>
              <a:ext cx="1346924" cy="13469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Left Arrow 30">
              <a:extLst>
                <a:ext uri="{FF2B5EF4-FFF2-40B4-BE49-F238E27FC236}">
                  <a16:creationId xmlns:a16="http://schemas.microsoft.com/office/drawing/2014/main" id="{EDCA1BDB-6FEA-4452-EED4-FECC4F7BBCD8}"/>
                </a:ext>
              </a:extLst>
            </p:cNvPr>
            <p:cNvSpPr/>
            <p:nvPr/>
          </p:nvSpPr>
          <p:spPr>
            <a:xfrm rot="7481433">
              <a:off x="4162665" y="3961873"/>
              <a:ext cx="932374" cy="506467"/>
            </a:xfrm>
            <a:prstGeom prst="lef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atin typeface="Arial" panose="020B0604020202020204" pitchFamily="34" charset="0"/>
              </a:endParaRPr>
            </a:p>
          </p:txBody>
        </p:sp>
        <p:sp>
          <p:nvSpPr>
            <p:cNvPr id="33" name="Left Arrow 32">
              <a:extLst>
                <a:ext uri="{FF2B5EF4-FFF2-40B4-BE49-F238E27FC236}">
                  <a16:creationId xmlns:a16="http://schemas.microsoft.com/office/drawing/2014/main" id="{EB79CBCA-6CF2-B09D-6492-88C04527E25F}"/>
                </a:ext>
              </a:extLst>
            </p:cNvPr>
            <p:cNvSpPr/>
            <p:nvPr/>
          </p:nvSpPr>
          <p:spPr>
            <a:xfrm rot="10800000">
              <a:off x="5792690" y="2799748"/>
              <a:ext cx="675709" cy="506467"/>
            </a:xfrm>
            <a:prstGeom prst="lef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atin typeface="Arial" panose="020B060402020202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266F43A-DAA3-584E-DE77-D23C04C51D7B}"/>
                </a:ext>
              </a:extLst>
            </p:cNvPr>
            <p:cNvSpPr txBox="1"/>
            <p:nvPr/>
          </p:nvSpPr>
          <p:spPr>
            <a:xfrm>
              <a:off x="4515574" y="1731981"/>
              <a:ext cx="163217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latin typeface="Arial" panose="020B0604020202020204" pitchFamily="34" charset="0"/>
                </a:rPr>
                <a:t>Mitochondrial</a:t>
              </a:r>
            </a:p>
            <a:p>
              <a:pPr algn="ctr"/>
              <a:r>
                <a:rPr lang="en-US" sz="1600" b="1" dirty="0">
                  <a:latin typeface="Arial" panose="020B0604020202020204" pitchFamily="34" charset="0"/>
                </a:rPr>
                <a:t>UPR </a:t>
              </a:r>
              <a:r>
                <a:rPr lang="en-US" sz="1600" b="1" dirty="0">
                  <a:solidFill>
                    <a:srgbClr val="C00000"/>
                  </a:solidFill>
                  <a:latin typeface="Arial" panose="020B0604020202020204" pitchFamily="34" charset="0"/>
                </a:rPr>
                <a:t>turned off</a:t>
              </a:r>
            </a:p>
          </p:txBody>
        </p:sp>
        <p:sp>
          <p:nvSpPr>
            <p:cNvPr id="45" name="Rounded Rectangle 44">
              <a:extLst>
                <a:ext uri="{FF2B5EF4-FFF2-40B4-BE49-F238E27FC236}">
                  <a16:creationId xmlns:a16="http://schemas.microsoft.com/office/drawing/2014/main" id="{ADC5EAF3-6A34-5591-F667-5A37837FB077}"/>
                </a:ext>
              </a:extLst>
            </p:cNvPr>
            <p:cNvSpPr/>
            <p:nvPr/>
          </p:nvSpPr>
          <p:spPr>
            <a:xfrm>
              <a:off x="6673605" y="2716641"/>
              <a:ext cx="524572" cy="248939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atin typeface="Arial" panose="020B0604020202020204" pitchFamily="34" charset="0"/>
              </a:endParaRPr>
            </a:p>
          </p:txBody>
        </p: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7B1270A4-53C3-76F7-B7D5-D702E1172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6200000">
              <a:off x="7418505" y="2403882"/>
              <a:ext cx="342900" cy="6477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E988D014-3CEE-25FA-B102-4DF2E4DA1AE8}"/>
                    </a:ext>
                  </a:extLst>
                </p:cNvPr>
                <p:cNvSpPr txBox="1"/>
                <p:nvPr/>
              </p:nvSpPr>
              <p:spPr>
                <a:xfrm>
                  <a:off x="6252690" y="3265986"/>
                  <a:ext cx="1688072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↓</m:t>
                      </m:r>
                    </m:oMath>
                  </a14:m>
                  <a:r>
                    <a:rPr lang="en-US" sz="1600" b="1" dirty="0">
                      <a:solidFill>
                        <a:srgbClr val="C00000"/>
                      </a:solidFill>
                      <a:latin typeface="Arial" panose="020B0604020202020204" pitchFamily="34" charset="0"/>
                    </a:rPr>
                    <a:t>Transcription of HSP chaperones</a:t>
                  </a:r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E988D014-3CEE-25FA-B102-4DF2E4DA1AE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52690" y="3265986"/>
                  <a:ext cx="1688072" cy="830997"/>
                </a:xfrm>
                <a:prstGeom prst="rect">
                  <a:avLst/>
                </a:prstGeom>
                <a:blipFill>
                  <a:blip r:embed="rId12"/>
                  <a:stretch>
                    <a:fillRect t="-3030" r="-1493" b="-909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3" name="Left Arrow 52">
            <a:extLst>
              <a:ext uri="{FF2B5EF4-FFF2-40B4-BE49-F238E27FC236}">
                <a16:creationId xmlns:a16="http://schemas.microsoft.com/office/drawing/2014/main" id="{8C439DAE-C192-BF85-CF88-CB5260BF0821}"/>
              </a:ext>
            </a:extLst>
          </p:cNvPr>
          <p:cNvSpPr/>
          <p:nvPr/>
        </p:nvSpPr>
        <p:spPr>
          <a:xfrm rot="13500000">
            <a:off x="7773829" y="3681797"/>
            <a:ext cx="932374" cy="506467"/>
          </a:xfrm>
          <a:prstGeom prst="leftArrow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3FD124F8-D959-7FDC-BF68-C0836AE2C9C6}"/>
                  </a:ext>
                </a:extLst>
              </p:cNvPr>
              <p:cNvSpPr txBox="1"/>
              <p:nvPr/>
            </p:nvSpPr>
            <p:spPr>
              <a:xfrm>
                <a:off x="8109097" y="4282408"/>
                <a:ext cx="224624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↓</m:t>
                    </m:r>
                  </m:oMath>
                </a14:m>
                <a:r>
                  <a:rPr lang="en-US" sz="2400" b="1" dirty="0">
                    <a:solidFill>
                      <a:schemeClr val="accent4">
                        <a:lumMod val="75000"/>
                      </a:schemeClr>
                    </a:solidFill>
                    <a:latin typeface="Arial" panose="020B0604020202020204" pitchFamily="34" charset="0"/>
                  </a:rPr>
                  <a:t>GRPEL1</a:t>
                </a: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3FD124F8-D959-7FDC-BF68-C0836AE2C9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9097" y="4282408"/>
                <a:ext cx="2246240" cy="461665"/>
              </a:xfrm>
              <a:prstGeom prst="rect">
                <a:avLst/>
              </a:prstGeom>
              <a:blipFill>
                <a:blip r:embed="rId13"/>
                <a:stretch>
                  <a:fillRect t="-7895" b="-2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Left Arrow 58">
            <a:extLst>
              <a:ext uri="{FF2B5EF4-FFF2-40B4-BE49-F238E27FC236}">
                <a16:creationId xmlns:a16="http://schemas.microsoft.com/office/drawing/2014/main" id="{8CE3AA3D-006F-6904-EA6F-EBDAAF0C0688}"/>
              </a:ext>
            </a:extLst>
          </p:cNvPr>
          <p:cNvSpPr/>
          <p:nvPr/>
        </p:nvSpPr>
        <p:spPr>
          <a:xfrm rot="16200000">
            <a:off x="9020814" y="4837453"/>
            <a:ext cx="523221" cy="506467"/>
          </a:xfrm>
          <a:prstGeom prst="leftArrow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latin typeface="Arial" panose="020B0604020202020204" pitchFamily="34" charset="0"/>
            </a:endParaRPr>
          </a:p>
        </p:txBody>
      </p:sp>
      <p:grpSp>
        <p:nvGrpSpPr>
          <p:cNvPr id="1044" name="Group 1043">
            <a:extLst>
              <a:ext uri="{FF2B5EF4-FFF2-40B4-BE49-F238E27FC236}">
                <a16:creationId xmlns:a16="http://schemas.microsoft.com/office/drawing/2014/main" id="{79B1D6BF-5772-830D-8EF1-C4FF2EDDAB6C}"/>
              </a:ext>
            </a:extLst>
          </p:cNvPr>
          <p:cNvGrpSpPr/>
          <p:nvPr/>
        </p:nvGrpSpPr>
        <p:grpSpPr>
          <a:xfrm>
            <a:off x="6971949" y="4864367"/>
            <a:ext cx="4249135" cy="1808341"/>
            <a:chOff x="6971949" y="4864367"/>
            <a:chExt cx="4249135" cy="1808341"/>
          </a:xfrm>
        </p:grpSpPr>
        <p:grpSp>
          <p:nvGrpSpPr>
            <p:cNvPr id="1039" name="Group 1038">
              <a:extLst>
                <a:ext uri="{FF2B5EF4-FFF2-40B4-BE49-F238E27FC236}">
                  <a16:creationId xmlns:a16="http://schemas.microsoft.com/office/drawing/2014/main" id="{0096AEF6-0007-D747-0E14-7F90A54FE2EC}"/>
                </a:ext>
              </a:extLst>
            </p:cNvPr>
            <p:cNvGrpSpPr/>
            <p:nvPr/>
          </p:nvGrpSpPr>
          <p:grpSpPr>
            <a:xfrm>
              <a:off x="7676797" y="4864367"/>
              <a:ext cx="3544287" cy="1517685"/>
              <a:chOff x="7676797" y="4864367"/>
              <a:chExt cx="3544287" cy="1517685"/>
            </a:xfrm>
          </p:grpSpPr>
          <p:sp>
            <p:nvSpPr>
              <p:cNvPr id="1033" name="Explosion 1 1032">
                <a:extLst>
                  <a:ext uri="{FF2B5EF4-FFF2-40B4-BE49-F238E27FC236}">
                    <a16:creationId xmlns:a16="http://schemas.microsoft.com/office/drawing/2014/main" id="{33A3A6D2-D663-5543-671B-085C5A953368}"/>
                  </a:ext>
                </a:extLst>
              </p:cNvPr>
              <p:cNvSpPr/>
              <p:nvPr/>
            </p:nvSpPr>
            <p:spPr>
              <a:xfrm>
                <a:off x="9963487" y="4864367"/>
                <a:ext cx="1257597" cy="1517685"/>
              </a:xfrm>
              <a:prstGeom prst="irregularSeal1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b="1" dirty="0">
                  <a:latin typeface="Arial" panose="020B0604020202020204" pitchFamily="34" charset="0"/>
                </a:endParaRPr>
              </a:p>
            </p:txBody>
          </p: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D8674242-400C-BBAC-FC82-3607D6C06128}"/>
                  </a:ext>
                </a:extLst>
              </p:cNvPr>
              <p:cNvGrpSpPr/>
              <p:nvPr/>
            </p:nvGrpSpPr>
            <p:grpSpPr>
              <a:xfrm>
                <a:off x="7676797" y="5219362"/>
                <a:ext cx="3305416" cy="799260"/>
                <a:chOff x="7763271" y="5390525"/>
                <a:chExt cx="3305416" cy="799260"/>
              </a:xfrm>
            </p:grpSpPr>
            <p:pic>
              <p:nvPicPr>
                <p:cNvPr id="1034" name="Picture 10" descr="Monocyte - Free education icons">
                  <a:extLst>
                    <a:ext uri="{FF2B5EF4-FFF2-40B4-BE49-F238E27FC236}">
                      <a16:creationId xmlns:a16="http://schemas.microsoft.com/office/drawing/2014/main" id="{76FAB929-D6A5-F4CD-5933-DA9360AE580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763271" y="5390526"/>
                  <a:ext cx="799259" cy="79925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7" name="Picture 10" descr="Monocyte - Free education icons">
                  <a:extLst>
                    <a:ext uri="{FF2B5EF4-FFF2-40B4-BE49-F238E27FC236}">
                      <a16:creationId xmlns:a16="http://schemas.microsoft.com/office/drawing/2014/main" id="{14C0FC4F-1B22-65C5-8EA0-77781613415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269428" y="5390525"/>
                  <a:ext cx="799259" cy="79925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58" name="Left Arrow 57">
                <a:extLst>
                  <a:ext uri="{FF2B5EF4-FFF2-40B4-BE49-F238E27FC236}">
                    <a16:creationId xmlns:a16="http://schemas.microsoft.com/office/drawing/2014/main" id="{63CD635A-117A-146F-4444-E4C391BB26A3}"/>
                  </a:ext>
                </a:extLst>
              </p:cNvPr>
              <p:cNvSpPr/>
              <p:nvPr/>
            </p:nvSpPr>
            <p:spPr>
              <a:xfrm>
                <a:off x="8504533" y="5371035"/>
                <a:ext cx="1464949" cy="506467"/>
              </a:xfrm>
              <a:prstGeom prst="leftArrow">
                <a:avLst/>
              </a:prstGeom>
              <a:solidFill>
                <a:srgbClr val="B896E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b="1" dirty="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031" name="TextBox 1030">
              <a:extLst>
                <a:ext uri="{FF2B5EF4-FFF2-40B4-BE49-F238E27FC236}">
                  <a16:creationId xmlns:a16="http://schemas.microsoft.com/office/drawing/2014/main" id="{88BA5ABB-946B-8FEE-0BBD-1350576E8213}"/>
                </a:ext>
              </a:extLst>
            </p:cNvPr>
            <p:cNvSpPr txBox="1"/>
            <p:nvPr/>
          </p:nvSpPr>
          <p:spPr>
            <a:xfrm>
              <a:off x="6971949" y="6087933"/>
              <a:ext cx="420109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Arial" panose="020B0604020202020204" pitchFamily="34" charset="0"/>
                </a:rPr>
                <a:t>Monocyte pro-repair</a:t>
              </a:r>
            </a:p>
            <a:p>
              <a:pPr algn="ctr"/>
              <a:r>
                <a:rPr lang="en-US" sz="1600" b="1" dirty="0">
                  <a:latin typeface="Arial" panose="020B0604020202020204" pitchFamily="34" charset="0"/>
                </a:rPr>
                <a:t>phenotype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C7BA162A-C8A5-AFF3-F763-CEC07B4ABFFF}"/>
              </a:ext>
            </a:extLst>
          </p:cNvPr>
          <p:cNvSpPr txBox="1"/>
          <p:nvPr/>
        </p:nvSpPr>
        <p:spPr>
          <a:xfrm>
            <a:off x="283940" y="1028534"/>
            <a:ext cx="25246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</a:rPr>
              <a:t>MITIPERSTAT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4ED3551-21B4-7531-BB16-2403E33A32D9}"/>
              </a:ext>
            </a:extLst>
          </p:cNvPr>
          <p:cNvGrpSpPr/>
          <p:nvPr/>
        </p:nvGrpSpPr>
        <p:grpSpPr>
          <a:xfrm rot="20700000">
            <a:off x="1272165" y="1566278"/>
            <a:ext cx="374420" cy="761298"/>
            <a:chOff x="1475472" y="1617014"/>
            <a:chExt cx="374420" cy="761298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0503369-58A9-3A56-6130-22632D31CD01}"/>
                </a:ext>
              </a:extLst>
            </p:cNvPr>
            <p:cNvCxnSpPr>
              <a:cxnSpLocks/>
            </p:cNvCxnSpPr>
            <p:nvPr/>
          </p:nvCxnSpPr>
          <p:spPr>
            <a:xfrm>
              <a:off x="1662682" y="1617014"/>
              <a:ext cx="0" cy="761298"/>
            </a:xfrm>
            <a:prstGeom prst="line">
              <a:avLst/>
            </a:prstGeom>
            <a:ln w="7620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4CCB025-6F40-D656-C904-2665A323FC99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662682" y="2191102"/>
              <a:ext cx="0" cy="374420"/>
            </a:xfrm>
            <a:prstGeom prst="line">
              <a:avLst/>
            </a:prstGeom>
            <a:ln w="7620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C307AF7-7988-D6B0-A0D4-8F00BFB60F8E}"/>
              </a:ext>
            </a:extLst>
          </p:cNvPr>
          <p:cNvSpPr txBox="1"/>
          <p:nvPr/>
        </p:nvSpPr>
        <p:spPr>
          <a:xfrm rot="20667941">
            <a:off x="5025" y="1770493"/>
            <a:ext cx="14134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</a:rPr>
              <a:t>STRESSORS</a:t>
            </a:r>
          </a:p>
        </p:txBody>
      </p:sp>
    </p:spTree>
    <p:extLst>
      <p:ext uri="{BB962C8B-B14F-4D97-AF65-F5344CB8AC3E}">
        <p14:creationId xmlns:p14="http://schemas.microsoft.com/office/powerpoint/2010/main" val="1535777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6" grpId="0" animBg="1"/>
      <p:bldP spid="44" grpId="0"/>
      <p:bldP spid="53" grpId="0" animBg="1"/>
      <p:bldP spid="54" grpId="0"/>
      <p:bldP spid="59" grpId="0" animBg="1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516843-0081-0F13-498B-ECD96AA47A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TextBox 1034">
            <a:extLst>
              <a:ext uri="{FF2B5EF4-FFF2-40B4-BE49-F238E27FC236}">
                <a16:creationId xmlns:a16="http://schemas.microsoft.com/office/drawing/2014/main" id="{324214FB-0A1E-C427-CD4A-E0B1B3A005B6}"/>
              </a:ext>
            </a:extLst>
          </p:cNvPr>
          <p:cNvSpPr txBox="1"/>
          <p:nvPr/>
        </p:nvSpPr>
        <p:spPr>
          <a:xfrm rot="20667941">
            <a:off x="5025" y="1770493"/>
            <a:ext cx="14134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</a:rPr>
              <a:t>STRESSORS</a:t>
            </a:r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FF226EE3-4CA3-E7D5-ED25-1216AD71505F}"/>
              </a:ext>
            </a:extLst>
          </p:cNvPr>
          <p:cNvSpPr/>
          <p:nvPr/>
        </p:nvSpPr>
        <p:spPr>
          <a:xfrm rot="10266199">
            <a:off x="400904" y="3144644"/>
            <a:ext cx="2573160" cy="2573160"/>
          </a:xfrm>
          <a:custGeom>
            <a:avLst/>
            <a:gdLst>
              <a:gd name="connsiteX0" fmla="*/ 2048081 w 2573160"/>
              <a:gd name="connsiteY0" fmla="*/ 1105286 h 2573160"/>
              <a:gd name="connsiteX1" fmla="*/ 2049286 w 2573160"/>
              <a:gd name="connsiteY1" fmla="*/ 1087067 h 2573160"/>
              <a:gd name="connsiteX2" fmla="*/ 1946595 w 2573160"/>
              <a:gd name="connsiteY2" fmla="*/ 784628 h 2573160"/>
              <a:gd name="connsiteX3" fmla="*/ 1873270 w 2573160"/>
              <a:gd name="connsiteY3" fmla="*/ 701741 h 2573160"/>
              <a:gd name="connsiteX4" fmla="*/ 1793064 w 2573160"/>
              <a:gd name="connsiteY4" fmla="*/ 641269 h 2573160"/>
              <a:gd name="connsiteX5" fmla="*/ 2145134 w 2573160"/>
              <a:gd name="connsiteY5" fmla="*/ 377873 h 2573160"/>
              <a:gd name="connsiteX6" fmla="*/ 1951313 w 2573160"/>
              <a:gd name="connsiteY6" fmla="*/ 778142 h 2573160"/>
              <a:gd name="connsiteX7" fmla="*/ 2573160 w 2573160"/>
              <a:gd name="connsiteY7" fmla="*/ 791604 h 2573160"/>
              <a:gd name="connsiteX8" fmla="*/ 409433 w 2573160"/>
              <a:gd name="connsiteY8" fmla="*/ 1309590 h 2573160"/>
              <a:gd name="connsiteX9" fmla="*/ 139618 w 2573160"/>
              <a:gd name="connsiteY9" fmla="*/ 985187 h 2573160"/>
              <a:gd name="connsiteX10" fmla="*/ 639954 w 2573160"/>
              <a:gd name="connsiteY10" fmla="*/ 931222 h 2573160"/>
              <a:gd name="connsiteX11" fmla="*/ 536313 w 2573160"/>
              <a:gd name="connsiteY11" fmla="*/ 431838 h 2573160"/>
              <a:gd name="connsiteX12" fmla="*/ 1018543 w 2573160"/>
              <a:gd name="connsiteY12" fmla="*/ 760274 h 2573160"/>
              <a:gd name="connsiteX13" fmla="*/ 1158160 w 2573160"/>
              <a:gd name="connsiteY13" fmla="*/ 224794 h 2573160"/>
              <a:gd name="connsiteX14" fmla="*/ 1365443 w 2573160"/>
              <a:gd name="connsiteY14" fmla="*/ 517253 h 2573160"/>
              <a:gd name="connsiteX15" fmla="*/ 1761900 w 2573160"/>
              <a:gd name="connsiteY15" fmla="*/ 0 h 2573160"/>
              <a:gd name="connsiteX16" fmla="*/ 1733864 w 2573160"/>
              <a:gd name="connsiteY16" fmla="*/ 611191 h 2573160"/>
              <a:gd name="connsiteX17" fmla="*/ 1692434 w 2573160"/>
              <a:gd name="connsiteY17" fmla="*/ 591192 h 2573160"/>
              <a:gd name="connsiteX18" fmla="*/ 1184020 w 2573160"/>
              <a:gd name="connsiteY18" fmla="*/ 660303 h 2573160"/>
              <a:gd name="connsiteX19" fmla="*/ 585786 w 2573160"/>
              <a:gd name="connsiteY19" fmla="*/ 1090818 h 2573160"/>
              <a:gd name="connsiteX20" fmla="*/ 438254 w 2573160"/>
              <a:gd name="connsiteY20" fmla="*/ 1249884 h 2573160"/>
              <a:gd name="connsiteX21" fmla="*/ 585751 w 2573160"/>
              <a:gd name="connsiteY21" fmla="*/ 2573160 h 2573160"/>
              <a:gd name="connsiteX22" fmla="*/ 572409 w 2573160"/>
              <a:gd name="connsiteY22" fmla="*/ 2172891 h 2573160"/>
              <a:gd name="connsiteX23" fmla="*/ 153079 w 2573160"/>
              <a:gd name="connsiteY23" fmla="*/ 2123453 h 2573160"/>
              <a:gd name="connsiteX24" fmla="*/ 396696 w 2573160"/>
              <a:gd name="connsiteY24" fmla="*/ 1830994 h 2573160"/>
              <a:gd name="connsiteX25" fmla="*/ 0 w 2573160"/>
              <a:gd name="connsiteY25" fmla="*/ 1534008 h 2573160"/>
              <a:gd name="connsiteX26" fmla="*/ 374828 w 2573160"/>
              <a:gd name="connsiteY26" fmla="*/ 1411606 h 2573160"/>
              <a:gd name="connsiteX27" fmla="*/ 365689 w 2573160"/>
              <a:gd name="connsiteY27" fmla="*/ 1446357 h 2573160"/>
              <a:gd name="connsiteX28" fmla="*/ 461461 w 2573160"/>
              <a:gd name="connsiteY28" fmla="*/ 1853393 h 2573160"/>
              <a:gd name="connsiteX29" fmla="*/ 1224036 w 2573160"/>
              <a:gd name="connsiteY29" fmla="*/ 1977717 h 2573160"/>
              <a:gd name="connsiteX30" fmla="*/ 1822270 w 2573160"/>
              <a:gd name="connsiteY30" fmla="*/ 1547203 h 2573160"/>
              <a:gd name="connsiteX31" fmla="*/ 2042367 w 2573160"/>
              <a:gd name="connsiteY31" fmla="*/ 1191664 h 2573160"/>
              <a:gd name="connsiteX32" fmla="*/ 2045004 w 2573160"/>
              <a:gd name="connsiteY32" fmla="*/ 1151803 h 2573160"/>
              <a:gd name="connsiteX33" fmla="*/ 2176464 w 2573160"/>
              <a:gd name="connsiteY33" fmla="*/ 1344953 h 2573160"/>
              <a:gd name="connsiteX34" fmla="*/ 1951313 w 2573160"/>
              <a:gd name="connsiteY34" fmla="*/ 1466463 h 2573160"/>
              <a:gd name="connsiteX35" fmla="*/ 2248775 w 2573160"/>
              <a:gd name="connsiteY35" fmla="*/ 1862205 h 2573160"/>
              <a:gd name="connsiteX36" fmla="*/ 1744031 w 2573160"/>
              <a:gd name="connsiteY36" fmla="*/ 1709484 h 2573160"/>
              <a:gd name="connsiteX37" fmla="*/ 1780007 w 2573160"/>
              <a:gd name="connsiteY37" fmla="*/ 2069250 h 2573160"/>
              <a:gd name="connsiteX38" fmla="*/ 1450976 w 2573160"/>
              <a:gd name="connsiteY38" fmla="*/ 1898301 h 2573160"/>
              <a:gd name="connsiteX39" fmla="*/ 1383312 w 2573160"/>
              <a:gd name="connsiteY39" fmla="*/ 2244606 h 2573160"/>
              <a:gd name="connsiteX40" fmla="*/ 1176029 w 2573160"/>
              <a:gd name="connsiteY40" fmla="*/ 2069249 h 2573160"/>
              <a:gd name="connsiteX41" fmla="*/ 1036412 w 2573160"/>
              <a:gd name="connsiteY41" fmla="*/ 2348247 h 2573160"/>
              <a:gd name="connsiteX42" fmla="*/ 896675 w 2573160"/>
              <a:gd name="connsiteY42" fmla="*/ 2159191 h 2573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2573160" h="2573160">
                <a:moveTo>
                  <a:pt x="2048081" y="1105286"/>
                </a:moveTo>
                <a:lnTo>
                  <a:pt x="2049286" y="1087067"/>
                </a:lnTo>
                <a:cubicBezTo>
                  <a:pt x="2046168" y="981882"/>
                  <a:pt x="2012688" y="876469"/>
                  <a:pt x="1946595" y="784628"/>
                </a:cubicBezTo>
                <a:cubicBezTo>
                  <a:pt x="1924564" y="754014"/>
                  <a:pt x="1899952" y="726357"/>
                  <a:pt x="1873270" y="701741"/>
                </a:cubicBezTo>
                <a:lnTo>
                  <a:pt x="1793064" y="641269"/>
                </a:lnTo>
                <a:lnTo>
                  <a:pt x="2145134" y="377873"/>
                </a:lnTo>
                <a:lnTo>
                  <a:pt x="1951313" y="778142"/>
                </a:lnTo>
                <a:lnTo>
                  <a:pt x="2573160" y="791604"/>
                </a:lnTo>
                <a:close/>
                <a:moveTo>
                  <a:pt x="409433" y="1309590"/>
                </a:moveTo>
                <a:lnTo>
                  <a:pt x="139618" y="985187"/>
                </a:lnTo>
                <a:lnTo>
                  <a:pt x="639954" y="931222"/>
                </a:lnTo>
                <a:lnTo>
                  <a:pt x="536313" y="431838"/>
                </a:lnTo>
                <a:lnTo>
                  <a:pt x="1018543" y="760274"/>
                </a:lnTo>
                <a:lnTo>
                  <a:pt x="1158160" y="224794"/>
                </a:lnTo>
                <a:lnTo>
                  <a:pt x="1365443" y="517253"/>
                </a:lnTo>
                <a:lnTo>
                  <a:pt x="1761900" y="0"/>
                </a:lnTo>
                <a:lnTo>
                  <a:pt x="1733864" y="611191"/>
                </a:lnTo>
                <a:lnTo>
                  <a:pt x="1692434" y="591192"/>
                </a:lnTo>
                <a:cubicBezTo>
                  <a:pt x="1527856" y="530583"/>
                  <a:pt x="1337089" y="550148"/>
                  <a:pt x="1184020" y="660303"/>
                </a:cubicBezTo>
                <a:lnTo>
                  <a:pt x="585786" y="1090818"/>
                </a:lnTo>
                <a:cubicBezTo>
                  <a:pt x="524558" y="1134880"/>
                  <a:pt x="475159" y="1189265"/>
                  <a:pt x="438254" y="1249884"/>
                </a:cubicBezTo>
                <a:close/>
                <a:moveTo>
                  <a:pt x="585751" y="2573160"/>
                </a:moveTo>
                <a:cubicBezTo>
                  <a:pt x="581344" y="2439737"/>
                  <a:pt x="576817" y="2306314"/>
                  <a:pt x="572409" y="2172891"/>
                </a:cubicBezTo>
                <a:lnTo>
                  <a:pt x="153079" y="2123453"/>
                </a:lnTo>
                <a:lnTo>
                  <a:pt x="396696" y="1830994"/>
                </a:lnTo>
                <a:lnTo>
                  <a:pt x="0" y="1534008"/>
                </a:lnTo>
                <a:lnTo>
                  <a:pt x="374828" y="1411606"/>
                </a:lnTo>
                <a:lnTo>
                  <a:pt x="365689" y="1446357"/>
                </a:lnTo>
                <a:cubicBezTo>
                  <a:pt x="343191" y="1584355"/>
                  <a:pt x="373337" y="1730937"/>
                  <a:pt x="461461" y="1853393"/>
                </a:cubicBezTo>
                <a:cubicBezTo>
                  <a:pt x="637709" y="2098303"/>
                  <a:pt x="979125" y="2153965"/>
                  <a:pt x="1224036" y="1977717"/>
                </a:cubicBezTo>
                <a:lnTo>
                  <a:pt x="1822270" y="1547203"/>
                </a:lnTo>
                <a:cubicBezTo>
                  <a:pt x="1944725" y="1459079"/>
                  <a:pt x="2019868" y="1329663"/>
                  <a:pt x="2042367" y="1191664"/>
                </a:cubicBezTo>
                <a:lnTo>
                  <a:pt x="2045004" y="1151803"/>
                </a:lnTo>
                <a:lnTo>
                  <a:pt x="2176464" y="1344953"/>
                </a:lnTo>
                <a:lnTo>
                  <a:pt x="1951313" y="1466463"/>
                </a:lnTo>
                <a:lnTo>
                  <a:pt x="2248775" y="1862205"/>
                </a:lnTo>
                <a:lnTo>
                  <a:pt x="1744031" y="1709484"/>
                </a:lnTo>
                <a:cubicBezTo>
                  <a:pt x="1756063" y="1829445"/>
                  <a:pt x="1767975" y="1949288"/>
                  <a:pt x="1780007" y="2069250"/>
                </a:cubicBezTo>
                <a:lnTo>
                  <a:pt x="1450976" y="1898301"/>
                </a:lnTo>
                <a:lnTo>
                  <a:pt x="1383312" y="2244606"/>
                </a:lnTo>
                <a:lnTo>
                  <a:pt x="1176029" y="2069249"/>
                </a:lnTo>
                <a:lnTo>
                  <a:pt x="1036412" y="2348247"/>
                </a:lnTo>
                <a:lnTo>
                  <a:pt x="896675" y="215919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600" b="1" dirty="0">
              <a:latin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CB55A13-6EA1-22F0-DBC9-75B41AE73D97}"/>
              </a:ext>
            </a:extLst>
          </p:cNvPr>
          <p:cNvSpPr/>
          <p:nvPr/>
        </p:nvSpPr>
        <p:spPr>
          <a:xfrm>
            <a:off x="184135" y="6189785"/>
            <a:ext cx="2477973" cy="5861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49ED098-4457-6601-721A-AEA68F4E1BE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Potential mechanism of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↓</m:t>
                    </m:r>
                  </m:oMath>
                </a14:m>
                <a:r>
                  <a:rPr lang="en-US" dirty="0"/>
                  <a:t>clinical events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F6C4A3B-F103-EE83-5E2E-64437AA8DEE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348" t="-28571" b="-5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Lightning Bolt 5">
            <a:extLst>
              <a:ext uri="{FF2B5EF4-FFF2-40B4-BE49-F238E27FC236}">
                <a16:creationId xmlns:a16="http://schemas.microsoft.com/office/drawing/2014/main" id="{6F06D9E7-1C42-549E-AE32-A8EAA2623BDA}"/>
              </a:ext>
            </a:extLst>
          </p:cNvPr>
          <p:cNvSpPr/>
          <p:nvPr/>
        </p:nvSpPr>
        <p:spPr>
          <a:xfrm rot="953561">
            <a:off x="399925" y="2026591"/>
            <a:ext cx="1086234" cy="1484415"/>
          </a:xfrm>
          <a:prstGeom prst="lightningBolt">
            <a:avLst/>
          </a:prstGeom>
          <a:solidFill>
            <a:srgbClr val="FFFF00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latin typeface="Arial" panose="020B0604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BCCC135-C9A5-B8D5-9609-E3756D2A41B1}"/>
              </a:ext>
            </a:extLst>
          </p:cNvPr>
          <p:cNvGrpSpPr/>
          <p:nvPr/>
        </p:nvGrpSpPr>
        <p:grpSpPr>
          <a:xfrm rot="16937526">
            <a:off x="2539720" y="1964232"/>
            <a:ext cx="1828800" cy="1828800"/>
            <a:chOff x="2844800" y="4851400"/>
            <a:chExt cx="1828800" cy="1828800"/>
          </a:xfrm>
        </p:grpSpPr>
        <p:pic>
          <p:nvPicPr>
            <p:cNvPr id="1028" name="Picture 4" descr="Neutrophil - Free education icons">
              <a:extLst>
                <a:ext uri="{FF2B5EF4-FFF2-40B4-BE49-F238E27FC236}">
                  <a16:creationId xmlns:a16="http://schemas.microsoft.com/office/drawing/2014/main" id="{506FED71-533C-ACDD-BA47-7922FB30A7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4800" y="4851400"/>
              <a:ext cx="1828800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8A14B57-1FFF-873A-27AC-E1541201C0B3}"/>
                </a:ext>
              </a:extLst>
            </p:cNvPr>
            <p:cNvSpPr/>
            <p:nvPr/>
          </p:nvSpPr>
          <p:spPr>
            <a:xfrm>
              <a:off x="3251282" y="5666687"/>
              <a:ext cx="110836" cy="110836"/>
            </a:xfrm>
            <a:prstGeom prst="ellipse">
              <a:avLst/>
            </a:prstGeom>
            <a:solidFill>
              <a:srgbClr val="FF71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atin typeface="Arial" panose="020B0604020202020204" pitchFamily="34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FDC297F-290D-DEBB-7DF4-02B66F050365}"/>
                </a:ext>
              </a:extLst>
            </p:cNvPr>
            <p:cNvSpPr/>
            <p:nvPr/>
          </p:nvSpPr>
          <p:spPr>
            <a:xfrm>
              <a:off x="2987206" y="5647606"/>
              <a:ext cx="110836" cy="110836"/>
            </a:xfrm>
            <a:prstGeom prst="ellipse">
              <a:avLst/>
            </a:prstGeom>
            <a:solidFill>
              <a:srgbClr val="FF71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atin typeface="Arial" panose="020B0604020202020204" pitchFamily="34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B4E4531-3590-4689-8894-8D99822AAE3D}"/>
                </a:ext>
              </a:extLst>
            </p:cNvPr>
            <p:cNvSpPr/>
            <p:nvPr/>
          </p:nvSpPr>
          <p:spPr>
            <a:xfrm>
              <a:off x="3481135" y="5126322"/>
              <a:ext cx="110836" cy="110836"/>
            </a:xfrm>
            <a:prstGeom prst="ellipse">
              <a:avLst/>
            </a:prstGeom>
            <a:solidFill>
              <a:srgbClr val="FF71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atin typeface="Arial" panose="020B0604020202020204" pitchFamily="34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9606D5B-AADF-F927-BB0D-087DA2DFAEA1}"/>
                </a:ext>
              </a:extLst>
            </p:cNvPr>
            <p:cNvSpPr/>
            <p:nvPr/>
          </p:nvSpPr>
          <p:spPr>
            <a:xfrm>
              <a:off x="3098042" y="5471355"/>
              <a:ext cx="110836" cy="110836"/>
            </a:xfrm>
            <a:prstGeom prst="ellipse">
              <a:avLst/>
            </a:prstGeom>
            <a:solidFill>
              <a:srgbClr val="FF71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atin typeface="Arial" panose="020B0604020202020204" pitchFamily="34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D3D1429-6F1A-4361-B0D1-8F3E4A4AD7E5}"/>
                </a:ext>
              </a:extLst>
            </p:cNvPr>
            <p:cNvSpPr/>
            <p:nvPr/>
          </p:nvSpPr>
          <p:spPr>
            <a:xfrm>
              <a:off x="3200399" y="5235344"/>
              <a:ext cx="110836" cy="110836"/>
            </a:xfrm>
            <a:prstGeom prst="ellipse">
              <a:avLst/>
            </a:prstGeom>
            <a:solidFill>
              <a:srgbClr val="FF71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atin typeface="Arial" panose="020B0604020202020204" pitchFamily="34" charset="0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91F850E-F6FC-6EF2-EC36-C2B675278414}"/>
                </a:ext>
              </a:extLst>
            </p:cNvPr>
            <p:cNvGrpSpPr/>
            <p:nvPr/>
          </p:nvGrpSpPr>
          <p:grpSpPr>
            <a:xfrm rot="7432402">
              <a:off x="3470026" y="5123860"/>
              <a:ext cx="665018" cy="694990"/>
              <a:chOff x="3102877" y="4791172"/>
              <a:chExt cx="665018" cy="694990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C3FEA68D-59D5-BB16-EC8F-19A5011A4CD8}"/>
                  </a:ext>
                </a:extLst>
              </p:cNvPr>
              <p:cNvSpPr/>
              <p:nvPr/>
            </p:nvSpPr>
            <p:spPr>
              <a:xfrm>
                <a:off x="3596806" y="5375326"/>
                <a:ext cx="110836" cy="110836"/>
              </a:xfrm>
              <a:prstGeom prst="ellipse">
                <a:avLst/>
              </a:prstGeom>
              <a:solidFill>
                <a:srgbClr val="FF718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b="1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F81B2AFA-35C3-56B0-17DD-B6CF2EDF9913}"/>
                  </a:ext>
                </a:extLst>
              </p:cNvPr>
              <p:cNvSpPr/>
              <p:nvPr/>
            </p:nvSpPr>
            <p:spPr>
              <a:xfrm>
                <a:off x="3102877" y="5312456"/>
                <a:ext cx="110836" cy="110836"/>
              </a:xfrm>
              <a:prstGeom prst="ellipse">
                <a:avLst/>
              </a:prstGeom>
              <a:solidFill>
                <a:srgbClr val="FF718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b="1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6AE693B5-BAB8-1FF2-5D3E-285F0E347195}"/>
                  </a:ext>
                </a:extLst>
              </p:cNvPr>
              <p:cNvSpPr/>
              <p:nvPr/>
            </p:nvSpPr>
            <p:spPr>
              <a:xfrm>
                <a:off x="3596806" y="4791172"/>
                <a:ext cx="110836" cy="110836"/>
              </a:xfrm>
              <a:prstGeom prst="ellipse">
                <a:avLst/>
              </a:prstGeom>
              <a:solidFill>
                <a:srgbClr val="FF718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b="1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715D67DE-AABA-00F5-E992-D4D0EE7397F9}"/>
                  </a:ext>
                </a:extLst>
              </p:cNvPr>
              <p:cNvSpPr/>
              <p:nvPr/>
            </p:nvSpPr>
            <p:spPr>
              <a:xfrm>
                <a:off x="3407677" y="5130025"/>
                <a:ext cx="110836" cy="110836"/>
              </a:xfrm>
              <a:prstGeom prst="ellipse">
                <a:avLst/>
              </a:prstGeom>
              <a:solidFill>
                <a:srgbClr val="FF718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b="1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31CC655E-EE21-AED7-33D6-1F840798FF9A}"/>
                  </a:ext>
                </a:extLst>
              </p:cNvPr>
              <p:cNvSpPr/>
              <p:nvPr/>
            </p:nvSpPr>
            <p:spPr>
              <a:xfrm>
                <a:off x="3657059" y="5084902"/>
                <a:ext cx="110836" cy="110836"/>
              </a:xfrm>
              <a:prstGeom prst="ellipse">
                <a:avLst/>
              </a:prstGeom>
              <a:solidFill>
                <a:srgbClr val="FF718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b="1" dirty="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34F90A24-3BEB-253F-D049-28FE3A90A65A}"/>
                </a:ext>
              </a:extLst>
            </p:cNvPr>
            <p:cNvSpPr/>
            <p:nvPr/>
          </p:nvSpPr>
          <p:spPr>
            <a:xfrm>
              <a:off x="3655834" y="5891081"/>
              <a:ext cx="110836" cy="110836"/>
            </a:xfrm>
            <a:prstGeom prst="ellipse">
              <a:avLst/>
            </a:prstGeom>
            <a:solidFill>
              <a:srgbClr val="FF71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BF7FDED-8636-591C-6FA8-59E58F96B57C}"/>
              </a:ext>
            </a:extLst>
          </p:cNvPr>
          <p:cNvGrpSpPr/>
          <p:nvPr/>
        </p:nvGrpSpPr>
        <p:grpSpPr>
          <a:xfrm>
            <a:off x="1454036" y="2856678"/>
            <a:ext cx="453529" cy="350197"/>
            <a:chOff x="3767162" y="2290852"/>
            <a:chExt cx="453529" cy="350197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BD6E225E-14ED-8932-0E3F-866A65515751}"/>
                </a:ext>
              </a:extLst>
            </p:cNvPr>
            <p:cNvSpPr/>
            <p:nvPr/>
          </p:nvSpPr>
          <p:spPr>
            <a:xfrm rot="16937526">
              <a:off x="3784804" y="2530213"/>
              <a:ext cx="110836" cy="110836"/>
            </a:xfrm>
            <a:prstGeom prst="ellipse">
              <a:avLst/>
            </a:prstGeom>
            <a:solidFill>
              <a:srgbClr val="FF71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atin typeface="Arial" panose="020B0604020202020204" pitchFamily="34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29EC39B-A1A1-07EF-2980-CABC3CADE875}"/>
                </a:ext>
              </a:extLst>
            </p:cNvPr>
            <p:cNvSpPr/>
            <p:nvPr/>
          </p:nvSpPr>
          <p:spPr>
            <a:xfrm rot="2769928">
              <a:off x="3767162" y="2290852"/>
              <a:ext cx="110836" cy="110836"/>
            </a:xfrm>
            <a:prstGeom prst="ellipse">
              <a:avLst/>
            </a:prstGeom>
            <a:solidFill>
              <a:srgbClr val="FF71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atin typeface="Arial" panose="020B0604020202020204" pitchFamily="34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5F6B33C5-434A-B76A-93A7-B939D4AEAAAC}"/>
                </a:ext>
              </a:extLst>
            </p:cNvPr>
            <p:cNvSpPr/>
            <p:nvPr/>
          </p:nvSpPr>
          <p:spPr>
            <a:xfrm rot="2769928">
              <a:off x="4109855" y="2384370"/>
              <a:ext cx="110836" cy="110836"/>
            </a:xfrm>
            <a:prstGeom prst="ellipse">
              <a:avLst/>
            </a:prstGeom>
            <a:solidFill>
              <a:srgbClr val="FF71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atin typeface="Arial" panose="020B0604020202020204" pitchFamily="34" charset="0"/>
              </a:endParaRPr>
            </a:p>
          </p:txBody>
        </p:sp>
      </p:grpSp>
      <p:sp>
        <p:nvSpPr>
          <p:cNvPr id="26" name="Left Arrow 25">
            <a:extLst>
              <a:ext uri="{FF2B5EF4-FFF2-40B4-BE49-F238E27FC236}">
                <a16:creationId xmlns:a16="http://schemas.microsoft.com/office/drawing/2014/main" id="{4D6CB810-99DE-1DCB-11E3-7698905E9BF4}"/>
              </a:ext>
            </a:extLst>
          </p:cNvPr>
          <p:cNvSpPr/>
          <p:nvPr/>
        </p:nvSpPr>
        <p:spPr>
          <a:xfrm>
            <a:off x="1985236" y="2384212"/>
            <a:ext cx="510226" cy="506467"/>
          </a:xfrm>
          <a:prstGeom prst="leftArrow">
            <a:avLst/>
          </a:prstGeom>
          <a:solidFill>
            <a:srgbClr val="FF71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latin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DFD9232-D843-C7A6-364E-1017DBC75A92}"/>
              </a:ext>
            </a:extLst>
          </p:cNvPr>
          <p:cNvSpPr txBox="1"/>
          <p:nvPr/>
        </p:nvSpPr>
        <p:spPr>
          <a:xfrm>
            <a:off x="1293030" y="2438220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4859"/>
                </a:solidFill>
                <a:latin typeface="Arial" panose="020B0604020202020204" pitchFamily="34" charset="0"/>
              </a:rPr>
              <a:t>MPO</a:t>
            </a:r>
          </a:p>
        </p:txBody>
      </p:sp>
      <p:pic>
        <p:nvPicPr>
          <p:cNvPr id="37" name="Picture 36" descr="A green and black design&#10;&#10;Description automatically generated">
            <a:extLst>
              <a:ext uri="{FF2B5EF4-FFF2-40B4-BE49-F238E27FC236}">
                <a16:creationId xmlns:a16="http://schemas.microsoft.com/office/drawing/2014/main" id="{5A484E54-6CDA-4807-AD4C-A2D491383D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716" y="3519689"/>
            <a:ext cx="1752600" cy="1752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EE81EEFD-F7E9-5FF8-911C-CB218FCAC12F}"/>
                  </a:ext>
                </a:extLst>
              </p:cNvPr>
              <p:cNvSpPr txBox="1"/>
              <p:nvPr/>
            </p:nvSpPr>
            <p:spPr>
              <a:xfrm>
                <a:off x="614724" y="5836530"/>
                <a:ext cx="178946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↓↓</m:t>
                    </m:r>
                  </m:oMath>
                </a14:m>
                <a:r>
                  <a:rPr lang="en-US" sz="2000" b="1" dirty="0">
                    <a:solidFill>
                      <a:srgbClr val="C00000"/>
                    </a:solidFill>
                    <a:latin typeface="Arial" panose="020B0604020202020204" pitchFamily="34" charset="0"/>
                  </a:rPr>
                  <a:t>OXIDATIVE</a:t>
                </a:r>
              </a:p>
              <a:p>
                <a:pPr algn="ctr"/>
                <a:r>
                  <a:rPr lang="en-US" sz="2000" b="1" dirty="0">
                    <a:solidFill>
                      <a:srgbClr val="C00000"/>
                    </a:solidFill>
                    <a:latin typeface="Arial" panose="020B0604020202020204" pitchFamily="34" charset="0"/>
                  </a:rPr>
                  <a:t>STRESS</a:t>
                </a: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EE81EEFD-F7E9-5FF8-911C-CB218FCAC1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724" y="5836530"/>
                <a:ext cx="1789464" cy="707886"/>
              </a:xfrm>
              <a:prstGeom prst="rect">
                <a:avLst/>
              </a:prstGeom>
              <a:blipFill>
                <a:blip r:embed="rId6"/>
                <a:stretch>
                  <a:fillRect t="-5263" r="-2817" b="-14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43" name="Group 1042">
            <a:extLst>
              <a:ext uri="{FF2B5EF4-FFF2-40B4-BE49-F238E27FC236}">
                <a16:creationId xmlns:a16="http://schemas.microsoft.com/office/drawing/2014/main" id="{0333DED4-0F0E-426C-60D9-B1E5EE4FBC08}"/>
              </a:ext>
            </a:extLst>
          </p:cNvPr>
          <p:cNvGrpSpPr/>
          <p:nvPr/>
        </p:nvGrpSpPr>
        <p:grpSpPr>
          <a:xfrm>
            <a:off x="2566118" y="1731981"/>
            <a:ext cx="5374644" cy="3466055"/>
            <a:chOff x="2566118" y="1731981"/>
            <a:chExt cx="5374644" cy="3466055"/>
          </a:xfrm>
        </p:grpSpPr>
        <p:pic>
          <p:nvPicPr>
            <p:cNvPr id="1032" name="Picture 8" descr="34,200+ Dna Icon Stock Illustrations, Royalty-Free Vector Graphics &amp; Clip  Art - iStock | Dna, Dna logo, Icons">
              <a:extLst>
                <a:ext uri="{FF2B5EF4-FFF2-40B4-BE49-F238E27FC236}">
                  <a16:creationId xmlns:a16="http://schemas.microsoft.com/office/drawing/2014/main" id="{29057A17-57F1-1EC1-3AC8-26A6E58AB5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94000"/>
                      </a14:imgEffect>
                      <a14:imgEffect>
                        <a14:brightnessContrast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700000">
              <a:off x="6595626" y="2497265"/>
              <a:ext cx="1111433" cy="11114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5CC6AD6B-6751-8456-0CC8-D387773120B0}"/>
                    </a:ext>
                  </a:extLst>
                </p:cNvPr>
                <p:cNvSpPr txBox="1"/>
                <p:nvPr/>
              </p:nvSpPr>
              <p:spPr>
                <a:xfrm>
                  <a:off x="2566118" y="4613261"/>
                  <a:ext cx="1757211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↓</m:t>
                      </m:r>
                    </m:oMath>
                  </a14:m>
                  <a:r>
                    <a:rPr lang="en-US" sz="1600" b="1" dirty="0">
                      <a:solidFill>
                        <a:srgbClr val="C00000"/>
                      </a:solidFill>
                      <a:latin typeface="Arial" panose="020B0604020202020204" pitchFamily="34" charset="0"/>
                    </a:rPr>
                    <a:t>Mitochondrial</a:t>
                  </a:r>
                </a:p>
                <a:p>
                  <a:pPr algn="ctr"/>
                  <a:r>
                    <a:rPr lang="en-US" sz="1600" b="1" dirty="0">
                      <a:solidFill>
                        <a:srgbClr val="C00000"/>
                      </a:solidFill>
                      <a:latin typeface="Arial" panose="020B0604020202020204" pitchFamily="34" charset="0"/>
                    </a:rPr>
                    <a:t>stress response</a:t>
                  </a: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5CC6AD6B-6751-8456-0CC8-D387773120B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66118" y="4613261"/>
                  <a:ext cx="1757211" cy="584775"/>
                </a:xfrm>
                <a:prstGeom prst="rect">
                  <a:avLst/>
                </a:prstGeom>
                <a:blipFill>
                  <a:blip r:embed="rId9"/>
                  <a:stretch>
                    <a:fillRect l="-1439" t="-4255" r="-1439" b="-1276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030" name="Picture 6" descr="Dna - Free education icons">
              <a:extLst>
                <a:ext uri="{FF2B5EF4-FFF2-40B4-BE49-F238E27FC236}">
                  <a16:creationId xmlns:a16="http://schemas.microsoft.com/office/drawing/2014/main" id="{4BB6B859-CD80-DD9A-22F1-AA2950BD87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9250" y="2459299"/>
              <a:ext cx="1346924" cy="13469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Left Arrow 30">
              <a:extLst>
                <a:ext uri="{FF2B5EF4-FFF2-40B4-BE49-F238E27FC236}">
                  <a16:creationId xmlns:a16="http://schemas.microsoft.com/office/drawing/2014/main" id="{EA8AD602-832A-ADDB-C591-FEBB2CC8D498}"/>
                </a:ext>
              </a:extLst>
            </p:cNvPr>
            <p:cNvSpPr/>
            <p:nvPr/>
          </p:nvSpPr>
          <p:spPr>
            <a:xfrm rot="7481433">
              <a:off x="4162665" y="3961873"/>
              <a:ext cx="932374" cy="506467"/>
            </a:xfrm>
            <a:prstGeom prst="lef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atin typeface="Arial" panose="020B0604020202020204" pitchFamily="34" charset="0"/>
              </a:endParaRPr>
            </a:p>
          </p:txBody>
        </p:sp>
        <p:sp>
          <p:nvSpPr>
            <p:cNvPr id="33" name="Left Arrow 32">
              <a:extLst>
                <a:ext uri="{FF2B5EF4-FFF2-40B4-BE49-F238E27FC236}">
                  <a16:creationId xmlns:a16="http://schemas.microsoft.com/office/drawing/2014/main" id="{5C7091CF-FA51-4E58-6A7A-5D65541FFA28}"/>
                </a:ext>
              </a:extLst>
            </p:cNvPr>
            <p:cNvSpPr/>
            <p:nvPr/>
          </p:nvSpPr>
          <p:spPr>
            <a:xfrm rot="10800000">
              <a:off x="5792690" y="2799748"/>
              <a:ext cx="675709" cy="506467"/>
            </a:xfrm>
            <a:prstGeom prst="lef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atin typeface="Arial" panose="020B060402020202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4692EA3-9188-9CF4-A735-844C33A6A0AE}"/>
                </a:ext>
              </a:extLst>
            </p:cNvPr>
            <p:cNvSpPr txBox="1"/>
            <p:nvPr/>
          </p:nvSpPr>
          <p:spPr>
            <a:xfrm>
              <a:off x="4515574" y="1731981"/>
              <a:ext cx="163217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latin typeface="Arial" panose="020B0604020202020204" pitchFamily="34" charset="0"/>
                </a:rPr>
                <a:t>Mitochondrial</a:t>
              </a:r>
            </a:p>
            <a:p>
              <a:pPr algn="ctr"/>
              <a:r>
                <a:rPr lang="en-US" sz="1600" b="1" dirty="0">
                  <a:latin typeface="Arial" panose="020B0604020202020204" pitchFamily="34" charset="0"/>
                </a:rPr>
                <a:t>UPR </a:t>
              </a:r>
              <a:r>
                <a:rPr lang="en-US" sz="1600" b="1" dirty="0">
                  <a:solidFill>
                    <a:srgbClr val="C00000"/>
                  </a:solidFill>
                  <a:latin typeface="Arial" panose="020B0604020202020204" pitchFamily="34" charset="0"/>
                </a:rPr>
                <a:t>turned off</a:t>
              </a:r>
            </a:p>
          </p:txBody>
        </p:sp>
        <p:sp>
          <p:nvSpPr>
            <p:cNvPr id="45" name="Rounded Rectangle 44">
              <a:extLst>
                <a:ext uri="{FF2B5EF4-FFF2-40B4-BE49-F238E27FC236}">
                  <a16:creationId xmlns:a16="http://schemas.microsoft.com/office/drawing/2014/main" id="{BF93E6C2-9A79-4B47-22DC-8C0D06E5FA84}"/>
                </a:ext>
              </a:extLst>
            </p:cNvPr>
            <p:cNvSpPr/>
            <p:nvPr/>
          </p:nvSpPr>
          <p:spPr>
            <a:xfrm>
              <a:off x="6673605" y="2716641"/>
              <a:ext cx="524572" cy="248939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atin typeface="Arial" panose="020B0604020202020204" pitchFamily="34" charset="0"/>
              </a:endParaRPr>
            </a:p>
          </p:txBody>
        </p: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2E4D1EBC-7A79-DABE-234B-4239FF16DD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6200000">
              <a:off x="7418505" y="2403882"/>
              <a:ext cx="342900" cy="6477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629EB033-7C72-D833-36AE-2FB2C8DA05C3}"/>
                    </a:ext>
                  </a:extLst>
                </p:cNvPr>
                <p:cNvSpPr txBox="1"/>
                <p:nvPr/>
              </p:nvSpPr>
              <p:spPr>
                <a:xfrm>
                  <a:off x="6252690" y="3265986"/>
                  <a:ext cx="1688072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↓</m:t>
                      </m:r>
                    </m:oMath>
                  </a14:m>
                  <a:r>
                    <a:rPr lang="en-US" sz="1600" b="1" dirty="0">
                      <a:solidFill>
                        <a:srgbClr val="C00000"/>
                      </a:solidFill>
                      <a:latin typeface="Arial" panose="020B0604020202020204" pitchFamily="34" charset="0"/>
                    </a:rPr>
                    <a:t>Transcription of HSP chaperones</a:t>
                  </a:r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629EB033-7C72-D833-36AE-2FB2C8DA05C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52690" y="3265986"/>
                  <a:ext cx="1688072" cy="830997"/>
                </a:xfrm>
                <a:prstGeom prst="rect">
                  <a:avLst/>
                </a:prstGeom>
                <a:blipFill>
                  <a:blip r:embed="rId12"/>
                  <a:stretch>
                    <a:fillRect t="-3030" r="-1493" b="-909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3" name="Left Arrow 52">
            <a:extLst>
              <a:ext uri="{FF2B5EF4-FFF2-40B4-BE49-F238E27FC236}">
                <a16:creationId xmlns:a16="http://schemas.microsoft.com/office/drawing/2014/main" id="{09933280-7647-84D7-0E3E-ADE37E88F510}"/>
              </a:ext>
            </a:extLst>
          </p:cNvPr>
          <p:cNvSpPr/>
          <p:nvPr/>
        </p:nvSpPr>
        <p:spPr>
          <a:xfrm rot="13500000">
            <a:off x="7773829" y="3681797"/>
            <a:ext cx="932374" cy="506467"/>
          </a:xfrm>
          <a:prstGeom prst="leftArrow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09896691-C29E-F6C2-E2D4-83C0D193A716}"/>
                  </a:ext>
                </a:extLst>
              </p:cNvPr>
              <p:cNvSpPr txBox="1"/>
              <p:nvPr/>
            </p:nvSpPr>
            <p:spPr>
              <a:xfrm>
                <a:off x="8109097" y="4282408"/>
                <a:ext cx="224624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↓</m:t>
                    </m:r>
                  </m:oMath>
                </a14:m>
                <a:r>
                  <a:rPr lang="en-US" sz="2400" b="1" dirty="0">
                    <a:solidFill>
                      <a:schemeClr val="accent4">
                        <a:lumMod val="75000"/>
                      </a:schemeClr>
                    </a:solidFill>
                    <a:latin typeface="Arial" panose="020B0604020202020204" pitchFamily="34" charset="0"/>
                  </a:rPr>
                  <a:t>GRPEL1</a:t>
                </a: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09896691-C29E-F6C2-E2D4-83C0D193A7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9097" y="4282408"/>
                <a:ext cx="2246240" cy="461665"/>
              </a:xfrm>
              <a:prstGeom prst="rect">
                <a:avLst/>
              </a:prstGeom>
              <a:blipFill>
                <a:blip r:embed="rId13"/>
                <a:stretch>
                  <a:fillRect t="-7895" b="-2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Left Arrow 58">
            <a:extLst>
              <a:ext uri="{FF2B5EF4-FFF2-40B4-BE49-F238E27FC236}">
                <a16:creationId xmlns:a16="http://schemas.microsoft.com/office/drawing/2014/main" id="{2668093D-38B2-1AA9-CC59-66789E1FC0BA}"/>
              </a:ext>
            </a:extLst>
          </p:cNvPr>
          <p:cNvSpPr/>
          <p:nvPr/>
        </p:nvSpPr>
        <p:spPr>
          <a:xfrm rot="16200000">
            <a:off x="9020814" y="4837453"/>
            <a:ext cx="523221" cy="506467"/>
          </a:xfrm>
          <a:prstGeom prst="leftArrow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latin typeface="Arial" panose="020B0604020202020204" pitchFamily="34" charset="0"/>
            </a:endParaRPr>
          </a:p>
        </p:txBody>
      </p:sp>
      <p:grpSp>
        <p:nvGrpSpPr>
          <p:cNvPr id="1044" name="Group 1043">
            <a:extLst>
              <a:ext uri="{FF2B5EF4-FFF2-40B4-BE49-F238E27FC236}">
                <a16:creationId xmlns:a16="http://schemas.microsoft.com/office/drawing/2014/main" id="{C70EBED6-18D1-E4AC-04F5-79B372804B4D}"/>
              </a:ext>
            </a:extLst>
          </p:cNvPr>
          <p:cNvGrpSpPr/>
          <p:nvPr/>
        </p:nvGrpSpPr>
        <p:grpSpPr>
          <a:xfrm>
            <a:off x="6971949" y="4864367"/>
            <a:ext cx="4249135" cy="1808341"/>
            <a:chOff x="6971949" y="4864367"/>
            <a:chExt cx="4249135" cy="1808341"/>
          </a:xfrm>
        </p:grpSpPr>
        <p:grpSp>
          <p:nvGrpSpPr>
            <p:cNvPr id="1039" name="Group 1038">
              <a:extLst>
                <a:ext uri="{FF2B5EF4-FFF2-40B4-BE49-F238E27FC236}">
                  <a16:creationId xmlns:a16="http://schemas.microsoft.com/office/drawing/2014/main" id="{186ED38B-D0C7-3DBD-063F-5735B289A6E0}"/>
                </a:ext>
              </a:extLst>
            </p:cNvPr>
            <p:cNvGrpSpPr/>
            <p:nvPr/>
          </p:nvGrpSpPr>
          <p:grpSpPr>
            <a:xfrm>
              <a:off x="7676797" y="4864367"/>
              <a:ext cx="3544287" cy="1517685"/>
              <a:chOff x="7676797" y="4864367"/>
              <a:chExt cx="3544287" cy="1517685"/>
            </a:xfrm>
          </p:grpSpPr>
          <p:sp>
            <p:nvSpPr>
              <p:cNvPr id="1033" name="Explosion 1 1032">
                <a:extLst>
                  <a:ext uri="{FF2B5EF4-FFF2-40B4-BE49-F238E27FC236}">
                    <a16:creationId xmlns:a16="http://schemas.microsoft.com/office/drawing/2014/main" id="{61637237-9A9A-FA4D-A7D4-E6DE5D7E15CF}"/>
                  </a:ext>
                </a:extLst>
              </p:cNvPr>
              <p:cNvSpPr/>
              <p:nvPr/>
            </p:nvSpPr>
            <p:spPr>
              <a:xfrm>
                <a:off x="9963487" y="4864367"/>
                <a:ext cx="1257597" cy="1517685"/>
              </a:xfrm>
              <a:prstGeom prst="irregularSeal1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b="1" dirty="0">
                  <a:latin typeface="Arial" panose="020B0604020202020204" pitchFamily="34" charset="0"/>
                </a:endParaRPr>
              </a:p>
            </p:txBody>
          </p: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B092E0B9-7DC2-4625-28AE-0F6D599BEC69}"/>
                  </a:ext>
                </a:extLst>
              </p:cNvPr>
              <p:cNvGrpSpPr/>
              <p:nvPr/>
            </p:nvGrpSpPr>
            <p:grpSpPr>
              <a:xfrm>
                <a:off x="7676797" y="5219362"/>
                <a:ext cx="3305416" cy="799260"/>
                <a:chOff x="7763271" y="5390525"/>
                <a:chExt cx="3305416" cy="799260"/>
              </a:xfrm>
            </p:grpSpPr>
            <p:pic>
              <p:nvPicPr>
                <p:cNvPr id="1034" name="Picture 10" descr="Monocyte - Free education icons">
                  <a:extLst>
                    <a:ext uri="{FF2B5EF4-FFF2-40B4-BE49-F238E27FC236}">
                      <a16:creationId xmlns:a16="http://schemas.microsoft.com/office/drawing/2014/main" id="{E97820A2-1C21-CBDB-830E-D4F1DAD121E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763271" y="5390526"/>
                  <a:ext cx="799259" cy="79925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7" name="Picture 10" descr="Monocyte - Free education icons">
                  <a:extLst>
                    <a:ext uri="{FF2B5EF4-FFF2-40B4-BE49-F238E27FC236}">
                      <a16:creationId xmlns:a16="http://schemas.microsoft.com/office/drawing/2014/main" id="{C7AC34B7-069A-CC73-1C76-FD0E16EAC46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269428" y="5390525"/>
                  <a:ext cx="799259" cy="79925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58" name="Left Arrow 57">
                <a:extLst>
                  <a:ext uri="{FF2B5EF4-FFF2-40B4-BE49-F238E27FC236}">
                    <a16:creationId xmlns:a16="http://schemas.microsoft.com/office/drawing/2014/main" id="{7AC54324-3382-4CF8-597A-780567FE53CB}"/>
                  </a:ext>
                </a:extLst>
              </p:cNvPr>
              <p:cNvSpPr/>
              <p:nvPr/>
            </p:nvSpPr>
            <p:spPr>
              <a:xfrm>
                <a:off x="8504533" y="5371035"/>
                <a:ext cx="1464949" cy="506467"/>
              </a:xfrm>
              <a:prstGeom prst="leftArrow">
                <a:avLst/>
              </a:prstGeom>
              <a:solidFill>
                <a:srgbClr val="B896E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b="1" dirty="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031" name="TextBox 1030">
              <a:extLst>
                <a:ext uri="{FF2B5EF4-FFF2-40B4-BE49-F238E27FC236}">
                  <a16:creationId xmlns:a16="http://schemas.microsoft.com/office/drawing/2014/main" id="{98B355B4-C8BC-5889-90B1-D06E8702F1E4}"/>
                </a:ext>
              </a:extLst>
            </p:cNvPr>
            <p:cNvSpPr txBox="1"/>
            <p:nvPr/>
          </p:nvSpPr>
          <p:spPr>
            <a:xfrm>
              <a:off x="6971949" y="6087933"/>
              <a:ext cx="420109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Arial" panose="020B0604020202020204" pitchFamily="34" charset="0"/>
                </a:rPr>
                <a:t>Monocyte pro-repair</a:t>
              </a:r>
            </a:p>
            <a:p>
              <a:pPr algn="ctr"/>
              <a:r>
                <a:rPr lang="en-US" sz="1600" b="1" dirty="0">
                  <a:latin typeface="Arial" panose="020B0604020202020204" pitchFamily="34" charset="0"/>
                </a:rPr>
                <a:t>phenotype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CF8E9DE-C9CF-2A68-CD72-C2ECD45DC466}"/>
              </a:ext>
            </a:extLst>
          </p:cNvPr>
          <p:cNvSpPr txBox="1"/>
          <p:nvPr/>
        </p:nvSpPr>
        <p:spPr>
          <a:xfrm>
            <a:off x="283940" y="1028534"/>
            <a:ext cx="25246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</a:rPr>
              <a:t>MITIPERSTAT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818F075-8459-88FE-B6DD-E4338FCE720C}"/>
              </a:ext>
            </a:extLst>
          </p:cNvPr>
          <p:cNvGrpSpPr/>
          <p:nvPr/>
        </p:nvGrpSpPr>
        <p:grpSpPr>
          <a:xfrm rot="20700000">
            <a:off x="1272165" y="1566278"/>
            <a:ext cx="374420" cy="761298"/>
            <a:chOff x="1475472" y="1617014"/>
            <a:chExt cx="374420" cy="761298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DC63BD7-1C04-F086-1119-A963C6CF0AB7}"/>
                </a:ext>
              </a:extLst>
            </p:cNvPr>
            <p:cNvCxnSpPr>
              <a:cxnSpLocks/>
            </p:cNvCxnSpPr>
            <p:nvPr/>
          </p:nvCxnSpPr>
          <p:spPr>
            <a:xfrm>
              <a:off x="1662682" y="1617014"/>
              <a:ext cx="0" cy="761298"/>
            </a:xfrm>
            <a:prstGeom prst="line">
              <a:avLst/>
            </a:prstGeom>
            <a:ln w="7620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9E417F69-A586-BD85-2613-9C9CB38AB88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662682" y="2191102"/>
              <a:ext cx="0" cy="374420"/>
            </a:xfrm>
            <a:prstGeom prst="line">
              <a:avLst/>
            </a:prstGeom>
            <a:ln w="7620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FF482D4C-2D5C-5FA6-2863-E86BFF6CD303}"/>
              </a:ext>
            </a:extLst>
          </p:cNvPr>
          <p:cNvSpPr/>
          <p:nvPr/>
        </p:nvSpPr>
        <p:spPr>
          <a:xfrm>
            <a:off x="0" y="947651"/>
            <a:ext cx="12192000" cy="5910349"/>
          </a:xfrm>
          <a:prstGeom prst="rect">
            <a:avLst/>
          </a:prstGeom>
          <a:solidFill>
            <a:schemeClr val="tx1">
              <a:alpha val="66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latin typeface="Arial" panose="020B0604020202020204" pitchFamily="34" charset="0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764A2A6F-983F-8AB3-5258-18C4FD2E3B34}"/>
              </a:ext>
            </a:extLst>
          </p:cNvPr>
          <p:cNvSpPr/>
          <p:nvPr/>
        </p:nvSpPr>
        <p:spPr>
          <a:xfrm>
            <a:off x="4002534" y="1680985"/>
            <a:ext cx="4186933" cy="4186933"/>
          </a:xfrm>
          <a:prstGeom prst="ellipse">
            <a:avLst/>
          </a:prstGeom>
          <a:solidFill>
            <a:srgbClr val="08843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latin typeface="Arial" panose="020B0604020202020204" pitchFamily="34" charset="0"/>
            </a:endParaRPr>
          </a:p>
        </p:txBody>
      </p:sp>
      <p:sp>
        <p:nvSpPr>
          <p:cNvPr id="1027" name="Freeform 1026">
            <a:extLst>
              <a:ext uri="{FF2B5EF4-FFF2-40B4-BE49-F238E27FC236}">
                <a16:creationId xmlns:a16="http://schemas.microsoft.com/office/drawing/2014/main" id="{F0882CA7-9609-0375-EC85-C541A8314CBC}"/>
              </a:ext>
            </a:extLst>
          </p:cNvPr>
          <p:cNvSpPr/>
          <p:nvPr/>
        </p:nvSpPr>
        <p:spPr>
          <a:xfrm rot="10800000">
            <a:off x="5129727" y="1488058"/>
            <a:ext cx="1925943" cy="1802572"/>
          </a:xfrm>
          <a:custGeom>
            <a:avLst/>
            <a:gdLst>
              <a:gd name="connsiteX0" fmla="*/ 1444457 w 1925943"/>
              <a:gd name="connsiteY0" fmla="*/ 1802572 h 1802572"/>
              <a:gd name="connsiteX1" fmla="*/ 481486 w 1925943"/>
              <a:gd name="connsiteY1" fmla="*/ 1802572 h 1802572"/>
              <a:gd name="connsiteX2" fmla="*/ 481486 w 1925943"/>
              <a:gd name="connsiteY2" fmla="*/ 962972 h 1802572"/>
              <a:gd name="connsiteX3" fmla="*/ 0 w 1925943"/>
              <a:gd name="connsiteY3" fmla="*/ 962972 h 1802572"/>
              <a:gd name="connsiteX4" fmla="*/ 962972 w 1925943"/>
              <a:gd name="connsiteY4" fmla="*/ 0 h 1802572"/>
              <a:gd name="connsiteX5" fmla="*/ 1925943 w 1925943"/>
              <a:gd name="connsiteY5" fmla="*/ 962972 h 1802572"/>
              <a:gd name="connsiteX6" fmla="*/ 1444457 w 1925943"/>
              <a:gd name="connsiteY6" fmla="*/ 962972 h 1802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25943" h="1802572">
                <a:moveTo>
                  <a:pt x="1444457" y="1802572"/>
                </a:moveTo>
                <a:lnTo>
                  <a:pt x="481486" y="1802572"/>
                </a:lnTo>
                <a:lnTo>
                  <a:pt x="481486" y="962972"/>
                </a:lnTo>
                <a:lnTo>
                  <a:pt x="0" y="962972"/>
                </a:lnTo>
                <a:lnTo>
                  <a:pt x="962972" y="0"/>
                </a:lnTo>
                <a:lnTo>
                  <a:pt x="1925943" y="962972"/>
                </a:lnTo>
                <a:lnTo>
                  <a:pt x="1444457" y="962972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600" b="1" dirty="0"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9C3B08CE-BD60-7648-577B-91C17B67D9C5}"/>
                  </a:ext>
                </a:extLst>
              </p:cNvPr>
              <p:cNvSpPr txBox="1"/>
              <p:nvPr/>
            </p:nvSpPr>
            <p:spPr>
              <a:xfrm>
                <a:off x="4240498" y="4419961"/>
                <a:ext cx="3709374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↓</m:t>
                    </m:r>
                  </m:oMath>
                </a14:m>
                <a:r>
                  <a:rPr lang="en-US" sz="2400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HF hospitalization, </a:t>
                </a:r>
                <a:endParaRPr lang="en-US" sz="2400" b="1" i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sz="2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↓</m:t>
                    </m:r>
                  </m:oMath>
                </a14:m>
                <a:r>
                  <a:rPr lang="en-US" sz="2400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death</a:t>
                </a:r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9C3B08CE-BD60-7648-577B-91C17B67D9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0498" y="4419961"/>
                <a:ext cx="3709374" cy="830997"/>
              </a:xfrm>
              <a:prstGeom prst="rect">
                <a:avLst/>
              </a:prstGeom>
              <a:blipFill>
                <a:blip r:embed="rId15"/>
                <a:stretch>
                  <a:fillRect t="-6061" b="-1515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4" name="Picture 12" descr="Hospital - Free medical icons">
            <a:extLst>
              <a:ext uri="{FF2B5EF4-FFF2-40B4-BE49-F238E27FC236}">
                <a16:creationId xmlns:a16="http://schemas.microsoft.com/office/drawing/2014/main" id="{10128F5E-F485-F18F-52A2-4A429869E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296" y="3272929"/>
            <a:ext cx="1245779" cy="1245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" name="Freeform 1024">
            <a:extLst>
              <a:ext uri="{FF2B5EF4-FFF2-40B4-BE49-F238E27FC236}">
                <a16:creationId xmlns:a16="http://schemas.microsoft.com/office/drawing/2014/main" id="{F389B578-57AA-3975-0759-9F9FD47768A2}"/>
              </a:ext>
            </a:extLst>
          </p:cNvPr>
          <p:cNvSpPr/>
          <p:nvPr/>
        </p:nvSpPr>
        <p:spPr>
          <a:xfrm>
            <a:off x="3617246" y="1295697"/>
            <a:ext cx="4971783" cy="4957508"/>
          </a:xfrm>
          <a:custGeom>
            <a:avLst/>
            <a:gdLst>
              <a:gd name="connsiteX0" fmla="*/ 2478754 w 4971783"/>
              <a:gd name="connsiteY0" fmla="*/ 0 h 4957508"/>
              <a:gd name="connsiteX1" fmla="*/ 3889269 w 4971783"/>
              <a:gd name="connsiteY1" fmla="*/ 440181 h 4957508"/>
              <a:gd name="connsiteX2" fmla="*/ 4031235 w 4971783"/>
              <a:gd name="connsiteY2" fmla="*/ 547675 h 4957508"/>
              <a:gd name="connsiteX3" fmla="*/ 3712701 w 4971783"/>
              <a:gd name="connsiteY3" fmla="*/ 836844 h 4957508"/>
              <a:gd name="connsiteX4" fmla="*/ 3648466 w 4971783"/>
              <a:gd name="connsiteY4" fmla="*/ 788207 h 4957508"/>
              <a:gd name="connsiteX5" fmla="*/ 2478754 w 4971783"/>
              <a:gd name="connsiteY5" fmla="*/ 423173 h 4957508"/>
              <a:gd name="connsiteX6" fmla="*/ 423173 w 4971783"/>
              <a:gd name="connsiteY6" fmla="*/ 2478754 h 4957508"/>
              <a:gd name="connsiteX7" fmla="*/ 2478754 w 4971783"/>
              <a:gd name="connsiteY7" fmla="*/ 4534335 h 4957508"/>
              <a:gd name="connsiteX8" fmla="*/ 4534335 w 4971783"/>
              <a:gd name="connsiteY8" fmla="*/ 2478754 h 4957508"/>
              <a:gd name="connsiteX9" fmla="*/ 4331633 w 4971783"/>
              <a:gd name="connsiteY9" fmla="*/ 1587575 h 4957508"/>
              <a:gd name="connsiteX10" fmla="*/ 4328256 w 4971783"/>
              <a:gd name="connsiteY10" fmla="*/ 1581173 h 4957508"/>
              <a:gd name="connsiteX11" fmla="*/ 4086623 w 4971783"/>
              <a:gd name="connsiteY11" fmla="*/ 1822806 h 4957508"/>
              <a:gd name="connsiteX12" fmla="*/ 3942418 w 4971783"/>
              <a:gd name="connsiteY12" fmla="*/ 793440 h 4957508"/>
              <a:gd name="connsiteX13" fmla="*/ 4971783 w 4971783"/>
              <a:gd name="connsiteY13" fmla="*/ 937646 h 4957508"/>
              <a:gd name="connsiteX14" fmla="*/ 4641325 w 4971783"/>
              <a:gd name="connsiteY14" fmla="*/ 1268104 h 4957508"/>
              <a:gd name="connsiteX15" fmla="*/ 4713076 w 4971783"/>
              <a:gd name="connsiteY15" fmla="*/ 1404112 h 4957508"/>
              <a:gd name="connsiteX16" fmla="*/ 4957508 w 4971783"/>
              <a:gd name="connsiteY16" fmla="*/ 2478754 h 4957508"/>
              <a:gd name="connsiteX17" fmla="*/ 2478754 w 4971783"/>
              <a:gd name="connsiteY17" fmla="*/ 4957508 h 4957508"/>
              <a:gd name="connsiteX18" fmla="*/ 0 w 4971783"/>
              <a:gd name="connsiteY18" fmla="*/ 2478754 h 4957508"/>
              <a:gd name="connsiteX19" fmla="*/ 2478754 w 4971783"/>
              <a:gd name="connsiteY19" fmla="*/ 0 h 4957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71783" h="4957508">
                <a:moveTo>
                  <a:pt x="2478754" y="0"/>
                </a:moveTo>
                <a:cubicBezTo>
                  <a:pt x="3002816" y="0"/>
                  <a:pt x="3488893" y="162633"/>
                  <a:pt x="3889269" y="440181"/>
                </a:cubicBezTo>
                <a:lnTo>
                  <a:pt x="4031235" y="547675"/>
                </a:lnTo>
                <a:lnTo>
                  <a:pt x="3712701" y="836844"/>
                </a:lnTo>
                <a:lnTo>
                  <a:pt x="3648466" y="788207"/>
                </a:lnTo>
                <a:cubicBezTo>
                  <a:pt x="3316442" y="558041"/>
                  <a:pt x="2913348" y="423173"/>
                  <a:pt x="2478754" y="423173"/>
                </a:cubicBezTo>
                <a:cubicBezTo>
                  <a:pt x="1343488" y="423173"/>
                  <a:pt x="423173" y="1343488"/>
                  <a:pt x="423173" y="2478754"/>
                </a:cubicBezTo>
                <a:cubicBezTo>
                  <a:pt x="423173" y="3614020"/>
                  <a:pt x="1343488" y="4534335"/>
                  <a:pt x="2478754" y="4534335"/>
                </a:cubicBezTo>
                <a:cubicBezTo>
                  <a:pt x="3614020" y="4534335"/>
                  <a:pt x="4534335" y="3614020"/>
                  <a:pt x="4534335" y="2478754"/>
                </a:cubicBezTo>
                <a:cubicBezTo>
                  <a:pt x="4534335" y="2159460"/>
                  <a:pt x="4461537" y="1857170"/>
                  <a:pt x="4331633" y="1587575"/>
                </a:cubicBezTo>
                <a:lnTo>
                  <a:pt x="4328256" y="1581173"/>
                </a:lnTo>
                <a:lnTo>
                  <a:pt x="4086623" y="1822806"/>
                </a:lnTo>
                <a:lnTo>
                  <a:pt x="3942418" y="793440"/>
                </a:lnTo>
                <a:lnTo>
                  <a:pt x="4971783" y="937646"/>
                </a:lnTo>
                <a:lnTo>
                  <a:pt x="4641325" y="1268104"/>
                </a:lnTo>
                <a:lnTo>
                  <a:pt x="4713076" y="1404112"/>
                </a:lnTo>
                <a:cubicBezTo>
                  <a:pt x="4869723" y="1729207"/>
                  <a:pt x="4957508" y="2093729"/>
                  <a:pt x="4957508" y="2478754"/>
                </a:cubicBezTo>
                <a:cubicBezTo>
                  <a:pt x="4957508" y="3847732"/>
                  <a:pt x="3847732" y="4957508"/>
                  <a:pt x="2478754" y="4957508"/>
                </a:cubicBezTo>
                <a:cubicBezTo>
                  <a:pt x="1109776" y="4957508"/>
                  <a:pt x="0" y="3847732"/>
                  <a:pt x="0" y="2478754"/>
                </a:cubicBezTo>
                <a:cubicBezTo>
                  <a:pt x="0" y="1109776"/>
                  <a:pt x="1109776" y="0"/>
                  <a:pt x="2478754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6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9585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96EFFD-BC38-B7E0-8C0D-C3AC4464C8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3BBF5-3E7F-FBAA-36F5-B941C885D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00FF2DE-6CCE-0F19-129C-3429244FCD69}"/>
                  </a:ext>
                </a:extLst>
              </p:cNvPr>
              <p:cNvSpPr txBox="1"/>
              <p:nvPr/>
            </p:nvSpPr>
            <p:spPr>
              <a:xfrm>
                <a:off x="167011" y="1078411"/>
                <a:ext cx="11734937" cy="51398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65760" marR="0" lvl="0" indent="-365760" algn="l" defTabSz="914400" rtl="0" eaLnBrk="1" fontAlgn="auto" latinLnBrk="0" hangingPunct="1"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 typeface="Arial" charset="0"/>
                  <a:buChar char="•"/>
                  <a:tabLst/>
                  <a:defRPr/>
                </a:pPr>
                <a:r>
                  <a:rPr kumimoji="0" lang="en-US" sz="2800" b="1" u="none" strike="noStrike" kern="1200" cap="none" spc="0" normalizeH="0" baseline="0" noProof="0" dirty="0">
                    <a:ln w="0"/>
                    <a:solidFill>
                      <a:srgbClr val="7030A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HGSSoeiKakugothicUB" panose="020B0900000000000000" pitchFamily="34" charset="-128"/>
                    <a:cs typeface="Angsana New" panose="02020603050405020304" pitchFamily="18" charset="-34"/>
                  </a:rPr>
                  <a:t>MPO inhibition with mitiperstat was safe and well-tolerated except for a self-limited maculopapular rash in ~5%. </a:t>
                </a:r>
                <a:r>
                  <a:rPr lang="en-US" sz="2800" b="1" dirty="0">
                    <a:ln w="0"/>
                    <a:solidFill>
                      <a:srgbClr val="7030A0"/>
                    </a:solidFill>
                    <a:latin typeface="Arial" panose="020B0604020202020204" pitchFamily="34" charset="0"/>
                    <a:ea typeface="HGSSoeiKakugothicUB" panose="020B0900000000000000" pitchFamily="34" charset="-128"/>
                    <a:cs typeface="Angsana New" panose="02020603050405020304" pitchFamily="18" charset="-34"/>
                  </a:rPr>
                  <a:t>Mitiperstat did not increased the risk of infections</a:t>
                </a:r>
                <a:endParaRPr kumimoji="0" lang="en-US" sz="2800" b="1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HGSSoeiKakugothicUB" panose="020B0900000000000000" pitchFamily="34" charset="-128"/>
                  <a:cs typeface="Angsana New" panose="02020603050405020304" pitchFamily="18" charset="-34"/>
                </a:endParaRPr>
              </a:p>
              <a:p>
                <a:pPr marL="365760" marR="0" lvl="0" indent="-365760" algn="l" defTabSz="914400" rtl="0" eaLnBrk="1" fontAlgn="auto" latinLnBrk="0" hangingPunct="1"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 typeface="Arial" charset="0"/>
                  <a:buChar char="•"/>
                  <a:tabLst/>
                  <a:defRPr/>
                </a:pPr>
                <a:r>
                  <a:rPr lang="en-US" sz="2800" b="1" dirty="0">
                    <a:ln w="0"/>
                    <a:solidFill>
                      <a:srgbClr val="7030A0"/>
                    </a:solidFill>
                    <a:latin typeface="Arial" panose="020B0604020202020204" pitchFamily="34" charset="0"/>
                    <a:ea typeface="HGSSoeiKakugothicUB" panose="020B0900000000000000" pitchFamily="34" charset="-128"/>
                    <a:cs typeface="Angsana New" panose="02020603050405020304" pitchFamily="18" charset="-34"/>
                  </a:rPr>
                  <a:t>Mitiperstat did not improve symptoms, exercise function, or cardiac structure/function and did not reduce </a:t>
                </a:r>
                <a14:m>
                  <m:oMath xmlns:m="http://schemas.openxmlformats.org/officeDocument/2006/math">
                    <m:r>
                      <a:rPr kumimoji="0" lang="en-US" sz="2800" b="1" i="1" u="none" strike="noStrike" kern="1200" cap="none" spc="0" normalizeH="0" baseline="0" noProof="0" dirty="0" smtClean="0">
                        <a:ln w="0"/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ngsana New" panose="02020603050405020304" pitchFamily="18" charset="-34"/>
                      </a:rPr>
                      <m:t>↓</m:t>
                    </m:r>
                  </m:oMath>
                </a14:m>
                <a:r>
                  <a:rPr lang="en-US" sz="2800" b="1" dirty="0">
                    <a:ln w="0"/>
                    <a:solidFill>
                      <a:srgbClr val="7030A0"/>
                    </a:solidFill>
                    <a:latin typeface="Arial" panose="020B0604020202020204" pitchFamily="34" charset="0"/>
                    <a:ea typeface="HGSSoeiKakugothicUB" panose="020B0900000000000000" pitchFamily="34" charset="-128"/>
                    <a:cs typeface="Angsana New" panose="02020603050405020304" pitchFamily="18" charset="-34"/>
                  </a:rPr>
                  <a:t>NTproBNP, </a:t>
                </a:r>
                <a:r>
                  <a:rPr lang="en-US" sz="2800" b="1" dirty="0" err="1">
                    <a:ln w="0"/>
                    <a:solidFill>
                      <a:srgbClr val="7030A0"/>
                    </a:solidFill>
                    <a:latin typeface="Arial" panose="020B0604020202020204" pitchFamily="34" charset="0"/>
                    <a:ea typeface="HGSSoeiKakugothicUB" panose="020B0900000000000000" pitchFamily="34" charset="-128"/>
                    <a:cs typeface="Angsana New" panose="02020603050405020304" pitchFamily="18" charset="-34"/>
                  </a:rPr>
                  <a:t>hsCRP</a:t>
                </a:r>
                <a:r>
                  <a:rPr lang="en-US" sz="2800" b="1" dirty="0">
                    <a:ln w="0"/>
                    <a:solidFill>
                      <a:srgbClr val="7030A0"/>
                    </a:solidFill>
                    <a:latin typeface="Arial" panose="020B0604020202020204" pitchFamily="34" charset="0"/>
                    <a:ea typeface="HGSSoeiKakugothicUB" panose="020B0900000000000000" pitchFamily="34" charset="-128"/>
                    <a:cs typeface="Angsana New" panose="02020603050405020304" pitchFamily="18" charset="-34"/>
                  </a:rPr>
                  <a:t>, or IL-6 over a 48-week treatment period</a:t>
                </a:r>
              </a:p>
              <a:p>
                <a:pPr marL="365760" lvl="0" indent="-365760">
                  <a:spcAft>
                    <a:spcPts val="800"/>
                  </a:spcAft>
                  <a:buFont typeface="Arial" charset="0"/>
                  <a:buChar char="•"/>
                  <a:defRPr/>
                </a:pPr>
                <a:r>
                  <a:rPr kumimoji="0" lang="en-US" sz="2800" b="1" u="none" strike="noStrike" kern="1200" cap="none" spc="0" normalizeH="0" baseline="0" noProof="0" dirty="0">
                    <a:ln w="0"/>
                    <a:solidFill>
                      <a:srgbClr val="7030A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HGSSoeiKakugothicUB" panose="020B0900000000000000" pitchFamily="34" charset="-128"/>
                    <a:cs typeface="Angsana New" panose="02020603050405020304" pitchFamily="18" charset="-34"/>
                  </a:rPr>
                  <a:t>Potential beneficial effect</a:t>
                </a:r>
                <a:r>
                  <a:rPr lang="en-US" sz="2800" b="1" dirty="0">
                    <a:ln w="0"/>
                    <a:solidFill>
                      <a:srgbClr val="7030A0"/>
                    </a:solidFill>
                    <a:latin typeface="Arial" panose="020B0604020202020204" pitchFamily="34" charset="0"/>
                    <a:ea typeface="HGSSoeiKakugothicUB" panose="020B0900000000000000" pitchFamily="34" charset="-128"/>
                    <a:cs typeface="Angsana New" panose="02020603050405020304" pitchFamily="18" charset="-34"/>
                  </a:rPr>
                  <a:t>: </a:t>
                </a:r>
                <a14:m>
                  <m:oMath xmlns:m="http://schemas.openxmlformats.org/officeDocument/2006/math">
                    <m:r>
                      <a:rPr kumimoji="0" lang="en-US" sz="2800" b="1" i="1" u="none" strike="noStrike" kern="1200" cap="none" spc="0" normalizeH="0" baseline="0" noProof="0" dirty="0" smtClean="0">
                        <a:ln w="0"/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ngsana New" panose="02020603050405020304" pitchFamily="18" charset="-34"/>
                      </a:rPr>
                      <m:t>↓</m:t>
                    </m:r>
                  </m:oMath>
                </a14:m>
                <a:r>
                  <a:rPr kumimoji="0" lang="en-US" sz="2800" b="1" u="none" strike="noStrike" kern="1200" cap="none" spc="0" normalizeH="0" baseline="0" noProof="0" dirty="0" err="1">
                    <a:ln w="0"/>
                    <a:solidFill>
                      <a:srgbClr val="7030A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HGSSoeiKakugothicUB" panose="020B0900000000000000" pitchFamily="34" charset="-128"/>
                    <a:cs typeface="Angsana New" panose="02020603050405020304" pitchFamily="18" charset="-34"/>
                  </a:rPr>
                  <a:t>HF</a:t>
                </a:r>
                <a:r>
                  <a:rPr kumimoji="0" lang="en-US" sz="2800" b="1" u="none" strike="noStrike" kern="1200" cap="none" spc="0" normalizeH="0" baseline="0" noProof="0" dirty="0">
                    <a:ln w="0"/>
                    <a:solidFill>
                      <a:srgbClr val="7030A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HGSSoeiKakugothicUB" panose="020B0900000000000000" pitchFamily="34" charset="-128"/>
                    <a:cs typeface="Angsana New" panose="02020603050405020304" pitchFamily="18" charset="-34"/>
                  </a:rPr>
                  <a:t> hospitalizations and </a:t>
                </a:r>
                <a14:m>
                  <m:oMath xmlns:m="http://schemas.openxmlformats.org/officeDocument/2006/math">
                    <m:r>
                      <a:rPr lang="en-US" sz="2800" b="1" i="1" dirty="0" smtClean="0">
                        <a:ln w="0"/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ngsana New" panose="02020603050405020304" pitchFamily="18" charset="-34"/>
                      </a:rPr>
                      <m:t>↓</m:t>
                    </m:r>
                  </m:oMath>
                </a14:m>
                <a:r>
                  <a:rPr kumimoji="0" lang="en-US" sz="2800" b="1" u="none" strike="noStrike" kern="1200" cap="none" spc="0" normalizeH="0" baseline="0" noProof="0" dirty="0">
                    <a:ln w="0"/>
                    <a:solidFill>
                      <a:srgbClr val="7030A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HGSSoeiKakugothicUB" panose="020B0900000000000000" pitchFamily="34" charset="-128"/>
                    <a:cs typeface="Angsana New" panose="02020603050405020304" pitchFamily="18" charset="-34"/>
                  </a:rPr>
                  <a:t>death requires further exploration in larger</a:t>
                </a:r>
                <a:r>
                  <a:rPr kumimoji="0" lang="en-US" sz="2800" b="1" u="none" strike="noStrike" kern="1200" cap="none" spc="0" normalizeH="0" noProof="0" dirty="0">
                    <a:ln w="0"/>
                    <a:solidFill>
                      <a:srgbClr val="7030A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HGSSoeiKakugothicUB" panose="020B0900000000000000" pitchFamily="34" charset="-128"/>
                    <a:cs typeface="Angsana New" panose="02020603050405020304" pitchFamily="18" charset="-34"/>
                  </a:rPr>
                  <a:t> confirmatory RCTs</a:t>
                </a:r>
                <a:endParaRPr kumimoji="0" lang="en-US" sz="2800" b="1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HGSSoeiKakugothicUB" panose="020B0900000000000000" pitchFamily="34" charset="-128"/>
                  <a:cs typeface="Angsana New" panose="02020603050405020304" pitchFamily="18" charset="-34"/>
                </a:endParaRPr>
              </a:p>
              <a:p>
                <a:pPr marL="365760" lvl="0" indent="-365760">
                  <a:spcAft>
                    <a:spcPts val="800"/>
                  </a:spcAft>
                  <a:buFont typeface="Arial" charset="0"/>
                  <a:buChar char="•"/>
                  <a:defRPr/>
                </a:pPr>
                <a:r>
                  <a:rPr kumimoji="0" lang="en-US" sz="2800" b="1" u="none" strike="noStrike" kern="1200" cap="none" spc="0" normalizeH="0" baseline="0" noProof="0" dirty="0">
                    <a:ln w="0"/>
                    <a:solidFill>
                      <a:srgbClr val="7030A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HGSSoeiKakugothicUB" panose="020B0900000000000000" pitchFamily="34" charset="-128"/>
                    <a:cs typeface="Angsana New" panose="02020603050405020304" pitchFamily="18" charset="-34"/>
                  </a:rPr>
                  <a:t>Proteomics analysis: Supports the potential benefit of mitiperstat on clinical events, and identified a potential mechanism                (</a:t>
                </a:r>
                <a14:m>
                  <m:oMath xmlns:m="http://schemas.openxmlformats.org/officeDocument/2006/math">
                    <m:r>
                      <a:rPr lang="en-US" sz="2800" b="1" i="1" dirty="0">
                        <a:ln w="0"/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ngsana New" panose="02020603050405020304" pitchFamily="18" charset="-34"/>
                      </a:rPr>
                      <m:t>↓</m:t>
                    </m:r>
                  </m:oMath>
                </a14:m>
                <a:r>
                  <a:rPr kumimoji="0" lang="en-US" sz="2800" b="1" u="none" strike="noStrike" kern="1200" cap="none" spc="0" normalizeH="0" baseline="0" noProof="0" dirty="0">
                    <a:ln w="0"/>
                    <a:solidFill>
                      <a:srgbClr val="7030A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HGSSoeiKakugothicUB" panose="020B0900000000000000" pitchFamily="34" charset="-128"/>
                    <a:cs typeface="Angsana New" panose="02020603050405020304" pitchFamily="18" charset="-34"/>
                  </a:rPr>
                  <a:t>MPO</a:t>
                </a:r>
                <a:r>
                  <a:rPr kumimoji="0" lang="en-US" sz="2800" b="1" u="none" strike="noStrike" kern="1200" cap="none" spc="0" normalizeH="0" noProof="0" dirty="0">
                    <a:ln w="0"/>
                    <a:solidFill>
                      <a:srgbClr val="7030A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HGSSoeiKakugothicUB" panose="020B0900000000000000" pitchFamily="34" charset="-128"/>
                    <a:cs typeface="Angsana New" panose="02020603050405020304" pitchFamily="18" charset="-34"/>
                  </a:rPr>
                  <a:t> = </a:t>
                </a:r>
                <a14:m>
                  <m:oMath xmlns:m="http://schemas.openxmlformats.org/officeDocument/2006/math">
                    <m:r>
                      <a:rPr kumimoji="0" lang="en-US" sz="2800" b="1" i="1" u="none" strike="noStrike" kern="1200" cap="none" spc="0" normalizeH="0" baseline="0" noProof="0" dirty="0" smtClean="0">
                        <a:ln w="0"/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ngsana New" panose="02020603050405020304" pitchFamily="18" charset="-34"/>
                      </a:rPr>
                      <m:t>↓</m:t>
                    </m:r>
                  </m:oMath>
                </a14:m>
                <a:r>
                  <a:rPr kumimoji="0" lang="en-US" sz="2800" b="1" u="none" strike="noStrike" kern="1200" cap="none" spc="0" normalizeH="0" baseline="0" noProof="0" dirty="0">
                    <a:ln w="0"/>
                    <a:solidFill>
                      <a:srgbClr val="7030A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HGSSoeiKakugothicUB" panose="020B0900000000000000" pitchFamily="34" charset="-128"/>
                    <a:cs typeface="Angsana New" panose="02020603050405020304" pitchFamily="18" charset="-34"/>
                  </a:rPr>
                  <a:t>mitochondrial oxidative stress = </a:t>
                </a:r>
                <a14:m>
                  <m:oMath xmlns:m="http://schemas.openxmlformats.org/officeDocument/2006/math">
                    <m:r>
                      <a:rPr lang="en-US" sz="2800" b="1" i="1" dirty="0" smtClean="0">
                        <a:ln w="0"/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ngsana New" panose="02020603050405020304" pitchFamily="18" charset="-34"/>
                      </a:rPr>
                      <m:t>↓</m:t>
                    </m:r>
                  </m:oMath>
                </a14:m>
                <a:r>
                  <a:rPr kumimoji="0" lang="en-US" sz="2800" b="1" u="none" strike="noStrike" kern="1200" cap="none" spc="0" normalizeH="0" baseline="0" noProof="0" dirty="0">
                    <a:ln w="0"/>
                    <a:solidFill>
                      <a:srgbClr val="7030A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HGSSoeiKakugothicUB" panose="020B0900000000000000" pitchFamily="34" charset="-128"/>
                    <a:cs typeface="Angsana New" panose="02020603050405020304" pitchFamily="18" charset="-34"/>
                  </a:rPr>
                  <a:t>monocyte activation)</a:t>
                </a:r>
                <a:endParaRPr kumimoji="0" lang="en-US" sz="2800" b="1" u="none" strike="noStrike" kern="1200" cap="none" spc="0" normalizeH="0" baseline="0" noProof="0" dirty="0">
                  <a:ln w="0"/>
                  <a:solidFill>
                    <a:srgbClr val="A02B93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HGSSoeiKakugothicUB" panose="020B0900000000000000" pitchFamily="34" charset="-128"/>
                  <a:cs typeface="Angsana New" panose="02020603050405020304" pitchFamily="18" charset="-34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00FF2DE-6CCE-0F19-129C-3429244FCD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011" y="1078411"/>
                <a:ext cx="11734937" cy="5139869"/>
              </a:xfrm>
              <a:prstGeom prst="rect">
                <a:avLst/>
              </a:prstGeom>
              <a:blipFill>
                <a:blip r:embed="rId3"/>
                <a:stretch>
                  <a:fillRect l="-865" t="-1232" r="-1946" b="-2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444754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62E881-D984-1848-ED5B-4CB86F1935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Bent Arrow 108">
            <a:extLst>
              <a:ext uri="{FF2B5EF4-FFF2-40B4-BE49-F238E27FC236}">
                <a16:creationId xmlns:a16="http://schemas.microsoft.com/office/drawing/2014/main" id="{D3B6840F-B7E7-19EE-2DCC-D5CD63397FA4}"/>
              </a:ext>
            </a:extLst>
          </p:cNvPr>
          <p:cNvSpPr/>
          <p:nvPr/>
        </p:nvSpPr>
        <p:spPr>
          <a:xfrm rot="5400000">
            <a:off x="1163638" y="4462343"/>
            <a:ext cx="1818056" cy="865833"/>
          </a:xfrm>
          <a:prstGeom prst="bentArrow">
            <a:avLst>
              <a:gd name="adj1" fmla="val 25000"/>
              <a:gd name="adj2" fmla="val 27559"/>
              <a:gd name="adj3" fmla="val 25000"/>
              <a:gd name="adj4" fmla="val 55534"/>
            </a:avLst>
          </a:prstGeom>
          <a:solidFill>
            <a:srgbClr val="FF71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108" name="Picture 107">
            <a:extLst>
              <a:ext uri="{FF2B5EF4-FFF2-40B4-BE49-F238E27FC236}">
                <a16:creationId xmlns:a16="http://schemas.microsoft.com/office/drawing/2014/main" id="{E718D770-179C-2439-73FE-1BBDAA63A5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491" b="83491" l="5196" r="92334">
                        <a14:foregroundMark x1="67547" y1="80660" x2="77428" y2="83726"/>
                        <a14:foregroundMark x1="77428" y1="83726" x2="87053" y2="79245"/>
                        <a14:foregroundMark x1="87053" y1="79245" x2="89949" y2="75472"/>
                        <a14:foregroundMark x1="89949" y1="42689" x2="92419" y2="68160"/>
                        <a14:foregroundMark x1="92419" y1="68160" x2="92249" y2="38915"/>
                        <a14:foregroundMark x1="8944" y1="46226" x2="8603" y2="76179"/>
                        <a14:foregroundMark x1="8603" y1="76179" x2="18058" y2="84434"/>
                        <a14:foregroundMark x1="18058" y1="84434" x2="8433" y2="83255"/>
                        <a14:foregroundMark x1="8433" y1="83255" x2="5725" y2="61160"/>
                        <a14:backgroundMark x1="4429" y1="48821" x2="4259" y2="62500"/>
                        <a14:backgroundMark x1="4685" y1="45283" x2="4685" y2="50943"/>
                      </a14:backgroundRemoval>
                    </a14:imgEffect>
                  </a14:imgLayer>
                </a14:imgProps>
              </a:ext>
            </a:extLst>
          </a:blip>
          <a:srcRect r="12419" b="11523"/>
          <a:stretch/>
        </p:blipFill>
        <p:spPr>
          <a:xfrm>
            <a:off x="50329" y="4113352"/>
            <a:ext cx="4382456" cy="1598952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741E80D5-F4CE-145D-5366-3D5B9E0B42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500000">
            <a:off x="2108624" y="2810403"/>
            <a:ext cx="877895" cy="8916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C2FDD8-3CE4-BF58-7E91-DA533E2AA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Myeloperoxidase (MPO) in HFpEF</a:t>
            </a:r>
          </a:p>
        </p:txBody>
      </p:sp>
      <p:sp>
        <p:nvSpPr>
          <p:cNvPr id="54" name="Text Box 4">
            <a:extLst>
              <a:ext uri="{FF2B5EF4-FFF2-40B4-BE49-F238E27FC236}">
                <a16:creationId xmlns:a16="http://schemas.microsoft.com/office/drawing/2014/main" id="{12EA1CB5-DA42-C05A-C9DA-F3CB6ED2BC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8220" y="6183563"/>
            <a:ext cx="8686800" cy="5847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1420" tIns="45711" rIns="91420" bIns="45711">
            <a:spAutoFit/>
          </a:bodyPr>
          <a:lstStyle/>
          <a:p>
            <a:pPr algn="r">
              <a:defRPr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Lund LH Lam CSP,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Pizzato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PE…Shah SJ.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Eur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J Heart Fail 2023</a:t>
            </a:r>
          </a:p>
          <a:p>
            <a:pPr algn="r">
              <a:defRPr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Lam CSP, Lund LH, et al. J Card Fail 2023;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Michaelsson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E, et al. JACC Heart Fail 2023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D38A3B25-15D5-D0E3-9B23-05404FACE0C4}"/>
              </a:ext>
            </a:extLst>
          </p:cNvPr>
          <p:cNvSpPr txBox="1"/>
          <p:nvPr/>
        </p:nvSpPr>
        <p:spPr>
          <a:xfrm>
            <a:off x="66618" y="1053715"/>
            <a:ext cx="30668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</a:rPr>
              <a:t>Comorbidities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</a:rPr>
              <a:t>Infections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</a:rPr>
              <a:t>Environmental stressors</a:t>
            </a:r>
          </a:p>
        </p:txBody>
      </p:sp>
      <p:sp>
        <p:nvSpPr>
          <p:cNvPr id="74" name="Lightning Bolt 73">
            <a:extLst>
              <a:ext uri="{FF2B5EF4-FFF2-40B4-BE49-F238E27FC236}">
                <a16:creationId xmlns:a16="http://schemas.microsoft.com/office/drawing/2014/main" id="{26080F83-C634-223C-93AD-1633F077AF85}"/>
              </a:ext>
            </a:extLst>
          </p:cNvPr>
          <p:cNvSpPr/>
          <p:nvPr/>
        </p:nvSpPr>
        <p:spPr>
          <a:xfrm>
            <a:off x="528175" y="1953949"/>
            <a:ext cx="922161" cy="1260197"/>
          </a:xfrm>
          <a:prstGeom prst="lightningBolt">
            <a:avLst/>
          </a:prstGeom>
          <a:solidFill>
            <a:srgbClr val="FFFF00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93" name="Left Arrow 92">
            <a:extLst>
              <a:ext uri="{FF2B5EF4-FFF2-40B4-BE49-F238E27FC236}">
                <a16:creationId xmlns:a16="http://schemas.microsoft.com/office/drawing/2014/main" id="{C0117C77-E292-50FE-6242-E37B4F2DDA8F}"/>
              </a:ext>
            </a:extLst>
          </p:cNvPr>
          <p:cNvSpPr/>
          <p:nvPr/>
        </p:nvSpPr>
        <p:spPr>
          <a:xfrm rot="19800000">
            <a:off x="1418971" y="3357061"/>
            <a:ext cx="707367" cy="506467"/>
          </a:xfrm>
          <a:prstGeom prst="leftArrow">
            <a:avLst/>
          </a:prstGeom>
          <a:solidFill>
            <a:srgbClr val="FF71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94" name="Bent Arrow 93">
            <a:extLst>
              <a:ext uri="{FF2B5EF4-FFF2-40B4-BE49-F238E27FC236}">
                <a16:creationId xmlns:a16="http://schemas.microsoft.com/office/drawing/2014/main" id="{B34A31CC-1545-9D14-7D16-63CFF83142B1}"/>
              </a:ext>
            </a:extLst>
          </p:cNvPr>
          <p:cNvSpPr/>
          <p:nvPr/>
        </p:nvSpPr>
        <p:spPr>
          <a:xfrm rot="5400000">
            <a:off x="2454213" y="738274"/>
            <a:ext cx="799949" cy="1627543"/>
          </a:xfrm>
          <a:prstGeom prst="ben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B376E5FB-D1C7-2FE1-E561-59E19C5B258F}"/>
              </a:ext>
            </a:extLst>
          </p:cNvPr>
          <p:cNvSpPr txBox="1"/>
          <p:nvPr/>
        </p:nvSpPr>
        <p:spPr>
          <a:xfrm>
            <a:off x="723284" y="3418836"/>
            <a:ext cx="7681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4859"/>
                </a:solidFill>
                <a:latin typeface="Arial" panose="020B0604020202020204" pitchFamily="34" charset="0"/>
              </a:rPr>
              <a:t>MPO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4037A5BA-5CA1-86B6-CF28-93A9CE5B500A}"/>
              </a:ext>
            </a:extLst>
          </p:cNvPr>
          <p:cNvSpPr txBox="1"/>
          <p:nvPr/>
        </p:nvSpPr>
        <p:spPr>
          <a:xfrm>
            <a:off x="2912923" y="2776657"/>
            <a:ext cx="16097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E699D"/>
                </a:solidFill>
                <a:latin typeface="Arial" panose="020B0604020202020204" pitchFamily="34" charset="0"/>
              </a:rPr>
              <a:t>Neutrophils</a:t>
            </a:r>
          </a:p>
        </p:txBody>
      </p: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7BB3D4D4-F53F-960A-4162-720B66E4EBA0}"/>
              </a:ext>
            </a:extLst>
          </p:cNvPr>
          <p:cNvGrpSpPr/>
          <p:nvPr/>
        </p:nvGrpSpPr>
        <p:grpSpPr>
          <a:xfrm>
            <a:off x="884290" y="3837294"/>
            <a:ext cx="605929" cy="502597"/>
            <a:chOff x="884290" y="3837294"/>
            <a:chExt cx="605929" cy="502597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3FF57E81-FA0A-944A-26D1-D64788764080}"/>
                </a:ext>
              </a:extLst>
            </p:cNvPr>
            <p:cNvGrpSpPr/>
            <p:nvPr/>
          </p:nvGrpSpPr>
          <p:grpSpPr>
            <a:xfrm>
              <a:off x="884290" y="3837294"/>
              <a:ext cx="453529" cy="350197"/>
              <a:chOff x="3767162" y="2290852"/>
              <a:chExt cx="453529" cy="350197"/>
            </a:xfrm>
          </p:grpSpPr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66B9A17A-7F22-38E7-9F42-90E4D3F108DB}"/>
                  </a:ext>
                </a:extLst>
              </p:cNvPr>
              <p:cNvSpPr/>
              <p:nvPr/>
            </p:nvSpPr>
            <p:spPr>
              <a:xfrm rot="16937526">
                <a:off x="3784804" y="2530213"/>
                <a:ext cx="110836" cy="110836"/>
              </a:xfrm>
              <a:prstGeom prst="ellipse">
                <a:avLst/>
              </a:prstGeom>
              <a:solidFill>
                <a:srgbClr val="FF7185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6D86EC9C-F565-350D-F10D-1753D2022AAB}"/>
                  </a:ext>
                </a:extLst>
              </p:cNvPr>
              <p:cNvSpPr/>
              <p:nvPr/>
            </p:nvSpPr>
            <p:spPr>
              <a:xfrm rot="2769928">
                <a:off x="3767162" y="2290852"/>
                <a:ext cx="110836" cy="110836"/>
              </a:xfrm>
              <a:prstGeom prst="ellipse">
                <a:avLst/>
              </a:prstGeom>
              <a:solidFill>
                <a:srgbClr val="FF7185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E4107A26-0E94-C6B4-2E93-72E7168CD070}"/>
                  </a:ext>
                </a:extLst>
              </p:cNvPr>
              <p:cNvSpPr/>
              <p:nvPr/>
            </p:nvSpPr>
            <p:spPr>
              <a:xfrm rot="2769928">
                <a:off x="4109855" y="2384370"/>
                <a:ext cx="110836" cy="110836"/>
              </a:xfrm>
              <a:prstGeom prst="ellipse">
                <a:avLst/>
              </a:prstGeom>
              <a:solidFill>
                <a:srgbClr val="FF7185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C44BB360-4DF9-7CC3-D67D-01DCD5904510}"/>
                </a:ext>
              </a:extLst>
            </p:cNvPr>
            <p:cNvGrpSpPr/>
            <p:nvPr/>
          </p:nvGrpSpPr>
          <p:grpSpPr>
            <a:xfrm>
              <a:off x="1036690" y="3989694"/>
              <a:ext cx="453529" cy="350197"/>
              <a:chOff x="3767162" y="2290852"/>
              <a:chExt cx="453529" cy="350197"/>
            </a:xfrm>
          </p:grpSpPr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618B7AC2-97FC-F157-6CC7-7CB5980F48AB}"/>
                  </a:ext>
                </a:extLst>
              </p:cNvPr>
              <p:cNvSpPr/>
              <p:nvPr/>
            </p:nvSpPr>
            <p:spPr>
              <a:xfrm rot="16937526">
                <a:off x="3784804" y="2530213"/>
                <a:ext cx="110836" cy="110836"/>
              </a:xfrm>
              <a:prstGeom prst="ellipse">
                <a:avLst/>
              </a:prstGeom>
              <a:solidFill>
                <a:srgbClr val="FF7185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DFA0DAFB-1BC3-1BA2-B2D8-583BE9452894}"/>
                  </a:ext>
                </a:extLst>
              </p:cNvPr>
              <p:cNvSpPr/>
              <p:nvPr/>
            </p:nvSpPr>
            <p:spPr>
              <a:xfrm rot="2769928">
                <a:off x="3767162" y="2290852"/>
                <a:ext cx="110836" cy="110836"/>
              </a:xfrm>
              <a:prstGeom prst="ellipse">
                <a:avLst/>
              </a:prstGeom>
              <a:solidFill>
                <a:srgbClr val="FF7185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28273851-014E-6B51-9502-62D35078A0F9}"/>
                  </a:ext>
                </a:extLst>
              </p:cNvPr>
              <p:cNvSpPr/>
              <p:nvPr/>
            </p:nvSpPr>
            <p:spPr>
              <a:xfrm rot="2769928">
                <a:off x="4109855" y="2384370"/>
                <a:ext cx="110836" cy="110836"/>
              </a:xfrm>
              <a:prstGeom prst="ellipse">
                <a:avLst/>
              </a:prstGeom>
              <a:solidFill>
                <a:srgbClr val="FF7185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107" name="Rounded Rectangle 106">
            <a:extLst>
              <a:ext uri="{FF2B5EF4-FFF2-40B4-BE49-F238E27FC236}">
                <a16:creationId xmlns:a16="http://schemas.microsoft.com/office/drawing/2014/main" id="{3B9BB6CE-2A4C-E2AF-7A02-CAF798312663}"/>
              </a:ext>
            </a:extLst>
          </p:cNvPr>
          <p:cNvSpPr/>
          <p:nvPr/>
        </p:nvSpPr>
        <p:spPr>
          <a:xfrm>
            <a:off x="1525314" y="2073393"/>
            <a:ext cx="2336950" cy="584756"/>
          </a:xfrm>
          <a:prstGeom prst="roundRect">
            <a:avLst/>
          </a:prstGeom>
          <a:solidFill>
            <a:srgbClr val="F83F5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</a:rPr>
              <a:t>INNATE IMMUNITY</a:t>
            </a:r>
          </a:p>
          <a:p>
            <a:pPr algn="ctr"/>
            <a:r>
              <a:rPr lang="en-US" b="1" dirty="0">
                <a:latin typeface="Arial" panose="020B0604020202020204" pitchFamily="34" charset="0"/>
              </a:rPr>
              <a:t>TRIGGERED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E7B9CA2E-0825-72BF-A733-BD4FF554BF66}"/>
              </a:ext>
            </a:extLst>
          </p:cNvPr>
          <p:cNvSpPr txBox="1"/>
          <p:nvPr/>
        </p:nvSpPr>
        <p:spPr>
          <a:xfrm>
            <a:off x="2400432" y="3668562"/>
            <a:ext cx="221982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</a:rPr>
              <a:t>MPO electrostatically binds to proteoglycans in vascular wall</a:t>
            </a:r>
          </a:p>
        </p:txBody>
      </p:sp>
      <p:cxnSp>
        <p:nvCxnSpPr>
          <p:cNvPr id="136" name="Elbow Connector 135">
            <a:extLst>
              <a:ext uri="{FF2B5EF4-FFF2-40B4-BE49-F238E27FC236}">
                <a16:creationId xmlns:a16="http://schemas.microsoft.com/office/drawing/2014/main" id="{0A3EB2AD-BFB7-6A53-BA07-D26ACD548D07}"/>
              </a:ext>
            </a:extLst>
          </p:cNvPr>
          <p:cNvCxnSpPr>
            <a:cxnSpLocks/>
          </p:cNvCxnSpPr>
          <p:nvPr/>
        </p:nvCxnSpPr>
        <p:spPr>
          <a:xfrm flipV="1">
            <a:off x="4245349" y="5712938"/>
            <a:ext cx="1653500" cy="345840"/>
          </a:xfrm>
          <a:prstGeom prst="bentConnector2">
            <a:avLst/>
          </a:prstGeom>
          <a:ln>
            <a:solidFill>
              <a:srgbClr val="0070C0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1" name="Elbow Connector 140">
            <a:extLst>
              <a:ext uri="{FF2B5EF4-FFF2-40B4-BE49-F238E27FC236}">
                <a16:creationId xmlns:a16="http://schemas.microsoft.com/office/drawing/2014/main" id="{048860EF-596C-6B82-2F70-5D5D53B7FD23}"/>
              </a:ext>
            </a:extLst>
          </p:cNvPr>
          <p:cNvCxnSpPr>
            <a:cxnSpLocks/>
          </p:cNvCxnSpPr>
          <p:nvPr/>
        </p:nvCxnSpPr>
        <p:spPr>
          <a:xfrm flipV="1">
            <a:off x="4245349" y="5712938"/>
            <a:ext cx="4136520" cy="345840"/>
          </a:xfrm>
          <a:prstGeom prst="bentConnector2">
            <a:avLst/>
          </a:prstGeom>
          <a:ln>
            <a:solidFill>
              <a:srgbClr val="0070C0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BABAA2E5-2574-FCF8-5457-BBE7DCECAA58}"/>
              </a:ext>
            </a:extLst>
          </p:cNvPr>
          <p:cNvGrpSpPr/>
          <p:nvPr/>
        </p:nvGrpSpPr>
        <p:grpSpPr>
          <a:xfrm>
            <a:off x="1880902" y="4827631"/>
            <a:ext cx="605929" cy="502597"/>
            <a:chOff x="884290" y="3837294"/>
            <a:chExt cx="605929" cy="502597"/>
          </a:xfrm>
        </p:grpSpPr>
        <p:grpSp>
          <p:nvGrpSpPr>
            <p:cNvPr id="189" name="Group 188">
              <a:extLst>
                <a:ext uri="{FF2B5EF4-FFF2-40B4-BE49-F238E27FC236}">
                  <a16:creationId xmlns:a16="http://schemas.microsoft.com/office/drawing/2014/main" id="{04E54C2D-29A6-E6BF-7AC4-FC5D3CE68303}"/>
                </a:ext>
              </a:extLst>
            </p:cNvPr>
            <p:cNvGrpSpPr/>
            <p:nvPr/>
          </p:nvGrpSpPr>
          <p:grpSpPr>
            <a:xfrm>
              <a:off x="884290" y="3837294"/>
              <a:ext cx="453529" cy="350197"/>
              <a:chOff x="3767162" y="2290852"/>
              <a:chExt cx="453529" cy="350197"/>
            </a:xfrm>
          </p:grpSpPr>
          <p:sp>
            <p:nvSpPr>
              <p:cNvPr id="194" name="Oval 193">
                <a:extLst>
                  <a:ext uri="{FF2B5EF4-FFF2-40B4-BE49-F238E27FC236}">
                    <a16:creationId xmlns:a16="http://schemas.microsoft.com/office/drawing/2014/main" id="{37CB09B7-6FFA-D613-1621-221C5BEBA110}"/>
                  </a:ext>
                </a:extLst>
              </p:cNvPr>
              <p:cNvSpPr/>
              <p:nvPr/>
            </p:nvSpPr>
            <p:spPr>
              <a:xfrm rot="16937526">
                <a:off x="3784804" y="2530213"/>
                <a:ext cx="110836" cy="110836"/>
              </a:xfrm>
              <a:prstGeom prst="ellipse">
                <a:avLst/>
              </a:prstGeom>
              <a:solidFill>
                <a:srgbClr val="FF7185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95" name="Oval 194">
                <a:extLst>
                  <a:ext uri="{FF2B5EF4-FFF2-40B4-BE49-F238E27FC236}">
                    <a16:creationId xmlns:a16="http://schemas.microsoft.com/office/drawing/2014/main" id="{8D934339-FD60-5863-B4B9-54CA9FB97F45}"/>
                  </a:ext>
                </a:extLst>
              </p:cNvPr>
              <p:cNvSpPr/>
              <p:nvPr/>
            </p:nvSpPr>
            <p:spPr>
              <a:xfrm rot="2769928">
                <a:off x="3767162" y="2290852"/>
                <a:ext cx="110836" cy="110836"/>
              </a:xfrm>
              <a:prstGeom prst="ellipse">
                <a:avLst/>
              </a:prstGeom>
              <a:solidFill>
                <a:srgbClr val="FF7185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96" name="Oval 195">
                <a:extLst>
                  <a:ext uri="{FF2B5EF4-FFF2-40B4-BE49-F238E27FC236}">
                    <a16:creationId xmlns:a16="http://schemas.microsoft.com/office/drawing/2014/main" id="{FCF48EC9-693A-A7C7-CF4F-4251275825F6}"/>
                  </a:ext>
                </a:extLst>
              </p:cNvPr>
              <p:cNvSpPr/>
              <p:nvPr/>
            </p:nvSpPr>
            <p:spPr>
              <a:xfrm rot="2769928">
                <a:off x="4109855" y="2384370"/>
                <a:ext cx="110836" cy="110836"/>
              </a:xfrm>
              <a:prstGeom prst="ellipse">
                <a:avLst/>
              </a:prstGeom>
              <a:solidFill>
                <a:srgbClr val="FF7185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90" name="Group 189">
              <a:extLst>
                <a:ext uri="{FF2B5EF4-FFF2-40B4-BE49-F238E27FC236}">
                  <a16:creationId xmlns:a16="http://schemas.microsoft.com/office/drawing/2014/main" id="{6804F020-0841-1FB9-6A24-72A3EFE6193C}"/>
                </a:ext>
              </a:extLst>
            </p:cNvPr>
            <p:cNvGrpSpPr/>
            <p:nvPr/>
          </p:nvGrpSpPr>
          <p:grpSpPr>
            <a:xfrm>
              <a:off x="1036690" y="3989694"/>
              <a:ext cx="453529" cy="350197"/>
              <a:chOff x="3767162" y="2290852"/>
              <a:chExt cx="453529" cy="350197"/>
            </a:xfrm>
          </p:grpSpPr>
          <p:sp>
            <p:nvSpPr>
              <p:cNvPr id="191" name="Oval 190">
                <a:extLst>
                  <a:ext uri="{FF2B5EF4-FFF2-40B4-BE49-F238E27FC236}">
                    <a16:creationId xmlns:a16="http://schemas.microsoft.com/office/drawing/2014/main" id="{3951DEA9-F7D0-A715-A1B7-D2396A76AD01}"/>
                  </a:ext>
                </a:extLst>
              </p:cNvPr>
              <p:cNvSpPr/>
              <p:nvPr/>
            </p:nvSpPr>
            <p:spPr>
              <a:xfrm rot="16937526">
                <a:off x="3784804" y="2530213"/>
                <a:ext cx="110836" cy="110836"/>
              </a:xfrm>
              <a:prstGeom prst="ellipse">
                <a:avLst/>
              </a:prstGeom>
              <a:solidFill>
                <a:srgbClr val="FF7185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92" name="Oval 191">
                <a:extLst>
                  <a:ext uri="{FF2B5EF4-FFF2-40B4-BE49-F238E27FC236}">
                    <a16:creationId xmlns:a16="http://schemas.microsoft.com/office/drawing/2014/main" id="{947955D1-0DA2-9297-A706-9249A33BC375}"/>
                  </a:ext>
                </a:extLst>
              </p:cNvPr>
              <p:cNvSpPr/>
              <p:nvPr/>
            </p:nvSpPr>
            <p:spPr>
              <a:xfrm rot="2769928">
                <a:off x="3767162" y="2290852"/>
                <a:ext cx="110836" cy="110836"/>
              </a:xfrm>
              <a:prstGeom prst="ellipse">
                <a:avLst/>
              </a:prstGeom>
              <a:solidFill>
                <a:srgbClr val="FF7185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93" name="Oval 192">
                <a:extLst>
                  <a:ext uri="{FF2B5EF4-FFF2-40B4-BE49-F238E27FC236}">
                    <a16:creationId xmlns:a16="http://schemas.microsoft.com/office/drawing/2014/main" id="{5A482DF3-7E83-F0E9-CD1E-6E02991C0D2C}"/>
                  </a:ext>
                </a:extLst>
              </p:cNvPr>
              <p:cNvSpPr/>
              <p:nvPr/>
            </p:nvSpPr>
            <p:spPr>
              <a:xfrm rot="2769928">
                <a:off x="4109855" y="2384370"/>
                <a:ext cx="110836" cy="110836"/>
              </a:xfrm>
              <a:prstGeom prst="ellipse">
                <a:avLst/>
              </a:prstGeom>
              <a:solidFill>
                <a:srgbClr val="FF7185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 panose="020B0604020202020204" pitchFamily="34" charset="0"/>
                </a:endParaRPr>
              </a:p>
            </p:txBody>
          </p:sp>
        </p:grpSp>
      </p:grpSp>
      <p:cxnSp>
        <p:nvCxnSpPr>
          <p:cNvPr id="203" name="Elbow Connector 202">
            <a:extLst>
              <a:ext uri="{FF2B5EF4-FFF2-40B4-BE49-F238E27FC236}">
                <a16:creationId xmlns:a16="http://schemas.microsoft.com/office/drawing/2014/main" id="{9F1D75C0-5397-A622-D129-275479CD2C52}"/>
              </a:ext>
            </a:extLst>
          </p:cNvPr>
          <p:cNvCxnSpPr>
            <a:cxnSpLocks/>
          </p:cNvCxnSpPr>
          <p:nvPr/>
        </p:nvCxnSpPr>
        <p:spPr>
          <a:xfrm flipV="1">
            <a:off x="4245349" y="5712938"/>
            <a:ext cx="6619541" cy="345840"/>
          </a:xfrm>
          <a:prstGeom prst="bentConnector2">
            <a:avLst/>
          </a:prstGeom>
          <a:ln>
            <a:solidFill>
              <a:srgbClr val="0070C0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6" name="TextBox 205">
                <a:extLst>
                  <a:ext uri="{FF2B5EF4-FFF2-40B4-BE49-F238E27FC236}">
                    <a16:creationId xmlns:a16="http://schemas.microsoft.com/office/drawing/2014/main" id="{98D723D5-0D86-CAB3-5131-812C9960502B}"/>
                  </a:ext>
                </a:extLst>
              </p:cNvPr>
              <p:cNvSpPr txBox="1"/>
              <p:nvPr/>
            </p:nvSpPr>
            <p:spPr>
              <a:xfrm>
                <a:off x="1639750" y="5861030"/>
                <a:ext cx="26056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F83F56"/>
                    </a:solidFill>
                    <a:latin typeface="Arial" panose="020B0604020202020204" pitchFamily="34" charset="0"/>
                  </a:rPr>
                  <a:t>MPO + H</a:t>
                </a:r>
                <a:r>
                  <a:rPr lang="en-US" b="1" baseline="-25000" dirty="0">
                    <a:solidFill>
                      <a:srgbClr val="F83F56"/>
                    </a:solidFill>
                    <a:latin typeface="Arial" panose="020B0604020202020204" pitchFamily="34" charset="0"/>
                  </a:rPr>
                  <a:t>2</a:t>
                </a:r>
                <a:r>
                  <a:rPr lang="en-US" b="1" dirty="0">
                    <a:solidFill>
                      <a:srgbClr val="F83F56"/>
                    </a:solidFill>
                    <a:latin typeface="Arial" panose="020B0604020202020204" pitchFamily="34" charset="0"/>
                  </a:rPr>
                  <a:t>O</a:t>
                </a:r>
                <a:r>
                  <a:rPr lang="en-US" b="1" baseline="-25000" dirty="0">
                    <a:solidFill>
                      <a:srgbClr val="F83F56"/>
                    </a:solidFill>
                    <a:latin typeface="Arial" panose="020B0604020202020204" pitchFamily="34" charset="0"/>
                  </a:rPr>
                  <a:t>2</a:t>
                </a:r>
                <a:r>
                  <a:rPr lang="en-US" b="1" dirty="0">
                    <a:solidFill>
                      <a:srgbClr val="F83F56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b="1" dirty="0">
                    <a:solidFill>
                      <a:srgbClr val="F83F56"/>
                    </a:solidFill>
                    <a:latin typeface="Arial" panose="020B0604020202020204" pitchFamily="34" charset="0"/>
                    <a:sym typeface="Wingdings" pitchFamily="2" charset="2"/>
                  </a:rPr>
                  <a:t>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F83F5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↑↑</m:t>
                    </m:r>
                  </m:oMath>
                </a14:m>
                <a:r>
                  <a:rPr lang="en-US" b="1" dirty="0">
                    <a:solidFill>
                      <a:srgbClr val="F83F56"/>
                    </a:solidFill>
                    <a:latin typeface="Arial" panose="020B0604020202020204" pitchFamily="34" charset="0"/>
                    <a:sym typeface="Wingdings" pitchFamily="2" charset="2"/>
                  </a:rPr>
                  <a:t>ROS</a:t>
                </a:r>
                <a:endParaRPr lang="en-US" b="1" dirty="0">
                  <a:solidFill>
                    <a:srgbClr val="F83F56"/>
                  </a:solidFill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6" name="TextBox 205">
                <a:extLst>
                  <a:ext uri="{FF2B5EF4-FFF2-40B4-BE49-F238E27FC236}">
                    <a16:creationId xmlns:a16="http://schemas.microsoft.com/office/drawing/2014/main" id="{98D723D5-0D86-CAB3-5131-812C996050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9750" y="5861030"/>
                <a:ext cx="2605600" cy="369332"/>
              </a:xfrm>
              <a:prstGeom prst="rect">
                <a:avLst/>
              </a:prstGeom>
              <a:blipFill>
                <a:blip r:embed="rId5"/>
                <a:stretch>
                  <a:fillRect l="-971" t="-10000" r="-485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4" name="Group 233">
            <a:extLst>
              <a:ext uri="{FF2B5EF4-FFF2-40B4-BE49-F238E27FC236}">
                <a16:creationId xmlns:a16="http://schemas.microsoft.com/office/drawing/2014/main" id="{7F92FB92-4265-ABB0-2304-0603FB502AFD}"/>
              </a:ext>
            </a:extLst>
          </p:cNvPr>
          <p:cNvGrpSpPr/>
          <p:nvPr/>
        </p:nvGrpSpPr>
        <p:grpSpPr>
          <a:xfrm>
            <a:off x="4710130" y="1178123"/>
            <a:ext cx="7343480" cy="2661651"/>
            <a:chOff x="4710130" y="1178123"/>
            <a:chExt cx="7343480" cy="2661651"/>
          </a:xfrm>
        </p:grpSpPr>
        <p:sp>
          <p:nvSpPr>
            <p:cNvPr id="132" name="TextBox 14">
              <a:extLst>
                <a:ext uri="{FF2B5EF4-FFF2-40B4-BE49-F238E27FC236}">
                  <a16:creationId xmlns:a16="http://schemas.microsoft.com/office/drawing/2014/main" id="{6B881C8F-5036-AB71-A83E-769AB68CB1CE}"/>
                </a:ext>
              </a:extLst>
            </p:cNvPr>
            <p:cNvSpPr txBox="1"/>
            <p:nvPr/>
          </p:nvSpPr>
          <p:spPr>
            <a:xfrm>
              <a:off x="4710130" y="1696238"/>
              <a:ext cx="7343480" cy="2143536"/>
            </a:xfrm>
            <a:prstGeom prst="rect">
              <a:avLst/>
            </a:prstGeom>
            <a:solidFill>
              <a:schemeClr val="tx2">
                <a:lumMod val="10000"/>
                <a:lumOff val="90000"/>
                <a:alpha val="48000"/>
              </a:schemeClr>
            </a:solidFill>
            <a:ln>
              <a:solidFill>
                <a:srgbClr val="0070C0"/>
              </a:solidFill>
            </a:ln>
          </p:spPr>
          <p:txBody>
            <a:bodyPr wrap="square" bIns="137160" rtlCol="0">
              <a:spAutoFit/>
            </a:bodyPr>
            <a:lstStyle/>
            <a:p>
              <a:pPr marL="176213" marR="0" lvl="0" indent="-176213" defTabSz="60957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en-GB" sz="2000" b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N=23 patients with HFpEF; mitiperstat 5 mg vs. placebo</a:t>
              </a:r>
            </a:p>
            <a:p>
              <a:pPr marL="176213" marR="0" lvl="0" indent="-176213" defTabSz="60957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lang="en-GB" sz="2000" b="1" dirty="0">
                  <a:solidFill>
                    <a:srgbClr val="0070C0"/>
                  </a:solidFill>
                  <a:latin typeface="Arial" panose="020B0604020202020204" pitchFamily="34" charset="0"/>
                </a:rPr>
                <a:t>75% reduction in MPO activity vs. placebo (P&lt;0.001)</a:t>
              </a:r>
            </a:p>
            <a:p>
              <a:pPr marL="176213" marR="0" lvl="0" indent="-176213" defTabSz="60957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lang="en-GB" sz="2000" b="1" dirty="0">
                  <a:solidFill>
                    <a:srgbClr val="0070C0"/>
                  </a:solidFill>
                  <a:latin typeface="Arial" panose="020B0604020202020204" pitchFamily="34" charset="0"/>
                </a:rPr>
                <a:t>12% reduction in NTproBNP vs. placebo (P=0.37)</a:t>
              </a:r>
            </a:p>
            <a:p>
              <a:pPr marL="176213" marR="0" lvl="0" indent="-176213" defTabSz="60957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lang="en-GB" sz="2000" b="1" dirty="0">
                  <a:solidFill>
                    <a:srgbClr val="0070C0"/>
                  </a:solidFill>
                  <a:latin typeface="Arial" panose="020B0604020202020204" pitchFamily="34" charset="0"/>
                </a:rPr>
                <a:t>22-meter improvement in 6MWD vs. placebo (P=0.41)</a:t>
              </a:r>
            </a:p>
            <a:p>
              <a:pPr marL="176213" marR="0" lvl="0" indent="-176213" defTabSz="60957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lang="en-GB" sz="2000" b="1" dirty="0">
                  <a:solidFill>
                    <a:srgbClr val="0070C0"/>
                  </a:solidFill>
                  <a:latin typeface="Arial" panose="020B0604020202020204" pitchFamily="34" charset="0"/>
                </a:rPr>
                <a:t>6.3-point improvement KCCQ-OSS (P=0.067)</a:t>
              </a:r>
              <a:endParaRPr kumimoji="0" lang="en-GB" sz="2000" b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78" name="TextBox 14">
              <a:extLst>
                <a:ext uri="{FF2B5EF4-FFF2-40B4-BE49-F238E27FC236}">
                  <a16:creationId xmlns:a16="http://schemas.microsoft.com/office/drawing/2014/main" id="{C712BF31-59B4-D12C-90CA-44C1F47B082A}"/>
                </a:ext>
              </a:extLst>
            </p:cNvPr>
            <p:cNvSpPr txBox="1"/>
            <p:nvPr/>
          </p:nvSpPr>
          <p:spPr>
            <a:xfrm>
              <a:off x="4710130" y="1178123"/>
              <a:ext cx="7343480" cy="398443"/>
            </a:xfrm>
            <a:prstGeom prst="round2SameRect">
              <a:avLst>
                <a:gd name="adj1" fmla="val 40930"/>
                <a:gd name="adj2" fmla="val 0"/>
              </a:avLst>
            </a:prstGeom>
            <a:solidFill>
              <a:srgbClr val="0070C0"/>
            </a:solidFill>
          </p:spPr>
          <p:txBody>
            <a:bodyPr wrap="square" tIns="0" rtlCol="0">
              <a:spAutoFit/>
            </a:bodyPr>
            <a:lstStyle/>
            <a:p>
              <a:pPr marL="0" marR="0" lvl="0" indent="0" algn="ctr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SATELLITE: Phase 2A RCT of MPO inhibition in HFpEF</a:t>
              </a:r>
            </a:p>
          </p:txBody>
        </p:sp>
        <p:sp>
          <p:nvSpPr>
            <p:cNvPr id="207" name="Round Same Side Corner Rectangle 206">
              <a:extLst>
                <a:ext uri="{FF2B5EF4-FFF2-40B4-BE49-F238E27FC236}">
                  <a16:creationId xmlns:a16="http://schemas.microsoft.com/office/drawing/2014/main" id="{2F0F8661-8771-8A61-2D2A-50DB781E81F5}"/>
                </a:ext>
              </a:extLst>
            </p:cNvPr>
            <p:cNvSpPr/>
            <p:nvPr/>
          </p:nvSpPr>
          <p:spPr>
            <a:xfrm>
              <a:off x="4710130" y="1178123"/>
              <a:ext cx="7343480" cy="2661651"/>
            </a:xfrm>
            <a:prstGeom prst="round2SameRect">
              <a:avLst>
                <a:gd name="adj1" fmla="val 6371"/>
                <a:gd name="adj2" fmla="val 0"/>
              </a:avLst>
            </a:prstGeom>
            <a:noFill/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233" name="Group 232">
            <a:extLst>
              <a:ext uri="{FF2B5EF4-FFF2-40B4-BE49-F238E27FC236}">
                <a16:creationId xmlns:a16="http://schemas.microsoft.com/office/drawing/2014/main" id="{3E6B643A-0748-5229-2BDD-6BE51D770ED2}"/>
              </a:ext>
            </a:extLst>
          </p:cNvPr>
          <p:cNvGrpSpPr/>
          <p:nvPr/>
        </p:nvGrpSpPr>
        <p:grpSpPr>
          <a:xfrm>
            <a:off x="4710129" y="4260438"/>
            <a:ext cx="7343481" cy="1371600"/>
            <a:chOff x="4710129" y="4341338"/>
            <a:chExt cx="7343481" cy="1371600"/>
          </a:xfrm>
        </p:grpSpPr>
        <p:sp>
          <p:nvSpPr>
            <p:cNvPr id="214" name="TextBox 213">
              <a:extLst>
                <a:ext uri="{FF2B5EF4-FFF2-40B4-BE49-F238E27FC236}">
                  <a16:creationId xmlns:a16="http://schemas.microsoft.com/office/drawing/2014/main" id="{4D779AC7-1652-5365-2D0D-52F047EECC49}"/>
                </a:ext>
              </a:extLst>
            </p:cNvPr>
            <p:cNvSpPr txBox="1"/>
            <p:nvPr/>
          </p:nvSpPr>
          <p:spPr>
            <a:xfrm>
              <a:off x="4710129" y="4341338"/>
              <a:ext cx="2377440" cy="1371600"/>
            </a:xfrm>
            <a:prstGeom prst="roundRect">
              <a:avLst/>
            </a:prstGeom>
            <a:solidFill>
              <a:schemeClr val="tx2">
                <a:lumMod val="10000"/>
                <a:lumOff val="90000"/>
                <a:alpha val="26000"/>
              </a:schemeClr>
            </a:solidFill>
            <a:ln>
              <a:solidFill>
                <a:srgbClr val="0070C0"/>
              </a:solidFill>
            </a:ln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002060"/>
                  </a:solidFill>
                  <a:latin typeface="Arial" panose="020B0604020202020204" pitchFamily="34" charset="0"/>
                </a:rPr>
                <a:t>Vascular SMCs</a:t>
              </a:r>
            </a:p>
            <a:p>
              <a:pPr algn="ctr"/>
              <a:endParaRPr lang="en-US" sz="1400" b="1" dirty="0">
                <a:solidFill>
                  <a:srgbClr val="002060"/>
                </a:solidFill>
                <a:latin typeface="Arial" panose="020B0604020202020204" pitchFamily="34" charset="0"/>
              </a:endParaRPr>
            </a:p>
            <a:p>
              <a:pPr algn="ctr"/>
              <a:endParaRPr lang="en-US" sz="1200" b="1" dirty="0">
                <a:solidFill>
                  <a:srgbClr val="002060"/>
                </a:solidFill>
                <a:latin typeface="Arial" panose="020B0604020202020204" pitchFamily="34" charset="0"/>
              </a:endParaRPr>
            </a:p>
            <a:p>
              <a:pPr algn="ctr"/>
              <a:r>
                <a:rPr lang="en-US" sz="1500" b="1" dirty="0">
                  <a:solidFill>
                    <a:srgbClr val="0070C0"/>
                  </a:solidFill>
                  <a:latin typeface="Arial" panose="020B0604020202020204" pitchFamily="34" charset="0"/>
                </a:rPr>
                <a:t>Impaired vasodilation</a:t>
              </a:r>
            </a:p>
            <a:p>
              <a:pPr algn="ctr"/>
              <a:r>
                <a:rPr lang="en-US" sz="1500" b="1" dirty="0">
                  <a:solidFill>
                    <a:srgbClr val="0070C0"/>
                  </a:solidFill>
                  <a:latin typeface="Arial" panose="020B0604020202020204" pitchFamily="34" charset="0"/>
                </a:rPr>
                <a:t>Reduced perfusion</a:t>
              </a:r>
            </a:p>
          </p:txBody>
        </p:sp>
        <p:sp>
          <p:nvSpPr>
            <p:cNvPr id="215" name="TextBox 214">
              <a:extLst>
                <a:ext uri="{FF2B5EF4-FFF2-40B4-BE49-F238E27FC236}">
                  <a16:creationId xmlns:a16="http://schemas.microsoft.com/office/drawing/2014/main" id="{39BF3E3D-BD03-3E93-9987-7298696FF1EC}"/>
                </a:ext>
              </a:extLst>
            </p:cNvPr>
            <p:cNvSpPr txBox="1"/>
            <p:nvPr/>
          </p:nvSpPr>
          <p:spPr>
            <a:xfrm>
              <a:off x="7193149" y="4341338"/>
              <a:ext cx="2377440" cy="1371600"/>
            </a:xfrm>
            <a:prstGeom prst="roundRect">
              <a:avLst/>
            </a:prstGeom>
            <a:solidFill>
              <a:schemeClr val="tx2">
                <a:lumMod val="10000"/>
                <a:lumOff val="90000"/>
                <a:alpha val="26000"/>
              </a:schemeClr>
            </a:solidFill>
            <a:ln>
              <a:solidFill>
                <a:srgbClr val="0070C0"/>
              </a:solidFill>
            </a:ln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002060"/>
                  </a:solidFill>
                  <a:latin typeface="Arial" panose="020B0604020202020204" pitchFamily="34" charset="0"/>
                </a:rPr>
                <a:t>Cardiomyocytes</a:t>
              </a:r>
            </a:p>
            <a:p>
              <a:pPr algn="ctr"/>
              <a:endParaRPr lang="en-US" sz="1400" b="1" dirty="0">
                <a:solidFill>
                  <a:srgbClr val="0070C0"/>
                </a:solidFill>
                <a:latin typeface="Arial" panose="020B0604020202020204" pitchFamily="34" charset="0"/>
              </a:endParaRPr>
            </a:p>
            <a:p>
              <a:pPr algn="ctr"/>
              <a:endParaRPr lang="en-US" sz="1200" b="1" dirty="0">
                <a:solidFill>
                  <a:srgbClr val="0070C0"/>
                </a:solidFill>
                <a:latin typeface="Arial" panose="020B0604020202020204" pitchFamily="34" charset="0"/>
              </a:endParaRPr>
            </a:p>
            <a:p>
              <a:pPr algn="ctr"/>
              <a:r>
                <a:rPr lang="en-US" sz="1500" b="1" dirty="0">
                  <a:solidFill>
                    <a:srgbClr val="0070C0"/>
                  </a:solidFill>
                  <a:latin typeface="Arial" panose="020B0604020202020204" pitchFamily="34" charset="0"/>
                </a:rPr>
                <a:t>Hypertrophy</a:t>
              </a:r>
            </a:p>
            <a:p>
              <a:pPr algn="ctr"/>
              <a:r>
                <a:rPr lang="en-US" sz="1500" b="1" dirty="0">
                  <a:solidFill>
                    <a:srgbClr val="0070C0"/>
                  </a:solidFill>
                  <a:latin typeface="Arial" panose="020B0604020202020204" pitchFamily="34" charset="0"/>
                </a:rPr>
                <a:t>Impaired relaxation</a:t>
              </a:r>
            </a:p>
          </p:txBody>
        </p:sp>
        <p:sp>
          <p:nvSpPr>
            <p:cNvPr id="216" name="TextBox 215">
              <a:extLst>
                <a:ext uri="{FF2B5EF4-FFF2-40B4-BE49-F238E27FC236}">
                  <a16:creationId xmlns:a16="http://schemas.microsoft.com/office/drawing/2014/main" id="{A2AB82F2-52EA-E31B-F7C9-E10D8DAC5CB8}"/>
                </a:ext>
              </a:extLst>
            </p:cNvPr>
            <p:cNvSpPr txBox="1"/>
            <p:nvPr/>
          </p:nvSpPr>
          <p:spPr>
            <a:xfrm>
              <a:off x="9676170" y="4341338"/>
              <a:ext cx="2377440" cy="1371600"/>
            </a:xfrm>
            <a:prstGeom prst="roundRect">
              <a:avLst/>
            </a:prstGeom>
            <a:solidFill>
              <a:schemeClr val="tx2">
                <a:lumMod val="10000"/>
                <a:lumOff val="90000"/>
                <a:alpha val="26000"/>
              </a:schemeClr>
            </a:solidFill>
            <a:ln>
              <a:solidFill>
                <a:srgbClr val="0070C0"/>
              </a:solidFill>
            </a:ln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002060"/>
                  </a:solidFill>
                  <a:latin typeface="Arial" panose="020B0604020202020204" pitchFamily="34" charset="0"/>
                </a:rPr>
                <a:t>Fibroblasts</a:t>
              </a:r>
            </a:p>
            <a:p>
              <a:pPr algn="ctr"/>
              <a:endParaRPr lang="en-US" sz="1400" b="1" dirty="0">
                <a:solidFill>
                  <a:srgbClr val="0070C0"/>
                </a:solidFill>
                <a:latin typeface="Arial" panose="020B0604020202020204" pitchFamily="34" charset="0"/>
              </a:endParaRPr>
            </a:p>
            <a:p>
              <a:pPr algn="ctr"/>
              <a:endParaRPr lang="en-US" sz="1200" b="1" dirty="0">
                <a:solidFill>
                  <a:srgbClr val="0070C0"/>
                </a:solidFill>
                <a:latin typeface="Arial" panose="020B0604020202020204" pitchFamily="34" charset="0"/>
              </a:endParaRPr>
            </a:p>
            <a:p>
              <a:pPr algn="ctr"/>
              <a:r>
                <a:rPr lang="en-US" sz="1500" b="1" dirty="0">
                  <a:solidFill>
                    <a:srgbClr val="0070C0"/>
                  </a:solidFill>
                  <a:latin typeface="Arial" panose="020B0604020202020204" pitchFamily="34" charset="0"/>
                </a:rPr>
                <a:t>Collagen deposition</a:t>
              </a:r>
            </a:p>
            <a:p>
              <a:pPr algn="ctr"/>
              <a:r>
                <a:rPr lang="en-US" sz="1500" b="1" dirty="0">
                  <a:solidFill>
                    <a:srgbClr val="0070C0"/>
                  </a:solidFill>
                  <a:latin typeface="Arial" panose="020B0604020202020204" pitchFamily="34" charset="0"/>
                </a:rPr>
                <a:t>Interstitial fibrosis</a:t>
              </a:r>
            </a:p>
          </p:txBody>
        </p:sp>
        <p:sp>
          <p:nvSpPr>
            <p:cNvPr id="217" name="Freeform 216">
              <a:extLst>
                <a:ext uri="{FF2B5EF4-FFF2-40B4-BE49-F238E27FC236}">
                  <a16:creationId xmlns:a16="http://schemas.microsoft.com/office/drawing/2014/main" id="{8ACE90A6-C079-23D2-A951-955CEE04A0D3}"/>
                </a:ext>
              </a:extLst>
            </p:cNvPr>
            <p:cNvSpPr/>
            <p:nvPr/>
          </p:nvSpPr>
          <p:spPr bwMode="auto">
            <a:xfrm>
              <a:off x="7982075" y="4838639"/>
              <a:ext cx="799587" cy="186860"/>
            </a:xfrm>
            <a:custGeom>
              <a:avLst/>
              <a:gdLst>
                <a:gd name="connsiteX0" fmla="*/ 117695 w 1991412"/>
                <a:gd name="connsiteY0" fmla="*/ 280657 h 698377"/>
                <a:gd name="connsiteX1" fmla="*/ 117695 w 1991412"/>
                <a:gd name="connsiteY1" fmla="*/ 280657 h 698377"/>
                <a:gd name="connsiteX2" fmla="*/ 81481 w 1991412"/>
                <a:gd name="connsiteY2" fmla="*/ 298764 h 698377"/>
                <a:gd name="connsiteX3" fmla="*/ 72428 w 1991412"/>
                <a:gd name="connsiteY3" fmla="*/ 325925 h 698377"/>
                <a:gd name="connsiteX4" fmla="*/ 63374 w 1991412"/>
                <a:gd name="connsiteY4" fmla="*/ 371192 h 698377"/>
                <a:gd name="connsiteX5" fmla="*/ 54321 w 1991412"/>
                <a:gd name="connsiteY5" fmla="*/ 380246 h 698377"/>
                <a:gd name="connsiteX6" fmla="*/ 49794 w 1991412"/>
                <a:gd name="connsiteY6" fmla="*/ 393826 h 698377"/>
                <a:gd name="connsiteX7" fmla="*/ 45267 w 1991412"/>
                <a:gd name="connsiteY7" fmla="*/ 434566 h 698377"/>
                <a:gd name="connsiteX8" fmla="*/ 36214 w 1991412"/>
                <a:gd name="connsiteY8" fmla="*/ 443620 h 698377"/>
                <a:gd name="connsiteX9" fmla="*/ 18107 w 1991412"/>
                <a:gd name="connsiteY9" fmla="*/ 470780 h 698377"/>
                <a:gd name="connsiteX10" fmla="*/ 0 w 1991412"/>
                <a:gd name="connsiteY10" fmla="*/ 488887 h 698377"/>
                <a:gd name="connsiteX11" fmla="*/ 4527 w 1991412"/>
                <a:gd name="connsiteY11" fmla="*/ 516048 h 698377"/>
                <a:gd name="connsiteX12" fmla="*/ 22634 w 1991412"/>
                <a:gd name="connsiteY12" fmla="*/ 538681 h 698377"/>
                <a:gd name="connsiteX13" fmla="*/ 27160 w 1991412"/>
                <a:gd name="connsiteY13" fmla="*/ 552261 h 698377"/>
                <a:gd name="connsiteX14" fmla="*/ 31687 w 1991412"/>
                <a:gd name="connsiteY14" fmla="*/ 570368 h 698377"/>
                <a:gd name="connsiteX15" fmla="*/ 40740 w 1991412"/>
                <a:gd name="connsiteY15" fmla="*/ 583949 h 698377"/>
                <a:gd name="connsiteX16" fmla="*/ 95061 w 1991412"/>
                <a:gd name="connsiteY16" fmla="*/ 597529 h 698377"/>
                <a:gd name="connsiteX17" fmla="*/ 108641 w 1991412"/>
                <a:gd name="connsiteY17" fmla="*/ 602055 h 698377"/>
                <a:gd name="connsiteX18" fmla="*/ 144855 w 1991412"/>
                <a:gd name="connsiteY18" fmla="*/ 611109 h 698377"/>
                <a:gd name="connsiteX19" fmla="*/ 185596 w 1991412"/>
                <a:gd name="connsiteY19" fmla="*/ 624689 h 698377"/>
                <a:gd name="connsiteX20" fmla="*/ 221810 w 1991412"/>
                <a:gd name="connsiteY20" fmla="*/ 633743 h 698377"/>
                <a:gd name="connsiteX21" fmla="*/ 647323 w 1991412"/>
                <a:gd name="connsiteY21" fmla="*/ 633743 h 698377"/>
                <a:gd name="connsiteX22" fmla="*/ 688063 w 1991412"/>
                <a:gd name="connsiteY22" fmla="*/ 638269 h 698377"/>
                <a:gd name="connsiteX23" fmla="*/ 774071 w 1991412"/>
                <a:gd name="connsiteY23" fmla="*/ 642796 h 698377"/>
                <a:gd name="connsiteX24" fmla="*/ 801232 w 1991412"/>
                <a:gd name="connsiteY24" fmla="*/ 647323 h 698377"/>
                <a:gd name="connsiteX25" fmla="*/ 918927 w 1991412"/>
                <a:gd name="connsiteY25" fmla="*/ 656376 h 698377"/>
                <a:gd name="connsiteX26" fmla="*/ 1000408 w 1991412"/>
                <a:gd name="connsiteY26" fmla="*/ 665430 h 698377"/>
                <a:gd name="connsiteX27" fmla="*/ 1244851 w 1991412"/>
                <a:gd name="connsiteY27" fmla="*/ 669956 h 698377"/>
                <a:gd name="connsiteX28" fmla="*/ 1290119 w 1991412"/>
                <a:gd name="connsiteY28" fmla="*/ 674483 h 698377"/>
                <a:gd name="connsiteX29" fmla="*/ 1312752 w 1991412"/>
                <a:gd name="connsiteY29" fmla="*/ 679010 h 698377"/>
                <a:gd name="connsiteX30" fmla="*/ 1367073 w 1991412"/>
                <a:gd name="connsiteY30" fmla="*/ 683537 h 698377"/>
                <a:gd name="connsiteX31" fmla="*/ 1475715 w 1991412"/>
                <a:gd name="connsiteY31" fmla="*/ 692590 h 698377"/>
                <a:gd name="connsiteX32" fmla="*/ 1498348 w 1991412"/>
                <a:gd name="connsiteY32" fmla="*/ 697117 h 698377"/>
                <a:gd name="connsiteX33" fmla="*/ 1629624 w 1991412"/>
                <a:gd name="connsiteY33" fmla="*/ 692590 h 698377"/>
                <a:gd name="connsiteX34" fmla="*/ 1634150 w 1991412"/>
                <a:gd name="connsiteY34" fmla="*/ 679010 h 698377"/>
                <a:gd name="connsiteX35" fmla="*/ 1625097 w 1991412"/>
                <a:gd name="connsiteY35" fmla="*/ 669956 h 698377"/>
                <a:gd name="connsiteX36" fmla="*/ 1620570 w 1991412"/>
                <a:gd name="connsiteY36" fmla="*/ 656376 h 698377"/>
                <a:gd name="connsiteX37" fmla="*/ 1643204 w 1991412"/>
                <a:gd name="connsiteY37" fmla="*/ 642796 h 698377"/>
                <a:gd name="connsiteX38" fmla="*/ 1670364 w 1991412"/>
                <a:gd name="connsiteY38" fmla="*/ 624689 h 698377"/>
                <a:gd name="connsiteX39" fmla="*/ 1679418 w 1991412"/>
                <a:gd name="connsiteY39" fmla="*/ 615636 h 698377"/>
                <a:gd name="connsiteX40" fmla="*/ 1715632 w 1991412"/>
                <a:gd name="connsiteY40" fmla="*/ 588475 h 698377"/>
                <a:gd name="connsiteX41" fmla="*/ 1706578 w 1991412"/>
                <a:gd name="connsiteY41" fmla="*/ 570368 h 698377"/>
                <a:gd name="connsiteX42" fmla="*/ 1715632 w 1991412"/>
                <a:gd name="connsiteY42" fmla="*/ 561315 h 698377"/>
                <a:gd name="connsiteX43" fmla="*/ 1724685 w 1991412"/>
                <a:gd name="connsiteY43" fmla="*/ 547735 h 698377"/>
                <a:gd name="connsiteX44" fmla="*/ 1742792 w 1991412"/>
                <a:gd name="connsiteY44" fmla="*/ 525101 h 698377"/>
                <a:gd name="connsiteX45" fmla="*/ 1756372 w 1991412"/>
                <a:gd name="connsiteY45" fmla="*/ 502467 h 698377"/>
                <a:gd name="connsiteX46" fmla="*/ 1760899 w 1991412"/>
                <a:gd name="connsiteY46" fmla="*/ 488887 h 698377"/>
                <a:gd name="connsiteX47" fmla="*/ 1769952 w 1991412"/>
                <a:gd name="connsiteY47" fmla="*/ 475307 h 698377"/>
                <a:gd name="connsiteX48" fmla="*/ 1774479 w 1991412"/>
                <a:gd name="connsiteY48" fmla="*/ 457200 h 698377"/>
                <a:gd name="connsiteX49" fmla="*/ 1779006 w 1991412"/>
                <a:gd name="connsiteY49" fmla="*/ 443620 h 698377"/>
                <a:gd name="connsiteX50" fmla="*/ 1756372 w 1991412"/>
                <a:gd name="connsiteY50" fmla="*/ 430040 h 698377"/>
                <a:gd name="connsiteX51" fmla="*/ 1729212 w 1991412"/>
                <a:gd name="connsiteY51" fmla="*/ 420986 h 698377"/>
                <a:gd name="connsiteX52" fmla="*/ 1692998 w 1991412"/>
                <a:gd name="connsiteY52" fmla="*/ 411933 h 698377"/>
                <a:gd name="connsiteX53" fmla="*/ 1593410 w 1991412"/>
                <a:gd name="connsiteY53" fmla="*/ 407406 h 698377"/>
                <a:gd name="connsiteX54" fmla="*/ 1398760 w 1991412"/>
                <a:gd name="connsiteY54" fmla="*/ 393826 h 698377"/>
                <a:gd name="connsiteX55" fmla="*/ 1403287 w 1991412"/>
                <a:gd name="connsiteY55" fmla="*/ 375719 h 698377"/>
                <a:gd name="connsiteX56" fmla="*/ 1448554 w 1991412"/>
                <a:gd name="connsiteY56" fmla="*/ 357612 h 698377"/>
                <a:gd name="connsiteX57" fmla="*/ 1489295 w 1991412"/>
                <a:gd name="connsiteY57" fmla="*/ 348558 h 698377"/>
                <a:gd name="connsiteX58" fmla="*/ 1543616 w 1991412"/>
                <a:gd name="connsiteY58" fmla="*/ 339505 h 698377"/>
                <a:gd name="connsiteX59" fmla="*/ 1611517 w 1991412"/>
                <a:gd name="connsiteY59" fmla="*/ 334978 h 698377"/>
                <a:gd name="connsiteX60" fmla="*/ 1665837 w 1991412"/>
                <a:gd name="connsiteY60" fmla="*/ 325925 h 698377"/>
                <a:gd name="connsiteX61" fmla="*/ 1679418 w 1991412"/>
                <a:gd name="connsiteY61" fmla="*/ 321398 h 698377"/>
                <a:gd name="connsiteX62" fmla="*/ 1697525 w 1991412"/>
                <a:gd name="connsiteY62" fmla="*/ 316871 h 698377"/>
                <a:gd name="connsiteX63" fmla="*/ 1711105 w 1991412"/>
                <a:gd name="connsiteY63" fmla="*/ 312345 h 698377"/>
                <a:gd name="connsiteX64" fmla="*/ 1729212 w 1991412"/>
                <a:gd name="connsiteY64" fmla="*/ 307818 h 698377"/>
                <a:gd name="connsiteX65" fmla="*/ 1742792 w 1991412"/>
                <a:gd name="connsiteY65" fmla="*/ 303291 h 698377"/>
                <a:gd name="connsiteX66" fmla="*/ 1819746 w 1991412"/>
                <a:gd name="connsiteY66" fmla="*/ 289711 h 698377"/>
                <a:gd name="connsiteX67" fmla="*/ 1846907 w 1991412"/>
                <a:gd name="connsiteY67" fmla="*/ 280657 h 698377"/>
                <a:gd name="connsiteX68" fmla="*/ 1860487 w 1991412"/>
                <a:gd name="connsiteY68" fmla="*/ 271604 h 698377"/>
                <a:gd name="connsiteX69" fmla="*/ 1887647 w 1991412"/>
                <a:gd name="connsiteY69" fmla="*/ 267077 h 698377"/>
                <a:gd name="connsiteX70" fmla="*/ 1914808 w 1991412"/>
                <a:gd name="connsiteY70" fmla="*/ 258024 h 698377"/>
                <a:gd name="connsiteX71" fmla="*/ 1923861 w 1991412"/>
                <a:gd name="connsiteY71" fmla="*/ 248970 h 698377"/>
                <a:gd name="connsiteX72" fmla="*/ 1932915 w 1991412"/>
                <a:gd name="connsiteY72" fmla="*/ 194649 h 698377"/>
                <a:gd name="connsiteX73" fmla="*/ 1951022 w 1991412"/>
                <a:gd name="connsiteY73" fmla="*/ 172016 h 698377"/>
                <a:gd name="connsiteX74" fmla="*/ 1969129 w 1991412"/>
                <a:gd name="connsiteY74" fmla="*/ 117695 h 698377"/>
                <a:gd name="connsiteX75" fmla="*/ 1973655 w 1991412"/>
                <a:gd name="connsiteY75" fmla="*/ 104115 h 698377"/>
                <a:gd name="connsiteX76" fmla="*/ 1982709 w 1991412"/>
                <a:gd name="connsiteY76" fmla="*/ 90535 h 698377"/>
                <a:gd name="connsiteX77" fmla="*/ 1978182 w 1991412"/>
                <a:gd name="connsiteY77" fmla="*/ 27160 h 698377"/>
                <a:gd name="connsiteX78" fmla="*/ 1928388 w 1991412"/>
                <a:gd name="connsiteY78" fmla="*/ 22634 h 698377"/>
                <a:gd name="connsiteX79" fmla="*/ 1901228 w 1991412"/>
                <a:gd name="connsiteY79" fmla="*/ 13580 h 698377"/>
                <a:gd name="connsiteX80" fmla="*/ 1874067 w 1991412"/>
                <a:gd name="connsiteY80" fmla="*/ 9053 h 698377"/>
                <a:gd name="connsiteX81" fmla="*/ 1819746 w 1991412"/>
                <a:gd name="connsiteY81" fmla="*/ 0 h 698377"/>
                <a:gd name="connsiteX82" fmla="*/ 1747319 w 1991412"/>
                <a:gd name="connsiteY82" fmla="*/ 9053 h 698377"/>
                <a:gd name="connsiteX83" fmla="*/ 1733738 w 1991412"/>
                <a:gd name="connsiteY83" fmla="*/ 13580 h 698377"/>
                <a:gd name="connsiteX84" fmla="*/ 1697525 w 1991412"/>
                <a:gd name="connsiteY84" fmla="*/ 22634 h 698377"/>
                <a:gd name="connsiteX85" fmla="*/ 1661311 w 1991412"/>
                <a:gd name="connsiteY85" fmla="*/ 27160 h 698377"/>
                <a:gd name="connsiteX86" fmla="*/ 1611517 w 1991412"/>
                <a:gd name="connsiteY86" fmla="*/ 36214 h 698377"/>
                <a:gd name="connsiteX87" fmla="*/ 1548142 w 1991412"/>
                <a:gd name="connsiteY87" fmla="*/ 45267 h 698377"/>
                <a:gd name="connsiteX88" fmla="*/ 1493822 w 1991412"/>
                <a:gd name="connsiteY88" fmla="*/ 49794 h 698377"/>
                <a:gd name="connsiteX89" fmla="*/ 1480241 w 1991412"/>
                <a:gd name="connsiteY89" fmla="*/ 54321 h 698377"/>
                <a:gd name="connsiteX90" fmla="*/ 1421394 w 1991412"/>
                <a:gd name="connsiteY90" fmla="*/ 63374 h 698377"/>
                <a:gd name="connsiteX91" fmla="*/ 1389707 w 1991412"/>
                <a:gd name="connsiteY91" fmla="*/ 67901 h 698377"/>
                <a:gd name="connsiteX92" fmla="*/ 1321806 w 1991412"/>
                <a:gd name="connsiteY92" fmla="*/ 72428 h 698377"/>
                <a:gd name="connsiteX93" fmla="*/ 1281065 w 1991412"/>
                <a:gd name="connsiteY93" fmla="*/ 76954 h 698377"/>
                <a:gd name="connsiteX94" fmla="*/ 1267485 w 1991412"/>
                <a:gd name="connsiteY94" fmla="*/ 81481 h 698377"/>
                <a:gd name="connsiteX95" fmla="*/ 1190531 w 1991412"/>
                <a:gd name="connsiteY95" fmla="*/ 90535 h 698377"/>
                <a:gd name="connsiteX96" fmla="*/ 1054729 w 1991412"/>
                <a:gd name="connsiteY96" fmla="*/ 95061 h 698377"/>
                <a:gd name="connsiteX97" fmla="*/ 959667 w 1991412"/>
                <a:gd name="connsiteY97" fmla="*/ 99588 h 698377"/>
                <a:gd name="connsiteX98" fmla="*/ 896293 w 1991412"/>
                <a:gd name="connsiteY98" fmla="*/ 108642 h 698377"/>
                <a:gd name="connsiteX99" fmla="*/ 860079 w 1991412"/>
                <a:gd name="connsiteY99" fmla="*/ 113168 h 698377"/>
                <a:gd name="connsiteX100" fmla="*/ 769544 w 1991412"/>
                <a:gd name="connsiteY100" fmla="*/ 126749 h 698377"/>
                <a:gd name="connsiteX101" fmla="*/ 710697 w 1991412"/>
                <a:gd name="connsiteY101" fmla="*/ 135802 h 698377"/>
                <a:gd name="connsiteX102" fmla="*/ 688063 w 1991412"/>
                <a:gd name="connsiteY102" fmla="*/ 140329 h 698377"/>
                <a:gd name="connsiteX103" fmla="*/ 620162 w 1991412"/>
                <a:gd name="connsiteY103" fmla="*/ 144855 h 698377"/>
                <a:gd name="connsiteX104" fmla="*/ 583948 w 1991412"/>
                <a:gd name="connsiteY104" fmla="*/ 153909 h 698377"/>
                <a:gd name="connsiteX105" fmla="*/ 565841 w 1991412"/>
                <a:gd name="connsiteY105" fmla="*/ 158436 h 698377"/>
                <a:gd name="connsiteX106" fmla="*/ 534154 w 1991412"/>
                <a:gd name="connsiteY106" fmla="*/ 162962 h 698377"/>
                <a:gd name="connsiteX107" fmla="*/ 516047 w 1991412"/>
                <a:gd name="connsiteY107" fmla="*/ 167489 h 698377"/>
                <a:gd name="connsiteX108" fmla="*/ 493414 w 1991412"/>
                <a:gd name="connsiteY108" fmla="*/ 172016 h 698377"/>
                <a:gd name="connsiteX109" fmla="*/ 461727 w 1991412"/>
                <a:gd name="connsiteY109" fmla="*/ 176543 h 698377"/>
                <a:gd name="connsiteX110" fmla="*/ 402879 w 1991412"/>
                <a:gd name="connsiteY110" fmla="*/ 185596 h 698377"/>
                <a:gd name="connsiteX111" fmla="*/ 353085 w 1991412"/>
                <a:gd name="connsiteY111" fmla="*/ 199176 h 698377"/>
                <a:gd name="connsiteX112" fmla="*/ 316871 w 1991412"/>
                <a:gd name="connsiteY112" fmla="*/ 208230 h 698377"/>
                <a:gd name="connsiteX113" fmla="*/ 289711 w 1991412"/>
                <a:gd name="connsiteY113" fmla="*/ 217283 h 698377"/>
                <a:gd name="connsiteX114" fmla="*/ 271604 w 1991412"/>
                <a:gd name="connsiteY114" fmla="*/ 221810 h 698377"/>
                <a:gd name="connsiteX115" fmla="*/ 258024 w 1991412"/>
                <a:gd name="connsiteY115" fmla="*/ 226337 h 698377"/>
                <a:gd name="connsiteX116" fmla="*/ 212756 w 1991412"/>
                <a:gd name="connsiteY116" fmla="*/ 230863 h 698377"/>
                <a:gd name="connsiteX117" fmla="*/ 199176 w 1991412"/>
                <a:gd name="connsiteY117" fmla="*/ 235390 h 698377"/>
                <a:gd name="connsiteX118" fmla="*/ 176542 w 1991412"/>
                <a:gd name="connsiteY118" fmla="*/ 239917 h 698377"/>
                <a:gd name="connsiteX119" fmla="*/ 162962 w 1991412"/>
                <a:gd name="connsiteY119" fmla="*/ 248970 h 698377"/>
                <a:gd name="connsiteX120" fmla="*/ 131275 w 1991412"/>
                <a:gd name="connsiteY120" fmla="*/ 258024 h 698377"/>
                <a:gd name="connsiteX121" fmla="*/ 117695 w 1991412"/>
                <a:gd name="connsiteY121" fmla="*/ 280657 h 698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1991412" h="698377">
                  <a:moveTo>
                    <a:pt x="117695" y="280657"/>
                  </a:moveTo>
                  <a:lnTo>
                    <a:pt x="117695" y="280657"/>
                  </a:lnTo>
                  <a:cubicBezTo>
                    <a:pt x="105624" y="286693"/>
                    <a:pt x="91024" y="289221"/>
                    <a:pt x="81481" y="298764"/>
                  </a:cubicBezTo>
                  <a:cubicBezTo>
                    <a:pt x="74733" y="305512"/>
                    <a:pt x="73997" y="316512"/>
                    <a:pt x="72428" y="325925"/>
                  </a:cubicBezTo>
                  <a:cubicBezTo>
                    <a:pt x="71859" y="329337"/>
                    <a:pt x="66751" y="364438"/>
                    <a:pt x="63374" y="371192"/>
                  </a:cubicBezTo>
                  <a:cubicBezTo>
                    <a:pt x="61465" y="375009"/>
                    <a:pt x="57339" y="377228"/>
                    <a:pt x="54321" y="380246"/>
                  </a:cubicBezTo>
                  <a:cubicBezTo>
                    <a:pt x="52812" y="384773"/>
                    <a:pt x="50578" y="389119"/>
                    <a:pt x="49794" y="393826"/>
                  </a:cubicBezTo>
                  <a:cubicBezTo>
                    <a:pt x="47548" y="407304"/>
                    <a:pt x="48862" y="421384"/>
                    <a:pt x="45267" y="434566"/>
                  </a:cubicBezTo>
                  <a:cubicBezTo>
                    <a:pt x="44144" y="438683"/>
                    <a:pt x="39232" y="440602"/>
                    <a:pt x="36214" y="443620"/>
                  </a:cubicBezTo>
                  <a:cubicBezTo>
                    <a:pt x="25450" y="475910"/>
                    <a:pt x="40713" y="436872"/>
                    <a:pt x="18107" y="470780"/>
                  </a:cubicBezTo>
                  <a:cubicBezTo>
                    <a:pt x="4311" y="491473"/>
                    <a:pt x="25867" y="480264"/>
                    <a:pt x="0" y="488887"/>
                  </a:cubicBezTo>
                  <a:cubicBezTo>
                    <a:pt x="1509" y="497941"/>
                    <a:pt x="1625" y="507340"/>
                    <a:pt x="4527" y="516048"/>
                  </a:cubicBezTo>
                  <a:cubicBezTo>
                    <a:pt x="7383" y="524616"/>
                    <a:pt x="16452" y="532499"/>
                    <a:pt x="22634" y="538681"/>
                  </a:cubicBezTo>
                  <a:cubicBezTo>
                    <a:pt x="24143" y="543208"/>
                    <a:pt x="25849" y="547673"/>
                    <a:pt x="27160" y="552261"/>
                  </a:cubicBezTo>
                  <a:cubicBezTo>
                    <a:pt x="28869" y="558243"/>
                    <a:pt x="29236" y="564650"/>
                    <a:pt x="31687" y="570368"/>
                  </a:cubicBezTo>
                  <a:cubicBezTo>
                    <a:pt x="33830" y="575369"/>
                    <a:pt x="36126" y="581065"/>
                    <a:pt x="40740" y="583949"/>
                  </a:cubicBezTo>
                  <a:cubicBezTo>
                    <a:pt x="55876" y="593409"/>
                    <a:pt x="78427" y="593833"/>
                    <a:pt x="95061" y="597529"/>
                  </a:cubicBezTo>
                  <a:cubicBezTo>
                    <a:pt x="99719" y="598564"/>
                    <a:pt x="104038" y="600800"/>
                    <a:pt x="108641" y="602055"/>
                  </a:cubicBezTo>
                  <a:cubicBezTo>
                    <a:pt x="120645" y="605329"/>
                    <a:pt x="133051" y="607174"/>
                    <a:pt x="144855" y="611109"/>
                  </a:cubicBezTo>
                  <a:lnTo>
                    <a:pt x="185596" y="624689"/>
                  </a:lnTo>
                  <a:cubicBezTo>
                    <a:pt x="197400" y="628624"/>
                    <a:pt x="221810" y="633743"/>
                    <a:pt x="221810" y="633743"/>
                  </a:cubicBezTo>
                  <a:cubicBezTo>
                    <a:pt x="416046" y="625649"/>
                    <a:pt x="352348" y="626276"/>
                    <a:pt x="647323" y="633743"/>
                  </a:cubicBezTo>
                  <a:cubicBezTo>
                    <a:pt x="660982" y="634089"/>
                    <a:pt x="674434" y="637296"/>
                    <a:pt x="688063" y="638269"/>
                  </a:cubicBezTo>
                  <a:cubicBezTo>
                    <a:pt x="716699" y="640314"/>
                    <a:pt x="745402" y="641287"/>
                    <a:pt x="774071" y="642796"/>
                  </a:cubicBezTo>
                  <a:cubicBezTo>
                    <a:pt x="783125" y="644305"/>
                    <a:pt x="792110" y="646309"/>
                    <a:pt x="801232" y="647323"/>
                  </a:cubicBezTo>
                  <a:cubicBezTo>
                    <a:pt x="840330" y="651667"/>
                    <a:pt x="879773" y="652816"/>
                    <a:pt x="918927" y="656376"/>
                  </a:cubicBezTo>
                  <a:cubicBezTo>
                    <a:pt x="946444" y="658878"/>
                    <a:pt x="972633" y="664562"/>
                    <a:pt x="1000408" y="665430"/>
                  </a:cubicBezTo>
                  <a:cubicBezTo>
                    <a:pt x="1081863" y="667975"/>
                    <a:pt x="1163370" y="668447"/>
                    <a:pt x="1244851" y="669956"/>
                  </a:cubicBezTo>
                  <a:cubicBezTo>
                    <a:pt x="1259940" y="671465"/>
                    <a:pt x="1275087" y="672479"/>
                    <a:pt x="1290119" y="674483"/>
                  </a:cubicBezTo>
                  <a:cubicBezTo>
                    <a:pt x="1297745" y="675500"/>
                    <a:pt x="1305111" y="678111"/>
                    <a:pt x="1312752" y="679010"/>
                  </a:cubicBezTo>
                  <a:cubicBezTo>
                    <a:pt x="1330797" y="681133"/>
                    <a:pt x="1348966" y="682028"/>
                    <a:pt x="1367073" y="683537"/>
                  </a:cubicBezTo>
                  <a:cubicBezTo>
                    <a:pt x="1418011" y="696269"/>
                    <a:pt x="1361887" y="683483"/>
                    <a:pt x="1475715" y="692590"/>
                  </a:cubicBezTo>
                  <a:cubicBezTo>
                    <a:pt x="1483384" y="693204"/>
                    <a:pt x="1490804" y="695608"/>
                    <a:pt x="1498348" y="697117"/>
                  </a:cubicBezTo>
                  <a:cubicBezTo>
                    <a:pt x="1542107" y="695608"/>
                    <a:pt x="1586223" y="698377"/>
                    <a:pt x="1629624" y="692590"/>
                  </a:cubicBezTo>
                  <a:cubicBezTo>
                    <a:pt x="1634354" y="691959"/>
                    <a:pt x="1635086" y="683689"/>
                    <a:pt x="1634150" y="679010"/>
                  </a:cubicBezTo>
                  <a:cubicBezTo>
                    <a:pt x="1633313" y="674825"/>
                    <a:pt x="1628115" y="672974"/>
                    <a:pt x="1625097" y="669956"/>
                  </a:cubicBezTo>
                  <a:cubicBezTo>
                    <a:pt x="1623588" y="665429"/>
                    <a:pt x="1619634" y="661055"/>
                    <a:pt x="1620570" y="656376"/>
                  </a:cubicBezTo>
                  <a:cubicBezTo>
                    <a:pt x="1622601" y="646222"/>
                    <a:pt x="1637199" y="646132"/>
                    <a:pt x="1643204" y="642796"/>
                  </a:cubicBezTo>
                  <a:cubicBezTo>
                    <a:pt x="1652715" y="637512"/>
                    <a:pt x="1662670" y="632382"/>
                    <a:pt x="1670364" y="624689"/>
                  </a:cubicBezTo>
                  <a:cubicBezTo>
                    <a:pt x="1673382" y="621671"/>
                    <a:pt x="1676004" y="618197"/>
                    <a:pt x="1679418" y="615636"/>
                  </a:cubicBezTo>
                  <a:cubicBezTo>
                    <a:pt x="1720363" y="584928"/>
                    <a:pt x="1694870" y="609237"/>
                    <a:pt x="1715632" y="588475"/>
                  </a:cubicBezTo>
                  <a:cubicBezTo>
                    <a:pt x="1729714" y="546223"/>
                    <a:pt x="1716637" y="600550"/>
                    <a:pt x="1706578" y="570368"/>
                  </a:cubicBezTo>
                  <a:cubicBezTo>
                    <a:pt x="1705229" y="566319"/>
                    <a:pt x="1712966" y="564648"/>
                    <a:pt x="1715632" y="561315"/>
                  </a:cubicBezTo>
                  <a:cubicBezTo>
                    <a:pt x="1719031" y="557067"/>
                    <a:pt x="1721287" y="551983"/>
                    <a:pt x="1724685" y="547735"/>
                  </a:cubicBezTo>
                  <a:cubicBezTo>
                    <a:pt x="1735911" y="533702"/>
                    <a:pt x="1733504" y="543675"/>
                    <a:pt x="1742792" y="525101"/>
                  </a:cubicBezTo>
                  <a:cubicBezTo>
                    <a:pt x="1754546" y="501594"/>
                    <a:pt x="1738688" y="520153"/>
                    <a:pt x="1756372" y="502467"/>
                  </a:cubicBezTo>
                  <a:cubicBezTo>
                    <a:pt x="1757881" y="497940"/>
                    <a:pt x="1758765" y="493155"/>
                    <a:pt x="1760899" y="488887"/>
                  </a:cubicBezTo>
                  <a:cubicBezTo>
                    <a:pt x="1763332" y="484021"/>
                    <a:pt x="1767809" y="480307"/>
                    <a:pt x="1769952" y="475307"/>
                  </a:cubicBezTo>
                  <a:cubicBezTo>
                    <a:pt x="1772403" y="469589"/>
                    <a:pt x="1772770" y="463182"/>
                    <a:pt x="1774479" y="457200"/>
                  </a:cubicBezTo>
                  <a:cubicBezTo>
                    <a:pt x="1775790" y="452612"/>
                    <a:pt x="1777497" y="448147"/>
                    <a:pt x="1779006" y="443620"/>
                  </a:cubicBezTo>
                  <a:cubicBezTo>
                    <a:pt x="1719695" y="423848"/>
                    <a:pt x="1806082" y="454895"/>
                    <a:pt x="1756372" y="430040"/>
                  </a:cubicBezTo>
                  <a:cubicBezTo>
                    <a:pt x="1747836" y="425772"/>
                    <a:pt x="1738265" y="424004"/>
                    <a:pt x="1729212" y="420986"/>
                  </a:cubicBezTo>
                  <a:cubicBezTo>
                    <a:pt x="1716557" y="416767"/>
                    <a:pt x="1707049" y="412974"/>
                    <a:pt x="1692998" y="411933"/>
                  </a:cubicBezTo>
                  <a:cubicBezTo>
                    <a:pt x="1659859" y="409478"/>
                    <a:pt x="1626606" y="408915"/>
                    <a:pt x="1593410" y="407406"/>
                  </a:cubicBezTo>
                  <a:cubicBezTo>
                    <a:pt x="1513265" y="380690"/>
                    <a:pt x="1575789" y="398610"/>
                    <a:pt x="1398760" y="393826"/>
                  </a:cubicBezTo>
                  <a:cubicBezTo>
                    <a:pt x="1400269" y="387790"/>
                    <a:pt x="1399304" y="380498"/>
                    <a:pt x="1403287" y="375719"/>
                  </a:cubicBezTo>
                  <a:cubicBezTo>
                    <a:pt x="1408217" y="369802"/>
                    <a:pt x="1445697" y="358326"/>
                    <a:pt x="1448554" y="357612"/>
                  </a:cubicBezTo>
                  <a:cubicBezTo>
                    <a:pt x="1492676" y="346581"/>
                    <a:pt x="1437619" y="360041"/>
                    <a:pt x="1489295" y="348558"/>
                  </a:cubicBezTo>
                  <a:cubicBezTo>
                    <a:pt x="1519243" y="341903"/>
                    <a:pt x="1501152" y="343198"/>
                    <a:pt x="1543616" y="339505"/>
                  </a:cubicBezTo>
                  <a:cubicBezTo>
                    <a:pt x="1566215" y="337540"/>
                    <a:pt x="1588883" y="336487"/>
                    <a:pt x="1611517" y="334978"/>
                  </a:cubicBezTo>
                  <a:cubicBezTo>
                    <a:pt x="1659487" y="322985"/>
                    <a:pt x="1588135" y="340052"/>
                    <a:pt x="1665837" y="325925"/>
                  </a:cubicBezTo>
                  <a:cubicBezTo>
                    <a:pt x="1670532" y="325071"/>
                    <a:pt x="1674830" y="322709"/>
                    <a:pt x="1679418" y="321398"/>
                  </a:cubicBezTo>
                  <a:cubicBezTo>
                    <a:pt x="1685400" y="319689"/>
                    <a:pt x="1691543" y="318580"/>
                    <a:pt x="1697525" y="316871"/>
                  </a:cubicBezTo>
                  <a:cubicBezTo>
                    <a:pt x="1702113" y="315560"/>
                    <a:pt x="1706517" y="313656"/>
                    <a:pt x="1711105" y="312345"/>
                  </a:cubicBezTo>
                  <a:cubicBezTo>
                    <a:pt x="1717087" y="310636"/>
                    <a:pt x="1723230" y="309527"/>
                    <a:pt x="1729212" y="307818"/>
                  </a:cubicBezTo>
                  <a:cubicBezTo>
                    <a:pt x="1733800" y="306507"/>
                    <a:pt x="1738113" y="304227"/>
                    <a:pt x="1742792" y="303291"/>
                  </a:cubicBezTo>
                  <a:cubicBezTo>
                    <a:pt x="1771174" y="297614"/>
                    <a:pt x="1790752" y="299376"/>
                    <a:pt x="1819746" y="289711"/>
                  </a:cubicBezTo>
                  <a:lnTo>
                    <a:pt x="1846907" y="280657"/>
                  </a:lnTo>
                  <a:cubicBezTo>
                    <a:pt x="1852068" y="278937"/>
                    <a:pt x="1855326" y="273324"/>
                    <a:pt x="1860487" y="271604"/>
                  </a:cubicBezTo>
                  <a:cubicBezTo>
                    <a:pt x="1869194" y="268702"/>
                    <a:pt x="1878743" y="269303"/>
                    <a:pt x="1887647" y="267077"/>
                  </a:cubicBezTo>
                  <a:cubicBezTo>
                    <a:pt x="1896905" y="264762"/>
                    <a:pt x="1914808" y="258024"/>
                    <a:pt x="1914808" y="258024"/>
                  </a:cubicBezTo>
                  <a:cubicBezTo>
                    <a:pt x="1917826" y="255006"/>
                    <a:pt x="1921665" y="252630"/>
                    <a:pt x="1923861" y="248970"/>
                  </a:cubicBezTo>
                  <a:cubicBezTo>
                    <a:pt x="1931436" y="236345"/>
                    <a:pt x="1931508" y="200277"/>
                    <a:pt x="1932915" y="194649"/>
                  </a:cubicBezTo>
                  <a:cubicBezTo>
                    <a:pt x="1934819" y="187033"/>
                    <a:pt x="1945586" y="177451"/>
                    <a:pt x="1951022" y="172016"/>
                  </a:cubicBezTo>
                  <a:lnTo>
                    <a:pt x="1969129" y="117695"/>
                  </a:lnTo>
                  <a:cubicBezTo>
                    <a:pt x="1970638" y="113168"/>
                    <a:pt x="1971008" y="108085"/>
                    <a:pt x="1973655" y="104115"/>
                  </a:cubicBezTo>
                  <a:lnTo>
                    <a:pt x="1982709" y="90535"/>
                  </a:lnTo>
                  <a:cubicBezTo>
                    <a:pt x="1981200" y="69410"/>
                    <a:pt x="1991412" y="43698"/>
                    <a:pt x="1978182" y="27160"/>
                  </a:cubicBezTo>
                  <a:cubicBezTo>
                    <a:pt x="1967771" y="14146"/>
                    <a:pt x="1944801" y="25530"/>
                    <a:pt x="1928388" y="22634"/>
                  </a:cubicBezTo>
                  <a:cubicBezTo>
                    <a:pt x="1918990" y="20976"/>
                    <a:pt x="1910281" y="16598"/>
                    <a:pt x="1901228" y="13580"/>
                  </a:cubicBezTo>
                  <a:cubicBezTo>
                    <a:pt x="1892521" y="10677"/>
                    <a:pt x="1883139" y="10449"/>
                    <a:pt x="1874067" y="9053"/>
                  </a:cubicBezTo>
                  <a:cubicBezTo>
                    <a:pt x="1825397" y="1566"/>
                    <a:pt x="1859596" y="7970"/>
                    <a:pt x="1819746" y="0"/>
                  </a:cubicBezTo>
                  <a:cubicBezTo>
                    <a:pt x="1796989" y="2276"/>
                    <a:pt x="1770286" y="3950"/>
                    <a:pt x="1747319" y="9053"/>
                  </a:cubicBezTo>
                  <a:cubicBezTo>
                    <a:pt x="1742661" y="10088"/>
                    <a:pt x="1738342" y="12324"/>
                    <a:pt x="1733738" y="13580"/>
                  </a:cubicBezTo>
                  <a:cubicBezTo>
                    <a:pt x="1721734" y="16854"/>
                    <a:pt x="1709596" y="19616"/>
                    <a:pt x="1697525" y="22634"/>
                  </a:cubicBezTo>
                  <a:cubicBezTo>
                    <a:pt x="1685723" y="25585"/>
                    <a:pt x="1673382" y="25651"/>
                    <a:pt x="1661311" y="27160"/>
                  </a:cubicBezTo>
                  <a:cubicBezTo>
                    <a:pt x="1630331" y="34905"/>
                    <a:pt x="1653687" y="29726"/>
                    <a:pt x="1611517" y="36214"/>
                  </a:cubicBezTo>
                  <a:cubicBezTo>
                    <a:pt x="1578898" y="41233"/>
                    <a:pt x="1584794" y="41602"/>
                    <a:pt x="1548142" y="45267"/>
                  </a:cubicBezTo>
                  <a:cubicBezTo>
                    <a:pt x="1530063" y="47075"/>
                    <a:pt x="1511929" y="48285"/>
                    <a:pt x="1493822" y="49794"/>
                  </a:cubicBezTo>
                  <a:cubicBezTo>
                    <a:pt x="1489295" y="51303"/>
                    <a:pt x="1484870" y="53164"/>
                    <a:pt x="1480241" y="54321"/>
                  </a:cubicBezTo>
                  <a:cubicBezTo>
                    <a:pt x="1458504" y="59756"/>
                    <a:pt x="1444964" y="60231"/>
                    <a:pt x="1421394" y="63374"/>
                  </a:cubicBezTo>
                  <a:cubicBezTo>
                    <a:pt x="1410818" y="64784"/>
                    <a:pt x="1400333" y="66935"/>
                    <a:pt x="1389707" y="67901"/>
                  </a:cubicBezTo>
                  <a:cubicBezTo>
                    <a:pt x="1367116" y="69955"/>
                    <a:pt x="1344412" y="70544"/>
                    <a:pt x="1321806" y="72428"/>
                  </a:cubicBezTo>
                  <a:cubicBezTo>
                    <a:pt x="1308189" y="73563"/>
                    <a:pt x="1294645" y="75445"/>
                    <a:pt x="1281065" y="76954"/>
                  </a:cubicBezTo>
                  <a:cubicBezTo>
                    <a:pt x="1276538" y="78463"/>
                    <a:pt x="1272143" y="80446"/>
                    <a:pt x="1267485" y="81481"/>
                  </a:cubicBezTo>
                  <a:cubicBezTo>
                    <a:pt x="1245734" y="86315"/>
                    <a:pt x="1209791" y="89596"/>
                    <a:pt x="1190531" y="90535"/>
                  </a:cubicBezTo>
                  <a:cubicBezTo>
                    <a:pt x="1145292" y="92742"/>
                    <a:pt x="1099987" y="93286"/>
                    <a:pt x="1054729" y="95061"/>
                  </a:cubicBezTo>
                  <a:lnTo>
                    <a:pt x="959667" y="99588"/>
                  </a:lnTo>
                  <a:lnTo>
                    <a:pt x="896293" y="108642"/>
                  </a:lnTo>
                  <a:cubicBezTo>
                    <a:pt x="884222" y="110151"/>
                    <a:pt x="872079" y="111168"/>
                    <a:pt x="860079" y="113168"/>
                  </a:cubicBezTo>
                  <a:cubicBezTo>
                    <a:pt x="769857" y="128205"/>
                    <a:pt x="859772" y="117726"/>
                    <a:pt x="769544" y="126749"/>
                  </a:cubicBezTo>
                  <a:cubicBezTo>
                    <a:pt x="731848" y="136172"/>
                    <a:pt x="771530" y="127111"/>
                    <a:pt x="710697" y="135802"/>
                  </a:cubicBezTo>
                  <a:cubicBezTo>
                    <a:pt x="703080" y="136890"/>
                    <a:pt x="695719" y="139563"/>
                    <a:pt x="688063" y="140329"/>
                  </a:cubicBezTo>
                  <a:cubicBezTo>
                    <a:pt x="665492" y="142586"/>
                    <a:pt x="642796" y="143346"/>
                    <a:pt x="620162" y="144855"/>
                  </a:cubicBezTo>
                  <a:cubicBezTo>
                    <a:pt x="595895" y="152945"/>
                    <a:pt x="616723" y="146625"/>
                    <a:pt x="583948" y="153909"/>
                  </a:cubicBezTo>
                  <a:cubicBezTo>
                    <a:pt x="577875" y="155259"/>
                    <a:pt x="571962" y="157323"/>
                    <a:pt x="565841" y="158436"/>
                  </a:cubicBezTo>
                  <a:cubicBezTo>
                    <a:pt x="555344" y="160345"/>
                    <a:pt x="544651" y="161053"/>
                    <a:pt x="534154" y="162962"/>
                  </a:cubicBezTo>
                  <a:cubicBezTo>
                    <a:pt x="528033" y="164075"/>
                    <a:pt x="522120" y="166139"/>
                    <a:pt x="516047" y="167489"/>
                  </a:cubicBezTo>
                  <a:cubicBezTo>
                    <a:pt x="508536" y="169158"/>
                    <a:pt x="501003" y="170751"/>
                    <a:pt x="493414" y="172016"/>
                  </a:cubicBezTo>
                  <a:cubicBezTo>
                    <a:pt x="482890" y="173770"/>
                    <a:pt x="472273" y="174921"/>
                    <a:pt x="461727" y="176543"/>
                  </a:cubicBezTo>
                  <a:cubicBezTo>
                    <a:pt x="380076" y="189104"/>
                    <a:pt x="494760" y="172469"/>
                    <a:pt x="402879" y="185596"/>
                  </a:cubicBezTo>
                  <a:cubicBezTo>
                    <a:pt x="377493" y="194059"/>
                    <a:pt x="393933" y="188964"/>
                    <a:pt x="353085" y="199176"/>
                  </a:cubicBezTo>
                  <a:lnTo>
                    <a:pt x="316871" y="208230"/>
                  </a:lnTo>
                  <a:cubicBezTo>
                    <a:pt x="307613" y="210545"/>
                    <a:pt x="298969" y="214968"/>
                    <a:pt x="289711" y="217283"/>
                  </a:cubicBezTo>
                  <a:cubicBezTo>
                    <a:pt x="283675" y="218792"/>
                    <a:pt x="277586" y="220101"/>
                    <a:pt x="271604" y="221810"/>
                  </a:cubicBezTo>
                  <a:cubicBezTo>
                    <a:pt x="267016" y="223121"/>
                    <a:pt x="262740" y="225611"/>
                    <a:pt x="258024" y="226337"/>
                  </a:cubicBezTo>
                  <a:cubicBezTo>
                    <a:pt x="243036" y="228643"/>
                    <a:pt x="227845" y="229354"/>
                    <a:pt x="212756" y="230863"/>
                  </a:cubicBezTo>
                  <a:cubicBezTo>
                    <a:pt x="208229" y="232372"/>
                    <a:pt x="203805" y="234233"/>
                    <a:pt x="199176" y="235390"/>
                  </a:cubicBezTo>
                  <a:cubicBezTo>
                    <a:pt x="191712" y="237256"/>
                    <a:pt x="183746" y="237215"/>
                    <a:pt x="176542" y="239917"/>
                  </a:cubicBezTo>
                  <a:cubicBezTo>
                    <a:pt x="171448" y="241827"/>
                    <a:pt x="167828" y="246537"/>
                    <a:pt x="162962" y="248970"/>
                  </a:cubicBezTo>
                  <a:cubicBezTo>
                    <a:pt x="156467" y="252218"/>
                    <a:pt x="137078" y="256573"/>
                    <a:pt x="131275" y="258024"/>
                  </a:cubicBezTo>
                  <a:cubicBezTo>
                    <a:pt x="115919" y="268261"/>
                    <a:pt x="119958" y="276885"/>
                    <a:pt x="117695" y="280657"/>
                  </a:cubicBezTo>
                  <a:close/>
                </a:path>
              </a:pathLst>
            </a:custGeom>
            <a:solidFill>
              <a:srgbClr val="F0AB00">
                <a:lumMod val="20000"/>
                <a:lumOff val="80000"/>
              </a:srgbClr>
            </a:solidFill>
            <a:ln w="952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18" name="Picture 20">
              <a:extLst>
                <a:ext uri="{FF2B5EF4-FFF2-40B4-BE49-F238E27FC236}">
                  <a16:creationId xmlns:a16="http://schemas.microsoft.com/office/drawing/2014/main" id="{C757E2F0-238B-AF09-BB55-7EA237B80D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994146" y="4849273"/>
              <a:ext cx="763646" cy="1710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19" name="Oval 218">
              <a:extLst>
                <a:ext uri="{FF2B5EF4-FFF2-40B4-BE49-F238E27FC236}">
                  <a16:creationId xmlns:a16="http://schemas.microsoft.com/office/drawing/2014/main" id="{BEE893C3-5815-4BFE-3F06-998CB67D6DCB}"/>
                </a:ext>
              </a:extLst>
            </p:cNvPr>
            <p:cNvSpPr/>
            <p:nvPr/>
          </p:nvSpPr>
          <p:spPr bwMode="auto">
            <a:xfrm rot="352774">
              <a:off x="8244492" y="4916700"/>
              <a:ext cx="143177" cy="47052"/>
            </a:xfrm>
            <a:prstGeom prst="ellipse">
              <a:avLst/>
            </a:prstGeom>
            <a:gradFill flip="none" rotWithShape="1">
              <a:gsLst>
                <a:gs pos="8000">
                  <a:srgbClr val="D6B19C"/>
                </a:gs>
                <a:gs pos="30000">
                  <a:srgbClr val="D49E6C"/>
                </a:gs>
                <a:gs pos="70000">
                  <a:srgbClr val="A65528"/>
                </a:gs>
                <a:gs pos="100000">
                  <a:srgbClr val="663012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67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0" name="Freeform 219">
              <a:extLst>
                <a:ext uri="{FF2B5EF4-FFF2-40B4-BE49-F238E27FC236}">
                  <a16:creationId xmlns:a16="http://schemas.microsoft.com/office/drawing/2014/main" id="{6E9D4221-8779-9F64-9AEA-538F8C77E847}"/>
                </a:ext>
              </a:extLst>
            </p:cNvPr>
            <p:cNvSpPr/>
            <p:nvPr/>
          </p:nvSpPr>
          <p:spPr bwMode="auto">
            <a:xfrm>
              <a:off x="10571874" y="4754448"/>
              <a:ext cx="547254" cy="294474"/>
            </a:xfrm>
            <a:custGeom>
              <a:avLst/>
              <a:gdLst>
                <a:gd name="connsiteX0" fmla="*/ 3955 w 488495"/>
                <a:gd name="connsiteY0" fmla="*/ 40482 h 300038"/>
                <a:gd name="connsiteX1" fmla="*/ 3955 w 488495"/>
                <a:gd name="connsiteY1" fmla="*/ 40482 h 300038"/>
                <a:gd name="connsiteX2" fmla="*/ 11099 w 488495"/>
                <a:gd name="connsiteY2" fmla="*/ 61913 h 300038"/>
                <a:gd name="connsiteX3" fmla="*/ 32530 w 488495"/>
                <a:gd name="connsiteY3" fmla="*/ 73819 h 300038"/>
                <a:gd name="connsiteX4" fmla="*/ 39674 w 488495"/>
                <a:gd name="connsiteY4" fmla="*/ 80963 h 300038"/>
                <a:gd name="connsiteX5" fmla="*/ 34912 w 488495"/>
                <a:gd name="connsiteY5" fmla="*/ 107157 h 300038"/>
                <a:gd name="connsiteX6" fmla="*/ 42055 w 488495"/>
                <a:gd name="connsiteY6" fmla="*/ 121444 h 300038"/>
                <a:gd name="connsiteX7" fmla="*/ 39674 w 488495"/>
                <a:gd name="connsiteY7" fmla="*/ 128588 h 300038"/>
                <a:gd name="connsiteX8" fmla="*/ 42055 w 488495"/>
                <a:gd name="connsiteY8" fmla="*/ 140494 h 300038"/>
                <a:gd name="connsiteX9" fmla="*/ 49199 w 488495"/>
                <a:gd name="connsiteY9" fmla="*/ 142875 h 300038"/>
                <a:gd name="connsiteX10" fmla="*/ 65868 w 488495"/>
                <a:gd name="connsiteY10" fmla="*/ 145257 h 300038"/>
                <a:gd name="connsiteX11" fmla="*/ 73012 w 488495"/>
                <a:gd name="connsiteY11" fmla="*/ 150019 h 300038"/>
                <a:gd name="connsiteX12" fmla="*/ 82537 w 488495"/>
                <a:gd name="connsiteY12" fmla="*/ 152400 h 300038"/>
                <a:gd name="connsiteX13" fmla="*/ 84918 w 488495"/>
                <a:gd name="connsiteY13" fmla="*/ 159544 h 300038"/>
                <a:gd name="connsiteX14" fmla="*/ 73012 w 488495"/>
                <a:gd name="connsiteY14" fmla="*/ 169069 h 300038"/>
                <a:gd name="connsiteX15" fmla="*/ 58724 w 488495"/>
                <a:gd name="connsiteY15" fmla="*/ 178594 h 300038"/>
                <a:gd name="connsiteX16" fmla="*/ 61105 w 488495"/>
                <a:gd name="connsiteY16" fmla="*/ 185738 h 300038"/>
                <a:gd name="connsiteX17" fmla="*/ 65868 w 488495"/>
                <a:gd name="connsiteY17" fmla="*/ 192882 h 300038"/>
                <a:gd name="connsiteX18" fmla="*/ 58724 w 488495"/>
                <a:gd name="connsiteY18" fmla="*/ 195263 h 300038"/>
                <a:gd name="connsiteX19" fmla="*/ 37293 w 488495"/>
                <a:gd name="connsiteY19" fmla="*/ 207169 h 300038"/>
                <a:gd name="connsiteX20" fmla="*/ 32530 w 488495"/>
                <a:gd name="connsiteY20" fmla="*/ 214313 h 300038"/>
                <a:gd name="connsiteX21" fmla="*/ 39674 w 488495"/>
                <a:gd name="connsiteY21" fmla="*/ 219075 h 300038"/>
                <a:gd name="connsiteX22" fmla="*/ 68249 w 488495"/>
                <a:gd name="connsiteY22" fmla="*/ 223838 h 300038"/>
                <a:gd name="connsiteX23" fmla="*/ 89680 w 488495"/>
                <a:gd name="connsiteY23" fmla="*/ 228600 h 300038"/>
                <a:gd name="connsiteX24" fmla="*/ 108730 w 488495"/>
                <a:gd name="connsiteY24" fmla="*/ 226219 h 300038"/>
                <a:gd name="connsiteX25" fmla="*/ 115874 w 488495"/>
                <a:gd name="connsiteY25" fmla="*/ 228600 h 300038"/>
                <a:gd name="connsiteX26" fmla="*/ 120637 w 488495"/>
                <a:gd name="connsiteY26" fmla="*/ 242888 h 300038"/>
                <a:gd name="connsiteX27" fmla="*/ 115874 w 488495"/>
                <a:gd name="connsiteY27" fmla="*/ 250032 h 300038"/>
                <a:gd name="connsiteX28" fmla="*/ 106349 w 488495"/>
                <a:gd name="connsiteY28" fmla="*/ 259557 h 300038"/>
                <a:gd name="connsiteX29" fmla="*/ 123018 w 488495"/>
                <a:gd name="connsiteY29" fmla="*/ 276225 h 300038"/>
                <a:gd name="connsiteX30" fmla="*/ 137305 w 488495"/>
                <a:gd name="connsiteY30" fmla="*/ 280988 h 300038"/>
                <a:gd name="connsiteX31" fmla="*/ 144449 w 488495"/>
                <a:gd name="connsiteY31" fmla="*/ 290513 h 300038"/>
                <a:gd name="connsiteX32" fmla="*/ 156355 w 488495"/>
                <a:gd name="connsiteY32" fmla="*/ 288132 h 300038"/>
                <a:gd name="connsiteX33" fmla="*/ 158737 w 488495"/>
                <a:gd name="connsiteY33" fmla="*/ 280988 h 300038"/>
                <a:gd name="connsiteX34" fmla="*/ 170643 w 488495"/>
                <a:gd name="connsiteY34" fmla="*/ 266700 h 300038"/>
                <a:gd name="connsiteX35" fmla="*/ 177787 w 488495"/>
                <a:gd name="connsiteY35" fmla="*/ 264319 h 300038"/>
                <a:gd name="connsiteX36" fmla="*/ 218268 w 488495"/>
                <a:gd name="connsiteY36" fmla="*/ 266700 h 300038"/>
                <a:gd name="connsiteX37" fmla="*/ 225412 w 488495"/>
                <a:gd name="connsiteY37" fmla="*/ 269082 h 300038"/>
                <a:gd name="connsiteX38" fmla="*/ 244462 w 488495"/>
                <a:gd name="connsiteY38" fmla="*/ 271463 h 300038"/>
                <a:gd name="connsiteX39" fmla="*/ 261130 w 488495"/>
                <a:gd name="connsiteY39" fmla="*/ 276225 h 300038"/>
                <a:gd name="connsiteX40" fmla="*/ 280180 w 488495"/>
                <a:gd name="connsiteY40" fmla="*/ 280988 h 300038"/>
                <a:gd name="connsiteX41" fmla="*/ 287324 w 488495"/>
                <a:gd name="connsiteY41" fmla="*/ 285750 h 300038"/>
                <a:gd name="connsiteX42" fmla="*/ 294468 w 488495"/>
                <a:gd name="connsiteY42" fmla="*/ 288132 h 300038"/>
                <a:gd name="connsiteX43" fmla="*/ 308755 w 488495"/>
                <a:gd name="connsiteY43" fmla="*/ 297657 h 300038"/>
                <a:gd name="connsiteX44" fmla="*/ 318280 w 488495"/>
                <a:gd name="connsiteY44" fmla="*/ 300038 h 300038"/>
                <a:gd name="connsiteX45" fmla="*/ 323043 w 488495"/>
                <a:gd name="connsiteY45" fmla="*/ 292894 h 300038"/>
                <a:gd name="connsiteX46" fmla="*/ 325424 w 488495"/>
                <a:gd name="connsiteY46" fmla="*/ 283369 h 300038"/>
                <a:gd name="connsiteX47" fmla="*/ 339712 w 488495"/>
                <a:gd name="connsiteY47" fmla="*/ 276225 h 300038"/>
                <a:gd name="connsiteX48" fmla="*/ 353999 w 488495"/>
                <a:gd name="connsiteY48" fmla="*/ 269082 h 300038"/>
                <a:gd name="connsiteX49" fmla="*/ 377812 w 488495"/>
                <a:gd name="connsiteY49" fmla="*/ 273844 h 300038"/>
                <a:gd name="connsiteX50" fmla="*/ 384955 w 488495"/>
                <a:gd name="connsiteY50" fmla="*/ 280988 h 300038"/>
                <a:gd name="connsiteX51" fmla="*/ 401624 w 488495"/>
                <a:gd name="connsiteY51" fmla="*/ 288132 h 300038"/>
                <a:gd name="connsiteX52" fmla="*/ 413530 w 488495"/>
                <a:gd name="connsiteY52" fmla="*/ 285750 h 300038"/>
                <a:gd name="connsiteX53" fmla="*/ 420674 w 488495"/>
                <a:gd name="connsiteY53" fmla="*/ 280988 h 300038"/>
                <a:gd name="connsiteX54" fmla="*/ 434962 w 488495"/>
                <a:gd name="connsiteY54" fmla="*/ 278607 h 300038"/>
                <a:gd name="connsiteX55" fmla="*/ 432580 w 488495"/>
                <a:gd name="connsiteY55" fmla="*/ 266700 h 300038"/>
                <a:gd name="connsiteX56" fmla="*/ 430199 w 488495"/>
                <a:gd name="connsiteY56" fmla="*/ 259557 h 300038"/>
                <a:gd name="connsiteX57" fmla="*/ 423055 w 488495"/>
                <a:gd name="connsiteY57" fmla="*/ 257175 h 300038"/>
                <a:gd name="connsiteX58" fmla="*/ 415912 w 488495"/>
                <a:gd name="connsiteY58" fmla="*/ 250032 h 300038"/>
                <a:gd name="connsiteX59" fmla="*/ 408768 w 488495"/>
                <a:gd name="connsiteY59" fmla="*/ 247650 h 300038"/>
                <a:gd name="connsiteX60" fmla="*/ 396862 w 488495"/>
                <a:gd name="connsiteY60" fmla="*/ 238125 h 300038"/>
                <a:gd name="connsiteX61" fmla="*/ 387337 w 488495"/>
                <a:gd name="connsiteY61" fmla="*/ 214313 h 300038"/>
                <a:gd name="connsiteX62" fmla="*/ 389718 w 488495"/>
                <a:gd name="connsiteY62" fmla="*/ 173832 h 300038"/>
                <a:gd name="connsiteX63" fmla="*/ 408768 w 488495"/>
                <a:gd name="connsiteY63" fmla="*/ 164307 h 300038"/>
                <a:gd name="connsiteX64" fmla="*/ 423055 w 488495"/>
                <a:gd name="connsiteY64" fmla="*/ 159544 h 300038"/>
                <a:gd name="connsiteX65" fmla="*/ 432580 w 488495"/>
                <a:gd name="connsiteY65" fmla="*/ 157163 h 300038"/>
                <a:gd name="connsiteX66" fmla="*/ 449249 w 488495"/>
                <a:gd name="connsiteY66" fmla="*/ 152400 h 300038"/>
                <a:gd name="connsiteX67" fmla="*/ 475443 w 488495"/>
                <a:gd name="connsiteY67" fmla="*/ 150019 h 300038"/>
                <a:gd name="connsiteX68" fmla="*/ 484968 w 488495"/>
                <a:gd name="connsiteY68" fmla="*/ 147638 h 300038"/>
                <a:gd name="connsiteX69" fmla="*/ 484968 w 488495"/>
                <a:gd name="connsiteY69" fmla="*/ 133350 h 300038"/>
                <a:gd name="connsiteX70" fmla="*/ 468299 w 488495"/>
                <a:gd name="connsiteY70" fmla="*/ 128588 h 300038"/>
                <a:gd name="connsiteX71" fmla="*/ 437343 w 488495"/>
                <a:gd name="connsiteY71" fmla="*/ 121444 h 300038"/>
                <a:gd name="connsiteX72" fmla="*/ 408768 w 488495"/>
                <a:gd name="connsiteY72" fmla="*/ 126207 h 300038"/>
                <a:gd name="connsiteX73" fmla="*/ 401624 w 488495"/>
                <a:gd name="connsiteY73" fmla="*/ 128588 h 300038"/>
                <a:gd name="connsiteX74" fmla="*/ 380193 w 488495"/>
                <a:gd name="connsiteY74" fmla="*/ 126207 h 300038"/>
                <a:gd name="connsiteX75" fmla="*/ 384955 w 488495"/>
                <a:gd name="connsiteY75" fmla="*/ 111919 h 300038"/>
                <a:gd name="connsiteX76" fmla="*/ 399243 w 488495"/>
                <a:gd name="connsiteY76" fmla="*/ 107157 h 300038"/>
                <a:gd name="connsiteX77" fmla="*/ 408768 w 488495"/>
                <a:gd name="connsiteY77" fmla="*/ 102394 h 300038"/>
                <a:gd name="connsiteX78" fmla="*/ 425437 w 488495"/>
                <a:gd name="connsiteY78" fmla="*/ 97632 h 300038"/>
                <a:gd name="connsiteX79" fmla="*/ 437343 w 488495"/>
                <a:gd name="connsiteY79" fmla="*/ 85725 h 300038"/>
                <a:gd name="connsiteX80" fmla="*/ 430199 w 488495"/>
                <a:gd name="connsiteY80" fmla="*/ 78582 h 300038"/>
                <a:gd name="connsiteX81" fmla="*/ 420674 w 488495"/>
                <a:gd name="connsiteY81" fmla="*/ 76200 h 300038"/>
                <a:gd name="connsiteX82" fmla="*/ 389718 w 488495"/>
                <a:gd name="connsiteY82" fmla="*/ 83344 h 300038"/>
                <a:gd name="connsiteX83" fmla="*/ 382574 w 488495"/>
                <a:gd name="connsiteY83" fmla="*/ 85725 h 300038"/>
                <a:gd name="connsiteX84" fmla="*/ 375430 w 488495"/>
                <a:gd name="connsiteY84" fmla="*/ 88107 h 300038"/>
                <a:gd name="connsiteX85" fmla="*/ 363524 w 488495"/>
                <a:gd name="connsiteY85" fmla="*/ 85725 h 300038"/>
                <a:gd name="connsiteX86" fmla="*/ 368287 w 488495"/>
                <a:gd name="connsiteY86" fmla="*/ 71438 h 300038"/>
                <a:gd name="connsiteX87" fmla="*/ 373049 w 488495"/>
                <a:gd name="connsiteY87" fmla="*/ 57150 h 300038"/>
                <a:gd name="connsiteX88" fmla="*/ 380193 w 488495"/>
                <a:gd name="connsiteY88" fmla="*/ 50007 h 300038"/>
                <a:gd name="connsiteX89" fmla="*/ 384955 w 488495"/>
                <a:gd name="connsiteY89" fmla="*/ 42863 h 300038"/>
                <a:gd name="connsiteX90" fmla="*/ 399243 w 488495"/>
                <a:gd name="connsiteY90" fmla="*/ 28575 h 300038"/>
                <a:gd name="connsiteX91" fmla="*/ 411149 w 488495"/>
                <a:gd name="connsiteY91" fmla="*/ 16669 h 300038"/>
                <a:gd name="connsiteX92" fmla="*/ 415912 w 488495"/>
                <a:gd name="connsiteY92" fmla="*/ 9525 h 300038"/>
                <a:gd name="connsiteX93" fmla="*/ 408768 w 488495"/>
                <a:gd name="connsiteY93" fmla="*/ 4763 h 300038"/>
                <a:gd name="connsiteX94" fmla="*/ 394480 w 488495"/>
                <a:gd name="connsiteY94" fmla="*/ 0 h 300038"/>
                <a:gd name="connsiteX95" fmla="*/ 370668 w 488495"/>
                <a:gd name="connsiteY95" fmla="*/ 2382 h 300038"/>
                <a:gd name="connsiteX96" fmla="*/ 363524 w 488495"/>
                <a:gd name="connsiteY96" fmla="*/ 7144 h 300038"/>
                <a:gd name="connsiteX97" fmla="*/ 351618 w 488495"/>
                <a:gd name="connsiteY97" fmla="*/ 21432 h 300038"/>
                <a:gd name="connsiteX98" fmla="*/ 337330 w 488495"/>
                <a:gd name="connsiteY98" fmla="*/ 33338 h 300038"/>
                <a:gd name="connsiteX99" fmla="*/ 323043 w 488495"/>
                <a:gd name="connsiteY99" fmla="*/ 45244 h 300038"/>
                <a:gd name="connsiteX100" fmla="*/ 289705 w 488495"/>
                <a:gd name="connsiteY100" fmla="*/ 54769 h 300038"/>
                <a:gd name="connsiteX101" fmla="*/ 270655 w 488495"/>
                <a:gd name="connsiteY101" fmla="*/ 59532 h 300038"/>
                <a:gd name="connsiteX102" fmla="*/ 261130 w 488495"/>
                <a:gd name="connsiteY102" fmla="*/ 61913 h 300038"/>
                <a:gd name="connsiteX103" fmla="*/ 234937 w 488495"/>
                <a:gd name="connsiteY103" fmla="*/ 64294 h 300038"/>
                <a:gd name="connsiteX104" fmla="*/ 151593 w 488495"/>
                <a:gd name="connsiteY104" fmla="*/ 59532 h 300038"/>
                <a:gd name="connsiteX105" fmla="*/ 142068 w 488495"/>
                <a:gd name="connsiteY105" fmla="*/ 57150 h 300038"/>
                <a:gd name="connsiteX106" fmla="*/ 108730 w 488495"/>
                <a:gd name="connsiteY106" fmla="*/ 52388 h 300038"/>
                <a:gd name="connsiteX107" fmla="*/ 99205 w 488495"/>
                <a:gd name="connsiteY107" fmla="*/ 50007 h 300038"/>
                <a:gd name="connsiteX108" fmla="*/ 82537 w 488495"/>
                <a:gd name="connsiteY108" fmla="*/ 47625 h 300038"/>
                <a:gd name="connsiteX109" fmla="*/ 51580 w 488495"/>
                <a:gd name="connsiteY109" fmla="*/ 42863 h 300038"/>
                <a:gd name="connsiteX110" fmla="*/ 32530 w 488495"/>
                <a:gd name="connsiteY110" fmla="*/ 40482 h 300038"/>
                <a:gd name="connsiteX111" fmla="*/ 3955 w 488495"/>
                <a:gd name="connsiteY111" fmla="*/ 40482 h 300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488495" h="300038">
                  <a:moveTo>
                    <a:pt x="3955" y="40482"/>
                  </a:moveTo>
                  <a:lnTo>
                    <a:pt x="3955" y="40482"/>
                  </a:lnTo>
                  <a:cubicBezTo>
                    <a:pt x="6336" y="47626"/>
                    <a:pt x="6813" y="55722"/>
                    <a:pt x="11099" y="61913"/>
                  </a:cubicBezTo>
                  <a:cubicBezTo>
                    <a:pt x="16012" y="69009"/>
                    <a:pt x="24983" y="71303"/>
                    <a:pt x="32530" y="73819"/>
                  </a:cubicBezTo>
                  <a:cubicBezTo>
                    <a:pt x="34911" y="76200"/>
                    <a:pt x="39072" y="77650"/>
                    <a:pt x="39674" y="80963"/>
                  </a:cubicBezTo>
                  <a:cubicBezTo>
                    <a:pt x="41258" y="89673"/>
                    <a:pt x="37639" y="98974"/>
                    <a:pt x="34912" y="107157"/>
                  </a:cubicBezTo>
                  <a:cubicBezTo>
                    <a:pt x="37320" y="110770"/>
                    <a:pt x="42055" y="116514"/>
                    <a:pt x="42055" y="121444"/>
                  </a:cubicBezTo>
                  <a:cubicBezTo>
                    <a:pt x="42055" y="123954"/>
                    <a:pt x="40468" y="126207"/>
                    <a:pt x="39674" y="128588"/>
                  </a:cubicBezTo>
                  <a:cubicBezTo>
                    <a:pt x="40468" y="132557"/>
                    <a:pt x="39810" y="137127"/>
                    <a:pt x="42055" y="140494"/>
                  </a:cubicBezTo>
                  <a:cubicBezTo>
                    <a:pt x="43447" y="142583"/>
                    <a:pt x="46738" y="142383"/>
                    <a:pt x="49199" y="142875"/>
                  </a:cubicBezTo>
                  <a:cubicBezTo>
                    <a:pt x="54703" y="143976"/>
                    <a:pt x="60312" y="144463"/>
                    <a:pt x="65868" y="145257"/>
                  </a:cubicBezTo>
                  <a:cubicBezTo>
                    <a:pt x="68249" y="146844"/>
                    <a:pt x="70381" y="148892"/>
                    <a:pt x="73012" y="150019"/>
                  </a:cubicBezTo>
                  <a:cubicBezTo>
                    <a:pt x="76020" y="151308"/>
                    <a:pt x="79981" y="150356"/>
                    <a:pt x="82537" y="152400"/>
                  </a:cubicBezTo>
                  <a:cubicBezTo>
                    <a:pt x="84497" y="153968"/>
                    <a:pt x="84124" y="157163"/>
                    <a:pt x="84918" y="159544"/>
                  </a:cubicBezTo>
                  <a:cubicBezTo>
                    <a:pt x="74265" y="175522"/>
                    <a:pt x="86814" y="159867"/>
                    <a:pt x="73012" y="169069"/>
                  </a:cubicBezTo>
                  <a:cubicBezTo>
                    <a:pt x="55177" y="180960"/>
                    <a:pt x="75709" y="172933"/>
                    <a:pt x="58724" y="178594"/>
                  </a:cubicBezTo>
                  <a:cubicBezTo>
                    <a:pt x="59518" y="180975"/>
                    <a:pt x="59982" y="183493"/>
                    <a:pt x="61105" y="185738"/>
                  </a:cubicBezTo>
                  <a:cubicBezTo>
                    <a:pt x="62385" y="188298"/>
                    <a:pt x="66562" y="190105"/>
                    <a:pt x="65868" y="192882"/>
                  </a:cubicBezTo>
                  <a:cubicBezTo>
                    <a:pt x="65259" y="195317"/>
                    <a:pt x="60918" y="194044"/>
                    <a:pt x="58724" y="195263"/>
                  </a:cubicBezTo>
                  <a:cubicBezTo>
                    <a:pt x="34160" y="208909"/>
                    <a:pt x="53458" y="201781"/>
                    <a:pt x="37293" y="207169"/>
                  </a:cubicBezTo>
                  <a:cubicBezTo>
                    <a:pt x="35705" y="209550"/>
                    <a:pt x="31969" y="211507"/>
                    <a:pt x="32530" y="214313"/>
                  </a:cubicBezTo>
                  <a:cubicBezTo>
                    <a:pt x="33091" y="217119"/>
                    <a:pt x="37044" y="217948"/>
                    <a:pt x="39674" y="219075"/>
                  </a:cubicBezTo>
                  <a:cubicBezTo>
                    <a:pt x="46157" y="221853"/>
                    <a:pt x="64039" y="223312"/>
                    <a:pt x="68249" y="223838"/>
                  </a:cubicBezTo>
                  <a:cubicBezTo>
                    <a:pt x="75615" y="226293"/>
                    <a:pt x="81299" y="228600"/>
                    <a:pt x="89680" y="228600"/>
                  </a:cubicBezTo>
                  <a:cubicBezTo>
                    <a:pt x="96079" y="228600"/>
                    <a:pt x="102380" y="227013"/>
                    <a:pt x="108730" y="226219"/>
                  </a:cubicBezTo>
                  <a:cubicBezTo>
                    <a:pt x="111111" y="227013"/>
                    <a:pt x="114415" y="226557"/>
                    <a:pt x="115874" y="228600"/>
                  </a:cubicBezTo>
                  <a:cubicBezTo>
                    <a:pt x="118792" y="232685"/>
                    <a:pt x="120637" y="242888"/>
                    <a:pt x="120637" y="242888"/>
                  </a:cubicBezTo>
                  <a:cubicBezTo>
                    <a:pt x="119049" y="245269"/>
                    <a:pt x="118109" y="248244"/>
                    <a:pt x="115874" y="250032"/>
                  </a:cubicBezTo>
                  <a:cubicBezTo>
                    <a:pt x="104329" y="259268"/>
                    <a:pt x="111544" y="243971"/>
                    <a:pt x="106349" y="259557"/>
                  </a:cubicBezTo>
                  <a:cubicBezTo>
                    <a:pt x="110540" y="272130"/>
                    <a:pt x="106642" y="265308"/>
                    <a:pt x="123018" y="276225"/>
                  </a:cubicBezTo>
                  <a:cubicBezTo>
                    <a:pt x="127195" y="279010"/>
                    <a:pt x="137305" y="280988"/>
                    <a:pt x="137305" y="280988"/>
                  </a:cubicBezTo>
                  <a:cubicBezTo>
                    <a:pt x="139686" y="284163"/>
                    <a:pt x="140733" y="289119"/>
                    <a:pt x="144449" y="290513"/>
                  </a:cubicBezTo>
                  <a:cubicBezTo>
                    <a:pt x="148239" y="291934"/>
                    <a:pt x="152987" y="290377"/>
                    <a:pt x="156355" y="288132"/>
                  </a:cubicBezTo>
                  <a:cubicBezTo>
                    <a:pt x="158444" y="286740"/>
                    <a:pt x="157614" y="283233"/>
                    <a:pt x="158737" y="280988"/>
                  </a:cubicBezTo>
                  <a:cubicBezTo>
                    <a:pt x="160934" y="276594"/>
                    <a:pt x="166692" y="269334"/>
                    <a:pt x="170643" y="266700"/>
                  </a:cubicBezTo>
                  <a:cubicBezTo>
                    <a:pt x="172732" y="265308"/>
                    <a:pt x="175406" y="265113"/>
                    <a:pt x="177787" y="264319"/>
                  </a:cubicBezTo>
                  <a:cubicBezTo>
                    <a:pt x="191281" y="265113"/>
                    <a:pt x="204818" y="265355"/>
                    <a:pt x="218268" y="266700"/>
                  </a:cubicBezTo>
                  <a:cubicBezTo>
                    <a:pt x="220766" y="266950"/>
                    <a:pt x="222942" y="268633"/>
                    <a:pt x="225412" y="269082"/>
                  </a:cubicBezTo>
                  <a:cubicBezTo>
                    <a:pt x="231708" y="270227"/>
                    <a:pt x="238112" y="270669"/>
                    <a:pt x="244462" y="271463"/>
                  </a:cubicBezTo>
                  <a:cubicBezTo>
                    <a:pt x="252420" y="274116"/>
                    <a:pt x="252156" y="274231"/>
                    <a:pt x="261130" y="276225"/>
                  </a:cubicBezTo>
                  <a:cubicBezTo>
                    <a:pt x="266019" y="277311"/>
                    <a:pt x="275075" y="278436"/>
                    <a:pt x="280180" y="280988"/>
                  </a:cubicBezTo>
                  <a:cubicBezTo>
                    <a:pt x="282740" y="282268"/>
                    <a:pt x="284764" y="284470"/>
                    <a:pt x="287324" y="285750"/>
                  </a:cubicBezTo>
                  <a:cubicBezTo>
                    <a:pt x="289569" y="286873"/>
                    <a:pt x="292274" y="286913"/>
                    <a:pt x="294468" y="288132"/>
                  </a:cubicBezTo>
                  <a:cubicBezTo>
                    <a:pt x="299471" y="290912"/>
                    <a:pt x="303202" y="296269"/>
                    <a:pt x="308755" y="297657"/>
                  </a:cubicBezTo>
                  <a:lnTo>
                    <a:pt x="318280" y="300038"/>
                  </a:lnTo>
                  <a:cubicBezTo>
                    <a:pt x="319868" y="297657"/>
                    <a:pt x="321916" y="295525"/>
                    <a:pt x="323043" y="292894"/>
                  </a:cubicBezTo>
                  <a:cubicBezTo>
                    <a:pt x="324332" y="289886"/>
                    <a:pt x="323609" y="286092"/>
                    <a:pt x="325424" y="283369"/>
                  </a:cubicBezTo>
                  <a:cubicBezTo>
                    <a:pt x="328835" y="278253"/>
                    <a:pt x="334960" y="278601"/>
                    <a:pt x="339712" y="276225"/>
                  </a:cubicBezTo>
                  <a:cubicBezTo>
                    <a:pt x="358169" y="266996"/>
                    <a:pt x="336048" y="275065"/>
                    <a:pt x="353999" y="269082"/>
                  </a:cubicBezTo>
                  <a:cubicBezTo>
                    <a:pt x="355408" y="269283"/>
                    <a:pt x="373279" y="270822"/>
                    <a:pt x="377812" y="273844"/>
                  </a:cubicBezTo>
                  <a:cubicBezTo>
                    <a:pt x="380614" y="275712"/>
                    <a:pt x="382368" y="278832"/>
                    <a:pt x="384955" y="280988"/>
                  </a:cubicBezTo>
                  <a:cubicBezTo>
                    <a:pt x="392001" y="286860"/>
                    <a:pt x="392549" y="285863"/>
                    <a:pt x="401624" y="288132"/>
                  </a:cubicBezTo>
                  <a:cubicBezTo>
                    <a:pt x="405593" y="287338"/>
                    <a:pt x="409740" y="287171"/>
                    <a:pt x="413530" y="285750"/>
                  </a:cubicBezTo>
                  <a:cubicBezTo>
                    <a:pt x="416210" y="284745"/>
                    <a:pt x="417959" y="281893"/>
                    <a:pt x="420674" y="280988"/>
                  </a:cubicBezTo>
                  <a:cubicBezTo>
                    <a:pt x="425255" y="279461"/>
                    <a:pt x="430199" y="279401"/>
                    <a:pt x="434962" y="278607"/>
                  </a:cubicBezTo>
                  <a:cubicBezTo>
                    <a:pt x="434168" y="274638"/>
                    <a:pt x="433562" y="270627"/>
                    <a:pt x="432580" y="266700"/>
                  </a:cubicBezTo>
                  <a:cubicBezTo>
                    <a:pt x="431971" y="264265"/>
                    <a:pt x="431974" y="261332"/>
                    <a:pt x="430199" y="259557"/>
                  </a:cubicBezTo>
                  <a:cubicBezTo>
                    <a:pt x="428424" y="257782"/>
                    <a:pt x="425436" y="257969"/>
                    <a:pt x="423055" y="257175"/>
                  </a:cubicBezTo>
                  <a:cubicBezTo>
                    <a:pt x="420674" y="254794"/>
                    <a:pt x="418714" y="251900"/>
                    <a:pt x="415912" y="250032"/>
                  </a:cubicBezTo>
                  <a:cubicBezTo>
                    <a:pt x="413823" y="248640"/>
                    <a:pt x="410728" y="249218"/>
                    <a:pt x="408768" y="247650"/>
                  </a:cubicBezTo>
                  <a:cubicBezTo>
                    <a:pt x="393379" y="235340"/>
                    <a:pt x="414818" y="244113"/>
                    <a:pt x="396862" y="238125"/>
                  </a:cubicBezTo>
                  <a:cubicBezTo>
                    <a:pt x="387463" y="228727"/>
                    <a:pt x="387337" y="231459"/>
                    <a:pt x="387337" y="214313"/>
                  </a:cubicBezTo>
                  <a:cubicBezTo>
                    <a:pt x="387337" y="200796"/>
                    <a:pt x="387067" y="187086"/>
                    <a:pt x="389718" y="173832"/>
                  </a:cubicBezTo>
                  <a:cubicBezTo>
                    <a:pt x="391452" y="165161"/>
                    <a:pt x="403500" y="165744"/>
                    <a:pt x="408768" y="164307"/>
                  </a:cubicBezTo>
                  <a:cubicBezTo>
                    <a:pt x="413611" y="162986"/>
                    <a:pt x="418185" y="160761"/>
                    <a:pt x="423055" y="159544"/>
                  </a:cubicBezTo>
                  <a:cubicBezTo>
                    <a:pt x="426230" y="158750"/>
                    <a:pt x="429433" y="158062"/>
                    <a:pt x="432580" y="157163"/>
                  </a:cubicBezTo>
                  <a:cubicBezTo>
                    <a:pt x="439003" y="155328"/>
                    <a:pt x="442278" y="153330"/>
                    <a:pt x="449249" y="152400"/>
                  </a:cubicBezTo>
                  <a:cubicBezTo>
                    <a:pt x="457939" y="151241"/>
                    <a:pt x="466712" y="150813"/>
                    <a:pt x="475443" y="150019"/>
                  </a:cubicBezTo>
                  <a:cubicBezTo>
                    <a:pt x="478618" y="149225"/>
                    <a:pt x="482412" y="149682"/>
                    <a:pt x="484968" y="147638"/>
                  </a:cubicBezTo>
                  <a:cubicBezTo>
                    <a:pt x="488495" y="144816"/>
                    <a:pt x="487790" y="136172"/>
                    <a:pt x="484968" y="133350"/>
                  </a:cubicBezTo>
                  <a:cubicBezTo>
                    <a:pt x="483825" y="132207"/>
                    <a:pt x="468387" y="128614"/>
                    <a:pt x="468299" y="128588"/>
                  </a:cubicBezTo>
                  <a:cubicBezTo>
                    <a:pt x="444524" y="121455"/>
                    <a:pt x="463636" y="125200"/>
                    <a:pt x="437343" y="121444"/>
                  </a:cubicBezTo>
                  <a:cubicBezTo>
                    <a:pt x="427920" y="122790"/>
                    <a:pt x="418063" y="123883"/>
                    <a:pt x="408768" y="126207"/>
                  </a:cubicBezTo>
                  <a:cubicBezTo>
                    <a:pt x="406333" y="126816"/>
                    <a:pt x="404005" y="127794"/>
                    <a:pt x="401624" y="128588"/>
                  </a:cubicBezTo>
                  <a:cubicBezTo>
                    <a:pt x="394480" y="127794"/>
                    <a:pt x="386867" y="128876"/>
                    <a:pt x="380193" y="126207"/>
                  </a:cubicBezTo>
                  <a:cubicBezTo>
                    <a:pt x="370463" y="122315"/>
                    <a:pt x="384468" y="112190"/>
                    <a:pt x="384955" y="111919"/>
                  </a:cubicBezTo>
                  <a:cubicBezTo>
                    <a:pt x="389343" y="109481"/>
                    <a:pt x="394480" y="108744"/>
                    <a:pt x="399243" y="107157"/>
                  </a:cubicBezTo>
                  <a:cubicBezTo>
                    <a:pt x="402611" y="106035"/>
                    <a:pt x="405505" y="103792"/>
                    <a:pt x="408768" y="102394"/>
                  </a:cubicBezTo>
                  <a:cubicBezTo>
                    <a:pt x="413549" y="100345"/>
                    <a:pt x="420606" y="98840"/>
                    <a:pt x="425437" y="97632"/>
                  </a:cubicBezTo>
                  <a:cubicBezTo>
                    <a:pt x="427818" y="96044"/>
                    <a:pt x="438137" y="90486"/>
                    <a:pt x="437343" y="85725"/>
                  </a:cubicBezTo>
                  <a:cubicBezTo>
                    <a:pt x="436789" y="82403"/>
                    <a:pt x="433123" y="80253"/>
                    <a:pt x="430199" y="78582"/>
                  </a:cubicBezTo>
                  <a:cubicBezTo>
                    <a:pt x="427357" y="76958"/>
                    <a:pt x="423849" y="76994"/>
                    <a:pt x="420674" y="76200"/>
                  </a:cubicBezTo>
                  <a:cubicBezTo>
                    <a:pt x="399035" y="79292"/>
                    <a:pt x="409331" y="76807"/>
                    <a:pt x="389718" y="83344"/>
                  </a:cubicBezTo>
                  <a:lnTo>
                    <a:pt x="382574" y="85725"/>
                  </a:lnTo>
                  <a:lnTo>
                    <a:pt x="375430" y="88107"/>
                  </a:lnTo>
                  <a:cubicBezTo>
                    <a:pt x="371461" y="87313"/>
                    <a:pt x="365118" y="89445"/>
                    <a:pt x="363524" y="85725"/>
                  </a:cubicBezTo>
                  <a:cubicBezTo>
                    <a:pt x="361547" y="81111"/>
                    <a:pt x="366699" y="76200"/>
                    <a:pt x="368287" y="71438"/>
                  </a:cubicBezTo>
                  <a:lnTo>
                    <a:pt x="373049" y="57150"/>
                  </a:lnTo>
                  <a:cubicBezTo>
                    <a:pt x="374114" y="53955"/>
                    <a:pt x="378037" y="52594"/>
                    <a:pt x="380193" y="50007"/>
                  </a:cubicBezTo>
                  <a:cubicBezTo>
                    <a:pt x="382025" y="47808"/>
                    <a:pt x="383054" y="45002"/>
                    <a:pt x="384955" y="42863"/>
                  </a:cubicBezTo>
                  <a:cubicBezTo>
                    <a:pt x="389430" y="37829"/>
                    <a:pt x="395507" y="34179"/>
                    <a:pt x="399243" y="28575"/>
                  </a:cubicBezTo>
                  <a:cubicBezTo>
                    <a:pt x="405593" y="19051"/>
                    <a:pt x="401624" y="23019"/>
                    <a:pt x="411149" y="16669"/>
                  </a:cubicBezTo>
                  <a:cubicBezTo>
                    <a:pt x="412737" y="14288"/>
                    <a:pt x="416473" y="12331"/>
                    <a:pt x="415912" y="9525"/>
                  </a:cubicBezTo>
                  <a:cubicBezTo>
                    <a:pt x="415351" y="6719"/>
                    <a:pt x="411383" y="5925"/>
                    <a:pt x="408768" y="4763"/>
                  </a:cubicBezTo>
                  <a:cubicBezTo>
                    <a:pt x="404180" y="2724"/>
                    <a:pt x="394480" y="0"/>
                    <a:pt x="394480" y="0"/>
                  </a:cubicBezTo>
                  <a:cubicBezTo>
                    <a:pt x="386543" y="794"/>
                    <a:pt x="378441" y="588"/>
                    <a:pt x="370668" y="2382"/>
                  </a:cubicBezTo>
                  <a:cubicBezTo>
                    <a:pt x="367879" y="3026"/>
                    <a:pt x="365723" y="5312"/>
                    <a:pt x="363524" y="7144"/>
                  </a:cubicBezTo>
                  <a:cubicBezTo>
                    <a:pt x="352137" y="16633"/>
                    <a:pt x="360134" y="11213"/>
                    <a:pt x="351618" y="21432"/>
                  </a:cubicBezTo>
                  <a:cubicBezTo>
                    <a:pt x="342133" y="32813"/>
                    <a:pt x="347545" y="24825"/>
                    <a:pt x="337330" y="33338"/>
                  </a:cubicBezTo>
                  <a:cubicBezTo>
                    <a:pt x="330918" y="38682"/>
                    <a:pt x="330648" y="41864"/>
                    <a:pt x="323043" y="45244"/>
                  </a:cubicBezTo>
                  <a:cubicBezTo>
                    <a:pt x="309272" y="51364"/>
                    <a:pt x="304855" y="49719"/>
                    <a:pt x="289705" y="54769"/>
                  </a:cubicBezTo>
                  <a:cubicBezTo>
                    <a:pt x="276943" y="59023"/>
                    <a:pt x="287893" y="55701"/>
                    <a:pt x="270655" y="59532"/>
                  </a:cubicBezTo>
                  <a:cubicBezTo>
                    <a:pt x="267460" y="60242"/>
                    <a:pt x="264374" y="61481"/>
                    <a:pt x="261130" y="61913"/>
                  </a:cubicBezTo>
                  <a:cubicBezTo>
                    <a:pt x="252440" y="63072"/>
                    <a:pt x="243668" y="63500"/>
                    <a:pt x="234937" y="64294"/>
                  </a:cubicBezTo>
                  <a:cubicBezTo>
                    <a:pt x="212653" y="63403"/>
                    <a:pt x="177004" y="63163"/>
                    <a:pt x="151593" y="59532"/>
                  </a:cubicBezTo>
                  <a:cubicBezTo>
                    <a:pt x="148353" y="59069"/>
                    <a:pt x="145296" y="57688"/>
                    <a:pt x="142068" y="57150"/>
                  </a:cubicBezTo>
                  <a:cubicBezTo>
                    <a:pt x="130995" y="55305"/>
                    <a:pt x="119843" y="53975"/>
                    <a:pt x="108730" y="52388"/>
                  </a:cubicBezTo>
                  <a:cubicBezTo>
                    <a:pt x="105490" y="51925"/>
                    <a:pt x="102425" y="50593"/>
                    <a:pt x="99205" y="50007"/>
                  </a:cubicBezTo>
                  <a:cubicBezTo>
                    <a:pt x="93683" y="49003"/>
                    <a:pt x="88093" y="48419"/>
                    <a:pt x="82537" y="47625"/>
                  </a:cubicBezTo>
                  <a:cubicBezTo>
                    <a:pt x="67411" y="42584"/>
                    <a:pt x="79206" y="45932"/>
                    <a:pt x="51580" y="42863"/>
                  </a:cubicBezTo>
                  <a:cubicBezTo>
                    <a:pt x="45220" y="42156"/>
                    <a:pt x="38880" y="41276"/>
                    <a:pt x="32530" y="40482"/>
                  </a:cubicBezTo>
                  <a:cubicBezTo>
                    <a:pt x="0" y="43193"/>
                    <a:pt x="8717" y="40482"/>
                    <a:pt x="3955" y="40482"/>
                  </a:cubicBezTo>
                  <a:close/>
                </a:path>
              </a:pathLst>
            </a:custGeom>
            <a:gradFill flip="none" rotWithShape="1">
              <a:gsLst>
                <a:gs pos="22000">
                  <a:srgbClr val="3F4444">
                    <a:lumMod val="20000"/>
                    <a:lumOff val="80000"/>
                  </a:srgbClr>
                </a:gs>
                <a:gs pos="50000">
                  <a:srgbClr val="3F4444">
                    <a:lumMod val="60000"/>
                    <a:lumOff val="4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6350" cap="flat" cmpd="sng" algn="ctr">
              <a:solidFill>
                <a:srgbClr val="3F4444">
                  <a:lumMod val="75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133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1" name="Oval 220">
              <a:extLst>
                <a:ext uri="{FF2B5EF4-FFF2-40B4-BE49-F238E27FC236}">
                  <a16:creationId xmlns:a16="http://schemas.microsoft.com/office/drawing/2014/main" id="{78BD9068-2508-DFDA-9D51-7F3C85F6ABD9}"/>
                </a:ext>
              </a:extLst>
            </p:cNvPr>
            <p:cNvSpPr/>
            <p:nvPr/>
          </p:nvSpPr>
          <p:spPr bwMode="auto">
            <a:xfrm rot="21290281">
              <a:off x="10797013" y="4892228"/>
              <a:ext cx="94883" cy="54824"/>
            </a:xfrm>
            <a:prstGeom prst="ellipse">
              <a:avLst/>
            </a:prstGeom>
            <a:gradFill flip="none" rotWithShape="1">
              <a:gsLst>
                <a:gs pos="8000">
                  <a:srgbClr val="3F4444">
                    <a:lumMod val="75000"/>
                    <a:alpha val="29000"/>
                  </a:srgbClr>
                </a:gs>
                <a:gs pos="30000">
                  <a:srgbClr val="D49E6C"/>
                </a:gs>
                <a:gs pos="70000">
                  <a:srgbClr val="A65528"/>
                </a:gs>
                <a:gs pos="100000">
                  <a:srgbClr val="663012"/>
                </a:gs>
              </a:gsLst>
              <a:path path="circle">
                <a:fillToRect l="50000" t="50000" r="50000" b="50000"/>
              </a:path>
              <a:tileRect/>
            </a:gra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67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2" name="Freeform 221">
              <a:extLst>
                <a:ext uri="{FF2B5EF4-FFF2-40B4-BE49-F238E27FC236}">
                  <a16:creationId xmlns:a16="http://schemas.microsoft.com/office/drawing/2014/main" id="{BB2A51EF-E125-7FB8-2CF4-FAD8B54AEE04}"/>
                </a:ext>
              </a:extLst>
            </p:cNvPr>
            <p:cNvSpPr/>
            <p:nvPr/>
          </p:nvSpPr>
          <p:spPr bwMode="auto">
            <a:xfrm>
              <a:off x="10463361" y="4723604"/>
              <a:ext cx="730944" cy="254743"/>
            </a:xfrm>
            <a:custGeom>
              <a:avLst/>
              <a:gdLst>
                <a:gd name="connsiteX0" fmla="*/ 0 w 652462"/>
                <a:gd name="connsiteY0" fmla="*/ 259556 h 259556"/>
                <a:gd name="connsiteX1" fmla="*/ 14287 w 652462"/>
                <a:gd name="connsiteY1" fmla="*/ 247650 h 259556"/>
                <a:gd name="connsiteX2" fmla="*/ 23812 w 652462"/>
                <a:gd name="connsiteY2" fmla="*/ 245268 h 259556"/>
                <a:gd name="connsiteX3" fmla="*/ 42862 w 652462"/>
                <a:gd name="connsiteY3" fmla="*/ 240506 h 259556"/>
                <a:gd name="connsiteX4" fmla="*/ 52387 w 652462"/>
                <a:gd name="connsiteY4" fmla="*/ 238125 h 259556"/>
                <a:gd name="connsiteX5" fmla="*/ 69056 w 652462"/>
                <a:gd name="connsiteY5" fmla="*/ 235743 h 259556"/>
                <a:gd name="connsiteX6" fmla="*/ 78581 w 652462"/>
                <a:gd name="connsiteY6" fmla="*/ 233362 h 259556"/>
                <a:gd name="connsiteX7" fmla="*/ 107156 w 652462"/>
                <a:gd name="connsiteY7" fmla="*/ 230981 h 259556"/>
                <a:gd name="connsiteX8" fmla="*/ 138112 w 652462"/>
                <a:gd name="connsiteY8" fmla="*/ 223837 h 259556"/>
                <a:gd name="connsiteX9" fmla="*/ 145256 w 652462"/>
                <a:gd name="connsiteY9" fmla="*/ 216693 h 259556"/>
                <a:gd name="connsiteX10" fmla="*/ 152400 w 652462"/>
                <a:gd name="connsiteY10" fmla="*/ 211931 h 259556"/>
                <a:gd name="connsiteX11" fmla="*/ 161925 w 652462"/>
                <a:gd name="connsiteY11" fmla="*/ 204787 h 259556"/>
                <a:gd name="connsiteX12" fmla="*/ 169069 w 652462"/>
                <a:gd name="connsiteY12" fmla="*/ 197643 h 259556"/>
                <a:gd name="connsiteX13" fmla="*/ 185737 w 652462"/>
                <a:gd name="connsiteY13" fmla="*/ 185737 h 259556"/>
                <a:gd name="connsiteX14" fmla="*/ 197644 w 652462"/>
                <a:gd name="connsiteY14" fmla="*/ 180975 h 259556"/>
                <a:gd name="connsiteX15" fmla="*/ 204787 w 652462"/>
                <a:gd name="connsiteY15" fmla="*/ 176212 h 259556"/>
                <a:gd name="connsiteX16" fmla="*/ 216694 w 652462"/>
                <a:gd name="connsiteY16" fmla="*/ 169068 h 259556"/>
                <a:gd name="connsiteX17" fmla="*/ 223837 w 652462"/>
                <a:gd name="connsiteY17" fmla="*/ 161925 h 259556"/>
                <a:gd name="connsiteX18" fmla="*/ 247650 w 652462"/>
                <a:gd name="connsiteY18" fmla="*/ 150018 h 259556"/>
                <a:gd name="connsiteX19" fmla="*/ 257175 w 652462"/>
                <a:gd name="connsiteY19" fmla="*/ 147637 h 259556"/>
                <a:gd name="connsiteX20" fmla="*/ 273844 w 652462"/>
                <a:gd name="connsiteY20" fmla="*/ 138112 h 259556"/>
                <a:gd name="connsiteX21" fmla="*/ 292894 w 652462"/>
                <a:gd name="connsiteY21" fmla="*/ 130968 h 259556"/>
                <a:gd name="connsiteX22" fmla="*/ 309562 w 652462"/>
                <a:gd name="connsiteY22" fmla="*/ 128587 h 259556"/>
                <a:gd name="connsiteX23" fmla="*/ 326231 w 652462"/>
                <a:gd name="connsiteY23" fmla="*/ 123825 h 259556"/>
                <a:gd name="connsiteX24" fmla="*/ 340519 w 652462"/>
                <a:gd name="connsiteY24" fmla="*/ 119062 h 259556"/>
                <a:gd name="connsiteX25" fmla="*/ 390525 w 652462"/>
                <a:gd name="connsiteY25" fmla="*/ 111918 h 259556"/>
                <a:gd name="connsiteX26" fmla="*/ 397669 w 652462"/>
                <a:gd name="connsiteY26" fmla="*/ 109537 h 259556"/>
                <a:gd name="connsiteX27" fmla="*/ 407194 w 652462"/>
                <a:gd name="connsiteY27" fmla="*/ 107156 h 259556"/>
                <a:gd name="connsiteX28" fmla="*/ 414337 w 652462"/>
                <a:gd name="connsiteY28" fmla="*/ 102393 h 259556"/>
                <a:gd name="connsiteX29" fmla="*/ 438150 w 652462"/>
                <a:gd name="connsiteY29" fmla="*/ 95250 h 259556"/>
                <a:gd name="connsiteX30" fmla="*/ 447675 w 652462"/>
                <a:gd name="connsiteY30" fmla="*/ 90487 h 259556"/>
                <a:gd name="connsiteX31" fmla="*/ 454819 w 652462"/>
                <a:gd name="connsiteY31" fmla="*/ 88106 h 259556"/>
                <a:gd name="connsiteX32" fmla="*/ 466725 w 652462"/>
                <a:gd name="connsiteY32" fmla="*/ 83343 h 259556"/>
                <a:gd name="connsiteX33" fmla="*/ 473869 w 652462"/>
                <a:gd name="connsiteY33" fmla="*/ 80962 h 259556"/>
                <a:gd name="connsiteX34" fmla="*/ 492919 w 652462"/>
                <a:gd name="connsiteY34" fmla="*/ 71437 h 259556"/>
                <a:gd name="connsiteX35" fmla="*/ 502444 w 652462"/>
                <a:gd name="connsiteY35" fmla="*/ 64293 h 259556"/>
                <a:gd name="connsiteX36" fmla="*/ 509587 w 652462"/>
                <a:gd name="connsiteY36" fmla="*/ 57150 h 259556"/>
                <a:gd name="connsiteX37" fmla="*/ 523875 w 652462"/>
                <a:gd name="connsiteY37" fmla="*/ 52387 h 259556"/>
                <a:gd name="connsiteX38" fmla="*/ 533400 w 652462"/>
                <a:gd name="connsiteY38" fmla="*/ 50006 h 259556"/>
                <a:gd name="connsiteX39" fmla="*/ 540544 w 652462"/>
                <a:gd name="connsiteY39" fmla="*/ 47625 h 259556"/>
                <a:gd name="connsiteX40" fmla="*/ 561975 w 652462"/>
                <a:gd name="connsiteY40" fmla="*/ 38100 h 259556"/>
                <a:gd name="connsiteX41" fmla="*/ 571500 w 652462"/>
                <a:gd name="connsiteY41" fmla="*/ 33337 h 259556"/>
                <a:gd name="connsiteX42" fmla="*/ 588169 w 652462"/>
                <a:gd name="connsiteY42" fmla="*/ 28575 h 259556"/>
                <a:gd name="connsiteX43" fmla="*/ 602456 w 652462"/>
                <a:gd name="connsiteY43" fmla="*/ 26193 h 259556"/>
                <a:gd name="connsiteX44" fmla="*/ 609600 w 652462"/>
                <a:gd name="connsiteY44" fmla="*/ 23812 h 259556"/>
                <a:gd name="connsiteX45" fmla="*/ 626269 w 652462"/>
                <a:gd name="connsiteY45" fmla="*/ 19050 h 259556"/>
                <a:gd name="connsiteX46" fmla="*/ 640556 w 652462"/>
                <a:gd name="connsiteY46" fmla="*/ 9525 h 259556"/>
                <a:gd name="connsiteX47" fmla="*/ 647700 w 652462"/>
                <a:gd name="connsiteY47" fmla="*/ 2381 h 259556"/>
                <a:gd name="connsiteX48" fmla="*/ 652462 w 652462"/>
                <a:gd name="connsiteY48" fmla="*/ 0 h 25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652462" h="259556">
                  <a:moveTo>
                    <a:pt x="0" y="259556"/>
                  </a:moveTo>
                  <a:cubicBezTo>
                    <a:pt x="4291" y="255265"/>
                    <a:pt x="8485" y="250137"/>
                    <a:pt x="14287" y="247650"/>
                  </a:cubicBezTo>
                  <a:cubicBezTo>
                    <a:pt x="17295" y="246361"/>
                    <a:pt x="20665" y="246167"/>
                    <a:pt x="23812" y="245268"/>
                  </a:cubicBezTo>
                  <a:cubicBezTo>
                    <a:pt x="46131" y="238891"/>
                    <a:pt x="10218" y="247760"/>
                    <a:pt x="42862" y="240506"/>
                  </a:cubicBezTo>
                  <a:cubicBezTo>
                    <a:pt x="46057" y="239796"/>
                    <a:pt x="49167" y="238710"/>
                    <a:pt x="52387" y="238125"/>
                  </a:cubicBezTo>
                  <a:cubicBezTo>
                    <a:pt x="57909" y="237121"/>
                    <a:pt x="63534" y="236747"/>
                    <a:pt x="69056" y="235743"/>
                  </a:cubicBezTo>
                  <a:cubicBezTo>
                    <a:pt x="72276" y="235158"/>
                    <a:pt x="75334" y="233768"/>
                    <a:pt x="78581" y="233362"/>
                  </a:cubicBezTo>
                  <a:cubicBezTo>
                    <a:pt x="88065" y="232177"/>
                    <a:pt x="97631" y="231775"/>
                    <a:pt x="107156" y="230981"/>
                  </a:cubicBezTo>
                  <a:cubicBezTo>
                    <a:pt x="133430" y="225726"/>
                    <a:pt x="123290" y="228778"/>
                    <a:pt x="138112" y="223837"/>
                  </a:cubicBezTo>
                  <a:cubicBezTo>
                    <a:pt x="140493" y="221456"/>
                    <a:pt x="142669" y="218849"/>
                    <a:pt x="145256" y="216693"/>
                  </a:cubicBezTo>
                  <a:cubicBezTo>
                    <a:pt x="147455" y="214861"/>
                    <a:pt x="150071" y="213594"/>
                    <a:pt x="152400" y="211931"/>
                  </a:cubicBezTo>
                  <a:cubicBezTo>
                    <a:pt x="155630" y="209624"/>
                    <a:pt x="158912" y="207370"/>
                    <a:pt x="161925" y="204787"/>
                  </a:cubicBezTo>
                  <a:cubicBezTo>
                    <a:pt x="164482" y="202595"/>
                    <a:pt x="166512" y="199835"/>
                    <a:pt x="169069" y="197643"/>
                  </a:cubicBezTo>
                  <a:cubicBezTo>
                    <a:pt x="170572" y="196355"/>
                    <a:pt x="182728" y="187241"/>
                    <a:pt x="185737" y="185737"/>
                  </a:cubicBezTo>
                  <a:cubicBezTo>
                    <a:pt x="189560" y="183825"/>
                    <a:pt x="193821" y="182887"/>
                    <a:pt x="197644" y="180975"/>
                  </a:cubicBezTo>
                  <a:cubicBezTo>
                    <a:pt x="200204" y="179695"/>
                    <a:pt x="202360" y="177729"/>
                    <a:pt x="204787" y="176212"/>
                  </a:cubicBezTo>
                  <a:cubicBezTo>
                    <a:pt x="208712" y="173759"/>
                    <a:pt x="212991" y="171845"/>
                    <a:pt x="216694" y="169068"/>
                  </a:cubicBezTo>
                  <a:cubicBezTo>
                    <a:pt x="219388" y="167048"/>
                    <a:pt x="221143" y="163945"/>
                    <a:pt x="223837" y="161925"/>
                  </a:cubicBezTo>
                  <a:cubicBezTo>
                    <a:pt x="230994" y="156557"/>
                    <a:pt x="239218" y="152829"/>
                    <a:pt x="247650" y="150018"/>
                  </a:cubicBezTo>
                  <a:cubicBezTo>
                    <a:pt x="250755" y="148983"/>
                    <a:pt x="254111" y="148786"/>
                    <a:pt x="257175" y="147637"/>
                  </a:cubicBezTo>
                  <a:cubicBezTo>
                    <a:pt x="273877" y="141374"/>
                    <a:pt x="260024" y="145022"/>
                    <a:pt x="273844" y="138112"/>
                  </a:cubicBezTo>
                  <a:cubicBezTo>
                    <a:pt x="274853" y="137608"/>
                    <a:pt x="289463" y="131654"/>
                    <a:pt x="292894" y="130968"/>
                  </a:cubicBezTo>
                  <a:cubicBezTo>
                    <a:pt x="298397" y="129867"/>
                    <a:pt x="304006" y="129381"/>
                    <a:pt x="309562" y="128587"/>
                  </a:cubicBezTo>
                  <a:cubicBezTo>
                    <a:pt x="333600" y="120575"/>
                    <a:pt x="296292" y="132807"/>
                    <a:pt x="326231" y="123825"/>
                  </a:cubicBezTo>
                  <a:cubicBezTo>
                    <a:pt x="331040" y="122382"/>
                    <a:pt x="335529" y="119616"/>
                    <a:pt x="340519" y="119062"/>
                  </a:cubicBezTo>
                  <a:cubicBezTo>
                    <a:pt x="371547" y="115615"/>
                    <a:pt x="354860" y="117863"/>
                    <a:pt x="390525" y="111918"/>
                  </a:cubicBezTo>
                  <a:cubicBezTo>
                    <a:pt x="393001" y="111505"/>
                    <a:pt x="395255" y="110227"/>
                    <a:pt x="397669" y="109537"/>
                  </a:cubicBezTo>
                  <a:cubicBezTo>
                    <a:pt x="400816" y="108638"/>
                    <a:pt x="404019" y="107950"/>
                    <a:pt x="407194" y="107156"/>
                  </a:cubicBezTo>
                  <a:cubicBezTo>
                    <a:pt x="409575" y="105568"/>
                    <a:pt x="411680" y="103456"/>
                    <a:pt x="414337" y="102393"/>
                  </a:cubicBezTo>
                  <a:cubicBezTo>
                    <a:pt x="422031" y="99315"/>
                    <a:pt x="430533" y="98514"/>
                    <a:pt x="438150" y="95250"/>
                  </a:cubicBezTo>
                  <a:cubicBezTo>
                    <a:pt x="441413" y="93852"/>
                    <a:pt x="444412" y="91885"/>
                    <a:pt x="447675" y="90487"/>
                  </a:cubicBezTo>
                  <a:cubicBezTo>
                    <a:pt x="449982" y="89498"/>
                    <a:pt x="452469" y="88987"/>
                    <a:pt x="454819" y="88106"/>
                  </a:cubicBezTo>
                  <a:cubicBezTo>
                    <a:pt x="458821" y="86605"/>
                    <a:pt x="462723" y="84844"/>
                    <a:pt x="466725" y="83343"/>
                  </a:cubicBezTo>
                  <a:cubicBezTo>
                    <a:pt x="469075" y="82462"/>
                    <a:pt x="471624" y="82085"/>
                    <a:pt x="473869" y="80962"/>
                  </a:cubicBezTo>
                  <a:cubicBezTo>
                    <a:pt x="496363" y="69715"/>
                    <a:pt x="476809" y="76806"/>
                    <a:pt x="492919" y="71437"/>
                  </a:cubicBezTo>
                  <a:cubicBezTo>
                    <a:pt x="496094" y="69056"/>
                    <a:pt x="499431" y="66876"/>
                    <a:pt x="502444" y="64293"/>
                  </a:cubicBezTo>
                  <a:cubicBezTo>
                    <a:pt x="505001" y="62102"/>
                    <a:pt x="506643" y="58785"/>
                    <a:pt x="509587" y="57150"/>
                  </a:cubicBezTo>
                  <a:cubicBezTo>
                    <a:pt x="513976" y="54712"/>
                    <a:pt x="519112" y="53975"/>
                    <a:pt x="523875" y="52387"/>
                  </a:cubicBezTo>
                  <a:cubicBezTo>
                    <a:pt x="526980" y="51352"/>
                    <a:pt x="530253" y="50905"/>
                    <a:pt x="533400" y="50006"/>
                  </a:cubicBezTo>
                  <a:cubicBezTo>
                    <a:pt x="535814" y="49316"/>
                    <a:pt x="538163" y="48419"/>
                    <a:pt x="540544" y="47625"/>
                  </a:cubicBezTo>
                  <a:cubicBezTo>
                    <a:pt x="561557" y="33613"/>
                    <a:pt x="527968" y="55105"/>
                    <a:pt x="561975" y="38100"/>
                  </a:cubicBezTo>
                  <a:cubicBezTo>
                    <a:pt x="565150" y="36512"/>
                    <a:pt x="568237" y="34735"/>
                    <a:pt x="571500" y="33337"/>
                  </a:cubicBezTo>
                  <a:cubicBezTo>
                    <a:pt x="575471" y="31635"/>
                    <a:pt x="584394" y="29330"/>
                    <a:pt x="588169" y="28575"/>
                  </a:cubicBezTo>
                  <a:cubicBezTo>
                    <a:pt x="592903" y="27628"/>
                    <a:pt x="597743" y="27240"/>
                    <a:pt x="602456" y="26193"/>
                  </a:cubicBezTo>
                  <a:cubicBezTo>
                    <a:pt x="604906" y="25648"/>
                    <a:pt x="607186" y="24502"/>
                    <a:pt x="609600" y="23812"/>
                  </a:cubicBezTo>
                  <a:cubicBezTo>
                    <a:pt x="630531" y="17833"/>
                    <a:pt x="609140" y="24759"/>
                    <a:pt x="626269" y="19050"/>
                  </a:cubicBezTo>
                  <a:lnTo>
                    <a:pt x="640556" y="9525"/>
                  </a:lnTo>
                  <a:cubicBezTo>
                    <a:pt x="643358" y="7657"/>
                    <a:pt x="645070" y="4485"/>
                    <a:pt x="647700" y="2381"/>
                  </a:cubicBezTo>
                  <a:cubicBezTo>
                    <a:pt x="649086" y="1272"/>
                    <a:pt x="650875" y="794"/>
                    <a:pt x="652462" y="0"/>
                  </a:cubicBezTo>
                </a:path>
              </a:pathLst>
            </a:custGeom>
            <a:solidFill>
              <a:srgbClr val="FFFFFF">
                <a:lumMod val="50000"/>
              </a:srgbClr>
            </a:solidFill>
            <a:ln w="952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133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3" name="Freeform 222">
              <a:extLst>
                <a:ext uri="{FF2B5EF4-FFF2-40B4-BE49-F238E27FC236}">
                  <a16:creationId xmlns:a16="http://schemas.microsoft.com/office/drawing/2014/main" id="{0312494F-C4D1-4538-DC11-011E16BF8ABB}"/>
                </a:ext>
              </a:extLst>
            </p:cNvPr>
            <p:cNvSpPr/>
            <p:nvPr/>
          </p:nvSpPr>
          <p:spPr bwMode="auto">
            <a:xfrm>
              <a:off x="10578072" y="4842795"/>
              <a:ext cx="632240" cy="151911"/>
            </a:xfrm>
            <a:custGeom>
              <a:avLst/>
              <a:gdLst>
                <a:gd name="connsiteX0" fmla="*/ 0 w 611981"/>
                <a:gd name="connsiteY0" fmla="*/ 223837 h 223837"/>
                <a:gd name="connsiteX1" fmla="*/ 11906 w 611981"/>
                <a:gd name="connsiteY1" fmla="*/ 221456 h 223837"/>
                <a:gd name="connsiteX2" fmla="*/ 21431 w 611981"/>
                <a:gd name="connsiteY2" fmla="*/ 219075 h 223837"/>
                <a:gd name="connsiteX3" fmla="*/ 35719 w 611981"/>
                <a:gd name="connsiteY3" fmla="*/ 216694 h 223837"/>
                <a:gd name="connsiteX4" fmla="*/ 50006 w 611981"/>
                <a:gd name="connsiteY4" fmla="*/ 207169 h 223837"/>
                <a:gd name="connsiteX5" fmla="*/ 59531 w 611981"/>
                <a:gd name="connsiteY5" fmla="*/ 202406 h 223837"/>
                <a:gd name="connsiteX6" fmla="*/ 66675 w 611981"/>
                <a:gd name="connsiteY6" fmla="*/ 197644 h 223837"/>
                <a:gd name="connsiteX7" fmla="*/ 80963 w 611981"/>
                <a:gd name="connsiteY7" fmla="*/ 192881 h 223837"/>
                <a:gd name="connsiteX8" fmla="*/ 88106 w 611981"/>
                <a:gd name="connsiteY8" fmla="*/ 190500 h 223837"/>
                <a:gd name="connsiteX9" fmla="*/ 114300 w 611981"/>
                <a:gd name="connsiteY9" fmla="*/ 183356 h 223837"/>
                <a:gd name="connsiteX10" fmla="*/ 135731 w 611981"/>
                <a:gd name="connsiteY10" fmla="*/ 176212 h 223837"/>
                <a:gd name="connsiteX11" fmla="*/ 152400 w 611981"/>
                <a:gd name="connsiteY11" fmla="*/ 173831 h 223837"/>
                <a:gd name="connsiteX12" fmla="*/ 180975 w 611981"/>
                <a:gd name="connsiteY12" fmla="*/ 169069 h 223837"/>
                <a:gd name="connsiteX13" fmla="*/ 195263 w 611981"/>
                <a:gd name="connsiteY13" fmla="*/ 161925 h 223837"/>
                <a:gd name="connsiteX14" fmla="*/ 216694 w 611981"/>
                <a:gd name="connsiteY14" fmla="*/ 154781 h 223837"/>
                <a:gd name="connsiteX15" fmla="*/ 233363 w 611981"/>
                <a:gd name="connsiteY15" fmla="*/ 145256 h 223837"/>
                <a:gd name="connsiteX16" fmla="*/ 240506 w 611981"/>
                <a:gd name="connsiteY16" fmla="*/ 142875 h 223837"/>
                <a:gd name="connsiteX17" fmla="*/ 261938 w 611981"/>
                <a:gd name="connsiteY17" fmla="*/ 126206 h 223837"/>
                <a:gd name="connsiteX18" fmla="*/ 269081 w 611981"/>
                <a:gd name="connsiteY18" fmla="*/ 123825 h 223837"/>
                <a:gd name="connsiteX19" fmla="*/ 283369 w 611981"/>
                <a:gd name="connsiteY19" fmla="*/ 114300 h 223837"/>
                <a:gd name="connsiteX20" fmla="*/ 290513 w 611981"/>
                <a:gd name="connsiteY20" fmla="*/ 111919 h 223837"/>
                <a:gd name="connsiteX21" fmla="*/ 342900 w 611981"/>
                <a:gd name="connsiteY21" fmla="*/ 107156 h 223837"/>
                <a:gd name="connsiteX22" fmla="*/ 385763 w 611981"/>
                <a:gd name="connsiteY22" fmla="*/ 102394 h 223837"/>
                <a:gd name="connsiteX23" fmla="*/ 419100 w 611981"/>
                <a:gd name="connsiteY23" fmla="*/ 95250 h 223837"/>
                <a:gd name="connsiteX24" fmla="*/ 442913 w 611981"/>
                <a:gd name="connsiteY24" fmla="*/ 85725 h 223837"/>
                <a:gd name="connsiteX25" fmla="*/ 450056 w 611981"/>
                <a:gd name="connsiteY25" fmla="*/ 83344 h 223837"/>
                <a:gd name="connsiteX26" fmla="*/ 457200 w 611981"/>
                <a:gd name="connsiteY26" fmla="*/ 78581 h 223837"/>
                <a:gd name="connsiteX27" fmla="*/ 471488 w 611981"/>
                <a:gd name="connsiteY27" fmla="*/ 73819 h 223837"/>
                <a:gd name="connsiteX28" fmla="*/ 483394 w 611981"/>
                <a:gd name="connsiteY28" fmla="*/ 64294 h 223837"/>
                <a:gd name="connsiteX29" fmla="*/ 497681 w 611981"/>
                <a:gd name="connsiteY29" fmla="*/ 54769 h 223837"/>
                <a:gd name="connsiteX30" fmla="*/ 504825 w 611981"/>
                <a:gd name="connsiteY30" fmla="*/ 50006 h 223837"/>
                <a:gd name="connsiteX31" fmla="*/ 514350 w 611981"/>
                <a:gd name="connsiteY31" fmla="*/ 45244 h 223837"/>
                <a:gd name="connsiteX32" fmla="*/ 521494 w 611981"/>
                <a:gd name="connsiteY32" fmla="*/ 42862 h 223837"/>
                <a:gd name="connsiteX33" fmla="*/ 535781 w 611981"/>
                <a:gd name="connsiteY33" fmla="*/ 33337 h 223837"/>
                <a:gd name="connsiteX34" fmla="*/ 550069 w 611981"/>
                <a:gd name="connsiteY34" fmla="*/ 26194 h 223837"/>
                <a:gd name="connsiteX35" fmla="*/ 566738 w 611981"/>
                <a:gd name="connsiteY35" fmla="*/ 19050 h 223837"/>
                <a:gd name="connsiteX36" fmla="*/ 583406 w 611981"/>
                <a:gd name="connsiteY36" fmla="*/ 11906 h 223837"/>
                <a:gd name="connsiteX37" fmla="*/ 590550 w 611981"/>
                <a:gd name="connsiteY37" fmla="*/ 7144 h 223837"/>
                <a:gd name="connsiteX38" fmla="*/ 604838 w 611981"/>
                <a:gd name="connsiteY38" fmla="*/ 2381 h 223837"/>
                <a:gd name="connsiteX39" fmla="*/ 611981 w 611981"/>
                <a:gd name="connsiteY39" fmla="*/ 0 h 223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611981" h="223837">
                  <a:moveTo>
                    <a:pt x="0" y="223837"/>
                  </a:moveTo>
                  <a:cubicBezTo>
                    <a:pt x="3969" y="223043"/>
                    <a:pt x="7955" y="222334"/>
                    <a:pt x="11906" y="221456"/>
                  </a:cubicBezTo>
                  <a:cubicBezTo>
                    <a:pt x="15101" y="220746"/>
                    <a:pt x="18222" y="219717"/>
                    <a:pt x="21431" y="219075"/>
                  </a:cubicBezTo>
                  <a:cubicBezTo>
                    <a:pt x="26166" y="218128"/>
                    <a:pt x="30956" y="217488"/>
                    <a:pt x="35719" y="216694"/>
                  </a:cubicBezTo>
                  <a:cubicBezTo>
                    <a:pt x="51044" y="211584"/>
                    <a:pt x="34399" y="218317"/>
                    <a:pt x="50006" y="207169"/>
                  </a:cubicBezTo>
                  <a:cubicBezTo>
                    <a:pt x="52895" y="205106"/>
                    <a:pt x="56449" y="204167"/>
                    <a:pt x="59531" y="202406"/>
                  </a:cubicBezTo>
                  <a:cubicBezTo>
                    <a:pt x="62016" y="200986"/>
                    <a:pt x="64060" y="198806"/>
                    <a:pt x="66675" y="197644"/>
                  </a:cubicBezTo>
                  <a:cubicBezTo>
                    <a:pt x="71263" y="195605"/>
                    <a:pt x="76200" y="194469"/>
                    <a:pt x="80963" y="192881"/>
                  </a:cubicBezTo>
                  <a:lnTo>
                    <a:pt x="88106" y="190500"/>
                  </a:lnTo>
                  <a:cubicBezTo>
                    <a:pt x="102506" y="180899"/>
                    <a:pt x="88091" y="188972"/>
                    <a:pt x="114300" y="183356"/>
                  </a:cubicBezTo>
                  <a:cubicBezTo>
                    <a:pt x="114326" y="183350"/>
                    <a:pt x="132146" y="177407"/>
                    <a:pt x="135731" y="176212"/>
                  </a:cubicBezTo>
                  <a:cubicBezTo>
                    <a:pt x="141055" y="174436"/>
                    <a:pt x="146856" y="174706"/>
                    <a:pt x="152400" y="173831"/>
                  </a:cubicBezTo>
                  <a:lnTo>
                    <a:pt x="180975" y="169069"/>
                  </a:lnTo>
                  <a:cubicBezTo>
                    <a:pt x="207036" y="160380"/>
                    <a:pt x="167558" y="174238"/>
                    <a:pt x="195263" y="161925"/>
                  </a:cubicBezTo>
                  <a:cubicBezTo>
                    <a:pt x="195277" y="161919"/>
                    <a:pt x="213115" y="155974"/>
                    <a:pt x="216694" y="154781"/>
                  </a:cubicBezTo>
                  <a:cubicBezTo>
                    <a:pt x="229218" y="150607"/>
                    <a:pt x="222911" y="150482"/>
                    <a:pt x="233363" y="145256"/>
                  </a:cubicBezTo>
                  <a:cubicBezTo>
                    <a:pt x="235608" y="144134"/>
                    <a:pt x="238125" y="143669"/>
                    <a:pt x="240506" y="142875"/>
                  </a:cubicBezTo>
                  <a:cubicBezTo>
                    <a:pt x="246670" y="136711"/>
                    <a:pt x="253392" y="129055"/>
                    <a:pt x="261938" y="126206"/>
                  </a:cubicBezTo>
                  <a:lnTo>
                    <a:pt x="269081" y="123825"/>
                  </a:lnTo>
                  <a:lnTo>
                    <a:pt x="283369" y="114300"/>
                  </a:lnTo>
                  <a:cubicBezTo>
                    <a:pt x="285458" y="112908"/>
                    <a:pt x="288063" y="112464"/>
                    <a:pt x="290513" y="111919"/>
                  </a:cubicBezTo>
                  <a:cubicBezTo>
                    <a:pt x="308024" y="108027"/>
                    <a:pt x="324566" y="108302"/>
                    <a:pt x="342900" y="107156"/>
                  </a:cubicBezTo>
                  <a:cubicBezTo>
                    <a:pt x="363376" y="100332"/>
                    <a:pt x="337979" y="108128"/>
                    <a:pt x="385763" y="102394"/>
                  </a:cubicBezTo>
                  <a:cubicBezTo>
                    <a:pt x="396148" y="101148"/>
                    <a:pt x="408448" y="97913"/>
                    <a:pt x="419100" y="95250"/>
                  </a:cubicBezTo>
                  <a:cubicBezTo>
                    <a:pt x="433116" y="88241"/>
                    <a:pt x="425256" y="91610"/>
                    <a:pt x="442913" y="85725"/>
                  </a:cubicBezTo>
                  <a:lnTo>
                    <a:pt x="450056" y="83344"/>
                  </a:lnTo>
                  <a:cubicBezTo>
                    <a:pt x="452437" y="81756"/>
                    <a:pt x="454585" y="79743"/>
                    <a:pt x="457200" y="78581"/>
                  </a:cubicBezTo>
                  <a:cubicBezTo>
                    <a:pt x="461788" y="76542"/>
                    <a:pt x="471488" y="73819"/>
                    <a:pt x="471488" y="73819"/>
                  </a:cubicBezTo>
                  <a:cubicBezTo>
                    <a:pt x="480287" y="60619"/>
                    <a:pt x="471215" y="71060"/>
                    <a:pt x="483394" y="64294"/>
                  </a:cubicBezTo>
                  <a:cubicBezTo>
                    <a:pt x="488397" y="61514"/>
                    <a:pt x="492919" y="57944"/>
                    <a:pt x="497681" y="54769"/>
                  </a:cubicBezTo>
                  <a:cubicBezTo>
                    <a:pt x="500062" y="53181"/>
                    <a:pt x="502265" y="51286"/>
                    <a:pt x="504825" y="50006"/>
                  </a:cubicBezTo>
                  <a:cubicBezTo>
                    <a:pt x="508000" y="48419"/>
                    <a:pt x="511087" y="46642"/>
                    <a:pt x="514350" y="45244"/>
                  </a:cubicBezTo>
                  <a:cubicBezTo>
                    <a:pt x="516657" y="44255"/>
                    <a:pt x="519300" y="44081"/>
                    <a:pt x="521494" y="42862"/>
                  </a:cubicBezTo>
                  <a:cubicBezTo>
                    <a:pt x="526497" y="40082"/>
                    <a:pt x="530351" y="35147"/>
                    <a:pt x="535781" y="33337"/>
                  </a:cubicBezTo>
                  <a:cubicBezTo>
                    <a:pt x="548876" y="28973"/>
                    <a:pt x="537147" y="33578"/>
                    <a:pt x="550069" y="26194"/>
                  </a:cubicBezTo>
                  <a:cubicBezTo>
                    <a:pt x="558312" y="21484"/>
                    <a:pt x="558721" y="21722"/>
                    <a:pt x="566738" y="19050"/>
                  </a:cubicBezTo>
                  <a:cubicBezTo>
                    <a:pt x="584664" y="7097"/>
                    <a:pt x="561887" y="21127"/>
                    <a:pt x="583406" y="11906"/>
                  </a:cubicBezTo>
                  <a:cubicBezTo>
                    <a:pt x="586037" y="10779"/>
                    <a:pt x="587935" y="8306"/>
                    <a:pt x="590550" y="7144"/>
                  </a:cubicBezTo>
                  <a:cubicBezTo>
                    <a:pt x="595138" y="5105"/>
                    <a:pt x="600075" y="3969"/>
                    <a:pt x="604838" y="2381"/>
                  </a:cubicBezTo>
                  <a:lnTo>
                    <a:pt x="611981" y="0"/>
                  </a:lnTo>
                </a:path>
              </a:pathLst>
            </a:custGeom>
            <a:solidFill>
              <a:srgbClr val="FFFFFF">
                <a:lumMod val="50000"/>
              </a:srgbClr>
            </a:solidFill>
            <a:ln w="952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133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4" name="Freeform 223">
              <a:extLst>
                <a:ext uri="{FF2B5EF4-FFF2-40B4-BE49-F238E27FC236}">
                  <a16:creationId xmlns:a16="http://schemas.microsoft.com/office/drawing/2014/main" id="{B12FA8FB-8BD3-D9A1-A5B0-6FD4869981C2}"/>
                </a:ext>
              </a:extLst>
            </p:cNvPr>
            <p:cNvSpPr/>
            <p:nvPr/>
          </p:nvSpPr>
          <p:spPr bwMode="auto">
            <a:xfrm rot="1491204">
              <a:off x="10468696" y="4889537"/>
              <a:ext cx="678085" cy="212851"/>
            </a:xfrm>
            <a:custGeom>
              <a:avLst/>
              <a:gdLst>
                <a:gd name="connsiteX0" fmla="*/ 4480 w 647858"/>
                <a:gd name="connsiteY0" fmla="*/ 257175 h 259735"/>
                <a:gd name="connsiteX1" fmla="*/ 21149 w 647858"/>
                <a:gd name="connsiteY1" fmla="*/ 247650 h 259735"/>
                <a:gd name="connsiteX2" fmla="*/ 28293 w 647858"/>
                <a:gd name="connsiteY2" fmla="*/ 242888 h 259735"/>
                <a:gd name="connsiteX3" fmla="*/ 44962 w 647858"/>
                <a:gd name="connsiteY3" fmla="*/ 238125 h 259735"/>
                <a:gd name="connsiteX4" fmla="*/ 61630 w 647858"/>
                <a:gd name="connsiteY4" fmla="*/ 228600 h 259735"/>
                <a:gd name="connsiteX5" fmla="*/ 71155 w 647858"/>
                <a:gd name="connsiteY5" fmla="*/ 226219 h 259735"/>
                <a:gd name="connsiteX6" fmla="*/ 85443 w 647858"/>
                <a:gd name="connsiteY6" fmla="*/ 216694 h 259735"/>
                <a:gd name="connsiteX7" fmla="*/ 102112 w 647858"/>
                <a:gd name="connsiteY7" fmla="*/ 211932 h 259735"/>
                <a:gd name="connsiteX8" fmla="*/ 111637 w 647858"/>
                <a:gd name="connsiteY8" fmla="*/ 209550 h 259735"/>
                <a:gd name="connsiteX9" fmla="*/ 130687 w 647858"/>
                <a:gd name="connsiteY9" fmla="*/ 202407 h 259735"/>
                <a:gd name="connsiteX10" fmla="*/ 137830 w 647858"/>
                <a:gd name="connsiteY10" fmla="*/ 197644 h 259735"/>
                <a:gd name="connsiteX11" fmla="*/ 147355 w 647858"/>
                <a:gd name="connsiteY11" fmla="*/ 195263 h 259735"/>
                <a:gd name="connsiteX12" fmla="*/ 168787 w 647858"/>
                <a:gd name="connsiteY12" fmla="*/ 190500 h 259735"/>
                <a:gd name="connsiteX13" fmla="*/ 192599 w 647858"/>
                <a:gd name="connsiteY13" fmla="*/ 185738 h 259735"/>
                <a:gd name="connsiteX14" fmla="*/ 202124 w 647858"/>
                <a:gd name="connsiteY14" fmla="*/ 180975 h 259735"/>
                <a:gd name="connsiteX15" fmla="*/ 214030 w 647858"/>
                <a:gd name="connsiteY15" fmla="*/ 178594 h 259735"/>
                <a:gd name="connsiteX16" fmla="*/ 221174 w 647858"/>
                <a:gd name="connsiteY16" fmla="*/ 176213 h 259735"/>
                <a:gd name="connsiteX17" fmla="*/ 228318 w 647858"/>
                <a:gd name="connsiteY17" fmla="*/ 171450 h 259735"/>
                <a:gd name="connsiteX18" fmla="*/ 237843 w 647858"/>
                <a:gd name="connsiteY18" fmla="*/ 169069 h 259735"/>
                <a:gd name="connsiteX19" fmla="*/ 252130 w 647858"/>
                <a:gd name="connsiteY19" fmla="*/ 164307 h 259735"/>
                <a:gd name="connsiteX20" fmla="*/ 261655 w 647858"/>
                <a:gd name="connsiteY20" fmla="*/ 161925 h 259735"/>
                <a:gd name="connsiteX21" fmla="*/ 271180 w 647858"/>
                <a:gd name="connsiteY21" fmla="*/ 157163 h 259735"/>
                <a:gd name="connsiteX22" fmla="*/ 278324 w 647858"/>
                <a:gd name="connsiteY22" fmla="*/ 150019 h 259735"/>
                <a:gd name="connsiteX23" fmla="*/ 287849 w 647858"/>
                <a:gd name="connsiteY23" fmla="*/ 147638 h 259735"/>
                <a:gd name="connsiteX24" fmla="*/ 297374 w 647858"/>
                <a:gd name="connsiteY24" fmla="*/ 142875 h 259735"/>
                <a:gd name="connsiteX25" fmla="*/ 311662 w 647858"/>
                <a:gd name="connsiteY25" fmla="*/ 133350 h 259735"/>
                <a:gd name="connsiteX26" fmla="*/ 318805 w 647858"/>
                <a:gd name="connsiteY26" fmla="*/ 126207 h 259735"/>
                <a:gd name="connsiteX27" fmla="*/ 328330 w 647858"/>
                <a:gd name="connsiteY27" fmla="*/ 123825 h 259735"/>
                <a:gd name="connsiteX28" fmla="*/ 344999 w 647858"/>
                <a:gd name="connsiteY28" fmla="*/ 114300 h 259735"/>
                <a:gd name="connsiteX29" fmla="*/ 364049 w 647858"/>
                <a:gd name="connsiteY29" fmla="*/ 109538 h 259735"/>
                <a:gd name="connsiteX30" fmla="*/ 392624 w 647858"/>
                <a:gd name="connsiteY30" fmla="*/ 104775 h 259735"/>
                <a:gd name="connsiteX31" fmla="*/ 399768 w 647858"/>
                <a:gd name="connsiteY31" fmla="*/ 102394 h 259735"/>
                <a:gd name="connsiteX32" fmla="*/ 409293 w 647858"/>
                <a:gd name="connsiteY32" fmla="*/ 100013 h 259735"/>
                <a:gd name="connsiteX33" fmla="*/ 428343 w 647858"/>
                <a:gd name="connsiteY33" fmla="*/ 92869 h 259735"/>
                <a:gd name="connsiteX34" fmla="*/ 442630 w 647858"/>
                <a:gd name="connsiteY34" fmla="*/ 88107 h 259735"/>
                <a:gd name="connsiteX35" fmla="*/ 475968 w 647858"/>
                <a:gd name="connsiteY35" fmla="*/ 83344 h 259735"/>
                <a:gd name="connsiteX36" fmla="*/ 483112 w 647858"/>
                <a:gd name="connsiteY36" fmla="*/ 80963 h 259735"/>
                <a:gd name="connsiteX37" fmla="*/ 492637 w 647858"/>
                <a:gd name="connsiteY37" fmla="*/ 76200 h 259735"/>
                <a:gd name="connsiteX38" fmla="*/ 502162 w 647858"/>
                <a:gd name="connsiteY38" fmla="*/ 73819 h 259735"/>
                <a:gd name="connsiteX39" fmla="*/ 511687 w 647858"/>
                <a:gd name="connsiteY39" fmla="*/ 69057 h 259735"/>
                <a:gd name="connsiteX40" fmla="*/ 518830 w 647858"/>
                <a:gd name="connsiteY40" fmla="*/ 66675 h 259735"/>
                <a:gd name="connsiteX41" fmla="*/ 530737 w 647858"/>
                <a:gd name="connsiteY41" fmla="*/ 61913 h 259735"/>
                <a:gd name="connsiteX42" fmla="*/ 540262 w 647858"/>
                <a:gd name="connsiteY42" fmla="*/ 57150 h 259735"/>
                <a:gd name="connsiteX43" fmla="*/ 559312 w 647858"/>
                <a:gd name="connsiteY43" fmla="*/ 50007 h 259735"/>
                <a:gd name="connsiteX44" fmla="*/ 580743 w 647858"/>
                <a:gd name="connsiteY44" fmla="*/ 40482 h 259735"/>
                <a:gd name="connsiteX45" fmla="*/ 590268 w 647858"/>
                <a:gd name="connsiteY45" fmla="*/ 35719 h 259735"/>
                <a:gd name="connsiteX46" fmla="*/ 597412 w 647858"/>
                <a:gd name="connsiteY46" fmla="*/ 33338 h 259735"/>
                <a:gd name="connsiteX47" fmla="*/ 621224 w 647858"/>
                <a:gd name="connsiteY47" fmla="*/ 23813 h 259735"/>
                <a:gd name="connsiteX48" fmla="*/ 635512 w 647858"/>
                <a:gd name="connsiteY48" fmla="*/ 14288 h 259735"/>
                <a:gd name="connsiteX49" fmla="*/ 642655 w 647858"/>
                <a:gd name="connsiteY49" fmla="*/ 9525 h 259735"/>
                <a:gd name="connsiteX50" fmla="*/ 647418 w 647858"/>
                <a:gd name="connsiteY50" fmla="*/ 0 h 259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647858" h="259735">
                  <a:moveTo>
                    <a:pt x="4480" y="257175"/>
                  </a:moveTo>
                  <a:cubicBezTo>
                    <a:pt x="21885" y="245573"/>
                    <a:pt x="0" y="259735"/>
                    <a:pt x="21149" y="247650"/>
                  </a:cubicBezTo>
                  <a:cubicBezTo>
                    <a:pt x="23634" y="246230"/>
                    <a:pt x="25733" y="244168"/>
                    <a:pt x="28293" y="242888"/>
                  </a:cubicBezTo>
                  <a:cubicBezTo>
                    <a:pt x="31706" y="241182"/>
                    <a:pt x="41915" y="238887"/>
                    <a:pt x="44962" y="238125"/>
                  </a:cubicBezTo>
                  <a:cubicBezTo>
                    <a:pt x="50882" y="234178"/>
                    <a:pt x="54726" y="231189"/>
                    <a:pt x="61630" y="228600"/>
                  </a:cubicBezTo>
                  <a:cubicBezTo>
                    <a:pt x="64694" y="227451"/>
                    <a:pt x="67980" y="227013"/>
                    <a:pt x="71155" y="226219"/>
                  </a:cubicBezTo>
                  <a:cubicBezTo>
                    <a:pt x="75918" y="223044"/>
                    <a:pt x="79890" y="218082"/>
                    <a:pt x="85443" y="216694"/>
                  </a:cubicBezTo>
                  <a:cubicBezTo>
                    <a:pt x="115167" y="209264"/>
                    <a:pt x="78239" y="218754"/>
                    <a:pt x="102112" y="211932"/>
                  </a:cubicBezTo>
                  <a:cubicBezTo>
                    <a:pt x="105259" y="211033"/>
                    <a:pt x="108573" y="210699"/>
                    <a:pt x="111637" y="209550"/>
                  </a:cubicBezTo>
                  <a:cubicBezTo>
                    <a:pt x="136531" y="200214"/>
                    <a:pt x="106247" y="208516"/>
                    <a:pt x="130687" y="202407"/>
                  </a:cubicBezTo>
                  <a:cubicBezTo>
                    <a:pt x="133068" y="200819"/>
                    <a:pt x="135200" y="198771"/>
                    <a:pt x="137830" y="197644"/>
                  </a:cubicBezTo>
                  <a:cubicBezTo>
                    <a:pt x="140838" y="196355"/>
                    <a:pt x="144208" y="196162"/>
                    <a:pt x="147355" y="195263"/>
                  </a:cubicBezTo>
                  <a:cubicBezTo>
                    <a:pt x="166611" y="189762"/>
                    <a:pt x="137536" y="196360"/>
                    <a:pt x="168787" y="190500"/>
                  </a:cubicBezTo>
                  <a:cubicBezTo>
                    <a:pt x="176743" y="189008"/>
                    <a:pt x="192599" y="185738"/>
                    <a:pt x="192599" y="185738"/>
                  </a:cubicBezTo>
                  <a:cubicBezTo>
                    <a:pt x="195774" y="184150"/>
                    <a:pt x="198756" y="182098"/>
                    <a:pt x="202124" y="180975"/>
                  </a:cubicBezTo>
                  <a:cubicBezTo>
                    <a:pt x="205964" y="179695"/>
                    <a:pt x="210104" y="179576"/>
                    <a:pt x="214030" y="178594"/>
                  </a:cubicBezTo>
                  <a:cubicBezTo>
                    <a:pt x="216465" y="177985"/>
                    <a:pt x="218793" y="177007"/>
                    <a:pt x="221174" y="176213"/>
                  </a:cubicBezTo>
                  <a:cubicBezTo>
                    <a:pt x="223555" y="174625"/>
                    <a:pt x="225687" y="172577"/>
                    <a:pt x="228318" y="171450"/>
                  </a:cubicBezTo>
                  <a:cubicBezTo>
                    <a:pt x="231326" y="170161"/>
                    <a:pt x="234708" y="170009"/>
                    <a:pt x="237843" y="169069"/>
                  </a:cubicBezTo>
                  <a:cubicBezTo>
                    <a:pt x="242651" y="167627"/>
                    <a:pt x="247368" y="165894"/>
                    <a:pt x="252130" y="164307"/>
                  </a:cubicBezTo>
                  <a:cubicBezTo>
                    <a:pt x="255235" y="163272"/>
                    <a:pt x="258591" y="163074"/>
                    <a:pt x="261655" y="161925"/>
                  </a:cubicBezTo>
                  <a:cubicBezTo>
                    <a:pt x="264979" y="160679"/>
                    <a:pt x="268005" y="158750"/>
                    <a:pt x="271180" y="157163"/>
                  </a:cubicBezTo>
                  <a:cubicBezTo>
                    <a:pt x="273561" y="154782"/>
                    <a:pt x="275400" y="151690"/>
                    <a:pt x="278324" y="150019"/>
                  </a:cubicBezTo>
                  <a:cubicBezTo>
                    <a:pt x="281166" y="148395"/>
                    <a:pt x="284785" y="148787"/>
                    <a:pt x="287849" y="147638"/>
                  </a:cubicBezTo>
                  <a:cubicBezTo>
                    <a:pt x="291173" y="146392"/>
                    <a:pt x="294330" y="144701"/>
                    <a:pt x="297374" y="142875"/>
                  </a:cubicBezTo>
                  <a:cubicBezTo>
                    <a:pt x="302282" y="139930"/>
                    <a:pt x="306899" y="136525"/>
                    <a:pt x="311662" y="133350"/>
                  </a:cubicBezTo>
                  <a:cubicBezTo>
                    <a:pt x="314464" y="131482"/>
                    <a:pt x="315881" y="127878"/>
                    <a:pt x="318805" y="126207"/>
                  </a:cubicBezTo>
                  <a:cubicBezTo>
                    <a:pt x="321647" y="124583"/>
                    <a:pt x="325266" y="124974"/>
                    <a:pt x="328330" y="123825"/>
                  </a:cubicBezTo>
                  <a:cubicBezTo>
                    <a:pt x="345039" y="117559"/>
                    <a:pt x="331173" y="121213"/>
                    <a:pt x="344999" y="114300"/>
                  </a:cubicBezTo>
                  <a:cubicBezTo>
                    <a:pt x="349675" y="111962"/>
                    <a:pt x="359851" y="110279"/>
                    <a:pt x="364049" y="109538"/>
                  </a:cubicBezTo>
                  <a:lnTo>
                    <a:pt x="392624" y="104775"/>
                  </a:lnTo>
                  <a:cubicBezTo>
                    <a:pt x="395100" y="104362"/>
                    <a:pt x="397354" y="103084"/>
                    <a:pt x="399768" y="102394"/>
                  </a:cubicBezTo>
                  <a:cubicBezTo>
                    <a:pt x="402915" y="101495"/>
                    <a:pt x="406118" y="100807"/>
                    <a:pt x="409293" y="100013"/>
                  </a:cubicBezTo>
                  <a:cubicBezTo>
                    <a:pt x="425261" y="92028"/>
                    <a:pt x="412133" y="97732"/>
                    <a:pt x="428343" y="92869"/>
                  </a:cubicBezTo>
                  <a:cubicBezTo>
                    <a:pt x="433151" y="91427"/>
                    <a:pt x="437678" y="88932"/>
                    <a:pt x="442630" y="88107"/>
                  </a:cubicBezTo>
                  <a:cubicBezTo>
                    <a:pt x="463230" y="84673"/>
                    <a:pt x="452127" y="86324"/>
                    <a:pt x="475968" y="83344"/>
                  </a:cubicBezTo>
                  <a:cubicBezTo>
                    <a:pt x="478349" y="82550"/>
                    <a:pt x="480805" y="81952"/>
                    <a:pt x="483112" y="80963"/>
                  </a:cubicBezTo>
                  <a:cubicBezTo>
                    <a:pt x="486375" y="79565"/>
                    <a:pt x="489313" y="77446"/>
                    <a:pt x="492637" y="76200"/>
                  </a:cubicBezTo>
                  <a:cubicBezTo>
                    <a:pt x="495701" y="75051"/>
                    <a:pt x="499098" y="74968"/>
                    <a:pt x="502162" y="73819"/>
                  </a:cubicBezTo>
                  <a:cubicBezTo>
                    <a:pt x="505486" y="72573"/>
                    <a:pt x="508424" y="70455"/>
                    <a:pt x="511687" y="69057"/>
                  </a:cubicBezTo>
                  <a:cubicBezTo>
                    <a:pt x="513994" y="68068"/>
                    <a:pt x="516480" y="67556"/>
                    <a:pt x="518830" y="66675"/>
                  </a:cubicBezTo>
                  <a:cubicBezTo>
                    <a:pt x="522832" y="65174"/>
                    <a:pt x="526831" y="63649"/>
                    <a:pt x="530737" y="61913"/>
                  </a:cubicBezTo>
                  <a:cubicBezTo>
                    <a:pt x="533981" y="60471"/>
                    <a:pt x="537018" y="58592"/>
                    <a:pt x="540262" y="57150"/>
                  </a:cubicBezTo>
                  <a:cubicBezTo>
                    <a:pt x="548802" y="53355"/>
                    <a:pt x="551458" y="52624"/>
                    <a:pt x="559312" y="50007"/>
                  </a:cubicBezTo>
                  <a:cubicBezTo>
                    <a:pt x="570632" y="42459"/>
                    <a:pt x="563740" y="46149"/>
                    <a:pt x="580743" y="40482"/>
                  </a:cubicBezTo>
                  <a:cubicBezTo>
                    <a:pt x="584111" y="39360"/>
                    <a:pt x="587005" y="37117"/>
                    <a:pt x="590268" y="35719"/>
                  </a:cubicBezTo>
                  <a:cubicBezTo>
                    <a:pt x="592575" y="34730"/>
                    <a:pt x="595167" y="34461"/>
                    <a:pt x="597412" y="33338"/>
                  </a:cubicBezTo>
                  <a:cubicBezTo>
                    <a:pt x="617915" y="23086"/>
                    <a:pt x="600296" y="27998"/>
                    <a:pt x="621224" y="23813"/>
                  </a:cubicBezTo>
                  <a:lnTo>
                    <a:pt x="635512" y="14288"/>
                  </a:lnTo>
                  <a:lnTo>
                    <a:pt x="642655" y="9525"/>
                  </a:lnTo>
                  <a:cubicBezTo>
                    <a:pt x="647858" y="1721"/>
                    <a:pt x="647418" y="5244"/>
                    <a:pt x="647418" y="0"/>
                  </a:cubicBezTo>
                </a:path>
              </a:pathLst>
            </a:custGeom>
            <a:solidFill>
              <a:srgbClr val="FFFFFF">
                <a:lumMod val="50000"/>
              </a:srgbClr>
            </a:solidFill>
            <a:ln w="952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133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5" name="Freeform 224">
              <a:extLst>
                <a:ext uri="{FF2B5EF4-FFF2-40B4-BE49-F238E27FC236}">
                  <a16:creationId xmlns:a16="http://schemas.microsoft.com/office/drawing/2014/main" id="{51213CEA-4D99-3B0C-755F-79DD26D69FCD}"/>
                </a:ext>
              </a:extLst>
            </p:cNvPr>
            <p:cNvSpPr/>
            <p:nvPr/>
          </p:nvSpPr>
          <p:spPr bwMode="auto">
            <a:xfrm rot="19998326">
              <a:off x="10508711" y="4868502"/>
              <a:ext cx="745023" cy="46742"/>
            </a:xfrm>
            <a:custGeom>
              <a:avLst/>
              <a:gdLst>
                <a:gd name="connsiteX0" fmla="*/ 0 w 665029"/>
                <a:gd name="connsiteY0" fmla="*/ 119062 h 119062"/>
                <a:gd name="connsiteX1" fmla="*/ 28575 w 665029"/>
                <a:gd name="connsiteY1" fmla="*/ 111918 h 119062"/>
                <a:gd name="connsiteX2" fmla="*/ 38100 w 665029"/>
                <a:gd name="connsiteY2" fmla="*/ 109537 h 119062"/>
                <a:gd name="connsiteX3" fmla="*/ 52388 w 665029"/>
                <a:gd name="connsiteY3" fmla="*/ 107156 h 119062"/>
                <a:gd name="connsiteX4" fmla="*/ 64294 w 665029"/>
                <a:gd name="connsiteY4" fmla="*/ 104775 h 119062"/>
                <a:gd name="connsiteX5" fmla="*/ 111919 w 665029"/>
                <a:gd name="connsiteY5" fmla="*/ 100012 h 119062"/>
                <a:gd name="connsiteX6" fmla="*/ 135731 w 665029"/>
                <a:gd name="connsiteY6" fmla="*/ 95250 h 119062"/>
                <a:gd name="connsiteX7" fmla="*/ 142875 w 665029"/>
                <a:gd name="connsiteY7" fmla="*/ 92868 h 119062"/>
                <a:gd name="connsiteX8" fmla="*/ 159544 w 665029"/>
                <a:gd name="connsiteY8" fmla="*/ 90487 h 119062"/>
                <a:gd name="connsiteX9" fmla="*/ 166688 w 665029"/>
                <a:gd name="connsiteY9" fmla="*/ 88106 h 119062"/>
                <a:gd name="connsiteX10" fmla="*/ 219075 w 665029"/>
                <a:gd name="connsiteY10" fmla="*/ 83343 h 119062"/>
                <a:gd name="connsiteX11" fmla="*/ 242888 w 665029"/>
                <a:gd name="connsiteY11" fmla="*/ 78581 h 119062"/>
                <a:gd name="connsiteX12" fmla="*/ 264319 w 665029"/>
                <a:gd name="connsiteY12" fmla="*/ 73818 h 119062"/>
                <a:gd name="connsiteX13" fmla="*/ 311944 w 665029"/>
                <a:gd name="connsiteY13" fmla="*/ 71437 h 119062"/>
                <a:gd name="connsiteX14" fmla="*/ 392906 w 665029"/>
                <a:gd name="connsiteY14" fmla="*/ 71437 h 119062"/>
                <a:gd name="connsiteX15" fmla="*/ 423863 w 665029"/>
                <a:gd name="connsiteY15" fmla="*/ 69056 h 119062"/>
                <a:gd name="connsiteX16" fmla="*/ 461963 w 665029"/>
                <a:gd name="connsiteY16" fmla="*/ 61912 h 119062"/>
                <a:gd name="connsiteX17" fmla="*/ 492919 w 665029"/>
                <a:gd name="connsiteY17" fmla="*/ 50006 h 119062"/>
                <a:gd name="connsiteX18" fmla="*/ 521494 w 665029"/>
                <a:gd name="connsiteY18" fmla="*/ 40481 h 119062"/>
                <a:gd name="connsiteX19" fmla="*/ 531019 w 665029"/>
                <a:gd name="connsiteY19" fmla="*/ 38100 h 119062"/>
                <a:gd name="connsiteX20" fmla="*/ 554831 w 665029"/>
                <a:gd name="connsiteY20" fmla="*/ 30956 h 119062"/>
                <a:gd name="connsiteX21" fmla="*/ 566738 w 665029"/>
                <a:gd name="connsiteY21" fmla="*/ 28575 h 119062"/>
                <a:gd name="connsiteX22" fmla="*/ 590550 w 665029"/>
                <a:gd name="connsiteY22" fmla="*/ 26193 h 119062"/>
                <a:gd name="connsiteX23" fmla="*/ 609600 w 665029"/>
                <a:gd name="connsiteY23" fmla="*/ 23812 h 119062"/>
                <a:gd name="connsiteX24" fmla="*/ 616744 w 665029"/>
                <a:gd name="connsiteY24" fmla="*/ 21431 h 119062"/>
                <a:gd name="connsiteX25" fmla="*/ 640556 w 665029"/>
                <a:gd name="connsiteY25" fmla="*/ 16668 h 119062"/>
                <a:gd name="connsiteX26" fmla="*/ 650081 w 665029"/>
                <a:gd name="connsiteY26" fmla="*/ 11906 h 119062"/>
                <a:gd name="connsiteX27" fmla="*/ 664369 w 665029"/>
                <a:gd name="connsiteY27" fmla="*/ 0 h 119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65029" h="119062">
                  <a:moveTo>
                    <a:pt x="0" y="119062"/>
                  </a:moveTo>
                  <a:cubicBezTo>
                    <a:pt x="16814" y="110656"/>
                    <a:pt x="3182" y="116151"/>
                    <a:pt x="28575" y="111918"/>
                  </a:cubicBezTo>
                  <a:cubicBezTo>
                    <a:pt x="31803" y="111380"/>
                    <a:pt x="34891" y="110179"/>
                    <a:pt x="38100" y="109537"/>
                  </a:cubicBezTo>
                  <a:cubicBezTo>
                    <a:pt x="42835" y="108590"/>
                    <a:pt x="47638" y="108020"/>
                    <a:pt x="52388" y="107156"/>
                  </a:cubicBezTo>
                  <a:cubicBezTo>
                    <a:pt x="56370" y="106432"/>
                    <a:pt x="60287" y="105347"/>
                    <a:pt x="64294" y="104775"/>
                  </a:cubicBezTo>
                  <a:cubicBezTo>
                    <a:pt x="76038" y="103097"/>
                    <a:pt x="101012" y="101003"/>
                    <a:pt x="111919" y="100012"/>
                  </a:cubicBezTo>
                  <a:lnTo>
                    <a:pt x="135731" y="95250"/>
                  </a:lnTo>
                  <a:cubicBezTo>
                    <a:pt x="138192" y="94758"/>
                    <a:pt x="140414" y="93360"/>
                    <a:pt x="142875" y="92868"/>
                  </a:cubicBezTo>
                  <a:cubicBezTo>
                    <a:pt x="148379" y="91767"/>
                    <a:pt x="153988" y="91281"/>
                    <a:pt x="159544" y="90487"/>
                  </a:cubicBezTo>
                  <a:cubicBezTo>
                    <a:pt x="161925" y="89693"/>
                    <a:pt x="164196" y="88405"/>
                    <a:pt x="166688" y="88106"/>
                  </a:cubicBezTo>
                  <a:cubicBezTo>
                    <a:pt x="184097" y="86017"/>
                    <a:pt x="219075" y="83343"/>
                    <a:pt x="219075" y="83343"/>
                  </a:cubicBezTo>
                  <a:cubicBezTo>
                    <a:pt x="227013" y="81756"/>
                    <a:pt x="235035" y="80544"/>
                    <a:pt x="242888" y="78581"/>
                  </a:cubicBezTo>
                  <a:cubicBezTo>
                    <a:pt x="247706" y="77377"/>
                    <a:pt x="259881" y="74173"/>
                    <a:pt x="264319" y="73818"/>
                  </a:cubicBezTo>
                  <a:cubicBezTo>
                    <a:pt x="280163" y="72550"/>
                    <a:pt x="296069" y="72231"/>
                    <a:pt x="311944" y="71437"/>
                  </a:cubicBezTo>
                  <a:cubicBezTo>
                    <a:pt x="351494" y="64846"/>
                    <a:pt x="306085" y="71437"/>
                    <a:pt x="392906" y="71437"/>
                  </a:cubicBezTo>
                  <a:cubicBezTo>
                    <a:pt x="403255" y="71437"/>
                    <a:pt x="413565" y="70086"/>
                    <a:pt x="423863" y="69056"/>
                  </a:cubicBezTo>
                  <a:cubicBezTo>
                    <a:pt x="436807" y="67762"/>
                    <a:pt x="449381" y="65057"/>
                    <a:pt x="461963" y="61912"/>
                  </a:cubicBezTo>
                  <a:cubicBezTo>
                    <a:pt x="480920" y="49274"/>
                    <a:pt x="470584" y="53196"/>
                    <a:pt x="492919" y="50006"/>
                  </a:cubicBezTo>
                  <a:lnTo>
                    <a:pt x="521494" y="40481"/>
                  </a:lnTo>
                  <a:cubicBezTo>
                    <a:pt x="524599" y="39446"/>
                    <a:pt x="527844" y="38894"/>
                    <a:pt x="531019" y="38100"/>
                  </a:cubicBezTo>
                  <a:cubicBezTo>
                    <a:pt x="543306" y="29908"/>
                    <a:pt x="534402" y="34361"/>
                    <a:pt x="554831" y="30956"/>
                  </a:cubicBezTo>
                  <a:cubicBezTo>
                    <a:pt x="558824" y="30291"/>
                    <a:pt x="562726" y="29110"/>
                    <a:pt x="566738" y="28575"/>
                  </a:cubicBezTo>
                  <a:cubicBezTo>
                    <a:pt x="574645" y="27521"/>
                    <a:pt x="582622" y="27074"/>
                    <a:pt x="590550" y="26193"/>
                  </a:cubicBezTo>
                  <a:cubicBezTo>
                    <a:pt x="596910" y="25486"/>
                    <a:pt x="603250" y="24606"/>
                    <a:pt x="609600" y="23812"/>
                  </a:cubicBezTo>
                  <a:cubicBezTo>
                    <a:pt x="611981" y="23018"/>
                    <a:pt x="614294" y="21975"/>
                    <a:pt x="616744" y="21431"/>
                  </a:cubicBezTo>
                  <a:cubicBezTo>
                    <a:pt x="623489" y="19932"/>
                    <a:pt x="633648" y="19259"/>
                    <a:pt x="640556" y="16668"/>
                  </a:cubicBezTo>
                  <a:cubicBezTo>
                    <a:pt x="643880" y="15422"/>
                    <a:pt x="647037" y="13732"/>
                    <a:pt x="650081" y="11906"/>
                  </a:cubicBezTo>
                  <a:cubicBezTo>
                    <a:pt x="665029" y="2937"/>
                    <a:pt x="664369" y="7967"/>
                    <a:pt x="664369" y="0"/>
                  </a:cubicBezTo>
                </a:path>
              </a:pathLst>
            </a:custGeom>
            <a:solidFill>
              <a:srgbClr val="FFFFFF">
                <a:lumMod val="50000"/>
              </a:srgbClr>
            </a:solidFill>
            <a:ln w="952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133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6" name="Freeform 225">
              <a:extLst>
                <a:ext uri="{FF2B5EF4-FFF2-40B4-BE49-F238E27FC236}">
                  <a16:creationId xmlns:a16="http://schemas.microsoft.com/office/drawing/2014/main" id="{CDDD3624-A02A-CF70-6FA0-01D7330DCE4D}"/>
                </a:ext>
              </a:extLst>
            </p:cNvPr>
            <p:cNvSpPr/>
            <p:nvPr/>
          </p:nvSpPr>
          <p:spPr bwMode="auto">
            <a:xfrm>
              <a:off x="10634093" y="4834645"/>
              <a:ext cx="730944" cy="254743"/>
            </a:xfrm>
            <a:custGeom>
              <a:avLst/>
              <a:gdLst>
                <a:gd name="connsiteX0" fmla="*/ 0 w 652462"/>
                <a:gd name="connsiteY0" fmla="*/ 259556 h 259556"/>
                <a:gd name="connsiteX1" fmla="*/ 14287 w 652462"/>
                <a:gd name="connsiteY1" fmla="*/ 247650 h 259556"/>
                <a:gd name="connsiteX2" fmla="*/ 23812 w 652462"/>
                <a:gd name="connsiteY2" fmla="*/ 245268 h 259556"/>
                <a:gd name="connsiteX3" fmla="*/ 42862 w 652462"/>
                <a:gd name="connsiteY3" fmla="*/ 240506 h 259556"/>
                <a:gd name="connsiteX4" fmla="*/ 52387 w 652462"/>
                <a:gd name="connsiteY4" fmla="*/ 238125 h 259556"/>
                <a:gd name="connsiteX5" fmla="*/ 69056 w 652462"/>
                <a:gd name="connsiteY5" fmla="*/ 235743 h 259556"/>
                <a:gd name="connsiteX6" fmla="*/ 78581 w 652462"/>
                <a:gd name="connsiteY6" fmla="*/ 233362 h 259556"/>
                <a:gd name="connsiteX7" fmla="*/ 107156 w 652462"/>
                <a:gd name="connsiteY7" fmla="*/ 230981 h 259556"/>
                <a:gd name="connsiteX8" fmla="*/ 138112 w 652462"/>
                <a:gd name="connsiteY8" fmla="*/ 223837 h 259556"/>
                <a:gd name="connsiteX9" fmla="*/ 145256 w 652462"/>
                <a:gd name="connsiteY9" fmla="*/ 216693 h 259556"/>
                <a:gd name="connsiteX10" fmla="*/ 152400 w 652462"/>
                <a:gd name="connsiteY10" fmla="*/ 211931 h 259556"/>
                <a:gd name="connsiteX11" fmla="*/ 161925 w 652462"/>
                <a:gd name="connsiteY11" fmla="*/ 204787 h 259556"/>
                <a:gd name="connsiteX12" fmla="*/ 169069 w 652462"/>
                <a:gd name="connsiteY12" fmla="*/ 197643 h 259556"/>
                <a:gd name="connsiteX13" fmla="*/ 185737 w 652462"/>
                <a:gd name="connsiteY13" fmla="*/ 185737 h 259556"/>
                <a:gd name="connsiteX14" fmla="*/ 197644 w 652462"/>
                <a:gd name="connsiteY14" fmla="*/ 180975 h 259556"/>
                <a:gd name="connsiteX15" fmla="*/ 204787 w 652462"/>
                <a:gd name="connsiteY15" fmla="*/ 176212 h 259556"/>
                <a:gd name="connsiteX16" fmla="*/ 216694 w 652462"/>
                <a:gd name="connsiteY16" fmla="*/ 169068 h 259556"/>
                <a:gd name="connsiteX17" fmla="*/ 223837 w 652462"/>
                <a:gd name="connsiteY17" fmla="*/ 161925 h 259556"/>
                <a:gd name="connsiteX18" fmla="*/ 247650 w 652462"/>
                <a:gd name="connsiteY18" fmla="*/ 150018 h 259556"/>
                <a:gd name="connsiteX19" fmla="*/ 257175 w 652462"/>
                <a:gd name="connsiteY19" fmla="*/ 147637 h 259556"/>
                <a:gd name="connsiteX20" fmla="*/ 273844 w 652462"/>
                <a:gd name="connsiteY20" fmla="*/ 138112 h 259556"/>
                <a:gd name="connsiteX21" fmla="*/ 292894 w 652462"/>
                <a:gd name="connsiteY21" fmla="*/ 130968 h 259556"/>
                <a:gd name="connsiteX22" fmla="*/ 309562 w 652462"/>
                <a:gd name="connsiteY22" fmla="*/ 128587 h 259556"/>
                <a:gd name="connsiteX23" fmla="*/ 326231 w 652462"/>
                <a:gd name="connsiteY23" fmla="*/ 123825 h 259556"/>
                <a:gd name="connsiteX24" fmla="*/ 340519 w 652462"/>
                <a:gd name="connsiteY24" fmla="*/ 119062 h 259556"/>
                <a:gd name="connsiteX25" fmla="*/ 390525 w 652462"/>
                <a:gd name="connsiteY25" fmla="*/ 111918 h 259556"/>
                <a:gd name="connsiteX26" fmla="*/ 397669 w 652462"/>
                <a:gd name="connsiteY26" fmla="*/ 109537 h 259556"/>
                <a:gd name="connsiteX27" fmla="*/ 407194 w 652462"/>
                <a:gd name="connsiteY27" fmla="*/ 107156 h 259556"/>
                <a:gd name="connsiteX28" fmla="*/ 414337 w 652462"/>
                <a:gd name="connsiteY28" fmla="*/ 102393 h 259556"/>
                <a:gd name="connsiteX29" fmla="*/ 438150 w 652462"/>
                <a:gd name="connsiteY29" fmla="*/ 95250 h 259556"/>
                <a:gd name="connsiteX30" fmla="*/ 447675 w 652462"/>
                <a:gd name="connsiteY30" fmla="*/ 90487 h 259556"/>
                <a:gd name="connsiteX31" fmla="*/ 454819 w 652462"/>
                <a:gd name="connsiteY31" fmla="*/ 88106 h 259556"/>
                <a:gd name="connsiteX32" fmla="*/ 466725 w 652462"/>
                <a:gd name="connsiteY32" fmla="*/ 83343 h 259556"/>
                <a:gd name="connsiteX33" fmla="*/ 473869 w 652462"/>
                <a:gd name="connsiteY33" fmla="*/ 80962 h 259556"/>
                <a:gd name="connsiteX34" fmla="*/ 492919 w 652462"/>
                <a:gd name="connsiteY34" fmla="*/ 71437 h 259556"/>
                <a:gd name="connsiteX35" fmla="*/ 502444 w 652462"/>
                <a:gd name="connsiteY35" fmla="*/ 64293 h 259556"/>
                <a:gd name="connsiteX36" fmla="*/ 509587 w 652462"/>
                <a:gd name="connsiteY36" fmla="*/ 57150 h 259556"/>
                <a:gd name="connsiteX37" fmla="*/ 523875 w 652462"/>
                <a:gd name="connsiteY37" fmla="*/ 52387 h 259556"/>
                <a:gd name="connsiteX38" fmla="*/ 533400 w 652462"/>
                <a:gd name="connsiteY38" fmla="*/ 50006 h 259556"/>
                <a:gd name="connsiteX39" fmla="*/ 540544 w 652462"/>
                <a:gd name="connsiteY39" fmla="*/ 47625 h 259556"/>
                <a:gd name="connsiteX40" fmla="*/ 561975 w 652462"/>
                <a:gd name="connsiteY40" fmla="*/ 38100 h 259556"/>
                <a:gd name="connsiteX41" fmla="*/ 571500 w 652462"/>
                <a:gd name="connsiteY41" fmla="*/ 33337 h 259556"/>
                <a:gd name="connsiteX42" fmla="*/ 588169 w 652462"/>
                <a:gd name="connsiteY42" fmla="*/ 28575 h 259556"/>
                <a:gd name="connsiteX43" fmla="*/ 602456 w 652462"/>
                <a:gd name="connsiteY43" fmla="*/ 26193 h 259556"/>
                <a:gd name="connsiteX44" fmla="*/ 609600 w 652462"/>
                <a:gd name="connsiteY44" fmla="*/ 23812 h 259556"/>
                <a:gd name="connsiteX45" fmla="*/ 626269 w 652462"/>
                <a:gd name="connsiteY45" fmla="*/ 19050 h 259556"/>
                <a:gd name="connsiteX46" fmla="*/ 640556 w 652462"/>
                <a:gd name="connsiteY46" fmla="*/ 9525 h 259556"/>
                <a:gd name="connsiteX47" fmla="*/ 647700 w 652462"/>
                <a:gd name="connsiteY47" fmla="*/ 2381 h 259556"/>
                <a:gd name="connsiteX48" fmla="*/ 652462 w 652462"/>
                <a:gd name="connsiteY48" fmla="*/ 0 h 25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652462" h="259556">
                  <a:moveTo>
                    <a:pt x="0" y="259556"/>
                  </a:moveTo>
                  <a:cubicBezTo>
                    <a:pt x="4291" y="255265"/>
                    <a:pt x="8485" y="250137"/>
                    <a:pt x="14287" y="247650"/>
                  </a:cubicBezTo>
                  <a:cubicBezTo>
                    <a:pt x="17295" y="246361"/>
                    <a:pt x="20665" y="246167"/>
                    <a:pt x="23812" y="245268"/>
                  </a:cubicBezTo>
                  <a:cubicBezTo>
                    <a:pt x="46131" y="238891"/>
                    <a:pt x="10218" y="247760"/>
                    <a:pt x="42862" y="240506"/>
                  </a:cubicBezTo>
                  <a:cubicBezTo>
                    <a:pt x="46057" y="239796"/>
                    <a:pt x="49167" y="238710"/>
                    <a:pt x="52387" y="238125"/>
                  </a:cubicBezTo>
                  <a:cubicBezTo>
                    <a:pt x="57909" y="237121"/>
                    <a:pt x="63534" y="236747"/>
                    <a:pt x="69056" y="235743"/>
                  </a:cubicBezTo>
                  <a:cubicBezTo>
                    <a:pt x="72276" y="235158"/>
                    <a:pt x="75334" y="233768"/>
                    <a:pt x="78581" y="233362"/>
                  </a:cubicBezTo>
                  <a:cubicBezTo>
                    <a:pt x="88065" y="232177"/>
                    <a:pt x="97631" y="231775"/>
                    <a:pt x="107156" y="230981"/>
                  </a:cubicBezTo>
                  <a:cubicBezTo>
                    <a:pt x="133430" y="225726"/>
                    <a:pt x="123290" y="228778"/>
                    <a:pt x="138112" y="223837"/>
                  </a:cubicBezTo>
                  <a:cubicBezTo>
                    <a:pt x="140493" y="221456"/>
                    <a:pt x="142669" y="218849"/>
                    <a:pt x="145256" y="216693"/>
                  </a:cubicBezTo>
                  <a:cubicBezTo>
                    <a:pt x="147455" y="214861"/>
                    <a:pt x="150071" y="213594"/>
                    <a:pt x="152400" y="211931"/>
                  </a:cubicBezTo>
                  <a:cubicBezTo>
                    <a:pt x="155630" y="209624"/>
                    <a:pt x="158912" y="207370"/>
                    <a:pt x="161925" y="204787"/>
                  </a:cubicBezTo>
                  <a:cubicBezTo>
                    <a:pt x="164482" y="202595"/>
                    <a:pt x="166512" y="199835"/>
                    <a:pt x="169069" y="197643"/>
                  </a:cubicBezTo>
                  <a:cubicBezTo>
                    <a:pt x="170572" y="196355"/>
                    <a:pt x="182728" y="187241"/>
                    <a:pt x="185737" y="185737"/>
                  </a:cubicBezTo>
                  <a:cubicBezTo>
                    <a:pt x="189560" y="183825"/>
                    <a:pt x="193821" y="182887"/>
                    <a:pt x="197644" y="180975"/>
                  </a:cubicBezTo>
                  <a:cubicBezTo>
                    <a:pt x="200204" y="179695"/>
                    <a:pt x="202360" y="177729"/>
                    <a:pt x="204787" y="176212"/>
                  </a:cubicBezTo>
                  <a:cubicBezTo>
                    <a:pt x="208712" y="173759"/>
                    <a:pt x="212991" y="171845"/>
                    <a:pt x="216694" y="169068"/>
                  </a:cubicBezTo>
                  <a:cubicBezTo>
                    <a:pt x="219388" y="167048"/>
                    <a:pt x="221143" y="163945"/>
                    <a:pt x="223837" y="161925"/>
                  </a:cubicBezTo>
                  <a:cubicBezTo>
                    <a:pt x="230994" y="156557"/>
                    <a:pt x="239218" y="152829"/>
                    <a:pt x="247650" y="150018"/>
                  </a:cubicBezTo>
                  <a:cubicBezTo>
                    <a:pt x="250755" y="148983"/>
                    <a:pt x="254111" y="148786"/>
                    <a:pt x="257175" y="147637"/>
                  </a:cubicBezTo>
                  <a:cubicBezTo>
                    <a:pt x="273877" y="141374"/>
                    <a:pt x="260024" y="145022"/>
                    <a:pt x="273844" y="138112"/>
                  </a:cubicBezTo>
                  <a:cubicBezTo>
                    <a:pt x="274853" y="137608"/>
                    <a:pt x="289463" y="131654"/>
                    <a:pt x="292894" y="130968"/>
                  </a:cubicBezTo>
                  <a:cubicBezTo>
                    <a:pt x="298397" y="129867"/>
                    <a:pt x="304006" y="129381"/>
                    <a:pt x="309562" y="128587"/>
                  </a:cubicBezTo>
                  <a:cubicBezTo>
                    <a:pt x="333600" y="120575"/>
                    <a:pt x="296292" y="132807"/>
                    <a:pt x="326231" y="123825"/>
                  </a:cubicBezTo>
                  <a:cubicBezTo>
                    <a:pt x="331040" y="122382"/>
                    <a:pt x="335529" y="119616"/>
                    <a:pt x="340519" y="119062"/>
                  </a:cubicBezTo>
                  <a:cubicBezTo>
                    <a:pt x="371547" y="115615"/>
                    <a:pt x="354860" y="117863"/>
                    <a:pt x="390525" y="111918"/>
                  </a:cubicBezTo>
                  <a:cubicBezTo>
                    <a:pt x="393001" y="111505"/>
                    <a:pt x="395255" y="110227"/>
                    <a:pt x="397669" y="109537"/>
                  </a:cubicBezTo>
                  <a:cubicBezTo>
                    <a:pt x="400816" y="108638"/>
                    <a:pt x="404019" y="107950"/>
                    <a:pt x="407194" y="107156"/>
                  </a:cubicBezTo>
                  <a:cubicBezTo>
                    <a:pt x="409575" y="105568"/>
                    <a:pt x="411680" y="103456"/>
                    <a:pt x="414337" y="102393"/>
                  </a:cubicBezTo>
                  <a:cubicBezTo>
                    <a:pt x="422031" y="99315"/>
                    <a:pt x="430533" y="98514"/>
                    <a:pt x="438150" y="95250"/>
                  </a:cubicBezTo>
                  <a:cubicBezTo>
                    <a:pt x="441413" y="93852"/>
                    <a:pt x="444412" y="91885"/>
                    <a:pt x="447675" y="90487"/>
                  </a:cubicBezTo>
                  <a:cubicBezTo>
                    <a:pt x="449982" y="89498"/>
                    <a:pt x="452469" y="88987"/>
                    <a:pt x="454819" y="88106"/>
                  </a:cubicBezTo>
                  <a:cubicBezTo>
                    <a:pt x="458821" y="86605"/>
                    <a:pt x="462723" y="84844"/>
                    <a:pt x="466725" y="83343"/>
                  </a:cubicBezTo>
                  <a:cubicBezTo>
                    <a:pt x="469075" y="82462"/>
                    <a:pt x="471624" y="82085"/>
                    <a:pt x="473869" y="80962"/>
                  </a:cubicBezTo>
                  <a:cubicBezTo>
                    <a:pt x="496363" y="69715"/>
                    <a:pt x="476809" y="76806"/>
                    <a:pt x="492919" y="71437"/>
                  </a:cubicBezTo>
                  <a:cubicBezTo>
                    <a:pt x="496094" y="69056"/>
                    <a:pt x="499431" y="66876"/>
                    <a:pt x="502444" y="64293"/>
                  </a:cubicBezTo>
                  <a:cubicBezTo>
                    <a:pt x="505001" y="62102"/>
                    <a:pt x="506643" y="58785"/>
                    <a:pt x="509587" y="57150"/>
                  </a:cubicBezTo>
                  <a:cubicBezTo>
                    <a:pt x="513976" y="54712"/>
                    <a:pt x="519112" y="53975"/>
                    <a:pt x="523875" y="52387"/>
                  </a:cubicBezTo>
                  <a:cubicBezTo>
                    <a:pt x="526980" y="51352"/>
                    <a:pt x="530253" y="50905"/>
                    <a:pt x="533400" y="50006"/>
                  </a:cubicBezTo>
                  <a:cubicBezTo>
                    <a:pt x="535814" y="49316"/>
                    <a:pt x="538163" y="48419"/>
                    <a:pt x="540544" y="47625"/>
                  </a:cubicBezTo>
                  <a:cubicBezTo>
                    <a:pt x="561557" y="33613"/>
                    <a:pt x="527968" y="55105"/>
                    <a:pt x="561975" y="38100"/>
                  </a:cubicBezTo>
                  <a:cubicBezTo>
                    <a:pt x="565150" y="36512"/>
                    <a:pt x="568237" y="34735"/>
                    <a:pt x="571500" y="33337"/>
                  </a:cubicBezTo>
                  <a:cubicBezTo>
                    <a:pt x="575471" y="31635"/>
                    <a:pt x="584394" y="29330"/>
                    <a:pt x="588169" y="28575"/>
                  </a:cubicBezTo>
                  <a:cubicBezTo>
                    <a:pt x="592903" y="27628"/>
                    <a:pt x="597743" y="27240"/>
                    <a:pt x="602456" y="26193"/>
                  </a:cubicBezTo>
                  <a:cubicBezTo>
                    <a:pt x="604906" y="25648"/>
                    <a:pt x="607186" y="24502"/>
                    <a:pt x="609600" y="23812"/>
                  </a:cubicBezTo>
                  <a:cubicBezTo>
                    <a:pt x="630531" y="17833"/>
                    <a:pt x="609140" y="24759"/>
                    <a:pt x="626269" y="19050"/>
                  </a:cubicBezTo>
                  <a:lnTo>
                    <a:pt x="640556" y="9525"/>
                  </a:lnTo>
                  <a:cubicBezTo>
                    <a:pt x="643358" y="7657"/>
                    <a:pt x="645070" y="4485"/>
                    <a:pt x="647700" y="2381"/>
                  </a:cubicBezTo>
                  <a:cubicBezTo>
                    <a:pt x="649086" y="1272"/>
                    <a:pt x="650875" y="794"/>
                    <a:pt x="652462" y="0"/>
                  </a:cubicBezTo>
                </a:path>
              </a:pathLst>
            </a:custGeom>
            <a:solidFill>
              <a:srgbClr val="FFFFFF">
                <a:lumMod val="50000"/>
              </a:srgbClr>
            </a:solidFill>
            <a:ln w="952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133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7" name="Freeform 226">
              <a:extLst>
                <a:ext uri="{FF2B5EF4-FFF2-40B4-BE49-F238E27FC236}">
                  <a16:creationId xmlns:a16="http://schemas.microsoft.com/office/drawing/2014/main" id="{4C202891-C11E-1DEC-68C9-8108CF0805BA}"/>
                </a:ext>
              </a:extLst>
            </p:cNvPr>
            <p:cNvSpPr/>
            <p:nvPr/>
          </p:nvSpPr>
          <p:spPr bwMode="auto">
            <a:xfrm>
              <a:off x="10500709" y="4716591"/>
              <a:ext cx="632240" cy="151911"/>
            </a:xfrm>
            <a:custGeom>
              <a:avLst/>
              <a:gdLst>
                <a:gd name="connsiteX0" fmla="*/ 0 w 611981"/>
                <a:gd name="connsiteY0" fmla="*/ 223837 h 223837"/>
                <a:gd name="connsiteX1" fmla="*/ 11906 w 611981"/>
                <a:gd name="connsiteY1" fmla="*/ 221456 h 223837"/>
                <a:gd name="connsiteX2" fmla="*/ 21431 w 611981"/>
                <a:gd name="connsiteY2" fmla="*/ 219075 h 223837"/>
                <a:gd name="connsiteX3" fmla="*/ 35719 w 611981"/>
                <a:gd name="connsiteY3" fmla="*/ 216694 h 223837"/>
                <a:gd name="connsiteX4" fmla="*/ 50006 w 611981"/>
                <a:gd name="connsiteY4" fmla="*/ 207169 h 223837"/>
                <a:gd name="connsiteX5" fmla="*/ 59531 w 611981"/>
                <a:gd name="connsiteY5" fmla="*/ 202406 h 223837"/>
                <a:gd name="connsiteX6" fmla="*/ 66675 w 611981"/>
                <a:gd name="connsiteY6" fmla="*/ 197644 h 223837"/>
                <a:gd name="connsiteX7" fmla="*/ 80963 w 611981"/>
                <a:gd name="connsiteY7" fmla="*/ 192881 h 223837"/>
                <a:gd name="connsiteX8" fmla="*/ 88106 w 611981"/>
                <a:gd name="connsiteY8" fmla="*/ 190500 h 223837"/>
                <a:gd name="connsiteX9" fmla="*/ 114300 w 611981"/>
                <a:gd name="connsiteY9" fmla="*/ 183356 h 223837"/>
                <a:gd name="connsiteX10" fmla="*/ 135731 w 611981"/>
                <a:gd name="connsiteY10" fmla="*/ 176212 h 223837"/>
                <a:gd name="connsiteX11" fmla="*/ 152400 w 611981"/>
                <a:gd name="connsiteY11" fmla="*/ 173831 h 223837"/>
                <a:gd name="connsiteX12" fmla="*/ 180975 w 611981"/>
                <a:gd name="connsiteY12" fmla="*/ 169069 h 223837"/>
                <a:gd name="connsiteX13" fmla="*/ 195263 w 611981"/>
                <a:gd name="connsiteY13" fmla="*/ 161925 h 223837"/>
                <a:gd name="connsiteX14" fmla="*/ 216694 w 611981"/>
                <a:gd name="connsiteY14" fmla="*/ 154781 h 223837"/>
                <a:gd name="connsiteX15" fmla="*/ 233363 w 611981"/>
                <a:gd name="connsiteY15" fmla="*/ 145256 h 223837"/>
                <a:gd name="connsiteX16" fmla="*/ 240506 w 611981"/>
                <a:gd name="connsiteY16" fmla="*/ 142875 h 223837"/>
                <a:gd name="connsiteX17" fmla="*/ 261938 w 611981"/>
                <a:gd name="connsiteY17" fmla="*/ 126206 h 223837"/>
                <a:gd name="connsiteX18" fmla="*/ 269081 w 611981"/>
                <a:gd name="connsiteY18" fmla="*/ 123825 h 223837"/>
                <a:gd name="connsiteX19" fmla="*/ 283369 w 611981"/>
                <a:gd name="connsiteY19" fmla="*/ 114300 h 223837"/>
                <a:gd name="connsiteX20" fmla="*/ 290513 w 611981"/>
                <a:gd name="connsiteY20" fmla="*/ 111919 h 223837"/>
                <a:gd name="connsiteX21" fmla="*/ 342900 w 611981"/>
                <a:gd name="connsiteY21" fmla="*/ 107156 h 223837"/>
                <a:gd name="connsiteX22" fmla="*/ 385763 w 611981"/>
                <a:gd name="connsiteY22" fmla="*/ 102394 h 223837"/>
                <a:gd name="connsiteX23" fmla="*/ 419100 w 611981"/>
                <a:gd name="connsiteY23" fmla="*/ 95250 h 223837"/>
                <a:gd name="connsiteX24" fmla="*/ 442913 w 611981"/>
                <a:gd name="connsiteY24" fmla="*/ 85725 h 223837"/>
                <a:gd name="connsiteX25" fmla="*/ 450056 w 611981"/>
                <a:gd name="connsiteY25" fmla="*/ 83344 h 223837"/>
                <a:gd name="connsiteX26" fmla="*/ 457200 w 611981"/>
                <a:gd name="connsiteY26" fmla="*/ 78581 h 223837"/>
                <a:gd name="connsiteX27" fmla="*/ 471488 w 611981"/>
                <a:gd name="connsiteY27" fmla="*/ 73819 h 223837"/>
                <a:gd name="connsiteX28" fmla="*/ 483394 w 611981"/>
                <a:gd name="connsiteY28" fmla="*/ 64294 h 223837"/>
                <a:gd name="connsiteX29" fmla="*/ 497681 w 611981"/>
                <a:gd name="connsiteY29" fmla="*/ 54769 h 223837"/>
                <a:gd name="connsiteX30" fmla="*/ 504825 w 611981"/>
                <a:gd name="connsiteY30" fmla="*/ 50006 h 223837"/>
                <a:gd name="connsiteX31" fmla="*/ 514350 w 611981"/>
                <a:gd name="connsiteY31" fmla="*/ 45244 h 223837"/>
                <a:gd name="connsiteX32" fmla="*/ 521494 w 611981"/>
                <a:gd name="connsiteY32" fmla="*/ 42862 h 223837"/>
                <a:gd name="connsiteX33" fmla="*/ 535781 w 611981"/>
                <a:gd name="connsiteY33" fmla="*/ 33337 h 223837"/>
                <a:gd name="connsiteX34" fmla="*/ 550069 w 611981"/>
                <a:gd name="connsiteY34" fmla="*/ 26194 h 223837"/>
                <a:gd name="connsiteX35" fmla="*/ 566738 w 611981"/>
                <a:gd name="connsiteY35" fmla="*/ 19050 h 223837"/>
                <a:gd name="connsiteX36" fmla="*/ 583406 w 611981"/>
                <a:gd name="connsiteY36" fmla="*/ 11906 h 223837"/>
                <a:gd name="connsiteX37" fmla="*/ 590550 w 611981"/>
                <a:gd name="connsiteY37" fmla="*/ 7144 h 223837"/>
                <a:gd name="connsiteX38" fmla="*/ 604838 w 611981"/>
                <a:gd name="connsiteY38" fmla="*/ 2381 h 223837"/>
                <a:gd name="connsiteX39" fmla="*/ 611981 w 611981"/>
                <a:gd name="connsiteY39" fmla="*/ 0 h 223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611981" h="223837">
                  <a:moveTo>
                    <a:pt x="0" y="223837"/>
                  </a:moveTo>
                  <a:cubicBezTo>
                    <a:pt x="3969" y="223043"/>
                    <a:pt x="7955" y="222334"/>
                    <a:pt x="11906" y="221456"/>
                  </a:cubicBezTo>
                  <a:cubicBezTo>
                    <a:pt x="15101" y="220746"/>
                    <a:pt x="18222" y="219717"/>
                    <a:pt x="21431" y="219075"/>
                  </a:cubicBezTo>
                  <a:cubicBezTo>
                    <a:pt x="26166" y="218128"/>
                    <a:pt x="30956" y="217488"/>
                    <a:pt x="35719" y="216694"/>
                  </a:cubicBezTo>
                  <a:cubicBezTo>
                    <a:pt x="51044" y="211584"/>
                    <a:pt x="34399" y="218317"/>
                    <a:pt x="50006" y="207169"/>
                  </a:cubicBezTo>
                  <a:cubicBezTo>
                    <a:pt x="52895" y="205106"/>
                    <a:pt x="56449" y="204167"/>
                    <a:pt x="59531" y="202406"/>
                  </a:cubicBezTo>
                  <a:cubicBezTo>
                    <a:pt x="62016" y="200986"/>
                    <a:pt x="64060" y="198806"/>
                    <a:pt x="66675" y="197644"/>
                  </a:cubicBezTo>
                  <a:cubicBezTo>
                    <a:pt x="71263" y="195605"/>
                    <a:pt x="76200" y="194469"/>
                    <a:pt x="80963" y="192881"/>
                  </a:cubicBezTo>
                  <a:lnTo>
                    <a:pt x="88106" y="190500"/>
                  </a:lnTo>
                  <a:cubicBezTo>
                    <a:pt x="102506" y="180899"/>
                    <a:pt x="88091" y="188972"/>
                    <a:pt x="114300" y="183356"/>
                  </a:cubicBezTo>
                  <a:cubicBezTo>
                    <a:pt x="114326" y="183350"/>
                    <a:pt x="132146" y="177407"/>
                    <a:pt x="135731" y="176212"/>
                  </a:cubicBezTo>
                  <a:cubicBezTo>
                    <a:pt x="141055" y="174436"/>
                    <a:pt x="146856" y="174706"/>
                    <a:pt x="152400" y="173831"/>
                  </a:cubicBezTo>
                  <a:lnTo>
                    <a:pt x="180975" y="169069"/>
                  </a:lnTo>
                  <a:cubicBezTo>
                    <a:pt x="207036" y="160380"/>
                    <a:pt x="167558" y="174238"/>
                    <a:pt x="195263" y="161925"/>
                  </a:cubicBezTo>
                  <a:cubicBezTo>
                    <a:pt x="195277" y="161919"/>
                    <a:pt x="213115" y="155974"/>
                    <a:pt x="216694" y="154781"/>
                  </a:cubicBezTo>
                  <a:cubicBezTo>
                    <a:pt x="229218" y="150607"/>
                    <a:pt x="222911" y="150482"/>
                    <a:pt x="233363" y="145256"/>
                  </a:cubicBezTo>
                  <a:cubicBezTo>
                    <a:pt x="235608" y="144134"/>
                    <a:pt x="238125" y="143669"/>
                    <a:pt x="240506" y="142875"/>
                  </a:cubicBezTo>
                  <a:cubicBezTo>
                    <a:pt x="246670" y="136711"/>
                    <a:pt x="253392" y="129055"/>
                    <a:pt x="261938" y="126206"/>
                  </a:cubicBezTo>
                  <a:lnTo>
                    <a:pt x="269081" y="123825"/>
                  </a:lnTo>
                  <a:lnTo>
                    <a:pt x="283369" y="114300"/>
                  </a:lnTo>
                  <a:cubicBezTo>
                    <a:pt x="285458" y="112908"/>
                    <a:pt x="288063" y="112464"/>
                    <a:pt x="290513" y="111919"/>
                  </a:cubicBezTo>
                  <a:cubicBezTo>
                    <a:pt x="308024" y="108027"/>
                    <a:pt x="324566" y="108302"/>
                    <a:pt x="342900" y="107156"/>
                  </a:cubicBezTo>
                  <a:cubicBezTo>
                    <a:pt x="363376" y="100332"/>
                    <a:pt x="337979" y="108128"/>
                    <a:pt x="385763" y="102394"/>
                  </a:cubicBezTo>
                  <a:cubicBezTo>
                    <a:pt x="396148" y="101148"/>
                    <a:pt x="408448" y="97913"/>
                    <a:pt x="419100" y="95250"/>
                  </a:cubicBezTo>
                  <a:cubicBezTo>
                    <a:pt x="433116" y="88241"/>
                    <a:pt x="425256" y="91610"/>
                    <a:pt x="442913" y="85725"/>
                  </a:cubicBezTo>
                  <a:lnTo>
                    <a:pt x="450056" y="83344"/>
                  </a:lnTo>
                  <a:cubicBezTo>
                    <a:pt x="452437" y="81756"/>
                    <a:pt x="454585" y="79743"/>
                    <a:pt x="457200" y="78581"/>
                  </a:cubicBezTo>
                  <a:cubicBezTo>
                    <a:pt x="461788" y="76542"/>
                    <a:pt x="471488" y="73819"/>
                    <a:pt x="471488" y="73819"/>
                  </a:cubicBezTo>
                  <a:cubicBezTo>
                    <a:pt x="480287" y="60619"/>
                    <a:pt x="471215" y="71060"/>
                    <a:pt x="483394" y="64294"/>
                  </a:cubicBezTo>
                  <a:cubicBezTo>
                    <a:pt x="488397" y="61514"/>
                    <a:pt x="492919" y="57944"/>
                    <a:pt x="497681" y="54769"/>
                  </a:cubicBezTo>
                  <a:cubicBezTo>
                    <a:pt x="500062" y="53181"/>
                    <a:pt x="502265" y="51286"/>
                    <a:pt x="504825" y="50006"/>
                  </a:cubicBezTo>
                  <a:cubicBezTo>
                    <a:pt x="508000" y="48419"/>
                    <a:pt x="511087" y="46642"/>
                    <a:pt x="514350" y="45244"/>
                  </a:cubicBezTo>
                  <a:cubicBezTo>
                    <a:pt x="516657" y="44255"/>
                    <a:pt x="519300" y="44081"/>
                    <a:pt x="521494" y="42862"/>
                  </a:cubicBezTo>
                  <a:cubicBezTo>
                    <a:pt x="526497" y="40082"/>
                    <a:pt x="530351" y="35147"/>
                    <a:pt x="535781" y="33337"/>
                  </a:cubicBezTo>
                  <a:cubicBezTo>
                    <a:pt x="548876" y="28973"/>
                    <a:pt x="537147" y="33578"/>
                    <a:pt x="550069" y="26194"/>
                  </a:cubicBezTo>
                  <a:cubicBezTo>
                    <a:pt x="558312" y="21484"/>
                    <a:pt x="558721" y="21722"/>
                    <a:pt x="566738" y="19050"/>
                  </a:cubicBezTo>
                  <a:cubicBezTo>
                    <a:pt x="584664" y="7097"/>
                    <a:pt x="561887" y="21127"/>
                    <a:pt x="583406" y="11906"/>
                  </a:cubicBezTo>
                  <a:cubicBezTo>
                    <a:pt x="586037" y="10779"/>
                    <a:pt x="587935" y="8306"/>
                    <a:pt x="590550" y="7144"/>
                  </a:cubicBezTo>
                  <a:cubicBezTo>
                    <a:pt x="595138" y="5105"/>
                    <a:pt x="600075" y="3969"/>
                    <a:pt x="604838" y="2381"/>
                  </a:cubicBezTo>
                  <a:lnTo>
                    <a:pt x="611981" y="0"/>
                  </a:lnTo>
                </a:path>
              </a:pathLst>
            </a:custGeom>
            <a:solidFill>
              <a:srgbClr val="FFFFFF">
                <a:lumMod val="50000"/>
              </a:srgbClr>
            </a:solidFill>
            <a:ln w="952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133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8" name="Freeform 227">
              <a:extLst>
                <a:ext uri="{FF2B5EF4-FFF2-40B4-BE49-F238E27FC236}">
                  <a16:creationId xmlns:a16="http://schemas.microsoft.com/office/drawing/2014/main" id="{9F440A9B-1E7E-09C5-25CF-4AE0E40100C7}"/>
                </a:ext>
              </a:extLst>
            </p:cNvPr>
            <p:cNvSpPr/>
            <p:nvPr/>
          </p:nvSpPr>
          <p:spPr bwMode="auto">
            <a:xfrm rot="12255672">
              <a:off x="10532720" y="4758660"/>
              <a:ext cx="678085" cy="212851"/>
            </a:xfrm>
            <a:custGeom>
              <a:avLst/>
              <a:gdLst>
                <a:gd name="connsiteX0" fmla="*/ 4480 w 647858"/>
                <a:gd name="connsiteY0" fmla="*/ 257175 h 259735"/>
                <a:gd name="connsiteX1" fmla="*/ 21149 w 647858"/>
                <a:gd name="connsiteY1" fmla="*/ 247650 h 259735"/>
                <a:gd name="connsiteX2" fmla="*/ 28293 w 647858"/>
                <a:gd name="connsiteY2" fmla="*/ 242888 h 259735"/>
                <a:gd name="connsiteX3" fmla="*/ 44962 w 647858"/>
                <a:gd name="connsiteY3" fmla="*/ 238125 h 259735"/>
                <a:gd name="connsiteX4" fmla="*/ 61630 w 647858"/>
                <a:gd name="connsiteY4" fmla="*/ 228600 h 259735"/>
                <a:gd name="connsiteX5" fmla="*/ 71155 w 647858"/>
                <a:gd name="connsiteY5" fmla="*/ 226219 h 259735"/>
                <a:gd name="connsiteX6" fmla="*/ 85443 w 647858"/>
                <a:gd name="connsiteY6" fmla="*/ 216694 h 259735"/>
                <a:gd name="connsiteX7" fmla="*/ 102112 w 647858"/>
                <a:gd name="connsiteY7" fmla="*/ 211932 h 259735"/>
                <a:gd name="connsiteX8" fmla="*/ 111637 w 647858"/>
                <a:gd name="connsiteY8" fmla="*/ 209550 h 259735"/>
                <a:gd name="connsiteX9" fmla="*/ 130687 w 647858"/>
                <a:gd name="connsiteY9" fmla="*/ 202407 h 259735"/>
                <a:gd name="connsiteX10" fmla="*/ 137830 w 647858"/>
                <a:gd name="connsiteY10" fmla="*/ 197644 h 259735"/>
                <a:gd name="connsiteX11" fmla="*/ 147355 w 647858"/>
                <a:gd name="connsiteY11" fmla="*/ 195263 h 259735"/>
                <a:gd name="connsiteX12" fmla="*/ 168787 w 647858"/>
                <a:gd name="connsiteY12" fmla="*/ 190500 h 259735"/>
                <a:gd name="connsiteX13" fmla="*/ 192599 w 647858"/>
                <a:gd name="connsiteY13" fmla="*/ 185738 h 259735"/>
                <a:gd name="connsiteX14" fmla="*/ 202124 w 647858"/>
                <a:gd name="connsiteY14" fmla="*/ 180975 h 259735"/>
                <a:gd name="connsiteX15" fmla="*/ 214030 w 647858"/>
                <a:gd name="connsiteY15" fmla="*/ 178594 h 259735"/>
                <a:gd name="connsiteX16" fmla="*/ 221174 w 647858"/>
                <a:gd name="connsiteY16" fmla="*/ 176213 h 259735"/>
                <a:gd name="connsiteX17" fmla="*/ 228318 w 647858"/>
                <a:gd name="connsiteY17" fmla="*/ 171450 h 259735"/>
                <a:gd name="connsiteX18" fmla="*/ 237843 w 647858"/>
                <a:gd name="connsiteY18" fmla="*/ 169069 h 259735"/>
                <a:gd name="connsiteX19" fmla="*/ 252130 w 647858"/>
                <a:gd name="connsiteY19" fmla="*/ 164307 h 259735"/>
                <a:gd name="connsiteX20" fmla="*/ 261655 w 647858"/>
                <a:gd name="connsiteY20" fmla="*/ 161925 h 259735"/>
                <a:gd name="connsiteX21" fmla="*/ 271180 w 647858"/>
                <a:gd name="connsiteY21" fmla="*/ 157163 h 259735"/>
                <a:gd name="connsiteX22" fmla="*/ 278324 w 647858"/>
                <a:gd name="connsiteY22" fmla="*/ 150019 h 259735"/>
                <a:gd name="connsiteX23" fmla="*/ 287849 w 647858"/>
                <a:gd name="connsiteY23" fmla="*/ 147638 h 259735"/>
                <a:gd name="connsiteX24" fmla="*/ 297374 w 647858"/>
                <a:gd name="connsiteY24" fmla="*/ 142875 h 259735"/>
                <a:gd name="connsiteX25" fmla="*/ 311662 w 647858"/>
                <a:gd name="connsiteY25" fmla="*/ 133350 h 259735"/>
                <a:gd name="connsiteX26" fmla="*/ 318805 w 647858"/>
                <a:gd name="connsiteY26" fmla="*/ 126207 h 259735"/>
                <a:gd name="connsiteX27" fmla="*/ 328330 w 647858"/>
                <a:gd name="connsiteY27" fmla="*/ 123825 h 259735"/>
                <a:gd name="connsiteX28" fmla="*/ 344999 w 647858"/>
                <a:gd name="connsiteY28" fmla="*/ 114300 h 259735"/>
                <a:gd name="connsiteX29" fmla="*/ 364049 w 647858"/>
                <a:gd name="connsiteY29" fmla="*/ 109538 h 259735"/>
                <a:gd name="connsiteX30" fmla="*/ 392624 w 647858"/>
                <a:gd name="connsiteY30" fmla="*/ 104775 h 259735"/>
                <a:gd name="connsiteX31" fmla="*/ 399768 w 647858"/>
                <a:gd name="connsiteY31" fmla="*/ 102394 h 259735"/>
                <a:gd name="connsiteX32" fmla="*/ 409293 w 647858"/>
                <a:gd name="connsiteY32" fmla="*/ 100013 h 259735"/>
                <a:gd name="connsiteX33" fmla="*/ 428343 w 647858"/>
                <a:gd name="connsiteY33" fmla="*/ 92869 h 259735"/>
                <a:gd name="connsiteX34" fmla="*/ 442630 w 647858"/>
                <a:gd name="connsiteY34" fmla="*/ 88107 h 259735"/>
                <a:gd name="connsiteX35" fmla="*/ 475968 w 647858"/>
                <a:gd name="connsiteY35" fmla="*/ 83344 h 259735"/>
                <a:gd name="connsiteX36" fmla="*/ 483112 w 647858"/>
                <a:gd name="connsiteY36" fmla="*/ 80963 h 259735"/>
                <a:gd name="connsiteX37" fmla="*/ 492637 w 647858"/>
                <a:gd name="connsiteY37" fmla="*/ 76200 h 259735"/>
                <a:gd name="connsiteX38" fmla="*/ 502162 w 647858"/>
                <a:gd name="connsiteY38" fmla="*/ 73819 h 259735"/>
                <a:gd name="connsiteX39" fmla="*/ 511687 w 647858"/>
                <a:gd name="connsiteY39" fmla="*/ 69057 h 259735"/>
                <a:gd name="connsiteX40" fmla="*/ 518830 w 647858"/>
                <a:gd name="connsiteY40" fmla="*/ 66675 h 259735"/>
                <a:gd name="connsiteX41" fmla="*/ 530737 w 647858"/>
                <a:gd name="connsiteY41" fmla="*/ 61913 h 259735"/>
                <a:gd name="connsiteX42" fmla="*/ 540262 w 647858"/>
                <a:gd name="connsiteY42" fmla="*/ 57150 h 259735"/>
                <a:gd name="connsiteX43" fmla="*/ 559312 w 647858"/>
                <a:gd name="connsiteY43" fmla="*/ 50007 h 259735"/>
                <a:gd name="connsiteX44" fmla="*/ 580743 w 647858"/>
                <a:gd name="connsiteY44" fmla="*/ 40482 h 259735"/>
                <a:gd name="connsiteX45" fmla="*/ 590268 w 647858"/>
                <a:gd name="connsiteY45" fmla="*/ 35719 h 259735"/>
                <a:gd name="connsiteX46" fmla="*/ 597412 w 647858"/>
                <a:gd name="connsiteY46" fmla="*/ 33338 h 259735"/>
                <a:gd name="connsiteX47" fmla="*/ 621224 w 647858"/>
                <a:gd name="connsiteY47" fmla="*/ 23813 h 259735"/>
                <a:gd name="connsiteX48" fmla="*/ 635512 w 647858"/>
                <a:gd name="connsiteY48" fmla="*/ 14288 h 259735"/>
                <a:gd name="connsiteX49" fmla="*/ 642655 w 647858"/>
                <a:gd name="connsiteY49" fmla="*/ 9525 h 259735"/>
                <a:gd name="connsiteX50" fmla="*/ 647418 w 647858"/>
                <a:gd name="connsiteY50" fmla="*/ 0 h 259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647858" h="259735">
                  <a:moveTo>
                    <a:pt x="4480" y="257175"/>
                  </a:moveTo>
                  <a:cubicBezTo>
                    <a:pt x="21885" y="245573"/>
                    <a:pt x="0" y="259735"/>
                    <a:pt x="21149" y="247650"/>
                  </a:cubicBezTo>
                  <a:cubicBezTo>
                    <a:pt x="23634" y="246230"/>
                    <a:pt x="25733" y="244168"/>
                    <a:pt x="28293" y="242888"/>
                  </a:cubicBezTo>
                  <a:cubicBezTo>
                    <a:pt x="31706" y="241182"/>
                    <a:pt x="41915" y="238887"/>
                    <a:pt x="44962" y="238125"/>
                  </a:cubicBezTo>
                  <a:cubicBezTo>
                    <a:pt x="50882" y="234178"/>
                    <a:pt x="54726" y="231189"/>
                    <a:pt x="61630" y="228600"/>
                  </a:cubicBezTo>
                  <a:cubicBezTo>
                    <a:pt x="64694" y="227451"/>
                    <a:pt x="67980" y="227013"/>
                    <a:pt x="71155" y="226219"/>
                  </a:cubicBezTo>
                  <a:cubicBezTo>
                    <a:pt x="75918" y="223044"/>
                    <a:pt x="79890" y="218082"/>
                    <a:pt x="85443" y="216694"/>
                  </a:cubicBezTo>
                  <a:cubicBezTo>
                    <a:pt x="115167" y="209264"/>
                    <a:pt x="78239" y="218754"/>
                    <a:pt x="102112" y="211932"/>
                  </a:cubicBezTo>
                  <a:cubicBezTo>
                    <a:pt x="105259" y="211033"/>
                    <a:pt x="108573" y="210699"/>
                    <a:pt x="111637" y="209550"/>
                  </a:cubicBezTo>
                  <a:cubicBezTo>
                    <a:pt x="136531" y="200214"/>
                    <a:pt x="106247" y="208516"/>
                    <a:pt x="130687" y="202407"/>
                  </a:cubicBezTo>
                  <a:cubicBezTo>
                    <a:pt x="133068" y="200819"/>
                    <a:pt x="135200" y="198771"/>
                    <a:pt x="137830" y="197644"/>
                  </a:cubicBezTo>
                  <a:cubicBezTo>
                    <a:pt x="140838" y="196355"/>
                    <a:pt x="144208" y="196162"/>
                    <a:pt x="147355" y="195263"/>
                  </a:cubicBezTo>
                  <a:cubicBezTo>
                    <a:pt x="166611" y="189762"/>
                    <a:pt x="137536" y="196360"/>
                    <a:pt x="168787" y="190500"/>
                  </a:cubicBezTo>
                  <a:cubicBezTo>
                    <a:pt x="176743" y="189008"/>
                    <a:pt x="192599" y="185738"/>
                    <a:pt x="192599" y="185738"/>
                  </a:cubicBezTo>
                  <a:cubicBezTo>
                    <a:pt x="195774" y="184150"/>
                    <a:pt x="198756" y="182098"/>
                    <a:pt x="202124" y="180975"/>
                  </a:cubicBezTo>
                  <a:cubicBezTo>
                    <a:pt x="205964" y="179695"/>
                    <a:pt x="210104" y="179576"/>
                    <a:pt x="214030" y="178594"/>
                  </a:cubicBezTo>
                  <a:cubicBezTo>
                    <a:pt x="216465" y="177985"/>
                    <a:pt x="218793" y="177007"/>
                    <a:pt x="221174" y="176213"/>
                  </a:cubicBezTo>
                  <a:cubicBezTo>
                    <a:pt x="223555" y="174625"/>
                    <a:pt x="225687" y="172577"/>
                    <a:pt x="228318" y="171450"/>
                  </a:cubicBezTo>
                  <a:cubicBezTo>
                    <a:pt x="231326" y="170161"/>
                    <a:pt x="234708" y="170009"/>
                    <a:pt x="237843" y="169069"/>
                  </a:cubicBezTo>
                  <a:cubicBezTo>
                    <a:pt x="242651" y="167627"/>
                    <a:pt x="247368" y="165894"/>
                    <a:pt x="252130" y="164307"/>
                  </a:cubicBezTo>
                  <a:cubicBezTo>
                    <a:pt x="255235" y="163272"/>
                    <a:pt x="258591" y="163074"/>
                    <a:pt x="261655" y="161925"/>
                  </a:cubicBezTo>
                  <a:cubicBezTo>
                    <a:pt x="264979" y="160679"/>
                    <a:pt x="268005" y="158750"/>
                    <a:pt x="271180" y="157163"/>
                  </a:cubicBezTo>
                  <a:cubicBezTo>
                    <a:pt x="273561" y="154782"/>
                    <a:pt x="275400" y="151690"/>
                    <a:pt x="278324" y="150019"/>
                  </a:cubicBezTo>
                  <a:cubicBezTo>
                    <a:pt x="281166" y="148395"/>
                    <a:pt x="284785" y="148787"/>
                    <a:pt x="287849" y="147638"/>
                  </a:cubicBezTo>
                  <a:cubicBezTo>
                    <a:pt x="291173" y="146392"/>
                    <a:pt x="294330" y="144701"/>
                    <a:pt x="297374" y="142875"/>
                  </a:cubicBezTo>
                  <a:cubicBezTo>
                    <a:pt x="302282" y="139930"/>
                    <a:pt x="306899" y="136525"/>
                    <a:pt x="311662" y="133350"/>
                  </a:cubicBezTo>
                  <a:cubicBezTo>
                    <a:pt x="314464" y="131482"/>
                    <a:pt x="315881" y="127878"/>
                    <a:pt x="318805" y="126207"/>
                  </a:cubicBezTo>
                  <a:cubicBezTo>
                    <a:pt x="321647" y="124583"/>
                    <a:pt x="325266" y="124974"/>
                    <a:pt x="328330" y="123825"/>
                  </a:cubicBezTo>
                  <a:cubicBezTo>
                    <a:pt x="345039" y="117559"/>
                    <a:pt x="331173" y="121213"/>
                    <a:pt x="344999" y="114300"/>
                  </a:cubicBezTo>
                  <a:cubicBezTo>
                    <a:pt x="349675" y="111962"/>
                    <a:pt x="359851" y="110279"/>
                    <a:pt x="364049" y="109538"/>
                  </a:cubicBezTo>
                  <a:lnTo>
                    <a:pt x="392624" y="104775"/>
                  </a:lnTo>
                  <a:cubicBezTo>
                    <a:pt x="395100" y="104362"/>
                    <a:pt x="397354" y="103084"/>
                    <a:pt x="399768" y="102394"/>
                  </a:cubicBezTo>
                  <a:cubicBezTo>
                    <a:pt x="402915" y="101495"/>
                    <a:pt x="406118" y="100807"/>
                    <a:pt x="409293" y="100013"/>
                  </a:cubicBezTo>
                  <a:cubicBezTo>
                    <a:pt x="425261" y="92028"/>
                    <a:pt x="412133" y="97732"/>
                    <a:pt x="428343" y="92869"/>
                  </a:cubicBezTo>
                  <a:cubicBezTo>
                    <a:pt x="433151" y="91427"/>
                    <a:pt x="437678" y="88932"/>
                    <a:pt x="442630" y="88107"/>
                  </a:cubicBezTo>
                  <a:cubicBezTo>
                    <a:pt x="463230" y="84673"/>
                    <a:pt x="452127" y="86324"/>
                    <a:pt x="475968" y="83344"/>
                  </a:cubicBezTo>
                  <a:cubicBezTo>
                    <a:pt x="478349" y="82550"/>
                    <a:pt x="480805" y="81952"/>
                    <a:pt x="483112" y="80963"/>
                  </a:cubicBezTo>
                  <a:cubicBezTo>
                    <a:pt x="486375" y="79565"/>
                    <a:pt x="489313" y="77446"/>
                    <a:pt x="492637" y="76200"/>
                  </a:cubicBezTo>
                  <a:cubicBezTo>
                    <a:pt x="495701" y="75051"/>
                    <a:pt x="499098" y="74968"/>
                    <a:pt x="502162" y="73819"/>
                  </a:cubicBezTo>
                  <a:cubicBezTo>
                    <a:pt x="505486" y="72573"/>
                    <a:pt x="508424" y="70455"/>
                    <a:pt x="511687" y="69057"/>
                  </a:cubicBezTo>
                  <a:cubicBezTo>
                    <a:pt x="513994" y="68068"/>
                    <a:pt x="516480" y="67556"/>
                    <a:pt x="518830" y="66675"/>
                  </a:cubicBezTo>
                  <a:cubicBezTo>
                    <a:pt x="522832" y="65174"/>
                    <a:pt x="526831" y="63649"/>
                    <a:pt x="530737" y="61913"/>
                  </a:cubicBezTo>
                  <a:cubicBezTo>
                    <a:pt x="533981" y="60471"/>
                    <a:pt x="537018" y="58592"/>
                    <a:pt x="540262" y="57150"/>
                  </a:cubicBezTo>
                  <a:cubicBezTo>
                    <a:pt x="548802" y="53355"/>
                    <a:pt x="551458" y="52624"/>
                    <a:pt x="559312" y="50007"/>
                  </a:cubicBezTo>
                  <a:cubicBezTo>
                    <a:pt x="570632" y="42459"/>
                    <a:pt x="563740" y="46149"/>
                    <a:pt x="580743" y="40482"/>
                  </a:cubicBezTo>
                  <a:cubicBezTo>
                    <a:pt x="584111" y="39360"/>
                    <a:pt x="587005" y="37117"/>
                    <a:pt x="590268" y="35719"/>
                  </a:cubicBezTo>
                  <a:cubicBezTo>
                    <a:pt x="592575" y="34730"/>
                    <a:pt x="595167" y="34461"/>
                    <a:pt x="597412" y="33338"/>
                  </a:cubicBezTo>
                  <a:cubicBezTo>
                    <a:pt x="617915" y="23086"/>
                    <a:pt x="600296" y="27998"/>
                    <a:pt x="621224" y="23813"/>
                  </a:cubicBezTo>
                  <a:lnTo>
                    <a:pt x="635512" y="14288"/>
                  </a:lnTo>
                  <a:lnTo>
                    <a:pt x="642655" y="9525"/>
                  </a:lnTo>
                  <a:cubicBezTo>
                    <a:pt x="647858" y="1721"/>
                    <a:pt x="647418" y="5244"/>
                    <a:pt x="647418" y="0"/>
                  </a:cubicBezTo>
                </a:path>
              </a:pathLst>
            </a:custGeom>
            <a:solidFill>
              <a:srgbClr val="FFFFFF">
                <a:lumMod val="50000"/>
              </a:srgbClr>
            </a:solidFill>
            <a:ln w="952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133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9" name="Freeform 228">
              <a:extLst>
                <a:ext uri="{FF2B5EF4-FFF2-40B4-BE49-F238E27FC236}">
                  <a16:creationId xmlns:a16="http://schemas.microsoft.com/office/drawing/2014/main" id="{938FCB6B-E109-8A58-5813-239DC0E70A3C}"/>
                </a:ext>
              </a:extLst>
            </p:cNvPr>
            <p:cNvSpPr/>
            <p:nvPr/>
          </p:nvSpPr>
          <p:spPr bwMode="auto">
            <a:xfrm rot="1022557">
              <a:off x="10527385" y="4929266"/>
              <a:ext cx="745023" cy="46742"/>
            </a:xfrm>
            <a:custGeom>
              <a:avLst/>
              <a:gdLst>
                <a:gd name="connsiteX0" fmla="*/ 0 w 665029"/>
                <a:gd name="connsiteY0" fmla="*/ 119062 h 119062"/>
                <a:gd name="connsiteX1" fmla="*/ 28575 w 665029"/>
                <a:gd name="connsiteY1" fmla="*/ 111918 h 119062"/>
                <a:gd name="connsiteX2" fmla="*/ 38100 w 665029"/>
                <a:gd name="connsiteY2" fmla="*/ 109537 h 119062"/>
                <a:gd name="connsiteX3" fmla="*/ 52388 w 665029"/>
                <a:gd name="connsiteY3" fmla="*/ 107156 h 119062"/>
                <a:gd name="connsiteX4" fmla="*/ 64294 w 665029"/>
                <a:gd name="connsiteY4" fmla="*/ 104775 h 119062"/>
                <a:gd name="connsiteX5" fmla="*/ 111919 w 665029"/>
                <a:gd name="connsiteY5" fmla="*/ 100012 h 119062"/>
                <a:gd name="connsiteX6" fmla="*/ 135731 w 665029"/>
                <a:gd name="connsiteY6" fmla="*/ 95250 h 119062"/>
                <a:gd name="connsiteX7" fmla="*/ 142875 w 665029"/>
                <a:gd name="connsiteY7" fmla="*/ 92868 h 119062"/>
                <a:gd name="connsiteX8" fmla="*/ 159544 w 665029"/>
                <a:gd name="connsiteY8" fmla="*/ 90487 h 119062"/>
                <a:gd name="connsiteX9" fmla="*/ 166688 w 665029"/>
                <a:gd name="connsiteY9" fmla="*/ 88106 h 119062"/>
                <a:gd name="connsiteX10" fmla="*/ 219075 w 665029"/>
                <a:gd name="connsiteY10" fmla="*/ 83343 h 119062"/>
                <a:gd name="connsiteX11" fmla="*/ 242888 w 665029"/>
                <a:gd name="connsiteY11" fmla="*/ 78581 h 119062"/>
                <a:gd name="connsiteX12" fmla="*/ 264319 w 665029"/>
                <a:gd name="connsiteY12" fmla="*/ 73818 h 119062"/>
                <a:gd name="connsiteX13" fmla="*/ 311944 w 665029"/>
                <a:gd name="connsiteY13" fmla="*/ 71437 h 119062"/>
                <a:gd name="connsiteX14" fmla="*/ 392906 w 665029"/>
                <a:gd name="connsiteY14" fmla="*/ 71437 h 119062"/>
                <a:gd name="connsiteX15" fmla="*/ 423863 w 665029"/>
                <a:gd name="connsiteY15" fmla="*/ 69056 h 119062"/>
                <a:gd name="connsiteX16" fmla="*/ 461963 w 665029"/>
                <a:gd name="connsiteY16" fmla="*/ 61912 h 119062"/>
                <a:gd name="connsiteX17" fmla="*/ 492919 w 665029"/>
                <a:gd name="connsiteY17" fmla="*/ 50006 h 119062"/>
                <a:gd name="connsiteX18" fmla="*/ 521494 w 665029"/>
                <a:gd name="connsiteY18" fmla="*/ 40481 h 119062"/>
                <a:gd name="connsiteX19" fmla="*/ 531019 w 665029"/>
                <a:gd name="connsiteY19" fmla="*/ 38100 h 119062"/>
                <a:gd name="connsiteX20" fmla="*/ 554831 w 665029"/>
                <a:gd name="connsiteY20" fmla="*/ 30956 h 119062"/>
                <a:gd name="connsiteX21" fmla="*/ 566738 w 665029"/>
                <a:gd name="connsiteY21" fmla="*/ 28575 h 119062"/>
                <a:gd name="connsiteX22" fmla="*/ 590550 w 665029"/>
                <a:gd name="connsiteY22" fmla="*/ 26193 h 119062"/>
                <a:gd name="connsiteX23" fmla="*/ 609600 w 665029"/>
                <a:gd name="connsiteY23" fmla="*/ 23812 h 119062"/>
                <a:gd name="connsiteX24" fmla="*/ 616744 w 665029"/>
                <a:gd name="connsiteY24" fmla="*/ 21431 h 119062"/>
                <a:gd name="connsiteX25" fmla="*/ 640556 w 665029"/>
                <a:gd name="connsiteY25" fmla="*/ 16668 h 119062"/>
                <a:gd name="connsiteX26" fmla="*/ 650081 w 665029"/>
                <a:gd name="connsiteY26" fmla="*/ 11906 h 119062"/>
                <a:gd name="connsiteX27" fmla="*/ 664369 w 665029"/>
                <a:gd name="connsiteY27" fmla="*/ 0 h 119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65029" h="119062">
                  <a:moveTo>
                    <a:pt x="0" y="119062"/>
                  </a:moveTo>
                  <a:cubicBezTo>
                    <a:pt x="16814" y="110656"/>
                    <a:pt x="3182" y="116151"/>
                    <a:pt x="28575" y="111918"/>
                  </a:cubicBezTo>
                  <a:cubicBezTo>
                    <a:pt x="31803" y="111380"/>
                    <a:pt x="34891" y="110179"/>
                    <a:pt x="38100" y="109537"/>
                  </a:cubicBezTo>
                  <a:cubicBezTo>
                    <a:pt x="42835" y="108590"/>
                    <a:pt x="47638" y="108020"/>
                    <a:pt x="52388" y="107156"/>
                  </a:cubicBezTo>
                  <a:cubicBezTo>
                    <a:pt x="56370" y="106432"/>
                    <a:pt x="60287" y="105347"/>
                    <a:pt x="64294" y="104775"/>
                  </a:cubicBezTo>
                  <a:cubicBezTo>
                    <a:pt x="76038" y="103097"/>
                    <a:pt x="101012" y="101003"/>
                    <a:pt x="111919" y="100012"/>
                  </a:cubicBezTo>
                  <a:lnTo>
                    <a:pt x="135731" y="95250"/>
                  </a:lnTo>
                  <a:cubicBezTo>
                    <a:pt x="138192" y="94758"/>
                    <a:pt x="140414" y="93360"/>
                    <a:pt x="142875" y="92868"/>
                  </a:cubicBezTo>
                  <a:cubicBezTo>
                    <a:pt x="148379" y="91767"/>
                    <a:pt x="153988" y="91281"/>
                    <a:pt x="159544" y="90487"/>
                  </a:cubicBezTo>
                  <a:cubicBezTo>
                    <a:pt x="161925" y="89693"/>
                    <a:pt x="164196" y="88405"/>
                    <a:pt x="166688" y="88106"/>
                  </a:cubicBezTo>
                  <a:cubicBezTo>
                    <a:pt x="184097" y="86017"/>
                    <a:pt x="219075" y="83343"/>
                    <a:pt x="219075" y="83343"/>
                  </a:cubicBezTo>
                  <a:cubicBezTo>
                    <a:pt x="227013" y="81756"/>
                    <a:pt x="235035" y="80544"/>
                    <a:pt x="242888" y="78581"/>
                  </a:cubicBezTo>
                  <a:cubicBezTo>
                    <a:pt x="247706" y="77377"/>
                    <a:pt x="259881" y="74173"/>
                    <a:pt x="264319" y="73818"/>
                  </a:cubicBezTo>
                  <a:cubicBezTo>
                    <a:pt x="280163" y="72550"/>
                    <a:pt x="296069" y="72231"/>
                    <a:pt x="311944" y="71437"/>
                  </a:cubicBezTo>
                  <a:cubicBezTo>
                    <a:pt x="351494" y="64846"/>
                    <a:pt x="306085" y="71437"/>
                    <a:pt x="392906" y="71437"/>
                  </a:cubicBezTo>
                  <a:cubicBezTo>
                    <a:pt x="403255" y="71437"/>
                    <a:pt x="413565" y="70086"/>
                    <a:pt x="423863" y="69056"/>
                  </a:cubicBezTo>
                  <a:cubicBezTo>
                    <a:pt x="436807" y="67762"/>
                    <a:pt x="449381" y="65057"/>
                    <a:pt x="461963" y="61912"/>
                  </a:cubicBezTo>
                  <a:cubicBezTo>
                    <a:pt x="480920" y="49274"/>
                    <a:pt x="470584" y="53196"/>
                    <a:pt x="492919" y="50006"/>
                  </a:cubicBezTo>
                  <a:lnTo>
                    <a:pt x="521494" y="40481"/>
                  </a:lnTo>
                  <a:cubicBezTo>
                    <a:pt x="524599" y="39446"/>
                    <a:pt x="527844" y="38894"/>
                    <a:pt x="531019" y="38100"/>
                  </a:cubicBezTo>
                  <a:cubicBezTo>
                    <a:pt x="543306" y="29908"/>
                    <a:pt x="534402" y="34361"/>
                    <a:pt x="554831" y="30956"/>
                  </a:cubicBezTo>
                  <a:cubicBezTo>
                    <a:pt x="558824" y="30291"/>
                    <a:pt x="562726" y="29110"/>
                    <a:pt x="566738" y="28575"/>
                  </a:cubicBezTo>
                  <a:cubicBezTo>
                    <a:pt x="574645" y="27521"/>
                    <a:pt x="582622" y="27074"/>
                    <a:pt x="590550" y="26193"/>
                  </a:cubicBezTo>
                  <a:cubicBezTo>
                    <a:pt x="596910" y="25486"/>
                    <a:pt x="603250" y="24606"/>
                    <a:pt x="609600" y="23812"/>
                  </a:cubicBezTo>
                  <a:cubicBezTo>
                    <a:pt x="611981" y="23018"/>
                    <a:pt x="614294" y="21975"/>
                    <a:pt x="616744" y="21431"/>
                  </a:cubicBezTo>
                  <a:cubicBezTo>
                    <a:pt x="623489" y="19932"/>
                    <a:pt x="633648" y="19259"/>
                    <a:pt x="640556" y="16668"/>
                  </a:cubicBezTo>
                  <a:cubicBezTo>
                    <a:pt x="643880" y="15422"/>
                    <a:pt x="647037" y="13732"/>
                    <a:pt x="650081" y="11906"/>
                  </a:cubicBezTo>
                  <a:cubicBezTo>
                    <a:pt x="665029" y="2937"/>
                    <a:pt x="664369" y="7967"/>
                    <a:pt x="664369" y="0"/>
                  </a:cubicBezTo>
                </a:path>
              </a:pathLst>
            </a:custGeom>
            <a:solidFill>
              <a:srgbClr val="FFFFFF">
                <a:lumMod val="50000"/>
              </a:srgbClr>
            </a:solidFill>
            <a:ln w="952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133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0" name="Freeform 229">
              <a:extLst>
                <a:ext uri="{FF2B5EF4-FFF2-40B4-BE49-F238E27FC236}">
                  <a16:creationId xmlns:a16="http://schemas.microsoft.com/office/drawing/2014/main" id="{09EA34A5-DB2F-9A24-C04F-DEA69500372A}"/>
                </a:ext>
              </a:extLst>
            </p:cNvPr>
            <p:cNvSpPr/>
            <p:nvPr/>
          </p:nvSpPr>
          <p:spPr bwMode="auto">
            <a:xfrm>
              <a:off x="5426924" y="4790541"/>
              <a:ext cx="937207" cy="129854"/>
            </a:xfrm>
            <a:custGeom>
              <a:avLst/>
              <a:gdLst>
                <a:gd name="connsiteX0" fmla="*/ 0 w 1337481"/>
                <a:gd name="connsiteY0" fmla="*/ 185382 h 213815"/>
                <a:gd name="connsiteX1" fmla="*/ 593678 w 1337481"/>
                <a:gd name="connsiteY1" fmla="*/ 1137 h 213815"/>
                <a:gd name="connsiteX2" fmla="*/ 1105469 w 1337481"/>
                <a:gd name="connsiteY2" fmla="*/ 178558 h 213815"/>
                <a:gd name="connsiteX3" fmla="*/ 1337481 w 1337481"/>
                <a:gd name="connsiteY3" fmla="*/ 212678 h 213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7481" h="213815">
                  <a:moveTo>
                    <a:pt x="0" y="185382"/>
                  </a:moveTo>
                  <a:cubicBezTo>
                    <a:pt x="204716" y="93828"/>
                    <a:pt x="409433" y="2274"/>
                    <a:pt x="593678" y="1137"/>
                  </a:cubicBezTo>
                  <a:cubicBezTo>
                    <a:pt x="777923" y="0"/>
                    <a:pt x="981502" y="143301"/>
                    <a:pt x="1105469" y="178558"/>
                  </a:cubicBezTo>
                  <a:cubicBezTo>
                    <a:pt x="1229436" y="213815"/>
                    <a:pt x="1283458" y="213246"/>
                    <a:pt x="1337481" y="212678"/>
                  </a:cubicBezTo>
                </a:path>
              </a:pathLst>
            </a:custGeom>
            <a:solidFill>
              <a:srgbClr val="F7CCCB"/>
            </a:solidFill>
            <a:ln w="952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1" name="Freeform 46">
              <a:extLst>
                <a:ext uri="{FF2B5EF4-FFF2-40B4-BE49-F238E27FC236}">
                  <a16:creationId xmlns:a16="http://schemas.microsoft.com/office/drawing/2014/main" id="{D4235662-087E-9DCA-A741-1AEB76E99EF3}"/>
                </a:ext>
              </a:extLst>
            </p:cNvPr>
            <p:cNvSpPr/>
            <p:nvPr/>
          </p:nvSpPr>
          <p:spPr bwMode="auto">
            <a:xfrm flipH="1" flipV="1">
              <a:off x="5413441" y="4898583"/>
              <a:ext cx="937209" cy="129855"/>
            </a:xfrm>
            <a:custGeom>
              <a:avLst/>
              <a:gdLst>
                <a:gd name="connsiteX0" fmla="*/ 0 w 1337481"/>
                <a:gd name="connsiteY0" fmla="*/ 185382 h 213815"/>
                <a:gd name="connsiteX1" fmla="*/ 593678 w 1337481"/>
                <a:gd name="connsiteY1" fmla="*/ 1137 h 213815"/>
                <a:gd name="connsiteX2" fmla="*/ 1105469 w 1337481"/>
                <a:gd name="connsiteY2" fmla="*/ 178558 h 213815"/>
                <a:gd name="connsiteX3" fmla="*/ 1337481 w 1337481"/>
                <a:gd name="connsiteY3" fmla="*/ 212678 h 213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7481" h="213815">
                  <a:moveTo>
                    <a:pt x="0" y="185382"/>
                  </a:moveTo>
                  <a:cubicBezTo>
                    <a:pt x="204716" y="93828"/>
                    <a:pt x="409433" y="2274"/>
                    <a:pt x="593678" y="1137"/>
                  </a:cubicBezTo>
                  <a:cubicBezTo>
                    <a:pt x="777923" y="0"/>
                    <a:pt x="981502" y="143301"/>
                    <a:pt x="1105469" y="178558"/>
                  </a:cubicBezTo>
                  <a:cubicBezTo>
                    <a:pt x="1229436" y="213815"/>
                    <a:pt x="1283458" y="213246"/>
                    <a:pt x="1337481" y="212678"/>
                  </a:cubicBezTo>
                </a:path>
              </a:pathLst>
            </a:custGeom>
            <a:solidFill>
              <a:srgbClr val="F7CCCB"/>
            </a:solidFill>
            <a:ln w="952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2" name="Oval 44">
              <a:extLst>
                <a:ext uri="{FF2B5EF4-FFF2-40B4-BE49-F238E27FC236}">
                  <a16:creationId xmlns:a16="http://schemas.microsoft.com/office/drawing/2014/main" id="{BC05514F-7F5F-F3E7-3926-5C9260EBEA91}"/>
                </a:ext>
              </a:extLst>
            </p:cNvPr>
            <p:cNvSpPr/>
            <p:nvPr/>
          </p:nvSpPr>
          <p:spPr bwMode="auto">
            <a:xfrm>
              <a:off x="5780769" y="4869972"/>
              <a:ext cx="224737" cy="91174"/>
            </a:xfrm>
            <a:prstGeom prst="ellipse">
              <a:avLst/>
            </a:prstGeom>
            <a:solidFill>
              <a:srgbClr val="ECAFAF"/>
            </a:solidFill>
            <a:ln w="952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67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9745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8AB826-2F53-07B5-F7A7-2757BC0AB4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0F19B-E033-EF7C-124A-EBBCE9027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ENDEAVOR trial: Overview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2E3CEB-3AD2-42A0-3BAD-7B6900925930}"/>
              </a:ext>
            </a:extLst>
          </p:cNvPr>
          <p:cNvSpPr txBox="1"/>
          <p:nvPr/>
        </p:nvSpPr>
        <p:spPr>
          <a:xfrm>
            <a:off x="314497" y="1126496"/>
            <a:ext cx="1159195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5760" marR="0" lvl="0" indent="-3657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3200" b="1" dirty="0">
                <a:ln w="0"/>
                <a:solidFill>
                  <a:srgbClr val="7030A0"/>
                </a:solidFill>
                <a:latin typeface="Arial" panose="020B0604020202020204" pitchFamily="34" charset="0"/>
                <a:ea typeface="HGSSoeiKakugothicUB" panose="020B0900000000000000" pitchFamily="34" charset="-128"/>
                <a:cs typeface="Angsana New" panose="02020603050405020304" pitchFamily="18" charset="-34"/>
              </a:rPr>
              <a:t>Phase 2b, randomized, double-blind, multicenter RCT </a:t>
            </a:r>
          </a:p>
          <a:p>
            <a:pPr marL="365760" marR="0" lvl="0" indent="-3657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3200" b="1" dirty="0">
                <a:ln w="0"/>
                <a:solidFill>
                  <a:srgbClr val="7030A0"/>
                </a:solidFill>
                <a:latin typeface="Arial" panose="020B0604020202020204" pitchFamily="34" charset="0"/>
                <a:ea typeface="HGSSoeiKakugothicUB" panose="020B0900000000000000" pitchFamily="34" charset="-128"/>
                <a:cs typeface="Angsana New" panose="02020603050405020304" pitchFamily="18" charset="-34"/>
              </a:rPr>
              <a:t>International trial conducted at 142 sites in 18 countries</a:t>
            </a:r>
          </a:p>
          <a:p>
            <a:pPr marL="365760" marR="0" lvl="0" indent="-3657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3200" b="1" dirty="0">
                <a:ln w="0"/>
                <a:solidFill>
                  <a:srgbClr val="7030A0"/>
                </a:solidFill>
                <a:latin typeface="Arial" panose="020B0604020202020204" pitchFamily="34" charset="0"/>
                <a:ea typeface="HGSSoeiKakugothicUB" panose="020B0900000000000000" pitchFamily="34" charset="-128"/>
                <a:cs typeface="Angsana New" panose="02020603050405020304" pitchFamily="18" charset="-34"/>
              </a:rPr>
              <a:t>N=709, randomized 1:1:1 to 48-week treatment with:</a:t>
            </a:r>
          </a:p>
          <a:p>
            <a:pPr marL="82296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stem Font Regular"/>
              <a:buChar char="⇢"/>
              <a:tabLst/>
              <a:defRPr/>
            </a:pPr>
            <a:r>
              <a:rPr kumimoji="0" lang="en-US" sz="2800" b="1" u="none" strike="noStrike" kern="1200" cap="none" spc="0" normalizeH="0" baseline="0" noProof="0" dirty="0">
                <a:ln w="0"/>
                <a:uLnTx/>
                <a:uFillTx/>
                <a:latin typeface="Arial" panose="020B0604020202020204" pitchFamily="34" charset="0"/>
                <a:ea typeface="HGSSoeiKakugothicUB" panose="020B0900000000000000" pitchFamily="34" charset="-128"/>
                <a:cs typeface="Angsana New" panose="02020603050405020304" pitchFamily="18" charset="-34"/>
              </a:rPr>
              <a:t>Mitiperstat 2.5 mg, mitiperstat 5.0 mg, or placebo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0A055B2F-1A7B-936C-B40F-14F12B695ED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70066928"/>
                  </p:ext>
                </p:extLst>
              </p:nvPr>
            </p:nvGraphicFramePr>
            <p:xfrm>
              <a:off x="770766" y="3429000"/>
              <a:ext cx="10964963" cy="20116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834973">
                      <a:extLst>
                        <a:ext uri="{9D8B030D-6E8A-4147-A177-3AD203B41FA5}">
                          <a16:colId xmlns:a16="http://schemas.microsoft.com/office/drawing/2014/main" val="1292528145"/>
                        </a:ext>
                      </a:extLst>
                    </a:gridCol>
                    <a:gridCol w="9129990">
                      <a:extLst>
                        <a:ext uri="{9D8B030D-6E8A-4147-A177-3AD203B41FA5}">
                          <a16:colId xmlns:a16="http://schemas.microsoft.com/office/drawing/2014/main" val="3186144920"/>
                        </a:ext>
                      </a:extLst>
                    </a:gridCol>
                  </a:tblGrid>
                  <a:tr h="821372">
                    <a:tc>
                      <a:txBody>
                        <a:bodyPr/>
                        <a:lstStyle/>
                        <a:p>
                          <a:r>
                            <a:rPr kumimoji="0" lang="en-US" sz="2000" b="1" i="0" u="none" strike="noStrike" kern="1200" cap="none" spc="0" normalizeH="0" baseline="0" dirty="0">
                              <a:ln w="0"/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Key inclusion criteria</a:t>
                          </a:r>
                        </a:p>
                      </a:txBody>
                      <a:tcPr marL="182880" anchor="ctr">
                        <a:lnL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  <a:alpha val="49684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2000" b="1" i="0" u="none" strike="noStrike" kern="1200" cap="none" spc="0" normalizeH="0" baseline="0" noProof="0" dirty="0">
                              <a:ln w="0"/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Calibri" charset="0"/>
                              <a:cs typeface="Arial" panose="020B0604020202020204" pitchFamily="34" charset="0"/>
                            </a:rPr>
                            <a:t>Age 40-85 years; symptomatic HF with LVEF &gt;40%; NYHA II-IV; 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2000" b="1" i="0" u="none" strike="noStrike" kern="1200" cap="none" spc="0" normalizeH="0" baseline="0" noProof="0" dirty="0">
                              <a:ln w="0"/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Calibri" charset="0"/>
                              <a:cs typeface="Arial" panose="020B0604020202020204" pitchFamily="34" charset="0"/>
                            </a:rPr>
                            <a:t>KCCQ-TSS ≤90 points; 6MWD 30-400 m; </a:t>
                          </a:r>
                          <a14:m>
                            <m:oMath xmlns:m="http://schemas.openxmlformats.org/officeDocument/2006/math">
                              <m:r>
                                <a:rPr kumimoji="0" lang="en-US" sz="2000" b="1" i="1" u="none" strike="noStrike" kern="1200" cap="none" spc="0" normalizeH="0" baseline="0" noProof="0" smtClean="0">
                                  <a:ln w="0"/>
                                  <a:solidFill>
                                    <a:srgbClr val="0070C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charset="0"/>
                                </a:rPr>
                                <m:t>↑</m:t>
                              </m:r>
                            </m:oMath>
                          </a14:m>
                          <a:r>
                            <a:rPr kumimoji="0" lang="en-US" sz="2000" b="1" i="0" u="none" strike="noStrike" kern="1200" cap="none" spc="0" normalizeH="0" baseline="0" noProof="0" dirty="0">
                              <a:ln w="0"/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Calibri" charset="0"/>
                              <a:cs typeface="Arial" panose="020B0604020202020204" pitchFamily="34" charset="0"/>
                            </a:rPr>
                            <a:t>NTproBNP*; 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2000" b="1" i="0" u="none" strike="noStrike" kern="1200" cap="none" spc="0" normalizeH="0" baseline="0" noProof="0" dirty="0">
                              <a:ln w="0"/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Calibri" charset="0"/>
                              <a:cs typeface="Arial" panose="020B0604020202020204" pitchFamily="34" charset="0"/>
                            </a:rPr>
                            <a:t>plus at least 1 of: LVH/LAE; </a:t>
                          </a:r>
                          <a14:m>
                            <m:oMath xmlns:m="http://schemas.openxmlformats.org/officeDocument/2006/math">
                              <m:r>
                                <a:rPr kumimoji="0" lang="en-US" sz="2000" b="1" i="1" u="none" strike="noStrike" kern="1200" cap="none" spc="0" normalizeH="0" baseline="0" noProof="0" smtClean="0">
                                  <a:ln w="0"/>
                                  <a:solidFill>
                                    <a:srgbClr val="0070C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charset="0"/>
                                </a:rPr>
                                <m:t>↑</m:t>
                              </m:r>
                            </m:oMath>
                          </a14:m>
                          <a:r>
                            <a:rPr kumimoji="0" lang="en-US" sz="2000" b="1" i="0" u="none" strike="noStrike" kern="1200" cap="none" spc="0" normalizeH="0" baseline="0" noProof="0" dirty="0">
                              <a:ln w="0"/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Calibri" charset="0"/>
                              <a:cs typeface="Arial" panose="020B0604020202020204" pitchFamily="34" charset="0"/>
                            </a:rPr>
                            <a:t>LV filling pressure; recent HF hosp.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514740069"/>
                      </a:ext>
                    </a:extLst>
                  </a:tr>
                  <a:tr h="408608">
                    <a:tc>
                      <a:txBody>
                        <a:bodyPr/>
                        <a:lstStyle/>
                        <a:p>
                          <a:r>
                            <a:rPr kumimoji="0" lang="en-US" sz="2000" b="1" i="0" u="none" strike="noStrike" kern="1200" cap="none" spc="0" normalizeH="0" baseline="0" dirty="0">
                              <a:ln w="0"/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Key exclusion criteria</a:t>
                          </a:r>
                        </a:p>
                      </a:txBody>
                      <a:tcPr marL="182880" anchor="ctr">
                        <a:lnL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  <a:alpha val="49684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US" sz="2000" b="1" i="0" u="none" strike="noStrike" kern="1200" cap="none" spc="0" normalizeH="0" baseline="0" dirty="0">
                              <a:ln w="0"/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Documented prior LVEF &lt;40%; BMI &lt;18 or &gt;45 kg/m</a:t>
                          </a:r>
                          <a:r>
                            <a:rPr kumimoji="0" lang="en-US" sz="2000" b="1" i="0" u="none" strike="noStrike" kern="1200" cap="none" spc="0" normalizeH="0" baseline="30000" dirty="0">
                              <a:ln w="0"/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</a:t>
                          </a:r>
                          <a:r>
                            <a:rPr kumimoji="0" lang="en-US" sz="2000" b="1" i="0" u="none" strike="noStrike" kern="1200" cap="none" spc="0" normalizeH="0" baseline="0" dirty="0">
                              <a:ln w="0"/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; eGFR &lt;30; </a:t>
                          </a:r>
                        </a:p>
                        <a:p>
                          <a:pPr algn="ctr"/>
                          <a:r>
                            <a:rPr kumimoji="0" lang="en-US" sz="2000" b="1" i="0" u="none" strike="noStrike" kern="1200" cap="none" spc="0" normalizeH="0" baseline="0" dirty="0">
                              <a:ln w="0"/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systolic BP &lt;90 or &gt;180 mmHg; HR &lt;50 or &gt;110 bpm; </a:t>
                          </a:r>
                        </a:p>
                        <a:p>
                          <a:pPr algn="ctr"/>
                          <a:r>
                            <a:rPr kumimoji="0" lang="en-US" sz="2000" b="1" i="0" u="none" strike="noStrike" kern="1200" cap="none" spc="0" normalizeH="0" baseline="0" dirty="0">
                              <a:ln w="0"/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life expectancy &lt;3 years for non-CVD reasons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64744347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0A055B2F-1A7B-936C-B40F-14F12B695ED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70066928"/>
                  </p:ext>
                </p:extLst>
              </p:nvPr>
            </p:nvGraphicFramePr>
            <p:xfrm>
              <a:off x="770766" y="3429000"/>
              <a:ext cx="10964963" cy="20116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834973">
                      <a:extLst>
                        <a:ext uri="{9D8B030D-6E8A-4147-A177-3AD203B41FA5}">
                          <a16:colId xmlns:a16="http://schemas.microsoft.com/office/drawing/2014/main" val="1292528145"/>
                        </a:ext>
                      </a:extLst>
                    </a:gridCol>
                    <a:gridCol w="9129990">
                      <a:extLst>
                        <a:ext uri="{9D8B030D-6E8A-4147-A177-3AD203B41FA5}">
                          <a16:colId xmlns:a16="http://schemas.microsoft.com/office/drawing/2014/main" val="3186144920"/>
                        </a:ext>
                      </a:extLst>
                    </a:gridCol>
                  </a:tblGrid>
                  <a:tr h="1005840">
                    <a:tc>
                      <a:txBody>
                        <a:bodyPr/>
                        <a:lstStyle/>
                        <a:p>
                          <a:r>
                            <a:rPr kumimoji="0" lang="en-US" sz="2000" b="1" i="0" u="none" strike="noStrike" kern="1200" cap="none" spc="0" normalizeH="0" baseline="0" dirty="0">
                              <a:ln w="0"/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Key inclusion criteria</a:t>
                          </a:r>
                        </a:p>
                      </a:txBody>
                      <a:tcPr marL="182880" anchor="ctr">
                        <a:lnL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  <a:alpha val="49684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20139" t="-3750" r="-139" b="-10875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14740069"/>
                      </a:ext>
                    </a:extLst>
                  </a:tr>
                  <a:tr h="1005840">
                    <a:tc>
                      <a:txBody>
                        <a:bodyPr/>
                        <a:lstStyle/>
                        <a:p>
                          <a:r>
                            <a:rPr kumimoji="0" lang="en-US" sz="2000" b="1" i="0" u="none" strike="noStrike" kern="1200" cap="none" spc="0" normalizeH="0" baseline="0" dirty="0">
                              <a:ln w="0"/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Key exclusion criteria</a:t>
                          </a:r>
                        </a:p>
                      </a:txBody>
                      <a:tcPr marL="182880" anchor="ctr">
                        <a:lnL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  <a:alpha val="49684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US" sz="2000" b="1" i="0" u="none" strike="noStrike" kern="1200" cap="none" spc="0" normalizeH="0" baseline="0" dirty="0">
                              <a:ln w="0"/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Documented prior LVEF &lt;40%; BMI &lt;18 or &gt;45 kg/m</a:t>
                          </a:r>
                          <a:r>
                            <a:rPr kumimoji="0" lang="en-US" sz="2000" b="1" i="0" u="none" strike="noStrike" kern="1200" cap="none" spc="0" normalizeH="0" baseline="30000" dirty="0">
                              <a:ln w="0"/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</a:t>
                          </a:r>
                          <a:r>
                            <a:rPr kumimoji="0" lang="en-US" sz="2000" b="1" i="0" u="none" strike="noStrike" kern="1200" cap="none" spc="0" normalizeH="0" baseline="0" dirty="0">
                              <a:ln w="0"/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; eGFR &lt;30; </a:t>
                          </a:r>
                        </a:p>
                        <a:p>
                          <a:pPr algn="ctr"/>
                          <a:r>
                            <a:rPr kumimoji="0" lang="en-US" sz="2000" b="1" i="0" u="none" strike="noStrike" kern="1200" cap="none" spc="0" normalizeH="0" baseline="0" dirty="0">
                              <a:ln w="0"/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systolic BP &lt;90 or &gt;180 mmHg; HR &lt;50 or &gt;110 bpm; </a:t>
                          </a:r>
                        </a:p>
                        <a:p>
                          <a:pPr algn="ctr"/>
                          <a:r>
                            <a:rPr kumimoji="0" lang="en-US" sz="2000" b="1" i="0" u="none" strike="noStrike" kern="1200" cap="none" spc="0" normalizeH="0" baseline="0" dirty="0">
                              <a:ln w="0"/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life expectancy &lt;3 years for non-CVD reasons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64744347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7" name="Text Box 4">
            <a:extLst>
              <a:ext uri="{FF2B5EF4-FFF2-40B4-BE49-F238E27FC236}">
                <a16:creationId xmlns:a16="http://schemas.microsoft.com/office/drawing/2014/main" id="{2A309372-2FCC-13E2-A301-DE79B055BB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8220" y="6183563"/>
            <a:ext cx="8686800" cy="5847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1420" tIns="45711" rIns="91420" bIns="45711">
            <a:spAutoFit/>
          </a:bodyPr>
          <a:lstStyle/>
          <a:p>
            <a:pPr algn="r">
              <a:defRPr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defRPr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Lund LH Lam CSP,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Pizzato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PE…Shah SJ.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Eur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J Heart Fail 2023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0DA342-2019-76C6-DCCB-6967DB179CF9}"/>
              </a:ext>
            </a:extLst>
          </p:cNvPr>
          <p:cNvSpPr txBox="1"/>
          <p:nvPr/>
        </p:nvSpPr>
        <p:spPr>
          <a:xfrm>
            <a:off x="691014" y="5440680"/>
            <a:ext cx="110447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</a:rPr>
              <a:t>*Thresholds for NTproBNP elevation varied based on (1) BMI, and (2) presence or absence of AF at screening</a:t>
            </a:r>
          </a:p>
        </p:txBody>
      </p:sp>
    </p:spTree>
    <p:extLst>
      <p:ext uri="{BB962C8B-B14F-4D97-AF65-F5344CB8AC3E}">
        <p14:creationId xmlns:p14="http://schemas.microsoft.com/office/powerpoint/2010/main" val="34129042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C09B8411-DED6-2E02-BD22-CE876713F7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1E224-45BD-C09A-4276-30A8C7615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ENDEAVOR trial design</a:t>
            </a: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1935E108-CE8A-A636-E36D-E53DA9A8E6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8220" y="6183563"/>
            <a:ext cx="8686800" cy="5847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1420" tIns="45711" rIns="91420" bIns="45711">
            <a:spAutoFit/>
          </a:bodyPr>
          <a:lstStyle/>
          <a:p>
            <a:pPr algn="r">
              <a:defRPr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defRPr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Lund LH Lam CSP,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Pizzato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PE…Shah SJ.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Eur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J Heart Fail 2023</a:t>
            </a:r>
          </a:p>
        </p:txBody>
      </p:sp>
      <p:pic>
        <p:nvPicPr>
          <p:cNvPr id="5" name="Picture 4" descr="A diagram of a patient's test results&#10;&#10;Description automatically generated">
            <a:extLst>
              <a:ext uri="{FF2B5EF4-FFF2-40B4-BE49-F238E27FC236}">
                <a16:creationId xmlns:a16="http://schemas.microsoft.com/office/drawing/2014/main" id="{955652C8-CD46-1960-2096-F413C27E96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79"/>
          <a:stretch/>
        </p:blipFill>
        <p:spPr>
          <a:xfrm>
            <a:off x="234750" y="1107607"/>
            <a:ext cx="8373412" cy="50759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8E9F535-415B-F32E-1636-78943C8E6C4E}"/>
              </a:ext>
            </a:extLst>
          </p:cNvPr>
          <p:cNvSpPr txBox="1"/>
          <p:nvPr/>
        </p:nvSpPr>
        <p:spPr>
          <a:xfrm>
            <a:off x="8221794" y="4427333"/>
            <a:ext cx="3873226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aseline="30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a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Completed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by participant at home on the tablet provided during three consecutive days in study weeks −1 and 15. </a:t>
            </a:r>
          </a:p>
          <a:p>
            <a:r>
              <a:rPr lang="en-US" sz="1100" baseline="30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b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If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not possible on same day as screening visit, then within 1-2 days for screening or 7 days for follow-up visits. 6MWT, 6-min walk test; Echo, echocardiography;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EoS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, end of study; HF, heart failure;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hsCRP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, high-sensitivity C-reactive protein; IL-6, interleukin-6; KCCQ-TSS, Kansas City Cardiomyopathy Questionnaire Total Summary Score; LVEF, left ventricular ejection fraction; NT-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proBNP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, N-terminal pro- B-type natriuretic peptide. </a:t>
            </a:r>
          </a:p>
        </p:txBody>
      </p:sp>
      <p:pic>
        <p:nvPicPr>
          <p:cNvPr id="10" name="Picture 9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7153835B-FACF-F8A3-AE70-54B37DB7DF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8495" y="1729502"/>
            <a:ext cx="2599824" cy="259982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2A876C8-484C-C4A1-4E3B-7E694FABF27E}"/>
              </a:ext>
            </a:extLst>
          </p:cNvPr>
          <p:cNvSpPr txBox="1"/>
          <p:nvPr/>
        </p:nvSpPr>
        <p:spPr>
          <a:xfrm>
            <a:off x="8221794" y="1021616"/>
            <a:ext cx="387322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Detailed study design info: ENDEAVOR design paper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5F75414-90DE-F12B-5589-B24EC1D8C19E}"/>
              </a:ext>
            </a:extLst>
          </p:cNvPr>
          <p:cNvSpPr/>
          <p:nvPr/>
        </p:nvSpPr>
        <p:spPr>
          <a:xfrm>
            <a:off x="184135" y="6189785"/>
            <a:ext cx="3508634" cy="5861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8093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9CA596-B380-92A2-CE52-C691656E6C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AE1FA15-079F-9AA4-5534-642C447BAD6D}"/>
              </a:ext>
            </a:extLst>
          </p:cNvPr>
          <p:cNvSpPr/>
          <p:nvPr/>
        </p:nvSpPr>
        <p:spPr>
          <a:xfrm>
            <a:off x="184135" y="6189785"/>
            <a:ext cx="3508634" cy="5861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1ADEEA-4108-1EEE-6AAC-D755A0691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Efficacy and safety endpoints</a:t>
            </a: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690CA5FE-5E71-E295-6DC5-0C12F65176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8220" y="6183563"/>
            <a:ext cx="8686800" cy="5847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1420" tIns="45711" rIns="91420" bIns="45711">
            <a:spAutoFit/>
          </a:bodyPr>
          <a:lstStyle/>
          <a:p>
            <a:pPr algn="r">
              <a:defRPr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defRPr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Lund LH Lam CSP,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Pizzato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PE…Shah SJ.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Eur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J Heart Fail 2023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39AE7F1-7C40-1E55-33B5-97C44F3882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2157273"/>
              </p:ext>
            </p:extLst>
          </p:nvPr>
        </p:nvGraphicFramePr>
        <p:xfrm>
          <a:off x="319274" y="1122199"/>
          <a:ext cx="11553452" cy="36562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1326">
                  <a:extLst>
                    <a:ext uri="{9D8B030D-6E8A-4147-A177-3AD203B41FA5}">
                      <a16:colId xmlns:a16="http://schemas.microsoft.com/office/drawing/2014/main" val="553082740"/>
                    </a:ext>
                  </a:extLst>
                </a:gridCol>
                <a:gridCol w="6843562">
                  <a:extLst>
                    <a:ext uri="{9D8B030D-6E8A-4147-A177-3AD203B41FA5}">
                      <a16:colId xmlns:a16="http://schemas.microsoft.com/office/drawing/2014/main" val="3678262777"/>
                    </a:ext>
                  </a:extLst>
                </a:gridCol>
                <a:gridCol w="2348564">
                  <a:extLst>
                    <a:ext uri="{9D8B030D-6E8A-4147-A177-3AD203B41FA5}">
                      <a16:colId xmlns:a16="http://schemas.microsoft.com/office/drawing/2014/main" val="2390546144"/>
                    </a:ext>
                  </a:extLst>
                </a:gridCol>
              </a:tblGrid>
              <a:tr h="430887">
                <a:tc>
                  <a:txBody>
                    <a:bodyPr/>
                    <a:lstStyle/>
                    <a:p>
                      <a:r>
                        <a:rPr kumimoji="0" lang="en-US" sz="1800" b="1" i="0" u="none" strike="noStrike" kern="1200" cap="none" spc="0" normalizeH="0" baseline="0" dirty="0">
                          <a:ln w="0"/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Category</a:t>
                      </a:r>
                    </a:p>
                  </a:txBody>
                  <a:tcPr marL="18288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 w="0"/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charset="0"/>
                          <a:cs typeface="Arial" panose="020B0604020202020204" pitchFamily="34" charset="0"/>
                        </a:rPr>
                        <a:t>Endpoint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 w="0"/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charset="0"/>
                          <a:cs typeface="Arial" panose="020B0604020202020204" pitchFamily="34" charset="0"/>
                        </a:rPr>
                        <a:t>Time point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9443557"/>
                  </a:ext>
                </a:extLst>
              </a:tr>
              <a:tr h="430887">
                <a:tc>
                  <a:txBody>
                    <a:bodyPr/>
                    <a:lstStyle/>
                    <a:p>
                      <a:r>
                        <a:rPr kumimoji="0" lang="en-US" sz="1800" b="1" i="0" u="none" strike="noStrike" kern="1200" cap="none" spc="0" normalizeH="0" baseline="0" dirty="0">
                          <a:ln w="0"/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Primary efficacy</a:t>
                      </a:r>
                    </a:p>
                  </a:txBody>
                  <a:tcPr marL="18288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4968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 w="0"/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charset="0"/>
                          <a:cs typeface="Arial" panose="020B0604020202020204" pitchFamily="34" charset="0"/>
                        </a:rPr>
                        <a:t>Dual co-primary: KCCQ-TSS and 6MWD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 w="0"/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charset="0"/>
                          <a:cs typeface="Arial" panose="020B0604020202020204" pitchFamily="34" charset="0"/>
                        </a:rPr>
                        <a:t>16 weeks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5789790"/>
                  </a:ext>
                </a:extLst>
              </a:tr>
              <a:tr h="430887">
                <a:tc rowSpan="3">
                  <a:txBody>
                    <a:bodyPr/>
                    <a:lstStyle/>
                    <a:p>
                      <a:r>
                        <a:rPr kumimoji="0" lang="en-US" sz="1800" b="1" i="0" u="none" strike="noStrike" kern="1200" cap="none" spc="0" normalizeH="0" baseline="0" dirty="0">
                          <a:ln w="0"/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Secondary efficacy</a:t>
                      </a:r>
                    </a:p>
                  </a:txBody>
                  <a:tcPr marL="18288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4968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1" i="0" u="none" strike="noStrike" kern="1200" cap="none" spc="0" normalizeH="0" baseline="0" dirty="0">
                          <a:ln w="0"/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KCCQ-TSS and 6MWD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1" i="0" u="none" strike="noStrike" kern="1200" cap="none" spc="0" normalizeH="0" baseline="0" dirty="0">
                          <a:ln w="0"/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24, 48 weeks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0501983"/>
                  </a:ext>
                </a:extLst>
              </a:tr>
              <a:tr h="430887">
                <a:tc vMerge="1">
                  <a:txBody>
                    <a:bodyPr/>
                    <a:lstStyle/>
                    <a:p>
                      <a:endParaRPr kumimoji="0" lang="en-US" sz="2400" b="1" u="none" strike="noStrike" kern="1200" cap="none" spc="0" normalizeH="0" baseline="0" dirty="0">
                        <a:ln w="0"/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Franklin Gothic Medium Cond" panose="020B0606030402020204" pitchFamily="34" charset="0"/>
                        <a:cs typeface="Calibri" charset="0"/>
                      </a:endParaRPr>
                    </a:p>
                  </a:txBody>
                  <a:tcPr marL="182880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1" i="0" u="none" strike="noStrike" kern="1200" cap="none" spc="0" normalizeH="0" baseline="0" dirty="0">
                          <a:ln w="0"/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Biomarkers: NTproBNP, </a:t>
                      </a:r>
                      <a:r>
                        <a:rPr kumimoji="0" lang="en-US" sz="1800" b="1" i="0" u="none" strike="noStrike" kern="1200" cap="none" spc="0" normalizeH="0" baseline="0" dirty="0" err="1">
                          <a:ln w="0"/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hsCRP</a:t>
                      </a:r>
                      <a:r>
                        <a:rPr kumimoji="0" lang="en-US" sz="1800" b="1" i="0" u="none" strike="noStrike" kern="1200" cap="none" spc="0" normalizeH="0" baseline="0" dirty="0">
                          <a:ln w="0"/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IL-6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1" i="0" u="none" strike="noStrike" kern="1200" cap="none" spc="0" normalizeH="0" baseline="0" dirty="0">
                          <a:ln w="0"/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16, 24, 48 weeks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967966"/>
                  </a:ext>
                </a:extLst>
              </a:tr>
              <a:tr h="430887">
                <a:tc vMerge="1">
                  <a:txBody>
                    <a:bodyPr/>
                    <a:lstStyle/>
                    <a:p>
                      <a:endParaRPr kumimoji="0" lang="en-US" sz="2400" b="1" u="none" strike="noStrike" kern="1200" cap="none" spc="0" normalizeH="0" baseline="0" dirty="0">
                        <a:ln w="0"/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Franklin Gothic Medium Cond" panose="020B0606030402020204" pitchFamily="34" charset="0"/>
                        <a:cs typeface="Calibri" charset="0"/>
                      </a:endParaRPr>
                    </a:p>
                  </a:txBody>
                  <a:tcPr marL="182880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1" i="0" u="none" strike="noStrike" kern="1200" cap="none" spc="0" normalizeH="0" baseline="0" dirty="0">
                          <a:ln w="0"/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Echo: LV GLS, LAVI, LVMI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1" i="0" u="none" strike="noStrike" kern="1200" cap="none" spc="0" normalizeH="0" baseline="0" dirty="0">
                          <a:ln w="0"/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16, 24 weeks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0623854"/>
                  </a:ext>
                </a:extLst>
              </a:tr>
              <a:tr h="430887">
                <a:tc>
                  <a:txBody>
                    <a:bodyPr/>
                    <a:lstStyle/>
                    <a:p>
                      <a:r>
                        <a:rPr kumimoji="0" lang="en-US" sz="1800" b="1" i="0" u="none" strike="noStrike" kern="1200" cap="none" spc="0" normalizeH="0" baseline="0" dirty="0">
                          <a:ln w="0"/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Exploratory efficacy</a:t>
                      </a:r>
                    </a:p>
                  </a:txBody>
                  <a:tcPr marL="18288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4968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1" i="0" u="none" strike="noStrike" kern="1200" cap="none" spc="0" normalizeH="0" baseline="0" dirty="0">
                          <a:ln w="0"/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Time to first CV event (composite of HF hospitalizations, urgent HF visit requiring IV diuretics, MI, all-cause death)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1" i="0" u="none" strike="noStrike" kern="1200" cap="none" spc="0" normalizeH="0" baseline="0" dirty="0">
                          <a:ln w="0"/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0-52 weeks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721364"/>
                  </a:ext>
                </a:extLst>
              </a:tr>
              <a:tr h="430887">
                <a:tc rowSpan="2">
                  <a:txBody>
                    <a:bodyPr/>
                    <a:lstStyle/>
                    <a:p>
                      <a:r>
                        <a:rPr kumimoji="0" lang="en-US" sz="1800" b="1" i="0" u="none" strike="noStrike" kern="1200" cap="none" spc="0" normalizeH="0" baseline="0" dirty="0">
                          <a:ln w="0"/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Safety</a:t>
                      </a:r>
                    </a:p>
                  </a:txBody>
                  <a:tcPr marL="18288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4968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1" i="0" u="none" strike="noStrike" kern="1200" cap="none" spc="0" normalizeH="0" baseline="0" dirty="0">
                          <a:ln w="0"/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Treatment-emergent adverse events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 w="0"/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0-52 weeks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9060133"/>
                  </a:ext>
                </a:extLst>
              </a:tr>
              <a:tr h="430887">
                <a:tc vMerge="1">
                  <a:txBody>
                    <a:bodyPr/>
                    <a:lstStyle/>
                    <a:p>
                      <a:endParaRPr kumimoji="0" lang="en-US" sz="2400" b="1" u="none" strike="noStrike" kern="1200" cap="none" spc="0" normalizeH="0" baseline="0" dirty="0">
                        <a:ln w="0"/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Franklin Gothic Medium Cond" panose="020B0606030402020204" pitchFamily="34" charset="0"/>
                        <a:cs typeface="Calibri" charset="0"/>
                      </a:endParaRPr>
                    </a:p>
                  </a:txBody>
                  <a:tcPr marL="182880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1" i="0" u="none" strike="noStrike" kern="1200" cap="none" spc="0" normalizeH="0" baseline="0" dirty="0">
                          <a:ln w="0"/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Maculopapular rash (AE of special interest)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 w="0"/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0-52 weeks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3105649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7FCB5D28-92F2-F86F-9F08-54FD7F3782F2}"/>
              </a:ext>
            </a:extLst>
          </p:cNvPr>
          <p:cNvSpPr txBox="1"/>
          <p:nvPr/>
        </p:nvSpPr>
        <p:spPr>
          <a:xfrm>
            <a:off x="314497" y="4877750"/>
            <a:ext cx="115534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</a:rPr>
              <a:t>Power calculation: </a:t>
            </a:r>
            <a:r>
              <a:rPr lang="en-US" sz="1600" dirty="0">
                <a:latin typeface="Arial" panose="020B0604020202020204" pitchFamily="34" charset="0"/>
              </a:rPr>
              <a:t>Based on estimated total sample size of 660 with 10% dropout = 600 evaluable randomized patients (n=200 in each of the 3 treatment arms [n=400 combined mitiperstat groups]), the trial had </a:t>
            </a:r>
            <a:r>
              <a:rPr lang="en-US" sz="1600" b="1" dirty="0">
                <a:latin typeface="Arial" panose="020B0604020202020204" pitchFamily="34" charset="0"/>
              </a:rPr>
              <a:t>85% power at 2-sided </a:t>
            </a:r>
            <a:r>
              <a:rPr lang="el-GR" sz="1600" b="1" dirty="0">
                <a:latin typeface="Arial" panose="020B0604020202020204" pitchFamily="34" charset="0"/>
              </a:rPr>
              <a:t>α=0.05 </a:t>
            </a:r>
            <a:r>
              <a:rPr lang="en-US" sz="1600" b="1" dirty="0">
                <a:latin typeface="Arial" panose="020B0604020202020204" pitchFamily="34" charset="0"/>
              </a:rPr>
              <a:t>to detect ≥6.0-point difference for KCCQ-TSS and ≥21-m difference for 6MWD between groups </a:t>
            </a:r>
            <a:r>
              <a:rPr lang="en-US" sz="1600" dirty="0">
                <a:latin typeface="Arial" panose="020B0604020202020204" pitchFamily="34" charset="0"/>
              </a:rPr>
              <a:t>(based on estimated SD=20 points for KCCQ-TSS and SD=70 m for 6MWD). </a:t>
            </a:r>
          </a:p>
        </p:txBody>
      </p:sp>
    </p:spTree>
    <p:extLst>
      <p:ext uri="{BB962C8B-B14F-4D97-AF65-F5344CB8AC3E}">
        <p14:creationId xmlns:p14="http://schemas.microsoft.com/office/powerpoint/2010/main" val="4621448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F12C7809-3A0B-68C4-119B-BEC24804AC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Rectangle 129">
            <a:extLst>
              <a:ext uri="{FF2B5EF4-FFF2-40B4-BE49-F238E27FC236}">
                <a16:creationId xmlns:a16="http://schemas.microsoft.com/office/drawing/2014/main" id="{167983BB-53F0-F1FD-B3C3-038A1182D065}"/>
              </a:ext>
            </a:extLst>
          </p:cNvPr>
          <p:cNvSpPr/>
          <p:nvPr/>
        </p:nvSpPr>
        <p:spPr>
          <a:xfrm>
            <a:off x="184135" y="6189785"/>
            <a:ext cx="3508634" cy="5861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795518-9E00-5153-C0C4-950CCA3B6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Participant disposition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E07C6A-82AD-F273-C635-FFCA61C4D826}"/>
              </a:ext>
            </a:extLst>
          </p:cNvPr>
          <p:cNvSpPr txBox="1"/>
          <p:nvPr/>
        </p:nvSpPr>
        <p:spPr>
          <a:xfrm>
            <a:off x="1742581" y="1960704"/>
            <a:ext cx="2412511" cy="523220"/>
          </a:xfrm>
          <a:prstGeom prst="rect">
            <a:avLst/>
          </a:prstGeom>
          <a:solidFill>
            <a:srgbClr val="5B9BD5">
              <a:lumMod val="20000"/>
              <a:lumOff val="80000"/>
            </a:srgbClr>
          </a:solidFill>
          <a:ln w="9525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235 assigned to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mitiperstat 2.5 mg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92D5A7-6CC4-55AB-B627-F30A89DAB537}"/>
              </a:ext>
            </a:extLst>
          </p:cNvPr>
          <p:cNvSpPr txBox="1"/>
          <p:nvPr/>
        </p:nvSpPr>
        <p:spPr>
          <a:xfrm>
            <a:off x="1742581" y="3249846"/>
            <a:ext cx="2412511" cy="307777"/>
          </a:xfrm>
          <a:prstGeom prst="rect">
            <a:avLst/>
          </a:prstGeom>
          <a:solidFill>
            <a:srgbClr val="5B9BD5">
              <a:lumMod val="20000"/>
              <a:lumOff val="80000"/>
            </a:srgbClr>
          </a:solidFill>
          <a:ln w="9525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234 started treatment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B789FF-AD03-4AE6-4947-D003B31A503C}"/>
              </a:ext>
            </a:extLst>
          </p:cNvPr>
          <p:cNvSpPr txBox="1"/>
          <p:nvPr/>
        </p:nvSpPr>
        <p:spPr>
          <a:xfrm>
            <a:off x="1742581" y="4723654"/>
            <a:ext cx="2412511" cy="307777"/>
          </a:xfrm>
          <a:prstGeom prst="rect">
            <a:avLst/>
          </a:prstGeom>
          <a:solidFill>
            <a:srgbClr val="5B9BD5">
              <a:lumMod val="20000"/>
              <a:lumOff val="80000"/>
            </a:srgbClr>
          </a:solidFill>
          <a:ln w="9525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188 completed treatment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5F76CC-D4C0-7CE0-79FE-6A040D9B8C80}"/>
              </a:ext>
            </a:extLst>
          </p:cNvPr>
          <p:cNvSpPr txBox="1"/>
          <p:nvPr/>
        </p:nvSpPr>
        <p:spPr>
          <a:xfrm>
            <a:off x="1742581" y="6058960"/>
            <a:ext cx="2412511" cy="646331"/>
          </a:xfrm>
          <a:prstGeom prst="rect">
            <a:avLst/>
          </a:prstGeom>
          <a:solidFill>
            <a:srgbClr val="002060"/>
          </a:solidFill>
          <a:ln w="9525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218 completed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the study</a:t>
            </a:r>
            <a:endParaRPr kumimoji="0" lang="en-US" b="1" i="0" u="none" strike="noStrike" kern="0" cap="none" spc="0" normalizeH="0" baseline="-250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631CD7-653E-2198-C07A-F18BC8739192}"/>
              </a:ext>
            </a:extLst>
          </p:cNvPr>
          <p:cNvSpPr txBox="1"/>
          <p:nvPr/>
        </p:nvSpPr>
        <p:spPr>
          <a:xfrm>
            <a:off x="5184280" y="1960704"/>
            <a:ext cx="2412511" cy="523220"/>
          </a:xfrm>
          <a:prstGeom prst="rect">
            <a:avLst/>
          </a:prstGeom>
          <a:solidFill>
            <a:srgbClr val="5B9BD5">
              <a:lumMod val="20000"/>
              <a:lumOff val="80000"/>
            </a:srgbClr>
          </a:solidFill>
          <a:ln w="9525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240 assigned to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mitiperstat 5.0 mg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6C6FBB-1678-B9B2-0981-0E827468B102}"/>
              </a:ext>
            </a:extLst>
          </p:cNvPr>
          <p:cNvSpPr txBox="1"/>
          <p:nvPr/>
        </p:nvSpPr>
        <p:spPr>
          <a:xfrm>
            <a:off x="5179609" y="3249846"/>
            <a:ext cx="2403510" cy="307777"/>
          </a:xfrm>
          <a:prstGeom prst="rect">
            <a:avLst/>
          </a:prstGeom>
          <a:solidFill>
            <a:srgbClr val="5B9BD5">
              <a:lumMod val="20000"/>
              <a:lumOff val="80000"/>
            </a:srgbClr>
          </a:solidFill>
          <a:ln w="9525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240 started treatment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7597E2-564C-62B0-3BC8-8778C605B17C}"/>
              </a:ext>
            </a:extLst>
          </p:cNvPr>
          <p:cNvSpPr txBox="1"/>
          <p:nvPr/>
        </p:nvSpPr>
        <p:spPr>
          <a:xfrm>
            <a:off x="5170608" y="4723654"/>
            <a:ext cx="2412511" cy="307777"/>
          </a:xfrm>
          <a:prstGeom prst="rect">
            <a:avLst/>
          </a:prstGeom>
          <a:solidFill>
            <a:srgbClr val="5B9BD5">
              <a:lumMod val="20000"/>
              <a:lumOff val="80000"/>
            </a:srgbClr>
          </a:solidFill>
          <a:ln w="9525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196 completed treatment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4848C8-7C04-58E4-03BF-E65E229DD1AF}"/>
              </a:ext>
            </a:extLst>
          </p:cNvPr>
          <p:cNvSpPr txBox="1"/>
          <p:nvPr/>
        </p:nvSpPr>
        <p:spPr>
          <a:xfrm>
            <a:off x="5184280" y="6058960"/>
            <a:ext cx="2412511" cy="646331"/>
          </a:xfrm>
          <a:prstGeom prst="rect">
            <a:avLst/>
          </a:prstGeom>
          <a:solidFill>
            <a:srgbClr val="002060"/>
          </a:solidFill>
          <a:ln w="9525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234 completed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study</a:t>
            </a:r>
            <a:endParaRPr kumimoji="0" lang="en-US" b="1" i="0" u="none" strike="noStrike" kern="0" cap="none" spc="0" normalizeH="0" baseline="-250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7BE398-897D-EF54-BC88-C6E988516B4D}"/>
              </a:ext>
            </a:extLst>
          </p:cNvPr>
          <p:cNvSpPr txBox="1"/>
          <p:nvPr/>
        </p:nvSpPr>
        <p:spPr>
          <a:xfrm>
            <a:off x="8625980" y="1960704"/>
            <a:ext cx="2412511" cy="523220"/>
          </a:xfrm>
          <a:prstGeom prst="rect">
            <a:avLst/>
          </a:prstGeom>
          <a:solidFill>
            <a:srgbClr val="5B9BD5">
              <a:lumMod val="20000"/>
              <a:lumOff val="80000"/>
            </a:srgbClr>
          </a:solidFill>
          <a:ln w="9525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236 assigned to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placebo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EDF4591-ADE2-7AEC-31AC-76322E0A5067}"/>
              </a:ext>
            </a:extLst>
          </p:cNvPr>
          <p:cNvSpPr txBox="1"/>
          <p:nvPr/>
        </p:nvSpPr>
        <p:spPr>
          <a:xfrm>
            <a:off x="8619304" y="3249846"/>
            <a:ext cx="2412510" cy="307777"/>
          </a:xfrm>
          <a:prstGeom prst="rect">
            <a:avLst/>
          </a:prstGeom>
          <a:solidFill>
            <a:srgbClr val="5B9BD5">
              <a:lumMod val="20000"/>
              <a:lumOff val="80000"/>
            </a:srgbClr>
          </a:solidFill>
          <a:ln w="9525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235 started treatment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94CEF3F-5A4A-95B5-ECE6-E6EB527F4373}"/>
              </a:ext>
            </a:extLst>
          </p:cNvPr>
          <p:cNvSpPr txBox="1"/>
          <p:nvPr/>
        </p:nvSpPr>
        <p:spPr>
          <a:xfrm>
            <a:off x="8625980" y="4723654"/>
            <a:ext cx="2412510" cy="307777"/>
          </a:xfrm>
          <a:prstGeom prst="rect">
            <a:avLst/>
          </a:prstGeom>
          <a:solidFill>
            <a:srgbClr val="5B9BD5">
              <a:lumMod val="20000"/>
              <a:lumOff val="80000"/>
            </a:srgbClr>
          </a:solidFill>
          <a:ln w="9525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204 completed treatment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ED6ED1-3638-0A00-BDEA-6A7F65E50C95}"/>
              </a:ext>
            </a:extLst>
          </p:cNvPr>
          <p:cNvSpPr txBox="1"/>
          <p:nvPr/>
        </p:nvSpPr>
        <p:spPr>
          <a:xfrm>
            <a:off x="8625980" y="6058960"/>
            <a:ext cx="2412510" cy="646331"/>
          </a:xfrm>
          <a:prstGeom prst="rect">
            <a:avLst/>
          </a:prstGeom>
          <a:solidFill>
            <a:srgbClr val="002060"/>
          </a:solidFill>
          <a:ln w="9525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220 completed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 study</a:t>
            </a:r>
            <a:endParaRPr kumimoji="0" lang="en-US" b="1" i="0" u="none" strike="noStrike" kern="0" cap="none" spc="0" normalizeH="0" baseline="-250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D4FBA34-9E6E-385B-15E4-E70B0FCBF447}"/>
              </a:ext>
            </a:extLst>
          </p:cNvPr>
          <p:cNvCxnSpPr>
            <a:cxnSpLocks/>
          </p:cNvCxnSpPr>
          <p:nvPr/>
        </p:nvCxnSpPr>
        <p:spPr>
          <a:xfrm>
            <a:off x="6386035" y="1526805"/>
            <a:ext cx="4501" cy="433899"/>
          </a:xfrm>
          <a:prstGeom prst="straightConnector1">
            <a:avLst/>
          </a:prstGeom>
          <a:solidFill>
            <a:srgbClr val="5B9BD5">
              <a:lumMod val="20000"/>
              <a:lumOff val="80000"/>
            </a:srgbClr>
          </a:solidFill>
          <a:ln w="9525">
            <a:solidFill>
              <a:sysClr val="windowText" lastClr="000000"/>
            </a:solidFill>
            <a:tailEnd type="triangle" w="lg" len="med"/>
          </a:ln>
        </p:spPr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B62C7ED-DC18-03F9-47E5-626F3B08F2E0}"/>
              </a:ext>
            </a:extLst>
          </p:cNvPr>
          <p:cNvCxnSpPr>
            <a:cxnSpLocks/>
            <a:stCxn id="9" idx="2"/>
            <a:endCxn id="10" idx="0"/>
          </p:cNvCxnSpPr>
          <p:nvPr/>
        </p:nvCxnSpPr>
        <p:spPr>
          <a:xfrm flipH="1">
            <a:off x="6381364" y="2483924"/>
            <a:ext cx="0" cy="765922"/>
          </a:xfrm>
          <a:prstGeom prst="straightConnector1">
            <a:avLst/>
          </a:prstGeom>
          <a:solidFill>
            <a:srgbClr val="5B9BD5">
              <a:lumMod val="20000"/>
              <a:lumOff val="80000"/>
            </a:srgbClr>
          </a:solidFill>
          <a:ln w="9525">
            <a:solidFill>
              <a:sysClr val="windowText" lastClr="000000"/>
            </a:solidFill>
            <a:tailEnd type="triangle" w="lg" len="med"/>
          </a:ln>
        </p:spPr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09052E6-D858-A6E7-0E2D-F9D1E7890045}"/>
              </a:ext>
            </a:extLst>
          </p:cNvPr>
          <p:cNvCxnSpPr>
            <a:cxnSpLocks/>
            <a:stCxn id="10" idx="2"/>
            <a:endCxn id="11" idx="0"/>
          </p:cNvCxnSpPr>
          <p:nvPr/>
        </p:nvCxnSpPr>
        <p:spPr>
          <a:xfrm flipH="1">
            <a:off x="6376864" y="3557623"/>
            <a:ext cx="0" cy="1166031"/>
          </a:xfrm>
          <a:prstGeom prst="straightConnector1">
            <a:avLst/>
          </a:prstGeom>
          <a:solidFill>
            <a:srgbClr val="5B9BD5">
              <a:lumMod val="20000"/>
              <a:lumOff val="80000"/>
            </a:srgbClr>
          </a:solidFill>
          <a:ln w="9525">
            <a:solidFill>
              <a:sysClr val="windowText" lastClr="000000"/>
            </a:solidFill>
            <a:tailEnd type="triangle" w="lg" len="med"/>
          </a:ln>
        </p:spPr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CC70BC1-AAB7-F7EA-AA54-DADAA8CC46BE}"/>
              </a:ext>
            </a:extLst>
          </p:cNvPr>
          <p:cNvCxnSpPr>
            <a:cxnSpLocks/>
            <a:stCxn id="11" idx="2"/>
            <a:endCxn id="12" idx="0"/>
          </p:cNvCxnSpPr>
          <p:nvPr/>
        </p:nvCxnSpPr>
        <p:spPr>
          <a:xfrm>
            <a:off x="6376864" y="5031431"/>
            <a:ext cx="0" cy="1027529"/>
          </a:xfrm>
          <a:prstGeom prst="straightConnector1">
            <a:avLst/>
          </a:prstGeom>
          <a:solidFill>
            <a:srgbClr val="5B9BD5">
              <a:lumMod val="20000"/>
              <a:lumOff val="80000"/>
            </a:srgbClr>
          </a:solidFill>
          <a:ln w="9525">
            <a:solidFill>
              <a:sysClr val="windowText" lastClr="000000"/>
            </a:solidFill>
            <a:tailEnd type="triangle" w="lg" len="med"/>
          </a:ln>
        </p:spPr>
      </p:cxnSp>
      <p:cxnSp>
        <p:nvCxnSpPr>
          <p:cNvPr id="32" name="Elbow Connector 31">
            <a:extLst>
              <a:ext uri="{FF2B5EF4-FFF2-40B4-BE49-F238E27FC236}">
                <a16:creationId xmlns:a16="http://schemas.microsoft.com/office/drawing/2014/main" id="{A15B586D-0B8A-5E02-2FC2-56D14DCF08A7}"/>
              </a:ext>
            </a:extLst>
          </p:cNvPr>
          <p:cNvCxnSpPr>
            <a:cxnSpLocks/>
            <a:endCxn id="4" idx="0"/>
          </p:cNvCxnSpPr>
          <p:nvPr/>
        </p:nvCxnSpPr>
        <p:spPr>
          <a:xfrm rot="5400000">
            <a:off x="4450487" y="25155"/>
            <a:ext cx="433899" cy="3437198"/>
          </a:xfrm>
          <a:prstGeom prst="bentConnector3">
            <a:avLst/>
          </a:prstGeom>
          <a:solidFill>
            <a:srgbClr val="5B9BD5">
              <a:lumMod val="20000"/>
              <a:lumOff val="80000"/>
            </a:srgbClr>
          </a:solidFill>
          <a:ln w="9525">
            <a:solidFill>
              <a:sysClr val="windowText" lastClr="000000"/>
            </a:solidFill>
            <a:tailEnd type="triangle" w="lg" len="med"/>
          </a:ln>
        </p:spPr>
      </p:cxnSp>
      <p:cxnSp>
        <p:nvCxnSpPr>
          <p:cNvPr id="33" name="Elbow Connector 32">
            <a:extLst>
              <a:ext uri="{FF2B5EF4-FFF2-40B4-BE49-F238E27FC236}">
                <a16:creationId xmlns:a16="http://schemas.microsoft.com/office/drawing/2014/main" id="{E59AA338-10FF-C9B7-26FE-67B561A8DCC6}"/>
              </a:ext>
            </a:extLst>
          </p:cNvPr>
          <p:cNvCxnSpPr>
            <a:cxnSpLocks/>
            <a:endCxn id="14" idx="0"/>
          </p:cNvCxnSpPr>
          <p:nvPr/>
        </p:nvCxnSpPr>
        <p:spPr>
          <a:xfrm rot="16200000" flipH="1">
            <a:off x="7892186" y="20653"/>
            <a:ext cx="433899" cy="3446201"/>
          </a:xfrm>
          <a:prstGeom prst="bentConnector3">
            <a:avLst>
              <a:gd name="adj1" fmla="val 50000"/>
            </a:avLst>
          </a:prstGeom>
          <a:solidFill>
            <a:srgbClr val="5B9BD5">
              <a:lumMod val="20000"/>
              <a:lumOff val="80000"/>
            </a:srgbClr>
          </a:solidFill>
          <a:ln w="9525">
            <a:solidFill>
              <a:sysClr val="windowText" lastClr="000000"/>
            </a:solidFill>
            <a:tailEnd type="triangle" w="lg" len="med"/>
          </a:ln>
        </p:spPr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16B2EE0D-DD58-30B6-FC7F-D11347067CB5}"/>
              </a:ext>
            </a:extLst>
          </p:cNvPr>
          <p:cNvCxnSpPr>
            <a:cxnSpLocks/>
            <a:stCxn id="4" idx="2"/>
            <a:endCxn id="5" idx="0"/>
          </p:cNvCxnSpPr>
          <p:nvPr/>
        </p:nvCxnSpPr>
        <p:spPr>
          <a:xfrm>
            <a:off x="2948837" y="2483924"/>
            <a:ext cx="0" cy="765922"/>
          </a:xfrm>
          <a:prstGeom prst="straightConnector1">
            <a:avLst/>
          </a:prstGeom>
          <a:solidFill>
            <a:srgbClr val="5B9BD5">
              <a:lumMod val="20000"/>
              <a:lumOff val="80000"/>
            </a:srgbClr>
          </a:solidFill>
          <a:ln w="9525">
            <a:solidFill>
              <a:sysClr val="windowText" lastClr="000000"/>
            </a:solidFill>
            <a:tailEnd type="triangle" w="lg" len="med"/>
          </a:ln>
        </p:spPr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A7CA205-95EA-B206-8464-25AED3C201BD}"/>
              </a:ext>
            </a:extLst>
          </p:cNvPr>
          <p:cNvCxnSpPr>
            <a:cxnSpLocks/>
            <a:stCxn id="14" idx="2"/>
            <a:endCxn id="15" idx="0"/>
          </p:cNvCxnSpPr>
          <p:nvPr/>
        </p:nvCxnSpPr>
        <p:spPr>
          <a:xfrm flipH="1">
            <a:off x="9825559" y="2483924"/>
            <a:ext cx="0" cy="765922"/>
          </a:xfrm>
          <a:prstGeom prst="straightConnector1">
            <a:avLst/>
          </a:prstGeom>
          <a:solidFill>
            <a:srgbClr val="5B9BD5">
              <a:lumMod val="20000"/>
              <a:lumOff val="80000"/>
            </a:srgbClr>
          </a:solidFill>
          <a:ln w="9525">
            <a:solidFill>
              <a:sysClr val="windowText" lastClr="000000"/>
            </a:solidFill>
            <a:tailEnd type="triangle" w="lg" len="med"/>
          </a:ln>
        </p:spPr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DC24E0D4-C4DB-B305-4265-C4B0B4D79C23}"/>
              </a:ext>
            </a:extLst>
          </p:cNvPr>
          <p:cNvCxnSpPr>
            <a:cxnSpLocks/>
            <a:stCxn id="15" idx="2"/>
            <a:endCxn id="16" idx="0"/>
          </p:cNvCxnSpPr>
          <p:nvPr/>
        </p:nvCxnSpPr>
        <p:spPr>
          <a:xfrm>
            <a:off x="9825559" y="3557623"/>
            <a:ext cx="0" cy="1166031"/>
          </a:xfrm>
          <a:prstGeom prst="straightConnector1">
            <a:avLst/>
          </a:prstGeom>
          <a:solidFill>
            <a:srgbClr val="5B9BD5">
              <a:lumMod val="20000"/>
              <a:lumOff val="80000"/>
            </a:srgbClr>
          </a:solidFill>
          <a:ln w="9525">
            <a:solidFill>
              <a:sysClr val="windowText" lastClr="000000"/>
            </a:solidFill>
            <a:tailEnd type="triangle" w="lg" len="med"/>
          </a:ln>
        </p:spPr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3A996F89-7256-704A-2056-83359EADCE13}"/>
              </a:ext>
            </a:extLst>
          </p:cNvPr>
          <p:cNvCxnSpPr>
            <a:cxnSpLocks/>
            <a:stCxn id="16" idx="2"/>
            <a:endCxn id="17" idx="0"/>
          </p:cNvCxnSpPr>
          <p:nvPr/>
        </p:nvCxnSpPr>
        <p:spPr>
          <a:xfrm>
            <a:off x="9832235" y="5031431"/>
            <a:ext cx="0" cy="1027529"/>
          </a:xfrm>
          <a:prstGeom prst="straightConnector1">
            <a:avLst/>
          </a:prstGeom>
          <a:solidFill>
            <a:srgbClr val="5B9BD5">
              <a:lumMod val="20000"/>
              <a:lumOff val="80000"/>
            </a:srgbClr>
          </a:solidFill>
          <a:ln w="9525">
            <a:solidFill>
              <a:sysClr val="windowText" lastClr="000000"/>
            </a:solidFill>
            <a:tailEnd type="triangle" w="lg" len="med"/>
          </a:ln>
        </p:spPr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151D868D-7D05-6299-AFE0-96B4BDEA24EF}"/>
              </a:ext>
            </a:extLst>
          </p:cNvPr>
          <p:cNvCxnSpPr>
            <a:cxnSpLocks/>
            <a:stCxn id="5" idx="2"/>
            <a:endCxn id="6" idx="0"/>
          </p:cNvCxnSpPr>
          <p:nvPr/>
        </p:nvCxnSpPr>
        <p:spPr>
          <a:xfrm>
            <a:off x="2948837" y="3557623"/>
            <a:ext cx="0" cy="1166031"/>
          </a:xfrm>
          <a:prstGeom prst="straightConnector1">
            <a:avLst/>
          </a:prstGeom>
          <a:solidFill>
            <a:srgbClr val="5B9BD5">
              <a:lumMod val="20000"/>
              <a:lumOff val="80000"/>
            </a:srgbClr>
          </a:solidFill>
          <a:ln w="9525">
            <a:solidFill>
              <a:sysClr val="windowText" lastClr="000000"/>
            </a:solidFill>
            <a:tailEnd type="triangle" w="lg" len="med"/>
          </a:ln>
        </p:spPr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783ACB27-5717-BF52-395A-1B7EF607C327}"/>
              </a:ext>
            </a:extLst>
          </p:cNvPr>
          <p:cNvCxnSpPr>
            <a:cxnSpLocks/>
            <a:stCxn id="6" idx="2"/>
            <a:endCxn id="7" idx="0"/>
          </p:cNvCxnSpPr>
          <p:nvPr/>
        </p:nvCxnSpPr>
        <p:spPr>
          <a:xfrm>
            <a:off x="2948837" y="5031431"/>
            <a:ext cx="0" cy="1027529"/>
          </a:xfrm>
          <a:prstGeom prst="straightConnector1">
            <a:avLst/>
          </a:prstGeom>
          <a:solidFill>
            <a:srgbClr val="5B9BD5">
              <a:lumMod val="20000"/>
              <a:lumOff val="80000"/>
            </a:srgbClr>
          </a:solidFill>
          <a:ln w="9525">
            <a:solidFill>
              <a:sysClr val="windowText" lastClr="000000"/>
            </a:solidFill>
            <a:tailEnd type="triangle" w="lg" len="med"/>
          </a:ln>
        </p:spPr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5D1B24A0-14CC-D56C-3D41-DFA4A02E07A8}"/>
              </a:ext>
            </a:extLst>
          </p:cNvPr>
          <p:cNvSpPr txBox="1"/>
          <p:nvPr/>
        </p:nvSpPr>
        <p:spPr>
          <a:xfrm>
            <a:off x="5155269" y="1121267"/>
            <a:ext cx="2412511" cy="461665"/>
          </a:xfrm>
          <a:prstGeom prst="rect">
            <a:avLst/>
          </a:prstGeom>
          <a:solidFill>
            <a:srgbClr val="002060"/>
          </a:solidFill>
          <a:ln w="9525">
            <a:solidFill>
              <a:sysClr val="windowText" lastClr="000000"/>
            </a:solidFill>
          </a:ln>
        </p:spPr>
        <p:txBody>
          <a:bodyPr wrap="square" tIns="91440" bIns="9144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711 randomized</a:t>
            </a:r>
            <a:endParaRPr lang="en-US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0CB20988-D7D2-A0E2-33C8-A6A1CE86E261}"/>
              </a:ext>
            </a:extLst>
          </p:cNvPr>
          <p:cNvSpPr txBox="1"/>
          <p:nvPr/>
        </p:nvSpPr>
        <p:spPr>
          <a:xfrm>
            <a:off x="190168" y="1090490"/>
            <a:ext cx="2084109" cy="523220"/>
          </a:xfrm>
          <a:prstGeom prst="rect">
            <a:avLst/>
          </a:prstGeom>
          <a:solidFill>
            <a:srgbClr val="5B9BD5">
              <a:lumMod val="20000"/>
              <a:lumOff val="80000"/>
            </a:srgbClr>
          </a:solidFill>
          <a:ln w="9525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1539 enrolled, underwent screening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1D97A24D-19F2-2326-DD74-1EC11944B625}"/>
              </a:ext>
            </a:extLst>
          </p:cNvPr>
          <p:cNvSpPr txBox="1"/>
          <p:nvPr/>
        </p:nvSpPr>
        <p:spPr>
          <a:xfrm>
            <a:off x="184134" y="1849086"/>
            <a:ext cx="1264377" cy="135421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828 excluded</a:t>
            </a:r>
          </a:p>
          <a:p>
            <a:pPr marL="114300" marR="0" lvl="0" indent="-1143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795 did not meet inclusion criteria or met exclusion criteria</a:t>
            </a:r>
          </a:p>
          <a:p>
            <a:pPr marL="114300" marR="0" lvl="0" indent="-1143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9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withdrew prior to randomization</a:t>
            </a:r>
          </a:p>
          <a:p>
            <a:pPr marL="114300" marR="0" lvl="0" indent="-1143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9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excluded for other reasons</a:t>
            </a: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60809174-1F2F-965D-BB48-911FFB1D250D}"/>
              </a:ext>
            </a:extLst>
          </p:cNvPr>
          <p:cNvCxnSpPr>
            <a:cxnSpLocks/>
            <a:stCxn id="91" idx="3"/>
            <a:endCxn id="79" idx="1"/>
          </p:cNvCxnSpPr>
          <p:nvPr/>
        </p:nvCxnSpPr>
        <p:spPr>
          <a:xfrm>
            <a:off x="2274277" y="1352100"/>
            <a:ext cx="2880992" cy="0"/>
          </a:xfrm>
          <a:prstGeom prst="straightConnector1">
            <a:avLst/>
          </a:prstGeom>
          <a:solidFill>
            <a:srgbClr val="5B9BD5">
              <a:lumMod val="20000"/>
              <a:lumOff val="80000"/>
            </a:srgbClr>
          </a:solidFill>
          <a:ln w="9525">
            <a:solidFill>
              <a:sysClr val="windowText" lastClr="000000"/>
            </a:solidFill>
            <a:tailEnd type="triangle" w="lg" len="med"/>
          </a:ln>
        </p:spPr>
      </p:cxnSp>
      <p:sp>
        <p:nvSpPr>
          <p:cNvPr id="101" name="TextBox 100">
            <a:extLst>
              <a:ext uri="{FF2B5EF4-FFF2-40B4-BE49-F238E27FC236}">
                <a16:creationId xmlns:a16="http://schemas.microsoft.com/office/drawing/2014/main" id="{2202ABA2-C513-B418-7082-263A810FA823}"/>
              </a:ext>
            </a:extLst>
          </p:cNvPr>
          <p:cNvSpPr txBox="1"/>
          <p:nvPr/>
        </p:nvSpPr>
        <p:spPr>
          <a:xfrm>
            <a:off x="3235504" y="2666830"/>
            <a:ext cx="1201203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 randomized but not treated*</a:t>
            </a:r>
          </a:p>
        </p:txBody>
      </p: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AD5B63E6-C2F6-8DCE-8CC4-CD9327224420}"/>
              </a:ext>
            </a:extLst>
          </p:cNvPr>
          <p:cNvCxnSpPr>
            <a:cxnSpLocks/>
          </p:cNvCxnSpPr>
          <p:nvPr/>
        </p:nvCxnSpPr>
        <p:spPr>
          <a:xfrm>
            <a:off x="2948170" y="2866882"/>
            <a:ext cx="274320" cy="2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tailEnd type="triangle" w="lg" len="med"/>
          </a:ln>
          <a:effectLst/>
        </p:spPr>
      </p:cxnSp>
      <p:sp>
        <p:nvSpPr>
          <p:cNvPr id="105" name="TextBox 104">
            <a:extLst>
              <a:ext uri="{FF2B5EF4-FFF2-40B4-BE49-F238E27FC236}">
                <a16:creationId xmlns:a16="http://schemas.microsoft.com/office/drawing/2014/main" id="{DB28A4D5-ABB0-15E5-49D4-38F2883646DD}"/>
              </a:ext>
            </a:extLst>
          </p:cNvPr>
          <p:cNvSpPr txBox="1"/>
          <p:nvPr/>
        </p:nvSpPr>
        <p:spPr>
          <a:xfrm>
            <a:off x="10111505" y="2666830"/>
            <a:ext cx="1201203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 randomized but not treated*</a:t>
            </a:r>
          </a:p>
        </p:txBody>
      </p: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195144DF-0FA1-6DD7-F559-E390CBF6A637}"/>
              </a:ext>
            </a:extLst>
          </p:cNvPr>
          <p:cNvCxnSpPr>
            <a:cxnSpLocks/>
          </p:cNvCxnSpPr>
          <p:nvPr/>
        </p:nvCxnSpPr>
        <p:spPr>
          <a:xfrm>
            <a:off x="9825139" y="2866884"/>
            <a:ext cx="274320" cy="2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tailEnd type="triangle" w="lg" len="med"/>
          </a:ln>
          <a:effectLst/>
        </p:spPr>
      </p:cxnSp>
      <p:sp>
        <p:nvSpPr>
          <p:cNvPr id="107" name="TextBox 106">
            <a:extLst>
              <a:ext uri="{FF2B5EF4-FFF2-40B4-BE49-F238E27FC236}">
                <a16:creationId xmlns:a16="http://schemas.microsoft.com/office/drawing/2014/main" id="{0F9CFB95-0D40-A16B-4F06-608C3AACDC16}"/>
              </a:ext>
            </a:extLst>
          </p:cNvPr>
          <p:cNvSpPr txBox="1"/>
          <p:nvPr/>
        </p:nvSpPr>
        <p:spPr>
          <a:xfrm>
            <a:off x="3230455" y="3740529"/>
            <a:ext cx="1810512" cy="80021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46 discontinued treatment</a:t>
            </a:r>
          </a:p>
          <a:p>
            <a:pPr marL="137160" marR="0" lvl="0" indent="-13716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13 due to an AE, 7 due to study-specific discontinuation criteria, </a:t>
            </a:r>
            <a:r>
              <a:rPr lang="en-US" sz="9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 due to participant decision, 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 for other reasons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C40A5499-041A-EB11-D11D-82263E938363}"/>
              </a:ext>
            </a:extLst>
          </p:cNvPr>
          <p:cNvSpPr txBox="1"/>
          <p:nvPr/>
        </p:nvSpPr>
        <p:spPr>
          <a:xfrm>
            <a:off x="6663964" y="3740529"/>
            <a:ext cx="1807632" cy="80021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44 discontinued treatment</a:t>
            </a:r>
          </a:p>
          <a:p>
            <a:pPr marL="137160" marR="0" lvl="0" indent="-13716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15 due to an AE, 16 due to study-specific discontinuation criteria, </a:t>
            </a:r>
            <a:r>
              <a:rPr lang="en-US" sz="9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due to participant decision, 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 for other reasons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0E9EBAC8-4E9A-2A47-6DB3-3132AC89298D}"/>
              </a:ext>
            </a:extLst>
          </p:cNvPr>
          <p:cNvSpPr txBox="1"/>
          <p:nvPr/>
        </p:nvSpPr>
        <p:spPr>
          <a:xfrm>
            <a:off x="10119619" y="3740529"/>
            <a:ext cx="1807629" cy="80021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</a:t>
            </a: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discontinued treatment</a:t>
            </a:r>
          </a:p>
          <a:p>
            <a:pPr marL="137160" marR="0" lvl="0" indent="-13716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9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due to an AE, 1 due to study-specific discontinuation criteria, </a:t>
            </a:r>
            <a:r>
              <a:rPr lang="en-US" sz="9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due to participant decision, 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 for other reasons</a:t>
            </a:r>
          </a:p>
        </p:txBody>
      </p: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852B5370-4382-99B1-2365-9F7F0C9D4AA3}"/>
              </a:ext>
            </a:extLst>
          </p:cNvPr>
          <p:cNvCxnSpPr>
            <a:cxnSpLocks/>
          </p:cNvCxnSpPr>
          <p:nvPr/>
        </p:nvCxnSpPr>
        <p:spPr>
          <a:xfrm>
            <a:off x="6381305" y="4140637"/>
            <a:ext cx="274320" cy="2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tailEnd type="triangle" w="lg" len="med"/>
          </a:ln>
          <a:effectLst/>
        </p:spPr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51E88B21-326A-E38A-8B98-6DACB08B16A0}"/>
              </a:ext>
            </a:extLst>
          </p:cNvPr>
          <p:cNvCxnSpPr>
            <a:cxnSpLocks/>
          </p:cNvCxnSpPr>
          <p:nvPr/>
        </p:nvCxnSpPr>
        <p:spPr>
          <a:xfrm>
            <a:off x="9843858" y="4140637"/>
            <a:ext cx="274320" cy="2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tailEnd type="triangle" w="lg" len="med"/>
          </a:ln>
          <a:effectLst/>
        </p:spPr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9169E1F2-2FB8-2DEA-4C07-B156B315BAF3}"/>
              </a:ext>
            </a:extLst>
          </p:cNvPr>
          <p:cNvCxnSpPr>
            <a:cxnSpLocks/>
          </p:cNvCxnSpPr>
          <p:nvPr/>
        </p:nvCxnSpPr>
        <p:spPr>
          <a:xfrm>
            <a:off x="2955714" y="4140637"/>
            <a:ext cx="274320" cy="2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tailEnd type="triangle" w="lg" len="med"/>
          </a:ln>
          <a:effectLst/>
        </p:spPr>
      </p:cxnSp>
      <p:sp>
        <p:nvSpPr>
          <p:cNvPr id="114" name="TextBox 113">
            <a:extLst>
              <a:ext uri="{FF2B5EF4-FFF2-40B4-BE49-F238E27FC236}">
                <a16:creationId xmlns:a16="http://schemas.microsoft.com/office/drawing/2014/main" id="{E4CB8CA9-A1C0-C346-362D-237038BC3D71}"/>
              </a:ext>
            </a:extLst>
          </p:cNvPr>
          <p:cNvSpPr txBox="1"/>
          <p:nvPr/>
        </p:nvSpPr>
        <p:spPr>
          <a:xfrm>
            <a:off x="3230455" y="5214337"/>
            <a:ext cx="1810512" cy="66172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17 withdrawn from study</a:t>
            </a:r>
          </a:p>
          <a:p>
            <a:pPr marL="137160" marR="0" lvl="0" indent="-13716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10 due to death</a:t>
            </a:r>
          </a:p>
          <a:p>
            <a:pPr marL="137160" marR="0" lvl="0" indent="-13716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9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due to physician decision</a:t>
            </a:r>
          </a:p>
          <a:p>
            <a:pPr marL="137160" marR="0" lvl="0" indent="-13716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 due to participant decision</a:t>
            </a:r>
          </a:p>
        </p:txBody>
      </p: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11DCACB1-5472-16A1-63DB-D18A9FE26CC8}"/>
              </a:ext>
            </a:extLst>
          </p:cNvPr>
          <p:cNvCxnSpPr>
            <a:cxnSpLocks/>
          </p:cNvCxnSpPr>
          <p:nvPr/>
        </p:nvCxnSpPr>
        <p:spPr>
          <a:xfrm>
            <a:off x="2935165" y="5543831"/>
            <a:ext cx="274320" cy="2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tailEnd type="triangle" w="lg" len="med"/>
          </a:ln>
          <a:effectLst/>
        </p:spPr>
      </p:cxnSp>
      <p:sp>
        <p:nvSpPr>
          <p:cNvPr id="117" name="TextBox 116">
            <a:extLst>
              <a:ext uri="{FF2B5EF4-FFF2-40B4-BE49-F238E27FC236}">
                <a16:creationId xmlns:a16="http://schemas.microsoft.com/office/drawing/2014/main" id="{E073CE65-BE73-CFF4-0957-BD69941B47EB}"/>
              </a:ext>
            </a:extLst>
          </p:cNvPr>
          <p:cNvSpPr txBox="1"/>
          <p:nvPr/>
        </p:nvSpPr>
        <p:spPr>
          <a:xfrm>
            <a:off x="6673294" y="5214337"/>
            <a:ext cx="1810512" cy="66172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withdrawn from study</a:t>
            </a:r>
          </a:p>
          <a:p>
            <a:pPr marL="137160" marR="0" lvl="0" indent="-13716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9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due to death</a:t>
            </a:r>
          </a:p>
          <a:p>
            <a:pPr marL="137160" marR="0" lvl="0" indent="-13716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9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due to physician decision</a:t>
            </a:r>
          </a:p>
          <a:p>
            <a:pPr marL="137160" marR="0" lvl="0" indent="-13716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 due to participant decision</a:t>
            </a:r>
          </a:p>
        </p:txBody>
      </p: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44C51266-2943-C6E4-4861-60576551E739}"/>
              </a:ext>
            </a:extLst>
          </p:cNvPr>
          <p:cNvCxnSpPr>
            <a:cxnSpLocks/>
          </p:cNvCxnSpPr>
          <p:nvPr/>
        </p:nvCxnSpPr>
        <p:spPr>
          <a:xfrm>
            <a:off x="6376863" y="5540057"/>
            <a:ext cx="274320" cy="2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tailEnd type="triangle" w="lg" len="med"/>
          </a:ln>
          <a:effectLst/>
        </p:spPr>
      </p:cxnSp>
      <p:sp>
        <p:nvSpPr>
          <p:cNvPr id="120" name="TextBox 119">
            <a:extLst>
              <a:ext uri="{FF2B5EF4-FFF2-40B4-BE49-F238E27FC236}">
                <a16:creationId xmlns:a16="http://schemas.microsoft.com/office/drawing/2014/main" id="{AECF7EEE-934B-2E25-E26A-C37139CF3C67}"/>
              </a:ext>
            </a:extLst>
          </p:cNvPr>
          <p:cNvSpPr txBox="1"/>
          <p:nvPr/>
        </p:nvSpPr>
        <p:spPr>
          <a:xfrm>
            <a:off x="10118178" y="5214337"/>
            <a:ext cx="1810512" cy="66172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16 withdrawn from study</a:t>
            </a:r>
          </a:p>
          <a:p>
            <a:pPr marL="137160" marR="0" lvl="0" indent="-13716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10 due to death</a:t>
            </a:r>
          </a:p>
          <a:p>
            <a:pPr marL="137160" marR="0" lvl="0" indent="-13716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9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due to physician decision</a:t>
            </a:r>
          </a:p>
          <a:p>
            <a:pPr marL="137160" marR="0" lvl="0" indent="-13716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 due to participant decision</a:t>
            </a:r>
          </a:p>
        </p:txBody>
      </p: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FE47FA1A-40CF-4F29-7446-BD2641ABD1A9}"/>
              </a:ext>
            </a:extLst>
          </p:cNvPr>
          <p:cNvCxnSpPr>
            <a:cxnSpLocks/>
          </p:cNvCxnSpPr>
          <p:nvPr/>
        </p:nvCxnSpPr>
        <p:spPr>
          <a:xfrm>
            <a:off x="9843539" y="5540055"/>
            <a:ext cx="274320" cy="2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tailEnd type="triangle" w="lg" len="med"/>
          </a:ln>
          <a:effectLst/>
        </p:spPr>
      </p:cxnSp>
      <p:cxnSp>
        <p:nvCxnSpPr>
          <p:cNvPr id="137" name="Straight Arrow Connector 136">
            <a:extLst>
              <a:ext uri="{FF2B5EF4-FFF2-40B4-BE49-F238E27FC236}">
                <a16:creationId xmlns:a16="http://schemas.microsoft.com/office/drawing/2014/main" id="{698811A9-5AAA-BBB9-1422-376206DA677F}"/>
              </a:ext>
            </a:extLst>
          </p:cNvPr>
          <p:cNvCxnSpPr>
            <a:cxnSpLocks/>
          </p:cNvCxnSpPr>
          <p:nvPr/>
        </p:nvCxnSpPr>
        <p:spPr>
          <a:xfrm>
            <a:off x="816322" y="1624251"/>
            <a:ext cx="0" cy="224835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tailEnd type="triangle" w="lg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5080788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5B3400-D725-B08E-B1B7-7A8F1CAA1E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D72BC97-9934-7419-F4DB-B0434C8332D8}"/>
              </a:ext>
            </a:extLst>
          </p:cNvPr>
          <p:cNvSpPr/>
          <p:nvPr/>
        </p:nvSpPr>
        <p:spPr>
          <a:xfrm>
            <a:off x="184135" y="6189785"/>
            <a:ext cx="3508634" cy="5861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61542C-A03D-2105-61A2-C974DDCEE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Baseline characteristics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EC778D87-BB7D-9163-C528-ACD0F64EC1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3049293"/>
              </p:ext>
            </p:extLst>
          </p:nvPr>
        </p:nvGraphicFramePr>
        <p:xfrm>
          <a:off x="314497" y="1051441"/>
          <a:ext cx="11583851" cy="549730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77240">
                  <a:extLst>
                    <a:ext uri="{9D8B030D-6E8A-4147-A177-3AD203B41FA5}">
                      <a16:colId xmlns:a16="http://schemas.microsoft.com/office/drawing/2014/main" val="688770777"/>
                    </a:ext>
                  </a:extLst>
                </a:gridCol>
                <a:gridCol w="3456878">
                  <a:extLst>
                    <a:ext uri="{9D8B030D-6E8A-4147-A177-3AD203B41FA5}">
                      <a16:colId xmlns:a16="http://schemas.microsoft.com/office/drawing/2014/main" val="3764015285"/>
                    </a:ext>
                  </a:extLst>
                </a:gridCol>
                <a:gridCol w="2549911">
                  <a:extLst>
                    <a:ext uri="{9D8B030D-6E8A-4147-A177-3AD203B41FA5}">
                      <a16:colId xmlns:a16="http://schemas.microsoft.com/office/drawing/2014/main" val="195124968"/>
                    </a:ext>
                  </a:extLst>
                </a:gridCol>
                <a:gridCol w="2549911">
                  <a:extLst>
                    <a:ext uri="{9D8B030D-6E8A-4147-A177-3AD203B41FA5}">
                      <a16:colId xmlns:a16="http://schemas.microsoft.com/office/drawing/2014/main" val="345621326"/>
                    </a:ext>
                  </a:extLst>
                </a:gridCol>
                <a:gridCol w="2549911">
                  <a:extLst>
                    <a:ext uri="{9D8B030D-6E8A-4147-A177-3AD203B41FA5}">
                      <a16:colId xmlns:a16="http://schemas.microsoft.com/office/drawing/2014/main" val="657485663"/>
                    </a:ext>
                  </a:extLst>
                </a:gridCol>
              </a:tblGrid>
              <a:tr h="723329">
                <a:tc gridSpan="2">
                  <a:txBody>
                    <a:bodyPr/>
                    <a:lstStyle/>
                    <a:p>
                      <a:pPr marL="0" marR="0"/>
                      <a:r>
                        <a:rPr lang="en-US" sz="2800" b="1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Characteristic</a:t>
                      </a:r>
                      <a:endParaRPr lang="en-US" sz="3200" b="1" i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4256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42567" marR="42567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2000" b="1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Mitiperstat 2.5 mg</a:t>
                      </a:r>
                      <a:endParaRPr lang="en-US" sz="2400" b="1" i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/>
                      <a:r>
                        <a:rPr lang="en-US" sz="2000" b="1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(n=234)</a:t>
                      </a:r>
                      <a:endParaRPr lang="en-US" sz="2400" b="1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567" marR="4256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2000" b="1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Mitiperstat 5 mg</a:t>
                      </a:r>
                      <a:endParaRPr lang="en-US" sz="2400" b="1" i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/>
                      <a:r>
                        <a:rPr lang="en-US" sz="2000" b="1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(n=240)</a:t>
                      </a:r>
                      <a:endParaRPr lang="en-US" sz="2400" b="1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567" marR="4256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2000" b="1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Placebo</a:t>
                      </a:r>
                      <a:endParaRPr lang="en-US" sz="2400" b="1" i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/>
                      <a:r>
                        <a:rPr lang="en-US" sz="2000" b="1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(n=235)</a:t>
                      </a:r>
                      <a:endParaRPr lang="en-US" sz="2400" b="1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567" marR="4256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025038"/>
                  </a:ext>
                </a:extLst>
              </a:tr>
              <a:tr h="361665">
                <a:tc rowSpan="4">
                  <a:txBody>
                    <a:bodyPr/>
                    <a:lstStyle/>
                    <a:p>
                      <a:pPr marL="0" marR="0" algn="ctr"/>
                      <a:r>
                        <a:rPr lang="en-US" sz="1500" b="1" i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Demographics</a:t>
                      </a:r>
                    </a:p>
                  </a:txBody>
                  <a:tcPr marL="42567" marR="42567" marT="0" marB="0" vert="vert27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1800" b="1" i="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Age, years</a:t>
                      </a:r>
                      <a:endParaRPr lang="en-US" sz="1800" b="1" i="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R="4256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FEE">
                        <a:alpha val="5098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b="1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72.5±7.3</a:t>
                      </a:r>
                      <a:endParaRPr lang="en-US" sz="1800" b="1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567" marR="4256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FEE">
                        <a:alpha val="5098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b="1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72.1±7.1</a:t>
                      </a:r>
                      <a:endParaRPr lang="en-US" sz="1800" b="1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567" marR="4256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FEE">
                        <a:alpha val="5098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b="1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72.5±7.8</a:t>
                      </a:r>
                      <a:endParaRPr lang="en-US" sz="1800" b="1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567" marR="4256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FEE">
                        <a:alpha val="5098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140915"/>
                  </a:ext>
                </a:extLst>
              </a:tr>
              <a:tr h="361665">
                <a:tc vMerge="1">
                  <a:txBody>
                    <a:bodyPr/>
                    <a:lstStyle/>
                    <a:p>
                      <a:pPr marL="0" marR="0"/>
                      <a:endParaRPr lang="en-US" sz="2800" b="0" i="0" dirty="0">
                        <a:solidFill>
                          <a:srgbClr val="0070C0"/>
                        </a:solidFill>
                        <a:effectLst/>
                        <a:latin typeface="Franklin Gothic Medium Cond" panose="020B06060304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67" marR="42567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1800" b="1" i="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Female</a:t>
                      </a:r>
                      <a:endParaRPr lang="en-US" sz="1800" b="1" i="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R="4256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FEE">
                        <a:alpha val="5098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b="1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45.7%</a:t>
                      </a:r>
                      <a:endParaRPr lang="en-US" sz="1800" b="1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567" marR="4256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FEE">
                        <a:alpha val="5098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b="1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49.6%</a:t>
                      </a:r>
                      <a:endParaRPr lang="en-US" sz="1800" b="1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567" marR="4256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FEE">
                        <a:alpha val="5098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b="1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40.9%</a:t>
                      </a:r>
                      <a:endParaRPr lang="en-US" sz="1800" b="1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567" marR="4256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FEE">
                        <a:alpha val="5098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7364422"/>
                  </a:ext>
                </a:extLst>
              </a:tr>
              <a:tr h="361665">
                <a:tc vMerge="1">
                  <a:txBody>
                    <a:bodyPr/>
                    <a:lstStyle/>
                    <a:p>
                      <a:pPr marL="0" marR="0"/>
                      <a:endParaRPr lang="en-US" sz="2800" b="0" i="0" dirty="0">
                        <a:solidFill>
                          <a:srgbClr val="0070C0"/>
                        </a:solidFill>
                        <a:effectLst/>
                        <a:latin typeface="Franklin Gothic Medium Cond" panose="020B06060304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67" marR="42567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1800" b="1" i="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BMI, kg/m</a:t>
                      </a:r>
                      <a:r>
                        <a:rPr lang="en-US" sz="1800" b="1" i="0" baseline="3000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800" b="1" i="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R="4256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b="1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30.4±5.9</a:t>
                      </a:r>
                      <a:endParaRPr lang="en-US" sz="1800" b="1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567" marR="4256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b="1" i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30.5±5.7</a:t>
                      </a:r>
                      <a:endParaRPr lang="en-US" sz="1800" b="1" i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567" marR="4256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b="1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30.5±5.4</a:t>
                      </a:r>
                      <a:endParaRPr lang="en-US" sz="1800" b="1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567" marR="4256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9590603"/>
                  </a:ext>
                </a:extLst>
              </a:tr>
              <a:tr h="361665">
                <a:tc vMerge="1">
                  <a:txBody>
                    <a:bodyPr/>
                    <a:lstStyle/>
                    <a:p>
                      <a:pPr marL="0" marR="0"/>
                      <a:endParaRPr lang="en-US" sz="2800" b="0" i="0" dirty="0">
                        <a:solidFill>
                          <a:srgbClr val="0070C0"/>
                        </a:solidFill>
                        <a:effectLst/>
                        <a:latin typeface="Franklin Gothic Medium Cond" panose="020B06060304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67" marR="42567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tabLst>
                          <a:tab pos="1072515" algn="ctr"/>
                        </a:tabLst>
                      </a:pPr>
                      <a:r>
                        <a:rPr lang="en-US" sz="1800" b="1" i="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Systolic BP, mmHg</a:t>
                      </a:r>
                      <a:endParaRPr lang="en-US" sz="1800" b="1" i="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R="4256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b="1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128.0±14.6</a:t>
                      </a:r>
                      <a:endParaRPr lang="en-US" sz="1800" b="1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567" marR="4256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b="1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127.9±16.2</a:t>
                      </a:r>
                      <a:endParaRPr lang="en-US" sz="1800" b="1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567" marR="4256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b="1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130.7±14.6</a:t>
                      </a:r>
                      <a:endParaRPr lang="en-US" sz="1800" b="1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567" marR="4256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5290853"/>
                  </a:ext>
                </a:extLst>
              </a:tr>
              <a:tr h="361665">
                <a:tc rowSpan="4">
                  <a:txBody>
                    <a:bodyPr/>
                    <a:lstStyle/>
                    <a:p>
                      <a:pPr marL="0" marR="0" algn="ctr"/>
                      <a:r>
                        <a:rPr lang="en-US" sz="1500" b="1" i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Comorbidities</a:t>
                      </a:r>
                    </a:p>
                  </a:txBody>
                  <a:tcPr marL="42567" marR="42567" marT="0" marB="0" vert="vert27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tabLst>
                          <a:tab pos="1072515" algn="ctr"/>
                        </a:tabLst>
                      </a:pPr>
                      <a:r>
                        <a:rPr lang="en-US" sz="1800" b="1" i="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Atrial fibrillation/flutter</a:t>
                      </a:r>
                      <a:endParaRPr lang="en-US" sz="1800" b="1" i="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R="4256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b="1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65.8%</a:t>
                      </a:r>
                      <a:endParaRPr lang="en-US" sz="1800" b="1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567" marR="4256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b="1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63.8%</a:t>
                      </a:r>
                      <a:endParaRPr lang="en-US" sz="1800" b="1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567" marR="4256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b="1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65.5%</a:t>
                      </a:r>
                      <a:endParaRPr lang="en-US" sz="1800" b="1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567" marR="4256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7357113"/>
                  </a:ext>
                </a:extLst>
              </a:tr>
              <a:tr h="361665">
                <a:tc vMerge="1">
                  <a:txBody>
                    <a:bodyPr/>
                    <a:lstStyle/>
                    <a:p>
                      <a:pPr marL="0" marR="0"/>
                      <a:endParaRPr lang="en-US" sz="2800" b="0" i="0" dirty="0">
                        <a:solidFill>
                          <a:srgbClr val="0070C0"/>
                        </a:solidFill>
                        <a:effectLst/>
                        <a:latin typeface="Franklin Gothic Medium Cond" panose="020B06060304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67" marR="42567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tabLst>
                          <a:tab pos="1072515" algn="ctr"/>
                        </a:tabLst>
                      </a:pPr>
                      <a:r>
                        <a:rPr lang="en-US" sz="1800" b="1" i="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Diabetes mellitus</a:t>
                      </a:r>
                      <a:endParaRPr lang="en-US" sz="1800" b="1" i="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R="4256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b="1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42.3%</a:t>
                      </a:r>
                      <a:endParaRPr lang="en-US" sz="1800" b="1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567" marR="4256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b="1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40.4%</a:t>
                      </a:r>
                      <a:endParaRPr lang="en-US" sz="1800" b="1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567" marR="4256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b="1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36.6%</a:t>
                      </a:r>
                      <a:endParaRPr lang="en-US" sz="1800" b="1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567" marR="4256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7300770"/>
                  </a:ext>
                </a:extLst>
              </a:tr>
              <a:tr h="361665">
                <a:tc vMerge="1">
                  <a:txBody>
                    <a:bodyPr/>
                    <a:lstStyle/>
                    <a:p>
                      <a:pPr marL="0" marR="0"/>
                      <a:endParaRPr lang="en-US" sz="2800" b="0" i="0" dirty="0">
                        <a:solidFill>
                          <a:srgbClr val="0070C0"/>
                        </a:solidFill>
                        <a:effectLst/>
                        <a:latin typeface="Franklin Gothic Medium Cond" panose="020B06060304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67" marR="42567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tabLst>
                          <a:tab pos="1072515" algn="ctr"/>
                        </a:tabLst>
                      </a:pPr>
                      <a:r>
                        <a:rPr lang="en-US" sz="1800" b="1" i="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Hypertension</a:t>
                      </a:r>
                      <a:endParaRPr lang="en-US" sz="1800" b="1" i="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R="4256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b="1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89.7%</a:t>
                      </a:r>
                      <a:endParaRPr lang="en-US" sz="1800" b="1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567" marR="4256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b="1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93.3%</a:t>
                      </a:r>
                      <a:endParaRPr lang="en-US" sz="1800" b="1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567" marR="4256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b="1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95.7%</a:t>
                      </a:r>
                      <a:endParaRPr lang="en-US" sz="1800" b="1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567" marR="4256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408338"/>
                  </a:ext>
                </a:extLst>
              </a:tr>
              <a:tr h="433997">
                <a:tc vMerge="1">
                  <a:txBody>
                    <a:bodyPr/>
                    <a:lstStyle/>
                    <a:p>
                      <a:pPr marL="0" marR="0"/>
                      <a:endParaRPr lang="en-US" sz="2800" b="0" i="0" dirty="0">
                        <a:solidFill>
                          <a:srgbClr val="0070C0"/>
                        </a:solidFill>
                        <a:effectLst/>
                        <a:latin typeface="Franklin Gothic Medium Cond" panose="020B06060304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67" marR="42567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tabLst>
                          <a:tab pos="1072515" algn="ctr"/>
                        </a:tabLst>
                      </a:pPr>
                      <a:r>
                        <a:rPr lang="en-US" sz="1800" b="1" i="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Obesity</a:t>
                      </a:r>
                      <a:endParaRPr lang="en-US" sz="1800" b="1" i="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R="4256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b="1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49.6%</a:t>
                      </a:r>
                      <a:endParaRPr lang="en-US" sz="1800" b="1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567" marR="4256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b="1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52.1%</a:t>
                      </a:r>
                      <a:endParaRPr lang="en-US" sz="1800" b="1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567" marR="4256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b="1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54.5%</a:t>
                      </a:r>
                      <a:endParaRPr lang="en-US" sz="1800" b="1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567" marR="4256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3259655"/>
                  </a:ext>
                </a:extLst>
              </a:tr>
              <a:tr h="361665"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HF characteristics</a:t>
                      </a:r>
                    </a:p>
                  </a:txBody>
                  <a:tcPr marL="42567" marR="42567" marT="0" marB="0" vert="vert27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tabLst>
                          <a:tab pos="1072515" algn="ctr"/>
                        </a:tabLst>
                      </a:pPr>
                      <a:r>
                        <a:rPr lang="en-US" sz="1800" b="1" i="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NYHA class II/III</a:t>
                      </a:r>
                    </a:p>
                  </a:txBody>
                  <a:tcPr marR="4256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b="1" i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73.1% / 26.5%</a:t>
                      </a:r>
                    </a:p>
                  </a:txBody>
                  <a:tcPr marL="42567" marR="4256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b="1" i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79.2% / 20.8%</a:t>
                      </a:r>
                    </a:p>
                  </a:txBody>
                  <a:tcPr marL="42567" marR="4256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b="1" i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76.2% / 23.0%</a:t>
                      </a:r>
                    </a:p>
                  </a:txBody>
                  <a:tcPr marL="42567" marR="4256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9267929"/>
                  </a:ext>
                </a:extLst>
              </a:tr>
              <a:tr h="361665">
                <a:tc vMerge="1">
                  <a:txBody>
                    <a:bodyPr/>
                    <a:lstStyle/>
                    <a:p>
                      <a:pPr marL="0" marR="0"/>
                      <a:endParaRPr lang="en-US" sz="2800" b="0" i="0" dirty="0">
                        <a:solidFill>
                          <a:srgbClr val="0070C0"/>
                        </a:solidFill>
                        <a:effectLst/>
                        <a:latin typeface="Franklin Gothic Medium Cond" panose="020B06060304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67" marR="42567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tabLst>
                          <a:tab pos="1072515" algn="ctr"/>
                        </a:tabLst>
                      </a:pPr>
                      <a:r>
                        <a:rPr lang="en-US" sz="1800" b="1" i="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KCCQ-TSS, points	</a:t>
                      </a:r>
                      <a:endParaRPr lang="en-US" sz="1800" b="1" i="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R="4256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FEE">
                        <a:alpha val="5098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b="1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56.7±17.7</a:t>
                      </a:r>
                      <a:endParaRPr lang="en-US" sz="1800" b="1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567" marR="4256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FEE">
                        <a:alpha val="5098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b="1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59.7±16.8</a:t>
                      </a:r>
                      <a:endParaRPr lang="en-US" sz="1800" b="1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567" marR="4256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FEE">
                        <a:alpha val="5098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b="1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58.6±16.7</a:t>
                      </a:r>
                      <a:endParaRPr lang="en-US" sz="1800" b="1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567" marR="4256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FEE">
                        <a:alpha val="5098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5914201"/>
                  </a:ext>
                </a:extLst>
              </a:tr>
              <a:tr h="361665">
                <a:tc vMerge="1">
                  <a:txBody>
                    <a:bodyPr/>
                    <a:lstStyle/>
                    <a:p>
                      <a:pPr marL="0" marR="0"/>
                      <a:endParaRPr lang="en-US" sz="2800" b="0" i="0" dirty="0">
                        <a:solidFill>
                          <a:srgbClr val="0070C0"/>
                        </a:solidFill>
                        <a:effectLst/>
                        <a:latin typeface="Franklin Gothic Medium Cond" panose="020B06060304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67" marR="42567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1800" b="1" i="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6-minute walk distance, m</a:t>
                      </a:r>
                      <a:endParaRPr lang="en-US" sz="1800" b="1" i="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R="4256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FEE">
                        <a:alpha val="5098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b="1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277.2±77.7</a:t>
                      </a:r>
                      <a:endParaRPr lang="en-US" sz="1800" b="1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567" marR="4256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FEE">
                        <a:alpha val="5098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b="1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283.5±78.0</a:t>
                      </a:r>
                      <a:endParaRPr lang="en-US" sz="1800" b="1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567" marR="4256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FEE">
                        <a:alpha val="5098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b="1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290.3±75.1</a:t>
                      </a:r>
                      <a:endParaRPr lang="en-US" sz="1800" b="1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567" marR="4256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FEE">
                        <a:alpha val="5098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5016599"/>
                  </a:ext>
                </a:extLst>
              </a:tr>
              <a:tr h="361665">
                <a:tc vMerge="1">
                  <a:txBody>
                    <a:bodyPr/>
                    <a:lstStyle/>
                    <a:p>
                      <a:pPr marL="0" marR="0"/>
                      <a:endParaRPr lang="en-US" sz="2800" b="0" i="0" dirty="0">
                        <a:solidFill>
                          <a:srgbClr val="0070C0"/>
                        </a:solidFill>
                        <a:effectLst/>
                        <a:latin typeface="Franklin Gothic Medium Cond" panose="020B06060304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67" marR="42567" marT="0" marB="0" vert="vert27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1800" b="1" i="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Prior HF hospitalization</a:t>
                      </a:r>
                      <a:endParaRPr lang="en-US" sz="1800" b="1" i="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R="4256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b="1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 (20.9)</a:t>
                      </a:r>
                      <a:endParaRPr lang="en-US" sz="1800" b="1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567" marR="4256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b="1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 (16.7)</a:t>
                      </a:r>
                      <a:endParaRPr lang="en-US" sz="1800" b="1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567" marR="4256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b="1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 (20.4)</a:t>
                      </a:r>
                      <a:endParaRPr lang="en-US" sz="1800" b="1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567" marR="4256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251840"/>
                  </a:ext>
                </a:extLst>
              </a:tr>
              <a:tr h="361665">
                <a:tc vMerge="1">
                  <a:txBody>
                    <a:bodyPr/>
                    <a:lstStyle/>
                    <a:p>
                      <a:pPr marL="0" marR="0"/>
                      <a:endParaRPr lang="en-US" sz="2800" b="0" i="0" dirty="0">
                        <a:solidFill>
                          <a:srgbClr val="0070C0"/>
                        </a:solidFill>
                        <a:effectLst/>
                        <a:latin typeface="Franklin Gothic Medium Cond" panose="020B06060304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67" marR="42567" marT="0" marB="0" vert="vert27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1800" b="1" i="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LVEF, %-units</a:t>
                      </a:r>
                      <a:endParaRPr lang="en-US" sz="2000" b="1" i="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R="4256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b="1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54.5±8.9</a:t>
                      </a:r>
                      <a:endParaRPr lang="en-US" sz="2000" b="1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567" marR="4256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b="1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54.2±8.8</a:t>
                      </a:r>
                      <a:endParaRPr lang="en-US" sz="2000" b="1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567" marR="4256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b="1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54.1±8.6</a:t>
                      </a:r>
                      <a:endParaRPr lang="en-US" sz="2000" b="1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567" marR="4256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43314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98988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66D99E-EC86-C0CB-4B19-B0EE54C40E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D239E-2463-8AC5-157D-B07C93E81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Baseline characteristics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DF14546-EDB3-08E3-DEAE-4FDF5ABDB3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9509978"/>
              </p:ext>
            </p:extLst>
          </p:nvPr>
        </p:nvGraphicFramePr>
        <p:xfrm>
          <a:off x="314497" y="1111951"/>
          <a:ext cx="11583850" cy="49325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77240">
                  <a:extLst>
                    <a:ext uri="{9D8B030D-6E8A-4147-A177-3AD203B41FA5}">
                      <a16:colId xmlns:a16="http://schemas.microsoft.com/office/drawing/2014/main" val="688770777"/>
                    </a:ext>
                  </a:extLst>
                </a:gridCol>
                <a:gridCol w="3630973">
                  <a:extLst>
                    <a:ext uri="{9D8B030D-6E8A-4147-A177-3AD203B41FA5}">
                      <a16:colId xmlns:a16="http://schemas.microsoft.com/office/drawing/2014/main" val="3764015285"/>
                    </a:ext>
                  </a:extLst>
                </a:gridCol>
                <a:gridCol w="2491879">
                  <a:extLst>
                    <a:ext uri="{9D8B030D-6E8A-4147-A177-3AD203B41FA5}">
                      <a16:colId xmlns:a16="http://schemas.microsoft.com/office/drawing/2014/main" val="195124968"/>
                    </a:ext>
                  </a:extLst>
                </a:gridCol>
                <a:gridCol w="2491879">
                  <a:extLst>
                    <a:ext uri="{9D8B030D-6E8A-4147-A177-3AD203B41FA5}">
                      <a16:colId xmlns:a16="http://schemas.microsoft.com/office/drawing/2014/main" val="345621326"/>
                    </a:ext>
                  </a:extLst>
                </a:gridCol>
                <a:gridCol w="2491879">
                  <a:extLst>
                    <a:ext uri="{9D8B030D-6E8A-4147-A177-3AD203B41FA5}">
                      <a16:colId xmlns:a16="http://schemas.microsoft.com/office/drawing/2014/main" val="657485663"/>
                    </a:ext>
                  </a:extLst>
                </a:gridCol>
              </a:tblGrid>
              <a:tr h="704643">
                <a:tc gridSpan="2">
                  <a:txBody>
                    <a:bodyPr/>
                    <a:lstStyle/>
                    <a:p>
                      <a:pPr marL="0" marR="0"/>
                      <a:r>
                        <a:rPr lang="en-US" sz="2800" b="1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Characteristic</a:t>
                      </a:r>
                      <a:endParaRPr lang="en-US" sz="3200" b="1" i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4256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42567" marR="42567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2000" b="1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Mitiperstat 2.5 mg</a:t>
                      </a:r>
                      <a:endParaRPr lang="en-US" sz="2400" b="1" i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/>
                      <a:r>
                        <a:rPr lang="en-US" sz="2000" b="1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(n=234)</a:t>
                      </a:r>
                      <a:endParaRPr lang="en-US" sz="2400" b="1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567" marR="4256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2000" b="1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Mitiperstat 5 mg</a:t>
                      </a:r>
                      <a:endParaRPr lang="en-US" sz="2400" b="1" i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/>
                      <a:r>
                        <a:rPr lang="en-US" sz="2000" b="1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(n=240)</a:t>
                      </a:r>
                      <a:endParaRPr lang="en-US" sz="2400" b="1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567" marR="4256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2000" b="1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Placebo</a:t>
                      </a:r>
                      <a:endParaRPr lang="en-US" sz="2400" b="1" i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/>
                      <a:r>
                        <a:rPr lang="en-US" sz="2000" b="1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(n=235)</a:t>
                      </a:r>
                      <a:endParaRPr lang="en-US" sz="2400" b="1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567" marR="4256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025038"/>
                  </a:ext>
                </a:extLst>
              </a:tr>
              <a:tr h="352322">
                <a:tc rowSpan="4">
                  <a:txBody>
                    <a:bodyPr/>
                    <a:lstStyle/>
                    <a:p>
                      <a:pPr marL="0" marR="0" algn="ctr"/>
                      <a:r>
                        <a:rPr lang="en-US" sz="1800" b="1" i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Labs</a:t>
                      </a:r>
                    </a:p>
                  </a:txBody>
                  <a:tcPr marL="42567" marR="42567" marT="0" marB="0" vert="vert27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1800" b="1" i="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NTproBNP, </a:t>
                      </a:r>
                      <a:r>
                        <a:rPr lang="en-US" sz="1800" b="1" i="0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pg</a:t>
                      </a:r>
                      <a:r>
                        <a:rPr lang="en-US" sz="1800" b="1" i="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/ml </a:t>
                      </a:r>
                      <a:r>
                        <a:rPr lang="en-US" sz="1400" b="1" i="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[median (IQR)]</a:t>
                      </a:r>
                      <a:endParaRPr lang="en-US" sz="2000" b="1" i="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R="4256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FEE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b="1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958 (492-1543)</a:t>
                      </a:r>
                      <a:endParaRPr lang="en-US" sz="2000" b="1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567" marR="4256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FEE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b="1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877 (453-1550)</a:t>
                      </a:r>
                      <a:endParaRPr lang="en-US" sz="2000" b="1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567" marR="4256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FEE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b="1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825 (517-1535)</a:t>
                      </a:r>
                      <a:endParaRPr lang="en-US" sz="2000" b="1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567" marR="4256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FEE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140915"/>
                  </a:ext>
                </a:extLst>
              </a:tr>
              <a:tr h="352322">
                <a:tc vMerge="1">
                  <a:txBody>
                    <a:bodyPr/>
                    <a:lstStyle/>
                    <a:p>
                      <a:pPr marL="0" marR="0"/>
                      <a:endParaRPr lang="en-US" sz="2800" b="0" i="0" dirty="0">
                        <a:solidFill>
                          <a:srgbClr val="0070C0"/>
                        </a:solidFill>
                        <a:effectLst/>
                        <a:latin typeface="Franklin Gothic Medium Cond" panose="020B06060304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67" marR="42567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1800" b="1" i="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Neutrophil count, K/ml</a:t>
                      </a:r>
                      <a:endParaRPr lang="en-US" sz="2000" b="1" i="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R="4256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b="1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4.7±1.7</a:t>
                      </a:r>
                      <a:endParaRPr lang="en-US" sz="2000" b="1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567" marR="4256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b="1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4.5±1.6</a:t>
                      </a:r>
                      <a:endParaRPr lang="en-US" sz="2000" b="1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567" marR="4256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b="1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4.6±1.6</a:t>
                      </a:r>
                      <a:endParaRPr lang="en-US" sz="2000" b="1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567" marR="4256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7364422"/>
                  </a:ext>
                </a:extLst>
              </a:tr>
              <a:tr h="352322">
                <a:tc vMerge="1">
                  <a:txBody>
                    <a:bodyPr/>
                    <a:lstStyle/>
                    <a:p>
                      <a:pPr marL="0" marR="0"/>
                      <a:endParaRPr lang="en-US" sz="2800" b="0" i="0" dirty="0">
                        <a:solidFill>
                          <a:srgbClr val="0070C0"/>
                        </a:solidFill>
                        <a:effectLst/>
                        <a:latin typeface="Franklin Gothic Medium Cond" panose="020B06060304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67" marR="42567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1800" b="1" i="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Neutrophil count &gt;4 K/ml</a:t>
                      </a:r>
                      <a:endParaRPr lang="en-US" sz="2000" b="1" i="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R="4256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b="1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59.8%</a:t>
                      </a:r>
                      <a:endParaRPr lang="en-US" sz="2000" b="1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567" marR="4256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b="1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59.6%</a:t>
                      </a:r>
                      <a:endParaRPr lang="en-US" sz="2000" b="1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567" marR="4256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b="1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63.0%</a:t>
                      </a:r>
                      <a:endParaRPr lang="en-US" sz="2000" b="1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567" marR="4256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9590603"/>
                  </a:ext>
                </a:extLst>
              </a:tr>
              <a:tr h="352322">
                <a:tc vMerge="1">
                  <a:txBody>
                    <a:bodyPr/>
                    <a:lstStyle/>
                    <a:p>
                      <a:pPr marL="0" marR="0"/>
                      <a:endParaRPr lang="en-US" sz="2800" b="0" i="0" dirty="0">
                        <a:solidFill>
                          <a:srgbClr val="0070C0"/>
                        </a:solidFill>
                        <a:effectLst/>
                        <a:latin typeface="Franklin Gothic Medium Cond" panose="020B06060304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67" marR="42567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1800" b="1" i="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eGFR, ml/min/1.73 m</a:t>
                      </a:r>
                      <a:r>
                        <a:rPr lang="en-US" sz="1800" b="1" i="0" baseline="3000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2000" b="1" i="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R="4256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b="1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63.3±18.9</a:t>
                      </a:r>
                      <a:endParaRPr lang="en-US" sz="2000" b="1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567" marR="4256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b="1" i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59.9±17.4</a:t>
                      </a:r>
                      <a:endParaRPr lang="en-US" sz="2000" b="1" i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567" marR="4256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b="1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62.6±17.0</a:t>
                      </a:r>
                      <a:endParaRPr lang="en-US" sz="2000" b="1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567" marR="4256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5290853"/>
                  </a:ext>
                </a:extLst>
              </a:tr>
              <a:tr h="352322">
                <a:tc rowSpan="8">
                  <a:txBody>
                    <a:bodyPr/>
                    <a:lstStyle/>
                    <a:p>
                      <a:pPr marL="0" marR="0" algn="ctr"/>
                      <a:r>
                        <a:rPr lang="en-US" sz="1800" b="1" i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Medications</a:t>
                      </a:r>
                    </a:p>
                  </a:txBody>
                  <a:tcPr marL="42567" marR="42567" marT="0" marB="0" vert="vert27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1800" b="1" i="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ACE-inhibitor</a:t>
                      </a:r>
                      <a:endParaRPr lang="en-US" sz="2000" b="1" i="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R="4256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b="1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39%</a:t>
                      </a:r>
                      <a:endParaRPr lang="en-US" sz="2000" b="1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567" marR="4256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b="1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42%</a:t>
                      </a:r>
                      <a:endParaRPr lang="en-US" sz="2000" b="1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567" marR="4256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b="1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39%</a:t>
                      </a:r>
                      <a:endParaRPr lang="en-US" sz="2000" b="1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567" marR="4256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7357113"/>
                  </a:ext>
                </a:extLst>
              </a:tr>
              <a:tr h="352322">
                <a:tc vMerge="1">
                  <a:txBody>
                    <a:bodyPr/>
                    <a:lstStyle/>
                    <a:p>
                      <a:pPr marL="0" marR="0"/>
                      <a:endParaRPr lang="en-US" sz="2800" b="0" i="0" dirty="0">
                        <a:solidFill>
                          <a:srgbClr val="0070C0"/>
                        </a:solidFill>
                        <a:effectLst/>
                        <a:latin typeface="Franklin Gothic Medium Cond" panose="020B06060304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67" marR="42567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1800" b="1" i="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ARB</a:t>
                      </a:r>
                      <a:endParaRPr lang="en-US" sz="2000" b="1" i="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R="4256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b="1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42%</a:t>
                      </a:r>
                      <a:endParaRPr lang="en-US" sz="2000" b="1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567" marR="4256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b="1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40%</a:t>
                      </a:r>
                      <a:endParaRPr lang="en-US" sz="2000" b="1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567" marR="4256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b="1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43%</a:t>
                      </a:r>
                      <a:endParaRPr lang="en-US" sz="2000" b="1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567" marR="4256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7300770"/>
                  </a:ext>
                </a:extLst>
              </a:tr>
              <a:tr h="352322">
                <a:tc vMerge="1">
                  <a:txBody>
                    <a:bodyPr/>
                    <a:lstStyle/>
                    <a:p>
                      <a:pPr marL="0" marR="0"/>
                      <a:endParaRPr lang="en-US" sz="2800" b="0" i="0" dirty="0">
                        <a:solidFill>
                          <a:srgbClr val="0070C0"/>
                        </a:solidFill>
                        <a:effectLst/>
                        <a:latin typeface="Franklin Gothic Medium Cond" panose="020B06060304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67" marR="42567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1800" b="1" i="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Sacubitril/valsartan</a:t>
                      </a:r>
                      <a:endParaRPr lang="en-US" sz="2000" b="1" i="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R="4256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b="1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2%</a:t>
                      </a:r>
                      <a:endParaRPr lang="en-US" sz="2000" b="1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567" marR="4256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b="1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4%</a:t>
                      </a:r>
                      <a:endParaRPr lang="en-US" sz="2000" b="1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567" marR="4256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b="1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5%</a:t>
                      </a:r>
                      <a:endParaRPr lang="en-US" sz="2000" b="1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567" marR="4256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408338"/>
                  </a:ext>
                </a:extLst>
              </a:tr>
              <a:tr h="352322">
                <a:tc vMerge="1">
                  <a:txBody>
                    <a:bodyPr/>
                    <a:lstStyle/>
                    <a:p>
                      <a:pPr marL="0" marR="0"/>
                      <a:endParaRPr lang="en-US" sz="2800" b="0" i="0" dirty="0">
                        <a:solidFill>
                          <a:srgbClr val="0070C0"/>
                        </a:solidFill>
                        <a:effectLst/>
                        <a:latin typeface="Franklin Gothic Medium Cond" panose="020B06060304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67" marR="42567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1800" b="1" i="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Beta-blocker</a:t>
                      </a:r>
                      <a:endParaRPr lang="en-US" sz="2000" b="1" i="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R="4256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b="1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83%</a:t>
                      </a:r>
                      <a:endParaRPr lang="en-US" sz="2000" b="1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567" marR="4256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b="1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89%</a:t>
                      </a:r>
                      <a:endParaRPr lang="en-US" sz="2000" b="1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567" marR="4256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b="1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88%</a:t>
                      </a:r>
                      <a:endParaRPr lang="en-US" sz="2000" b="1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567" marR="4256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3259655"/>
                  </a:ext>
                </a:extLst>
              </a:tr>
              <a:tr h="352322">
                <a:tc vMerge="1">
                  <a:txBody>
                    <a:bodyPr/>
                    <a:lstStyle/>
                    <a:p>
                      <a:pPr marL="0" marR="0"/>
                      <a:endParaRPr lang="en-US" sz="2800" b="0" i="0" dirty="0">
                        <a:solidFill>
                          <a:srgbClr val="0070C0"/>
                        </a:solidFill>
                        <a:effectLst/>
                        <a:latin typeface="Franklin Gothic Medium Cond" panose="020B06060304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67" marR="42567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1800" b="1" i="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Loop diuretic</a:t>
                      </a:r>
                      <a:endParaRPr lang="en-US" sz="2000" b="1" i="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R="4256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FEE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b="1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66%</a:t>
                      </a:r>
                      <a:endParaRPr lang="en-US" sz="2000" b="1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567" marR="4256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FEE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b="1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69%</a:t>
                      </a:r>
                      <a:endParaRPr lang="en-US" sz="2000" b="1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567" marR="4256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FEE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b="1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66%</a:t>
                      </a:r>
                      <a:endParaRPr lang="en-US" sz="2000" b="1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567" marR="4256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FEE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267929"/>
                  </a:ext>
                </a:extLst>
              </a:tr>
              <a:tr h="352322">
                <a:tc vMerge="1">
                  <a:txBody>
                    <a:bodyPr/>
                    <a:lstStyle/>
                    <a:p>
                      <a:pPr marL="0" marR="0"/>
                      <a:endParaRPr lang="en-US" sz="2800" b="0" i="0" dirty="0">
                        <a:solidFill>
                          <a:srgbClr val="0070C0"/>
                        </a:solidFill>
                        <a:effectLst/>
                        <a:latin typeface="Franklin Gothic Medium Cond" panose="020B06060304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67" marR="42567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1800" b="1" i="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MRA</a:t>
                      </a:r>
                      <a:endParaRPr lang="en-US" sz="2000" b="1" i="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R="4256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FEE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b="1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46%</a:t>
                      </a:r>
                      <a:endParaRPr lang="en-US" sz="2000" b="1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567" marR="4256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FEE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b="1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42%</a:t>
                      </a:r>
                      <a:endParaRPr lang="en-US" sz="2000" b="1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567" marR="4256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FEE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b="1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40%</a:t>
                      </a:r>
                      <a:endParaRPr lang="en-US" sz="2000" b="1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567" marR="4256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FEE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5914201"/>
                  </a:ext>
                </a:extLst>
              </a:tr>
              <a:tr h="3523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1800" b="1" i="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SGLT2 inhibitor</a:t>
                      </a:r>
                    </a:p>
                  </a:txBody>
                  <a:tcPr marR="4256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FEE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b="1" i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19%</a:t>
                      </a:r>
                    </a:p>
                  </a:txBody>
                  <a:tcPr marL="42567" marR="4256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FEE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b="1" i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26%</a:t>
                      </a:r>
                    </a:p>
                  </a:txBody>
                  <a:tcPr marL="42567" marR="4256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FEE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b="1" i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18%</a:t>
                      </a:r>
                    </a:p>
                  </a:txBody>
                  <a:tcPr marL="42567" marR="4256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FEE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959707"/>
                  </a:ext>
                </a:extLst>
              </a:tr>
              <a:tr h="352322">
                <a:tc vMerge="1">
                  <a:txBody>
                    <a:bodyPr/>
                    <a:lstStyle/>
                    <a:p>
                      <a:pPr marL="0" marR="0"/>
                      <a:endParaRPr lang="en-US" sz="2800" b="0" i="0" dirty="0">
                        <a:solidFill>
                          <a:srgbClr val="0070C0"/>
                        </a:solidFill>
                        <a:effectLst/>
                        <a:latin typeface="Franklin Gothic Medium Cond" panose="020B06060304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67" marR="42567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1800" b="1" i="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GLP1 receptor agonist</a:t>
                      </a:r>
                      <a:endParaRPr lang="en-US" sz="2000" b="1" i="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R="4256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FEE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b="1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4%</a:t>
                      </a:r>
                      <a:endParaRPr lang="en-US" sz="2000" b="1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567" marR="4256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FEE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b="1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3%</a:t>
                      </a:r>
                      <a:endParaRPr lang="en-US" sz="2000" b="1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567" marR="4256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FEE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b="1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3%</a:t>
                      </a:r>
                      <a:endParaRPr lang="en-US" sz="2000" b="1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567" marR="4256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FEE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50165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716160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39507</TotalTime>
  <Words>2232</Words>
  <Application>Microsoft Office PowerPoint</Application>
  <PresentationFormat>Widescreen</PresentationFormat>
  <Paragraphs>451</Paragraphs>
  <Slides>28</Slides>
  <Notes>12</Notes>
  <HiddenSlides>3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41" baseType="lpstr">
      <vt:lpstr>HGSSoeiKakugothicUB</vt:lpstr>
      <vt:lpstr>Angsana New</vt:lpstr>
      <vt:lpstr>Aptos</vt:lpstr>
      <vt:lpstr>Aptos Display</vt:lpstr>
      <vt:lpstr>Arial</vt:lpstr>
      <vt:lpstr>Arial Narrow</vt:lpstr>
      <vt:lpstr>Calibri</vt:lpstr>
      <vt:lpstr>Cambria Math</vt:lpstr>
      <vt:lpstr>Franklin Gothic Medium Cond</vt:lpstr>
      <vt:lpstr>System Font Regular</vt:lpstr>
      <vt:lpstr>Wingdings</vt:lpstr>
      <vt:lpstr>Custom Design</vt:lpstr>
      <vt:lpstr>1_Custom Design</vt:lpstr>
      <vt:lpstr>PowerPoint Presentation</vt:lpstr>
      <vt:lpstr>Presenter disclosures</vt:lpstr>
      <vt:lpstr>Myeloperoxidase (MPO) in HFpEF</vt:lpstr>
      <vt:lpstr>ENDEAVOR trial: Overview</vt:lpstr>
      <vt:lpstr>ENDEAVOR trial design</vt:lpstr>
      <vt:lpstr>Efficacy and safety endpoints</vt:lpstr>
      <vt:lpstr>Participant disposition</vt:lpstr>
      <vt:lpstr>Baseline characteristics</vt:lpstr>
      <vt:lpstr>Baseline characteristics</vt:lpstr>
      <vt:lpstr>ENDEAVOR trial: Results</vt:lpstr>
      <vt:lpstr>Primary efficacy endpoints</vt:lpstr>
      <vt:lpstr>Secondary efficacy endpoints</vt:lpstr>
      <vt:lpstr>Exploratory endpoints</vt:lpstr>
      <vt:lpstr>Safety: Adverse events</vt:lpstr>
      <vt:lpstr>Safety: Skin reaction or rash adverse event</vt:lpstr>
      <vt:lpstr>ENDEAVOR results in context</vt:lpstr>
      <vt:lpstr>WGCNA: 3 protein clusters change with mitiperstat</vt:lpstr>
      <vt:lpstr>WGCNA: 3 protein clusters change with mitiperstat</vt:lpstr>
      <vt:lpstr>Mitiperstat attenuates effect of high-risk proteins</vt:lpstr>
      <vt:lpstr>Effect of mitiperstat on individual proteins</vt:lpstr>
      <vt:lpstr>GRPEL1 is associated with incident HF</vt:lpstr>
      <vt:lpstr>↑Plasma GRPEL1 is associated with ↑E/e’</vt:lpstr>
      <vt:lpstr>PowerPoint Presentation</vt:lpstr>
      <vt:lpstr>Potential mechanism of ↓clinical events</vt:lpstr>
      <vt:lpstr>Potential mechanism of ↓clinical events</vt:lpstr>
      <vt:lpstr>Potential mechanism of ↓clinical events</vt:lpstr>
      <vt:lpstr>Potential mechanism of ↓clinical events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Sanjiv J. Shah</dc:creator>
  <cp:lastModifiedBy>Sampson, Rachel M (BIDMC - HOSP2 Surg Ed)</cp:lastModifiedBy>
  <cp:revision>1889</cp:revision>
  <dcterms:created xsi:type="dcterms:W3CDTF">2019-06-19T11:12:33Z</dcterms:created>
  <dcterms:modified xsi:type="dcterms:W3CDTF">2024-11-19T18:09:18Z</dcterms:modified>
</cp:coreProperties>
</file>