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780" r:id="rId2"/>
    <p:sldId id="2142533911" r:id="rId3"/>
    <p:sldId id="272" r:id="rId4"/>
    <p:sldId id="2142533921" r:id="rId5"/>
    <p:sldId id="2142533961" r:id="rId6"/>
    <p:sldId id="2142533964" r:id="rId7"/>
    <p:sldId id="2142533965" r:id="rId8"/>
    <p:sldId id="2142533971" r:id="rId9"/>
    <p:sldId id="2142533916" r:id="rId10"/>
    <p:sldId id="2142533960" r:id="rId11"/>
    <p:sldId id="2142533968" r:id="rId12"/>
    <p:sldId id="2142533969" r:id="rId13"/>
    <p:sldId id="2142533970" r:id="rId14"/>
    <p:sldId id="2142533917" r:id="rId15"/>
    <p:sldId id="2142533919" r:id="rId16"/>
    <p:sldId id="2142533915" r:id="rId17"/>
    <p:sldId id="288" r:id="rId18"/>
    <p:sldId id="2142533920" r:id="rId19"/>
    <p:sldId id="2142533912" r:id="rId20"/>
    <p:sldId id="2142533927" r:id="rId21"/>
    <p:sldId id="2142533959" r:id="rId22"/>
    <p:sldId id="21425339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3741"/>
  </p:normalViewPr>
  <p:slideViewPr>
    <p:cSldViewPr snapToGrid="0">
      <p:cViewPr varScale="1">
        <p:scale>
          <a:sx n="115" d="100"/>
          <a:sy n="115" d="100"/>
        </p:scale>
        <p:origin x="9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601F3-7A95-FA40-8FD1-5B7299D2BD33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6E7BD-99F1-6C43-AECB-3B9C3D266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9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FE0A2-51EE-FB4C-A981-7522323BBC79}" type="slidenum">
              <a:rPr lang="en-US"/>
              <a:pPr/>
              <a:t>1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D285CE-6A67-6D48-A8BC-DA5F089633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850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6E7BD-99F1-6C43-AECB-3B9C3D266F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2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726F5-53B4-92E1-F201-6F69DF1FC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1A85A-9BD5-F22E-217A-E7A3184B1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238DA-5673-38B1-C708-45C13DDF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D23-1F4C-154E-8E45-0B4E35EE8E87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A1A9B-E11F-A0BC-4E28-BC357300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785A1-05D1-363A-849D-553610698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65FB-4925-4842-950F-4168D2F06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8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8592-125A-AF6E-6EEE-275A0B52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177D7-CB68-CA98-49DD-3064344DE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B2B31-551F-9827-CD94-95177ECB7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D23-1F4C-154E-8E45-0B4E35EE8E87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16D95-2977-A5E8-9CDD-F29098E2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DC181-5678-BA19-5738-678D1862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65FB-4925-4842-950F-4168D2F06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9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E01932-D0DF-2F2E-79FD-4B8745406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7B7B40-B272-6FFD-A5E2-B76F82F2D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EAA2B-794A-752C-55E5-2A72327B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D23-1F4C-154E-8E45-0B4E35EE8E87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A178B-323A-6A18-FE65-259CC8E7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DB189-E8F0-4064-63EC-ADD6C027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65FB-4925-4842-950F-4168D2F06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57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736"/>
            <a:ext cx="11277600" cy="49377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0F54A9-240E-4B28-AD3C-786976B0F5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291072"/>
            <a:ext cx="10972800" cy="301752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83391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AC68D-1C61-065F-FF15-EDB38AFFE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E5384-2BD8-AA16-A60C-31B1C9176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ED54B-E745-D5E1-D37F-56F385E7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D23-1F4C-154E-8E45-0B4E35EE8E87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0573A-4E4D-3722-9DF2-C511B3A9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F8DBC-89A6-EECA-A844-CA2D211B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65FB-4925-4842-950F-4168D2F06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7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024E-003D-F54B-FFD7-B1348A8B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2593B-A240-DA9D-09EA-EB4DA61B1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D7C6C-E9CB-1031-2F04-1493E2C9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D23-1F4C-154E-8E45-0B4E35EE8E87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1BA5D-333E-B66D-73B9-32D8065A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6F3B8-CC42-8DD1-9BF8-5BD6E4D1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65FB-4925-4842-950F-4168D2F06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2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2BF84-D0F9-8E76-3021-19884C2E6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CDC2-6B96-0789-1DAE-0678E9D89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116BB-D1B9-0686-A75B-6FB844BC0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58524-51C8-34DE-EE79-FFC89555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D23-1F4C-154E-8E45-0B4E35EE8E87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1449E-1E88-0DAB-CF28-D751AC62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FE3D1-5472-AA58-FCD0-7187F7A3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65FB-4925-4842-950F-4168D2F06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2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EFAFD-87D2-60F7-0077-C4565FC6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C8FF6-4B58-8B93-2CF2-F4B223302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4AD1B-122C-D052-426A-1A8659535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E90421-8196-DFDA-E72C-4D0925D94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42829-0B68-52E6-8D43-BA7541EAC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3C347-58F9-CADF-761C-4A68EAC32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D23-1F4C-154E-8E45-0B4E35EE8E87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B896A5-B736-1DFC-24A7-5606E148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DF6984-156B-BB94-867E-9D2A5834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65FB-4925-4842-950F-4168D2F06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0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6F29-B3F7-AAFD-AD89-C3968888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C5B03-3F60-4F3D-216D-5D3639A4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D23-1F4C-154E-8E45-0B4E35EE8E87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E100F-04F0-0367-D104-A02543F7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31100-ABC2-0CFB-E7B7-008DA2CE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65FB-4925-4842-950F-4168D2F06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7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42906F-94CB-71ED-2532-E2D40B80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D23-1F4C-154E-8E45-0B4E35EE8E87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AF654D-CB0B-49CA-E7E8-ABBDB29A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929C5-C970-50F8-EFB6-C39078BEE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65FB-4925-4842-950F-4168D2F06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8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2E68B-4C98-B136-32B0-2F88023B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F81AD-D87C-2423-3B2D-CC0BD257B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5B2F4-951D-7F3E-265E-873D8C5F8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FBD74-20C0-2894-094A-243454859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D23-1F4C-154E-8E45-0B4E35EE8E87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48E29-55AD-7E10-9B6C-1C8C9BE8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F6A6A-A889-B86B-3E45-3129837B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65FB-4925-4842-950F-4168D2F06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0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5F11-00DF-2776-5E59-1A65CC6C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DF6E3-D406-34BF-ABBB-5A70C0852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9D6CB-041C-38FE-9411-838F1A934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90944-CF01-704C-C0EF-E232B7295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D23-1F4C-154E-8E45-0B4E35EE8E87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85425-806A-B843-6DBD-7680A6089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8E462-80EE-4CF6-4C41-D23C9038E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65FB-4925-4842-950F-4168D2F06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6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4D48CB-FE18-CC24-3553-EDF20884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464D8-3AD9-65B2-2CBA-BA4C2E7DA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0E49E-ED90-8AE5-1E7D-679892E92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E46D23-1F4C-154E-8E45-0B4E35EE8E87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0A1B7-4338-89D1-BE6A-AA4D0DDB0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1D14B-CA4F-FEB2-A2F3-4C5DD976E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8965FB-4925-4842-950F-4168D2F06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1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miltonpacker/Library/Group%20Containers/UBF8T346G9.ms/WebArchiveCopyPasteTempFiles/com.microsoft.Word/Qfwji9YcjWUwgAAAABJRU5ErkJggg==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7304" y="5420114"/>
            <a:ext cx="24955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6083" y="5643950"/>
            <a:ext cx="3487737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20479" y="5545526"/>
            <a:ext cx="153511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27678"/>
            <a:ext cx="12192000" cy="279346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Effect of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Tirzepatide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on Major Heart Failure </a:t>
            </a: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Outcomes in Patients With Heart Failure</a:t>
            </a: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With a Preserved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Ejection Fraction and</a:t>
            </a: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Obesity: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</a:rPr>
              <a:t>T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he SUMMIT Trial</a:t>
            </a:r>
            <a:endParaRPr lang="en-US" sz="44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189757-C47E-B0A8-1B59-2D9AD4E840B3}"/>
              </a:ext>
            </a:extLst>
          </p:cNvPr>
          <p:cNvSpPr txBox="1"/>
          <p:nvPr/>
        </p:nvSpPr>
        <p:spPr>
          <a:xfrm>
            <a:off x="790221" y="3122220"/>
            <a:ext cx="1048767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itchFamily="-112" charset="0"/>
                <a:ea typeface="Arial" pitchFamily="-112" charset="0"/>
                <a:cs typeface="Arial" pitchFamily="-112" charset="0"/>
              </a:rPr>
              <a:t>Milton Packer, M.D. </a:t>
            </a:r>
          </a:p>
          <a:p>
            <a:pPr algn="ctr">
              <a:spcBef>
                <a:spcPts val="1200"/>
              </a:spcBef>
            </a:pPr>
            <a:r>
              <a:rPr lang="en-US" sz="2400" dirty="0">
                <a:latin typeface="Arial" pitchFamily="-112" charset="0"/>
                <a:ea typeface="Arial" pitchFamily="-112" charset="0"/>
                <a:cs typeface="Arial" pitchFamily="-112" charset="0"/>
              </a:rPr>
              <a:t>for the SUMMIT Trial Study Group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3B59C1-F286-33ED-D962-749024BB1C4D}"/>
              </a:ext>
            </a:extLst>
          </p:cNvPr>
          <p:cNvSpPr txBox="1"/>
          <p:nvPr/>
        </p:nvSpPr>
        <p:spPr>
          <a:xfrm>
            <a:off x="1221043" y="4322797"/>
            <a:ext cx="9874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Disclosures</a:t>
            </a: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89bio, </a:t>
            </a:r>
            <a:r>
              <a:rPr lang="en-US" sz="16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Abbvie</a:t>
            </a: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Actavis, </a:t>
            </a:r>
            <a:r>
              <a:rPr lang="en-US" sz="16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Altimmune</a:t>
            </a: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Alnylam, Amarin, Amgen,</a:t>
            </a:r>
            <a:r>
              <a:rPr lang="en-US" sz="1600" kern="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kern="0" spc="-2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Ardelyx</a:t>
            </a:r>
            <a:r>
              <a:rPr lang="en-US" sz="1600" kern="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ARMGO, </a:t>
            </a: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AstraZeneca,</a:t>
            </a:r>
            <a:r>
              <a:rPr lang="en-US" sz="1600" kern="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kern="0" spc="-2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Attralus</a:t>
            </a:r>
            <a:r>
              <a:rPr lang="en-US" sz="1600" kern="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600" kern="0" spc="-2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Biopeutics</a:t>
            </a:r>
            <a:r>
              <a:rPr lang="en-US" sz="1600" kern="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Boehringer</a:t>
            </a:r>
            <a:r>
              <a:rPr lang="en-US" sz="1600" kern="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Ingelheim,</a:t>
            </a:r>
            <a:r>
              <a:rPr lang="en-US" sz="1600" kern="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Caladrius</a:t>
            </a: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kern="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Casana</a:t>
            </a: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kern="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CSL</a:t>
            </a:r>
            <a:r>
              <a:rPr lang="en-US" sz="1600" kern="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Behring,</a:t>
            </a:r>
            <a:r>
              <a:rPr lang="en-US" sz="1600" kern="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Cytokinetics,</a:t>
            </a:r>
            <a:r>
              <a:rPr lang="en-US" sz="1600" kern="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Imara</a:t>
            </a: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Lilly, Medtronic, Moderna, Novartis, </a:t>
            </a:r>
            <a:r>
              <a:rPr lang="en-US" sz="16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NovoNordisk</a:t>
            </a: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6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Pharmacocosmos</a:t>
            </a: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Regeneron, Salamandra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675588-DDD6-DFF5-2AC2-E9D79C5D8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044115"/>
              </p:ext>
            </p:extLst>
          </p:nvPr>
        </p:nvGraphicFramePr>
        <p:xfrm>
          <a:off x="1538587" y="1070519"/>
          <a:ext cx="9304020" cy="541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196">
                  <a:extLst>
                    <a:ext uri="{9D8B030D-6E8A-4147-A177-3AD203B41FA5}">
                      <a16:colId xmlns:a16="http://schemas.microsoft.com/office/drawing/2014/main" val="2617463061"/>
                    </a:ext>
                  </a:extLst>
                </a:gridCol>
                <a:gridCol w="2509024">
                  <a:extLst>
                    <a:ext uri="{9D8B030D-6E8A-4147-A177-3AD203B41FA5}">
                      <a16:colId xmlns:a16="http://schemas.microsoft.com/office/drawing/2014/main" val="1149214733"/>
                    </a:ext>
                  </a:extLst>
                </a:gridCol>
                <a:gridCol w="2523800">
                  <a:extLst>
                    <a:ext uri="{9D8B030D-6E8A-4147-A177-3AD203B41FA5}">
                      <a16:colId xmlns:a16="http://schemas.microsoft.com/office/drawing/2014/main" val="3838170547"/>
                    </a:ext>
                  </a:extLst>
                </a:gridCol>
              </a:tblGrid>
              <a:tr h="302748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Characteristic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Tirzepatide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(n=364)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Placebo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(n=367)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0231089"/>
                  </a:ext>
                </a:extLst>
              </a:tr>
              <a:tr h="255837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Age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65.5 ± 10.5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65.0 ± 10.9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8811060"/>
                  </a:ext>
                </a:extLst>
              </a:tr>
              <a:tr h="255837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Women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200 (54.9%)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193 (52.6%)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4319451"/>
                  </a:ext>
                </a:extLst>
              </a:tr>
              <a:tr h="255837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Race, non-white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108 (29.7%)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111 (30.2%)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5033330"/>
                  </a:ext>
                </a:extLst>
              </a:tr>
              <a:tr h="255837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Hispanic or Latino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195 (53.6%)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205 (55.9%)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1024771"/>
                  </a:ext>
                </a:extLst>
              </a:tr>
              <a:tr h="255837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Body mass index (kg/m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38.3 ± 6.4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38.2 ± 7.0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0262002"/>
                  </a:ext>
                </a:extLst>
              </a:tr>
              <a:tr h="255837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Left ventricular ejection fraction (%)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61.0 ± 6.5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60.6 ± 6.2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0221274"/>
                  </a:ext>
                </a:extLst>
              </a:tr>
              <a:tr h="255837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NT-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proBNP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(median,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pg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/mL)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196 (56, 488)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169 (64, 476)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5925432"/>
                  </a:ext>
                </a:extLst>
              </a:tr>
              <a:tr h="255837">
                <a:tc>
                  <a:txBody>
                    <a:bodyPr/>
                    <a:lstStyle/>
                    <a:p>
                      <a:pPr marL="9525" marR="0" indent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45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History of type 2 diabetes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174 (47.8%)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178 (48.5%)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9076308"/>
                  </a:ext>
                </a:extLst>
              </a:tr>
              <a:tr h="255837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eGFR (ml/min/1.73 m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64.5 ± 23.7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64.3 ± 23.5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8511424"/>
                  </a:ext>
                </a:extLst>
              </a:tr>
              <a:tr h="255837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KCCQ-CSS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53.9 ± 17.9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53.2 ± 19.0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7488710"/>
                  </a:ext>
                </a:extLst>
              </a:tr>
              <a:tr h="255837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6-minute walk distance (m)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305 ± 80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301 ± 84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5342247"/>
                  </a:ext>
                </a:extLst>
              </a:tr>
              <a:tr h="255837">
                <a:tc>
                  <a:txBody>
                    <a:bodyPr/>
                    <a:lstStyle/>
                    <a:p>
                      <a:pPr marL="9525" marR="0" indent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45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Heart failure decompensation within 12 months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171 (47.0%)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172 (46.9%)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940862"/>
                  </a:ext>
                </a:extLst>
              </a:tr>
              <a:tr h="255837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High-sensitivity C-reactive protein (mg/dl)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5.8 ± 8.5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5.8 ± 8.4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2015572"/>
                  </a:ext>
                </a:extLst>
              </a:tr>
              <a:tr h="255837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Systolic blood pressure (mmHg)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128 ± 13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128 ± 14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366318"/>
                  </a:ext>
                </a:extLst>
              </a:tr>
              <a:tr h="255837"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Cardiovascular medications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8044134"/>
                  </a:ext>
                </a:extLst>
              </a:tr>
              <a:tr h="255837">
                <a:tc>
                  <a:txBody>
                    <a:bodyPr/>
                    <a:lstStyle/>
                    <a:p>
                      <a:pPr marL="21590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Diuretic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267 (73.4%)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271 (73.8%)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2752384"/>
                  </a:ext>
                </a:extLst>
              </a:tr>
              <a:tr h="255837">
                <a:tc>
                  <a:txBody>
                    <a:bodyPr/>
                    <a:lstStyle/>
                    <a:p>
                      <a:pPr marL="21590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RAS and neprilysin inhibitor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293 (80.5%)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295 (80.4%)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1221"/>
                  </a:ext>
                </a:extLst>
              </a:tr>
              <a:tr h="255837">
                <a:tc>
                  <a:txBody>
                    <a:bodyPr/>
                    <a:lstStyle/>
                    <a:p>
                      <a:pPr marL="21590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Beta blocker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245 (67.3%)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263 (71.7%)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8635867"/>
                  </a:ext>
                </a:extLst>
              </a:tr>
              <a:tr h="255837">
                <a:tc>
                  <a:txBody>
                    <a:bodyPr/>
                    <a:lstStyle/>
                    <a:p>
                      <a:pPr marL="21590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Mineralocorticoid receptor antagonist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131 (36.0%)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125 (34.1%)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0747427"/>
                  </a:ext>
                </a:extLst>
              </a:tr>
              <a:tr h="255837">
                <a:tc>
                  <a:txBody>
                    <a:bodyPr/>
                    <a:lstStyle/>
                    <a:p>
                      <a:pPr marL="21590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SGLT2 inhibitor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69 (19.0%)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57 (15.5%)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596657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0BB7DB2-34D3-0CD7-0B63-F8874670CCEC}"/>
              </a:ext>
            </a:extLst>
          </p:cNvPr>
          <p:cNvSpPr/>
          <p:nvPr/>
        </p:nvSpPr>
        <p:spPr>
          <a:xfrm>
            <a:off x="0" y="-12010"/>
            <a:ext cx="12192000" cy="7925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4000" dirty="0">
                <a:latin typeface="Times"/>
                <a:cs typeface="Times"/>
              </a:rPr>
              <a:t>SUMMIT: Baseline Characteristics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CADC69-8CBF-B602-1C29-0F11E164C022}"/>
              </a:ext>
            </a:extLst>
          </p:cNvPr>
          <p:cNvSpPr/>
          <p:nvPr/>
        </p:nvSpPr>
        <p:spPr>
          <a:xfrm>
            <a:off x="1308409" y="3429000"/>
            <a:ext cx="9779620" cy="10314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7B9249-A6E9-140A-7B75-7EFFDF5E29BC}"/>
              </a:ext>
            </a:extLst>
          </p:cNvPr>
          <p:cNvSpPr/>
          <p:nvPr/>
        </p:nvSpPr>
        <p:spPr>
          <a:xfrm>
            <a:off x="1308409" y="2888171"/>
            <a:ext cx="9779620" cy="27320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29279D65-9F18-CDC7-6C04-FF7AF176C7E3}"/>
              </a:ext>
            </a:extLst>
          </p:cNvPr>
          <p:cNvSpPr/>
          <p:nvPr/>
        </p:nvSpPr>
        <p:spPr>
          <a:xfrm>
            <a:off x="576146" y="2910473"/>
            <a:ext cx="494275" cy="2732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B8E821D-DC3C-E355-6959-9239D0AA3A67}"/>
              </a:ext>
            </a:extLst>
          </p:cNvPr>
          <p:cNvSpPr/>
          <p:nvPr/>
        </p:nvSpPr>
        <p:spPr>
          <a:xfrm>
            <a:off x="576146" y="3798849"/>
            <a:ext cx="494275" cy="2732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8F488D-ED7B-58FB-679E-CBA150431292}"/>
              </a:ext>
            </a:extLst>
          </p:cNvPr>
          <p:cNvSpPr/>
          <p:nvPr/>
        </p:nvSpPr>
        <p:spPr>
          <a:xfrm>
            <a:off x="1308409" y="1624366"/>
            <a:ext cx="9779620" cy="27320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55B9DAFD-415D-7E4C-5C60-B996FF2EC1CB}"/>
              </a:ext>
            </a:extLst>
          </p:cNvPr>
          <p:cNvSpPr/>
          <p:nvPr/>
        </p:nvSpPr>
        <p:spPr>
          <a:xfrm>
            <a:off x="576146" y="1624366"/>
            <a:ext cx="494275" cy="27320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8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D9F9759B-67AA-C9BE-3698-77ED28A7E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85" y="1139002"/>
            <a:ext cx="10610466" cy="53232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43B555-41CF-160B-A788-D3ADDC83C48F}"/>
              </a:ext>
            </a:extLst>
          </p:cNvPr>
          <p:cNvSpPr/>
          <p:nvPr/>
        </p:nvSpPr>
        <p:spPr>
          <a:xfrm>
            <a:off x="0" y="-12011"/>
            <a:ext cx="12192000" cy="11510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3600" dirty="0">
                <a:latin typeface="Times"/>
                <a:cs typeface="Times"/>
              </a:rPr>
              <a:t>SUMMIT Primary Endpoint: Time-to-First-Event for Cardiovascular Death or Worsening Heart Failure (</a:t>
            </a:r>
            <a:r>
              <a:rPr lang="en-US" sz="3600" dirty="0">
                <a:latin typeface="Symbol" pitchFamily="2" charset="2"/>
                <a:cs typeface="Times"/>
              </a:rPr>
              <a:t>a</a:t>
            </a:r>
            <a:r>
              <a:rPr lang="en-US" sz="3600" dirty="0">
                <a:latin typeface="Times"/>
                <a:cs typeface="Times"/>
              </a:rPr>
              <a:t>=0.04)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4262CC-886C-CB3D-016B-817E1847799C}"/>
              </a:ext>
            </a:extLst>
          </p:cNvPr>
          <p:cNvSpPr/>
          <p:nvPr/>
        </p:nvSpPr>
        <p:spPr>
          <a:xfrm>
            <a:off x="6096000" y="2888166"/>
            <a:ext cx="5066371" cy="892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284E4-D343-CDEB-4943-111E1B10F704}"/>
              </a:ext>
            </a:extLst>
          </p:cNvPr>
          <p:cNvSpPr/>
          <p:nvPr/>
        </p:nvSpPr>
        <p:spPr>
          <a:xfrm rot="21155350">
            <a:off x="3783739" y="3976198"/>
            <a:ext cx="2319394" cy="361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E24C69-A42B-2734-449A-477D07521D3D}"/>
              </a:ext>
            </a:extLst>
          </p:cNvPr>
          <p:cNvSpPr/>
          <p:nvPr/>
        </p:nvSpPr>
        <p:spPr>
          <a:xfrm>
            <a:off x="5085708" y="3651998"/>
            <a:ext cx="5066371" cy="892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400792-43C1-15D1-A9FE-DDFEC23355CF}"/>
              </a:ext>
            </a:extLst>
          </p:cNvPr>
          <p:cNvSpPr/>
          <p:nvPr/>
        </p:nvSpPr>
        <p:spPr>
          <a:xfrm>
            <a:off x="3648634" y="4186516"/>
            <a:ext cx="215153" cy="253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C0DB0E-F64C-614B-F0AD-67DCC63BFA81}"/>
              </a:ext>
            </a:extLst>
          </p:cNvPr>
          <p:cNvCxnSpPr>
            <a:cxnSpLocks/>
          </p:cNvCxnSpPr>
          <p:nvPr/>
        </p:nvCxnSpPr>
        <p:spPr>
          <a:xfrm>
            <a:off x="3433482" y="4358307"/>
            <a:ext cx="430305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AFB8D-6899-53D7-F448-AB7624D4D357}"/>
              </a:ext>
            </a:extLst>
          </p:cNvPr>
          <p:cNvSpPr/>
          <p:nvPr/>
        </p:nvSpPr>
        <p:spPr>
          <a:xfrm>
            <a:off x="2088776" y="1461247"/>
            <a:ext cx="2770095" cy="600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EB0A3B-0D00-A516-CA31-91BFAFC25778}"/>
              </a:ext>
            </a:extLst>
          </p:cNvPr>
          <p:cNvCxnSpPr>
            <a:cxnSpLocks/>
          </p:cNvCxnSpPr>
          <p:nvPr/>
        </p:nvCxnSpPr>
        <p:spPr>
          <a:xfrm>
            <a:off x="3137642" y="4456921"/>
            <a:ext cx="430305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E605FA-B74F-45D7-4E78-42284000A468}"/>
              </a:ext>
            </a:extLst>
          </p:cNvPr>
          <p:cNvCxnSpPr>
            <a:cxnSpLocks/>
          </p:cNvCxnSpPr>
          <p:nvPr/>
        </p:nvCxnSpPr>
        <p:spPr>
          <a:xfrm>
            <a:off x="2841802" y="4609325"/>
            <a:ext cx="430305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B48627-1D74-EAED-C2A3-A553D5007D05}"/>
              </a:ext>
            </a:extLst>
          </p:cNvPr>
          <p:cNvCxnSpPr>
            <a:cxnSpLocks/>
          </p:cNvCxnSpPr>
          <p:nvPr/>
        </p:nvCxnSpPr>
        <p:spPr>
          <a:xfrm>
            <a:off x="2420452" y="4914130"/>
            <a:ext cx="430305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8E3AD3-273F-47DE-B7E8-17E0A14042FD}"/>
              </a:ext>
            </a:extLst>
          </p:cNvPr>
          <p:cNvCxnSpPr>
            <a:cxnSpLocks/>
          </p:cNvCxnSpPr>
          <p:nvPr/>
        </p:nvCxnSpPr>
        <p:spPr>
          <a:xfrm>
            <a:off x="2196325" y="4967922"/>
            <a:ext cx="430305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61085D-AF54-EF3C-3702-01992344098B}"/>
              </a:ext>
            </a:extLst>
          </p:cNvPr>
          <p:cNvCxnSpPr>
            <a:cxnSpLocks/>
          </p:cNvCxnSpPr>
          <p:nvPr/>
        </p:nvCxnSpPr>
        <p:spPr>
          <a:xfrm flipV="1">
            <a:off x="2590773" y="4799363"/>
            <a:ext cx="161393" cy="6098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0B1863F-512A-DB73-DC8D-AE8C5E169C19}"/>
              </a:ext>
            </a:extLst>
          </p:cNvPr>
          <p:cNvCxnSpPr>
            <a:cxnSpLocks/>
          </p:cNvCxnSpPr>
          <p:nvPr/>
        </p:nvCxnSpPr>
        <p:spPr>
          <a:xfrm flipV="1">
            <a:off x="3370701" y="4378017"/>
            <a:ext cx="161393" cy="6098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96544A-FB30-5960-B55E-DB13B8108EC8}"/>
              </a:ext>
            </a:extLst>
          </p:cNvPr>
          <p:cNvCxnSpPr>
            <a:cxnSpLocks/>
          </p:cNvCxnSpPr>
          <p:nvPr/>
        </p:nvCxnSpPr>
        <p:spPr>
          <a:xfrm flipV="1">
            <a:off x="2842930" y="4439001"/>
            <a:ext cx="101480" cy="39085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650A6C-8FDA-731F-0930-DDEF70C8E877}"/>
              </a:ext>
            </a:extLst>
          </p:cNvPr>
          <p:cNvCxnSpPr>
            <a:cxnSpLocks/>
          </p:cNvCxnSpPr>
          <p:nvPr/>
        </p:nvCxnSpPr>
        <p:spPr>
          <a:xfrm flipV="1">
            <a:off x="3137628" y="4370867"/>
            <a:ext cx="0" cy="1398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DF8D285-6F72-CBA5-08D3-F3D9DD95F016}"/>
              </a:ext>
            </a:extLst>
          </p:cNvPr>
          <p:cNvSpPr txBox="1"/>
          <p:nvPr/>
        </p:nvSpPr>
        <p:spPr>
          <a:xfrm>
            <a:off x="5484299" y="3101833"/>
            <a:ext cx="263084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8.8 events per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100 patient-years</a:t>
            </a: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15.3% of all patients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C5F9E1-607B-682E-1741-2705646DBCCA}"/>
              </a:ext>
            </a:extLst>
          </p:cNvPr>
          <p:cNvSpPr txBox="1"/>
          <p:nvPr/>
        </p:nvSpPr>
        <p:spPr>
          <a:xfrm>
            <a:off x="8094423" y="1820257"/>
            <a:ext cx="1069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6CB0E0-615A-A72D-06CE-6E61F537FD22}"/>
              </a:ext>
            </a:extLst>
          </p:cNvPr>
          <p:cNvSpPr txBox="1"/>
          <p:nvPr/>
        </p:nvSpPr>
        <p:spPr>
          <a:xfrm>
            <a:off x="4776744" y="5381880"/>
            <a:ext cx="38139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From Randomization (Weeks)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131DA4-B517-20A8-7D08-98490475C75B}"/>
              </a:ext>
            </a:extLst>
          </p:cNvPr>
          <p:cNvSpPr txBox="1"/>
          <p:nvPr/>
        </p:nvSpPr>
        <p:spPr>
          <a:xfrm rot="16200000">
            <a:off x="31558" y="3048086"/>
            <a:ext cx="28135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Cumulative Incidence (%)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71FDF4-F595-18DF-E541-B251BB0F2DD3}"/>
              </a:ext>
            </a:extLst>
          </p:cNvPr>
          <p:cNvSpPr txBox="1"/>
          <p:nvPr/>
        </p:nvSpPr>
        <p:spPr>
          <a:xfrm>
            <a:off x="1583463" y="1266731"/>
            <a:ext cx="40267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7EADD-A968-06A5-8474-2DB3DBD2EA00}"/>
              </a:ext>
            </a:extLst>
          </p:cNvPr>
          <p:cNvSpPr txBox="1"/>
          <p:nvPr/>
        </p:nvSpPr>
        <p:spPr>
          <a:xfrm>
            <a:off x="1583463" y="2188563"/>
            <a:ext cx="40267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13894E-119B-95F7-1193-88D2244B2B46}"/>
              </a:ext>
            </a:extLst>
          </p:cNvPr>
          <p:cNvSpPr txBox="1"/>
          <p:nvPr/>
        </p:nvSpPr>
        <p:spPr>
          <a:xfrm>
            <a:off x="1583463" y="3110395"/>
            <a:ext cx="40267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9822E8-3A7F-9DAF-45EC-E8B20680D8A1}"/>
              </a:ext>
            </a:extLst>
          </p:cNvPr>
          <p:cNvSpPr txBox="1"/>
          <p:nvPr/>
        </p:nvSpPr>
        <p:spPr>
          <a:xfrm>
            <a:off x="1613835" y="3930900"/>
            <a:ext cx="29367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171866-BD80-ED94-CEEF-AC4BD9B0788E}"/>
              </a:ext>
            </a:extLst>
          </p:cNvPr>
          <p:cNvSpPr txBox="1"/>
          <p:nvPr/>
        </p:nvSpPr>
        <p:spPr>
          <a:xfrm>
            <a:off x="1692467" y="4868334"/>
            <a:ext cx="29367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13CA5A6-D05D-8B08-019A-4505E09479B2}"/>
              </a:ext>
            </a:extLst>
          </p:cNvPr>
          <p:cNvSpPr/>
          <p:nvPr/>
        </p:nvSpPr>
        <p:spPr>
          <a:xfrm>
            <a:off x="412595" y="5641120"/>
            <a:ext cx="1634862" cy="291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495B1D-09EC-89F8-D0B9-D58812238A45}"/>
              </a:ext>
            </a:extLst>
          </p:cNvPr>
          <p:cNvSpPr/>
          <p:nvPr/>
        </p:nvSpPr>
        <p:spPr>
          <a:xfrm>
            <a:off x="2194292" y="5099583"/>
            <a:ext cx="9336069" cy="174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800654-9EF4-0431-025D-12977D5D3895}"/>
              </a:ext>
            </a:extLst>
          </p:cNvPr>
          <p:cNvSpPr txBox="1"/>
          <p:nvPr/>
        </p:nvSpPr>
        <p:spPr>
          <a:xfrm>
            <a:off x="1900622" y="5038622"/>
            <a:ext cx="29367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F52B5B-D0F6-3028-DAD8-0BD37DB8C390}"/>
              </a:ext>
            </a:extLst>
          </p:cNvPr>
          <p:cNvSpPr txBox="1"/>
          <p:nvPr/>
        </p:nvSpPr>
        <p:spPr>
          <a:xfrm>
            <a:off x="2925317" y="5114822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519957-CBFD-3A2B-D211-2E8806281E8E}"/>
              </a:ext>
            </a:extLst>
          </p:cNvPr>
          <p:cNvSpPr txBox="1"/>
          <p:nvPr/>
        </p:nvSpPr>
        <p:spPr>
          <a:xfrm>
            <a:off x="3983466" y="5136961"/>
            <a:ext cx="42247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32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F9903E-5A48-A3D2-1675-A2D8775B9615}"/>
              </a:ext>
            </a:extLst>
          </p:cNvPr>
          <p:cNvSpPr txBox="1"/>
          <p:nvPr/>
        </p:nvSpPr>
        <p:spPr>
          <a:xfrm>
            <a:off x="5061410" y="5114822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48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189AA8-7622-3ACD-86D2-13BE7F28DF14}"/>
              </a:ext>
            </a:extLst>
          </p:cNvPr>
          <p:cNvSpPr txBox="1"/>
          <p:nvPr/>
        </p:nvSpPr>
        <p:spPr>
          <a:xfrm>
            <a:off x="6164391" y="5134685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64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045A87-670C-70D5-739C-01A322EECE9D}"/>
              </a:ext>
            </a:extLst>
          </p:cNvPr>
          <p:cNvSpPr txBox="1"/>
          <p:nvPr/>
        </p:nvSpPr>
        <p:spPr>
          <a:xfrm>
            <a:off x="7204306" y="5134685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80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7795A3-8C28-88F0-199A-C85BB9476ECD}"/>
              </a:ext>
            </a:extLst>
          </p:cNvPr>
          <p:cNvSpPr txBox="1"/>
          <p:nvPr/>
        </p:nvSpPr>
        <p:spPr>
          <a:xfrm>
            <a:off x="8286763" y="5097134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96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299942-3A8F-066D-2F83-9017A1163A3A}"/>
              </a:ext>
            </a:extLst>
          </p:cNvPr>
          <p:cNvSpPr txBox="1"/>
          <p:nvPr/>
        </p:nvSpPr>
        <p:spPr>
          <a:xfrm>
            <a:off x="9286970" y="5124052"/>
            <a:ext cx="5116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112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EC80D2-A396-ACC5-67AC-DB86C8E65EA8}"/>
              </a:ext>
            </a:extLst>
          </p:cNvPr>
          <p:cNvSpPr txBox="1"/>
          <p:nvPr/>
        </p:nvSpPr>
        <p:spPr>
          <a:xfrm>
            <a:off x="10409135" y="5134685"/>
            <a:ext cx="5116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128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C92338-C7B2-5CF8-BCF2-9A03320BE4BF}"/>
              </a:ext>
            </a:extLst>
          </p:cNvPr>
          <p:cNvSpPr/>
          <p:nvPr/>
        </p:nvSpPr>
        <p:spPr>
          <a:xfrm>
            <a:off x="2420452" y="5836937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46601B9-0D72-A524-DE10-871A849F28FA}"/>
              </a:ext>
            </a:extLst>
          </p:cNvPr>
          <p:cNvSpPr/>
          <p:nvPr/>
        </p:nvSpPr>
        <p:spPr>
          <a:xfrm>
            <a:off x="3531849" y="5844373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FC89ADC-C5B9-1A64-329B-72FAD51E12FB}"/>
              </a:ext>
            </a:extLst>
          </p:cNvPr>
          <p:cNvSpPr/>
          <p:nvPr/>
        </p:nvSpPr>
        <p:spPr>
          <a:xfrm>
            <a:off x="4624774" y="5851809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8214761-5466-4FCF-CDFC-BCFA5607CE79}"/>
              </a:ext>
            </a:extLst>
          </p:cNvPr>
          <p:cNvSpPr/>
          <p:nvPr/>
        </p:nvSpPr>
        <p:spPr>
          <a:xfrm>
            <a:off x="5654284" y="5859245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BFC9B71-EC91-21D9-7649-0D887BA7F208}"/>
              </a:ext>
            </a:extLst>
          </p:cNvPr>
          <p:cNvSpPr/>
          <p:nvPr/>
        </p:nvSpPr>
        <p:spPr>
          <a:xfrm>
            <a:off x="6693897" y="5866681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492E7E1-611A-E041-A424-E2BBDA805D81}"/>
              </a:ext>
            </a:extLst>
          </p:cNvPr>
          <p:cNvSpPr/>
          <p:nvPr/>
        </p:nvSpPr>
        <p:spPr>
          <a:xfrm>
            <a:off x="7768589" y="5874117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0C25DA-1FAB-B5AD-ACD9-2CA16889B81D}"/>
              </a:ext>
            </a:extLst>
          </p:cNvPr>
          <p:cNvSpPr/>
          <p:nvPr/>
        </p:nvSpPr>
        <p:spPr>
          <a:xfrm>
            <a:off x="8840260" y="5881553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52C6262-53DA-9C77-4184-FEA58BBA6FF7}"/>
              </a:ext>
            </a:extLst>
          </p:cNvPr>
          <p:cNvSpPr/>
          <p:nvPr/>
        </p:nvSpPr>
        <p:spPr>
          <a:xfrm>
            <a:off x="9921456" y="5888989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E0BE37-F332-204D-A1FB-236103D92389}"/>
              </a:ext>
            </a:extLst>
          </p:cNvPr>
          <p:cNvSpPr/>
          <p:nvPr/>
        </p:nvSpPr>
        <p:spPr>
          <a:xfrm>
            <a:off x="11021702" y="5874123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95B47-6168-D1AE-3A17-5DB99EDD4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4591E9-57FF-BC63-3E8F-80A3E6789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41" y="1281877"/>
            <a:ext cx="10498409" cy="5464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F36BE5-DAB2-DA01-3AB2-9620E3B9EA8A}"/>
              </a:ext>
            </a:extLst>
          </p:cNvPr>
          <p:cNvSpPr txBox="1"/>
          <p:nvPr/>
        </p:nvSpPr>
        <p:spPr>
          <a:xfrm>
            <a:off x="2187464" y="1690470"/>
            <a:ext cx="2958958" cy="13542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Hazard ratio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0.62 (0.41-0.95)</a:t>
            </a:r>
          </a:p>
          <a:p>
            <a:pPr algn="ctr">
              <a:spcBef>
                <a:spcPts val="12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 = 0.026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E7D485-D18F-E778-A556-13387B4A082D}"/>
              </a:ext>
            </a:extLst>
          </p:cNvPr>
          <p:cNvSpPr txBox="1"/>
          <p:nvPr/>
        </p:nvSpPr>
        <p:spPr>
          <a:xfrm>
            <a:off x="5610168" y="1850153"/>
            <a:ext cx="1896673" cy="80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56 events (15.3%)</a:t>
            </a:r>
          </a:p>
          <a:p>
            <a:pPr algn="ctr">
              <a:spcBef>
                <a:spcPts val="3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8.8 events per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100 patient-years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FE1AA-002F-42FE-DB12-D26506342FE4}"/>
              </a:ext>
            </a:extLst>
          </p:cNvPr>
          <p:cNvSpPr txBox="1"/>
          <p:nvPr/>
        </p:nvSpPr>
        <p:spPr>
          <a:xfrm>
            <a:off x="8100515" y="1904014"/>
            <a:ext cx="1069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5C8B5-78F4-1BD6-10CA-CD0A27E58450}"/>
              </a:ext>
            </a:extLst>
          </p:cNvPr>
          <p:cNvSpPr txBox="1"/>
          <p:nvPr/>
        </p:nvSpPr>
        <p:spPr>
          <a:xfrm>
            <a:off x="6069007" y="3903755"/>
            <a:ext cx="1782859" cy="80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36 events (9.9%)</a:t>
            </a:r>
          </a:p>
          <a:p>
            <a:pPr algn="ctr">
              <a:spcBef>
                <a:spcPts val="3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5.5 events per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100 patient-years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EAC7E-BA55-5E83-E94C-D216B810BBBE}"/>
              </a:ext>
            </a:extLst>
          </p:cNvPr>
          <p:cNvSpPr txBox="1"/>
          <p:nvPr/>
        </p:nvSpPr>
        <p:spPr>
          <a:xfrm>
            <a:off x="9084622" y="3274471"/>
            <a:ext cx="13987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Tirzepatide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661C4-6559-C01E-1EA2-D00A3B4EF399}"/>
              </a:ext>
            </a:extLst>
          </p:cNvPr>
          <p:cNvSpPr txBox="1"/>
          <p:nvPr/>
        </p:nvSpPr>
        <p:spPr>
          <a:xfrm>
            <a:off x="4776744" y="5545662"/>
            <a:ext cx="38139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From Randomization (Weeks)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E295D6-DFC8-82D8-01DD-64B6A4BA713A}"/>
              </a:ext>
            </a:extLst>
          </p:cNvPr>
          <p:cNvSpPr txBox="1"/>
          <p:nvPr/>
        </p:nvSpPr>
        <p:spPr>
          <a:xfrm rot="16200000">
            <a:off x="31558" y="3126143"/>
            <a:ext cx="28135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Cumulative Incidence (%)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E7A570-7083-7AFD-CCB3-5A4E77C39A8D}"/>
              </a:ext>
            </a:extLst>
          </p:cNvPr>
          <p:cNvSpPr txBox="1"/>
          <p:nvPr/>
        </p:nvSpPr>
        <p:spPr>
          <a:xfrm>
            <a:off x="1583463" y="1440038"/>
            <a:ext cx="40267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9DBE2-F0AA-F430-0F17-D2A9BD3B650D}"/>
              </a:ext>
            </a:extLst>
          </p:cNvPr>
          <p:cNvSpPr txBox="1"/>
          <p:nvPr/>
        </p:nvSpPr>
        <p:spPr>
          <a:xfrm>
            <a:off x="1583463" y="2380920"/>
            <a:ext cx="40267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F8DAE3-5B9D-EB53-A0DE-70C353A47721}"/>
              </a:ext>
            </a:extLst>
          </p:cNvPr>
          <p:cNvSpPr txBox="1"/>
          <p:nvPr/>
        </p:nvSpPr>
        <p:spPr>
          <a:xfrm>
            <a:off x="1583463" y="3274177"/>
            <a:ext cx="40267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14FBDD-B874-B02E-3C0A-84064FE64F7E}"/>
              </a:ext>
            </a:extLst>
          </p:cNvPr>
          <p:cNvSpPr txBox="1"/>
          <p:nvPr/>
        </p:nvSpPr>
        <p:spPr>
          <a:xfrm>
            <a:off x="1692467" y="4169060"/>
            <a:ext cx="29367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96175F-9A63-1C4B-8162-3D652AB531A5}"/>
              </a:ext>
            </a:extLst>
          </p:cNvPr>
          <p:cNvSpPr txBox="1"/>
          <p:nvPr/>
        </p:nvSpPr>
        <p:spPr>
          <a:xfrm>
            <a:off x="1692467" y="5032116"/>
            <a:ext cx="29367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0A7B41-AAAC-13CD-47DD-DE76D781B7B1}"/>
              </a:ext>
            </a:extLst>
          </p:cNvPr>
          <p:cNvSpPr/>
          <p:nvPr/>
        </p:nvSpPr>
        <p:spPr>
          <a:xfrm>
            <a:off x="1895232" y="5392972"/>
            <a:ext cx="9445558" cy="16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6F0FE7-18BC-D037-DD18-4436D33A8DA6}"/>
              </a:ext>
            </a:extLst>
          </p:cNvPr>
          <p:cNvSpPr txBox="1"/>
          <p:nvPr/>
        </p:nvSpPr>
        <p:spPr>
          <a:xfrm>
            <a:off x="1900622" y="5307179"/>
            <a:ext cx="29367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B49598-5269-3FE9-ADD0-5070F22EA93C}"/>
              </a:ext>
            </a:extLst>
          </p:cNvPr>
          <p:cNvSpPr txBox="1"/>
          <p:nvPr/>
        </p:nvSpPr>
        <p:spPr>
          <a:xfrm>
            <a:off x="2925317" y="5307179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5714DC-E1F8-12AC-95CD-02AC85DF60D2}"/>
              </a:ext>
            </a:extLst>
          </p:cNvPr>
          <p:cNvSpPr txBox="1"/>
          <p:nvPr/>
        </p:nvSpPr>
        <p:spPr>
          <a:xfrm>
            <a:off x="3983466" y="5307179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32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02E91D-E9E7-511F-DAFE-DCC2A9612E1B}"/>
              </a:ext>
            </a:extLst>
          </p:cNvPr>
          <p:cNvSpPr txBox="1"/>
          <p:nvPr/>
        </p:nvSpPr>
        <p:spPr>
          <a:xfrm>
            <a:off x="5063917" y="5307179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48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4E520E-343D-703C-B1E6-86D9B9065199}"/>
              </a:ext>
            </a:extLst>
          </p:cNvPr>
          <p:cNvSpPr txBox="1"/>
          <p:nvPr/>
        </p:nvSpPr>
        <p:spPr>
          <a:xfrm>
            <a:off x="6122066" y="5307179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64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017F0B-8B5B-C6A3-888B-68587B602714}"/>
              </a:ext>
            </a:extLst>
          </p:cNvPr>
          <p:cNvSpPr txBox="1"/>
          <p:nvPr/>
        </p:nvSpPr>
        <p:spPr>
          <a:xfrm>
            <a:off x="7213668" y="5307179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80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DED350-C8B5-E785-110F-22AD541019FA}"/>
              </a:ext>
            </a:extLst>
          </p:cNvPr>
          <p:cNvSpPr txBox="1"/>
          <p:nvPr/>
        </p:nvSpPr>
        <p:spPr>
          <a:xfrm>
            <a:off x="8227212" y="5307179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96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BDB866-7916-3A4E-EB9E-2B0A3E5A1008}"/>
              </a:ext>
            </a:extLst>
          </p:cNvPr>
          <p:cNvSpPr txBox="1"/>
          <p:nvPr/>
        </p:nvSpPr>
        <p:spPr>
          <a:xfrm>
            <a:off x="9249768" y="5307179"/>
            <a:ext cx="5116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6B5506-36A3-D105-A82B-03383792332C}"/>
              </a:ext>
            </a:extLst>
          </p:cNvPr>
          <p:cNvSpPr txBox="1"/>
          <p:nvPr/>
        </p:nvSpPr>
        <p:spPr>
          <a:xfrm>
            <a:off x="10310423" y="5307179"/>
            <a:ext cx="5116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128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A99F66-97FB-ACAF-1923-AF73F2607907}"/>
              </a:ext>
            </a:extLst>
          </p:cNvPr>
          <p:cNvSpPr/>
          <p:nvPr/>
        </p:nvSpPr>
        <p:spPr>
          <a:xfrm>
            <a:off x="412595" y="5719177"/>
            <a:ext cx="1634862" cy="291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ED2810-45B1-0A40-9D1D-44D0839DAA24}"/>
              </a:ext>
            </a:extLst>
          </p:cNvPr>
          <p:cNvSpPr/>
          <p:nvPr/>
        </p:nvSpPr>
        <p:spPr>
          <a:xfrm>
            <a:off x="2420452" y="6097364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8AE95D-4F4B-8250-D695-7CBB6BFD8C66}"/>
              </a:ext>
            </a:extLst>
          </p:cNvPr>
          <p:cNvSpPr/>
          <p:nvPr/>
        </p:nvSpPr>
        <p:spPr>
          <a:xfrm>
            <a:off x="3531849" y="6057175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647023-4DA2-E76A-EA09-E7D5E85B2E0F}"/>
              </a:ext>
            </a:extLst>
          </p:cNvPr>
          <p:cNvSpPr/>
          <p:nvPr/>
        </p:nvSpPr>
        <p:spPr>
          <a:xfrm>
            <a:off x="4614671" y="6064611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ECFE00-8743-BC90-C7DF-6566CA6AF6A1}"/>
              </a:ext>
            </a:extLst>
          </p:cNvPr>
          <p:cNvSpPr/>
          <p:nvPr/>
        </p:nvSpPr>
        <p:spPr>
          <a:xfrm>
            <a:off x="5654284" y="6214922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9D85A8-EAD8-0588-769C-1D0E823BA299}"/>
              </a:ext>
            </a:extLst>
          </p:cNvPr>
          <p:cNvSpPr/>
          <p:nvPr/>
        </p:nvSpPr>
        <p:spPr>
          <a:xfrm>
            <a:off x="6646272" y="6079483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7C64E8-B030-1283-7DF9-55DFD6414DD9}"/>
              </a:ext>
            </a:extLst>
          </p:cNvPr>
          <p:cNvSpPr/>
          <p:nvPr/>
        </p:nvSpPr>
        <p:spPr>
          <a:xfrm>
            <a:off x="7701914" y="6086919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AAD90F-F309-5229-F49B-4DAB5A57BB9E}"/>
              </a:ext>
            </a:extLst>
          </p:cNvPr>
          <p:cNvSpPr/>
          <p:nvPr/>
        </p:nvSpPr>
        <p:spPr>
          <a:xfrm>
            <a:off x="8802160" y="6094355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FDA9D7C-728A-B796-667C-654770951A92}"/>
              </a:ext>
            </a:extLst>
          </p:cNvPr>
          <p:cNvSpPr/>
          <p:nvPr/>
        </p:nvSpPr>
        <p:spPr>
          <a:xfrm>
            <a:off x="9902406" y="6101791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256BDB-0003-73F1-2FAE-A430D4FCA43B}"/>
              </a:ext>
            </a:extLst>
          </p:cNvPr>
          <p:cNvSpPr/>
          <p:nvPr/>
        </p:nvSpPr>
        <p:spPr>
          <a:xfrm>
            <a:off x="11002652" y="6086925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940BE9-28EC-DB57-59D7-6B49C3C4CD2C}"/>
              </a:ext>
            </a:extLst>
          </p:cNvPr>
          <p:cNvSpPr/>
          <p:nvPr/>
        </p:nvSpPr>
        <p:spPr>
          <a:xfrm>
            <a:off x="0" y="-12011"/>
            <a:ext cx="12192000" cy="11510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3600" dirty="0">
                <a:latin typeface="Times"/>
                <a:cs typeface="Times"/>
              </a:rPr>
              <a:t>SUMMIT Primary Endpoint: Time-to-First-Event for Cardiovascular Death or Worsening Heart Failure (</a:t>
            </a:r>
            <a:r>
              <a:rPr lang="en-US" sz="3600" dirty="0">
                <a:latin typeface="Symbol" pitchFamily="2" charset="2"/>
                <a:cs typeface="Times"/>
              </a:rPr>
              <a:t>a</a:t>
            </a:r>
            <a:r>
              <a:rPr lang="en-US" sz="3600" dirty="0">
                <a:latin typeface="Times"/>
                <a:cs typeface="Times"/>
              </a:rPr>
              <a:t>=0.04)</a:t>
            </a:r>
          </a:p>
        </p:txBody>
      </p:sp>
    </p:spTree>
    <p:extLst>
      <p:ext uri="{BB962C8B-B14F-4D97-AF65-F5344CB8AC3E}">
        <p14:creationId xmlns:p14="http://schemas.microsoft.com/office/powerpoint/2010/main" val="2364185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BB966F-1FC2-9816-1406-DB681D71D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36" y="1495425"/>
            <a:ext cx="10518114" cy="54145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1166A0-8FAB-A559-6B9F-7B858F2302F5}"/>
              </a:ext>
            </a:extLst>
          </p:cNvPr>
          <p:cNvSpPr/>
          <p:nvPr/>
        </p:nvSpPr>
        <p:spPr>
          <a:xfrm>
            <a:off x="0" y="-12011"/>
            <a:ext cx="12192000" cy="11510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3600" dirty="0">
                <a:latin typeface="Times"/>
                <a:cs typeface="Times"/>
              </a:rPr>
              <a:t>SUMMIT: Cardiovascular Death or Worsening Heart Failure Requiring Hospitalization or Urgent IV Drugs (</a:t>
            </a:r>
            <a:r>
              <a:rPr lang="en-US" sz="3600" dirty="0">
                <a:latin typeface="Symbol" pitchFamily="2" charset="2"/>
                <a:cs typeface="Times"/>
              </a:rPr>
              <a:t>a</a:t>
            </a:r>
            <a:r>
              <a:rPr lang="en-US" sz="3600" dirty="0">
                <a:latin typeface="Times"/>
                <a:cs typeface="Times"/>
              </a:rPr>
              <a:t>=0.04)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973B7C-D47E-B838-EB1B-EBF82185B9D0}"/>
              </a:ext>
            </a:extLst>
          </p:cNvPr>
          <p:cNvSpPr txBox="1"/>
          <p:nvPr/>
        </p:nvSpPr>
        <p:spPr>
          <a:xfrm>
            <a:off x="2292243" y="1973083"/>
            <a:ext cx="2958958" cy="132856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Hazard ratio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0.57 (0.34-0.95)</a:t>
            </a:r>
          </a:p>
          <a:p>
            <a:pPr algn="ctr">
              <a:spcBef>
                <a:spcPts val="1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 = 0.03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6AA5A-42A0-5142-0D4A-C1CA3B3AB2AE}"/>
              </a:ext>
            </a:extLst>
          </p:cNvPr>
          <p:cNvSpPr txBox="1"/>
          <p:nvPr/>
        </p:nvSpPr>
        <p:spPr>
          <a:xfrm>
            <a:off x="4832499" y="5835588"/>
            <a:ext cx="38139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From Randomization (Weeks)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928C5D-60ED-A3B7-0EE8-1F2D3297D699}"/>
              </a:ext>
            </a:extLst>
          </p:cNvPr>
          <p:cNvSpPr txBox="1"/>
          <p:nvPr/>
        </p:nvSpPr>
        <p:spPr>
          <a:xfrm rot="16200000">
            <a:off x="87313" y="3326861"/>
            <a:ext cx="28135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Cumulative Incidence (%)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340CED-04BB-9DED-1038-6AC4A87A4378}"/>
              </a:ext>
            </a:extLst>
          </p:cNvPr>
          <p:cNvSpPr txBox="1"/>
          <p:nvPr/>
        </p:nvSpPr>
        <p:spPr>
          <a:xfrm>
            <a:off x="1639217" y="1647028"/>
            <a:ext cx="40267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1A5C80-09C7-CF4C-9702-40286B119289}"/>
              </a:ext>
            </a:extLst>
          </p:cNvPr>
          <p:cNvSpPr txBox="1"/>
          <p:nvPr/>
        </p:nvSpPr>
        <p:spPr>
          <a:xfrm>
            <a:off x="1639217" y="2796990"/>
            <a:ext cx="40267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D7283F-8816-A42A-EF64-C5A0AF5BB6EC}"/>
              </a:ext>
            </a:extLst>
          </p:cNvPr>
          <p:cNvSpPr txBox="1"/>
          <p:nvPr/>
        </p:nvSpPr>
        <p:spPr>
          <a:xfrm>
            <a:off x="1748222" y="4032219"/>
            <a:ext cx="29367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1AAA8F-AA86-8018-5772-2C08B11FC0E3}"/>
              </a:ext>
            </a:extLst>
          </p:cNvPr>
          <p:cNvSpPr txBox="1"/>
          <p:nvPr/>
        </p:nvSpPr>
        <p:spPr>
          <a:xfrm>
            <a:off x="1748222" y="5310891"/>
            <a:ext cx="29367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636B5A-0034-C3BF-A4D5-A30DEC2DDC40}"/>
              </a:ext>
            </a:extLst>
          </p:cNvPr>
          <p:cNvSpPr/>
          <p:nvPr/>
        </p:nvSpPr>
        <p:spPr>
          <a:xfrm>
            <a:off x="468350" y="5919892"/>
            <a:ext cx="1634862" cy="291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AF9934-8B9E-BCEB-1FF4-5CF8B0A7BCB4}"/>
              </a:ext>
            </a:extLst>
          </p:cNvPr>
          <p:cNvSpPr/>
          <p:nvPr/>
        </p:nvSpPr>
        <p:spPr>
          <a:xfrm>
            <a:off x="2060478" y="5573014"/>
            <a:ext cx="9336069" cy="174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23A18C-50C4-2F50-34BB-ADE17A46BAA3}"/>
              </a:ext>
            </a:extLst>
          </p:cNvPr>
          <p:cNvSpPr txBox="1"/>
          <p:nvPr/>
        </p:nvSpPr>
        <p:spPr>
          <a:xfrm>
            <a:off x="1956377" y="5574803"/>
            <a:ext cx="29367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6F527F-C957-92C5-9F21-4D982436079E}"/>
              </a:ext>
            </a:extLst>
          </p:cNvPr>
          <p:cNvSpPr txBox="1"/>
          <p:nvPr/>
        </p:nvSpPr>
        <p:spPr>
          <a:xfrm>
            <a:off x="2981072" y="5574803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FCDC19-C8AC-FE14-3928-9CA011E7FC11}"/>
              </a:ext>
            </a:extLst>
          </p:cNvPr>
          <p:cNvSpPr txBox="1"/>
          <p:nvPr/>
        </p:nvSpPr>
        <p:spPr>
          <a:xfrm>
            <a:off x="4039221" y="5574803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32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B15227-BF12-661C-F9D6-D4B2347FC7E6}"/>
              </a:ext>
            </a:extLst>
          </p:cNvPr>
          <p:cNvSpPr txBox="1"/>
          <p:nvPr/>
        </p:nvSpPr>
        <p:spPr>
          <a:xfrm>
            <a:off x="5119672" y="5574803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48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6941A2-1938-A0F1-B1A3-4D4BCCC725F6}"/>
              </a:ext>
            </a:extLst>
          </p:cNvPr>
          <p:cNvSpPr txBox="1"/>
          <p:nvPr/>
        </p:nvSpPr>
        <p:spPr>
          <a:xfrm>
            <a:off x="6177821" y="5574803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64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0E1C0C-0C34-0F3A-0DDE-065D3A38F645}"/>
              </a:ext>
            </a:extLst>
          </p:cNvPr>
          <p:cNvSpPr txBox="1"/>
          <p:nvPr/>
        </p:nvSpPr>
        <p:spPr>
          <a:xfrm>
            <a:off x="7269423" y="5574803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80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56A2F8-78D0-C016-C12E-3904E1FD2C17}"/>
              </a:ext>
            </a:extLst>
          </p:cNvPr>
          <p:cNvSpPr txBox="1"/>
          <p:nvPr/>
        </p:nvSpPr>
        <p:spPr>
          <a:xfrm>
            <a:off x="8282967" y="5574803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96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69E792-A4E1-ABD7-0B74-4B86287C131F}"/>
              </a:ext>
            </a:extLst>
          </p:cNvPr>
          <p:cNvSpPr txBox="1"/>
          <p:nvPr/>
        </p:nvSpPr>
        <p:spPr>
          <a:xfrm>
            <a:off x="9343623" y="5574803"/>
            <a:ext cx="5116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E001B6-27A3-8388-D0FB-5001AA0888FA}"/>
              </a:ext>
            </a:extLst>
          </p:cNvPr>
          <p:cNvSpPr txBox="1"/>
          <p:nvPr/>
        </p:nvSpPr>
        <p:spPr>
          <a:xfrm>
            <a:off x="10404278" y="5574803"/>
            <a:ext cx="5116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128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4BF094-5D09-DCE6-6C93-0427BE0E4004}"/>
              </a:ext>
            </a:extLst>
          </p:cNvPr>
          <p:cNvSpPr txBox="1"/>
          <p:nvPr/>
        </p:nvSpPr>
        <p:spPr>
          <a:xfrm>
            <a:off x="-10857" y="1132755"/>
            <a:ext cx="1223149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Primary Events Treated With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Oral Diuretic Intensification Are Omitted From Analysis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54139A-4C09-29BC-A968-F31747BB8590}"/>
              </a:ext>
            </a:extLst>
          </p:cNvPr>
          <p:cNvSpPr/>
          <p:nvPr/>
        </p:nvSpPr>
        <p:spPr>
          <a:xfrm>
            <a:off x="8484304" y="2088680"/>
            <a:ext cx="960779" cy="487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68EFD7-CFF3-E236-37EE-35039A4C5BE0}"/>
              </a:ext>
            </a:extLst>
          </p:cNvPr>
          <p:cNvSpPr/>
          <p:nvPr/>
        </p:nvSpPr>
        <p:spPr>
          <a:xfrm>
            <a:off x="9509346" y="3785269"/>
            <a:ext cx="1373212" cy="487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2C268A-D932-97CC-4FE5-DF4DC86C8CA2}"/>
              </a:ext>
            </a:extLst>
          </p:cNvPr>
          <p:cNvSpPr txBox="1"/>
          <p:nvPr/>
        </p:nvSpPr>
        <p:spPr>
          <a:xfrm>
            <a:off x="8375559" y="2147640"/>
            <a:ext cx="1069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CB66EB-6840-4E73-636A-78BFA14D5CD0}"/>
              </a:ext>
            </a:extLst>
          </p:cNvPr>
          <p:cNvSpPr txBox="1"/>
          <p:nvPr/>
        </p:nvSpPr>
        <p:spPr>
          <a:xfrm>
            <a:off x="7862171" y="4282069"/>
            <a:ext cx="13987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Tirzepatide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043F5C-711A-F2FA-D781-57EBAC352024}"/>
              </a:ext>
            </a:extLst>
          </p:cNvPr>
          <p:cNvSpPr/>
          <p:nvPr/>
        </p:nvSpPr>
        <p:spPr>
          <a:xfrm>
            <a:off x="2461804" y="6250691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38DBCB-B702-0205-A8D1-836E32938B4B}"/>
              </a:ext>
            </a:extLst>
          </p:cNvPr>
          <p:cNvSpPr/>
          <p:nvPr/>
        </p:nvSpPr>
        <p:spPr>
          <a:xfrm>
            <a:off x="3554151" y="6258127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5D4EDE-2034-B688-3A0E-0F344602E45B}"/>
              </a:ext>
            </a:extLst>
          </p:cNvPr>
          <p:cNvSpPr/>
          <p:nvPr/>
        </p:nvSpPr>
        <p:spPr>
          <a:xfrm>
            <a:off x="4665548" y="6294138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ECEFAD9-A91B-4475-3992-4B34B8103E80}"/>
              </a:ext>
            </a:extLst>
          </p:cNvPr>
          <p:cNvSpPr/>
          <p:nvPr/>
        </p:nvSpPr>
        <p:spPr>
          <a:xfrm>
            <a:off x="5733736" y="6330149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108CD8B-AFC1-1119-627B-BD9D17A4593E}"/>
              </a:ext>
            </a:extLst>
          </p:cNvPr>
          <p:cNvSpPr/>
          <p:nvPr/>
        </p:nvSpPr>
        <p:spPr>
          <a:xfrm>
            <a:off x="6773349" y="6251860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893002F-C3CC-17CC-06E3-F9D12A7FB191}"/>
              </a:ext>
            </a:extLst>
          </p:cNvPr>
          <p:cNvSpPr/>
          <p:nvPr/>
        </p:nvSpPr>
        <p:spPr>
          <a:xfrm>
            <a:off x="7848041" y="6252493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BC4E405-EA35-1A61-6CF0-B7CAC6A2FC25}"/>
              </a:ext>
            </a:extLst>
          </p:cNvPr>
          <p:cNvSpPr/>
          <p:nvPr/>
        </p:nvSpPr>
        <p:spPr>
          <a:xfrm>
            <a:off x="8929237" y="6257207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26516ED-86EA-F52E-2375-C1C57B0358F1}"/>
              </a:ext>
            </a:extLst>
          </p:cNvPr>
          <p:cNvSpPr/>
          <p:nvPr/>
        </p:nvSpPr>
        <p:spPr>
          <a:xfrm>
            <a:off x="10002269" y="6257840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C5A8637-78FD-F8C5-5FE9-8BCECAA6848E}"/>
              </a:ext>
            </a:extLst>
          </p:cNvPr>
          <p:cNvSpPr/>
          <p:nvPr/>
        </p:nvSpPr>
        <p:spPr>
          <a:xfrm>
            <a:off x="11072579" y="6335502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5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870B6E-FB1A-3B57-1463-7B776620DBF3}"/>
              </a:ext>
            </a:extLst>
          </p:cNvPr>
          <p:cNvSpPr/>
          <p:nvPr/>
        </p:nvSpPr>
        <p:spPr>
          <a:xfrm>
            <a:off x="0" y="-12011"/>
            <a:ext cx="12192000" cy="11510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3500" dirty="0">
                <a:latin typeface="Times"/>
                <a:cs typeface="Times"/>
              </a:rPr>
              <a:t>Effect of </a:t>
            </a:r>
            <a:r>
              <a:rPr lang="en-US" sz="3500" dirty="0" err="1">
                <a:latin typeface="Times"/>
                <a:cs typeface="Times"/>
              </a:rPr>
              <a:t>Tirzepatide</a:t>
            </a:r>
            <a:r>
              <a:rPr lang="en-US" sz="3500" dirty="0">
                <a:latin typeface="Times"/>
                <a:cs typeface="Times"/>
              </a:rPr>
              <a:t> on Worsening Heart Failure Requiring Hospitalization or Urgent Intravenous Drugs for Heart Failure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6AD08-1EE5-273C-9C08-E0ECAF1EB82B}"/>
              </a:ext>
            </a:extLst>
          </p:cNvPr>
          <p:cNvSpPr txBox="1"/>
          <p:nvPr/>
        </p:nvSpPr>
        <p:spPr>
          <a:xfrm>
            <a:off x="9406516" y="2130473"/>
            <a:ext cx="2300630" cy="26776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Hazard ratio for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hospitalizations for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HR 0.44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(0.22-0.87)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 = 0.018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636EBF5-3513-221A-33EB-74B28924CC61}"/>
              </a:ext>
            </a:extLst>
          </p:cNvPr>
          <p:cNvGrpSpPr/>
          <p:nvPr/>
        </p:nvGrpSpPr>
        <p:grpSpPr>
          <a:xfrm>
            <a:off x="678180" y="1400989"/>
            <a:ext cx="8454669" cy="5301527"/>
            <a:chOff x="678180" y="978408"/>
            <a:chExt cx="10835640" cy="556799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FDA1D5-B240-C820-12A4-72A6E164F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180" y="978408"/>
              <a:ext cx="10835640" cy="556799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DD3C368-9086-D6B1-7E33-297F06E938AF}"/>
                </a:ext>
              </a:extLst>
            </p:cNvPr>
            <p:cNvSpPr/>
            <p:nvPr/>
          </p:nvSpPr>
          <p:spPr>
            <a:xfrm>
              <a:off x="7656723" y="1927399"/>
              <a:ext cx="870332" cy="496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BBD882E-2013-D354-34A9-6B9E468E96ED}"/>
                </a:ext>
              </a:extLst>
            </p:cNvPr>
            <p:cNvSpPr/>
            <p:nvPr/>
          </p:nvSpPr>
          <p:spPr>
            <a:xfrm>
              <a:off x="9227361" y="3898543"/>
              <a:ext cx="1398780" cy="496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E720BAA-F224-FC7F-F0B7-876DBA717CB1}"/>
                </a:ext>
              </a:extLst>
            </p:cNvPr>
            <p:cNvSpPr txBox="1"/>
            <p:nvPr/>
          </p:nvSpPr>
          <p:spPr>
            <a:xfrm>
              <a:off x="7764784" y="1846427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Placebo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F95F916-D447-63BE-6F8D-72908DB012D7}"/>
                </a:ext>
              </a:extLst>
            </p:cNvPr>
            <p:cNvSpPr/>
            <p:nvPr/>
          </p:nvSpPr>
          <p:spPr>
            <a:xfrm>
              <a:off x="2241395" y="1187805"/>
              <a:ext cx="2966225" cy="830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45D020-18CB-0016-56AD-F50639F8F136}"/>
                </a:ext>
              </a:extLst>
            </p:cNvPr>
            <p:cNvSpPr txBox="1"/>
            <p:nvPr/>
          </p:nvSpPr>
          <p:spPr>
            <a:xfrm>
              <a:off x="8876624" y="4024577"/>
              <a:ext cx="1398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Tirzepatide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8AC1851-FF9D-0366-C64B-9E4623FDD45C}"/>
              </a:ext>
            </a:extLst>
          </p:cNvPr>
          <p:cNvSpPr txBox="1"/>
          <p:nvPr/>
        </p:nvSpPr>
        <p:spPr>
          <a:xfrm>
            <a:off x="2046917" y="1636453"/>
            <a:ext cx="2958958" cy="132856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Hazard ratio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0.41 (0.22-0.75)</a:t>
            </a:r>
          </a:p>
          <a:p>
            <a:pPr algn="ctr">
              <a:spcBef>
                <a:spcPts val="1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 = 0.004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1E258F-01F1-CCAE-F3C1-C0BF9531401D}"/>
              </a:ext>
            </a:extLst>
          </p:cNvPr>
          <p:cNvSpPr txBox="1"/>
          <p:nvPr/>
        </p:nvSpPr>
        <p:spPr>
          <a:xfrm>
            <a:off x="1536352" y="4954057"/>
            <a:ext cx="29367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6B0C4E-7AEE-73DC-9707-6C04080F540B}"/>
              </a:ext>
            </a:extLst>
          </p:cNvPr>
          <p:cNvSpPr/>
          <p:nvPr/>
        </p:nvSpPr>
        <p:spPr>
          <a:xfrm>
            <a:off x="1333500" y="1839951"/>
            <a:ext cx="283427" cy="3114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D2962B-7C47-F8D7-6A87-0835A1304BA5}"/>
              </a:ext>
            </a:extLst>
          </p:cNvPr>
          <p:cNvSpPr txBox="1"/>
          <p:nvPr/>
        </p:nvSpPr>
        <p:spPr>
          <a:xfrm>
            <a:off x="1427347" y="1389391"/>
            <a:ext cx="40267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41A2AE-DA41-9DCC-5D28-AD75E980822A}"/>
              </a:ext>
            </a:extLst>
          </p:cNvPr>
          <p:cNvSpPr txBox="1"/>
          <p:nvPr/>
        </p:nvSpPr>
        <p:spPr>
          <a:xfrm>
            <a:off x="1427347" y="2567697"/>
            <a:ext cx="40267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F22D07-03D4-4EED-E317-19994E0EF5DF}"/>
              </a:ext>
            </a:extLst>
          </p:cNvPr>
          <p:cNvSpPr txBox="1"/>
          <p:nvPr/>
        </p:nvSpPr>
        <p:spPr>
          <a:xfrm>
            <a:off x="1536352" y="3742293"/>
            <a:ext cx="29367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35F903-781A-AC6E-D178-036185AFA86E}"/>
              </a:ext>
            </a:extLst>
          </p:cNvPr>
          <p:cNvSpPr txBox="1"/>
          <p:nvPr/>
        </p:nvSpPr>
        <p:spPr>
          <a:xfrm rot="16200000">
            <a:off x="-146859" y="3181898"/>
            <a:ext cx="28135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Cumulative Incidence (%)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4EA16BF-B038-B815-49F5-F7352F1558AF}"/>
              </a:ext>
            </a:extLst>
          </p:cNvPr>
          <p:cNvSpPr/>
          <p:nvPr/>
        </p:nvSpPr>
        <p:spPr>
          <a:xfrm>
            <a:off x="1536352" y="5236856"/>
            <a:ext cx="7870164" cy="13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E82782-9959-0949-A998-904EA13A40F9}"/>
              </a:ext>
            </a:extLst>
          </p:cNvPr>
          <p:cNvSpPr txBox="1"/>
          <p:nvPr/>
        </p:nvSpPr>
        <p:spPr>
          <a:xfrm>
            <a:off x="1733356" y="5162215"/>
            <a:ext cx="29367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253F3B-C3F8-2D46-8A56-8850CE734112}"/>
              </a:ext>
            </a:extLst>
          </p:cNvPr>
          <p:cNvSpPr txBox="1"/>
          <p:nvPr/>
        </p:nvSpPr>
        <p:spPr>
          <a:xfrm>
            <a:off x="2512727" y="5162215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D40FCE-1162-8709-17C1-79097144EE4D}"/>
              </a:ext>
            </a:extLst>
          </p:cNvPr>
          <p:cNvSpPr txBox="1"/>
          <p:nvPr/>
        </p:nvSpPr>
        <p:spPr>
          <a:xfrm>
            <a:off x="3336703" y="5162215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32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520467-5DBE-03A0-BF18-9E45F55B3C9E}"/>
              </a:ext>
            </a:extLst>
          </p:cNvPr>
          <p:cNvSpPr txBox="1"/>
          <p:nvPr/>
        </p:nvSpPr>
        <p:spPr>
          <a:xfrm>
            <a:off x="4182979" y="5162215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48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626BED-4DD7-B1D7-D891-5596D0AAB89C}"/>
              </a:ext>
            </a:extLst>
          </p:cNvPr>
          <p:cNvSpPr txBox="1"/>
          <p:nvPr/>
        </p:nvSpPr>
        <p:spPr>
          <a:xfrm>
            <a:off x="4995801" y="5162215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64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75700-9C6E-CEFF-663D-173EB43D2AA1}"/>
              </a:ext>
            </a:extLst>
          </p:cNvPr>
          <p:cNvSpPr txBox="1"/>
          <p:nvPr/>
        </p:nvSpPr>
        <p:spPr>
          <a:xfrm>
            <a:off x="5842071" y="5162215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80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AB8E6C-A7C5-90FA-0A59-DD272D61DE05}"/>
              </a:ext>
            </a:extLst>
          </p:cNvPr>
          <p:cNvSpPr txBox="1"/>
          <p:nvPr/>
        </p:nvSpPr>
        <p:spPr>
          <a:xfrm>
            <a:off x="6677198" y="5162215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96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E9EDD09-E685-E954-4F57-AC03574B9C29}"/>
              </a:ext>
            </a:extLst>
          </p:cNvPr>
          <p:cNvSpPr txBox="1"/>
          <p:nvPr/>
        </p:nvSpPr>
        <p:spPr>
          <a:xfrm>
            <a:off x="7447922" y="5162215"/>
            <a:ext cx="5116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C391DC-AB9A-A6A4-0FAC-328B9CAACF08}"/>
              </a:ext>
            </a:extLst>
          </p:cNvPr>
          <p:cNvSpPr txBox="1"/>
          <p:nvPr/>
        </p:nvSpPr>
        <p:spPr>
          <a:xfrm>
            <a:off x="8285557" y="5162215"/>
            <a:ext cx="5116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128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CED905-EC0B-56C9-6DCF-6B5E12E633E8}"/>
              </a:ext>
            </a:extLst>
          </p:cNvPr>
          <p:cNvSpPr txBox="1"/>
          <p:nvPr/>
        </p:nvSpPr>
        <p:spPr>
          <a:xfrm>
            <a:off x="3589304" y="5484302"/>
            <a:ext cx="38139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From Randomization (Weeks)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DD29E6-C298-AF65-E763-39A144A58661}"/>
              </a:ext>
            </a:extLst>
          </p:cNvPr>
          <p:cNvSpPr/>
          <p:nvPr/>
        </p:nvSpPr>
        <p:spPr>
          <a:xfrm>
            <a:off x="468350" y="5919892"/>
            <a:ext cx="1634862" cy="291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8992E1-C365-BB89-D6AC-28CAFA73AA1E}"/>
              </a:ext>
            </a:extLst>
          </p:cNvPr>
          <p:cNvSpPr/>
          <p:nvPr/>
        </p:nvSpPr>
        <p:spPr>
          <a:xfrm>
            <a:off x="2108219" y="6138018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292D4D9-4269-BBD3-A3BB-0618CD1A2BD6}"/>
              </a:ext>
            </a:extLst>
          </p:cNvPr>
          <p:cNvSpPr/>
          <p:nvPr/>
        </p:nvSpPr>
        <p:spPr>
          <a:xfrm>
            <a:off x="2985445" y="6145454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4380055-4913-4953-4333-F6A3066B2E98}"/>
              </a:ext>
            </a:extLst>
          </p:cNvPr>
          <p:cNvSpPr/>
          <p:nvPr/>
        </p:nvSpPr>
        <p:spPr>
          <a:xfrm>
            <a:off x="3840361" y="6152890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EC33073-EE72-5B0D-E2D6-35843F49C03F}"/>
              </a:ext>
            </a:extLst>
          </p:cNvPr>
          <p:cNvSpPr/>
          <p:nvPr/>
        </p:nvSpPr>
        <p:spPr>
          <a:xfrm>
            <a:off x="4617224" y="6160326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468876-F930-455E-6C42-AAAED811D949}"/>
              </a:ext>
            </a:extLst>
          </p:cNvPr>
          <p:cNvSpPr/>
          <p:nvPr/>
        </p:nvSpPr>
        <p:spPr>
          <a:xfrm>
            <a:off x="5416383" y="6167762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9BDCCED-B01F-04BD-8A30-1EA2CBF16100}"/>
              </a:ext>
            </a:extLst>
          </p:cNvPr>
          <p:cNvSpPr/>
          <p:nvPr/>
        </p:nvSpPr>
        <p:spPr>
          <a:xfrm>
            <a:off x="6327072" y="6175198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D47264A-993D-E157-DB1A-E18083764935}"/>
              </a:ext>
            </a:extLst>
          </p:cNvPr>
          <p:cNvSpPr/>
          <p:nvPr/>
        </p:nvSpPr>
        <p:spPr>
          <a:xfrm>
            <a:off x="7159685" y="6182634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996B9C3-A87C-B439-F243-98BA00930D50}"/>
              </a:ext>
            </a:extLst>
          </p:cNvPr>
          <p:cNvSpPr/>
          <p:nvPr/>
        </p:nvSpPr>
        <p:spPr>
          <a:xfrm>
            <a:off x="7936547" y="6190070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BAEA35-7B53-FFB6-C7F3-957A3899B24F}"/>
              </a:ext>
            </a:extLst>
          </p:cNvPr>
          <p:cNvSpPr/>
          <p:nvPr/>
        </p:nvSpPr>
        <p:spPr>
          <a:xfrm>
            <a:off x="10709469" y="6175204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DD46567-8ED4-F7D6-AD8D-D35085AB6A07}"/>
              </a:ext>
            </a:extLst>
          </p:cNvPr>
          <p:cNvSpPr/>
          <p:nvPr/>
        </p:nvSpPr>
        <p:spPr>
          <a:xfrm>
            <a:off x="8824924" y="6219807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67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907B52DA-DE41-7B3D-1F68-CA58F5F085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" r="2583" b="10757"/>
          <a:stretch/>
        </p:blipFill>
        <p:spPr>
          <a:xfrm>
            <a:off x="613495" y="1614270"/>
            <a:ext cx="10569530" cy="48985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0C11D1-742E-F13E-0BC6-760AA8BA06B8}"/>
              </a:ext>
            </a:extLst>
          </p:cNvPr>
          <p:cNvSpPr/>
          <p:nvPr/>
        </p:nvSpPr>
        <p:spPr>
          <a:xfrm>
            <a:off x="0" y="-12011"/>
            <a:ext cx="12192000" cy="9598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4000" dirty="0">
                <a:latin typeface="Times"/>
                <a:cs typeface="Times"/>
              </a:rPr>
              <a:t>SUMMIT: Effect of </a:t>
            </a:r>
            <a:r>
              <a:rPr lang="en-US" sz="4000" dirty="0" err="1">
                <a:latin typeface="Times"/>
                <a:cs typeface="Times"/>
              </a:rPr>
              <a:t>Tirzepatide</a:t>
            </a:r>
            <a:r>
              <a:rPr lang="en-US" sz="4000" dirty="0">
                <a:latin typeface="Times"/>
                <a:cs typeface="Times"/>
              </a:rPr>
              <a:t> on All-Cause Mortality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95CCBA-CF4E-B24C-76AC-420557C65F46}"/>
              </a:ext>
            </a:extLst>
          </p:cNvPr>
          <p:cNvSpPr txBox="1"/>
          <p:nvPr/>
        </p:nvSpPr>
        <p:spPr>
          <a:xfrm>
            <a:off x="2203481" y="1784463"/>
            <a:ext cx="2958958" cy="67710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Hazard ratio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1.25 (0.63-2.45)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6FAE0A-DD9C-0C18-6E8C-1935355160C0}"/>
              </a:ext>
            </a:extLst>
          </p:cNvPr>
          <p:cNvSpPr/>
          <p:nvPr/>
        </p:nvSpPr>
        <p:spPr>
          <a:xfrm>
            <a:off x="6774727" y="1184868"/>
            <a:ext cx="4660658" cy="16376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450B38-6BE2-492E-E53D-23AE5E5785DF}"/>
              </a:ext>
            </a:extLst>
          </p:cNvPr>
          <p:cNvSpPr txBox="1"/>
          <p:nvPr/>
        </p:nvSpPr>
        <p:spPr>
          <a:xfrm>
            <a:off x="8390953" y="4043704"/>
            <a:ext cx="13987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Tirzepatide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A72B15-7D06-E522-72B5-EB81FF0DA8BA}"/>
              </a:ext>
            </a:extLst>
          </p:cNvPr>
          <p:cNvSpPr/>
          <p:nvPr/>
        </p:nvSpPr>
        <p:spPr>
          <a:xfrm>
            <a:off x="10069157" y="4097007"/>
            <a:ext cx="871369" cy="364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859B71-E3A6-5291-3482-50C9CE7DAB26}"/>
              </a:ext>
            </a:extLst>
          </p:cNvPr>
          <p:cNvSpPr/>
          <p:nvPr/>
        </p:nvSpPr>
        <p:spPr>
          <a:xfrm>
            <a:off x="10055466" y="4918323"/>
            <a:ext cx="871369" cy="425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48990C0-E02C-A3B6-3C38-7B623C017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522641"/>
              </p:ext>
            </p:extLst>
          </p:nvPr>
        </p:nvGraphicFramePr>
        <p:xfrm>
          <a:off x="6881314" y="1202367"/>
          <a:ext cx="4476203" cy="1582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711">
                  <a:extLst>
                    <a:ext uri="{9D8B030D-6E8A-4147-A177-3AD203B41FA5}">
                      <a16:colId xmlns:a16="http://schemas.microsoft.com/office/drawing/2014/main" val="1857435653"/>
                    </a:ext>
                  </a:extLst>
                </a:gridCol>
                <a:gridCol w="1297814">
                  <a:extLst>
                    <a:ext uri="{9D8B030D-6E8A-4147-A177-3AD203B41FA5}">
                      <a16:colId xmlns:a16="http://schemas.microsoft.com/office/drawing/2014/main" val="1352290129"/>
                    </a:ext>
                  </a:extLst>
                </a:gridCol>
                <a:gridCol w="1231678">
                  <a:extLst>
                    <a:ext uri="{9D8B030D-6E8A-4147-A177-3AD203B41FA5}">
                      <a16:colId xmlns:a16="http://schemas.microsoft.com/office/drawing/2014/main" val="3263953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Tirzepatide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081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Cardiovascular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962039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Undetermined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637982"/>
                  </a:ext>
                </a:extLst>
              </a:tr>
              <a:tr h="2520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Non-cardiovascular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792761"/>
                  </a:ext>
                </a:extLst>
              </a:tr>
              <a:tr h="25021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1800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Missing vital status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523371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6F52F8-4033-B918-07FE-527335C7CF61}"/>
              </a:ext>
            </a:extLst>
          </p:cNvPr>
          <p:cNvCxnSpPr/>
          <p:nvPr/>
        </p:nvCxnSpPr>
        <p:spPr>
          <a:xfrm>
            <a:off x="6913972" y="2460776"/>
            <a:ext cx="435274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0594C0-2C70-3653-254B-18DAAF251248}"/>
              </a:ext>
            </a:extLst>
          </p:cNvPr>
          <p:cNvSpPr txBox="1"/>
          <p:nvPr/>
        </p:nvSpPr>
        <p:spPr>
          <a:xfrm rot="16200000">
            <a:off x="87313" y="3326861"/>
            <a:ext cx="28135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Cumulative Incidence (%)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AE9A84-488C-632B-493B-DE9A4EBFCF63}"/>
              </a:ext>
            </a:extLst>
          </p:cNvPr>
          <p:cNvSpPr txBox="1"/>
          <p:nvPr/>
        </p:nvSpPr>
        <p:spPr>
          <a:xfrm>
            <a:off x="1639217" y="1578958"/>
            <a:ext cx="40267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54F1B-B89E-3424-624C-2FEDFA15E899}"/>
              </a:ext>
            </a:extLst>
          </p:cNvPr>
          <p:cNvSpPr txBox="1"/>
          <p:nvPr/>
        </p:nvSpPr>
        <p:spPr>
          <a:xfrm>
            <a:off x="1639217" y="2779566"/>
            <a:ext cx="40267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0ABD27-2FCA-4050-E7FA-5DBB83D81761}"/>
              </a:ext>
            </a:extLst>
          </p:cNvPr>
          <p:cNvSpPr txBox="1"/>
          <p:nvPr/>
        </p:nvSpPr>
        <p:spPr>
          <a:xfrm>
            <a:off x="1639217" y="4009917"/>
            <a:ext cx="40267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31629D-520E-DD18-115D-1F262E76F978}"/>
              </a:ext>
            </a:extLst>
          </p:cNvPr>
          <p:cNvSpPr txBox="1"/>
          <p:nvPr/>
        </p:nvSpPr>
        <p:spPr>
          <a:xfrm>
            <a:off x="1748222" y="5310891"/>
            <a:ext cx="29367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88703A-DCCC-9559-53A7-19C842CA98BD}"/>
              </a:ext>
            </a:extLst>
          </p:cNvPr>
          <p:cNvSpPr txBox="1"/>
          <p:nvPr/>
        </p:nvSpPr>
        <p:spPr>
          <a:xfrm>
            <a:off x="8811450" y="4941559"/>
            <a:ext cx="1069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44712B-E170-8042-071E-8B16C8CBBC4A}"/>
              </a:ext>
            </a:extLst>
          </p:cNvPr>
          <p:cNvSpPr/>
          <p:nvPr/>
        </p:nvSpPr>
        <p:spPr>
          <a:xfrm>
            <a:off x="1956377" y="5480168"/>
            <a:ext cx="9401140" cy="242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026729-3664-D98B-FC4D-1513B71CBEEF}"/>
              </a:ext>
            </a:extLst>
          </p:cNvPr>
          <p:cNvSpPr txBox="1"/>
          <p:nvPr/>
        </p:nvSpPr>
        <p:spPr>
          <a:xfrm>
            <a:off x="1956377" y="5485595"/>
            <a:ext cx="29367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6E5036-4AC4-D5B3-13A3-49F8B4065D3D}"/>
              </a:ext>
            </a:extLst>
          </p:cNvPr>
          <p:cNvSpPr txBox="1"/>
          <p:nvPr/>
        </p:nvSpPr>
        <p:spPr>
          <a:xfrm>
            <a:off x="2958770" y="5485595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ADB40D-53A3-DD60-CB95-9AC7741B33F4}"/>
              </a:ext>
            </a:extLst>
          </p:cNvPr>
          <p:cNvSpPr txBox="1"/>
          <p:nvPr/>
        </p:nvSpPr>
        <p:spPr>
          <a:xfrm>
            <a:off x="4016919" y="5485595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32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3A039B-3DCE-7823-F1C9-FB5CADEE5CC6}"/>
              </a:ext>
            </a:extLst>
          </p:cNvPr>
          <p:cNvSpPr txBox="1"/>
          <p:nvPr/>
        </p:nvSpPr>
        <p:spPr>
          <a:xfrm>
            <a:off x="5052766" y="5485595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48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6B26C3-6EDF-C6E3-0574-E31E0E73F9BA}"/>
              </a:ext>
            </a:extLst>
          </p:cNvPr>
          <p:cNvSpPr txBox="1"/>
          <p:nvPr/>
        </p:nvSpPr>
        <p:spPr>
          <a:xfrm>
            <a:off x="6110915" y="5485595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64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2614DF-D1AF-8BA5-C78D-D98F77A1087A}"/>
              </a:ext>
            </a:extLst>
          </p:cNvPr>
          <p:cNvSpPr txBox="1"/>
          <p:nvPr/>
        </p:nvSpPr>
        <p:spPr>
          <a:xfrm>
            <a:off x="7169064" y="5485595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80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F21832-AB2C-4942-0C0F-03018C36764A}"/>
              </a:ext>
            </a:extLst>
          </p:cNvPr>
          <p:cNvSpPr txBox="1"/>
          <p:nvPr/>
        </p:nvSpPr>
        <p:spPr>
          <a:xfrm>
            <a:off x="8227212" y="5485595"/>
            <a:ext cx="402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96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B0DC22-5C32-1B2E-3E93-A42A405F2A02}"/>
              </a:ext>
            </a:extLst>
          </p:cNvPr>
          <p:cNvSpPr txBox="1"/>
          <p:nvPr/>
        </p:nvSpPr>
        <p:spPr>
          <a:xfrm>
            <a:off x="9220962" y="5485595"/>
            <a:ext cx="5116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112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C10D4B-4960-F881-396C-15EFE3C7A412}"/>
              </a:ext>
            </a:extLst>
          </p:cNvPr>
          <p:cNvSpPr txBox="1"/>
          <p:nvPr/>
        </p:nvSpPr>
        <p:spPr>
          <a:xfrm>
            <a:off x="10270466" y="5485595"/>
            <a:ext cx="5116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128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99F415-03F2-7812-0718-676D503C8950}"/>
              </a:ext>
            </a:extLst>
          </p:cNvPr>
          <p:cNvSpPr txBox="1"/>
          <p:nvPr/>
        </p:nvSpPr>
        <p:spPr>
          <a:xfrm>
            <a:off x="4577024" y="5722794"/>
            <a:ext cx="38139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From Randomization (Weeks)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D296CA-D37E-163C-719B-808F2595C516}"/>
              </a:ext>
            </a:extLst>
          </p:cNvPr>
          <p:cNvSpPr/>
          <p:nvPr/>
        </p:nvSpPr>
        <p:spPr>
          <a:xfrm>
            <a:off x="361135" y="6001925"/>
            <a:ext cx="1680757" cy="16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3EF062-5107-046D-0542-443187237D72}"/>
              </a:ext>
            </a:extLst>
          </p:cNvPr>
          <p:cNvSpPr/>
          <p:nvPr/>
        </p:nvSpPr>
        <p:spPr>
          <a:xfrm>
            <a:off x="2431603" y="6071109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23BAEC-A121-1A29-7540-75648AE086E2}"/>
              </a:ext>
            </a:extLst>
          </p:cNvPr>
          <p:cNvSpPr/>
          <p:nvPr/>
        </p:nvSpPr>
        <p:spPr>
          <a:xfrm>
            <a:off x="3543000" y="6078545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E2726A1-8CCB-2B9C-089D-8212DE4A92D2}"/>
              </a:ext>
            </a:extLst>
          </p:cNvPr>
          <p:cNvSpPr/>
          <p:nvPr/>
        </p:nvSpPr>
        <p:spPr>
          <a:xfrm>
            <a:off x="4654397" y="6085981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202A58-EF8B-69EE-009A-9507415A7031}"/>
              </a:ext>
            </a:extLst>
          </p:cNvPr>
          <p:cNvSpPr/>
          <p:nvPr/>
        </p:nvSpPr>
        <p:spPr>
          <a:xfrm>
            <a:off x="5665435" y="6093417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BA03C3-DE8A-CA98-5567-380D56E63516}"/>
              </a:ext>
            </a:extLst>
          </p:cNvPr>
          <p:cNvSpPr/>
          <p:nvPr/>
        </p:nvSpPr>
        <p:spPr>
          <a:xfrm>
            <a:off x="6676473" y="6100853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7CC203-E432-D9FF-50C0-AEF2B4A5811C}"/>
              </a:ext>
            </a:extLst>
          </p:cNvPr>
          <p:cNvSpPr/>
          <p:nvPr/>
        </p:nvSpPr>
        <p:spPr>
          <a:xfrm>
            <a:off x="7732115" y="6108289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9EC9763-99B2-4929-7228-D45451D12719}"/>
              </a:ext>
            </a:extLst>
          </p:cNvPr>
          <p:cNvSpPr/>
          <p:nvPr/>
        </p:nvSpPr>
        <p:spPr>
          <a:xfrm>
            <a:off x="8832361" y="6115725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CAB06D-6296-E5DF-62EB-2316DD23D815}"/>
              </a:ext>
            </a:extLst>
          </p:cNvPr>
          <p:cNvSpPr/>
          <p:nvPr/>
        </p:nvSpPr>
        <p:spPr>
          <a:xfrm>
            <a:off x="9832248" y="6123161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5C583B-CB14-97AA-C196-CAD6620A98F5}"/>
              </a:ext>
            </a:extLst>
          </p:cNvPr>
          <p:cNvSpPr/>
          <p:nvPr/>
        </p:nvSpPr>
        <p:spPr>
          <a:xfrm>
            <a:off x="10910192" y="6108295"/>
            <a:ext cx="331714" cy="48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93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938C517-5DAA-2F93-86F7-74C9EBD17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771" y="740228"/>
            <a:ext cx="202306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A graph of numbers and lines&#10;&#10;Description automatically generated">
            <a:extLst>
              <a:ext uri="{FF2B5EF4-FFF2-40B4-BE49-F238E27FC236}">
                <a16:creationId xmlns:a16="http://schemas.microsoft.com/office/drawing/2014/main" id="{6691EF34-8066-C953-0813-3F8DC9275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9" y="1360715"/>
            <a:ext cx="9862457" cy="562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A00B51-11FF-5385-57A2-3B11464886C7}"/>
              </a:ext>
            </a:extLst>
          </p:cNvPr>
          <p:cNvSpPr/>
          <p:nvPr/>
        </p:nvSpPr>
        <p:spPr>
          <a:xfrm>
            <a:off x="0" y="-12011"/>
            <a:ext cx="12192000" cy="11510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3600" dirty="0">
                <a:latin typeface="Times"/>
                <a:cs typeface="Times"/>
              </a:rPr>
              <a:t>SUMMIT Co-Primary Endpoint: Effect of </a:t>
            </a:r>
            <a:r>
              <a:rPr lang="en-US" sz="3600" dirty="0" err="1">
                <a:latin typeface="Times"/>
                <a:cs typeface="Times"/>
              </a:rPr>
              <a:t>Tirzepatide</a:t>
            </a:r>
            <a:endParaRPr lang="en-US" sz="3600" dirty="0">
              <a:latin typeface="Times"/>
              <a:cs typeface="Times"/>
            </a:endParaRPr>
          </a:p>
          <a:p>
            <a:pPr algn="ctr">
              <a:lnSpc>
                <a:spcPts val="3600"/>
              </a:lnSpc>
            </a:pPr>
            <a:r>
              <a:rPr lang="en-US" sz="3600" dirty="0">
                <a:latin typeface="Times"/>
                <a:cs typeface="Times"/>
              </a:rPr>
              <a:t>on Health Status (KCCQ-CSS) at 52 Weeks (</a:t>
            </a:r>
            <a:r>
              <a:rPr lang="en-US" sz="3600" dirty="0">
                <a:latin typeface="Symbol" pitchFamily="2" charset="2"/>
                <a:cs typeface="Times"/>
              </a:rPr>
              <a:t>a</a:t>
            </a:r>
            <a:r>
              <a:rPr lang="en-US" sz="3600" dirty="0">
                <a:latin typeface="Times"/>
                <a:cs typeface="Times"/>
              </a:rPr>
              <a:t>=0.01)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8F5D0-8434-CC39-CE50-8F50ADB8D9F5}"/>
              </a:ext>
            </a:extLst>
          </p:cNvPr>
          <p:cNvSpPr txBox="1"/>
          <p:nvPr/>
        </p:nvSpPr>
        <p:spPr>
          <a:xfrm>
            <a:off x="6442249" y="3052722"/>
            <a:ext cx="1069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068C84-B3BF-B2CC-2213-19305B07CF4B}"/>
              </a:ext>
            </a:extLst>
          </p:cNvPr>
          <p:cNvSpPr txBox="1"/>
          <p:nvPr/>
        </p:nvSpPr>
        <p:spPr>
          <a:xfrm>
            <a:off x="6291411" y="2182803"/>
            <a:ext cx="13987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Tirzepatide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9CF899-A574-76A9-9F51-592FDC340567}"/>
              </a:ext>
            </a:extLst>
          </p:cNvPr>
          <p:cNvSpPr/>
          <p:nvPr/>
        </p:nvSpPr>
        <p:spPr>
          <a:xfrm>
            <a:off x="2958353" y="1850315"/>
            <a:ext cx="1979407" cy="989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0B6076-4803-444A-656F-023DA0BB456E}"/>
              </a:ext>
            </a:extLst>
          </p:cNvPr>
          <p:cNvSpPr txBox="1"/>
          <p:nvPr/>
        </p:nvSpPr>
        <p:spPr>
          <a:xfrm>
            <a:off x="5382325" y="4258274"/>
            <a:ext cx="5612246" cy="7771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Between-group median difference at 52 weeks </a:t>
            </a:r>
          </a:p>
          <a:p>
            <a:pPr algn="ctr">
              <a:spcBef>
                <a:spcPts val="3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6.9 (3.3, 10.6), P &lt; 0.001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3AE8C2-FAA8-3AB8-4F77-F9D113B8C96C}"/>
              </a:ext>
            </a:extLst>
          </p:cNvPr>
          <p:cNvSpPr/>
          <p:nvPr/>
        </p:nvSpPr>
        <p:spPr>
          <a:xfrm>
            <a:off x="8318810" y="2498642"/>
            <a:ext cx="535259" cy="1192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62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0A6251-AFD3-6045-6FF2-0F2B05B32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40668"/>
            <a:ext cx="7772400" cy="59994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69763E-B025-16CD-E4D0-4116504E15D5}"/>
              </a:ext>
            </a:extLst>
          </p:cNvPr>
          <p:cNvSpPr/>
          <p:nvPr/>
        </p:nvSpPr>
        <p:spPr>
          <a:xfrm>
            <a:off x="2024009" y="6609952"/>
            <a:ext cx="7958191" cy="122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E9F9D6-57AA-93E9-9939-1719560CDD12}"/>
              </a:ext>
            </a:extLst>
          </p:cNvPr>
          <p:cNvSpPr txBox="1"/>
          <p:nvPr/>
        </p:nvSpPr>
        <p:spPr>
          <a:xfrm>
            <a:off x="5138060" y="794780"/>
            <a:ext cx="2688522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Cardiovascular death</a:t>
            </a:r>
          </a:p>
          <a:p>
            <a:pPr algn="ctr">
              <a:lnSpc>
                <a:spcPts val="14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or worsening heart</a:t>
            </a:r>
          </a:p>
          <a:p>
            <a:pPr algn="ctr">
              <a:lnSpc>
                <a:spcPts val="14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failure event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383937-F0C6-6EE7-C408-99675E87E550}"/>
              </a:ext>
            </a:extLst>
          </p:cNvPr>
          <p:cNvSpPr/>
          <p:nvPr/>
        </p:nvSpPr>
        <p:spPr>
          <a:xfrm>
            <a:off x="7756989" y="701057"/>
            <a:ext cx="1669984" cy="525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0843AD-F835-AE29-4016-E19D5A47A53C}"/>
              </a:ext>
            </a:extLst>
          </p:cNvPr>
          <p:cNvSpPr txBox="1"/>
          <p:nvPr/>
        </p:nvSpPr>
        <p:spPr>
          <a:xfrm>
            <a:off x="7854351" y="920958"/>
            <a:ext cx="137330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KCCQ-CSS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E39885-6140-7CEB-36B6-A40464317FC8}"/>
              </a:ext>
            </a:extLst>
          </p:cNvPr>
          <p:cNvSpPr txBox="1"/>
          <p:nvPr/>
        </p:nvSpPr>
        <p:spPr>
          <a:xfrm>
            <a:off x="2832874" y="1584178"/>
            <a:ext cx="45717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E3CA16-69D8-801A-466F-B9F85ADFD353}"/>
              </a:ext>
            </a:extLst>
          </p:cNvPr>
          <p:cNvSpPr txBox="1"/>
          <p:nvPr/>
        </p:nvSpPr>
        <p:spPr>
          <a:xfrm>
            <a:off x="2836881" y="1911323"/>
            <a:ext cx="44916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C545E-947F-D30D-1597-BED8085C8FB7}"/>
              </a:ext>
            </a:extLst>
          </p:cNvPr>
          <p:cNvSpPr txBox="1"/>
          <p:nvPr/>
        </p:nvSpPr>
        <p:spPr>
          <a:xfrm>
            <a:off x="2589218" y="2272142"/>
            <a:ext cx="94448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Body mass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FA87B9-459B-52B0-F03C-7EFF48DC988A}"/>
              </a:ext>
            </a:extLst>
          </p:cNvPr>
          <p:cNvSpPr txBox="1"/>
          <p:nvPr/>
        </p:nvSpPr>
        <p:spPr>
          <a:xfrm>
            <a:off x="2644521" y="2659404"/>
            <a:ext cx="83388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History of</a:t>
            </a:r>
          </a:p>
          <a:p>
            <a:pPr>
              <a:lnSpc>
                <a:spcPts val="12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E842CB-7A9A-1F05-A089-A2EDCB1ABEDF}"/>
              </a:ext>
            </a:extLst>
          </p:cNvPr>
          <p:cNvSpPr txBox="1"/>
          <p:nvPr/>
        </p:nvSpPr>
        <p:spPr>
          <a:xfrm>
            <a:off x="2545937" y="3083931"/>
            <a:ext cx="10310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HFpEF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-ABA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5F6D4-4D13-CAB7-9E7A-588DEED001F7}"/>
              </a:ext>
            </a:extLst>
          </p:cNvPr>
          <p:cNvSpPr txBox="1"/>
          <p:nvPr/>
        </p:nvSpPr>
        <p:spPr>
          <a:xfrm>
            <a:off x="2620476" y="3485479"/>
            <a:ext cx="8819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Recent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worsening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525B9A-3A73-9E3F-70F9-701E81685322}"/>
              </a:ext>
            </a:extLst>
          </p:cNvPr>
          <p:cNvSpPr txBox="1"/>
          <p:nvPr/>
        </p:nvSpPr>
        <p:spPr>
          <a:xfrm>
            <a:off x="2696619" y="3887027"/>
            <a:ext cx="7296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Ejection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5DACA9-632F-F808-D1F4-09836CE8E9CA}"/>
              </a:ext>
            </a:extLst>
          </p:cNvPr>
          <p:cNvSpPr txBox="1"/>
          <p:nvPr/>
        </p:nvSpPr>
        <p:spPr>
          <a:xfrm>
            <a:off x="2734514" y="4299705"/>
            <a:ext cx="6538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NT-pro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BNP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45CD4B-C5BC-B32B-44F3-698F24E12622}"/>
              </a:ext>
            </a:extLst>
          </p:cNvPr>
          <p:cNvSpPr txBox="1"/>
          <p:nvPr/>
        </p:nvSpPr>
        <p:spPr>
          <a:xfrm>
            <a:off x="2572386" y="4774027"/>
            <a:ext cx="97815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KCCS-CSS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D13565-348E-62BD-7BBE-6F58164CD2F6}"/>
              </a:ext>
            </a:extLst>
          </p:cNvPr>
          <p:cNvSpPr txBox="1"/>
          <p:nvPr/>
        </p:nvSpPr>
        <p:spPr>
          <a:xfrm>
            <a:off x="2580401" y="5166211"/>
            <a:ext cx="9621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eGFR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3A8A27-269B-F666-A075-98BA5B47E3AA}"/>
              </a:ext>
            </a:extLst>
          </p:cNvPr>
          <p:cNvSpPr txBox="1"/>
          <p:nvPr/>
        </p:nvSpPr>
        <p:spPr>
          <a:xfrm>
            <a:off x="2580401" y="5568669"/>
            <a:ext cx="96212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Systolic BP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AAEFA6-725F-23BB-90EF-6BBB33968A7C}"/>
              </a:ext>
            </a:extLst>
          </p:cNvPr>
          <p:cNvSpPr txBox="1"/>
          <p:nvPr/>
        </p:nvSpPr>
        <p:spPr>
          <a:xfrm>
            <a:off x="2554753" y="5897373"/>
            <a:ext cx="101341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 of MRA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C306A1-BBC2-5588-DA8E-F36EFB1DF293}"/>
              </a:ext>
            </a:extLst>
          </p:cNvPr>
          <p:cNvCxnSpPr>
            <a:cxnSpLocks/>
          </p:cNvCxnSpPr>
          <p:nvPr/>
        </p:nvCxnSpPr>
        <p:spPr>
          <a:xfrm>
            <a:off x="2504841" y="1881725"/>
            <a:ext cx="7337801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3C137B-36F8-7445-5309-7312F675D3F0}"/>
              </a:ext>
            </a:extLst>
          </p:cNvPr>
          <p:cNvCxnSpPr>
            <a:cxnSpLocks/>
          </p:cNvCxnSpPr>
          <p:nvPr/>
        </p:nvCxnSpPr>
        <p:spPr>
          <a:xfrm>
            <a:off x="2504841" y="2229331"/>
            <a:ext cx="7337801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B731D28-7A65-80D9-BDB6-A22B24EEBEA7}"/>
              </a:ext>
            </a:extLst>
          </p:cNvPr>
          <p:cNvCxnSpPr>
            <a:cxnSpLocks/>
          </p:cNvCxnSpPr>
          <p:nvPr/>
        </p:nvCxnSpPr>
        <p:spPr>
          <a:xfrm>
            <a:off x="2504841" y="2648855"/>
            <a:ext cx="7337801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3D55E36-C32E-3EF3-CC61-2D04D382FE21}"/>
              </a:ext>
            </a:extLst>
          </p:cNvPr>
          <p:cNvCxnSpPr>
            <a:cxnSpLocks/>
          </p:cNvCxnSpPr>
          <p:nvPr/>
        </p:nvCxnSpPr>
        <p:spPr>
          <a:xfrm>
            <a:off x="2504841" y="3014561"/>
            <a:ext cx="7337801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AFE15C-9A0A-8CB0-1CE5-2F6C9E7ACDF7}"/>
              </a:ext>
            </a:extLst>
          </p:cNvPr>
          <p:cNvCxnSpPr>
            <a:cxnSpLocks/>
          </p:cNvCxnSpPr>
          <p:nvPr/>
        </p:nvCxnSpPr>
        <p:spPr>
          <a:xfrm>
            <a:off x="2439526" y="3477629"/>
            <a:ext cx="7337801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26F2193-2369-4DA6-D09B-BF4E40AE1E5C}"/>
              </a:ext>
            </a:extLst>
          </p:cNvPr>
          <p:cNvCxnSpPr>
            <a:cxnSpLocks/>
          </p:cNvCxnSpPr>
          <p:nvPr/>
        </p:nvCxnSpPr>
        <p:spPr>
          <a:xfrm>
            <a:off x="2504841" y="3866331"/>
            <a:ext cx="7337801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D274D-7C6C-9C8F-2810-5AF3C65D20CC}"/>
              </a:ext>
            </a:extLst>
          </p:cNvPr>
          <p:cNvCxnSpPr>
            <a:cxnSpLocks/>
          </p:cNvCxnSpPr>
          <p:nvPr/>
        </p:nvCxnSpPr>
        <p:spPr>
          <a:xfrm>
            <a:off x="2504841" y="4265307"/>
            <a:ext cx="7337801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3F9DEA0-27DD-3239-A284-B76363025FC1}"/>
              </a:ext>
            </a:extLst>
          </p:cNvPr>
          <p:cNvCxnSpPr>
            <a:cxnSpLocks/>
          </p:cNvCxnSpPr>
          <p:nvPr/>
        </p:nvCxnSpPr>
        <p:spPr>
          <a:xfrm>
            <a:off x="2524770" y="4684831"/>
            <a:ext cx="7337801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608E8D5-C75E-88E6-2290-9344B5AC5D9D}"/>
              </a:ext>
            </a:extLst>
          </p:cNvPr>
          <p:cNvCxnSpPr>
            <a:cxnSpLocks/>
          </p:cNvCxnSpPr>
          <p:nvPr/>
        </p:nvCxnSpPr>
        <p:spPr>
          <a:xfrm>
            <a:off x="2504841" y="5083807"/>
            <a:ext cx="7337801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AD0DA22-D4AD-AEC6-9F90-7A91B744A57A}"/>
              </a:ext>
            </a:extLst>
          </p:cNvPr>
          <p:cNvCxnSpPr>
            <a:cxnSpLocks/>
          </p:cNvCxnSpPr>
          <p:nvPr/>
        </p:nvCxnSpPr>
        <p:spPr>
          <a:xfrm>
            <a:off x="2504841" y="5482783"/>
            <a:ext cx="7337801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6CBC72-2CA6-1047-4AF3-7124333C91A9}"/>
              </a:ext>
            </a:extLst>
          </p:cNvPr>
          <p:cNvCxnSpPr>
            <a:cxnSpLocks/>
          </p:cNvCxnSpPr>
          <p:nvPr/>
        </p:nvCxnSpPr>
        <p:spPr>
          <a:xfrm>
            <a:off x="2504841" y="5871485"/>
            <a:ext cx="7337801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FB0A9B0-1A23-7860-7759-1356C2504984}"/>
              </a:ext>
            </a:extLst>
          </p:cNvPr>
          <p:cNvCxnSpPr>
            <a:cxnSpLocks/>
          </p:cNvCxnSpPr>
          <p:nvPr/>
        </p:nvCxnSpPr>
        <p:spPr>
          <a:xfrm>
            <a:off x="2504841" y="1520425"/>
            <a:ext cx="7337801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99EA049-D96F-3D9C-83F6-14C13018E607}"/>
              </a:ext>
            </a:extLst>
          </p:cNvPr>
          <p:cNvSpPr/>
          <p:nvPr/>
        </p:nvSpPr>
        <p:spPr>
          <a:xfrm>
            <a:off x="0" y="-12011"/>
            <a:ext cx="12192000" cy="67601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3600" dirty="0">
                <a:latin typeface="Times"/>
                <a:cs typeface="Times"/>
              </a:rPr>
              <a:t>SUMMIT Primary Endpoints: Effects in Subgroups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B9C4F64-04DA-D197-D750-960CF85B7A5D}"/>
              </a:ext>
            </a:extLst>
          </p:cNvPr>
          <p:cNvSpPr/>
          <p:nvPr/>
        </p:nvSpPr>
        <p:spPr>
          <a:xfrm>
            <a:off x="6283015" y="1588299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EDFED10-0391-7AF8-CA17-247D7EA85009}"/>
              </a:ext>
            </a:extLst>
          </p:cNvPr>
          <p:cNvSpPr/>
          <p:nvPr/>
        </p:nvSpPr>
        <p:spPr>
          <a:xfrm>
            <a:off x="6043526" y="1729812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C5E7B7F-B036-5BF8-92A2-49C5AF159FEE}"/>
              </a:ext>
            </a:extLst>
          </p:cNvPr>
          <p:cNvSpPr/>
          <p:nvPr/>
        </p:nvSpPr>
        <p:spPr>
          <a:xfrm>
            <a:off x="6174158" y="1936643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E45541C-649A-B81E-C5BE-7EC3990EF948}"/>
              </a:ext>
            </a:extLst>
          </p:cNvPr>
          <p:cNvSpPr/>
          <p:nvPr/>
        </p:nvSpPr>
        <p:spPr>
          <a:xfrm>
            <a:off x="6119731" y="2067270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4F9C9FA-8132-16CC-53BD-C921B5B9E771}"/>
              </a:ext>
            </a:extLst>
          </p:cNvPr>
          <p:cNvSpPr/>
          <p:nvPr/>
        </p:nvSpPr>
        <p:spPr>
          <a:xfrm>
            <a:off x="5978218" y="2339419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9EDBA07-004D-3A83-3243-47985C66D318}"/>
              </a:ext>
            </a:extLst>
          </p:cNvPr>
          <p:cNvSpPr/>
          <p:nvPr/>
        </p:nvSpPr>
        <p:spPr>
          <a:xfrm>
            <a:off x="6228592" y="2459166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EB5ACDC-1D93-093B-00AA-C08176AF8AF3}"/>
              </a:ext>
            </a:extLst>
          </p:cNvPr>
          <p:cNvSpPr/>
          <p:nvPr/>
        </p:nvSpPr>
        <p:spPr>
          <a:xfrm>
            <a:off x="6097963" y="2731307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EFE3E96-BD5C-9105-EB96-DFE37685066C}"/>
              </a:ext>
            </a:extLst>
          </p:cNvPr>
          <p:cNvSpPr/>
          <p:nvPr/>
        </p:nvSpPr>
        <p:spPr>
          <a:xfrm>
            <a:off x="6174165" y="2861934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A045311-951E-4D38-980D-F66B1EA0C3A5}"/>
              </a:ext>
            </a:extLst>
          </p:cNvPr>
          <p:cNvSpPr/>
          <p:nvPr/>
        </p:nvSpPr>
        <p:spPr>
          <a:xfrm>
            <a:off x="6195936" y="3166733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669DD0D-B709-F851-66A1-D302DEE8C8C7}"/>
              </a:ext>
            </a:extLst>
          </p:cNvPr>
          <p:cNvSpPr/>
          <p:nvPr/>
        </p:nvSpPr>
        <p:spPr>
          <a:xfrm>
            <a:off x="6108847" y="3297356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B1D39C5-D889-1EBD-8872-D3FF438A7736}"/>
              </a:ext>
            </a:extLst>
          </p:cNvPr>
          <p:cNvSpPr/>
          <p:nvPr/>
        </p:nvSpPr>
        <p:spPr>
          <a:xfrm>
            <a:off x="6261247" y="3569501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F383665-DA67-8BF6-9D22-617C4149DB95}"/>
              </a:ext>
            </a:extLst>
          </p:cNvPr>
          <p:cNvSpPr/>
          <p:nvPr/>
        </p:nvSpPr>
        <p:spPr>
          <a:xfrm>
            <a:off x="6032645" y="3700130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1445766-EE17-845C-A1CD-5113455D2C1D}"/>
              </a:ext>
            </a:extLst>
          </p:cNvPr>
          <p:cNvSpPr/>
          <p:nvPr/>
        </p:nvSpPr>
        <p:spPr>
          <a:xfrm>
            <a:off x="6119729" y="3972272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9202631-14FC-6617-76F1-9853F900B800}"/>
              </a:ext>
            </a:extLst>
          </p:cNvPr>
          <p:cNvSpPr/>
          <p:nvPr/>
        </p:nvSpPr>
        <p:spPr>
          <a:xfrm>
            <a:off x="6108843" y="4102899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86750B1-5009-518B-7E1E-41D7F08C01D5}"/>
              </a:ext>
            </a:extLst>
          </p:cNvPr>
          <p:cNvSpPr/>
          <p:nvPr/>
        </p:nvSpPr>
        <p:spPr>
          <a:xfrm>
            <a:off x="5956443" y="4364154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6638139-E141-97D0-32E5-8675FC485851}"/>
              </a:ext>
            </a:extLst>
          </p:cNvPr>
          <p:cNvSpPr/>
          <p:nvPr/>
        </p:nvSpPr>
        <p:spPr>
          <a:xfrm>
            <a:off x="6283015" y="4505663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F98EE6C-C399-AC9A-DFCA-902953622EDD}"/>
              </a:ext>
            </a:extLst>
          </p:cNvPr>
          <p:cNvSpPr/>
          <p:nvPr/>
        </p:nvSpPr>
        <p:spPr>
          <a:xfrm>
            <a:off x="6043528" y="4766917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3389DBB-2A43-308C-A25E-81ED691379DA}"/>
              </a:ext>
            </a:extLst>
          </p:cNvPr>
          <p:cNvSpPr/>
          <p:nvPr/>
        </p:nvSpPr>
        <p:spPr>
          <a:xfrm>
            <a:off x="6293901" y="4908426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685D8F5-E3BD-4411-97F7-934AA0B89968}"/>
              </a:ext>
            </a:extLst>
          </p:cNvPr>
          <p:cNvSpPr/>
          <p:nvPr/>
        </p:nvSpPr>
        <p:spPr>
          <a:xfrm>
            <a:off x="6119730" y="5169681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6044747-4D0E-E313-D0D9-99C04A043681}"/>
              </a:ext>
            </a:extLst>
          </p:cNvPr>
          <p:cNvSpPr/>
          <p:nvPr/>
        </p:nvSpPr>
        <p:spPr>
          <a:xfrm>
            <a:off x="6152387" y="5311190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EDEC01C-7DCF-2233-223D-8382796EC53F}"/>
              </a:ext>
            </a:extLst>
          </p:cNvPr>
          <p:cNvSpPr/>
          <p:nvPr/>
        </p:nvSpPr>
        <p:spPr>
          <a:xfrm>
            <a:off x="5978217" y="5572447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CF05CF8-6D44-AEBB-4D74-C43E6966A046}"/>
              </a:ext>
            </a:extLst>
          </p:cNvPr>
          <p:cNvSpPr/>
          <p:nvPr/>
        </p:nvSpPr>
        <p:spPr>
          <a:xfrm>
            <a:off x="6391879" y="5703073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E29902A-C0E1-19FF-2A17-E6ACBDDF0274}"/>
              </a:ext>
            </a:extLst>
          </p:cNvPr>
          <p:cNvSpPr/>
          <p:nvPr/>
        </p:nvSpPr>
        <p:spPr>
          <a:xfrm>
            <a:off x="6097968" y="5909901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831A92-9890-895F-EBDA-C337066D095D}"/>
              </a:ext>
            </a:extLst>
          </p:cNvPr>
          <p:cNvSpPr/>
          <p:nvPr/>
        </p:nvSpPr>
        <p:spPr>
          <a:xfrm>
            <a:off x="6141508" y="6040528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39595DF-11F1-41EB-54C9-5845F18FBE48}"/>
              </a:ext>
            </a:extLst>
          </p:cNvPr>
          <p:cNvSpPr/>
          <p:nvPr/>
        </p:nvSpPr>
        <p:spPr>
          <a:xfrm>
            <a:off x="8460160" y="1588297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327A96C-3743-7EA3-56B1-785D97C21EDD}"/>
              </a:ext>
            </a:extLst>
          </p:cNvPr>
          <p:cNvSpPr/>
          <p:nvPr/>
        </p:nvSpPr>
        <p:spPr>
          <a:xfrm>
            <a:off x="8590794" y="1718921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F4F79E7-A952-B601-3CDB-F6BD677DF112}"/>
              </a:ext>
            </a:extLst>
          </p:cNvPr>
          <p:cNvSpPr/>
          <p:nvPr/>
        </p:nvSpPr>
        <p:spPr>
          <a:xfrm>
            <a:off x="8623449" y="1925746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96CB033-984F-063F-551B-6DDCA780BAC6}"/>
              </a:ext>
            </a:extLst>
          </p:cNvPr>
          <p:cNvSpPr/>
          <p:nvPr/>
        </p:nvSpPr>
        <p:spPr>
          <a:xfrm>
            <a:off x="8373077" y="2067257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6EF0DB7-2918-2F09-4D4A-063C6B2C509C}"/>
              </a:ext>
            </a:extLst>
          </p:cNvPr>
          <p:cNvSpPr/>
          <p:nvPr/>
        </p:nvSpPr>
        <p:spPr>
          <a:xfrm>
            <a:off x="8285992" y="2328512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2CB3C40-DB6F-B202-33E3-6DE99D20C998}"/>
              </a:ext>
            </a:extLst>
          </p:cNvPr>
          <p:cNvSpPr/>
          <p:nvPr/>
        </p:nvSpPr>
        <p:spPr>
          <a:xfrm>
            <a:off x="8634335" y="2459139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52ED103-43B8-73D3-0587-654DF50C101D}"/>
              </a:ext>
            </a:extLst>
          </p:cNvPr>
          <p:cNvSpPr/>
          <p:nvPr/>
        </p:nvSpPr>
        <p:spPr>
          <a:xfrm>
            <a:off x="8438393" y="2731281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990DACA-26DD-7D85-606C-9A3C1CC1F037}"/>
              </a:ext>
            </a:extLst>
          </p:cNvPr>
          <p:cNvSpPr/>
          <p:nvPr/>
        </p:nvSpPr>
        <p:spPr>
          <a:xfrm>
            <a:off x="8558136" y="2872793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E57B92C-822A-44E3-F937-D2BA4D719928}"/>
              </a:ext>
            </a:extLst>
          </p:cNvPr>
          <p:cNvSpPr txBox="1"/>
          <p:nvPr/>
        </p:nvSpPr>
        <p:spPr>
          <a:xfrm>
            <a:off x="5525392" y="6423765"/>
            <a:ext cx="9541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Favors</a:t>
            </a:r>
          </a:p>
          <a:p>
            <a:pPr algn="ctr">
              <a:lnSpc>
                <a:spcPts val="1200"/>
              </a:lnSpc>
            </a:pP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tirzepatide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A0FB80A-E757-6222-F722-38B6C9FDD555}"/>
              </a:ext>
            </a:extLst>
          </p:cNvPr>
          <p:cNvSpPr/>
          <p:nvPr/>
        </p:nvSpPr>
        <p:spPr>
          <a:xfrm>
            <a:off x="6672943" y="6423765"/>
            <a:ext cx="1861158" cy="18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6F9D8B-577F-1C9F-2D6C-4A46CC856E49}"/>
              </a:ext>
            </a:extLst>
          </p:cNvPr>
          <p:cNvCxnSpPr>
            <a:cxnSpLocks/>
          </p:cNvCxnSpPr>
          <p:nvPr/>
        </p:nvCxnSpPr>
        <p:spPr>
          <a:xfrm>
            <a:off x="7919660" y="1584178"/>
            <a:ext cx="0" cy="5148379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CCBF7A-B052-EC77-9F79-6817CD45842C}"/>
              </a:ext>
            </a:extLst>
          </p:cNvPr>
          <p:cNvCxnSpPr>
            <a:cxnSpLocks/>
          </p:cNvCxnSpPr>
          <p:nvPr/>
        </p:nvCxnSpPr>
        <p:spPr>
          <a:xfrm>
            <a:off x="6560846" y="1506205"/>
            <a:ext cx="0" cy="5165049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9CCD8ED-3981-5AF8-304A-ED3FB9747D06}"/>
              </a:ext>
            </a:extLst>
          </p:cNvPr>
          <p:cNvSpPr txBox="1"/>
          <p:nvPr/>
        </p:nvSpPr>
        <p:spPr>
          <a:xfrm>
            <a:off x="7965257" y="6423765"/>
            <a:ext cx="15338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Favors</a:t>
            </a:r>
          </a:p>
          <a:p>
            <a:pPr algn="ctr">
              <a:lnSpc>
                <a:spcPts val="1200"/>
              </a:lnSpc>
            </a:pP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tirzepatide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3794E4F-FB69-1DD4-0871-90E277DB5122}"/>
              </a:ext>
            </a:extLst>
          </p:cNvPr>
          <p:cNvSpPr txBox="1"/>
          <p:nvPr/>
        </p:nvSpPr>
        <p:spPr>
          <a:xfrm>
            <a:off x="6913023" y="6423765"/>
            <a:ext cx="7665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Favors</a:t>
            </a:r>
          </a:p>
          <a:p>
            <a:pPr algn="ctr">
              <a:lnSpc>
                <a:spcPts val="12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52CA989-4823-C428-CD9C-D50E0BBF391C}"/>
              </a:ext>
            </a:extLst>
          </p:cNvPr>
          <p:cNvSpPr/>
          <p:nvPr/>
        </p:nvSpPr>
        <p:spPr>
          <a:xfrm>
            <a:off x="8198908" y="3134049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7C00DE5-0F39-372F-BD0A-B73904B2BE26}"/>
              </a:ext>
            </a:extLst>
          </p:cNvPr>
          <p:cNvSpPr/>
          <p:nvPr/>
        </p:nvSpPr>
        <p:spPr>
          <a:xfrm>
            <a:off x="8699652" y="3275564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EAD73F9-E241-57AC-D763-37EA36131172}"/>
              </a:ext>
            </a:extLst>
          </p:cNvPr>
          <p:cNvSpPr/>
          <p:nvPr/>
        </p:nvSpPr>
        <p:spPr>
          <a:xfrm>
            <a:off x="8536365" y="3536821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52AD405-2CB4-4690-D4EB-8906D0EC119E}"/>
              </a:ext>
            </a:extLst>
          </p:cNvPr>
          <p:cNvSpPr/>
          <p:nvPr/>
        </p:nvSpPr>
        <p:spPr>
          <a:xfrm>
            <a:off x="8471052" y="3678335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0A81AC1-C804-5766-E0CD-D3C2616896B5}"/>
              </a:ext>
            </a:extLst>
          </p:cNvPr>
          <p:cNvSpPr/>
          <p:nvPr/>
        </p:nvSpPr>
        <p:spPr>
          <a:xfrm>
            <a:off x="8362195" y="3950479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B2B078C-1B8D-5185-C587-D50BFEEC56D3}"/>
              </a:ext>
            </a:extLst>
          </p:cNvPr>
          <p:cNvSpPr/>
          <p:nvPr/>
        </p:nvSpPr>
        <p:spPr>
          <a:xfrm>
            <a:off x="8612569" y="4081105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AB1EEE9-7AAC-CFCE-8EB3-105E4143CE80}"/>
              </a:ext>
            </a:extLst>
          </p:cNvPr>
          <p:cNvSpPr/>
          <p:nvPr/>
        </p:nvSpPr>
        <p:spPr>
          <a:xfrm>
            <a:off x="8481939" y="4342362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D419786-01B0-0535-292A-50F3B5AE49B0}"/>
              </a:ext>
            </a:extLst>
          </p:cNvPr>
          <p:cNvSpPr/>
          <p:nvPr/>
        </p:nvSpPr>
        <p:spPr>
          <a:xfrm>
            <a:off x="8547250" y="4483875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507AC81-1882-E384-9CED-CDC6DBBCBFBF}"/>
              </a:ext>
            </a:extLst>
          </p:cNvPr>
          <p:cNvSpPr/>
          <p:nvPr/>
        </p:nvSpPr>
        <p:spPr>
          <a:xfrm>
            <a:off x="8710536" y="4756016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34434EC-9B93-82FA-7775-CAC45840F931}"/>
              </a:ext>
            </a:extLst>
          </p:cNvPr>
          <p:cNvSpPr/>
          <p:nvPr/>
        </p:nvSpPr>
        <p:spPr>
          <a:xfrm>
            <a:off x="8275107" y="4886642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C1B0842-5432-F74F-0EDD-F7627CBEA9C8}"/>
              </a:ext>
            </a:extLst>
          </p:cNvPr>
          <p:cNvSpPr/>
          <p:nvPr/>
        </p:nvSpPr>
        <p:spPr>
          <a:xfrm>
            <a:off x="8590795" y="5158779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1B85584-28A6-FC5B-0C1D-AE6F8DF752D5}"/>
              </a:ext>
            </a:extLst>
          </p:cNvPr>
          <p:cNvSpPr/>
          <p:nvPr/>
        </p:nvSpPr>
        <p:spPr>
          <a:xfrm>
            <a:off x="8427510" y="5300285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4D1EE2D-8CEE-4DF5-8A57-27665E20F6EF}"/>
              </a:ext>
            </a:extLst>
          </p:cNvPr>
          <p:cNvSpPr/>
          <p:nvPr/>
        </p:nvSpPr>
        <p:spPr>
          <a:xfrm>
            <a:off x="8536366" y="5561538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C3CF4C8-FACA-2D47-DB4A-829834DC167A}"/>
              </a:ext>
            </a:extLst>
          </p:cNvPr>
          <p:cNvSpPr/>
          <p:nvPr/>
        </p:nvSpPr>
        <p:spPr>
          <a:xfrm>
            <a:off x="8438392" y="5692160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A5C2BAA-EDAD-A9C7-505B-85925A26E641}"/>
              </a:ext>
            </a:extLst>
          </p:cNvPr>
          <p:cNvSpPr/>
          <p:nvPr/>
        </p:nvSpPr>
        <p:spPr>
          <a:xfrm>
            <a:off x="8808507" y="5898985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A2FEF4D-AE05-6150-5B80-E44CF9C56948}"/>
              </a:ext>
            </a:extLst>
          </p:cNvPr>
          <p:cNvSpPr/>
          <p:nvPr/>
        </p:nvSpPr>
        <p:spPr>
          <a:xfrm>
            <a:off x="8351308" y="6040496"/>
            <a:ext cx="95708" cy="1064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D4FA1C5-3D44-B08D-B94A-13934058FB02}"/>
              </a:ext>
            </a:extLst>
          </p:cNvPr>
          <p:cNvCxnSpPr>
            <a:cxnSpLocks/>
          </p:cNvCxnSpPr>
          <p:nvPr/>
        </p:nvCxnSpPr>
        <p:spPr>
          <a:xfrm>
            <a:off x="5970512" y="1649814"/>
            <a:ext cx="11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28F5538-1BA5-2783-83AF-80B03FCB2160}"/>
              </a:ext>
            </a:extLst>
          </p:cNvPr>
          <p:cNvCxnSpPr>
            <a:cxnSpLocks/>
          </p:cNvCxnSpPr>
          <p:nvPr/>
        </p:nvCxnSpPr>
        <p:spPr>
          <a:xfrm>
            <a:off x="5878286" y="1780442"/>
            <a:ext cx="533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5ACBEA7-E7AF-B09A-2022-653F128FD721}"/>
              </a:ext>
            </a:extLst>
          </p:cNvPr>
          <p:cNvCxnSpPr>
            <a:cxnSpLocks/>
          </p:cNvCxnSpPr>
          <p:nvPr/>
        </p:nvCxnSpPr>
        <p:spPr>
          <a:xfrm>
            <a:off x="5943600" y="1987272"/>
            <a:ext cx="7293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EF7BC0A-B2DD-6EC5-D691-72266E46D74C}"/>
              </a:ext>
            </a:extLst>
          </p:cNvPr>
          <p:cNvCxnSpPr>
            <a:cxnSpLocks/>
          </p:cNvCxnSpPr>
          <p:nvPr/>
        </p:nvCxnSpPr>
        <p:spPr>
          <a:xfrm>
            <a:off x="5787715" y="2386568"/>
            <a:ext cx="7293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EA22336-E1A0-B08B-7E1E-BC0871AC04DE}"/>
              </a:ext>
            </a:extLst>
          </p:cNvPr>
          <p:cNvCxnSpPr>
            <a:cxnSpLocks/>
          </p:cNvCxnSpPr>
          <p:nvPr/>
        </p:nvCxnSpPr>
        <p:spPr>
          <a:xfrm>
            <a:off x="5972773" y="2517195"/>
            <a:ext cx="7981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171597D-966A-E5E9-DB97-EB7DAF77896D}"/>
              </a:ext>
            </a:extLst>
          </p:cNvPr>
          <p:cNvCxnSpPr>
            <a:cxnSpLocks/>
          </p:cNvCxnSpPr>
          <p:nvPr/>
        </p:nvCxnSpPr>
        <p:spPr>
          <a:xfrm>
            <a:off x="5896572" y="2125308"/>
            <a:ext cx="7437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6F8F6D2-8279-385A-929D-E50C8293A54A}"/>
              </a:ext>
            </a:extLst>
          </p:cNvPr>
          <p:cNvCxnSpPr>
            <a:cxnSpLocks/>
          </p:cNvCxnSpPr>
          <p:nvPr/>
        </p:nvCxnSpPr>
        <p:spPr>
          <a:xfrm>
            <a:off x="5842144" y="2789338"/>
            <a:ext cx="7981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C7F2153-40ED-D0E0-C5A3-423C04083B25}"/>
              </a:ext>
            </a:extLst>
          </p:cNvPr>
          <p:cNvCxnSpPr>
            <a:cxnSpLocks/>
          </p:cNvCxnSpPr>
          <p:nvPr/>
        </p:nvCxnSpPr>
        <p:spPr>
          <a:xfrm>
            <a:off x="5929228" y="2919966"/>
            <a:ext cx="7981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89E1615-525E-206F-7003-E20FC73AC306}"/>
              </a:ext>
            </a:extLst>
          </p:cNvPr>
          <p:cNvCxnSpPr>
            <a:cxnSpLocks/>
          </p:cNvCxnSpPr>
          <p:nvPr/>
        </p:nvCxnSpPr>
        <p:spPr>
          <a:xfrm>
            <a:off x="5863912" y="3224769"/>
            <a:ext cx="1298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9198DB1-39C0-3CCB-CE8C-9516603E49CD}"/>
              </a:ext>
            </a:extLst>
          </p:cNvPr>
          <p:cNvCxnSpPr>
            <a:cxnSpLocks/>
          </p:cNvCxnSpPr>
          <p:nvPr/>
        </p:nvCxnSpPr>
        <p:spPr>
          <a:xfrm>
            <a:off x="5940112" y="3355397"/>
            <a:ext cx="5769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07C09D2-44CE-5481-642D-772910D8FA43}"/>
              </a:ext>
            </a:extLst>
          </p:cNvPr>
          <p:cNvCxnSpPr>
            <a:cxnSpLocks/>
          </p:cNvCxnSpPr>
          <p:nvPr/>
        </p:nvCxnSpPr>
        <p:spPr>
          <a:xfrm>
            <a:off x="5940112" y="3627542"/>
            <a:ext cx="939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894B2DBD-6D3A-6798-0A59-B096AE009689}"/>
              </a:ext>
            </a:extLst>
          </p:cNvPr>
          <p:cNvCxnSpPr>
            <a:cxnSpLocks/>
          </p:cNvCxnSpPr>
          <p:nvPr/>
        </p:nvCxnSpPr>
        <p:spPr>
          <a:xfrm>
            <a:off x="5874795" y="3758173"/>
            <a:ext cx="6019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CD2034B5-275D-12AB-001A-7FC6C6E51B95}"/>
              </a:ext>
            </a:extLst>
          </p:cNvPr>
          <p:cNvCxnSpPr>
            <a:cxnSpLocks/>
          </p:cNvCxnSpPr>
          <p:nvPr/>
        </p:nvCxnSpPr>
        <p:spPr>
          <a:xfrm>
            <a:off x="5896564" y="4030319"/>
            <a:ext cx="7437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671A4F5-E023-7FEE-020E-8A063ECE6FC8}"/>
              </a:ext>
            </a:extLst>
          </p:cNvPr>
          <p:cNvCxnSpPr>
            <a:cxnSpLocks/>
          </p:cNvCxnSpPr>
          <p:nvPr/>
        </p:nvCxnSpPr>
        <p:spPr>
          <a:xfrm>
            <a:off x="5907447" y="4160950"/>
            <a:ext cx="7437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C530A91-5121-648D-2D92-2EEE566A1B7B}"/>
              </a:ext>
            </a:extLst>
          </p:cNvPr>
          <p:cNvCxnSpPr>
            <a:cxnSpLocks/>
          </p:cNvCxnSpPr>
          <p:nvPr/>
        </p:nvCxnSpPr>
        <p:spPr>
          <a:xfrm>
            <a:off x="5802297" y="4418724"/>
            <a:ext cx="6090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FE68A99-5DC4-2811-3A06-7E50500C5F2D}"/>
              </a:ext>
            </a:extLst>
          </p:cNvPr>
          <p:cNvCxnSpPr>
            <a:cxnSpLocks/>
          </p:cNvCxnSpPr>
          <p:nvPr/>
        </p:nvCxnSpPr>
        <p:spPr>
          <a:xfrm>
            <a:off x="6009127" y="4560238"/>
            <a:ext cx="7726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7EFFB32-DDAC-DD28-0B95-BA27DA99E4D2}"/>
              </a:ext>
            </a:extLst>
          </p:cNvPr>
          <p:cNvCxnSpPr>
            <a:cxnSpLocks/>
          </p:cNvCxnSpPr>
          <p:nvPr/>
        </p:nvCxnSpPr>
        <p:spPr>
          <a:xfrm>
            <a:off x="5889384" y="4821496"/>
            <a:ext cx="5219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8ED923C-34FD-89FD-1366-8E0C983568DB}"/>
              </a:ext>
            </a:extLst>
          </p:cNvPr>
          <p:cNvCxnSpPr>
            <a:cxnSpLocks/>
          </p:cNvCxnSpPr>
          <p:nvPr/>
        </p:nvCxnSpPr>
        <p:spPr>
          <a:xfrm>
            <a:off x="5954698" y="4952124"/>
            <a:ext cx="10992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E187136-E717-2885-625D-9DBE74A9E4F1}"/>
              </a:ext>
            </a:extLst>
          </p:cNvPr>
          <p:cNvCxnSpPr>
            <a:cxnSpLocks/>
          </p:cNvCxnSpPr>
          <p:nvPr/>
        </p:nvCxnSpPr>
        <p:spPr>
          <a:xfrm>
            <a:off x="5927078" y="5219764"/>
            <a:ext cx="6337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BFF7D0E4-F9BE-88FE-0F78-582BF19DDA29}"/>
              </a:ext>
            </a:extLst>
          </p:cNvPr>
          <p:cNvCxnSpPr>
            <a:cxnSpLocks/>
          </p:cNvCxnSpPr>
          <p:nvPr/>
        </p:nvCxnSpPr>
        <p:spPr>
          <a:xfrm>
            <a:off x="5899458" y="5367658"/>
            <a:ext cx="8714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D89A974-E1EA-AA68-95B1-B27CD5253BE3}"/>
              </a:ext>
            </a:extLst>
          </p:cNvPr>
          <p:cNvCxnSpPr>
            <a:cxnSpLocks/>
          </p:cNvCxnSpPr>
          <p:nvPr/>
        </p:nvCxnSpPr>
        <p:spPr>
          <a:xfrm>
            <a:off x="5828294" y="5624412"/>
            <a:ext cx="5504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C74C4AC-9162-3018-8C1F-CF74BD63135C}"/>
              </a:ext>
            </a:extLst>
          </p:cNvPr>
          <p:cNvCxnSpPr>
            <a:cxnSpLocks/>
          </p:cNvCxnSpPr>
          <p:nvPr/>
        </p:nvCxnSpPr>
        <p:spPr>
          <a:xfrm>
            <a:off x="6031230" y="5757911"/>
            <a:ext cx="11315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9AFB5B2-465F-DED0-A77C-CD6B095DB0BF}"/>
              </a:ext>
            </a:extLst>
          </p:cNvPr>
          <p:cNvCxnSpPr>
            <a:cxnSpLocks/>
          </p:cNvCxnSpPr>
          <p:nvPr/>
        </p:nvCxnSpPr>
        <p:spPr>
          <a:xfrm>
            <a:off x="5889716" y="5961223"/>
            <a:ext cx="7505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BF1E3E58-ACF5-E07C-AB48-39E8194D0CD5}"/>
              </a:ext>
            </a:extLst>
          </p:cNvPr>
          <p:cNvCxnSpPr>
            <a:cxnSpLocks/>
          </p:cNvCxnSpPr>
          <p:nvPr/>
        </p:nvCxnSpPr>
        <p:spPr>
          <a:xfrm>
            <a:off x="5900603" y="6088333"/>
            <a:ext cx="7505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00DC7E8-579E-586D-C355-0CDE02C0061A}"/>
              </a:ext>
            </a:extLst>
          </p:cNvPr>
          <p:cNvCxnSpPr>
            <a:cxnSpLocks/>
          </p:cNvCxnSpPr>
          <p:nvPr/>
        </p:nvCxnSpPr>
        <p:spPr>
          <a:xfrm>
            <a:off x="8023017" y="1642147"/>
            <a:ext cx="9576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D3E2D95-3150-40B8-C019-29AD24D0E288}"/>
              </a:ext>
            </a:extLst>
          </p:cNvPr>
          <p:cNvCxnSpPr>
            <a:cxnSpLocks/>
          </p:cNvCxnSpPr>
          <p:nvPr/>
        </p:nvCxnSpPr>
        <p:spPr>
          <a:xfrm>
            <a:off x="2515727" y="6189423"/>
            <a:ext cx="7337801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07C683A1-6E62-CB1B-6E0C-DB21F52512EE}"/>
              </a:ext>
            </a:extLst>
          </p:cNvPr>
          <p:cNvCxnSpPr>
            <a:cxnSpLocks/>
          </p:cNvCxnSpPr>
          <p:nvPr/>
        </p:nvCxnSpPr>
        <p:spPr>
          <a:xfrm>
            <a:off x="8218961" y="1772775"/>
            <a:ext cx="8052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E8F8EFAA-A778-F724-0B22-D959DC19B5B7}"/>
              </a:ext>
            </a:extLst>
          </p:cNvPr>
          <p:cNvCxnSpPr>
            <a:cxnSpLocks/>
          </p:cNvCxnSpPr>
          <p:nvPr/>
        </p:nvCxnSpPr>
        <p:spPr>
          <a:xfrm>
            <a:off x="8229547" y="1976132"/>
            <a:ext cx="878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052FAAC6-E3FD-CC4C-E3CE-3D2FEB6ACB7F}"/>
              </a:ext>
            </a:extLst>
          </p:cNvPr>
          <p:cNvCxnSpPr>
            <a:cxnSpLocks/>
          </p:cNvCxnSpPr>
          <p:nvPr/>
        </p:nvCxnSpPr>
        <p:spPr>
          <a:xfrm>
            <a:off x="7978878" y="2119241"/>
            <a:ext cx="878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FFF991D-BD80-D9BC-A77F-7074D6A08C09}"/>
              </a:ext>
            </a:extLst>
          </p:cNvPr>
          <p:cNvCxnSpPr>
            <a:cxnSpLocks/>
          </p:cNvCxnSpPr>
          <p:nvPr/>
        </p:nvCxnSpPr>
        <p:spPr>
          <a:xfrm>
            <a:off x="7847953" y="2382096"/>
            <a:ext cx="95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32707778-4620-C1EF-F1F5-4B4492C13F7C}"/>
              </a:ext>
            </a:extLst>
          </p:cNvPr>
          <p:cNvCxnSpPr>
            <a:cxnSpLocks/>
          </p:cNvCxnSpPr>
          <p:nvPr/>
        </p:nvCxnSpPr>
        <p:spPr>
          <a:xfrm>
            <a:off x="8263282" y="2517948"/>
            <a:ext cx="8337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CB25BB26-3129-49F2-B726-6DE1A3B11EC4}"/>
              </a:ext>
            </a:extLst>
          </p:cNvPr>
          <p:cNvCxnSpPr>
            <a:cxnSpLocks/>
          </p:cNvCxnSpPr>
          <p:nvPr/>
        </p:nvCxnSpPr>
        <p:spPr>
          <a:xfrm>
            <a:off x="8101963" y="2789338"/>
            <a:ext cx="8022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5B545690-667C-E624-76E9-188FF33275FA}"/>
              </a:ext>
            </a:extLst>
          </p:cNvPr>
          <p:cNvCxnSpPr>
            <a:cxnSpLocks/>
          </p:cNvCxnSpPr>
          <p:nvPr/>
        </p:nvCxnSpPr>
        <p:spPr>
          <a:xfrm>
            <a:off x="8154742" y="2927372"/>
            <a:ext cx="8695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6D992F7-5BBE-1085-393E-D15B03043AD6}"/>
              </a:ext>
            </a:extLst>
          </p:cNvPr>
          <p:cNvCxnSpPr>
            <a:cxnSpLocks/>
          </p:cNvCxnSpPr>
          <p:nvPr/>
        </p:nvCxnSpPr>
        <p:spPr>
          <a:xfrm>
            <a:off x="7753933" y="3198499"/>
            <a:ext cx="9325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CD0BBEE9-6AF5-A301-D8EF-EEEE9BA07C30}"/>
              </a:ext>
            </a:extLst>
          </p:cNvPr>
          <p:cNvCxnSpPr>
            <a:cxnSpLocks/>
          </p:cNvCxnSpPr>
          <p:nvPr/>
        </p:nvCxnSpPr>
        <p:spPr>
          <a:xfrm>
            <a:off x="8362195" y="3332739"/>
            <a:ext cx="7565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E2BE6CF-0F6E-7BED-D088-EE1D4FB75ECD}"/>
              </a:ext>
            </a:extLst>
          </p:cNvPr>
          <p:cNvCxnSpPr>
            <a:cxnSpLocks/>
          </p:cNvCxnSpPr>
          <p:nvPr/>
        </p:nvCxnSpPr>
        <p:spPr>
          <a:xfrm>
            <a:off x="8144181" y="3596593"/>
            <a:ext cx="8800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F7662358-7F4B-7751-2404-345306B54005}"/>
              </a:ext>
            </a:extLst>
          </p:cNvPr>
          <p:cNvCxnSpPr>
            <a:cxnSpLocks/>
          </p:cNvCxnSpPr>
          <p:nvPr/>
        </p:nvCxnSpPr>
        <p:spPr>
          <a:xfrm>
            <a:off x="8091420" y="3730345"/>
            <a:ext cx="8127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F53ABF2-AF4B-28C5-70E5-59933E639ABD}"/>
              </a:ext>
            </a:extLst>
          </p:cNvPr>
          <p:cNvCxnSpPr>
            <a:cxnSpLocks/>
          </p:cNvCxnSpPr>
          <p:nvPr/>
        </p:nvCxnSpPr>
        <p:spPr>
          <a:xfrm>
            <a:off x="7944910" y="4004593"/>
            <a:ext cx="9593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558FFF2-21DD-51A2-5008-E71F0D712400}"/>
              </a:ext>
            </a:extLst>
          </p:cNvPr>
          <p:cNvCxnSpPr>
            <a:cxnSpLocks/>
          </p:cNvCxnSpPr>
          <p:nvPr/>
        </p:nvCxnSpPr>
        <p:spPr>
          <a:xfrm>
            <a:off x="8275107" y="4135221"/>
            <a:ext cx="781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73EAF778-FD14-D08B-EFFB-2410CAAC75CD}"/>
              </a:ext>
            </a:extLst>
          </p:cNvPr>
          <p:cNvCxnSpPr>
            <a:cxnSpLocks/>
          </p:cNvCxnSpPr>
          <p:nvPr/>
        </p:nvCxnSpPr>
        <p:spPr>
          <a:xfrm>
            <a:off x="8122707" y="4405252"/>
            <a:ext cx="781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EE53D26-F229-DB33-4B19-3FB5532AE309}"/>
              </a:ext>
            </a:extLst>
          </p:cNvPr>
          <p:cNvCxnSpPr>
            <a:cxnSpLocks/>
          </p:cNvCxnSpPr>
          <p:nvPr/>
        </p:nvCxnSpPr>
        <p:spPr>
          <a:xfrm>
            <a:off x="8144478" y="4544651"/>
            <a:ext cx="9121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FEFC002A-8632-D1E0-F7E5-640B8B67630A}"/>
              </a:ext>
            </a:extLst>
          </p:cNvPr>
          <p:cNvCxnSpPr>
            <a:cxnSpLocks/>
          </p:cNvCxnSpPr>
          <p:nvPr/>
        </p:nvCxnSpPr>
        <p:spPr>
          <a:xfrm>
            <a:off x="8275106" y="4816795"/>
            <a:ext cx="9668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BE9F331A-65B8-E3D9-7613-0C7DBCDBB129}"/>
              </a:ext>
            </a:extLst>
          </p:cNvPr>
          <p:cNvCxnSpPr>
            <a:cxnSpLocks/>
          </p:cNvCxnSpPr>
          <p:nvPr/>
        </p:nvCxnSpPr>
        <p:spPr>
          <a:xfrm>
            <a:off x="7904692" y="4949526"/>
            <a:ext cx="8253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F00D3C53-5AB3-4F97-4044-2CCED069838A}"/>
              </a:ext>
            </a:extLst>
          </p:cNvPr>
          <p:cNvCxnSpPr>
            <a:cxnSpLocks/>
          </p:cNvCxnSpPr>
          <p:nvPr/>
        </p:nvCxnSpPr>
        <p:spPr>
          <a:xfrm>
            <a:off x="8198907" y="5216290"/>
            <a:ext cx="8253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C7DF88EA-087B-292C-CAE0-CEFD55492ABF}"/>
              </a:ext>
            </a:extLst>
          </p:cNvPr>
          <p:cNvCxnSpPr>
            <a:cxnSpLocks/>
          </p:cNvCxnSpPr>
          <p:nvPr/>
        </p:nvCxnSpPr>
        <p:spPr>
          <a:xfrm>
            <a:off x="8035323" y="5354321"/>
            <a:ext cx="8688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83CD8192-72C2-5601-72E4-52B32944B70E}"/>
              </a:ext>
            </a:extLst>
          </p:cNvPr>
          <p:cNvCxnSpPr>
            <a:cxnSpLocks/>
          </p:cNvCxnSpPr>
          <p:nvPr/>
        </p:nvCxnSpPr>
        <p:spPr>
          <a:xfrm>
            <a:off x="8121810" y="5624431"/>
            <a:ext cx="9024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DC16FC08-9F05-EB47-8F92-F2181EDE4C7E}"/>
              </a:ext>
            </a:extLst>
          </p:cNvPr>
          <p:cNvCxnSpPr>
            <a:cxnSpLocks/>
          </p:cNvCxnSpPr>
          <p:nvPr/>
        </p:nvCxnSpPr>
        <p:spPr>
          <a:xfrm>
            <a:off x="8071994" y="5755057"/>
            <a:ext cx="8322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F3CFF3A5-5169-18AA-93A5-3B11DDB8A228}"/>
              </a:ext>
            </a:extLst>
          </p:cNvPr>
          <p:cNvCxnSpPr>
            <a:cxnSpLocks/>
          </p:cNvCxnSpPr>
          <p:nvPr/>
        </p:nvCxnSpPr>
        <p:spPr>
          <a:xfrm>
            <a:off x="8337564" y="5949920"/>
            <a:ext cx="10023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5D22C74D-404A-B7CB-3852-D760F041B5AC}"/>
              </a:ext>
            </a:extLst>
          </p:cNvPr>
          <p:cNvCxnSpPr>
            <a:cxnSpLocks/>
          </p:cNvCxnSpPr>
          <p:nvPr/>
        </p:nvCxnSpPr>
        <p:spPr>
          <a:xfrm>
            <a:off x="7999276" y="6089164"/>
            <a:ext cx="7960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A41B1B5-C87C-0531-7BDB-36E12620D930}"/>
              </a:ext>
            </a:extLst>
          </p:cNvPr>
          <p:cNvSpPr/>
          <p:nvPr/>
        </p:nvSpPr>
        <p:spPr>
          <a:xfrm>
            <a:off x="7489669" y="749528"/>
            <a:ext cx="2013557" cy="5461667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67D47297-06C8-13F4-17A1-353A0F6D8664}"/>
              </a:ext>
            </a:extLst>
          </p:cNvPr>
          <p:cNvSpPr/>
          <p:nvPr/>
        </p:nvSpPr>
        <p:spPr>
          <a:xfrm>
            <a:off x="5476049" y="749528"/>
            <a:ext cx="2013557" cy="5461667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52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graph of a number and a line&#10;&#10;Description automatically generated with medium confidence">
            <a:extLst>
              <a:ext uri="{FF2B5EF4-FFF2-40B4-BE49-F238E27FC236}">
                <a16:creationId xmlns:a16="http://schemas.microsoft.com/office/drawing/2014/main" id="{FD8F26E0-C41E-F7EC-D873-A42B0731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1" y="1262742"/>
            <a:ext cx="9309491" cy="50993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7C1F0B-9325-F631-C1CD-B368C7A7F140}"/>
              </a:ext>
            </a:extLst>
          </p:cNvPr>
          <p:cNvSpPr/>
          <p:nvPr/>
        </p:nvSpPr>
        <p:spPr>
          <a:xfrm>
            <a:off x="0" y="-12011"/>
            <a:ext cx="12192000" cy="9046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4000" dirty="0">
                <a:latin typeface="Times"/>
                <a:cs typeface="Times"/>
              </a:rPr>
              <a:t>SUMMIT: 6-Minute Walk Distance (</a:t>
            </a:r>
            <a:r>
              <a:rPr lang="en-US" sz="4000" dirty="0">
                <a:latin typeface="Symbol" pitchFamily="2" charset="2"/>
                <a:cs typeface="Times"/>
              </a:rPr>
              <a:t>a</a:t>
            </a:r>
            <a:r>
              <a:rPr lang="en-US" sz="4000" dirty="0">
                <a:latin typeface="Times"/>
                <a:cs typeface="Times"/>
              </a:rPr>
              <a:t> Protected)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76736-27DE-DDE6-0F1F-6407F320259D}"/>
              </a:ext>
            </a:extLst>
          </p:cNvPr>
          <p:cNvSpPr txBox="1"/>
          <p:nvPr/>
        </p:nvSpPr>
        <p:spPr>
          <a:xfrm>
            <a:off x="9189155" y="2755237"/>
            <a:ext cx="2542511" cy="16773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+ 18.3 meters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(9.9, 26.7)</a:t>
            </a:r>
          </a:p>
          <a:p>
            <a:pPr algn="ctr">
              <a:spcBef>
                <a:spcPts val="10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52 weeks</a:t>
            </a:r>
          </a:p>
          <a:p>
            <a:pPr algn="ctr">
              <a:spcBef>
                <a:spcPts val="8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 &lt; 0.001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9DCF96-E40B-79D9-D835-2294823A4B49}"/>
              </a:ext>
            </a:extLst>
          </p:cNvPr>
          <p:cNvSpPr txBox="1"/>
          <p:nvPr/>
        </p:nvSpPr>
        <p:spPr>
          <a:xfrm>
            <a:off x="6577675" y="3812408"/>
            <a:ext cx="1069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9A9229-5F62-2D00-977C-71D256060372}"/>
              </a:ext>
            </a:extLst>
          </p:cNvPr>
          <p:cNvSpPr txBox="1"/>
          <p:nvPr/>
        </p:nvSpPr>
        <p:spPr>
          <a:xfrm>
            <a:off x="6140843" y="2408207"/>
            <a:ext cx="13987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Tirzepatide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40A2B2-7EC0-54D3-A3F2-8D4F687FF9BC}"/>
              </a:ext>
            </a:extLst>
          </p:cNvPr>
          <p:cNvSpPr/>
          <p:nvPr/>
        </p:nvSpPr>
        <p:spPr>
          <a:xfrm>
            <a:off x="2183802" y="1656760"/>
            <a:ext cx="1979407" cy="989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62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6A14F-91D5-DFA2-0C71-2F8E07DF2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FE6E69-D6D0-746B-72D6-A2E7DAF46A60}"/>
              </a:ext>
            </a:extLst>
          </p:cNvPr>
          <p:cNvSpPr/>
          <p:nvPr/>
        </p:nvSpPr>
        <p:spPr>
          <a:xfrm>
            <a:off x="0" y="-12011"/>
            <a:ext cx="12192000" cy="11804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4000" dirty="0">
                <a:latin typeface="Times"/>
                <a:cs typeface="Times"/>
              </a:rPr>
              <a:t>SUMMIT: Body Weight and High Sensitivity</a:t>
            </a:r>
          </a:p>
          <a:p>
            <a:pPr algn="ctr">
              <a:lnSpc>
                <a:spcPts val="3600"/>
              </a:lnSpc>
            </a:pPr>
            <a:r>
              <a:rPr lang="en-US" sz="4000" dirty="0">
                <a:latin typeface="Times"/>
                <a:cs typeface="Times"/>
              </a:rPr>
              <a:t>C-Reactive Protein (</a:t>
            </a:r>
            <a:r>
              <a:rPr lang="en-US" sz="4000" dirty="0">
                <a:latin typeface="Symbol" pitchFamily="2" charset="2"/>
                <a:cs typeface="Times"/>
              </a:rPr>
              <a:t>a</a:t>
            </a:r>
            <a:r>
              <a:rPr lang="en-US" sz="4000" dirty="0">
                <a:latin typeface="Times"/>
                <a:cs typeface="Times"/>
              </a:rPr>
              <a:t> Protected)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A75C48-67D6-43E6-DC4A-47B050BCDC5B}"/>
              </a:ext>
            </a:extLst>
          </p:cNvPr>
          <p:cNvGrpSpPr/>
          <p:nvPr/>
        </p:nvGrpSpPr>
        <p:grpSpPr>
          <a:xfrm>
            <a:off x="770423" y="1679897"/>
            <a:ext cx="10878487" cy="5084700"/>
            <a:chOff x="770423" y="1472285"/>
            <a:chExt cx="10878487" cy="5274726"/>
          </a:xfrm>
        </p:grpSpPr>
        <p:pic>
          <p:nvPicPr>
            <p:cNvPr id="2" name="Picture 1" descr="A graph of numbers and lines&#10;&#10;Description automatically generated">
              <a:extLst>
                <a:ext uri="{FF2B5EF4-FFF2-40B4-BE49-F238E27FC236}">
                  <a16:creationId xmlns:a16="http://schemas.microsoft.com/office/drawing/2014/main" id="{7E040080-0E38-EB70-4EE8-13D4C8ECF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218" y="1472285"/>
              <a:ext cx="5271692" cy="5261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F663E9-2C9C-5149-7461-08700AC3B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423" y="1472285"/>
              <a:ext cx="5271692" cy="52747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73F8BC-15C2-0080-BEAB-4FBCCB9C54AD}"/>
              </a:ext>
            </a:extLst>
          </p:cNvPr>
          <p:cNvSpPr txBox="1"/>
          <p:nvPr/>
        </p:nvSpPr>
        <p:spPr>
          <a:xfrm>
            <a:off x="1869390" y="4156200"/>
            <a:ext cx="1705713" cy="102592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– 11.6%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(–12.9, –10.4)</a:t>
            </a:r>
          </a:p>
          <a:p>
            <a:pPr algn="ctr">
              <a:spcBef>
                <a:spcPts val="8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 &lt; 0.001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BBC1F7-7365-9995-EC78-0262518239CA}"/>
              </a:ext>
            </a:extLst>
          </p:cNvPr>
          <p:cNvSpPr txBox="1"/>
          <p:nvPr/>
        </p:nvSpPr>
        <p:spPr>
          <a:xfrm>
            <a:off x="3607376" y="2604833"/>
            <a:ext cx="1069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5F455A-5148-E7D5-A036-98EF459EBDE4}"/>
              </a:ext>
            </a:extLst>
          </p:cNvPr>
          <p:cNvSpPr txBox="1"/>
          <p:nvPr/>
        </p:nvSpPr>
        <p:spPr>
          <a:xfrm>
            <a:off x="4189999" y="3835050"/>
            <a:ext cx="13987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Tirzepatide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631B40-1D35-B21E-B938-C826AA07EE6F}"/>
              </a:ext>
            </a:extLst>
          </p:cNvPr>
          <p:cNvSpPr txBox="1"/>
          <p:nvPr/>
        </p:nvSpPr>
        <p:spPr>
          <a:xfrm>
            <a:off x="9762543" y="2344861"/>
            <a:ext cx="1069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A9D8C9-7DFB-7461-0236-BF3B5F731EAA}"/>
              </a:ext>
            </a:extLst>
          </p:cNvPr>
          <p:cNvSpPr txBox="1"/>
          <p:nvPr/>
        </p:nvSpPr>
        <p:spPr>
          <a:xfrm>
            <a:off x="10250130" y="3566080"/>
            <a:ext cx="13987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Tirzepatide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817686-9D84-5B78-660B-E90AC71937F5}"/>
              </a:ext>
            </a:extLst>
          </p:cNvPr>
          <p:cNvSpPr/>
          <p:nvPr/>
        </p:nvSpPr>
        <p:spPr>
          <a:xfrm>
            <a:off x="1645920" y="3374258"/>
            <a:ext cx="1097280" cy="752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6BEBED-0F97-7E7A-3E7E-85D510FDA482}"/>
              </a:ext>
            </a:extLst>
          </p:cNvPr>
          <p:cNvSpPr/>
          <p:nvPr/>
        </p:nvSpPr>
        <p:spPr>
          <a:xfrm>
            <a:off x="7347331" y="3794060"/>
            <a:ext cx="1097280" cy="752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904A81-0BFC-F55F-5A0C-5D6D3B43EB62}"/>
              </a:ext>
            </a:extLst>
          </p:cNvPr>
          <p:cNvSpPr/>
          <p:nvPr/>
        </p:nvSpPr>
        <p:spPr>
          <a:xfrm>
            <a:off x="543090" y="1780604"/>
            <a:ext cx="726312" cy="4228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D4B76B-DBF5-6A7D-0D0F-B251B1EF19F9}"/>
              </a:ext>
            </a:extLst>
          </p:cNvPr>
          <p:cNvSpPr/>
          <p:nvPr/>
        </p:nvSpPr>
        <p:spPr>
          <a:xfrm>
            <a:off x="6154482" y="1888420"/>
            <a:ext cx="726312" cy="4228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EE3ACC-A0F3-A062-4497-68861B89CD56}"/>
              </a:ext>
            </a:extLst>
          </p:cNvPr>
          <p:cNvSpPr txBox="1"/>
          <p:nvPr/>
        </p:nvSpPr>
        <p:spPr>
          <a:xfrm rot="16200000">
            <a:off x="-451356" y="3591837"/>
            <a:ext cx="287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 Change in Body Weight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6B5C34-696F-41DB-05B9-0613483499D5}"/>
              </a:ext>
            </a:extLst>
          </p:cNvPr>
          <p:cNvSpPr txBox="1"/>
          <p:nvPr/>
        </p:nvSpPr>
        <p:spPr>
          <a:xfrm rot="16200000">
            <a:off x="5499249" y="3591838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 Change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hsCRP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11AC9C-C0D1-416C-3635-A3E4962F8E52}"/>
              </a:ext>
            </a:extLst>
          </p:cNvPr>
          <p:cNvSpPr txBox="1"/>
          <p:nvPr/>
        </p:nvSpPr>
        <p:spPr>
          <a:xfrm>
            <a:off x="3262865" y="6139209"/>
            <a:ext cx="9114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519C22-C3A4-5550-FE0D-588407597D28}"/>
              </a:ext>
            </a:extLst>
          </p:cNvPr>
          <p:cNvSpPr txBox="1"/>
          <p:nvPr/>
        </p:nvSpPr>
        <p:spPr>
          <a:xfrm>
            <a:off x="8724125" y="6139209"/>
            <a:ext cx="9114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B46BC5-BD8D-13D0-6EEF-338E09BB6B78}"/>
              </a:ext>
            </a:extLst>
          </p:cNvPr>
          <p:cNvSpPr txBox="1"/>
          <p:nvPr/>
        </p:nvSpPr>
        <p:spPr>
          <a:xfrm>
            <a:off x="7489805" y="4156200"/>
            <a:ext cx="1705713" cy="102592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– 34.9%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(–45.6, –22.2)</a:t>
            </a:r>
          </a:p>
          <a:p>
            <a:pPr algn="ctr">
              <a:spcBef>
                <a:spcPts val="8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 &lt; 0.001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C284D2-5AF0-02AE-E53B-C8474D24BA87}"/>
              </a:ext>
            </a:extLst>
          </p:cNvPr>
          <p:cNvSpPr txBox="1"/>
          <p:nvPr/>
        </p:nvSpPr>
        <p:spPr>
          <a:xfrm>
            <a:off x="2358967" y="1309227"/>
            <a:ext cx="2374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Body Weight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60A7C6-64CA-E48D-CAC2-05A85EF36B44}"/>
              </a:ext>
            </a:extLst>
          </p:cNvPr>
          <p:cNvSpPr txBox="1"/>
          <p:nvPr/>
        </p:nvSpPr>
        <p:spPr>
          <a:xfrm>
            <a:off x="8605977" y="1309227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hsCRP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F0D3BC-9088-5329-19A2-3D6AD05D8D8C}"/>
              </a:ext>
            </a:extLst>
          </p:cNvPr>
          <p:cNvSpPr txBox="1"/>
          <p:nvPr/>
        </p:nvSpPr>
        <p:spPr>
          <a:xfrm>
            <a:off x="4554112" y="6339962"/>
            <a:ext cx="3425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Treatment differences at 52 weeks</a:t>
            </a:r>
          </a:p>
        </p:txBody>
      </p:sp>
    </p:spTree>
    <p:extLst>
      <p:ext uri="{BB962C8B-B14F-4D97-AF65-F5344CB8AC3E}">
        <p14:creationId xmlns:p14="http://schemas.microsoft.com/office/powerpoint/2010/main" val="294580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8A67D-C7ED-62BE-5FC0-43F783759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7488CF-5791-F5FB-6B93-D0640AFF123E}"/>
              </a:ext>
            </a:extLst>
          </p:cNvPr>
          <p:cNvSpPr txBox="1"/>
          <p:nvPr/>
        </p:nvSpPr>
        <p:spPr>
          <a:xfrm>
            <a:off x="495300" y="3277765"/>
            <a:ext cx="1915909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Expansion and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transformation of</a:t>
            </a:r>
          </a:p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visceral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90E988-17BA-D675-740A-0B4BEA0DD9E8}"/>
              </a:ext>
            </a:extLst>
          </p:cNvPr>
          <p:cNvSpPr txBox="1"/>
          <p:nvPr/>
        </p:nvSpPr>
        <p:spPr>
          <a:xfrm>
            <a:off x="3233058" y="3416264"/>
            <a:ext cx="171072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Altered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synthesis of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adipocytokines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AFB54-EAD4-D262-F351-AF7250B450E0}"/>
              </a:ext>
            </a:extLst>
          </p:cNvPr>
          <p:cNvSpPr txBox="1"/>
          <p:nvPr/>
        </p:nvSpPr>
        <p:spPr>
          <a:xfrm>
            <a:off x="5526769" y="1504788"/>
            <a:ext cx="2877711" cy="733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Sodium retention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Plasma volume expansion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9AE1D6-A1F6-51A4-71D8-9CA29D45B112}"/>
              </a:ext>
            </a:extLst>
          </p:cNvPr>
          <p:cNvSpPr txBox="1"/>
          <p:nvPr/>
        </p:nvSpPr>
        <p:spPr>
          <a:xfrm>
            <a:off x="9144587" y="4285125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Ability of left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ventricle to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tolerate filling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4A8C06-E592-A10C-68B0-9DAEB49F6175}"/>
              </a:ext>
            </a:extLst>
          </p:cNvPr>
          <p:cNvSpPr txBox="1"/>
          <p:nvPr/>
        </p:nvSpPr>
        <p:spPr>
          <a:xfrm>
            <a:off x="10622764" y="3585542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HFpEF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FCEC94-5B0F-F1CB-4F27-7D237E48B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278" y="1314164"/>
            <a:ext cx="1442712" cy="17269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1ACE4B-2AFD-2736-B900-F490E0C53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129" y="4857612"/>
            <a:ext cx="1177010" cy="18153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6D7CB7D-ED26-21AA-C12A-1EC869B82561}"/>
              </a:ext>
            </a:extLst>
          </p:cNvPr>
          <p:cNvSpPr txBox="1"/>
          <p:nvPr/>
        </p:nvSpPr>
        <p:spPr>
          <a:xfrm>
            <a:off x="701285" y="1702113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2D686C6-84EC-95EA-33DE-BEB83E5BD602}"/>
              </a:ext>
            </a:extLst>
          </p:cNvPr>
          <p:cNvCxnSpPr>
            <a:cxnSpLocks/>
          </p:cNvCxnSpPr>
          <p:nvPr/>
        </p:nvCxnSpPr>
        <p:spPr>
          <a:xfrm>
            <a:off x="1453254" y="2377734"/>
            <a:ext cx="0" cy="75455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9BF6F5-B53D-7E0C-607C-82DB5D9390B7}"/>
              </a:ext>
            </a:extLst>
          </p:cNvPr>
          <p:cNvCxnSpPr>
            <a:cxnSpLocks/>
          </p:cNvCxnSpPr>
          <p:nvPr/>
        </p:nvCxnSpPr>
        <p:spPr>
          <a:xfrm>
            <a:off x="8974025" y="4401799"/>
            <a:ext cx="0" cy="75455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>
            <a:extLst>
              <a:ext uri="{FF2B5EF4-FFF2-40B4-BE49-F238E27FC236}">
                <a16:creationId xmlns:a16="http://schemas.microsoft.com/office/drawing/2014/main" id="{AD4A1B34-68B8-A2F9-EC8F-9B5E11B507FD}"/>
              </a:ext>
            </a:extLst>
          </p:cNvPr>
          <p:cNvSpPr/>
          <p:nvPr/>
        </p:nvSpPr>
        <p:spPr>
          <a:xfrm>
            <a:off x="2432981" y="3369366"/>
            <a:ext cx="783759" cy="10171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7592FBD0-899E-FAD5-CA13-8D4B0C429AB5}"/>
              </a:ext>
            </a:extLst>
          </p:cNvPr>
          <p:cNvSpPr/>
          <p:nvPr/>
        </p:nvSpPr>
        <p:spPr>
          <a:xfrm flipV="1">
            <a:off x="3618022" y="996337"/>
            <a:ext cx="3301571" cy="2668413"/>
          </a:xfrm>
          <a:prstGeom prst="arc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F1FBF3-F383-B5E4-FC70-94C75B753968}"/>
              </a:ext>
            </a:extLst>
          </p:cNvPr>
          <p:cNvSpPr txBox="1"/>
          <p:nvPr/>
        </p:nvSpPr>
        <p:spPr>
          <a:xfrm>
            <a:off x="5551924" y="2913029"/>
            <a:ext cx="226433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Antinatiuretic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effects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397392-C301-5FE9-E07F-6A436898B9C3}"/>
              </a:ext>
            </a:extLst>
          </p:cNvPr>
          <p:cNvSpPr txBox="1"/>
          <p:nvPr/>
        </p:nvSpPr>
        <p:spPr>
          <a:xfrm>
            <a:off x="9144587" y="2730564"/>
            <a:ext cx="141577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Filling of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left ventricle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4673C39D-E217-D79F-3D9A-9641AD6A8289}"/>
              </a:ext>
            </a:extLst>
          </p:cNvPr>
          <p:cNvSpPr/>
          <p:nvPr/>
        </p:nvSpPr>
        <p:spPr>
          <a:xfrm>
            <a:off x="3618022" y="4039198"/>
            <a:ext cx="3301571" cy="2668413"/>
          </a:xfrm>
          <a:prstGeom prst="arc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39A4F5-2762-1B2E-5F04-F25CE8C6AC09}"/>
              </a:ext>
            </a:extLst>
          </p:cNvPr>
          <p:cNvSpPr txBox="1"/>
          <p:nvPr/>
        </p:nvSpPr>
        <p:spPr>
          <a:xfrm>
            <a:off x="5381507" y="4288269"/>
            <a:ext cx="25834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Proinflammatory effects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417B011-6AC9-7317-FF6D-4740AA72C933}"/>
              </a:ext>
            </a:extLst>
          </p:cNvPr>
          <p:cNvCxnSpPr>
            <a:cxnSpLocks/>
          </p:cNvCxnSpPr>
          <p:nvPr/>
        </p:nvCxnSpPr>
        <p:spPr>
          <a:xfrm flipV="1">
            <a:off x="8999991" y="2643484"/>
            <a:ext cx="0" cy="75455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>
            <a:extLst>
              <a:ext uri="{FF2B5EF4-FFF2-40B4-BE49-F238E27FC236}">
                <a16:creationId xmlns:a16="http://schemas.microsoft.com/office/drawing/2014/main" id="{D0366E32-F5E0-388C-4ABE-27590E0FDBFB}"/>
              </a:ext>
            </a:extLst>
          </p:cNvPr>
          <p:cNvSpPr/>
          <p:nvPr/>
        </p:nvSpPr>
        <p:spPr>
          <a:xfrm>
            <a:off x="9905140" y="2977218"/>
            <a:ext cx="1460494" cy="1329679"/>
          </a:xfrm>
          <a:prstGeom prst="arc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44C423E5-5B24-F080-85C1-FB0D6FB6BCA0}"/>
              </a:ext>
            </a:extLst>
          </p:cNvPr>
          <p:cNvSpPr/>
          <p:nvPr/>
        </p:nvSpPr>
        <p:spPr>
          <a:xfrm flipV="1">
            <a:off x="9905140" y="3514492"/>
            <a:ext cx="1460494" cy="1329679"/>
          </a:xfrm>
          <a:prstGeom prst="arc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7EA5605-2BDA-32F9-2555-067233083F47}"/>
              </a:ext>
            </a:extLst>
          </p:cNvPr>
          <p:cNvCxnSpPr>
            <a:cxnSpLocks/>
          </p:cNvCxnSpPr>
          <p:nvPr/>
        </p:nvCxnSpPr>
        <p:spPr>
          <a:xfrm>
            <a:off x="8063291" y="2365133"/>
            <a:ext cx="622559" cy="547896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4218D04-237F-57F6-764A-74BA843BE550}"/>
              </a:ext>
            </a:extLst>
          </p:cNvPr>
          <p:cNvCxnSpPr>
            <a:cxnSpLocks/>
          </p:cNvCxnSpPr>
          <p:nvPr/>
        </p:nvCxnSpPr>
        <p:spPr>
          <a:xfrm flipV="1">
            <a:off x="8063291" y="4825508"/>
            <a:ext cx="622559" cy="547896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598E8A5-0927-06EE-190D-130DD482A58B}"/>
              </a:ext>
            </a:extLst>
          </p:cNvPr>
          <p:cNvSpPr txBox="1"/>
          <p:nvPr/>
        </p:nvSpPr>
        <p:spPr>
          <a:xfrm>
            <a:off x="5895274" y="5373404"/>
            <a:ext cx="1980030" cy="57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Myocardial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injury and fibrosis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9D1AD7-8BDF-1589-3890-C040B8340FA8}"/>
              </a:ext>
            </a:extLst>
          </p:cNvPr>
          <p:cNvSpPr/>
          <p:nvPr/>
        </p:nvSpPr>
        <p:spPr>
          <a:xfrm>
            <a:off x="2" y="6289"/>
            <a:ext cx="121920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800"/>
              </a:lnSpc>
            </a:pPr>
            <a:r>
              <a:rPr lang="en-US" sz="4000" dirty="0">
                <a:latin typeface="Times"/>
                <a:cs typeface="Times"/>
              </a:rPr>
              <a:t>Obesity Is a Major Contributor to Heart Failure</a:t>
            </a:r>
          </a:p>
          <a:p>
            <a:pPr algn="ctr">
              <a:lnSpc>
                <a:spcPts val="3800"/>
              </a:lnSpc>
            </a:pPr>
            <a:r>
              <a:rPr lang="en-US" sz="4000" dirty="0">
                <a:latin typeface="Times"/>
                <a:cs typeface="Times"/>
              </a:rPr>
              <a:t>With a Preserved Ejection Fraction</a:t>
            </a:r>
          </a:p>
        </p:txBody>
      </p:sp>
    </p:spTree>
    <p:extLst>
      <p:ext uri="{BB962C8B-B14F-4D97-AF65-F5344CB8AC3E}">
        <p14:creationId xmlns:p14="http://schemas.microsoft.com/office/powerpoint/2010/main" val="1996234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400FC-AD45-362A-7C57-CC349C28EFD3}"/>
              </a:ext>
            </a:extLst>
          </p:cNvPr>
          <p:cNvSpPr/>
          <p:nvPr/>
        </p:nvSpPr>
        <p:spPr>
          <a:xfrm>
            <a:off x="0" y="-12011"/>
            <a:ext cx="12192000" cy="9046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4000" dirty="0">
                <a:latin typeface="Times"/>
                <a:cs typeface="Times"/>
              </a:rPr>
              <a:t>SUMMIT: Summary of Safety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0F6683-0BC7-FFE8-8C28-BC3C526FE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317022"/>
              </p:ext>
            </p:extLst>
          </p:nvPr>
        </p:nvGraphicFramePr>
        <p:xfrm>
          <a:off x="1075731" y="978943"/>
          <a:ext cx="9911442" cy="5696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6582">
                  <a:extLst>
                    <a:ext uri="{9D8B030D-6E8A-4147-A177-3AD203B41FA5}">
                      <a16:colId xmlns:a16="http://schemas.microsoft.com/office/drawing/2014/main" val="187007191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023834544"/>
                    </a:ext>
                  </a:extLst>
                </a:gridCol>
                <a:gridCol w="2370300">
                  <a:extLst>
                    <a:ext uri="{9D8B030D-6E8A-4147-A177-3AD203B41FA5}">
                      <a16:colId xmlns:a16="http://schemas.microsoft.com/office/drawing/2014/main" val="3221449195"/>
                    </a:ext>
                  </a:extLst>
                </a:gridCol>
              </a:tblGrid>
              <a:tr h="449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Tirzepatide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(n=364)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Placebo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(n=367)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9107322"/>
                  </a:ext>
                </a:extLst>
              </a:tr>
              <a:tr h="346069">
                <a:tc>
                  <a:txBody>
                    <a:bodyPr/>
                    <a:lstStyle/>
                    <a:p>
                      <a:pPr marL="635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9750" algn="l"/>
                        </a:tabLs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Patients with serious adverse event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 (26.4)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 (25.6)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7440151"/>
                  </a:ext>
                </a:extLst>
              </a:tr>
              <a:tr h="285496">
                <a:tc>
                  <a:txBody>
                    <a:bodyPr/>
                    <a:lstStyle/>
                    <a:p>
                      <a:pPr marL="18097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9750" algn="l"/>
                        </a:tabLs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Cardiac failure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 (4.1)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 (8.2)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0887630"/>
                  </a:ext>
                </a:extLst>
              </a:tr>
              <a:tr h="404483">
                <a:tc>
                  <a:txBody>
                    <a:bodyPr/>
                    <a:lstStyle/>
                    <a:p>
                      <a:pPr marL="635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Patients who discontinued study medication due to</a:t>
                      </a:r>
                    </a:p>
                    <a:p>
                      <a:pPr marL="635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non-fatal adverse event 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(6.3)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(1.4)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5192764"/>
                  </a:ext>
                </a:extLst>
              </a:tr>
              <a:tr h="457195">
                <a:tc>
                  <a:txBody>
                    <a:bodyPr/>
                    <a:lstStyle/>
                    <a:p>
                      <a:pPr marL="635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9750" algn="l"/>
                        </a:tabLs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Patients with at least one adverse event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313 (86.0)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279 (76.0)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0836095"/>
                  </a:ext>
                </a:extLst>
              </a:tr>
              <a:tr h="266583">
                <a:tc>
                  <a:txBody>
                    <a:bodyPr/>
                    <a:lstStyle/>
                    <a:p>
                      <a:pPr marL="21844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Diarrhea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 (18.4)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 (6.3)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7186428"/>
                  </a:ext>
                </a:extLst>
              </a:tr>
              <a:tr h="266583">
                <a:tc>
                  <a:txBody>
                    <a:bodyPr/>
                    <a:lstStyle/>
                    <a:p>
                      <a:pPr marL="21844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Nausea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 (17.0)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 (6.5)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6969756"/>
                  </a:ext>
                </a:extLst>
              </a:tr>
              <a:tr h="266583">
                <a:tc>
                  <a:txBody>
                    <a:bodyPr/>
                    <a:lstStyle/>
                    <a:p>
                      <a:pPr marL="21844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Constipation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 (14.8)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(6.0)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4087557"/>
                  </a:ext>
                </a:extLst>
              </a:tr>
              <a:tr h="266583">
                <a:tc>
                  <a:txBody>
                    <a:bodyPr/>
                    <a:lstStyle/>
                    <a:p>
                      <a:pPr marL="21844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Decreased appetite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 (10.4)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(1.6)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4292804"/>
                  </a:ext>
                </a:extLst>
              </a:tr>
              <a:tr h="266583">
                <a:tc>
                  <a:txBody>
                    <a:bodyPr/>
                    <a:lstStyle/>
                    <a:p>
                      <a:pPr marL="21844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Vomiting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 (10.4)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(2.2)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6373791"/>
                  </a:ext>
                </a:extLst>
              </a:tr>
              <a:tr h="266583">
                <a:tc>
                  <a:txBody>
                    <a:bodyPr/>
                    <a:lstStyle/>
                    <a:p>
                      <a:pPr marL="21844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Urinary tract infection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 (9.9)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(6.0)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0105031"/>
                  </a:ext>
                </a:extLst>
              </a:tr>
              <a:tr h="266583">
                <a:tc>
                  <a:txBody>
                    <a:bodyPr/>
                    <a:lstStyle/>
                    <a:p>
                      <a:pPr marL="21844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COVID-19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 (9.3)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 (11.2)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153107"/>
                  </a:ext>
                </a:extLst>
              </a:tr>
              <a:tr h="266583">
                <a:tc>
                  <a:txBody>
                    <a:bodyPr/>
                    <a:lstStyle/>
                    <a:p>
                      <a:pPr marL="21844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Dizziness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 (9.3)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 (4.9)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5534306"/>
                  </a:ext>
                </a:extLst>
              </a:tr>
              <a:tr h="266583">
                <a:tc>
                  <a:txBody>
                    <a:bodyPr/>
                    <a:lstStyle/>
                    <a:p>
                      <a:pPr marL="21844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Atrial fibrillation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 (6.3)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(3.3)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8604047"/>
                  </a:ext>
                </a:extLst>
              </a:tr>
              <a:tr h="266583">
                <a:tc>
                  <a:txBody>
                    <a:bodyPr/>
                    <a:lstStyle/>
                    <a:p>
                      <a:pPr marL="21844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Dyspepsia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 (6.3)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(2.2)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3858537"/>
                  </a:ext>
                </a:extLst>
              </a:tr>
              <a:tr h="266583">
                <a:tc>
                  <a:txBody>
                    <a:bodyPr/>
                    <a:lstStyle/>
                    <a:p>
                      <a:pPr marL="21844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Hypotension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(6.0)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(3.0)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1868305"/>
                  </a:ext>
                </a:extLst>
              </a:tr>
              <a:tr h="266583">
                <a:tc>
                  <a:txBody>
                    <a:bodyPr/>
                    <a:lstStyle/>
                    <a:p>
                      <a:pPr marL="21844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Cardiac failure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 (5.8)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 (8.7)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6434866"/>
                  </a:ext>
                </a:extLst>
              </a:tr>
              <a:tr h="266583">
                <a:tc>
                  <a:txBody>
                    <a:bodyPr/>
                    <a:lstStyle/>
                    <a:p>
                      <a:pPr marL="21844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Upper abdominal pain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(5.5)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(1.9)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3126474"/>
                  </a:ext>
                </a:extLst>
              </a:tr>
              <a:tr h="266583">
                <a:tc>
                  <a:txBody>
                    <a:bodyPr/>
                    <a:lstStyle/>
                    <a:p>
                      <a:pPr marL="21844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Anemia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 (5.2)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 (4.9)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962201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67B95C3-122F-3DBE-A0AB-BF0DBEDF5CFE}"/>
              </a:ext>
            </a:extLst>
          </p:cNvPr>
          <p:cNvSpPr/>
          <p:nvPr/>
        </p:nvSpPr>
        <p:spPr>
          <a:xfrm>
            <a:off x="858140" y="2922928"/>
            <a:ext cx="10411172" cy="1369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08E272-2132-2BBA-A852-59ABC5BCE384}"/>
              </a:ext>
            </a:extLst>
          </p:cNvPr>
          <p:cNvSpPr/>
          <p:nvPr/>
        </p:nvSpPr>
        <p:spPr>
          <a:xfrm>
            <a:off x="858140" y="1764081"/>
            <a:ext cx="10411172" cy="3456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70C0D-2E20-2871-5A6A-1864A2043FFA}"/>
              </a:ext>
            </a:extLst>
          </p:cNvPr>
          <p:cNvSpPr txBox="1"/>
          <p:nvPr/>
        </p:nvSpPr>
        <p:spPr>
          <a:xfrm>
            <a:off x="2564780" y="4837774"/>
            <a:ext cx="676118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Gastrointestinal symptoms resulted in discontinuation of treatment in 4% of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tirzepatide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group.</a:t>
            </a:r>
          </a:p>
        </p:txBody>
      </p:sp>
    </p:spTree>
    <p:extLst>
      <p:ext uri="{BB962C8B-B14F-4D97-AF65-F5344CB8AC3E}">
        <p14:creationId xmlns:p14="http://schemas.microsoft.com/office/powerpoint/2010/main" val="4127578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2EB94-46C2-A6A7-72F1-880E33F79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3DF782-38B5-F21A-2792-CF6E4090876B}"/>
              </a:ext>
            </a:extLst>
          </p:cNvPr>
          <p:cNvSpPr/>
          <p:nvPr/>
        </p:nvSpPr>
        <p:spPr>
          <a:xfrm>
            <a:off x="0" y="-12010"/>
            <a:ext cx="12192000" cy="68108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4000" dirty="0">
                <a:latin typeface="Times"/>
                <a:cs typeface="Times"/>
              </a:rPr>
              <a:t>The SUMMIT Trial: 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37728-E10B-296B-E574-3528D0571C25}"/>
              </a:ext>
            </a:extLst>
          </p:cNvPr>
          <p:cNvSpPr txBox="1"/>
          <p:nvPr/>
        </p:nvSpPr>
        <p:spPr>
          <a:xfrm>
            <a:off x="461616" y="1037646"/>
            <a:ext cx="1126946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tabLst>
                <a:tab pos="449263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•	The SUMMIT trial is the </a:t>
            </a:r>
            <a:r>
              <a:rPr lang="en-US" sz="2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trial in patients with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HFpEF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and obesity 	with major heart failure outcomes as the primary prespecified endpoint.  </a:t>
            </a:r>
          </a:p>
          <a:p>
            <a:pPr>
              <a:lnSpc>
                <a:spcPts val="2800"/>
              </a:lnSpc>
              <a:tabLst>
                <a:tab pos="449263" algn="l"/>
              </a:tabLst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  <a:tabLst>
                <a:tab pos="449263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Tirzepatide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reduced the composite of cardiovascular death and 	worsening heart failure events by 38% (P=0.026) — an effect driven by 	a decreased risk of worsening heart failure events requiring 	hospitalization or urgent intravenous drug therapy.  This benefit was 	consistent in all predefined subgroups.</a:t>
            </a:r>
          </a:p>
          <a:p>
            <a:pPr>
              <a:lnSpc>
                <a:spcPts val="2800"/>
              </a:lnSpc>
              <a:tabLst>
                <a:tab pos="449263" algn="l"/>
              </a:tabLst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  <a:tabLst>
                <a:tab pos="449263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Tirzepatide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had meaningful and highly significant effects to improve 	KCCQ-CSS scores and 6-minute walk distance and to reduce systemic 	inflammation.</a:t>
            </a:r>
          </a:p>
          <a:p>
            <a:pPr>
              <a:lnSpc>
                <a:spcPts val="2800"/>
              </a:lnSpc>
              <a:tabLst>
                <a:tab pos="449263" algn="l"/>
              </a:tabLst>
            </a:pPr>
            <a:endParaRPr lang="en-US" sz="2600" b="0" i="0" spc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ts val="2800"/>
              </a:lnSpc>
              <a:tabLst>
                <a:tab pos="449263" algn="l"/>
              </a:tabLst>
            </a:pPr>
            <a:r>
              <a:rPr lang="en-US" sz="2600" b="0" i="0" spc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	The safety profile of </a:t>
            </a:r>
            <a:r>
              <a:rPr lang="en-US" sz="2600" b="0" i="0" spc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tirzepatide</a:t>
            </a:r>
            <a:r>
              <a:rPr lang="en-US" sz="2600" b="0" i="0" spc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SUMMIT was consistent with the 	safety profile from prior </a:t>
            </a:r>
            <a:r>
              <a:rPr lang="en-US" sz="2600" b="0" i="0" spc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tirzepatide</a:t>
            </a:r>
            <a:r>
              <a:rPr lang="en-US" sz="2600" b="0" i="0" spc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clinical trials.</a:t>
            </a:r>
            <a:endParaRPr lang="en-US" sz="2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90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1BF44B-9274-F605-1680-950FEA1A4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98" y="0"/>
            <a:ext cx="7062716" cy="67741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49CA09F-6904-7C13-F3A7-70C2F8CEBCCE}"/>
              </a:ext>
            </a:extLst>
          </p:cNvPr>
          <p:cNvGrpSpPr/>
          <p:nvPr/>
        </p:nvGrpSpPr>
        <p:grpSpPr>
          <a:xfrm>
            <a:off x="7989839" y="551717"/>
            <a:ext cx="3523914" cy="1413785"/>
            <a:chOff x="359524" y="3424351"/>
            <a:chExt cx="4394200" cy="17014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05944D-30E5-987D-7B2D-BD2A13548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524" y="3424351"/>
              <a:ext cx="4394200" cy="6096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5271AF-DDEC-DD66-9FAB-60159486AC17}"/>
                </a:ext>
              </a:extLst>
            </p:cNvPr>
            <p:cNvSpPr txBox="1"/>
            <p:nvPr/>
          </p:nvSpPr>
          <p:spPr>
            <a:xfrm>
              <a:off x="663284" y="4110151"/>
              <a:ext cx="334578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Borlaug et al.  Mechanisms,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cardiac injury and 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renal function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CF7E2EA-EE01-4204-D46A-BD3243A4D7B9}"/>
              </a:ext>
            </a:extLst>
          </p:cNvPr>
          <p:cNvGrpSpPr/>
          <p:nvPr/>
        </p:nvGrpSpPr>
        <p:grpSpPr>
          <a:xfrm>
            <a:off x="8121928" y="4749101"/>
            <a:ext cx="3030536" cy="1627761"/>
            <a:chOff x="8377693" y="3441477"/>
            <a:chExt cx="3523914" cy="18983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293095-F780-E3AD-E407-DC1693AA9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41891" y="3441477"/>
              <a:ext cx="2730500" cy="762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74E6F8-6598-7D64-49BD-B5834D6A92BF}"/>
                </a:ext>
              </a:extLst>
            </p:cNvPr>
            <p:cNvSpPr txBox="1"/>
            <p:nvPr/>
          </p:nvSpPr>
          <p:spPr>
            <a:xfrm>
              <a:off x="8377693" y="4324127"/>
              <a:ext cx="35239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Kramer et al.  CMR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substudy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LV mass and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paracardiac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adipose tissue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8CD86AC-22E5-7B94-5447-1ADBF968438A}"/>
              </a:ext>
            </a:extLst>
          </p:cNvPr>
          <p:cNvSpPr/>
          <p:nvPr/>
        </p:nvSpPr>
        <p:spPr>
          <a:xfrm>
            <a:off x="9715549" y="5217186"/>
            <a:ext cx="1284515" cy="174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C46BE7-1B73-4706-5588-FDF6A9A28B41}"/>
              </a:ext>
            </a:extLst>
          </p:cNvPr>
          <p:cNvGrpSpPr/>
          <p:nvPr/>
        </p:nvGrpSpPr>
        <p:grpSpPr>
          <a:xfrm>
            <a:off x="8008852" y="2455079"/>
            <a:ext cx="3266160" cy="1630107"/>
            <a:chOff x="4401903" y="4829334"/>
            <a:chExt cx="3860800" cy="177554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929801-3FCE-A22F-CBE3-96810DBD5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1903" y="4829334"/>
              <a:ext cx="3860800" cy="10033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F06440-3E92-77C6-F2BC-5386724ED215}"/>
                </a:ext>
              </a:extLst>
            </p:cNvPr>
            <p:cNvSpPr txBox="1"/>
            <p:nvPr/>
          </p:nvSpPr>
          <p:spPr>
            <a:xfrm>
              <a:off x="4780436" y="5896992"/>
              <a:ext cx="31037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Zile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et al.  Extended heart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failure endpoints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66D9DDF-DCE5-8779-DC77-3BE2C5756365}"/>
              </a:ext>
            </a:extLst>
          </p:cNvPr>
          <p:cNvSpPr/>
          <p:nvPr/>
        </p:nvSpPr>
        <p:spPr>
          <a:xfrm>
            <a:off x="2286000" y="5217186"/>
            <a:ext cx="2631688" cy="1635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A28923-7E16-C066-7D11-2CEB25FE10D4}"/>
              </a:ext>
            </a:extLst>
          </p:cNvPr>
          <p:cNvSpPr/>
          <p:nvPr/>
        </p:nvSpPr>
        <p:spPr>
          <a:xfrm>
            <a:off x="379141" y="5140987"/>
            <a:ext cx="6389649" cy="836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A2F80F-7C5D-69A0-3D1C-C56066763C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7902" y="5308594"/>
            <a:ext cx="1442789" cy="14655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48EDEF-008D-25E6-9188-2B216A226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2875" y="5140987"/>
            <a:ext cx="2032000" cy="16891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4A29EC-BDA3-9BA7-1A28-AE23939ABD70}"/>
              </a:ext>
            </a:extLst>
          </p:cNvPr>
          <p:cNvCxnSpPr>
            <a:cxnSpLocks/>
          </p:cNvCxnSpPr>
          <p:nvPr/>
        </p:nvCxnSpPr>
        <p:spPr>
          <a:xfrm>
            <a:off x="7504771" y="2319455"/>
            <a:ext cx="419285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8B14D5-1DDA-5F45-2711-9AB5C0B0BFD4}"/>
              </a:ext>
            </a:extLst>
          </p:cNvPr>
          <p:cNvCxnSpPr>
            <a:cxnSpLocks/>
          </p:cNvCxnSpPr>
          <p:nvPr/>
        </p:nvCxnSpPr>
        <p:spPr>
          <a:xfrm>
            <a:off x="7489904" y="4367560"/>
            <a:ext cx="419285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53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73C262-9D5A-1F4D-84D1-5EF4D2CB3D54}"/>
              </a:ext>
            </a:extLst>
          </p:cNvPr>
          <p:cNvSpPr/>
          <p:nvPr/>
        </p:nvSpPr>
        <p:spPr>
          <a:xfrm>
            <a:off x="0" y="-12011"/>
            <a:ext cx="12192000" cy="12878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en-US" sz="4000" dirty="0" err="1">
                <a:latin typeface="Times"/>
                <a:cs typeface="Times"/>
              </a:rPr>
              <a:t>Tirzepatide</a:t>
            </a:r>
            <a:r>
              <a:rPr lang="en-US" sz="4000" dirty="0">
                <a:latin typeface="Times"/>
                <a:cs typeface="Times"/>
              </a:rPr>
              <a:t> Produces Substantial</a:t>
            </a:r>
          </a:p>
          <a:p>
            <a:pPr algn="ctr">
              <a:lnSpc>
                <a:spcPts val="4000"/>
              </a:lnSpc>
            </a:pPr>
            <a:r>
              <a:rPr lang="en-US" sz="4000" dirty="0">
                <a:latin typeface="Times"/>
                <a:cs typeface="Times"/>
              </a:rPr>
              <a:t>Weight Loss in People With Obesity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391192-2974-C28F-5A12-B9DC2176BC5B}"/>
              </a:ext>
            </a:extLst>
          </p:cNvPr>
          <p:cNvSpPr txBox="1">
            <a:spLocks/>
          </p:cNvSpPr>
          <p:nvPr/>
        </p:nvSpPr>
        <p:spPr>
          <a:xfrm>
            <a:off x="228601" y="2781364"/>
            <a:ext cx="3254830" cy="2604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lvl="1" indent="0" algn="ctr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Tirzepatide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a long-acting GIP receptor and GLP-1 receptor agonist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3D8564-6E83-791D-6F44-B94C986EE785}"/>
              </a:ext>
            </a:extLst>
          </p:cNvPr>
          <p:cNvSpPr/>
          <p:nvPr/>
        </p:nvSpPr>
        <p:spPr>
          <a:xfrm>
            <a:off x="9079174" y="1551129"/>
            <a:ext cx="1957042" cy="4685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DF814C-7AEC-1BE3-322B-2C43610A15CE}"/>
              </a:ext>
            </a:extLst>
          </p:cNvPr>
          <p:cNvSpPr/>
          <p:nvPr/>
        </p:nvSpPr>
        <p:spPr>
          <a:xfrm>
            <a:off x="1460785" y="1349599"/>
            <a:ext cx="8728580" cy="61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1080F4-F3B9-D755-CFF3-3EE4D4759E66}"/>
              </a:ext>
            </a:extLst>
          </p:cNvPr>
          <p:cNvSpPr txBox="1"/>
          <p:nvPr/>
        </p:nvSpPr>
        <p:spPr>
          <a:xfrm>
            <a:off x="8404261" y="6273035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i="0" dirty="0">
                <a:solidFill>
                  <a:srgbClr val="5B61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b="0" i="0" dirty="0" err="1">
                <a:solidFill>
                  <a:srgbClr val="5B61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b="0" i="0" dirty="0">
                <a:solidFill>
                  <a:srgbClr val="5B61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 Med</a:t>
            </a:r>
            <a:r>
              <a:rPr lang="en-US" b="0" i="0" dirty="0">
                <a:solidFill>
                  <a:srgbClr val="0071B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b="0" i="0" dirty="0">
                <a:solidFill>
                  <a:srgbClr val="5B61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2022;387:205-216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graph of a graph of weight loss&#10;&#10;Description automatically generated with medium confidence">
            <a:extLst>
              <a:ext uri="{FF2B5EF4-FFF2-40B4-BE49-F238E27FC236}">
                <a16:creationId xmlns:a16="http://schemas.microsoft.com/office/drawing/2014/main" id="{8CB623DE-76C8-A7FB-FA37-30861B94E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424" y="1857496"/>
            <a:ext cx="7547166" cy="43417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0CF3F-B2C0-30C4-72F5-1F444239A7F7}"/>
              </a:ext>
            </a:extLst>
          </p:cNvPr>
          <p:cNvSpPr/>
          <p:nvPr/>
        </p:nvSpPr>
        <p:spPr>
          <a:xfrm>
            <a:off x="4049486" y="1894386"/>
            <a:ext cx="5802085" cy="392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E374D-4EFC-1FA0-A255-A6CFB6F2FD26}"/>
              </a:ext>
            </a:extLst>
          </p:cNvPr>
          <p:cNvSpPr txBox="1"/>
          <p:nvPr/>
        </p:nvSpPr>
        <p:spPr>
          <a:xfrm>
            <a:off x="6760081" y="1565166"/>
            <a:ext cx="222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SURMOUNT-1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F58287-2AE5-E7F8-D172-21DFA2C05BB6}"/>
              </a:ext>
            </a:extLst>
          </p:cNvPr>
          <p:cNvSpPr txBox="1"/>
          <p:nvPr/>
        </p:nvSpPr>
        <p:spPr>
          <a:xfrm>
            <a:off x="8513119" y="2884591"/>
            <a:ext cx="92365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C01171-A2E1-93EA-66BF-7B75B9A80A85}"/>
              </a:ext>
            </a:extLst>
          </p:cNvPr>
          <p:cNvSpPr txBox="1"/>
          <p:nvPr/>
        </p:nvSpPr>
        <p:spPr>
          <a:xfrm>
            <a:off x="8449605" y="4128314"/>
            <a:ext cx="170469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Tirzepatide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5 mg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1C86C2-7EB3-81B2-FF71-AC68B3306A51}"/>
              </a:ext>
            </a:extLst>
          </p:cNvPr>
          <p:cNvSpPr txBox="1"/>
          <p:nvPr/>
        </p:nvSpPr>
        <p:spPr>
          <a:xfrm>
            <a:off x="8404261" y="4772035"/>
            <a:ext cx="18854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Tirzepatide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10 mg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E16ECD-1034-B220-1B22-B3635CF5B8A6}"/>
              </a:ext>
            </a:extLst>
          </p:cNvPr>
          <p:cNvSpPr txBox="1"/>
          <p:nvPr/>
        </p:nvSpPr>
        <p:spPr>
          <a:xfrm>
            <a:off x="5763422" y="5047502"/>
            <a:ext cx="181851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Tirzepatide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15 mg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483720-D28D-444E-7DC1-EC406C73F619}"/>
              </a:ext>
            </a:extLst>
          </p:cNvPr>
          <p:cNvSpPr txBox="1"/>
          <p:nvPr/>
        </p:nvSpPr>
        <p:spPr>
          <a:xfrm rot="16200000">
            <a:off x="2742957" y="3785355"/>
            <a:ext cx="298831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Percent change in body weight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741B5F-276B-A380-B0C0-7A7D3A0CB1E3}"/>
              </a:ext>
            </a:extLst>
          </p:cNvPr>
          <p:cNvSpPr txBox="1"/>
          <p:nvPr/>
        </p:nvSpPr>
        <p:spPr>
          <a:xfrm>
            <a:off x="10819142" y="2715314"/>
            <a:ext cx="61908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–3.1%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DF1957-0BE1-89F6-FDE6-EB5D3215C6E0}"/>
              </a:ext>
            </a:extLst>
          </p:cNvPr>
          <p:cNvSpPr txBox="1"/>
          <p:nvPr/>
        </p:nvSpPr>
        <p:spPr>
          <a:xfrm>
            <a:off x="10769449" y="4252987"/>
            <a:ext cx="70403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–15.0%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440B61-22A0-736E-95FB-F5E1B94D3104}"/>
              </a:ext>
            </a:extLst>
          </p:cNvPr>
          <p:cNvSpPr txBox="1"/>
          <p:nvPr/>
        </p:nvSpPr>
        <p:spPr>
          <a:xfrm>
            <a:off x="10769449" y="4792723"/>
            <a:ext cx="70403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–19.5%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E681A4-2BB2-A61E-7A08-72B798C56C60}"/>
              </a:ext>
            </a:extLst>
          </p:cNvPr>
          <p:cNvSpPr txBox="1"/>
          <p:nvPr/>
        </p:nvSpPr>
        <p:spPr>
          <a:xfrm>
            <a:off x="10769449" y="5046005"/>
            <a:ext cx="70403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–20.9%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017FBD-FB12-394D-E905-1EF7C071E646}"/>
              </a:ext>
            </a:extLst>
          </p:cNvPr>
          <p:cNvSpPr/>
          <p:nvPr/>
        </p:nvSpPr>
        <p:spPr>
          <a:xfrm>
            <a:off x="9436770" y="2715314"/>
            <a:ext cx="202082" cy="169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880A4F-2027-E601-78BB-3A99BE8CADEF}"/>
              </a:ext>
            </a:extLst>
          </p:cNvPr>
          <p:cNvSpPr/>
          <p:nvPr/>
        </p:nvSpPr>
        <p:spPr>
          <a:xfrm>
            <a:off x="9384769" y="4449092"/>
            <a:ext cx="466801" cy="160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A567F7-800C-7B45-78D7-2B830FDAEF72}"/>
              </a:ext>
            </a:extLst>
          </p:cNvPr>
          <p:cNvSpPr/>
          <p:nvPr/>
        </p:nvSpPr>
        <p:spPr>
          <a:xfrm>
            <a:off x="9408072" y="5117861"/>
            <a:ext cx="202082" cy="169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DFFF18-2D04-2140-EE35-05B72D9A9587}"/>
              </a:ext>
            </a:extLst>
          </p:cNvPr>
          <p:cNvSpPr/>
          <p:nvPr/>
        </p:nvSpPr>
        <p:spPr>
          <a:xfrm>
            <a:off x="9345310" y="5136329"/>
            <a:ext cx="243328" cy="30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362B2A-EC51-A119-A04C-1DB0523DB62A}"/>
              </a:ext>
            </a:extLst>
          </p:cNvPr>
          <p:cNvSpPr/>
          <p:nvPr/>
        </p:nvSpPr>
        <p:spPr>
          <a:xfrm>
            <a:off x="10551966" y="5665248"/>
            <a:ext cx="243328" cy="30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482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4B2330-88B8-2B2D-6B62-85DAEDDCCC89}"/>
              </a:ext>
            </a:extLst>
          </p:cNvPr>
          <p:cNvSpPr txBox="1"/>
          <p:nvPr/>
        </p:nvSpPr>
        <p:spPr>
          <a:xfrm>
            <a:off x="677353" y="1673717"/>
            <a:ext cx="11130295" cy="439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2438" algn="l"/>
              </a:tabLst>
            </a:pPr>
            <a:r>
              <a:rPr lang="en-US" sz="24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Diagnosis of heart 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ailure 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ith 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reserved 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jection 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raction</a:t>
            </a:r>
          </a:p>
          <a:p>
            <a:pPr>
              <a:spcBef>
                <a:spcPts val="1600"/>
              </a:spcBef>
              <a:tabLst>
                <a:tab pos="452438" algn="l"/>
              </a:tabLst>
            </a:pPr>
            <a:r>
              <a:rPr lang="en-US" sz="2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	Chronic heart failure, LV ejection fraction </a:t>
            </a:r>
            <a:r>
              <a:rPr lang="en-US" sz="2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≥50%, and body mass index ≥ 30 kg/m</a:t>
            </a:r>
            <a:r>
              <a:rPr lang="en-US" sz="2200" kern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en-US" sz="2200" kern="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1600"/>
              </a:spcBef>
              <a:tabLst>
                <a:tab pos="452438" algn="l"/>
              </a:tabLst>
            </a:pPr>
            <a:r>
              <a:rPr lang="en-US" sz="2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	One of the following: (</a:t>
            </a:r>
            <a:r>
              <a:rPr lang="en-US" sz="2200" kern="0" dirty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2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left atrial enlargement; or (2) elevated LV filling pressures; 	or (3) NT-</a:t>
            </a:r>
            <a:r>
              <a:rPr lang="en-US" sz="22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proBNP</a:t>
            </a:r>
            <a:r>
              <a:rPr lang="en-US" sz="2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&gt;200 </a:t>
            </a:r>
            <a:r>
              <a:rPr lang="en-US" sz="22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pg</a:t>
            </a:r>
            <a:r>
              <a:rPr lang="en-US" sz="2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/mL in sinus rhythm or &gt;600 </a:t>
            </a:r>
            <a:r>
              <a:rPr lang="en-US" sz="22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pg</a:t>
            </a:r>
            <a:r>
              <a:rPr lang="en-US" sz="2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/mL in atrial fibrillation </a:t>
            </a:r>
          </a:p>
          <a:p>
            <a:pPr>
              <a:lnSpc>
                <a:spcPct val="150000"/>
              </a:lnSpc>
              <a:tabLst>
                <a:tab pos="452438" algn="l"/>
              </a:tabLst>
            </a:pPr>
            <a:endParaRPr lang="en-US" sz="2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452438" algn="l"/>
              </a:tabLst>
            </a:pPr>
            <a:r>
              <a:rPr lang="en-US" sz="2400" b="1" i="1" u="sng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Enrichment criteria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to identify participants at high risk of events</a:t>
            </a:r>
          </a:p>
          <a:p>
            <a:pPr>
              <a:spcBef>
                <a:spcPts val="1600"/>
              </a:spcBef>
              <a:tabLst>
                <a:tab pos="452438" algn="l"/>
              </a:tabLst>
            </a:pPr>
            <a:r>
              <a:rPr lang="en-US" sz="2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	6-minute walk distance </a:t>
            </a:r>
            <a:r>
              <a:rPr lang="en-US" sz="2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Symbol" pitchFamily="2" charset="2"/>
              </a:rPr>
              <a:t></a:t>
            </a:r>
            <a:r>
              <a:rPr lang="en-US" sz="2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100 and </a:t>
            </a:r>
            <a:r>
              <a:rPr lang="en-US" sz="2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Symbol" pitchFamily="2" charset="2"/>
              </a:rPr>
              <a:t></a:t>
            </a:r>
            <a:r>
              <a:rPr lang="en-US" sz="2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425 meters </a:t>
            </a:r>
          </a:p>
          <a:p>
            <a:pPr>
              <a:spcBef>
                <a:spcPts val="1600"/>
              </a:spcBef>
              <a:tabLst>
                <a:tab pos="452438" algn="l"/>
              </a:tabLst>
            </a:pPr>
            <a:r>
              <a:rPr lang="en-US" sz="2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	Kansas City Cardiomyopathy Questionnaire Clinical Summary Score ≤80 </a:t>
            </a:r>
            <a:endParaRPr lang="en-US" sz="2200" kern="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1600"/>
              </a:spcBef>
              <a:tabLst>
                <a:tab pos="452438" algn="l"/>
              </a:tabLst>
            </a:pPr>
            <a:r>
              <a:rPr lang="en-US" sz="2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	Heart failure decompensation within 12 months  </a:t>
            </a:r>
            <a:r>
              <a:rPr lang="en-US" sz="2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 </a:t>
            </a:r>
            <a:r>
              <a:rPr lang="en-US" sz="2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eGFR &lt;70 mL/min/1.73m</a:t>
            </a:r>
            <a:r>
              <a:rPr lang="en-US" sz="2200" kern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0A4998-1252-D4A4-5388-88C4EFD34775}"/>
              </a:ext>
            </a:extLst>
          </p:cNvPr>
          <p:cNvSpPr/>
          <p:nvPr/>
        </p:nvSpPr>
        <p:spPr>
          <a:xfrm>
            <a:off x="0" y="-10273"/>
            <a:ext cx="12192000" cy="9122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4000" dirty="0">
                <a:latin typeface="Times"/>
                <a:cs typeface="Times"/>
              </a:rPr>
              <a:t>SUMMIT: Key Eligibility Criteria</a:t>
            </a:r>
          </a:p>
        </p:txBody>
      </p:sp>
    </p:spTree>
    <p:extLst>
      <p:ext uri="{BB962C8B-B14F-4D97-AF65-F5344CB8AC3E}">
        <p14:creationId xmlns:p14="http://schemas.microsoft.com/office/powerpoint/2010/main" val="78779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3D5B99-F054-3ABD-3F5E-071B160A342F}"/>
              </a:ext>
            </a:extLst>
          </p:cNvPr>
          <p:cNvCxnSpPr>
            <a:cxnSpLocks/>
          </p:cNvCxnSpPr>
          <p:nvPr/>
        </p:nvCxnSpPr>
        <p:spPr>
          <a:xfrm>
            <a:off x="982133" y="3156855"/>
            <a:ext cx="202071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7406CB-6721-FE20-795D-5777ECB3B368}"/>
              </a:ext>
            </a:extLst>
          </p:cNvPr>
          <p:cNvCxnSpPr>
            <a:cxnSpLocks/>
          </p:cNvCxnSpPr>
          <p:nvPr/>
        </p:nvCxnSpPr>
        <p:spPr>
          <a:xfrm flipV="1">
            <a:off x="3002844" y="1984974"/>
            <a:ext cx="995700" cy="117188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3B2131-FBF5-3EDC-7878-D5707E4A9ABA}"/>
              </a:ext>
            </a:extLst>
          </p:cNvPr>
          <p:cNvCxnSpPr>
            <a:cxnSpLocks/>
          </p:cNvCxnSpPr>
          <p:nvPr/>
        </p:nvCxnSpPr>
        <p:spPr>
          <a:xfrm>
            <a:off x="3002844" y="3156855"/>
            <a:ext cx="995700" cy="117188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48E44C7-5798-6AEF-792C-5E61E923C466}"/>
              </a:ext>
            </a:extLst>
          </p:cNvPr>
          <p:cNvGrpSpPr/>
          <p:nvPr/>
        </p:nvGrpSpPr>
        <p:grpSpPr>
          <a:xfrm>
            <a:off x="4063999" y="1850166"/>
            <a:ext cx="4459101" cy="2613378"/>
            <a:chOff x="4064000" y="2122311"/>
            <a:chExt cx="2822222" cy="261337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C6BF389-32B2-10BE-6084-49ED02C923F3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0" y="2122311"/>
              <a:ext cx="28222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B30FDB-AD2A-095D-D74F-2FFE52548260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0" y="4735689"/>
              <a:ext cx="28222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8FCD51-525E-4B49-554B-9CA808D47B08}"/>
              </a:ext>
            </a:extLst>
          </p:cNvPr>
          <p:cNvCxnSpPr>
            <a:cxnSpLocks/>
          </p:cNvCxnSpPr>
          <p:nvPr/>
        </p:nvCxnSpPr>
        <p:spPr>
          <a:xfrm>
            <a:off x="8444089" y="1855810"/>
            <a:ext cx="282222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495481-B34E-9AD8-1675-F0F1A5660D42}"/>
              </a:ext>
            </a:extLst>
          </p:cNvPr>
          <p:cNvCxnSpPr>
            <a:cxnSpLocks/>
          </p:cNvCxnSpPr>
          <p:nvPr/>
        </p:nvCxnSpPr>
        <p:spPr>
          <a:xfrm>
            <a:off x="8444089" y="4457899"/>
            <a:ext cx="282222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A1CDCF-BCAA-B790-EF12-AE605141ACB2}"/>
              </a:ext>
            </a:extLst>
          </p:cNvPr>
          <p:cNvCxnSpPr>
            <a:cxnSpLocks/>
          </p:cNvCxnSpPr>
          <p:nvPr/>
        </p:nvCxnSpPr>
        <p:spPr>
          <a:xfrm>
            <a:off x="8545691" y="1124338"/>
            <a:ext cx="0" cy="4549422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42D3E-1107-EE2D-3180-A3090CF03B4F}"/>
              </a:ext>
            </a:extLst>
          </p:cNvPr>
          <p:cNvSpPr/>
          <p:nvPr/>
        </p:nvSpPr>
        <p:spPr>
          <a:xfrm>
            <a:off x="0" y="-10274"/>
            <a:ext cx="12192000" cy="12575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4000" dirty="0">
                <a:latin typeface="Times"/>
                <a:cs typeface="Times"/>
              </a:rPr>
              <a:t>SUMMIT: Randomization and Duration of</a:t>
            </a:r>
          </a:p>
          <a:p>
            <a:pPr algn="ctr">
              <a:lnSpc>
                <a:spcPts val="3600"/>
              </a:lnSpc>
            </a:pPr>
            <a:r>
              <a:rPr lang="en-US" sz="4000" dirty="0">
                <a:latin typeface="Times"/>
                <a:cs typeface="Times"/>
              </a:rPr>
              <a:t>Double-Blind Treatment and Follow-Up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CBFA13-CFB5-9895-3C34-D107D3DCDFE6}"/>
              </a:ext>
            </a:extLst>
          </p:cNvPr>
          <p:cNvSpPr txBox="1"/>
          <p:nvPr/>
        </p:nvSpPr>
        <p:spPr>
          <a:xfrm>
            <a:off x="1346916" y="33061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BB1198-95B2-6353-73FE-2CBF965002E9}"/>
              </a:ext>
            </a:extLst>
          </p:cNvPr>
          <p:cNvSpPr txBox="1"/>
          <p:nvPr/>
        </p:nvSpPr>
        <p:spPr>
          <a:xfrm>
            <a:off x="2122049" y="56829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Randomization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5B773D-E370-F651-1DE2-5388045CCDDA}"/>
              </a:ext>
            </a:extLst>
          </p:cNvPr>
          <p:cNvSpPr txBox="1"/>
          <p:nvPr/>
        </p:nvSpPr>
        <p:spPr>
          <a:xfrm>
            <a:off x="7995191" y="568293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52 weeks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D14E81-8C20-8435-B740-630C4DF5DF58}"/>
              </a:ext>
            </a:extLst>
          </p:cNvPr>
          <p:cNvCxnSpPr>
            <a:cxnSpLocks/>
          </p:cNvCxnSpPr>
          <p:nvPr/>
        </p:nvCxnSpPr>
        <p:spPr>
          <a:xfrm>
            <a:off x="3002844" y="3523721"/>
            <a:ext cx="0" cy="2159213"/>
          </a:xfrm>
          <a:prstGeom prst="line">
            <a:avLst/>
          </a:prstGeom>
          <a:ln w="28575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F107616-468D-0DB4-188F-215DFAABACED}"/>
              </a:ext>
            </a:extLst>
          </p:cNvPr>
          <p:cNvSpPr txBox="1"/>
          <p:nvPr/>
        </p:nvSpPr>
        <p:spPr>
          <a:xfrm>
            <a:off x="5509716" y="1984975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812917-779D-0871-7172-7ED0615009B3}"/>
              </a:ext>
            </a:extLst>
          </p:cNvPr>
          <p:cNvSpPr txBox="1"/>
          <p:nvPr/>
        </p:nvSpPr>
        <p:spPr>
          <a:xfrm>
            <a:off x="3849005" y="4528568"/>
            <a:ext cx="4685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starting dose 2.5 mg/week</a:t>
            </a:r>
          </a:p>
          <a:p>
            <a:pPr algn="ctr"/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uptitrated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by 2.5 mg/week every 4 weeks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(as tolerated) until 15 mg/week by 20 weeks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14BDAC-C756-6360-DC10-3DDAFDFE1211}"/>
              </a:ext>
            </a:extLst>
          </p:cNvPr>
          <p:cNvSpPr txBox="1"/>
          <p:nvPr/>
        </p:nvSpPr>
        <p:spPr>
          <a:xfrm>
            <a:off x="5153882" y="3755920"/>
            <a:ext cx="2076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Tirzepatide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89D23C-8F44-0CA7-1ECF-9C7E350D8585}"/>
              </a:ext>
            </a:extLst>
          </p:cNvPr>
          <p:cNvSpPr txBox="1"/>
          <p:nvPr/>
        </p:nvSpPr>
        <p:spPr>
          <a:xfrm>
            <a:off x="8653728" y="1797067"/>
            <a:ext cx="2822215" cy="28418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Double-blind treatment for up to 3 years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Median duration of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follow-up</a:t>
            </a:r>
          </a:p>
          <a:p>
            <a:pPr algn="ctr">
              <a:lnSpc>
                <a:spcPts val="8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104 (IQR: 66-126) weeks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AA1520-46E9-6560-4F22-1A6DBB6B57A6}"/>
              </a:ext>
            </a:extLst>
          </p:cNvPr>
          <p:cNvSpPr/>
          <p:nvPr/>
        </p:nvSpPr>
        <p:spPr>
          <a:xfrm>
            <a:off x="4063998" y="1817893"/>
            <a:ext cx="4469889" cy="1348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D0D9DB-E9FA-BC12-CE8F-7ACDFC081D76}"/>
              </a:ext>
            </a:extLst>
          </p:cNvPr>
          <p:cNvSpPr/>
          <p:nvPr/>
        </p:nvSpPr>
        <p:spPr>
          <a:xfrm>
            <a:off x="4065788" y="4369255"/>
            <a:ext cx="4469889" cy="134808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52B4A7F4-BDB8-1975-EA6F-38A5BEE4A1ED}"/>
              </a:ext>
            </a:extLst>
          </p:cNvPr>
          <p:cNvSpPr/>
          <p:nvPr/>
        </p:nvSpPr>
        <p:spPr>
          <a:xfrm>
            <a:off x="8611146" y="4298597"/>
            <a:ext cx="2793029" cy="288471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CC7084FB-852F-CA50-B41E-2DDAB41F6314}"/>
              </a:ext>
            </a:extLst>
          </p:cNvPr>
          <p:cNvSpPr/>
          <p:nvPr/>
        </p:nvSpPr>
        <p:spPr>
          <a:xfrm>
            <a:off x="8599312" y="1741061"/>
            <a:ext cx="2793029" cy="288471"/>
          </a:xfrm>
          <a:prstGeom prst="rightArrow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5CDB43-637A-B9DD-A6BA-81A388B40FE3}"/>
              </a:ext>
            </a:extLst>
          </p:cNvPr>
          <p:cNvSpPr txBox="1"/>
          <p:nvPr/>
        </p:nvSpPr>
        <p:spPr>
          <a:xfrm>
            <a:off x="1851642" y="6336238"/>
            <a:ext cx="9238426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Double-blind treatment was to be maintained until last patient completed 52 weeks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D378EC-2B65-025F-851E-5DB77D4EB54F}"/>
              </a:ext>
            </a:extLst>
          </p:cNvPr>
          <p:cNvCxnSpPr/>
          <p:nvPr/>
        </p:nvCxnSpPr>
        <p:spPr>
          <a:xfrm>
            <a:off x="12823902" y="2029532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19B11C-3CE7-E91C-9F49-F4F0965B3E73}"/>
              </a:ext>
            </a:extLst>
          </p:cNvPr>
          <p:cNvCxnSpPr>
            <a:cxnSpLocks/>
          </p:cNvCxnSpPr>
          <p:nvPr/>
        </p:nvCxnSpPr>
        <p:spPr>
          <a:xfrm>
            <a:off x="8984992" y="2785162"/>
            <a:ext cx="210507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98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10E83-109F-EB23-7E12-58B88D8D2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iagram of a graph&#10;&#10;Description automatically generated">
            <a:extLst>
              <a:ext uri="{FF2B5EF4-FFF2-40B4-BE49-F238E27FC236}">
                <a16:creationId xmlns:a16="http://schemas.microsoft.com/office/drawing/2014/main" id="{9B066DF1-56D0-D94F-7B41-AA60160D8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26" y="2094726"/>
            <a:ext cx="4597400" cy="4699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F3808AA-B1F3-D14B-655F-5954A808A028}"/>
              </a:ext>
            </a:extLst>
          </p:cNvPr>
          <p:cNvSpPr/>
          <p:nvPr/>
        </p:nvSpPr>
        <p:spPr>
          <a:xfrm>
            <a:off x="1101364" y="3655685"/>
            <a:ext cx="4828854" cy="461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diagram of a graph&#10;&#10;Description automatically generated">
            <a:extLst>
              <a:ext uri="{FF2B5EF4-FFF2-40B4-BE49-F238E27FC236}">
                <a16:creationId xmlns:a16="http://schemas.microsoft.com/office/drawing/2014/main" id="{97240425-0283-4A6B-7FFF-D46A3A7F8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438" y="2099664"/>
            <a:ext cx="4597400" cy="4699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3B9C8F2-92A6-03E8-2195-4E728988ACCA}"/>
              </a:ext>
            </a:extLst>
          </p:cNvPr>
          <p:cNvSpPr txBox="1"/>
          <p:nvPr/>
        </p:nvSpPr>
        <p:spPr>
          <a:xfrm>
            <a:off x="6905756" y="2475814"/>
            <a:ext cx="1820460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CV death or worsening heart failure events</a:t>
            </a:r>
          </a:p>
          <a:p>
            <a:pPr algn="ctr"/>
            <a:r>
              <a:rPr lang="en-US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=0.04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8E6947-A7C2-14EA-061A-4DD3A379E7D6}"/>
              </a:ext>
            </a:extLst>
          </p:cNvPr>
          <p:cNvSpPr txBox="1"/>
          <p:nvPr/>
        </p:nvSpPr>
        <p:spPr>
          <a:xfrm>
            <a:off x="9519707" y="2542396"/>
            <a:ext cx="168528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KCCQ-CSS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52 weeks</a:t>
            </a:r>
          </a:p>
          <a:p>
            <a:pPr algn="ctr"/>
            <a:r>
              <a:rPr lang="en-US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=0.01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909DC7-1584-2E74-5EB0-D39D8B3CAEE9}"/>
              </a:ext>
            </a:extLst>
          </p:cNvPr>
          <p:cNvSpPr txBox="1"/>
          <p:nvPr/>
        </p:nvSpPr>
        <p:spPr>
          <a:xfrm>
            <a:off x="6659312" y="1079736"/>
            <a:ext cx="505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Final Primary Endpoints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20CB39-838E-7E48-D642-0D7953E94A50}"/>
              </a:ext>
            </a:extLst>
          </p:cNvPr>
          <p:cNvSpPr txBox="1"/>
          <p:nvPr/>
        </p:nvSpPr>
        <p:spPr>
          <a:xfrm>
            <a:off x="6860851" y="4121757"/>
            <a:ext cx="406293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34950" indent="-234950" algn="ctr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Hierarchical composite of death, worsening heart failure events,</a:t>
            </a:r>
          </a:p>
          <a:p>
            <a:pPr marL="234950" indent="-234950" algn="ctr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changes in 6-minute walk distance and change in KCCQ health status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ECEC68-F38F-B655-7308-6B310B5ECF53}"/>
              </a:ext>
            </a:extLst>
          </p:cNvPr>
          <p:cNvSpPr/>
          <p:nvPr/>
        </p:nvSpPr>
        <p:spPr>
          <a:xfrm>
            <a:off x="6476176" y="3660623"/>
            <a:ext cx="4828854" cy="461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 diagram of a process&#10;&#10;Description automatically generated">
            <a:extLst>
              <a:ext uri="{FF2B5EF4-FFF2-40B4-BE49-F238E27FC236}">
                <a16:creationId xmlns:a16="http://schemas.microsoft.com/office/drawing/2014/main" id="{A8237911-D8B0-88C0-87CE-8D6286D14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989" y="3662149"/>
            <a:ext cx="5139719" cy="206682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D8109D1-40C2-57F6-D0FB-21F2BD97B32B}"/>
              </a:ext>
            </a:extLst>
          </p:cNvPr>
          <p:cNvSpPr/>
          <p:nvPr/>
        </p:nvSpPr>
        <p:spPr>
          <a:xfrm>
            <a:off x="710947" y="3778977"/>
            <a:ext cx="5407631" cy="3014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4D4386-63C1-F1D0-DBD2-B0D8D8C30BAE}"/>
              </a:ext>
            </a:extLst>
          </p:cNvPr>
          <p:cNvSpPr txBox="1"/>
          <p:nvPr/>
        </p:nvSpPr>
        <p:spPr>
          <a:xfrm>
            <a:off x="1652527" y="4455515"/>
            <a:ext cx="406293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34950" indent="-234950" algn="ctr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Cardiovascular death or worsening heart failure events for</a:t>
            </a:r>
          </a:p>
          <a:p>
            <a:pPr marL="234950" indent="-234950"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/>
              </a:rPr>
              <a:t>duration of the trial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4950" indent="-234950" algn="ctr"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4950" indent="-234950"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/>
              </a:rPr>
              <a:t>C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hange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KCCQ-CSS health status</a:t>
            </a:r>
          </a:p>
          <a:p>
            <a:pPr marL="234950" indent="-234950"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/>
              </a:rPr>
              <a:t>at 52 weeks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4950" indent="-234950" algn="ctr">
              <a:defRPr/>
            </a:pPr>
            <a:endParaRPr lang="en-US" sz="1600" b="1" dirty="0">
              <a:solidFill>
                <a:prstClr val="black"/>
              </a:solidFill>
              <a:latin typeface="Arial"/>
            </a:endParaRPr>
          </a:p>
          <a:p>
            <a:pPr marL="234950" indent="-234950" algn="ctr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in 6-minute walk distance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F144438-2432-6831-C612-778AE862E326}"/>
              </a:ext>
            </a:extLst>
          </p:cNvPr>
          <p:cNvCxnSpPr>
            <a:cxnSpLocks/>
          </p:cNvCxnSpPr>
          <p:nvPr/>
        </p:nvCxnSpPr>
        <p:spPr>
          <a:xfrm>
            <a:off x="603559" y="2823480"/>
            <a:ext cx="0" cy="28138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9677546-1C87-BEB7-17E3-6C3F8C581849}"/>
              </a:ext>
            </a:extLst>
          </p:cNvPr>
          <p:cNvCxnSpPr>
            <a:cxnSpLocks/>
          </p:cNvCxnSpPr>
          <p:nvPr/>
        </p:nvCxnSpPr>
        <p:spPr>
          <a:xfrm flipH="1">
            <a:off x="612017" y="5611837"/>
            <a:ext cx="1112428" cy="10273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489D93D-93D8-82DA-FA80-19306615ACA7}"/>
              </a:ext>
            </a:extLst>
          </p:cNvPr>
          <p:cNvCxnSpPr>
            <a:cxnSpLocks/>
          </p:cNvCxnSpPr>
          <p:nvPr/>
        </p:nvCxnSpPr>
        <p:spPr>
          <a:xfrm>
            <a:off x="870972" y="3131705"/>
            <a:ext cx="0" cy="17962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46A4968-9588-313B-2B7A-90E3A7559EA9}"/>
              </a:ext>
            </a:extLst>
          </p:cNvPr>
          <p:cNvCxnSpPr>
            <a:cxnSpLocks/>
          </p:cNvCxnSpPr>
          <p:nvPr/>
        </p:nvCxnSpPr>
        <p:spPr>
          <a:xfrm flipH="1">
            <a:off x="888318" y="4907421"/>
            <a:ext cx="879651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FDE8EC2-E4BD-4A80-C2A4-2021B1E78DB0}"/>
              </a:ext>
            </a:extLst>
          </p:cNvPr>
          <p:cNvSpPr/>
          <p:nvPr/>
        </p:nvSpPr>
        <p:spPr>
          <a:xfrm>
            <a:off x="7050102" y="5576954"/>
            <a:ext cx="3698696" cy="153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1C9DC18-9B41-2C5F-FDE9-878ACB0FA577}"/>
              </a:ext>
            </a:extLst>
          </p:cNvPr>
          <p:cNvSpPr/>
          <p:nvPr/>
        </p:nvSpPr>
        <p:spPr>
          <a:xfrm>
            <a:off x="6402830" y="3665959"/>
            <a:ext cx="4902200" cy="461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D6F2485-BACC-86CB-CB56-F77D6E6FE980}"/>
              </a:ext>
            </a:extLst>
          </p:cNvPr>
          <p:cNvSpPr/>
          <p:nvPr/>
        </p:nvSpPr>
        <p:spPr>
          <a:xfrm>
            <a:off x="8726216" y="3879150"/>
            <a:ext cx="532829" cy="1512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B2D780-0422-0309-323E-F646F8A45700}"/>
              </a:ext>
            </a:extLst>
          </p:cNvPr>
          <p:cNvSpPr txBox="1"/>
          <p:nvPr/>
        </p:nvSpPr>
        <p:spPr>
          <a:xfrm>
            <a:off x="7322497" y="5333853"/>
            <a:ext cx="353173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Prior primary endpoints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demoted to secondary endpoints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AA759B3-A4BA-FC20-AEC7-08836D388585}"/>
              </a:ext>
            </a:extLst>
          </p:cNvPr>
          <p:cNvSpPr/>
          <p:nvPr/>
        </p:nvSpPr>
        <p:spPr>
          <a:xfrm>
            <a:off x="1194220" y="2207037"/>
            <a:ext cx="133923" cy="1571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89B7499-DD79-3E7F-4924-D7B456779C7D}"/>
              </a:ext>
            </a:extLst>
          </p:cNvPr>
          <p:cNvCxnSpPr>
            <a:cxnSpLocks/>
          </p:cNvCxnSpPr>
          <p:nvPr/>
        </p:nvCxnSpPr>
        <p:spPr>
          <a:xfrm flipH="1">
            <a:off x="888318" y="3138550"/>
            <a:ext cx="611804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8A328AB-662E-0027-8AE4-35C02C5B4EF6}"/>
              </a:ext>
            </a:extLst>
          </p:cNvPr>
          <p:cNvCxnSpPr>
            <a:cxnSpLocks/>
          </p:cNvCxnSpPr>
          <p:nvPr/>
        </p:nvCxnSpPr>
        <p:spPr>
          <a:xfrm flipH="1">
            <a:off x="612017" y="2828607"/>
            <a:ext cx="88810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48B357AA-61A1-E5C2-6353-901CED456334}"/>
              </a:ext>
            </a:extLst>
          </p:cNvPr>
          <p:cNvSpPr/>
          <p:nvPr/>
        </p:nvSpPr>
        <p:spPr>
          <a:xfrm>
            <a:off x="-18747" y="-58393"/>
            <a:ext cx="12192000" cy="8519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4000" dirty="0">
                <a:latin typeface="Times"/>
                <a:cs typeface="Times"/>
              </a:rPr>
              <a:t>SUMMIT Primary Endpoint Designation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2F7EB67-A20B-A5CA-BB6A-E82BFB33FDE3}"/>
              </a:ext>
            </a:extLst>
          </p:cNvPr>
          <p:cNvSpPr/>
          <p:nvPr/>
        </p:nvSpPr>
        <p:spPr>
          <a:xfrm>
            <a:off x="6207621" y="3879150"/>
            <a:ext cx="5435029" cy="235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51BCB8B-7553-7E36-B5A2-ECB87CD324FF}"/>
              </a:ext>
            </a:extLst>
          </p:cNvPr>
          <p:cNvSpPr/>
          <p:nvPr/>
        </p:nvSpPr>
        <p:spPr>
          <a:xfrm>
            <a:off x="6202688" y="2164670"/>
            <a:ext cx="532829" cy="1512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977D19-2349-27D0-4229-954DF06F92ED}"/>
              </a:ext>
            </a:extLst>
          </p:cNvPr>
          <p:cNvSpPr/>
          <p:nvPr/>
        </p:nvSpPr>
        <p:spPr>
          <a:xfrm>
            <a:off x="7436218" y="2242035"/>
            <a:ext cx="3242894" cy="230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26915F-3D17-9E1F-40DA-850BBDAAB001}"/>
              </a:ext>
            </a:extLst>
          </p:cNvPr>
          <p:cNvSpPr/>
          <p:nvPr/>
        </p:nvSpPr>
        <p:spPr>
          <a:xfrm>
            <a:off x="1328143" y="1952976"/>
            <a:ext cx="4602075" cy="1926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283F96-FE18-6EE6-F619-368CE292608D}"/>
              </a:ext>
            </a:extLst>
          </p:cNvPr>
          <p:cNvSpPr/>
          <p:nvPr/>
        </p:nvSpPr>
        <p:spPr>
          <a:xfrm>
            <a:off x="6677640" y="1732669"/>
            <a:ext cx="4602075" cy="1926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F53F5EB-4BDC-5D6A-7D19-CA2DD5BEF353}"/>
              </a:ext>
            </a:extLst>
          </p:cNvPr>
          <p:cNvCxnSpPr>
            <a:cxnSpLocks/>
          </p:cNvCxnSpPr>
          <p:nvPr/>
        </p:nvCxnSpPr>
        <p:spPr>
          <a:xfrm>
            <a:off x="7835138" y="3606030"/>
            <a:ext cx="0" cy="130823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EE07AAA-7684-20A1-5880-DEC27E464BD4}"/>
              </a:ext>
            </a:extLst>
          </p:cNvPr>
          <p:cNvCxnSpPr>
            <a:cxnSpLocks/>
          </p:cNvCxnSpPr>
          <p:nvPr/>
        </p:nvCxnSpPr>
        <p:spPr>
          <a:xfrm>
            <a:off x="10443699" y="3641601"/>
            <a:ext cx="0" cy="2015629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ECA0026-7A84-57DA-690B-B299614B8E73}"/>
              </a:ext>
            </a:extLst>
          </p:cNvPr>
          <p:cNvSpPr/>
          <p:nvPr/>
        </p:nvSpPr>
        <p:spPr>
          <a:xfrm>
            <a:off x="9461845" y="2261318"/>
            <a:ext cx="1965843" cy="119912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A63EBD-E3D8-84A5-7B1D-ECBE8D96C53B}"/>
              </a:ext>
            </a:extLst>
          </p:cNvPr>
          <p:cNvSpPr txBox="1"/>
          <p:nvPr/>
        </p:nvSpPr>
        <p:spPr>
          <a:xfrm>
            <a:off x="9525248" y="2411515"/>
            <a:ext cx="182046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KCCQ-CSS</a:t>
            </a:r>
          </a:p>
          <a:p>
            <a:pPr algn="ctr">
              <a:lnSpc>
                <a:spcPts val="1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at 52 weeks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=0.01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D737692-A6F0-2580-8EF3-7377507771ED}"/>
              </a:ext>
            </a:extLst>
          </p:cNvPr>
          <p:cNvSpPr/>
          <p:nvPr/>
        </p:nvSpPr>
        <p:spPr>
          <a:xfrm>
            <a:off x="6492859" y="2185858"/>
            <a:ext cx="2691684" cy="140641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B0D2A6-27AA-7785-C928-55BEC19EECF9}"/>
              </a:ext>
            </a:extLst>
          </p:cNvPr>
          <p:cNvSpPr txBox="1"/>
          <p:nvPr/>
        </p:nvSpPr>
        <p:spPr>
          <a:xfrm>
            <a:off x="6576776" y="2358905"/>
            <a:ext cx="255132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Cardiovascular death or worsening</a:t>
            </a:r>
          </a:p>
          <a:p>
            <a:pPr algn="ctr">
              <a:lnSpc>
                <a:spcPts val="1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heart failure events</a:t>
            </a: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en-US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=0.04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43A28E-C13F-AE4B-CDD8-82BD142EF6CC}"/>
              </a:ext>
            </a:extLst>
          </p:cNvPr>
          <p:cNvSpPr/>
          <p:nvPr/>
        </p:nvSpPr>
        <p:spPr>
          <a:xfrm>
            <a:off x="6118578" y="891822"/>
            <a:ext cx="5904089" cy="5723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B70052-7FEF-E7C2-160A-49DFD0C49601}"/>
              </a:ext>
            </a:extLst>
          </p:cNvPr>
          <p:cNvSpPr txBox="1"/>
          <p:nvPr/>
        </p:nvSpPr>
        <p:spPr>
          <a:xfrm>
            <a:off x="1533989" y="1223288"/>
            <a:ext cx="4164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Original Primary Endpoints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47FA04-0530-E933-2A60-FF8F1C54A91F}"/>
              </a:ext>
            </a:extLst>
          </p:cNvPr>
          <p:cNvSpPr txBox="1"/>
          <p:nvPr/>
        </p:nvSpPr>
        <p:spPr>
          <a:xfrm>
            <a:off x="3770046" y="2648658"/>
            <a:ext cx="160813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6-minute walk</a:t>
            </a:r>
          </a:p>
          <a:p>
            <a:pPr algn="ctr"/>
            <a:r>
              <a:rPr lang="en-US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=0.01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2138987-C37C-9A21-1783-9B1A780BF372}"/>
              </a:ext>
            </a:extLst>
          </p:cNvPr>
          <p:cNvSpPr/>
          <p:nvPr/>
        </p:nvSpPr>
        <p:spPr>
          <a:xfrm>
            <a:off x="1194220" y="2185853"/>
            <a:ext cx="133923" cy="1571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B62BFE-8E1C-A103-B027-845A8486E564}"/>
              </a:ext>
            </a:extLst>
          </p:cNvPr>
          <p:cNvSpPr/>
          <p:nvPr/>
        </p:nvSpPr>
        <p:spPr>
          <a:xfrm>
            <a:off x="1919111" y="2856478"/>
            <a:ext cx="3242894" cy="230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E9AF1A-BF2A-7431-6863-69CBA07ED41F}"/>
              </a:ext>
            </a:extLst>
          </p:cNvPr>
          <p:cNvSpPr/>
          <p:nvPr/>
        </p:nvSpPr>
        <p:spPr>
          <a:xfrm>
            <a:off x="1328143" y="1952976"/>
            <a:ext cx="4602075" cy="1926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287A022-8B4E-922F-1271-2B5EDBD90F16}"/>
              </a:ext>
            </a:extLst>
          </p:cNvPr>
          <p:cNvSpPr/>
          <p:nvPr/>
        </p:nvSpPr>
        <p:spPr>
          <a:xfrm>
            <a:off x="3714527" y="2372261"/>
            <a:ext cx="1965843" cy="119912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4918C7-31D7-7189-251B-C572A5CBBCD7}"/>
              </a:ext>
            </a:extLst>
          </p:cNvPr>
          <p:cNvSpPr txBox="1"/>
          <p:nvPr/>
        </p:nvSpPr>
        <p:spPr>
          <a:xfrm>
            <a:off x="3800508" y="2517853"/>
            <a:ext cx="182046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6-minute</a:t>
            </a:r>
          </a:p>
          <a:p>
            <a:pPr algn="ctr">
              <a:lnSpc>
                <a:spcPts val="1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walk distance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=0.01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64C5325-8A75-27AF-7AAB-4D3B17DC43F5}"/>
              </a:ext>
            </a:extLst>
          </p:cNvPr>
          <p:cNvSpPr/>
          <p:nvPr/>
        </p:nvSpPr>
        <p:spPr>
          <a:xfrm>
            <a:off x="1424373" y="2268616"/>
            <a:ext cx="1965843" cy="140641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EAE294-A285-9434-4E4E-1E0FD8CCCF4F}"/>
              </a:ext>
            </a:extLst>
          </p:cNvPr>
          <p:cNvSpPr txBox="1"/>
          <p:nvPr/>
        </p:nvSpPr>
        <p:spPr>
          <a:xfrm>
            <a:off x="1495691" y="2379353"/>
            <a:ext cx="182046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Hierarchical</a:t>
            </a:r>
          </a:p>
          <a:p>
            <a:pPr algn="ctr">
              <a:lnSpc>
                <a:spcPts val="1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composite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(win ratio)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=0.04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B3EFD0-E665-77B3-6EB0-8A6557B9643F}"/>
              </a:ext>
            </a:extLst>
          </p:cNvPr>
          <p:cNvSpPr txBox="1"/>
          <p:nvPr/>
        </p:nvSpPr>
        <p:spPr>
          <a:xfrm>
            <a:off x="5822133" y="4161753"/>
            <a:ext cx="3014514" cy="18953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Initial projections</a:t>
            </a:r>
          </a:p>
          <a:p>
            <a:pPr algn="ctr">
              <a:lnSpc>
                <a:spcPts val="2200"/>
              </a:lnSpc>
              <a:spcBef>
                <a:spcPts val="1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10% annual rate of an event, a 20-30% reduction in worsening heart failure, with no effect on cardiovascular death.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3EB47B-7B27-9FDF-05C1-4A7BE84E011C}"/>
              </a:ext>
            </a:extLst>
          </p:cNvPr>
          <p:cNvCxnSpPr>
            <a:cxnSpLocks/>
          </p:cNvCxnSpPr>
          <p:nvPr/>
        </p:nvCxnSpPr>
        <p:spPr>
          <a:xfrm flipH="1">
            <a:off x="1081819" y="5637283"/>
            <a:ext cx="10241" cy="684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9067AF-6B02-9AFF-7256-64934CF0EC6E}"/>
              </a:ext>
            </a:extLst>
          </p:cNvPr>
          <p:cNvCxnSpPr>
            <a:cxnSpLocks/>
          </p:cNvCxnSpPr>
          <p:nvPr/>
        </p:nvCxnSpPr>
        <p:spPr>
          <a:xfrm flipH="1">
            <a:off x="1092060" y="6321692"/>
            <a:ext cx="643536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838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6F7FB-4074-1465-96D9-207571E09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iagram of a graph&#10;&#10;Description automatically generated">
            <a:extLst>
              <a:ext uri="{FF2B5EF4-FFF2-40B4-BE49-F238E27FC236}">
                <a16:creationId xmlns:a16="http://schemas.microsoft.com/office/drawing/2014/main" id="{B8B83B3D-761E-124C-E9E0-A1F2BE641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26" y="2094726"/>
            <a:ext cx="4597400" cy="4699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731D96-4622-0DE4-F64B-B789A834F869}"/>
              </a:ext>
            </a:extLst>
          </p:cNvPr>
          <p:cNvSpPr txBox="1"/>
          <p:nvPr/>
        </p:nvSpPr>
        <p:spPr>
          <a:xfrm>
            <a:off x="3770046" y="2648658"/>
            <a:ext cx="160813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6-minute walk</a:t>
            </a:r>
          </a:p>
          <a:p>
            <a:pPr algn="ctr"/>
            <a:r>
              <a:rPr lang="en-US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=0.01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B58F46-48DF-9EE8-AB20-976DB57770CB}"/>
              </a:ext>
            </a:extLst>
          </p:cNvPr>
          <p:cNvSpPr txBox="1"/>
          <p:nvPr/>
        </p:nvSpPr>
        <p:spPr>
          <a:xfrm>
            <a:off x="1533989" y="1223288"/>
            <a:ext cx="4164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Original Primary Endpoints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DD8F9E-0CCB-4DC7-474A-C6D219C798DC}"/>
              </a:ext>
            </a:extLst>
          </p:cNvPr>
          <p:cNvSpPr/>
          <p:nvPr/>
        </p:nvSpPr>
        <p:spPr>
          <a:xfrm>
            <a:off x="1101364" y="3655685"/>
            <a:ext cx="4828854" cy="461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diagram of a graph&#10;&#10;Description automatically generated">
            <a:extLst>
              <a:ext uri="{FF2B5EF4-FFF2-40B4-BE49-F238E27FC236}">
                <a16:creationId xmlns:a16="http://schemas.microsoft.com/office/drawing/2014/main" id="{5A82A287-52B2-6BD2-F9D1-C955CC0D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438" y="2099664"/>
            <a:ext cx="4597400" cy="4699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FD9C3D-0D3C-D7F7-A03D-9F867DCFF808}"/>
              </a:ext>
            </a:extLst>
          </p:cNvPr>
          <p:cNvSpPr txBox="1"/>
          <p:nvPr/>
        </p:nvSpPr>
        <p:spPr>
          <a:xfrm>
            <a:off x="6905756" y="2440909"/>
            <a:ext cx="1820460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CV death or worsening heart failure events</a:t>
            </a:r>
          </a:p>
          <a:p>
            <a:pPr algn="ctr"/>
            <a:r>
              <a:rPr lang="en-US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=0.04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F659A0-53C8-FBA3-732E-ADDD65FBC7E7}"/>
              </a:ext>
            </a:extLst>
          </p:cNvPr>
          <p:cNvSpPr txBox="1"/>
          <p:nvPr/>
        </p:nvSpPr>
        <p:spPr>
          <a:xfrm>
            <a:off x="9519707" y="2510158"/>
            <a:ext cx="168528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KCCQ-CSS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52 weeks</a:t>
            </a:r>
          </a:p>
          <a:p>
            <a:pPr algn="ctr"/>
            <a:r>
              <a:rPr lang="en-US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=0.01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569837-1573-8664-EC92-E3055535FE6F}"/>
              </a:ext>
            </a:extLst>
          </p:cNvPr>
          <p:cNvSpPr txBox="1"/>
          <p:nvPr/>
        </p:nvSpPr>
        <p:spPr>
          <a:xfrm>
            <a:off x="6860851" y="4121757"/>
            <a:ext cx="406293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34950" indent="-234950" algn="ctr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Hierarchical composite of death, worsening heart failure events,</a:t>
            </a:r>
          </a:p>
          <a:p>
            <a:pPr marL="234950" indent="-234950" algn="ctr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changes in 6-minute walk distance and change in KCCQ health status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9DDDA7-E1A1-91B7-37A5-C5C8C12031FC}"/>
              </a:ext>
            </a:extLst>
          </p:cNvPr>
          <p:cNvSpPr/>
          <p:nvPr/>
        </p:nvSpPr>
        <p:spPr>
          <a:xfrm>
            <a:off x="6476176" y="3660623"/>
            <a:ext cx="4828854" cy="461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 diagram of a process&#10;&#10;Description automatically generated">
            <a:extLst>
              <a:ext uri="{FF2B5EF4-FFF2-40B4-BE49-F238E27FC236}">
                <a16:creationId xmlns:a16="http://schemas.microsoft.com/office/drawing/2014/main" id="{2F80B83D-2C1A-13AF-3E0B-36388037D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989" y="3662149"/>
            <a:ext cx="5139719" cy="206682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568230A-BE94-B05B-E605-C7794DA62BA6}"/>
              </a:ext>
            </a:extLst>
          </p:cNvPr>
          <p:cNvSpPr/>
          <p:nvPr/>
        </p:nvSpPr>
        <p:spPr>
          <a:xfrm>
            <a:off x="710947" y="3778977"/>
            <a:ext cx="5407631" cy="3014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402517-F628-D6A0-5743-9D176B61E928}"/>
              </a:ext>
            </a:extLst>
          </p:cNvPr>
          <p:cNvSpPr txBox="1"/>
          <p:nvPr/>
        </p:nvSpPr>
        <p:spPr>
          <a:xfrm>
            <a:off x="1652527" y="4455515"/>
            <a:ext cx="406293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34950" indent="-234950" algn="ctr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Cardiovascular death or worsening heart failure events for</a:t>
            </a:r>
          </a:p>
          <a:p>
            <a:pPr marL="234950" indent="-234950"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/>
              </a:rPr>
              <a:t>duration of the trial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4950" indent="-234950" algn="ctr"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4950" indent="-234950"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/>
              </a:rPr>
              <a:t>C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hange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KCCQ-CSS health status</a:t>
            </a:r>
          </a:p>
          <a:p>
            <a:pPr marL="234950" indent="-234950"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/>
              </a:rPr>
              <a:t>at 52 weeks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4950" indent="-234950" algn="ctr">
              <a:defRPr/>
            </a:pPr>
            <a:endParaRPr lang="en-US" sz="1600" b="1" dirty="0">
              <a:solidFill>
                <a:prstClr val="black"/>
              </a:solidFill>
              <a:latin typeface="Arial"/>
            </a:endParaRPr>
          </a:p>
          <a:p>
            <a:pPr marL="234950" indent="-234950" algn="ctr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in 6-minute walk distance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8E7F43-DF53-6DAC-500E-3F5D3F49B295}"/>
              </a:ext>
            </a:extLst>
          </p:cNvPr>
          <p:cNvCxnSpPr>
            <a:cxnSpLocks/>
          </p:cNvCxnSpPr>
          <p:nvPr/>
        </p:nvCxnSpPr>
        <p:spPr>
          <a:xfrm>
            <a:off x="603559" y="2823480"/>
            <a:ext cx="0" cy="28138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C867E22-29F0-230E-A56F-956FB7880253}"/>
              </a:ext>
            </a:extLst>
          </p:cNvPr>
          <p:cNvCxnSpPr>
            <a:cxnSpLocks/>
          </p:cNvCxnSpPr>
          <p:nvPr/>
        </p:nvCxnSpPr>
        <p:spPr>
          <a:xfrm flipH="1">
            <a:off x="612017" y="5611837"/>
            <a:ext cx="1112428" cy="10273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0DD7779-934A-7CAF-D6C8-EBE3FB9EDBB0}"/>
              </a:ext>
            </a:extLst>
          </p:cNvPr>
          <p:cNvCxnSpPr>
            <a:cxnSpLocks/>
          </p:cNvCxnSpPr>
          <p:nvPr/>
        </p:nvCxnSpPr>
        <p:spPr>
          <a:xfrm>
            <a:off x="870972" y="3131705"/>
            <a:ext cx="0" cy="17962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115345-8FD3-BF81-478F-5CBDE9A6470E}"/>
              </a:ext>
            </a:extLst>
          </p:cNvPr>
          <p:cNvCxnSpPr>
            <a:cxnSpLocks/>
          </p:cNvCxnSpPr>
          <p:nvPr/>
        </p:nvCxnSpPr>
        <p:spPr>
          <a:xfrm flipH="1">
            <a:off x="888318" y="4907421"/>
            <a:ext cx="879651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584651B-55F3-7EDC-076B-B5905F9815DF}"/>
              </a:ext>
            </a:extLst>
          </p:cNvPr>
          <p:cNvSpPr/>
          <p:nvPr/>
        </p:nvSpPr>
        <p:spPr>
          <a:xfrm>
            <a:off x="7050102" y="5576954"/>
            <a:ext cx="3698696" cy="153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DA3DA09-3011-FCD4-E616-CD951FF3F303}"/>
              </a:ext>
            </a:extLst>
          </p:cNvPr>
          <p:cNvSpPr/>
          <p:nvPr/>
        </p:nvSpPr>
        <p:spPr>
          <a:xfrm>
            <a:off x="6402830" y="3665959"/>
            <a:ext cx="4902200" cy="461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F68109D-FF30-C6F5-B8F5-2EB66A9DE4EE}"/>
              </a:ext>
            </a:extLst>
          </p:cNvPr>
          <p:cNvSpPr/>
          <p:nvPr/>
        </p:nvSpPr>
        <p:spPr>
          <a:xfrm>
            <a:off x="8726216" y="3879150"/>
            <a:ext cx="532829" cy="1512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A10CC54-BB01-3D5C-F6B8-15BCCD3376FA}"/>
              </a:ext>
            </a:extLst>
          </p:cNvPr>
          <p:cNvSpPr txBox="1"/>
          <p:nvPr/>
        </p:nvSpPr>
        <p:spPr>
          <a:xfrm>
            <a:off x="7322497" y="5333853"/>
            <a:ext cx="353173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Prior primary endpoints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demoted to secondary endpoints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123CC5A-51B4-5276-DB84-8D79FC0A8DA4}"/>
              </a:ext>
            </a:extLst>
          </p:cNvPr>
          <p:cNvSpPr/>
          <p:nvPr/>
        </p:nvSpPr>
        <p:spPr>
          <a:xfrm>
            <a:off x="1194220" y="2185853"/>
            <a:ext cx="133923" cy="1571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79EF975-881A-BC97-83F3-974127470490}"/>
              </a:ext>
            </a:extLst>
          </p:cNvPr>
          <p:cNvCxnSpPr>
            <a:cxnSpLocks/>
          </p:cNvCxnSpPr>
          <p:nvPr/>
        </p:nvCxnSpPr>
        <p:spPr>
          <a:xfrm flipH="1">
            <a:off x="888318" y="3138550"/>
            <a:ext cx="611804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BEF555D-3FC8-878D-4FEA-9397F23B95AE}"/>
              </a:ext>
            </a:extLst>
          </p:cNvPr>
          <p:cNvCxnSpPr>
            <a:cxnSpLocks/>
          </p:cNvCxnSpPr>
          <p:nvPr/>
        </p:nvCxnSpPr>
        <p:spPr>
          <a:xfrm flipH="1">
            <a:off x="612017" y="2828607"/>
            <a:ext cx="88810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2CC9FBF3-DCD9-8D27-A57F-6BF7ADA112D2}"/>
              </a:ext>
            </a:extLst>
          </p:cNvPr>
          <p:cNvSpPr/>
          <p:nvPr/>
        </p:nvSpPr>
        <p:spPr>
          <a:xfrm>
            <a:off x="-18747" y="-58393"/>
            <a:ext cx="12192000" cy="8519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4000" dirty="0">
                <a:latin typeface="Times"/>
                <a:cs typeface="Times"/>
              </a:rPr>
              <a:t>SUMMIT Primary Endpoint Designation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E78EE0D-91D6-81F3-726A-7A460E1E6BC1}"/>
              </a:ext>
            </a:extLst>
          </p:cNvPr>
          <p:cNvSpPr/>
          <p:nvPr/>
        </p:nvSpPr>
        <p:spPr>
          <a:xfrm>
            <a:off x="6173754" y="3879150"/>
            <a:ext cx="5435029" cy="235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1A4B081-1103-5D64-341B-87DD20AA17D7}"/>
              </a:ext>
            </a:extLst>
          </p:cNvPr>
          <p:cNvCxnSpPr>
            <a:cxnSpLocks/>
          </p:cNvCxnSpPr>
          <p:nvPr/>
        </p:nvCxnSpPr>
        <p:spPr>
          <a:xfrm flipH="1">
            <a:off x="5767795" y="4903986"/>
            <a:ext cx="2067343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BFBDB98-9CE9-24DA-2F25-2ACAC7081DEE}"/>
              </a:ext>
            </a:extLst>
          </p:cNvPr>
          <p:cNvCxnSpPr>
            <a:cxnSpLocks/>
          </p:cNvCxnSpPr>
          <p:nvPr/>
        </p:nvCxnSpPr>
        <p:spPr>
          <a:xfrm flipH="1">
            <a:off x="5706151" y="5637283"/>
            <a:ext cx="4737548" cy="4049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4169301D-CF8F-DEA4-33D5-448FC1CCCF55}"/>
              </a:ext>
            </a:extLst>
          </p:cNvPr>
          <p:cNvSpPr/>
          <p:nvPr/>
        </p:nvSpPr>
        <p:spPr>
          <a:xfrm>
            <a:off x="6202688" y="2215388"/>
            <a:ext cx="532829" cy="1512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6555BE-1559-F321-323F-90C27CFEFA2A}"/>
              </a:ext>
            </a:extLst>
          </p:cNvPr>
          <p:cNvSpPr txBox="1"/>
          <p:nvPr/>
        </p:nvSpPr>
        <p:spPr>
          <a:xfrm>
            <a:off x="2388516" y="4095033"/>
            <a:ext cx="2728333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20-30% risk reduction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6D2E6C-5A14-E45E-89EC-DC3A6D3DDF42}"/>
              </a:ext>
            </a:extLst>
          </p:cNvPr>
          <p:cNvSpPr/>
          <p:nvPr/>
        </p:nvSpPr>
        <p:spPr>
          <a:xfrm>
            <a:off x="1919111" y="2856478"/>
            <a:ext cx="3242894" cy="230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9C1D91-F190-43C4-F7CE-79EF5D93BF09}"/>
              </a:ext>
            </a:extLst>
          </p:cNvPr>
          <p:cNvSpPr/>
          <p:nvPr/>
        </p:nvSpPr>
        <p:spPr>
          <a:xfrm>
            <a:off x="7436218" y="2856478"/>
            <a:ext cx="3242894" cy="230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398396-DDA2-803A-3E90-415B4E6C2018}"/>
              </a:ext>
            </a:extLst>
          </p:cNvPr>
          <p:cNvSpPr/>
          <p:nvPr/>
        </p:nvSpPr>
        <p:spPr>
          <a:xfrm>
            <a:off x="1328143" y="1952976"/>
            <a:ext cx="4602075" cy="1926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622CC3-74C8-29F5-EC80-5498C55D3D5B}"/>
              </a:ext>
            </a:extLst>
          </p:cNvPr>
          <p:cNvSpPr/>
          <p:nvPr/>
        </p:nvSpPr>
        <p:spPr>
          <a:xfrm>
            <a:off x="6677640" y="1732669"/>
            <a:ext cx="4602075" cy="1926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AE8FF64-C5D1-64DA-B0F5-54F70564F22D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7835138" y="4537554"/>
            <a:ext cx="3563" cy="376706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D4DA9E5-B47B-60EA-47CB-2EC899A29BE3}"/>
              </a:ext>
            </a:extLst>
          </p:cNvPr>
          <p:cNvCxnSpPr>
            <a:cxnSpLocks/>
          </p:cNvCxnSpPr>
          <p:nvPr/>
        </p:nvCxnSpPr>
        <p:spPr>
          <a:xfrm>
            <a:off x="10443699" y="4337824"/>
            <a:ext cx="0" cy="1319406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00EBFD3-325E-E138-F123-66D24E0B893B}"/>
              </a:ext>
            </a:extLst>
          </p:cNvPr>
          <p:cNvSpPr/>
          <p:nvPr/>
        </p:nvSpPr>
        <p:spPr>
          <a:xfrm>
            <a:off x="3714527" y="2372261"/>
            <a:ext cx="1965843" cy="119912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A5C586-C002-589F-0617-E5232E7526F6}"/>
              </a:ext>
            </a:extLst>
          </p:cNvPr>
          <p:cNvSpPr txBox="1"/>
          <p:nvPr/>
        </p:nvSpPr>
        <p:spPr>
          <a:xfrm>
            <a:off x="3800508" y="2517853"/>
            <a:ext cx="182046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6-minute</a:t>
            </a:r>
          </a:p>
          <a:p>
            <a:pPr algn="ctr">
              <a:lnSpc>
                <a:spcPts val="1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walk distance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=0.01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7FAF539-A9B6-DA12-E257-FCC6955A1A6B}"/>
              </a:ext>
            </a:extLst>
          </p:cNvPr>
          <p:cNvSpPr/>
          <p:nvPr/>
        </p:nvSpPr>
        <p:spPr>
          <a:xfrm>
            <a:off x="9422656" y="2520541"/>
            <a:ext cx="1965843" cy="1712837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BF54A2-E274-E1F9-A844-D6F683434FDC}"/>
              </a:ext>
            </a:extLst>
          </p:cNvPr>
          <p:cNvSpPr txBox="1"/>
          <p:nvPr/>
        </p:nvSpPr>
        <p:spPr>
          <a:xfrm>
            <a:off x="9536399" y="2662816"/>
            <a:ext cx="182046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KCCQ-CSS</a:t>
            </a:r>
          </a:p>
          <a:p>
            <a:pPr algn="ctr">
              <a:lnSpc>
                <a:spcPts val="24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at 52 weeks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=0.01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AE84C34-220E-B4D9-3B15-F680CDDF63F4}"/>
              </a:ext>
            </a:extLst>
          </p:cNvPr>
          <p:cNvSpPr/>
          <p:nvPr/>
        </p:nvSpPr>
        <p:spPr>
          <a:xfrm>
            <a:off x="1424373" y="2268616"/>
            <a:ext cx="1965843" cy="140641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B2FE00-A232-9D87-31BB-11574EEE45AF}"/>
              </a:ext>
            </a:extLst>
          </p:cNvPr>
          <p:cNvSpPr txBox="1"/>
          <p:nvPr/>
        </p:nvSpPr>
        <p:spPr>
          <a:xfrm>
            <a:off x="1495691" y="2379353"/>
            <a:ext cx="182046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Hierarchical</a:t>
            </a:r>
          </a:p>
          <a:p>
            <a:pPr algn="ctr">
              <a:lnSpc>
                <a:spcPts val="1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composite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(win ratio)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=0.04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E00D5DE-E202-64CE-5EC4-EE4525D18D02}"/>
              </a:ext>
            </a:extLst>
          </p:cNvPr>
          <p:cNvSpPr/>
          <p:nvPr/>
        </p:nvSpPr>
        <p:spPr>
          <a:xfrm>
            <a:off x="6492859" y="2268616"/>
            <a:ext cx="2691684" cy="226893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03F747-B737-4ED1-5B57-36F8191060F9}"/>
              </a:ext>
            </a:extLst>
          </p:cNvPr>
          <p:cNvSpPr txBox="1"/>
          <p:nvPr/>
        </p:nvSpPr>
        <p:spPr>
          <a:xfrm>
            <a:off x="6576776" y="2425520"/>
            <a:ext cx="2551322" cy="2104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Cardiovascular death or worsening</a:t>
            </a:r>
          </a:p>
          <a:p>
            <a:pPr algn="ctr">
              <a:lnSpc>
                <a:spcPts val="24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heart failure events</a:t>
            </a:r>
          </a:p>
          <a:p>
            <a:pPr algn="ctr">
              <a:lnSpc>
                <a:spcPts val="1800"/>
              </a:lnSpc>
              <a:spcBef>
                <a:spcPts val="1800"/>
              </a:spcBef>
            </a:pPr>
            <a:r>
              <a:rPr lang="en-US" sz="2400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=0.04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B09C16-BCB8-E1D4-68B3-35FECFE8D7D8}"/>
              </a:ext>
            </a:extLst>
          </p:cNvPr>
          <p:cNvSpPr txBox="1"/>
          <p:nvPr/>
        </p:nvSpPr>
        <p:spPr>
          <a:xfrm>
            <a:off x="6489977" y="853956"/>
            <a:ext cx="5050462" cy="120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Final Primary Endpoints</a:t>
            </a:r>
          </a:p>
          <a:p>
            <a:pPr algn="ctr">
              <a:lnSpc>
                <a:spcPts val="1800"/>
              </a:lnSpc>
              <a:spcBef>
                <a:spcPts val="1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(blinded change initiated</a:t>
            </a: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en-US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</a:t>
            </a:r>
            <a:r>
              <a:rPr lang="en-US" b="1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 year prior to study end)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075C9-A2DA-2FAF-2BEF-5B59330F2A71}"/>
              </a:ext>
            </a:extLst>
          </p:cNvPr>
          <p:cNvSpPr txBox="1"/>
          <p:nvPr/>
        </p:nvSpPr>
        <p:spPr>
          <a:xfrm>
            <a:off x="6211638" y="5765631"/>
            <a:ext cx="5356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Motivated by report of hazard ratio of 0.08 for heart failure outcomes based on 13 events,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observed in STEP-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HFpEF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presented at ESC 2023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BCACA58-FF62-D88E-145A-69E30EBA41FB}"/>
              </a:ext>
            </a:extLst>
          </p:cNvPr>
          <p:cNvSpPr/>
          <p:nvPr/>
        </p:nvSpPr>
        <p:spPr>
          <a:xfrm>
            <a:off x="5910941" y="853956"/>
            <a:ext cx="6009713" cy="5960953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1D1757-6C1D-C4D2-2DB7-D1C2BDCC237D}"/>
              </a:ext>
            </a:extLst>
          </p:cNvPr>
          <p:cNvSpPr/>
          <p:nvPr/>
        </p:nvSpPr>
        <p:spPr>
          <a:xfrm>
            <a:off x="195943" y="966651"/>
            <a:ext cx="5651083" cy="572231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3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486FB-F553-5F50-E8B7-49AEC468D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75396D-FF69-8E34-4BF8-9903E973806C}"/>
              </a:ext>
            </a:extLst>
          </p:cNvPr>
          <p:cNvSpPr/>
          <p:nvPr/>
        </p:nvSpPr>
        <p:spPr>
          <a:xfrm>
            <a:off x="0" y="-10273"/>
            <a:ext cx="12192000" cy="9122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4000" dirty="0">
                <a:latin typeface="Times"/>
                <a:cs typeface="Times"/>
              </a:rPr>
              <a:t>SUMMIT: Endpoints, Monitoring and Adjudication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1AE99A-E45D-C3F6-6F82-E8BE1E5CC4BD}"/>
              </a:ext>
            </a:extLst>
          </p:cNvPr>
          <p:cNvSpPr/>
          <p:nvPr/>
        </p:nvSpPr>
        <p:spPr>
          <a:xfrm rot="18846302">
            <a:off x="3739887" y="5318938"/>
            <a:ext cx="529765" cy="118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diagram of a model&#10;&#10;Description automatically generated">
            <a:extLst>
              <a:ext uri="{FF2B5EF4-FFF2-40B4-BE49-F238E27FC236}">
                <a16:creationId xmlns:a16="http://schemas.microsoft.com/office/drawing/2014/main" id="{D7E33FDF-9F92-5C86-92E2-ED08F3FF2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9" y="1180423"/>
            <a:ext cx="7615825" cy="613477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CE16B8F-9303-3C91-28BD-AFA1620E69D5}"/>
              </a:ext>
            </a:extLst>
          </p:cNvPr>
          <p:cNvSpPr/>
          <p:nvPr/>
        </p:nvSpPr>
        <p:spPr>
          <a:xfrm>
            <a:off x="-296903" y="6014697"/>
            <a:ext cx="8492647" cy="1212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DAD784E-03AD-BD14-D3A3-487071B23EA7}"/>
              </a:ext>
            </a:extLst>
          </p:cNvPr>
          <p:cNvSpPr/>
          <p:nvPr/>
        </p:nvSpPr>
        <p:spPr>
          <a:xfrm>
            <a:off x="4665692" y="1676753"/>
            <a:ext cx="1883228" cy="8695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CV death or worsening heart failure events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61110BA-1FDF-F475-2AAE-5D5D9A4C32C2}"/>
              </a:ext>
            </a:extLst>
          </p:cNvPr>
          <p:cNvSpPr/>
          <p:nvPr/>
        </p:nvSpPr>
        <p:spPr>
          <a:xfrm>
            <a:off x="1290842" y="1779298"/>
            <a:ext cx="1806660" cy="6527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KCCQ-CSS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071EBA-F87C-592D-F4E1-5031ACC308AE}"/>
              </a:ext>
            </a:extLst>
          </p:cNvPr>
          <p:cNvSpPr/>
          <p:nvPr/>
        </p:nvSpPr>
        <p:spPr>
          <a:xfrm>
            <a:off x="4166243" y="5236840"/>
            <a:ext cx="1739773" cy="6999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hsCRP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37369C-01B5-08C4-476F-61C31E54B36A}"/>
              </a:ext>
            </a:extLst>
          </p:cNvPr>
          <p:cNvSpPr txBox="1"/>
          <p:nvPr/>
        </p:nvSpPr>
        <p:spPr>
          <a:xfrm>
            <a:off x="1498978" y="1063913"/>
            <a:ext cx="1252266" cy="433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i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</a:t>
            </a:r>
            <a:r>
              <a:rPr lang="en-US" sz="24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 = 0.01</a:t>
            </a:r>
            <a:endParaRPr lang="en-US" sz="2400" kern="100" dirty="0">
              <a:solidFill>
                <a:srgbClr val="C00000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E94BC7-70D8-00DA-CBD1-23CF952D3E14}"/>
              </a:ext>
            </a:extLst>
          </p:cNvPr>
          <p:cNvSpPr/>
          <p:nvPr/>
        </p:nvSpPr>
        <p:spPr>
          <a:xfrm>
            <a:off x="547261" y="5236839"/>
            <a:ext cx="3586324" cy="40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D57DA43-783D-E85B-22B9-27135D34668D}"/>
              </a:ext>
            </a:extLst>
          </p:cNvPr>
          <p:cNvSpPr/>
          <p:nvPr/>
        </p:nvSpPr>
        <p:spPr>
          <a:xfrm rot="16200000">
            <a:off x="-630058" y="3278349"/>
            <a:ext cx="3370105" cy="429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A43499E-44A2-0509-E07C-0A2EAB1E8637}"/>
              </a:ext>
            </a:extLst>
          </p:cNvPr>
          <p:cNvSpPr/>
          <p:nvPr/>
        </p:nvSpPr>
        <p:spPr>
          <a:xfrm rot="18846302">
            <a:off x="3733750" y="5432999"/>
            <a:ext cx="542038" cy="118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D561F0-B071-A839-A99F-00EED58CA534}"/>
              </a:ext>
            </a:extLst>
          </p:cNvPr>
          <p:cNvSpPr/>
          <p:nvPr/>
        </p:nvSpPr>
        <p:spPr>
          <a:xfrm>
            <a:off x="329834" y="5122476"/>
            <a:ext cx="3586324" cy="40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62DC0CC-7975-0ADD-C06B-2315B4D3E9BF}"/>
              </a:ext>
            </a:extLst>
          </p:cNvPr>
          <p:cNvSpPr/>
          <p:nvPr/>
        </p:nvSpPr>
        <p:spPr>
          <a:xfrm>
            <a:off x="1290842" y="1465919"/>
            <a:ext cx="4909100" cy="281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24593D1-1226-1F98-84BE-E4124C2CEF1F}"/>
              </a:ext>
            </a:extLst>
          </p:cNvPr>
          <p:cNvSpPr/>
          <p:nvPr/>
        </p:nvSpPr>
        <p:spPr>
          <a:xfrm>
            <a:off x="1842436" y="2579689"/>
            <a:ext cx="316089" cy="253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810CDDB-F0F1-2025-F0B4-199AC3100F3F}"/>
              </a:ext>
            </a:extLst>
          </p:cNvPr>
          <p:cNvSpPr/>
          <p:nvPr/>
        </p:nvSpPr>
        <p:spPr>
          <a:xfrm>
            <a:off x="2683454" y="2510737"/>
            <a:ext cx="316089" cy="253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B6B6324-95E6-1A24-4F88-76A520FF0B44}"/>
              </a:ext>
            </a:extLst>
          </p:cNvPr>
          <p:cNvSpPr/>
          <p:nvPr/>
        </p:nvSpPr>
        <p:spPr>
          <a:xfrm>
            <a:off x="3821981" y="1810588"/>
            <a:ext cx="316089" cy="253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DFB44D-37AD-7762-EEA2-9CD2B42A2CDA}"/>
              </a:ext>
            </a:extLst>
          </p:cNvPr>
          <p:cNvSpPr/>
          <p:nvPr/>
        </p:nvSpPr>
        <p:spPr>
          <a:xfrm>
            <a:off x="4681593" y="2521342"/>
            <a:ext cx="316089" cy="253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BEB0908-D204-9023-2458-BEAB3232295B}"/>
              </a:ext>
            </a:extLst>
          </p:cNvPr>
          <p:cNvSpPr/>
          <p:nvPr/>
        </p:nvSpPr>
        <p:spPr>
          <a:xfrm>
            <a:off x="5579051" y="2717601"/>
            <a:ext cx="316089" cy="253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BEA24CE-7899-A5D3-8D80-959F9ACA5CBA}"/>
              </a:ext>
            </a:extLst>
          </p:cNvPr>
          <p:cNvCxnSpPr/>
          <p:nvPr/>
        </p:nvCxnSpPr>
        <p:spPr>
          <a:xfrm flipH="1">
            <a:off x="6981828" y="2115128"/>
            <a:ext cx="654132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8895B84-783A-E7AE-F8B5-4F03C2B5FE59}"/>
              </a:ext>
            </a:extLst>
          </p:cNvPr>
          <p:cNvSpPr txBox="1"/>
          <p:nvPr/>
        </p:nvSpPr>
        <p:spPr>
          <a:xfrm>
            <a:off x="193054" y="6181421"/>
            <a:ext cx="7404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Safety was monitored by a Data and Safety Monitoring Committee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Sponsor: Eli Lilly and Company.  </a:t>
            </a:r>
            <a:r>
              <a:rPr lang="en-US" sz="1800" b="1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NCT04847557</a:t>
            </a: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EC0E33C-DCE4-73E6-F9A3-720D83EE9B18}"/>
              </a:ext>
            </a:extLst>
          </p:cNvPr>
          <p:cNvSpPr/>
          <p:nvPr/>
        </p:nvSpPr>
        <p:spPr>
          <a:xfrm>
            <a:off x="6869532" y="1690124"/>
            <a:ext cx="1252266" cy="4000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6296B57-4100-2390-0FA5-991715806021}"/>
              </a:ext>
            </a:extLst>
          </p:cNvPr>
          <p:cNvSpPr/>
          <p:nvPr/>
        </p:nvSpPr>
        <p:spPr>
          <a:xfrm>
            <a:off x="3154572" y="1861836"/>
            <a:ext cx="943483" cy="362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E053026-2F26-A78E-B9E3-AFC9D94DEA69}"/>
              </a:ext>
            </a:extLst>
          </p:cNvPr>
          <p:cNvSpPr/>
          <p:nvPr/>
        </p:nvSpPr>
        <p:spPr>
          <a:xfrm>
            <a:off x="2030164" y="2629028"/>
            <a:ext cx="3894659" cy="749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F35A958-0F9F-BE89-05BF-FF44FBA7558D}"/>
              </a:ext>
            </a:extLst>
          </p:cNvPr>
          <p:cNvCxnSpPr>
            <a:cxnSpLocks/>
          </p:cNvCxnSpPr>
          <p:nvPr/>
        </p:nvCxnSpPr>
        <p:spPr>
          <a:xfrm>
            <a:off x="2180827" y="2706686"/>
            <a:ext cx="0" cy="264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86BAD06-6DCB-E65D-5AE2-15C5C60D5524}"/>
              </a:ext>
            </a:extLst>
          </p:cNvPr>
          <p:cNvCxnSpPr>
            <a:cxnSpLocks/>
          </p:cNvCxnSpPr>
          <p:nvPr/>
        </p:nvCxnSpPr>
        <p:spPr>
          <a:xfrm>
            <a:off x="5602822" y="2717601"/>
            <a:ext cx="0" cy="264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7B83154-79A8-02E7-D291-9DBA696DB97B}"/>
              </a:ext>
            </a:extLst>
          </p:cNvPr>
          <p:cNvCxnSpPr>
            <a:cxnSpLocks/>
          </p:cNvCxnSpPr>
          <p:nvPr/>
        </p:nvCxnSpPr>
        <p:spPr>
          <a:xfrm>
            <a:off x="2165228" y="2971594"/>
            <a:ext cx="34294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466190-E84F-908F-B160-D2F77B66C51C}"/>
              </a:ext>
            </a:extLst>
          </p:cNvPr>
          <p:cNvCxnSpPr>
            <a:cxnSpLocks/>
          </p:cNvCxnSpPr>
          <p:nvPr/>
        </p:nvCxnSpPr>
        <p:spPr>
          <a:xfrm>
            <a:off x="3916202" y="2970360"/>
            <a:ext cx="0" cy="45864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0C1B26AC-66D7-1D04-3D66-3DD436EB741D}"/>
              </a:ext>
            </a:extLst>
          </p:cNvPr>
          <p:cNvSpPr/>
          <p:nvPr/>
        </p:nvSpPr>
        <p:spPr>
          <a:xfrm>
            <a:off x="3931751" y="1432651"/>
            <a:ext cx="3342142" cy="12540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3D462E2-2DC7-C001-5C97-8D5CD3C6DBF7}"/>
              </a:ext>
            </a:extLst>
          </p:cNvPr>
          <p:cNvSpPr/>
          <p:nvPr/>
        </p:nvSpPr>
        <p:spPr>
          <a:xfrm>
            <a:off x="1202674" y="1517836"/>
            <a:ext cx="1939370" cy="111399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KCCQ-CSS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4F5044-94F6-9BA1-22EE-93EDDA54FDD0}"/>
              </a:ext>
            </a:extLst>
          </p:cNvPr>
          <p:cNvSpPr txBox="1"/>
          <p:nvPr/>
        </p:nvSpPr>
        <p:spPr>
          <a:xfrm>
            <a:off x="4976689" y="1063913"/>
            <a:ext cx="1252266" cy="433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i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</a:t>
            </a:r>
            <a:r>
              <a:rPr lang="en-US" sz="24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 = 0.04</a:t>
            </a:r>
            <a:endParaRPr lang="en-US" sz="2400" kern="100" dirty="0">
              <a:solidFill>
                <a:srgbClr val="C00000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08E98E3-C1A7-D192-7DBC-5E8F6FE3133A}"/>
              </a:ext>
            </a:extLst>
          </p:cNvPr>
          <p:cNvSpPr txBox="1"/>
          <p:nvPr/>
        </p:nvSpPr>
        <p:spPr>
          <a:xfrm>
            <a:off x="4393995" y="1623218"/>
            <a:ext cx="25490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</a:t>
            </a:r>
          </a:p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 or worsening</a:t>
            </a:r>
          </a:p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failure events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858A84-AE6F-07DA-833D-78FB5EA0ECAE}"/>
              </a:ext>
            </a:extLst>
          </p:cNvPr>
          <p:cNvSpPr/>
          <p:nvPr/>
        </p:nvSpPr>
        <p:spPr>
          <a:xfrm>
            <a:off x="1937121" y="3785993"/>
            <a:ext cx="3894659" cy="40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7B4DE91-0246-588E-3841-1DCC46F3DD02}"/>
              </a:ext>
            </a:extLst>
          </p:cNvPr>
          <p:cNvSpPr txBox="1"/>
          <p:nvPr/>
        </p:nvSpPr>
        <p:spPr>
          <a:xfrm>
            <a:off x="2148867" y="3388753"/>
            <a:ext cx="355001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Key Secondary Endpoints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C0267A3-3AD1-6355-5413-E95B0B0FA022}"/>
              </a:ext>
            </a:extLst>
          </p:cNvPr>
          <p:cNvSpPr/>
          <p:nvPr/>
        </p:nvSpPr>
        <p:spPr>
          <a:xfrm>
            <a:off x="1530068" y="3987655"/>
            <a:ext cx="5545163" cy="210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BC6CE37-7E4D-7F23-FEC2-A8DE686A9FAD}"/>
              </a:ext>
            </a:extLst>
          </p:cNvPr>
          <p:cNvSpPr/>
          <p:nvPr/>
        </p:nvSpPr>
        <p:spPr>
          <a:xfrm>
            <a:off x="2557681" y="5079910"/>
            <a:ext cx="2717042" cy="80964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b="1" dirty="0"/>
              <a:t>High sensitivity</a:t>
            </a:r>
          </a:p>
          <a:p>
            <a:pPr algn="ctr">
              <a:lnSpc>
                <a:spcPts val="1800"/>
              </a:lnSpc>
            </a:pPr>
            <a:r>
              <a:rPr lang="en-US" sz="1600" b="1" dirty="0"/>
              <a:t>C-reactive Protein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0246E04-680A-A321-0CBA-D7B1E568F8D1}"/>
              </a:ext>
            </a:extLst>
          </p:cNvPr>
          <p:cNvSpPr/>
          <p:nvPr/>
        </p:nvSpPr>
        <p:spPr>
          <a:xfrm rot="16200000">
            <a:off x="6326847" y="5250136"/>
            <a:ext cx="308080" cy="118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3AB6E78-3667-3033-AD70-7B61F0D2C889}"/>
              </a:ext>
            </a:extLst>
          </p:cNvPr>
          <p:cNvSpPr/>
          <p:nvPr/>
        </p:nvSpPr>
        <p:spPr>
          <a:xfrm>
            <a:off x="5938674" y="5422239"/>
            <a:ext cx="1252266" cy="276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98FEF44-399E-CEB9-68DF-C871ECA448DD}"/>
              </a:ext>
            </a:extLst>
          </p:cNvPr>
          <p:cNvCxnSpPr>
            <a:cxnSpLocks/>
          </p:cNvCxnSpPr>
          <p:nvPr/>
        </p:nvCxnSpPr>
        <p:spPr>
          <a:xfrm flipH="1">
            <a:off x="3389367" y="3850418"/>
            <a:ext cx="534505" cy="39739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D1CDFB1-7C07-4C39-5910-7E15A7ABCD7E}"/>
              </a:ext>
            </a:extLst>
          </p:cNvPr>
          <p:cNvCxnSpPr>
            <a:cxnSpLocks/>
          </p:cNvCxnSpPr>
          <p:nvPr/>
        </p:nvCxnSpPr>
        <p:spPr>
          <a:xfrm>
            <a:off x="3931485" y="3870090"/>
            <a:ext cx="534505" cy="39739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AA65F47-81E5-AB1D-8CBA-12C42BFC311F}"/>
              </a:ext>
            </a:extLst>
          </p:cNvPr>
          <p:cNvCxnSpPr>
            <a:cxnSpLocks/>
          </p:cNvCxnSpPr>
          <p:nvPr/>
        </p:nvCxnSpPr>
        <p:spPr>
          <a:xfrm flipH="1">
            <a:off x="4432494" y="4748324"/>
            <a:ext cx="302081" cy="38301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E01A273-B3C2-4A65-27DB-FA0FD2D65FB6}"/>
              </a:ext>
            </a:extLst>
          </p:cNvPr>
          <p:cNvGrpSpPr/>
          <p:nvPr/>
        </p:nvGrpSpPr>
        <p:grpSpPr>
          <a:xfrm>
            <a:off x="1774912" y="4173118"/>
            <a:ext cx="4297921" cy="693622"/>
            <a:chOff x="1708006" y="4173118"/>
            <a:chExt cx="4297921" cy="693622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8296775-F6E8-9F54-30E6-93E39AA2B77E}"/>
                </a:ext>
              </a:extLst>
            </p:cNvPr>
            <p:cNvSpPr/>
            <p:nvPr/>
          </p:nvSpPr>
          <p:spPr>
            <a:xfrm>
              <a:off x="1708006" y="4193576"/>
              <a:ext cx="1883228" cy="6527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6-minute</a:t>
              </a:r>
            </a:p>
            <a:p>
              <a:pPr algn="ctr">
                <a:lnSpc>
                  <a:spcPts val="16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walk distance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F8FAFE3-97AD-DFAA-5F47-8FF195B95705}"/>
                </a:ext>
              </a:extLst>
            </p:cNvPr>
            <p:cNvSpPr/>
            <p:nvPr/>
          </p:nvSpPr>
          <p:spPr>
            <a:xfrm>
              <a:off x="4122699" y="4173118"/>
              <a:ext cx="1883228" cy="69362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Body</a:t>
              </a:r>
            </a:p>
            <a:p>
              <a:pPr algn="ctr">
                <a:lnSpc>
                  <a:spcPts val="1600"/>
                </a:lnSpc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weight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ACC1C899-CF28-AF27-37F3-83AAE5A9EEB7}"/>
              </a:ext>
            </a:extLst>
          </p:cNvPr>
          <p:cNvSpPr txBox="1"/>
          <p:nvPr/>
        </p:nvSpPr>
        <p:spPr>
          <a:xfrm>
            <a:off x="5783612" y="3400321"/>
            <a:ext cx="14802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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 protected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2F132-35A3-227D-A3C0-92D820C3047D}"/>
              </a:ext>
            </a:extLst>
          </p:cNvPr>
          <p:cNvSpPr txBox="1"/>
          <p:nvPr/>
        </p:nvSpPr>
        <p:spPr>
          <a:xfrm>
            <a:off x="7631883" y="907799"/>
            <a:ext cx="4355776" cy="578619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Worsening heart failure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events were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adjudicated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by a blinded Clinical Events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Clinical deterioration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evidenced by</a:t>
            </a:r>
          </a:p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worsening symptoms</a:t>
            </a:r>
          </a:p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of heart failu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requiring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280988"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Hospitalization</a:t>
            </a:r>
          </a:p>
          <a:p>
            <a:pPr marL="403225" indent="-280988" algn="ctr"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	Urgent IV drug therapy</a:t>
            </a:r>
          </a:p>
          <a:p>
            <a:pPr marL="403225" indent="-280988" algn="ctr"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	Oral diuretic intensification</a:t>
            </a:r>
          </a:p>
          <a:p>
            <a:pPr marL="403225" indent="-280988">
              <a:spcBef>
                <a:spcPts val="6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0" indent="1588" algn="ctr">
              <a:spcBef>
                <a:spcPts val="6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Changes in oral diuretics without worsening heart failure were NOT designated as an event.</a:t>
            </a:r>
          </a:p>
        </p:txBody>
      </p:sp>
    </p:spTree>
    <p:extLst>
      <p:ext uri="{BB962C8B-B14F-4D97-AF65-F5344CB8AC3E}">
        <p14:creationId xmlns:p14="http://schemas.microsoft.com/office/powerpoint/2010/main" val="3714032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flowchart of a study&#10;&#10;Description automatically generated">
            <a:extLst>
              <a:ext uri="{FF2B5EF4-FFF2-40B4-BE49-F238E27FC236}">
                <a16:creationId xmlns:a16="http://schemas.microsoft.com/office/drawing/2014/main" id="{BD909172-BDAF-8DD4-7D1D-7AFDF2D5D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35" y="1468413"/>
            <a:ext cx="5943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F7B4BE-3737-1BDC-7061-A564B19C413D}"/>
              </a:ext>
            </a:extLst>
          </p:cNvPr>
          <p:cNvSpPr txBox="1"/>
          <p:nvPr/>
        </p:nvSpPr>
        <p:spPr>
          <a:xfrm>
            <a:off x="5079211" y="1208862"/>
            <a:ext cx="186855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000" dirty="0"/>
          </a:p>
          <a:p>
            <a:pPr algn="ctr"/>
            <a:r>
              <a:rPr lang="en-US" sz="900" dirty="0"/>
              <a:t>Screened (N=1494)</a:t>
            </a:r>
          </a:p>
          <a:p>
            <a:pPr algn="ctr"/>
            <a:endParaRPr lang="en-US" sz="950" dirty="0"/>
          </a:p>
          <a:p>
            <a:pPr algn="ctr"/>
            <a:endParaRPr lang="en-US" sz="10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53B457-ABA0-EAB4-F5C3-1415BB8459DF}"/>
              </a:ext>
            </a:extLst>
          </p:cNvPr>
          <p:cNvCxnSpPr>
            <a:cxnSpLocks/>
          </p:cNvCxnSpPr>
          <p:nvPr/>
        </p:nvCxnSpPr>
        <p:spPr>
          <a:xfrm>
            <a:off x="6016989" y="1581272"/>
            <a:ext cx="0" cy="32600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632A370-8DA7-3680-4752-DE89CFE8097F}"/>
              </a:ext>
            </a:extLst>
          </p:cNvPr>
          <p:cNvSpPr/>
          <p:nvPr/>
        </p:nvSpPr>
        <p:spPr>
          <a:xfrm>
            <a:off x="3032417" y="3299993"/>
            <a:ext cx="1742172" cy="2692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407548-ADC3-97DF-7EB0-D7033E140BF1}"/>
              </a:ext>
            </a:extLst>
          </p:cNvPr>
          <p:cNvSpPr/>
          <p:nvPr/>
        </p:nvSpPr>
        <p:spPr>
          <a:xfrm>
            <a:off x="7160278" y="3266081"/>
            <a:ext cx="1957052" cy="2692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E1680-F20E-D79C-DD9E-F2A64B9D259C}"/>
              </a:ext>
            </a:extLst>
          </p:cNvPr>
          <p:cNvSpPr txBox="1"/>
          <p:nvPr/>
        </p:nvSpPr>
        <p:spPr>
          <a:xfrm>
            <a:off x="6269588" y="2891122"/>
            <a:ext cx="158753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(n=367)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1E6A7B-7DF4-14AD-7B84-F01CC6D95591}"/>
              </a:ext>
            </a:extLst>
          </p:cNvPr>
          <p:cNvSpPr txBox="1"/>
          <p:nvPr/>
        </p:nvSpPr>
        <p:spPr>
          <a:xfrm>
            <a:off x="4153728" y="2891122"/>
            <a:ext cx="1609730" cy="58477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Tirzepatide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(n=364)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E71502-1398-CD3C-99F4-47BA60C381D0}"/>
              </a:ext>
            </a:extLst>
          </p:cNvPr>
          <p:cNvSpPr txBox="1"/>
          <p:nvPr/>
        </p:nvSpPr>
        <p:spPr>
          <a:xfrm>
            <a:off x="5545535" y="828297"/>
            <a:ext cx="95090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Screened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(n=1494)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1E0A32-CA6E-6CDE-B83E-09C39A32F18D}"/>
              </a:ext>
            </a:extLst>
          </p:cNvPr>
          <p:cNvSpPr txBox="1"/>
          <p:nvPr/>
        </p:nvSpPr>
        <p:spPr>
          <a:xfrm>
            <a:off x="1030314" y="2949556"/>
            <a:ext cx="2477357" cy="115929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(19.2%)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Discontinued study treatment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(most commonly due to adverse event or patient withdrawal)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09731-A703-0BE5-BC57-782A96412347}"/>
              </a:ext>
            </a:extLst>
          </p:cNvPr>
          <p:cNvSpPr txBox="1"/>
          <p:nvPr/>
        </p:nvSpPr>
        <p:spPr>
          <a:xfrm>
            <a:off x="1074855" y="4777973"/>
            <a:ext cx="2507011" cy="116705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(8.8%)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not attend final</a:t>
            </a:r>
          </a:p>
          <a:p>
            <a:pPr algn="ctr">
              <a:lnSpc>
                <a:spcPts val="14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visit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(most commonly due to death</a:t>
            </a:r>
          </a:p>
          <a:p>
            <a:pPr algn="ctr">
              <a:lnSpc>
                <a:spcPts val="14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patient withdrawal)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663A1E-E463-916B-BEE3-4EB1BCBF6381}"/>
              </a:ext>
            </a:extLst>
          </p:cNvPr>
          <p:cNvSpPr txBox="1"/>
          <p:nvPr/>
        </p:nvSpPr>
        <p:spPr>
          <a:xfrm>
            <a:off x="8590462" y="2964945"/>
            <a:ext cx="2455212" cy="11285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78 (21.3%)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Discontinued study treatment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  <a:spcBef>
                <a:spcPts val="600"/>
              </a:spcBef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(most commonly</a:t>
            </a:r>
          </a:p>
          <a:p>
            <a:pPr algn="ctr">
              <a:lnSpc>
                <a:spcPts val="12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due to patient withdrawal)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D442F-D3B2-F1EA-FE10-73015A2E456D}"/>
              </a:ext>
            </a:extLst>
          </p:cNvPr>
          <p:cNvSpPr txBox="1"/>
          <p:nvPr/>
        </p:nvSpPr>
        <p:spPr>
          <a:xfrm>
            <a:off x="8580523" y="4777973"/>
            <a:ext cx="2477357" cy="11670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36 (9.8%)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Did not attend final</a:t>
            </a:r>
          </a:p>
          <a:p>
            <a:pPr algn="ctr">
              <a:lnSpc>
                <a:spcPts val="14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study visit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(most commonly due to death or patient withdrawal)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7802D5-0D70-6C5B-E80D-AA27642B8A02}"/>
              </a:ext>
            </a:extLst>
          </p:cNvPr>
          <p:cNvSpPr/>
          <p:nvPr/>
        </p:nvSpPr>
        <p:spPr>
          <a:xfrm>
            <a:off x="4926666" y="1381649"/>
            <a:ext cx="1742172" cy="50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64C720-EAC3-C487-E1E8-B97E7DFF07BD}"/>
              </a:ext>
            </a:extLst>
          </p:cNvPr>
          <p:cNvCxnSpPr>
            <a:cxnSpLocks/>
          </p:cNvCxnSpPr>
          <p:nvPr/>
        </p:nvCxnSpPr>
        <p:spPr>
          <a:xfrm flipH="1">
            <a:off x="6008846" y="1422403"/>
            <a:ext cx="7354" cy="41861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0352018-0770-79C2-8ACC-5A3051BF2683}"/>
              </a:ext>
            </a:extLst>
          </p:cNvPr>
          <p:cNvSpPr/>
          <p:nvPr/>
        </p:nvSpPr>
        <p:spPr>
          <a:xfrm>
            <a:off x="4985971" y="2498559"/>
            <a:ext cx="2070101" cy="272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04B921-F72F-88E4-67A8-300DB53FEDE1}"/>
              </a:ext>
            </a:extLst>
          </p:cNvPr>
          <p:cNvCxnSpPr>
            <a:cxnSpLocks/>
          </p:cNvCxnSpPr>
          <p:nvPr/>
        </p:nvCxnSpPr>
        <p:spPr>
          <a:xfrm flipH="1">
            <a:off x="4985972" y="2642375"/>
            <a:ext cx="207745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3FBAFB-1A43-962F-BE31-FB34F27F8447}"/>
              </a:ext>
            </a:extLst>
          </p:cNvPr>
          <p:cNvCxnSpPr>
            <a:cxnSpLocks/>
          </p:cNvCxnSpPr>
          <p:nvPr/>
        </p:nvCxnSpPr>
        <p:spPr>
          <a:xfrm flipH="1">
            <a:off x="4967386" y="3455991"/>
            <a:ext cx="11231" cy="187966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A1C0C3B-1876-1B58-E5D2-7FC35DC2A64A}"/>
              </a:ext>
            </a:extLst>
          </p:cNvPr>
          <p:cNvCxnSpPr>
            <a:cxnSpLocks/>
          </p:cNvCxnSpPr>
          <p:nvPr/>
        </p:nvCxnSpPr>
        <p:spPr>
          <a:xfrm flipH="1">
            <a:off x="3865251" y="4429309"/>
            <a:ext cx="111336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CD711C-0E6E-D9FA-A3E2-347B6837A192}"/>
              </a:ext>
            </a:extLst>
          </p:cNvPr>
          <p:cNvCxnSpPr>
            <a:cxnSpLocks/>
          </p:cNvCxnSpPr>
          <p:nvPr/>
        </p:nvCxnSpPr>
        <p:spPr>
          <a:xfrm flipH="1">
            <a:off x="3878380" y="3491264"/>
            <a:ext cx="6744" cy="18871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A78FE9C-873D-FCDE-E0E5-71C0CCFBC8AE}"/>
              </a:ext>
            </a:extLst>
          </p:cNvPr>
          <p:cNvCxnSpPr>
            <a:cxnSpLocks/>
          </p:cNvCxnSpPr>
          <p:nvPr/>
        </p:nvCxnSpPr>
        <p:spPr>
          <a:xfrm rot="5400000" flipH="1">
            <a:off x="3735352" y="3368018"/>
            <a:ext cx="7355" cy="2710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BDC49E-A2B7-AE71-049F-29CF34BBE14B}"/>
              </a:ext>
            </a:extLst>
          </p:cNvPr>
          <p:cNvCxnSpPr>
            <a:cxnSpLocks/>
          </p:cNvCxnSpPr>
          <p:nvPr/>
        </p:nvCxnSpPr>
        <p:spPr>
          <a:xfrm rot="5400000" flipH="1">
            <a:off x="3733749" y="5225962"/>
            <a:ext cx="7355" cy="2710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BD6A1CF-525D-30FB-5664-5D56C3A763FA}"/>
              </a:ext>
            </a:extLst>
          </p:cNvPr>
          <p:cNvSpPr/>
          <p:nvPr/>
        </p:nvSpPr>
        <p:spPr>
          <a:xfrm>
            <a:off x="4255095" y="4635749"/>
            <a:ext cx="680873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E01CD1-8058-80E8-64F0-4568CD62324E}"/>
              </a:ext>
            </a:extLst>
          </p:cNvPr>
          <p:cNvSpPr/>
          <p:nvPr/>
        </p:nvSpPr>
        <p:spPr>
          <a:xfrm>
            <a:off x="7072278" y="4575766"/>
            <a:ext cx="680873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B921763-3E12-6B87-1569-CC798C42B999}"/>
              </a:ext>
            </a:extLst>
          </p:cNvPr>
          <p:cNvCxnSpPr>
            <a:cxnSpLocks/>
          </p:cNvCxnSpPr>
          <p:nvPr/>
        </p:nvCxnSpPr>
        <p:spPr>
          <a:xfrm>
            <a:off x="8184091" y="3493400"/>
            <a:ext cx="0" cy="186537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27B0240-0E1F-7BF2-848B-421308A86B58}"/>
              </a:ext>
            </a:extLst>
          </p:cNvPr>
          <p:cNvCxnSpPr>
            <a:cxnSpLocks/>
          </p:cNvCxnSpPr>
          <p:nvPr/>
        </p:nvCxnSpPr>
        <p:spPr>
          <a:xfrm rot="16200000">
            <a:off x="8326512" y="3368018"/>
            <a:ext cx="7355" cy="2710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447DCEC-A6EF-F2BB-F509-57D672FAB687}"/>
              </a:ext>
            </a:extLst>
          </p:cNvPr>
          <p:cNvCxnSpPr>
            <a:cxnSpLocks/>
          </p:cNvCxnSpPr>
          <p:nvPr/>
        </p:nvCxnSpPr>
        <p:spPr>
          <a:xfrm rot="16200000">
            <a:off x="8328115" y="5225962"/>
            <a:ext cx="7355" cy="2710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51AD39A-5FD5-D760-1A97-D3D4CE7ABAE8}"/>
              </a:ext>
            </a:extLst>
          </p:cNvPr>
          <p:cNvCxnSpPr>
            <a:cxnSpLocks/>
          </p:cNvCxnSpPr>
          <p:nvPr/>
        </p:nvCxnSpPr>
        <p:spPr>
          <a:xfrm flipH="1">
            <a:off x="7056072" y="4429309"/>
            <a:ext cx="111336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4BA6D0-10AF-614E-DEE2-DC87E5478998}"/>
              </a:ext>
            </a:extLst>
          </p:cNvPr>
          <p:cNvSpPr/>
          <p:nvPr/>
        </p:nvSpPr>
        <p:spPr>
          <a:xfrm>
            <a:off x="3889065" y="6435008"/>
            <a:ext cx="4167893" cy="1148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628D2A-8E2E-A7B9-A553-22B8535E7737}"/>
              </a:ext>
            </a:extLst>
          </p:cNvPr>
          <p:cNvSpPr txBox="1"/>
          <p:nvPr/>
        </p:nvSpPr>
        <p:spPr>
          <a:xfrm>
            <a:off x="6247386" y="5335659"/>
            <a:ext cx="160973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356 (97.0%)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followed for vital status</a:t>
            </a:r>
            <a:endParaRPr lang="en-US" sz="11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3617B8-27B8-61C3-1648-D8DEB85FB27F}"/>
              </a:ext>
            </a:extLst>
          </p:cNvPr>
          <p:cNvSpPr txBox="1"/>
          <p:nvPr/>
        </p:nvSpPr>
        <p:spPr>
          <a:xfrm>
            <a:off x="4164713" y="5335659"/>
            <a:ext cx="1609736" cy="43088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(98.9%)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followed for vital status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659A06D-F44D-7E6B-FC2C-03BBEB2E7EDC}"/>
              </a:ext>
            </a:extLst>
          </p:cNvPr>
          <p:cNvCxnSpPr>
            <a:cxnSpLocks/>
          </p:cNvCxnSpPr>
          <p:nvPr/>
        </p:nvCxnSpPr>
        <p:spPr>
          <a:xfrm>
            <a:off x="6012523" y="2383487"/>
            <a:ext cx="0" cy="27100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602BE40-FE74-0208-9C40-1457347D1584}"/>
              </a:ext>
            </a:extLst>
          </p:cNvPr>
          <p:cNvSpPr txBox="1"/>
          <p:nvPr/>
        </p:nvSpPr>
        <p:spPr>
          <a:xfrm>
            <a:off x="5353975" y="1866840"/>
            <a:ext cx="133402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Randomized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(n=731)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93CC665-0596-D2DF-3DA8-BB0A352AA3A0}"/>
              </a:ext>
            </a:extLst>
          </p:cNvPr>
          <p:cNvCxnSpPr>
            <a:cxnSpLocks/>
          </p:cNvCxnSpPr>
          <p:nvPr/>
        </p:nvCxnSpPr>
        <p:spPr>
          <a:xfrm>
            <a:off x="4975773" y="2622988"/>
            <a:ext cx="0" cy="2657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1E1E230-C219-0B65-BE11-355EBB94B0D5}"/>
              </a:ext>
            </a:extLst>
          </p:cNvPr>
          <p:cNvCxnSpPr>
            <a:cxnSpLocks/>
          </p:cNvCxnSpPr>
          <p:nvPr/>
        </p:nvCxnSpPr>
        <p:spPr>
          <a:xfrm>
            <a:off x="7062855" y="2622988"/>
            <a:ext cx="0" cy="2657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52475FDF-48DC-6319-98E7-95EDCEE29103}"/>
              </a:ext>
            </a:extLst>
          </p:cNvPr>
          <p:cNvSpPr/>
          <p:nvPr/>
        </p:nvSpPr>
        <p:spPr>
          <a:xfrm>
            <a:off x="3889065" y="5788848"/>
            <a:ext cx="4025497" cy="634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492F4FF-F28A-713E-7CD8-D91DE89EE64D}"/>
              </a:ext>
            </a:extLst>
          </p:cNvPr>
          <p:cNvSpPr txBox="1"/>
          <p:nvPr/>
        </p:nvSpPr>
        <p:spPr>
          <a:xfrm>
            <a:off x="3399858" y="5925620"/>
            <a:ext cx="522026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Missing vital status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tirzepatide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11 placebo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4BE513A-6D81-3CCC-94AB-F1E119BB09CD}"/>
              </a:ext>
            </a:extLst>
          </p:cNvPr>
          <p:cNvSpPr/>
          <p:nvPr/>
        </p:nvSpPr>
        <p:spPr>
          <a:xfrm>
            <a:off x="0" y="-12010"/>
            <a:ext cx="12192000" cy="77523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4400" dirty="0">
                <a:latin typeface="Times"/>
                <a:cs typeface="Times"/>
              </a:rPr>
              <a:t>SUMMIT CONSORT Diagram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64D8D7C-9D9D-BAF2-9DAB-B0316503E7B1}"/>
              </a:ext>
            </a:extLst>
          </p:cNvPr>
          <p:cNvCxnSpPr>
            <a:cxnSpLocks/>
          </p:cNvCxnSpPr>
          <p:nvPr/>
        </p:nvCxnSpPr>
        <p:spPr>
          <a:xfrm flipH="1">
            <a:off x="7061047" y="3473730"/>
            <a:ext cx="11231" cy="187966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E34DC89-366C-6B06-B088-4B6A899BA26E}"/>
              </a:ext>
            </a:extLst>
          </p:cNvPr>
          <p:cNvSpPr txBox="1"/>
          <p:nvPr/>
        </p:nvSpPr>
        <p:spPr>
          <a:xfrm>
            <a:off x="7195901" y="1896366"/>
            <a:ext cx="1556836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129 sites</a:t>
            </a:r>
          </a:p>
          <a:p>
            <a:pPr algn="ctr">
              <a:lnSpc>
                <a:spcPts val="1800"/>
              </a:lnSpc>
              <a:spcBef>
                <a:spcPts val="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9 countries</a:t>
            </a:r>
          </a:p>
        </p:txBody>
      </p:sp>
    </p:spTree>
    <p:extLst>
      <p:ext uri="{BB962C8B-B14F-4D97-AF65-F5344CB8AC3E}">
        <p14:creationId xmlns:p14="http://schemas.microsoft.com/office/powerpoint/2010/main" val="38557693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RC_TAGID" val="0ea644b3-fd4c-4ae8-9e05-47932a9535f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23028</TotalTime>
  <Words>2051</Words>
  <Application>Microsoft Macintosh PowerPoint</Application>
  <PresentationFormat>Widescreen</PresentationFormat>
  <Paragraphs>552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Times</vt:lpstr>
      <vt:lpstr>Aptos</vt:lpstr>
      <vt:lpstr>Aptos Display</vt:lpstr>
      <vt:lpstr>Arial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Milton Packer</dc:creator>
  <cp:lastModifiedBy>Milton Packer</cp:lastModifiedBy>
  <cp:revision>147</cp:revision>
  <dcterms:created xsi:type="dcterms:W3CDTF">2024-10-22T13:53:06Z</dcterms:created>
  <dcterms:modified xsi:type="dcterms:W3CDTF">2024-11-13T18:54:05Z</dcterms:modified>
</cp:coreProperties>
</file>