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97" r:id="rId2"/>
    <p:sldId id="310" r:id="rId3"/>
    <p:sldId id="328" r:id="rId4"/>
    <p:sldId id="331" r:id="rId5"/>
    <p:sldId id="327" r:id="rId6"/>
    <p:sldId id="329" r:id="rId7"/>
    <p:sldId id="332" r:id="rId8"/>
    <p:sldId id="312" r:id="rId9"/>
    <p:sldId id="330" r:id="rId10"/>
    <p:sldId id="318" r:id="rId11"/>
    <p:sldId id="317" r:id="rId12"/>
    <p:sldId id="321" r:id="rId13"/>
    <p:sldId id="323" r:id="rId14"/>
    <p:sldId id="326" r:id="rId15"/>
    <p:sldId id="322" r:id="rId16"/>
    <p:sldId id="261" r:id="rId17"/>
    <p:sldId id="325" r:id="rId18"/>
    <p:sldId id="272" r:id="rId19"/>
  </p:sldIdLst>
  <p:sldSz cx="9144000" cy="5143500" type="screen16x9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89B0C5F4-A315-7640-ABE1-4F0DE1FE9CAB}">
          <p14:sldIdLst>
            <p14:sldId id="297"/>
            <p14:sldId id="310"/>
            <p14:sldId id="328"/>
            <p14:sldId id="331"/>
            <p14:sldId id="327"/>
            <p14:sldId id="329"/>
            <p14:sldId id="332"/>
            <p14:sldId id="312"/>
            <p14:sldId id="330"/>
            <p14:sldId id="318"/>
            <p14:sldId id="317"/>
            <p14:sldId id="321"/>
            <p14:sldId id="323"/>
            <p14:sldId id="326"/>
            <p14:sldId id="322"/>
            <p14:sldId id="261"/>
            <p14:sldId id="325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4F5"/>
    <a:srgbClr val="F9F9F9"/>
    <a:srgbClr val="FDF1E9"/>
    <a:srgbClr val="D70F22"/>
    <a:srgbClr val="C10E2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5" autoAdjust="0"/>
    <p:restoredTop sz="71285" autoAdjust="0"/>
  </p:normalViewPr>
  <p:slideViewPr>
    <p:cSldViewPr snapToGrid="0" snapToObjects="1">
      <p:cViewPr varScale="1">
        <p:scale>
          <a:sx n="76" d="100"/>
          <a:sy n="76" d="100"/>
        </p:scale>
        <p:origin x="2988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63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D2D93-8703-F275-E6AD-C4A00BDE97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4872" cy="502835"/>
          </a:xfrm>
          <a:prstGeom prst="rect">
            <a:avLst/>
          </a:prstGeom>
        </p:spPr>
        <p:txBody>
          <a:bodyPr vert="horz" lIns="96613" tIns="48305" rIns="96613" bIns="4830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E0A0C-5DF0-2508-F618-0992764054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2"/>
            <a:ext cx="2984872" cy="502835"/>
          </a:xfrm>
          <a:prstGeom prst="rect">
            <a:avLst/>
          </a:prstGeom>
        </p:spPr>
        <p:txBody>
          <a:bodyPr vert="horz" lIns="96613" tIns="48305" rIns="96613" bIns="48305" rtlCol="0"/>
          <a:lstStyle>
            <a:lvl1pPr algn="r">
              <a:defRPr sz="1300"/>
            </a:lvl1pPr>
          </a:lstStyle>
          <a:p>
            <a:fld id="{AD146F13-2EF1-8641-A22D-4C3265C6FB1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3426C-578C-1C65-8CBC-3E444761C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6"/>
            <a:ext cx="2984872" cy="502834"/>
          </a:xfrm>
          <a:prstGeom prst="rect">
            <a:avLst/>
          </a:prstGeom>
        </p:spPr>
        <p:txBody>
          <a:bodyPr vert="horz" lIns="96613" tIns="48305" rIns="96613" bIns="4830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E0831-6407-672B-F1A0-BBD1CCEDE0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9056"/>
            <a:ext cx="2984872" cy="502834"/>
          </a:xfrm>
          <a:prstGeom prst="rect">
            <a:avLst/>
          </a:prstGeom>
        </p:spPr>
        <p:txBody>
          <a:bodyPr vert="horz" lIns="96613" tIns="48305" rIns="96613" bIns="48305" rtlCol="0" anchor="b"/>
          <a:lstStyle>
            <a:lvl1pPr algn="r">
              <a:defRPr sz="1300"/>
            </a:lvl1pPr>
          </a:lstStyle>
          <a:p>
            <a:fld id="{A1920111-FE5F-DE44-97F4-05E258531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72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4872" cy="502835"/>
          </a:xfrm>
          <a:prstGeom prst="rect">
            <a:avLst/>
          </a:prstGeom>
        </p:spPr>
        <p:txBody>
          <a:bodyPr vert="horz" lIns="96613" tIns="48305" rIns="96613" bIns="48305" rtlCol="0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2"/>
            <a:ext cx="2984872" cy="502835"/>
          </a:xfrm>
          <a:prstGeom prst="rect">
            <a:avLst/>
          </a:prstGeom>
        </p:spPr>
        <p:txBody>
          <a:bodyPr vert="horz" lIns="96613" tIns="48305" rIns="96613" bIns="48305" rtlCol="0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90480647-A374-2E40-8098-CFEA282B3582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3" tIns="48305" rIns="96613" bIns="4830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9"/>
          </a:xfrm>
          <a:prstGeom prst="rect">
            <a:avLst/>
          </a:prstGeom>
        </p:spPr>
        <p:txBody>
          <a:bodyPr vert="horz" lIns="96613" tIns="48305" rIns="96613" bIns="4830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6"/>
            <a:ext cx="2984872" cy="502834"/>
          </a:xfrm>
          <a:prstGeom prst="rect">
            <a:avLst/>
          </a:prstGeom>
        </p:spPr>
        <p:txBody>
          <a:bodyPr vert="horz" lIns="96613" tIns="48305" rIns="96613" bIns="48305" rtlCol="0" anchor="b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6"/>
            <a:ext cx="2984872" cy="502834"/>
          </a:xfrm>
          <a:prstGeom prst="rect">
            <a:avLst/>
          </a:prstGeom>
        </p:spPr>
        <p:txBody>
          <a:bodyPr vert="horz" lIns="96613" tIns="48305" rIns="96613" bIns="48305" rtlCol="0" anchor="b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ABB1E8CF-6542-954F-8DA2-B9786D13B5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94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49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16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3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14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A99B0-B0B2-0821-3611-12E49BD82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F0CAA86-2A08-C8E0-0BAD-87D3F16430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19D0504-2C2A-CF83-8263-573EF258F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D91047-9354-B62C-7343-16693E8D8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5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BBF21-E5C8-81AF-23BE-182BBD174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7728345-74E1-AF2B-F202-0C98CB1AAF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858A634-575E-9F36-FC9D-02FE9A542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67CF89-9FE4-0AFC-D003-CAFB12B62C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46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51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95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3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39D3D-D1F6-0D5B-18CD-14ECD50DE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679F1E7-634A-1FE7-89B9-A4938D3B8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24D816C-9BEE-D903-B65B-41B2E53DE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C69A7DF-9FB1-156C-0622-CD7712B1C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3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8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74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20">
              <a:defRPr/>
            </a:pP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05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D1EA0-864A-4941-73BA-97135C2F7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0AE7F9E-6218-EBB5-B874-B8686DC584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FF82E43-FFAD-E510-960A-A6A643379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20">
              <a:defRPr/>
            </a:pPr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CE07A9F-A256-7B1F-9210-D5017A7F9E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86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121512"/>
              </a:solidFill>
              <a:effectLst/>
              <a:latin typeface="-apple-system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4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3670E-7B1B-5566-BE3F-415848DA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F2D135A-8CB8-46D4-02DA-F02DAAB44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D9CE9D4-CC7A-A677-20E6-340477587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23A76FD-B16D-4D8A-E109-E5BCC1DCA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ackground Graphic">
            <a:extLst>
              <a:ext uri="{FF2B5EF4-FFF2-40B4-BE49-F238E27FC236}">
                <a16:creationId xmlns:a16="http://schemas.microsoft.com/office/drawing/2014/main" id="{49387654-1D06-2A19-B8B2-D044347B27EE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Background Image" descr="A red and yellow curved design&#10;&#10;Description automatically generated">
              <a:extLst>
                <a:ext uri="{FF2B5EF4-FFF2-40B4-BE49-F238E27FC236}">
                  <a16:creationId xmlns:a16="http://schemas.microsoft.com/office/drawing/2014/main" id="{1F96157B-11C9-D6DC-8750-C54931318D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2" name="#AHA24">
              <a:extLst>
                <a:ext uri="{FF2B5EF4-FFF2-40B4-BE49-F238E27FC236}">
                  <a16:creationId xmlns:a16="http://schemas.microsoft.com/office/drawing/2014/main" id="{2C3599D1-C8F1-AE10-0489-0C315C72766D}"/>
                </a:ext>
              </a:extLst>
            </p:cNvPr>
            <p:cNvSpPr txBox="1"/>
            <p:nvPr userDrawn="1"/>
          </p:nvSpPr>
          <p:spPr>
            <a:xfrm>
              <a:off x="7214469" y="429837"/>
              <a:ext cx="1435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#AHA24</a:t>
              </a:r>
            </a:p>
          </p:txBody>
        </p:sp>
        <p:pic>
          <p:nvPicPr>
            <p:cNvPr id="20" name="AHA Logo" descr="Logo&#10;&#10;Description automatically generated">
              <a:extLst>
                <a:ext uri="{FF2B5EF4-FFF2-40B4-BE49-F238E27FC236}">
                  <a16:creationId xmlns:a16="http://schemas.microsoft.com/office/drawing/2014/main" id="{2B3697C3-0036-5549-A91B-324D999E26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93922" y="4186936"/>
              <a:ext cx="1164473" cy="631145"/>
            </a:xfrm>
            <a:prstGeom prst="rect">
              <a:avLst/>
            </a:prstGeom>
          </p:spPr>
        </p:pic>
      </p:grpSp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B7FB9AEF-A2C3-1655-A7C0-E94911D5C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922" y="1392872"/>
            <a:ext cx="4943632" cy="1989851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 Arial black ALL CAPS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2913BAD4-6B08-AD33-D98B-166C53B85B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3922" y="3404069"/>
            <a:ext cx="4943632" cy="409793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name(s)</a:t>
            </a:r>
          </a:p>
        </p:txBody>
      </p:sp>
      <p:sp>
        <p:nvSpPr>
          <p:cNvPr id="11" name="Logo Placeholder">
            <a:extLst>
              <a:ext uri="{FF2B5EF4-FFF2-40B4-BE49-F238E27FC236}">
                <a16:creationId xmlns:a16="http://schemas.microsoft.com/office/drawing/2014/main" id="{93A0C854-DD11-8BDB-128D-35B687EB7C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3923" y="487900"/>
            <a:ext cx="1873838" cy="6787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Company Logo</a:t>
            </a:r>
          </a:p>
        </p:txBody>
      </p:sp>
      <p:pic>
        <p:nvPicPr>
          <p:cNvPr id="13" name="Picture 12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7BC9CB72-EA2A-DAE2-6C40-D5E046089E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0901" y="4110361"/>
            <a:ext cx="749176" cy="7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48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0B50B413-95D4-90BC-3E56-972CF73445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AEAA2984-2A59-A54C-B427-DEE957944C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8" name="Sub Subhead 1">
            <a:extLst>
              <a:ext uri="{FF2B5EF4-FFF2-40B4-BE49-F238E27FC236}">
                <a16:creationId xmlns:a16="http://schemas.microsoft.com/office/drawing/2014/main" id="{6E09E779-4AA7-8C41-A5C4-09B386E84A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7990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3" name="Body Copy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4010105" cy="2483113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9" name="Sub Subhead 2">
            <a:extLst>
              <a:ext uri="{FF2B5EF4-FFF2-40B4-BE49-F238E27FC236}">
                <a16:creationId xmlns:a16="http://schemas.microsoft.com/office/drawing/2014/main" id="{3C97490B-A0CA-6842-B0D4-A768FEA98C5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0722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4" name="Body Copy 2"/>
          <p:cNvSpPr>
            <a:spLocks noGrp="1"/>
          </p:cNvSpPr>
          <p:nvPr>
            <p:ph sz="half" idx="2" hasCustomPrompt="1"/>
          </p:nvPr>
        </p:nvSpPr>
        <p:spPr>
          <a:xfrm>
            <a:off x="4710722" y="2149608"/>
            <a:ext cx="4010105" cy="2483114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4" name="Footer Placeholder ">
            <a:extLst>
              <a:ext uri="{FF2B5EF4-FFF2-40B4-BE49-F238E27FC236}">
                <a16:creationId xmlns:a16="http://schemas.microsoft.com/office/drawing/2014/main" id="{9CC32C2C-31DF-2F46-9F16-B24E13AB2D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5DBB586A-F86C-9D47-9EF2-03050CD089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7" name="Footer Logo ">
            <a:extLst>
              <a:ext uri="{FF2B5EF4-FFF2-40B4-BE49-F238E27FC236}">
                <a16:creationId xmlns:a16="http://schemas.microsoft.com/office/drawing/2014/main" id="{C675CE23-848D-C840-90DB-5DDA76AD10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38EEC2-8575-094C-9FAF-3E4F66EF6C7F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">
            <a:extLst>
              <a:ext uri="{FF2B5EF4-FFF2-40B4-BE49-F238E27FC236}">
                <a16:creationId xmlns:a16="http://schemas.microsoft.com/office/drawing/2014/main" id="{51E718DA-AD40-AD44-96F9-28BF81690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89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7E23E47E-BBEC-34D7-D62B-2AC8BB8F4D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22" name="Primary Subhead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9" name="Secondary Subhead 1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3" name="Body Copy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1" name="Secondary Subhead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8" name="Body Copy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2" name="Secondary Subhead 3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4" name="Body Copy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7" name="Footer Text 1">
            <a:extLst>
              <a:ext uri="{FF2B5EF4-FFF2-40B4-BE49-F238E27FC236}">
                <a16:creationId xmlns:a16="http://schemas.microsoft.com/office/drawing/2014/main" id="{E8E69C78-53AB-1A4F-95D4-5A724053E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>
            <a:extLst>
              <a:ext uri="{FF2B5EF4-FFF2-40B4-BE49-F238E27FC236}">
                <a16:creationId xmlns:a16="http://schemas.microsoft.com/office/drawing/2014/main" id="{F4B41CC0-36A5-9148-81AE-EE3BAA8363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 Placeholder">
            <a:extLst>
              <a:ext uri="{FF2B5EF4-FFF2-40B4-BE49-F238E27FC236}">
                <a16:creationId xmlns:a16="http://schemas.microsoft.com/office/drawing/2014/main" id="{717C4081-D4F6-A443-A222-9EC692BB5A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9" name="Straight Line Connector">
            <a:extLst>
              <a:ext uri="{FF2B5EF4-FFF2-40B4-BE49-F238E27FC236}">
                <a16:creationId xmlns:a16="http://schemas.microsoft.com/office/drawing/2014/main" id="{978E947B-51A0-2B4C-8987-3D7864C88F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">
            <a:extLst>
              <a:ext uri="{FF2B5EF4-FFF2-40B4-BE49-F238E27FC236}">
                <a16:creationId xmlns:a16="http://schemas.microsoft.com/office/drawing/2014/main" id="{24FB4381-77B7-2D49-B182-BDBED84A9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9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580026C7-0226-7613-66B1-BF1201C52F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1DD87-D092-9A4D-B163-D06BE572AA6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F5BDFF5-9AAB-F748-93B5-E892E41EE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2B99EB5-DA84-8341-A001-DC968393A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8771D9-2C08-5541-AE36-77D389CF66B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F8B7DF30-2E70-F048-AC92-756805EC44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9D2FE19-F35E-A847-86CB-A2E0D36AD6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201889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ree Content -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old Hearts Logo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EE7B1869-B942-484F-F442-692805614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7006" y="116602"/>
            <a:ext cx="409208" cy="386564"/>
          </a:xfrm>
          <a:prstGeom prst="rect">
            <a:avLst/>
          </a:prstGeom>
        </p:spPr>
      </p:pic>
      <p:sp>
        <p:nvSpPr>
          <p:cNvPr id="2" name="Headline" descr="Headline&#10;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25-30PTS</a:t>
            </a:r>
          </a:p>
        </p:txBody>
      </p:sp>
      <p:sp>
        <p:nvSpPr>
          <p:cNvPr id="15" name="Primary Subhead" descr="Primary Subhead">
            <a:extLst>
              <a:ext uri="{FF2B5EF4-FFF2-40B4-BE49-F238E27FC236}">
                <a16:creationId xmlns:a16="http://schemas.microsoft.com/office/drawing/2014/main" id="{DDC3EE99-CD14-5047-BFF3-677423A1E2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9" name="Secondary Subhead 1" descr="Secondary Subhead 1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3" name="Content Textbox 1" descr="Content Textbox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1" name="Secondary Subhead 2" descr="Secondary Subhead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8" name="Content Textbox 2" descr="Content Textbox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2" name="Secondary Subhead 3" descr="Secondary Subhead 3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4" name="Content Textbox 3" descr="Content Textbox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5" name="Bottom Border">
            <a:extLst>
              <a:ext uri="{FF2B5EF4-FFF2-40B4-BE49-F238E27FC236}">
                <a16:creationId xmlns:a16="http://schemas.microsoft.com/office/drawing/2014/main" id="{AB0B32BF-3044-3F9E-91F2-76D10059453E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Footer Text 1" descr="Footer Text 1">
            <a:extLst>
              <a:ext uri="{FF2B5EF4-FFF2-40B4-BE49-F238E27FC236}">
                <a16:creationId xmlns:a16="http://schemas.microsoft.com/office/drawing/2014/main" id="{291A53FE-1EDA-434C-AD2D-43D7C134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 descr="Footer Text 2">
            <a:extLst>
              <a:ext uri="{FF2B5EF4-FFF2-40B4-BE49-F238E27FC236}">
                <a16:creationId xmlns:a16="http://schemas.microsoft.com/office/drawing/2014/main" id="{C0F627A2-EF0A-A34A-814D-747419ED48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" descr="Logo&#10;">
            <a:extLst>
              <a:ext uri="{FF2B5EF4-FFF2-40B4-BE49-F238E27FC236}">
                <a16:creationId xmlns:a16="http://schemas.microsoft.com/office/drawing/2014/main" id="{BD4C97E7-0429-7A45-82CE-2FFEB3F8AE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Slide Number " descr="Slide number">
            <a:extLst>
              <a:ext uri="{FF2B5EF4-FFF2-40B4-BE49-F238E27FC236}">
                <a16:creationId xmlns:a16="http://schemas.microsoft.com/office/drawing/2014/main" id="{76F9E6B8-8DB4-C240-ABC9-CE235C904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Line Connector">
            <a:extLst>
              <a:ext uri="{FF2B5EF4-FFF2-40B4-BE49-F238E27FC236}">
                <a16:creationId xmlns:a16="http://schemas.microsoft.com/office/drawing/2014/main" id="{FD7797FB-A08E-2445-8AEA-6A04DABFD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793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BFB1DBA4-40FC-CEF7-314F-7A0B58A68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A8C6698E-3A17-2C4B-A772-35E80587A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Content Placeholder Box 1"/>
          <p:cNvSpPr>
            <a:spLocks noGrp="1"/>
          </p:cNvSpPr>
          <p:nvPr>
            <p:ph sz="half" idx="1" hasCustomPrompt="1"/>
          </p:nvPr>
        </p:nvSpPr>
        <p:spPr>
          <a:xfrm>
            <a:off x="50497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28" name="Content Placeholder Box 2">
            <a:extLst>
              <a:ext uri="{FF2B5EF4-FFF2-40B4-BE49-F238E27FC236}">
                <a16:creationId xmlns:a16="http://schemas.microsoft.com/office/drawing/2014/main" id="{8120CBB7-A2A4-E74E-B87E-2D76A9E46746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338645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29" name="Content Placeholder Box 3">
            <a:extLst>
              <a:ext uri="{FF2B5EF4-FFF2-40B4-BE49-F238E27FC236}">
                <a16:creationId xmlns:a16="http://schemas.microsoft.com/office/drawing/2014/main" id="{487B6099-C961-B743-A222-7C76DF372EC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64063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86B82A6A-55B3-9D47-9DE3-33378D484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69F20A52-3F30-6848-B02A-CC784D394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Footer Logo">
            <a:extLst>
              <a:ext uri="{FF2B5EF4-FFF2-40B4-BE49-F238E27FC236}">
                <a16:creationId xmlns:a16="http://schemas.microsoft.com/office/drawing/2014/main" id="{D66F458C-2735-9B48-946D-FEF3C31F5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2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Vertical Line Connector">
            <a:extLst>
              <a:ext uri="{FF2B5EF4-FFF2-40B4-BE49-F238E27FC236}">
                <a16:creationId xmlns:a16="http://schemas.microsoft.com/office/drawing/2014/main" id="{FFB29AEA-9063-F540-B560-B6DE4146B920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>
            <a:extLst>
              <a:ext uri="{FF2B5EF4-FFF2-40B4-BE49-F238E27FC236}">
                <a16:creationId xmlns:a16="http://schemas.microsoft.com/office/drawing/2014/main" id="{E1ED4A31-F45A-AD47-979B-DA3BA52F4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7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56751E9E-07FF-0A61-C5F7-22CED88286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Arial black ALL CAPS AT 20PTS</a:t>
            </a:r>
          </a:p>
        </p:txBody>
      </p:sp>
      <p:sp>
        <p:nvSpPr>
          <p:cNvPr id="3" name="Subhead Section Number 1 with a Circle"/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" name="Body Copy 1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9" name="Subhead Section Number 2 with a Circle">
            <a:extLst>
              <a:ext uri="{FF2B5EF4-FFF2-40B4-BE49-F238E27FC236}">
                <a16:creationId xmlns:a16="http://schemas.microsoft.com/office/drawing/2014/main" id="{4B16A25D-27F6-844F-B866-D1D8F748178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0" name="Body Copy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1" name="Subhead Section Number 3 with a Circle">
            <a:extLst>
              <a:ext uri="{FF2B5EF4-FFF2-40B4-BE49-F238E27FC236}">
                <a16:creationId xmlns:a16="http://schemas.microsoft.com/office/drawing/2014/main" id="{1313D73A-419F-CF44-A231-C8789EC6B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2" name="Body Copy 3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3" name="Subhead Section Number 4 with a Circle">
            <a:extLst>
              <a:ext uri="{FF2B5EF4-FFF2-40B4-BE49-F238E27FC236}">
                <a16:creationId xmlns:a16="http://schemas.microsoft.com/office/drawing/2014/main" id="{1E014EB3-3E20-0B43-BCC5-ADCA9FF7570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4" name="Body Copy 4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28" name="Red Rectangle at Footer">
            <a:extLst>
              <a:ext uri="{FF2B5EF4-FFF2-40B4-BE49-F238E27FC236}">
                <a16:creationId xmlns:a16="http://schemas.microsoft.com/office/drawing/2014/main" id="{FA1CDB2B-BA8C-1F4C-BD9D-A37069FF0311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Text 1">
            <a:extLst>
              <a:ext uri="{FF2B5EF4-FFF2-40B4-BE49-F238E27FC236}">
                <a16:creationId xmlns:a16="http://schemas.microsoft.com/office/drawing/2014/main" id="{99D6B3EA-317A-7545-805F-3A5DEE3B7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7" name="Footer Text 2">
            <a:extLst>
              <a:ext uri="{FF2B5EF4-FFF2-40B4-BE49-F238E27FC236}">
                <a16:creationId xmlns:a16="http://schemas.microsoft.com/office/drawing/2014/main" id="{A6260234-959A-A24A-91C8-9EB5708B3B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46" name="Logo Placeholder">
            <a:extLst>
              <a:ext uri="{FF2B5EF4-FFF2-40B4-BE49-F238E27FC236}">
                <a16:creationId xmlns:a16="http://schemas.microsoft.com/office/drawing/2014/main" id="{57C42273-4ACE-D242-87CE-89630D2257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45" name="Straight Line Connector">
            <a:extLst>
              <a:ext uri="{FF2B5EF4-FFF2-40B4-BE49-F238E27FC236}">
                <a16:creationId xmlns:a16="http://schemas.microsoft.com/office/drawing/2014/main" id="{158F4B84-3B6A-3C4A-81E0-8BF5B683E47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">
            <a:extLst>
              <a:ext uri="{FF2B5EF4-FFF2-40B4-BE49-F238E27FC236}">
                <a16:creationId xmlns:a16="http://schemas.microsoft.com/office/drawing/2014/main" id="{063C635A-6153-9345-953B-68FCC3EA2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7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ld Hearts Logo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9E3585EF-19F4-B5E6-6F2A-DA3C6E178A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7006" y="116602"/>
            <a:ext cx="409208" cy="386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HEADER IS Arial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911E3C-A0CB-9B4A-A53F-CF700E9002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4EA4460-3772-A84F-B580-A575E36AFE1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C387B01-3627-1B46-834C-B744A1E2840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B24D04F-3524-BF4F-8FAB-491AFB60F3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8E5501-6375-F44D-B2E4-B49E3AF4002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29C65F5E-061A-6B49-A416-E64FC42F9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ED2893FE-CECA-B540-B80B-B02EFAF65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83E75D7-5703-6049-80B1-94ADE6BD30C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10">
            <a:extLst>
              <a:ext uri="{FF2B5EF4-FFF2-40B4-BE49-F238E27FC236}">
                <a16:creationId xmlns:a16="http://schemas.microsoft.com/office/drawing/2014/main" id="{A634BF51-E6D3-6B48-9F97-9ED947F56F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6CD95AA-2DBD-A943-82C9-D1372495D6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1165786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1CA3B0CA-70FB-51C0-B95C-93C48A567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Headline" descr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Arial BOLD ALL CAPS AT 20PTS</a:t>
            </a:r>
          </a:p>
        </p:txBody>
      </p:sp>
      <p:sp>
        <p:nvSpPr>
          <p:cNvPr id="8" name="Content Textbox 1" descr="Content Textbox 1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1264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9" name="Content Textbox 2" descr="Content Textbox 2">
            <a:extLst>
              <a:ext uri="{FF2B5EF4-FFF2-40B4-BE49-F238E27FC236}">
                <a16:creationId xmlns:a16="http://schemas.microsoft.com/office/drawing/2014/main" id="{1ACFD52E-6004-544B-AFFF-BD5AA425275C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331395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1" name="Content Textbox 3" descr="Content Textbox 3">
            <a:extLst>
              <a:ext uri="{FF2B5EF4-FFF2-40B4-BE49-F238E27FC236}">
                <a16:creationId xmlns:a16="http://schemas.microsoft.com/office/drawing/2014/main" id="{107B16FF-735F-A64A-B33C-54E56AE3B823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091527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4" name="Content Textbox 4" descr="Content Textbox 4">
            <a:extLst>
              <a:ext uri="{FF2B5EF4-FFF2-40B4-BE49-F238E27FC236}">
                <a16:creationId xmlns:a16="http://schemas.microsoft.com/office/drawing/2014/main" id="{96E95F10-C34D-7F43-A256-A388515E73BA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1264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0" name="Content Textbox 5" descr="Content Textbox 5">
            <a:extLst>
              <a:ext uri="{FF2B5EF4-FFF2-40B4-BE49-F238E27FC236}">
                <a16:creationId xmlns:a16="http://schemas.microsoft.com/office/drawing/2014/main" id="{528731D6-EC72-E441-8779-C46A2F54FA4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331395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2" name="Content Textbox 6" descr="Content Textbox 6">
            <a:extLst>
              <a:ext uri="{FF2B5EF4-FFF2-40B4-BE49-F238E27FC236}">
                <a16:creationId xmlns:a16="http://schemas.microsoft.com/office/drawing/2014/main" id="{5426962D-170F-A74B-B88B-22AE085E85DF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091527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820398-385A-7148-B5E7-FC8EA8B5704C}"/>
              </a:ext>
            </a:extLst>
          </p:cNvPr>
          <p:cNvCxnSpPr>
            <a:cxnSpLocks/>
          </p:cNvCxnSpPr>
          <p:nvPr userDrawn="1"/>
        </p:nvCxnSpPr>
        <p:spPr>
          <a:xfrm>
            <a:off x="423171" y="3318669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BD7414-9A1B-8F43-ADB2-096FA6175B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1811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BBFB5B-EEE9-664B-8974-09F468851D3A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43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Text 1" descr="Footer Text 1">
            <a:extLst>
              <a:ext uri="{FF2B5EF4-FFF2-40B4-BE49-F238E27FC236}">
                <a16:creationId xmlns:a16="http://schemas.microsoft.com/office/drawing/2014/main" id="{C2C53305-F3F2-584B-8515-1364A864D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5" name="Footer Text 2" descr="Footer Text 2">
            <a:extLst>
              <a:ext uri="{FF2B5EF4-FFF2-40B4-BE49-F238E27FC236}">
                <a16:creationId xmlns:a16="http://schemas.microsoft.com/office/drawing/2014/main" id="{28826ED9-A7D4-5644-8EA8-1426CE1EBA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3" name="Logo" descr="Logo">
            <a:extLst>
              <a:ext uri="{FF2B5EF4-FFF2-40B4-BE49-F238E27FC236}">
                <a16:creationId xmlns:a16="http://schemas.microsoft.com/office/drawing/2014/main" id="{08D40720-91AD-AF45-BAC3-147CE2ADB7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B08A2A-9341-7F45-84BF-DC878AC48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 descr="Slide number">
            <a:extLst>
              <a:ext uri="{FF2B5EF4-FFF2-40B4-BE49-F238E27FC236}">
                <a16:creationId xmlns:a16="http://schemas.microsoft.com/office/drawing/2014/main" id="{03F3A79D-DB6D-2F4B-9012-04674A7C0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34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Description -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18C4497E-971E-C6EF-E6D4-F6BF3CA54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15" name="Headline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IS ALL CAPS AT 20PTS</a:t>
            </a:r>
          </a:p>
        </p:txBody>
      </p:sp>
      <p:sp>
        <p:nvSpPr>
          <p:cNvPr id="9" name="Body Copy 1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298857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3" name="Body Copy 2"/>
          <p:cNvSpPr>
            <a:spLocks noGrp="1"/>
          </p:cNvSpPr>
          <p:nvPr>
            <p:ph idx="1" hasCustomPrompt="1"/>
          </p:nvPr>
        </p:nvSpPr>
        <p:spPr>
          <a:xfrm>
            <a:off x="3887390" y="614723"/>
            <a:ext cx="4803243" cy="3914785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10" name="Red Bottom Bar Footer Background">
            <a:extLst>
              <a:ext uri="{FF2B5EF4-FFF2-40B4-BE49-F238E27FC236}">
                <a16:creationId xmlns:a16="http://schemas.microsoft.com/office/drawing/2014/main" id="{91C36C70-6984-F844-9B89-610E280DB462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Text 1">
            <a:extLst>
              <a:ext uri="{FF2B5EF4-FFF2-40B4-BE49-F238E27FC236}">
                <a16:creationId xmlns:a16="http://schemas.microsoft.com/office/drawing/2014/main" id="{66CE10C6-24F1-9C4E-90BB-62E54EF86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Footer Text 2">
            <a:extLst>
              <a:ext uri="{FF2B5EF4-FFF2-40B4-BE49-F238E27FC236}">
                <a16:creationId xmlns:a16="http://schemas.microsoft.com/office/drawing/2014/main" id="{CF277811-1B33-C14C-AF48-5681448874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D8CD58D3-E0E5-7E45-A69F-3F7F710BAC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3" name="Straight Line Connector">
            <a:extLst>
              <a:ext uri="{FF2B5EF4-FFF2-40B4-BE49-F238E27FC236}">
                <a16:creationId xmlns:a16="http://schemas.microsoft.com/office/drawing/2014/main" id="{3A092D5A-A769-B149-BAC0-55CC99431EDA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">
            <a:extLst>
              <a:ext uri="{FF2B5EF4-FFF2-40B4-BE49-F238E27FC236}">
                <a16:creationId xmlns:a16="http://schemas.microsoft.com/office/drawing/2014/main" id="{32C9CE65-BF18-1343-810D-4388E77B8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1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E8856CDE-8B56-266A-74A8-118B704AF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89" y="614723"/>
            <a:ext cx="4362611" cy="3842729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5FB03C-64BB-E244-9F9A-5888AD7CA61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AD528E-D07C-2E44-8CC6-93B2048C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547D5FA-C76C-0B45-BFA9-DF3904A8B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6AD7C8-C0F8-344A-AB05-B7501F17FE53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F8AD3F-F663-7442-8072-EAE33D78FC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3BA3C6F-95DE-804F-9CB4-B0A70FDAFF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1881330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ackground Graphic">
            <a:extLst>
              <a:ext uri="{FF2B5EF4-FFF2-40B4-BE49-F238E27FC236}">
                <a16:creationId xmlns:a16="http://schemas.microsoft.com/office/drawing/2014/main" id="{71E1B3B2-4E33-F788-6F57-907B0589708E}"/>
              </a:ext>
            </a:extLst>
          </p:cNvPr>
          <p:cNvGrpSpPr/>
          <p:nvPr userDrawn="1"/>
        </p:nvGrpSpPr>
        <p:grpSpPr>
          <a:xfrm>
            <a:off x="-61472" y="0"/>
            <a:ext cx="9205472" cy="5178078"/>
            <a:chOff x="-61472" y="-34578"/>
            <a:chExt cx="9205472" cy="5178078"/>
          </a:xfrm>
        </p:grpSpPr>
        <p:pic>
          <p:nvPicPr>
            <p:cNvPr id="3" name="AHA Centennial Branded Background Image" descr="A red and yellow background&#10;&#10;Description automatically generated">
              <a:extLst>
                <a:ext uri="{FF2B5EF4-FFF2-40B4-BE49-F238E27FC236}">
                  <a16:creationId xmlns:a16="http://schemas.microsoft.com/office/drawing/2014/main" id="{C6B7319B-3D00-2D26-7045-DF4E239B3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1472" y="-34578"/>
              <a:ext cx="9205472" cy="5178078"/>
            </a:xfrm>
            <a:prstGeom prst="rect">
              <a:avLst/>
            </a:prstGeom>
          </p:spPr>
        </p:pic>
        <p:sp>
          <p:nvSpPr>
            <p:cNvPr id="13" name="#AHA24">
              <a:extLst>
                <a:ext uri="{FF2B5EF4-FFF2-40B4-BE49-F238E27FC236}">
                  <a16:creationId xmlns:a16="http://schemas.microsoft.com/office/drawing/2014/main" id="{91AE4E72-D6CE-B9DA-2CE2-14D35DA3D06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3924" y="4471636"/>
              <a:ext cx="1348385" cy="40017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685800" rtl="0" eaLnBrk="1" latinLnBrk="0" hangingPunct="1">
                <a:lnSpc>
                  <a:spcPts val="4000"/>
                </a:lnSpc>
                <a:spcBef>
                  <a:spcPct val="0"/>
                </a:spcBef>
                <a:buNone/>
                <a:defRPr sz="4000" kern="1200">
                  <a:solidFill>
                    <a:schemeClr val="bg1"/>
                  </a:solidFill>
                  <a:latin typeface="Lub Dub Medium" panose="020B0603030403020204" pitchFamily="34" charset="77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#</a:t>
              </a:r>
              <a:r>
                <a:rPr lang="en-US" sz="16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AHA24</a:t>
              </a:r>
            </a:p>
          </p:txBody>
        </p:sp>
        <p:pic>
          <p:nvPicPr>
            <p:cNvPr id="12" name="AHA Bold Hearts Logo">
              <a:extLst>
                <a:ext uri="{FF2B5EF4-FFF2-40B4-BE49-F238E27FC236}">
                  <a16:creationId xmlns:a16="http://schemas.microsoft.com/office/drawing/2014/main" id="{3B9E2EC7-EA8E-2B4C-1733-22A1E5BD95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04517" y="209890"/>
              <a:ext cx="648159" cy="612292"/>
            </a:xfrm>
            <a:prstGeom prst="rect">
              <a:avLst/>
            </a:prstGeom>
          </p:spPr>
        </p:pic>
      </p:grpSp>
      <p:sp>
        <p:nvSpPr>
          <p:cNvPr id="17" name="Section Number" descr="Section number">
            <a:extLst>
              <a:ext uri="{FF2B5EF4-FFF2-40B4-BE49-F238E27FC236}">
                <a16:creationId xmlns:a16="http://schemas.microsoft.com/office/drawing/2014/main" id="{3AB1FEA1-9B68-F95B-5D90-13F2C14953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602" y="1445693"/>
            <a:ext cx="1698747" cy="1653063"/>
          </a:xfrm>
        </p:spPr>
        <p:txBody>
          <a:bodyPr>
            <a:noAutofit/>
          </a:bodyPr>
          <a:lstStyle>
            <a:lvl1pPr algn="l">
              <a:defRPr sz="8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5" name="Section Title" descr="Section title ">
            <a:extLst>
              <a:ext uri="{FF2B5EF4-FFF2-40B4-BE49-F238E27FC236}">
                <a16:creationId xmlns:a16="http://schemas.microsoft.com/office/drawing/2014/main" id="{7F56B85B-9113-0166-079D-DDAE66D620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4349" y="1626884"/>
            <a:ext cx="4583923" cy="1530082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3200" b="0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TITLE, ARIAL BLACK, ALL CAPS 32 PTS</a:t>
            </a:r>
          </a:p>
        </p:txBody>
      </p:sp>
    </p:spTree>
    <p:extLst>
      <p:ext uri="{BB962C8B-B14F-4D97-AF65-F5344CB8AC3E}">
        <p14:creationId xmlns:p14="http://schemas.microsoft.com/office/powerpoint/2010/main" val="2462922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AAF8061B-CBC6-C7EE-2780-304A426EE1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3" name="Photo Placeholder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5236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algn="l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Photo</a:t>
            </a:r>
          </a:p>
        </p:txBody>
      </p:sp>
      <p:sp>
        <p:nvSpPr>
          <p:cNvPr id="15" name="Page Title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8" name="Footer Placeholder ">
            <a:extLst>
              <a:ext uri="{FF2B5EF4-FFF2-40B4-BE49-F238E27FC236}">
                <a16:creationId xmlns:a16="http://schemas.microsoft.com/office/drawing/2014/main" id="{F158AF67-9967-EF42-85B9-D848F8100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5" name="Text Placeholder in footer">
            <a:extLst>
              <a:ext uri="{FF2B5EF4-FFF2-40B4-BE49-F238E27FC236}">
                <a16:creationId xmlns:a16="http://schemas.microsoft.com/office/drawing/2014/main" id="{0F0B4CCC-056A-DB46-832F-2B61D39AE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4" name="Logo Placeholder in footer">
            <a:extLst>
              <a:ext uri="{FF2B5EF4-FFF2-40B4-BE49-F238E27FC236}">
                <a16:creationId xmlns:a16="http://schemas.microsoft.com/office/drawing/2014/main" id="{190059EC-225E-9B45-8BE7-52DC1BDEF7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3" name="Vertical Line Connector">
            <a:extLst>
              <a:ext uri="{FF2B5EF4-FFF2-40B4-BE49-F238E27FC236}">
                <a16:creationId xmlns:a16="http://schemas.microsoft.com/office/drawing/2014/main" id="{B7DC13AB-CC8B-F449-8219-6093A5F4E8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">
            <a:extLst>
              <a:ext uri="{FF2B5EF4-FFF2-40B4-BE49-F238E27FC236}">
                <a16:creationId xmlns:a16="http://schemas.microsoft.com/office/drawing/2014/main" id="{EEEFBD87-2F27-B545-98FB-006AA9B34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ge Title">
            <a:extLst>
              <a:ext uri="{FF2B5EF4-FFF2-40B4-BE49-F238E27FC236}">
                <a16:creationId xmlns:a16="http://schemas.microsoft.com/office/drawing/2014/main" id="{0045DB72-C43B-A649-8162-F4D1DC0FF0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30917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8DAC4667-50DA-AC7F-142E-AD67244DAB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47513" y="1"/>
            <a:ext cx="6696487" cy="5143501"/>
          </a:xfrm>
          <a:custGeom>
            <a:avLst/>
            <a:gdLst>
              <a:gd name="connsiteX0" fmla="*/ 3293152 w 6696487"/>
              <a:gd name="connsiteY0" fmla="*/ 0 h 5143501"/>
              <a:gd name="connsiteX1" fmla="*/ 6696487 w 6696487"/>
              <a:gd name="connsiteY1" fmla="*/ 0 h 5143501"/>
              <a:gd name="connsiteX2" fmla="*/ 6696487 w 6696487"/>
              <a:gd name="connsiteY2" fmla="*/ 5143500 h 5143501"/>
              <a:gd name="connsiteX3" fmla="*/ 5344766 w 6696487"/>
              <a:gd name="connsiteY3" fmla="*/ 5143500 h 5143501"/>
              <a:gd name="connsiteX4" fmla="*/ 5344766 w 6696487"/>
              <a:gd name="connsiteY4" fmla="*/ 5143501 h 5143501"/>
              <a:gd name="connsiteX5" fmla="*/ 0 w 6696487"/>
              <a:gd name="connsiteY5" fmla="*/ 5143501 h 5143501"/>
              <a:gd name="connsiteX6" fmla="*/ 94249 w 6696487"/>
              <a:gd name="connsiteY6" fmla="*/ 5051623 h 5143501"/>
              <a:gd name="connsiteX7" fmla="*/ 2218977 w 6696487"/>
              <a:gd name="connsiteY7" fmla="*/ 206241 h 5143501"/>
              <a:gd name="connsiteX8" fmla="*/ 2238094 w 6696487"/>
              <a:gd name="connsiteY8" fmla="*/ 1 h 5143501"/>
              <a:gd name="connsiteX9" fmla="*/ 3293152 w 6696487"/>
              <a:gd name="connsiteY9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96487" h="5143501">
                <a:moveTo>
                  <a:pt x="3293152" y="0"/>
                </a:moveTo>
                <a:lnTo>
                  <a:pt x="6696487" y="0"/>
                </a:lnTo>
                <a:lnTo>
                  <a:pt x="6696487" y="5143500"/>
                </a:lnTo>
                <a:lnTo>
                  <a:pt x="5344766" y="5143500"/>
                </a:lnTo>
                <a:lnTo>
                  <a:pt x="5344766" y="5143501"/>
                </a:lnTo>
                <a:lnTo>
                  <a:pt x="0" y="5143501"/>
                </a:lnTo>
                <a:lnTo>
                  <a:pt x="94249" y="5051623"/>
                </a:lnTo>
                <a:cubicBezTo>
                  <a:pt x="1212508" y="3905176"/>
                  <a:pt x="1998612" y="2183310"/>
                  <a:pt x="2218977" y="206241"/>
                </a:cubicBezTo>
                <a:lnTo>
                  <a:pt x="2238094" y="1"/>
                </a:lnTo>
                <a:lnTo>
                  <a:pt x="3293152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3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3EBD2ACE-9AD9-FD09-2C49-A363F2380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0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hoto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 noChangeAspect="1"/>
          </p:cNvSpPr>
          <p:nvPr>
            <p:ph type="pic" idx="1"/>
          </p:nvPr>
        </p:nvSpPr>
        <p:spPr>
          <a:xfrm>
            <a:off x="182881" y="184149"/>
            <a:ext cx="37998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Red Rectangle">
            <a:extLst>
              <a:ext uri="{FF2B5EF4-FFF2-40B4-BE49-F238E27FC236}">
                <a16:creationId xmlns:a16="http://schemas.microsoft.com/office/drawing/2014/main" id="{22367E71-969D-4942-BCB8-C6EA3BEFC946}"/>
              </a:ext>
            </a:extLst>
          </p:cNvPr>
          <p:cNvSpPr/>
          <p:nvPr userDrawn="1"/>
        </p:nvSpPr>
        <p:spPr>
          <a:xfrm>
            <a:off x="4185919" y="184149"/>
            <a:ext cx="2286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ge Title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325" y="373063"/>
            <a:ext cx="1932413" cy="422804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is bold at 12-14pts</a:t>
            </a:r>
          </a:p>
        </p:txBody>
      </p:sp>
      <p:sp>
        <p:nvSpPr>
          <p:cNvPr id="9" name="Body Copy Textbox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49854" y="900545"/>
            <a:ext cx="1932413" cy="1440873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at 10pts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49294975-E3E6-C648-9CA2-6F190BDE54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59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A28BD7C-47CD-6745-8B8D-62BCC849D9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5119" y="184149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1F2C5C7-0437-A34D-9353-1372F6F8AB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51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6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Placeholder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82881" y="184149"/>
            <a:ext cx="87782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&gt; right-click image &gt; send to back</a:t>
            </a:r>
          </a:p>
        </p:txBody>
      </p:sp>
      <p:sp>
        <p:nvSpPr>
          <p:cNvPr id="4" name="White Rectangle">
            <a:extLst>
              <a:ext uri="{FF2B5EF4-FFF2-40B4-BE49-F238E27FC236}">
                <a16:creationId xmlns:a16="http://schemas.microsoft.com/office/drawing/2014/main" id="{67A3357E-9A90-C04F-AC39-A75CDBC19F8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2000" y="971550"/>
            <a:ext cx="2286000" cy="32004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Box</a:t>
            </a:r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724" y="1218672"/>
            <a:ext cx="1932413" cy="676802"/>
          </a:xfrm>
        </p:spPr>
        <p:txBody>
          <a:bodyPr>
            <a:noAutofit/>
          </a:bodyPr>
          <a:lstStyle>
            <a:lvl1pPr>
              <a:defRPr sz="1400" b="1" i="0" cap="all" baseline="0">
                <a:solidFill>
                  <a:schemeClr val="accent1"/>
                </a:solidFill>
                <a:latin typeface="+mn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is Arial bold at 12-14pts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46253" y="1895474"/>
            <a:ext cx="1932413" cy="209708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</p:spTree>
    <p:extLst>
      <p:ext uri="{BB962C8B-B14F-4D97-AF65-F5344CB8AC3E}">
        <p14:creationId xmlns:p14="http://schemas.microsoft.com/office/powerpoint/2010/main" val="59174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572001" y="-1"/>
            <a:ext cx="4572000" cy="5143499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6" name="Background Graphic">
            <a:extLst>
              <a:ext uri="{FF2B5EF4-FFF2-40B4-BE49-F238E27FC236}">
                <a16:creationId xmlns:a16="http://schemas.microsoft.com/office/drawing/2014/main" id="{C336D1C2-4E30-ACF6-F2ED-CA5FA9FB4233}"/>
              </a:ext>
            </a:extLst>
          </p:cNvPr>
          <p:cNvSpPr/>
          <p:nvPr userDrawn="1"/>
        </p:nvSpPr>
        <p:spPr>
          <a:xfrm>
            <a:off x="0" y="-1"/>
            <a:ext cx="7336840" cy="5143500"/>
          </a:xfrm>
          <a:custGeom>
            <a:avLst/>
            <a:gdLst>
              <a:gd name="connsiteX0" fmla="*/ 0 w 7336840"/>
              <a:gd name="connsiteY0" fmla="*/ 0 h 5143500"/>
              <a:gd name="connsiteX1" fmla="*/ 7336840 w 7336840"/>
              <a:gd name="connsiteY1" fmla="*/ 0 h 5143500"/>
              <a:gd name="connsiteX2" fmla="*/ 7245529 w 7336840"/>
              <a:gd name="connsiteY2" fmla="*/ 101208 h 5143500"/>
              <a:gd name="connsiteX3" fmla="*/ 4680096 w 7336840"/>
              <a:gd name="connsiteY3" fmla="*/ 5091348 h 5143500"/>
              <a:gd name="connsiteX4" fmla="*/ 4667806 w 7336840"/>
              <a:gd name="connsiteY4" fmla="*/ 5143500 h 5143500"/>
              <a:gd name="connsiteX5" fmla="*/ 0 w 7336840"/>
              <a:gd name="connsiteY5" fmla="*/ 514349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6840" h="5143500">
                <a:moveTo>
                  <a:pt x="0" y="0"/>
                </a:moveTo>
                <a:lnTo>
                  <a:pt x="7336840" y="0"/>
                </a:lnTo>
                <a:lnTo>
                  <a:pt x="7245529" y="101208"/>
                </a:lnTo>
                <a:cubicBezTo>
                  <a:pt x="6060066" y="1463063"/>
                  <a:pt x="5165057" y="3173343"/>
                  <a:pt x="4680096" y="5091348"/>
                </a:cubicBezTo>
                <a:lnTo>
                  <a:pt x="4667806" y="5143500"/>
                </a:lnTo>
                <a:lnTo>
                  <a:pt x="0" y="514349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382" y="744718"/>
            <a:ext cx="4428532" cy="1014412"/>
          </a:xfr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defRPr sz="25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ALL CAPS AT 25 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5382" y="1865234"/>
            <a:ext cx="4428532" cy="2659632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Description is Arial at 12pts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6446692A-AFF5-BF40-844E-2040B93DC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450C0842-FD01-2A24-D27B-17CE1609C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14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C0D333BE-9223-8CC0-F33B-41FA75E1B7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6877210" cy="977010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0" name="Subhead">
            <a:extLst>
              <a:ext uri="{FF2B5EF4-FFF2-40B4-BE49-F238E27FC236}">
                <a16:creationId xmlns:a16="http://schemas.microsoft.com/office/drawing/2014/main" id="{CF097492-6E69-214B-BD02-CA15B4A9F8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7" name="Caption">
            <a:extLst>
              <a:ext uri="{FF2B5EF4-FFF2-40B4-BE49-F238E27FC236}">
                <a16:creationId xmlns:a16="http://schemas.microsoft.com/office/drawing/2014/main" id="{92B44ECE-86B5-1546-90EE-B76F64432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990" y="4069460"/>
            <a:ext cx="5505610" cy="27384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Caption is </a:t>
            </a:r>
            <a:r>
              <a:rPr lang="en-US" dirty="0" err="1"/>
              <a:t>Arizl</a:t>
            </a:r>
            <a:r>
              <a:rPr lang="en-US" dirty="0"/>
              <a:t> bold at 12pts </a:t>
            </a:r>
          </a:p>
        </p:txBody>
      </p:sp>
      <p:sp>
        <p:nvSpPr>
          <p:cNvPr id="16" name="Bottom Red Bar in Footer">
            <a:extLst>
              <a:ext uri="{FF2B5EF4-FFF2-40B4-BE49-F238E27FC236}">
                <a16:creationId xmlns:a16="http://schemas.microsoft.com/office/drawing/2014/main" id="{9E9AED67-7B86-D945-92A3-1DFD0097E80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Text 1">
            <a:extLst>
              <a:ext uri="{FF2B5EF4-FFF2-40B4-BE49-F238E27FC236}">
                <a16:creationId xmlns:a16="http://schemas.microsoft.com/office/drawing/2014/main" id="{0F4EB02C-6FE6-1A47-8022-01232D336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>
            <a:extLst>
              <a:ext uri="{FF2B5EF4-FFF2-40B4-BE49-F238E27FC236}">
                <a16:creationId xmlns:a16="http://schemas.microsoft.com/office/drawing/2014/main" id="{3C09F44B-8C8C-DA42-8499-36D5643DD8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F9DE25A6-E189-8944-8155-DBC98DE156C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9" name="Vertical Line Connector">
            <a:extLst>
              <a:ext uri="{FF2B5EF4-FFF2-40B4-BE49-F238E27FC236}">
                <a16:creationId xmlns:a16="http://schemas.microsoft.com/office/drawing/2014/main" id="{E09C871F-FF2C-6445-9A92-4B74224E91E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">
            <a:extLst>
              <a:ext uri="{FF2B5EF4-FFF2-40B4-BE49-F238E27FC236}">
                <a16:creationId xmlns:a16="http://schemas.microsoft.com/office/drawing/2014/main" id="{6C8ED1C2-16C7-D946-9CE1-ADDDF3A5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6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5193B206-6AB0-B3A7-BD19-3022B0022D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5A5A6C-7113-A84B-B468-838B588EFB3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A25DF4-2387-0B45-86B4-88EF29F6D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1F02F99-B2C6-D040-908D-3EC8E64D8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8C73E0-5612-A34F-83E7-5E80DDE893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FD6C24FD-33DC-5D4C-83BA-8086C7E5B4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97E5A5-D2BC-7840-BED8-2470B465D5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394409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3D16AC3C-4B68-12E1-8771-122A52890A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12" name="Footer Text 1">
            <a:extLst>
              <a:ext uri="{FF2B5EF4-FFF2-40B4-BE49-F238E27FC236}">
                <a16:creationId xmlns:a16="http://schemas.microsoft.com/office/drawing/2014/main" id="{DD3B4F64-CD41-0643-BB0C-5B4373946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0" name="Footer Text 2">
            <a:extLst>
              <a:ext uri="{FF2B5EF4-FFF2-40B4-BE49-F238E27FC236}">
                <a16:creationId xmlns:a16="http://schemas.microsoft.com/office/drawing/2014/main" id="{1440E69F-038A-9F48-A685-1958D898F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9" name="Logo Placeholder">
            <a:extLst>
              <a:ext uri="{FF2B5EF4-FFF2-40B4-BE49-F238E27FC236}">
                <a16:creationId xmlns:a16="http://schemas.microsoft.com/office/drawing/2014/main" id="{6FBB1B25-DCFA-AA41-B31B-1385B4F068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8" name="Straight Line Connector">
            <a:extLst>
              <a:ext uri="{FF2B5EF4-FFF2-40B4-BE49-F238E27FC236}">
                <a16:creationId xmlns:a16="http://schemas.microsoft.com/office/drawing/2014/main" id="{A175C9A7-D338-384F-B0FF-23DB68C57AF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">
            <a:extLst>
              <a:ext uri="{FF2B5EF4-FFF2-40B4-BE49-F238E27FC236}">
                <a16:creationId xmlns:a16="http://schemas.microsoft.com/office/drawing/2014/main" id="{AC466D7F-068F-ED47-9AD2-C0C74393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 Graphic" descr="A red and orange curved lines&#10;&#10;Description automatically generated">
            <a:extLst>
              <a:ext uri="{FF2B5EF4-FFF2-40B4-BE49-F238E27FC236}">
                <a16:creationId xmlns:a16="http://schemas.microsoft.com/office/drawing/2014/main" id="{5532E949-322C-B247-93CB-48C35CC0A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hank You">
            <a:extLst>
              <a:ext uri="{FF2B5EF4-FFF2-40B4-BE49-F238E27FC236}">
                <a16:creationId xmlns:a16="http://schemas.microsoft.com/office/drawing/2014/main" id="{EDB74ED7-A2D1-DAB8-57FB-64C08F97A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614" y="91974"/>
            <a:ext cx="4525513" cy="2354940"/>
          </a:xfr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defRPr sz="4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Line">
            <a:extLst>
              <a:ext uri="{FF2B5EF4-FFF2-40B4-BE49-F238E27FC236}">
                <a16:creationId xmlns:a16="http://schemas.microsoft.com/office/drawing/2014/main" id="{979FFF99-5798-42F6-A83F-DDC0F6F65A9E}"/>
              </a:ext>
            </a:extLst>
          </p:cNvPr>
          <p:cNvCxnSpPr>
            <a:cxnSpLocks/>
          </p:cNvCxnSpPr>
          <p:nvPr userDrawn="1"/>
        </p:nvCxnSpPr>
        <p:spPr>
          <a:xfrm>
            <a:off x="651684" y="2524910"/>
            <a:ext cx="41059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cientific Sessions Logo">
            <a:extLst>
              <a:ext uri="{FF2B5EF4-FFF2-40B4-BE49-F238E27FC236}">
                <a16:creationId xmlns:a16="http://schemas.microsoft.com/office/drawing/2014/main" id="{1BF2AF87-698A-AE4A-B2CE-BCF5841E8A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1684" y="2839617"/>
            <a:ext cx="1386658" cy="439768"/>
          </a:xfrm>
          <a:prstGeom prst="rect">
            <a:avLst/>
          </a:prstGeom>
        </p:spPr>
      </p:pic>
      <p:pic>
        <p:nvPicPr>
          <p:cNvPr id="12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EE352D9C-FB7C-C6B8-60C2-63158DEDAD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95153" y="2735906"/>
            <a:ext cx="635483" cy="600318"/>
          </a:xfrm>
          <a:prstGeom prst="rect">
            <a:avLst/>
          </a:prstGeom>
        </p:spPr>
      </p:pic>
      <p:sp>
        <p:nvSpPr>
          <p:cNvPr id="9" name="#AHA24">
            <a:extLst>
              <a:ext uri="{FF2B5EF4-FFF2-40B4-BE49-F238E27FC236}">
                <a16:creationId xmlns:a16="http://schemas.microsoft.com/office/drawing/2014/main" id="{5C0CC13C-42C2-5B49-990C-29ED9A2D3161}"/>
              </a:ext>
            </a:extLst>
          </p:cNvPr>
          <p:cNvSpPr txBox="1">
            <a:spLocks/>
          </p:cNvSpPr>
          <p:nvPr userDrawn="1"/>
        </p:nvSpPr>
        <p:spPr>
          <a:xfrm>
            <a:off x="3409259" y="2859415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en-US" sz="1500" b="0" i="0" dirty="0">
                <a:solidFill>
                  <a:schemeClr val="tx1"/>
                </a:solidFill>
                <a:latin typeface="Arial" panose="020B0604020202020204" pitchFamily="34" charset="0"/>
              </a:rPr>
              <a:t>#AHA24</a:t>
            </a:r>
          </a:p>
        </p:txBody>
      </p:sp>
    </p:spTree>
    <p:extLst>
      <p:ext uri="{BB962C8B-B14F-4D97-AF65-F5344CB8AC3E}">
        <p14:creationId xmlns:p14="http://schemas.microsoft.com/office/powerpoint/2010/main" val="268373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725854" y="614723"/>
            <a:ext cx="4134010" cy="4308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16" name="Section Title 1">
            <a:extLst>
              <a:ext uri="{FF2B5EF4-FFF2-40B4-BE49-F238E27FC236}">
                <a16:creationId xmlns:a16="http://schemas.microsoft.com/office/drawing/2014/main" id="{BDE20D5A-7A0A-7942-8181-49182956A3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854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7" name="Section Title 2">
            <a:extLst>
              <a:ext uri="{FF2B5EF4-FFF2-40B4-BE49-F238E27FC236}">
                <a16:creationId xmlns:a16="http://schemas.microsoft.com/office/drawing/2014/main" id="{5F83694E-3CBA-8E4C-BA3A-E8737D97BC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5854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8" name="Section Title 3">
            <a:extLst>
              <a:ext uri="{FF2B5EF4-FFF2-40B4-BE49-F238E27FC236}">
                <a16:creationId xmlns:a16="http://schemas.microsoft.com/office/drawing/2014/main" id="{93A2D9D6-4C2D-5644-B032-0EB6096558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854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0" name="Section Title 4">
            <a:extLst>
              <a:ext uri="{FF2B5EF4-FFF2-40B4-BE49-F238E27FC236}">
                <a16:creationId xmlns:a16="http://schemas.microsoft.com/office/drawing/2014/main" id="{9A731685-2B28-FC4E-B526-710512888A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965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1" name="Section Title 5">
            <a:extLst>
              <a:ext uri="{FF2B5EF4-FFF2-40B4-BE49-F238E27FC236}">
                <a16:creationId xmlns:a16="http://schemas.microsoft.com/office/drawing/2014/main" id="{94CD233F-C2E5-4542-9A2C-BCFA9F561C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965" y="3746851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3" name="Section Title 6">
            <a:extLst>
              <a:ext uri="{FF2B5EF4-FFF2-40B4-BE49-F238E27FC236}">
                <a16:creationId xmlns:a16="http://schemas.microsoft.com/office/drawing/2014/main" id="{E3BA4AAB-3B49-2C4D-B8C3-798DFFD555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4201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4" name="Section Title 7">
            <a:extLst>
              <a:ext uri="{FF2B5EF4-FFF2-40B4-BE49-F238E27FC236}">
                <a16:creationId xmlns:a16="http://schemas.microsoft.com/office/drawing/2014/main" id="{1D60067C-731E-9648-B342-43C7239F11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4201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5" name="Section Title 8">
            <a:extLst>
              <a:ext uri="{FF2B5EF4-FFF2-40B4-BE49-F238E27FC236}">
                <a16:creationId xmlns:a16="http://schemas.microsoft.com/office/drawing/2014/main" id="{D75C609B-2858-7C45-8CE5-6212F5D8D5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4201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2" name="Section Title 9">
            <a:extLst>
              <a:ext uri="{FF2B5EF4-FFF2-40B4-BE49-F238E27FC236}">
                <a16:creationId xmlns:a16="http://schemas.microsoft.com/office/drawing/2014/main" id="{56596EAB-F026-B147-8900-63F5E69E41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201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25" name="Section Title 10">
            <a:extLst>
              <a:ext uri="{FF2B5EF4-FFF2-40B4-BE49-F238E27FC236}">
                <a16:creationId xmlns:a16="http://schemas.microsoft.com/office/drawing/2014/main" id="{C745BDBF-EE7A-014E-B736-0750AA47F5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44201" y="374122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25AE220C-1247-0B10-CC0A-F822B1D7494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2001" y="-6379"/>
            <a:ext cx="4571999" cy="5146743"/>
          </a:xfrm>
          <a:custGeom>
            <a:avLst/>
            <a:gdLst>
              <a:gd name="connsiteX0" fmla="*/ 3295228 w 4571999"/>
              <a:gd name="connsiteY0" fmla="*/ 0 h 5146743"/>
              <a:gd name="connsiteX1" fmla="*/ 4571999 w 4571999"/>
              <a:gd name="connsiteY1" fmla="*/ 0 h 5146743"/>
              <a:gd name="connsiteX2" fmla="*/ 4571999 w 4571999"/>
              <a:gd name="connsiteY2" fmla="*/ 5146743 h 5146743"/>
              <a:gd name="connsiteX3" fmla="*/ 0 w 4571999"/>
              <a:gd name="connsiteY3" fmla="*/ 5146743 h 5146743"/>
              <a:gd name="connsiteX4" fmla="*/ 94308 w 4571999"/>
              <a:gd name="connsiteY4" fmla="*/ 5054808 h 5146743"/>
              <a:gd name="connsiteX5" fmla="*/ 2220375 w 4571999"/>
              <a:gd name="connsiteY5" fmla="*/ 206371 h 5146743"/>
              <a:gd name="connsiteX6" fmla="*/ 2239504 w 4571999"/>
              <a:gd name="connsiteY6" fmla="*/ 1 h 5146743"/>
              <a:gd name="connsiteX7" fmla="*/ 3295228 w 4571999"/>
              <a:gd name="connsiteY7" fmla="*/ 1 h 514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1999" h="5146743">
                <a:moveTo>
                  <a:pt x="3295228" y="0"/>
                </a:moveTo>
                <a:lnTo>
                  <a:pt x="4571999" y="0"/>
                </a:lnTo>
                <a:lnTo>
                  <a:pt x="4571999" y="5146743"/>
                </a:lnTo>
                <a:lnTo>
                  <a:pt x="0" y="5146743"/>
                </a:lnTo>
                <a:lnTo>
                  <a:pt x="94308" y="5054808"/>
                </a:lnTo>
                <a:cubicBezTo>
                  <a:pt x="1213272" y="3907638"/>
                  <a:pt x="1999871" y="2184687"/>
                  <a:pt x="2220375" y="206371"/>
                </a:cubicBezTo>
                <a:lnTo>
                  <a:pt x="2239504" y="1"/>
                </a:lnTo>
                <a:lnTo>
                  <a:pt x="3295228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5A1A5B23-EE2F-7138-9F7D-95957A3FD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8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aker Photo Placeholder">
            <a:extLst>
              <a:ext uri="{FF2B5EF4-FFF2-40B4-BE49-F238E27FC236}">
                <a16:creationId xmlns:a16="http://schemas.microsoft.com/office/drawing/2014/main" id="{26E59B99-B64D-2B4E-852B-35C13E2467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157288" y="249892"/>
            <a:ext cx="4159549" cy="41595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2" name="Speaker Name"/>
          <p:cNvSpPr>
            <a:spLocks noGrp="1"/>
          </p:cNvSpPr>
          <p:nvPr>
            <p:ph type="title" hasCustomPrompt="1"/>
          </p:nvPr>
        </p:nvSpPr>
        <p:spPr>
          <a:xfrm>
            <a:off x="3570489" y="939161"/>
            <a:ext cx="3419396" cy="373994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ONE SPEAKER</a:t>
            </a:r>
          </a:p>
        </p:txBody>
      </p:sp>
      <p:sp>
        <p:nvSpPr>
          <p:cNvPr id="11" name="Speaker Title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0489" y="1353862"/>
            <a:ext cx="4024924" cy="321610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" name="Body Copy"/>
          <p:cNvSpPr>
            <a:spLocks noGrp="1"/>
          </p:cNvSpPr>
          <p:nvPr>
            <p:ph sz="half" idx="2" hasCustomPrompt="1"/>
          </p:nvPr>
        </p:nvSpPr>
        <p:spPr>
          <a:xfrm>
            <a:off x="3570488" y="1716179"/>
            <a:ext cx="5150339" cy="234586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Text 1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Text 2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 Placeholder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Straight Line Connector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030190EB-983A-7877-5AA2-7D4EA78AB6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5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A7D779C-7B02-3CA6-4C3A-C61766686FCC}"/>
              </a:ext>
            </a:extLst>
          </p:cNvPr>
          <p:cNvSpPr/>
          <p:nvPr userDrawn="1"/>
        </p:nvSpPr>
        <p:spPr>
          <a:xfrm>
            <a:off x="1" y="0"/>
            <a:ext cx="4572000" cy="514350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 Photo" descr="Circle headshot 1">
            <a:extLst>
              <a:ext uri="{FF2B5EF4-FFF2-40B4-BE49-F238E27FC236}">
                <a16:creationId xmlns:a16="http://schemas.microsoft.com/office/drawing/2014/main" id="{DDB5D280-A138-2FE7-E723-8AAC3E6B2A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4568" y="475555"/>
            <a:ext cx="1297175" cy="1297175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peaker name" descr="Speaker name 1">
            <a:extLst>
              <a:ext uri="{FF2B5EF4-FFF2-40B4-BE49-F238E27FC236}">
                <a16:creationId xmlns:a16="http://schemas.microsoft.com/office/drawing/2014/main" id="{C91924A7-4DB4-D752-7D3C-787A64EF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5616" y="1266736"/>
            <a:ext cx="2226318" cy="337157"/>
          </a:xfrm>
        </p:spPr>
        <p:txBody>
          <a:bodyPr>
            <a:normAutofit/>
          </a:bodyPr>
          <a:lstStyle>
            <a:lvl1pPr>
              <a:defRPr sz="1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SPEAKER NAME</a:t>
            </a:r>
          </a:p>
        </p:txBody>
      </p:sp>
      <p:sp>
        <p:nvSpPr>
          <p:cNvPr id="18" name="Job title" descr="Speaker title 1">
            <a:extLst>
              <a:ext uri="{FF2B5EF4-FFF2-40B4-BE49-F238E27FC236}">
                <a16:creationId xmlns:a16="http://schemas.microsoft.com/office/drawing/2014/main" id="{5C3247AE-5DBA-C8F5-9731-67947A3414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95616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cxnSp>
        <p:nvCxnSpPr>
          <p:cNvPr id="19" name="Horizontal Line 1">
            <a:extLst>
              <a:ext uri="{FF2B5EF4-FFF2-40B4-BE49-F238E27FC236}">
                <a16:creationId xmlns:a16="http://schemas.microsoft.com/office/drawing/2014/main" id="{C8F16978-3AE7-ECCD-252B-F10E6F3A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9709" y="1968061"/>
            <a:ext cx="3892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Textbox 1" descr="Content Textbox 1">
            <a:extLst>
              <a:ext uri="{FF2B5EF4-FFF2-40B4-BE49-F238E27FC236}">
                <a16:creationId xmlns:a16="http://schemas.microsoft.com/office/drawing/2014/main" id="{35F654C3-35BC-0892-6F93-35F6F55975BA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29709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22" name="Circle Photo 2" descr="Circle Headshot 2">
            <a:extLst>
              <a:ext uri="{FF2B5EF4-FFF2-40B4-BE49-F238E27FC236}">
                <a16:creationId xmlns:a16="http://schemas.microsoft.com/office/drawing/2014/main" id="{6D183BC3-63BE-7B5F-4CDB-8091B683B16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022094" y="475555"/>
            <a:ext cx="1297175" cy="1297175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Speaker name 2" descr="Speaker name ">
            <a:extLst>
              <a:ext uri="{FF2B5EF4-FFF2-40B4-BE49-F238E27FC236}">
                <a16:creationId xmlns:a16="http://schemas.microsoft.com/office/drawing/2014/main" id="{AD421897-73AD-93F2-49CF-B9CB2018B9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23142" y="1247195"/>
            <a:ext cx="2226318" cy="376238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4" name="Speaker title 2" descr="Speaker title 2 ">
            <a:extLst>
              <a:ext uri="{FF2B5EF4-FFF2-40B4-BE49-F238E27FC236}">
                <a16:creationId xmlns:a16="http://schemas.microsoft.com/office/drawing/2014/main" id="{40AF8D05-600F-478C-6472-17B4560D64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3142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cxnSp>
        <p:nvCxnSpPr>
          <p:cNvPr id="25" name="Horizontal Line 2">
            <a:extLst>
              <a:ext uri="{FF2B5EF4-FFF2-40B4-BE49-F238E27FC236}">
                <a16:creationId xmlns:a16="http://schemas.microsoft.com/office/drawing/2014/main" id="{0C20B609-7C97-FEC6-4637-915429F8C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7235" y="1968061"/>
            <a:ext cx="3892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Textbox 2" descr="Content Textbox 2 ">
            <a:extLst>
              <a:ext uri="{FF2B5EF4-FFF2-40B4-BE49-F238E27FC236}">
                <a16:creationId xmlns:a16="http://schemas.microsoft.com/office/drawing/2014/main" id="{3B7A4B7A-3A6A-F8DA-B8B0-D056D0D2A4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57235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28" name="Footer Placeholder 1" descr="Footer placeholder 1">
            <a:extLst>
              <a:ext uri="{FF2B5EF4-FFF2-40B4-BE49-F238E27FC236}">
                <a16:creationId xmlns:a16="http://schemas.microsoft.com/office/drawing/2014/main" id="{0AA91F18-19A0-B0AE-DCCA-74A8D82E8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Footer placeholder 2" descr="Footer placeholder 2">
            <a:extLst>
              <a:ext uri="{FF2B5EF4-FFF2-40B4-BE49-F238E27FC236}">
                <a16:creationId xmlns:a16="http://schemas.microsoft.com/office/drawing/2014/main" id="{228E91B6-8A9C-192A-25EA-49446C74C5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30" name="Logo Placeholder" descr="Logo placeholder&#10;">
            <a:extLst>
              <a:ext uri="{FF2B5EF4-FFF2-40B4-BE49-F238E27FC236}">
                <a16:creationId xmlns:a16="http://schemas.microsoft.com/office/drawing/2014/main" id="{AE00430C-7066-EA0C-10B5-2CAF53A477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31" name="Vertical Line Connector">
            <a:extLst>
              <a:ext uri="{FF2B5EF4-FFF2-40B4-BE49-F238E27FC236}">
                <a16:creationId xmlns:a16="http://schemas.microsoft.com/office/drawing/2014/main" id="{79EECC78-D68C-AE45-0687-B08928712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" descr="Slide Number Placeholder ">
            <a:extLst>
              <a:ext uri="{FF2B5EF4-FFF2-40B4-BE49-F238E27FC236}">
                <a16:creationId xmlns:a16="http://schemas.microsoft.com/office/drawing/2014/main" id="{AD05AF25-FE00-A300-AC24-6EE1FD91A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3216B57F-5E0F-B367-FF9D-271BD5012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ltiple 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1979674-69C4-134A-9F2E-9B4270B8634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46018" y="2698533"/>
            <a:ext cx="1153419" cy="115341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B7179E21-BD5D-E049-B49A-E14D188634B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554542" y="2698533"/>
            <a:ext cx="1153419" cy="1153413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9B4EAA43-3C2D-AD46-BE5A-0E43167C0FA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842355" y="552084"/>
            <a:ext cx="1153419" cy="115113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D44AB674-4C73-2B43-963E-D19737407D1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33833" y="552083"/>
            <a:ext cx="1153419" cy="115113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AECE01-A90F-354F-84AE-393CAD1D8C16}"/>
              </a:ext>
            </a:extLst>
          </p:cNvPr>
          <p:cNvCxnSpPr>
            <a:cxnSpLocks/>
          </p:cNvCxnSpPr>
          <p:nvPr userDrawn="1"/>
        </p:nvCxnSpPr>
        <p:spPr>
          <a:xfrm>
            <a:off x="437989" y="2591216"/>
            <a:ext cx="8282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1347EFDA-D0AA-404B-92BF-D37D4D0840A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1685351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0A9A6E2-5A4E-A440-85D9-F0BF6646DD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85351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7A3589-955B-C44C-A985-A16AB19A76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5352" y="552084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9CCDE359-564D-9749-A758-92B1E3AFDBD4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39687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54903E8-E662-7648-99E3-A95DED9CF6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9687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170E7596-B217-1F4D-B61F-F298B8473F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9688" y="2698533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B1B30404-E374-9D4A-9CB4-C585E5F54186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6093873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0F6DEDD0-1A3D-574E-A757-4BAE97011B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93873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F8239200-5449-9748-B343-ABD0F850A5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3874" y="552084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F59DE951-0DBC-0846-95EB-FFC654617B2F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4839255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63A8223-5C32-B74C-8449-257441213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39255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918CDF96-87CE-784C-B28C-784D85E5A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39256" y="2698533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933B37-A120-7A4D-AA84-4B2D9103D561}"/>
              </a:ext>
            </a:extLst>
          </p:cNvPr>
          <p:cNvCxnSpPr>
            <a:cxnSpLocks/>
          </p:cNvCxnSpPr>
          <p:nvPr userDrawn="1"/>
        </p:nvCxnSpPr>
        <p:spPr>
          <a:xfrm flipV="1">
            <a:off x="4520297" y="444767"/>
            <a:ext cx="0" cy="4117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B53E3-B0E9-534A-980C-D7C215BE8609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A46BDAA7-4D20-994C-9DF7-B41DA8260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4F39A5B-4892-9341-848A-CC1C986FE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609EFF-D0D4-D74D-BFE0-9EC5949B21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EB733357-00BC-4B40-958F-84EA067FFA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408877F4-239D-C44C-A6CD-4F9550F39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6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1B5D084D-6905-C2F8-6BA3-5C725FF89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5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36B967F9-D413-BA91-5A4E-A127FF225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89" y="614723"/>
            <a:ext cx="6828720" cy="465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AT 25 – 30PTS</a:t>
            </a:r>
          </a:p>
        </p:txBody>
      </p:sp>
      <p:sp>
        <p:nvSpPr>
          <p:cNvPr id="12" name="Subhead">
            <a:extLst>
              <a:ext uri="{FF2B5EF4-FFF2-40B4-BE49-F238E27FC236}">
                <a16:creationId xmlns:a16="http://schemas.microsoft.com/office/drawing/2014/main" id="{6DC98DEA-6D76-4A43-B147-9AD2CA56B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Body Copy"/>
          <p:cNvSpPr>
            <a:spLocks noGrp="1"/>
          </p:cNvSpPr>
          <p:nvPr>
            <p:ph idx="1" hasCustomPrompt="1"/>
          </p:nvPr>
        </p:nvSpPr>
        <p:spPr>
          <a:xfrm>
            <a:off x="437990" y="1536807"/>
            <a:ext cx="5962810" cy="286813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Red Bottom Footer Bar ">
            <a:extLst>
              <a:ext uri="{FF2B5EF4-FFF2-40B4-BE49-F238E27FC236}">
                <a16:creationId xmlns:a16="http://schemas.microsoft.com/office/drawing/2014/main" id="{4EA4FD0A-CC71-0E48-8282-25BE57F29E7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Text 1">
            <a:extLst>
              <a:ext uri="{FF2B5EF4-FFF2-40B4-BE49-F238E27FC236}">
                <a16:creationId xmlns:a16="http://schemas.microsoft.com/office/drawing/2014/main" id="{B193F017-EA19-7442-9BB0-474F22193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6" name="Footer Text 2">
            <a:extLst>
              <a:ext uri="{FF2B5EF4-FFF2-40B4-BE49-F238E27FC236}">
                <a16:creationId xmlns:a16="http://schemas.microsoft.com/office/drawing/2014/main" id="{F1748314-5DB7-A74F-8D02-592833BCA7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5" name="Logo">
            <a:extLst>
              <a:ext uri="{FF2B5EF4-FFF2-40B4-BE49-F238E27FC236}">
                <a16:creationId xmlns:a16="http://schemas.microsoft.com/office/drawing/2014/main" id="{59E3429F-98DB-7A4C-B73A-11BAF0B8C2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4" name="Straight Line Connector">
            <a:extLst>
              <a:ext uri="{FF2B5EF4-FFF2-40B4-BE49-F238E27FC236}">
                <a16:creationId xmlns:a16="http://schemas.microsoft.com/office/drawing/2014/main" id="{A975C766-C30F-5445-9526-2CE36881A02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273F7D3E-5CDA-4840-AA44-2AB4E261E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47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4823557" cy="9220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AT </a:t>
            </a:r>
            <a:br>
              <a:rPr lang="en-US" dirty="0"/>
            </a:br>
            <a:r>
              <a:rPr lang="en-US" dirty="0"/>
              <a:t>25-30PTS</a:t>
            </a:r>
          </a:p>
        </p:txBody>
      </p:sp>
      <p:sp>
        <p:nvSpPr>
          <p:cNvPr id="3" name="Body Copy"/>
          <p:cNvSpPr>
            <a:spLocks noGrp="1"/>
          </p:cNvSpPr>
          <p:nvPr>
            <p:ph idx="1" hasCustomPrompt="1"/>
          </p:nvPr>
        </p:nvSpPr>
        <p:spPr>
          <a:xfrm>
            <a:off x="437991" y="1536807"/>
            <a:ext cx="4823557" cy="309591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0" name="Background Graphic">
            <a:extLst>
              <a:ext uri="{FF2B5EF4-FFF2-40B4-BE49-F238E27FC236}">
                <a16:creationId xmlns:a16="http://schemas.microsoft.com/office/drawing/2014/main" id="{FDEAEA93-D51E-DF22-7A64-AC52BFA21B14}"/>
              </a:ext>
            </a:extLst>
          </p:cNvPr>
          <p:cNvSpPr/>
          <p:nvPr userDrawn="1"/>
        </p:nvSpPr>
        <p:spPr>
          <a:xfrm>
            <a:off x="5064370" y="-1"/>
            <a:ext cx="4079632" cy="5913153"/>
          </a:xfrm>
          <a:custGeom>
            <a:avLst/>
            <a:gdLst>
              <a:gd name="connsiteX0" fmla="*/ 2754 w 4079632"/>
              <a:gd name="connsiteY0" fmla="*/ 0 h 5913153"/>
              <a:gd name="connsiteX1" fmla="*/ 4079632 w 4079632"/>
              <a:gd name="connsiteY1" fmla="*/ 0 h 5913153"/>
              <a:gd name="connsiteX2" fmla="*/ 4079632 w 4079632"/>
              <a:gd name="connsiteY2" fmla="*/ 5913153 h 5913153"/>
              <a:gd name="connsiteX3" fmla="*/ 4079630 w 4079632"/>
              <a:gd name="connsiteY3" fmla="*/ 5913153 h 5913153"/>
              <a:gd name="connsiteX4" fmla="*/ 4079630 w 4079632"/>
              <a:gd name="connsiteY4" fmla="*/ 5143501 h 5913153"/>
              <a:gd name="connsiteX5" fmla="*/ 1834543 w 4079632"/>
              <a:gd name="connsiteY5" fmla="*/ 5143501 h 5913153"/>
              <a:gd name="connsiteX6" fmla="*/ 1691848 w 4079632"/>
              <a:gd name="connsiteY6" fmla="*/ 4972659 h 5913153"/>
              <a:gd name="connsiteX7" fmla="*/ 1501616 w 4079632"/>
              <a:gd name="connsiteY7" fmla="*/ 4725324 h 5913153"/>
              <a:gd name="connsiteX8" fmla="*/ 0 w 4079632"/>
              <a:gd name="connsiteY8" fmla="*/ 204299 h 591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9632" h="5913153">
                <a:moveTo>
                  <a:pt x="2754" y="0"/>
                </a:moveTo>
                <a:lnTo>
                  <a:pt x="4079632" y="0"/>
                </a:lnTo>
                <a:lnTo>
                  <a:pt x="4079632" y="5913153"/>
                </a:lnTo>
                <a:lnTo>
                  <a:pt x="4079630" y="5913153"/>
                </a:lnTo>
                <a:lnTo>
                  <a:pt x="4079630" y="5143501"/>
                </a:lnTo>
                <a:lnTo>
                  <a:pt x="1834543" y="5143501"/>
                </a:lnTo>
                <a:lnTo>
                  <a:pt x="1691848" y="4972659"/>
                </a:lnTo>
                <a:cubicBezTo>
                  <a:pt x="1627002" y="4891775"/>
                  <a:pt x="1563572" y="4809324"/>
                  <a:pt x="1501616" y="4725324"/>
                </a:cubicBezTo>
                <a:cubicBezTo>
                  <a:pt x="510313" y="3381319"/>
                  <a:pt x="9307" y="1794248"/>
                  <a:pt x="0" y="204299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Bold Hearts Logo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FD67B11F-B0A3-2BD8-B49B-FCF8C40A3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7006" y="116602"/>
            <a:ext cx="409208" cy="386564"/>
          </a:xfrm>
          <a:prstGeom prst="rect">
            <a:avLst/>
          </a:prstGeom>
        </p:spPr>
      </p:pic>
      <p:sp>
        <p:nvSpPr>
          <p:cNvPr id="8" name="Body Copy 2">
            <a:extLst>
              <a:ext uri="{FF2B5EF4-FFF2-40B4-BE49-F238E27FC236}">
                <a16:creationId xmlns:a16="http://schemas.microsoft.com/office/drawing/2014/main" id="{33BCCF38-2231-F649-A3B9-F89E71CCE2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5076" y="614722"/>
            <a:ext cx="2390934" cy="381440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B03E27E2-3451-C846-B98C-5A73FA597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2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FC98E04B-D03F-F6F6-CFE8-648AEA2928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926208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Body Copy 1"/>
          <p:cNvSpPr>
            <a:spLocks noGrp="1"/>
          </p:cNvSpPr>
          <p:nvPr>
            <p:ph sz="half" idx="1" hasCustomPrompt="1"/>
          </p:nvPr>
        </p:nvSpPr>
        <p:spPr>
          <a:xfrm>
            <a:off x="437990" y="1540933"/>
            <a:ext cx="4010105" cy="3091790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4" name="Body Copy 2"/>
          <p:cNvSpPr>
            <a:spLocks noGrp="1"/>
          </p:cNvSpPr>
          <p:nvPr>
            <p:ph sz="half" idx="2" hasCustomPrompt="1"/>
          </p:nvPr>
        </p:nvSpPr>
        <p:spPr>
          <a:xfrm>
            <a:off x="4710722" y="1540931"/>
            <a:ext cx="4010105" cy="3091791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Placeholder 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Text Placeholder 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 Placeholder in footer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9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990" y="614723"/>
            <a:ext cx="8268020" cy="806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IS ALL CAPS AT 20-25PTS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990" y="1536807"/>
            <a:ext cx="8268020" cy="3095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 is Arial at 12pts</a:t>
            </a:r>
            <a:br>
              <a:rPr lang="en-US" dirty="0"/>
            </a:br>
            <a:endParaRPr lang="en-US" dirty="0">
              <a:latin typeface="+mn-lt"/>
            </a:endParaRPr>
          </a:p>
          <a:p>
            <a:pPr lvl="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9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84" r:id="rId3"/>
    <p:sldLayoutId id="2147483692" r:id="rId4"/>
    <p:sldLayoutId id="2147483699" r:id="rId5"/>
    <p:sldLayoutId id="2147483694" r:id="rId6"/>
    <p:sldLayoutId id="2147483662" r:id="rId7"/>
    <p:sldLayoutId id="2147483678" r:id="rId8"/>
    <p:sldLayoutId id="2147483664" r:id="rId9"/>
    <p:sldLayoutId id="2147483671" r:id="rId10"/>
    <p:sldLayoutId id="2147483672" r:id="rId11"/>
    <p:sldLayoutId id="2147483696" r:id="rId12"/>
    <p:sldLayoutId id="2147483701" r:id="rId13"/>
    <p:sldLayoutId id="2147483673" r:id="rId14"/>
    <p:sldLayoutId id="2147483674" r:id="rId15"/>
    <p:sldLayoutId id="2147483680" r:id="rId16"/>
    <p:sldLayoutId id="2147483700" r:id="rId17"/>
    <p:sldLayoutId id="2147483668" r:id="rId18"/>
    <p:sldLayoutId id="2147483695" r:id="rId19"/>
    <p:sldLayoutId id="2147483682" r:id="rId20"/>
    <p:sldLayoutId id="2147483669" r:id="rId21"/>
    <p:sldLayoutId id="2147483676" r:id="rId22"/>
    <p:sldLayoutId id="2147483679" r:id="rId23"/>
    <p:sldLayoutId id="2147483683" r:id="rId24"/>
    <p:sldLayoutId id="2147483666" r:id="rId25"/>
    <p:sldLayoutId id="2147483698" r:id="rId26"/>
    <p:sldLayoutId id="2147483667" r:id="rId27"/>
    <p:sldLayoutId id="2147483685" r:id="rId28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5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spital Erasto Gaertner">
            <a:extLst>
              <a:ext uri="{FF2B5EF4-FFF2-40B4-BE49-F238E27FC236}">
                <a16:creationId xmlns:a16="http://schemas.microsoft.com/office/drawing/2014/main" id="{0BA044F9-573C-781C-EDB4-C51EFB3D4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52"/>
            <a:ext cx="978531" cy="5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B6462B-EC60-C6FE-CD1E-2302E9583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810" y="3425584"/>
            <a:ext cx="7854846" cy="666276"/>
          </a:xfrm>
        </p:spPr>
        <p:txBody>
          <a:bodyPr>
            <a:normAutofit/>
          </a:bodyPr>
          <a:lstStyle/>
          <a:p>
            <a:r>
              <a:rPr lang="en-US" sz="1400" b="1" dirty="0" err="1"/>
              <a:t>Marcely</a:t>
            </a:r>
            <a:r>
              <a:rPr lang="en-US" sz="1400" b="1" dirty="0"/>
              <a:t> </a:t>
            </a:r>
            <a:r>
              <a:rPr lang="en-US" sz="1400" b="1" dirty="0" err="1"/>
              <a:t>Gimenes</a:t>
            </a:r>
            <a:r>
              <a:rPr lang="en-US" sz="1400" b="1" dirty="0"/>
              <a:t> Bonatto, MD </a:t>
            </a:r>
          </a:p>
          <a:p>
            <a:r>
              <a:rPr lang="en-US" sz="1400" dirty="0"/>
              <a:t>on behalf of all SARAH trial Investigators</a:t>
            </a:r>
            <a:endParaRPr lang="en-US" sz="1300" dirty="0"/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164E9-B500-ACFE-1E19-C3CCED4B9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265" y="1541638"/>
            <a:ext cx="5915025" cy="1877919"/>
          </a:xfrm>
        </p:spPr>
        <p:txBody>
          <a:bodyPr>
            <a:noAutofit/>
          </a:bodyPr>
          <a:lstStyle/>
          <a:p>
            <a:pPr algn="ctr"/>
            <a:r>
              <a:rPr lang="en-US" sz="2000" b="1" kern="100" dirty="0">
                <a:effectLst/>
                <a:ea typeface="Arial" panose="020B0604020202020204" pitchFamily="34" charset="0"/>
              </a:rPr>
              <a:t>Effects of </a:t>
            </a:r>
            <a:r>
              <a:rPr lang="en-US" sz="2000" b="1" kern="100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S</a:t>
            </a:r>
            <a:r>
              <a:rPr lang="en-US" sz="2000" b="1" kern="100" dirty="0">
                <a:effectLst/>
                <a:ea typeface="Arial" panose="020B0604020202020204" pitchFamily="34" charset="0"/>
              </a:rPr>
              <a:t>acubitril-Valsartan on Prevention of C</a:t>
            </a:r>
            <a:r>
              <a:rPr lang="en-US" sz="2000" b="1" kern="100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a</a:t>
            </a:r>
            <a:r>
              <a:rPr lang="en-US" sz="2000" b="1" kern="100" dirty="0">
                <a:effectLst/>
                <a:ea typeface="Arial" panose="020B0604020202020204" pitchFamily="34" charset="0"/>
              </a:rPr>
              <a:t>rdiotoxicity in High-</a:t>
            </a:r>
            <a:r>
              <a:rPr lang="en-US" sz="2000" b="1" kern="100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R</a:t>
            </a:r>
            <a:r>
              <a:rPr lang="en-US" sz="2000" b="1" kern="100" dirty="0">
                <a:effectLst/>
                <a:ea typeface="Arial" panose="020B0604020202020204" pitchFamily="34" charset="0"/>
              </a:rPr>
              <a:t>isk Patients Undergoing </a:t>
            </a:r>
            <a:r>
              <a:rPr lang="en-US" sz="2000" b="1" kern="100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A</a:t>
            </a:r>
            <a:r>
              <a:rPr lang="en-US" sz="2000" b="1" kern="100" dirty="0">
                <a:effectLst/>
                <a:ea typeface="Arial" panose="020B0604020202020204" pitchFamily="34" charset="0"/>
              </a:rPr>
              <a:t>nthracycline C</a:t>
            </a:r>
            <a:r>
              <a:rPr lang="en-US" sz="2000" b="1" kern="100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h</a:t>
            </a:r>
            <a:r>
              <a:rPr lang="en-US" sz="2000" b="1" kern="100" dirty="0">
                <a:effectLst/>
                <a:ea typeface="Arial" panose="020B0604020202020204" pitchFamily="34" charset="0"/>
              </a:rPr>
              <a:t>emotherapy</a:t>
            </a:r>
            <a:br>
              <a:rPr lang="en-US" sz="2000" b="1" kern="100" dirty="0">
                <a:effectLst/>
                <a:ea typeface="Arial" panose="020B0604020202020204" pitchFamily="34" charset="0"/>
              </a:rPr>
            </a:br>
            <a:r>
              <a:rPr lang="en-US" sz="2000" b="1" u="sng" kern="100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The SARAH Trial</a:t>
            </a:r>
            <a:br>
              <a:rPr lang="pt-BR" sz="2000" kern="1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</a:b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6" descr="http://t3.gstatic.com/images?q=tbn:ANd9GcRaZasYZ6vJVkuji8A_z4IIjBKs968uENZIk2-Y32mBf80TgiSk">
            <a:extLst>
              <a:ext uri="{FF2B5EF4-FFF2-40B4-BE49-F238E27FC236}">
                <a16:creationId xmlns:a16="http://schemas.microsoft.com/office/drawing/2014/main" id="{5111052F-AA74-0285-CC7E-BFFECB5A1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21" y="219036"/>
            <a:ext cx="731207" cy="55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2337929-8C5C-9241-8D96-17CA8D2085A1}"/>
              </a:ext>
            </a:extLst>
          </p:cNvPr>
          <p:cNvSpPr txBox="1"/>
          <p:nvPr/>
        </p:nvSpPr>
        <p:spPr>
          <a:xfrm>
            <a:off x="2286000" y="465689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kern="100" dirty="0">
                <a:ea typeface="Calibri" panose="020F0502020204030204" pitchFamily="34" charset="0"/>
              </a:rPr>
              <a:t>No sponsorship</a:t>
            </a:r>
            <a:endParaRPr lang="pt-BR" sz="1400" kern="1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8F82D8-D900-3D13-BD2D-82DBC74AB4CE}"/>
              </a:ext>
            </a:extLst>
          </p:cNvPr>
          <p:cNvSpPr txBox="1"/>
          <p:nvPr/>
        </p:nvSpPr>
        <p:spPr>
          <a:xfrm>
            <a:off x="2512233" y="434912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kern="100" dirty="0">
                <a:effectLst/>
                <a:ea typeface="Arial" panose="020B0604020202020204" pitchFamily="34" charset="0"/>
              </a:rPr>
              <a:t>Trial Identification UTN code: U1111-1274-1961</a:t>
            </a:r>
            <a:endParaRPr lang="pt-BR" sz="1400" kern="1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00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8AC33-E61E-D600-C68C-DA4C38ECC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66" y="169851"/>
            <a:ext cx="8268020" cy="1075902"/>
          </a:xfrm>
        </p:spPr>
        <p:txBody>
          <a:bodyPr>
            <a:normAutofit/>
          </a:bodyPr>
          <a:lstStyle/>
          <a:p>
            <a:r>
              <a:rPr lang="pt-BR" dirty="0"/>
              <a:t>Primary </a:t>
            </a:r>
            <a:r>
              <a:rPr lang="pt-BR" dirty="0" err="1"/>
              <a:t>endpoint</a:t>
            </a:r>
            <a:endParaRPr lang="pt-BR" dirty="0"/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47F39EA6-B71F-A48C-0480-DDDC08E286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7593" y="625489"/>
            <a:ext cx="6822082" cy="32161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SARAH </a:t>
            </a:r>
            <a:r>
              <a:rPr lang="pt-BR" dirty="0" err="1"/>
              <a:t>Trial</a:t>
            </a:r>
            <a:r>
              <a:rPr lang="pt-BR" dirty="0"/>
              <a:t> </a:t>
            </a:r>
            <a:r>
              <a:rPr lang="en-US" dirty="0"/>
              <a:t>met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Primary </a:t>
            </a:r>
            <a:r>
              <a:rPr lang="pt-BR" dirty="0" err="1"/>
              <a:t>Endpoint</a:t>
            </a:r>
            <a:r>
              <a:rPr lang="pt-BR" dirty="0"/>
              <a:t> </a:t>
            </a:r>
          </a:p>
          <a:p>
            <a:endParaRPr lang="pt-BR" dirty="0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787FEB48-98F1-05FC-9C51-70DC182D8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F47B8F90-45E3-8C21-A8AA-4C0D33DDFB9A}"/>
              </a:ext>
            </a:extLst>
          </p:cNvPr>
          <p:cNvSpPr txBox="1">
            <a:spLocks/>
          </p:cNvSpPr>
          <p:nvPr/>
        </p:nvSpPr>
        <p:spPr>
          <a:xfrm>
            <a:off x="5727925" y="3202266"/>
            <a:ext cx="1633041" cy="461665"/>
          </a:xfrm>
          <a:prstGeom prst="rect">
            <a:avLst/>
          </a:prstGeom>
          <a:solidFill>
            <a:srgbClr val="FEF4F5"/>
          </a:solidFill>
          <a:ln w="1905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NNT = 5.59</a:t>
            </a:r>
          </a:p>
        </p:txBody>
      </p:sp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5AD1A0D8-2898-BB37-DA6C-1E1091E6BFCB}"/>
              </a:ext>
            </a:extLst>
          </p:cNvPr>
          <p:cNvSpPr txBox="1">
            <a:spLocks/>
          </p:cNvSpPr>
          <p:nvPr/>
        </p:nvSpPr>
        <p:spPr>
          <a:xfrm>
            <a:off x="1160154" y="3213126"/>
            <a:ext cx="3930650" cy="461665"/>
          </a:xfrm>
          <a:prstGeom prst="rect">
            <a:avLst/>
          </a:prstGeom>
          <a:solidFill>
            <a:srgbClr val="D70F22"/>
          </a:solidFill>
          <a:ln w="19050"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err="1">
                <a:solidFill>
                  <a:schemeClr val="bg1"/>
                </a:solidFill>
              </a:rPr>
              <a:t>Relative</a:t>
            </a:r>
            <a:r>
              <a:rPr lang="pt-BR" sz="2000" dirty="0">
                <a:solidFill>
                  <a:schemeClr val="bg1"/>
                </a:solidFill>
              </a:rPr>
              <a:t> Risk </a:t>
            </a:r>
            <a:r>
              <a:rPr lang="pt-BR" sz="2000" dirty="0" err="1">
                <a:solidFill>
                  <a:schemeClr val="bg1"/>
                </a:solidFill>
              </a:rPr>
              <a:t>Reduction</a:t>
            </a:r>
            <a:r>
              <a:rPr lang="pt-BR" sz="2000" dirty="0">
                <a:solidFill>
                  <a:schemeClr val="bg1"/>
                </a:solidFill>
              </a:rPr>
              <a:t> = 77%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172EA1A-18AC-903A-9A3D-480E951AEC91}"/>
              </a:ext>
            </a:extLst>
          </p:cNvPr>
          <p:cNvSpPr txBox="1"/>
          <p:nvPr/>
        </p:nvSpPr>
        <p:spPr>
          <a:xfrm>
            <a:off x="437588" y="4109927"/>
            <a:ext cx="835081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differences between groups occurred </a:t>
            </a:r>
            <a:r>
              <a:rPr lang="en-US" sz="1400" b="1" u="sng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independently of risk factors </a:t>
            </a:r>
            <a:r>
              <a:rPr lang="en-US" sz="1400" b="1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such as:</a:t>
            </a:r>
          </a:p>
          <a:p>
            <a:pPr algn="ctr"/>
            <a:r>
              <a:rPr lang="en-US" sz="1400" b="1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mean indexed cumulative dose of ANT, HER2 positivity, presence of hypertension </a:t>
            </a:r>
            <a:r>
              <a:rPr lang="en-US" sz="1400" b="1" kern="100" dirty="0"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1400" b="1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age</a:t>
            </a:r>
            <a:endParaRPr lang="pt-BR" sz="1400" b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AAB4ABA-9D20-18CE-5111-AC67C83BE2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27" t="42751" r="18175" b="34533"/>
          <a:stretch/>
        </p:blipFill>
        <p:spPr>
          <a:xfrm>
            <a:off x="437587" y="1288013"/>
            <a:ext cx="8350813" cy="16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88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5E29674-E9A6-C459-4B64-0675401B8D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140" t="26624" r="109" b="13326"/>
          <a:stretch/>
        </p:blipFill>
        <p:spPr>
          <a:xfrm>
            <a:off x="5441533" y="1203916"/>
            <a:ext cx="3634767" cy="3088653"/>
          </a:xfrm>
          <a:prstGeom prst="rect">
            <a:avLst/>
          </a:prstGeom>
        </p:spPr>
      </p:pic>
      <p:sp>
        <p:nvSpPr>
          <p:cNvPr id="17" name="Título 16">
            <a:extLst>
              <a:ext uri="{FF2B5EF4-FFF2-40B4-BE49-F238E27FC236}">
                <a16:creationId xmlns:a16="http://schemas.microsoft.com/office/drawing/2014/main" id="{8C1F60AD-77F6-AAD2-075A-C54142778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53" y="296376"/>
            <a:ext cx="8268020" cy="926208"/>
          </a:xfrm>
        </p:spPr>
        <p:txBody>
          <a:bodyPr/>
          <a:lstStyle/>
          <a:p>
            <a:r>
              <a:rPr lang="pt-BR" dirty="0"/>
              <a:t>SECONDARY ENDPOINT</a:t>
            </a:r>
          </a:p>
        </p:txBody>
      </p:sp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BDD4C247-163A-137F-70CC-C5E8E03E8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2" name="Espaço Reservado para Texto 2">
            <a:extLst>
              <a:ext uri="{FF2B5EF4-FFF2-40B4-BE49-F238E27FC236}">
                <a16:creationId xmlns:a16="http://schemas.microsoft.com/office/drawing/2014/main" id="{006F8BBB-509E-3C2B-84CA-6FEAB0EC6FB5}"/>
              </a:ext>
            </a:extLst>
          </p:cNvPr>
          <p:cNvSpPr txBox="1">
            <a:spLocks/>
          </p:cNvSpPr>
          <p:nvPr/>
        </p:nvSpPr>
        <p:spPr>
          <a:xfrm>
            <a:off x="249071" y="746501"/>
            <a:ext cx="6822082" cy="321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/>
              <a:t>GLS </a:t>
            </a:r>
            <a:r>
              <a:rPr lang="en-US" sz="1600" b="1" dirty="0"/>
              <a:t>variation</a:t>
            </a:r>
            <a:r>
              <a:rPr lang="pt-BR" sz="1600" b="1" dirty="0"/>
              <a:t> after 24 Weeks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6AC65AB-AFD3-349D-F173-2E04522EF9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833" t="39950" r="13561" b="21885"/>
          <a:stretch/>
        </p:blipFill>
        <p:spPr>
          <a:xfrm>
            <a:off x="33850" y="1697279"/>
            <a:ext cx="5407683" cy="156573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7E6936E-D93D-F16A-E7DE-4BF0CF0B99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211" t="27610" r="13182" b="34141"/>
          <a:stretch/>
        </p:blipFill>
        <p:spPr>
          <a:xfrm>
            <a:off x="67700" y="1697279"/>
            <a:ext cx="5373833" cy="156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9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7CCDE-90DB-7FB3-BA52-846162DDB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>
            <a:extLst>
              <a:ext uri="{FF2B5EF4-FFF2-40B4-BE49-F238E27FC236}">
                <a16:creationId xmlns:a16="http://schemas.microsoft.com/office/drawing/2014/main" id="{67BA3694-F919-FD56-8652-638C38E0F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71" y="295511"/>
            <a:ext cx="8268020" cy="1075902"/>
          </a:xfrm>
        </p:spPr>
        <p:txBody>
          <a:bodyPr/>
          <a:lstStyle/>
          <a:p>
            <a:r>
              <a:rPr lang="pt-BR" dirty="0" err="1"/>
              <a:t>Secondary</a:t>
            </a:r>
            <a:r>
              <a:rPr lang="pt-BR" dirty="0"/>
              <a:t> </a:t>
            </a:r>
            <a:r>
              <a:rPr lang="pt-BR" dirty="0" err="1"/>
              <a:t>endpoints</a:t>
            </a:r>
            <a:endParaRPr lang="pt-BR" dirty="0"/>
          </a:p>
        </p:txBody>
      </p:sp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B1A84F76-DB3D-41AB-8699-0A73DEE79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2" name="Espaço Reservado para Texto 2">
            <a:extLst>
              <a:ext uri="{FF2B5EF4-FFF2-40B4-BE49-F238E27FC236}">
                <a16:creationId xmlns:a16="http://schemas.microsoft.com/office/drawing/2014/main" id="{55B0087A-4597-F7A8-3E0B-5764B15BD6AB}"/>
              </a:ext>
            </a:extLst>
          </p:cNvPr>
          <p:cNvSpPr txBox="1">
            <a:spLocks/>
          </p:cNvSpPr>
          <p:nvPr/>
        </p:nvSpPr>
        <p:spPr>
          <a:xfrm>
            <a:off x="347502" y="697566"/>
            <a:ext cx="6822082" cy="321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/>
              <a:t>Echo </a:t>
            </a:r>
            <a:r>
              <a:rPr lang="pt-BR" sz="1600" b="1" dirty="0" err="1"/>
              <a:t>and</a:t>
            </a:r>
            <a:r>
              <a:rPr lang="pt-BR" sz="1600" b="1" dirty="0"/>
              <a:t> CMR </a:t>
            </a:r>
            <a:r>
              <a:rPr lang="pt-BR" sz="1600" b="1" dirty="0" err="1"/>
              <a:t>parameters</a:t>
            </a:r>
            <a:r>
              <a:rPr lang="pt-BR" sz="1600" b="1" dirty="0"/>
              <a:t> after 24 Weeks </a:t>
            </a:r>
          </a:p>
        </p:txBody>
      </p:sp>
      <p:sp>
        <p:nvSpPr>
          <p:cNvPr id="8" name="Body Copy Text 6">
            <a:extLst>
              <a:ext uri="{FF2B5EF4-FFF2-40B4-BE49-F238E27FC236}">
                <a16:creationId xmlns:a16="http://schemas.microsoft.com/office/drawing/2014/main" id="{1743727E-424F-ACD5-76E1-1C4BD4932E3D}"/>
              </a:ext>
            </a:extLst>
          </p:cNvPr>
          <p:cNvSpPr txBox="1">
            <a:spLocks/>
          </p:cNvSpPr>
          <p:nvPr/>
        </p:nvSpPr>
        <p:spPr>
          <a:xfrm>
            <a:off x="202176" y="4552117"/>
            <a:ext cx="7973291" cy="430292"/>
          </a:xfrm>
          <a:prstGeom prst="rect">
            <a:avLst/>
          </a:prstGeom>
          <a:solidFill>
            <a:srgbClr val="FEF4F5"/>
          </a:solidFill>
          <a:ln>
            <a:solidFill>
              <a:srgbClr val="C10E2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/>
                </a:solidFill>
              </a:rPr>
              <a:t>Other secondary endpoints, such as variations in Echo or CMR parameters, were similar between groups</a:t>
            </a:r>
            <a:r>
              <a:rPr lang="en-US" sz="13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AC1973-BD75-A9E6-BDBA-4BC988C1BC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50" t="7827" r="21592"/>
          <a:stretch/>
        </p:blipFill>
        <p:spPr>
          <a:xfrm>
            <a:off x="5282305" y="1246349"/>
            <a:ext cx="3774557" cy="310096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689E9C2-ADE8-C48D-F5F4-CEA2B6D33669}"/>
              </a:ext>
            </a:extLst>
          </p:cNvPr>
          <p:cNvSpPr txBox="1"/>
          <p:nvPr/>
        </p:nvSpPr>
        <p:spPr>
          <a:xfrm>
            <a:off x="5868214" y="995780"/>
            <a:ext cx="260273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LVEF  CMR (%)  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DEF8DED1-F8FB-F048-C1E0-1B3EE5003C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242" t="31406" r="24773" b="19896"/>
          <a:stretch/>
        </p:blipFill>
        <p:spPr>
          <a:xfrm>
            <a:off x="202176" y="1211435"/>
            <a:ext cx="5027565" cy="29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35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00AB716E-AA82-D425-86BB-A7DCB405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71" y="241790"/>
            <a:ext cx="8268020" cy="536200"/>
          </a:xfrm>
        </p:spPr>
        <p:txBody>
          <a:bodyPr>
            <a:normAutofit/>
          </a:bodyPr>
          <a:lstStyle/>
          <a:p>
            <a:r>
              <a:rPr lang="pt-BR" dirty="0" err="1"/>
              <a:t>Exploratory</a:t>
            </a:r>
            <a:r>
              <a:rPr lang="pt-BR" dirty="0"/>
              <a:t> </a:t>
            </a:r>
            <a:r>
              <a:rPr lang="pt-BR" dirty="0" err="1"/>
              <a:t>endpoint</a:t>
            </a:r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8406321F-C5CB-A0E6-3D42-989DAAF416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97671" y="548499"/>
            <a:ext cx="7841874" cy="458982"/>
          </a:xfrm>
          <a:noFill/>
        </p:spPr>
        <p:txBody>
          <a:bodyPr>
            <a:noAutofit/>
          </a:bodyPr>
          <a:lstStyle/>
          <a:p>
            <a:r>
              <a:rPr lang="pt-BR" sz="1500" dirty="0" err="1">
                <a:solidFill>
                  <a:schemeClr val="tx1"/>
                </a:solidFill>
              </a:rPr>
              <a:t>Left</a:t>
            </a:r>
            <a:r>
              <a:rPr lang="pt-BR" sz="1500" dirty="0">
                <a:solidFill>
                  <a:schemeClr val="tx1"/>
                </a:solidFill>
              </a:rPr>
              <a:t> Ventricular </a:t>
            </a:r>
            <a:r>
              <a:rPr lang="en-NZ" sz="1500" dirty="0">
                <a:solidFill>
                  <a:schemeClr val="tx1"/>
                </a:solidFill>
              </a:rPr>
              <a:t>Dysfunction</a:t>
            </a:r>
            <a:r>
              <a:rPr lang="pt-BR" sz="1500" dirty="0">
                <a:solidFill>
                  <a:schemeClr val="tx1"/>
                </a:solidFill>
              </a:rPr>
              <a:t> </a:t>
            </a:r>
            <a:r>
              <a:rPr lang="en-US" sz="15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Evaluated by Echo and CMR</a:t>
            </a:r>
            <a:endParaRPr lang="pt-BR" sz="1500" dirty="0">
              <a:solidFill>
                <a:schemeClr val="tx1"/>
              </a:solidFill>
            </a:endParaRP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E079D878-BAEE-B5BF-202B-C05B6B374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2" name="Espaço Reservado para Texto 12">
            <a:extLst>
              <a:ext uri="{FF2B5EF4-FFF2-40B4-BE49-F238E27FC236}">
                <a16:creationId xmlns:a16="http://schemas.microsoft.com/office/drawing/2014/main" id="{471A0C6E-3B97-0AB1-92DF-3055F990672B}"/>
              </a:ext>
            </a:extLst>
          </p:cNvPr>
          <p:cNvSpPr txBox="1">
            <a:spLocks/>
          </p:cNvSpPr>
          <p:nvPr/>
        </p:nvSpPr>
        <p:spPr>
          <a:xfrm>
            <a:off x="1138316" y="4398890"/>
            <a:ext cx="6523248" cy="461260"/>
          </a:xfrm>
          <a:prstGeom prst="rect">
            <a:avLst/>
          </a:prstGeom>
          <a:solidFill>
            <a:srgbClr val="FEF4F5"/>
          </a:solidFill>
          <a:ln>
            <a:solidFill>
              <a:srgbClr val="C10E2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ARNi</a:t>
            </a:r>
            <a:r>
              <a:rPr lang="en-US" dirty="0"/>
              <a:t> reduced the risk of ventricular dysfunction after 24 weeks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A5DFF1C5-9B3D-973D-8774-502827670F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37" t="26262" r="28636" b="34276"/>
          <a:stretch/>
        </p:blipFill>
        <p:spPr>
          <a:xfrm>
            <a:off x="1126986" y="1236639"/>
            <a:ext cx="6609390" cy="292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26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45F05-10CB-4F70-72D1-069A6C493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33A212CC-18D1-D1DD-0A16-D0D563F28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Espaço Reservado para Texto 35">
            <a:extLst>
              <a:ext uri="{FF2B5EF4-FFF2-40B4-BE49-F238E27FC236}">
                <a16:creationId xmlns:a16="http://schemas.microsoft.com/office/drawing/2014/main" id="{F0FCF2B5-D40A-08C0-9135-9A25722A69F9}"/>
              </a:ext>
            </a:extLst>
          </p:cNvPr>
          <p:cNvSpPr txBox="1">
            <a:spLocks/>
          </p:cNvSpPr>
          <p:nvPr/>
        </p:nvSpPr>
        <p:spPr>
          <a:xfrm>
            <a:off x="323690" y="264822"/>
            <a:ext cx="3886360" cy="509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0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300" dirty="0">
                <a:latin typeface="+mj-lt"/>
              </a:rPr>
              <a:t>SECUNDARY ENDPOINT</a:t>
            </a:r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F23E6853-F33B-B0EB-4C55-C8013E9F9058}"/>
              </a:ext>
            </a:extLst>
          </p:cNvPr>
          <p:cNvSpPr txBox="1">
            <a:spLocks/>
          </p:cNvSpPr>
          <p:nvPr/>
        </p:nvSpPr>
        <p:spPr>
          <a:xfrm>
            <a:off x="358695" y="655564"/>
            <a:ext cx="6822082" cy="321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/>
              <a:t>Clinical </a:t>
            </a:r>
            <a:r>
              <a:rPr lang="pt-BR" sz="1600" b="1" dirty="0" err="1"/>
              <a:t>Events</a:t>
            </a:r>
            <a:r>
              <a:rPr lang="pt-BR" sz="1600" b="1" dirty="0"/>
              <a:t> after 24 Weeks</a:t>
            </a:r>
          </a:p>
        </p:txBody>
      </p:sp>
      <p:sp>
        <p:nvSpPr>
          <p:cNvPr id="9" name="Espaço Reservado para Texto 12">
            <a:extLst>
              <a:ext uri="{FF2B5EF4-FFF2-40B4-BE49-F238E27FC236}">
                <a16:creationId xmlns:a16="http://schemas.microsoft.com/office/drawing/2014/main" id="{7BC10C6F-CF87-727A-35DC-19E5030EAC2C}"/>
              </a:ext>
            </a:extLst>
          </p:cNvPr>
          <p:cNvSpPr txBox="1">
            <a:spLocks/>
          </p:cNvSpPr>
          <p:nvPr/>
        </p:nvSpPr>
        <p:spPr>
          <a:xfrm>
            <a:off x="853095" y="4506586"/>
            <a:ext cx="6967796" cy="483718"/>
          </a:xfrm>
          <a:prstGeom prst="rect">
            <a:avLst/>
          </a:prstGeom>
          <a:solidFill>
            <a:srgbClr val="FEF4F5"/>
          </a:solidFill>
          <a:ln>
            <a:solidFill>
              <a:srgbClr val="C10E2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Lower rate of clinical events with no difference between groups</a:t>
            </a:r>
            <a:endParaRPr kumimoji="0" lang="pt-BR" alt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E4A9AE6-591B-F31E-4641-03C429F3DE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879" t="24512" r="30303" b="40875"/>
          <a:stretch/>
        </p:blipFill>
        <p:spPr>
          <a:xfrm>
            <a:off x="790191" y="1137918"/>
            <a:ext cx="7113827" cy="33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27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1798F-0BFA-4476-88ED-7757590AD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FA73258-D06C-7C75-75CB-B040118719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239" t="29966" r="20357" b="15597"/>
          <a:stretch/>
        </p:blipFill>
        <p:spPr>
          <a:xfrm>
            <a:off x="290079" y="1003502"/>
            <a:ext cx="8228526" cy="4037605"/>
          </a:xfrm>
          <a:prstGeom prst="rect">
            <a:avLst/>
          </a:prstGeom>
        </p:spPr>
      </p:pic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0F623EB1-0A99-F499-DD45-B954D05A3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Espaço Reservado para Texto 35">
            <a:extLst>
              <a:ext uri="{FF2B5EF4-FFF2-40B4-BE49-F238E27FC236}">
                <a16:creationId xmlns:a16="http://schemas.microsoft.com/office/drawing/2014/main" id="{E513107B-8C13-8D41-9F12-2C9091FE904B}"/>
              </a:ext>
            </a:extLst>
          </p:cNvPr>
          <p:cNvSpPr txBox="1">
            <a:spLocks/>
          </p:cNvSpPr>
          <p:nvPr/>
        </p:nvSpPr>
        <p:spPr>
          <a:xfrm>
            <a:off x="218915" y="225555"/>
            <a:ext cx="3886360" cy="509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0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300" dirty="0">
                <a:latin typeface="+mj-lt"/>
              </a:rPr>
              <a:t>SECUNDARY ENDPOINT</a:t>
            </a:r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662F191C-40B7-28B1-D89C-14F2F13A8E12}"/>
              </a:ext>
            </a:extLst>
          </p:cNvPr>
          <p:cNvSpPr txBox="1">
            <a:spLocks/>
          </p:cNvSpPr>
          <p:nvPr/>
        </p:nvSpPr>
        <p:spPr>
          <a:xfrm>
            <a:off x="625395" y="1219681"/>
            <a:ext cx="6822082" cy="3216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400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E16BF54-35C9-466C-A5EA-7765638F7843}"/>
              </a:ext>
            </a:extLst>
          </p:cNvPr>
          <p:cNvSpPr txBox="1"/>
          <p:nvPr/>
        </p:nvSpPr>
        <p:spPr>
          <a:xfrm>
            <a:off x="218915" y="566561"/>
            <a:ext cx="86011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Safety Endpoints and Variations in Hemodynamic and Laboratory Parameters</a:t>
            </a:r>
            <a:endParaRPr lang="pt-BR" sz="1600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6517073-1302-DF5B-BBE8-69769C7777BB}"/>
              </a:ext>
            </a:extLst>
          </p:cNvPr>
          <p:cNvSpPr/>
          <p:nvPr/>
        </p:nvSpPr>
        <p:spPr>
          <a:xfrm>
            <a:off x="458827" y="1668322"/>
            <a:ext cx="7916246" cy="243605"/>
          </a:xfrm>
          <a:prstGeom prst="rect">
            <a:avLst/>
          </a:prstGeom>
          <a:noFill/>
          <a:ln w="19050">
            <a:solidFill>
              <a:srgbClr val="C10E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56065ED-DE82-FDEC-6715-8FDA144C56FB}"/>
              </a:ext>
            </a:extLst>
          </p:cNvPr>
          <p:cNvSpPr/>
          <p:nvPr/>
        </p:nvSpPr>
        <p:spPr>
          <a:xfrm>
            <a:off x="458827" y="3294113"/>
            <a:ext cx="7916245" cy="243605"/>
          </a:xfrm>
          <a:prstGeom prst="rect">
            <a:avLst/>
          </a:prstGeom>
          <a:noFill/>
          <a:ln w="19050">
            <a:solidFill>
              <a:srgbClr val="C10E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444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>
            <a:extLst>
              <a:ext uri="{FF2B5EF4-FFF2-40B4-BE49-F238E27FC236}">
                <a16:creationId xmlns:a16="http://schemas.microsoft.com/office/drawing/2014/main" id="{1439081E-7C55-2A4B-82BD-EA9784A93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08" y="3138361"/>
            <a:ext cx="3018719" cy="623275"/>
          </a:xfrm>
        </p:spPr>
        <p:txBody>
          <a:bodyPr>
            <a:noAutofit/>
          </a:bodyPr>
          <a:lstStyle/>
          <a:p>
            <a:r>
              <a:rPr lang="en-US" sz="2500" dirty="0"/>
              <a:t>Limitations</a:t>
            </a:r>
          </a:p>
        </p:txBody>
      </p:sp>
      <p:sp>
        <p:nvSpPr>
          <p:cNvPr id="4" name="Section 1 Copy">
            <a:extLst>
              <a:ext uri="{FF2B5EF4-FFF2-40B4-BE49-F238E27FC236}">
                <a16:creationId xmlns:a16="http://schemas.microsoft.com/office/drawing/2014/main" id="{B3F04B63-4AC0-4E40-8D30-F38776945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508" y="3578027"/>
            <a:ext cx="2590399" cy="855170"/>
          </a:xfrm>
          <a:solidFill>
            <a:srgbClr val="FEF4F5"/>
          </a:solidFill>
        </p:spPr>
        <p:txBody>
          <a:bodyPr anchor="ctr">
            <a:normAutofit fontScale="92500"/>
          </a:bodyPr>
          <a:lstStyle/>
          <a:p>
            <a:pPr algn="ctr"/>
            <a:endParaRPr lang="en-US" sz="1600" kern="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sz="23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Single center study</a:t>
            </a:r>
            <a:endParaRPr lang="en-US" sz="2300" kern="1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endParaRPr lang="en-US" sz="1600" dirty="0"/>
          </a:p>
        </p:txBody>
      </p:sp>
      <p:sp>
        <p:nvSpPr>
          <p:cNvPr id="8" name="Section 3 Copy">
            <a:extLst>
              <a:ext uri="{FF2B5EF4-FFF2-40B4-BE49-F238E27FC236}">
                <a16:creationId xmlns:a16="http://schemas.microsoft.com/office/drawing/2014/main" id="{E69B2CA1-CCB7-F14A-BF86-D18528FE480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04714" y="3578026"/>
            <a:ext cx="2590399" cy="855170"/>
          </a:xfrm>
          <a:solidFill>
            <a:srgbClr val="FEF4F5"/>
          </a:solidFill>
        </p:spPr>
        <p:txBody>
          <a:bodyPr anchor="ctr">
            <a:normAutofit/>
          </a:bodyPr>
          <a:lstStyle/>
          <a:p>
            <a:pPr algn="ctr"/>
            <a:r>
              <a:rPr lang="en-US" sz="1800" dirty="0"/>
              <a:t>Follow-up of 24 weeks</a:t>
            </a:r>
          </a:p>
        </p:txBody>
      </p:sp>
      <p:sp>
        <p:nvSpPr>
          <p:cNvPr id="6" name="Section 2 Copy">
            <a:extLst>
              <a:ext uri="{FF2B5EF4-FFF2-40B4-BE49-F238E27FC236}">
                <a16:creationId xmlns:a16="http://schemas.microsoft.com/office/drawing/2014/main" id="{5A459737-D719-BB41-9989-7505A0CD5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9921" y="3578027"/>
            <a:ext cx="2423743" cy="855169"/>
          </a:xfrm>
          <a:solidFill>
            <a:srgbClr val="FEF4F5"/>
          </a:solidFill>
        </p:spPr>
        <p:txBody>
          <a:bodyPr anchor="ctr">
            <a:normAutofit/>
          </a:bodyPr>
          <a:lstStyle/>
          <a:p>
            <a:pPr algn="ctr"/>
            <a:r>
              <a:rPr lang="en-US" sz="1800" kern="100" dirty="0">
                <a:latin typeface="Arial" panose="020B0604020202020204" pitchFamily="34" charset="0"/>
                <a:ea typeface="Arial" panose="020B0604020202020204" pitchFamily="34" charset="0"/>
              </a:rPr>
              <a:t>Limited sample size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90730E5E-40F7-454A-8638-62BA8258C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E002980-16E4-2F41-9BFA-6ED53EE5148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Page Title">
            <a:extLst>
              <a:ext uri="{FF2B5EF4-FFF2-40B4-BE49-F238E27FC236}">
                <a16:creationId xmlns:a16="http://schemas.microsoft.com/office/drawing/2014/main" id="{29E55A4E-66D4-C540-E02F-8BC4DE26A83B}"/>
              </a:ext>
            </a:extLst>
          </p:cNvPr>
          <p:cNvSpPr txBox="1">
            <a:spLocks/>
          </p:cNvSpPr>
          <p:nvPr/>
        </p:nvSpPr>
        <p:spPr>
          <a:xfrm>
            <a:off x="500336" y="217610"/>
            <a:ext cx="4685124" cy="418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kern="100" dirty="0" err="1">
                <a:effectLst/>
                <a:ea typeface="Arial" panose="020B0604020202020204" pitchFamily="34" charset="0"/>
              </a:rPr>
              <a:t>StrENGHTS</a:t>
            </a:r>
            <a:endParaRPr lang="en-US" sz="25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1702E5A-F033-CD68-D01D-8842613EA0C8}"/>
              </a:ext>
            </a:extLst>
          </p:cNvPr>
          <p:cNvSpPr txBox="1"/>
          <p:nvPr/>
        </p:nvSpPr>
        <p:spPr>
          <a:xfrm>
            <a:off x="549719" y="2140330"/>
            <a:ext cx="8257516" cy="8309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endParaRPr lang="en-US" sz="1600" b="1" kern="1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600" b="1" kern="100" dirty="0">
                <a:latin typeface="Arial" panose="020B0604020202020204" pitchFamily="34" charset="0"/>
                <a:ea typeface="Arial" panose="020B0604020202020204" pitchFamily="34" charset="0"/>
              </a:rPr>
              <a:t>New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b="1" kern="100" dirty="0"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onitoring techniques </a:t>
            </a:r>
            <a:r>
              <a:rPr lang="en-US" sz="16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including hs-TnI, GLS, and CMR.</a:t>
            </a:r>
          </a:p>
          <a:p>
            <a:endParaRPr lang="en-US" sz="1600" kern="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2539D26-B5E5-5404-DAC1-3873BD23B148}"/>
              </a:ext>
            </a:extLst>
          </p:cNvPr>
          <p:cNvSpPr txBox="1"/>
          <p:nvPr/>
        </p:nvSpPr>
        <p:spPr>
          <a:xfrm>
            <a:off x="549719" y="894683"/>
            <a:ext cx="8257516" cy="5847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21512"/>
                </a:solidFill>
              </a:rPr>
              <a:t>D</a:t>
            </a:r>
            <a:r>
              <a:rPr lang="en-US" sz="1600" b="1" i="0" dirty="0">
                <a:solidFill>
                  <a:srgbClr val="121512"/>
                </a:solidFill>
                <a:effectLst/>
              </a:rPr>
              <a:t>esign</a:t>
            </a:r>
            <a:r>
              <a:rPr lang="en-US" sz="1600" dirty="0">
                <a:solidFill>
                  <a:srgbClr val="121512"/>
                </a:solidFill>
              </a:rPr>
              <a:t> (randomized, double-blind, placebo-controlled</a:t>
            </a:r>
            <a:r>
              <a:rPr lang="en-US" sz="1600" b="0" i="0" dirty="0">
                <a:solidFill>
                  <a:srgbClr val="121512"/>
                </a:solidFill>
                <a:effectLst/>
              </a:rPr>
              <a:t>) contributes to reliable evidences</a:t>
            </a:r>
          </a:p>
          <a:p>
            <a:endParaRPr lang="en-US" sz="1600" kern="100" dirty="0">
              <a:ea typeface="Arial" panose="020B0604020202020204" pitchFamily="34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4237102-BA7C-EA34-D505-539D7647202E}"/>
              </a:ext>
            </a:extLst>
          </p:cNvPr>
          <p:cNvSpPr txBox="1"/>
          <p:nvPr/>
        </p:nvSpPr>
        <p:spPr>
          <a:xfrm>
            <a:off x="549718" y="1363418"/>
            <a:ext cx="8257517" cy="5847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121512"/>
                </a:solidFill>
                <a:effectLst/>
              </a:rPr>
              <a:t>New approach </a:t>
            </a:r>
            <a:r>
              <a:rPr lang="en-US" sz="1600" b="0" i="0" dirty="0">
                <a:solidFill>
                  <a:srgbClr val="121512"/>
                </a:solidFill>
                <a:effectLst/>
              </a:rPr>
              <a:t>to identify </a:t>
            </a:r>
            <a:r>
              <a:rPr lang="en-US" sz="1600" b="0" i="0" u="sng" dirty="0">
                <a:solidFill>
                  <a:srgbClr val="121512"/>
                </a:solidFill>
                <a:effectLst/>
              </a:rPr>
              <a:t>high-risk</a:t>
            </a:r>
            <a:r>
              <a:rPr lang="en-US" sz="1600" b="0" i="0" dirty="0">
                <a:solidFill>
                  <a:srgbClr val="121512"/>
                </a:solidFill>
                <a:effectLst/>
              </a:rPr>
              <a:t> patients for cardiotoxicity with </a:t>
            </a:r>
            <a:r>
              <a:rPr lang="en-US" sz="1600" b="0" i="0" u="sng" dirty="0">
                <a:solidFill>
                  <a:srgbClr val="121512"/>
                </a:solidFill>
                <a:effectLst/>
              </a:rPr>
              <a:t>low-dose anthracyclines</a:t>
            </a:r>
          </a:p>
          <a:p>
            <a:endParaRPr lang="pt-BR" sz="1600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4B3D878-C7D2-A0BA-D0C6-9D56D4EB6A82}"/>
              </a:ext>
            </a:extLst>
          </p:cNvPr>
          <p:cNvSpPr txBox="1"/>
          <p:nvPr/>
        </p:nvSpPr>
        <p:spPr>
          <a:xfrm>
            <a:off x="549719" y="1875253"/>
            <a:ext cx="8257516" cy="338554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121512"/>
                </a:solidFill>
                <a:effectLst/>
              </a:rPr>
              <a:t>Early detection </a:t>
            </a:r>
            <a:r>
              <a:rPr lang="en-US" sz="1600" b="0" i="0" dirty="0">
                <a:solidFill>
                  <a:srgbClr val="121512"/>
                </a:solidFill>
                <a:effectLst/>
              </a:rPr>
              <a:t>of ventricular dysfunction</a:t>
            </a:r>
          </a:p>
        </p:txBody>
      </p:sp>
    </p:spTree>
    <p:extLst>
      <p:ext uri="{BB962C8B-B14F-4D97-AF65-F5344CB8AC3E}">
        <p14:creationId xmlns:p14="http://schemas.microsoft.com/office/powerpoint/2010/main" val="2748133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>
            <a:extLst>
              <a:ext uri="{FF2B5EF4-FFF2-40B4-BE49-F238E27FC236}">
                <a16:creationId xmlns:a16="http://schemas.microsoft.com/office/drawing/2014/main" id="{1439081E-7C55-2A4B-82BD-EA9784A93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62" y="405093"/>
            <a:ext cx="8268020" cy="418210"/>
          </a:xfrm>
        </p:spPr>
        <p:txBody>
          <a:bodyPr>
            <a:noAutofit/>
          </a:bodyPr>
          <a:lstStyle/>
          <a:p>
            <a:r>
              <a:rPr lang="en-US" sz="2500" dirty="0"/>
              <a:t>CONCLUSION</a:t>
            </a:r>
          </a:p>
        </p:txBody>
      </p:sp>
      <p:sp>
        <p:nvSpPr>
          <p:cNvPr id="10" name="Section 4 Copy">
            <a:extLst>
              <a:ext uri="{FF2B5EF4-FFF2-40B4-BE49-F238E27FC236}">
                <a16:creationId xmlns:a16="http://schemas.microsoft.com/office/drawing/2014/main" id="{08D3E0BF-4BFB-E84E-9745-62157B6E31C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364562" y="3654905"/>
            <a:ext cx="8378985" cy="676345"/>
          </a:xfrm>
          <a:solidFill>
            <a:srgbClr val="FEF4F5"/>
          </a:solidFill>
          <a:ln>
            <a:solidFill>
              <a:srgbClr val="C10E2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800" b="1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</a:t>
            </a:r>
            <a:r>
              <a:rPr lang="en-US" sz="18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SARAH TRIAL </a:t>
            </a:r>
            <a:r>
              <a:rPr lang="en-US" sz="1800" b="1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 the first study to demonstrate the cardioprotective potential of </a:t>
            </a:r>
            <a:r>
              <a:rPr lang="en-US" sz="1800" b="1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ARNi</a:t>
            </a:r>
            <a:r>
              <a:rPr lang="en-US" sz="1800" b="1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high-risk patients receiving ATN therapy</a:t>
            </a:r>
            <a:r>
              <a:rPr lang="en-US" sz="1800" b="1" kern="100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algn="ctr"/>
            <a:endParaRPr lang="en-US" sz="1800" b="1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5EC8C52F-5007-2542-BB17-20150F578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D89A5699-3E51-0F42-B488-0F4627D3CE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Footer Logo">
            <a:extLst>
              <a:ext uri="{FF2B5EF4-FFF2-40B4-BE49-F238E27FC236}">
                <a16:creationId xmlns:a16="http://schemas.microsoft.com/office/drawing/2014/main" id="{F7D290E3-F543-7745-A958-54559495BE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90730E5E-40F7-454A-8638-62BA8258C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E002980-16E4-2F41-9BFA-6ED53EE5148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8F4381D-A6F9-B286-70B7-21CFEA350750}"/>
              </a:ext>
            </a:extLst>
          </p:cNvPr>
          <p:cNvSpPr txBox="1"/>
          <p:nvPr/>
        </p:nvSpPr>
        <p:spPr>
          <a:xfrm>
            <a:off x="597090" y="1454621"/>
            <a:ext cx="85469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Reduced cardiotoxicity</a:t>
            </a:r>
            <a:r>
              <a:rPr lang="en-US" sz="1600" dirty="0">
                <a:solidFill>
                  <a:srgbClr val="FF0000"/>
                </a:solidFill>
              </a:rPr>
              <a:t>: </a:t>
            </a:r>
            <a:r>
              <a:rPr lang="en-US" sz="1600" dirty="0"/>
              <a:t>assessed by </a:t>
            </a:r>
            <a:r>
              <a:rPr lang="en-US" sz="1600" u="sng" dirty="0"/>
              <a:t>GLS reduction greater than &gt;15</a:t>
            </a:r>
            <a:r>
              <a:rPr lang="en-US" sz="1600" dirty="0"/>
              <a:t>% in patients with </a:t>
            </a:r>
            <a:r>
              <a:rPr lang="en-US" sz="1600" u="sng" dirty="0"/>
              <a:t>elevated hs-TnI after ANT therapy.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Improved remodeling</a:t>
            </a:r>
            <a:r>
              <a:rPr lang="en-US" sz="1600" dirty="0">
                <a:solidFill>
                  <a:srgbClr val="FF0000"/>
                </a:solidFill>
              </a:rPr>
              <a:t>: </a:t>
            </a:r>
            <a:r>
              <a:rPr lang="en-US" sz="1600" dirty="0"/>
              <a:t>Showed </a:t>
            </a:r>
            <a:r>
              <a:rPr lang="en-US" sz="1600" u="sng" dirty="0"/>
              <a:t>better parameters involved in LV remodeling</a:t>
            </a:r>
            <a:r>
              <a:rPr lang="en-US" sz="1600" dirty="0"/>
              <a:t> in ECHO (LVEDV with a trend toward LVEF) and CMR  (LVEF and LVESV) compared to placebo.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Safety</a:t>
            </a:r>
            <a:r>
              <a:rPr lang="en-US" sz="1600" dirty="0">
                <a:solidFill>
                  <a:srgbClr val="FF0000"/>
                </a:solidFill>
              </a:rPr>
              <a:t>: </a:t>
            </a:r>
            <a:r>
              <a:rPr lang="en-US" sz="1600" dirty="0"/>
              <a:t>Well-tolerated with </a:t>
            </a:r>
            <a:r>
              <a:rPr lang="en-US" sz="1600" u="sng" dirty="0"/>
              <a:t>no serious adverse events</a:t>
            </a:r>
            <a:endParaRPr lang="pt-BR" sz="1600" u="sng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1F2118-6C1D-24BB-DE51-3275BD91AA86}"/>
              </a:ext>
            </a:extLst>
          </p:cNvPr>
          <p:cNvSpPr txBox="1"/>
          <p:nvPr/>
        </p:nvSpPr>
        <p:spPr>
          <a:xfrm>
            <a:off x="296008" y="1064456"/>
            <a:ext cx="83365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/>
              <a:t>ARNi</a:t>
            </a:r>
            <a:r>
              <a:rPr lang="en-US" sz="1600" b="1" dirty="0"/>
              <a:t> group in SARAH trial showed</a:t>
            </a:r>
            <a:r>
              <a:rPr lang="en-US" sz="1600" dirty="0"/>
              <a:t>: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0791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line">
            <a:extLst>
              <a:ext uri="{FF2B5EF4-FFF2-40B4-BE49-F238E27FC236}">
                <a16:creationId xmlns:a16="http://schemas.microsoft.com/office/drawing/2014/main" id="{7A3985C2-D180-DBC7-637D-892D0319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2657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>
            <a:extLst>
              <a:ext uri="{FF2B5EF4-FFF2-40B4-BE49-F238E27FC236}">
                <a16:creationId xmlns:a16="http://schemas.microsoft.com/office/drawing/2014/main" id="{4767A415-0514-9049-91FB-C794611A7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13" y="259421"/>
            <a:ext cx="8268020" cy="537069"/>
          </a:xfrm>
        </p:spPr>
        <p:txBody>
          <a:bodyPr>
            <a:noAutofit/>
          </a:bodyPr>
          <a:lstStyle/>
          <a:p>
            <a:r>
              <a:rPr lang="en-US" dirty="0"/>
              <a:t>Disclosures</a:t>
            </a:r>
          </a:p>
        </p:txBody>
      </p:sp>
      <p:sp>
        <p:nvSpPr>
          <p:cNvPr id="16" name="Page Subtitle">
            <a:extLst>
              <a:ext uri="{FF2B5EF4-FFF2-40B4-BE49-F238E27FC236}">
                <a16:creationId xmlns:a16="http://schemas.microsoft.com/office/drawing/2014/main" id="{4A54294A-43B6-2549-8870-D953921EAB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9327" y="2096766"/>
            <a:ext cx="8705345" cy="2429178"/>
          </a:xfrm>
        </p:spPr>
        <p:txBody>
          <a:bodyPr>
            <a:normAutofit/>
          </a:bodyPr>
          <a:lstStyle/>
          <a:p>
            <a:r>
              <a:rPr lang="en-US" sz="1300" b="0" dirty="0" err="1"/>
              <a:t>Marcely</a:t>
            </a:r>
            <a:r>
              <a:rPr lang="en-US" sz="1300" b="0" dirty="0"/>
              <a:t> </a:t>
            </a:r>
            <a:r>
              <a:rPr lang="en-US" sz="1300" b="0" dirty="0" err="1"/>
              <a:t>Gimenes</a:t>
            </a:r>
            <a:r>
              <a:rPr lang="en-US" sz="1300" b="0" dirty="0"/>
              <a:t> Bonatto, M.D. – Speaker: Novartis, AstraZeneca, Boehringer, Bayer, Merck, Novo Nordisk, </a:t>
            </a:r>
            <a:r>
              <a:rPr lang="en-US" sz="1300" b="0" dirty="0" err="1"/>
              <a:t>Viatris</a:t>
            </a:r>
            <a:endParaRPr lang="en-US" sz="1300" b="0" dirty="0"/>
          </a:p>
        </p:txBody>
      </p:sp>
      <p:sp>
        <p:nvSpPr>
          <p:cNvPr id="8" name="Slide Number ">
            <a:extLst>
              <a:ext uri="{FF2B5EF4-FFF2-40B4-BE49-F238E27FC236}">
                <a16:creationId xmlns:a16="http://schemas.microsoft.com/office/drawing/2014/main" id="{EEF3832A-5224-9442-84BF-BE7342781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2588B39-E7E0-E440-80CD-D4458BA784F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05413D2-80FB-8EA0-91DF-90B3686A0DD7}"/>
              </a:ext>
            </a:extLst>
          </p:cNvPr>
          <p:cNvSpPr txBox="1"/>
          <p:nvPr/>
        </p:nvSpPr>
        <p:spPr>
          <a:xfrm>
            <a:off x="322822" y="1109811"/>
            <a:ext cx="8134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Disclosure of financial relationships refers to speaker engagements, participation in clinical studies, advisory board roles, and travel support.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02182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61266-74B7-C860-E0F7-551157D07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eadline">
            <a:extLst>
              <a:ext uri="{FF2B5EF4-FFF2-40B4-BE49-F238E27FC236}">
                <a16:creationId xmlns:a16="http://schemas.microsoft.com/office/drawing/2014/main" id="{471B40B2-7DDE-A071-29B0-6B4101F68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5" y="206577"/>
            <a:ext cx="8268020" cy="1075902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014ED80A-67C4-51D0-6044-BECC73BCC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9" name="Secondary Subhead 1">
            <a:extLst>
              <a:ext uri="{FF2B5EF4-FFF2-40B4-BE49-F238E27FC236}">
                <a16:creationId xmlns:a16="http://schemas.microsoft.com/office/drawing/2014/main" id="{C87FE28A-C593-DA76-84CC-DC7A6EF4F60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44315" y="717512"/>
            <a:ext cx="2423743" cy="458982"/>
          </a:xfrm>
        </p:spPr>
        <p:txBody>
          <a:bodyPr anchor="ctr"/>
          <a:lstStyle/>
          <a:p>
            <a:r>
              <a:rPr lang="en-US"/>
              <a:t>Anthracycline</a:t>
            </a:r>
            <a:endParaRPr lang="en-US" dirty="0"/>
          </a:p>
        </p:txBody>
      </p:sp>
      <p:sp>
        <p:nvSpPr>
          <p:cNvPr id="40" name="Secondary Subhead 2">
            <a:extLst>
              <a:ext uri="{FF2B5EF4-FFF2-40B4-BE49-F238E27FC236}">
                <a16:creationId xmlns:a16="http://schemas.microsoft.com/office/drawing/2014/main" id="{EDFD6EA0-BA4B-617A-CBC6-322349454D3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28365" y="1190000"/>
            <a:ext cx="2423743" cy="458982"/>
          </a:xfrm>
        </p:spPr>
        <p:txBody>
          <a:bodyPr anchor="ctr"/>
          <a:lstStyle/>
          <a:p>
            <a:r>
              <a:rPr lang="en-US" dirty="0"/>
              <a:t>Cardiotoxicity</a:t>
            </a:r>
          </a:p>
        </p:txBody>
      </p:sp>
      <p:sp>
        <p:nvSpPr>
          <p:cNvPr id="10" name="Footer Text 1">
            <a:extLst>
              <a:ext uri="{FF2B5EF4-FFF2-40B4-BE49-F238E27FC236}">
                <a16:creationId xmlns:a16="http://schemas.microsoft.com/office/drawing/2014/main" id="{AEA0E883-0145-E91A-5D49-68F8C3DE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140" y="4650115"/>
            <a:ext cx="7975761" cy="643491"/>
          </a:xfrm>
          <a:prstGeom prst="rect">
            <a:avLst/>
          </a:prstGeom>
        </p:spPr>
        <p:txBody>
          <a:bodyPr/>
          <a:lstStyle/>
          <a:p>
            <a:r>
              <a:rPr lang="en-US" sz="700" kern="100">
                <a:effectLst/>
                <a:ea typeface="Arial" panose="020B0604020202020204" pitchFamily="34" charset="0"/>
              </a:rPr>
              <a:t>1.Vejpongsa P, Yeh ET. Prevention of anthracycline-induced cardiotoxicity: challenges and opportunities. J Am Coll Cardiol 2014;64(9):938-45.</a:t>
            </a:r>
          </a:p>
          <a:p>
            <a:r>
              <a:rPr lang="en-US" sz="700"/>
              <a:t>2. </a:t>
            </a:r>
            <a:r>
              <a:rPr lang="en-US" sz="700" kern="100">
                <a:effectLst/>
                <a:ea typeface="Arial" panose="020B0604020202020204" pitchFamily="34" charset="0"/>
              </a:rPr>
              <a:t>Cardinale D, ET.Using biomarkers to predict and to prevent cardiotoxicity of cancer therapy. </a:t>
            </a:r>
            <a:r>
              <a:rPr lang="pt-BR" sz="700" kern="100">
                <a:effectLst/>
                <a:ea typeface="Arial" panose="020B0604020202020204" pitchFamily="34" charset="0"/>
              </a:rPr>
              <a:t>Expert Rev Mol Diagn 2017;17(3):245-56.</a:t>
            </a:r>
            <a:endParaRPr lang="pt-BR" sz="700" kern="100">
              <a:effectLst/>
              <a:ea typeface="Calibri" panose="020F0502020204030204" pitchFamily="34" charset="0"/>
            </a:endParaRPr>
          </a:p>
          <a:p>
            <a:r>
              <a:rPr lang="en-US" sz="700"/>
              <a:t>3. </a:t>
            </a:r>
            <a:r>
              <a:rPr lang="en-US" sz="700" b="0" i="0">
                <a:effectLst/>
              </a:rPr>
              <a:t>Bernstein D. Anthracycline Cardiotoxicity: Worrisome Enough to Have You Quaking? Circ Res. 2018 Jan 19;122(2):188-190.</a:t>
            </a:r>
            <a:endParaRPr lang="en-US" sz="700" dirty="0"/>
          </a:p>
        </p:txBody>
      </p:sp>
      <p:sp>
        <p:nvSpPr>
          <p:cNvPr id="35" name="Body Copy 1">
            <a:extLst>
              <a:ext uri="{FF2B5EF4-FFF2-40B4-BE49-F238E27FC236}">
                <a16:creationId xmlns:a16="http://schemas.microsoft.com/office/drawing/2014/main" id="{E0B3867A-13C8-85D8-0E51-F72D8B4C3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8933" y="820950"/>
            <a:ext cx="7625067" cy="2938221"/>
          </a:xfrm>
        </p:spPr>
        <p:txBody>
          <a:bodyPr>
            <a:normAutofit/>
          </a:bodyPr>
          <a:lstStyle/>
          <a:p>
            <a:r>
              <a:rPr lang="en-US" sz="1100" b="1" dirty="0"/>
              <a:t>Dose-dependent risk of cardiotoxicity</a:t>
            </a:r>
            <a:r>
              <a:rPr lang="en-US" sz="1100" dirty="0"/>
              <a:t>, ranging from </a:t>
            </a:r>
            <a:r>
              <a:rPr lang="en-US" sz="1100" b="1" dirty="0"/>
              <a:t>10% to 65%, </a:t>
            </a:r>
            <a:r>
              <a:rPr lang="en-US" sz="1100" dirty="0"/>
              <a:t>which may limit treatment or increase morbidity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1A5510E-4E94-6D8C-3D49-02715DB98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89" t="21385" r="18796" b="20261"/>
          <a:stretch/>
        </p:blipFill>
        <p:spPr>
          <a:xfrm>
            <a:off x="368140" y="1586519"/>
            <a:ext cx="4888307" cy="26766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79BE1B2-BB4F-E3AD-4C18-4895A93BEF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66" t="20871" r="39878" b="8339"/>
          <a:stretch/>
        </p:blipFill>
        <p:spPr>
          <a:xfrm>
            <a:off x="5678990" y="1691197"/>
            <a:ext cx="2886701" cy="249602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C503F5E-779A-AC6D-FE43-1FF657AEB259}"/>
              </a:ext>
            </a:extLst>
          </p:cNvPr>
          <p:cNvSpPr txBox="1"/>
          <p:nvPr/>
        </p:nvSpPr>
        <p:spPr>
          <a:xfrm>
            <a:off x="6283415" y="1341205"/>
            <a:ext cx="61817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Sacubitril-Valsartan</a:t>
            </a:r>
          </a:p>
        </p:txBody>
      </p:sp>
    </p:spTree>
    <p:extLst>
      <p:ext uri="{BB962C8B-B14F-4D97-AF65-F5344CB8AC3E}">
        <p14:creationId xmlns:p14="http://schemas.microsoft.com/office/powerpoint/2010/main" val="111524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D125F388-D792-5D63-5C8F-212ED9C8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22" y="309657"/>
            <a:ext cx="8268020" cy="1075902"/>
          </a:xfrm>
        </p:spPr>
        <p:txBody>
          <a:bodyPr>
            <a:noAutofit/>
          </a:bodyPr>
          <a:lstStyle/>
          <a:p>
            <a:r>
              <a:rPr lang="pt-BR" dirty="0" err="1"/>
              <a:t>HypothesES</a:t>
            </a:r>
            <a:endParaRPr lang="pt-BR" dirty="0"/>
          </a:p>
        </p:txBody>
      </p:sp>
      <p:sp>
        <p:nvSpPr>
          <p:cNvPr id="35" name="Espaço Reservado para Conteúdo 34">
            <a:extLst>
              <a:ext uri="{FF2B5EF4-FFF2-40B4-BE49-F238E27FC236}">
                <a16:creationId xmlns:a16="http://schemas.microsoft.com/office/drawing/2014/main" id="{5B2ABE94-4744-23F5-CFF3-BF2B20BE0A40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264022" y="1385559"/>
            <a:ext cx="8615955" cy="2372381"/>
          </a:xfrm>
          <a:prstGeom prst="rect">
            <a:avLst/>
          </a:prstGeom>
          <a:noFill/>
          <a:ln w="28575">
            <a:noFill/>
          </a:ln>
        </p:spPr>
        <p:txBody>
          <a:bodyPr wrap="square" anchor="ctr">
            <a:spAutoFit/>
          </a:bodyPr>
          <a:lstStyle/>
          <a:p>
            <a:pPr indent="-1270" algn="ctr">
              <a:spcAft>
                <a:spcPts val="800"/>
              </a:spcAft>
            </a:pPr>
            <a:endParaRPr lang="en-US" sz="2000" b="1" dirty="0"/>
          </a:p>
          <a:p>
            <a:pPr indent="-1270" algn="ctr">
              <a:spcAft>
                <a:spcPts val="800"/>
              </a:spcAft>
            </a:pPr>
            <a:r>
              <a:rPr lang="en-US" sz="2400" b="1" dirty="0"/>
              <a:t>Sacubitril-Valsartan is effective in preventing cardiotoxicity  in high-risk patients undergoing anthracycline treatment</a:t>
            </a:r>
          </a:p>
          <a:p>
            <a:pPr indent="-1270" algn="ctr">
              <a:spcAft>
                <a:spcPts val="800"/>
              </a:spcAft>
            </a:pPr>
            <a:endParaRPr lang="en-US" sz="2000" b="1" dirty="0"/>
          </a:p>
        </p:txBody>
      </p:sp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DA79FA0D-8BCD-721A-7CE7-7811CC381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4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eadline">
            <a:extLst>
              <a:ext uri="{FF2B5EF4-FFF2-40B4-BE49-F238E27FC236}">
                <a16:creationId xmlns:a16="http://schemas.microsoft.com/office/drawing/2014/main" id="{633B1CCC-2A3B-2603-0D21-392DD1CEB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66" y="286737"/>
            <a:ext cx="8268020" cy="1075902"/>
          </a:xfrm>
        </p:spPr>
        <p:txBody>
          <a:bodyPr/>
          <a:lstStyle/>
          <a:p>
            <a:r>
              <a:rPr lang="en-US" sz="2500" dirty="0"/>
              <a:t>SARAH Trial</a:t>
            </a:r>
            <a:endParaRPr lang="en-US" dirty="0"/>
          </a:p>
        </p:txBody>
      </p:sp>
      <p:sp>
        <p:nvSpPr>
          <p:cNvPr id="42" name="Primary Subhead">
            <a:extLst>
              <a:ext uri="{FF2B5EF4-FFF2-40B4-BE49-F238E27FC236}">
                <a16:creationId xmlns:a16="http://schemas.microsoft.com/office/drawing/2014/main" id="{5BF31190-8FDF-BDFC-3421-6820334F3C4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7166" y="686709"/>
            <a:ext cx="6822082" cy="321610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Methodological aspects</a:t>
            </a:r>
            <a:endParaRPr lang="en-US" sz="1600" b="1" dirty="0"/>
          </a:p>
          <a:p>
            <a:endParaRPr lang="en-US" dirty="0"/>
          </a:p>
        </p:txBody>
      </p:sp>
      <p:sp>
        <p:nvSpPr>
          <p:cNvPr id="35" name="Body Copy 1">
            <a:extLst>
              <a:ext uri="{FF2B5EF4-FFF2-40B4-BE49-F238E27FC236}">
                <a16:creationId xmlns:a16="http://schemas.microsoft.com/office/drawing/2014/main" id="{3111A438-DBA1-0877-A3B2-55B6B409C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102" y="1558953"/>
            <a:ext cx="3573570" cy="3501657"/>
          </a:xfrm>
        </p:spPr>
        <p:txBody>
          <a:bodyPr>
            <a:normAutofit/>
          </a:bodyPr>
          <a:lstStyle/>
          <a:p>
            <a:r>
              <a:rPr lang="en-US" sz="1400" b="1" dirty="0">
                <a:solidFill>
                  <a:srgbClr val="C10E20"/>
                </a:solidFill>
                <a:ea typeface="Arial" panose="020B0604020202020204" pitchFamily="34" charset="0"/>
              </a:rPr>
              <a:t>Design: </a:t>
            </a:r>
            <a:r>
              <a:rPr lang="en-US" sz="1400" dirty="0">
                <a:ea typeface="Arial" panose="020B0604020202020204" pitchFamily="34" charset="0"/>
              </a:rPr>
              <a:t>Si</a:t>
            </a:r>
            <a:r>
              <a:rPr lang="en-US" sz="1400" dirty="0">
                <a:effectLst/>
                <a:ea typeface="Arial" panose="020B0604020202020204" pitchFamily="34" charset="0"/>
              </a:rPr>
              <a:t>ngle-center, randomized,</a:t>
            </a:r>
            <a:r>
              <a:rPr lang="pt-BR" sz="1400" b="0" i="0" dirty="0">
                <a:solidFill>
                  <a:srgbClr val="121512"/>
                </a:solidFill>
                <a:effectLst/>
              </a:rPr>
              <a:t> </a:t>
            </a:r>
            <a:r>
              <a:rPr lang="en-US" sz="1400" dirty="0">
                <a:effectLst/>
                <a:ea typeface="Arial" panose="020B0604020202020204" pitchFamily="34" charset="0"/>
              </a:rPr>
              <a:t>double-blind, prospective, placebo-controlled clinical trial.</a:t>
            </a:r>
            <a:r>
              <a:rPr lang="en-US" sz="1400" dirty="0">
                <a:solidFill>
                  <a:srgbClr val="121512"/>
                </a:solidFill>
                <a:effectLst/>
                <a:highlight>
                  <a:srgbClr val="FFFFFF"/>
                </a:highlight>
                <a:ea typeface="Arial" panose="020B0604020202020204" pitchFamily="34" charset="0"/>
              </a:rPr>
              <a:t> </a:t>
            </a:r>
          </a:p>
          <a:p>
            <a:r>
              <a:rPr lang="en-US" sz="1400" b="1" kern="100" dirty="0">
                <a:solidFill>
                  <a:srgbClr val="C10E20"/>
                </a:solidFill>
                <a:ea typeface="Arial" panose="020B0604020202020204" pitchFamily="34" charset="0"/>
              </a:rPr>
              <a:t>Study period: </a:t>
            </a:r>
            <a:r>
              <a:rPr lang="en-US" sz="1400" kern="100" dirty="0">
                <a:ea typeface="Arial" panose="020B0604020202020204" pitchFamily="34" charset="0"/>
              </a:rPr>
              <a:t>March 2022 - August 2024</a:t>
            </a:r>
            <a:r>
              <a:rPr lang="en-US" sz="1400" dirty="0">
                <a:ea typeface="Arial" panose="020B0604020202020204" pitchFamily="34" charset="0"/>
              </a:rPr>
              <a:t>                        </a:t>
            </a:r>
            <a:endParaRPr lang="en-US" sz="1400" b="1" kern="100" dirty="0">
              <a:solidFill>
                <a:srgbClr val="C10E20"/>
              </a:solidFill>
            </a:endParaRPr>
          </a:p>
          <a:p>
            <a:r>
              <a:rPr lang="pt-BR" sz="1400" b="1" dirty="0">
                <a:solidFill>
                  <a:srgbClr val="C10E20"/>
                </a:solidFill>
              </a:rPr>
              <a:t>Center: </a:t>
            </a: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Erasto Gaertner Hospital, 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Curitiba, Brazil.  </a:t>
            </a:r>
          </a:p>
          <a:p>
            <a:r>
              <a:rPr lang="en-US" sz="1400" b="1" kern="100" dirty="0">
                <a:solidFill>
                  <a:srgbClr val="C10E20"/>
                </a:solidFill>
                <a:ea typeface="Arial" panose="020B0604020202020204" pitchFamily="34" charset="0"/>
              </a:rPr>
              <a:t>Sample size </a:t>
            </a:r>
            <a:r>
              <a:rPr lang="en-US" sz="1400" kern="100" dirty="0">
                <a:ea typeface="Arial" panose="020B0604020202020204" pitchFamily="34" charset="0"/>
              </a:rPr>
              <a:t>= 100 patients      </a:t>
            </a:r>
          </a:p>
          <a:p>
            <a:r>
              <a:rPr lang="en-US" sz="1400" b="1" dirty="0">
                <a:solidFill>
                  <a:srgbClr val="C00000"/>
                </a:solidFill>
                <a:effectLst/>
                <a:ea typeface="Arial Unicode MS"/>
              </a:rPr>
              <a:t>Randomization</a:t>
            </a:r>
            <a:r>
              <a:rPr lang="en-US" sz="1400" b="1" dirty="0">
                <a:effectLst/>
                <a:ea typeface="Arial Unicode MS"/>
              </a:rPr>
              <a:t> </a:t>
            </a:r>
            <a:r>
              <a:rPr lang="en-US" sz="1400" dirty="0">
                <a:effectLst/>
                <a:ea typeface="Arial Unicode MS"/>
              </a:rPr>
              <a:t>according to the  predicted cumulative ANT dose.</a:t>
            </a:r>
          </a:p>
          <a:p>
            <a:r>
              <a:rPr lang="en-US" sz="1400" b="1" kern="100" dirty="0">
                <a:solidFill>
                  <a:srgbClr val="C10E20"/>
                </a:solidFill>
              </a:rPr>
              <a:t>Follow-up: </a:t>
            </a:r>
            <a:r>
              <a:rPr lang="en-US" sz="1400" kern="100" dirty="0"/>
              <a:t>24 weeks</a:t>
            </a:r>
            <a:endParaRPr lang="en-US" sz="1400" kern="100" dirty="0"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8" name="Body Copy 2">
            <a:extLst>
              <a:ext uri="{FF2B5EF4-FFF2-40B4-BE49-F238E27FC236}">
                <a16:creationId xmlns:a16="http://schemas.microsoft.com/office/drawing/2014/main" id="{E03B9E66-AE19-FFD4-427B-CB3CF0D6D5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580659" y="1592957"/>
            <a:ext cx="2684226" cy="2909826"/>
          </a:xfrm>
          <a:solidFill>
            <a:srgbClr val="FEF4F5"/>
          </a:solidFill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1300" kern="100" dirty="0">
                <a:effectLst/>
                <a:ea typeface="Arial" panose="020B0604020202020204" pitchFamily="34" charset="0"/>
              </a:rPr>
              <a:t>∙ Patients over 18 years of age with cancer undergoing ANT chemotherapy and who had an increase in high-sensitivity troponin I (hs-TnI) above the 99th percentile after any ANT chemotherapy session.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500" kern="100" dirty="0">
              <a:effectLst/>
              <a:ea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endParaRPr lang="en-US" sz="3300" b="1" dirty="0">
              <a:solidFill>
                <a:srgbClr val="C00000"/>
              </a:solidFill>
              <a:effectLst/>
              <a:ea typeface="Arial Unicode MS"/>
            </a:endParaRPr>
          </a:p>
          <a:p>
            <a:endParaRPr lang="en-US" sz="4000" dirty="0">
              <a:effectLst/>
              <a:ea typeface="Arial Unicode MS"/>
            </a:endParaRPr>
          </a:p>
          <a:p>
            <a:endParaRPr lang="en-US" sz="1200" dirty="0"/>
          </a:p>
        </p:txBody>
      </p:sp>
      <p:sp>
        <p:nvSpPr>
          <p:cNvPr id="36" name="Body Copy 3">
            <a:extLst>
              <a:ext uri="{FF2B5EF4-FFF2-40B4-BE49-F238E27FC236}">
                <a16:creationId xmlns:a16="http://schemas.microsoft.com/office/drawing/2014/main" id="{C182DD3D-1BC1-C261-55B0-92764A4E9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2672" y="1571166"/>
            <a:ext cx="2684226" cy="2885625"/>
          </a:xfrm>
          <a:solidFill>
            <a:srgbClr val="F9F9F9"/>
          </a:solidFill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1300" dirty="0"/>
              <a:t>∙ I</a:t>
            </a:r>
            <a:r>
              <a:rPr lang="en-US" sz="1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nability to assess LV function   </a:t>
            </a:r>
            <a:r>
              <a:rPr lang="en-US" sz="13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∙ Previous </a:t>
            </a:r>
            <a:r>
              <a:rPr lang="en-US" sz="1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chemotherapy or radiotherapy</a:t>
            </a:r>
            <a:endParaRPr lang="pt-BR" sz="13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1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∙ Presence of cardiomyopathy</a:t>
            </a:r>
            <a:r>
              <a:rPr lang="en-US" sz="13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coronary artery disease, moderate to severe valve disease</a:t>
            </a:r>
            <a:endParaRPr lang="pt-BR" sz="13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1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∙ Contraindication to the use of sacubitril/valsartan (angioedema, renal artery stenosis, GFR&lt;30 mL/min/m²</a:t>
            </a:r>
            <a:r>
              <a:rPr lang="pt-BR" sz="13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 &gt;5.0 mmol/L</a:t>
            </a:r>
            <a:r>
              <a:rPr lang="pt-BR" sz="13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3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regnant women</a:t>
            </a:r>
            <a:endParaRPr lang="pt-BR" sz="13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13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∙ SBP </a:t>
            </a:r>
            <a:r>
              <a:rPr lang="en-US" sz="1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&lt;100 mmHg</a:t>
            </a:r>
            <a:endParaRPr lang="pt-BR" sz="13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1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∙ Use of RAAS inhibitors or beta-blockers</a:t>
            </a:r>
            <a:endParaRPr lang="en-US" sz="1300" b="1" dirty="0">
              <a:solidFill>
                <a:srgbClr val="C00000"/>
              </a:solidFill>
            </a:endParaRPr>
          </a:p>
        </p:txBody>
      </p:sp>
      <p:sp>
        <p:nvSpPr>
          <p:cNvPr id="2" name="Body Copy Text 5">
            <a:extLst>
              <a:ext uri="{FF2B5EF4-FFF2-40B4-BE49-F238E27FC236}">
                <a16:creationId xmlns:a16="http://schemas.microsoft.com/office/drawing/2014/main" id="{F7E22AE5-D733-38B3-76F6-370885189710}"/>
              </a:ext>
            </a:extLst>
          </p:cNvPr>
          <p:cNvSpPr txBox="1">
            <a:spLocks/>
          </p:cNvSpPr>
          <p:nvPr/>
        </p:nvSpPr>
        <p:spPr>
          <a:xfrm>
            <a:off x="3206280" y="3411242"/>
            <a:ext cx="2684225" cy="13477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0893F54-BD32-980D-0BE9-ED9B85679BAD}"/>
              </a:ext>
            </a:extLst>
          </p:cNvPr>
          <p:cNvSpPr txBox="1"/>
          <p:nvPr/>
        </p:nvSpPr>
        <p:spPr>
          <a:xfrm>
            <a:off x="3972652" y="1170467"/>
            <a:ext cx="2088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kern="100" dirty="0">
                <a:solidFill>
                  <a:srgbClr val="C00000"/>
                </a:solidFill>
              </a:rPr>
              <a:t>Inclusion criteria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5736B38-0B50-E1C4-F8C7-62944210D17D}"/>
              </a:ext>
            </a:extLst>
          </p:cNvPr>
          <p:cNvSpPr txBox="1"/>
          <p:nvPr/>
        </p:nvSpPr>
        <p:spPr>
          <a:xfrm>
            <a:off x="6431463" y="1177633"/>
            <a:ext cx="25954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kern="100" dirty="0">
                <a:solidFill>
                  <a:srgbClr val="C00000"/>
                </a:solidFill>
              </a:rPr>
              <a:t>Exclusion criteria</a:t>
            </a:r>
          </a:p>
        </p:txBody>
      </p:sp>
    </p:spTree>
    <p:extLst>
      <p:ext uri="{BB962C8B-B14F-4D97-AF65-F5344CB8AC3E}">
        <p14:creationId xmlns:p14="http://schemas.microsoft.com/office/powerpoint/2010/main" val="259083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B3D11721-4B17-3745-E9D8-2B73CABE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81" y="234446"/>
            <a:ext cx="8268020" cy="926208"/>
          </a:xfrm>
        </p:spPr>
        <p:txBody>
          <a:bodyPr>
            <a:normAutofit/>
          </a:bodyPr>
          <a:lstStyle/>
          <a:p>
            <a:r>
              <a:rPr lang="pt-BR" dirty="0"/>
              <a:t>SARAH TRIAL DESIGN</a:t>
            </a:r>
          </a:p>
        </p:txBody>
      </p:sp>
      <p:sp>
        <p:nvSpPr>
          <p:cNvPr id="21" name="Subhead">
            <a:extLst>
              <a:ext uri="{FF2B5EF4-FFF2-40B4-BE49-F238E27FC236}">
                <a16:creationId xmlns:a16="http://schemas.microsoft.com/office/drawing/2014/main" id="{ACDD570B-E1D2-9F51-E278-84F0A05267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8337" y="769480"/>
            <a:ext cx="6822082" cy="321610"/>
          </a:xfrm>
        </p:spPr>
        <p:txBody>
          <a:bodyPr>
            <a:noAutofit/>
          </a:bodyPr>
          <a:lstStyle/>
          <a:p>
            <a:r>
              <a:rPr lang="en-US" b="1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Double-Blind Randomized Placebo-Controlled Clinical Trial </a:t>
            </a:r>
            <a:endParaRPr lang="en-US" dirty="0"/>
          </a:p>
        </p:txBody>
      </p:sp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ED5577B3-A7C8-05AA-B318-CF2D0587D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518CA6C-D962-16F3-BE81-58E8E111A9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31742" r="33925" b="38229"/>
          <a:stretch/>
        </p:blipFill>
        <p:spPr>
          <a:xfrm>
            <a:off x="181681" y="1676638"/>
            <a:ext cx="8885663" cy="2271486"/>
          </a:xfrm>
          <a:prstGeom prst="rect">
            <a:avLst/>
          </a:prstGeom>
        </p:spPr>
      </p:pic>
      <p:sp>
        <p:nvSpPr>
          <p:cNvPr id="28" name="Subtítulo 2">
            <a:extLst>
              <a:ext uri="{FF2B5EF4-FFF2-40B4-BE49-F238E27FC236}">
                <a16:creationId xmlns:a16="http://schemas.microsoft.com/office/drawing/2014/main" id="{BD20A18C-3B54-4A1E-0EA0-8553F1C0C762}"/>
              </a:ext>
            </a:extLst>
          </p:cNvPr>
          <p:cNvSpPr txBox="1">
            <a:spLocks/>
          </p:cNvSpPr>
          <p:nvPr/>
        </p:nvSpPr>
        <p:spPr>
          <a:xfrm>
            <a:off x="3064926" y="4351289"/>
            <a:ext cx="5434837" cy="6788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Clinical evaluation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Laboratory tests and Biomarkers (Hs-TnI, NT-proBNP)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Imaging = Echocardiography and </a:t>
            </a:r>
            <a:r>
              <a:rPr lang="en-CA" sz="1200" b="1" dirty="0"/>
              <a:t>Cardiac magnetic Resonance (CMR)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CA" sz="12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100" b="1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1B2BA6A-212D-5BF4-8B1E-4B65CF3BD39E}"/>
              </a:ext>
            </a:extLst>
          </p:cNvPr>
          <p:cNvSpPr txBox="1"/>
          <p:nvPr/>
        </p:nvSpPr>
        <p:spPr>
          <a:xfrm>
            <a:off x="1593272" y="446410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u="sng" dirty="0"/>
              <a:t>Assessments</a:t>
            </a:r>
          </a:p>
        </p:txBody>
      </p:sp>
    </p:spTree>
    <p:extLst>
      <p:ext uri="{BB962C8B-B14F-4D97-AF65-F5344CB8AC3E}">
        <p14:creationId xmlns:p14="http://schemas.microsoft.com/office/powerpoint/2010/main" val="151945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BB51E-4F00-90E3-5210-BBE0C446C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B92D5C37-1799-002F-9237-BDAD23D1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98" y="219214"/>
            <a:ext cx="8268020" cy="1075902"/>
          </a:xfrm>
        </p:spPr>
        <p:txBody>
          <a:bodyPr>
            <a:normAutofit/>
          </a:bodyPr>
          <a:lstStyle/>
          <a:p>
            <a:r>
              <a:rPr lang="pt-BR" dirty="0"/>
              <a:t>SARAH TRIAL DESIGN</a:t>
            </a:r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1303FAA0-36D5-6919-F5DF-E3831F0B2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A5807EBC-21CF-9501-E543-9BCB6054D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CE8D52-1C9E-8040-EE50-6ADB054DCB56}"/>
              </a:ext>
            </a:extLst>
          </p:cNvPr>
          <p:cNvSpPr txBox="1">
            <a:spLocks/>
          </p:cNvSpPr>
          <p:nvPr/>
        </p:nvSpPr>
        <p:spPr>
          <a:xfrm>
            <a:off x="176198" y="1328465"/>
            <a:ext cx="3626545" cy="3073878"/>
          </a:xfrm>
          <a:prstGeom prst="rect">
            <a:avLst/>
          </a:prstGeom>
          <a:solidFill>
            <a:srgbClr val="FEF4F5"/>
          </a:solidFill>
        </p:spPr>
        <p:txBody>
          <a:bodyPr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C00000"/>
                </a:solidFill>
              </a:rPr>
              <a:t>Primary Endpoint</a:t>
            </a:r>
          </a:p>
          <a:p>
            <a:pPr algn="ctr"/>
            <a:endParaRPr 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1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ncidence of a greater than 15% reduction in global longitudinal strain (GLS) of the left ventricle after 24 weeks of treatment with </a:t>
            </a:r>
            <a:r>
              <a:rPr lang="en-US" sz="14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ARNi</a:t>
            </a:r>
            <a:r>
              <a:rPr lang="en-US" sz="1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or placebo. </a:t>
            </a:r>
          </a:p>
          <a:p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AA931F3-34F4-3279-C641-61A320BEEB5F}"/>
              </a:ext>
            </a:extLst>
          </p:cNvPr>
          <p:cNvSpPr txBox="1">
            <a:spLocks/>
          </p:cNvSpPr>
          <p:nvPr/>
        </p:nvSpPr>
        <p:spPr>
          <a:xfrm>
            <a:off x="3875316" y="1312457"/>
            <a:ext cx="5181601" cy="3073878"/>
          </a:xfrm>
          <a:prstGeom prst="rect">
            <a:avLst/>
          </a:prstGeom>
          <a:solidFill>
            <a:srgbClr val="F9F9F9"/>
          </a:solidFill>
        </p:spPr>
        <p:txBody>
          <a:bodyPr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C00000"/>
                </a:solidFill>
              </a:rPr>
              <a:t>Secondary Endpoint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ea typeface="Arial" panose="020B0604020202020204" pitchFamily="34" charset="0"/>
              </a:rPr>
              <a:t>In</a:t>
            </a:r>
            <a:r>
              <a:rPr lang="en-US" b="1" dirty="0">
                <a:ea typeface="Arial" panose="020B0604020202020204" pitchFamily="34" charset="0"/>
              </a:rPr>
              <a:t>cidence of </a:t>
            </a:r>
            <a:r>
              <a:rPr lang="en-US" b="1" dirty="0">
                <a:solidFill>
                  <a:srgbClr val="C10E20"/>
                </a:solidFill>
                <a:ea typeface="Arial" panose="020B0604020202020204" pitchFamily="34" charset="0"/>
              </a:rPr>
              <a:t>cardiotoxicity</a:t>
            </a:r>
            <a:r>
              <a:rPr lang="en-US" b="1" dirty="0">
                <a:ea typeface="Arial" panose="020B0604020202020204" pitchFamily="34" charset="0"/>
              </a:rPr>
              <a:t> defined as</a:t>
            </a:r>
            <a:r>
              <a:rPr lang="en-US" b="1" dirty="0">
                <a:effectLst/>
                <a:ea typeface="Arial" panose="020B0604020202020204" pitchFamily="34" charset="0"/>
              </a:rPr>
              <a:t> &gt;10% decrease in left ventricular ejection fraction (LVEF) resulting in a final value &lt;53%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ea typeface="Arial" panose="020B0604020202020204" pitchFamily="34" charset="0"/>
              </a:rPr>
              <a:t>Variations in </a:t>
            </a:r>
            <a:r>
              <a:rPr lang="en-US" b="1" dirty="0">
                <a:solidFill>
                  <a:srgbClr val="C10E20"/>
                </a:solidFill>
                <a:effectLst/>
                <a:ea typeface="Arial" panose="020B0604020202020204" pitchFamily="34" charset="0"/>
              </a:rPr>
              <a:t>echocardiographic and CMR parameters               </a:t>
            </a:r>
            <a:r>
              <a:rPr lang="en-US" b="1" dirty="0">
                <a:effectLst/>
                <a:ea typeface="Arial" panose="020B0604020202020204" pitchFamily="34" charset="0"/>
              </a:rPr>
              <a:t>such as ventricular dimension and function, parameters of diastolic function, changes in ventricular mass, GLS variation, alterations in extracellular matrix and interstitial fibrosis.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b="1" dirty="0">
                <a:ea typeface="Arial" panose="020B0604020202020204" pitchFamily="34" charset="0"/>
              </a:rPr>
              <a:t>Increases in </a:t>
            </a:r>
            <a:r>
              <a:rPr lang="en-US" b="1" dirty="0">
                <a:solidFill>
                  <a:srgbClr val="C10E20"/>
                </a:solidFill>
                <a:ea typeface="Arial" panose="020B0604020202020204" pitchFamily="34" charset="0"/>
              </a:rPr>
              <a:t>biomarkers</a:t>
            </a:r>
            <a:r>
              <a:rPr lang="en-US" b="1" dirty="0">
                <a:ea typeface="Arial" panose="020B0604020202020204" pitchFamily="34" charset="0"/>
              </a:rPr>
              <a:t> (hs-TnI and NT-ProBNP)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b="1" dirty="0">
                <a:ea typeface="Arial" panose="020B0604020202020204" pitchFamily="34" charset="0"/>
              </a:rPr>
              <a:t>C</a:t>
            </a:r>
            <a:r>
              <a:rPr lang="en-US" b="1" dirty="0">
                <a:effectLst/>
                <a:ea typeface="Arial" panose="020B0604020202020204" pitchFamily="34" charset="0"/>
              </a:rPr>
              <a:t>omposite of </a:t>
            </a:r>
            <a:r>
              <a:rPr lang="en-US" b="1" dirty="0">
                <a:solidFill>
                  <a:srgbClr val="C10E20"/>
                </a:solidFill>
                <a:effectLst/>
                <a:ea typeface="Arial" panose="020B0604020202020204" pitchFamily="34" charset="0"/>
              </a:rPr>
              <a:t>clinical events </a:t>
            </a:r>
            <a:r>
              <a:rPr lang="en-US" b="1" dirty="0">
                <a:effectLst/>
                <a:ea typeface="Arial" panose="020B0604020202020204" pitchFamily="34" charset="0"/>
              </a:rPr>
              <a:t>(symptomatic HF, HF hospitalization, death, or heart transplant).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10E20"/>
                </a:solidFill>
                <a:effectLst/>
                <a:ea typeface="Arial" panose="020B0604020202020204" pitchFamily="34" charset="0"/>
              </a:rPr>
              <a:t> Adverse events</a:t>
            </a:r>
          </a:p>
        </p:txBody>
      </p:sp>
      <p:sp>
        <p:nvSpPr>
          <p:cNvPr id="6" name="Subhead">
            <a:extLst>
              <a:ext uri="{FF2B5EF4-FFF2-40B4-BE49-F238E27FC236}">
                <a16:creationId xmlns:a16="http://schemas.microsoft.com/office/drawing/2014/main" id="{8EDE4731-3A29-3CFC-6A8F-5256F9C1C233}"/>
              </a:ext>
            </a:extLst>
          </p:cNvPr>
          <p:cNvSpPr txBox="1">
            <a:spLocks/>
          </p:cNvSpPr>
          <p:nvPr/>
        </p:nvSpPr>
        <p:spPr>
          <a:xfrm>
            <a:off x="176198" y="650001"/>
            <a:ext cx="8553450" cy="3206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Sacubitril-Valsartan for Prevention of Anthracycline-Induced Cardiotoxicity in High-Risk Patients</a:t>
            </a:r>
          </a:p>
        </p:txBody>
      </p:sp>
    </p:spTree>
    <p:extLst>
      <p:ext uri="{BB962C8B-B14F-4D97-AF65-F5344CB8AC3E}">
        <p14:creationId xmlns:p14="http://schemas.microsoft.com/office/powerpoint/2010/main" val="308719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A2AA6-AFC2-5973-B652-D461EC650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line">
            <a:extLst>
              <a:ext uri="{FF2B5EF4-FFF2-40B4-BE49-F238E27FC236}">
                <a16:creationId xmlns:a16="http://schemas.microsoft.com/office/drawing/2014/main" id="{5593AE15-739A-90A5-787E-85E006282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388" y="227694"/>
            <a:ext cx="6821116" cy="1217814"/>
          </a:xfrm>
        </p:spPr>
        <p:txBody>
          <a:bodyPr>
            <a:normAutofit/>
          </a:bodyPr>
          <a:lstStyle/>
          <a:p>
            <a:r>
              <a:rPr lang="en-US" sz="2500" dirty="0"/>
              <a:t>SARAH Trial 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">
            <a:extLst>
              <a:ext uri="{FF2B5EF4-FFF2-40B4-BE49-F238E27FC236}">
                <a16:creationId xmlns:a16="http://schemas.microsoft.com/office/drawing/2014/main" id="{DE3F2D3C-C731-AB46-102F-1E05D3CD5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09EA8D-88CF-209D-08EE-188BB3728E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143" t="22416" r="35435" b="10919"/>
          <a:stretch/>
        </p:blipFill>
        <p:spPr>
          <a:xfrm>
            <a:off x="3380024" y="199327"/>
            <a:ext cx="4670288" cy="4944173"/>
          </a:xfrm>
          <a:prstGeom prst="rect">
            <a:avLst/>
          </a:prstGeom>
        </p:spPr>
      </p:pic>
      <p:sp>
        <p:nvSpPr>
          <p:cNvPr id="7" name="Subhead">
            <a:extLst>
              <a:ext uri="{FF2B5EF4-FFF2-40B4-BE49-F238E27FC236}">
                <a16:creationId xmlns:a16="http://schemas.microsoft.com/office/drawing/2014/main" id="{3D61E5A2-4C31-4FB7-9E19-07F99B5559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388" y="642586"/>
            <a:ext cx="4192040" cy="388029"/>
          </a:xfrm>
        </p:spPr>
        <p:txBody>
          <a:bodyPr>
            <a:noAutofit/>
          </a:bodyPr>
          <a:lstStyle/>
          <a:p>
            <a:pPr algn="l"/>
            <a:r>
              <a:rPr lang="en-US" sz="14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Patient Enrollment and Randomization</a:t>
            </a:r>
            <a:r>
              <a:rPr lang="en-US" sz="14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C8C2134-9899-EC59-5D02-E715E895420A}"/>
              </a:ext>
            </a:extLst>
          </p:cNvPr>
          <p:cNvSpPr txBox="1"/>
          <p:nvPr/>
        </p:nvSpPr>
        <p:spPr>
          <a:xfrm>
            <a:off x="179388" y="2648172"/>
            <a:ext cx="2881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Intention-to-treat a</a:t>
            </a:r>
            <a:r>
              <a:rPr lang="en-US" b="1" dirty="0"/>
              <a:t>nalysis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295706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F7DC6-7E1E-3578-44C8-62BE788CC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line">
            <a:extLst>
              <a:ext uri="{FF2B5EF4-FFF2-40B4-BE49-F238E27FC236}">
                <a16:creationId xmlns:a16="http://schemas.microsoft.com/office/drawing/2014/main" id="{A14BE7FA-98A4-FD6D-D62D-79A828D9E2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8501" y="212553"/>
            <a:ext cx="6821116" cy="1217814"/>
          </a:xfrm>
        </p:spPr>
        <p:txBody>
          <a:bodyPr>
            <a:normAutofit/>
          </a:bodyPr>
          <a:lstStyle/>
          <a:p>
            <a:r>
              <a:rPr lang="en-US" sz="2500" dirty="0"/>
              <a:t>SARAH Trial </a:t>
            </a:r>
            <a:endParaRPr lang="en-US" dirty="0"/>
          </a:p>
        </p:txBody>
      </p:sp>
      <p:sp>
        <p:nvSpPr>
          <p:cNvPr id="7" name="Subhead">
            <a:extLst>
              <a:ext uri="{FF2B5EF4-FFF2-40B4-BE49-F238E27FC236}">
                <a16:creationId xmlns:a16="http://schemas.microsoft.com/office/drawing/2014/main" id="{F1631AE2-DC57-FA15-EA0A-0A916483A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2499" y="684538"/>
            <a:ext cx="3421875" cy="273844"/>
          </a:xfrm>
        </p:spPr>
        <p:txBody>
          <a:bodyPr>
            <a:noAutofit/>
          </a:bodyPr>
          <a:lstStyle/>
          <a:p>
            <a:pPr algn="l"/>
            <a:r>
              <a:rPr lang="en-US" sz="1500" b="1" kern="100" dirty="0">
                <a:solidFill>
                  <a:schemeClr val="tx1"/>
                </a:solidFill>
                <a:latin typeface="Arial" panose="020B0604020202020204" pitchFamily="34" charset="0"/>
              </a:rPr>
              <a:t>Baseline Characteristics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Slide Number ">
            <a:extLst>
              <a:ext uri="{FF2B5EF4-FFF2-40B4-BE49-F238E27FC236}">
                <a16:creationId xmlns:a16="http://schemas.microsoft.com/office/drawing/2014/main" id="{2FFCC27F-268D-FD05-4F70-7337E6248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82CBD02-4598-8892-9B66-C054B28377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15" t="25116" r="53571" b="11675"/>
          <a:stretch/>
        </p:blipFill>
        <p:spPr>
          <a:xfrm>
            <a:off x="3120571" y="0"/>
            <a:ext cx="5123543" cy="510077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B204041-B650-70A6-CA3D-5B21A13DAD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032" t="25397" r="53651" b="12522"/>
          <a:stretch/>
        </p:blipFill>
        <p:spPr>
          <a:xfrm>
            <a:off x="3155980" y="42728"/>
            <a:ext cx="5055178" cy="499837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2B1BCCF-2EA2-DD74-2641-97EFC0BC08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953" t="25396" r="53650" b="11253"/>
          <a:stretch/>
        </p:blipFill>
        <p:spPr>
          <a:xfrm>
            <a:off x="3094099" y="42728"/>
            <a:ext cx="5066690" cy="5100772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6953BD4C-0D09-7829-FBEF-DEF1DD35AE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753" t="24974" r="53413" b="11675"/>
          <a:stretch/>
        </p:blipFill>
        <p:spPr>
          <a:xfrm>
            <a:off x="3067928" y="42728"/>
            <a:ext cx="5086412" cy="505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rk Background">
  <a:themeElements>
    <a:clrScheme name="American Heart Association">
      <a:dk1>
        <a:srgbClr val="000000"/>
      </a:dk1>
      <a:lt1>
        <a:srgbClr val="FFFFFF"/>
      </a:lt1>
      <a:dk2>
        <a:srgbClr val="2E2C2C"/>
      </a:dk2>
      <a:lt2>
        <a:srgbClr val="E8E8E8"/>
      </a:lt2>
      <a:accent1>
        <a:srgbClr val="C10E20"/>
      </a:accent1>
      <a:accent2>
        <a:srgbClr val="990000"/>
      </a:accent2>
      <a:accent3>
        <a:srgbClr val="000000"/>
      </a:accent3>
      <a:accent4>
        <a:srgbClr val="636466"/>
      </a:accent4>
      <a:accent5>
        <a:srgbClr val="E8E8E8"/>
      </a:accent5>
      <a:accent6>
        <a:srgbClr val="2E2C2C"/>
      </a:accent6>
      <a:hlink>
        <a:srgbClr val="C10E20"/>
      </a:hlink>
      <a:folHlink>
        <a:srgbClr val="99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9469</TotalTime>
  <Words>842</Words>
  <Application>Microsoft Office PowerPoint</Application>
  <PresentationFormat>On-screen Show (16:9)</PresentationFormat>
  <Paragraphs>132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-apple-system</vt:lpstr>
      <vt:lpstr>Aptos</vt:lpstr>
      <vt:lpstr>Arial</vt:lpstr>
      <vt:lpstr>Arial Black</vt:lpstr>
      <vt:lpstr>Arial Unicode MS</vt:lpstr>
      <vt:lpstr>Calibri</vt:lpstr>
      <vt:lpstr>Symbol</vt:lpstr>
      <vt:lpstr>Times New Roman</vt:lpstr>
      <vt:lpstr>Dark Background</vt:lpstr>
      <vt:lpstr>Effects of Sacubitril-Valsartan on Prevention of Cardiotoxicity in High-Risk Patients Undergoing Anthracycline Chemotherapy The SARAH Trial </vt:lpstr>
      <vt:lpstr>Disclosures</vt:lpstr>
      <vt:lpstr>Background</vt:lpstr>
      <vt:lpstr>HypothesES</vt:lpstr>
      <vt:lpstr>SARAH Trial</vt:lpstr>
      <vt:lpstr>SARAH TRIAL DESIGN</vt:lpstr>
      <vt:lpstr>SARAH TRIAL DESIGN</vt:lpstr>
      <vt:lpstr>SARAH Trial  </vt:lpstr>
      <vt:lpstr>SARAH Trial </vt:lpstr>
      <vt:lpstr>Primary endpoint</vt:lpstr>
      <vt:lpstr>SECONDARY ENDPOINT</vt:lpstr>
      <vt:lpstr>Secondary endpoints</vt:lpstr>
      <vt:lpstr>Exploratory endpoint</vt:lpstr>
      <vt:lpstr>PowerPoint Presentation</vt:lpstr>
      <vt:lpstr>PowerPoint Presentation</vt:lpstr>
      <vt:lpstr>Limitations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Kutos</dc:creator>
  <cp:lastModifiedBy>Sampson, Rachel M (BIDMC - HOSP2 Surg Ed)</cp:lastModifiedBy>
  <cp:revision>273</cp:revision>
  <cp:lastPrinted>2024-10-21T21:08:51Z</cp:lastPrinted>
  <dcterms:created xsi:type="dcterms:W3CDTF">2020-08-20T15:39:54Z</dcterms:created>
  <dcterms:modified xsi:type="dcterms:W3CDTF">2024-11-19T14:19:07Z</dcterms:modified>
</cp:coreProperties>
</file>