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x-fontdata" Extension="fntdata"/>
  <Default ContentType="application/xml" Extension="xml"/>
  <Default ContentType="image/png" Extension="png"/>
  <Default ContentType="application/vnd.openxmlformats-officedocument.wordprocessingml.document" Extension="docx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wordprocessingml.document" PartName="/ppt/embeddings/Microsoft_Office_Word_Document1.docx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Corbel"/>
      <p:regular r:id="rId26"/>
      <p:bold r:id="rId27"/>
      <p:italic r:id="rId28"/>
      <p:boldItalic r:id="rId29"/>
    </p:embeddedFont>
    <p:embeddedFont>
      <p:font typeface="Arial Black"/>
      <p:regular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1" roundtripDataSignature="AMtx7mgAVvhNINVQLVLPTDATQwV1ib2n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89D3D43-2974-442F-9569-BA9EC957DDF8}">
  <a:tblStyle styleId="{889D3D43-2974-442F-9569-BA9EC957DDF8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4E6E7"/>
          </a:solidFill>
        </a:fill>
      </a:tcStyle>
    </a:wholeTbl>
    <a:band1H>
      <a:tcTxStyle/>
      <a:tcStyle>
        <a:fill>
          <a:solidFill>
            <a:srgbClr val="E9CACB"/>
          </a:solidFill>
        </a:fill>
      </a:tcStyle>
    </a:band1H>
    <a:band2H>
      <a:tcTxStyle/>
    </a:band2H>
    <a:band1V>
      <a:tcTxStyle/>
      <a:tcStyle>
        <a:fill>
          <a:solidFill>
            <a:srgbClr val="E9CACB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43BC754C-B5B0-4C44-ACD0-ED28F1131E99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orbel-regular.fntdata"/><Relationship Id="rId25" Type="http://schemas.openxmlformats.org/officeDocument/2006/relationships/slide" Target="slides/slide20.xml"/><Relationship Id="rId28" Type="http://schemas.openxmlformats.org/officeDocument/2006/relationships/font" Target="fonts/Corbel-italic.fntdata"/><Relationship Id="rId27" Type="http://schemas.openxmlformats.org/officeDocument/2006/relationships/font" Target="fonts/Corbel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orbel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ArialBlack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1" name="Google Shape;51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">
  <p:cSld name="Cover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2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descr="A red and yellow curved design&#10;&#10;Description automatically generated" id="14" name="Google Shape;14;p2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2"/>
            <p:cNvSpPr txBox="1"/>
            <p:nvPr/>
          </p:nvSpPr>
          <p:spPr>
            <a:xfrm>
              <a:off x="7214469" y="429837"/>
              <a:ext cx="1435608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#AHA24</a:t>
              </a:r>
              <a:endParaRPr/>
            </a:p>
          </p:txBody>
        </p:sp>
        <p:pic>
          <p:nvPicPr>
            <p:cNvPr descr="Logo&#10;&#10;Description automatically generated" id="16" name="Google Shape;16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93922" y="4186936"/>
              <a:ext cx="1164473" cy="6311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Google Shape;17;p22"/>
          <p:cNvSpPr txBox="1"/>
          <p:nvPr>
            <p:ph type="ctrTitle"/>
          </p:nvPr>
        </p:nvSpPr>
        <p:spPr>
          <a:xfrm>
            <a:off x="493922" y="1392872"/>
            <a:ext cx="4943632" cy="1989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b="1" i="0" sz="320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2"/>
          <p:cNvSpPr txBox="1"/>
          <p:nvPr>
            <p:ph idx="1" type="subTitle"/>
          </p:nvPr>
        </p:nvSpPr>
        <p:spPr>
          <a:xfrm>
            <a:off x="493922" y="3404069"/>
            <a:ext cx="4943632" cy="409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9" name="Google Shape;19;p22"/>
          <p:cNvSpPr/>
          <p:nvPr>
            <p:ph idx="2" type="pic"/>
          </p:nvPr>
        </p:nvSpPr>
        <p:spPr>
          <a:xfrm>
            <a:off x="493923" y="487900"/>
            <a:ext cx="1873838" cy="678729"/>
          </a:xfrm>
          <a:prstGeom prst="rect">
            <a:avLst/>
          </a:prstGeom>
          <a:noFill/>
          <a:ln>
            <a:noFill/>
          </a:ln>
        </p:spPr>
      </p:sp>
      <p:pic>
        <p:nvPicPr>
          <p:cNvPr descr="A red heart with a fire and text&#10;&#10;Description automatically generated" id="20" name="Google Shape;2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0901" y="4110361"/>
            <a:ext cx="749176" cy="707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red heart with a fire and text&#10;&#10;Description automatically generated" id="116" name="Google Shape;116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93737" y="114607"/>
            <a:ext cx="408937" cy="38630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1"/>
          <p:cNvSpPr txBox="1"/>
          <p:nvPr>
            <p:ph type="title"/>
          </p:nvPr>
        </p:nvSpPr>
        <p:spPr>
          <a:xfrm>
            <a:off x="437989" y="614723"/>
            <a:ext cx="6828720" cy="465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 Black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1"/>
          <p:cNvSpPr txBox="1"/>
          <p:nvPr>
            <p:ph idx="1" type="body"/>
          </p:nvPr>
        </p:nvSpPr>
        <p:spPr>
          <a:xfrm>
            <a:off x="444627" y="1080655"/>
            <a:ext cx="6822082" cy="32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31"/>
          <p:cNvSpPr txBox="1"/>
          <p:nvPr>
            <p:ph idx="2" type="body"/>
          </p:nvPr>
        </p:nvSpPr>
        <p:spPr>
          <a:xfrm>
            <a:off x="437990" y="1536807"/>
            <a:ext cx="5962810" cy="2868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31"/>
          <p:cNvSpPr/>
          <p:nvPr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1"/>
          <p:cNvSpPr txBox="1"/>
          <p:nvPr>
            <p:ph idx="11" type="ftr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31"/>
          <p:cNvSpPr txBox="1"/>
          <p:nvPr>
            <p:ph idx="3" type="body"/>
          </p:nvPr>
        </p:nvSpPr>
        <p:spPr>
          <a:xfrm>
            <a:off x="6186116" y="4767264"/>
            <a:ext cx="120064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31"/>
          <p:cNvSpPr/>
          <p:nvPr>
            <p:ph idx="4" type="pic"/>
          </p:nvPr>
        </p:nvSpPr>
        <p:spPr>
          <a:xfrm>
            <a:off x="7426520" y="4767263"/>
            <a:ext cx="995238" cy="273844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4" name="Google Shape;124;p31"/>
          <p:cNvCxnSpPr/>
          <p:nvPr/>
        </p:nvCxnSpPr>
        <p:spPr>
          <a:xfrm>
            <a:off x="8525933" y="4767263"/>
            <a:ext cx="0" cy="273844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5" name="Google Shape;125;p31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idebar">
  <p:cSld name="1_Sidebar">
    <p:bg>
      <p:bgPr>
        <a:solidFill>
          <a:schemeClr val="lt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2"/>
          <p:cNvSpPr txBox="1"/>
          <p:nvPr>
            <p:ph type="title"/>
          </p:nvPr>
        </p:nvSpPr>
        <p:spPr>
          <a:xfrm>
            <a:off x="437990" y="614723"/>
            <a:ext cx="4823557" cy="922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 Black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2"/>
          <p:cNvSpPr txBox="1"/>
          <p:nvPr>
            <p:ph idx="1" type="body"/>
          </p:nvPr>
        </p:nvSpPr>
        <p:spPr>
          <a:xfrm>
            <a:off x="437991" y="1536807"/>
            <a:ext cx="4823557" cy="3095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32"/>
          <p:cNvSpPr/>
          <p:nvPr/>
        </p:nvSpPr>
        <p:spPr>
          <a:xfrm>
            <a:off x="5064370" y="-1"/>
            <a:ext cx="4079632" cy="5913153"/>
          </a:xfrm>
          <a:custGeom>
            <a:rect b="b" l="l" r="r" t="t"/>
            <a:pathLst>
              <a:path extrusionOk="0" h="5913153" w="4079632">
                <a:moveTo>
                  <a:pt x="2754" y="0"/>
                </a:moveTo>
                <a:lnTo>
                  <a:pt x="4079632" y="0"/>
                </a:lnTo>
                <a:lnTo>
                  <a:pt x="4079632" y="5913153"/>
                </a:lnTo>
                <a:lnTo>
                  <a:pt x="4079630" y="5913153"/>
                </a:lnTo>
                <a:lnTo>
                  <a:pt x="4079630" y="5143501"/>
                </a:lnTo>
                <a:lnTo>
                  <a:pt x="1834543" y="5143501"/>
                </a:lnTo>
                <a:lnTo>
                  <a:pt x="1691848" y="4972659"/>
                </a:lnTo>
                <a:cubicBezTo>
                  <a:pt x="1627002" y="4891775"/>
                  <a:pt x="1563572" y="4809324"/>
                  <a:pt x="1501616" y="4725324"/>
                </a:cubicBezTo>
                <a:cubicBezTo>
                  <a:pt x="510313" y="3381319"/>
                  <a:pt x="9307" y="1794248"/>
                  <a:pt x="0" y="204299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5000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black and white logo with white text&#10;&#10;Description automatically generated" id="130" name="Google Shape;130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97006" y="116602"/>
            <a:ext cx="409208" cy="38656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2"/>
          <p:cNvSpPr txBox="1"/>
          <p:nvPr>
            <p:ph idx="2" type="body"/>
          </p:nvPr>
        </p:nvSpPr>
        <p:spPr>
          <a:xfrm>
            <a:off x="6315076" y="614722"/>
            <a:ext cx="2390934" cy="38144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32"/>
          <p:cNvSpPr txBox="1"/>
          <p:nvPr>
            <p:ph idx="11" type="ftr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red heart with a fire and text&#10;&#10;Description automatically generated" id="134" name="Google Shape;134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93737" y="114607"/>
            <a:ext cx="408937" cy="38630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3"/>
          <p:cNvSpPr txBox="1"/>
          <p:nvPr>
            <p:ph type="title"/>
          </p:nvPr>
        </p:nvSpPr>
        <p:spPr>
          <a:xfrm>
            <a:off x="437990" y="614723"/>
            <a:ext cx="8268020" cy="926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3"/>
          <p:cNvSpPr txBox="1"/>
          <p:nvPr>
            <p:ph idx="1" type="body"/>
          </p:nvPr>
        </p:nvSpPr>
        <p:spPr>
          <a:xfrm>
            <a:off x="444627" y="1080655"/>
            <a:ext cx="6822082" cy="32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33"/>
          <p:cNvSpPr txBox="1"/>
          <p:nvPr>
            <p:ph idx="2" type="body"/>
          </p:nvPr>
        </p:nvSpPr>
        <p:spPr>
          <a:xfrm>
            <a:off x="437990" y="1540933"/>
            <a:ext cx="4010105" cy="30917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33"/>
          <p:cNvSpPr txBox="1"/>
          <p:nvPr>
            <p:ph idx="3" type="body"/>
          </p:nvPr>
        </p:nvSpPr>
        <p:spPr>
          <a:xfrm>
            <a:off x="4710722" y="1540931"/>
            <a:ext cx="4010105" cy="30917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p33"/>
          <p:cNvSpPr txBox="1"/>
          <p:nvPr>
            <p:ph idx="11" type="ftr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" name="Google Shape;140;p33"/>
          <p:cNvSpPr txBox="1"/>
          <p:nvPr>
            <p:ph idx="4" type="body"/>
          </p:nvPr>
        </p:nvSpPr>
        <p:spPr>
          <a:xfrm>
            <a:off x="6186116" y="4767264"/>
            <a:ext cx="120064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>
                <a:solidFill>
                  <a:schemeClr val="accent4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33"/>
          <p:cNvSpPr/>
          <p:nvPr>
            <p:ph idx="5" type="pic"/>
          </p:nvPr>
        </p:nvSpPr>
        <p:spPr>
          <a:xfrm>
            <a:off x="7426519" y="4767263"/>
            <a:ext cx="995235" cy="273844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42" name="Google Shape;142;p33"/>
          <p:cNvCxnSpPr/>
          <p:nvPr/>
        </p:nvCxnSpPr>
        <p:spPr>
          <a:xfrm>
            <a:off x="8525933" y="4767263"/>
            <a:ext cx="0" cy="27384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3" name="Google Shape;143;p33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bg>
      <p:bgPr>
        <a:solidFill>
          <a:schemeClr val="lt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red heart with a fire and text&#10;&#10;Description automatically generated" id="145" name="Google Shape;145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93737" y="114607"/>
            <a:ext cx="408937" cy="38630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4"/>
          <p:cNvSpPr txBox="1"/>
          <p:nvPr>
            <p:ph type="title"/>
          </p:nvPr>
        </p:nvSpPr>
        <p:spPr>
          <a:xfrm>
            <a:off x="437990" y="614723"/>
            <a:ext cx="8268020" cy="10759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4"/>
          <p:cNvSpPr txBox="1"/>
          <p:nvPr>
            <p:ph idx="1" type="body"/>
          </p:nvPr>
        </p:nvSpPr>
        <p:spPr>
          <a:xfrm>
            <a:off x="444627" y="1080655"/>
            <a:ext cx="6822082" cy="32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34"/>
          <p:cNvSpPr txBox="1"/>
          <p:nvPr>
            <p:ph idx="2" type="body"/>
          </p:nvPr>
        </p:nvSpPr>
        <p:spPr>
          <a:xfrm>
            <a:off x="437990" y="1690626"/>
            <a:ext cx="4010105" cy="4589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1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49" name="Google Shape;149;p34"/>
          <p:cNvSpPr txBox="1"/>
          <p:nvPr>
            <p:ph idx="3" type="body"/>
          </p:nvPr>
        </p:nvSpPr>
        <p:spPr>
          <a:xfrm>
            <a:off x="437990" y="2149609"/>
            <a:ext cx="4010105" cy="248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34"/>
          <p:cNvSpPr txBox="1"/>
          <p:nvPr>
            <p:ph idx="4" type="body"/>
          </p:nvPr>
        </p:nvSpPr>
        <p:spPr>
          <a:xfrm>
            <a:off x="4710722" y="1690626"/>
            <a:ext cx="4010105" cy="4589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1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51" name="Google Shape;151;p34"/>
          <p:cNvSpPr txBox="1"/>
          <p:nvPr>
            <p:ph idx="5" type="body"/>
          </p:nvPr>
        </p:nvSpPr>
        <p:spPr>
          <a:xfrm>
            <a:off x="4710722" y="2149608"/>
            <a:ext cx="4010105" cy="2483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34"/>
          <p:cNvSpPr txBox="1"/>
          <p:nvPr>
            <p:ph idx="11" type="ftr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" name="Google Shape;153;p34"/>
          <p:cNvSpPr txBox="1"/>
          <p:nvPr>
            <p:ph idx="6" type="body"/>
          </p:nvPr>
        </p:nvSpPr>
        <p:spPr>
          <a:xfrm>
            <a:off x="6186116" y="4767264"/>
            <a:ext cx="120064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>
                <a:solidFill>
                  <a:schemeClr val="accent4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34"/>
          <p:cNvSpPr/>
          <p:nvPr>
            <p:ph idx="7" type="pic"/>
          </p:nvPr>
        </p:nvSpPr>
        <p:spPr>
          <a:xfrm>
            <a:off x="7426519" y="4767263"/>
            <a:ext cx="995235" cy="273844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55" name="Google Shape;155;p34"/>
          <p:cNvCxnSpPr/>
          <p:nvPr/>
        </p:nvCxnSpPr>
        <p:spPr>
          <a:xfrm>
            <a:off x="8525933" y="4767263"/>
            <a:ext cx="0" cy="27384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6" name="Google Shape;156;p34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hree Content">
  <p:cSld name="1_Three Content">
    <p:bg>
      <p:bgPr>
        <a:solidFill>
          <a:schemeClr val="lt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red heart with a fire and text&#10;&#10;Description automatically generated" id="158" name="Google Shape;158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93737" y="114607"/>
            <a:ext cx="408937" cy="386308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5"/>
          <p:cNvSpPr txBox="1"/>
          <p:nvPr>
            <p:ph type="title"/>
          </p:nvPr>
        </p:nvSpPr>
        <p:spPr>
          <a:xfrm>
            <a:off x="437990" y="614723"/>
            <a:ext cx="8268020" cy="10759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5"/>
          <p:cNvSpPr txBox="1"/>
          <p:nvPr>
            <p:ph idx="1" type="body"/>
          </p:nvPr>
        </p:nvSpPr>
        <p:spPr>
          <a:xfrm>
            <a:off x="444627" y="1080655"/>
            <a:ext cx="6822082" cy="32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35"/>
          <p:cNvSpPr txBox="1"/>
          <p:nvPr>
            <p:ph idx="2" type="body"/>
          </p:nvPr>
        </p:nvSpPr>
        <p:spPr>
          <a:xfrm>
            <a:off x="437990" y="1690626"/>
            <a:ext cx="2423743" cy="4589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1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62" name="Google Shape;162;p35"/>
          <p:cNvSpPr txBox="1"/>
          <p:nvPr>
            <p:ph idx="3" type="body"/>
          </p:nvPr>
        </p:nvSpPr>
        <p:spPr>
          <a:xfrm>
            <a:off x="437990" y="2149609"/>
            <a:ext cx="2423743" cy="2379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p35"/>
          <p:cNvSpPr txBox="1"/>
          <p:nvPr>
            <p:ph idx="4" type="body"/>
          </p:nvPr>
        </p:nvSpPr>
        <p:spPr>
          <a:xfrm>
            <a:off x="3367537" y="1690626"/>
            <a:ext cx="2423743" cy="4589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1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64" name="Google Shape;164;p35"/>
          <p:cNvSpPr txBox="1"/>
          <p:nvPr>
            <p:ph idx="5" type="body"/>
          </p:nvPr>
        </p:nvSpPr>
        <p:spPr>
          <a:xfrm>
            <a:off x="3367537" y="2149609"/>
            <a:ext cx="2423743" cy="2379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35"/>
          <p:cNvSpPr txBox="1"/>
          <p:nvPr>
            <p:ph idx="6" type="body"/>
          </p:nvPr>
        </p:nvSpPr>
        <p:spPr>
          <a:xfrm>
            <a:off x="6297083" y="1690626"/>
            <a:ext cx="2423743" cy="4589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1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66" name="Google Shape;166;p35"/>
          <p:cNvSpPr txBox="1"/>
          <p:nvPr>
            <p:ph idx="7" type="body"/>
          </p:nvPr>
        </p:nvSpPr>
        <p:spPr>
          <a:xfrm>
            <a:off x="6297084" y="2149607"/>
            <a:ext cx="2423743" cy="23791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" name="Google Shape;167;p35"/>
          <p:cNvSpPr txBox="1"/>
          <p:nvPr>
            <p:ph idx="11" type="ftr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8" name="Google Shape;168;p35"/>
          <p:cNvSpPr txBox="1"/>
          <p:nvPr>
            <p:ph idx="8" type="body"/>
          </p:nvPr>
        </p:nvSpPr>
        <p:spPr>
          <a:xfrm>
            <a:off x="6186116" y="4767264"/>
            <a:ext cx="120064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>
                <a:solidFill>
                  <a:schemeClr val="accent4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35"/>
          <p:cNvSpPr/>
          <p:nvPr>
            <p:ph idx="9" type="pic"/>
          </p:nvPr>
        </p:nvSpPr>
        <p:spPr>
          <a:xfrm>
            <a:off x="7426519" y="4767263"/>
            <a:ext cx="995235" cy="273844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70" name="Google Shape;170;p35"/>
          <p:cNvCxnSpPr/>
          <p:nvPr/>
        </p:nvCxnSpPr>
        <p:spPr>
          <a:xfrm>
            <a:off x="8525933" y="4767263"/>
            <a:ext cx="0" cy="27384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1" name="Google Shape;171;p35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hree Content">
  <p:cSld name="3_Three Content">
    <p:bg>
      <p:bgPr>
        <a:solidFill>
          <a:schemeClr val="lt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red heart with a fire and text&#10;&#10;Description automatically generated" id="173" name="Google Shape;173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93737" y="114607"/>
            <a:ext cx="408937" cy="38630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6"/>
          <p:cNvSpPr txBox="1"/>
          <p:nvPr>
            <p:ph type="title"/>
          </p:nvPr>
        </p:nvSpPr>
        <p:spPr>
          <a:xfrm>
            <a:off x="437990" y="614723"/>
            <a:ext cx="8268020" cy="10759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36"/>
          <p:cNvSpPr txBox="1"/>
          <p:nvPr>
            <p:ph idx="1" type="body"/>
          </p:nvPr>
        </p:nvSpPr>
        <p:spPr>
          <a:xfrm>
            <a:off x="437990" y="2149609"/>
            <a:ext cx="2423743" cy="2379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" name="Google Shape;176;p36"/>
          <p:cNvSpPr txBox="1"/>
          <p:nvPr>
            <p:ph idx="2" type="body"/>
          </p:nvPr>
        </p:nvSpPr>
        <p:spPr>
          <a:xfrm>
            <a:off x="6297084" y="2149607"/>
            <a:ext cx="2423743" cy="23791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" name="Google Shape;177;p36"/>
          <p:cNvSpPr txBox="1"/>
          <p:nvPr>
            <p:ph idx="3" type="body"/>
          </p:nvPr>
        </p:nvSpPr>
        <p:spPr>
          <a:xfrm>
            <a:off x="3367537" y="2149609"/>
            <a:ext cx="2423743" cy="2379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" name="Google Shape;178;p36"/>
          <p:cNvSpPr txBox="1"/>
          <p:nvPr>
            <p:ph idx="4" type="body"/>
          </p:nvPr>
        </p:nvSpPr>
        <p:spPr>
          <a:xfrm>
            <a:off x="437990" y="1690626"/>
            <a:ext cx="2423743" cy="4589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1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79" name="Google Shape;179;p36"/>
          <p:cNvSpPr txBox="1"/>
          <p:nvPr>
            <p:ph idx="5" type="body"/>
          </p:nvPr>
        </p:nvSpPr>
        <p:spPr>
          <a:xfrm>
            <a:off x="3367537" y="1690626"/>
            <a:ext cx="2423743" cy="4589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1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80" name="Google Shape;180;p36"/>
          <p:cNvSpPr txBox="1"/>
          <p:nvPr>
            <p:ph idx="6" type="body"/>
          </p:nvPr>
        </p:nvSpPr>
        <p:spPr>
          <a:xfrm>
            <a:off x="6297083" y="1690626"/>
            <a:ext cx="2423743" cy="4589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1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81" name="Google Shape;181;p36"/>
          <p:cNvSpPr txBox="1"/>
          <p:nvPr>
            <p:ph idx="7" type="body"/>
          </p:nvPr>
        </p:nvSpPr>
        <p:spPr>
          <a:xfrm>
            <a:off x="444627" y="1080655"/>
            <a:ext cx="6822082" cy="32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" name="Google Shape;182;p36"/>
          <p:cNvSpPr/>
          <p:nvPr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6"/>
          <p:cNvSpPr txBox="1"/>
          <p:nvPr>
            <p:ph idx="11" type="ftr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4" name="Google Shape;184;p36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85" name="Google Shape;185;p36"/>
          <p:cNvCxnSpPr/>
          <p:nvPr/>
        </p:nvCxnSpPr>
        <p:spPr>
          <a:xfrm>
            <a:off x="8525933" y="4767263"/>
            <a:ext cx="0" cy="273844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6" name="Google Shape;186;p36"/>
          <p:cNvSpPr/>
          <p:nvPr>
            <p:ph idx="8" type="pic"/>
          </p:nvPr>
        </p:nvSpPr>
        <p:spPr>
          <a:xfrm>
            <a:off x="7426520" y="4767263"/>
            <a:ext cx="995238" cy="273844"/>
          </a:xfrm>
          <a:prstGeom prst="rect">
            <a:avLst/>
          </a:prstGeom>
          <a:noFill/>
          <a:ln>
            <a:noFill/>
          </a:ln>
        </p:spPr>
      </p:sp>
      <p:sp>
        <p:nvSpPr>
          <p:cNvPr id="187" name="Google Shape;187;p36"/>
          <p:cNvSpPr txBox="1"/>
          <p:nvPr>
            <p:ph idx="9" type="body"/>
          </p:nvPr>
        </p:nvSpPr>
        <p:spPr>
          <a:xfrm>
            <a:off x="6186116" y="4767264"/>
            <a:ext cx="120064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hree Content - Dark">
  <p:cSld name="4_Three Content - Dark">
    <p:bg>
      <p:bgPr>
        <a:solidFill>
          <a:schemeClr val="dk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and white logo with white text&#10;&#10;Description automatically generated" id="189" name="Google Shape;189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97006" y="116602"/>
            <a:ext cx="409208" cy="386564"/>
          </a:xfrm>
          <a:prstGeom prst="rect">
            <a:avLst/>
          </a:prstGeom>
          <a:noFill/>
          <a:ln>
            <a:noFill/>
          </a:ln>
        </p:spPr>
      </p:pic>
      <p:sp>
        <p:nvSpPr>
          <p:cNvPr descr="Headline&#10;" id="190" name="Google Shape;190;p37"/>
          <p:cNvSpPr txBox="1"/>
          <p:nvPr>
            <p:ph type="title"/>
          </p:nvPr>
        </p:nvSpPr>
        <p:spPr>
          <a:xfrm>
            <a:off x="437990" y="614723"/>
            <a:ext cx="8268020" cy="10759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 Black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descr="Primary Subhead" id="191" name="Google Shape;191;p37"/>
          <p:cNvSpPr txBox="1"/>
          <p:nvPr>
            <p:ph idx="1" type="body"/>
          </p:nvPr>
        </p:nvSpPr>
        <p:spPr>
          <a:xfrm>
            <a:off x="444627" y="1080655"/>
            <a:ext cx="6822082" cy="32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Secondary Subhead 1" id="192" name="Google Shape;192;p37"/>
          <p:cNvSpPr txBox="1"/>
          <p:nvPr>
            <p:ph idx="2" type="body"/>
          </p:nvPr>
        </p:nvSpPr>
        <p:spPr>
          <a:xfrm>
            <a:off x="437990" y="1690626"/>
            <a:ext cx="2423743" cy="4589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descr="Content Textbox 1" id="193" name="Google Shape;193;p37"/>
          <p:cNvSpPr txBox="1"/>
          <p:nvPr>
            <p:ph idx="3" type="body"/>
          </p:nvPr>
        </p:nvSpPr>
        <p:spPr>
          <a:xfrm>
            <a:off x="437990" y="2149609"/>
            <a:ext cx="2423743" cy="2379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Secondary Subhead 2" id="194" name="Google Shape;194;p37"/>
          <p:cNvSpPr txBox="1"/>
          <p:nvPr>
            <p:ph idx="4" type="body"/>
          </p:nvPr>
        </p:nvSpPr>
        <p:spPr>
          <a:xfrm>
            <a:off x="3367537" y="1690626"/>
            <a:ext cx="2423743" cy="4589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descr="Content Textbox 2" id="195" name="Google Shape;195;p37"/>
          <p:cNvSpPr txBox="1"/>
          <p:nvPr>
            <p:ph idx="5" type="body"/>
          </p:nvPr>
        </p:nvSpPr>
        <p:spPr>
          <a:xfrm>
            <a:off x="3367537" y="2149609"/>
            <a:ext cx="2423743" cy="2379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Secondary Subhead 3" id="196" name="Google Shape;196;p37"/>
          <p:cNvSpPr txBox="1"/>
          <p:nvPr>
            <p:ph idx="6" type="body"/>
          </p:nvPr>
        </p:nvSpPr>
        <p:spPr>
          <a:xfrm>
            <a:off x="6297083" y="1690626"/>
            <a:ext cx="2423743" cy="4589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descr="Content Textbox 3" id="197" name="Google Shape;197;p37"/>
          <p:cNvSpPr txBox="1"/>
          <p:nvPr>
            <p:ph idx="7" type="body"/>
          </p:nvPr>
        </p:nvSpPr>
        <p:spPr>
          <a:xfrm>
            <a:off x="6297084" y="2149607"/>
            <a:ext cx="2423743" cy="23791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8" name="Google Shape;198;p37"/>
          <p:cNvSpPr/>
          <p:nvPr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Footer Text 1" id="199" name="Google Shape;199;p37"/>
          <p:cNvSpPr txBox="1"/>
          <p:nvPr>
            <p:ph idx="11" type="ftr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descr="Footer Text 2" id="200" name="Google Shape;200;p37"/>
          <p:cNvSpPr txBox="1"/>
          <p:nvPr>
            <p:ph idx="8" type="body"/>
          </p:nvPr>
        </p:nvSpPr>
        <p:spPr>
          <a:xfrm>
            <a:off x="6186116" y="4767264"/>
            <a:ext cx="120064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Logo&#10;" id="201" name="Google Shape;201;p37"/>
          <p:cNvSpPr/>
          <p:nvPr>
            <p:ph idx="9" type="pic"/>
          </p:nvPr>
        </p:nvSpPr>
        <p:spPr>
          <a:xfrm>
            <a:off x="7426520" y="4767263"/>
            <a:ext cx="995238" cy="273844"/>
          </a:xfrm>
          <a:prstGeom prst="rect">
            <a:avLst/>
          </a:prstGeom>
          <a:noFill/>
          <a:ln>
            <a:noFill/>
          </a:ln>
        </p:spPr>
      </p:sp>
      <p:sp>
        <p:nvSpPr>
          <p:cNvPr descr="Slide number" id="202" name="Google Shape;202;p37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03" name="Google Shape;203;p37"/>
          <p:cNvCxnSpPr/>
          <p:nvPr/>
        </p:nvCxnSpPr>
        <p:spPr>
          <a:xfrm>
            <a:off x="8525933" y="4767263"/>
            <a:ext cx="0" cy="273844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hree Content">
  <p:cSld name="2_Three Content">
    <p:bg>
      <p:bgPr>
        <a:solidFill>
          <a:schemeClr val="lt1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red heart with a fire and text&#10;&#10;Description automatically generated" id="205" name="Google Shape;205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93737" y="114607"/>
            <a:ext cx="408937" cy="38630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8"/>
          <p:cNvSpPr txBox="1"/>
          <p:nvPr>
            <p:ph type="title"/>
          </p:nvPr>
        </p:nvSpPr>
        <p:spPr>
          <a:xfrm>
            <a:off x="437990" y="614723"/>
            <a:ext cx="8268020" cy="806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38"/>
          <p:cNvSpPr txBox="1"/>
          <p:nvPr>
            <p:ph idx="1" type="body"/>
          </p:nvPr>
        </p:nvSpPr>
        <p:spPr>
          <a:xfrm>
            <a:off x="444627" y="1080655"/>
            <a:ext cx="6822082" cy="32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" name="Google Shape;208;p38"/>
          <p:cNvSpPr txBox="1"/>
          <p:nvPr>
            <p:ph idx="2" type="body"/>
          </p:nvPr>
        </p:nvSpPr>
        <p:spPr>
          <a:xfrm>
            <a:off x="504970" y="1762897"/>
            <a:ext cx="2331816" cy="2644346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1pPr>
            <a:lvl2pPr indent="-228600" lvl="1" marL="9144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" name="Google Shape;209;p38"/>
          <p:cNvSpPr txBox="1"/>
          <p:nvPr>
            <p:ph idx="3" type="body"/>
          </p:nvPr>
        </p:nvSpPr>
        <p:spPr>
          <a:xfrm>
            <a:off x="3386450" y="1762897"/>
            <a:ext cx="2331816" cy="2644346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1pPr>
            <a:lvl2pPr indent="-228600" lvl="1" marL="9144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" name="Google Shape;210;p38"/>
          <p:cNvSpPr txBox="1"/>
          <p:nvPr>
            <p:ph idx="4" type="body"/>
          </p:nvPr>
        </p:nvSpPr>
        <p:spPr>
          <a:xfrm>
            <a:off x="6364063" y="1762897"/>
            <a:ext cx="2331816" cy="2644346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1pPr>
            <a:lvl2pPr indent="-228600" lvl="1" marL="9144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" name="Google Shape;211;p38"/>
          <p:cNvSpPr txBox="1"/>
          <p:nvPr>
            <p:ph idx="11" type="ftr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2" name="Google Shape;212;p38"/>
          <p:cNvSpPr txBox="1"/>
          <p:nvPr>
            <p:ph idx="5" type="body"/>
          </p:nvPr>
        </p:nvSpPr>
        <p:spPr>
          <a:xfrm>
            <a:off x="6186116" y="4767264"/>
            <a:ext cx="120064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>
                <a:solidFill>
                  <a:schemeClr val="accent4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" name="Google Shape;213;p38"/>
          <p:cNvSpPr/>
          <p:nvPr>
            <p:ph idx="6" type="pic"/>
          </p:nvPr>
        </p:nvSpPr>
        <p:spPr>
          <a:xfrm>
            <a:off x="7426519" y="4767263"/>
            <a:ext cx="995232" cy="273844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214" name="Google Shape;214;p38"/>
          <p:cNvCxnSpPr/>
          <p:nvPr/>
        </p:nvCxnSpPr>
        <p:spPr>
          <a:xfrm>
            <a:off x="8525933" y="4767263"/>
            <a:ext cx="0" cy="27384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5" name="Google Shape;215;p38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List">
  <p:cSld name="1_List">
    <p:bg>
      <p:bgPr>
        <a:solidFill>
          <a:schemeClr val="lt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red heart with a fire and text&#10;&#10;Description automatically generated" id="217" name="Google Shape;217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93737" y="114607"/>
            <a:ext cx="408937" cy="386308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9"/>
          <p:cNvSpPr txBox="1"/>
          <p:nvPr>
            <p:ph type="title"/>
          </p:nvPr>
        </p:nvSpPr>
        <p:spPr>
          <a:xfrm>
            <a:off x="437990" y="614724"/>
            <a:ext cx="8268020" cy="418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39"/>
          <p:cNvSpPr/>
          <p:nvPr>
            <p:ph idx="1" type="body"/>
          </p:nvPr>
        </p:nvSpPr>
        <p:spPr>
          <a:xfrm>
            <a:off x="437991" y="1204183"/>
            <a:ext cx="457200" cy="4572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" name="Google Shape;220;p39"/>
          <p:cNvSpPr txBox="1"/>
          <p:nvPr>
            <p:ph idx="2" type="body"/>
          </p:nvPr>
        </p:nvSpPr>
        <p:spPr>
          <a:xfrm>
            <a:off x="437992" y="1753129"/>
            <a:ext cx="3913876" cy="1022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" name="Google Shape;221;p39"/>
          <p:cNvSpPr/>
          <p:nvPr>
            <p:ph idx="3" type="body"/>
          </p:nvPr>
        </p:nvSpPr>
        <p:spPr>
          <a:xfrm>
            <a:off x="4806950" y="1204183"/>
            <a:ext cx="457200" cy="4572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2" name="Google Shape;222;p39"/>
          <p:cNvSpPr txBox="1"/>
          <p:nvPr>
            <p:ph idx="4" type="body"/>
          </p:nvPr>
        </p:nvSpPr>
        <p:spPr>
          <a:xfrm>
            <a:off x="4806951" y="1753129"/>
            <a:ext cx="3913876" cy="1022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" name="Google Shape;223;p39"/>
          <p:cNvSpPr/>
          <p:nvPr>
            <p:ph idx="5" type="body"/>
          </p:nvPr>
        </p:nvSpPr>
        <p:spPr>
          <a:xfrm>
            <a:off x="437991" y="2967038"/>
            <a:ext cx="457200" cy="4572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39"/>
          <p:cNvSpPr txBox="1"/>
          <p:nvPr>
            <p:ph idx="6" type="body"/>
          </p:nvPr>
        </p:nvSpPr>
        <p:spPr>
          <a:xfrm>
            <a:off x="437992" y="3515984"/>
            <a:ext cx="3913876" cy="1022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" name="Google Shape;225;p39"/>
          <p:cNvSpPr/>
          <p:nvPr>
            <p:ph idx="7" type="body"/>
          </p:nvPr>
        </p:nvSpPr>
        <p:spPr>
          <a:xfrm>
            <a:off x="4806950" y="2967038"/>
            <a:ext cx="457200" cy="4572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6" name="Google Shape;226;p39"/>
          <p:cNvSpPr txBox="1"/>
          <p:nvPr>
            <p:ph idx="8" type="body"/>
          </p:nvPr>
        </p:nvSpPr>
        <p:spPr>
          <a:xfrm>
            <a:off x="4806951" y="3515984"/>
            <a:ext cx="3913876" cy="1022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" name="Google Shape;227;p39"/>
          <p:cNvSpPr/>
          <p:nvPr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9"/>
          <p:cNvSpPr txBox="1"/>
          <p:nvPr>
            <p:ph idx="11" type="ftr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9" name="Google Shape;229;p39"/>
          <p:cNvSpPr txBox="1"/>
          <p:nvPr>
            <p:ph idx="9" type="body"/>
          </p:nvPr>
        </p:nvSpPr>
        <p:spPr>
          <a:xfrm>
            <a:off x="6186116" y="4767264"/>
            <a:ext cx="120064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" name="Google Shape;230;p39"/>
          <p:cNvSpPr/>
          <p:nvPr>
            <p:ph idx="13" type="pic"/>
          </p:nvPr>
        </p:nvSpPr>
        <p:spPr>
          <a:xfrm>
            <a:off x="7426520" y="4767263"/>
            <a:ext cx="995238" cy="273844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231" name="Google Shape;231;p39"/>
          <p:cNvCxnSpPr/>
          <p:nvPr/>
        </p:nvCxnSpPr>
        <p:spPr>
          <a:xfrm>
            <a:off x="8525933" y="4767263"/>
            <a:ext cx="0" cy="273844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2" name="Google Shape;232;p39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List - Dark">
  <p:cSld name="3_List - Dark">
    <p:bg>
      <p:bgPr>
        <a:solidFill>
          <a:schemeClr val="dk2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and white logo with white text&#10;&#10;Description automatically generated" id="234" name="Google Shape;234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97006" y="116602"/>
            <a:ext cx="409208" cy="386564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40"/>
          <p:cNvSpPr txBox="1"/>
          <p:nvPr>
            <p:ph type="title"/>
          </p:nvPr>
        </p:nvSpPr>
        <p:spPr>
          <a:xfrm>
            <a:off x="437990" y="614724"/>
            <a:ext cx="8268020" cy="418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  <a:defRPr sz="2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40"/>
          <p:cNvSpPr txBox="1"/>
          <p:nvPr>
            <p:ph idx="1" type="body"/>
          </p:nvPr>
        </p:nvSpPr>
        <p:spPr>
          <a:xfrm>
            <a:off x="437992" y="1753129"/>
            <a:ext cx="3913876" cy="1022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" name="Google Shape;237;p40"/>
          <p:cNvSpPr txBox="1"/>
          <p:nvPr>
            <p:ph idx="2" type="body"/>
          </p:nvPr>
        </p:nvSpPr>
        <p:spPr>
          <a:xfrm>
            <a:off x="4806951" y="1753129"/>
            <a:ext cx="3913876" cy="1022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" name="Google Shape;238;p40"/>
          <p:cNvSpPr txBox="1"/>
          <p:nvPr>
            <p:ph idx="3" type="body"/>
          </p:nvPr>
        </p:nvSpPr>
        <p:spPr>
          <a:xfrm>
            <a:off x="437992" y="3515984"/>
            <a:ext cx="3913876" cy="1022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" name="Google Shape;239;p40"/>
          <p:cNvSpPr txBox="1"/>
          <p:nvPr>
            <p:ph idx="4" type="body"/>
          </p:nvPr>
        </p:nvSpPr>
        <p:spPr>
          <a:xfrm>
            <a:off x="4806951" y="3515984"/>
            <a:ext cx="3913876" cy="1022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" name="Google Shape;240;p40"/>
          <p:cNvSpPr/>
          <p:nvPr>
            <p:ph idx="5" type="body"/>
          </p:nvPr>
        </p:nvSpPr>
        <p:spPr>
          <a:xfrm>
            <a:off x="437991" y="1204183"/>
            <a:ext cx="457200" cy="4572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40"/>
          <p:cNvSpPr/>
          <p:nvPr>
            <p:ph idx="6" type="body"/>
          </p:nvPr>
        </p:nvSpPr>
        <p:spPr>
          <a:xfrm>
            <a:off x="4806950" y="1204183"/>
            <a:ext cx="457200" cy="4572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" name="Google Shape;242;p40"/>
          <p:cNvSpPr/>
          <p:nvPr>
            <p:ph idx="7" type="body"/>
          </p:nvPr>
        </p:nvSpPr>
        <p:spPr>
          <a:xfrm>
            <a:off x="437991" y="2967038"/>
            <a:ext cx="457200" cy="4572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3" name="Google Shape;243;p40"/>
          <p:cNvSpPr/>
          <p:nvPr>
            <p:ph idx="8" type="body"/>
          </p:nvPr>
        </p:nvSpPr>
        <p:spPr>
          <a:xfrm>
            <a:off x="4806950" y="2967038"/>
            <a:ext cx="457200" cy="4572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4" name="Google Shape;244;p40"/>
          <p:cNvSpPr/>
          <p:nvPr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40"/>
          <p:cNvSpPr txBox="1"/>
          <p:nvPr>
            <p:ph idx="11" type="ftr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6" name="Google Shape;246;p40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47" name="Google Shape;247;p40"/>
          <p:cNvCxnSpPr/>
          <p:nvPr/>
        </p:nvCxnSpPr>
        <p:spPr>
          <a:xfrm>
            <a:off x="8525933" y="4767263"/>
            <a:ext cx="0" cy="273844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8" name="Google Shape;248;p40"/>
          <p:cNvSpPr/>
          <p:nvPr>
            <p:ph idx="9" type="pic"/>
          </p:nvPr>
        </p:nvSpPr>
        <p:spPr>
          <a:xfrm>
            <a:off x="7426520" y="4767263"/>
            <a:ext cx="995238" cy="273844"/>
          </a:xfrm>
          <a:prstGeom prst="rect">
            <a:avLst/>
          </a:prstGeom>
          <a:noFill/>
          <a:ln>
            <a:noFill/>
          </a:ln>
        </p:spPr>
      </p:sp>
      <p:sp>
        <p:nvSpPr>
          <p:cNvPr id="249" name="Google Shape;249;p40"/>
          <p:cNvSpPr txBox="1"/>
          <p:nvPr>
            <p:ph idx="13" type="body"/>
          </p:nvPr>
        </p:nvSpPr>
        <p:spPr>
          <a:xfrm>
            <a:off x="6186116" y="4767264"/>
            <a:ext cx="120064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red heart with a fire and text&#10;&#10;Description automatically generated" id="22" name="Google Shape;22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93737" y="114607"/>
            <a:ext cx="408937" cy="38630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3"/>
          <p:cNvSpPr txBox="1"/>
          <p:nvPr>
            <p:ph type="title"/>
          </p:nvPr>
        </p:nvSpPr>
        <p:spPr>
          <a:xfrm>
            <a:off x="437990" y="614723"/>
            <a:ext cx="6877210" cy="9770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" type="body"/>
          </p:nvPr>
        </p:nvSpPr>
        <p:spPr>
          <a:xfrm>
            <a:off x="444627" y="1080655"/>
            <a:ext cx="6822082" cy="32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23"/>
          <p:cNvSpPr/>
          <p:nvPr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" name="Google Shape;26;p23"/>
          <p:cNvCxnSpPr/>
          <p:nvPr/>
        </p:nvCxnSpPr>
        <p:spPr>
          <a:xfrm>
            <a:off x="8525933" y="4767263"/>
            <a:ext cx="0" cy="273844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" name="Google Shape;27;p23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List">
  <p:cSld name="3_List">
    <p:bg>
      <p:bgPr>
        <a:solidFill>
          <a:schemeClr val="lt1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red heart with a fire and text&#10;&#10;Description automatically generated" id="251" name="Google Shape;251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93737" y="114607"/>
            <a:ext cx="408937" cy="386308"/>
          </a:xfrm>
          <a:prstGeom prst="rect">
            <a:avLst/>
          </a:prstGeom>
          <a:noFill/>
          <a:ln>
            <a:noFill/>
          </a:ln>
        </p:spPr>
      </p:pic>
      <p:sp>
        <p:nvSpPr>
          <p:cNvPr descr="Headline" id="252" name="Google Shape;252;p41"/>
          <p:cNvSpPr txBox="1"/>
          <p:nvPr>
            <p:ph type="title"/>
          </p:nvPr>
        </p:nvSpPr>
        <p:spPr>
          <a:xfrm>
            <a:off x="437990" y="614724"/>
            <a:ext cx="8268020" cy="418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descr="Content Textbox 1" id="253" name="Google Shape;253;p41"/>
          <p:cNvSpPr txBox="1"/>
          <p:nvPr>
            <p:ph idx="1" type="body"/>
          </p:nvPr>
        </p:nvSpPr>
        <p:spPr>
          <a:xfrm>
            <a:off x="571264" y="2136871"/>
            <a:ext cx="2442790" cy="1022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Content Textbox 2" id="254" name="Google Shape;254;p41"/>
          <p:cNvSpPr txBox="1"/>
          <p:nvPr>
            <p:ph idx="2" type="body"/>
          </p:nvPr>
        </p:nvSpPr>
        <p:spPr>
          <a:xfrm>
            <a:off x="3331395" y="2136871"/>
            <a:ext cx="2442790" cy="1022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Content Textbox 3" id="255" name="Google Shape;255;p41"/>
          <p:cNvSpPr txBox="1"/>
          <p:nvPr>
            <p:ph idx="3" type="body"/>
          </p:nvPr>
        </p:nvSpPr>
        <p:spPr>
          <a:xfrm>
            <a:off x="6091527" y="2136871"/>
            <a:ext cx="2442790" cy="1022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Content Textbox 4" id="256" name="Google Shape;256;p41"/>
          <p:cNvSpPr txBox="1"/>
          <p:nvPr>
            <p:ph idx="4" type="body"/>
          </p:nvPr>
        </p:nvSpPr>
        <p:spPr>
          <a:xfrm>
            <a:off x="571264" y="3505832"/>
            <a:ext cx="2442790" cy="1022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Content Textbox 5" id="257" name="Google Shape;257;p41"/>
          <p:cNvSpPr txBox="1"/>
          <p:nvPr>
            <p:ph idx="5" type="body"/>
          </p:nvPr>
        </p:nvSpPr>
        <p:spPr>
          <a:xfrm>
            <a:off x="3331395" y="3505832"/>
            <a:ext cx="2442790" cy="1022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Content Textbox 6" id="258" name="Google Shape;258;p41"/>
          <p:cNvSpPr txBox="1"/>
          <p:nvPr>
            <p:ph idx="6" type="body"/>
          </p:nvPr>
        </p:nvSpPr>
        <p:spPr>
          <a:xfrm>
            <a:off x="6091527" y="3505832"/>
            <a:ext cx="2442790" cy="1022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59" name="Google Shape;259;p41"/>
          <p:cNvCxnSpPr/>
          <p:nvPr/>
        </p:nvCxnSpPr>
        <p:spPr>
          <a:xfrm>
            <a:off x="423171" y="3318669"/>
            <a:ext cx="8229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0" name="Google Shape;260;p41"/>
          <p:cNvCxnSpPr/>
          <p:nvPr/>
        </p:nvCxnSpPr>
        <p:spPr>
          <a:xfrm rot="10800000">
            <a:off x="3181190" y="2108563"/>
            <a:ext cx="0" cy="2420213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1" name="Google Shape;261;p41"/>
          <p:cNvCxnSpPr/>
          <p:nvPr/>
        </p:nvCxnSpPr>
        <p:spPr>
          <a:xfrm rot="10800000">
            <a:off x="5924390" y="2108563"/>
            <a:ext cx="0" cy="2420213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descr="Footer Text 1" id="262" name="Google Shape;262;p41"/>
          <p:cNvSpPr txBox="1"/>
          <p:nvPr>
            <p:ph idx="11" type="ftr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descr="Footer Text 2" id="263" name="Google Shape;263;p41"/>
          <p:cNvSpPr txBox="1"/>
          <p:nvPr>
            <p:ph idx="7" type="body"/>
          </p:nvPr>
        </p:nvSpPr>
        <p:spPr>
          <a:xfrm>
            <a:off x="6186116" y="4767264"/>
            <a:ext cx="120064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Logo" id="264" name="Google Shape;264;p41"/>
          <p:cNvSpPr/>
          <p:nvPr>
            <p:ph idx="8" type="pic"/>
          </p:nvPr>
        </p:nvSpPr>
        <p:spPr>
          <a:xfrm>
            <a:off x="7426519" y="4767263"/>
            <a:ext cx="995235" cy="273844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265" name="Google Shape;265;p41"/>
          <p:cNvCxnSpPr/>
          <p:nvPr/>
        </p:nvCxnSpPr>
        <p:spPr>
          <a:xfrm>
            <a:off x="8525933" y="4767263"/>
            <a:ext cx="0" cy="27384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descr="Slide number" id="266" name="Google Shape;266;p41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Description - Left">
  <p:cSld name="1_Content with Description - Left">
    <p:bg>
      <p:bgPr>
        <a:solidFill>
          <a:schemeClr val="lt1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red heart with a fire and text&#10;&#10;Description automatically generated" id="268" name="Google Shape;268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93737" y="114607"/>
            <a:ext cx="408937" cy="386308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2"/>
          <p:cNvSpPr txBox="1"/>
          <p:nvPr>
            <p:ph idx="1" type="body"/>
          </p:nvPr>
        </p:nvSpPr>
        <p:spPr>
          <a:xfrm>
            <a:off x="437990" y="613992"/>
            <a:ext cx="2965346" cy="806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" name="Google Shape;270;p42"/>
          <p:cNvSpPr txBox="1"/>
          <p:nvPr>
            <p:ph idx="2" type="body"/>
          </p:nvPr>
        </p:nvSpPr>
        <p:spPr>
          <a:xfrm>
            <a:off x="437991" y="1540933"/>
            <a:ext cx="2965346" cy="2988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" name="Google Shape;271;p42"/>
          <p:cNvSpPr txBox="1"/>
          <p:nvPr>
            <p:ph idx="3" type="body"/>
          </p:nvPr>
        </p:nvSpPr>
        <p:spPr>
          <a:xfrm>
            <a:off x="3887390" y="614723"/>
            <a:ext cx="4803243" cy="39147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272" name="Google Shape;272;p42"/>
          <p:cNvSpPr/>
          <p:nvPr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42"/>
          <p:cNvSpPr txBox="1"/>
          <p:nvPr>
            <p:ph idx="11" type="ftr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4" name="Google Shape;274;p42"/>
          <p:cNvSpPr txBox="1"/>
          <p:nvPr>
            <p:ph idx="4" type="body"/>
          </p:nvPr>
        </p:nvSpPr>
        <p:spPr>
          <a:xfrm>
            <a:off x="6186116" y="4767264"/>
            <a:ext cx="120064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" name="Google Shape;275;p42"/>
          <p:cNvSpPr/>
          <p:nvPr>
            <p:ph idx="5" type="pic"/>
          </p:nvPr>
        </p:nvSpPr>
        <p:spPr>
          <a:xfrm>
            <a:off x="7426520" y="4767263"/>
            <a:ext cx="995238" cy="273844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276" name="Google Shape;276;p42"/>
          <p:cNvCxnSpPr/>
          <p:nvPr/>
        </p:nvCxnSpPr>
        <p:spPr>
          <a:xfrm>
            <a:off x="8525933" y="4767263"/>
            <a:ext cx="0" cy="273844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7" name="Google Shape;277;p42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Description - Right">
  <p:cSld name="3_Content with Description - Right">
    <p:bg>
      <p:bgPr>
        <a:solidFill>
          <a:schemeClr val="lt1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red heart with a fire and text&#10;&#10;Description automatically generated" id="279" name="Google Shape;279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93737" y="114607"/>
            <a:ext cx="408937" cy="386308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3"/>
          <p:cNvSpPr txBox="1"/>
          <p:nvPr>
            <p:ph idx="1" type="body"/>
          </p:nvPr>
        </p:nvSpPr>
        <p:spPr>
          <a:xfrm>
            <a:off x="437989" y="614723"/>
            <a:ext cx="4362611" cy="3842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281" name="Google Shape;281;p43"/>
          <p:cNvSpPr txBox="1"/>
          <p:nvPr>
            <p:ph idx="2" type="body"/>
          </p:nvPr>
        </p:nvSpPr>
        <p:spPr>
          <a:xfrm>
            <a:off x="5725287" y="1540933"/>
            <a:ext cx="2965346" cy="2916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" name="Google Shape;282;p43"/>
          <p:cNvSpPr txBox="1"/>
          <p:nvPr>
            <p:ph idx="3" type="body"/>
          </p:nvPr>
        </p:nvSpPr>
        <p:spPr>
          <a:xfrm>
            <a:off x="5725286" y="613992"/>
            <a:ext cx="2965346" cy="806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43"/>
          <p:cNvSpPr/>
          <p:nvPr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43"/>
          <p:cNvSpPr txBox="1"/>
          <p:nvPr>
            <p:ph idx="11" type="ftr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5" name="Google Shape;285;p43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86" name="Google Shape;286;p43"/>
          <p:cNvCxnSpPr/>
          <p:nvPr/>
        </p:nvCxnSpPr>
        <p:spPr>
          <a:xfrm>
            <a:off x="8525933" y="4767263"/>
            <a:ext cx="0" cy="273844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7" name="Google Shape;287;p43"/>
          <p:cNvSpPr/>
          <p:nvPr>
            <p:ph idx="4" type="pic"/>
          </p:nvPr>
        </p:nvSpPr>
        <p:spPr>
          <a:xfrm>
            <a:off x="7426520" y="4767263"/>
            <a:ext cx="995238" cy="273844"/>
          </a:xfrm>
          <a:prstGeom prst="rect">
            <a:avLst/>
          </a:prstGeom>
          <a:noFill/>
          <a:ln>
            <a:noFill/>
          </a:ln>
        </p:spPr>
      </p:sp>
      <p:sp>
        <p:nvSpPr>
          <p:cNvPr id="288" name="Google Shape;288;p43"/>
          <p:cNvSpPr txBox="1"/>
          <p:nvPr>
            <p:ph idx="5" type="body"/>
          </p:nvPr>
        </p:nvSpPr>
        <p:spPr>
          <a:xfrm>
            <a:off x="6186116" y="4767264"/>
            <a:ext cx="120064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Description - Right">
  <p:cSld name="2_Content with Description - Right">
    <p:bg>
      <p:bgPr>
        <a:solidFill>
          <a:schemeClr val="lt1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red heart with a fire and text&#10;&#10;Description automatically generated" id="290" name="Google Shape;290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93737" y="114607"/>
            <a:ext cx="408937" cy="386308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4"/>
          <p:cNvSpPr txBox="1"/>
          <p:nvPr>
            <p:ph idx="1" type="body"/>
          </p:nvPr>
        </p:nvSpPr>
        <p:spPr>
          <a:xfrm>
            <a:off x="0" y="1"/>
            <a:ext cx="5236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292" name="Google Shape;292;p44"/>
          <p:cNvSpPr txBox="1"/>
          <p:nvPr>
            <p:ph idx="2" type="body"/>
          </p:nvPr>
        </p:nvSpPr>
        <p:spPr>
          <a:xfrm>
            <a:off x="5725286" y="613992"/>
            <a:ext cx="2965346" cy="806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3" name="Google Shape;293;p44"/>
          <p:cNvSpPr txBox="1"/>
          <p:nvPr>
            <p:ph idx="3" type="body"/>
          </p:nvPr>
        </p:nvSpPr>
        <p:spPr>
          <a:xfrm>
            <a:off x="5725287" y="1540933"/>
            <a:ext cx="2965346" cy="2916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4" name="Google Shape;294;p44"/>
          <p:cNvSpPr txBox="1"/>
          <p:nvPr>
            <p:ph idx="11" type="ftr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5" name="Google Shape;295;p44"/>
          <p:cNvSpPr txBox="1"/>
          <p:nvPr>
            <p:ph idx="4" type="body"/>
          </p:nvPr>
        </p:nvSpPr>
        <p:spPr>
          <a:xfrm>
            <a:off x="6186116" y="4767264"/>
            <a:ext cx="120064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>
                <a:solidFill>
                  <a:schemeClr val="accent4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44"/>
          <p:cNvSpPr/>
          <p:nvPr>
            <p:ph idx="5" type="pic"/>
          </p:nvPr>
        </p:nvSpPr>
        <p:spPr>
          <a:xfrm>
            <a:off x="7426519" y="4767263"/>
            <a:ext cx="995235" cy="273844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297" name="Google Shape;297;p44"/>
          <p:cNvCxnSpPr/>
          <p:nvPr/>
        </p:nvCxnSpPr>
        <p:spPr>
          <a:xfrm>
            <a:off x="8525933" y="4767263"/>
            <a:ext cx="0" cy="27384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8" name="Google Shape;298;p44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bg>
      <p:bgPr>
        <a:solidFill>
          <a:schemeClr val="lt1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5"/>
          <p:cNvSpPr txBox="1"/>
          <p:nvPr>
            <p:ph idx="1" type="body"/>
          </p:nvPr>
        </p:nvSpPr>
        <p:spPr>
          <a:xfrm>
            <a:off x="437990" y="613992"/>
            <a:ext cx="2965346" cy="806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1" name="Google Shape;301;p45"/>
          <p:cNvSpPr txBox="1"/>
          <p:nvPr>
            <p:ph idx="2" type="body"/>
          </p:nvPr>
        </p:nvSpPr>
        <p:spPr>
          <a:xfrm>
            <a:off x="437991" y="1540933"/>
            <a:ext cx="2965346" cy="30917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2" name="Google Shape;302;p45"/>
          <p:cNvSpPr/>
          <p:nvPr>
            <p:ph idx="3" type="pic"/>
          </p:nvPr>
        </p:nvSpPr>
        <p:spPr>
          <a:xfrm>
            <a:off x="2447513" y="1"/>
            <a:ext cx="6696487" cy="5143501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pic>
        <p:nvPicPr>
          <p:cNvPr descr="A red heart with a fire and text&#10;&#10;Description automatically generated" id="303" name="Google Shape;303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93737" y="114607"/>
            <a:ext cx="408937" cy="386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Multiple Photos - Light">
  <p:cSld name="1_Multiple Photos - Light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6"/>
          <p:cNvSpPr/>
          <p:nvPr>
            <p:ph idx="2" type="pic"/>
          </p:nvPr>
        </p:nvSpPr>
        <p:spPr>
          <a:xfrm>
            <a:off x="182881" y="184149"/>
            <a:ext cx="3799838" cy="475826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06" name="Google Shape;306;p46"/>
          <p:cNvSpPr/>
          <p:nvPr/>
        </p:nvSpPr>
        <p:spPr>
          <a:xfrm>
            <a:off x="4185919" y="184149"/>
            <a:ext cx="2286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6"/>
          <p:cNvSpPr txBox="1"/>
          <p:nvPr>
            <p:ph idx="1" type="body"/>
          </p:nvPr>
        </p:nvSpPr>
        <p:spPr>
          <a:xfrm>
            <a:off x="4349325" y="373063"/>
            <a:ext cx="1932413" cy="4228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 b="1" sz="17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 b="1" sz="17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 b="1" sz="17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 b="1" sz="17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8" name="Google Shape;308;p46"/>
          <p:cNvSpPr txBox="1"/>
          <p:nvPr>
            <p:ph idx="3" type="body"/>
          </p:nvPr>
        </p:nvSpPr>
        <p:spPr>
          <a:xfrm>
            <a:off x="4349854" y="900545"/>
            <a:ext cx="1932413" cy="1440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9" name="Google Shape;309;p46"/>
          <p:cNvSpPr/>
          <p:nvPr>
            <p:ph idx="4" type="pic"/>
          </p:nvPr>
        </p:nvSpPr>
        <p:spPr>
          <a:xfrm>
            <a:off x="4185919" y="2656415"/>
            <a:ext cx="2286000" cy="2286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10" name="Google Shape;310;p46"/>
          <p:cNvSpPr/>
          <p:nvPr>
            <p:ph idx="5" type="pic"/>
          </p:nvPr>
        </p:nvSpPr>
        <p:spPr>
          <a:xfrm>
            <a:off x="6675119" y="184149"/>
            <a:ext cx="2286000" cy="2286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11" name="Google Shape;311;p46"/>
          <p:cNvSpPr/>
          <p:nvPr>
            <p:ph idx="6" type="pic"/>
          </p:nvPr>
        </p:nvSpPr>
        <p:spPr>
          <a:xfrm>
            <a:off x="6675119" y="2656415"/>
            <a:ext cx="2286000" cy="2286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Picture with Caption">
  <p:cSld name="3_Picture with Caption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7"/>
          <p:cNvSpPr/>
          <p:nvPr>
            <p:ph idx="2" type="pic"/>
          </p:nvPr>
        </p:nvSpPr>
        <p:spPr>
          <a:xfrm>
            <a:off x="182881" y="184149"/>
            <a:ext cx="8778238" cy="475826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14" name="Google Shape;314;p47"/>
          <p:cNvSpPr/>
          <p:nvPr>
            <p:ph idx="3" type="pic"/>
          </p:nvPr>
        </p:nvSpPr>
        <p:spPr>
          <a:xfrm>
            <a:off x="762000" y="971550"/>
            <a:ext cx="2286000" cy="3200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5" name="Google Shape;315;p47"/>
          <p:cNvSpPr txBox="1"/>
          <p:nvPr>
            <p:ph idx="1" type="body"/>
          </p:nvPr>
        </p:nvSpPr>
        <p:spPr>
          <a:xfrm>
            <a:off x="945724" y="1218672"/>
            <a:ext cx="1932413" cy="676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14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 b="1" sz="17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 b="1" sz="17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 b="1" sz="17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 b="1" sz="17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6" name="Google Shape;316;p47"/>
          <p:cNvSpPr txBox="1"/>
          <p:nvPr>
            <p:ph idx="4" type="body"/>
          </p:nvPr>
        </p:nvSpPr>
        <p:spPr>
          <a:xfrm>
            <a:off x="946253" y="1895474"/>
            <a:ext cx="1932413" cy="2097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Picture with Caption">
  <p:cSld name="4_Picture with Caption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8"/>
          <p:cNvSpPr/>
          <p:nvPr>
            <p:ph idx="2" type="pic"/>
          </p:nvPr>
        </p:nvSpPr>
        <p:spPr>
          <a:xfrm>
            <a:off x="4572001" y="-1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19" name="Google Shape;319;p48"/>
          <p:cNvSpPr/>
          <p:nvPr/>
        </p:nvSpPr>
        <p:spPr>
          <a:xfrm>
            <a:off x="0" y="-1"/>
            <a:ext cx="7336840" cy="5143500"/>
          </a:xfrm>
          <a:custGeom>
            <a:rect b="b" l="l" r="r" t="t"/>
            <a:pathLst>
              <a:path extrusionOk="0" h="5143500" w="7336840">
                <a:moveTo>
                  <a:pt x="0" y="0"/>
                </a:moveTo>
                <a:lnTo>
                  <a:pt x="7336840" y="0"/>
                </a:lnTo>
                <a:lnTo>
                  <a:pt x="7245529" y="101208"/>
                </a:lnTo>
                <a:cubicBezTo>
                  <a:pt x="6060066" y="1463063"/>
                  <a:pt x="5165057" y="3173343"/>
                  <a:pt x="4680096" y="5091348"/>
                </a:cubicBezTo>
                <a:lnTo>
                  <a:pt x="4667806" y="5143500"/>
                </a:lnTo>
                <a:lnTo>
                  <a:pt x="0" y="5143499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000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48"/>
          <p:cNvSpPr txBox="1"/>
          <p:nvPr>
            <p:ph idx="1" type="body"/>
          </p:nvPr>
        </p:nvSpPr>
        <p:spPr>
          <a:xfrm>
            <a:off x="605382" y="744718"/>
            <a:ext cx="4428532" cy="1014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 Black"/>
              <a:buNone/>
              <a:defRPr b="1" i="0" sz="25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 b="1" sz="17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 b="1" sz="17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 b="1" sz="17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 b="1" sz="17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1" name="Google Shape;321;p48"/>
          <p:cNvSpPr txBox="1"/>
          <p:nvPr>
            <p:ph idx="3" type="body"/>
          </p:nvPr>
        </p:nvSpPr>
        <p:spPr>
          <a:xfrm>
            <a:off x="605382" y="1865234"/>
            <a:ext cx="4428532" cy="2659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>
                <a:solidFill>
                  <a:schemeClr val="dk1"/>
                </a:solidFill>
              </a:defRPr>
            </a:lvl2pPr>
            <a:lvl3pPr indent="-228600" lvl="2" marL="13716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>
                <a:solidFill>
                  <a:schemeClr val="dk1"/>
                </a:solidFill>
              </a:defRPr>
            </a:lvl3pPr>
            <a:lvl4pPr indent="-228600" lvl="3" marL="18288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>
                <a:solidFill>
                  <a:schemeClr val="dk1"/>
                </a:solidFill>
              </a:defRPr>
            </a:lvl4pPr>
            <a:lvl5pPr indent="-228600" lvl="4" marL="22860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2" name="Google Shape;322;p48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red heart with a fire and text&#10;&#10;Description automatically generated" id="323" name="Google Shape;323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93737" y="114607"/>
            <a:ext cx="408937" cy="386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bg>
      <p:bgPr>
        <a:solidFill>
          <a:schemeClr val="lt1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red heart with a fire and text&#10;&#10;Description automatically generated" id="325" name="Google Shape;325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93737" y="114607"/>
            <a:ext cx="408937" cy="386308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9"/>
          <p:cNvSpPr/>
          <p:nvPr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49"/>
          <p:cNvSpPr txBox="1"/>
          <p:nvPr>
            <p:ph idx="11" type="ftr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8" name="Google Shape;328;p49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29" name="Google Shape;329;p49"/>
          <p:cNvCxnSpPr/>
          <p:nvPr/>
        </p:nvCxnSpPr>
        <p:spPr>
          <a:xfrm>
            <a:off x="8525933" y="4767263"/>
            <a:ext cx="0" cy="273844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0" name="Google Shape;330;p49"/>
          <p:cNvSpPr/>
          <p:nvPr>
            <p:ph idx="2" type="pic"/>
          </p:nvPr>
        </p:nvSpPr>
        <p:spPr>
          <a:xfrm>
            <a:off x="7426520" y="4767263"/>
            <a:ext cx="995238" cy="273844"/>
          </a:xfrm>
          <a:prstGeom prst="rect">
            <a:avLst/>
          </a:prstGeom>
          <a:noFill/>
          <a:ln>
            <a:noFill/>
          </a:ln>
        </p:spPr>
      </p:sp>
      <p:sp>
        <p:nvSpPr>
          <p:cNvPr id="331" name="Google Shape;331;p49"/>
          <p:cNvSpPr txBox="1"/>
          <p:nvPr>
            <p:ph idx="1" type="body"/>
          </p:nvPr>
        </p:nvSpPr>
        <p:spPr>
          <a:xfrm>
            <a:off x="6186116" y="4767264"/>
            <a:ext cx="120064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chemeClr val="lt1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red heart with a fire and text&#10;&#10;Description automatically generated" id="333" name="Google Shape;333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93737" y="114607"/>
            <a:ext cx="408937" cy="386308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50"/>
          <p:cNvSpPr txBox="1"/>
          <p:nvPr>
            <p:ph idx="11" type="ftr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5" name="Google Shape;335;p50"/>
          <p:cNvSpPr txBox="1"/>
          <p:nvPr>
            <p:ph idx="1" type="body"/>
          </p:nvPr>
        </p:nvSpPr>
        <p:spPr>
          <a:xfrm>
            <a:off x="6186116" y="4767264"/>
            <a:ext cx="120064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>
                <a:solidFill>
                  <a:schemeClr val="accent4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6" name="Google Shape;336;p50"/>
          <p:cNvSpPr/>
          <p:nvPr>
            <p:ph idx="2" type="pic"/>
          </p:nvPr>
        </p:nvSpPr>
        <p:spPr>
          <a:xfrm>
            <a:off x="7426519" y="4767263"/>
            <a:ext cx="995235" cy="273844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337" name="Google Shape;337;p50"/>
          <p:cNvCxnSpPr/>
          <p:nvPr/>
        </p:nvCxnSpPr>
        <p:spPr>
          <a:xfrm>
            <a:off x="8525933" y="4767263"/>
            <a:ext cx="0" cy="27384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8" name="Google Shape;338;p50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HA text 03 - title and tex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4"/>
          <p:cNvSpPr txBox="1"/>
          <p:nvPr>
            <p:ph type="title"/>
          </p:nvPr>
        </p:nvSpPr>
        <p:spPr>
          <a:xfrm>
            <a:off x="437990" y="614723"/>
            <a:ext cx="8268020" cy="806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4"/>
          <p:cNvSpPr txBox="1"/>
          <p:nvPr>
            <p:ph idx="1" type="body"/>
          </p:nvPr>
        </p:nvSpPr>
        <p:spPr>
          <a:xfrm>
            <a:off x="628650" y="942175"/>
            <a:ext cx="7886700" cy="3272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24"/>
          <p:cNvSpPr/>
          <p:nvPr/>
        </p:nvSpPr>
        <p:spPr>
          <a:xfrm>
            <a:off x="7430539" y="4277015"/>
            <a:ext cx="1614748" cy="7730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 Cover">
  <p:cSld name="Back Cov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red and orange curved lines&#10;&#10;Description automatically generated" id="33" name="Google Shape;33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5"/>
          <p:cNvSpPr txBox="1"/>
          <p:nvPr>
            <p:ph type="title"/>
          </p:nvPr>
        </p:nvSpPr>
        <p:spPr>
          <a:xfrm>
            <a:off x="530614" y="91974"/>
            <a:ext cx="4525513" cy="23549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Black"/>
              <a:buNone/>
              <a:defRPr b="1" i="0" sz="4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5" name="Google Shape;35;p25"/>
          <p:cNvCxnSpPr/>
          <p:nvPr/>
        </p:nvCxnSpPr>
        <p:spPr>
          <a:xfrm>
            <a:off x="651684" y="2524910"/>
            <a:ext cx="410596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" name="Google Shape;3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684" y="2839617"/>
            <a:ext cx="1386658" cy="4397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red heart with a fire and text&#10;&#10;Description automatically generated" id="37" name="Google Shape;3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95153" y="2735906"/>
            <a:ext cx="635483" cy="600318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5"/>
          <p:cNvSpPr txBox="1"/>
          <p:nvPr/>
        </p:nvSpPr>
        <p:spPr>
          <a:xfrm>
            <a:off x="3409259" y="2859415"/>
            <a:ext cx="1348385" cy="4001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#AHA24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ver Slide">
  <p:cSld name="1_Cover Slide">
    <p:bg>
      <p:bgPr>
        <a:solidFill>
          <a:schemeClr val="lt1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26"/>
          <p:cNvGrpSpPr/>
          <p:nvPr/>
        </p:nvGrpSpPr>
        <p:grpSpPr>
          <a:xfrm>
            <a:off x="-61472" y="0"/>
            <a:ext cx="9205472" cy="5178078"/>
            <a:chOff x="-61472" y="-34578"/>
            <a:chExt cx="9205472" cy="5178078"/>
          </a:xfrm>
        </p:grpSpPr>
        <p:sp>
          <p:nvSpPr>
            <p:cNvPr descr="A red and yellow background&#10;&#10;Description automatically generated" id="41" name="Google Shape;41;p26"/>
            <p:cNvSpPr/>
            <p:nvPr/>
          </p:nvSpPr>
          <p:spPr>
            <a:xfrm>
              <a:off x="-61472" y="-34578"/>
              <a:ext cx="9205472" cy="51780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sp>
        <p:sp>
          <p:nvSpPr>
            <p:cNvPr id="42" name="Google Shape;42;p26"/>
            <p:cNvSpPr txBox="1"/>
            <p:nvPr/>
          </p:nvSpPr>
          <p:spPr>
            <a:xfrm>
              <a:off x="493924" y="4471636"/>
              <a:ext cx="1348385" cy="4001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b="0" i="0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#</a:t>
              </a:r>
              <a:r>
                <a:rPr b="0" i="0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AHA24</a:t>
              </a:r>
              <a:endParaRPr/>
            </a:p>
          </p:txBody>
        </p:sp>
        <p:pic>
          <p:nvPicPr>
            <p:cNvPr id="43" name="Google Shape;43;p2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204517" y="209890"/>
              <a:ext cx="648159" cy="6122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descr="Section number" id="44" name="Google Shape;44;p26"/>
          <p:cNvSpPr txBox="1"/>
          <p:nvPr>
            <p:ph idx="1" type="body"/>
          </p:nvPr>
        </p:nvSpPr>
        <p:spPr>
          <a:xfrm>
            <a:off x="465602" y="1445693"/>
            <a:ext cx="1698747" cy="165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1" i="0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Section title " id="45" name="Google Shape;45;p26"/>
          <p:cNvSpPr txBox="1"/>
          <p:nvPr>
            <p:ph type="ctrTitle"/>
          </p:nvPr>
        </p:nvSpPr>
        <p:spPr>
          <a:xfrm>
            <a:off x="2164349" y="1626884"/>
            <a:ext cx="4583923" cy="153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  <a:defRPr b="0" i="0" sz="3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view">
  <p:cSld name="Overview">
    <p:bg>
      <p:bgPr>
        <a:solidFill>
          <a:schemeClr val="lt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 txBox="1"/>
          <p:nvPr>
            <p:ph type="title"/>
          </p:nvPr>
        </p:nvSpPr>
        <p:spPr>
          <a:xfrm>
            <a:off x="725854" y="614723"/>
            <a:ext cx="413401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 Black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1" type="body"/>
          </p:nvPr>
        </p:nvSpPr>
        <p:spPr>
          <a:xfrm>
            <a:off x="725854" y="1320330"/>
            <a:ext cx="2055666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7"/>
          <p:cNvSpPr txBox="1"/>
          <p:nvPr>
            <p:ph idx="2" type="body"/>
          </p:nvPr>
        </p:nvSpPr>
        <p:spPr>
          <a:xfrm>
            <a:off x="725854" y="1927432"/>
            <a:ext cx="2055666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7"/>
          <p:cNvSpPr txBox="1"/>
          <p:nvPr>
            <p:ph idx="3" type="body"/>
          </p:nvPr>
        </p:nvSpPr>
        <p:spPr>
          <a:xfrm>
            <a:off x="725854" y="2534534"/>
            <a:ext cx="2055666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4" type="body"/>
          </p:nvPr>
        </p:nvSpPr>
        <p:spPr>
          <a:xfrm>
            <a:off x="726965" y="3139749"/>
            <a:ext cx="2055666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idx="5" type="body"/>
          </p:nvPr>
        </p:nvSpPr>
        <p:spPr>
          <a:xfrm>
            <a:off x="726965" y="3746851"/>
            <a:ext cx="2055666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6" type="body"/>
          </p:nvPr>
        </p:nvSpPr>
        <p:spPr>
          <a:xfrm>
            <a:off x="3244201" y="1320330"/>
            <a:ext cx="2055666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7"/>
          <p:cNvSpPr txBox="1"/>
          <p:nvPr>
            <p:ph idx="7" type="body"/>
          </p:nvPr>
        </p:nvSpPr>
        <p:spPr>
          <a:xfrm>
            <a:off x="3244201" y="1927432"/>
            <a:ext cx="2055666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7"/>
          <p:cNvSpPr txBox="1"/>
          <p:nvPr>
            <p:ph idx="8" type="body"/>
          </p:nvPr>
        </p:nvSpPr>
        <p:spPr>
          <a:xfrm>
            <a:off x="3244201" y="2534534"/>
            <a:ext cx="2055666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9" type="body"/>
          </p:nvPr>
        </p:nvSpPr>
        <p:spPr>
          <a:xfrm>
            <a:off x="3244201" y="3139749"/>
            <a:ext cx="2055666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7"/>
          <p:cNvSpPr txBox="1"/>
          <p:nvPr>
            <p:ph idx="13" type="body"/>
          </p:nvPr>
        </p:nvSpPr>
        <p:spPr>
          <a:xfrm>
            <a:off x="3244201" y="3741224"/>
            <a:ext cx="2055666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27"/>
          <p:cNvSpPr/>
          <p:nvPr>
            <p:ph idx="14" type="pic"/>
          </p:nvPr>
        </p:nvSpPr>
        <p:spPr>
          <a:xfrm>
            <a:off x="4572001" y="-6379"/>
            <a:ext cx="4571999" cy="5146743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pic>
        <p:nvPicPr>
          <p:cNvPr descr="A red heart with a fire and text&#10;&#10;Description automatically generated" id="59" name="Google Shape;59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93737" y="114607"/>
            <a:ext cx="408937" cy="386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peaker">
  <p:cSld name="1_Speaker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8"/>
          <p:cNvSpPr/>
          <p:nvPr>
            <p:ph idx="2" type="pic"/>
          </p:nvPr>
        </p:nvSpPr>
        <p:spPr>
          <a:xfrm>
            <a:off x="-1157288" y="249892"/>
            <a:ext cx="4159549" cy="4159548"/>
          </a:xfrm>
          <a:prstGeom prst="ellipse">
            <a:avLst/>
          </a:prstGeom>
          <a:solidFill>
            <a:srgbClr val="D8D8D8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28"/>
          <p:cNvSpPr txBox="1"/>
          <p:nvPr>
            <p:ph type="title"/>
          </p:nvPr>
        </p:nvSpPr>
        <p:spPr>
          <a:xfrm>
            <a:off x="3570489" y="939161"/>
            <a:ext cx="3419396" cy="373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 Black"/>
              <a:buNone/>
              <a:defRPr sz="2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 txBox="1"/>
          <p:nvPr>
            <p:ph idx="1" type="body"/>
          </p:nvPr>
        </p:nvSpPr>
        <p:spPr>
          <a:xfrm>
            <a:off x="3570489" y="1353862"/>
            <a:ext cx="4024924" cy="32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28"/>
          <p:cNvSpPr txBox="1"/>
          <p:nvPr>
            <p:ph idx="3" type="body"/>
          </p:nvPr>
        </p:nvSpPr>
        <p:spPr>
          <a:xfrm>
            <a:off x="3570488" y="1716179"/>
            <a:ext cx="5150339" cy="23458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28"/>
          <p:cNvSpPr txBox="1"/>
          <p:nvPr>
            <p:ph idx="11" type="ftr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28"/>
          <p:cNvSpPr txBox="1"/>
          <p:nvPr>
            <p:ph idx="4" type="body"/>
          </p:nvPr>
        </p:nvSpPr>
        <p:spPr>
          <a:xfrm>
            <a:off x="6186116" y="4767264"/>
            <a:ext cx="120064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28"/>
          <p:cNvSpPr/>
          <p:nvPr>
            <p:ph idx="5" type="pic"/>
          </p:nvPr>
        </p:nvSpPr>
        <p:spPr>
          <a:xfrm>
            <a:off x="7426519" y="4767263"/>
            <a:ext cx="995235" cy="273844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8" name="Google Shape;68;p28"/>
          <p:cNvCxnSpPr/>
          <p:nvPr/>
        </p:nvCxnSpPr>
        <p:spPr>
          <a:xfrm>
            <a:off x="8525933" y="4767263"/>
            <a:ext cx="0" cy="27384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9" name="Google Shape;69;p28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red heart with a fire and text&#10;&#10;Description automatically generated" id="70" name="Google Shape;70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93737" y="114607"/>
            <a:ext cx="408937" cy="386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peakers">
  <p:cSld name="3_Speakers"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9"/>
          <p:cNvSpPr/>
          <p:nvPr/>
        </p:nvSpPr>
        <p:spPr>
          <a:xfrm>
            <a:off x="1" y="0"/>
            <a:ext cx="4572000" cy="5143500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Circle headshot 1" id="73" name="Google Shape;73;p29"/>
          <p:cNvSpPr/>
          <p:nvPr>
            <p:ph idx="2" type="pic"/>
          </p:nvPr>
        </p:nvSpPr>
        <p:spPr>
          <a:xfrm>
            <a:off x="394568" y="475555"/>
            <a:ext cx="1297175" cy="1297175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descr="Speaker name 1" id="74" name="Google Shape;74;p29"/>
          <p:cNvSpPr txBox="1"/>
          <p:nvPr>
            <p:ph idx="1" type="body"/>
          </p:nvPr>
        </p:nvSpPr>
        <p:spPr>
          <a:xfrm>
            <a:off x="1995616" y="1266736"/>
            <a:ext cx="2226318" cy="3371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b="1" i="0" sz="14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Speaker title 1" id="75" name="Google Shape;75;p29"/>
          <p:cNvSpPr txBox="1"/>
          <p:nvPr>
            <p:ph idx="3" type="body"/>
          </p:nvPr>
        </p:nvSpPr>
        <p:spPr>
          <a:xfrm>
            <a:off x="1995616" y="1515979"/>
            <a:ext cx="2226318" cy="32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6" name="Google Shape;76;p29"/>
          <p:cNvCxnSpPr/>
          <p:nvPr/>
        </p:nvCxnSpPr>
        <p:spPr>
          <a:xfrm>
            <a:off x="329709" y="1968061"/>
            <a:ext cx="3892225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descr="Content Textbox 1" id="77" name="Google Shape;77;p29"/>
          <p:cNvSpPr txBox="1"/>
          <p:nvPr>
            <p:ph idx="4" type="body"/>
          </p:nvPr>
        </p:nvSpPr>
        <p:spPr>
          <a:xfrm>
            <a:off x="329709" y="2116668"/>
            <a:ext cx="3892225" cy="240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Circle Headshot 2" id="78" name="Google Shape;78;p29"/>
          <p:cNvSpPr/>
          <p:nvPr>
            <p:ph idx="5" type="pic"/>
          </p:nvPr>
        </p:nvSpPr>
        <p:spPr>
          <a:xfrm>
            <a:off x="5022094" y="475555"/>
            <a:ext cx="1297175" cy="1297175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descr="Speaker name " id="79" name="Google Shape;79;p29"/>
          <p:cNvSpPr txBox="1"/>
          <p:nvPr>
            <p:ph idx="6" type="body"/>
          </p:nvPr>
        </p:nvSpPr>
        <p:spPr>
          <a:xfrm>
            <a:off x="6623142" y="1247195"/>
            <a:ext cx="2226318" cy="376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 Black"/>
              <a:buNone/>
              <a:defRPr b="1" sz="1400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Speaker title 2 " id="80" name="Google Shape;80;p29"/>
          <p:cNvSpPr txBox="1"/>
          <p:nvPr>
            <p:ph idx="7" type="body"/>
          </p:nvPr>
        </p:nvSpPr>
        <p:spPr>
          <a:xfrm>
            <a:off x="6623142" y="1515979"/>
            <a:ext cx="2226318" cy="32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1" sz="1200">
                <a:solidFill>
                  <a:schemeClr val="accent4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81" name="Google Shape;81;p29"/>
          <p:cNvCxnSpPr/>
          <p:nvPr/>
        </p:nvCxnSpPr>
        <p:spPr>
          <a:xfrm>
            <a:off x="4957235" y="1968061"/>
            <a:ext cx="3892225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descr="Content Textbox 2 " id="82" name="Google Shape;82;p29"/>
          <p:cNvSpPr txBox="1"/>
          <p:nvPr>
            <p:ph idx="8" type="body"/>
          </p:nvPr>
        </p:nvSpPr>
        <p:spPr>
          <a:xfrm>
            <a:off x="4957235" y="2116668"/>
            <a:ext cx="3892225" cy="240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Footer placeholder 1" id="83" name="Google Shape;83;p29"/>
          <p:cNvSpPr txBox="1"/>
          <p:nvPr>
            <p:ph idx="11" type="ftr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descr="Footer placeholder 2" id="84" name="Google Shape;84;p29"/>
          <p:cNvSpPr txBox="1"/>
          <p:nvPr>
            <p:ph idx="9" type="body"/>
          </p:nvPr>
        </p:nvSpPr>
        <p:spPr>
          <a:xfrm>
            <a:off x="6186116" y="4767264"/>
            <a:ext cx="120064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>
                <a:solidFill>
                  <a:schemeClr val="accent4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Logo placeholder&#10;" id="85" name="Google Shape;85;p29"/>
          <p:cNvSpPr/>
          <p:nvPr>
            <p:ph idx="13" type="pic"/>
          </p:nvPr>
        </p:nvSpPr>
        <p:spPr>
          <a:xfrm>
            <a:off x="7426519" y="4767263"/>
            <a:ext cx="995235" cy="273844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86" name="Google Shape;86;p29"/>
          <p:cNvCxnSpPr/>
          <p:nvPr/>
        </p:nvCxnSpPr>
        <p:spPr>
          <a:xfrm>
            <a:off x="8525933" y="4767263"/>
            <a:ext cx="0" cy="27384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descr="Slide Number Placeholder " id="87" name="Google Shape;87;p29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red heart with a fire and text&#10;&#10;Description automatically generated" id="88" name="Google Shape;88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93737" y="114607"/>
            <a:ext cx="408937" cy="386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Multiple Speakers">
  <p:cSld name="3_Multiple Speakers"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0"/>
          <p:cNvSpPr/>
          <p:nvPr>
            <p:ph idx="2" type="pic"/>
          </p:nvPr>
        </p:nvSpPr>
        <p:spPr>
          <a:xfrm>
            <a:off x="3146018" y="2698533"/>
            <a:ext cx="1153419" cy="115341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30"/>
          <p:cNvSpPr/>
          <p:nvPr>
            <p:ph idx="3" type="pic"/>
          </p:nvPr>
        </p:nvSpPr>
        <p:spPr>
          <a:xfrm>
            <a:off x="7554542" y="2698533"/>
            <a:ext cx="1153419" cy="1153413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30"/>
          <p:cNvSpPr/>
          <p:nvPr>
            <p:ph idx="4" type="pic"/>
          </p:nvPr>
        </p:nvSpPr>
        <p:spPr>
          <a:xfrm>
            <a:off x="4842355" y="552084"/>
            <a:ext cx="1153419" cy="115113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30"/>
          <p:cNvSpPr/>
          <p:nvPr>
            <p:ph idx="5" type="pic"/>
          </p:nvPr>
        </p:nvSpPr>
        <p:spPr>
          <a:xfrm>
            <a:off x="433833" y="552083"/>
            <a:ext cx="1153419" cy="1151131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cxnSp>
        <p:nvCxnSpPr>
          <p:cNvPr id="94" name="Google Shape;94;p30"/>
          <p:cNvCxnSpPr/>
          <p:nvPr/>
        </p:nvCxnSpPr>
        <p:spPr>
          <a:xfrm>
            <a:off x="437989" y="2591216"/>
            <a:ext cx="8282838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5" name="Google Shape;95;p30"/>
          <p:cNvSpPr txBox="1"/>
          <p:nvPr>
            <p:ph idx="1" type="body"/>
          </p:nvPr>
        </p:nvSpPr>
        <p:spPr>
          <a:xfrm>
            <a:off x="1685351" y="1073548"/>
            <a:ext cx="2614088" cy="1336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30"/>
          <p:cNvSpPr txBox="1"/>
          <p:nvPr>
            <p:ph idx="6" type="body"/>
          </p:nvPr>
        </p:nvSpPr>
        <p:spPr>
          <a:xfrm>
            <a:off x="1685351" y="785263"/>
            <a:ext cx="2614086" cy="193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sz="1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30"/>
          <p:cNvSpPr txBox="1"/>
          <p:nvPr>
            <p:ph idx="7" type="body"/>
          </p:nvPr>
        </p:nvSpPr>
        <p:spPr>
          <a:xfrm>
            <a:off x="1685352" y="552084"/>
            <a:ext cx="2614086" cy="227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1" i="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30"/>
          <p:cNvSpPr txBox="1"/>
          <p:nvPr>
            <p:ph idx="8" type="body"/>
          </p:nvPr>
        </p:nvSpPr>
        <p:spPr>
          <a:xfrm>
            <a:off x="439687" y="3219997"/>
            <a:ext cx="2614088" cy="1336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30"/>
          <p:cNvSpPr txBox="1"/>
          <p:nvPr>
            <p:ph idx="9" type="body"/>
          </p:nvPr>
        </p:nvSpPr>
        <p:spPr>
          <a:xfrm>
            <a:off x="439687" y="2931712"/>
            <a:ext cx="2614086" cy="193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sz="1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30"/>
          <p:cNvSpPr txBox="1"/>
          <p:nvPr>
            <p:ph idx="13" type="body"/>
          </p:nvPr>
        </p:nvSpPr>
        <p:spPr>
          <a:xfrm>
            <a:off x="439688" y="2698533"/>
            <a:ext cx="2614086" cy="227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1" i="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30"/>
          <p:cNvSpPr txBox="1"/>
          <p:nvPr>
            <p:ph idx="14" type="body"/>
          </p:nvPr>
        </p:nvSpPr>
        <p:spPr>
          <a:xfrm>
            <a:off x="6093873" y="1073548"/>
            <a:ext cx="2614088" cy="1336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30"/>
          <p:cNvSpPr txBox="1"/>
          <p:nvPr>
            <p:ph idx="15" type="body"/>
          </p:nvPr>
        </p:nvSpPr>
        <p:spPr>
          <a:xfrm>
            <a:off x="6093873" y="785263"/>
            <a:ext cx="2614086" cy="193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sz="1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30"/>
          <p:cNvSpPr txBox="1"/>
          <p:nvPr>
            <p:ph idx="16" type="body"/>
          </p:nvPr>
        </p:nvSpPr>
        <p:spPr>
          <a:xfrm>
            <a:off x="6093874" y="552084"/>
            <a:ext cx="2614086" cy="227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1" i="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30"/>
          <p:cNvSpPr txBox="1"/>
          <p:nvPr>
            <p:ph idx="17" type="body"/>
          </p:nvPr>
        </p:nvSpPr>
        <p:spPr>
          <a:xfrm>
            <a:off x="4839255" y="3219997"/>
            <a:ext cx="2614088" cy="1336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30"/>
          <p:cNvSpPr txBox="1"/>
          <p:nvPr>
            <p:ph idx="18" type="body"/>
          </p:nvPr>
        </p:nvSpPr>
        <p:spPr>
          <a:xfrm>
            <a:off x="4839255" y="2931712"/>
            <a:ext cx="2614086" cy="193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sz="1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30"/>
          <p:cNvSpPr txBox="1"/>
          <p:nvPr>
            <p:ph idx="19" type="body"/>
          </p:nvPr>
        </p:nvSpPr>
        <p:spPr>
          <a:xfrm>
            <a:off x="4839256" y="2698533"/>
            <a:ext cx="2614086" cy="227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1" i="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07" name="Google Shape;107;p30"/>
          <p:cNvCxnSpPr/>
          <p:nvPr/>
        </p:nvCxnSpPr>
        <p:spPr>
          <a:xfrm rot="10800000">
            <a:off x="4520297" y="444767"/>
            <a:ext cx="0" cy="4117343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30"/>
          <p:cNvSpPr/>
          <p:nvPr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0"/>
          <p:cNvSpPr txBox="1"/>
          <p:nvPr>
            <p:ph idx="11" type="ftr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30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1" name="Google Shape;111;p30"/>
          <p:cNvCxnSpPr/>
          <p:nvPr/>
        </p:nvCxnSpPr>
        <p:spPr>
          <a:xfrm>
            <a:off x="8525933" y="4767263"/>
            <a:ext cx="0" cy="273844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2" name="Google Shape;112;p30"/>
          <p:cNvSpPr/>
          <p:nvPr>
            <p:ph idx="20" type="pic"/>
          </p:nvPr>
        </p:nvSpPr>
        <p:spPr>
          <a:xfrm>
            <a:off x="7426520" y="4767263"/>
            <a:ext cx="995238" cy="273844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30"/>
          <p:cNvSpPr txBox="1"/>
          <p:nvPr>
            <p:ph idx="21" type="body"/>
          </p:nvPr>
        </p:nvSpPr>
        <p:spPr>
          <a:xfrm>
            <a:off x="6186116" y="4767264"/>
            <a:ext cx="1200646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red heart with a fire and text&#10;&#10;Description automatically generated" id="114" name="Google Shape;114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93737" y="114607"/>
            <a:ext cx="408937" cy="386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437990" y="614723"/>
            <a:ext cx="8268020" cy="806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 Black"/>
              <a:buNone/>
              <a:defRPr b="1" i="0" sz="25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437990" y="1536807"/>
            <a:ext cx="8268020" cy="3095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vmlDrawing" Target="../drawings/vmlDrawing1.vml"/><Relationship Id="rId4" Type="http://schemas.openxmlformats.org/officeDocument/2006/relationships/package" Target="../embeddings/Microsoft_Office_Word_Document1.docx"/><Relationship Id="rId5" Type="http://schemas.openxmlformats.org/officeDocument/2006/relationships/package" Target="../embeddings/Microsoft_Office_Word_Document1.docx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4.jpg"/><Relationship Id="rId5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"/>
          <p:cNvSpPr txBox="1"/>
          <p:nvPr>
            <p:ph idx="1" type="subTitle"/>
          </p:nvPr>
        </p:nvSpPr>
        <p:spPr>
          <a:xfrm>
            <a:off x="438150" y="3057776"/>
            <a:ext cx="6574204" cy="409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/>
              <a:t>Daniel Bensimhon  | MD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/>
              <a:t>Medical Director, Advanced HF/MCS Program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/>
              <a:t>Cone Health 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/>
              <a:t>Greensboro, NC</a:t>
            </a:r>
            <a:endParaRPr/>
          </a:p>
        </p:txBody>
      </p:sp>
      <p:sp>
        <p:nvSpPr>
          <p:cNvPr id="344" name="Google Shape;344;p1"/>
          <p:cNvSpPr txBox="1"/>
          <p:nvPr>
            <p:ph type="ctrTitle"/>
          </p:nvPr>
        </p:nvSpPr>
        <p:spPr>
          <a:xfrm>
            <a:off x="335128" y="1218731"/>
            <a:ext cx="553147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Randomized Study Comparing PK/PD Properties of a Novel Intranasal Formulation of Bumetanide to Oral and IV Formulations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0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1" name="Google Shape;431;p10"/>
          <p:cNvSpPr txBox="1"/>
          <p:nvPr>
            <p:ph type="title"/>
          </p:nvPr>
        </p:nvSpPr>
        <p:spPr>
          <a:xfrm>
            <a:off x="437989" y="614723"/>
            <a:ext cx="8127701" cy="4825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None/>
            </a:pPr>
            <a:r>
              <a:rPr lang="en-US" sz="2000"/>
              <a:t>RSQ-777-02 BNS COMPARED TO IV AND PO BUMETANIDE</a:t>
            </a:r>
            <a:endParaRPr sz="1800"/>
          </a:p>
        </p:txBody>
      </p:sp>
      <p:sp>
        <p:nvSpPr>
          <p:cNvPr id="432" name="Google Shape;432;p10"/>
          <p:cNvSpPr txBox="1"/>
          <p:nvPr>
            <p:ph idx="1" type="body"/>
          </p:nvPr>
        </p:nvSpPr>
        <p:spPr>
          <a:xfrm>
            <a:off x="437989" y="1062464"/>
            <a:ext cx="6822082" cy="32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None/>
            </a:pPr>
            <a:r>
              <a:rPr lang="en-US">
                <a:latin typeface="Arial Black"/>
                <a:ea typeface="Arial Black"/>
                <a:cs typeface="Arial Black"/>
                <a:sym typeface="Arial Black"/>
              </a:rPr>
              <a:t>Methods: </a:t>
            </a:r>
            <a:r>
              <a:rPr b="1" lang="en-US" sz="1600">
                <a:latin typeface="Arial Black"/>
                <a:ea typeface="Arial Black"/>
                <a:cs typeface="Arial Black"/>
                <a:sym typeface="Arial Black"/>
              </a:rPr>
              <a:t>Pharmacokinetic Measurements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33" name="Google Shape;433;p10"/>
          <p:cNvSpPr txBox="1"/>
          <p:nvPr/>
        </p:nvSpPr>
        <p:spPr>
          <a:xfrm>
            <a:off x="445488" y="1408191"/>
            <a:ext cx="7840868" cy="30412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indwelling, catheter with K</a:t>
            </a: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EDTA anticoagulant was placed in one arm and blood samples (2 mL samples per blood draw) were collected at the following time points:</a:t>
            </a:r>
            <a:endParaRPr/>
          </a:p>
          <a:p>
            <a:pPr indent="-342900" lvl="0" marL="342900" marR="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∙"/>
            </a:pPr>
            <a:r>
              <a:rPr lang="en-US" sz="1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IV formulation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0 (pre-dose), 2 mins ± 1 min, 5 mins ± 1 min, 10 mins ± 1 min, 15 mins ± 3 mins, 30 mins ± 3 mins, 45 mins ± 3 mins, 1 h ± 3 mins, 1.5 h ± 3 mins, 2 h ± 3 mins, 2.5 h ± 5 mins, 3 h ± 5 mins, 4 h ± 5 mins, 6 h ± 5 mins, 8 h ± 5 mins, 12 h ± 5 mins, 24 h ± 15 mins, and 36 h ± 15 mins post each dose. Samples drawn within one hour after dosing should be taken from the contralateral arm to the one used for drug administration.</a:t>
            </a:r>
            <a:endParaRPr/>
          </a:p>
          <a:p>
            <a:pPr indent="-342900" lvl="0" marL="342900" marR="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∙"/>
            </a:pPr>
            <a:r>
              <a:rPr lang="en-US" sz="1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formulation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0 (pre-dose), 5 mins ± 1 min, 10 mins ± 1 min, 15 mins ± 3 mins, 30 mins ± 3 mins, 45 mins ± 3 mins, 1 h ± 3 mins, 1.5 h ± 3 mins, 2 h ± 3 mins, 2.5 h  ± 5 mins, 3 h ± 5 mins, 4 h ± 5 mins, 6 h ± 5 mins, 8 h ± 5 mins, 12 h ± 5 mins, 24 h ± 15 mins, and 36 h ± 15 mins post each dose.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∙"/>
            </a:pPr>
            <a:r>
              <a:rPr lang="en-US" sz="1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Oral formulation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0 (pre-dose), 10 mins ± 1 min, 15 mins ± 3 mins, 30 mins ± 3 mins, 45 mins ± 3 mins, 1 h ± 3 mins, 1.5 h ± 3 mins, 2 h ± 3 mins, 2.5 h ± 5 mins, 3 h ± 5 mins, 4 h ± 5 mins, 6 h ± 5 mins, 8 h ± 5 mins, 12 h ± 5 mins, 24 h ± 15 mins, and 36 ± 15 mins post each dose.</a:t>
            </a:r>
            <a:endParaRPr/>
          </a:p>
        </p:txBody>
      </p:sp>
      <p:sp>
        <p:nvSpPr>
          <p:cNvPr id="434" name="Google Shape;434;p10"/>
          <p:cNvSpPr txBox="1"/>
          <p:nvPr/>
        </p:nvSpPr>
        <p:spPr>
          <a:xfrm>
            <a:off x="214439" y="4825663"/>
            <a:ext cx="4572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RSQ- 777-02 CSR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1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0" name="Google Shape;440;p11"/>
          <p:cNvSpPr txBox="1"/>
          <p:nvPr>
            <p:ph type="title"/>
          </p:nvPr>
        </p:nvSpPr>
        <p:spPr>
          <a:xfrm>
            <a:off x="437989" y="614723"/>
            <a:ext cx="8127701" cy="4825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None/>
            </a:pPr>
            <a:r>
              <a:rPr lang="en-US" sz="2000"/>
              <a:t>RSQ-777-02 BNS COMPARED TO IV AND PO BUMETANIDE</a:t>
            </a:r>
            <a:endParaRPr sz="1800"/>
          </a:p>
        </p:txBody>
      </p:sp>
      <p:sp>
        <p:nvSpPr>
          <p:cNvPr id="441" name="Google Shape;441;p11"/>
          <p:cNvSpPr txBox="1"/>
          <p:nvPr>
            <p:ph idx="1" type="body"/>
          </p:nvPr>
        </p:nvSpPr>
        <p:spPr>
          <a:xfrm>
            <a:off x="437989" y="1062464"/>
            <a:ext cx="6822082" cy="32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None/>
            </a:pPr>
            <a:r>
              <a:rPr lang="en-US">
                <a:latin typeface="Arial Black"/>
                <a:ea typeface="Arial Black"/>
                <a:cs typeface="Arial Black"/>
                <a:sym typeface="Arial Black"/>
              </a:rPr>
              <a:t>Methods: </a:t>
            </a:r>
            <a:r>
              <a:rPr b="1" lang="en-US" sz="1600">
                <a:latin typeface="Arial Black"/>
                <a:ea typeface="Arial Black"/>
                <a:cs typeface="Arial Black"/>
                <a:sym typeface="Arial Black"/>
              </a:rPr>
              <a:t>Pharmacodynamic Measurements and Parameters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42" name="Google Shape;442;p11"/>
          <p:cNvSpPr txBox="1"/>
          <p:nvPr/>
        </p:nvSpPr>
        <p:spPr>
          <a:xfrm>
            <a:off x="437989" y="1545020"/>
            <a:ext cx="8188902" cy="26084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Spontaneous urine voids were collected over a 24-hours period using collection intervals 0 to 2 hours, 2 to 4 hours, 4 to 6 hours, 6 to 8 hours, 8 to 12 hours, and 12 to 24 hours post-dose intervals (24-hr urine collection). </a:t>
            </a:r>
            <a:endParaRPr/>
          </a:p>
          <a:p>
            <a:pPr indent="-171450" lvl="0" marL="17145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volume of urine voided per collection period was recorded. </a:t>
            </a:r>
            <a:endParaRPr/>
          </a:p>
          <a:p>
            <a:pPr indent="-171450" lvl="0" marL="17145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Electrolytes were measured in all urine collections including voided pre-dose sample to evaluate natriuresis and excretion of other electrolytes as an additional pharmacodynamic measure. </a:t>
            </a:r>
            <a:endParaRPr/>
          </a:p>
          <a:p>
            <a:pPr indent="-171450" lvl="0" marL="17145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Urine electrolyte testing included sodium, potassium, albumin, and creatinine concentrations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1"/>
          <p:cNvSpPr txBox="1"/>
          <p:nvPr/>
        </p:nvSpPr>
        <p:spPr>
          <a:xfrm>
            <a:off x="214439" y="4825663"/>
            <a:ext cx="4572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RSQ- 777-02 CSR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2"/>
          <p:cNvSpPr txBox="1"/>
          <p:nvPr>
            <p:ph type="title"/>
          </p:nvPr>
        </p:nvSpPr>
        <p:spPr>
          <a:xfrm>
            <a:off x="437989" y="614723"/>
            <a:ext cx="8308720" cy="415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None/>
            </a:pPr>
            <a:r>
              <a:rPr lang="en-US" sz="2000"/>
              <a:t>RSQ-777-02 BNS COMPARED TO IV AND PO BUMETANIDE</a:t>
            </a:r>
            <a:endParaRPr/>
          </a:p>
        </p:txBody>
      </p:sp>
      <p:sp>
        <p:nvSpPr>
          <p:cNvPr id="449" name="Google Shape;449;p12"/>
          <p:cNvSpPr txBox="1"/>
          <p:nvPr>
            <p:ph idx="1" type="body"/>
          </p:nvPr>
        </p:nvSpPr>
        <p:spPr>
          <a:xfrm>
            <a:off x="444627" y="1080655"/>
            <a:ext cx="6822082" cy="32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Results – </a:t>
            </a:r>
            <a:r>
              <a:rPr lang="en-US">
                <a:solidFill>
                  <a:srgbClr val="FF0000"/>
                </a:solidFill>
              </a:rPr>
              <a:t>Cmax, Bioequivalent to PO Bumetanide</a:t>
            </a:r>
            <a:endParaRPr/>
          </a:p>
        </p:txBody>
      </p:sp>
      <p:sp>
        <p:nvSpPr>
          <p:cNvPr id="450" name="Google Shape;450;p12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51" name="Google Shape;45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1272" y="1452563"/>
            <a:ext cx="7069042" cy="3203043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12"/>
          <p:cNvSpPr txBox="1"/>
          <p:nvPr/>
        </p:nvSpPr>
        <p:spPr>
          <a:xfrm>
            <a:off x="214439" y="4825663"/>
            <a:ext cx="4572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RSQ- 777-02 CSR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3"/>
          <p:cNvSpPr txBox="1"/>
          <p:nvPr>
            <p:ph type="title"/>
          </p:nvPr>
        </p:nvSpPr>
        <p:spPr>
          <a:xfrm>
            <a:off x="437989" y="614723"/>
            <a:ext cx="8296108" cy="406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None/>
            </a:pPr>
            <a:r>
              <a:rPr lang="en-US" sz="2000"/>
              <a:t>RSQ-777-02 BNS COMPARED TO IV AND PO BUMETANIDE</a:t>
            </a:r>
            <a:endParaRPr/>
          </a:p>
        </p:txBody>
      </p:sp>
      <p:sp>
        <p:nvSpPr>
          <p:cNvPr id="458" name="Google Shape;458;p13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9" name="Google Shape;459;p13"/>
          <p:cNvSpPr txBox="1"/>
          <p:nvPr>
            <p:ph idx="1" type="body"/>
          </p:nvPr>
        </p:nvSpPr>
        <p:spPr>
          <a:xfrm>
            <a:off x="444627" y="1080655"/>
            <a:ext cx="6822082" cy="32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Results – </a:t>
            </a:r>
            <a:r>
              <a:rPr lang="en-US">
                <a:solidFill>
                  <a:srgbClr val="FF0000"/>
                </a:solidFill>
              </a:rPr>
              <a:t>AUC, Bioequivalent to PO Bumetanide</a:t>
            </a:r>
            <a:endParaRPr/>
          </a:p>
        </p:txBody>
      </p:sp>
      <p:pic>
        <p:nvPicPr>
          <p:cNvPr id="460" name="Google Shape;46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856" y="1402265"/>
            <a:ext cx="7270630" cy="3253727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13"/>
          <p:cNvSpPr txBox="1"/>
          <p:nvPr/>
        </p:nvSpPr>
        <p:spPr>
          <a:xfrm>
            <a:off x="214439" y="4825663"/>
            <a:ext cx="4572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RSQ- 777-02 CSR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4"/>
          <p:cNvSpPr txBox="1"/>
          <p:nvPr>
            <p:ph type="title"/>
          </p:nvPr>
        </p:nvSpPr>
        <p:spPr>
          <a:xfrm>
            <a:off x="437989" y="614723"/>
            <a:ext cx="8378087" cy="465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None/>
            </a:pPr>
            <a:r>
              <a:rPr lang="en-US" sz="2000"/>
              <a:t>RSQ-777-02 BNS COMPARED TO IV AND PO BUMETANIDE</a:t>
            </a:r>
            <a:endParaRPr/>
          </a:p>
        </p:txBody>
      </p:sp>
      <p:sp>
        <p:nvSpPr>
          <p:cNvPr id="467" name="Google Shape;467;p14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8" name="Google Shape;468;p14"/>
          <p:cNvSpPr txBox="1"/>
          <p:nvPr>
            <p:ph idx="1" type="body"/>
          </p:nvPr>
        </p:nvSpPr>
        <p:spPr>
          <a:xfrm>
            <a:off x="444627" y="1080655"/>
            <a:ext cx="6822082" cy="32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Results – </a:t>
            </a:r>
            <a:r>
              <a:rPr lang="en-US">
                <a:solidFill>
                  <a:srgbClr val="FF0000"/>
                </a:solidFill>
              </a:rPr>
              <a:t>Cumulative Urine Output Comparison </a:t>
            </a:r>
            <a:endParaRPr/>
          </a:p>
        </p:txBody>
      </p:sp>
      <p:pic>
        <p:nvPicPr>
          <p:cNvPr id="469" name="Google Shape;469;p14"/>
          <p:cNvPicPr preferRelativeResize="0"/>
          <p:nvPr/>
        </p:nvPicPr>
        <p:blipFill rotWithShape="1">
          <a:blip r:embed="rId3">
            <a:alphaModFix/>
          </a:blip>
          <a:srcRect b="0" l="0" r="5264" t="0"/>
          <a:stretch/>
        </p:blipFill>
        <p:spPr>
          <a:xfrm>
            <a:off x="998211" y="1402265"/>
            <a:ext cx="6765371" cy="3182198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14"/>
          <p:cNvSpPr txBox="1"/>
          <p:nvPr/>
        </p:nvSpPr>
        <p:spPr>
          <a:xfrm>
            <a:off x="8033657" y="1900052"/>
            <a:ext cx="6828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0-8</a:t>
            </a:r>
            <a:endParaRPr/>
          </a:p>
        </p:txBody>
      </p:sp>
      <p:sp>
        <p:nvSpPr>
          <p:cNvPr id="471" name="Google Shape;471;p14"/>
          <p:cNvSpPr txBox="1"/>
          <p:nvPr/>
        </p:nvSpPr>
        <p:spPr>
          <a:xfrm>
            <a:off x="8051470" y="3275610"/>
            <a:ext cx="6828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0-24</a:t>
            </a:r>
            <a:endParaRPr/>
          </a:p>
        </p:txBody>
      </p:sp>
      <p:sp>
        <p:nvSpPr>
          <p:cNvPr id="472" name="Google Shape;472;p14"/>
          <p:cNvSpPr txBox="1"/>
          <p:nvPr/>
        </p:nvSpPr>
        <p:spPr>
          <a:xfrm>
            <a:off x="214439" y="4825663"/>
            <a:ext cx="4572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RSQ- 777-02 CSR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5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8" name="Google Shape;478;p15"/>
          <p:cNvSpPr txBox="1"/>
          <p:nvPr>
            <p:ph type="title"/>
          </p:nvPr>
        </p:nvSpPr>
        <p:spPr>
          <a:xfrm>
            <a:off x="437989" y="614723"/>
            <a:ext cx="8296108" cy="406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None/>
            </a:pPr>
            <a:r>
              <a:rPr lang="en-US" sz="2000"/>
              <a:t>RSQ-777-02 BNS COMPARED TO IV AND PO BUMETANIDE</a:t>
            </a:r>
            <a:endParaRPr/>
          </a:p>
        </p:txBody>
      </p:sp>
      <p:sp>
        <p:nvSpPr>
          <p:cNvPr id="479" name="Google Shape;479;p15"/>
          <p:cNvSpPr txBox="1"/>
          <p:nvPr>
            <p:ph idx="1" type="body"/>
          </p:nvPr>
        </p:nvSpPr>
        <p:spPr>
          <a:xfrm>
            <a:off x="444627" y="1080655"/>
            <a:ext cx="6822082" cy="32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Results – </a:t>
            </a:r>
            <a:r>
              <a:rPr lang="en-US">
                <a:solidFill>
                  <a:srgbClr val="FF0000"/>
                </a:solidFill>
              </a:rPr>
              <a:t>Tmax 33% Faster vs. PO Bumetanide</a:t>
            </a:r>
            <a:endParaRPr/>
          </a:p>
        </p:txBody>
      </p:sp>
      <p:pic>
        <p:nvPicPr>
          <p:cNvPr id="480" name="Google Shape;48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9204" y="1378632"/>
            <a:ext cx="7307108" cy="3298747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15"/>
          <p:cNvSpPr txBox="1"/>
          <p:nvPr/>
        </p:nvSpPr>
        <p:spPr>
          <a:xfrm>
            <a:off x="214439" y="4825663"/>
            <a:ext cx="4572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RSQ- 777-02 CSR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6"/>
          <p:cNvSpPr txBox="1"/>
          <p:nvPr>
            <p:ph type="title"/>
          </p:nvPr>
        </p:nvSpPr>
        <p:spPr>
          <a:xfrm>
            <a:off x="437989" y="614723"/>
            <a:ext cx="8365475" cy="465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None/>
            </a:pPr>
            <a:r>
              <a:rPr lang="en-US" sz="2000"/>
              <a:t>RSQ-777-02 BNS COMPARED TO IV AND PO BUMETANIDE</a:t>
            </a:r>
            <a:endParaRPr/>
          </a:p>
        </p:txBody>
      </p:sp>
      <p:sp>
        <p:nvSpPr>
          <p:cNvPr id="487" name="Google Shape;487;p16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8" name="Google Shape;488;p16"/>
          <p:cNvSpPr txBox="1"/>
          <p:nvPr>
            <p:ph idx="1" type="body"/>
          </p:nvPr>
        </p:nvSpPr>
        <p:spPr>
          <a:xfrm>
            <a:off x="444627" y="1080655"/>
            <a:ext cx="6822082" cy="32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Results – </a:t>
            </a:r>
            <a:r>
              <a:rPr lang="en-US">
                <a:solidFill>
                  <a:srgbClr val="FF0000"/>
                </a:solidFill>
              </a:rPr>
              <a:t>Cumulative Sodium Excretion Comparison </a:t>
            </a:r>
            <a:endParaRPr/>
          </a:p>
        </p:txBody>
      </p:sp>
      <p:pic>
        <p:nvPicPr>
          <p:cNvPr id="489" name="Google Shape;489;p16"/>
          <p:cNvPicPr preferRelativeResize="0"/>
          <p:nvPr/>
        </p:nvPicPr>
        <p:blipFill rotWithShape="1">
          <a:blip r:embed="rId3">
            <a:alphaModFix/>
          </a:blip>
          <a:srcRect b="0" l="0" r="4765" t="1870"/>
          <a:stretch/>
        </p:blipFill>
        <p:spPr>
          <a:xfrm>
            <a:off x="1054832" y="1402265"/>
            <a:ext cx="6822082" cy="3160649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16"/>
          <p:cNvSpPr txBox="1"/>
          <p:nvPr/>
        </p:nvSpPr>
        <p:spPr>
          <a:xfrm>
            <a:off x="214439" y="4825663"/>
            <a:ext cx="4572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RSQ- 777-02 CSR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7"/>
          <p:cNvSpPr txBox="1"/>
          <p:nvPr>
            <p:ph type="title"/>
          </p:nvPr>
        </p:nvSpPr>
        <p:spPr>
          <a:xfrm>
            <a:off x="437989" y="614723"/>
            <a:ext cx="8261383" cy="406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None/>
            </a:pPr>
            <a:r>
              <a:rPr lang="en-US" sz="2000"/>
              <a:t>RSQ-777-02 BNS COMPARED TO IV AND PO BUMETANIDE</a:t>
            </a:r>
            <a:endParaRPr/>
          </a:p>
        </p:txBody>
      </p:sp>
      <p:sp>
        <p:nvSpPr>
          <p:cNvPr id="496" name="Google Shape;496;p17"/>
          <p:cNvSpPr txBox="1"/>
          <p:nvPr>
            <p:ph idx="1" type="body"/>
          </p:nvPr>
        </p:nvSpPr>
        <p:spPr>
          <a:xfrm>
            <a:off x="444628" y="987044"/>
            <a:ext cx="6822082" cy="32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Results – </a:t>
            </a:r>
            <a:r>
              <a:rPr lang="en-US">
                <a:solidFill>
                  <a:srgbClr val="FF0000"/>
                </a:solidFill>
              </a:rPr>
              <a:t>Safety and Treatment Emergent Adverse Events</a:t>
            </a:r>
            <a:endParaRPr/>
          </a:p>
        </p:txBody>
      </p:sp>
      <p:sp>
        <p:nvSpPr>
          <p:cNvPr id="497" name="Google Shape;497;p17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498" name="Google Shape;498;p17"/>
          <p:cNvGraphicFramePr/>
          <p:nvPr/>
        </p:nvGraphicFramePr>
        <p:xfrm>
          <a:off x="530225" y="1393927"/>
          <a:ext cx="6736485" cy="3536950"/>
        </p:xfrm>
        <a:graphic>
          <a:graphicData uri="http://schemas.openxmlformats.org/presentationml/2006/ole">
            <mc:AlternateContent>
              <mc:Choice Requires="v">
                <p:oleObj r:id="rId4" imgH="3536950" imgW="6736485" progId="Word.Document.12" spid="_x0000_s1">
                  <p:embed/>
                </p:oleObj>
              </mc:Choice>
              <mc:Fallback>
                <p:oleObj r:id="rId5" imgH="3536950" imgW="6736485" progId="Word.Document.12">
                  <p:embed/>
                </p:oleObj>
              </mc:Fallback>
            </mc:AlternateContent>
          </a:graphicData>
        </a:graphic>
      </p:graphicFrame>
      <p:sp>
        <p:nvSpPr>
          <p:cNvPr id="499" name="Google Shape;499;p17"/>
          <p:cNvSpPr/>
          <p:nvPr/>
        </p:nvSpPr>
        <p:spPr>
          <a:xfrm>
            <a:off x="4661210" y="1702420"/>
            <a:ext cx="624468" cy="2245112"/>
          </a:xfrm>
          <a:prstGeom prst="rect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17"/>
          <p:cNvSpPr/>
          <p:nvPr/>
        </p:nvSpPr>
        <p:spPr>
          <a:xfrm>
            <a:off x="2962507" y="1680975"/>
            <a:ext cx="568713" cy="2245112"/>
          </a:xfrm>
          <a:prstGeom prst="rect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17"/>
          <p:cNvSpPr txBox="1"/>
          <p:nvPr/>
        </p:nvSpPr>
        <p:spPr>
          <a:xfrm>
            <a:off x="214439" y="4825663"/>
            <a:ext cx="4572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RSQ- 777-02 CSR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8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7" name="Google Shape;507;p18"/>
          <p:cNvSpPr txBox="1"/>
          <p:nvPr>
            <p:ph type="title"/>
          </p:nvPr>
        </p:nvSpPr>
        <p:spPr>
          <a:xfrm>
            <a:off x="437989" y="614723"/>
            <a:ext cx="8127701" cy="4825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 Black"/>
              <a:buNone/>
            </a:pPr>
            <a:r>
              <a:rPr lang="en-US"/>
              <a:t>CONCLUSIONS</a:t>
            </a:r>
            <a:endParaRPr/>
          </a:p>
        </p:txBody>
      </p:sp>
      <p:sp>
        <p:nvSpPr>
          <p:cNvPr id="508" name="Google Shape;508;p18"/>
          <p:cNvSpPr txBox="1"/>
          <p:nvPr/>
        </p:nvSpPr>
        <p:spPr>
          <a:xfrm>
            <a:off x="437989" y="1361911"/>
            <a:ext cx="7703324" cy="17722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Among a diverse group of healthy adults, BNS was well tolerated, safe, and had equivalent pharmacodynamic efficacy (urine/sodium output) compared to IV and PO administration. </a:t>
            </a:r>
            <a:endParaRPr/>
          </a:p>
          <a:p>
            <a:pPr indent="-285750" lvl="0" marL="285750" marR="0" rtl="0" algn="l">
              <a:lnSpc>
                <a:spcPct val="107000"/>
              </a:lnSpc>
              <a:spcBef>
                <a:spcPts val="15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BNS represents a novel, safe, self (or caregiver) administered parenteral diuretic option for patients who are unable to oral medications.</a:t>
            </a:r>
            <a:endParaRPr/>
          </a:p>
          <a:p>
            <a:pPr indent="-285750" lvl="0" marL="285750" marR="0" rtl="0" algn="l">
              <a:lnSpc>
                <a:spcPct val="110000"/>
              </a:lnSpc>
              <a:spcBef>
                <a:spcPts val="15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Studies evaluating the comparative effectiveness of BNS versus oral and IV formulation in congested (HF) patients are forthcoming.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9"/>
          <p:cNvSpPr txBox="1"/>
          <p:nvPr>
            <p:ph idx="1" type="body"/>
          </p:nvPr>
        </p:nvSpPr>
        <p:spPr>
          <a:xfrm>
            <a:off x="478465" y="1314450"/>
            <a:ext cx="8602670" cy="3053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650"/>
              <a:t>Circulation. 2024; [published online ahead of print] DOI: 10.1161/CIRCULATIONAHA.124.072949</a:t>
            </a:r>
            <a:br>
              <a:rPr lang="en-US" sz="1650"/>
            </a:br>
            <a:br>
              <a:rPr lang="en-US" sz="1650"/>
            </a:br>
            <a:endParaRPr sz="1650"/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lang="en-US" sz="2700"/>
              <a:t>Randomized Study Comparing a Novel Intranasal Formulation of Bumetanide to Oral and Intravenous Formulations </a:t>
            </a:r>
            <a:endParaRPr/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sz="2700"/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950"/>
              <a:t> Andrew P Ambrosy, M.D; Daniel Bensimhon, M.D.; Galina Bernstein, PHD; Brian Kolski, M.D.; Joel Neutel, M.D.; Benjamin Esque, B.S.; Eric Adler, M.D.</a:t>
            </a:r>
            <a:endParaRPr/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950"/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950"/>
              <a:t> </a:t>
            </a:r>
            <a:r>
              <a:rPr b="1" i="1" lang="en-US" sz="1950"/>
              <a:t>Circulation</a:t>
            </a:r>
            <a:endParaRPr/>
          </a:p>
          <a:p>
            <a:pPr indent="0" lvl="0" marL="0" rtl="0" algn="ctr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950"/>
              <a:t>https://www.ahajournals.org/doi/ 10.1161/CIRCULATIONAHA.124.072949</a:t>
            </a:r>
            <a:endParaRPr/>
          </a:p>
        </p:txBody>
      </p:sp>
      <p:pic>
        <p:nvPicPr>
          <p:cNvPr descr="A picture containing clipart&#10;&#10;Description automatically generated" id="515" name="Google Shape;51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798" y="119229"/>
            <a:ext cx="5002647" cy="1043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"/>
          <p:cNvSpPr txBox="1"/>
          <p:nvPr>
            <p:ph type="title"/>
          </p:nvPr>
        </p:nvSpPr>
        <p:spPr>
          <a:xfrm>
            <a:off x="259759" y="321356"/>
            <a:ext cx="6877210" cy="9770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 Black"/>
              <a:buNone/>
            </a:pPr>
            <a:r>
              <a:rPr lang="en-US"/>
              <a:t>DISCLOSURES</a:t>
            </a:r>
            <a:endParaRPr/>
          </a:p>
        </p:txBody>
      </p:sp>
      <p:sp>
        <p:nvSpPr>
          <p:cNvPr id="350" name="Google Shape;350;p2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51" name="Google Shape;351;p2"/>
          <p:cNvGraphicFramePr/>
          <p:nvPr/>
        </p:nvGraphicFramePr>
        <p:xfrm>
          <a:off x="778827" y="20138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{889D3D43-2974-442F-9569-BA9EC957DDF8}</a:tableStyleId>
              </a:tblPr>
              <a:tblGrid>
                <a:gridCol w="4197450"/>
                <a:gridCol w="3252700"/>
              </a:tblGrid>
              <a:tr h="230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sng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Affiliation/Financial Relationship</a:t>
                      </a:r>
                      <a:endParaRPr sz="1400" u="sng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sng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Company</a:t>
                      </a:r>
                      <a:endParaRPr/>
                    </a:p>
                  </a:txBody>
                  <a:tcPr marT="34300" marB="34300" marR="68575" marL="6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Consulting</a:t>
                      </a:r>
                      <a:r>
                        <a:rPr lang="en-US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Fees/Speaker Bureaus</a:t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Pfizer/BMS, Janssen, Boehringer Ingelheim/Lilly, Bayer, AstraZeneca, Sensible Medical, scPharmaceuticals, Caption Health, Zoll-Itamar</a:t>
                      </a:r>
                      <a:endParaRPr/>
                    </a:p>
                  </a:txBody>
                  <a:tcPr marT="34300" marB="3430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Scientific Advisory Boards</a:t>
                      </a:r>
                      <a:endParaRPr/>
                    </a:p>
                  </a:txBody>
                  <a:tcPr marT="34300" marB="3430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Corstasis, AquaPass</a:t>
                      </a:r>
                      <a:endParaRPr sz="140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Major Stock Shareholder/Equity</a:t>
                      </a:r>
                      <a:endParaRPr/>
                    </a:p>
                  </a:txBody>
                  <a:tcPr marT="34300" marB="3430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scPharmaceuticals, Sensible Medical</a:t>
                      </a:r>
                      <a:endParaRPr/>
                    </a:p>
                  </a:txBody>
                  <a:tcPr marT="34300" marB="3430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Ownership/Founder</a:t>
                      </a:r>
                      <a:endParaRPr/>
                    </a:p>
                  </a:txBody>
                  <a:tcPr marT="34300" marB="3430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Ventricle Health</a:t>
                      </a:r>
                      <a:endParaRPr/>
                    </a:p>
                  </a:txBody>
                  <a:tcPr marT="34300" marB="3430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52" name="Google Shape;352;p2"/>
          <p:cNvSpPr txBox="1"/>
          <p:nvPr/>
        </p:nvSpPr>
        <p:spPr>
          <a:xfrm>
            <a:off x="628650" y="809861"/>
            <a:ext cx="7886700" cy="992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Within the past 24 months, I or my spouse/partner have had a financial interest/arrangement or affiliation with the organization(s) listed below.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0"/>
          <p:cNvSpPr txBox="1"/>
          <p:nvPr>
            <p:ph type="title"/>
          </p:nvPr>
        </p:nvSpPr>
        <p:spPr>
          <a:xfrm>
            <a:off x="530614" y="91974"/>
            <a:ext cx="4525513" cy="23549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Black"/>
              <a:buNone/>
            </a:pPr>
            <a:r>
              <a:rPr lang="en-US"/>
              <a:t>THANK YOU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"/>
          <p:cNvSpPr txBox="1"/>
          <p:nvPr>
            <p:ph type="title"/>
          </p:nvPr>
        </p:nvSpPr>
        <p:spPr>
          <a:xfrm>
            <a:off x="437990" y="293448"/>
            <a:ext cx="7797916" cy="507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 Black"/>
              <a:buNone/>
            </a:pPr>
            <a:r>
              <a:rPr lang="en-US"/>
              <a:t>THE ROLE OF CONGESTION IN HF </a:t>
            </a:r>
            <a:endParaRPr/>
          </a:p>
        </p:txBody>
      </p:sp>
      <p:sp>
        <p:nvSpPr>
          <p:cNvPr id="358" name="Google Shape;358;p3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9" name="Google Shape;359;p3"/>
          <p:cNvSpPr txBox="1"/>
          <p:nvPr/>
        </p:nvSpPr>
        <p:spPr>
          <a:xfrm>
            <a:off x="125739" y="1121030"/>
            <a:ext cx="6003211" cy="2857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1" marL="685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common cause of symptoms</a:t>
            </a:r>
            <a:endParaRPr/>
          </a:p>
          <a:p>
            <a:pPr indent="-342900" lvl="1" marL="685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common reason patients seek medical attention</a:t>
            </a:r>
            <a:endParaRPr/>
          </a:p>
          <a:p>
            <a:pPr indent="-342900" lvl="1" marL="685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common reason for hospital admission</a:t>
            </a:r>
            <a:endParaRPr/>
          </a:p>
          <a:p>
            <a:pPr indent="-342900" lvl="1" marL="685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Associated with reduced QoL</a:t>
            </a:r>
            <a:endParaRPr/>
          </a:p>
          <a:p>
            <a:pPr indent="-342900" lvl="1" marL="685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Persistent congestion at discharge is associated with worse outcomes and hospital readmission</a:t>
            </a:r>
            <a:endParaRPr/>
          </a:p>
        </p:txBody>
      </p:sp>
      <p:pic>
        <p:nvPicPr>
          <p:cNvPr id="360" name="Google Shape;36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1865" y="1011170"/>
            <a:ext cx="2622647" cy="2440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6" name="Google Shape;366;p4"/>
          <p:cNvSpPr/>
          <p:nvPr/>
        </p:nvSpPr>
        <p:spPr>
          <a:xfrm>
            <a:off x="543697" y="832021"/>
            <a:ext cx="7848600" cy="368681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367" name="Google Shape;367;p4"/>
          <p:cNvSpPr txBox="1"/>
          <p:nvPr>
            <p:ph type="title"/>
          </p:nvPr>
        </p:nvSpPr>
        <p:spPr>
          <a:xfrm>
            <a:off x="437990" y="293448"/>
            <a:ext cx="7797916" cy="507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 Black"/>
              <a:buNone/>
            </a:pPr>
            <a:r>
              <a:rPr lang="en-US"/>
              <a:t>CONGESTION &amp; CLINICAL OUTCOMES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"/>
          <p:cNvSpPr txBox="1"/>
          <p:nvPr>
            <p:ph type="title"/>
          </p:nvPr>
        </p:nvSpPr>
        <p:spPr>
          <a:xfrm>
            <a:off x="355612" y="351527"/>
            <a:ext cx="7797916" cy="507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 Black"/>
              <a:buNone/>
            </a:pPr>
            <a:r>
              <a:rPr lang="en-US"/>
              <a:t>ORAL DIURETIC RESISTANCE</a:t>
            </a:r>
            <a:endParaRPr/>
          </a:p>
        </p:txBody>
      </p:sp>
      <p:sp>
        <p:nvSpPr>
          <p:cNvPr id="373" name="Google Shape;373;p5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4" name="Google Shape;374;p5"/>
          <p:cNvPicPr preferRelativeResize="0"/>
          <p:nvPr/>
        </p:nvPicPr>
        <p:blipFill rotWithShape="1">
          <a:blip r:embed="rId3">
            <a:alphaModFix/>
          </a:blip>
          <a:srcRect b="0" l="0" r="1395" t="0"/>
          <a:stretch/>
        </p:blipFill>
        <p:spPr>
          <a:xfrm>
            <a:off x="44322" y="1338499"/>
            <a:ext cx="5903157" cy="2656852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5"/>
          <p:cNvSpPr/>
          <p:nvPr/>
        </p:nvSpPr>
        <p:spPr>
          <a:xfrm>
            <a:off x="939114" y="3097427"/>
            <a:ext cx="4506097" cy="283652"/>
          </a:xfrm>
          <a:prstGeom prst="rightArrow">
            <a:avLst>
              <a:gd fmla="val 50000" name="adj1"/>
              <a:gd fmla="val 131462" name="adj2"/>
            </a:avLst>
          </a:prstGeom>
          <a:solidFill>
            <a:srgbClr val="9A90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F2F2F2"/>
                </a:solidFill>
                <a:latin typeface="Avenir"/>
                <a:ea typeface="Avenir"/>
                <a:cs typeface="Avenir"/>
                <a:sym typeface="Avenir"/>
              </a:rPr>
              <a:t>                   Declining bioavailability or oral diuretics</a:t>
            </a:r>
            <a:endParaRPr b="1" i="0" sz="11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376" name="Google Shape;376;p5"/>
          <p:cNvGrpSpPr/>
          <p:nvPr/>
        </p:nvGrpSpPr>
        <p:grpSpPr>
          <a:xfrm>
            <a:off x="5840626" y="1338499"/>
            <a:ext cx="3013885" cy="2589193"/>
            <a:chOff x="4490224" y="1620577"/>
            <a:chExt cx="3949638" cy="3013757"/>
          </a:xfrm>
        </p:grpSpPr>
        <p:pic>
          <p:nvPicPr>
            <p:cNvPr descr="page9image1062057408" id="377" name="Google Shape;377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90224" y="1620577"/>
              <a:ext cx="3782755" cy="30137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age9image1061709024" id="378" name="Google Shape;378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877762" y="1671686"/>
              <a:ext cx="1562100" cy="584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9" name="Google Shape;379;p5"/>
          <p:cNvSpPr/>
          <p:nvPr/>
        </p:nvSpPr>
        <p:spPr>
          <a:xfrm>
            <a:off x="5116249" y="3971601"/>
            <a:ext cx="444214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Representative serum concentration time profile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after oral administration of 160 mg furosemide </a:t>
            </a:r>
            <a:endParaRPr b="1" i="0" sz="10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80" name="Google Shape;380;p5"/>
          <p:cNvSpPr txBox="1"/>
          <p:nvPr/>
        </p:nvSpPr>
        <p:spPr>
          <a:xfrm>
            <a:off x="684308" y="4454493"/>
            <a:ext cx="6978198" cy="402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Modified from: Adamson PB. </a:t>
            </a:r>
            <a:r>
              <a:rPr b="0" i="1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</a:t>
            </a: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Heart Fail Rep.</a:t>
            </a: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2009;6:287-292. 2. </a:t>
            </a:r>
            <a:r>
              <a:rPr b="0" i="0" lang="en-US" sz="9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Mullens W, et al. Eur J of Heart Fail. 2019;21(2):137-55.    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"/>
          <p:cNvSpPr txBox="1"/>
          <p:nvPr>
            <p:ph type="title"/>
          </p:nvPr>
        </p:nvSpPr>
        <p:spPr>
          <a:xfrm>
            <a:off x="355612" y="162249"/>
            <a:ext cx="7797916" cy="507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 Black"/>
              <a:buNone/>
            </a:pPr>
            <a:r>
              <a:rPr lang="en-US"/>
              <a:t>THE COST OF DIURETIC RESISTANCE</a:t>
            </a:r>
            <a:endParaRPr/>
          </a:p>
        </p:txBody>
      </p:sp>
      <p:sp>
        <p:nvSpPr>
          <p:cNvPr id="386" name="Google Shape;386;p6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7" name="Google Shape;38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7432" y="811850"/>
            <a:ext cx="4335879" cy="3771384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6"/>
          <p:cNvSpPr txBox="1"/>
          <p:nvPr/>
        </p:nvSpPr>
        <p:spPr>
          <a:xfrm>
            <a:off x="5967680" y="1556087"/>
            <a:ext cx="2784283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Nearly 2/3 of all HF hospitalizations are uncomplicated and are required simply for IV diuretics @ a cost ~$17K per admission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7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94" name="Google Shape;394;p7"/>
          <p:cNvPicPr preferRelativeResize="0"/>
          <p:nvPr/>
        </p:nvPicPr>
        <p:blipFill rotWithShape="1">
          <a:blip r:embed="rId3">
            <a:alphaModFix/>
          </a:blip>
          <a:srcRect b="5629" l="46840" r="0" t="7777"/>
          <a:stretch/>
        </p:blipFill>
        <p:spPr>
          <a:xfrm>
            <a:off x="6288844" y="1501007"/>
            <a:ext cx="2403898" cy="1150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7"/>
          <p:cNvPicPr preferRelativeResize="0"/>
          <p:nvPr/>
        </p:nvPicPr>
        <p:blipFill rotWithShape="1">
          <a:blip r:embed="rId3">
            <a:alphaModFix/>
          </a:blip>
          <a:srcRect b="0" l="0" r="53160" t="8856"/>
          <a:stretch/>
        </p:blipFill>
        <p:spPr>
          <a:xfrm>
            <a:off x="6229740" y="2867199"/>
            <a:ext cx="2418002" cy="1382804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7"/>
          <p:cNvSpPr txBox="1"/>
          <p:nvPr>
            <p:ph type="title"/>
          </p:nvPr>
        </p:nvSpPr>
        <p:spPr>
          <a:xfrm>
            <a:off x="338003" y="172444"/>
            <a:ext cx="8127701" cy="4825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Black"/>
              <a:buNone/>
            </a:pPr>
            <a:r>
              <a:rPr lang="en-US" sz="2200"/>
              <a:t>CAN ALTERNATE DELIVERY SYSTEMS OVERCOME DIURETIC RESISTANCE?</a:t>
            </a:r>
            <a:endParaRPr/>
          </a:p>
        </p:txBody>
      </p:sp>
      <p:pic>
        <p:nvPicPr>
          <p:cNvPr id="397" name="Google Shape;397;p7"/>
          <p:cNvPicPr preferRelativeResize="0"/>
          <p:nvPr/>
        </p:nvPicPr>
        <p:blipFill rotWithShape="1">
          <a:blip r:embed="rId4">
            <a:alphaModFix/>
          </a:blip>
          <a:srcRect b="0" l="42309" r="0" t="0"/>
          <a:stretch/>
        </p:blipFill>
        <p:spPr>
          <a:xfrm>
            <a:off x="451259" y="1024484"/>
            <a:ext cx="4971244" cy="35562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8" name="Google Shape;398;p7"/>
          <p:cNvCxnSpPr/>
          <p:nvPr/>
        </p:nvCxnSpPr>
        <p:spPr>
          <a:xfrm>
            <a:off x="5766373" y="1172261"/>
            <a:ext cx="0" cy="312787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99" name="Google Shape;399;p7"/>
          <p:cNvSpPr txBox="1"/>
          <p:nvPr>
            <p:ph idx="1" type="body"/>
          </p:nvPr>
        </p:nvSpPr>
        <p:spPr>
          <a:xfrm>
            <a:off x="6110234" y="833975"/>
            <a:ext cx="2267642" cy="5767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35D5D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635D5D"/>
                </a:solidFill>
              </a:rPr>
              <a:t>Precedent in other disease states with flares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8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5" name="Google Shape;405;p8"/>
          <p:cNvSpPr txBox="1"/>
          <p:nvPr>
            <p:ph type="title"/>
          </p:nvPr>
        </p:nvSpPr>
        <p:spPr>
          <a:xfrm>
            <a:off x="354862" y="261036"/>
            <a:ext cx="8127701" cy="4825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 Black"/>
              <a:buNone/>
            </a:pPr>
            <a:r>
              <a:rPr lang="en-US"/>
              <a:t>RSQ-777-02:   PIVOTAL PK/PD TRIAL DESIGN</a:t>
            </a:r>
            <a:endParaRPr/>
          </a:p>
        </p:txBody>
      </p:sp>
      <p:sp>
        <p:nvSpPr>
          <p:cNvPr id="406" name="Google Shape;406;p8"/>
          <p:cNvSpPr txBox="1"/>
          <p:nvPr/>
        </p:nvSpPr>
        <p:spPr>
          <a:xfrm>
            <a:off x="192182" y="1239784"/>
            <a:ext cx="3466484" cy="11850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Randomized, Open-label, Five-period, Crossover Study in Healthy Adult Volunteers to Characterize Safety, Tolerability, Relative Bioavailability &amp; Pharmacodynamics of Bumetanide Nasal Spray (RSQ-777) in Comparison with Oral and IV Bumetanide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8"/>
          <p:cNvSpPr txBox="1"/>
          <p:nvPr/>
        </p:nvSpPr>
        <p:spPr>
          <a:xfrm>
            <a:off x="429443" y="877023"/>
            <a:ext cx="2781310" cy="2836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Black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TRIAL STRATEGY</a:t>
            </a:r>
            <a:endParaRPr b="1" i="0" sz="16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408" name="Google Shape;408;p8"/>
          <p:cNvPicPr preferRelativeResize="0"/>
          <p:nvPr/>
        </p:nvPicPr>
        <p:blipFill rotWithShape="1">
          <a:blip r:embed="rId3">
            <a:alphaModFix/>
          </a:blip>
          <a:srcRect b="0" l="0" r="66943" t="0"/>
          <a:stretch/>
        </p:blipFill>
        <p:spPr>
          <a:xfrm>
            <a:off x="4164166" y="919261"/>
            <a:ext cx="1829530" cy="3720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8"/>
          <p:cNvPicPr preferRelativeResize="0"/>
          <p:nvPr/>
        </p:nvPicPr>
        <p:blipFill rotWithShape="1">
          <a:blip r:embed="rId4">
            <a:alphaModFix/>
          </a:blip>
          <a:srcRect b="0" l="0" r="56296" t="21916"/>
          <a:stretch/>
        </p:blipFill>
        <p:spPr>
          <a:xfrm>
            <a:off x="758845" y="2199208"/>
            <a:ext cx="2318713" cy="1709682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8"/>
          <p:cNvSpPr txBox="1"/>
          <p:nvPr/>
        </p:nvSpPr>
        <p:spPr>
          <a:xfrm>
            <a:off x="269821" y="3716260"/>
            <a:ext cx="302583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RSQ-777: Bumetanide Nasal Spray (BNS) 0.5mg/Device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8"/>
          <p:cNvSpPr txBox="1"/>
          <p:nvPr/>
        </p:nvSpPr>
        <p:spPr>
          <a:xfrm>
            <a:off x="6782922" y="2095095"/>
            <a:ext cx="293135" cy="9233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8"/>
          <p:cNvSpPr txBox="1"/>
          <p:nvPr/>
        </p:nvSpPr>
        <p:spPr>
          <a:xfrm>
            <a:off x="4007644" y="866103"/>
            <a:ext cx="2085507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INTERVENTIONS</a:t>
            </a:r>
            <a:endParaRPr/>
          </a:p>
        </p:txBody>
      </p:sp>
      <p:sp>
        <p:nvSpPr>
          <p:cNvPr id="413" name="Google Shape;413;p8"/>
          <p:cNvSpPr txBox="1"/>
          <p:nvPr/>
        </p:nvSpPr>
        <p:spPr>
          <a:xfrm>
            <a:off x="5933249" y="877023"/>
            <a:ext cx="2781310" cy="2836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Black"/>
              <a:buNone/>
            </a:pPr>
            <a:r>
              <a:rPr b="1" lang="en-US" sz="1600" u="non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ENDPOINTS</a:t>
            </a:r>
            <a:endParaRPr b="1" sz="1600" u="non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14" name="Google Shape;414;p8"/>
          <p:cNvSpPr txBox="1"/>
          <p:nvPr/>
        </p:nvSpPr>
        <p:spPr>
          <a:xfrm>
            <a:off x="6345302" y="1349152"/>
            <a:ext cx="2781310" cy="135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None/>
            </a:pPr>
            <a:r>
              <a:rPr b="1" lang="en-US" sz="14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Primary: </a:t>
            </a:r>
            <a:endParaRPr/>
          </a:p>
          <a:p>
            <a:pPr indent="-228600" lvl="0" marL="2286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arenR"/>
            </a:pPr>
            <a:r>
              <a:rPr b="0" lang="en-US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C-max of oral vs nasal formulations</a:t>
            </a:r>
            <a:endParaRPr/>
          </a:p>
          <a:p>
            <a:pPr indent="-228600" lvl="0" marL="2286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arenR"/>
            </a:pPr>
            <a:r>
              <a:rPr b="0" lang="en-US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AUC for C-plasma of oral vs nasal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sz="1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None/>
            </a:pPr>
            <a:r>
              <a:rPr b="1" lang="en-US" sz="14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Secondary:</a:t>
            </a:r>
            <a:endParaRPr/>
          </a:p>
          <a:p>
            <a:pPr indent="-228600" lvl="0" marL="2286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arenR"/>
            </a:pPr>
            <a:r>
              <a:rPr b="0" lang="en-US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Safety (ECG, vitals, labs, TEAEs)</a:t>
            </a:r>
            <a:endParaRPr/>
          </a:p>
          <a:p>
            <a:pPr indent="-228600" lvl="0" marL="2286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arenR"/>
            </a:pPr>
            <a:r>
              <a:rPr b="0" lang="en-US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AUC &amp; C-max for nasal vs IV</a:t>
            </a:r>
            <a:endParaRPr/>
          </a:p>
          <a:p>
            <a:pPr indent="-228600" lvl="0" marL="2286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arenR"/>
            </a:pPr>
            <a:r>
              <a:rPr b="0" lang="en-US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Tmax, T</a:t>
            </a:r>
            <a:r>
              <a:rPr b="0" baseline="-25000" lang="en-US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1/2</a:t>
            </a:r>
            <a:r>
              <a:rPr b="0" lang="en-US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</a:t>
            </a:r>
            <a:r>
              <a:rPr b="0" baseline="-25000" lang="en-US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</a:t>
            </a:r>
            <a:r>
              <a:rPr b="0" lang="en-US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plasma clearance &amp; absolute bioavailability</a:t>
            </a:r>
            <a:endParaRPr/>
          </a:p>
          <a:p>
            <a:pPr indent="-228600" lvl="0" marL="2286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arenR"/>
            </a:pPr>
            <a:r>
              <a:rPr b="0" lang="en-US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Urine output</a:t>
            </a:r>
            <a:endParaRPr b="0" sz="1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2286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11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228600" marR="0" rtl="0" algn="l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11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11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8"/>
          <p:cNvSpPr txBox="1"/>
          <p:nvPr/>
        </p:nvSpPr>
        <p:spPr>
          <a:xfrm>
            <a:off x="5647844" y="2243552"/>
            <a:ext cx="375353" cy="9233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9"/>
          <p:cNvSpPr txBox="1"/>
          <p:nvPr>
            <p:ph idx="12" type="sldNum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1" name="Google Shape;421;p9"/>
          <p:cNvSpPr txBox="1"/>
          <p:nvPr>
            <p:ph type="title"/>
          </p:nvPr>
        </p:nvSpPr>
        <p:spPr>
          <a:xfrm>
            <a:off x="437990" y="46716"/>
            <a:ext cx="8127701" cy="4825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</a:pPr>
            <a:r>
              <a:rPr lang="en-US" sz="1800"/>
              <a:t>RSQ-777-02 METHODOLOGY &amp; BASELINE CHARACTERISTICS</a:t>
            </a:r>
            <a:endParaRPr sz="1600"/>
          </a:p>
        </p:txBody>
      </p:sp>
      <p:graphicFrame>
        <p:nvGraphicFramePr>
          <p:cNvPr id="422" name="Google Shape;422;p9"/>
          <p:cNvGraphicFramePr/>
          <p:nvPr/>
        </p:nvGraphicFramePr>
        <p:xfrm>
          <a:off x="437990" y="3457318"/>
          <a:ext cx="3000000" cy="3000000"/>
        </p:xfrm>
        <a:graphic>
          <a:graphicData uri="http://schemas.openxmlformats.org/drawingml/2006/table">
            <a:tbl>
              <a:tblPr bandCol="1" bandRow="1" firstCol="1" firstRow="1" lastCol="1" lastRow="1">
                <a:noFill/>
                <a:tableStyleId>{43BC754C-B5B0-4C44-ACD0-ED28F1131E99}</a:tableStyleId>
              </a:tblPr>
              <a:tblGrid>
                <a:gridCol w="1278250"/>
                <a:gridCol w="1278250"/>
                <a:gridCol w="1278250"/>
              </a:tblGrid>
              <a:tr h="175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>
                          <a:solidFill>
                            <a:schemeClr val="lt1"/>
                          </a:solidFill>
                        </a:rPr>
                        <a:t>Sequence</a:t>
                      </a:r>
                      <a:endParaRPr sz="160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10E2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>
                          <a:solidFill>
                            <a:schemeClr val="lt1"/>
                          </a:solidFill>
                        </a:rPr>
                        <a:t>Treatments</a:t>
                      </a:r>
                      <a:endParaRPr sz="160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10E2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>
                          <a:solidFill>
                            <a:schemeClr val="lt1"/>
                          </a:solidFill>
                        </a:rPr>
                        <a:t>N</a:t>
                      </a:r>
                      <a:endParaRPr sz="160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10E20"/>
                    </a:solidFill>
                  </a:tcPr>
                </a:tc>
              </a:tr>
              <a:tr h="175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R-T-R-T-IV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17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5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T-R-T-R-IV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18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5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3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IV-R-T-R-T-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16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5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4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IV-T-R-T-R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17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23" name="Google Shape;423;p9"/>
          <p:cNvSpPr txBox="1"/>
          <p:nvPr/>
        </p:nvSpPr>
        <p:spPr>
          <a:xfrm>
            <a:off x="199100" y="521181"/>
            <a:ext cx="4158716" cy="29315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Noto Sans Symbols"/>
              <a:buChar char="⮚"/>
            </a:pPr>
            <a:r>
              <a:rPr b="1" lang="en-US" sz="115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68 Healthy volunteers housed in facility for 10d</a:t>
            </a:r>
            <a:endParaRPr/>
          </a:p>
          <a:p>
            <a:pPr indent="-98425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Noto Sans Symbols"/>
              <a:buNone/>
            </a:pPr>
            <a:r>
              <a:t/>
            </a:r>
            <a:endParaRPr b="1" sz="115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Noto Sans Symbols"/>
              <a:buChar char="⮚"/>
            </a:pPr>
            <a:r>
              <a:rPr b="1" lang="en-US" sz="115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Randomized to 1:4 Rx strategies 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50"/>
              <a:buFont typeface="Noto Sans Symbols"/>
              <a:buChar char="⮚"/>
            </a:pPr>
            <a:r>
              <a:rPr b="1" i="0" lang="en-US" sz="1150" u="none" cap="none" strike="noStrik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R= PO Bumetanide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50"/>
              <a:buFont typeface="Noto Sans Symbols"/>
              <a:buChar char="⮚"/>
            </a:pPr>
            <a:r>
              <a:rPr b="1" i="0" lang="en-US" sz="1150" u="none" cap="none" strike="noStrik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T = BNS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50"/>
              <a:buFont typeface="Noto Sans Symbols"/>
              <a:buChar char="⮚"/>
            </a:pPr>
            <a:r>
              <a:rPr b="1" i="0" lang="en-US" sz="1150" u="none" cap="none" strike="noStrik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IV = IV Bumetanide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5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Noto Sans Symbols"/>
              <a:buChar char="⮚"/>
            </a:pPr>
            <a:r>
              <a:rPr b="1" lang="en-US" sz="115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48-hr washout period between interventions</a:t>
            </a:r>
            <a:endParaRPr/>
          </a:p>
          <a:p>
            <a:pPr indent="-212725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Noto Sans Symbols"/>
              <a:buNone/>
            </a:pPr>
            <a:r>
              <a:t/>
            </a:r>
            <a:endParaRPr b="1" sz="115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Noto Sans Symbols"/>
              <a:buChar char="⮚"/>
            </a:pPr>
            <a:r>
              <a:rPr b="1" lang="en-US" sz="115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Intensive PK sampling (23 samples per Rx) </a:t>
            </a:r>
            <a:endParaRPr/>
          </a:p>
          <a:p>
            <a:pPr indent="-212725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Noto Sans Symbols"/>
              <a:buNone/>
            </a:pPr>
            <a:r>
              <a:t/>
            </a:r>
            <a:endParaRPr b="1" sz="115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Noto Sans Symbols"/>
              <a:buChar char="⮚"/>
            </a:pPr>
            <a:r>
              <a:rPr b="1" lang="en-US" sz="115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Total urine, naturesis &amp; K excretion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5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Noto Sans Symbols"/>
              <a:buChar char="⮚"/>
            </a:pPr>
            <a:r>
              <a:rPr b="1" lang="en-US" sz="115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Electrolytes 8 &amp; 36hr after each Rx. ECG &amp; vitals monitored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424" name="Google Shape;424;p9"/>
          <p:cNvGraphicFramePr/>
          <p:nvPr/>
        </p:nvGraphicFramePr>
        <p:xfrm>
          <a:off x="4572000" y="64294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{889D3D43-2974-442F-9569-BA9EC957DDF8}</a:tableStyleId>
              </a:tblPr>
              <a:tblGrid>
                <a:gridCol w="1119400"/>
                <a:gridCol w="639175"/>
                <a:gridCol w="639175"/>
                <a:gridCol w="639175"/>
                <a:gridCol w="639175"/>
                <a:gridCol w="639175"/>
              </a:tblGrid>
              <a:tr h="386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DEMO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R/T/R/T/IV</a:t>
                      </a:r>
                      <a:br>
                        <a:rPr lang="en-US" sz="800"/>
                      </a:br>
                      <a:r>
                        <a:rPr lang="en-US" sz="800"/>
                        <a:t>(N=17)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T/R/T/R/IV</a:t>
                      </a:r>
                      <a:br>
                        <a:rPr lang="en-US" sz="800"/>
                      </a:br>
                      <a:r>
                        <a:rPr lang="en-US" sz="800"/>
                        <a:t>(N=18)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IV/R/T/R/T</a:t>
                      </a:r>
                      <a:br>
                        <a:rPr lang="en-US" sz="800"/>
                      </a:br>
                      <a:r>
                        <a:rPr lang="en-US" sz="800"/>
                        <a:t>(N=16)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IV/T/R/T/R</a:t>
                      </a:r>
                      <a:br>
                        <a:rPr lang="en-US" sz="800"/>
                      </a:br>
                      <a:r>
                        <a:rPr lang="en-US" sz="800"/>
                        <a:t>(N=17)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All </a:t>
                      </a:r>
                      <a:br>
                        <a:rPr lang="en-US" sz="800"/>
                      </a:br>
                      <a:r>
                        <a:rPr lang="en-US" sz="800"/>
                        <a:t>(N=68)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 anchor="b"/>
                </a:tc>
              </a:tr>
              <a:tr h="274725">
                <a:tc gridSpan="6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Age (years)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3575" marB="43575" marR="87150" marL="87150" anchor="ctr"/>
                </a:tc>
                <a:tc hMerge="1"/>
                <a:tc hMerge="1"/>
                <a:tc hMerge="1"/>
                <a:tc hMerge="1"/>
                <a:tc hMerge="1"/>
              </a:tr>
              <a:tr h="180350">
                <a:tc>
                  <a:txBody>
                    <a:bodyPr/>
                    <a:lstStyle/>
                    <a:p>
                      <a:pPr indent="0" lvl="0" marL="0" marR="161925" rtl="0" algn="l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Mean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36.5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39.7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39.2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38.9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38.6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/>
                </a:tc>
              </a:tr>
              <a:tr h="180350">
                <a:tc>
                  <a:txBody>
                    <a:bodyPr/>
                    <a:lstStyle/>
                    <a:p>
                      <a:pPr indent="0" lvl="0" marL="0" marR="161925" rtl="0" algn="l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SD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9.74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7.97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7.64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9.98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8.78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/>
                </a:tc>
              </a:tr>
              <a:tr h="180350">
                <a:tc>
                  <a:txBody>
                    <a:bodyPr/>
                    <a:lstStyle/>
                    <a:p>
                      <a:pPr indent="0" lvl="0" marL="0" marR="161925" rtl="0" algn="l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Median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36.0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39.0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37.0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36.0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36.5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/>
                </a:tc>
              </a:tr>
              <a:tr h="180350">
                <a:tc>
                  <a:txBody>
                    <a:bodyPr/>
                    <a:lstStyle/>
                    <a:p>
                      <a:pPr indent="0" lvl="0" marL="0" marR="161925" rtl="0" algn="l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Minimum 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18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29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30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21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18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/>
                </a:tc>
              </a:tr>
              <a:tr h="180350">
                <a:tc>
                  <a:txBody>
                    <a:bodyPr/>
                    <a:lstStyle/>
                    <a:p>
                      <a:pPr indent="0" lvl="0" marL="0" marR="161925" rtl="0" algn="l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Maximum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54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55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55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55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55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/>
                </a:tc>
              </a:tr>
              <a:tr h="274725">
                <a:tc gridSpan="6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Gender [n(%)]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3575" marB="43575" marR="87150" marL="87150" anchor="ctr"/>
                </a:tc>
                <a:tc hMerge="1"/>
                <a:tc hMerge="1"/>
                <a:tc hMerge="1"/>
                <a:tc hMerge="1"/>
                <a:tc hMerge="1"/>
              </a:tr>
              <a:tr h="180350">
                <a:tc>
                  <a:txBody>
                    <a:bodyPr/>
                    <a:lstStyle/>
                    <a:p>
                      <a:pPr indent="0" lvl="0" marL="0" marR="161925" rtl="0" algn="l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Female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6 (35.3)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7 (38.9)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5 (31.3)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5 (29.4)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23 (33.8)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 anchor="ctr"/>
                </a:tc>
              </a:tr>
              <a:tr h="180350">
                <a:tc>
                  <a:txBody>
                    <a:bodyPr/>
                    <a:lstStyle/>
                    <a:p>
                      <a:pPr indent="0" lvl="0" marL="0" marR="161925" rtl="0" algn="l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Male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11 (64.7)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11 (61.1)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11 (68.8)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12 (70.6)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45 (66.2)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 anchor="ctr"/>
                </a:tc>
              </a:tr>
              <a:tr h="274725">
                <a:tc gridSpan="6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Race [n(%)]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3575" marB="43575" marR="87150" marL="87150" anchor="ctr"/>
                </a:tc>
                <a:tc hMerge="1"/>
                <a:tc hMerge="1"/>
                <a:tc hMerge="1"/>
                <a:tc hMerge="1"/>
                <a:tc hMerge="1"/>
              </a:tr>
              <a:tr h="180350">
                <a:tc>
                  <a:txBody>
                    <a:bodyPr/>
                    <a:lstStyle/>
                    <a:p>
                      <a:pPr indent="0" lvl="0" marL="0" marR="161925" rtl="0" algn="l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White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10 (58.8)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12 (66.7)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7 (43.8)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12 (70.6)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41 (60.3)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 anchor="ctr"/>
                </a:tc>
              </a:tr>
              <a:tr h="180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Black/AA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4 (23.5)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4 (22.2)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7 (43.8)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4 (23.5)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19 (27.9)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 anchor="ctr"/>
                </a:tc>
              </a:tr>
              <a:tr h="180350">
                <a:tc>
                  <a:txBody>
                    <a:bodyPr/>
                    <a:lstStyle/>
                    <a:p>
                      <a:pPr indent="0" lvl="0" marL="0" marR="161925" rtl="0" algn="l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Asian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2 (11.8)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2 (11.1)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2 (12.5)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 (5.9)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7 (10.3)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 anchor="ctr"/>
                </a:tc>
              </a:tr>
              <a:tr h="180350">
                <a:tc>
                  <a:txBody>
                    <a:bodyPr/>
                    <a:lstStyle/>
                    <a:p>
                      <a:pPr indent="0" lvl="0" marL="0" marR="161925" rtl="0" algn="l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Other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 (5.9)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0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0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0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 (1.5)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 anchor="ctr"/>
                </a:tc>
              </a:tr>
              <a:tr h="274725">
                <a:tc gridSpan="6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Ethnicity [n(%)]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3575" marB="43575" marR="87150" marL="87150" anchor="ctr"/>
                </a:tc>
                <a:tc hMerge="1"/>
                <a:tc hMerge="1"/>
                <a:tc hMerge="1"/>
                <a:tc hMerge="1"/>
                <a:tc hMerge="1"/>
              </a:tr>
              <a:tr h="180350">
                <a:tc>
                  <a:txBody>
                    <a:bodyPr/>
                    <a:lstStyle/>
                    <a:p>
                      <a:pPr indent="0" lvl="0" marL="0" marR="161925" rtl="0" algn="l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Hispanic/Latino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5 (29.4)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7 (38.9)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5 (31.3)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5 (29.4)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22 (32.4)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/>
                </a:tc>
              </a:tr>
              <a:tr h="180350">
                <a:tc>
                  <a:txBody>
                    <a:bodyPr/>
                    <a:lstStyle/>
                    <a:p>
                      <a:pPr indent="0" lvl="0" marL="0" marR="161925" rtl="0" algn="l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Not H/L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12 (70.6)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11 (61.1)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11 (68.8)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12 (70.6)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46 (67.6)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2175" marL="52175"/>
                </a:tc>
              </a:tr>
            </a:tbl>
          </a:graphicData>
        </a:graphic>
      </p:graphicFrame>
      <p:sp>
        <p:nvSpPr>
          <p:cNvPr id="425" name="Google Shape;425;p9"/>
          <p:cNvSpPr txBox="1"/>
          <p:nvPr/>
        </p:nvSpPr>
        <p:spPr>
          <a:xfrm>
            <a:off x="214439" y="4825663"/>
            <a:ext cx="4572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RSQ- 777-02 CSR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ark Background">
  <a:themeElements>
    <a:clrScheme name="American Heart Association">
      <a:dk1>
        <a:srgbClr val="000000"/>
      </a:dk1>
      <a:lt1>
        <a:srgbClr val="FFFFFF"/>
      </a:lt1>
      <a:dk2>
        <a:srgbClr val="2E2C2C"/>
      </a:dk2>
      <a:lt2>
        <a:srgbClr val="E8E8E8"/>
      </a:lt2>
      <a:accent1>
        <a:srgbClr val="C10E20"/>
      </a:accent1>
      <a:accent2>
        <a:srgbClr val="990000"/>
      </a:accent2>
      <a:accent3>
        <a:srgbClr val="000000"/>
      </a:accent3>
      <a:accent4>
        <a:srgbClr val="636466"/>
      </a:accent4>
      <a:accent5>
        <a:srgbClr val="E8E8E8"/>
      </a:accent5>
      <a:accent6>
        <a:srgbClr val="2E2C2C"/>
      </a:accent6>
      <a:hlink>
        <a:srgbClr val="C10E20"/>
      </a:hlink>
      <a:folHlink>
        <a:srgbClr val="99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2020-08-20T15:39:54Z</dcterms:created>
  <dc:creator>Rachel Kutos</dc:creator>
</cp:coreProperties>
</file>