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2" r:id="rId2"/>
  </p:sldMasterIdLst>
  <p:notesMasterIdLst>
    <p:notesMasterId r:id="rId24"/>
  </p:notesMasterIdLst>
  <p:handoutMasterIdLst>
    <p:handoutMasterId r:id="rId25"/>
  </p:handoutMasterIdLst>
  <p:sldIdLst>
    <p:sldId id="297" r:id="rId3"/>
    <p:sldId id="292" r:id="rId4"/>
    <p:sldId id="333" r:id="rId5"/>
    <p:sldId id="312" r:id="rId6"/>
    <p:sldId id="267" r:id="rId7"/>
    <p:sldId id="328" r:id="rId8"/>
    <p:sldId id="329" r:id="rId9"/>
    <p:sldId id="342" r:id="rId10"/>
    <p:sldId id="345" r:id="rId11"/>
    <p:sldId id="325" r:id="rId12"/>
    <p:sldId id="332" r:id="rId13"/>
    <p:sldId id="337" r:id="rId14"/>
    <p:sldId id="319" r:id="rId15"/>
    <p:sldId id="318" r:id="rId16"/>
    <p:sldId id="336" r:id="rId17"/>
    <p:sldId id="334" r:id="rId18"/>
    <p:sldId id="322" r:id="rId19"/>
    <p:sldId id="323" r:id="rId20"/>
    <p:sldId id="326" r:id="rId21"/>
    <p:sldId id="346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97"/>
            <p14:sldId id="292"/>
            <p14:sldId id="333"/>
            <p14:sldId id="312"/>
            <p14:sldId id="267"/>
            <p14:sldId id="328"/>
            <p14:sldId id="329"/>
            <p14:sldId id="342"/>
            <p14:sldId id="345"/>
            <p14:sldId id="325"/>
            <p14:sldId id="332"/>
            <p14:sldId id="337"/>
            <p14:sldId id="319"/>
            <p14:sldId id="318"/>
            <p14:sldId id="336"/>
            <p14:sldId id="334"/>
            <p14:sldId id="322"/>
            <p14:sldId id="323"/>
            <p14:sldId id="326"/>
            <p14:sldId id="34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B40BF3-50DC-231C-2062-BDD6863F37BD}" name="Dana C Nadel" initials="DN" userId="S::Dana.C.Nadel@kp.org::6835d476-db41-4328-91da-2262f85a00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5CC"/>
    <a:srgbClr val="781F6E"/>
    <a:srgbClr val="C10E1F"/>
    <a:srgbClr val="F0C8CA"/>
    <a:srgbClr val="BE1E32"/>
    <a:srgbClr val="961417"/>
    <a:srgbClr val="C00000"/>
    <a:srgbClr val="B21A1F"/>
    <a:srgbClr val="C10E20"/>
    <a:srgbClr val="CF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17"/>
    <p:restoredTop sz="95581"/>
  </p:normalViewPr>
  <p:slideViewPr>
    <p:cSldViewPr snapToGrid="0" snapToObjects="1">
      <p:cViewPr>
        <p:scale>
          <a:sx n="174" d="100"/>
          <a:sy n="174" d="100"/>
        </p:scale>
        <p:origin x="-904" y="-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FB1FB-0BBC-4ECC-BC44-B43475C6CD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49406-DD21-4649-BE87-72AB85EE8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this prespecified analysis, we examined the effects of electronic, letter-based nudges vs. </a:t>
          </a:r>
          <a:br>
            <a:rPr lang="en-US" dirty="0"/>
          </a:br>
          <a:r>
            <a:rPr lang="en-US" dirty="0"/>
            <a:t>usual care on influenza vaccine uptake by history of AMI.</a:t>
          </a:r>
        </a:p>
      </dgm:t>
    </dgm:pt>
    <dgm:pt modelId="{E0A909F3-4A6E-4007-9E06-A6838CE1F287}" type="parTrans" cxnId="{DAFDCEC0-9E0C-4386-B544-19FF5858667D}">
      <dgm:prSet/>
      <dgm:spPr/>
      <dgm:t>
        <a:bodyPr/>
        <a:lstStyle/>
        <a:p>
          <a:endParaRPr lang="en-US"/>
        </a:p>
      </dgm:t>
    </dgm:pt>
    <dgm:pt modelId="{8F067B11-BF8F-4E00-B6D5-F4B9A5492FA2}" type="sibTrans" cxnId="{DAFDCEC0-9E0C-4386-B544-19FF5858667D}">
      <dgm:prSet/>
      <dgm:spPr/>
      <dgm:t>
        <a:bodyPr/>
        <a:lstStyle/>
        <a:p>
          <a:endParaRPr lang="en-US"/>
        </a:p>
      </dgm:t>
    </dgm:pt>
    <dgm:pt modelId="{B0064E98-2C39-470C-8DA5-4EA9236334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AMI defined as an overnight hospitalization with ICD-10: I21 as primary diagnosis code </a:t>
          </a:r>
          <a:br>
            <a:rPr lang="en-US" dirty="0"/>
          </a:br>
          <a:r>
            <a:rPr lang="en-US" dirty="0"/>
            <a:t>within 10 years from randomization. </a:t>
          </a:r>
        </a:p>
      </dgm:t>
    </dgm:pt>
    <dgm:pt modelId="{E292CB46-C5DC-4F88-8758-D221EBD4C14E}" type="parTrans" cxnId="{EF337F3C-9013-4956-B6C9-8030AAB9A242}">
      <dgm:prSet/>
      <dgm:spPr/>
      <dgm:t>
        <a:bodyPr/>
        <a:lstStyle/>
        <a:p>
          <a:endParaRPr lang="en-US"/>
        </a:p>
      </dgm:t>
    </dgm:pt>
    <dgm:pt modelId="{6710B680-B5CF-4369-B7AC-7BD323E9BE68}" type="sibTrans" cxnId="{EF337F3C-9013-4956-B6C9-8030AAB9A242}">
      <dgm:prSet/>
      <dgm:spPr/>
      <dgm:t>
        <a:bodyPr/>
        <a:lstStyle/>
        <a:p>
          <a:endParaRPr lang="en-US"/>
        </a:p>
      </dgm:t>
    </dgm:pt>
    <dgm:pt modelId="{B119CC81-0F4A-4A52-BD9B-F263BD9671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Pooled treatment effects estimated using binomial regression models with identity link, </a:t>
          </a:r>
          <a:br>
            <a:rPr lang="en-US" dirty="0"/>
          </a:br>
          <a:r>
            <a:rPr lang="en-US" dirty="0"/>
            <a:t>adjustment for trial, and 2-way clustered standard errors at the household and participant levels. </a:t>
          </a:r>
        </a:p>
      </dgm:t>
    </dgm:pt>
    <dgm:pt modelId="{30B660E6-8A83-4158-8264-A8A5F98EC912}" type="parTrans" cxnId="{A1662CE0-5BAD-4A9E-AB93-EAB8811D2FB9}">
      <dgm:prSet/>
      <dgm:spPr/>
      <dgm:t>
        <a:bodyPr/>
        <a:lstStyle/>
        <a:p>
          <a:endParaRPr lang="en-US"/>
        </a:p>
      </dgm:t>
    </dgm:pt>
    <dgm:pt modelId="{C465CEE4-46CD-4029-BD1F-E95E744B9E70}" type="sibTrans" cxnId="{A1662CE0-5BAD-4A9E-AB93-EAB8811D2FB9}">
      <dgm:prSet/>
      <dgm:spPr/>
      <dgm:t>
        <a:bodyPr/>
        <a:lstStyle/>
        <a:p>
          <a:endParaRPr lang="en-US"/>
        </a:p>
      </dgm:t>
    </dgm:pt>
    <dgm:pt modelId="{FBD78C2C-A7C3-4DDC-A469-51645DA71E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Effect modification by recency of AMI assessed by restricted cubic spline modeling </a:t>
          </a:r>
          <a:br>
            <a:rPr lang="en-US" dirty="0"/>
          </a:br>
          <a:r>
            <a:rPr lang="en-US" dirty="0"/>
            <a:t>using a Poisson model.  </a:t>
          </a:r>
        </a:p>
      </dgm:t>
    </dgm:pt>
    <dgm:pt modelId="{8486A80B-6CFB-452D-8105-9EC1CDFADEFD}" type="parTrans" cxnId="{A3581AAA-A44D-466E-B5AC-3D3E1B9BC7C9}">
      <dgm:prSet/>
      <dgm:spPr/>
      <dgm:t>
        <a:bodyPr/>
        <a:lstStyle/>
        <a:p>
          <a:endParaRPr lang="en-US"/>
        </a:p>
      </dgm:t>
    </dgm:pt>
    <dgm:pt modelId="{5A59D186-B4AE-4048-92F7-85CAD6D5309B}" type="sibTrans" cxnId="{A3581AAA-A44D-466E-B5AC-3D3E1B9BC7C9}">
      <dgm:prSet/>
      <dgm:spPr/>
      <dgm:t>
        <a:bodyPr/>
        <a:lstStyle/>
        <a:p>
          <a:endParaRPr lang="en-US"/>
        </a:p>
      </dgm:t>
    </dgm:pt>
    <dgm:pt modelId="{F3D5C7EE-8BC3-4222-992B-2BACDC3395A4}" type="pres">
      <dgm:prSet presAssocID="{495FB1FB-0BBC-4ECC-BC44-B43475C6CD14}" presName="root" presStyleCnt="0">
        <dgm:presLayoutVars>
          <dgm:dir/>
          <dgm:resizeHandles val="exact"/>
        </dgm:presLayoutVars>
      </dgm:prSet>
      <dgm:spPr/>
    </dgm:pt>
    <dgm:pt modelId="{D39A8EEA-2A10-4845-AFA8-86DAC0C2C94C}" type="pres">
      <dgm:prSet presAssocID="{5CC49406-DD21-4649-BE87-72AB85EE8990}" presName="compNode" presStyleCnt="0"/>
      <dgm:spPr/>
    </dgm:pt>
    <dgm:pt modelId="{776E9917-D721-4255-8B63-044E5508C6F3}" type="pres">
      <dgm:prSet presAssocID="{5CC49406-DD21-4649-BE87-72AB85EE8990}" presName="bgRect" presStyleLbl="bgShp" presStyleIdx="0" presStyleCnt="4" custLinFactNeighborY="-11562"/>
      <dgm:spPr/>
    </dgm:pt>
    <dgm:pt modelId="{6E5B6D54-ECC0-4862-8C97-2031A688555F}" type="pres">
      <dgm:prSet presAssocID="{5CC49406-DD21-4649-BE87-72AB85EE8990}" presName="iconRect" presStyleLbl="node1" presStyleIdx="0" presStyleCnt="4" custFlipVert="1" custScaleY="95598" custLinFactX="200000" custLinFactY="-18736" custLinFactNeighborX="242930" custLinFactNeighborY="-100000"/>
      <dgm:spPr>
        <a:noFill/>
        <a:ln>
          <a:noFill/>
        </a:ln>
      </dgm:spPr>
    </dgm:pt>
    <dgm:pt modelId="{3A8C1458-4E1F-4D80-A39E-FEE048D99908}" type="pres">
      <dgm:prSet presAssocID="{5CC49406-DD21-4649-BE87-72AB85EE8990}" presName="spaceRect" presStyleCnt="0"/>
      <dgm:spPr/>
    </dgm:pt>
    <dgm:pt modelId="{4D4018EC-B535-4952-8BEB-4A986774CCE5}" type="pres">
      <dgm:prSet presAssocID="{5CC49406-DD21-4649-BE87-72AB85EE8990}" presName="parTx" presStyleLbl="revTx" presStyleIdx="0" presStyleCnt="4">
        <dgm:presLayoutVars>
          <dgm:chMax val="0"/>
          <dgm:chPref val="0"/>
        </dgm:presLayoutVars>
      </dgm:prSet>
      <dgm:spPr/>
    </dgm:pt>
    <dgm:pt modelId="{E6D2F129-45A0-43EA-8341-ED8AE13BBA89}" type="pres">
      <dgm:prSet presAssocID="{8F067B11-BF8F-4E00-B6D5-F4B9A5492FA2}" presName="sibTrans" presStyleCnt="0"/>
      <dgm:spPr/>
    </dgm:pt>
    <dgm:pt modelId="{C5C6DC95-F04E-4D7D-BEA7-2BC3DA99D80F}" type="pres">
      <dgm:prSet presAssocID="{B0064E98-2C39-470C-8DA5-4EA923633413}" presName="compNode" presStyleCnt="0"/>
      <dgm:spPr/>
    </dgm:pt>
    <dgm:pt modelId="{DDA2F27B-7004-4DAD-999F-EBEDB035CEAE}" type="pres">
      <dgm:prSet presAssocID="{B0064E98-2C39-470C-8DA5-4EA923633413}" presName="bgRect" presStyleLbl="bgShp" presStyleIdx="1" presStyleCnt="4"/>
      <dgm:spPr/>
    </dgm:pt>
    <dgm:pt modelId="{16F571D1-E6CC-41F3-95BB-9FE744EB5B68}" type="pres">
      <dgm:prSet presAssocID="{B0064E98-2C39-470C-8DA5-4EA923633413}" presName="iconRect" presStyleLbl="node1" presStyleIdx="1" presStyleCnt="4"/>
      <dgm:spPr>
        <a:noFill/>
        <a:ln>
          <a:noFill/>
        </a:ln>
      </dgm:spPr>
    </dgm:pt>
    <dgm:pt modelId="{80F009F1-5347-4574-BDD7-BCDBEB82D77D}" type="pres">
      <dgm:prSet presAssocID="{B0064E98-2C39-470C-8DA5-4EA923633413}" presName="spaceRect" presStyleCnt="0"/>
      <dgm:spPr/>
    </dgm:pt>
    <dgm:pt modelId="{58DD886F-E356-413A-847A-212B3F7F385E}" type="pres">
      <dgm:prSet presAssocID="{B0064E98-2C39-470C-8DA5-4EA923633413}" presName="parTx" presStyleLbl="revTx" presStyleIdx="1" presStyleCnt="4">
        <dgm:presLayoutVars>
          <dgm:chMax val="0"/>
          <dgm:chPref val="0"/>
        </dgm:presLayoutVars>
      </dgm:prSet>
      <dgm:spPr/>
    </dgm:pt>
    <dgm:pt modelId="{360D442F-F8B2-4EF4-B50B-61163590D15B}" type="pres">
      <dgm:prSet presAssocID="{6710B680-B5CF-4369-B7AC-7BD323E9BE68}" presName="sibTrans" presStyleCnt="0"/>
      <dgm:spPr/>
    </dgm:pt>
    <dgm:pt modelId="{5FA1C8C2-29E7-4C6E-BE77-12CB6D5F7276}" type="pres">
      <dgm:prSet presAssocID="{B119CC81-0F4A-4A52-BD9B-F263BD9671B8}" presName="compNode" presStyleCnt="0"/>
      <dgm:spPr/>
    </dgm:pt>
    <dgm:pt modelId="{D99FD7A3-F99D-4A56-ACAC-2EDB81E49C7E}" type="pres">
      <dgm:prSet presAssocID="{B119CC81-0F4A-4A52-BD9B-F263BD9671B8}" presName="bgRect" presStyleLbl="bgShp" presStyleIdx="2" presStyleCnt="4"/>
      <dgm:spPr/>
    </dgm:pt>
    <dgm:pt modelId="{2F239FDB-FD70-40F9-9386-73B8D6E39A90}" type="pres">
      <dgm:prSet presAssocID="{B119CC81-0F4A-4A52-BD9B-F263BD9671B8}" presName="iconRect" presStyleLbl="node1" presStyleIdx="2" presStyleCnt="4"/>
      <dgm:spPr>
        <a:noFill/>
        <a:ln>
          <a:noFill/>
        </a:ln>
      </dgm:spPr>
    </dgm:pt>
    <dgm:pt modelId="{1A8C11D6-2E0B-44DE-9925-E08BE2877341}" type="pres">
      <dgm:prSet presAssocID="{B119CC81-0F4A-4A52-BD9B-F263BD9671B8}" presName="spaceRect" presStyleCnt="0"/>
      <dgm:spPr/>
    </dgm:pt>
    <dgm:pt modelId="{B22A17E0-C0BD-4082-9264-6D8214E37B9E}" type="pres">
      <dgm:prSet presAssocID="{B119CC81-0F4A-4A52-BD9B-F263BD9671B8}" presName="parTx" presStyleLbl="revTx" presStyleIdx="2" presStyleCnt="4">
        <dgm:presLayoutVars>
          <dgm:chMax val="0"/>
          <dgm:chPref val="0"/>
        </dgm:presLayoutVars>
      </dgm:prSet>
      <dgm:spPr/>
    </dgm:pt>
    <dgm:pt modelId="{EAA2A467-D598-4F79-B940-BF04C16793A0}" type="pres">
      <dgm:prSet presAssocID="{C465CEE4-46CD-4029-BD1F-E95E744B9E70}" presName="sibTrans" presStyleCnt="0"/>
      <dgm:spPr/>
    </dgm:pt>
    <dgm:pt modelId="{74A21A38-315C-4EA3-BD9A-35AF36B13B1F}" type="pres">
      <dgm:prSet presAssocID="{FBD78C2C-A7C3-4DDC-A469-51645DA71E54}" presName="compNode" presStyleCnt="0"/>
      <dgm:spPr/>
    </dgm:pt>
    <dgm:pt modelId="{4A148B13-339C-401E-92A1-471A78E3DB0E}" type="pres">
      <dgm:prSet presAssocID="{FBD78C2C-A7C3-4DDC-A469-51645DA71E54}" presName="bgRect" presStyleLbl="bgShp" presStyleIdx="3" presStyleCnt="4"/>
      <dgm:spPr/>
    </dgm:pt>
    <dgm:pt modelId="{D7EF483E-E6C4-47F8-9A8C-0126D66E9BC4}" type="pres">
      <dgm:prSet presAssocID="{FBD78C2C-A7C3-4DDC-A469-51645DA71E54}" presName="iconRect" presStyleLbl="node1" presStyleIdx="3" presStyleCnt="4"/>
      <dgm:spPr>
        <a:noFill/>
        <a:ln>
          <a:noFill/>
        </a:ln>
      </dgm:spPr>
    </dgm:pt>
    <dgm:pt modelId="{4900594D-C00F-4D3E-9DC8-CDA16823B080}" type="pres">
      <dgm:prSet presAssocID="{FBD78C2C-A7C3-4DDC-A469-51645DA71E54}" presName="spaceRect" presStyleCnt="0"/>
      <dgm:spPr/>
    </dgm:pt>
    <dgm:pt modelId="{27A0A445-AC6C-425F-97FB-0D656553F34D}" type="pres">
      <dgm:prSet presAssocID="{FBD78C2C-A7C3-4DDC-A469-51645DA71E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337F3C-9013-4956-B6C9-8030AAB9A242}" srcId="{495FB1FB-0BBC-4ECC-BC44-B43475C6CD14}" destId="{B0064E98-2C39-470C-8DA5-4EA923633413}" srcOrd="1" destOrd="0" parTransId="{E292CB46-C5DC-4F88-8758-D221EBD4C14E}" sibTransId="{6710B680-B5CF-4369-B7AC-7BD323E9BE68}"/>
    <dgm:cxn modelId="{C3134648-1CA8-4A98-B110-E0C60966964A}" type="presOf" srcId="{B119CC81-0F4A-4A52-BD9B-F263BD9671B8}" destId="{B22A17E0-C0BD-4082-9264-6D8214E37B9E}" srcOrd="0" destOrd="0" presId="urn:microsoft.com/office/officeart/2018/2/layout/IconVerticalSolidList"/>
    <dgm:cxn modelId="{001F3E7A-35A5-4959-AE19-51F89A2DE8E2}" type="presOf" srcId="{5CC49406-DD21-4649-BE87-72AB85EE8990}" destId="{4D4018EC-B535-4952-8BEB-4A986774CCE5}" srcOrd="0" destOrd="0" presId="urn:microsoft.com/office/officeart/2018/2/layout/IconVerticalSolidList"/>
    <dgm:cxn modelId="{A3581AAA-A44D-466E-B5AC-3D3E1B9BC7C9}" srcId="{495FB1FB-0BBC-4ECC-BC44-B43475C6CD14}" destId="{FBD78C2C-A7C3-4DDC-A469-51645DA71E54}" srcOrd="3" destOrd="0" parTransId="{8486A80B-6CFB-452D-8105-9EC1CDFADEFD}" sibTransId="{5A59D186-B4AE-4048-92F7-85CAD6D5309B}"/>
    <dgm:cxn modelId="{EEA273AE-25CD-477A-8DB4-38B2A65045AB}" type="presOf" srcId="{FBD78C2C-A7C3-4DDC-A469-51645DA71E54}" destId="{27A0A445-AC6C-425F-97FB-0D656553F34D}" srcOrd="0" destOrd="0" presId="urn:microsoft.com/office/officeart/2018/2/layout/IconVerticalSolidList"/>
    <dgm:cxn modelId="{DAFDCEC0-9E0C-4386-B544-19FF5858667D}" srcId="{495FB1FB-0BBC-4ECC-BC44-B43475C6CD14}" destId="{5CC49406-DD21-4649-BE87-72AB85EE8990}" srcOrd="0" destOrd="0" parTransId="{E0A909F3-4A6E-4007-9E06-A6838CE1F287}" sibTransId="{8F067B11-BF8F-4E00-B6D5-F4B9A5492FA2}"/>
    <dgm:cxn modelId="{A1662CE0-5BAD-4A9E-AB93-EAB8811D2FB9}" srcId="{495FB1FB-0BBC-4ECC-BC44-B43475C6CD14}" destId="{B119CC81-0F4A-4A52-BD9B-F263BD9671B8}" srcOrd="2" destOrd="0" parTransId="{30B660E6-8A83-4158-8264-A8A5F98EC912}" sibTransId="{C465CEE4-46CD-4029-BD1F-E95E744B9E70}"/>
    <dgm:cxn modelId="{64EBB8EF-CD89-4912-BC57-271A0E2AE21E}" type="presOf" srcId="{B0064E98-2C39-470C-8DA5-4EA923633413}" destId="{58DD886F-E356-413A-847A-212B3F7F385E}" srcOrd="0" destOrd="0" presId="urn:microsoft.com/office/officeart/2018/2/layout/IconVerticalSolidList"/>
    <dgm:cxn modelId="{4B91C3F6-8DBC-4E96-A42F-B827F5301DE3}" type="presOf" srcId="{495FB1FB-0BBC-4ECC-BC44-B43475C6CD14}" destId="{F3D5C7EE-8BC3-4222-992B-2BACDC3395A4}" srcOrd="0" destOrd="0" presId="urn:microsoft.com/office/officeart/2018/2/layout/IconVerticalSolidList"/>
    <dgm:cxn modelId="{FF12C65E-1B30-4C94-82B8-1B3016FE4DF6}" type="presParOf" srcId="{F3D5C7EE-8BC3-4222-992B-2BACDC3395A4}" destId="{D39A8EEA-2A10-4845-AFA8-86DAC0C2C94C}" srcOrd="0" destOrd="0" presId="urn:microsoft.com/office/officeart/2018/2/layout/IconVerticalSolidList"/>
    <dgm:cxn modelId="{F2EC1E81-868C-4C4D-9A2A-E16D169A65A0}" type="presParOf" srcId="{D39A8EEA-2A10-4845-AFA8-86DAC0C2C94C}" destId="{776E9917-D721-4255-8B63-044E5508C6F3}" srcOrd="0" destOrd="0" presId="urn:microsoft.com/office/officeart/2018/2/layout/IconVerticalSolidList"/>
    <dgm:cxn modelId="{07189A7D-52A5-483A-AC45-109971DB38DC}" type="presParOf" srcId="{D39A8EEA-2A10-4845-AFA8-86DAC0C2C94C}" destId="{6E5B6D54-ECC0-4862-8C97-2031A688555F}" srcOrd="1" destOrd="0" presId="urn:microsoft.com/office/officeart/2018/2/layout/IconVerticalSolidList"/>
    <dgm:cxn modelId="{292F66ED-3305-4E30-891E-B05230262A42}" type="presParOf" srcId="{D39A8EEA-2A10-4845-AFA8-86DAC0C2C94C}" destId="{3A8C1458-4E1F-4D80-A39E-FEE048D99908}" srcOrd="2" destOrd="0" presId="urn:microsoft.com/office/officeart/2018/2/layout/IconVerticalSolidList"/>
    <dgm:cxn modelId="{88E0A645-F153-44B1-B027-650687D7014B}" type="presParOf" srcId="{D39A8EEA-2A10-4845-AFA8-86DAC0C2C94C}" destId="{4D4018EC-B535-4952-8BEB-4A986774CCE5}" srcOrd="3" destOrd="0" presId="urn:microsoft.com/office/officeart/2018/2/layout/IconVerticalSolidList"/>
    <dgm:cxn modelId="{B86896F2-2517-4A43-934F-97609B2284CD}" type="presParOf" srcId="{F3D5C7EE-8BC3-4222-992B-2BACDC3395A4}" destId="{E6D2F129-45A0-43EA-8341-ED8AE13BBA89}" srcOrd="1" destOrd="0" presId="urn:microsoft.com/office/officeart/2018/2/layout/IconVerticalSolidList"/>
    <dgm:cxn modelId="{DACBDAA7-2EF5-4FF4-A130-659D38CD5410}" type="presParOf" srcId="{F3D5C7EE-8BC3-4222-992B-2BACDC3395A4}" destId="{C5C6DC95-F04E-4D7D-BEA7-2BC3DA99D80F}" srcOrd="2" destOrd="0" presId="urn:microsoft.com/office/officeart/2018/2/layout/IconVerticalSolidList"/>
    <dgm:cxn modelId="{F80B99CE-3C86-43A6-AA0F-59D7E123581E}" type="presParOf" srcId="{C5C6DC95-F04E-4D7D-BEA7-2BC3DA99D80F}" destId="{DDA2F27B-7004-4DAD-999F-EBEDB035CEAE}" srcOrd="0" destOrd="0" presId="urn:microsoft.com/office/officeart/2018/2/layout/IconVerticalSolidList"/>
    <dgm:cxn modelId="{7C484A86-9BAA-468B-AC19-01EF26659271}" type="presParOf" srcId="{C5C6DC95-F04E-4D7D-BEA7-2BC3DA99D80F}" destId="{16F571D1-E6CC-41F3-95BB-9FE744EB5B68}" srcOrd="1" destOrd="0" presId="urn:microsoft.com/office/officeart/2018/2/layout/IconVerticalSolidList"/>
    <dgm:cxn modelId="{C6D5E5B7-7F8C-4C22-A45A-CD928A22136F}" type="presParOf" srcId="{C5C6DC95-F04E-4D7D-BEA7-2BC3DA99D80F}" destId="{80F009F1-5347-4574-BDD7-BCDBEB82D77D}" srcOrd="2" destOrd="0" presId="urn:microsoft.com/office/officeart/2018/2/layout/IconVerticalSolidList"/>
    <dgm:cxn modelId="{471C0296-1D13-4927-A0EA-30DA77FB4125}" type="presParOf" srcId="{C5C6DC95-F04E-4D7D-BEA7-2BC3DA99D80F}" destId="{58DD886F-E356-413A-847A-212B3F7F385E}" srcOrd="3" destOrd="0" presId="urn:microsoft.com/office/officeart/2018/2/layout/IconVerticalSolidList"/>
    <dgm:cxn modelId="{8F5B9E5E-DAD8-4BA0-A20E-E3D82BEB9E0A}" type="presParOf" srcId="{F3D5C7EE-8BC3-4222-992B-2BACDC3395A4}" destId="{360D442F-F8B2-4EF4-B50B-61163590D15B}" srcOrd="3" destOrd="0" presId="urn:microsoft.com/office/officeart/2018/2/layout/IconVerticalSolidList"/>
    <dgm:cxn modelId="{1A354ADE-F94E-4A51-BA3E-4E5059623316}" type="presParOf" srcId="{F3D5C7EE-8BC3-4222-992B-2BACDC3395A4}" destId="{5FA1C8C2-29E7-4C6E-BE77-12CB6D5F7276}" srcOrd="4" destOrd="0" presId="urn:microsoft.com/office/officeart/2018/2/layout/IconVerticalSolidList"/>
    <dgm:cxn modelId="{0F29D486-1096-41EA-867C-94CAB257BDF2}" type="presParOf" srcId="{5FA1C8C2-29E7-4C6E-BE77-12CB6D5F7276}" destId="{D99FD7A3-F99D-4A56-ACAC-2EDB81E49C7E}" srcOrd="0" destOrd="0" presId="urn:microsoft.com/office/officeart/2018/2/layout/IconVerticalSolidList"/>
    <dgm:cxn modelId="{2325CC6E-3E2C-46FE-8AED-DBF87278F9D0}" type="presParOf" srcId="{5FA1C8C2-29E7-4C6E-BE77-12CB6D5F7276}" destId="{2F239FDB-FD70-40F9-9386-73B8D6E39A90}" srcOrd="1" destOrd="0" presId="urn:microsoft.com/office/officeart/2018/2/layout/IconVerticalSolidList"/>
    <dgm:cxn modelId="{183AFFF3-0D0A-4876-9CAE-98357C635C5B}" type="presParOf" srcId="{5FA1C8C2-29E7-4C6E-BE77-12CB6D5F7276}" destId="{1A8C11D6-2E0B-44DE-9925-E08BE2877341}" srcOrd="2" destOrd="0" presId="urn:microsoft.com/office/officeart/2018/2/layout/IconVerticalSolidList"/>
    <dgm:cxn modelId="{AAB8A82C-BCC2-41D3-B7CE-1469C15A2CBA}" type="presParOf" srcId="{5FA1C8C2-29E7-4C6E-BE77-12CB6D5F7276}" destId="{B22A17E0-C0BD-4082-9264-6D8214E37B9E}" srcOrd="3" destOrd="0" presId="urn:microsoft.com/office/officeart/2018/2/layout/IconVerticalSolidList"/>
    <dgm:cxn modelId="{E476C19E-6422-4A30-831D-F7E091A56CD2}" type="presParOf" srcId="{F3D5C7EE-8BC3-4222-992B-2BACDC3395A4}" destId="{EAA2A467-D598-4F79-B940-BF04C16793A0}" srcOrd="5" destOrd="0" presId="urn:microsoft.com/office/officeart/2018/2/layout/IconVerticalSolidList"/>
    <dgm:cxn modelId="{BC5E581F-5008-458B-A256-17DA6F4BC36A}" type="presParOf" srcId="{F3D5C7EE-8BC3-4222-992B-2BACDC3395A4}" destId="{74A21A38-315C-4EA3-BD9A-35AF36B13B1F}" srcOrd="6" destOrd="0" presId="urn:microsoft.com/office/officeart/2018/2/layout/IconVerticalSolidList"/>
    <dgm:cxn modelId="{8858A74C-1D6D-4F48-B524-D9ED9E49E521}" type="presParOf" srcId="{74A21A38-315C-4EA3-BD9A-35AF36B13B1F}" destId="{4A148B13-339C-401E-92A1-471A78E3DB0E}" srcOrd="0" destOrd="0" presId="urn:microsoft.com/office/officeart/2018/2/layout/IconVerticalSolidList"/>
    <dgm:cxn modelId="{1D2E2FB8-A2FC-4CC7-9311-D58C50D2C2DA}" type="presParOf" srcId="{74A21A38-315C-4EA3-BD9A-35AF36B13B1F}" destId="{D7EF483E-E6C4-47F8-9A8C-0126D66E9BC4}" srcOrd="1" destOrd="0" presId="urn:microsoft.com/office/officeart/2018/2/layout/IconVerticalSolidList"/>
    <dgm:cxn modelId="{CF567529-0D7B-402F-9003-C0065C458732}" type="presParOf" srcId="{74A21A38-315C-4EA3-BD9A-35AF36B13B1F}" destId="{4900594D-C00F-4D3E-9DC8-CDA16823B080}" srcOrd="2" destOrd="0" presId="urn:microsoft.com/office/officeart/2018/2/layout/IconVerticalSolidList"/>
    <dgm:cxn modelId="{AE1AC0A5-D67F-4C94-AF23-22A5C4993634}" type="presParOf" srcId="{74A21A38-315C-4EA3-BD9A-35AF36B13B1F}" destId="{27A0A445-AC6C-425F-97FB-0D656553F3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E9917-D721-4255-8B63-044E5508C6F3}">
      <dsp:nvSpPr>
        <dsp:cNvPr id="0" name=""/>
        <dsp:cNvSpPr/>
      </dsp:nvSpPr>
      <dsp:spPr>
        <a:xfrm>
          <a:off x="0" y="0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6D54-ECC0-4862-8C97-2031A688555F}">
      <dsp:nvSpPr>
        <dsp:cNvPr id="0" name=""/>
        <dsp:cNvSpPr/>
      </dsp:nvSpPr>
      <dsp:spPr>
        <a:xfrm flipV="1">
          <a:off x="1885016" y="0"/>
          <a:ext cx="378570" cy="361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18EC-B535-4952-8BEB-4A986774CCE5}">
      <dsp:nvSpPr>
        <dsp:cNvPr id="0" name=""/>
        <dsp:cNvSpPr/>
      </dsp:nvSpPr>
      <dsp:spPr>
        <a:xfrm>
          <a:off x="794998" y="1358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this prespecified analysis, we examined the effects of electronic, letter-based nudges vs. </a:t>
          </a:r>
          <a:br>
            <a:rPr lang="en-US" sz="1400" kern="1200" dirty="0"/>
          </a:br>
          <a:r>
            <a:rPr lang="en-US" sz="1400" kern="1200" dirty="0"/>
            <a:t>usual care on influenza vaccine uptake by history of AMI.</a:t>
          </a:r>
        </a:p>
      </dsp:txBody>
      <dsp:txXfrm>
        <a:off x="794998" y="1358"/>
        <a:ext cx="7867799" cy="688310"/>
      </dsp:txXfrm>
    </dsp:sp>
    <dsp:sp modelId="{DDA2F27B-7004-4DAD-999F-EBEDB035CEAE}">
      <dsp:nvSpPr>
        <dsp:cNvPr id="0" name=""/>
        <dsp:cNvSpPr/>
      </dsp:nvSpPr>
      <dsp:spPr>
        <a:xfrm>
          <a:off x="0" y="861745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71D1-E6CC-41F3-95BB-9FE744EB5B68}">
      <dsp:nvSpPr>
        <dsp:cNvPr id="0" name=""/>
        <dsp:cNvSpPr/>
      </dsp:nvSpPr>
      <dsp:spPr>
        <a:xfrm>
          <a:off x="208213" y="1016615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886F-E356-413A-847A-212B3F7F385E}">
      <dsp:nvSpPr>
        <dsp:cNvPr id="0" name=""/>
        <dsp:cNvSpPr/>
      </dsp:nvSpPr>
      <dsp:spPr>
        <a:xfrm>
          <a:off x="794998" y="861745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AMI defined as an overnight hospitalization with ICD-10: I21 as primary diagnosis code </a:t>
          </a:r>
          <a:br>
            <a:rPr lang="en-US" sz="1400" kern="1200" dirty="0"/>
          </a:br>
          <a:r>
            <a:rPr lang="en-US" sz="1400" kern="1200" dirty="0"/>
            <a:t>within 10 years from randomization. </a:t>
          </a:r>
        </a:p>
      </dsp:txBody>
      <dsp:txXfrm>
        <a:off x="794998" y="861745"/>
        <a:ext cx="7867799" cy="688310"/>
      </dsp:txXfrm>
    </dsp:sp>
    <dsp:sp modelId="{D99FD7A3-F99D-4A56-ACAC-2EDB81E49C7E}">
      <dsp:nvSpPr>
        <dsp:cNvPr id="0" name=""/>
        <dsp:cNvSpPr/>
      </dsp:nvSpPr>
      <dsp:spPr>
        <a:xfrm>
          <a:off x="0" y="1722133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39FDB-FD70-40F9-9386-73B8D6E39A90}">
      <dsp:nvSpPr>
        <dsp:cNvPr id="0" name=""/>
        <dsp:cNvSpPr/>
      </dsp:nvSpPr>
      <dsp:spPr>
        <a:xfrm>
          <a:off x="208213" y="1877003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A17E0-C0BD-4082-9264-6D8214E37B9E}">
      <dsp:nvSpPr>
        <dsp:cNvPr id="0" name=""/>
        <dsp:cNvSpPr/>
      </dsp:nvSpPr>
      <dsp:spPr>
        <a:xfrm>
          <a:off x="794998" y="1722133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Pooled treatment effects estimated using binomial regression models with identity link, </a:t>
          </a:r>
          <a:br>
            <a:rPr lang="en-US" sz="1400" kern="1200" dirty="0"/>
          </a:br>
          <a:r>
            <a:rPr lang="en-US" sz="1400" kern="1200" dirty="0"/>
            <a:t>adjustment for trial, and 2-way clustered standard errors at the household and participant levels. </a:t>
          </a:r>
        </a:p>
      </dsp:txBody>
      <dsp:txXfrm>
        <a:off x="794998" y="1722133"/>
        <a:ext cx="7867799" cy="688310"/>
      </dsp:txXfrm>
    </dsp:sp>
    <dsp:sp modelId="{4A148B13-339C-401E-92A1-471A78E3DB0E}">
      <dsp:nvSpPr>
        <dsp:cNvPr id="0" name=""/>
        <dsp:cNvSpPr/>
      </dsp:nvSpPr>
      <dsp:spPr>
        <a:xfrm>
          <a:off x="0" y="2582520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483E-E6C4-47F8-9A8C-0126D66E9BC4}">
      <dsp:nvSpPr>
        <dsp:cNvPr id="0" name=""/>
        <dsp:cNvSpPr/>
      </dsp:nvSpPr>
      <dsp:spPr>
        <a:xfrm>
          <a:off x="208213" y="2737390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A445-AC6C-425F-97FB-0D656553F34D}">
      <dsp:nvSpPr>
        <dsp:cNvPr id="0" name=""/>
        <dsp:cNvSpPr/>
      </dsp:nvSpPr>
      <dsp:spPr>
        <a:xfrm>
          <a:off x="794998" y="2582520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Effect modification by recency of AMI assessed by restricted cubic spline modeling </a:t>
          </a:r>
          <a:br>
            <a:rPr lang="en-US" sz="1400" kern="1200" dirty="0"/>
          </a:br>
          <a:r>
            <a:rPr lang="en-US" sz="1400" kern="1200" dirty="0"/>
            <a:t>using a Poisson model.  </a:t>
          </a:r>
        </a:p>
      </dsp:txBody>
      <dsp:txXfrm>
        <a:off x="794998" y="2582520"/>
        <a:ext cx="7867799" cy="68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6F13-2EF1-8641-A22D-4C3265C6FB12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11/17/24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91F7-4AB0-401B-361C-32AD762D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FAA8D-51BA-0071-0781-645A47877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6A4A8E-3284-272B-65B6-35022336C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05FEB-4DE1-246A-8EA0-6F0609FA0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6A64-8586-C1D3-4914-5A7AB023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B3277-32A8-8808-7C23-0AAA20398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0B375-6AAA-701F-5E53-032BCAF9E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F7F1-2195-A009-FA03-F41BE9490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7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63471-66B0-3E3F-E2F2-936BA09E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0483E-9DBF-0957-C336-8C6593A1C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15A63-9D7A-99E9-11AF-8BE55C8F9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23BE-D232-C125-63AC-B79888F9A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0708-3CB2-8471-EF4E-59A9EBDE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6B729-A6AB-7191-AE76-4909D0D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6B1AA-8AD6-BF15-6701-916607D3C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86D42-DBEC-A1F5-AA36-FA4C43239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4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B40E-FA5C-37AE-ACE6-66DF1C5FD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E3B1-140A-71E5-EB94-40E323AEC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C6B3C-119D-34E7-DFE8-C87ECBF46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4D30C-A65C-0A0B-150B-B35B1B49A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3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C0B5-AA36-B9E1-BB44-E63235D0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0CCDB-4DFA-0A3B-2650-5BB900B17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B5F45-0D7E-1F9C-7A26-90A477F18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FE10-DA5F-566A-811F-135D35FFD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7561-00D7-C266-657A-C614A7401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8CF0A-AA74-5CDA-500C-0C49E96AA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4CAC3-01E4-8FC5-FE40-E1D941F0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4AD4D-132A-57A3-E434-1F710F1C0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6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E2DC-E9B6-F7BB-7797-600DF073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335D1-D2EB-FD9F-2C90-7D9602E6C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48AE8-AD4D-AD1A-2535-E31EDC4EC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288D-10A8-4D6D-5149-F8323E36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48FB-B2DF-8DF5-CFB2-C8B14BF6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A305D-E8DE-ADE7-A399-12DF28187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B6C8C-3A71-E5EE-FCF4-1FE4F4820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59487-D120-D688-352F-13AEE3982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1E8CF-6542-954F-8DA2-B9786D13B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C883-806B-0FA3-A463-AE4A29F7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6CFCD8-2E12-6795-42A8-DBB1BE364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5E306-A9C3-5776-0EF2-B99078855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3444E-CA47-79A3-2C20-D90A3C014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9CA4-54FA-D9BC-216A-1C7AB902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A1F10-0D9C-1757-BD4C-308B42FF6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F714E-D861-9B3D-D990-EF4ED59B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117F-3282-715B-146B-DF484C651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1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7AAC-C267-99F1-C417-2EB56C13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2A4FA-54B4-5A2C-C4BD-F3D46E97F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588DE-1E91-CCE7-85BA-903B51252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6FDD0-8B78-0B5C-6E79-F0657244C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5E2C8-C8E5-879E-ECBD-4249716D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88517-9D77-1B72-2811-6F42E89FE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8A1D7-8147-A06B-D061-44840EE9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2B93-301C-6239-E097-39F5E03D8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9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49387654-1D06-2A19-B8B2-D044347B27EE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Background Image" descr="A red and yellow curved design&#10;&#10;Description automatically generated">
              <a:extLst>
                <a:ext uri="{FF2B5EF4-FFF2-40B4-BE49-F238E27FC236}">
                  <a16:creationId xmlns:a16="http://schemas.microsoft.com/office/drawing/2014/main" id="{1F96157B-11C9-D6DC-8750-C54931318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#AHA24">
              <a:extLst>
                <a:ext uri="{FF2B5EF4-FFF2-40B4-BE49-F238E27FC236}">
                  <a16:creationId xmlns:a16="http://schemas.microsoft.com/office/drawing/2014/main" id="{2C3599D1-C8F1-AE10-0489-0C315C72766D}"/>
                </a:ext>
              </a:extLst>
            </p:cNvPr>
            <p:cNvSpPr txBox="1"/>
            <p:nvPr userDrawn="1"/>
          </p:nvSpPr>
          <p:spPr>
            <a:xfrm>
              <a:off x="7214469" y="429837"/>
              <a:ext cx="1435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#AHA24</a:t>
              </a:r>
            </a:p>
          </p:txBody>
        </p:sp>
        <p:pic>
          <p:nvPicPr>
            <p:cNvPr id="20" name="AHA Logo" descr="Logo&#10;&#10;Description automatically generated">
              <a:extLst>
                <a:ext uri="{FF2B5EF4-FFF2-40B4-BE49-F238E27FC236}">
                  <a16:creationId xmlns:a16="http://schemas.microsoft.com/office/drawing/2014/main" id="{2B3697C3-0036-5549-A91B-324D999E2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3922" y="4186936"/>
              <a:ext cx="1164473" cy="631145"/>
            </a:xfrm>
            <a:prstGeom prst="rect">
              <a:avLst/>
            </a:prstGeom>
          </p:spPr>
        </p:pic>
      </p:grpSp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13" name="Picture 12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BC9CB72-EA2A-DAE2-6C40-D5E046089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0901" y="4110361"/>
            <a:ext cx="749176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B50B413-95D4-90BC-3E56-972CF7344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E23E47E-BBEC-34D7-D62B-2AC8BB8F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80026C7-0226-7613-66B1-BF1201C52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E7B1869-B942-484F-F442-692805614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BFB1DBA4-40FC-CEF7-314F-7A0B58A68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6751E9E-07FF-0A61-C5F7-22CED8828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9E3585EF-19F4-B5E6-6F2A-DA3C6E178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CA3B0CA-70FB-51C0-B95C-93C48A567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8C4497E-971E-C6EF-E6D4-F6BF3CA54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8856CDE-8B56-266A-74A8-118B704AF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71E1B3B2-4E33-F788-6F57-907B0589708E}"/>
              </a:ext>
            </a:extLst>
          </p:cNvPr>
          <p:cNvGrpSpPr/>
          <p:nvPr userDrawn="1"/>
        </p:nvGrpSpPr>
        <p:grpSpPr>
          <a:xfrm>
            <a:off x="-61472" y="0"/>
            <a:ext cx="9205472" cy="5178078"/>
            <a:chOff x="-61472" y="-34578"/>
            <a:chExt cx="9205472" cy="5178078"/>
          </a:xfrm>
        </p:grpSpPr>
        <p:pic>
          <p:nvPicPr>
            <p:cNvPr id="3" name="AHA Centennial Branded Background Image" descr="A red and yellow background&#10;&#10;Description automatically generated">
              <a:extLst>
                <a:ext uri="{FF2B5EF4-FFF2-40B4-BE49-F238E27FC236}">
                  <a16:creationId xmlns:a16="http://schemas.microsoft.com/office/drawing/2014/main" id="{C6B7319B-3D00-2D26-7045-DF4E239B3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1472" y="-34578"/>
              <a:ext cx="9205472" cy="5178078"/>
            </a:xfrm>
            <a:prstGeom prst="rect">
              <a:avLst/>
            </a:prstGeom>
          </p:spPr>
        </p:pic>
        <p:sp>
          <p:nvSpPr>
            <p:cNvPr id="13" name="#AHA24">
              <a:extLst>
                <a:ext uri="{FF2B5EF4-FFF2-40B4-BE49-F238E27FC236}">
                  <a16:creationId xmlns:a16="http://schemas.microsoft.com/office/drawing/2014/main" id="{91AE4E72-D6CE-B9DA-2CE2-14D35DA3D0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924" y="4471636"/>
              <a:ext cx="1348385" cy="4001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58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Lub Dub Medium" panose="020B0603030403020204" pitchFamily="34" charset="77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#</a:t>
              </a:r>
              <a:r>
                <a:rPr lang="en-US" sz="16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AHA24</a:t>
              </a:r>
            </a:p>
          </p:txBody>
        </p:sp>
        <p:pic>
          <p:nvPicPr>
            <p:cNvPr id="12" name="AHA Bold Hearts Logo">
              <a:extLst>
                <a:ext uri="{FF2B5EF4-FFF2-40B4-BE49-F238E27FC236}">
                  <a16:creationId xmlns:a16="http://schemas.microsoft.com/office/drawing/2014/main" id="{3B9E2EC7-EA8E-2B4C-1733-22A1E5BD9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4517" y="209890"/>
              <a:ext cx="648159" cy="612292"/>
            </a:xfrm>
            <a:prstGeom prst="rect">
              <a:avLst/>
            </a:prstGeom>
          </p:spPr>
        </p:pic>
      </p:grpSp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AAF8061B-CBC6-C7EE-2780-304A426EE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8DAC4667-50DA-AC7F-142E-AD67244DA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7513" y="1"/>
            <a:ext cx="6696487" cy="5143501"/>
          </a:xfrm>
          <a:custGeom>
            <a:avLst/>
            <a:gdLst>
              <a:gd name="connsiteX0" fmla="*/ 3293152 w 6696487"/>
              <a:gd name="connsiteY0" fmla="*/ 0 h 5143501"/>
              <a:gd name="connsiteX1" fmla="*/ 6696487 w 6696487"/>
              <a:gd name="connsiteY1" fmla="*/ 0 h 5143501"/>
              <a:gd name="connsiteX2" fmla="*/ 6696487 w 6696487"/>
              <a:gd name="connsiteY2" fmla="*/ 5143500 h 5143501"/>
              <a:gd name="connsiteX3" fmla="*/ 5344766 w 6696487"/>
              <a:gd name="connsiteY3" fmla="*/ 5143500 h 5143501"/>
              <a:gd name="connsiteX4" fmla="*/ 5344766 w 6696487"/>
              <a:gd name="connsiteY4" fmla="*/ 5143501 h 5143501"/>
              <a:gd name="connsiteX5" fmla="*/ 0 w 6696487"/>
              <a:gd name="connsiteY5" fmla="*/ 5143501 h 5143501"/>
              <a:gd name="connsiteX6" fmla="*/ 94249 w 6696487"/>
              <a:gd name="connsiteY6" fmla="*/ 5051623 h 5143501"/>
              <a:gd name="connsiteX7" fmla="*/ 2218977 w 6696487"/>
              <a:gd name="connsiteY7" fmla="*/ 206241 h 5143501"/>
              <a:gd name="connsiteX8" fmla="*/ 2238094 w 6696487"/>
              <a:gd name="connsiteY8" fmla="*/ 1 h 5143501"/>
              <a:gd name="connsiteX9" fmla="*/ 3293152 w 6696487"/>
              <a:gd name="connsiteY9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487" h="5143501">
                <a:moveTo>
                  <a:pt x="3293152" y="0"/>
                </a:moveTo>
                <a:lnTo>
                  <a:pt x="6696487" y="0"/>
                </a:lnTo>
                <a:lnTo>
                  <a:pt x="6696487" y="5143500"/>
                </a:lnTo>
                <a:lnTo>
                  <a:pt x="5344766" y="5143500"/>
                </a:lnTo>
                <a:lnTo>
                  <a:pt x="5344766" y="5143501"/>
                </a:lnTo>
                <a:lnTo>
                  <a:pt x="0" y="5143501"/>
                </a:lnTo>
                <a:lnTo>
                  <a:pt x="94249" y="5051623"/>
                </a:lnTo>
                <a:cubicBezTo>
                  <a:pt x="1212508" y="3905176"/>
                  <a:pt x="1998612" y="2183310"/>
                  <a:pt x="2218977" y="206241"/>
                </a:cubicBezTo>
                <a:lnTo>
                  <a:pt x="2238094" y="1"/>
                </a:lnTo>
                <a:lnTo>
                  <a:pt x="3293152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EBD2ACE-9AD9-FD09-2C49-A363F2380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Background Graphic">
            <a:extLst>
              <a:ext uri="{FF2B5EF4-FFF2-40B4-BE49-F238E27FC236}">
                <a16:creationId xmlns:a16="http://schemas.microsoft.com/office/drawing/2014/main" id="{C336D1C2-4E30-ACF6-F2ED-CA5FA9FB4233}"/>
              </a:ext>
            </a:extLst>
          </p:cNvPr>
          <p:cNvSpPr/>
          <p:nvPr userDrawn="1"/>
        </p:nvSpPr>
        <p:spPr>
          <a:xfrm>
            <a:off x="0" y="-1"/>
            <a:ext cx="7336840" cy="5143500"/>
          </a:xfrm>
          <a:custGeom>
            <a:avLst/>
            <a:gdLst>
              <a:gd name="connsiteX0" fmla="*/ 0 w 7336840"/>
              <a:gd name="connsiteY0" fmla="*/ 0 h 5143500"/>
              <a:gd name="connsiteX1" fmla="*/ 7336840 w 7336840"/>
              <a:gd name="connsiteY1" fmla="*/ 0 h 5143500"/>
              <a:gd name="connsiteX2" fmla="*/ 7245529 w 7336840"/>
              <a:gd name="connsiteY2" fmla="*/ 101208 h 5143500"/>
              <a:gd name="connsiteX3" fmla="*/ 4680096 w 7336840"/>
              <a:gd name="connsiteY3" fmla="*/ 5091348 h 5143500"/>
              <a:gd name="connsiteX4" fmla="*/ 4667806 w 7336840"/>
              <a:gd name="connsiteY4" fmla="*/ 5143500 h 5143500"/>
              <a:gd name="connsiteX5" fmla="*/ 0 w 7336840"/>
              <a:gd name="connsiteY5" fmla="*/ 51434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840" h="514350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450C0842-FD01-2A24-D27B-17CE1609C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C0D333BE-9223-8CC0-F33B-41FA75E1B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Arizl</a:t>
            </a:r>
            <a:r>
              <a:rPr lang="en-US" dirty="0"/>
              <a:t>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193B206-6AB0-B3A7-BD19-3022B0022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D16AC3C-4B68-12E1-8771-122A52890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 descr="A red and orange curved lines&#10;&#10;Description automatically generated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ientific Sessions Logo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</p:spPr>
      </p:pic>
      <p:pic>
        <p:nvPicPr>
          <p:cNvPr id="12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E352D9C-FB7C-C6B8-60C2-63158DEDAD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5153" y="2735906"/>
            <a:ext cx="635483" cy="600318"/>
          </a:xfrm>
          <a:prstGeom prst="rect">
            <a:avLst/>
          </a:prstGeom>
        </p:spPr>
      </p:pic>
      <p:sp>
        <p:nvSpPr>
          <p:cNvPr id="9" name="#AHA24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3409259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#AHA24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C027FD-AEE3-4245-935E-BF3BF1B92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752" y="1070854"/>
            <a:ext cx="4289354" cy="528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942975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Authors’ Names Here; can extend to three lines or more as necessary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7A3CB85-C329-64F2-C940-DD1EE1D8C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751" y="1800449"/>
            <a:ext cx="4782507" cy="10157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9CAE54-D176-D13A-4F44-0A8C77DAA2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803" y="2959576"/>
            <a:ext cx="4289303" cy="72710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Make the subtitle regular weight and 20 pt. Please adjust position on slide to accommodate article 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9AA6-E9F9-B303-4D83-00B9B09463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232" y="3830017"/>
            <a:ext cx="4286873" cy="410936"/>
          </a:xfrm>
          <a:prstGeom prst="rect">
            <a:avLst/>
          </a:prstGeom>
        </p:spPr>
        <p:txBody>
          <a:bodyPr lIns="0" tIns="0" bIns="0" anchor="b" anchorCtr="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Published Online Month Day, Year</a:t>
            </a:r>
            <a:br>
              <a:rPr lang="en-US" dirty="0"/>
            </a:br>
            <a:r>
              <a:rPr lang="en-US" dirty="0"/>
              <a:t>Meeting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1555C-AFB9-BEF4-B118-9E8DC2C42034}"/>
              </a:ext>
            </a:extLst>
          </p:cNvPr>
          <p:cNvSpPr txBox="1"/>
          <p:nvPr userDrawn="1"/>
        </p:nvSpPr>
        <p:spPr>
          <a:xfrm>
            <a:off x="5993296" y="4238274"/>
            <a:ext cx="2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HelveticaNeueLT Pro 55 Roman" panose="020B0604020202020204" pitchFamily="34" charset="77"/>
              </a:rPr>
              <a:t>Scan to learn more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E0B9E1-8994-CA56-5E40-98D3C7BA90DF}"/>
              </a:ext>
            </a:extLst>
          </p:cNvPr>
          <p:cNvSpPr/>
          <p:nvPr userDrawn="1"/>
        </p:nvSpPr>
        <p:spPr>
          <a:xfrm>
            <a:off x="6608230" y="2385918"/>
            <a:ext cx="1207604" cy="1207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7BB69D-0DAD-9AE7-D3E7-4A076A707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0" y="4803965"/>
            <a:ext cx="871367" cy="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5AE220C-1247-0B10-CC0A-F822B1D7494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1" y="-6379"/>
            <a:ext cx="4571999" cy="5146743"/>
          </a:xfrm>
          <a:custGeom>
            <a:avLst/>
            <a:gdLst>
              <a:gd name="connsiteX0" fmla="*/ 3295228 w 4571999"/>
              <a:gd name="connsiteY0" fmla="*/ 0 h 5146743"/>
              <a:gd name="connsiteX1" fmla="*/ 4571999 w 4571999"/>
              <a:gd name="connsiteY1" fmla="*/ 0 h 5146743"/>
              <a:gd name="connsiteX2" fmla="*/ 4571999 w 4571999"/>
              <a:gd name="connsiteY2" fmla="*/ 5146743 h 5146743"/>
              <a:gd name="connsiteX3" fmla="*/ 0 w 4571999"/>
              <a:gd name="connsiteY3" fmla="*/ 5146743 h 5146743"/>
              <a:gd name="connsiteX4" fmla="*/ 94308 w 4571999"/>
              <a:gd name="connsiteY4" fmla="*/ 5054808 h 5146743"/>
              <a:gd name="connsiteX5" fmla="*/ 2220375 w 4571999"/>
              <a:gd name="connsiteY5" fmla="*/ 206371 h 5146743"/>
              <a:gd name="connsiteX6" fmla="*/ 2239504 w 4571999"/>
              <a:gd name="connsiteY6" fmla="*/ 1 h 5146743"/>
              <a:gd name="connsiteX7" fmla="*/ 3295228 w 4571999"/>
              <a:gd name="connsiteY7" fmla="*/ 1 h 51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9" h="5146743">
                <a:moveTo>
                  <a:pt x="3295228" y="0"/>
                </a:moveTo>
                <a:lnTo>
                  <a:pt x="4571999" y="0"/>
                </a:lnTo>
                <a:lnTo>
                  <a:pt x="4571999" y="5146743"/>
                </a:lnTo>
                <a:lnTo>
                  <a:pt x="0" y="5146743"/>
                </a:lnTo>
                <a:lnTo>
                  <a:pt x="94308" y="5054808"/>
                </a:lnTo>
                <a:cubicBezTo>
                  <a:pt x="1213272" y="3907638"/>
                  <a:pt x="1999871" y="2184687"/>
                  <a:pt x="2220375" y="206371"/>
                </a:cubicBezTo>
                <a:lnTo>
                  <a:pt x="2239504" y="1"/>
                </a:lnTo>
                <a:lnTo>
                  <a:pt x="3295228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A1A5B23-EE2F-7138-9F7D-95957A3FD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30190EB-983A-7877-5AA2-7D4EA78AB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216B57F-5E0F-B367-FF9D-271BD5012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B5D084D-6905-C2F8-6BA3-5C725FF89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6B967F9-D413-BA91-5A4E-A127FF225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0" name="Background Graphic">
            <a:extLst>
              <a:ext uri="{FF2B5EF4-FFF2-40B4-BE49-F238E27FC236}">
                <a16:creationId xmlns:a16="http://schemas.microsoft.com/office/drawing/2014/main" id="{FDEAEA93-D51E-DF22-7A64-AC52BFA21B14}"/>
              </a:ext>
            </a:extLst>
          </p:cNvPr>
          <p:cNvSpPr/>
          <p:nvPr userDrawn="1"/>
        </p:nvSpPr>
        <p:spPr>
          <a:xfrm>
            <a:off x="5064370" y="-1"/>
            <a:ext cx="4079632" cy="5913153"/>
          </a:xfrm>
          <a:custGeom>
            <a:avLst/>
            <a:gdLst>
              <a:gd name="connsiteX0" fmla="*/ 2754 w 4079632"/>
              <a:gd name="connsiteY0" fmla="*/ 0 h 5913153"/>
              <a:gd name="connsiteX1" fmla="*/ 4079632 w 4079632"/>
              <a:gd name="connsiteY1" fmla="*/ 0 h 5913153"/>
              <a:gd name="connsiteX2" fmla="*/ 4079632 w 4079632"/>
              <a:gd name="connsiteY2" fmla="*/ 5913153 h 5913153"/>
              <a:gd name="connsiteX3" fmla="*/ 4079630 w 4079632"/>
              <a:gd name="connsiteY3" fmla="*/ 5913153 h 5913153"/>
              <a:gd name="connsiteX4" fmla="*/ 4079630 w 4079632"/>
              <a:gd name="connsiteY4" fmla="*/ 5143501 h 5913153"/>
              <a:gd name="connsiteX5" fmla="*/ 1834543 w 4079632"/>
              <a:gd name="connsiteY5" fmla="*/ 5143501 h 5913153"/>
              <a:gd name="connsiteX6" fmla="*/ 1691848 w 4079632"/>
              <a:gd name="connsiteY6" fmla="*/ 4972659 h 5913153"/>
              <a:gd name="connsiteX7" fmla="*/ 1501616 w 4079632"/>
              <a:gd name="connsiteY7" fmla="*/ 4725324 h 5913153"/>
              <a:gd name="connsiteX8" fmla="*/ 0 w 4079632"/>
              <a:gd name="connsiteY8" fmla="*/ 204299 h 59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9632" h="5913153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D67B11F-B0A3-2BD8-B49B-FCF8C40A3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FC98E04B-D03F-F6F6-CFE8-648AEA292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A9B21-5E2F-1458-9BFA-4FE26FD5DDC2}"/>
              </a:ext>
            </a:extLst>
          </p:cNvPr>
          <p:cNvSpPr/>
          <p:nvPr userDrawn="1"/>
        </p:nvSpPr>
        <p:spPr>
          <a:xfrm>
            <a:off x="0" y="0"/>
            <a:ext cx="9144000" cy="861060"/>
          </a:xfrm>
          <a:prstGeom prst="rect">
            <a:avLst/>
          </a:prstGeom>
          <a:solidFill>
            <a:srgbClr val="B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3A872D0-8EE4-4365-1D79-6B18DE2F12F6}"/>
              </a:ext>
            </a:extLst>
          </p:cNvPr>
          <p:cNvSpPr txBox="1"/>
          <p:nvPr userDrawn="1"/>
        </p:nvSpPr>
        <p:spPr>
          <a:xfrm>
            <a:off x="710752" y="4389121"/>
            <a:ext cx="4705350" cy="1211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l"/>
            <a:r>
              <a:rPr lang="en-US" sz="788" b="0" i="0" u="none" strike="noStrike" dirty="0">
                <a:solidFill>
                  <a:schemeClr val="tx1"/>
                </a:solidFill>
                <a:effectLst/>
                <a:latin typeface="HelveticaNeueLT Pro 55 Roman" panose="020B0604020202020204" pitchFamily="34" charset="77"/>
              </a:rPr>
              <a:t>Available at </a:t>
            </a:r>
            <a:r>
              <a:rPr lang="en-US" sz="788" b="0" i="0" u="none" strike="noStrike" dirty="0" err="1">
                <a:solidFill>
                  <a:schemeClr val="tx1"/>
                </a:solidFill>
                <a:effectLst/>
                <a:latin typeface="HelveticaNeueLT Pro 55 Roman" panose="020B0604020202020204" pitchFamily="34" charset="77"/>
              </a:rPr>
              <a:t>jamacardiology.com</a:t>
            </a:r>
            <a:endParaRPr lang="en-US" sz="788" i="0" dirty="0">
              <a:solidFill>
                <a:schemeClr val="tx1"/>
              </a:solidFill>
              <a:latin typeface="HelveticaNeueLT Pro 55 Roman" panose="020B0604020202020204" pitchFamily="34" charset="77"/>
              <a:ea typeface="Helvetica Light"/>
              <a:cs typeface="Arial" panose="020B0604020202020204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50A47164-9B17-4B13-427D-D00885E5AD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10752" y="4677358"/>
            <a:ext cx="777229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3A631-E644-6B6A-8F6E-3CD53B224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250" y="320903"/>
            <a:ext cx="2621342" cy="3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4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11" y="2920057"/>
            <a:ext cx="6770002" cy="8599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981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Ankeet S. Bhatt, MD, MBA, ScM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Scientist, Kaiser Permanente Northern California Division of Research</a:t>
            </a:r>
          </a:p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Assistant Professor, Kaiser Permanente Bernard J. Tyson School of Medicine</a:t>
            </a:r>
          </a:p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Adjunct Professor, Stanford University School of Medicine</a:t>
            </a:r>
            <a:endParaRPr lang="en-US" sz="5600" dirty="0">
              <a:solidFill>
                <a:srgbClr val="9614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1244"/>
            <a:ext cx="6639951" cy="1471502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rgbClr val="B21A1F"/>
                </a:solidFill>
              </a:rPr>
              <a:t>Electronic Nudges to Increase Influenza Vaccination among Patients with A History of Myocardial Infarction: </a:t>
            </a:r>
            <a:br>
              <a:rPr lang="en-US" sz="1900" dirty="0">
                <a:solidFill>
                  <a:srgbClr val="B21A1F"/>
                </a:solidFill>
              </a:rPr>
            </a:br>
            <a:r>
              <a:rPr lang="en-US" sz="1900" dirty="0">
                <a:solidFill>
                  <a:srgbClr val="B21A1F"/>
                </a:solidFill>
              </a:rPr>
              <a:t>Insights from the NUDGE-FLU Program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CC2418-0F0B-CBA4-808C-DA32DFE44AB9}"/>
              </a:ext>
            </a:extLst>
          </p:cNvPr>
          <p:cNvGrpSpPr/>
          <p:nvPr/>
        </p:nvGrpSpPr>
        <p:grpSpPr>
          <a:xfrm>
            <a:off x="59291" y="57959"/>
            <a:ext cx="1572561" cy="930104"/>
            <a:chOff x="-29804" y="43890"/>
            <a:chExt cx="2752134" cy="1627772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E2D24E6-8887-4CDB-01A2-8524F75D4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04" y="43890"/>
              <a:ext cx="1627772" cy="162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8D239F6-4475-B7F8-65AE-539E472D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8" y="186711"/>
              <a:ext cx="1460429" cy="350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Logo til samarbejde / Co-branding logo – Københavns Universitet">
              <a:extLst>
                <a:ext uri="{FF2B5EF4-FFF2-40B4-BE49-F238E27FC236}">
                  <a16:creationId xmlns:a16="http://schemas.microsoft.com/office/drawing/2014/main" id="{D5BFF6EC-1486-8DE8-CD0C-E1D4B70BA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411" y="166415"/>
              <a:ext cx="1195919" cy="44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red shield with a lion and books&#10;&#10;Description automatically generated">
              <a:extLst>
                <a:ext uri="{FF2B5EF4-FFF2-40B4-BE49-F238E27FC236}">
                  <a16:creationId xmlns:a16="http://schemas.microsoft.com/office/drawing/2014/main" id="{D2715449-7E68-A696-0758-85BFE3CB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3872" y="611924"/>
              <a:ext cx="451315" cy="532077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4C76CD50-0527-1225-E33C-C0AF046EFEB0}"/>
              </a:ext>
            </a:extLst>
          </p:cNvPr>
          <p:cNvSpPr txBox="1">
            <a:spLocks/>
          </p:cNvSpPr>
          <p:nvPr/>
        </p:nvSpPr>
        <p:spPr>
          <a:xfrm>
            <a:off x="1" y="4168131"/>
            <a:ext cx="9143999" cy="814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American Heart Association 2024 Scientific Sessions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Chicago, IL, USA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November 17, 2024</a:t>
            </a:r>
          </a:p>
        </p:txBody>
      </p:sp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95217-E24F-7E28-49C4-AA281FCC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3D011469-F89E-C979-6397-CBCBD5B0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36" y="271831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36" name="Content Placeholder 1">
            <a:extLst>
              <a:ext uri="{FF2B5EF4-FFF2-40B4-BE49-F238E27FC236}">
                <a16:creationId xmlns:a16="http://schemas.microsoft.com/office/drawing/2014/main" id="{5CC9F9D4-7086-0F54-4267-060EA72EC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564092"/>
              </p:ext>
            </p:extLst>
          </p:nvPr>
        </p:nvGraphicFramePr>
        <p:xfrm>
          <a:off x="355929" y="982744"/>
          <a:ext cx="8662798" cy="327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">
            <a:extLst>
              <a:ext uri="{FF2B5EF4-FFF2-40B4-BE49-F238E27FC236}">
                <a16:creationId xmlns:a16="http://schemas.microsoft.com/office/drawing/2014/main" id="{7B651D44-3E04-2851-C597-E9605503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17062-411E-31D1-59FA-69685F1BA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6" name="Footer Text 1">
            <a:extLst>
              <a:ext uri="{FF2B5EF4-FFF2-40B4-BE49-F238E27FC236}">
                <a16:creationId xmlns:a16="http://schemas.microsoft.com/office/drawing/2014/main" id="{B4493B36-116C-9BC8-AABF-E6A7D3CB0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16" name="Graphic 15" descr="Open envelope with solid fill">
            <a:extLst>
              <a:ext uri="{FF2B5EF4-FFF2-40B4-BE49-F238E27FC236}">
                <a16:creationId xmlns:a16="http://schemas.microsoft.com/office/drawing/2014/main" id="{29B6DAA8-BF25-F179-4007-D16C0D349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632" y="1150154"/>
            <a:ext cx="314631" cy="3146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A86120-8C83-0B5C-4838-B74E814491AF}"/>
              </a:ext>
            </a:extLst>
          </p:cNvPr>
          <p:cNvSpPr/>
          <p:nvPr/>
        </p:nvSpPr>
        <p:spPr>
          <a:xfrm>
            <a:off x="569289" y="1115864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D82CB-FCB3-5E13-AF2E-1B9EA5036C80}"/>
              </a:ext>
            </a:extLst>
          </p:cNvPr>
          <p:cNvSpPr/>
          <p:nvPr/>
        </p:nvSpPr>
        <p:spPr>
          <a:xfrm>
            <a:off x="577073" y="1977893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32A0F-8D53-B7F8-DE07-DB0B9688BAA3}"/>
              </a:ext>
            </a:extLst>
          </p:cNvPr>
          <p:cNvSpPr/>
          <p:nvPr/>
        </p:nvSpPr>
        <p:spPr>
          <a:xfrm>
            <a:off x="577073" y="2839922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2BDCFE-9AA3-ADEB-27DD-195DA1DFD44B}"/>
              </a:ext>
            </a:extLst>
          </p:cNvPr>
          <p:cNvSpPr/>
          <p:nvPr/>
        </p:nvSpPr>
        <p:spPr>
          <a:xfrm>
            <a:off x="577073" y="3701951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Heart with pulse with solid fill">
            <a:extLst>
              <a:ext uri="{FF2B5EF4-FFF2-40B4-BE49-F238E27FC236}">
                <a16:creationId xmlns:a16="http://schemas.microsoft.com/office/drawing/2014/main" id="{3892449B-78E1-F826-30B1-828091795C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5594" y="1977893"/>
            <a:ext cx="401320" cy="401320"/>
          </a:xfrm>
          <a:prstGeom prst="rect">
            <a:avLst/>
          </a:prstGeom>
        </p:spPr>
      </p:pic>
      <p:pic>
        <p:nvPicPr>
          <p:cNvPr id="26" name="Graphic 25" descr="Bar chart with solid fill">
            <a:extLst>
              <a:ext uri="{FF2B5EF4-FFF2-40B4-BE49-F238E27FC236}">
                <a16:creationId xmlns:a16="http://schemas.microsoft.com/office/drawing/2014/main" id="{06047D87-B1E8-9EB9-F935-4BF37C2C26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413" y="2821075"/>
            <a:ext cx="433681" cy="433681"/>
          </a:xfrm>
          <a:prstGeom prst="rect">
            <a:avLst/>
          </a:prstGeom>
        </p:spPr>
      </p:pic>
      <p:pic>
        <p:nvPicPr>
          <p:cNvPr id="28" name="Graphic 27" descr="Periodic Graph with solid fill">
            <a:extLst>
              <a:ext uri="{FF2B5EF4-FFF2-40B4-BE49-F238E27FC236}">
                <a16:creationId xmlns:a16="http://schemas.microsoft.com/office/drawing/2014/main" id="{6102F6C8-4DBA-5838-D6C2-D34978279D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5716" y="3680889"/>
            <a:ext cx="443444" cy="4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7508-B642-F8D0-11E4-ED84F04A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AD9A1E73-79F1-F7D3-CE10-EA1E8B36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55F8C-DFE5-5822-7726-0FF5A82B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BE380F7C-A0A4-F405-FD19-6B9D37761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7" name="Picture 6" descr="A graph of different colored columns&#10;&#10;Description automatically generated with medium confidence">
            <a:extLst>
              <a:ext uri="{FF2B5EF4-FFF2-40B4-BE49-F238E27FC236}">
                <a16:creationId xmlns:a16="http://schemas.microsoft.com/office/drawing/2014/main" id="{D7D9DCFA-5C3F-0EC2-FB1D-222F4FDD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410" y="491497"/>
            <a:ext cx="5907409" cy="4208841"/>
          </a:xfrm>
          <a:prstGeom prst="rect">
            <a:avLst/>
          </a:prstGeom>
        </p:spPr>
      </p:pic>
      <p:sp>
        <p:nvSpPr>
          <p:cNvPr id="2" name="Page Title">
            <a:extLst>
              <a:ext uri="{FF2B5EF4-FFF2-40B4-BE49-F238E27FC236}">
                <a16:creationId xmlns:a16="http://schemas.microsoft.com/office/drawing/2014/main" id="{950FF833-EC06-CCE0-A198-16C270DD03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Vaccination RATES by AMI Status</a:t>
            </a:r>
          </a:p>
        </p:txBody>
      </p:sp>
    </p:spTree>
    <p:extLst>
      <p:ext uri="{BB962C8B-B14F-4D97-AF65-F5344CB8AC3E}">
        <p14:creationId xmlns:p14="http://schemas.microsoft.com/office/powerpoint/2010/main" val="128838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9C25E-A717-F490-B8EE-2CCEB242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F9158DCF-AFFE-2809-8E4F-494D4BE69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337166DD-58E7-008B-BA0C-4FED050F0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700" y="247699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Characteristics by AMI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767B1-92F0-0285-8ED1-9DD55353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6F377E8A-7B76-E983-6ECC-A76DEECB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3B3136-3913-6786-E71C-C4BA947BA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60879"/>
              </p:ext>
            </p:extLst>
          </p:nvPr>
        </p:nvGraphicFramePr>
        <p:xfrm>
          <a:off x="34423" y="898177"/>
          <a:ext cx="9075153" cy="34063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7685">
                  <a:extLst>
                    <a:ext uri="{9D8B030D-6E8A-4147-A177-3AD203B41FA5}">
                      <a16:colId xmlns:a16="http://schemas.microsoft.com/office/drawing/2014/main" val="1241386869"/>
                    </a:ext>
                  </a:extLst>
                </a:gridCol>
                <a:gridCol w="1197807">
                  <a:extLst>
                    <a:ext uri="{9D8B030D-6E8A-4147-A177-3AD203B41FA5}">
                      <a16:colId xmlns:a16="http://schemas.microsoft.com/office/drawing/2014/main" val="2888988053"/>
                    </a:ext>
                  </a:extLst>
                </a:gridCol>
                <a:gridCol w="1176243">
                  <a:extLst>
                    <a:ext uri="{9D8B030D-6E8A-4147-A177-3AD203B41FA5}">
                      <a16:colId xmlns:a16="http://schemas.microsoft.com/office/drawing/2014/main" val="1776033774"/>
                    </a:ext>
                  </a:extLst>
                </a:gridCol>
                <a:gridCol w="1372282">
                  <a:extLst>
                    <a:ext uri="{9D8B030D-6E8A-4147-A177-3AD203B41FA5}">
                      <a16:colId xmlns:a16="http://schemas.microsoft.com/office/drawing/2014/main" val="893394779"/>
                    </a:ext>
                  </a:extLst>
                </a:gridCol>
                <a:gridCol w="1064815">
                  <a:extLst>
                    <a:ext uri="{9D8B030D-6E8A-4147-A177-3AD203B41FA5}">
                      <a16:colId xmlns:a16="http://schemas.microsoft.com/office/drawing/2014/main" val="959923875"/>
                    </a:ext>
                  </a:extLst>
                </a:gridCol>
                <a:gridCol w="1228858">
                  <a:extLst>
                    <a:ext uri="{9D8B030D-6E8A-4147-A177-3AD203B41FA5}">
                      <a16:colId xmlns:a16="http://schemas.microsoft.com/office/drawing/2014/main" val="563827225"/>
                    </a:ext>
                  </a:extLst>
                </a:gridCol>
                <a:gridCol w="1077463">
                  <a:extLst>
                    <a:ext uri="{9D8B030D-6E8A-4147-A177-3AD203B41FA5}">
                      <a16:colId xmlns:a16="http://schemas.microsoft.com/office/drawing/2014/main" val="82907753"/>
                    </a:ext>
                  </a:extLst>
                </a:gridCol>
              </a:tblGrid>
              <a:tr h="519765">
                <a:tc>
                  <a:txBody>
                    <a:bodyPr/>
                    <a:lstStyle/>
                    <a:p>
                      <a:pPr marL="0" marR="0" algn="ctr"/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NUDGE-FLU-2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NUDGE-FLU-CHRONIC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8907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5868674"/>
                  </a:ext>
                </a:extLst>
              </a:tr>
              <a:tr h="19491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939,806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858,739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22,634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28,8121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622695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(69-78)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(70-79)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(67-78)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(70-80)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(39-59)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(53-61)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9595652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017112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22757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 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8089709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976124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944764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COPD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3424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0A28DE-7ED4-4F36-BC82-501D1CA4D1CA}"/>
              </a:ext>
            </a:extLst>
          </p:cNvPr>
          <p:cNvSpPr txBox="1"/>
          <p:nvPr/>
        </p:nvSpPr>
        <p:spPr>
          <a:xfrm>
            <a:off x="-37214" y="4559514"/>
            <a:ext cx="5257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AMI = Acute Myocardial Infarction; COPD = Chronic Obstructive Pulmonary Disease. </a:t>
            </a:r>
          </a:p>
        </p:txBody>
      </p:sp>
    </p:spTree>
    <p:extLst>
      <p:ext uri="{BB962C8B-B14F-4D97-AF65-F5344CB8AC3E}">
        <p14:creationId xmlns:p14="http://schemas.microsoft.com/office/powerpoint/2010/main" val="2248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C447-70C4-E4AB-3E1C-09D3AB83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9AC01F9D-B80B-DE51-AB67-5E6AF5C8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30" b="3438"/>
          <a:stretch/>
        </p:blipFill>
        <p:spPr>
          <a:xfrm>
            <a:off x="2013178" y="496912"/>
            <a:ext cx="4616222" cy="42082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993CCE-6EF4-D7A0-EA16-50214C774356}"/>
              </a:ext>
            </a:extLst>
          </p:cNvPr>
          <p:cNvSpPr/>
          <p:nvPr/>
        </p:nvSpPr>
        <p:spPr>
          <a:xfrm>
            <a:off x="1974166" y="1148862"/>
            <a:ext cx="4618892" cy="324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B6E1D7-FA4C-4604-D797-D1D72C495E0F}"/>
              </a:ext>
            </a:extLst>
          </p:cNvPr>
          <p:cNvCxnSpPr>
            <a:cxnSpLocks/>
          </p:cNvCxnSpPr>
          <p:nvPr/>
        </p:nvCxnSpPr>
        <p:spPr>
          <a:xfrm flipV="1">
            <a:off x="3658197" y="496911"/>
            <a:ext cx="0" cy="392927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8B7D0-8CE9-C137-5BD2-A88096D3C038}"/>
              </a:ext>
            </a:extLst>
          </p:cNvPr>
          <p:cNvCxnSpPr>
            <a:cxnSpLocks/>
          </p:cNvCxnSpPr>
          <p:nvPr/>
        </p:nvCxnSpPr>
        <p:spPr>
          <a:xfrm flipV="1">
            <a:off x="4049669" y="496910"/>
            <a:ext cx="0" cy="3929271"/>
          </a:xfrm>
          <a:prstGeom prst="line">
            <a:avLst/>
          </a:prstGeom>
          <a:ln w="9525">
            <a:solidFill>
              <a:srgbClr val="B21A1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">
            <a:extLst>
              <a:ext uri="{FF2B5EF4-FFF2-40B4-BE49-F238E27FC236}">
                <a16:creationId xmlns:a16="http://schemas.microsoft.com/office/drawing/2014/main" id="{F542C52D-2D35-A367-7F97-4771FD0A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6FA0ABF0-42B0-C681-0046-2A29BF575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787" y="10239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 POOLED by AMI Status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F99445-CDE1-FC1A-68C4-86C38404A74A}"/>
              </a:ext>
            </a:extLst>
          </p:cNvPr>
          <p:cNvSpPr/>
          <p:nvPr/>
        </p:nvSpPr>
        <p:spPr>
          <a:xfrm>
            <a:off x="1900822" y="2392365"/>
            <a:ext cx="4765783" cy="685761"/>
          </a:xfrm>
          <a:prstGeom prst="roundRect">
            <a:avLst>
              <a:gd name="adj" fmla="val 1675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2126E-FC39-ADD6-4CAF-4A129BF8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E2BFC0A8-9D6A-6AE1-3CD7-F695897C5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C1BF8-F15F-F77E-901F-BAE9793824E2}"/>
              </a:ext>
            </a:extLst>
          </p:cNvPr>
          <p:cNvSpPr txBox="1"/>
          <p:nvPr/>
        </p:nvSpPr>
        <p:spPr>
          <a:xfrm>
            <a:off x="4168068" y="457258"/>
            <a:ext cx="1506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Difference (95% CI)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E9026-8936-459B-749E-27657356660C}"/>
              </a:ext>
            </a:extLst>
          </p:cNvPr>
          <p:cNvSpPr txBox="1"/>
          <p:nvPr/>
        </p:nvSpPr>
        <p:spPr>
          <a:xfrm>
            <a:off x="6109220" y="367375"/>
            <a:ext cx="91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21E4-887C-6FEC-003B-A526283F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FAACE820-386A-68C4-9068-C85A8293E1AA}"/>
              </a:ext>
            </a:extLst>
          </p:cNvPr>
          <p:cNvSpPr/>
          <p:nvPr/>
        </p:nvSpPr>
        <p:spPr>
          <a:xfrm>
            <a:off x="5033596" y="1724496"/>
            <a:ext cx="3974122" cy="1720992"/>
          </a:xfrm>
          <a:prstGeom prst="borderCallout1">
            <a:avLst>
              <a:gd name="adj1" fmla="val 358"/>
              <a:gd name="adj2" fmla="val 185"/>
              <a:gd name="adj3" fmla="val 17234"/>
              <a:gd name="adj4" fmla="val -39483"/>
            </a:avLst>
          </a:prstGeom>
          <a:solidFill>
            <a:srgbClr val="C10E20">
              <a:alpha val="26275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000D21-E9FA-1E03-5D61-B7F0E8B1EBED}"/>
              </a:ext>
            </a:extLst>
          </p:cNvPr>
          <p:cNvSpPr/>
          <p:nvPr/>
        </p:nvSpPr>
        <p:spPr>
          <a:xfrm>
            <a:off x="1818167" y="1935127"/>
            <a:ext cx="1652898" cy="175437"/>
          </a:xfrm>
          <a:prstGeom prst="roundRect">
            <a:avLst/>
          </a:prstGeom>
          <a:solidFill>
            <a:srgbClr val="F0C8CA">
              <a:alpha val="50196"/>
            </a:srgbClr>
          </a:solidFill>
          <a:ln>
            <a:solidFill>
              <a:srgbClr val="C10E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D85B3-B79C-4BB7-E706-A1424A20D9D8}"/>
              </a:ext>
            </a:extLst>
          </p:cNvPr>
          <p:cNvSpPr txBox="1"/>
          <p:nvPr/>
        </p:nvSpPr>
        <p:spPr>
          <a:xfrm>
            <a:off x="5082702" y="1786920"/>
            <a:ext cx="387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CV-Gain Frame Letter: </a:t>
            </a: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“In addition to its protection </a:t>
            </a:r>
            <a:b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against influenza infection, vaccination also seems to protect against cardiovascular disease such as heart attacks and heart failure.”</a:t>
            </a:r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76207A8A-BEB5-3D7F-B968-54DC85716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E3C919C0-A98D-026F-7935-61C9E46DEB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CV-Gain FRAME Nudge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8DBFC7-EDE8-3399-75B6-743D0ACEC425}"/>
              </a:ext>
            </a:extLst>
          </p:cNvPr>
          <p:cNvGrpSpPr/>
          <p:nvPr/>
        </p:nvGrpSpPr>
        <p:grpSpPr>
          <a:xfrm>
            <a:off x="292037" y="583894"/>
            <a:ext cx="4617747" cy="4089021"/>
            <a:chOff x="1314444" y="473070"/>
            <a:chExt cx="4617747" cy="4089021"/>
          </a:xfrm>
        </p:grpSpPr>
        <p:pic>
          <p:nvPicPr>
            <p:cNvPr id="3" name="Billede 8">
              <a:extLst>
                <a:ext uri="{FF2B5EF4-FFF2-40B4-BE49-F238E27FC236}">
                  <a16:creationId xmlns:a16="http://schemas.microsoft.com/office/drawing/2014/main" id="{49D0CD98-5F26-9AEC-F8D4-6C173723A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5" b="15499"/>
            <a:stretch/>
          </p:blipFill>
          <p:spPr bwMode="auto">
            <a:xfrm>
              <a:off x="1314444" y="581409"/>
              <a:ext cx="4617747" cy="3980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Billede 8">
              <a:extLst>
                <a:ext uri="{FF2B5EF4-FFF2-40B4-BE49-F238E27FC236}">
                  <a16:creationId xmlns:a16="http://schemas.microsoft.com/office/drawing/2014/main" id="{73AD3997-D415-D4AA-04E8-08552BBD8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5" r="56197" b="88922"/>
            <a:stretch/>
          </p:blipFill>
          <p:spPr bwMode="auto">
            <a:xfrm>
              <a:off x="3623317" y="473070"/>
              <a:ext cx="1740310" cy="7238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EC5208-FD4F-34F5-D61A-79D4B9EED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629718CD-8B4F-0ABE-6349-74EFBF829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</p:spTree>
    <p:extLst>
      <p:ext uri="{BB962C8B-B14F-4D97-AF65-F5344CB8AC3E}">
        <p14:creationId xmlns:p14="http://schemas.microsoft.com/office/powerpoint/2010/main" val="173338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E916C-C791-EA07-9C09-D2AAD427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31FF8A27-EC5A-E91C-BDB4-A3CB1FF7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CF715EE-B5FC-FBC8-6F8F-CACB1D6477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537" y="179620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CV-Gain Nudge by AMI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1815-A73D-59B0-DF9D-E68828CA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2DF936CC-F9B4-31AE-71F3-E67C11DFE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54DA62-8660-4BAC-F37F-E6F12E8A22AF}"/>
              </a:ext>
            </a:extLst>
          </p:cNvPr>
          <p:cNvGrpSpPr/>
          <p:nvPr/>
        </p:nvGrpSpPr>
        <p:grpSpPr>
          <a:xfrm>
            <a:off x="4041362" y="3075922"/>
            <a:ext cx="372794" cy="101412"/>
            <a:chOff x="2672861" y="1509339"/>
            <a:chExt cx="372794" cy="1014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93D3B2-637B-25A6-BB67-95D8A19DE5ED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697990D-4DD9-A037-76B2-127DF0713D4C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DBD2677-3C78-425F-5C21-2C8E6011A653}"/>
              </a:ext>
            </a:extLst>
          </p:cNvPr>
          <p:cNvSpPr txBox="1"/>
          <p:nvPr/>
        </p:nvSpPr>
        <p:spPr>
          <a:xfrm>
            <a:off x="3272642" y="2827870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2FFC1B-990E-AF7B-0BC2-94E9701D4069}"/>
              </a:ext>
            </a:extLst>
          </p:cNvPr>
          <p:cNvGrpSpPr/>
          <p:nvPr/>
        </p:nvGrpSpPr>
        <p:grpSpPr>
          <a:xfrm>
            <a:off x="1933821" y="567390"/>
            <a:ext cx="3286730" cy="4008720"/>
            <a:chOff x="475351" y="957750"/>
            <a:chExt cx="2947037" cy="3594410"/>
          </a:xfrm>
        </p:grpSpPr>
        <p:pic>
          <p:nvPicPr>
            <p:cNvPr id="9" name="Picture 8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224EF2EB-13E2-B22C-1459-9D3D9B85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9" t="7637" r="82931" b="5875"/>
            <a:stretch/>
          </p:blipFill>
          <p:spPr>
            <a:xfrm>
              <a:off x="475351" y="957750"/>
              <a:ext cx="866874" cy="3594410"/>
            </a:xfrm>
            <a:prstGeom prst="rect">
              <a:avLst/>
            </a:prstGeom>
          </p:spPr>
        </p:pic>
        <p:pic>
          <p:nvPicPr>
            <p:cNvPr id="12" name="Picture 11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7801F2F5-F442-24D4-CFC5-03EA13D5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060" t="7637" r="655" b="8488"/>
            <a:stretch/>
          </p:blipFill>
          <p:spPr>
            <a:xfrm>
              <a:off x="1327235" y="957753"/>
              <a:ext cx="1036800" cy="3485835"/>
            </a:xfrm>
            <a:prstGeom prst="rect">
              <a:avLst/>
            </a:prstGeom>
          </p:spPr>
        </p:pic>
        <p:pic>
          <p:nvPicPr>
            <p:cNvPr id="26" name="Picture 25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23EDB9FC-0516-078F-9E5F-9A252FBC0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0326" t="7637" r="48731" b="8487"/>
            <a:stretch/>
          </p:blipFill>
          <p:spPr>
            <a:xfrm>
              <a:off x="2351955" y="957750"/>
              <a:ext cx="1070433" cy="3485840"/>
            </a:xfrm>
            <a:prstGeom prst="rect">
              <a:avLst/>
            </a:prstGeom>
          </p:spPr>
        </p:pic>
      </p:grpSp>
      <p:pic>
        <p:nvPicPr>
          <p:cNvPr id="34" name="Picture 33" descr="A black and white text&#10;&#10;Description automatically generated">
            <a:extLst>
              <a:ext uri="{FF2B5EF4-FFF2-40B4-BE49-F238E27FC236}">
                <a16:creationId xmlns:a16="http://schemas.microsoft.com/office/drawing/2014/main" id="{A726324A-2E1F-0B13-35A1-9B15D14A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094" y="2013558"/>
            <a:ext cx="1639984" cy="4328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66FE43-7D02-9467-5EBA-8B17CEDC3159}"/>
              </a:ext>
            </a:extLst>
          </p:cNvPr>
          <p:cNvGrpSpPr/>
          <p:nvPr/>
        </p:nvGrpSpPr>
        <p:grpSpPr>
          <a:xfrm>
            <a:off x="3174417" y="3076910"/>
            <a:ext cx="372794" cy="101412"/>
            <a:chOff x="2672861" y="1509339"/>
            <a:chExt cx="372794" cy="10141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7F6413-39D8-FAA3-8B0A-50C6BE290B4E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E033425-576D-B0A6-806B-A0933FC4A416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537642-ECFB-D785-94D3-68301C0EBAF5}"/>
              </a:ext>
            </a:extLst>
          </p:cNvPr>
          <p:cNvSpPr txBox="1"/>
          <p:nvPr/>
        </p:nvSpPr>
        <p:spPr>
          <a:xfrm>
            <a:off x="2405697" y="2826609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pic>
        <p:nvPicPr>
          <p:cNvPr id="35" name="Picture 34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EA97B48C-1696-11A6-0990-AD5F87C5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092" y="4455023"/>
            <a:ext cx="927100" cy="234950"/>
          </a:xfrm>
          <a:prstGeom prst="rect">
            <a:avLst/>
          </a:prstGeom>
        </p:spPr>
      </p:pic>
      <p:pic>
        <p:nvPicPr>
          <p:cNvPr id="37" name="Picture 36" descr="A purple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5C8E0302-0F1E-F2DB-342A-5465D810C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19" y="4442323"/>
            <a:ext cx="927100" cy="2603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A877E0-6D20-C743-3E89-67BC8A63C9B8}"/>
              </a:ext>
            </a:extLst>
          </p:cNvPr>
          <p:cNvGrpSpPr/>
          <p:nvPr/>
        </p:nvGrpSpPr>
        <p:grpSpPr>
          <a:xfrm>
            <a:off x="4619413" y="770447"/>
            <a:ext cx="372794" cy="101412"/>
            <a:chOff x="2672861" y="1509339"/>
            <a:chExt cx="372794" cy="10141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F5327B-EE4D-270B-CFF9-9127D32D0862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C716617-0B54-593A-6AEC-A3308F203941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0BF736-7027-1A11-A505-F939D1A10F06}"/>
              </a:ext>
            </a:extLst>
          </p:cNvPr>
          <p:cNvSpPr txBox="1"/>
          <p:nvPr/>
        </p:nvSpPr>
        <p:spPr>
          <a:xfrm>
            <a:off x="3850693" y="530863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0.006</a:t>
            </a:r>
          </a:p>
        </p:txBody>
      </p:sp>
    </p:spTree>
    <p:extLst>
      <p:ext uri="{BB962C8B-B14F-4D97-AF65-F5344CB8AC3E}">
        <p14:creationId xmlns:p14="http://schemas.microsoft.com/office/powerpoint/2010/main" val="109252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07F26-6451-2BF5-E736-32841208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7EE2FF82-451A-41B5-6761-02970A7C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C57D0005-F763-B01E-BE09-3324DA1B26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9723" y="132695"/>
            <a:ext cx="8782093" cy="781361"/>
          </a:xfrm>
        </p:spPr>
        <p:txBody>
          <a:bodyPr>
            <a:noAutofit/>
          </a:bodyPr>
          <a:lstStyle/>
          <a:p>
            <a:r>
              <a:rPr lang="en-US" sz="2100" dirty="0"/>
              <a:t>In PTS with AMI, CV-Gain Nudge was More Effective Among those Not Vaccinated in Prior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92202-2E07-09FD-4785-EA431F1B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F99EA08D-C904-15C0-C547-BECCA6C5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A227C0-817F-0CC6-C8BE-AAA1A2F69103}"/>
              </a:ext>
            </a:extLst>
          </p:cNvPr>
          <p:cNvGrpSpPr/>
          <p:nvPr/>
        </p:nvGrpSpPr>
        <p:grpSpPr>
          <a:xfrm>
            <a:off x="4940997" y="3606095"/>
            <a:ext cx="372794" cy="101412"/>
            <a:chOff x="2672861" y="1509339"/>
            <a:chExt cx="372794" cy="1014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835B3E-4F1C-1EFD-49E8-D6779EED156A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CB4B592-0771-622E-96E6-632191A26A80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DBA31-7F88-956C-38A1-B4AC7218AA48}"/>
              </a:ext>
            </a:extLst>
          </p:cNvPr>
          <p:cNvGrpSpPr/>
          <p:nvPr/>
        </p:nvGrpSpPr>
        <p:grpSpPr>
          <a:xfrm>
            <a:off x="5999719" y="3206952"/>
            <a:ext cx="372794" cy="101412"/>
            <a:chOff x="2672861" y="1509339"/>
            <a:chExt cx="372794" cy="1014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40B1FD-1CDC-427E-1A00-B065F406290D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C1F9FA6-48E6-5808-CAD4-C2A242612AA7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D05BB6A-F9D3-EF12-A47A-5DB4806A0714}"/>
              </a:ext>
            </a:extLst>
          </p:cNvPr>
          <p:cNvSpPr txBox="1"/>
          <p:nvPr/>
        </p:nvSpPr>
        <p:spPr>
          <a:xfrm>
            <a:off x="4172277" y="3344255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0.09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BDBBC3-9B71-9C30-057B-499D66F71459}"/>
              </a:ext>
            </a:extLst>
          </p:cNvPr>
          <p:cNvSpPr txBox="1"/>
          <p:nvPr/>
        </p:nvSpPr>
        <p:spPr>
          <a:xfrm>
            <a:off x="5230999" y="2958900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C0BB1-BDF6-1D4A-E040-87473751FF8A}"/>
              </a:ext>
            </a:extLst>
          </p:cNvPr>
          <p:cNvSpPr/>
          <p:nvPr/>
        </p:nvSpPr>
        <p:spPr>
          <a:xfrm>
            <a:off x="4572000" y="2706914"/>
            <a:ext cx="2376379" cy="197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241CC7-7338-9DEC-48CA-325C134D6286}"/>
              </a:ext>
            </a:extLst>
          </p:cNvPr>
          <p:cNvGrpSpPr/>
          <p:nvPr/>
        </p:nvGrpSpPr>
        <p:grpSpPr>
          <a:xfrm>
            <a:off x="3840480" y="2366730"/>
            <a:ext cx="1767711" cy="101412"/>
            <a:chOff x="2043689" y="1509339"/>
            <a:chExt cx="1767711" cy="10141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B01696-F85B-E649-CA5F-4B75A6A81CCD}"/>
                </a:ext>
              </a:extLst>
            </p:cNvPr>
            <p:cNvCxnSpPr>
              <a:cxnSpLocks/>
            </p:cNvCxnSpPr>
            <p:nvPr/>
          </p:nvCxnSpPr>
          <p:spPr>
            <a:xfrm>
              <a:off x="2043689" y="1610751"/>
              <a:ext cx="1767711" cy="0"/>
            </a:xfrm>
            <a:prstGeom prst="line">
              <a:avLst/>
            </a:prstGeom>
            <a:ln w="19050">
              <a:solidFill>
                <a:srgbClr val="C1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030229A2-0897-8A4D-E84A-3C1FFACC6F35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rgbClr val="C10E1F"/>
            </a:solidFill>
            <a:ln>
              <a:solidFill>
                <a:srgbClr val="C10E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5E276C-F68C-BB9D-11D9-0D809179D420}"/>
              </a:ext>
            </a:extLst>
          </p:cNvPr>
          <p:cNvSpPr txBox="1"/>
          <p:nvPr/>
        </p:nvSpPr>
        <p:spPr>
          <a:xfrm>
            <a:off x="3700932" y="2071757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&lt;0.001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CDB15A-C30A-06C7-7FA6-E288F67FC5D7}"/>
              </a:ext>
            </a:extLst>
          </p:cNvPr>
          <p:cNvSpPr/>
          <p:nvPr/>
        </p:nvSpPr>
        <p:spPr>
          <a:xfrm>
            <a:off x="3631534" y="1794037"/>
            <a:ext cx="2376379" cy="76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90C49-343E-5908-21F3-83B799D8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687" y="976177"/>
            <a:ext cx="4668201" cy="37048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F0AAC5-AAA8-AA7C-9D38-D2934E2E04E3}"/>
              </a:ext>
            </a:extLst>
          </p:cNvPr>
          <p:cNvGrpSpPr/>
          <p:nvPr/>
        </p:nvGrpSpPr>
        <p:grpSpPr>
          <a:xfrm>
            <a:off x="3840479" y="2530263"/>
            <a:ext cx="1767711" cy="101412"/>
            <a:chOff x="2043689" y="1509339"/>
            <a:chExt cx="1767711" cy="1014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3D3AEA-74BC-A70D-6E0A-A98DB03228EC}"/>
                </a:ext>
              </a:extLst>
            </p:cNvPr>
            <p:cNvCxnSpPr>
              <a:cxnSpLocks/>
            </p:cNvCxnSpPr>
            <p:nvPr/>
          </p:nvCxnSpPr>
          <p:spPr>
            <a:xfrm>
              <a:off x="2043689" y="1610751"/>
              <a:ext cx="1767711" cy="0"/>
            </a:xfrm>
            <a:prstGeom prst="line">
              <a:avLst/>
            </a:prstGeom>
            <a:ln w="19050">
              <a:solidFill>
                <a:srgbClr val="C1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2C827F96-3C85-C505-A6EC-BB9998BA3E58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rgbClr val="C10E1F"/>
            </a:solidFill>
            <a:ln>
              <a:solidFill>
                <a:srgbClr val="C10E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4746CA-0F8B-CD8F-7803-26DBAE31FE25}"/>
              </a:ext>
            </a:extLst>
          </p:cNvPr>
          <p:cNvSpPr txBox="1"/>
          <p:nvPr/>
        </p:nvSpPr>
        <p:spPr>
          <a:xfrm>
            <a:off x="3734670" y="2052971"/>
            <a:ext cx="190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= &lt;0.001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B6AF9-4E46-1A5F-B492-00C609FDA1EC}"/>
              </a:ext>
            </a:extLst>
          </p:cNvPr>
          <p:cNvSpPr/>
          <p:nvPr/>
        </p:nvSpPr>
        <p:spPr>
          <a:xfrm>
            <a:off x="4616176" y="1276269"/>
            <a:ext cx="2709573" cy="33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F1F9A1-B1CF-2971-8284-C3D5A6EC2602}"/>
              </a:ext>
            </a:extLst>
          </p:cNvPr>
          <p:cNvSpPr/>
          <p:nvPr/>
        </p:nvSpPr>
        <p:spPr>
          <a:xfrm>
            <a:off x="3840479" y="2133992"/>
            <a:ext cx="902808" cy="58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7CE6-35E1-FDFF-E648-ADEAA9D8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93B6A005-C2D5-2101-F0B4-3B1F763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B7BADFEE-5615-478A-742E-E66A828D3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06" y="116699"/>
            <a:ext cx="8615585" cy="419100"/>
          </a:xfrm>
        </p:spPr>
        <p:txBody>
          <a:bodyPr>
            <a:noAutofit/>
          </a:bodyPr>
          <a:lstStyle/>
          <a:p>
            <a:r>
              <a:rPr lang="en-US" sz="2250" dirty="0"/>
              <a:t>In Younger PTS, CV-Gain Nudge was More Effective Among those with More Recent AMI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4E63814-0EC2-D7FC-5961-16048C487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5" t="1036" r="4519" b="2718"/>
          <a:stretch/>
        </p:blipFill>
        <p:spPr>
          <a:xfrm>
            <a:off x="1002324" y="1022815"/>
            <a:ext cx="6686550" cy="3569677"/>
          </a:xfrm>
          <a:prstGeom prst="rect">
            <a:avLst/>
          </a:prstGeom>
          <a:ln w="28575">
            <a:solidFill>
              <a:srgbClr val="C10E1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93CD3-12E9-7B7A-4C55-090BA6DA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6" name="Footer Text 1">
            <a:extLst>
              <a:ext uri="{FF2B5EF4-FFF2-40B4-BE49-F238E27FC236}">
                <a16:creationId xmlns:a16="http://schemas.microsoft.com/office/drawing/2014/main" id="{C9CC0E0E-E55F-E2B2-9FD0-F4B321AD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554B4-16AF-E7FC-F963-F327E26B12C7}"/>
              </a:ext>
            </a:extLst>
          </p:cNvPr>
          <p:cNvSpPr txBox="1"/>
          <p:nvPr/>
        </p:nvSpPr>
        <p:spPr>
          <a:xfrm>
            <a:off x="6787806" y="2656438"/>
            <a:ext cx="235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&gt;12mo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+14%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9A395-9706-0CAA-36C3-5A6C1F904824}"/>
              </a:ext>
            </a:extLst>
          </p:cNvPr>
          <p:cNvSpPr txBox="1"/>
          <p:nvPr/>
        </p:nvSpPr>
        <p:spPr>
          <a:xfrm>
            <a:off x="6757437" y="2225011"/>
            <a:ext cx="235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≤12mo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+26%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4E74F-07DF-740B-E60E-83CB4778F87C}"/>
              </a:ext>
            </a:extLst>
          </p:cNvPr>
          <p:cNvSpPr txBox="1"/>
          <p:nvPr/>
        </p:nvSpPr>
        <p:spPr>
          <a:xfrm>
            <a:off x="7090668" y="3037877"/>
            <a:ext cx="210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sz="1600" b="1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13BBB-1536-71A9-BBFD-C8520EB2CB2D}"/>
              </a:ext>
            </a:extLst>
          </p:cNvPr>
          <p:cNvSpPr txBox="1"/>
          <p:nvPr/>
        </p:nvSpPr>
        <p:spPr>
          <a:xfrm>
            <a:off x="9997440" y="4013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93BDC-3660-5509-D80D-16BFB1F1BE8B}"/>
              </a:ext>
            </a:extLst>
          </p:cNvPr>
          <p:cNvSpPr txBox="1"/>
          <p:nvPr/>
        </p:nvSpPr>
        <p:spPr>
          <a:xfrm>
            <a:off x="6635201" y="1574516"/>
            <a:ext cx="257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NUDGE-FLU-CHRONIC</a:t>
            </a:r>
          </a:p>
          <a:p>
            <a:pPr algn="ctr"/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(CV-Gain vs. Usual Care)</a:t>
            </a:r>
          </a:p>
        </p:txBody>
      </p:sp>
    </p:spTree>
    <p:extLst>
      <p:ext uri="{BB962C8B-B14F-4D97-AF65-F5344CB8AC3E}">
        <p14:creationId xmlns:p14="http://schemas.microsoft.com/office/powerpoint/2010/main" val="41100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87654E-7 L -0.10156 0.00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3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87A9B-61A2-7A69-6083-AEBB4C2D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9F9297D3-2029-1739-1C4F-3B829BA9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4680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B9BC-2D95-7739-0D48-57AC207F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1" y="860612"/>
            <a:ext cx="9060562" cy="3764925"/>
          </a:xfrm>
        </p:spPr>
        <p:txBody>
          <a:bodyPr>
            <a:normAutofit lnSpcReduction="10000"/>
          </a:bodyPr>
          <a:lstStyle/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a pooled analysis of 3 trials with &gt;2 million patients from a broad Danish population, behaviorally informed, electronically delivered messaging emphasizing the potential cardiovascular benefits of influenza vaccination improved vaccination uptake. 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Improvements were larger in patients with a history of AMI, in whom there is a strong recommendation for vaccination in current </a:t>
            </a:r>
            <a:r>
              <a:rPr lang="en-US" sz="1900">
                <a:latin typeface="Arial" panose="020B0604020202020204" pitchFamily="34" charset="0"/>
                <a:cs typeface="Arial" panose="020B0604020202020204" pitchFamily="34" charset="0"/>
              </a:rPr>
              <a:t>cardiovascular guidelines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Among patients with AMI, messaging was particularly effective in potentially vaccine-hesitant populations &amp; in younger patients with recent AMI.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If validated, a cardiovascular-focused messaging strategy should be employed as a simple, scalable, and effective tool to improve vaccination in patients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with AMI.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CAE0450E-39AC-19A5-783E-EA22CF5D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B5DF8-BCD7-6C3D-7FD3-4BCD6477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8" name="Footer Text 1">
            <a:extLst>
              <a:ext uri="{FF2B5EF4-FFF2-40B4-BE49-F238E27FC236}">
                <a16:creationId xmlns:a16="http://schemas.microsoft.com/office/drawing/2014/main" id="{5EFB9E52-3854-D18B-C65E-C105B9F5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</p:spTree>
    <p:extLst>
      <p:ext uri="{BB962C8B-B14F-4D97-AF65-F5344CB8AC3E}">
        <p14:creationId xmlns:p14="http://schemas.microsoft.com/office/powerpoint/2010/main" val="28769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BC7F-5D8B-4C34-3E97-6D1084B4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8FA2210C-DB30-8569-0235-2CFE7E10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592A9912-ABC9-CB08-15D8-FFC18F8F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AFC29E-068D-7987-0222-59CAE81C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40" y="1367796"/>
            <a:ext cx="6828721" cy="3394472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da-DK" sz="1100" b="1" dirty="0"/>
              <a:t>Copenhagen University Hospital</a:t>
            </a:r>
            <a:endParaRPr lang="da-DK" sz="11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b="1" dirty="0">
                <a:solidFill>
                  <a:srgbClr val="C00000"/>
                </a:solidFill>
              </a:rPr>
              <a:t>Tor Biering-Sørensen 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dirty="0"/>
              <a:t>Niklas Dyrby Johansen</a:t>
            </a:r>
            <a:br>
              <a:rPr lang="da-DK" sz="1100" dirty="0"/>
            </a:br>
            <a:r>
              <a:rPr lang="da-DK" sz="1100" dirty="0"/>
              <a:t>Daniel Modin</a:t>
            </a:r>
            <a:br>
              <a:rPr lang="da-DK" sz="1100" dirty="0"/>
            </a:br>
            <a:r>
              <a:rPr lang="da-DK" sz="1100" dirty="0"/>
              <a:t>Kira Hyldekær </a:t>
            </a:r>
            <a:r>
              <a:rPr lang="da-DK" sz="1100" dirty="0" err="1"/>
              <a:t>Janstrup</a:t>
            </a:r>
            <a:br>
              <a:rPr lang="da-DK" sz="1100" dirty="0"/>
            </a:br>
            <a:r>
              <a:rPr lang="da-DK" sz="1100" dirty="0" err="1"/>
              <a:t>Pradeesh</a:t>
            </a:r>
            <a:r>
              <a:rPr lang="da-DK" sz="1100" dirty="0"/>
              <a:t> </a:t>
            </a:r>
            <a:r>
              <a:rPr lang="da-DK" sz="1100" dirty="0" err="1"/>
              <a:t>Sivapalan</a:t>
            </a:r>
            <a:br>
              <a:rPr lang="da-DK" sz="1100" dirty="0"/>
            </a:br>
            <a:r>
              <a:rPr lang="da-DK" sz="1100" dirty="0"/>
              <a:t>Jens Ulrik Stæhr Jensen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100" dirty="0" err="1"/>
              <a:t>Manan</a:t>
            </a:r>
            <a:r>
              <a:rPr lang="da-DK" sz="1100" dirty="0"/>
              <a:t> </a:t>
            </a:r>
            <a:r>
              <a:rPr lang="da-DK" sz="1100" dirty="0" err="1"/>
              <a:t>Pareek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Copenhagen University Hospital – Rigshospitalet</a:t>
            </a:r>
            <a:br>
              <a:rPr lang="da-DK" sz="1100" b="1" dirty="0"/>
            </a:br>
            <a:r>
              <a:rPr lang="da-DK" sz="1100" dirty="0"/>
              <a:t>Lars Køber</a:t>
            </a:r>
            <a:br>
              <a:rPr lang="da-DK" sz="1100" b="1" dirty="0"/>
            </a:br>
            <a:br>
              <a:rPr lang="da-DK" sz="1100" b="1" dirty="0"/>
            </a:br>
            <a:br>
              <a:rPr lang="da-DK" sz="1100" dirty="0"/>
            </a:br>
            <a:br>
              <a:rPr lang="da-DK" sz="1100" dirty="0"/>
            </a:br>
            <a:endParaRPr lang="da-DK" sz="1100" dirty="0"/>
          </a:p>
          <a:p>
            <a:pPr marL="0" indent="0">
              <a:spcBef>
                <a:spcPts val="264"/>
              </a:spcBef>
              <a:spcAft>
                <a:spcPts val="600"/>
              </a:spcAft>
              <a:buNone/>
            </a:pPr>
            <a:endParaRPr lang="da-DK" sz="1200" b="1" u="sng" dirty="0"/>
          </a:p>
          <a:p>
            <a:pPr marL="0" indent="0">
              <a:spcAft>
                <a:spcPts val="600"/>
              </a:spcAft>
              <a:buNone/>
            </a:pPr>
            <a:br>
              <a:rPr lang="da-DK" sz="1100" b="1" dirty="0"/>
            </a:br>
            <a:endParaRPr lang="da-DK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B06A2-70ED-8CC7-E5FB-0DF0CBBF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8" name="Footer Text 1">
            <a:extLst>
              <a:ext uri="{FF2B5EF4-FFF2-40B4-BE49-F238E27FC236}">
                <a16:creationId xmlns:a16="http://schemas.microsoft.com/office/drawing/2014/main" id="{C0AF0511-8801-4111-240E-0D34F68D4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D2BDFACF-8217-9028-5D5C-94D10668E9E3}"/>
              </a:ext>
            </a:extLst>
          </p:cNvPr>
          <p:cNvSpPr txBox="1">
            <a:spLocks/>
          </p:cNvSpPr>
          <p:nvPr/>
        </p:nvSpPr>
        <p:spPr>
          <a:xfrm>
            <a:off x="3065484" y="1390924"/>
            <a:ext cx="8642555" cy="3394472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Brigham and </a:t>
            </a:r>
            <a:r>
              <a:rPr lang="da-DK" sz="1100" b="1" dirty="0" err="1"/>
              <a:t>Women’s</a:t>
            </a:r>
            <a:r>
              <a:rPr lang="da-DK" sz="1100" b="1" dirty="0"/>
              <a:t> Hospital</a:t>
            </a:r>
            <a:br>
              <a:rPr lang="da-DK" sz="1100" b="1" dirty="0"/>
            </a:br>
            <a:r>
              <a:rPr lang="da-DK" sz="1100" dirty="0"/>
              <a:t>Muthiah Vaduganathan</a:t>
            </a:r>
            <a:br>
              <a:rPr lang="da-DK" sz="1100" dirty="0"/>
            </a:br>
            <a:r>
              <a:rPr lang="da-DK" sz="1100" dirty="0"/>
              <a:t>Safia </a:t>
            </a:r>
            <a:r>
              <a:rPr lang="da-DK" sz="1100" dirty="0" err="1"/>
              <a:t>Chatur</a:t>
            </a:r>
            <a:br>
              <a:rPr lang="da-DK" sz="1100" dirty="0"/>
            </a:br>
            <a:r>
              <a:rPr lang="da-DK" sz="1100" dirty="0"/>
              <a:t>Brian L. </a:t>
            </a:r>
            <a:r>
              <a:rPr lang="da-DK" sz="1100" dirty="0" err="1"/>
              <a:t>Claggett</a:t>
            </a:r>
            <a:br>
              <a:rPr lang="da-DK" sz="1100" dirty="0"/>
            </a:br>
            <a:r>
              <a:rPr lang="da-DK" sz="1100" dirty="0"/>
              <a:t>Scott D. Solomon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Aarhus University Hospital</a:t>
            </a:r>
            <a:br>
              <a:rPr lang="da-DK" sz="1100" b="1" dirty="0"/>
            </a:br>
            <a:r>
              <a:rPr lang="da-DK" sz="1100" dirty="0"/>
              <a:t>Carsten Schade Larsen</a:t>
            </a: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r>
              <a:rPr lang="da-DK" sz="1100" b="1" dirty="0"/>
              <a:t>Odense University Hospital</a:t>
            </a:r>
            <a:br>
              <a:rPr lang="da-DK" sz="1100" b="1" dirty="0"/>
            </a:br>
            <a:r>
              <a:rPr lang="da-DK" sz="1100" dirty="0"/>
              <a:t>Lykke Larsen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Zealand University Hospital</a:t>
            </a:r>
            <a:br>
              <a:rPr lang="da-DK" sz="1100" b="1" dirty="0"/>
            </a:br>
            <a:r>
              <a:rPr lang="da-DK" sz="1100" dirty="0"/>
              <a:t>Lothar Wiese</a:t>
            </a:r>
          </a:p>
          <a:p>
            <a:pPr>
              <a:spcAft>
                <a:spcPts val="600"/>
              </a:spcAft>
            </a:pPr>
            <a:r>
              <a:rPr lang="da-DK" sz="1100" b="1" dirty="0"/>
              <a:t>Aalborg University Hospital</a:t>
            </a:r>
            <a:br>
              <a:rPr lang="da-DK" sz="1100" b="1" dirty="0"/>
            </a:br>
            <a:r>
              <a:rPr lang="da-DK" sz="1100" dirty="0"/>
              <a:t>Michael Dalager-Pedersen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Statens Serum Institut</a:t>
            </a:r>
            <a:br>
              <a:rPr lang="da-DK" sz="1100" b="1" dirty="0"/>
            </a:br>
            <a:r>
              <a:rPr lang="da-DK" sz="1100" dirty="0"/>
              <a:t>Cyril Jean-Marie Martel</a:t>
            </a:r>
            <a:endParaRPr lang="da-DK" sz="1100" b="1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291AE03-210F-B44F-8E94-8F708F71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78" y="3905762"/>
            <a:ext cx="1200645" cy="12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5501D53-9029-0CCB-058B-9E8EA3E78B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8" y="4280633"/>
            <a:ext cx="1536996" cy="36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Logo til samarbejde / Co-branding logo – Københavns Universitet">
            <a:extLst>
              <a:ext uri="{FF2B5EF4-FFF2-40B4-BE49-F238E27FC236}">
                <a16:creationId xmlns:a16="http://schemas.microsoft.com/office/drawing/2014/main" id="{C3F75C42-5DCB-FD60-515A-ABAB8EBF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78" y="4280633"/>
            <a:ext cx="1148350" cy="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red shield with a lion and books&#10;&#10;Description automatically generated">
            <a:extLst>
              <a:ext uri="{FF2B5EF4-FFF2-40B4-BE49-F238E27FC236}">
                <a16:creationId xmlns:a16="http://schemas.microsoft.com/office/drawing/2014/main" id="{58A36845-6BFF-07CA-BAE6-2DCE42B57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440" y="4280633"/>
            <a:ext cx="336464" cy="3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633B1CCC-2A3B-2603-0D21-392DD1C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72352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6947C-6983-30E7-9159-C2D4FA83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01" y="838284"/>
            <a:ext cx="8662798" cy="2868139"/>
          </a:xfrm>
        </p:spPr>
        <p:txBody>
          <a:bodyPr>
            <a:noAutofit/>
          </a:bodyPr>
          <a:lstStyle/>
          <a:p>
            <a:r>
              <a:rPr lang="en-US" sz="1600" dirty="0"/>
              <a:t>Ankeet S. Bhatt has received consulting fees from Sanofi Pasteur, Merck, and Novo Nordisk. </a:t>
            </a:r>
          </a:p>
          <a:p>
            <a:r>
              <a:rPr lang="en-US" sz="1600" dirty="0"/>
              <a:t>NUDGE-FLU was funded by Sanofi Pasteur. </a:t>
            </a:r>
          </a:p>
          <a:p>
            <a:r>
              <a:rPr lang="en-US" sz="1600" dirty="0"/>
              <a:t>NUDGE-FLU-2 and NUDGE-FLU-CHRONIC had no external funding.  </a:t>
            </a:r>
          </a:p>
          <a:p>
            <a:endParaRPr lang="en-US" sz="160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F6B22E1-0D4F-F741-B944-70BFCF5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Text 1">
            <a:extLst>
              <a:ext uri="{FF2B5EF4-FFF2-40B4-BE49-F238E27FC236}">
                <a16:creationId xmlns:a16="http://schemas.microsoft.com/office/drawing/2014/main" id="{207A1CB3-EE0A-B2F5-CA53-895762384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A65E-5D50-836D-DE03-A60C346B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A6375-4C39-80B1-C645-F4575552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AB088F-E6E9-8035-8081-177367317B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553" y="3873985"/>
            <a:ext cx="4286873" cy="410936"/>
          </a:xfrm>
        </p:spPr>
        <p:txBody>
          <a:bodyPr/>
          <a:lstStyle/>
          <a:p>
            <a:r>
              <a:rPr lang="en-US" b="1" dirty="0"/>
              <a:t>Published online November 17, 2024</a:t>
            </a:r>
          </a:p>
          <a:p>
            <a:r>
              <a:rPr lang="en-US" b="1" dirty="0"/>
              <a:t>AHA Scientific Sessions (AHASS) 2024</a:t>
            </a:r>
          </a:p>
        </p:txBody>
      </p:sp>
      <p:pic>
        <p:nvPicPr>
          <p:cNvPr id="3" name="Picture 2" descr="A qr code with a red circle and a white square&#10;&#10;Description automatically generated">
            <a:extLst>
              <a:ext uri="{FF2B5EF4-FFF2-40B4-BE49-F238E27FC236}">
                <a16:creationId xmlns:a16="http://schemas.microsoft.com/office/drawing/2014/main" id="{2536228F-064C-06EA-FA13-3EF12CFE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63" y="1336368"/>
            <a:ext cx="2747084" cy="2747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1D6939-1E8B-51F3-6BD2-E34BB8CC1348}"/>
              </a:ext>
            </a:extLst>
          </p:cNvPr>
          <p:cNvSpPr/>
          <p:nvPr/>
        </p:nvSpPr>
        <p:spPr>
          <a:xfrm>
            <a:off x="478465" y="207335"/>
            <a:ext cx="3030279" cy="540919"/>
          </a:xfrm>
          <a:prstGeom prst="rect">
            <a:avLst/>
          </a:prstGeom>
          <a:solidFill>
            <a:srgbClr val="BE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ge Title">
            <a:extLst>
              <a:ext uri="{FF2B5EF4-FFF2-40B4-BE49-F238E27FC236}">
                <a16:creationId xmlns:a16="http://schemas.microsoft.com/office/drawing/2014/main" id="{B6369650-7B00-A15A-B033-FCB0606AB73C}"/>
              </a:ext>
            </a:extLst>
          </p:cNvPr>
          <p:cNvSpPr txBox="1">
            <a:spLocks/>
          </p:cNvSpPr>
          <p:nvPr/>
        </p:nvSpPr>
        <p:spPr>
          <a:xfrm>
            <a:off x="172175" y="244828"/>
            <a:ext cx="6828720" cy="46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Simultaneous Publication</a:t>
            </a:r>
          </a:p>
        </p:txBody>
      </p:sp>
      <p:pic>
        <p:nvPicPr>
          <p:cNvPr id="19" name="Picture 18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384FD56A-86A9-B448-866E-A7436DC2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7" t="6693" r="1209"/>
          <a:stretch/>
        </p:blipFill>
        <p:spPr>
          <a:xfrm>
            <a:off x="46394" y="1705467"/>
            <a:ext cx="6188481" cy="1818451"/>
          </a:xfrm>
          <a:prstGeom prst="rect">
            <a:avLst/>
          </a:prstGeom>
        </p:spPr>
      </p:pic>
      <p:pic>
        <p:nvPicPr>
          <p:cNvPr id="21" name="Picture 2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594C3BD2-8CCA-B129-269C-E5F8C4BC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29" y="4083452"/>
            <a:ext cx="1462662" cy="3142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719347-AD6A-E28F-5E4F-248A102101A1}"/>
              </a:ext>
            </a:extLst>
          </p:cNvPr>
          <p:cNvSpPr/>
          <p:nvPr/>
        </p:nvSpPr>
        <p:spPr>
          <a:xfrm>
            <a:off x="5996763" y="4284921"/>
            <a:ext cx="1515139" cy="260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FF2F-CEA4-2BC1-B5E4-B23545E3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73" y="4958488"/>
            <a:ext cx="1135029" cy="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A6ACD-516F-8424-079F-CD26F0201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BB6BC354-FFE5-D590-5D9D-9A940294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72352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4EF3E7-E42C-8EED-3801-D9B99497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53" y="910201"/>
            <a:ext cx="8833061" cy="3514641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Influenza infection is associated with significant morbidity and mortality worldwide.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Influenza increases the risk of cardiovascular events, including acute </a:t>
            </a:r>
            <a:br>
              <a:rPr lang="en-US" sz="1800" dirty="0"/>
            </a:br>
            <a:r>
              <a:rPr lang="en-US" sz="1800" dirty="0"/>
              <a:t>myocardial infarction (AMI).</a:t>
            </a:r>
            <a:r>
              <a:rPr lang="en-US" sz="1800" baseline="30000" dirty="0"/>
              <a:t>1,2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Influenza Vaccination After Myocardial Infarction (IAMI) trial found influenza vaccination vs. placebo reduced major adverse cardiac events (MACE), </a:t>
            </a:r>
            <a:br>
              <a:rPr lang="en-US" sz="1800" dirty="0"/>
            </a:br>
            <a:r>
              <a:rPr lang="en-US" sz="1800" dirty="0"/>
              <a:t>leading to strong recommendations for vaccination in CV guidelines.</a:t>
            </a:r>
            <a:r>
              <a:rPr lang="en-US" sz="1800" baseline="30000" dirty="0"/>
              <a:t>3,4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However, vaccination rates remain suboptimal in patients with AMI.</a:t>
            </a:r>
            <a:r>
              <a:rPr lang="en-US" sz="1800" baseline="30000" dirty="0"/>
              <a:t>5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There is an urgent need for new strategies to improve vaccination rates </a:t>
            </a:r>
            <a:br>
              <a:rPr lang="en-US" sz="1800" dirty="0"/>
            </a:br>
            <a:r>
              <a:rPr lang="en-US" sz="1800" dirty="0"/>
              <a:t>in this high-risk cohort.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F239C6-35F9-5CA7-A4EE-BBCCEE2E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Text 1">
            <a:extLst>
              <a:ext uri="{FF2B5EF4-FFF2-40B4-BE49-F238E27FC236}">
                <a16:creationId xmlns:a16="http://schemas.microsoft.com/office/drawing/2014/main" id="{F410B5FE-BF54-9C2C-2E52-6472B8AB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4B36-BE64-3BB3-64E0-EDD2D0F5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907F5-036C-8EFD-6B88-1C2DAED4E0FF}"/>
              </a:ext>
            </a:extLst>
          </p:cNvPr>
          <p:cNvSpPr txBox="1"/>
          <p:nvPr/>
        </p:nvSpPr>
        <p:spPr>
          <a:xfrm>
            <a:off x="-40630" y="4283716"/>
            <a:ext cx="21530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Kwong JC et. al. </a:t>
            </a:r>
            <a:r>
              <a:rPr lang="en-US" sz="750" i="1" dirty="0"/>
              <a:t>N Eng J Med</a:t>
            </a:r>
            <a:r>
              <a:rPr lang="en-US" sz="750" dirty="0"/>
              <a:t>. 2018. </a:t>
            </a:r>
          </a:p>
          <a:p>
            <a:r>
              <a:rPr lang="en-US" sz="750" baseline="30000" dirty="0"/>
              <a:t>2</a:t>
            </a:r>
            <a:r>
              <a:rPr lang="en-US" sz="750" dirty="0"/>
              <a:t>Hegde SM et. al. </a:t>
            </a:r>
            <a:r>
              <a:rPr lang="en-US" sz="750" i="1" dirty="0"/>
              <a:t>JAMA </a:t>
            </a:r>
            <a:r>
              <a:rPr lang="en-US" sz="750" i="1" dirty="0" err="1"/>
              <a:t>Netw</a:t>
            </a:r>
            <a:r>
              <a:rPr lang="en-US" sz="750" i="1" dirty="0"/>
              <a:t> Open</a:t>
            </a:r>
            <a:r>
              <a:rPr lang="en-US" sz="750" dirty="0"/>
              <a:t>. 2023.</a:t>
            </a:r>
          </a:p>
          <a:p>
            <a:r>
              <a:rPr lang="en-US" sz="750" baseline="30000" dirty="0"/>
              <a:t>3</a:t>
            </a:r>
            <a:r>
              <a:rPr lang="en-US" sz="750" dirty="0"/>
              <a:t>Frobert O et. al. </a:t>
            </a:r>
            <a:r>
              <a:rPr lang="en-US" sz="750" i="1" dirty="0"/>
              <a:t>Circulation. </a:t>
            </a:r>
            <a:r>
              <a:rPr lang="en-US" sz="750" dirty="0"/>
              <a:t>2021.</a:t>
            </a:r>
            <a:endParaRPr lang="en-US" sz="75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C550C-DB3F-E65A-1AAC-5E03073B517B}"/>
              </a:ext>
            </a:extLst>
          </p:cNvPr>
          <p:cNvSpPr txBox="1"/>
          <p:nvPr/>
        </p:nvSpPr>
        <p:spPr>
          <a:xfrm>
            <a:off x="1860965" y="4376762"/>
            <a:ext cx="2153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4</a:t>
            </a:r>
            <a:r>
              <a:rPr lang="en-US" sz="750" dirty="0"/>
              <a:t>Byrne RA et. al. </a:t>
            </a:r>
            <a:r>
              <a:rPr lang="en-US" sz="750" i="1" dirty="0" err="1"/>
              <a:t>Eur</a:t>
            </a:r>
            <a:r>
              <a:rPr lang="en-US" sz="750" i="1" dirty="0"/>
              <a:t> Heart J. </a:t>
            </a:r>
            <a:r>
              <a:rPr lang="en-US" sz="750" dirty="0"/>
              <a:t>2023. </a:t>
            </a:r>
          </a:p>
          <a:p>
            <a:r>
              <a:rPr lang="en-US" sz="750" baseline="30000" dirty="0"/>
              <a:t>5</a:t>
            </a:r>
            <a:r>
              <a:rPr lang="en-US" sz="750" dirty="0"/>
              <a:t>Ghandi GR et. al. </a:t>
            </a:r>
            <a:r>
              <a:rPr lang="en-US" sz="750" i="1" dirty="0"/>
              <a:t>JAMA </a:t>
            </a:r>
            <a:r>
              <a:rPr lang="en-US" sz="750" i="1" dirty="0" err="1"/>
              <a:t>Cardiol</a:t>
            </a:r>
            <a:r>
              <a:rPr lang="en-US" sz="750" dirty="0"/>
              <a:t>. 2021.</a:t>
            </a:r>
          </a:p>
        </p:txBody>
      </p:sp>
    </p:spTree>
    <p:extLst>
      <p:ext uri="{BB962C8B-B14F-4D97-AF65-F5344CB8AC3E}">
        <p14:creationId xmlns:p14="http://schemas.microsoft.com/office/powerpoint/2010/main" val="222772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3FECE-5E1A-712E-86D1-64FBB02F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DCDD3-7AC7-622C-A6FE-FBCF8FB3BC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012" y="629993"/>
            <a:ext cx="7986679" cy="321610"/>
          </a:xfrm>
        </p:spPr>
        <p:txBody>
          <a:bodyPr>
            <a:noAutofit/>
          </a:bodyPr>
          <a:lstStyle/>
          <a:p>
            <a:r>
              <a:rPr lang="en-US" sz="2000" dirty="0"/>
              <a:t>Nudges for behavior change</a:t>
            </a:r>
            <a:r>
              <a:rPr lang="en-US" sz="2000" baseline="30000" dirty="0"/>
              <a:t>1</a:t>
            </a:r>
            <a:r>
              <a:rPr lang="en-US" sz="2000" dirty="0"/>
              <a:t> 	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BE188A-B368-9161-6305-9A91D7C5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Billede 6">
            <a:extLst>
              <a:ext uri="{FF2B5EF4-FFF2-40B4-BE49-F238E27FC236}">
                <a16:creationId xmlns:a16="http://schemas.microsoft.com/office/drawing/2014/main" id="{9706C5DA-D860-2C9D-D339-CA00A07B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71" y="1026605"/>
            <a:ext cx="3965147" cy="28794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6" name="Picture 15" descr="A black elephant and baby elephant&#10;&#10;Description automatically generated">
            <a:extLst>
              <a:ext uri="{FF2B5EF4-FFF2-40B4-BE49-F238E27FC236}">
                <a16:creationId xmlns:a16="http://schemas.microsoft.com/office/drawing/2014/main" id="{72CFB8C0-B904-A2C9-217C-25C37AB9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7" y="1037429"/>
            <a:ext cx="3746294" cy="28684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Footer Text 1">
            <a:extLst>
              <a:ext uri="{FF2B5EF4-FFF2-40B4-BE49-F238E27FC236}">
                <a16:creationId xmlns:a16="http://schemas.microsoft.com/office/drawing/2014/main" id="{FF0CB18A-9400-933E-5A9E-CF107C636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DBA5B-66F0-DD93-EA1F-FCC41F5E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8036362E-F8E4-6546-57B7-79E8C626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24" y="162096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D673D0-E6C0-07BC-7D73-EF3F2A5DD013}"/>
              </a:ext>
            </a:extLst>
          </p:cNvPr>
          <p:cNvSpPr txBox="1">
            <a:spLocks/>
          </p:cNvSpPr>
          <p:nvPr/>
        </p:nvSpPr>
        <p:spPr>
          <a:xfrm>
            <a:off x="4281531" y="629993"/>
            <a:ext cx="7986679" cy="3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	   Denmark as a learning lab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3E3E0-8D30-6E97-9837-41FBB4DECCDC}"/>
              </a:ext>
            </a:extLst>
          </p:cNvPr>
          <p:cNvSpPr txBox="1"/>
          <p:nvPr/>
        </p:nvSpPr>
        <p:spPr>
          <a:xfrm>
            <a:off x="538842" y="3892673"/>
            <a:ext cx="4033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nudge is a simple change which may alter behavior without restricting choice.”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7F153-3E90-50F3-432F-77447A9AE51F}"/>
              </a:ext>
            </a:extLst>
          </p:cNvPr>
          <p:cNvSpPr txBox="1"/>
          <p:nvPr/>
        </p:nvSpPr>
        <p:spPr>
          <a:xfrm>
            <a:off x="-37214" y="4513507"/>
            <a:ext cx="441251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Thaler RH, &amp; Sunstein, CR. </a:t>
            </a:r>
            <a:r>
              <a:rPr lang="en-US" sz="750" i="1" dirty="0"/>
              <a:t>Yale University Press</a:t>
            </a:r>
            <a:r>
              <a:rPr lang="en-US" sz="750" dirty="0"/>
              <a:t>. 2008.; </a:t>
            </a:r>
            <a:r>
              <a:rPr lang="en-US" sz="750" baseline="30000" dirty="0"/>
              <a:t>2</a:t>
            </a:r>
            <a:r>
              <a:rPr lang="en-US" sz="750" dirty="0"/>
              <a:t>Johansen NJ et. al. </a:t>
            </a:r>
            <a:r>
              <a:rPr lang="en-US" sz="750" i="1" dirty="0"/>
              <a:t>NEJM Evid</a:t>
            </a:r>
            <a:r>
              <a:rPr lang="en-US" sz="750" dirty="0"/>
              <a:t>. 2024.</a:t>
            </a:r>
          </a:p>
        </p:txBody>
      </p:sp>
    </p:spTree>
    <p:extLst>
      <p:ext uri="{BB962C8B-B14F-4D97-AF65-F5344CB8AC3E}">
        <p14:creationId xmlns:p14="http://schemas.microsoft.com/office/powerpoint/2010/main" val="2153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48E8691F-29B3-2D4F-A469-748745942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124F7F83-426B-EF49-9171-2EBFD17EB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267700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B141D-A4D6-8A47-6CFD-BEB862CE3056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DDD994F-FF63-C388-D4AE-7AC70F2A78E0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E916E6-706D-ABE2-1B79-4260F1BBC52C}"/>
              </a:ext>
            </a:extLst>
          </p:cNvPr>
          <p:cNvSpPr/>
          <p:nvPr/>
        </p:nvSpPr>
        <p:spPr>
          <a:xfrm>
            <a:off x="562244" y="3876186"/>
            <a:ext cx="2190397" cy="5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964,870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BEB7285-C180-4437-1212-5CF58B6ADF59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8A6BC4-09E2-362C-CD3C-5FE3F6FE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pic>
        <p:nvPicPr>
          <p:cNvPr id="21" name="Picture 20" descr="Several colored papers with text&#10;&#10;Description automatically generated with medium confidence">
            <a:extLst>
              <a:ext uri="{FF2B5EF4-FFF2-40B4-BE49-F238E27FC236}">
                <a16:creationId xmlns:a16="http://schemas.microsoft.com/office/drawing/2014/main" id="{E45118A5-4CDB-C256-F7AA-7B38692F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40" y="3190043"/>
            <a:ext cx="1663385" cy="800889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07B804-295F-2C0A-966A-EEB6F3F84C06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BADA19E-9BE6-1CF3-A88F-F234D4E50E04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BE9433-65EF-F5F4-A852-423561AAD70D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0619F-E5F2-31EC-EB94-B9D098C1D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75CB5-A42C-8871-76B5-70C6350E6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557ECE54-B382-E96B-EC6E-F18AC390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5" name="Right Arrow 23">
            <a:extLst>
              <a:ext uri="{FF2B5EF4-FFF2-40B4-BE49-F238E27FC236}">
                <a16:creationId xmlns:a16="http://schemas.microsoft.com/office/drawing/2014/main" id="{24D0EAFF-97BF-CFC3-002B-4641CFD1E72E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850B-02D8-8BCC-5888-349BB953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D268EB38-006C-93DF-E83E-DE08E941B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157119E-BA1C-1E0E-2573-F38E2DF4A7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267700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NUDGE-FLU-2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4360A-C23E-E854-159B-40DDF0670459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58C174-C152-8336-868B-ACC4A5BB69A9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44847B5-A8D7-D64D-6D15-C8B274C48623}"/>
              </a:ext>
            </a:extLst>
          </p:cNvPr>
          <p:cNvSpPr/>
          <p:nvPr/>
        </p:nvSpPr>
        <p:spPr>
          <a:xfrm>
            <a:off x="562244" y="3876186"/>
            <a:ext cx="2190397" cy="5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N=881,373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9661D9C-F7A8-9302-D5DC-C9E5312B0DF7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FE31B2-3268-1B82-FDC5-CA4E6B6A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12F1D-D497-21B0-CE2F-A94274898A33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14C83A-097D-3C43-2514-42E45AC05A0A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10E15B-D59E-AC3A-6CFB-EF04D8F7B8D6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3F6F8F-4CC3-FDBF-F955-7986278C834A}"/>
              </a:ext>
            </a:extLst>
          </p:cNvPr>
          <p:cNvGrpSpPr/>
          <p:nvPr/>
        </p:nvGrpSpPr>
        <p:grpSpPr>
          <a:xfrm>
            <a:off x="3948320" y="2995703"/>
            <a:ext cx="2247454" cy="1025404"/>
            <a:chOff x="3871140" y="3185459"/>
            <a:chExt cx="1765415" cy="805473"/>
          </a:xfrm>
        </p:grpSpPr>
        <p:pic>
          <p:nvPicPr>
            <p:cNvPr id="21" name="Picture 20" descr="Several colored papers with text&#10;&#10;Description automatically generated with medium confidence">
              <a:extLst>
                <a:ext uri="{FF2B5EF4-FFF2-40B4-BE49-F238E27FC236}">
                  <a16:creationId xmlns:a16="http://schemas.microsoft.com/office/drawing/2014/main" id="{CF8D0933-579A-8E29-5E79-F8B267EC4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140" y="3190043"/>
              <a:ext cx="1663385" cy="800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63B09-9DCC-D3F8-407C-F763FACF49C8}"/>
                </a:ext>
              </a:extLst>
            </p:cNvPr>
            <p:cNvSpPr/>
            <p:nvPr/>
          </p:nvSpPr>
          <p:spPr>
            <a:xfrm>
              <a:off x="4913376" y="3584448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645F0-726C-3E29-E019-C23E5481D45B}"/>
                </a:ext>
              </a:extLst>
            </p:cNvPr>
            <p:cNvSpPr/>
            <p:nvPr/>
          </p:nvSpPr>
          <p:spPr>
            <a:xfrm>
              <a:off x="5015406" y="3185459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C9A2544-8182-1F45-CB80-30196F2F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50E67-21AD-01A0-FA01-37E63BDB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1" name="Footer Text 1">
            <a:extLst>
              <a:ext uri="{FF2B5EF4-FFF2-40B4-BE49-F238E27FC236}">
                <a16:creationId xmlns:a16="http://schemas.microsoft.com/office/drawing/2014/main" id="{1FCC340D-0311-D290-B987-EBC245FC5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8" name="Right Arrow 23">
            <a:extLst>
              <a:ext uri="{FF2B5EF4-FFF2-40B4-BE49-F238E27FC236}">
                <a16:creationId xmlns:a16="http://schemas.microsoft.com/office/drawing/2014/main" id="{6D499D7D-F13D-21A6-EBE5-7F073A3BD4FC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51DA-E73B-A85C-C459-43D8491E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69171774-EABA-E7C3-6858-C0ED4BA1D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8011D568-B921-87D7-50EB-EDFCD93D2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NUDGE-FLU-CHRONIC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DA92A-F85B-1EA8-A694-ED085985168E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55303A-AE66-2B06-8D9D-B538848931DE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7661A8-7DE9-8128-EF40-F1B8999C12CB}"/>
              </a:ext>
            </a:extLst>
          </p:cNvPr>
          <p:cNvSpPr/>
          <p:nvPr/>
        </p:nvSpPr>
        <p:spPr>
          <a:xfrm>
            <a:off x="562244" y="3876186"/>
            <a:ext cx="2273644" cy="781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18-64 years + Chronic Condition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299,881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7342595-77E7-C9CE-B568-2ED459328B81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D5AF86-DE57-D5F5-A041-A3B7A665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46F0E20-2CC1-9703-A64A-5306DDBA610A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CD96B8-808B-5551-5DE2-3DCCD6772AB1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82F798-F2BD-0102-4DBA-6B64DA6468A1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FA22C-13F5-4735-4EC2-30A96C12FD60}"/>
              </a:ext>
            </a:extLst>
          </p:cNvPr>
          <p:cNvGrpSpPr/>
          <p:nvPr/>
        </p:nvGrpSpPr>
        <p:grpSpPr>
          <a:xfrm>
            <a:off x="3948320" y="2995703"/>
            <a:ext cx="2247454" cy="1025404"/>
            <a:chOff x="3871140" y="3185459"/>
            <a:chExt cx="1765415" cy="805473"/>
          </a:xfrm>
        </p:grpSpPr>
        <p:pic>
          <p:nvPicPr>
            <p:cNvPr id="21" name="Picture 20" descr="Several colored papers with text&#10;&#10;Description automatically generated with medium confidence">
              <a:extLst>
                <a:ext uri="{FF2B5EF4-FFF2-40B4-BE49-F238E27FC236}">
                  <a16:creationId xmlns:a16="http://schemas.microsoft.com/office/drawing/2014/main" id="{F5610D1F-312B-40B6-DA19-15DB7F5F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140" y="3190043"/>
              <a:ext cx="1663385" cy="800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CCEC7D-90FB-22BD-5652-A14981C1B115}"/>
                </a:ext>
              </a:extLst>
            </p:cNvPr>
            <p:cNvSpPr/>
            <p:nvPr/>
          </p:nvSpPr>
          <p:spPr>
            <a:xfrm>
              <a:off x="4913376" y="3584448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D1F793-0C10-B6F6-8BAB-1F5BE5D2B513}"/>
                </a:ext>
              </a:extLst>
            </p:cNvPr>
            <p:cNvSpPr/>
            <p:nvPr/>
          </p:nvSpPr>
          <p:spPr>
            <a:xfrm>
              <a:off x="5015406" y="3185459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24B9F51-9668-3169-D0CC-1363B6E20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6946E-2C31-58FB-EFF6-F29FEC4DA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1" name="Footer Text 1">
            <a:extLst>
              <a:ext uri="{FF2B5EF4-FFF2-40B4-BE49-F238E27FC236}">
                <a16:creationId xmlns:a16="http://schemas.microsoft.com/office/drawing/2014/main" id="{003B231F-C118-2345-FA4D-66032BEB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4" name="Right Arrow 23">
            <a:extLst>
              <a:ext uri="{FF2B5EF4-FFF2-40B4-BE49-F238E27FC236}">
                <a16:creationId xmlns:a16="http://schemas.microsoft.com/office/drawing/2014/main" id="{571AB3D1-BFB1-AE1A-2688-E04EF34B6DA0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7F34-55F0-36FF-1706-AF227243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76CD5FE5-F27C-A44C-CECE-0295EFE45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01EB-317F-0748-A567-D7164D7DD97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C941B3E-2927-ABDF-8EA1-56C1B8FD3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NUDGE-FLU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958D7-3F0A-57BC-18DC-1CB59EDED542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81B8F-6261-89DB-0B26-FF240794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3" name="Footer Text 1">
            <a:extLst>
              <a:ext uri="{FF2B5EF4-FFF2-40B4-BE49-F238E27FC236}">
                <a16:creationId xmlns:a16="http://schemas.microsoft.com/office/drawing/2014/main" id="{7D76C731-6C04-9AFF-66E1-702C3A1B6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03322"/>
            <a:ext cx="5505611" cy="4401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Bhatt, AS. American Heart Association 2024 Scientific Sessions. Chicago, IL, USA.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A5D618-4CDE-62A6-1835-B07B8F69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21879"/>
              </p:ext>
            </p:extLst>
          </p:nvPr>
        </p:nvGraphicFramePr>
        <p:xfrm>
          <a:off x="317771" y="810303"/>
          <a:ext cx="83398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949">
                  <a:extLst>
                    <a:ext uri="{9D8B030D-6E8A-4147-A177-3AD203B41FA5}">
                      <a16:colId xmlns:a16="http://schemas.microsoft.com/office/drawing/2014/main" val="2073429073"/>
                    </a:ext>
                  </a:extLst>
                </a:gridCol>
                <a:gridCol w="2779949">
                  <a:extLst>
                    <a:ext uri="{9D8B030D-6E8A-4147-A177-3AD203B41FA5}">
                      <a16:colId xmlns:a16="http://schemas.microsoft.com/office/drawing/2014/main" val="2954471199"/>
                    </a:ext>
                  </a:extLst>
                </a:gridCol>
                <a:gridCol w="2779949">
                  <a:extLst>
                    <a:ext uri="{9D8B030D-6E8A-4147-A177-3AD203B41FA5}">
                      <a16:colId xmlns:a16="http://schemas.microsoft.com/office/drawing/2014/main" val="200121479"/>
                    </a:ext>
                  </a:extLst>
                </a:gridCol>
              </a:tblGrid>
              <a:tr h="318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</a:t>
                      </a:r>
                      <a:r>
                        <a:rPr lang="en-US" sz="1800" baseline="300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NUDGE-FLU-2</a:t>
                      </a:r>
                      <a:r>
                        <a:rPr lang="en-US" sz="1800" baseline="30000" dirty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NUDGE-FLU-CHRONIC</a:t>
                      </a:r>
                      <a:r>
                        <a:rPr lang="en-US" sz="1800" baseline="30000" dirty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41878"/>
                  </a:ext>
                </a:extLst>
              </a:tr>
              <a:tr h="31839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519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D2EB5E5-69F4-2559-6CE6-764D3B55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42" y="1254698"/>
            <a:ext cx="535418" cy="739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437830-096A-82A3-7EAD-21B8C475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613" y="1254699"/>
            <a:ext cx="535418" cy="739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64B45-FE66-A70B-8CF0-8FFB71D3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121" y="1254697"/>
            <a:ext cx="627921" cy="739271"/>
          </a:xfrm>
          <a:prstGeom prst="rect">
            <a:avLst/>
          </a:prstGeom>
        </p:spPr>
      </p:pic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036058F1-C024-5831-C661-1C2A26DFDEEA}"/>
              </a:ext>
            </a:extLst>
          </p:cNvPr>
          <p:cNvSpPr/>
          <p:nvPr/>
        </p:nvSpPr>
        <p:spPr>
          <a:xfrm>
            <a:off x="3462759" y="2739485"/>
            <a:ext cx="2125981" cy="7645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≥ 65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881,373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838767C-C4D7-4EC3-A79F-10448C67C5FF}"/>
              </a:ext>
            </a:extLst>
          </p:cNvPr>
          <p:cNvSpPr/>
          <p:nvPr/>
        </p:nvSpPr>
        <p:spPr>
          <a:xfrm>
            <a:off x="5873026" y="2730173"/>
            <a:ext cx="2753607" cy="7645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18-64 years + Chronic Condition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299,881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623DAC5-B2E7-193E-97EE-2EBC410DA9AE}"/>
              </a:ext>
            </a:extLst>
          </p:cNvPr>
          <p:cNvSpPr/>
          <p:nvPr/>
        </p:nvSpPr>
        <p:spPr>
          <a:xfrm>
            <a:off x="674291" y="2739485"/>
            <a:ext cx="2125981" cy="768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≥ 65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964,870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699B5E7-3CFA-5B30-CFAE-6914B92280C7}"/>
              </a:ext>
            </a:extLst>
          </p:cNvPr>
          <p:cNvSpPr/>
          <p:nvPr/>
        </p:nvSpPr>
        <p:spPr>
          <a:xfrm>
            <a:off x="5873026" y="2075490"/>
            <a:ext cx="2753607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2023-2024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DCB14969-BDC1-FDBA-3443-039FE1388431}"/>
              </a:ext>
            </a:extLst>
          </p:cNvPr>
          <p:cNvSpPr/>
          <p:nvPr/>
        </p:nvSpPr>
        <p:spPr>
          <a:xfrm>
            <a:off x="3440720" y="2073781"/>
            <a:ext cx="2170061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2023-2024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E984BD58-CCDC-1C1A-C946-96EC1186ED58}"/>
              </a:ext>
            </a:extLst>
          </p:cNvPr>
          <p:cNvSpPr/>
          <p:nvPr/>
        </p:nvSpPr>
        <p:spPr>
          <a:xfrm>
            <a:off x="674291" y="2078479"/>
            <a:ext cx="2170061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2022-2023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2621D572-5A0F-2467-20E9-259A4CB60644}"/>
              </a:ext>
            </a:extLst>
          </p:cNvPr>
          <p:cNvSpPr/>
          <p:nvPr/>
        </p:nvSpPr>
        <p:spPr>
          <a:xfrm>
            <a:off x="331324" y="3563566"/>
            <a:ext cx="8295309" cy="309380"/>
          </a:xfrm>
          <a:prstGeom prst="roundRect">
            <a:avLst>
              <a:gd name="adj" fmla="val 1545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Endpoint: Influenza Vaccination Available Free-of-Charge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DDFAB-1BAD-FA5F-134A-29DD75A906F1}"/>
              </a:ext>
            </a:extLst>
          </p:cNvPr>
          <p:cNvSpPr txBox="1"/>
          <p:nvPr/>
        </p:nvSpPr>
        <p:spPr>
          <a:xfrm>
            <a:off x="-40630" y="4283716"/>
            <a:ext cx="21530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Johansen NJ et. al. </a:t>
            </a:r>
            <a:r>
              <a:rPr lang="en-US" sz="750" i="1" dirty="0"/>
              <a:t>Lancet</a:t>
            </a:r>
            <a:r>
              <a:rPr lang="en-US" sz="750" dirty="0"/>
              <a:t>. 2023. </a:t>
            </a:r>
          </a:p>
          <a:p>
            <a:r>
              <a:rPr lang="en-US" sz="750" baseline="30000" dirty="0"/>
              <a:t>2</a:t>
            </a:r>
            <a:r>
              <a:rPr lang="en-US" sz="750" dirty="0"/>
              <a:t>Johansen NJ et. al. </a:t>
            </a:r>
            <a:r>
              <a:rPr lang="en-US" sz="750" i="1" dirty="0"/>
              <a:t>Nat Med</a:t>
            </a:r>
            <a:r>
              <a:rPr lang="en-US" sz="750" dirty="0"/>
              <a:t>. 2024.</a:t>
            </a:r>
          </a:p>
          <a:p>
            <a:r>
              <a:rPr lang="en-US" sz="750" baseline="30000" dirty="0"/>
              <a:t>3</a:t>
            </a:r>
            <a:r>
              <a:rPr lang="en-US" sz="750" dirty="0"/>
              <a:t>Johansen NJ et. al. </a:t>
            </a:r>
            <a:r>
              <a:rPr lang="en-US" sz="750" i="1" dirty="0"/>
              <a:t>JAMA</a:t>
            </a:r>
            <a:r>
              <a:rPr lang="en-US" sz="750" dirty="0"/>
              <a:t>. 2024.</a:t>
            </a:r>
            <a:endParaRPr lang="en-US" sz="750" baseline="30000" dirty="0"/>
          </a:p>
        </p:txBody>
      </p:sp>
    </p:spTree>
    <p:extLst>
      <p:ext uri="{BB962C8B-B14F-4D97-AF65-F5344CB8AC3E}">
        <p14:creationId xmlns:p14="http://schemas.microsoft.com/office/powerpoint/2010/main" val="34116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1EA0-BD80-DB26-C946-22A6BED4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9547F374-700C-B0AB-49EE-C8D79E7FC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6BA026A3-B6DF-F135-40CC-446EDCDA70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NUDGE-FLU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20FCC-364D-FBCB-49DD-17288BAF22B8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AA978-9B87-9777-43BF-B808CB0E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3" name="Footer Text 1">
            <a:extLst>
              <a:ext uri="{FF2B5EF4-FFF2-40B4-BE49-F238E27FC236}">
                <a16:creationId xmlns:a16="http://schemas.microsoft.com/office/drawing/2014/main" id="{E6535DFB-6464-AA19-07C2-0E751E540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03322"/>
            <a:ext cx="5505611" cy="4401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8A220467-7B3A-8F3A-E16F-1D1DAC3C009E}"/>
              </a:ext>
            </a:extLst>
          </p:cNvPr>
          <p:cNvSpPr/>
          <p:nvPr/>
        </p:nvSpPr>
        <p:spPr>
          <a:xfrm>
            <a:off x="317770" y="3931711"/>
            <a:ext cx="8353401" cy="303549"/>
          </a:xfrm>
          <a:prstGeom prst="roundRect">
            <a:avLst>
              <a:gd name="adj" fmla="val 15454"/>
            </a:avLst>
          </a:prstGeom>
          <a:solidFill>
            <a:srgbClr val="96141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Number of Randomizations: 2,146,124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1BB34C24-32B3-08B4-0488-F1B78487C056}"/>
              </a:ext>
            </a:extLst>
          </p:cNvPr>
          <p:cNvSpPr/>
          <p:nvPr/>
        </p:nvSpPr>
        <p:spPr>
          <a:xfrm>
            <a:off x="317771" y="4294515"/>
            <a:ext cx="8353400" cy="303549"/>
          </a:xfrm>
          <a:prstGeom prst="roundRect">
            <a:avLst>
              <a:gd name="adj" fmla="val 15454"/>
            </a:avLst>
          </a:prstGeom>
          <a:solidFill>
            <a:srgbClr val="FCC5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a History of AMI: 59,458</a:t>
            </a:r>
          </a:p>
        </p:txBody>
      </p:sp>
      <p:pic>
        <p:nvPicPr>
          <p:cNvPr id="21" name="Picture 20" descr="A close-up of a number of vaccinations&#10;&#10;Description automatically generated">
            <a:extLst>
              <a:ext uri="{FF2B5EF4-FFF2-40B4-BE49-F238E27FC236}">
                <a16:creationId xmlns:a16="http://schemas.microsoft.com/office/drawing/2014/main" id="{3AEA05DB-EF25-31F6-5EBC-882A38CF4C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988" y="754457"/>
            <a:ext cx="8837155" cy="31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 Presentation w QRCode FPO rev" id="{E44EC532-5BFD-1E44-801C-44B331B5D99C}" vid="{ED3CD059-0F43-C943-AA4F-2464CBBD84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12353</TotalTime>
  <Words>1390</Words>
  <Application>Microsoft Macintosh PowerPoint</Application>
  <PresentationFormat>On-screen Show (16:9)</PresentationFormat>
  <Paragraphs>246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HelveticaNeueLT Pro 55 Roman</vt:lpstr>
      <vt:lpstr>Times New Roman</vt:lpstr>
      <vt:lpstr>Dark Background</vt:lpstr>
      <vt:lpstr>Office Theme</vt:lpstr>
      <vt:lpstr>Electronic Nudges to Increase Influenza Vaccination among Patients with A History of Myocardial Infarction:  Insights from the NUDGE-FLU Program</vt:lpstr>
      <vt:lpstr>Disclosures</vt:lpstr>
      <vt:lpstr>Background</vt:lpstr>
      <vt:lpstr>Background</vt:lpstr>
      <vt:lpstr>NUDGE-FLU</vt:lpstr>
      <vt:lpstr>NUDGE-FLU-2</vt:lpstr>
      <vt:lpstr>NUDGE-FLU-CHRONIC</vt:lpstr>
      <vt:lpstr>The NUDGE-FLU Program</vt:lpstr>
      <vt:lpstr>The NUDGE-FLU Program</vt:lpstr>
      <vt:lpstr>Methods</vt:lpstr>
      <vt:lpstr>Baseline Vaccination RATES by AMI Status</vt:lpstr>
      <vt:lpstr>Baseline Characteristics by AMI Status</vt:lpstr>
      <vt:lpstr>NUDGE-FLU POOLED by AMI Status</vt:lpstr>
      <vt:lpstr>CV-Gain FRAME Nudge</vt:lpstr>
      <vt:lpstr>Effects of CV-Gain Nudge by AMI Status</vt:lpstr>
      <vt:lpstr>In PTS with AMI, CV-Gain Nudge was More Effective Among those Not Vaccinated in Prior Season</vt:lpstr>
      <vt:lpstr>In Younger PTS, CV-Gain Nudge was More Effective Among those with More Recent AMI</vt:lpstr>
      <vt:lpstr>Conclusions</vt:lpstr>
      <vt:lpstr>Acknowledgements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Ankeet S Bhatt</cp:lastModifiedBy>
  <cp:revision>200</cp:revision>
  <dcterms:created xsi:type="dcterms:W3CDTF">2020-08-20T15:39:54Z</dcterms:created>
  <dcterms:modified xsi:type="dcterms:W3CDTF">2024-11-18T23:14:32Z</dcterms:modified>
</cp:coreProperties>
</file>