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2" r:id="rId2"/>
  </p:sldMasterIdLst>
  <p:notesMasterIdLst>
    <p:notesMasterId r:id="rId24"/>
  </p:notesMasterIdLst>
  <p:handoutMasterIdLst>
    <p:handoutMasterId r:id="rId25"/>
  </p:handoutMasterIdLst>
  <p:sldIdLst>
    <p:sldId id="297" r:id="rId3"/>
    <p:sldId id="292" r:id="rId4"/>
    <p:sldId id="333" r:id="rId5"/>
    <p:sldId id="312" r:id="rId6"/>
    <p:sldId id="267" r:id="rId7"/>
    <p:sldId id="328" r:id="rId8"/>
    <p:sldId id="329" r:id="rId9"/>
    <p:sldId id="342" r:id="rId10"/>
    <p:sldId id="345" r:id="rId11"/>
    <p:sldId id="325" r:id="rId12"/>
    <p:sldId id="332" r:id="rId13"/>
    <p:sldId id="337" r:id="rId14"/>
    <p:sldId id="319" r:id="rId15"/>
    <p:sldId id="318" r:id="rId16"/>
    <p:sldId id="336" r:id="rId17"/>
    <p:sldId id="334" r:id="rId18"/>
    <p:sldId id="322" r:id="rId19"/>
    <p:sldId id="323" r:id="rId20"/>
    <p:sldId id="326" r:id="rId21"/>
    <p:sldId id="346" r:id="rId22"/>
    <p:sldId id="272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emplate" id="{89B0C5F4-A315-7640-ABE1-4F0DE1FE9CAB}">
          <p14:sldIdLst>
            <p14:sldId id="297"/>
            <p14:sldId id="292"/>
            <p14:sldId id="333"/>
            <p14:sldId id="312"/>
            <p14:sldId id="267"/>
            <p14:sldId id="328"/>
            <p14:sldId id="329"/>
            <p14:sldId id="342"/>
            <p14:sldId id="345"/>
            <p14:sldId id="325"/>
            <p14:sldId id="332"/>
            <p14:sldId id="337"/>
            <p14:sldId id="319"/>
            <p14:sldId id="318"/>
            <p14:sldId id="336"/>
            <p14:sldId id="334"/>
            <p14:sldId id="322"/>
            <p14:sldId id="323"/>
            <p14:sldId id="326"/>
            <p14:sldId id="346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6B40BF3-50DC-231C-2062-BDD6863F37BD}" name="Dana C Nadel" initials="DN" userId="S::Dana.C.Nadel@kp.org::6835d476-db41-4328-91da-2262f85a00c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5CC"/>
    <a:srgbClr val="781F6E"/>
    <a:srgbClr val="C10E1F"/>
    <a:srgbClr val="F0C8CA"/>
    <a:srgbClr val="BE1E32"/>
    <a:srgbClr val="961417"/>
    <a:srgbClr val="C00000"/>
    <a:srgbClr val="B21A1F"/>
    <a:srgbClr val="C10E20"/>
    <a:srgbClr val="CF3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1519"/>
    <p:restoredTop sz="95610"/>
  </p:normalViewPr>
  <p:slideViewPr>
    <p:cSldViewPr snapToGrid="0" snapToObjects="1">
      <p:cViewPr>
        <p:scale>
          <a:sx n="99" d="100"/>
          <a:sy n="99" d="100"/>
        </p:scale>
        <p:origin x="144" y="1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5FB1FB-0BBC-4ECC-BC44-B43475C6CD1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C49406-DD21-4649-BE87-72AB85EE899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 this prespecified analysis, we examined the effects of electronic, letter-based nudges vs. </a:t>
          </a:r>
          <a:br>
            <a:rPr lang="en-US" dirty="0"/>
          </a:br>
          <a:r>
            <a:rPr lang="en-US" dirty="0"/>
            <a:t>usual care on influenza vaccine uptake by history of AMI.</a:t>
          </a:r>
        </a:p>
      </dgm:t>
    </dgm:pt>
    <dgm:pt modelId="{E0A909F3-4A6E-4007-9E06-A6838CE1F287}" type="parTrans" cxnId="{DAFDCEC0-9E0C-4386-B544-19FF5858667D}">
      <dgm:prSet/>
      <dgm:spPr/>
      <dgm:t>
        <a:bodyPr/>
        <a:lstStyle/>
        <a:p>
          <a:endParaRPr lang="en-US"/>
        </a:p>
      </dgm:t>
    </dgm:pt>
    <dgm:pt modelId="{8F067B11-BF8F-4E00-B6D5-F4B9A5492FA2}" type="sibTrans" cxnId="{DAFDCEC0-9E0C-4386-B544-19FF5858667D}">
      <dgm:prSet/>
      <dgm:spPr/>
      <dgm:t>
        <a:bodyPr/>
        <a:lstStyle/>
        <a:p>
          <a:endParaRPr lang="en-US"/>
        </a:p>
      </dgm:t>
    </dgm:pt>
    <dgm:pt modelId="{B0064E98-2C39-470C-8DA5-4EA92363341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AMI was defined as an overnight hospitalization with ICD-10: I21 as primary diagnosis code </a:t>
          </a:r>
          <a:br>
            <a:rPr lang="en-US" dirty="0"/>
          </a:br>
          <a:r>
            <a:rPr lang="en-US" dirty="0"/>
            <a:t>within 10 years from randomization. </a:t>
          </a:r>
        </a:p>
      </dgm:t>
    </dgm:pt>
    <dgm:pt modelId="{E292CB46-C5DC-4F88-8758-D221EBD4C14E}" type="parTrans" cxnId="{EF337F3C-9013-4956-B6C9-8030AAB9A242}">
      <dgm:prSet/>
      <dgm:spPr/>
      <dgm:t>
        <a:bodyPr/>
        <a:lstStyle/>
        <a:p>
          <a:endParaRPr lang="en-US"/>
        </a:p>
      </dgm:t>
    </dgm:pt>
    <dgm:pt modelId="{6710B680-B5CF-4369-B7AC-7BD323E9BE68}" type="sibTrans" cxnId="{EF337F3C-9013-4956-B6C9-8030AAB9A242}">
      <dgm:prSet/>
      <dgm:spPr/>
      <dgm:t>
        <a:bodyPr/>
        <a:lstStyle/>
        <a:p>
          <a:endParaRPr lang="en-US"/>
        </a:p>
      </dgm:t>
    </dgm:pt>
    <dgm:pt modelId="{B119CC81-0F4A-4A52-BD9B-F263BD9671B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Pooled treatment effects estimated using binomial regression models with identity link, </a:t>
          </a:r>
          <a:br>
            <a:rPr lang="en-US" dirty="0"/>
          </a:br>
          <a:r>
            <a:rPr lang="en-US" dirty="0"/>
            <a:t>adjustment for trial, and 2-way clustered standard errors at the household and participant levels. </a:t>
          </a:r>
        </a:p>
      </dgm:t>
    </dgm:pt>
    <dgm:pt modelId="{30B660E6-8A83-4158-8264-A8A5F98EC912}" type="parTrans" cxnId="{A1662CE0-5BAD-4A9E-AB93-EAB8811D2FB9}">
      <dgm:prSet/>
      <dgm:spPr/>
      <dgm:t>
        <a:bodyPr/>
        <a:lstStyle/>
        <a:p>
          <a:endParaRPr lang="en-US"/>
        </a:p>
      </dgm:t>
    </dgm:pt>
    <dgm:pt modelId="{C465CEE4-46CD-4029-BD1F-E95E744B9E70}" type="sibTrans" cxnId="{A1662CE0-5BAD-4A9E-AB93-EAB8811D2FB9}">
      <dgm:prSet/>
      <dgm:spPr/>
      <dgm:t>
        <a:bodyPr/>
        <a:lstStyle/>
        <a:p>
          <a:endParaRPr lang="en-US"/>
        </a:p>
      </dgm:t>
    </dgm:pt>
    <dgm:pt modelId="{FBD78C2C-A7C3-4DDC-A469-51645DA71E5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Effect modification by recency of AMI assessed by restricted cubic spline modeling </a:t>
          </a:r>
          <a:br>
            <a:rPr lang="en-US" dirty="0"/>
          </a:br>
          <a:r>
            <a:rPr lang="en-US" dirty="0"/>
            <a:t>using a Poisson model.  </a:t>
          </a:r>
        </a:p>
      </dgm:t>
    </dgm:pt>
    <dgm:pt modelId="{8486A80B-6CFB-452D-8105-9EC1CDFADEFD}" type="parTrans" cxnId="{A3581AAA-A44D-466E-B5AC-3D3E1B9BC7C9}">
      <dgm:prSet/>
      <dgm:spPr/>
      <dgm:t>
        <a:bodyPr/>
        <a:lstStyle/>
        <a:p>
          <a:endParaRPr lang="en-US"/>
        </a:p>
      </dgm:t>
    </dgm:pt>
    <dgm:pt modelId="{5A59D186-B4AE-4048-92F7-85CAD6D5309B}" type="sibTrans" cxnId="{A3581AAA-A44D-466E-B5AC-3D3E1B9BC7C9}">
      <dgm:prSet/>
      <dgm:spPr/>
      <dgm:t>
        <a:bodyPr/>
        <a:lstStyle/>
        <a:p>
          <a:endParaRPr lang="en-US"/>
        </a:p>
      </dgm:t>
    </dgm:pt>
    <dgm:pt modelId="{F3D5C7EE-8BC3-4222-992B-2BACDC3395A4}" type="pres">
      <dgm:prSet presAssocID="{495FB1FB-0BBC-4ECC-BC44-B43475C6CD14}" presName="root" presStyleCnt="0">
        <dgm:presLayoutVars>
          <dgm:dir/>
          <dgm:resizeHandles val="exact"/>
        </dgm:presLayoutVars>
      </dgm:prSet>
      <dgm:spPr/>
    </dgm:pt>
    <dgm:pt modelId="{D39A8EEA-2A10-4845-AFA8-86DAC0C2C94C}" type="pres">
      <dgm:prSet presAssocID="{5CC49406-DD21-4649-BE87-72AB85EE8990}" presName="compNode" presStyleCnt="0"/>
      <dgm:spPr/>
    </dgm:pt>
    <dgm:pt modelId="{776E9917-D721-4255-8B63-044E5508C6F3}" type="pres">
      <dgm:prSet presAssocID="{5CC49406-DD21-4649-BE87-72AB85EE8990}" presName="bgRect" presStyleLbl="bgShp" presStyleIdx="0" presStyleCnt="4" custLinFactNeighborY="-11562"/>
      <dgm:spPr/>
    </dgm:pt>
    <dgm:pt modelId="{6E5B6D54-ECC0-4862-8C97-2031A688555F}" type="pres">
      <dgm:prSet presAssocID="{5CC49406-DD21-4649-BE87-72AB85EE8990}" presName="iconRect" presStyleLbl="node1" presStyleIdx="0" presStyleCnt="4" custFlipVert="1" custScaleY="95598" custLinFactX="200000" custLinFactY="-18736" custLinFactNeighborX="242930" custLinFactNeighborY="-100000"/>
      <dgm:spPr>
        <a:noFill/>
        <a:ln>
          <a:noFill/>
        </a:ln>
      </dgm:spPr>
    </dgm:pt>
    <dgm:pt modelId="{3A8C1458-4E1F-4D80-A39E-FEE048D99908}" type="pres">
      <dgm:prSet presAssocID="{5CC49406-DD21-4649-BE87-72AB85EE8990}" presName="spaceRect" presStyleCnt="0"/>
      <dgm:spPr/>
    </dgm:pt>
    <dgm:pt modelId="{4D4018EC-B535-4952-8BEB-4A986774CCE5}" type="pres">
      <dgm:prSet presAssocID="{5CC49406-DD21-4649-BE87-72AB85EE8990}" presName="parTx" presStyleLbl="revTx" presStyleIdx="0" presStyleCnt="4">
        <dgm:presLayoutVars>
          <dgm:chMax val="0"/>
          <dgm:chPref val="0"/>
        </dgm:presLayoutVars>
      </dgm:prSet>
      <dgm:spPr/>
    </dgm:pt>
    <dgm:pt modelId="{E6D2F129-45A0-43EA-8341-ED8AE13BBA89}" type="pres">
      <dgm:prSet presAssocID="{8F067B11-BF8F-4E00-B6D5-F4B9A5492FA2}" presName="sibTrans" presStyleCnt="0"/>
      <dgm:spPr/>
    </dgm:pt>
    <dgm:pt modelId="{C5C6DC95-F04E-4D7D-BEA7-2BC3DA99D80F}" type="pres">
      <dgm:prSet presAssocID="{B0064E98-2C39-470C-8DA5-4EA923633413}" presName="compNode" presStyleCnt="0"/>
      <dgm:spPr/>
    </dgm:pt>
    <dgm:pt modelId="{DDA2F27B-7004-4DAD-999F-EBEDB035CEAE}" type="pres">
      <dgm:prSet presAssocID="{B0064E98-2C39-470C-8DA5-4EA923633413}" presName="bgRect" presStyleLbl="bgShp" presStyleIdx="1" presStyleCnt="4"/>
      <dgm:spPr/>
    </dgm:pt>
    <dgm:pt modelId="{16F571D1-E6CC-41F3-95BB-9FE744EB5B68}" type="pres">
      <dgm:prSet presAssocID="{B0064E98-2C39-470C-8DA5-4EA923633413}" presName="iconRect" presStyleLbl="node1" presStyleIdx="1" presStyleCnt="4"/>
      <dgm:spPr>
        <a:noFill/>
        <a:ln>
          <a:noFill/>
        </a:ln>
      </dgm:spPr>
    </dgm:pt>
    <dgm:pt modelId="{80F009F1-5347-4574-BDD7-BCDBEB82D77D}" type="pres">
      <dgm:prSet presAssocID="{B0064E98-2C39-470C-8DA5-4EA923633413}" presName="spaceRect" presStyleCnt="0"/>
      <dgm:spPr/>
    </dgm:pt>
    <dgm:pt modelId="{58DD886F-E356-413A-847A-212B3F7F385E}" type="pres">
      <dgm:prSet presAssocID="{B0064E98-2C39-470C-8DA5-4EA923633413}" presName="parTx" presStyleLbl="revTx" presStyleIdx="1" presStyleCnt="4">
        <dgm:presLayoutVars>
          <dgm:chMax val="0"/>
          <dgm:chPref val="0"/>
        </dgm:presLayoutVars>
      </dgm:prSet>
      <dgm:spPr/>
    </dgm:pt>
    <dgm:pt modelId="{360D442F-F8B2-4EF4-B50B-61163590D15B}" type="pres">
      <dgm:prSet presAssocID="{6710B680-B5CF-4369-B7AC-7BD323E9BE68}" presName="sibTrans" presStyleCnt="0"/>
      <dgm:spPr/>
    </dgm:pt>
    <dgm:pt modelId="{5FA1C8C2-29E7-4C6E-BE77-12CB6D5F7276}" type="pres">
      <dgm:prSet presAssocID="{B119CC81-0F4A-4A52-BD9B-F263BD9671B8}" presName="compNode" presStyleCnt="0"/>
      <dgm:spPr/>
    </dgm:pt>
    <dgm:pt modelId="{D99FD7A3-F99D-4A56-ACAC-2EDB81E49C7E}" type="pres">
      <dgm:prSet presAssocID="{B119CC81-0F4A-4A52-BD9B-F263BD9671B8}" presName="bgRect" presStyleLbl="bgShp" presStyleIdx="2" presStyleCnt="4"/>
      <dgm:spPr/>
    </dgm:pt>
    <dgm:pt modelId="{2F239FDB-FD70-40F9-9386-73B8D6E39A90}" type="pres">
      <dgm:prSet presAssocID="{B119CC81-0F4A-4A52-BD9B-F263BD9671B8}" presName="iconRect" presStyleLbl="node1" presStyleIdx="2" presStyleCnt="4"/>
      <dgm:spPr>
        <a:noFill/>
        <a:ln>
          <a:noFill/>
        </a:ln>
      </dgm:spPr>
    </dgm:pt>
    <dgm:pt modelId="{1A8C11D6-2E0B-44DE-9925-E08BE2877341}" type="pres">
      <dgm:prSet presAssocID="{B119CC81-0F4A-4A52-BD9B-F263BD9671B8}" presName="spaceRect" presStyleCnt="0"/>
      <dgm:spPr/>
    </dgm:pt>
    <dgm:pt modelId="{B22A17E0-C0BD-4082-9264-6D8214E37B9E}" type="pres">
      <dgm:prSet presAssocID="{B119CC81-0F4A-4A52-BD9B-F263BD9671B8}" presName="parTx" presStyleLbl="revTx" presStyleIdx="2" presStyleCnt="4">
        <dgm:presLayoutVars>
          <dgm:chMax val="0"/>
          <dgm:chPref val="0"/>
        </dgm:presLayoutVars>
      </dgm:prSet>
      <dgm:spPr/>
    </dgm:pt>
    <dgm:pt modelId="{EAA2A467-D598-4F79-B940-BF04C16793A0}" type="pres">
      <dgm:prSet presAssocID="{C465CEE4-46CD-4029-BD1F-E95E744B9E70}" presName="sibTrans" presStyleCnt="0"/>
      <dgm:spPr/>
    </dgm:pt>
    <dgm:pt modelId="{74A21A38-315C-4EA3-BD9A-35AF36B13B1F}" type="pres">
      <dgm:prSet presAssocID="{FBD78C2C-A7C3-4DDC-A469-51645DA71E54}" presName="compNode" presStyleCnt="0"/>
      <dgm:spPr/>
    </dgm:pt>
    <dgm:pt modelId="{4A148B13-339C-401E-92A1-471A78E3DB0E}" type="pres">
      <dgm:prSet presAssocID="{FBD78C2C-A7C3-4DDC-A469-51645DA71E54}" presName="bgRect" presStyleLbl="bgShp" presStyleIdx="3" presStyleCnt="4"/>
      <dgm:spPr/>
    </dgm:pt>
    <dgm:pt modelId="{D7EF483E-E6C4-47F8-9A8C-0126D66E9BC4}" type="pres">
      <dgm:prSet presAssocID="{FBD78C2C-A7C3-4DDC-A469-51645DA71E54}" presName="iconRect" presStyleLbl="node1" presStyleIdx="3" presStyleCnt="4"/>
      <dgm:spPr>
        <a:noFill/>
        <a:ln>
          <a:noFill/>
        </a:ln>
      </dgm:spPr>
    </dgm:pt>
    <dgm:pt modelId="{4900594D-C00F-4D3E-9DC8-CDA16823B080}" type="pres">
      <dgm:prSet presAssocID="{FBD78C2C-A7C3-4DDC-A469-51645DA71E54}" presName="spaceRect" presStyleCnt="0"/>
      <dgm:spPr/>
    </dgm:pt>
    <dgm:pt modelId="{27A0A445-AC6C-425F-97FB-0D656553F34D}" type="pres">
      <dgm:prSet presAssocID="{FBD78C2C-A7C3-4DDC-A469-51645DA71E5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F337F3C-9013-4956-B6C9-8030AAB9A242}" srcId="{495FB1FB-0BBC-4ECC-BC44-B43475C6CD14}" destId="{B0064E98-2C39-470C-8DA5-4EA923633413}" srcOrd="1" destOrd="0" parTransId="{E292CB46-C5DC-4F88-8758-D221EBD4C14E}" sibTransId="{6710B680-B5CF-4369-B7AC-7BD323E9BE68}"/>
    <dgm:cxn modelId="{C3134648-1CA8-4A98-B110-E0C60966964A}" type="presOf" srcId="{B119CC81-0F4A-4A52-BD9B-F263BD9671B8}" destId="{B22A17E0-C0BD-4082-9264-6D8214E37B9E}" srcOrd="0" destOrd="0" presId="urn:microsoft.com/office/officeart/2018/2/layout/IconVerticalSolidList"/>
    <dgm:cxn modelId="{001F3E7A-35A5-4959-AE19-51F89A2DE8E2}" type="presOf" srcId="{5CC49406-DD21-4649-BE87-72AB85EE8990}" destId="{4D4018EC-B535-4952-8BEB-4A986774CCE5}" srcOrd="0" destOrd="0" presId="urn:microsoft.com/office/officeart/2018/2/layout/IconVerticalSolidList"/>
    <dgm:cxn modelId="{A3581AAA-A44D-466E-B5AC-3D3E1B9BC7C9}" srcId="{495FB1FB-0BBC-4ECC-BC44-B43475C6CD14}" destId="{FBD78C2C-A7C3-4DDC-A469-51645DA71E54}" srcOrd="3" destOrd="0" parTransId="{8486A80B-6CFB-452D-8105-9EC1CDFADEFD}" sibTransId="{5A59D186-B4AE-4048-92F7-85CAD6D5309B}"/>
    <dgm:cxn modelId="{EEA273AE-25CD-477A-8DB4-38B2A65045AB}" type="presOf" srcId="{FBD78C2C-A7C3-4DDC-A469-51645DA71E54}" destId="{27A0A445-AC6C-425F-97FB-0D656553F34D}" srcOrd="0" destOrd="0" presId="urn:microsoft.com/office/officeart/2018/2/layout/IconVerticalSolidList"/>
    <dgm:cxn modelId="{DAFDCEC0-9E0C-4386-B544-19FF5858667D}" srcId="{495FB1FB-0BBC-4ECC-BC44-B43475C6CD14}" destId="{5CC49406-DD21-4649-BE87-72AB85EE8990}" srcOrd="0" destOrd="0" parTransId="{E0A909F3-4A6E-4007-9E06-A6838CE1F287}" sibTransId="{8F067B11-BF8F-4E00-B6D5-F4B9A5492FA2}"/>
    <dgm:cxn modelId="{A1662CE0-5BAD-4A9E-AB93-EAB8811D2FB9}" srcId="{495FB1FB-0BBC-4ECC-BC44-B43475C6CD14}" destId="{B119CC81-0F4A-4A52-BD9B-F263BD9671B8}" srcOrd="2" destOrd="0" parTransId="{30B660E6-8A83-4158-8264-A8A5F98EC912}" sibTransId="{C465CEE4-46CD-4029-BD1F-E95E744B9E70}"/>
    <dgm:cxn modelId="{64EBB8EF-CD89-4912-BC57-271A0E2AE21E}" type="presOf" srcId="{B0064E98-2C39-470C-8DA5-4EA923633413}" destId="{58DD886F-E356-413A-847A-212B3F7F385E}" srcOrd="0" destOrd="0" presId="urn:microsoft.com/office/officeart/2018/2/layout/IconVerticalSolidList"/>
    <dgm:cxn modelId="{4B91C3F6-8DBC-4E96-A42F-B827F5301DE3}" type="presOf" srcId="{495FB1FB-0BBC-4ECC-BC44-B43475C6CD14}" destId="{F3D5C7EE-8BC3-4222-992B-2BACDC3395A4}" srcOrd="0" destOrd="0" presId="urn:microsoft.com/office/officeart/2018/2/layout/IconVerticalSolidList"/>
    <dgm:cxn modelId="{FF12C65E-1B30-4C94-82B8-1B3016FE4DF6}" type="presParOf" srcId="{F3D5C7EE-8BC3-4222-992B-2BACDC3395A4}" destId="{D39A8EEA-2A10-4845-AFA8-86DAC0C2C94C}" srcOrd="0" destOrd="0" presId="urn:microsoft.com/office/officeart/2018/2/layout/IconVerticalSolidList"/>
    <dgm:cxn modelId="{F2EC1E81-868C-4C4D-9A2A-E16D169A65A0}" type="presParOf" srcId="{D39A8EEA-2A10-4845-AFA8-86DAC0C2C94C}" destId="{776E9917-D721-4255-8B63-044E5508C6F3}" srcOrd="0" destOrd="0" presId="urn:microsoft.com/office/officeart/2018/2/layout/IconVerticalSolidList"/>
    <dgm:cxn modelId="{07189A7D-52A5-483A-AC45-109971DB38DC}" type="presParOf" srcId="{D39A8EEA-2A10-4845-AFA8-86DAC0C2C94C}" destId="{6E5B6D54-ECC0-4862-8C97-2031A688555F}" srcOrd="1" destOrd="0" presId="urn:microsoft.com/office/officeart/2018/2/layout/IconVerticalSolidList"/>
    <dgm:cxn modelId="{292F66ED-3305-4E30-891E-B05230262A42}" type="presParOf" srcId="{D39A8EEA-2A10-4845-AFA8-86DAC0C2C94C}" destId="{3A8C1458-4E1F-4D80-A39E-FEE048D99908}" srcOrd="2" destOrd="0" presId="urn:microsoft.com/office/officeart/2018/2/layout/IconVerticalSolidList"/>
    <dgm:cxn modelId="{88E0A645-F153-44B1-B027-650687D7014B}" type="presParOf" srcId="{D39A8EEA-2A10-4845-AFA8-86DAC0C2C94C}" destId="{4D4018EC-B535-4952-8BEB-4A986774CCE5}" srcOrd="3" destOrd="0" presId="urn:microsoft.com/office/officeart/2018/2/layout/IconVerticalSolidList"/>
    <dgm:cxn modelId="{B86896F2-2517-4A43-934F-97609B2284CD}" type="presParOf" srcId="{F3D5C7EE-8BC3-4222-992B-2BACDC3395A4}" destId="{E6D2F129-45A0-43EA-8341-ED8AE13BBA89}" srcOrd="1" destOrd="0" presId="urn:microsoft.com/office/officeart/2018/2/layout/IconVerticalSolidList"/>
    <dgm:cxn modelId="{DACBDAA7-2EF5-4FF4-A130-659D38CD5410}" type="presParOf" srcId="{F3D5C7EE-8BC3-4222-992B-2BACDC3395A4}" destId="{C5C6DC95-F04E-4D7D-BEA7-2BC3DA99D80F}" srcOrd="2" destOrd="0" presId="urn:microsoft.com/office/officeart/2018/2/layout/IconVerticalSolidList"/>
    <dgm:cxn modelId="{F80B99CE-3C86-43A6-AA0F-59D7E123581E}" type="presParOf" srcId="{C5C6DC95-F04E-4D7D-BEA7-2BC3DA99D80F}" destId="{DDA2F27B-7004-4DAD-999F-EBEDB035CEAE}" srcOrd="0" destOrd="0" presId="urn:microsoft.com/office/officeart/2018/2/layout/IconVerticalSolidList"/>
    <dgm:cxn modelId="{7C484A86-9BAA-468B-AC19-01EF26659271}" type="presParOf" srcId="{C5C6DC95-F04E-4D7D-BEA7-2BC3DA99D80F}" destId="{16F571D1-E6CC-41F3-95BB-9FE744EB5B68}" srcOrd="1" destOrd="0" presId="urn:microsoft.com/office/officeart/2018/2/layout/IconVerticalSolidList"/>
    <dgm:cxn modelId="{C6D5E5B7-7F8C-4C22-A45A-CD928A22136F}" type="presParOf" srcId="{C5C6DC95-F04E-4D7D-BEA7-2BC3DA99D80F}" destId="{80F009F1-5347-4574-BDD7-BCDBEB82D77D}" srcOrd="2" destOrd="0" presId="urn:microsoft.com/office/officeart/2018/2/layout/IconVerticalSolidList"/>
    <dgm:cxn modelId="{471C0296-1D13-4927-A0EA-30DA77FB4125}" type="presParOf" srcId="{C5C6DC95-F04E-4D7D-BEA7-2BC3DA99D80F}" destId="{58DD886F-E356-413A-847A-212B3F7F385E}" srcOrd="3" destOrd="0" presId="urn:microsoft.com/office/officeart/2018/2/layout/IconVerticalSolidList"/>
    <dgm:cxn modelId="{8F5B9E5E-DAD8-4BA0-A20E-E3D82BEB9E0A}" type="presParOf" srcId="{F3D5C7EE-8BC3-4222-992B-2BACDC3395A4}" destId="{360D442F-F8B2-4EF4-B50B-61163590D15B}" srcOrd="3" destOrd="0" presId="urn:microsoft.com/office/officeart/2018/2/layout/IconVerticalSolidList"/>
    <dgm:cxn modelId="{1A354ADE-F94E-4A51-BA3E-4E5059623316}" type="presParOf" srcId="{F3D5C7EE-8BC3-4222-992B-2BACDC3395A4}" destId="{5FA1C8C2-29E7-4C6E-BE77-12CB6D5F7276}" srcOrd="4" destOrd="0" presId="urn:microsoft.com/office/officeart/2018/2/layout/IconVerticalSolidList"/>
    <dgm:cxn modelId="{0F29D486-1096-41EA-867C-94CAB257BDF2}" type="presParOf" srcId="{5FA1C8C2-29E7-4C6E-BE77-12CB6D5F7276}" destId="{D99FD7A3-F99D-4A56-ACAC-2EDB81E49C7E}" srcOrd="0" destOrd="0" presId="urn:microsoft.com/office/officeart/2018/2/layout/IconVerticalSolidList"/>
    <dgm:cxn modelId="{2325CC6E-3E2C-46FE-8AED-DBF87278F9D0}" type="presParOf" srcId="{5FA1C8C2-29E7-4C6E-BE77-12CB6D5F7276}" destId="{2F239FDB-FD70-40F9-9386-73B8D6E39A90}" srcOrd="1" destOrd="0" presId="urn:microsoft.com/office/officeart/2018/2/layout/IconVerticalSolidList"/>
    <dgm:cxn modelId="{183AFFF3-0D0A-4876-9CAE-98357C635C5B}" type="presParOf" srcId="{5FA1C8C2-29E7-4C6E-BE77-12CB6D5F7276}" destId="{1A8C11D6-2E0B-44DE-9925-E08BE2877341}" srcOrd="2" destOrd="0" presId="urn:microsoft.com/office/officeart/2018/2/layout/IconVerticalSolidList"/>
    <dgm:cxn modelId="{AAB8A82C-BCC2-41D3-B7CE-1469C15A2CBA}" type="presParOf" srcId="{5FA1C8C2-29E7-4C6E-BE77-12CB6D5F7276}" destId="{B22A17E0-C0BD-4082-9264-6D8214E37B9E}" srcOrd="3" destOrd="0" presId="urn:microsoft.com/office/officeart/2018/2/layout/IconVerticalSolidList"/>
    <dgm:cxn modelId="{E476C19E-6422-4A30-831D-F7E091A56CD2}" type="presParOf" srcId="{F3D5C7EE-8BC3-4222-992B-2BACDC3395A4}" destId="{EAA2A467-D598-4F79-B940-BF04C16793A0}" srcOrd="5" destOrd="0" presId="urn:microsoft.com/office/officeart/2018/2/layout/IconVerticalSolidList"/>
    <dgm:cxn modelId="{BC5E581F-5008-458B-A256-17DA6F4BC36A}" type="presParOf" srcId="{F3D5C7EE-8BC3-4222-992B-2BACDC3395A4}" destId="{74A21A38-315C-4EA3-BD9A-35AF36B13B1F}" srcOrd="6" destOrd="0" presId="urn:microsoft.com/office/officeart/2018/2/layout/IconVerticalSolidList"/>
    <dgm:cxn modelId="{8858A74C-1D6D-4F48-B524-D9ED9E49E521}" type="presParOf" srcId="{74A21A38-315C-4EA3-BD9A-35AF36B13B1F}" destId="{4A148B13-339C-401E-92A1-471A78E3DB0E}" srcOrd="0" destOrd="0" presId="urn:microsoft.com/office/officeart/2018/2/layout/IconVerticalSolidList"/>
    <dgm:cxn modelId="{1D2E2FB8-A2FC-4CC7-9311-D58C50D2C2DA}" type="presParOf" srcId="{74A21A38-315C-4EA3-BD9A-35AF36B13B1F}" destId="{D7EF483E-E6C4-47F8-9A8C-0126D66E9BC4}" srcOrd="1" destOrd="0" presId="urn:microsoft.com/office/officeart/2018/2/layout/IconVerticalSolidList"/>
    <dgm:cxn modelId="{CF567529-0D7B-402F-9003-C0065C458732}" type="presParOf" srcId="{74A21A38-315C-4EA3-BD9A-35AF36B13B1F}" destId="{4900594D-C00F-4D3E-9DC8-CDA16823B080}" srcOrd="2" destOrd="0" presId="urn:microsoft.com/office/officeart/2018/2/layout/IconVerticalSolidList"/>
    <dgm:cxn modelId="{AE1AC0A5-D67F-4C94-AF23-22A5C4993634}" type="presParOf" srcId="{74A21A38-315C-4EA3-BD9A-35AF36B13B1F}" destId="{27A0A445-AC6C-425F-97FB-0D656553F34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E9917-D721-4255-8B63-044E5508C6F3}">
      <dsp:nvSpPr>
        <dsp:cNvPr id="0" name=""/>
        <dsp:cNvSpPr/>
      </dsp:nvSpPr>
      <dsp:spPr>
        <a:xfrm>
          <a:off x="0" y="0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B6D54-ECC0-4862-8C97-2031A688555F}">
      <dsp:nvSpPr>
        <dsp:cNvPr id="0" name=""/>
        <dsp:cNvSpPr/>
      </dsp:nvSpPr>
      <dsp:spPr>
        <a:xfrm flipV="1">
          <a:off x="1885016" y="0"/>
          <a:ext cx="378570" cy="361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4018EC-B535-4952-8BEB-4A986774CCE5}">
      <dsp:nvSpPr>
        <dsp:cNvPr id="0" name=""/>
        <dsp:cNvSpPr/>
      </dsp:nvSpPr>
      <dsp:spPr>
        <a:xfrm>
          <a:off x="794998" y="1358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In this prespecified analysis, we examined the effects of electronic, letter-based nudges vs. </a:t>
          </a:r>
          <a:br>
            <a:rPr lang="en-US" sz="1400" kern="1200" dirty="0"/>
          </a:br>
          <a:r>
            <a:rPr lang="en-US" sz="1400" kern="1200" dirty="0"/>
            <a:t>usual care on influenza vaccine uptake by history of AMI.</a:t>
          </a:r>
        </a:p>
      </dsp:txBody>
      <dsp:txXfrm>
        <a:off x="794998" y="1358"/>
        <a:ext cx="7867799" cy="688310"/>
      </dsp:txXfrm>
    </dsp:sp>
    <dsp:sp modelId="{DDA2F27B-7004-4DAD-999F-EBEDB035CEAE}">
      <dsp:nvSpPr>
        <dsp:cNvPr id="0" name=""/>
        <dsp:cNvSpPr/>
      </dsp:nvSpPr>
      <dsp:spPr>
        <a:xfrm>
          <a:off x="0" y="861745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F571D1-E6CC-41F3-95BB-9FE744EB5B68}">
      <dsp:nvSpPr>
        <dsp:cNvPr id="0" name=""/>
        <dsp:cNvSpPr/>
      </dsp:nvSpPr>
      <dsp:spPr>
        <a:xfrm>
          <a:off x="208213" y="1016615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DD886F-E356-413A-847A-212B3F7F385E}">
      <dsp:nvSpPr>
        <dsp:cNvPr id="0" name=""/>
        <dsp:cNvSpPr/>
      </dsp:nvSpPr>
      <dsp:spPr>
        <a:xfrm>
          <a:off x="794998" y="861745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AMI was defined as an overnight hospitalization with ICD-10: I21 as primary diagnosis code </a:t>
          </a:r>
          <a:br>
            <a:rPr lang="en-US" sz="1400" kern="1200" dirty="0"/>
          </a:br>
          <a:r>
            <a:rPr lang="en-US" sz="1400" kern="1200" dirty="0"/>
            <a:t>within 10 years from randomization. </a:t>
          </a:r>
        </a:p>
      </dsp:txBody>
      <dsp:txXfrm>
        <a:off x="794998" y="861745"/>
        <a:ext cx="7867799" cy="688310"/>
      </dsp:txXfrm>
    </dsp:sp>
    <dsp:sp modelId="{D99FD7A3-F99D-4A56-ACAC-2EDB81E49C7E}">
      <dsp:nvSpPr>
        <dsp:cNvPr id="0" name=""/>
        <dsp:cNvSpPr/>
      </dsp:nvSpPr>
      <dsp:spPr>
        <a:xfrm>
          <a:off x="0" y="1722133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239FDB-FD70-40F9-9386-73B8D6E39A90}">
      <dsp:nvSpPr>
        <dsp:cNvPr id="0" name=""/>
        <dsp:cNvSpPr/>
      </dsp:nvSpPr>
      <dsp:spPr>
        <a:xfrm>
          <a:off x="208213" y="1877003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A17E0-C0BD-4082-9264-6D8214E37B9E}">
      <dsp:nvSpPr>
        <dsp:cNvPr id="0" name=""/>
        <dsp:cNvSpPr/>
      </dsp:nvSpPr>
      <dsp:spPr>
        <a:xfrm>
          <a:off x="794998" y="1722133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Pooled treatment effects estimated using binomial regression models with identity link, </a:t>
          </a:r>
          <a:br>
            <a:rPr lang="en-US" sz="1400" kern="1200" dirty="0"/>
          </a:br>
          <a:r>
            <a:rPr lang="en-US" sz="1400" kern="1200" dirty="0"/>
            <a:t>adjustment for trial, and 2-way clustered standard errors at the household and participant levels. </a:t>
          </a:r>
        </a:p>
      </dsp:txBody>
      <dsp:txXfrm>
        <a:off x="794998" y="1722133"/>
        <a:ext cx="7867799" cy="688310"/>
      </dsp:txXfrm>
    </dsp:sp>
    <dsp:sp modelId="{4A148B13-339C-401E-92A1-471A78E3DB0E}">
      <dsp:nvSpPr>
        <dsp:cNvPr id="0" name=""/>
        <dsp:cNvSpPr/>
      </dsp:nvSpPr>
      <dsp:spPr>
        <a:xfrm>
          <a:off x="0" y="2582520"/>
          <a:ext cx="8662798" cy="688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EF483E-E6C4-47F8-9A8C-0126D66E9BC4}">
      <dsp:nvSpPr>
        <dsp:cNvPr id="0" name=""/>
        <dsp:cNvSpPr/>
      </dsp:nvSpPr>
      <dsp:spPr>
        <a:xfrm>
          <a:off x="208213" y="2737390"/>
          <a:ext cx="378570" cy="37857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0A445-AC6C-425F-97FB-0D656553F34D}">
      <dsp:nvSpPr>
        <dsp:cNvPr id="0" name=""/>
        <dsp:cNvSpPr/>
      </dsp:nvSpPr>
      <dsp:spPr>
        <a:xfrm>
          <a:off x="794998" y="2582520"/>
          <a:ext cx="7867799" cy="688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846" tIns="72846" rIns="72846" bIns="72846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Effect modification by recency of AMI assessed by restricted cubic spline modeling </a:t>
          </a:r>
          <a:br>
            <a:rPr lang="en-US" sz="1400" kern="1200" dirty="0"/>
          </a:br>
          <a:r>
            <a:rPr lang="en-US" sz="1400" kern="1200" dirty="0"/>
            <a:t>using a Poisson model.  </a:t>
          </a:r>
        </a:p>
      </dsp:txBody>
      <dsp:txXfrm>
        <a:off x="794998" y="2582520"/>
        <a:ext cx="7867799" cy="688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2D2D93-8703-F275-E6AD-C4A00BDE97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E0A0C-5DF0-2508-F618-0992764054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146F13-2EF1-8641-A22D-4C3265C6FB12}" type="datetimeFigureOut">
              <a:rPr lang="en-US" smtClean="0"/>
              <a:t>11/14/24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83426C-578C-1C65-8CBC-3E444761CA1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7E0831-6407-672B-F1A0-BBD1CCEDE0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0111-FE5F-DE44-97F4-05E258531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5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0480647-A374-2E40-8098-CFEA282B3582}" type="datetimeFigureOut">
              <a:rPr lang="en-US" smtClean="0"/>
              <a:pPr/>
              <a:t>11/14/24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BB1E8CF-6542-954F-8DA2-B9786D13B5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1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44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891F7-4AB0-401B-361C-32AD762D3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BBFAA8D-51BA-0071-0781-645A478773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6A4A8E-3284-272B-65B6-35022336C6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805FEB-4DE1-246A-8EA0-6F0609FA07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03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6A64-8586-C1D3-4914-5A7AB0237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1B3277-32A8-8808-7C23-0AAA20398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C0B375-6AAA-701F-5E53-032BCAF9E2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6F7F1-2195-A009-FA03-F41BE9490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67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63471-66B0-3E3F-E2F2-936BA09E5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60483E-9DBF-0957-C336-8C6593A1CC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15A63-9D7A-99E9-11AF-8BE55C8F9D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523BE-D232-C125-63AC-B79888F9A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74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F70708-3CB2-8471-EF4E-59A9EBDE2F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6B729-A6AB-7191-AE76-4909D0D34C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B6B1AA-8AD6-BF15-6701-916607D3C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86D42-DBEC-A1F5-AA36-FA4C43239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6244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E2B40E-FA5C-37AE-ACE6-66DF1C5FD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C2E3B1-140A-71E5-EB94-40E323AEC8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AC6B3C-119D-34E7-DFE8-C87ECBF46C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4D30C-A65C-0A0B-150B-B35B1B49A8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736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6C0B5-AA36-B9E1-BB44-E63235D07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10CCDB-4DFA-0A3B-2650-5BB900B176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B5F45-0D7E-1F9C-7A26-90A477F180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21FE10-DA5F-566A-811F-135D35FFD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6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9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3B7561-00D7-C266-657A-C614A7401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28CF0A-AA74-5CDA-500C-0C49E96AA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4CAC3-01E4-8FC5-FE40-E1D941F03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4AD4D-132A-57A3-E434-1F710F1C03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8690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E2DC-E9B6-F7BB-7797-600DF0733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3335D1-D2EB-FD9F-2C90-7D9602E6C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848AE8-AD4D-AD1A-2535-E31EDC4EC0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D288D-10A8-4D6D-5149-F8323E3621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33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F748FB-B2DF-8DF5-CFB2-C8B14BF61D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A305D-E8DE-ADE7-A399-12DF281872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2B6C8C-3A71-E5EE-FCF4-1FE4F4820E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959487-D120-D688-352F-13AEE3982B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B1E8CF-6542-954F-8DA2-B9786D13B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1976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3C883-806B-0FA3-A463-AE4A29F72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6CFCD8-2E12-6795-42A8-DBB1BE3642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15E306-A9C3-5776-0EF2-B990788554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F3444E-CA47-79A3-2C20-D90A3C014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10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E9CA4-54FA-D9BC-216A-1C7AB9026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47A1F10-0D9C-1757-BD4C-308B42FF66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AF714E-D861-9B3D-D990-EF4ED59B58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93117F-3282-715B-146B-DF484C651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110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17AAC-C267-99F1-C417-2EB56C13B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F42A4FA-54B4-5A2C-C4BD-F3D46E97FB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F588DE-1E91-CCE7-85BA-903B51252E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6FDD0-8B78-0B5C-6E79-F0657244CA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78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B5E2C8-C8E5-879E-ECBD-4249716D2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CD88517-9D77-1B72-2811-6F42E89FE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88A1D7-8147-A06B-D061-44840EE9F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4A2B93-301C-6239-E097-39F5E03D80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B1E8CF-6542-954F-8DA2-B9786D13B58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92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49387654-1D06-2A19-B8B2-D044347B27EE}"/>
              </a:ext>
            </a:extLst>
          </p:cNvPr>
          <p:cNvGrpSpPr/>
          <p:nvPr userDrawn="1"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Background Image" descr="A red and yellow curved design&#10;&#10;Description automatically generated">
              <a:extLst>
                <a:ext uri="{FF2B5EF4-FFF2-40B4-BE49-F238E27FC236}">
                  <a16:creationId xmlns:a16="http://schemas.microsoft.com/office/drawing/2014/main" id="{1F96157B-11C9-D6DC-8750-C54931318D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</p:spPr>
        </p:pic>
        <p:sp>
          <p:nvSpPr>
            <p:cNvPr id="12" name="#AHA24">
              <a:extLst>
                <a:ext uri="{FF2B5EF4-FFF2-40B4-BE49-F238E27FC236}">
                  <a16:creationId xmlns:a16="http://schemas.microsoft.com/office/drawing/2014/main" id="{2C3599D1-C8F1-AE10-0489-0C315C72766D}"/>
                </a:ext>
              </a:extLst>
            </p:cNvPr>
            <p:cNvSpPr txBox="1"/>
            <p:nvPr userDrawn="1"/>
          </p:nvSpPr>
          <p:spPr>
            <a:xfrm>
              <a:off x="7214469" y="429837"/>
              <a:ext cx="14356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#AHA24</a:t>
              </a:r>
            </a:p>
          </p:txBody>
        </p:sp>
        <p:pic>
          <p:nvPicPr>
            <p:cNvPr id="20" name="AHA Logo" descr="Logo&#10;&#10;Description automatically generated">
              <a:extLst>
                <a:ext uri="{FF2B5EF4-FFF2-40B4-BE49-F238E27FC236}">
                  <a16:creationId xmlns:a16="http://schemas.microsoft.com/office/drawing/2014/main" id="{2B3697C3-0036-5549-A91B-324D999E2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93922" y="4186936"/>
              <a:ext cx="1164473" cy="631145"/>
            </a:xfrm>
            <a:prstGeom prst="rect">
              <a:avLst/>
            </a:prstGeom>
          </p:spPr>
        </p:pic>
      </p:grpSp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922" y="1392872"/>
            <a:ext cx="4943632" cy="1989851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3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3922" y="3404069"/>
            <a:ext cx="4943632" cy="409793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Logo Placeholder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3923" y="487900"/>
            <a:ext cx="1873838" cy="6787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pic>
        <p:nvPicPr>
          <p:cNvPr id="13" name="Picture 12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BC9CB72-EA2A-DAE2-6C40-D5E046089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0901" y="4110361"/>
            <a:ext cx="749176" cy="70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4482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B50B413-95D4-90BC-3E56-972CF7344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AEAA2984-2A59-A54C-B427-DEE957944C2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8" name="Sub Subhead 1">
            <a:extLst>
              <a:ext uri="{FF2B5EF4-FFF2-40B4-BE49-F238E27FC236}">
                <a16:creationId xmlns:a16="http://schemas.microsoft.com/office/drawing/2014/main" id="{6E09E779-4AA7-8C41-A5C4-09B386E84A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37990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4010105" cy="2483113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 Subhead 2">
            <a:extLst>
              <a:ext uri="{FF2B5EF4-FFF2-40B4-BE49-F238E27FC236}">
                <a16:creationId xmlns:a16="http://schemas.microsoft.com/office/drawing/2014/main" id="{3C97490B-A0CA-6842-B0D4-A768FEA98C5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710722" y="1690626"/>
            <a:ext cx="4010105" cy="458982"/>
          </a:xfrm>
        </p:spPr>
        <p:txBody>
          <a:bodyPr anchor="b">
            <a:norm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title is Arial bold at 14pts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2149608"/>
            <a:ext cx="4010105" cy="2483114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4" name="Footer Placeholder ">
            <a:extLst>
              <a:ext uri="{FF2B5EF4-FFF2-40B4-BE49-F238E27FC236}">
                <a16:creationId xmlns:a16="http://schemas.microsoft.com/office/drawing/2014/main" id="{9CC32C2C-31DF-2F46-9F16-B24E13AB2D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5DBB586A-F86C-9D47-9EF2-03050CD089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7" name="Footer Logo ">
            <a:extLst>
              <a:ext uri="{FF2B5EF4-FFF2-40B4-BE49-F238E27FC236}">
                <a16:creationId xmlns:a16="http://schemas.microsoft.com/office/drawing/2014/main" id="{C675CE23-848D-C840-90DB-5DDA76AD10F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38EEC2-8575-094C-9FAF-3E4F66EF6C7F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">
            <a:extLst>
              <a:ext uri="{FF2B5EF4-FFF2-40B4-BE49-F238E27FC236}">
                <a16:creationId xmlns:a16="http://schemas.microsoft.com/office/drawing/2014/main" id="{51E718DA-AD40-AD44-96F9-28BF816909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6789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7E23E47E-BBEC-34D7-D62B-2AC8BB8F4D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22" name="Primary Subhead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1" name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Body Copy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2" name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Body Copy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E8E69C78-53AB-1A4F-95D4-5A724053EE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F4B41CC0-36A5-9148-81AE-EE3BAA8363C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 Placeholder">
            <a:extLst>
              <a:ext uri="{FF2B5EF4-FFF2-40B4-BE49-F238E27FC236}">
                <a16:creationId xmlns:a16="http://schemas.microsoft.com/office/drawing/2014/main" id="{717C4081-D4F6-A443-A222-9EC692BB5A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Straight Line Connector">
            <a:extLst>
              <a:ext uri="{FF2B5EF4-FFF2-40B4-BE49-F238E27FC236}">
                <a16:creationId xmlns:a16="http://schemas.microsoft.com/office/drawing/2014/main" id="{978E947B-51A0-2B4C-8987-3D7864C88F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24FB4381-77B7-2D49-B182-BDBED84A95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19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80026C7-0226-7613-66B1-BF1201C52F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10-12pts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9C2E350C-0407-EC4A-8E78-CB557D816F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361DD87-D092-9A4D-B163-D06BE572AA6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F5BDFF5-9AAB-F748-93B5-E892E41EE0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82B99EB5-DA84-8341-A001-DC968393A5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B8771D9-2C08-5541-AE36-77D389CF66B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F8B7DF30-2E70-F048-AC92-756805EC44B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6" name="Text Placeholder 5">
            <a:extLst>
              <a:ext uri="{FF2B5EF4-FFF2-40B4-BE49-F238E27FC236}">
                <a16:creationId xmlns:a16="http://schemas.microsoft.com/office/drawing/2014/main" id="{69D2FE19-F35E-A847-86CB-A2E0D36AD6E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20188983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ree Content - Dar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EE7B1869-B942-484F-F442-692805614C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Headline" descr="Headline&#10;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10759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25-30PTS</a:t>
            </a:r>
          </a:p>
        </p:txBody>
      </p:sp>
      <p:sp>
        <p:nvSpPr>
          <p:cNvPr id="15" name="Primary Subhead" descr="Primary Subhead">
            <a:extLst>
              <a:ext uri="{FF2B5EF4-FFF2-40B4-BE49-F238E27FC236}">
                <a16:creationId xmlns:a16="http://schemas.microsoft.com/office/drawing/2014/main" id="{DDC3EE99-CD14-5047-BFF3-677423A1E2B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9" name="Secondary Subhead 1" descr="Secondary Subhead 1">
            <a:extLst>
              <a:ext uri="{FF2B5EF4-FFF2-40B4-BE49-F238E27FC236}">
                <a16:creationId xmlns:a16="http://schemas.microsoft.com/office/drawing/2014/main" id="{C9AB6A60-17CA-6742-8005-008F7B7B5FC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37990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3" name="Content Textbox 1" descr="Content Textbox 1"/>
          <p:cNvSpPr>
            <a:spLocks noGrp="1"/>
          </p:cNvSpPr>
          <p:nvPr>
            <p:ph sz="half" idx="1" hasCustomPrompt="1"/>
          </p:nvPr>
        </p:nvSpPr>
        <p:spPr>
          <a:xfrm>
            <a:off x="437990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econdary Subhead 2" descr="Secondary Subhead 2">
            <a:extLst>
              <a:ext uri="{FF2B5EF4-FFF2-40B4-BE49-F238E27FC236}">
                <a16:creationId xmlns:a16="http://schemas.microsoft.com/office/drawing/2014/main" id="{2D9FE39B-E297-9347-B65D-D304684C468F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367537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8" name="Content Textbox 2" descr="Content Textbox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3367537" y="2149609"/>
            <a:ext cx="2423743" cy="2379168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2" name="Secondary Subhead 3" descr="Secondary Subhead 3">
            <a:extLst>
              <a:ext uri="{FF2B5EF4-FFF2-40B4-BE49-F238E27FC236}">
                <a16:creationId xmlns:a16="http://schemas.microsoft.com/office/drawing/2014/main" id="{FD70EABA-222E-8543-A021-DA7CA30518FE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97083" y="1690626"/>
            <a:ext cx="2423743" cy="458982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Header is bold at 14pts</a:t>
            </a:r>
          </a:p>
        </p:txBody>
      </p:sp>
      <p:sp>
        <p:nvSpPr>
          <p:cNvPr id="4" name="Content Textbox 3" descr="Content Textbox 3"/>
          <p:cNvSpPr>
            <a:spLocks noGrp="1"/>
          </p:cNvSpPr>
          <p:nvPr>
            <p:ph sz="half" idx="2" hasCustomPrompt="1"/>
          </p:nvPr>
        </p:nvSpPr>
        <p:spPr>
          <a:xfrm>
            <a:off x="6297084" y="2149607"/>
            <a:ext cx="2423743" cy="2379169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5" name="Bottom Border">
            <a:extLst>
              <a:ext uri="{FF2B5EF4-FFF2-40B4-BE49-F238E27FC236}">
                <a16:creationId xmlns:a16="http://schemas.microsoft.com/office/drawing/2014/main" id="{AB0B32BF-3044-3F9E-91F2-76D10059453E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Footer Text 1" descr="Footer Text 1">
            <a:extLst>
              <a:ext uri="{FF2B5EF4-FFF2-40B4-BE49-F238E27FC236}">
                <a16:creationId xmlns:a16="http://schemas.microsoft.com/office/drawing/2014/main" id="{291A53FE-1EDA-434C-AD2D-43D7C1349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 descr="Footer Text 2">
            <a:extLst>
              <a:ext uri="{FF2B5EF4-FFF2-40B4-BE49-F238E27FC236}">
                <a16:creationId xmlns:a16="http://schemas.microsoft.com/office/drawing/2014/main" id="{C0F627A2-EF0A-A34A-814D-747419ED48F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 descr="Logo&#10;">
            <a:extLst>
              <a:ext uri="{FF2B5EF4-FFF2-40B4-BE49-F238E27FC236}">
                <a16:creationId xmlns:a16="http://schemas.microsoft.com/office/drawing/2014/main" id="{BD4C97E7-0429-7A45-82CE-2FFEB3F8A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8" name="Slide Number " descr="Slide number">
            <a:extLst>
              <a:ext uri="{FF2B5EF4-FFF2-40B4-BE49-F238E27FC236}">
                <a16:creationId xmlns:a16="http://schemas.microsoft.com/office/drawing/2014/main" id="{76F9E6B8-8DB4-C240-ABC9-CE235C9040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9" name="Line Connector">
            <a:extLst>
              <a:ext uri="{FF2B5EF4-FFF2-40B4-BE49-F238E27FC236}">
                <a16:creationId xmlns:a16="http://schemas.microsoft.com/office/drawing/2014/main" id="{FD7797FB-A08E-2445-8AEA-6A04DABFD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17933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BFB1DBA4-40FC-CEF7-314F-7A0B58A68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2" name="Subtitle">
            <a:extLst>
              <a:ext uri="{FF2B5EF4-FFF2-40B4-BE49-F238E27FC236}">
                <a16:creationId xmlns:a16="http://schemas.microsoft.com/office/drawing/2014/main" id="{A8C6698E-3A17-2C4B-A772-35E80587AD5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Content Placeholder Box 1"/>
          <p:cNvSpPr>
            <a:spLocks noGrp="1"/>
          </p:cNvSpPr>
          <p:nvPr>
            <p:ph sz="half" idx="1" hasCustomPrompt="1"/>
          </p:nvPr>
        </p:nvSpPr>
        <p:spPr>
          <a:xfrm>
            <a:off x="50497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8" name="Content Placeholder Box 2">
            <a:extLst>
              <a:ext uri="{FF2B5EF4-FFF2-40B4-BE49-F238E27FC236}">
                <a16:creationId xmlns:a16="http://schemas.microsoft.com/office/drawing/2014/main" id="{8120CBB7-A2A4-E74E-B87E-2D76A9E46746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3386450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29" name="Content Placeholder Box 3">
            <a:extLst>
              <a:ext uri="{FF2B5EF4-FFF2-40B4-BE49-F238E27FC236}">
                <a16:creationId xmlns:a16="http://schemas.microsoft.com/office/drawing/2014/main" id="{487B6099-C961-B743-A222-7C76DF372EC0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6364063" y="1762897"/>
            <a:ext cx="2331816" cy="264434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ctr"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86B82A6A-55B3-9D47-9DE3-33378D484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69F20A52-3F30-6848-B02A-CC784D394B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Footer Logo">
            <a:extLst>
              <a:ext uri="{FF2B5EF4-FFF2-40B4-BE49-F238E27FC236}">
                <a16:creationId xmlns:a16="http://schemas.microsoft.com/office/drawing/2014/main" id="{D66F458C-2735-9B48-946D-FEF3C31F50D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2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Vertical Line Connector">
            <a:extLst>
              <a:ext uri="{FF2B5EF4-FFF2-40B4-BE49-F238E27FC236}">
                <a16:creationId xmlns:a16="http://schemas.microsoft.com/office/drawing/2014/main" id="{FFB29AEA-9063-F540-B560-B6DE4146B920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E1ED4A31-F45A-AD47-979B-DA3BA52F45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7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6751E9E-07FF-0A61-C5F7-22CED88286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black ALL CAPS AT 20PTS</a:t>
            </a:r>
          </a:p>
        </p:txBody>
      </p:sp>
      <p:sp>
        <p:nvSpPr>
          <p:cNvPr id="3" name="Subhead Section Number 1 with a Circle"/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8" name="Body Copy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9" name="Subhead Section Number 2 with a Circle">
            <a:extLst>
              <a:ext uri="{FF2B5EF4-FFF2-40B4-BE49-F238E27FC236}">
                <a16:creationId xmlns:a16="http://schemas.microsoft.com/office/drawing/2014/main" id="{4B16A25D-27F6-844F-B866-D1D8F748178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0" name="Body Copy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1" name="Subhead Section Number 3 with a Circle">
            <a:extLst>
              <a:ext uri="{FF2B5EF4-FFF2-40B4-BE49-F238E27FC236}">
                <a16:creationId xmlns:a16="http://schemas.microsoft.com/office/drawing/2014/main" id="{1313D73A-419F-CF44-A231-C8789EC6BF9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2" name="Body Copy 3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13" name="Subhead Section Number 4 with a Circle">
            <a:extLst>
              <a:ext uri="{FF2B5EF4-FFF2-40B4-BE49-F238E27FC236}">
                <a16:creationId xmlns:a16="http://schemas.microsoft.com/office/drawing/2014/main" id="{1E014EB3-3E20-0B43-BCC5-ADCA9FF75706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4" name="Body Copy 4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10-12pts</a:t>
            </a:r>
          </a:p>
        </p:txBody>
      </p:sp>
      <p:sp>
        <p:nvSpPr>
          <p:cNvPr id="28" name="Red Rectangle at Footer">
            <a:extLst>
              <a:ext uri="{FF2B5EF4-FFF2-40B4-BE49-F238E27FC236}">
                <a16:creationId xmlns:a16="http://schemas.microsoft.com/office/drawing/2014/main" id="{FA1CDB2B-BA8C-1F4C-BD9D-A37069FF0311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Text 1">
            <a:extLst>
              <a:ext uri="{FF2B5EF4-FFF2-40B4-BE49-F238E27FC236}">
                <a16:creationId xmlns:a16="http://schemas.microsoft.com/office/drawing/2014/main" id="{99D6B3EA-317A-7545-805F-3A5DEE3B72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7" name="Footer Text 2">
            <a:extLst>
              <a:ext uri="{FF2B5EF4-FFF2-40B4-BE49-F238E27FC236}">
                <a16:creationId xmlns:a16="http://schemas.microsoft.com/office/drawing/2014/main" id="{A6260234-959A-A24A-91C8-9EB5708B3B8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46" name="Logo Placeholder">
            <a:extLst>
              <a:ext uri="{FF2B5EF4-FFF2-40B4-BE49-F238E27FC236}">
                <a16:creationId xmlns:a16="http://schemas.microsoft.com/office/drawing/2014/main" id="{57C42273-4ACE-D242-87CE-89630D2257B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45" name="Straight Line Connector">
            <a:extLst>
              <a:ext uri="{FF2B5EF4-FFF2-40B4-BE49-F238E27FC236}">
                <a16:creationId xmlns:a16="http://schemas.microsoft.com/office/drawing/2014/main" id="{158F4B84-3B6A-3C4A-81E0-8BF5B683E47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Slide Number">
            <a:extLst>
              <a:ext uri="{FF2B5EF4-FFF2-40B4-BE49-F238E27FC236}">
                <a16:creationId xmlns:a16="http://schemas.microsoft.com/office/drawing/2014/main" id="{063C635A-6153-9345-953B-68FCC3EA2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75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 -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9E3585EF-19F4-B5E6-6F2A-DA3C6E178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HEADER IS Arial ALL CAPS AT 20PTS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2" y="1753129"/>
            <a:ext cx="3913876" cy="1022944"/>
          </a:xfrm>
          <a:ln>
            <a:noFill/>
          </a:ln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DCE5C14-0907-0040-B016-5A3EB79D35DA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4806951" y="1753129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D2A72FB-4A53-D744-8854-CE9C11F1FD2A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437992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D9FFC47-78CD-D246-9A49-216376CD8402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4806951" y="3515984"/>
            <a:ext cx="3913876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dirty="0"/>
              <a:t>Body copy is Arial at 10-12pts 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05911E3C-A0CB-9B4A-A53F-CF700E9002B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7991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44EA4460-3772-A84F-B580-A575E36AFE17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806950" y="1204183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BC387B01-3627-1B46-834C-B744A1E28402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437991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B24D04F-3524-BF4F-8FAB-491AFB60F3D8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4806950" y="2967038"/>
            <a:ext cx="457200" cy="457200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 anchor="ctr">
            <a:normAutofit/>
          </a:bodyPr>
          <a:lstStyle>
            <a:lvl1pPr algn="ctr"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EA8E5501-6375-F44D-B2E4-B49E3AF4002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45" name="Footer Placeholder 4">
            <a:extLst>
              <a:ext uri="{FF2B5EF4-FFF2-40B4-BE49-F238E27FC236}">
                <a16:creationId xmlns:a16="http://schemas.microsoft.com/office/drawing/2014/main" id="{29C65F5E-061A-6B49-A416-E64FC42F93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46" name="Slide Number Placeholder 5">
            <a:extLst>
              <a:ext uri="{FF2B5EF4-FFF2-40B4-BE49-F238E27FC236}">
                <a16:creationId xmlns:a16="http://schemas.microsoft.com/office/drawing/2014/main" id="{ED2893FE-CECA-B540-B80B-B02EFAF65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83E75D7-5703-6049-80B1-94ADE6BD30CE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icture Placeholder 10">
            <a:extLst>
              <a:ext uri="{FF2B5EF4-FFF2-40B4-BE49-F238E27FC236}">
                <a16:creationId xmlns:a16="http://schemas.microsoft.com/office/drawing/2014/main" id="{A634BF51-E6D3-6B48-9F97-9ED947F56F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49" name="Text Placeholder 5">
            <a:extLst>
              <a:ext uri="{FF2B5EF4-FFF2-40B4-BE49-F238E27FC236}">
                <a16:creationId xmlns:a16="http://schemas.microsoft.com/office/drawing/2014/main" id="{36CD95AA-2DBD-A943-82C9-D1372495D6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1657867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CA3B0CA-70FB-51C0-B95C-93C48A5670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 descr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4"/>
            <a:ext cx="8268020" cy="418210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 dirty="0"/>
              <a:t>SLIDE HEADER IS Arial BOLD ALL CAPS AT 20PTS</a:t>
            </a:r>
          </a:p>
        </p:txBody>
      </p:sp>
      <p:sp>
        <p:nvSpPr>
          <p:cNvPr id="8" name="Content Textbox 1" descr="Content Textbox 1">
            <a:extLst>
              <a:ext uri="{FF2B5EF4-FFF2-40B4-BE49-F238E27FC236}">
                <a16:creationId xmlns:a16="http://schemas.microsoft.com/office/drawing/2014/main" id="{AA9F94AD-4803-4842-B9CD-1D2365C7EA8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1264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9" name="Content Textbox 2" descr="Content Textbox 2">
            <a:extLst>
              <a:ext uri="{FF2B5EF4-FFF2-40B4-BE49-F238E27FC236}">
                <a16:creationId xmlns:a16="http://schemas.microsoft.com/office/drawing/2014/main" id="{1ACFD52E-6004-544B-AFFF-BD5AA425275C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3331395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1" name="Content Textbox 3" descr="Content Textbox 3">
            <a:extLst>
              <a:ext uri="{FF2B5EF4-FFF2-40B4-BE49-F238E27FC236}">
                <a16:creationId xmlns:a16="http://schemas.microsoft.com/office/drawing/2014/main" id="{107B16FF-735F-A64A-B33C-54E56AE3B823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>
          <a:xfrm>
            <a:off x="6091527" y="2136871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24" name="Content Textbox 4" descr="Content Textbox 4">
            <a:extLst>
              <a:ext uri="{FF2B5EF4-FFF2-40B4-BE49-F238E27FC236}">
                <a16:creationId xmlns:a16="http://schemas.microsoft.com/office/drawing/2014/main" id="{96E95F10-C34D-7F43-A256-A388515E73BA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571264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0" name="Content Textbox 5" descr="Content Textbox 5">
            <a:extLst>
              <a:ext uri="{FF2B5EF4-FFF2-40B4-BE49-F238E27FC236}">
                <a16:creationId xmlns:a16="http://schemas.microsoft.com/office/drawing/2014/main" id="{528731D6-EC72-E441-8779-C46A2F54FA42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3331395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32" name="Content Textbox 6" descr="Content Textbox 6">
            <a:extLst>
              <a:ext uri="{FF2B5EF4-FFF2-40B4-BE49-F238E27FC236}">
                <a16:creationId xmlns:a16="http://schemas.microsoft.com/office/drawing/2014/main" id="{5426962D-170F-A74B-B88B-22AE085E85DF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6091527" y="3505832"/>
            <a:ext cx="2442790" cy="1022944"/>
          </a:xfrm>
          <a:ln>
            <a:noFill/>
          </a:ln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4820398-385A-7148-B5E7-FC8EA8B5704C}"/>
              </a:ext>
            </a:extLst>
          </p:cNvPr>
          <p:cNvCxnSpPr>
            <a:cxnSpLocks/>
          </p:cNvCxnSpPr>
          <p:nvPr userDrawn="1"/>
        </p:nvCxnSpPr>
        <p:spPr>
          <a:xfrm>
            <a:off x="423171" y="3318669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9BD7414-9A1B-8F43-ADB2-096FA6175BE8}"/>
              </a:ext>
            </a:extLst>
          </p:cNvPr>
          <p:cNvCxnSpPr>
            <a:cxnSpLocks/>
          </p:cNvCxnSpPr>
          <p:nvPr userDrawn="1"/>
        </p:nvCxnSpPr>
        <p:spPr>
          <a:xfrm flipV="1">
            <a:off x="31811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6BBFB5B-EEE9-664B-8974-09F468851D3A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4390" y="2108563"/>
            <a:ext cx="0" cy="2420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Text 1" descr="Footer Text 1">
            <a:extLst>
              <a:ext uri="{FF2B5EF4-FFF2-40B4-BE49-F238E27FC236}">
                <a16:creationId xmlns:a16="http://schemas.microsoft.com/office/drawing/2014/main" id="{C2C53305-F3F2-584B-8515-1364A864DF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Footer Text 2" descr="Footer Text 2">
            <a:extLst>
              <a:ext uri="{FF2B5EF4-FFF2-40B4-BE49-F238E27FC236}">
                <a16:creationId xmlns:a16="http://schemas.microsoft.com/office/drawing/2014/main" id="{28826ED9-A7D4-5644-8EA8-1426CE1EBA7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3" name="Logo" descr="Logo">
            <a:extLst>
              <a:ext uri="{FF2B5EF4-FFF2-40B4-BE49-F238E27FC236}">
                <a16:creationId xmlns:a16="http://schemas.microsoft.com/office/drawing/2014/main" id="{08D40720-91AD-AF45-BAC3-147CE2ADB71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CB08A2A-9341-7F45-84BF-DC878AC48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 descr="Slide number">
            <a:extLst>
              <a:ext uri="{FF2B5EF4-FFF2-40B4-BE49-F238E27FC236}">
                <a16:creationId xmlns:a16="http://schemas.microsoft.com/office/drawing/2014/main" id="{03F3A79D-DB6D-2F4B-9012-04674A7C0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734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Description -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8C4497E-971E-C6EF-E6D4-F6BF3CA54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5" name="Headlin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IS ALL CAPS AT 20PTS</a:t>
            </a:r>
          </a:p>
        </p:txBody>
      </p:sp>
      <p:sp>
        <p:nvSpPr>
          <p:cNvPr id="9" name="Body Copy 1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298857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3" name="Body Copy 2"/>
          <p:cNvSpPr>
            <a:spLocks noGrp="1"/>
          </p:cNvSpPr>
          <p:nvPr>
            <p:ph idx="1" hasCustomPrompt="1"/>
          </p:nvPr>
        </p:nvSpPr>
        <p:spPr>
          <a:xfrm>
            <a:off x="3887390" y="614723"/>
            <a:ext cx="4803243" cy="3914785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10" name="Red Bottom Bar Footer Background">
            <a:extLst>
              <a:ext uri="{FF2B5EF4-FFF2-40B4-BE49-F238E27FC236}">
                <a16:creationId xmlns:a16="http://schemas.microsoft.com/office/drawing/2014/main" id="{91C36C70-6984-F844-9B89-610E280DB462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ooter Text 1">
            <a:extLst>
              <a:ext uri="{FF2B5EF4-FFF2-40B4-BE49-F238E27FC236}">
                <a16:creationId xmlns:a16="http://schemas.microsoft.com/office/drawing/2014/main" id="{66CE10C6-24F1-9C4E-90BB-62E54EF86F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Footer Text 2">
            <a:extLst>
              <a:ext uri="{FF2B5EF4-FFF2-40B4-BE49-F238E27FC236}">
                <a16:creationId xmlns:a16="http://schemas.microsoft.com/office/drawing/2014/main" id="{CF277811-1B33-C14C-AF48-5681448874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4" name="Logo">
            <a:extLst>
              <a:ext uri="{FF2B5EF4-FFF2-40B4-BE49-F238E27FC236}">
                <a16:creationId xmlns:a16="http://schemas.microsoft.com/office/drawing/2014/main" id="{D8CD58D3-E0E5-7E45-A69F-3F7F710BAC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3" name="Straight Line Connector">
            <a:extLst>
              <a:ext uri="{FF2B5EF4-FFF2-40B4-BE49-F238E27FC236}">
                <a16:creationId xmlns:a16="http://schemas.microsoft.com/office/drawing/2014/main" id="{3A092D5A-A769-B149-BAC0-55CC99431EDA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">
            <a:extLst>
              <a:ext uri="{FF2B5EF4-FFF2-40B4-BE49-F238E27FC236}">
                <a16:creationId xmlns:a16="http://schemas.microsoft.com/office/drawing/2014/main" id="{32C9CE65-BF18-1343-810D-4388E77B8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12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8856CDE-8B56-266A-74A8-118B704AFA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7989" y="614723"/>
            <a:ext cx="4362611" cy="3842729"/>
          </a:xfrm>
        </p:spPr>
        <p:txBody>
          <a:bodyPr>
            <a:normAutofit/>
          </a:bodyPr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Body copy is Arial at 10pts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25FB03C-64BB-E244-9F9A-5888AD7CA61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BAD528E-D07C-2E44-8CC6-93B2048C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547D5FA-C76C-0B45-BFA9-DF3904A8B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D6AD7C8-C0F8-344A-AB05-B7501F17FE53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F8AD3F-F663-7442-8072-EAE33D78FC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03BA3C6F-95DE-804F-9CB4-B0A70FDAFF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1881330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Background Graphic">
            <a:extLst>
              <a:ext uri="{FF2B5EF4-FFF2-40B4-BE49-F238E27FC236}">
                <a16:creationId xmlns:a16="http://schemas.microsoft.com/office/drawing/2014/main" id="{71E1B3B2-4E33-F788-6F57-907B0589708E}"/>
              </a:ext>
            </a:extLst>
          </p:cNvPr>
          <p:cNvGrpSpPr/>
          <p:nvPr userDrawn="1"/>
        </p:nvGrpSpPr>
        <p:grpSpPr>
          <a:xfrm>
            <a:off x="-61472" y="0"/>
            <a:ext cx="9205472" cy="5178078"/>
            <a:chOff x="-61472" y="-34578"/>
            <a:chExt cx="9205472" cy="5178078"/>
          </a:xfrm>
        </p:grpSpPr>
        <p:pic>
          <p:nvPicPr>
            <p:cNvPr id="3" name="AHA Centennial Branded Background Image" descr="A red and yellow background&#10;&#10;Description automatically generated">
              <a:extLst>
                <a:ext uri="{FF2B5EF4-FFF2-40B4-BE49-F238E27FC236}">
                  <a16:creationId xmlns:a16="http://schemas.microsoft.com/office/drawing/2014/main" id="{C6B7319B-3D00-2D26-7045-DF4E239B35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-61472" y="-34578"/>
              <a:ext cx="9205472" cy="5178078"/>
            </a:xfrm>
            <a:prstGeom prst="rect">
              <a:avLst/>
            </a:prstGeom>
          </p:spPr>
        </p:pic>
        <p:sp>
          <p:nvSpPr>
            <p:cNvPr id="13" name="#AHA24">
              <a:extLst>
                <a:ext uri="{FF2B5EF4-FFF2-40B4-BE49-F238E27FC236}">
                  <a16:creationId xmlns:a16="http://schemas.microsoft.com/office/drawing/2014/main" id="{91AE4E72-D6CE-B9DA-2CE2-14D35DA3D06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93924" y="4471636"/>
              <a:ext cx="1348385" cy="400171"/>
            </a:xfrm>
            <a:prstGeom prst="rect">
              <a:avLst/>
            </a:prstGeom>
          </p:spPr>
          <p:txBody>
            <a:bodyPr vert="horz" lIns="91440" tIns="45720" rIns="91440" bIns="45720" rtlCol="0" anchor="b">
              <a:noAutofit/>
            </a:bodyPr>
            <a:lstStyle>
              <a:lvl1pPr algn="l" defTabSz="685800" rtl="0" eaLnBrk="1" latinLnBrk="0" hangingPunct="1">
                <a:lnSpc>
                  <a:spcPts val="4000"/>
                </a:lnSpc>
                <a:spcBef>
                  <a:spcPct val="0"/>
                </a:spcBef>
                <a:buNone/>
                <a:defRPr sz="4000" kern="1200">
                  <a:solidFill>
                    <a:schemeClr val="bg1"/>
                  </a:solidFill>
                  <a:latin typeface="Lub Dub Medium" panose="020B0603030403020204" pitchFamily="34" charset="77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#</a:t>
              </a:r>
              <a:r>
                <a:rPr lang="en-US" sz="1600" b="0" i="0" dirty="0">
                  <a:solidFill>
                    <a:schemeClr val="bg1"/>
                  </a:solidFill>
                  <a:latin typeface="Arial" panose="020B0604020202020204" pitchFamily="34" charset="0"/>
                </a:rPr>
                <a:t>AHA24</a:t>
              </a:r>
            </a:p>
          </p:txBody>
        </p:sp>
        <p:pic>
          <p:nvPicPr>
            <p:cNvPr id="12" name="AHA Bold Hearts Logo">
              <a:extLst>
                <a:ext uri="{FF2B5EF4-FFF2-40B4-BE49-F238E27FC236}">
                  <a16:creationId xmlns:a16="http://schemas.microsoft.com/office/drawing/2014/main" id="{3B9E2EC7-EA8E-2B4C-1733-22A1E5BD95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204517" y="209890"/>
              <a:ext cx="648159" cy="612292"/>
            </a:xfrm>
            <a:prstGeom prst="rect">
              <a:avLst/>
            </a:prstGeom>
          </p:spPr>
        </p:pic>
      </p:grpSp>
      <p:sp>
        <p:nvSpPr>
          <p:cNvPr id="17" name="Section Number" descr="Section number">
            <a:extLst>
              <a:ext uri="{FF2B5EF4-FFF2-40B4-BE49-F238E27FC236}">
                <a16:creationId xmlns:a16="http://schemas.microsoft.com/office/drawing/2014/main" id="{3AB1FEA1-9B68-F95B-5D90-13F2C14953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602" y="1445693"/>
            <a:ext cx="1698747" cy="1653063"/>
          </a:xfrm>
        </p:spPr>
        <p:txBody>
          <a:bodyPr>
            <a:noAutofit/>
          </a:bodyPr>
          <a:lstStyle>
            <a:lvl1pPr algn="l">
              <a:defRPr sz="8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5" name="Section Title" descr="Section title ">
            <a:extLst>
              <a:ext uri="{FF2B5EF4-FFF2-40B4-BE49-F238E27FC236}">
                <a16:creationId xmlns:a16="http://schemas.microsoft.com/office/drawing/2014/main" id="{7F56B85B-9113-0166-079D-DDAE66D620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4349" y="1626884"/>
            <a:ext cx="4583923" cy="1530082"/>
          </a:xfrm>
        </p:spPr>
        <p:txBody>
          <a:bodyPr anchor="t">
            <a:normAutofit/>
          </a:bodyPr>
          <a:lstStyle>
            <a:lvl1pPr algn="l">
              <a:lnSpc>
                <a:spcPts val="4000"/>
              </a:lnSpc>
              <a:defRPr sz="3200" b="0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TITLE, ARIAL BLACK, ALL CAPS 32 PTS</a:t>
            </a:r>
          </a:p>
        </p:txBody>
      </p:sp>
    </p:spTree>
    <p:extLst>
      <p:ext uri="{BB962C8B-B14F-4D97-AF65-F5344CB8AC3E}">
        <p14:creationId xmlns:p14="http://schemas.microsoft.com/office/powerpoint/2010/main" val="24629225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Description -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AAF8061B-CBC6-C7EE-2780-304A426EE1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3" name="Photo Placeholder"/>
          <p:cNvSpPr>
            <a:spLocks noGrp="1"/>
          </p:cNvSpPr>
          <p:nvPr>
            <p:ph idx="1" hasCustomPrompt="1"/>
          </p:nvPr>
        </p:nvSpPr>
        <p:spPr>
          <a:xfrm>
            <a:off x="0" y="1"/>
            <a:ext cx="5236000" cy="514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algn="l"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Photo</a:t>
            </a:r>
          </a:p>
        </p:txBody>
      </p:sp>
      <p:sp>
        <p:nvSpPr>
          <p:cNvPr id="15" name="Page Title">
            <a:extLst>
              <a:ext uri="{FF2B5EF4-FFF2-40B4-BE49-F238E27FC236}">
                <a16:creationId xmlns:a16="http://schemas.microsoft.com/office/drawing/2014/main" id="{FC2F8558-E6DB-004E-A03C-EA462CF6430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25286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275FFA47-9D3C-304F-B1AD-52D413E045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725287" y="1540933"/>
            <a:ext cx="2965346" cy="291651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8" name="Footer Placeholder ">
            <a:extLst>
              <a:ext uri="{FF2B5EF4-FFF2-40B4-BE49-F238E27FC236}">
                <a16:creationId xmlns:a16="http://schemas.microsoft.com/office/drawing/2014/main" id="{F158AF67-9967-EF42-85B9-D848F8100E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5" name="Text Placeholder in footer">
            <a:extLst>
              <a:ext uri="{FF2B5EF4-FFF2-40B4-BE49-F238E27FC236}">
                <a16:creationId xmlns:a16="http://schemas.microsoft.com/office/drawing/2014/main" id="{0F0B4CCC-056A-DB46-832F-2B61D39AEF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4" name="Logo Placeholder in footer">
            <a:extLst>
              <a:ext uri="{FF2B5EF4-FFF2-40B4-BE49-F238E27FC236}">
                <a16:creationId xmlns:a16="http://schemas.microsoft.com/office/drawing/2014/main" id="{190059EC-225E-9B45-8BE7-52DC1BDEF7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3" name="Vertical Line Connector">
            <a:extLst>
              <a:ext uri="{FF2B5EF4-FFF2-40B4-BE49-F238E27FC236}">
                <a16:creationId xmlns:a16="http://schemas.microsoft.com/office/drawing/2014/main" id="{B7DC13AB-CC8B-F449-8219-6093A5F4E8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Slide Number ">
            <a:extLst>
              <a:ext uri="{FF2B5EF4-FFF2-40B4-BE49-F238E27FC236}">
                <a16:creationId xmlns:a16="http://schemas.microsoft.com/office/drawing/2014/main" id="{EEEFBD87-2F27-B545-98FB-006AA9B34B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798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ge Title">
            <a:extLst>
              <a:ext uri="{FF2B5EF4-FFF2-40B4-BE49-F238E27FC236}">
                <a16:creationId xmlns:a16="http://schemas.microsoft.com/office/drawing/2014/main" id="{0045DB72-C43B-A649-8162-F4D1DC0FF0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990" y="613992"/>
            <a:ext cx="2965346" cy="80682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HEADER TITLE ALL CAPS AT 20PTS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7991" y="1540933"/>
            <a:ext cx="2965346" cy="309179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8DAC4667-50DA-AC7F-142E-AD67244DAB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47513" y="1"/>
            <a:ext cx="6696487" cy="5143501"/>
          </a:xfrm>
          <a:custGeom>
            <a:avLst/>
            <a:gdLst>
              <a:gd name="connsiteX0" fmla="*/ 3293152 w 6696487"/>
              <a:gd name="connsiteY0" fmla="*/ 0 h 5143501"/>
              <a:gd name="connsiteX1" fmla="*/ 6696487 w 6696487"/>
              <a:gd name="connsiteY1" fmla="*/ 0 h 5143501"/>
              <a:gd name="connsiteX2" fmla="*/ 6696487 w 6696487"/>
              <a:gd name="connsiteY2" fmla="*/ 5143500 h 5143501"/>
              <a:gd name="connsiteX3" fmla="*/ 5344766 w 6696487"/>
              <a:gd name="connsiteY3" fmla="*/ 5143500 h 5143501"/>
              <a:gd name="connsiteX4" fmla="*/ 5344766 w 6696487"/>
              <a:gd name="connsiteY4" fmla="*/ 5143501 h 5143501"/>
              <a:gd name="connsiteX5" fmla="*/ 0 w 6696487"/>
              <a:gd name="connsiteY5" fmla="*/ 5143501 h 5143501"/>
              <a:gd name="connsiteX6" fmla="*/ 94249 w 6696487"/>
              <a:gd name="connsiteY6" fmla="*/ 5051623 h 5143501"/>
              <a:gd name="connsiteX7" fmla="*/ 2218977 w 6696487"/>
              <a:gd name="connsiteY7" fmla="*/ 206241 h 5143501"/>
              <a:gd name="connsiteX8" fmla="*/ 2238094 w 6696487"/>
              <a:gd name="connsiteY8" fmla="*/ 1 h 5143501"/>
              <a:gd name="connsiteX9" fmla="*/ 3293152 w 6696487"/>
              <a:gd name="connsiteY9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96487" h="5143501">
                <a:moveTo>
                  <a:pt x="3293152" y="0"/>
                </a:moveTo>
                <a:lnTo>
                  <a:pt x="6696487" y="0"/>
                </a:lnTo>
                <a:lnTo>
                  <a:pt x="6696487" y="5143500"/>
                </a:lnTo>
                <a:lnTo>
                  <a:pt x="5344766" y="5143500"/>
                </a:lnTo>
                <a:lnTo>
                  <a:pt x="5344766" y="5143501"/>
                </a:lnTo>
                <a:lnTo>
                  <a:pt x="0" y="5143501"/>
                </a:lnTo>
                <a:lnTo>
                  <a:pt x="94249" y="5051623"/>
                </a:lnTo>
                <a:cubicBezTo>
                  <a:pt x="1212508" y="3905176"/>
                  <a:pt x="1998612" y="2183310"/>
                  <a:pt x="2218977" y="206241"/>
                </a:cubicBezTo>
                <a:lnTo>
                  <a:pt x="2238094" y="1"/>
                </a:lnTo>
                <a:lnTo>
                  <a:pt x="3293152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EBD2ACE-9AD9-FD09-2C49-A363F2380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07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Photos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 noChangeAspect="1"/>
          </p:cNvSpPr>
          <p:nvPr>
            <p:ph type="pic" idx="1"/>
          </p:nvPr>
        </p:nvSpPr>
        <p:spPr>
          <a:xfrm>
            <a:off x="182881" y="184149"/>
            <a:ext cx="37998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Red Rectangle">
            <a:extLst>
              <a:ext uri="{FF2B5EF4-FFF2-40B4-BE49-F238E27FC236}">
                <a16:creationId xmlns:a16="http://schemas.microsoft.com/office/drawing/2014/main" id="{22367E71-969D-4942-BCB8-C6EA3BEFC946}"/>
              </a:ext>
            </a:extLst>
          </p:cNvPr>
          <p:cNvSpPr/>
          <p:nvPr userDrawn="1"/>
        </p:nvSpPr>
        <p:spPr>
          <a:xfrm>
            <a:off x="4185919" y="184149"/>
            <a:ext cx="22860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ge Titl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9325" y="373063"/>
            <a:ext cx="1932413" cy="422804"/>
          </a:xfrm>
        </p:spPr>
        <p:txBody>
          <a:bodyPr>
            <a:noAutofit/>
          </a:bodyPr>
          <a:lstStyle>
            <a:lvl1pPr>
              <a:defRPr sz="1400" b="1">
                <a:solidFill>
                  <a:schemeClr val="bg1"/>
                </a:solidFill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is bold at 12-14pts</a:t>
            </a:r>
          </a:p>
        </p:txBody>
      </p:sp>
      <p:sp>
        <p:nvSpPr>
          <p:cNvPr id="9" name="Body Copy Textbox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349854" y="900545"/>
            <a:ext cx="1932413" cy="1440873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  <a:lvl2pPr>
              <a:defRPr sz="1000">
                <a:solidFill>
                  <a:schemeClr val="bg1"/>
                </a:solidFill>
              </a:defRPr>
            </a:lvl2pPr>
            <a:lvl3pPr>
              <a:defRPr sz="1000">
                <a:solidFill>
                  <a:schemeClr val="bg1"/>
                </a:solidFill>
              </a:defRPr>
            </a:lvl3pPr>
            <a:lvl4pPr>
              <a:defRPr sz="1000">
                <a:solidFill>
                  <a:schemeClr val="bg1"/>
                </a:solidFill>
              </a:defRPr>
            </a:lvl4pPr>
            <a:lvl5pPr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at 10pts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49294975-E3E6-C648-9CA2-6F190BDE541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59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A28BD7C-47CD-6745-8B8D-62BCC849D99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75119" y="184149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81F2C5C7-0437-A34D-9353-1372F6F8AB8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5119" y="2656415"/>
            <a:ext cx="2286000" cy="2286000"/>
          </a:xfrm>
          <a:solidFill>
            <a:schemeClr val="bg2"/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3672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oto Placeholder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82881" y="184149"/>
            <a:ext cx="8778238" cy="4758267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l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 &gt; right-click image &gt; send to back</a:t>
            </a:r>
          </a:p>
        </p:txBody>
      </p:sp>
      <p:sp>
        <p:nvSpPr>
          <p:cNvPr id="4" name="White Rectangle">
            <a:extLst>
              <a:ext uri="{FF2B5EF4-FFF2-40B4-BE49-F238E27FC236}">
                <a16:creationId xmlns:a16="http://schemas.microsoft.com/office/drawing/2014/main" id="{67A3357E-9A90-C04F-AC39-A75CDBC19F8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62000" y="971550"/>
            <a:ext cx="2286000" cy="320040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Box</a:t>
            </a:r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5724" y="1218672"/>
            <a:ext cx="1932413" cy="676802"/>
          </a:xfrm>
        </p:spPr>
        <p:txBody>
          <a:bodyPr>
            <a:noAutofit/>
          </a:bodyPr>
          <a:lstStyle>
            <a:lvl1pPr>
              <a:defRPr sz="1400" b="1" i="0" cap="all" baseline="0">
                <a:solidFill>
                  <a:schemeClr val="accent1"/>
                </a:solidFill>
                <a:latin typeface="+mn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Title is Arial bold at 12-14pts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46253" y="1895474"/>
            <a:ext cx="1932413" cy="2097086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000">
                <a:solidFill>
                  <a:schemeClr val="tx1"/>
                </a:solidFill>
              </a:defRPr>
            </a:lvl1pPr>
            <a:lvl2pPr>
              <a:defRPr sz="1000">
                <a:solidFill>
                  <a:schemeClr val="tx1"/>
                </a:solidFill>
              </a:defRPr>
            </a:lvl2pPr>
            <a:lvl3pPr>
              <a:defRPr sz="1000">
                <a:solidFill>
                  <a:schemeClr val="tx1"/>
                </a:solidFill>
              </a:defRPr>
            </a:lvl3pPr>
            <a:lvl4pPr>
              <a:defRPr sz="1000">
                <a:solidFill>
                  <a:schemeClr val="tx1"/>
                </a:solidFill>
              </a:defRPr>
            </a:lvl4pPr>
            <a:lvl5pPr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Body copy is Arial at 10pts</a:t>
            </a:r>
          </a:p>
        </p:txBody>
      </p:sp>
    </p:spTree>
    <p:extLst>
      <p:ext uri="{BB962C8B-B14F-4D97-AF65-F5344CB8AC3E}">
        <p14:creationId xmlns:p14="http://schemas.microsoft.com/office/powerpoint/2010/main" val="59174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572001" y="-1"/>
            <a:ext cx="4572000" cy="5143499"/>
          </a:xfrm>
          <a:solidFill>
            <a:schemeClr val="bg2"/>
          </a:solidFill>
        </p:spPr>
        <p:txBody>
          <a:bodyPr anchor="t">
            <a:normAutofit/>
          </a:bodyPr>
          <a:lstStyle>
            <a:lvl1pPr marL="0" indent="0" algn="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Picture</a:t>
            </a:r>
          </a:p>
        </p:txBody>
      </p:sp>
      <p:sp>
        <p:nvSpPr>
          <p:cNvPr id="6" name="Background Graphic">
            <a:extLst>
              <a:ext uri="{FF2B5EF4-FFF2-40B4-BE49-F238E27FC236}">
                <a16:creationId xmlns:a16="http://schemas.microsoft.com/office/drawing/2014/main" id="{C336D1C2-4E30-ACF6-F2ED-CA5FA9FB4233}"/>
              </a:ext>
            </a:extLst>
          </p:cNvPr>
          <p:cNvSpPr/>
          <p:nvPr userDrawn="1"/>
        </p:nvSpPr>
        <p:spPr>
          <a:xfrm>
            <a:off x="0" y="-1"/>
            <a:ext cx="7336840" cy="5143500"/>
          </a:xfrm>
          <a:custGeom>
            <a:avLst/>
            <a:gdLst>
              <a:gd name="connsiteX0" fmla="*/ 0 w 7336840"/>
              <a:gd name="connsiteY0" fmla="*/ 0 h 5143500"/>
              <a:gd name="connsiteX1" fmla="*/ 7336840 w 7336840"/>
              <a:gd name="connsiteY1" fmla="*/ 0 h 5143500"/>
              <a:gd name="connsiteX2" fmla="*/ 7245529 w 7336840"/>
              <a:gd name="connsiteY2" fmla="*/ 101208 h 5143500"/>
              <a:gd name="connsiteX3" fmla="*/ 4680096 w 7336840"/>
              <a:gd name="connsiteY3" fmla="*/ 5091348 h 5143500"/>
              <a:gd name="connsiteX4" fmla="*/ 4667806 w 7336840"/>
              <a:gd name="connsiteY4" fmla="*/ 5143500 h 5143500"/>
              <a:gd name="connsiteX5" fmla="*/ 0 w 7336840"/>
              <a:gd name="connsiteY5" fmla="*/ 5143499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36840" h="5143500">
                <a:moveTo>
                  <a:pt x="0" y="0"/>
                </a:moveTo>
                <a:lnTo>
                  <a:pt x="7336840" y="0"/>
                </a:lnTo>
                <a:lnTo>
                  <a:pt x="7245529" y="101208"/>
                </a:lnTo>
                <a:cubicBezTo>
                  <a:pt x="6060066" y="1463063"/>
                  <a:pt x="5165057" y="3173343"/>
                  <a:pt x="4680096" y="5091348"/>
                </a:cubicBezTo>
                <a:lnTo>
                  <a:pt x="4667806" y="5143500"/>
                </a:lnTo>
                <a:lnTo>
                  <a:pt x="0" y="514349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Headline">
            <a:extLst>
              <a:ext uri="{FF2B5EF4-FFF2-40B4-BE49-F238E27FC236}">
                <a16:creationId xmlns:a16="http://schemas.microsoft.com/office/drawing/2014/main" id="{002268EC-C85F-134D-AA45-4C26B9405E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5382" y="744718"/>
            <a:ext cx="4428532" cy="1014412"/>
          </a:xfrm>
        </p:spPr>
        <p:txBody>
          <a:bodyPr anchor="t">
            <a:noAutofit/>
          </a:bodyPr>
          <a:lstStyle>
            <a:lvl1pPr algn="l">
              <a:lnSpc>
                <a:spcPct val="110000"/>
              </a:lnSpc>
              <a:defRPr sz="2500" b="1" i="0" cap="all" baseline="0">
                <a:solidFill>
                  <a:schemeClr val="bg1"/>
                </a:solidFill>
                <a:latin typeface="+mj-lt"/>
              </a:defRPr>
            </a:lvl1pPr>
            <a:lvl2pPr>
              <a:defRPr sz="1700" b="1">
                <a:solidFill>
                  <a:schemeClr val="bg1"/>
                </a:solidFill>
              </a:defRPr>
            </a:lvl2pPr>
            <a:lvl3pPr>
              <a:defRPr sz="1700" b="1">
                <a:solidFill>
                  <a:schemeClr val="bg1"/>
                </a:solidFill>
              </a:defRPr>
            </a:lvl3pPr>
            <a:lvl4pPr>
              <a:defRPr sz="1700" b="1">
                <a:solidFill>
                  <a:schemeClr val="bg1"/>
                </a:solidFill>
              </a:defRPr>
            </a:lvl4pPr>
            <a:lvl5pPr>
              <a:defRPr sz="17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TITLE ALL CAPS AT 25 PTS</a:t>
            </a:r>
          </a:p>
        </p:txBody>
      </p:sp>
      <p:sp>
        <p:nvSpPr>
          <p:cNvPr id="9" name="Body Copy">
            <a:extLst>
              <a:ext uri="{FF2B5EF4-FFF2-40B4-BE49-F238E27FC236}">
                <a16:creationId xmlns:a16="http://schemas.microsoft.com/office/drawing/2014/main" id="{43652382-1180-0543-BEF0-D1CEF8E16B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5382" y="1865234"/>
            <a:ext cx="4428532" cy="2659632"/>
          </a:xfrm>
        </p:spPr>
        <p:txBody>
          <a:bodyPr anchor="t"/>
          <a:lstStyle>
            <a:lvl1pPr algn="l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tx1"/>
                </a:solidFill>
              </a:defRPr>
            </a:lvl2pPr>
            <a:lvl3pPr algn="ctr">
              <a:defRPr>
                <a:solidFill>
                  <a:schemeClr val="tx1"/>
                </a:solidFill>
              </a:defRPr>
            </a:lvl3pPr>
            <a:lvl4pPr algn="ctr">
              <a:defRPr>
                <a:solidFill>
                  <a:schemeClr val="tx1"/>
                </a:solidFill>
              </a:defRPr>
            </a:lvl4pPr>
            <a:lvl5pPr algn="ct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Description is Arial at 12pts</a:t>
            </a:r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6446692A-AFF5-BF40-844E-2040B93DC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450C0842-FD01-2A24-D27B-17CE1609CA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149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C0D333BE-9223-8CC0-F33B-41FA75E1B7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6877210" cy="977010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0" name="Subhead">
            <a:extLst>
              <a:ext uri="{FF2B5EF4-FFF2-40B4-BE49-F238E27FC236}">
                <a16:creationId xmlns:a16="http://schemas.microsoft.com/office/drawing/2014/main" id="{CF097492-6E69-214B-BD02-CA15B4A9F8F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7" name="Caption">
            <a:extLst>
              <a:ext uri="{FF2B5EF4-FFF2-40B4-BE49-F238E27FC236}">
                <a16:creationId xmlns:a16="http://schemas.microsoft.com/office/drawing/2014/main" id="{92B44ECE-86B5-1546-90EE-B76F644328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990" y="4069460"/>
            <a:ext cx="5505610" cy="273845"/>
          </a:xfrm>
        </p:spPr>
        <p:txBody>
          <a:bodyPr/>
          <a:lstStyle>
            <a:lvl1pPr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Caption is </a:t>
            </a:r>
            <a:r>
              <a:rPr lang="en-US" dirty="0" err="1"/>
              <a:t>Arizl</a:t>
            </a:r>
            <a:r>
              <a:rPr lang="en-US" dirty="0"/>
              <a:t> bold at 12pts </a:t>
            </a:r>
          </a:p>
        </p:txBody>
      </p:sp>
      <p:sp>
        <p:nvSpPr>
          <p:cNvPr id="16" name="Bottom Red Bar in Footer">
            <a:extLst>
              <a:ext uri="{FF2B5EF4-FFF2-40B4-BE49-F238E27FC236}">
                <a16:creationId xmlns:a16="http://schemas.microsoft.com/office/drawing/2014/main" id="{9E9AED67-7B86-D945-92A3-1DFD0097E806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ooter Text 1">
            <a:extLst>
              <a:ext uri="{FF2B5EF4-FFF2-40B4-BE49-F238E27FC236}">
                <a16:creationId xmlns:a16="http://schemas.microsoft.com/office/drawing/2014/main" id="{0F4EB02C-6FE6-1A47-8022-01232D336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Footer Text 2">
            <a:extLst>
              <a:ext uri="{FF2B5EF4-FFF2-40B4-BE49-F238E27FC236}">
                <a16:creationId xmlns:a16="http://schemas.microsoft.com/office/drawing/2014/main" id="{3C09F44B-8C8C-DA42-8499-36D5643DD8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F9DE25A6-E189-8944-8155-DBC98DE156C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9" name="Vertical Line Connector">
            <a:extLst>
              <a:ext uri="{FF2B5EF4-FFF2-40B4-BE49-F238E27FC236}">
                <a16:creationId xmlns:a16="http://schemas.microsoft.com/office/drawing/2014/main" id="{E09C871F-FF2C-6445-9A92-4B74224E91E9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">
            <a:extLst>
              <a:ext uri="{FF2B5EF4-FFF2-40B4-BE49-F238E27FC236}">
                <a16:creationId xmlns:a16="http://schemas.microsoft.com/office/drawing/2014/main" id="{6C8ED1C2-16C7-D946-9CE1-ADDDF3A5E0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612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193B206-6AB0-B3A7-BD19-3022B0022D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85A5A6C-7113-A84B-B468-838B588EFB3F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5A25DF4-2387-0B45-86B4-88EF29F6D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1F02F99-B2C6-D040-908D-3EC8E64D8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A8C73E0-5612-A34F-83E7-5E80DDE8939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FD6C24FD-33DC-5D4C-83BA-8086C7E5B4E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FC97E5A5-D2BC-7840-BED8-2470B465D5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</p:spTree>
    <p:extLst>
      <p:ext uri="{BB962C8B-B14F-4D97-AF65-F5344CB8AC3E}">
        <p14:creationId xmlns:p14="http://schemas.microsoft.com/office/powerpoint/2010/main" val="3944094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D16AC3C-4B68-12E1-8771-122A52890A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12" name="Footer Text 1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0" name="Footer Text 2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9" name="Logo Placeholder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8" name="Straight Line Connector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9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ackground Graphic" descr="A red and orange curved lines&#10;&#10;Description automatically generated">
            <a:extLst>
              <a:ext uri="{FF2B5EF4-FFF2-40B4-BE49-F238E27FC236}">
                <a16:creationId xmlns:a16="http://schemas.microsoft.com/office/drawing/2014/main" id="{5532E949-322C-B247-93CB-48C35CC0A3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hank You">
            <a:extLst>
              <a:ext uri="{FF2B5EF4-FFF2-40B4-BE49-F238E27FC236}">
                <a16:creationId xmlns:a16="http://schemas.microsoft.com/office/drawing/2014/main" id="{EDB74ED7-A2D1-DAB8-57FB-64C08F97A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614" y="91974"/>
            <a:ext cx="4525513" cy="2354940"/>
          </a:xfrm>
        </p:spPr>
        <p:txBody>
          <a:bodyPr anchor="b">
            <a:noAutofit/>
          </a:bodyPr>
          <a:lstStyle>
            <a:lvl1pPr algn="l">
              <a:lnSpc>
                <a:spcPts val="4000"/>
              </a:lnSpc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Line">
            <a:extLst>
              <a:ext uri="{FF2B5EF4-FFF2-40B4-BE49-F238E27FC236}">
                <a16:creationId xmlns:a16="http://schemas.microsoft.com/office/drawing/2014/main" id="{979FFF99-5798-42F6-A83F-DDC0F6F65A9E}"/>
              </a:ext>
            </a:extLst>
          </p:cNvPr>
          <p:cNvCxnSpPr>
            <a:cxnSpLocks/>
          </p:cNvCxnSpPr>
          <p:nvPr userDrawn="1"/>
        </p:nvCxnSpPr>
        <p:spPr>
          <a:xfrm>
            <a:off x="651684" y="2524910"/>
            <a:ext cx="4105960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cientific Sessions Logo">
            <a:extLst>
              <a:ext uri="{FF2B5EF4-FFF2-40B4-BE49-F238E27FC236}">
                <a16:creationId xmlns:a16="http://schemas.microsoft.com/office/drawing/2014/main" id="{1BF2AF87-698A-AE4A-B2CE-BCF5841E8A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651684" y="2839617"/>
            <a:ext cx="1386658" cy="439768"/>
          </a:xfrm>
          <a:prstGeom prst="rect">
            <a:avLst/>
          </a:prstGeom>
        </p:spPr>
      </p:pic>
      <p:pic>
        <p:nvPicPr>
          <p:cNvPr id="12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EE352D9C-FB7C-C6B8-60C2-63158DEDADA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95153" y="2735906"/>
            <a:ext cx="635483" cy="600318"/>
          </a:xfrm>
          <a:prstGeom prst="rect">
            <a:avLst/>
          </a:prstGeom>
        </p:spPr>
      </p:pic>
      <p:sp>
        <p:nvSpPr>
          <p:cNvPr id="9" name="#AHA24">
            <a:extLst>
              <a:ext uri="{FF2B5EF4-FFF2-40B4-BE49-F238E27FC236}">
                <a16:creationId xmlns:a16="http://schemas.microsoft.com/office/drawing/2014/main" id="{5C0CC13C-42C2-5B49-990C-29ED9A2D3161}"/>
              </a:ext>
            </a:extLst>
          </p:cNvPr>
          <p:cNvSpPr txBox="1">
            <a:spLocks/>
          </p:cNvSpPr>
          <p:nvPr userDrawn="1"/>
        </p:nvSpPr>
        <p:spPr>
          <a:xfrm>
            <a:off x="3409259" y="2859415"/>
            <a:ext cx="1348385" cy="400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 algn="r"/>
            <a:r>
              <a:rPr lang="en-US" sz="1500" b="0" i="0" dirty="0">
                <a:solidFill>
                  <a:schemeClr val="tx1"/>
                </a:solidFill>
                <a:latin typeface="Arial" panose="020B0604020202020204" pitchFamily="34" charset="0"/>
              </a:rPr>
              <a:t>#AHA24</a:t>
            </a:r>
          </a:p>
        </p:txBody>
      </p:sp>
    </p:spTree>
    <p:extLst>
      <p:ext uri="{BB962C8B-B14F-4D97-AF65-F5344CB8AC3E}">
        <p14:creationId xmlns:p14="http://schemas.microsoft.com/office/powerpoint/2010/main" val="26837333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7C027FD-AEE3-4245-935E-BF3BF1B925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0752" y="1070854"/>
            <a:ext cx="4289354" cy="528655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spcBef>
                <a:spcPts val="0"/>
              </a:spcBef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942975" indent="0">
              <a:buNone/>
              <a:defRPr/>
            </a:lvl4pPr>
            <a:lvl5pPr marL="1200150" indent="0">
              <a:buNone/>
              <a:defRPr/>
            </a:lvl5pPr>
          </a:lstStyle>
          <a:p>
            <a:pPr lvl="0"/>
            <a:r>
              <a:rPr lang="en-US" dirty="0"/>
              <a:t>Authors’ Names Here; can extend to three lines or more as necessary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27A3CB85-C329-64F2-C940-DD1EE1D8CA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0751" y="1800449"/>
            <a:ext cx="4782507" cy="1015787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 Here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9CAE54-D176-D13A-4F44-0A8C77DAA22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0803" y="2959576"/>
            <a:ext cx="4289303" cy="727102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5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Make the subtitle regular weight and 20 pt. Please adjust position on slide to accommodate article title.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119AA6-E9F9-B303-4D83-00B9B09463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3232" y="3830017"/>
            <a:ext cx="4286873" cy="410936"/>
          </a:xfrm>
          <a:prstGeom prst="rect">
            <a:avLst/>
          </a:prstGeom>
        </p:spPr>
        <p:txBody>
          <a:bodyPr lIns="0" tIns="0" bIns="0" anchor="b" anchorCtr="0"/>
          <a:lstStyle>
            <a:lvl1pPr marL="0" indent="0">
              <a:buFontTx/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Published Online Month Day, Year</a:t>
            </a:r>
            <a:br>
              <a:rPr lang="en-US" dirty="0"/>
            </a:br>
            <a:r>
              <a:rPr lang="en-US" dirty="0"/>
              <a:t>Meeting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01555C-AFB9-BEF4-B118-9E8DC2C42034}"/>
              </a:ext>
            </a:extLst>
          </p:cNvPr>
          <p:cNvSpPr txBox="1"/>
          <p:nvPr userDrawn="1"/>
        </p:nvSpPr>
        <p:spPr>
          <a:xfrm>
            <a:off x="5993296" y="4238274"/>
            <a:ext cx="243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00000"/>
                </a:solidFill>
                <a:latin typeface="HelveticaNeueLT Pro 55 Roman" panose="020B0604020202020204" pitchFamily="34" charset="77"/>
              </a:rPr>
              <a:t>Scan to learn more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8E0B9E1-8994-CA56-5E40-98D3C7BA90DF}"/>
              </a:ext>
            </a:extLst>
          </p:cNvPr>
          <p:cNvSpPr/>
          <p:nvPr userDrawn="1"/>
        </p:nvSpPr>
        <p:spPr>
          <a:xfrm>
            <a:off x="6608230" y="2385918"/>
            <a:ext cx="1207604" cy="12076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9" name="Picture 8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C07BB69D-0DAD-9AE7-D3E7-4A076A7077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370" y="4803965"/>
            <a:ext cx="871367" cy="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725854" y="614723"/>
            <a:ext cx="4134010" cy="43088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OVERVIEW</a:t>
            </a:r>
          </a:p>
        </p:txBody>
      </p:sp>
      <p:sp>
        <p:nvSpPr>
          <p:cNvPr id="16" name="Section Title 1">
            <a:extLst>
              <a:ext uri="{FF2B5EF4-FFF2-40B4-BE49-F238E27FC236}">
                <a16:creationId xmlns:a16="http://schemas.microsoft.com/office/drawing/2014/main" id="{BDE20D5A-7A0A-7942-8181-49182956A3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854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7" name="Section Title 2">
            <a:extLst>
              <a:ext uri="{FF2B5EF4-FFF2-40B4-BE49-F238E27FC236}">
                <a16:creationId xmlns:a16="http://schemas.microsoft.com/office/drawing/2014/main" id="{5F83694E-3CBA-8E4C-BA3A-E8737D97BC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5854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8" name="Section Title 3">
            <a:extLst>
              <a:ext uri="{FF2B5EF4-FFF2-40B4-BE49-F238E27FC236}">
                <a16:creationId xmlns:a16="http://schemas.microsoft.com/office/drawing/2014/main" id="{93A2D9D6-4C2D-5644-B032-0EB60965587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5854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0" name="Section Title 4">
            <a:extLst>
              <a:ext uri="{FF2B5EF4-FFF2-40B4-BE49-F238E27FC236}">
                <a16:creationId xmlns:a16="http://schemas.microsoft.com/office/drawing/2014/main" id="{9A731685-2B28-FC4E-B526-710512888A1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6965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1" name="Section Title 5">
            <a:extLst>
              <a:ext uri="{FF2B5EF4-FFF2-40B4-BE49-F238E27FC236}">
                <a16:creationId xmlns:a16="http://schemas.microsoft.com/office/drawing/2014/main" id="{94CD233F-C2E5-4542-9A2C-BCFA9F561C1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6965" y="3746851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3" name="Section Title 6">
            <a:extLst>
              <a:ext uri="{FF2B5EF4-FFF2-40B4-BE49-F238E27FC236}">
                <a16:creationId xmlns:a16="http://schemas.microsoft.com/office/drawing/2014/main" id="{E3BA4AAB-3B49-2C4D-B8C3-798DFFD555B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44201" y="1320330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4" name="Section Title 7">
            <a:extLst>
              <a:ext uri="{FF2B5EF4-FFF2-40B4-BE49-F238E27FC236}">
                <a16:creationId xmlns:a16="http://schemas.microsoft.com/office/drawing/2014/main" id="{1D60067C-731E-9648-B342-43C7239F111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44201" y="1927432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5" name="Section Title 8">
            <a:extLst>
              <a:ext uri="{FF2B5EF4-FFF2-40B4-BE49-F238E27FC236}">
                <a16:creationId xmlns:a16="http://schemas.microsoft.com/office/drawing/2014/main" id="{D75C609B-2858-7C45-8CE5-6212F5D8D5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4201" y="253453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12" name="Section Title 9">
            <a:extLst>
              <a:ext uri="{FF2B5EF4-FFF2-40B4-BE49-F238E27FC236}">
                <a16:creationId xmlns:a16="http://schemas.microsoft.com/office/drawing/2014/main" id="{56596EAB-F026-B147-8900-63F5E69E416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201" y="3139749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25" name="Section Title 10">
            <a:extLst>
              <a:ext uri="{FF2B5EF4-FFF2-40B4-BE49-F238E27FC236}">
                <a16:creationId xmlns:a16="http://schemas.microsoft.com/office/drawing/2014/main" id="{C745BDBF-EE7A-014E-B736-0750AA47F5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244201" y="3741224"/>
            <a:ext cx="2055666" cy="430887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/>
              <a:t>Section Title</a:t>
            </a:r>
            <a:br>
              <a:rPr lang="en-US" dirty="0"/>
            </a:br>
            <a:r>
              <a:rPr lang="en-US" dirty="0"/>
              <a:t>Slide #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25AE220C-1247-0B10-CC0A-F822B1D7494D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572001" y="-6379"/>
            <a:ext cx="4571999" cy="5146743"/>
          </a:xfrm>
          <a:custGeom>
            <a:avLst/>
            <a:gdLst>
              <a:gd name="connsiteX0" fmla="*/ 3295228 w 4571999"/>
              <a:gd name="connsiteY0" fmla="*/ 0 h 5146743"/>
              <a:gd name="connsiteX1" fmla="*/ 4571999 w 4571999"/>
              <a:gd name="connsiteY1" fmla="*/ 0 h 5146743"/>
              <a:gd name="connsiteX2" fmla="*/ 4571999 w 4571999"/>
              <a:gd name="connsiteY2" fmla="*/ 5146743 h 5146743"/>
              <a:gd name="connsiteX3" fmla="*/ 0 w 4571999"/>
              <a:gd name="connsiteY3" fmla="*/ 5146743 h 5146743"/>
              <a:gd name="connsiteX4" fmla="*/ 94308 w 4571999"/>
              <a:gd name="connsiteY4" fmla="*/ 5054808 h 5146743"/>
              <a:gd name="connsiteX5" fmla="*/ 2220375 w 4571999"/>
              <a:gd name="connsiteY5" fmla="*/ 206371 h 5146743"/>
              <a:gd name="connsiteX6" fmla="*/ 2239504 w 4571999"/>
              <a:gd name="connsiteY6" fmla="*/ 1 h 5146743"/>
              <a:gd name="connsiteX7" fmla="*/ 3295228 w 4571999"/>
              <a:gd name="connsiteY7" fmla="*/ 1 h 5146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71999" h="5146743">
                <a:moveTo>
                  <a:pt x="3295228" y="0"/>
                </a:moveTo>
                <a:lnTo>
                  <a:pt x="4571999" y="0"/>
                </a:lnTo>
                <a:lnTo>
                  <a:pt x="4571999" y="5146743"/>
                </a:lnTo>
                <a:lnTo>
                  <a:pt x="0" y="5146743"/>
                </a:lnTo>
                <a:lnTo>
                  <a:pt x="94308" y="5054808"/>
                </a:lnTo>
                <a:cubicBezTo>
                  <a:pt x="1213272" y="3907638"/>
                  <a:pt x="1999871" y="2184687"/>
                  <a:pt x="2220375" y="206371"/>
                </a:cubicBezTo>
                <a:lnTo>
                  <a:pt x="2239504" y="1"/>
                </a:lnTo>
                <a:lnTo>
                  <a:pt x="3295228" y="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5A1A5B23-EE2F-7138-9F7D-95957A3FD0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811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aker Photo Placeholder">
            <a:extLst>
              <a:ext uri="{FF2B5EF4-FFF2-40B4-BE49-F238E27FC236}">
                <a16:creationId xmlns:a16="http://schemas.microsoft.com/office/drawing/2014/main" id="{26E59B99-B64D-2B4E-852B-35C13E2467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-1157288" y="249892"/>
            <a:ext cx="4159549" cy="415954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anchor="ctr"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2" name="Speaker Name"/>
          <p:cNvSpPr>
            <a:spLocks noGrp="1"/>
          </p:cNvSpPr>
          <p:nvPr>
            <p:ph type="title" hasCustomPrompt="1"/>
          </p:nvPr>
        </p:nvSpPr>
        <p:spPr>
          <a:xfrm>
            <a:off x="3570489" y="939161"/>
            <a:ext cx="3419396" cy="373994"/>
          </a:xfrm>
        </p:spPr>
        <p:txBody>
          <a:bodyPr anchor="t">
            <a:normAutofit/>
          </a:bodyPr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ONE SPEAKER</a:t>
            </a:r>
          </a:p>
        </p:txBody>
      </p:sp>
      <p:sp>
        <p:nvSpPr>
          <p:cNvPr id="11" name="Speaker 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570489" y="1353862"/>
            <a:ext cx="4024924" cy="321610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" name="Body Copy"/>
          <p:cNvSpPr>
            <a:spLocks noGrp="1"/>
          </p:cNvSpPr>
          <p:nvPr>
            <p:ph sz="half" idx="2" hasCustomPrompt="1"/>
          </p:nvPr>
        </p:nvSpPr>
        <p:spPr>
          <a:xfrm>
            <a:off x="3570488" y="1716179"/>
            <a:ext cx="5150339" cy="2345867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Text 1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Footer Text 2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Line Connector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030190EB-983A-7877-5AA2-7D4EA78AB6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35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9A7D779C-7B02-3CA6-4C3A-C61766686FCC}"/>
              </a:ext>
            </a:extLst>
          </p:cNvPr>
          <p:cNvSpPr/>
          <p:nvPr userDrawn="1"/>
        </p:nvSpPr>
        <p:spPr>
          <a:xfrm>
            <a:off x="1" y="0"/>
            <a:ext cx="4572000" cy="5143500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rcle Photo" descr="Circle headshot 1">
            <a:extLst>
              <a:ext uri="{FF2B5EF4-FFF2-40B4-BE49-F238E27FC236}">
                <a16:creationId xmlns:a16="http://schemas.microsoft.com/office/drawing/2014/main" id="{DDB5D280-A138-2FE7-E723-8AAC3E6B2A7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4568" y="475555"/>
            <a:ext cx="1297175" cy="1297175"/>
          </a:xfrm>
          <a:prstGeom prst="ellipse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peaker name" descr="Speaker name 1">
            <a:extLst>
              <a:ext uri="{FF2B5EF4-FFF2-40B4-BE49-F238E27FC236}">
                <a16:creationId xmlns:a16="http://schemas.microsoft.com/office/drawing/2014/main" id="{C91924A7-4DB4-D752-7D3C-787A64EF114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995616" y="1266736"/>
            <a:ext cx="2226318" cy="337157"/>
          </a:xfrm>
        </p:spPr>
        <p:txBody>
          <a:bodyPr>
            <a:normAutofit/>
          </a:bodyPr>
          <a:lstStyle>
            <a:lvl1pPr>
              <a:defRPr sz="1400" b="1" i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SPEAKER NAME</a:t>
            </a:r>
          </a:p>
        </p:txBody>
      </p:sp>
      <p:sp>
        <p:nvSpPr>
          <p:cNvPr id="18" name="Job title" descr="Speaker title 1">
            <a:extLst>
              <a:ext uri="{FF2B5EF4-FFF2-40B4-BE49-F238E27FC236}">
                <a16:creationId xmlns:a16="http://schemas.microsoft.com/office/drawing/2014/main" id="{5C3247AE-5DBA-C8F5-9731-67947A3414B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95616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19" name="Horizontal Line 1">
            <a:extLst>
              <a:ext uri="{FF2B5EF4-FFF2-40B4-BE49-F238E27FC236}">
                <a16:creationId xmlns:a16="http://schemas.microsoft.com/office/drawing/2014/main" id="{C8F16978-3AE7-ECCD-252B-F10E6F3A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29709" y="1968061"/>
            <a:ext cx="389222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Textbox 1" descr="Content Textbox 1">
            <a:extLst>
              <a:ext uri="{FF2B5EF4-FFF2-40B4-BE49-F238E27FC236}">
                <a16:creationId xmlns:a16="http://schemas.microsoft.com/office/drawing/2014/main" id="{35F654C3-35BC-0892-6F93-35F6F55975BA}"/>
              </a:ext>
            </a:extLst>
          </p:cNvPr>
          <p:cNvSpPr>
            <a:spLocks noGrp="1"/>
          </p:cNvSpPr>
          <p:nvPr>
            <p:ph sz="half" idx="25" hasCustomPrompt="1"/>
          </p:nvPr>
        </p:nvSpPr>
        <p:spPr>
          <a:xfrm>
            <a:off x="329709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2" name="Circle Photo 2" descr="Circle Headshot 2">
            <a:extLst>
              <a:ext uri="{FF2B5EF4-FFF2-40B4-BE49-F238E27FC236}">
                <a16:creationId xmlns:a16="http://schemas.microsoft.com/office/drawing/2014/main" id="{6D183BC3-63BE-7B5F-4CDB-8091B683B16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022094" y="475555"/>
            <a:ext cx="1297175" cy="1297175"/>
          </a:xfrm>
          <a:prstGeom prst="ellipse">
            <a:avLst/>
          </a:prstGeom>
          <a:ln>
            <a:solidFill>
              <a:schemeClr val="accent1"/>
            </a:solidFill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peaker name 2" descr="Speaker name ">
            <a:extLst>
              <a:ext uri="{FF2B5EF4-FFF2-40B4-BE49-F238E27FC236}">
                <a16:creationId xmlns:a16="http://schemas.microsoft.com/office/drawing/2014/main" id="{AD421897-73AD-93F2-49CF-B9CB2018B9B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23142" y="1247195"/>
            <a:ext cx="2226318" cy="376238"/>
          </a:xfrm>
        </p:spPr>
        <p:txBody>
          <a:bodyPr>
            <a:normAutofit/>
          </a:bodyPr>
          <a:lstStyle>
            <a:lvl1pPr>
              <a:defRPr sz="14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24" name="Speaker title 2" descr="Speaker title 2 ">
            <a:extLst>
              <a:ext uri="{FF2B5EF4-FFF2-40B4-BE49-F238E27FC236}">
                <a16:creationId xmlns:a16="http://schemas.microsoft.com/office/drawing/2014/main" id="{40AF8D05-600F-478C-6472-17B4560D64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23142" y="1515979"/>
            <a:ext cx="2226318" cy="321610"/>
          </a:xfrm>
        </p:spPr>
        <p:txBody>
          <a:bodyPr>
            <a:normAutofit/>
          </a:bodyPr>
          <a:lstStyle>
            <a:lvl1pPr>
              <a:defRPr sz="12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cxnSp>
        <p:nvCxnSpPr>
          <p:cNvPr id="25" name="Horizontal Line 2">
            <a:extLst>
              <a:ext uri="{FF2B5EF4-FFF2-40B4-BE49-F238E27FC236}">
                <a16:creationId xmlns:a16="http://schemas.microsoft.com/office/drawing/2014/main" id="{0C20B609-7C97-FEC6-4637-915429F8C9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957235" y="1968061"/>
            <a:ext cx="3892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Textbox 2" descr="Content Textbox 2 ">
            <a:extLst>
              <a:ext uri="{FF2B5EF4-FFF2-40B4-BE49-F238E27FC236}">
                <a16:creationId xmlns:a16="http://schemas.microsoft.com/office/drawing/2014/main" id="{3B7A4B7A-3A6A-F8DA-B8B0-D056D0D2A42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957235" y="2116668"/>
            <a:ext cx="3892225" cy="2408828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10pts</a:t>
            </a:r>
          </a:p>
        </p:txBody>
      </p:sp>
      <p:sp>
        <p:nvSpPr>
          <p:cNvPr id="28" name="Footer Placeholder 1" descr="Footer placeholder 1">
            <a:extLst>
              <a:ext uri="{FF2B5EF4-FFF2-40B4-BE49-F238E27FC236}">
                <a16:creationId xmlns:a16="http://schemas.microsoft.com/office/drawing/2014/main" id="{0AA91F18-19A0-B0AE-DCCA-74A8D82E80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9" name="Footer placeholder 2" descr="Footer placeholder 2">
            <a:extLst>
              <a:ext uri="{FF2B5EF4-FFF2-40B4-BE49-F238E27FC236}">
                <a16:creationId xmlns:a16="http://schemas.microsoft.com/office/drawing/2014/main" id="{228E91B6-8A9C-192A-25EA-49446C74C59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30" name="Logo Placeholder" descr="Logo placeholder&#10;">
            <a:extLst>
              <a:ext uri="{FF2B5EF4-FFF2-40B4-BE49-F238E27FC236}">
                <a16:creationId xmlns:a16="http://schemas.microsoft.com/office/drawing/2014/main" id="{AE00430C-7066-EA0C-10B5-2CAF53A477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31" name="Vertical Line Connector">
            <a:extLst>
              <a:ext uri="{FF2B5EF4-FFF2-40B4-BE49-F238E27FC236}">
                <a16:creationId xmlns:a16="http://schemas.microsoft.com/office/drawing/2014/main" id="{79EECC78-D68C-AE45-0687-B08928712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" descr="Slide Number Placeholder ">
            <a:extLst>
              <a:ext uri="{FF2B5EF4-FFF2-40B4-BE49-F238E27FC236}">
                <a16:creationId xmlns:a16="http://schemas.microsoft.com/office/drawing/2014/main" id="{AD05AF25-FE00-A300-AC24-6EE1FD91A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216B57F-5E0F-B367-FF9D-271BD5012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ultiple Speak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5">
            <a:extLst>
              <a:ext uri="{FF2B5EF4-FFF2-40B4-BE49-F238E27FC236}">
                <a16:creationId xmlns:a16="http://schemas.microsoft.com/office/drawing/2014/main" id="{E1979674-69C4-134A-9F2E-9B4270B8634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146018" y="2698533"/>
            <a:ext cx="1153419" cy="115341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B7179E21-BD5D-E049-B49A-E14D188634B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7554542" y="2698533"/>
            <a:ext cx="1153419" cy="1153413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9B4EAA43-3C2D-AD46-BE5A-0E43167C0FAB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4842355" y="552084"/>
            <a:ext cx="1153419" cy="1151130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8" name="Picture Placeholder 5">
            <a:extLst>
              <a:ext uri="{FF2B5EF4-FFF2-40B4-BE49-F238E27FC236}">
                <a16:creationId xmlns:a16="http://schemas.microsoft.com/office/drawing/2014/main" id="{D44AB674-4C73-2B43-963E-D19737407D1B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433833" y="552083"/>
            <a:ext cx="1153419" cy="1151131"/>
          </a:xfrm>
          <a:prstGeom prst="ellipse">
            <a:avLst/>
          </a:prstGeom>
          <a:ln w="19050">
            <a:solidFill>
              <a:schemeClr val="accent1"/>
            </a:solidFill>
          </a:ln>
        </p:spPr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ECE01-A90F-354F-84AE-393CAD1D8C16}"/>
              </a:ext>
            </a:extLst>
          </p:cNvPr>
          <p:cNvCxnSpPr>
            <a:cxnSpLocks/>
          </p:cNvCxnSpPr>
          <p:nvPr userDrawn="1"/>
        </p:nvCxnSpPr>
        <p:spPr>
          <a:xfrm>
            <a:off x="437989" y="2591216"/>
            <a:ext cx="82828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1347EFDA-D0AA-404B-92BF-D37D4D0840AA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1685351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F0A9A6E2-5A4E-A440-85D9-F0BF6646DD5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85351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7A3589-955B-C44C-A985-A16AB19A76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685352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0" name="Content Placeholder 3">
            <a:extLst>
              <a:ext uri="{FF2B5EF4-FFF2-40B4-BE49-F238E27FC236}">
                <a16:creationId xmlns:a16="http://schemas.microsoft.com/office/drawing/2014/main" id="{9CCDE359-564D-9749-A758-92B1E3AFDBD4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39687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1" name="Text Placeholder 4">
            <a:extLst>
              <a:ext uri="{FF2B5EF4-FFF2-40B4-BE49-F238E27FC236}">
                <a16:creationId xmlns:a16="http://schemas.microsoft.com/office/drawing/2014/main" id="{254903E8-E662-7648-99E3-A95DED9CF69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9687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70E7596-B217-1F4D-B61F-F298B8473FA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9688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B1B30404-E374-9D4A-9CB4-C585E5F54186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6093873" y="1073548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0F6DEDD0-1A3D-574E-A757-4BAE97011BD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093873" y="785263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F8239200-5449-9748-B343-ABD0F850A51A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93874" y="552084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F59DE951-0DBC-0846-95EB-FFC654617B2F}"/>
              </a:ext>
            </a:extLst>
          </p:cNvPr>
          <p:cNvSpPr>
            <a:spLocks noGrp="1"/>
          </p:cNvSpPr>
          <p:nvPr>
            <p:ph sz="half" idx="40" hasCustomPrompt="1"/>
          </p:nvPr>
        </p:nvSpPr>
        <p:spPr>
          <a:xfrm>
            <a:off x="4839255" y="3219997"/>
            <a:ext cx="2614088" cy="1336199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Bio copy is Arial at 8pts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63A8223-5C32-B74C-8449-25744121366B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839255" y="2931712"/>
            <a:ext cx="2614086" cy="193240"/>
          </a:xfrm>
        </p:spPr>
        <p:txBody>
          <a:bodyPr>
            <a:normAutofit/>
          </a:bodyPr>
          <a:lstStyle>
            <a:lvl1pPr>
              <a:defRPr sz="1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Speaker title</a:t>
            </a:r>
          </a:p>
        </p:txBody>
      </p:sp>
      <p:sp>
        <p:nvSpPr>
          <p:cNvPr id="50" name="Text Placeholder 9">
            <a:extLst>
              <a:ext uri="{FF2B5EF4-FFF2-40B4-BE49-F238E27FC236}">
                <a16:creationId xmlns:a16="http://schemas.microsoft.com/office/drawing/2014/main" id="{918CDF96-87CE-784C-B28C-784D85E5A55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839256" y="2698533"/>
            <a:ext cx="2614086" cy="227271"/>
          </a:xfrm>
        </p:spPr>
        <p:txBody>
          <a:bodyPr/>
          <a:lstStyle>
            <a:lvl1pPr>
              <a:defRPr b="1" i="0" cap="all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SPEAKER NAME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4933B37-A120-7A4D-AA84-4B2D9103D561}"/>
              </a:ext>
            </a:extLst>
          </p:cNvPr>
          <p:cNvCxnSpPr>
            <a:cxnSpLocks/>
          </p:cNvCxnSpPr>
          <p:nvPr userDrawn="1"/>
        </p:nvCxnSpPr>
        <p:spPr>
          <a:xfrm flipV="1">
            <a:off x="4520297" y="444767"/>
            <a:ext cx="0" cy="4117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BCB53E3-B0E9-534A-980C-D7C215BE8609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ooter Placeholder 4">
            <a:extLst>
              <a:ext uri="{FF2B5EF4-FFF2-40B4-BE49-F238E27FC236}">
                <a16:creationId xmlns:a16="http://schemas.microsoft.com/office/drawing/2014/main" id="{A46BDAA7-4D20-994C-9DF7-B41DA82602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E4F39A5B-4892-9341-848A-CC1C986FE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F609EFF-D0D4-D74D-BFE0-9EC5949B21A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EB733357-00BC-4B40-958F-84EA067FFAF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Logo</a:t>
            </a:r>
          </a:p>
        </p:txBody>
      </p:sp>
      <p:sp>
        <p:nvSpPr>
          <p:cNvPr id="33" name="Text Placeholder 5">
            <a:extLst>
              <a:ext uri="{FF2B5EF4-FFF2-40B4-BE49-F238E27FC236}">
                <a16:creationId xmlns:a16="http://schemas.microsoft.com/office/drawing/2014/main" id="{408877F4-239D-C44C-A6CD-4F9550F39B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1B5D084D-6905-C2F8-6BA3-5C725FF89F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516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36B967F9-D413-BA91-5A4E-A127FF2252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89" y="614723"/>
            <a:ext cx="6828720" cy="4659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25 – 30PTS</a:t>
            </a:r>
          </a:p>
        </p:txBody>
      </p:sp>
      <p:sp>
        <p:nvSpPr>
          <p:cNvPr id="12" name="Subhead">
            <a:extLst>
              <a:ext uri="{FF2B5EF4-FFF2-40B4-BE49-F238E27FC236}">
                <a16:creationId xmlns:a16="http://schemas.microsoft.com/office/drawing/2014/main" id="{6DC98DEA-6D76-4A43-B147-9AD2CA56B74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0" y="1536807"/>
            <a:ext cx="5962810" cy="2868139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Red Bottom Footer Bar ">
            <a:extLst>
              <a:ext uri="{FF2B5EF4-FFF2-40B4-BE49-F238E27FC236}">
                <a16:creationId xmlns:a16="http://schemas.microsoft.com/office/drawing/2014/main" id="{4EA4FD0A-CC71-0E48-8282-25BE57F29E74}"/>
              </a:ext>
            </a:extLst>
          </p:cNvPr>
          <p:cNvSpPr/>
          <p:nvPr userDrawn="1"/>
        </p:nvSpPr>
        <p:spPr>
          <a:xfrm>
            <a:off x="0" y="4703885"/>
            <a:ext cx="9143333" cy="4396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ooter Text 1">
            <a:extLst>
              <a:ext uri="{FF2B5EF4-FFF2-40B4-BE49-F238E27FC236}">
                <a16:creationId xmlns:a16="http://schemas.microsoft.com/office/drawing/2014/main" id="{B193F017-EA19-7442-9BB0-474F22193C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6" name="Footer Text 2">
            <a:extLst>
              <a:ext uri="{FF2B5EF4-FFF2-40B4-BE49-F238E27FC236}">
                <a16:creationId xmlns:a16="http://schemas.microsoft.com/office/drawing/2014/main" id="{F1748314-5DB7-A74F-8D02-592833BCA7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25" name="Logo">
            <a:extLst>
              <a:ext uri="{FF2B5EF4-FFF2-40B4-BE49-F238E27FC236}">
                <a16:creationId xmlns:a16="http://schemas.microsoft.com/office/drawing/2014/main" id="{59E3429F-98DB-7A4C-B73A-11BAF0B8C2A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20" y="4767263"/>
            <a:ext cx="995238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24" name="Straight Line Connector">
            <a:extLst>
              <a:ext uri="{FF2B5EF4-FFF2-40B4-BE49-F238E27FC236}">
                <a16:creationId xmlns:a16="http://schemas.microsoft.com/office/drawing/2014/main" id="{A975C766-C30F-5445-9526-2CE36881A024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lide Number">
            <a:extLst>
              <a:ext uri="{FF2B5EF4-FFF2-40B4-BE49-F238E27FC236}">
                <a16:creationId xmlns:a16="http://schemas.microsoft.com/office/drawing/2014/main" id="{273F7D3E-5CDA-4840-AA44-2AB4E261E0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3477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de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lin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4823557" cy="9220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IS ALL CAPS AT </a:t>
            </a:r>
            <a:br>
              <a:rPr lang="en-US" dirty="0"/>
            </a:br>
            <a:r>
              <a:rPr lang="en-US" dirty="0"/>
              <a:t>25-30PTS</a:t>
            </a:r>
          </a:p>
        </p:txBody>
      </p:sp>
      <p:sp>
        <p:nvSpPr>
          <p:cNvPr id="3" name="Body Copy"/>
          <p:cNvSpPr>
            <a:spLocks noGrp="1"/>
          </p:cNvSpPr>
          <p:nvPr>
            <p:ph idx="1" hasCustomPrompt="1"/>
          </p:nvPr>
        </p:nvSpPr>
        <p:spPr>
          <a:xfrm>
            <a:off x="437991" y="1536807"/>
            <a:ext cx="4823557" cy="3095915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0" name="Background Graphic">
            <a:extLst>
              <a:ext uri="{FF2B5EF4-FFF2-40B4-BE49-F238E27FC236}">
                <a16:creationId xmlns:a16="http://schemas.microsoft.com/office/drawing/2014/main" id="{FDEAEA93-D51E-DF22-7A64-AC52BFA21B14}"/>
              </a:ext>
            </a:extLst>
          </p:cNvPr>
          <p:cNvSpPr/>
          <p:nvPr userDrawn="1"/>
        </p:nvSpPr>
        <p:spPr>
          <a:xfrm>
            <a:off x="5064370" y="-1"/>
            <a:ext cx="4079632" cy="5913153"/>
          </a:xfrm>
          <a:custGeom>
            <a:avLst/>
            <a:gdLst>
              <a:gd name="connsiteX0" fmla="*/ 2754 w 4079632"/>
              <a:gd name="connsiteY0" fmla="*/ 0 h 5913153"/>
              <a:gd name="connsiteX1" fmla="*/ 4079632 w 4079632"/>
              <a:gd name="connsiteY1" fmla="*/ 0 h 5913153"/>
              <a:gd name="connsiteX2" fmla="*/ 4079632 w 4079632"/>
              <a:gd name="connsiteY2" fmla="*/ 5913153 h 5913153"/>
              <a:gd name="connsiteX3" fmla="*/ 4079630 w 4079632"/>
              <a:gd name="connsiteY3" fmla="*/ 5913153 h 5913153"/>
              <a:gd name="connsiteX4" fmla="*/ 4079630 w 4079632"/>
              <a:gd name="connsiteY4" fmla="*/ 5143501 h 5913153"/>
              <a:gd name="connsiteX5" fmla="*/ 1834543 w 4079632"/>
              <a:gd name="connsiteY5" fmla="*/ 5143501 h 5913153"/>
              <a:gd name="connsiteX6" fmla="*/ 1691848 w 4079632"/>
              <a:gd name="connsiteY6" fmla="*/ 4972659 h 5913153"/>
              <a:gd name="connsiteX7" fmla="*/ 1501616 w 4079632"/>
              <a:gd name="connsiteY7" fmla="*/ 4725324 h 5913153"/>
              <a:gd name="connsiteX8" fmla="*/ 0 w 4079632"/>
              <a:gd name="connsiteY8" fmla="*/ 204299 h 59131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9632" h="5913153">
                <a:moveTo>
                  <a:pt x="2754" y="0"/>
                </a:moveTo>
                <a:lnTo>
                  <a:pt x="4079632" y="0"/>
                </a:lnTo>
                <a:lnTo>
                  <a:pt x="4079632" y="5913153"/>
                </a:lnTo>
                <a:lnTo>
                  <a:pt x="4079630" y="5913153"/>
                </a:lnTo>
                <a:lnTo>
                  <a:pt x="4079630" y="5143501"/>
                </a:lnTo>
                <a:lnTo>
                  <a:pt x="1834543" y="5143501"/>
                </a:lnTo>
                <a:lnTo>
                  <a:pt x="1691848" y="4972659"/>
                </a:lnTo>
                <a:cubicBezTo>
                  <a:pt x="1627002" y="4891775"/>
                  <a:pt x="1563572" y="4809324"/>
                  <a:pt x="1501616" y="4725324"/>
                </a:cubicBezTo>
                <a:cubicBezTo>
                  <a:pt x="510313" y="3381319"/>
                  <a:pt x="9307" y="1794248"/>
                  <a:pt x="0" y="204299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5000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1" name="Bold Hearts Logo" descr="A black and white logo with white text&#10;&#10;Description automatically generated">
            <a:extLst>
              <a:ext uri="{FF2B5EF4-FFF2-40B4-BE49-F238E27FC236}">
                <a16:creationId xmlns:a16="http://schemas.microsoft.com/office/drawing/2014/main" id="{FD67B11F-B0A3-2BD8-B49B-FCF8C40A3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7006" y="116602"/>
            <a:ext cx="409208" cy="386564"/>
          </a:xfrm>
          <a:prstGeom prst="rect">
            <a:avLst/>
          </a:prstGeom>
        </p:spPr>
      </p:pic>
      <p:sp>
        <p:nvSpPr>
          <p:cNvPr id="8" name="Body Copy 2">
            <a:extLst>
              <a:ext uri="{FF2B5EF4-FFF2-40B4-BE49-F238E27FC236}">
                <a16:creationId xmlns:a16="http://schemas.microsoft.com/office/drawing/2014/main" id="{33BCCF38-2231-F649-A3B9-F89E71CCE2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15076" y="614722"/>
            <a:ext cx="2390934" cy="381440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">
            <a:extLst>
              <a:ext uri="{FF2B5EF4-FFF2-40B4-BE49-F238E27FC236}">
                <a16:creationId xmlns:a16="http://schemas.microsoft.com/office/drawing/2014/main" id="{B03E27E2-3451-C846-B98C-5A73FA5975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72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old Hearts Logo" descr="A red heart with a fire and text&#10;&#10;Description automatically generated">
            <a:extLst>
              <a:ext uri="{FF2B5EF4-FFF2-40B4-BE49-F238E27FC236}">
                <a16:creationId xmlns:a16="http://schemas.microsoft.com/office/drawing/2014/main" id="{FC98E04B-D03F-F6F6-CFE8-648AEA2928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93737" y="114607"/>
            <a:ext cx="408937" cy="386308"/>
          </a:xfrm>
          <a:prstGeom prst="rect">
            <a:avLst/>
          </a:prstGeom>
        </p:spPr>
      </p:pic>
      <p:sp>
        <p:nvSpPr>
          <p:cNvPr id="2" name="Page Title"/>
          <p:cNvSpPr>
            <a:spLocks noGrp="1"/>
          </p:cNvSpPr>
          <p:nvPr>
            <p:ph type="title" hasCustomPrompt="1"/>
          </p:nvPr>
        </p:nvSpPr>
        <p:spPr>
          <a:xfrm>
            <a:off x="437990" y="614723"/>
            <a:ext cx="8268020" cy="926208"/>
          </a:xfrm>
        </p:spPr>
        <p:txBody>
          <a:bodyPr/>
          <a:lstStyle/>
          <a:p>
            <a:r>
              <a:rPr lang="en-US" dirty="0"/>
              <a:t>TITLE IS ALL CAPS AT 25-30PTS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44627" y="1080655"/>
            <a:ext cx="6822082" cy="321610"/>
          </a:xfrm>
        </p:spPr>
        <p:txBody>
          <a:bodyPr>
            <a:normAutofit/>
          </a:bodyPr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is Arial Bold at 16pt</a:t>
            </a:r>
          </a:p>
        </p:txBody>
      </p:sp>
      <p:sp>
        <p:nvSpPr>
          <p:cNvPr id="3" name="Body Copy 1"/>
          <p:cNvSpPr>
            <a:spLocks noGrp="1"/>
          </p:cNvSpPr>
          <p:nvPr>
            <p:ph sz="half" idx="1" hasCustomPrompt="1"/>
          </p:nvPr>
        </p:nvSpPr>
        <p:spPr>
          <a:xfrm>
            <a:off x="437990" y="1540933"/>
            <a:ext cx="4010105" cy="3091790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4" name="Body Copy 2"/>
          <p:cNvSpPr>
            <a:spLocks noGrp="1"/>
          </p:cNvSpPr>
          <p:nvPr>
            <p:ph sz="half" idx="2" hasCustomPrompt="1"/>
          </p:nvPr>
        </p:nvSpPr>
        <p:spPr>
          <a:xfrm>
            <a:off x="4710722" y="1540931"/>
            <a:ext cx="4010105" cy="3091791"/>
          </a:xfrm>
        </p:spPr>
        <p:txBody>
          <a:bodyPr/>
          <a:lstStyle/>
          <a:p>
            <a:pPr lvl="0"/>
            <a:r>
              <a:rPr lang="en-US" dirty="0"/>
              <a:t>Body copy is Arial at 12pts</a:t>
            </a:r>
          </a:p>
        </p:txBody>
      </p:sp>
      <p:sp>
        <p:nvSpPr>
          <p:cNvPr id="13" name="Footer Placeholder 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7" name="Text Placeholder 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6116" y="4767264"/>
            <a:ext cx="1200646" cy="273844"/>
          </a:xfrm>
        </p:spPr>
        <p:txBody>
          <a:bodyPr anchor="ctr">
            <a:norm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Sponsored by:</a:t>
            </a:r>
          </a:p>
        </p:txBody>
      </p:sp>
      <p:sp>
        <p:nvSpPr>
          <p:cNvPr id="16" name="Logo Placeholder in footer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426519" y="4767263"/>
            <a:ext cx="995235" cy="27384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Logo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568A94-D992-3F4C-9B74-91659939C96C}"/>
              </a:ext>
            </a:extLst>
          </p:cNvPr>
          <p:cNvCxnSpPr>
            <a:cxnSpLocks/>
          </p:cNvCxnSpPr>
          <p:nvPr userDrawn="1"/>
        </p:nvCxnSpPr>
        <p:spPr>
          <a:xfrm>
            <a:off x="8525933" y="4767263"/>
            <a:ext cx="0" cy="273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5691" y="4767263"/>
            <a:ext cx="57764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792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7990" y="614723"/>
            <a:ext cx="8268020" cy="8068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TITLE IS ALL CAPS AT 20-25PTS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7990" y="1536807"/>
            <a:ext cx="8268020" cy="30959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Body copy is Arial at 12pts</a:t>
            </a:r>
            <a:br>
              <a:rPr lang="en-US" dirty="0"/>
            </a:br>
            <a:endParaRPr lang="en-US" dirty="0">
              <a:latin typeface="+mn-lt"/>
            </a:endParaRPr>
          </a:p>
          <a:p>
            <a:pPr lvl="6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95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84" r:id="rId3"/>
    <p:sldLayoutId id="2147483692" r:id="rId4"/>
    <p:sldLayoutId id="2147483699" r:id="rId5"/>
    <p:sldLayoutId id="2147483694" r:id="rId6"/>
    <p:sldLayoutId id="2147483662" r:id="rId7"/>
    <p:sldLayoutId id="2147483678" r:id="rId8"/>
    <p:sldLayoutId id="2147483664" r:id="rId9"/>
    <p:sldLayoutId id="2147483671" r:id="rId10"/>
    <p:sldLayoutId id="2147483672" r:id="rId11"/>
    <p:sldLayoutId id="2147483696" r:id="rId12"/>
    <p:sldLayoutId id="2147483701" r:id="rId13"/>
    <p:sldLayoutId id="2147483673" r:id="rId14"/>
    <p:sldLayoutId id="2147483674" r:id="rId15"/>
    <p:sldLayoutId id="2147483680" r:id="rId16"/>
    <p:sldLayoutId id="2147483700" r:id="rId17"/>
    <p:sldLayoutId id="2147483668" r:id="rId18"/>
    <p:sldLayoutId id="2147483695" r:id="rId19"/>
    <p:sldLayoutId id="2147483682" r:id="rId20"/>
    <p:sldLayoutId id="2147483669" r:id="rId21"/>
    <p:sldLayoutId id="2147483676" r:id="rId22"/>
    <p:sldLayoutId id="2147483679" r:id="rId23"/>
    <p:sldLayoutId id="2147483683" r:id="rId24"/>
    <p:sldLayoutId id="2147483666" r:id="rId25"/>
    <p:sldLayoutId id="2147483698" r:id="rId26"/>
    <p:sldLayoutId id="2147483667" r:id="rId27"/>
    <p:sldLayoutId id="2147483685" r:id="rId28"/>
  </p:sldLayoutIdLst>
  <p:hf hd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500" b="1" i="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10000"/>
        </a:lnSpc>
        <a:spcBef>
          <a:spcPts val="750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1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0A9B21-5E2F-1458-9BFA-4FE26FD5DDC2}"/>
              </a:ext>
            </a:extLst>
          </p:cNvPr>
          <p:cNvSpPr/>
          <p:nvPr userDrawn="1"/>
        </p:nvSpPr>
        <p:spPr>
          <a:xfrm>
            <a:off x="0" y="0"/>
            <a:ext cx="9144000" cy="861060"/>
          </a:xfrm>
          <a:prstGeom prst="rect">
            <a:avLst/>
          </a:prstGeom>
          <a:solidFill>
            <a:srgbClr val="BE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13A872D0-8EE4-4365-1D79-6B18DE2F12F6}"/>
              </a:ext>
            </a:extLst>
          </p:cNvPr>
          <p:cNvSpPr txBox="1"/>
          <p:nvPr userDrawn="1"/>
        </p:nvSpPr>
        <p:spPr>
          <a:xfrm>
            <a:off x="710752" y="4389121"/>
            <a:ext cx="4705350" cy="121187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charset="0"/>
                <a:cs typeface="Arial" pitchFamily="34" charset="0"/>
              </a:defRPr>
            </a:lvl9pPr>
          </a:lstStyle>
          <a:p>
            <a:pPr algn="l"/>
            <a:r>
              <a:rPr lang="en-US" sz="788" b="0" i="0" u="none" strike="noStrike" dirty="0">
                <a:solidFill>
                  <a:schemeClr val="tx1"/>
                </a:solidFill>
                <a:effectLst/>
                <a:latin typeface="HelveticaNeueLT Pro 55 Roman" panose="020B0604020202020204" pitchFamily="34" charset="77"/>
              </a:rPr>
              <a:t>Available at </a:t>
            </a:r>
            <a:r>
              <a:rPr lang="en-US" sz="788" b="0" i="0" u="none" strike="noStrike" dirty="0" err="1">
                <a:solidFill>
                  <a:schemeClr val="tx1"/>
                </a:solidFill>
                <a:effectLst/>
                <a:latin typeface="HelveticaNeueLT Pro 55 Roman" panose="020B0604020202020204" pitchFamily="34" charset="77"/>
              </a:rPr>
              <a:t>jamacardiology.com</a:t>
            </a:r>
            <a:endParaRPr lang="en-US" sz="788" i="0" dirty="0">
              <a:solidFill>
                <a:schemeClr val="tx1"/>
              </a:solidFill>
              <a:latin typeface="HelveticaNeueLT Pro 55 Roman" panose="020B0604020202020204" pitchFamily="34" charset="77"/>
              <a:ea typeface="Helvetica Light"/>
              <a:cs typeface="Arial" panose="020B0604020202020204" pitchFamily="34" charset="0"/>
            </a:endParaRPr>
          </a:p>
        </p:txBody>
      </p:sp>
      <p:sp>
        <p:nvSpPr>
          <p:cNvPr id="19" name="Line 13">
            <a:extLst>
              <a:ext uri="{FF2B5EF4-FFF2-40B4-BE49-F238E27FC236}">
                <a16:creationId xmlns:a16="http://schemas.microsoft.com/office/drawing/2014/main" id="{50A47164-9B17-4B13-427D-D00885E5AD2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10752" y="4677358"/>
            <a:ext cx="7772296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50">
              <a:latin typeface="Arial" pitchFamily="34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53A631-E644-6B6A-8F6E-3CD53B2243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6250" y="320903"/>
            <a:ext cx="2621342" cy="31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60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4.svg"/><Relationship Id="rId5" Type="http://schemas.openxmlformats.org/officeDocument/2006/relationships/diagramColors" Target="../diagrams/colors1.xml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B6462B-EC60-C6FE-CD1E-2302E9583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111" y="2920057"/>
            <a:ext cx="6770002" cy="85992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9813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Ankeet S. Bhatt, MD, MBA, ScM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Research Scientist, Kaiser Permanente Northern California Division of Research</a:t>
            </a:r>
          </a:p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Assistant Professor, Kaiser Permanente Bernard J. Tyson School of Medicine</a:t>
            </a:r>
          </a:p>
          <a:p>
            <a:pPr marL="0" marR="0" algn="l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5600" b="0" i="0" u="none" strike="noStrike" dirty="0">
                <a:solidFill>
                  <a:srgbClr val="961417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Adjunct Professor, Stanford University School of Medicine</a:t>
            </a:r>
            <a:endParaRPr lang="en-US" sz="5600" dirty="0">
              <a:solidFill>
                <a:srgbClr val="9614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8164E9-B500-ACFE-1E19-C3CCED4B95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01244"/>
            <a:ext cx="6639951" cy="1471502"/>
          </a:xfrm>
        </p:spPr>
        <p:txBody>
          <a:bodyPr>
            <a:noAutofit/>
          </a:bodyPr>
          <a:lstStyle/>
          <a:p>
            <a:r>
              <a:rPr lang="en-US" sz="1900" dirty="0">
                <a:solidFill>
                  <a:srgbClr val="B21A1F"/>
                </a:solidFill>
              </a:rPr>
              <a:t>Electronic Nudges to Increase Influenza Vaccination among Patients with A History of Myocardial Infarction: </a:t>
            </a:r>
            <a:br>
              <a:rPr lang="en-US" sz="1900" dirty="0">
                <a:solidFill>
                  <a:srgbClr val="B21A1F"/>
                </a:solidFill>
              </a:rPr>
            </a:br>
            <a:r>
              <a:rPr lang="en-US" sz="1900" dirty="0">
                <a:solidFill>
                  <a:srgbClr val="B21A1F"/>
                </a:solidFill>
              </a:rPr>
              <a:t>Insights from the NUDGE-FLU Program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2CC2418-0F0B-CBA4-808C-DA32DFE44AB9}"/>
              </a:ext>
            </a:extLst>
          </p:cNvPr>
          <p:cNvGrpSpPr/>
          <p:nvPr/>
        </p:nvGrpSpPr>
        <p:grpSpPr>
          <a:xfrm>
            <a:off x="59291" y="57959"/>
            <a:ext cx="1572561" cy="930104"/>
            <a:chOff x="-29804" y="43890"/>
            <a:chExt cx="2752134" cy="1627772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0E2D24E6-8887-4CDB-01A2-8524F75D41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804" y="43890"/>
              <a:ext cx="1627772" cy="16277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08D239F6-4475-B7F8-65AE-539E472D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68" y="186711"/>
              <a:ext cx="1460429" cy="3507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2" descr="Logo til samarbejde / Co-branding logo – Københavns Universitet">
              <a:extLst>
                <a:ext uri="{FF2B5EF4-FFF2-40B4-BE49-F238E27FC236}">
                  <a16:creationId xmlns:a16="http://schemas.microsoft.com/office/drawing/2014/main" id="{D5BFF6EC-1486-8DE8-CD0C-E1D4B70BAD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6411" y="166415"/>
              <a:ext cx="1195919" cy="4455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A red shield with a lion and books&#10;&#10;Description automatically generated">
              <a:extLst>
                <a:ext uri="{FF2B5EF4-FFF2-40B4-BE49-F238E27FC236}">
                  <a16:creationId xmlns:a16="http://schemas.microsoft.com/office/drawing/2014/main" id="{D2715449-7E68-A696-0758-85BFE3CBA3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3872" y="611924"/>
              <a:ext cx="451315" cy="532077"/>
            </a:xfrm>
            <a:prstGeom prst="rect">
              <a:avLst/>
            </a:prstGeom>
          </p:spPr>
        </p:pic>
      </p:grpSp>
      <p:sp>
        <p:nvSpPr>
          <p:cNvPr id="11" name="Subtitle 2">
            <a:extLst>
              <a:ext uri="{FF2B5EF4-FFF2-40B4-BE49-F238E27FC236}">
                <a16:creationId xmlns:a16="http://schemas.microsoft.com/office/drawing/2014/main" id="{4C76CD50-0527-1225-E33C-C0AF046EFEB0}"/>
              </a:ext>
            </a:extLst>
          </p:cNvPr>
          <p:cNvSpPr txBox="1">
            <a:spLocks/>
          </p:cNvSpPr>
          <p:nvPr/>
        </p:nvSpPr>
        <p:spPr>
          <a:xfrm>
            <a:off x="1" y="4168131"/>
            <a:ext cx="9143999" cy="8145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American Heart Association 2024 Scientific Sessions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Chicago, IL, USA</a:t>
            </a:r>
          </a:p>
          <a:p>
            <a:pPr algn="ctr">
              <a:lnSpc>
                <a:spcPct val="90000"/>
              </a:lnSpc>
              <a:spcBef>
                <a:spcPts val="0"/>
              </a:spcBef>
            </a:pPr>
            <a:r>
              <a:rPr lang="en-US" sz="1600" b="1" dirty="0">
                <a:solidFill>
                  <a:srgbClr val="FF0000"/>
                </a:solidFill>
                <a:cs typeface="Calibri" panose="020F0502020204030204" pitchFamily="34" charset="0"/>
              </a:rPr>
              <a:t>November 17, 2024</a:t>
            </a:r>
          </a:p>
        </p:txBody>
      </p:sp>
    </p:spTree>
    <p:extLst>
      <p:ext uri="{BB962C8B-B14F-4D97-AF65-F5344CB8AC3E}">
        <p14:creationId xmlns:p14="http://schemas.microsoft.com/office/powerpoint/2010/main" val="177600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95217-E24F-7E28-49C4-AA281FCC3D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3D011469-F89E-C979-6397-CBCBD5B00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036" y="271831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Methods</a:t>
            </a:r>
          </a:p>
        </p:txBody>
      </p:sp>
      <p:graphicFrame>
        <p:nvGraphicFramePr>
          <p:cNvPr id="36" name="Content Placeholder 1">
            <a:extLst>
              <a:ext uri="{FF2B5EF4-FFF2-40B4-BE49-F238E27FC236}">
                <a16:creationId xmlns:a16="http://schemas.microsoft.com/office/drawing/2014/main" id="{5CC9F9D4-7086-0F54-4267-060EA72EC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790107"/>
              </p:ext>
            </p:extLst>
          </p:nvPr>
        </p:nvGraphicFramePr>
        <p:xfrm>
          <a:off x="355929" y="982744"/>
          <a:ext cx="8662798" cy="327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Slide Number">
            <a:extLst>
              <a:ext uri="{FF2B5EF4-FFF2-40B4-BE49-F238E27FC236}">
                <a16:creationId xmlns:a16="http://schemas.microsoft.com/office/drawing/2014/main" id="{7B651D44-3E04-2851-C597-E96055037F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17062-411E-31D1-59FA-69685F1BAA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6" name="Footer Text 1">
            <a:extLst>
              <a:ext uri="{FF2B5EF4-FFF2-40B4-BE49-F238E27FC236}">
                <a16:creationId xmlns:a16="http://schemas.microsoft.com/office/drawing/2014/main" id="{B4493B36-116C-9BC8-AABF-E6A7D3CB0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16" name="Graphic 15" descr="Open envelope with solid fill">
            <a:extLst>
              <a:ext uri="{FF2B5EF4-FFF2-40B4-BE49-F238E27FC236}">
                <a16:creationId xmlns:a16="http://schemas.microsoft.com/office/drawing/2014/main" id="{29B6DAA8-BF25-F179-4007-D16C0D349E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3632" y="1150154"/>
            <a:ext cx="314631" cy="31463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DA86120-8C83-0B5C-4838-B74E814491AF}"/>
              </a:ext>
            </a:extLst>
          </p:cNvPr>
          <p:cNvSpPr/>
          <p:nvPr/>
        </p:nvSpPr>
        <p:spPr>
          <a:xfrm>
            <a:off x="569289" y="1115864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9D82CB-FCB3-5E13-AF2E-1B9EA5036C80}"/>
              </a:ext>
            </a:extLst>
          </p:cNvPr>
          <p:cNvSpPr/>
          <p:nvPr/>
        </p:nvSpPr>
        <p:spPr>
          <a:xfrm>
            <a:off x="577073" y="1977893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B32A0F-8D53-B7F8-DE07-DB0B9688BAA3}"/>
              </a:ext>
            </a:extLst>
          </p:cNvPr>
          <p:cNvSpPr/>
          <p:nvPr/>
        </p:nvSpPr>
        <p:spPr>
          <a:xfrm>
            <a:off x="577073" y="2839922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2BDCFE-9AA3-ADEB-27DD-195DA1DFD44B}"/>
              </a:ext>
            </a:extLst>
          </p:cNvPr>
          <p:cNvSpPr/>
          <p:nvPr/>
        </p:nvSpPr>
        <p:spPr>
          <a:xfrm>
            <a:off x="577073" y="3701951"/>
            <a:ext cx="381000" cy="401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 descr="Heart with pulse with solid fill">
            <a:extLst>
              <a:ext uri="{FF2B5EF4-FFF2-40B4-BE49-F238E27FC236}">
                <a16:creationId xmlns:a16="http://schemas.microsoft.com/office/drawing/2014/main" id="{3892449B-78E1-F826-30B1-828091795C3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65594" y="1977893"/>
            <a:ext cx="401320" cy="401320"/>
          </a:xfrm>
          <a:prstGeom prst="rect">
            <a:avLst/>
          </a:prstGeom>
        </p:spPr>
      </p:pic>
      <p:pic>
        <p:nvPicPr>
          <p:cNvPr id="26" name="Graphic 25" descr="Bar chart with solid fill">
            <a:extLst>
              <a:ext uri="{FF2B5EF4-FFF2-40B4-BE49-F238E27FC236}">
                <a16:creationId xmlns:a16="http://schemas.microsoft.com/office/drawing/2014/main" id="{06047D87-B1E8-9EB9-F935-4BF37C2C26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49413" y="2821075"/>
            <a:ext cx="433681" cy="433681"/>
          </a:xfrm>
          <a:prstGeom prst="rect">
            <a:avLst/>
          </a:prstGeom>
        </p:spPr>
      </p:pic>
      <p:pic>
        <p:nvPicPr>
          <p:cNvPr id="28" name="Graphic 27" descr="Periodic Graph with solid fill">
            <a:extLst>
              <a:ext uri="{FF2B5EF4-FFF2-40B4-BE49-F238E27FC236}">
                <a16:creationId xmlns:a16="http://schemas.microsoft.com/office/drawing/2014/main" id="{6102F6C8-4DBA-5838-D6C2-D34978279DE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45716" y="3680889"/>
            <a:ext cx="443444" cy="4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38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87508-B642-F8D0-11E4-ED84F04A37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AD9A1E73-79F1-F7D3-CE10-EA1E8B362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B55F8C-DFE5-5822-7726-0FF5A82B3D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BE380F7C-A0A4-F405-FD19-6B9D37761D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7" name="Picture 6" descr="A graph of different colored columns&#10;&#10;Description automatically generated with medium confidence">
            <a:extLst>
              <a:ext uri="{FF2B5EF4-FFF2-40B4-BE49-F238E27FC236}">
                <a16:creationId xmlns:a16="http://schemas.microsoft.com/office/drawing/2014/main" id="{D7D9DCFA-5C3F-0EC2-FB1D-222F4FDDCC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410" y="491497"/>
            <a:ext cx="5907409" cy="4208841"/>
          </a:xfrm>
          <a:prstGeom prst="rect">
            <a:avLst/>
          </a:prstGeom>
        </p:spPr>
      </p:pic>
      <p:sp>
        <p:nvSpPr>
          <p:cNvPr id="2" name="Page Title">
            <a:extLst>
              <a:ext uri="{FF2B5EF4-FFF2-40B4-BE49-F238E27FC236}">
                <a16:creationId xmlns:a16="http://schemas.microsoft.com/office/drawing/2014/main" id="{950FF833-EC06-CCE0-A198-16C270DD03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Vaccination RATES by AMI Status</a:t>
            </a:r>
          </a:p>
        </p:txBody>
      </p:sp>
    </p:spTree>
    <p:extLst>
      <p:ext uri="{BB962C8B-B14F-4D97-AF65-F5344CB8AC3E}">
        <p14:creationId xmlns:p14="http://schemas.microsoft.com/office/powerpoint/2010/main" val="1288385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89C25E-A717-F490-B8EE-2CCEB242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F9158DCF-AFFE-2809-8E4F-494D4BE695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337166DD-58E7-008B-BA0C-4FED050F02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8700" y="247699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Baseline Characteristics by AMI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E767B1-92F0-0285-8ED1-9DD55353D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6F377E8A-7B76-E983-6ECC-A76DEECBC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3B3136-3913-6786-E71C-C4BA947BAE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860879"/>
              </p:ext>
            </p:extLst>
          </p:nvPr>
        </p:nvGraphicFramePr>
        <p:xfrm>
          <a:off x="34423" y="898177"/>
          <a:ext cx="9075153" cy="34063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957685">
                  <a:extLst>
                    <a:ext uri="{9D8B030D-6E8A-4147-A177-3AD203B41FA5}">
                      <a16:colId xmlns:a16="http://schemas.microsoft.com/office/drawing/2014/main" val="1241386869"/>
                    </a:ext>
                  </a:extLst>
                </a:gridCol>
                <a:gridCol w="1197807">
                  <a:extLst>
                    <a:ext uri="{9D8B030D-6E8A-4147-A177-3AD203B41FA5}">
                      <a16:colId xmlns:a16="http://schemas.microsoft.com/office/drawing/2014/main" val="2888988053"/>
                    </a:ext>
                  </a:extLst>
                </a:gridCol>
                <a:gridCol w="1176243">
                  <a:extLst>
                    <a:ext uri="{9D8B030D-6E8A-4147-A177-3AD203B41FA5}">
                      <a16:colId xmlns:a16="http://schemas.microsoft.com/office/drawing/2014/main" val="1776033774"/>
                    </a:ext>
                  </a:extLst>
                </a:gridCol>
                <a:gridCol w="1372282">
                  <a:extLst>
                    <a:ext uri="{9D8B030D-6E8A-4147-A177-3AD203B41FA5}">
                      <a16:colId xmlns:a16="http://schemas.microsoft.com/office/drawing/2014/main" val="893394779"/>
                    </a:ext>
                  </a:extLst>
                </a:gridCol>
                <a:gridCol w="1064815">
                  <a:extLst>
                    <a:ext uri="{9D8B030D-6E8A-4147-A177-3AD203B41FA5}">
                      <a16:colId xmlns:a16="http://schemas.microsoft.com/office/drawing/2014/main" val="959923875"/>
                    </a:ext>
                  </a:extLst>
                </a:gridCol>
                <a:gridCol w="1228858">
                  <a:extLst>
                    <a:ext uri="{9D8B030D-6E8A-4147-A177-3AD203B41FA5}">
                      <a16:colId xmlns:a16="http://schemas.microsoft.com/office/drawing/2014/main" val="563827225"/>
                    </a:ext>
                  </a:extLst>
                </a:gridCol>
                <a:gridCol w="1077463">
                  <a:extLst>
                    <a:ext uri="{9D8B030D-6E8A-4147-A177-3AD203B41FA5}">
                      <a16:colId xmlns:a16="http://schemas.microsoft.com/office/drawing/2014/main" val="82907753"/>
                    </a:ext>
                  </a:extLst>
                </a:gridCol>
              </a:tblGrid>
              <a:tr h="519765">
                <a:tc>
                  <a:txBody>
                    <a:bodyPr/>
                    <a:lstStyle/>
                    <a:p>
                      <a:pPr marL="0" marR="0" algn="ctr"/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NUDGE-FLU-2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</a:rPr>
                        <a:t>NUDGE-FLU-CHRONIC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98907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No 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b="1" kern="100" dirty="0">
                          <a:effectLst/>
                        </a:rPr>
                        <a:t>AMI</a:t>
                      </a:r>
                      <a:endParaRPr lang="en-US" sz="1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5868674"/>
                  </a:ext>
                </a:extLst>
              </a:tr>
              <a:tr h="194912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939,806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25,064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858,739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22,634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28,8121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11,760</a:t>
                      </a:r>
                      <a:endParaRPr lang="en-US" sz="16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69622695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 mean (SD)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(69-78)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(70-79)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 (67-78)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 (70-80)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(39-59)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 (53-61)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49595652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 sex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0017112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Heart failure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9227579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GB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Atrial fibrillation </a:t>
                      </a:r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6.5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7.0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8089709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99976124"/>
                  </a:ext>
                </a:extLst>
              </a:tr>
              <a:tr h="330383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944764"/>
                  </a:ext>
                </a:extLst>
              </a:tr>
              <a:tr h="330298"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2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COPD (%)</a:t>
                      </a:r>
                      <a:endParaRPr lang="en-US" sz="12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4.3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8.9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4.2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8.5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3.4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400" kern="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</a:t>
                      </a:r>
                      <a:endParaRPr lang="en-US" sz="1400" kern="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071" marR="14071" marT="0" marB="0" anchor="ctr"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334242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B0A28DE-7ED4-4F36-BC82-501D1CA4D1CA}"/>
              </a:ext>
            </a:extLst>
          </p:cNvPr>
          <p:cNvSpPr txBox="1"/>
          <p:nvPr/>
        </p:nvSpPr>
        <p:spPr>
          <a:xfrm>
            <a:off x="-37214" y="4559514"/>
            <a:ext cx="525780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dirty="0"/>
              <a:t>AMI = Acute Myocardial Infarction; COPD = Chronic Obstructive Pulmonary Disease. </a:t>
            </a:r>
          </a:p>
        </p:txBody>
      </p:sp>
    </p:spTree>
    <p:extLst>
      <p:ext uri="{BB962C8B-B14F-4D97-AF65-F5344CB8AC3E}">
        <p14:creationId xmlns:p14="http://schemas.microsoft.com/office/powerpoint/2010/main" val="22481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4C447-70C4-E4AB-3E1C-09D3AB83D8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document&#10;&#10;Description automatically generated">
            <a:extLst>
              <a:ext uri="{FF2B5EF4-FFF2-40B4-BE49-F238E27FC236}">
                <a16:creationId xmlns:a16="http://schemas.microsoft.com/office/drawing/2014/main" id="{9AC01F9D-B80B-DE51-AB67-5E6AF5C8B8D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930" b="3438"/>
          <a:stretch/>
        </p:blipFill>
        <p:spPr>
          <a:xfrm>
            <a:off x="2013178" y="496912"/>
            <a:ext cx="4616222" cy="4208255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D993CCE-6EF4-D7A0-EA16-50214C774356}"/>
              </a:ext>
            </a:extLst>
          </p:cNvPr>
          <p:cNvSpPr/>
          <p:nvPr/>
        </p:nvSpPr>
        <p:spPr>
          <a:xfrm>
            <a:off x="1974166" y="1148862"/>
            <a:ext cx="4618892" cy="32402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FB6E1D7-FA4C-4604-D797-D1D72C495E0F}"/>
              </a:ext>
            </a:extLst>
          </p:cNvPr>
          <p:cNvCxnSpPr>
            <a:cxnSpLocks/>
          </p:cNvCxnSpPr>
          <p:nvPr/>
        </p:nvCxnSpPr>
        <p:spPr>
          <a:xfrm flipV="1">
            <a:off x="3658197" y="496911"/>
            <a:ext cx="0" cy="3929271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168B7D0-8CE9-C137-5BD2-A88096D3C038}"/>
              </a:ext>
            </a:extLst>
          </p:cNvPr>
          <p:cNvCxnSpPr>
            <a:cxnSpLocks/>
          </p:cNvCxnSpPr>
          <p:nvPr/>
        </p:nvCxnSpPr>
        <p:spPr>
          <a:xfrm flipV="1">
            <a:off x="4049669" y="496910"/>
            <a:ext cx="0" cy="3929271"/>
          </a:xfrm>
          <a:prstGeom prst="line">
            <a:avLst/>
          </a:prstGeom>
          <a:ln w="9525">
            <a:solidFill>
              <a:srgbClr val="B21A1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">
            <a:extLst>
              <a:ext uri="{FF2B5EF4-FFF2-40B4-BE49-F238E27FC236}">
                <a16:creationId xmlns:a16="http://schemas.microsoft.com/office/drawing/2014/main" id="{F542C52D-2D35-A367-7F97-4771FD0A8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6FA0ABF0-42B0-C681-0046-2A29BF5756D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787" y="10239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 POOLED by AMI Status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F99445-CDE1-FC1A-68C4-86C38404A74A}"/>
              </a:ext>
            </a:extLst>
          </p:cNvPr>
          <p:cNvSpPr/>
          <p:nvPr/>
        </p:nvSpPr>
        <p:spPr>
          <a:xfrm>
            <a:off x="1900822" y="2392365"/>
            <a:ext cx="4765783" cy="685761"/>
          </a:xfrm>
          <a:prstGeom prst="roundRect">
            <a:avLst>
              <a:gd name="adj" fmla="val 16753"/>
            </a:avLst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22126E-FC39-ADD6-4CAF-4A129BF83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E2BFC0A8-9D6A-6AE1-3CD7-F695897C5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C1BF8-F15F-F77E-901F-BAE9793824E2}"/>
              </a:ext>
            </a:extLst>
          </p:cNvPr>
          <p:cNvSpPr txBox="1"/>
          <p:nvPr/>
        </p:nvSpPr>
        <p:spPr>
          <a:xfrm>
            <a:off x="4168068" y="457258"/>
            <a:ext cx="15062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Absolute Difference (95% CI)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B8E9026-8936-459B-749E-27657356660C}"/>
              </a:ext>
            </a:extLst>
          </p:cNvPr>
          <p:cNvSpPr txBox="1"/>
          <p:nvPr/>
        </p:nvSpPr>
        <p:spPr>
          <a:xfrm>
            <a:off x="6109220" y="367375"/>
            <a:ext cx="9116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2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endParaRPr lang="en-US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4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2121E4-887C-6FEC-003B-A526283F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Callout 1 10">
            <a:extLst>
              <a:ext uri="{FF2B5EF4-FFF2-40B4-BE49-F238E27FC236}">
                <a16:creationId xmlns:a16="http://schemas.microsoft.com/office/drawing/2014/main" id="{FAACE820-386A-68C4-9068-C85A8293E1AA}"/>
              </a:ext>
            </a:extLst>
          </p:cNvPr>
          <p:cNvSpPr/>
          <p:nvPr/>
        </p:nvSpPr>
        <p:spPr>
          <a:xfrm>
            <a:off x="5033596" y="1724496"/>
            <a:ext cx="3974122" cy="1720992"/>
          </a:xfrm>
          <a:prstGeom prst="borderCallout1">
            <a:avLst>
              <a:gd name="adj1" fmla="val 358"/>
              <a:gd name="adj2" fmla="val 185"/>
              <a:gd name="adj3" fmla="val 17234"/>
              <a:gd name="adj4" fmla="val -39483"/>
            </a:avLst>
          </a:prstGeom>
          <a:solidFill>
            <a:srgbClr val="C10E20">
              <a:alpha val="26275"/>
            </a:srgb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22000D21-E9FA-1E03-5D61-B7F0E8B1EBED}"/>
              </a:ext>
            </a:extLst>
          </p:cNvPr>
          <p:cNvSpPr/>
          <p:nvPr/>
        </p:nvSpPr>
        <p:spPr>
          <a:xfrm>
            <a:off x="1818167" y="1935127"/>
            <a:ext cx="1652898" cy="175437"/>
          </a:xfrm>
          <a:prstGeom prst="roundRect">
            <a:avLst/>
          </a:prstGeom>
          <a:solidFill>
            <a:srgbClr val="F0C8CA">
              <a:alpha val="50196"/>
            </a:srgbClr>
          </a:solidFill>
          <a:ln>
            <a:solidFill>
              <a:srgbClr val="C10E1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8D85B3-B79C-4BB7-E706-A1424A20D9D8}"/>
              </a:ext>
            </a:extLst>
          </p:cNvPr>
          <p:cNvSpPr txBox="1"/>
          <p:nvPr/>
        </p:nvSpPr>
        <p:spPr>
          <a:xfrm>
            <a:off x="5082702" y="1786920"/>
            <a:ext cx="3871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CV-Gain Frame Letter: </a:t>
            </a:r>
          </a:p>
          <a:p>
            <a:pPr algn="ctr"/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“In addition to its protection </a:t>
            </a:r>
            <a:b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against influenza infection, vaccination also seems to protect against cardiovascular disease such as heart attacks and heart failure.”</a:t>
            </a:r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76207A8A-BEB5-3D7F-B968-54DC857163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E3C919C0-A98D-026F-7935-61C9E46DEB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CV-Gain FRAME Nudge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8DBFC7-EDE8-3399-75B6-743D0ACEC425}"/>
              </a:ext>
            </a:extLst>
          </p:cNvPr>
          <p:cNvGrpSpPr/>
          <p:nvPr/>
        </p:nvGrpSpPr>
        <p:grpSpPr>
          <a:xfrm>
            <a:off x="292037" y="583894"/>
            <a:ext cx="4617747" cy="4089021"/>
            <a:chOff x="1314444" y="473070"/>
            <a:chExt cx="4617747" cy="4089021"/>
          </a:xfrm>
        </p:grpSpPr>
        <p:pic>
          <p:nvPicPr>
            <p:cNvPr id="3" name="Billede 8">
              <a:extLst>
                <a:ext uri="{FF2B5EF4-FFF2-40B4-BE49-F238E27FC236}">
                  <a16:creationId xmlns:a16="http://schemas.microsoft.com/office/drawing/2014/main" id="{49D0CD98-5F26-9AEC-F8D4-6C173723AF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585" b="15499"/>
            <a:stretch/>
          </p:blipFill>
          <p:spPr bwMode="auto">
            <a:xfrm>
              <a:off x="1314444" y="581409"/>
              <a:ext cx="4617747" cy="398068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4" name="Billede 8">
              <a:extLst>
                <a:ext uri="{FF2B5EF4-FFF2-40B4-BE49-F238E27FC236}">
                  <a16:creationId xmlns:a16="http://schemas.microsoft.com/office/drawing/2014/main" id="{73AD3997-D415-D4AA-04E8-08552BBD88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5" r="56197" b="88922"/>
            <a:stretch/>
          </p:blipFill>
          <p:spPr bwMode="auto">
            <a:xfrm>
              <a:off x="3623317" y="473070"/>
              <a:ext cx="1740310" cy="7238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DEC5208-FD4F-34F5-D61A-79D4B9EED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629718CD-8B4F-0ABE-6349-74EFBF829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</p:spTree>
    <p:extLst>
      <p:ext uri="{BB962C8B-B14F-4D97-AF65-F5344CB8AC3E}">
        <p14:creationId xmlns:p14="http://schemas.microsoft.com/office/powerpoint/2010/main" val="1733384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E916C-C791-EA07-9C09-D2AAD4274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31FF8A27-EC5A-E91C-BDB4-A3CB1FF7F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CF715EE-B5FC-FBC8-6F8F-CACB1D6477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6537" y="179620"/>
            <a:ext cx="8465574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Effects of CV-Gain Nudge by AMI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291815-A73D-59B0-DF9D-E68828CAE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2DF936CC-F9B4-31AE-71F3-E67C11DFE2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754DA62-8660-4BAC-F37F-E6F12E8A22AF}"/>
              </a:ext>
            </a:extLst>
          </p:cNvPr>
          <p:cNvGrpSpPr/>
          <p:nvPr/>
        </p:nvGrpSpPr>
        <p:grpSpPr>
          <a:xfrm>
            <a:off x="4041362" y="3075922"/>
            <a:ext cx="372794" cy="101412"/>
            <a:chOff x="2672861" y="1509339"/>
            <a:chExt cx="372794" cy="1014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193D3B2-637B-25A6-BB67-95D8A19DE5ED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9697990D-4DD9-A037-76B2-127DF0713D4C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DBD2677-3C78-425F-5C21-2C8E6011A653}"/>
              </a:ext>
            </a:extLst>
          </p:cNvPr>
          <p:cNvSpPr txBox="1"/>
          <p:nvPr/>
        </p:nvSpPr>
        <p:spPr>
          <a:xfrm>
            <a:off x="3272642" y="2827870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B2FFC1B-990E-AF7B-0BC2-94E9701D4069}"/>
              </a:ext>
            </a:extLst>
          </p:cNvPr>
          <p:cNvGrpSpPr/>
          <p:nvPr/>
        </p:nvGrpSpPr>
        <p:grpSpPr>
          <a:xfrm>
            <a:off x="1933821" y="567390"/>
            <a:ext cx="3286730" cy="4008720"/>
            <a:chOff x="475351" y="957750"/>
            <a:chExt cx="2947037" cy="3594410"/>
          </a:xfrm>
        </p:grpSpPr>
        <p:pic>
          <p:nvPicPr>
            <p:cNvPr id="9" name="Picture 8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224EF2EB-13E2-B22C-1459-9D3D9B852C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9" t="7637" r="82931" b="5875"/>
            <a:stretch/>
          </p:blipFill>
          <p:spPr>
            <a:xfrm>
              <a:off x="475351" y="957750"/>
              <a:ext cx="866874" cy="3594410"/>
            </a:xfrm>
            <a:prstGeom prst="rect">
              <a:avLst/>
            </a:prstGeom>
          </p:spPr>
        </p:pic>
        <p:pic>
          <p:nvPicPr>
            <p:cNvPr id="12" name="Picture 11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7801F2F5-F442-24D4-CFC5-03EA13D5C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79060" t="7637" r="655" b="8488"/>
            <a:stretch/>
          </p:blipFill>
          <p:spPr>
            <a:xfrm>
              <a:off x="1327235" y="957753"/>
              <a:ext cx="1036800" cy="3485835"/>
            </a:xfrm>
            <a:prstGeom prst="rect">
              <a:avLst/>
            </a:prstGeom>
          </p:spPr>
        </p:pic>
        <p:pic>
          <p:nvPicPr>
            <p:cNvPr id="26" name="Picture 25" descr="A graph of numbers and letters&#10;&#10;Description automatically generated with medium confidence">
              <a:extLst>
                <a:ext uri="{FF2B5EF4-FFF2-40B4-BE49-F238E27FC236}">
                  <a16:creationId xmlns:a16="http://schemas.microsoft.com/office/drawing/2014/main" id="{23EDB9FC-0516-078F-9E5F-9A252FBC0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0326" t="7637" r="48731" b="8487"/>
            <a:stretch/>
          </p:blipFill>
          <p:spPr>
            <a:xfrm>
              <a:off x="2351955" y="957750"/>
              <a:ext cx="1070433" cy="3485840"/>
            </a:xfrm>
            <a:prstGeom prst="rect">
              <a:avLst/>
            </a:prstGeom>
          </p:spPr>
        </p:pic>
      </p:grpSp>
      <p:pic>
        <p:nvPicPr>
          <p:cNvPr id="34" name="Picture 33" descr="A black and white text&#10;&#10;Description automatically generated">
            <a:extLst>
              <a:ext uri="{FF2B5EF4-FFF2-40B4-BE49-F238E27FC236}">
                <a16:creationId xmlns:a16="http://schemas.microsoft.com/office/drawing/2014/main" id="{A726324A-2E1F-0B13-35A1-9B15D14A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094" y="2013558"/>
            <a:ext cx="1639984" cy="43287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466FE43-7D02-9467-5EBA-8B17CEDC3159}"/>
              </a:ext>
            </a:extLst>
          </p:cNvPr>
          <p:cNvGrpSpPr/>
          <p:nvPr/>
        </p:nvGrpSpPr>
        <p:grpSpPr>
          <a:xfrm>
            <a:off x="3174417" y="3076910"/>
            <a:ext cx="372794" cy="101412"/>
            <a:chOff x="2672861" y="1509339"/>
            <a:chExt cx="372794" cy="101412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97F6413-39D8-FAA3-8B0A-50C6BE290B4E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riangle 13">
              <a:extLst>
                <a:ext uri="{FF2B5EF4-FFF2-40B4-BE49-F238E27FC236}">
                  <a16:creationId xmlns:a16="http://schemas.microsoft.com/office/drawing/2014/main" id="{5E033425-576D-B0A6-806B-A0933FC4A416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7E537642-ECFB-D785-94D3-68301C0EBAF5}"/>
              </a:ext>
            </a:extLst>
          </p:cNvPr>
          <p:cNvSpPr txBox="1"/>
          <p:nvPr/>
        </p:nvSpPr>
        <p:spPr>
          <a:xfrm>
            <a:off x="2405697" y="2826609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pic>
        <p:nvPicPr>
          <p:cNvPr id="35" name="Picture 34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EA97B48C-1696-11A6-0990-AD5F87C58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09092" y="4455023"/>
            <a:ext cx="927100" cy="234950"/>
          </a:xfrm>
          <a:prstGeom prst="rect">
            <a:avLst/>
          </a:prstGeom>
        </p:spPr>
      </p:pic>
      <p:pic>
        <p:nvPicPr>
          <p:cNvPr id="37" name="Picture 36" descr="A purple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5C8E0302-0F1E-F2DB-342A-5465D810CE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22719" y="4442323"/>
            <a:ext cx="927100" cy="2603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EA877E0-6D20-C743-3E89-67BC8A63C9B8}"/>
              </a:ext>
            </a:extLst>
          </p:cNvPr>
          <p:cNvGrpSpPr/>
          <p:nvPr/>
        </p:nvGrpSpPr>
        <p:grpSpPr>
          <a:xfrm>
            <a:off x="4619413" y="770447"/>
            <a:ext cx="372794" cy="101412"/>
            <a:chOff x="2672861" y="1509339"/>
            <a:chExt cx="372794" cy="10141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F5327B-EE4D-270B-CFF9-9127D32D0862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9C716617-0B54-593A-6AEC-A3308F203941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10BF736-7027-1A11-A505-F939D1A10F06}"/>
              </a:ext>
            </a:extLst>
          </p:cNvPr>
          <p:cNvSpPr txBox="1"/>
          <p:nvPr/>
        </p:nvSpPr>
        <p:spPr>
          <a:xfrm>
            <a:off x="3850693" y="530863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0.006</a:t>
            </a:r>
          </a:p>
        </p:txBody>
      </p:sp>
    </p:spTree>
    <p:extLst>
      <p:ext uri="{BB962C8B-B14F-4D97-AF65-F5344CB8AC3E}">
        <p14:creationId xmlns:p14="http://schemas.microsoft.com/office/powerpoint/2010/main" val="1092523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07F26-6451-2BF5-E736-328412085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7EE2FF82-451A-41B5-6761-02970A7C0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C57D0005-F763-B01E-BE09-3324DA1B266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9723" y="132695"/>
            <a:ext cx="8782093" cy="781361"/>
          </a:xfrm>
        </p:spPr>
        <p:txBody>
          <a:bodyPr>
            <a:noAutofit/>
          </a:bodyPr>
          <a:lstStyle/>
          <a:p>
            <a:r>
              <a:rPr lang="en-US" sz="2100" dirty="0"/>
              <a:t>In PTS with AMI, CV-Gain Nudge was More Effective Among those Not Vaccinated in Prior Season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C92202-2E07-09FD-4785-EA431F1B5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5" name="Footer Text 1">
            <a:extLst>
              <a:ext uri="{FF2B5EF4-FFF2-40B4-BE49-F238E27FC236}">
                <a16:creationId xmlns:a16="http://schemas.microsoft.com/office/drawing/2014/main" id="{F99EA08D-C904-15C0-C547-BECCA6C553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DA227C0-817F-0CC6-C8BE-AAA1A2F69103}"/>
              </a:ext>
            </a:extLst>
          </p:cNvPr>
          <p:cNvGrpSpPr/>
          <p:nvPr/>
        </p:nvGrpSpPr>
        <p:grpSpPr>
          <a:xfrm>
            <a:off x="4940997" y="3606095"/>
            <a:ext cx="372794" cy="101412"/>
            <a:chOff x="2672861" y="1509339"/>
            <a:chExt cx="372794" cy="101412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4835B3E-4F1C-1EFD-49E8-D6779EED156A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riangle 21">
              <a:extLst>
                <a:ext uri="{FF2B5EF4-FFF2-40B4-BE49-F238E27FC236}">
                  <a16:creationId xmlns:a16="http://schemas.microsoft.com/office/drawing/2014/main" id="{6CB4B592-0771-622E-96E6-632191A26A80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ADDBA31-7F88-956C-38A1-B4AC7218AA48}"/>
              </a:ext>
            </a:extLst>
          </p:cNvPr>
          <p:cNvGrpSpPr/>
          <p:nvPr/>
        </p:nvGrpSpPr>
        <p:grpSpPr>
          <a:xfrm>
            <a:off x="5999719" y="3206952"/>
            <a:ext cx="372794" cy="101412"/>
            <a:chOff x="2672861" y="1509339"/>
            <a:chExt cx="372794" cy="101412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240B1FD-1CDC-427E-1A00-B065F406290D}"/>
                </a:ext>
              </a:extLst>
            </p:cNvPr>
            <p:cNvCxnSpPr/>
            <p:nvPr/>
          </p:nvCxnSpPr>
          <p:spPr>
            <a:xfrm>
              <a:off x="2672861" y="1610751"/>
              <a:ext cx="372794" cy="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riangle 24">
              <a:extLst>
                <a:ext uri="{FF2B5EF4-FFF2-40B4-BE49-F238E27FC236}">
                  <a16:creationId xmlns:a16="http://schemas.microsoft.com/office/drawing/2014/main" id="{6C1F9FA6-48E6-5808-CAD4-C2A242612AA7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D05BB6A-F9D3-EF12-A47A-5DB4806A0714}"/>
              </a:ext>
            </a:extLst>
          </p:cNvPr>
          <p:cNvSpPr txBox="1"/>
          <p:nvPr/>
        </p:nvSpPr>
        <p:spPr>
          <a:xfrm>
            <a:off x="4172277" y="3344255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0.09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EBDBBC3-9B71-9C30-057B-499D66F71459}"/>
              </a:ext>
            </a:extLst>
          </p:cNvPr>
          <p:cNvSpPr txBox="1"/>
          <p:nvPr/>
        </p:nvSpPr>
        <p:spPr>
          <a:xfrm>
            <a:off x="5230999" y="2958900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0.002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8C0BB1-BDF6-1D4A-E040-87473751FF8A}"/>
              </a:ext>
            </a:extLst>
          </p:cNvPr>
          <p:cNvSpPr/>
          <p:nvPr/>
        </p:nvSpPr>
        <p:spPr>
          <a:xfrm>
            <a:off x="4572000" y="2706914"/>
            <a:ext cx="2376379" cy="19740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9241CC7-7338-9DEC-48CA-325C134D6286}"/>
              </a:ext>
            </a:extLst>
          </p:cNvPr>
          <p:cNvGrpSpPr/>
          <p:nvPr/>
        </p:nvGrpSpPr>
        <p:grpSpPr>
          <a:xfrm>
            <a:off x="3840480" y="2366730"/>
            <a:ext cx="1767711" cy="101412"/>
            <a:chOff x="2043689" y="1509339"/>
            <a:chExt cx="1767711" cy="10141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3B01696-F85B-E649-CA5F-4B75A6A81CCD}"/>
                </a:ext>
              </a:extLst>
            </p:cNvPr>
            <p:cNvCxnSpPr>
              <a:cxnSpLocks/>
            </p:cNvCxnSpPr>
            <p:nvPr/>
          </p:nvCxnSpPr>
          <p:spPr>
            <a:xfrm>
              <a:off x="2043689" y="1610751"/>
              <a:ext cx="1767711" cy="0"/>
            </a:xfrm>
            <a:prstGeom prst="line">
              <a:avLst/>
            </a:prstGeom>
            <a:ln w="19050">
              <a:solidFill>
                <a:srgbClr val="C1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riangle 32">
              <a:extLst>
                <a:ext uri="{FF2B5EF4-FFF2-40B4-BE49-F238E27FC236}">
                  <a16:creationId xmlns:a16="http://schemas.microsoft.com/office/drawing/2014/main" id="{030229A2-0897-8A4D-E84A-3C1FFACC6F35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rgbClr val="C10E1F"/>
            </a:solidFill>
            <a:ln>
              <a:solidFill>
                <a:srgbClr val="C10E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75E276C-F68C-BB9D-11D9-0D809179D420}"/>
              </a:ext>
            </a:extLst>
          </p:cNvPr>
          <p:cNvSpPr txBox="1"/>
          <p:nvPr/>
        </p:nvSpPr>
        <p:spPr>
          <a:xfrm>
            <a:off x="3700932" y="2071757"/>
            <a:ext cx="19072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12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1200" b="1" i="1" dirty="0">
                <a:latin typeface="Calibri" panose="020F0502020204030204" pitchFamily="34" charset="0"/>
                <a:cs typeface="Calibri" panose="020F0502020204030204" pitchFamily="34" charset="0"/>
              </a:rPr>
              <a:t>= &lt;0.001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63CDB15A-C30A-06C7-7FA6-E288F67FC5D7}"/>
              </a:ext>
            </a:extLst>
          </p:cNvPr>
          <p:cNvSpPr/>
          <p:nvPr/>
        </p:nvSpPr>
        <p:spPr>
          <a:xfrm>
            <a:off x="3631534" y="1794037"/>
            <a:ext cx="2376379" cy="7623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390C49-343E-5908-21F3-83B799D83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0687" y="976177"/>
            <a:ext cx="4668201" cy="370483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BF0AAC5-AAA8-AA7C-9D38-D2934E2E04E3}"/>
              </a:ext>
            </a:extLst>
          </p:cNvPr>
          <p:cNvGrpSpPr/>
          <p:nvPr/>
        </p:nvGrpSpPr>
        <p:grpSpPr>
          <a:xfrm>
            <a:off x="3840479" y="2530263"/>
            <a:ext cx="1767711" cy="101412"/>
            <a:chOff x="2043689" y="1509339"/>
            <a:chExt cx="1767711" cy="10141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93D3AEA-74BC-A70D-6E0A-A98DB03228EC}"/>
                </a:ext>
              </a:extLst>
            </p:cNvPr>
            <p:cNvCxnSpPr>
              <a:cxnSpLocks/>
            </p:cNvCxnSpPr>
            <p:nvPr/>
          </p:nvCxnSpPr>
          <p:spPr>
            <a:xfrm>
              <a:off x="2043689" y="1610751"/>
              <a:ext cx="1767711" cy="0"/>
            </a:xfrm>
            <a:prstGeom prst="line">
              <a:avLst/>
            </a:prstGeom>
            <a:ln w="19050">
              <a:solidFill>
                <a:srgbClr val="C10E1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2C827F96-3C85-C505-A6EC-BB9998BA3E58}"/>
                </a:ext>
              </a:extLst>
            </p:cNvPr>
            <p:cNvSpPr/>
            <p:nvPr/>
          </p:nvSpPr>
          <p:spPr>
            <a:xfrm>
              <a:off x="2806949" y="1509339"/>
              <a:ext cx="101644" cy="87624"/>
            </a:xfrm>
            <a:prstGeom prst="triangle">
              <a:avLst/>
            </a:prstGeom>
            <a:solidFill>
              <a:srgbClr val="C10E1F"/>
            </a:solidFill>
            <a:ln>
              <a:solidFill>
                <a:srgbClr val="C10E1F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00000"/>
                </a:solidFill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B4746CA-0F8B-CD8F-7803-26DBAE31FE25}"/>
              </a:ext>
            </a:extLst>
          </p:cNvPr>
          <p:cNvSpPr txBox="1"/>
          <p:nvPr/>
        </p:nvSpPr>
        <p:spPr>
          <a:xfrm>
            <a:off x="3734670" y="2052971"/>
            <a:ext cx="19072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sz="2000" b="1" i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int </a:t>
            </a:r>
            <a:r>
              <a:rPr 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= &lt;0.001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1B6AF9-4E46-1A5F-B492-00C609FDA1EC}"/>
              </a:ext>
            </a:extLst>
          </p:cNvPr>
          <p:cNvSpPr/>
          <p:nvPr/>
        </p:nvSpPr>
        <p:spPr>
          <a:xfrm>
            <a:off x="4616176" y="1276269"/>
            <a:ext cx="2709573" cy="3365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F1F9A1-B1CF-2971-8284-C3D5A6EC2602}"/>
              </a:ext>
            </a:extLst>
          </p:cNvPr>
          <p:cNvSpPr/>
          <p:nvPr/>
        </p:nvSpPr>
        <p:spPr>
          <a:xfrm>
            <a:off x="3840479" y="2133992"/>
            <a:ext cx="902808" cy="58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5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87CE6-35E1-FDFF-E648-ADEAA9D8B2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93B6A005-C2D5-2101-F0B4-3B1F763E4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B7BADFEE-5615-478A-742E-E66A828D3A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806" y="116699"/>
            <a:ext cx="8615585" cy="419100"/>
          </a:xfrm>
        </p:spPr>
        <p:txBody>
          <a:bodyPr>
            <a:noAutofit/>
          </a:bodyPr>
          <a:lstStyle/>
          <a:p>
            <a:r>
              <a:rPr lang="en-US" sz="2250" dirty="0"/>
              <a:t>In Younger PTS, CV-Gain Nudge was More Effective Among those with More Recent AMI</a:t>
            </a:r>
          </a:p>
        </p:txBody>
      </p:sp>
      <p:pic>
        <p:nvPicPr>
          <p:cNvPr id="4" name="Picture 3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4E63814-0EC2-D7FC-5961-16048C48783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075" t="1036" r="4519" b="2718"/>
          <a:stretch/>
        </p:blipFill>
        <p:spPr>
          <a:xfrm>
            <a:off x="1002324" y="1022815"/>
            <a:ext cx="6686550" cy="3569677"/>
          </a:xfrm>
          <a:prstGeom prst="rect">
            <a:avLst/>
          </a:prstGeom>
          <a:ln w="28575">
            <a:solidFill>
              <a:srgbClr val="C10E1F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193CD3-12E9-7B7A-4C55-090BA6DA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6" name="Footer Text 1">
            <a:extLst>
              <a:ext uri="{FF2B5EF4-FFF2-40B4-BE49-F238E27FC236}">
                <a16:creationId xmlns:a16="http://schemas.microsoft.com/office/drawing/2014/main" id="{C9CC0E0E-E55F-E2B2-9FD0-F4B321AD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9554B4-16AF-E7FC-F963-F327E26B12C7}"/>
              </a:ext>
            </a:extLst>
          </p:cNvPr>
          <p:cNvSpPr txBox="1"/>
          <p:nvPr/>
        </p:nvSpPr>
        <p:spPr>
          <a:xfrm>
            <a:off x="6787806" y="2656438"/>
            <a:ext cx="235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&gt;12mo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+14%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39A395-9706-0CAA-36C3-5A6C1F904824}"/>
              </a:ext>
            </a:extLst>
          </p:cNvPr>
          <p:cNvSpPr txBox="1"/>
          <p:nvPr/>
        </p:nvSpPr>
        <p:spPr>
          <a:xfrm>
            <a:off x="6757437" y="2225011"/>
            <a:ext cx="2356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</a:t>
            </a:r>
            <a:r>
              <a:rPr lang="en-US" sz="1600" b="1" baseline="-25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AMI</a:t>
            </a:r>
            <a:r>
              <a:rPr lang="en-US" sz="1600" b="1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≤12mo </a:t>
            </a:r>
            <a:r>
              <a:rPr lang="en-US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+26%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4E74F-07DF-740B-E60E-83CB4778F87C}"/>
              </a:ext>
            </a:extLst>
          </p:cNvPr>
          <p:cNvSpPr txBox="1"/>
          <p:nvPr/>
        </p:nvSpPr>
        <p:spPr>
          <a:xfrm>
            <a:off x="7090668" y="3037877"/>
            <a:ext cx="2102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1600" b="1" baseline="-25000" dirty="0" err="1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interaction</a:t>
            </a:r>
            <a:r>
              <a:rPr lang="en-US" sz="1600" b="1" baseline="-250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0.006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113BBB-1536-71A9-BBFD-C8520EB2CB2D}"/>
              </a:ext>
            </a:extLst>
          </p:cNvPr>
          <p:cNvSpPr txBox="1"/>
          <p:nvPr/>
        </p:nvSpPr>
        <p:spPr>
          <a:xfrm>
            <a:off x="9997440" y="40139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C93BDC-3660-5509-D80D-16BFB1F1BE8B}"/>
              </a:ext>
            </a:extLst>
          </p:cNvPr>
          <p:cNvSpPr txBox="1"/>
          <p:nvPr/>
        </p:nvSpPr>
        <p:spPr>
          <a:xfrm>
            <a:off x="6635201" y="1574516"/>
            <a:ext cx="25762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NUDGE-FLU-CHRONIC</a:t>
            </a:r>
          </a:p>
          <a:p>
            <a:pPr algn="ctr"/>
            <a:r>
              <a:rPr lang="en-US" sz="1600" b="1" u="sng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(CV-Gain vs. Usual Care)</a:t>
            </a:r>
          </a:p>
        </p:txBody>
      </p:sp>
    </p:spTree>
    <p:extLst>
      <p:ext uri="{BB962C8B-B14F-4D97-AF65-F5344CB8AC3E}">
        <p14:creationId xmlns:p14="http://schemas.microsoft.com/office/powerpoint/2010/main" val="411006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9.87654E-7 L -0.10156 0.0064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" y="30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87A9B-61A2-7A69-6083-AEBB4C2D7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9F9297D3-2029-1739-1C4F-3B829BA9E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4680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0B9BC-2D95-7739-0D48-57AC207FB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71" y="860612"/>
            <a:ext cx="9060562" cy="3764925"/>
          </a:xfrm>
        </p:spPr>
        <p:txBody>
          <a:bodyPr>
            <a:normAutofit lnSpcReduction="10000"/>
          </a:bodyPr>
          <a:lstStyle/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In a pooled analysis of 3 trials with &gt;2 million patients across a broad Danish population, behaviorally informed, electronically delivered messaging emphasizing the potential cardiovascular benefits of influenza vaccination improved vaccination uptake. 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Improvements were larger in patients with a history of AMI, in whom there is a strong recommendation for vaccination in clinical guidelines.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Among patients with AMI, messaging was particularly effective in potentially vaccine-hesitant populations &amp; in younger patients with recent AMI.</a:t>
            </a:r>
          </a:p>
          <a:p>
            <a:pPr marL="171450" indent="-171450">
              <a:buClr>
                <a:schemeClr val="accent2"/>
              </a:buClr>
              <a:buSzPct val="125000"/>
              <a:buFont typeface="Arial" panose="020B0604020202020204" pitchFamily="34" charset="0"/>
              <a:buChar char="•"/>
            </a:pP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If validated, a cardiovascular-focused messaging strategy should be employed as a simple, scalable, and effective tool to improve vaccination in patients </a:t>
            </a:r>
            <a:b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with AMI.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CAE0450E-39AC-19A5-783E-EA22CF5DA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AB5DF8-BCD7-6C3D-7FD3-4BCD6477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8" name="Footer Text 1">
            <a:extLst>
              <a:ext uri="{FF2B5EF4-FFF2-40B4-BE49-F238E27FC236}">
                <a16:creationId xmlns:a16="http://schemas.microsoft.com/office/drawing/2014/main" id="{5EFB9E52-3854-D18B-C65E-C105B9F50E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</p:spTree>
    <p:extLst>
      <p:ext uri="{BB962C8B-B14F-4D97-AF65-F5344CB8AC3E}">
        <p14:creationId xmlns:p14="http://schemas.microsoft.com/office/powerpoint/2010/main" val="287696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FBC7F-5D8B-4C34-3E97-6D1084B41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ge Title">
            <a:extLst>
              <a:ext uri="{FF2B5EF4-FFF2-40B4-BE49-F238E27FC236}">
                <a16:creationId xmlns:a16="http://schemas.microsoft.com/office/drawing/2014/main" id="{8FA2210C-DB30-8569-0235-2CFE7E10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Acknowledgements</a:t>
            </a:r>
          </a:p>
        </p:txBody>
      </p:sp>
      <p:sp>
        <p:nvSpPr>
          <p:cNvPr id="10" name="Slide Number ">
            <a:extLst>
              <a:ext uri="{FF2B5EF4-FFF2-40B4-BE49-F238E27FC236}">
                <a16:creationId xmlns:a16="http://schemas.microsoft.com/office/drawing/2014/main" id="{592A9912-ABC9-CB08-15D8-FFC18F8FF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Pladsholder til indhold 2">
            <a:extLst>
              <a:ext uri="{FF2B5EF4-FFF2-40B4-BE49-F238E27FC236}">
                <a16:creationId xmlns:a16="http://schemas.microsoft.com/office/drawing/2014/main" id="{DDAFC29E-068D-7987-0222-59CAE81C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040" y="1367796"/>
            <a:ext cx="6828721" cy="3394472"/>
          </a:xfrm>
        </p:spPr>
        <p:txBody>
          <a:bodyPr numCol="3">
            <a:normAutofit/>
          </a:bodyPr>
          <a:lstStyle/>
          <a:p>
            <a:pPr marL="0" indent="0">
              <a:buNone/>
            </a:pPr>
            <a:r>
              <a:rPr lang="da-DK" sz="1100" b="1" dirty="0"/>
              <a:t>Copenhagen University Hospital</a:t>
            </a:r>
            <a:endParaRPr lang="da-DK" sz="11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b="1" dirty="0">
                <a:solidFill>
                  <a:srgbClr val="C00000"/>
                </a:solidFill>
              </a:rPr>
              <a:t>Tor Biering-Sørensen </a:t>
            </a:r>
            <a:br>
              <a:rPr lang="da-DK" b="1" dirty="0">
                <a:solidFill>
                  <a:srgbClr val="C00000"/>
                </a:solidFill>
              </a:rPr>
            </a:br>
            <a:r>
              <a:rPr lang="da-DK" dirty="0"/>
              <a:t>Niklas Dyrby Johansen</a:t>
            </a:r>
            <a:br>
              <a:rPr lang="da-DK" sz="1100" dirty="0"/>
            </a:br>
            <a:r>
              <a:rPr lang="da-DK" sz="1100" dirty="0"/>
              <a:t>Daniel Modin</a:t>
            </a:r>
            <a:br>
              <a:rPr lang="da-DK" sz="1100" dirty="0"/>
            </a:br>
            <a:r>
              <a:rPr lang="da-DK" sz="1100" dirty="0"/>
              <a:t>Kira Hyldekær </a:t>
            </a:r>
            <a:r>
              <a:rPr lang="da-DK" sz="1100" dirty="0" err="1"/>
              <a:t>Janstrup</a:t>
            </a:r>
            <a:br>
              <a:rPr lang="da-DK" sz="1100" dirty="0"/>
            </a:br>
            <a:r>
              <a:rPr lang="da-DK" sz="1100" dirty="0" err="1"/>
              <a:t>Pradeesh</a:t>
            </a:r>
            <a:r>
              <a:rPr lang="da-DK" sz="1100" dirty="0"/>
              <a:t> </a:t>
            </a:r>
            <a:r>
              <a:rPr lang="da-DK" sz="1100" dirty="0" err="1"/>
              <a:t>Sivapalan</a:t>
            </a:r>
            <a:br>
              <a:rPr lang="da-DK" sz="1100" dirty="0"/>
            </a:br>
            <a:r>
              <a:rPr lang="da-DK" sz="1100" dirty="0"/>
              <a:t>Jens Ulrik Stæhr Jensen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a-DK" sz="1100" dirty="0" err="1"/>
              <a:t>Manan</a:t>
            </a:r>
            <a:r>
              <a:rPr lang="da-DK" sz="1100" dirty="0"/>
              <a:t> </a:t>
            </a:r>
            <a:r>
              <a:rPr lang="da-DK" sz="1100" dirty="0" err="1"/>
              <a:t>Pareek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Copenhagen University Hospital – Rigshospitalet</a:t>
            </a:r>
            <a:br>
              <a:rPr lang="da-DK" sz="1100" b="1" dirty="0"/>
            </a:br>
            <a:r>
              <a:rPr lang="da-DK" sz="1100" dirty="0"/>
              <a:t>Lars Køber</a:t>
            </a:r>
            <a:br>
              <a:rPr lang="da-DK" sz="1100" b="1" dirty="0"/>
            </a:br>
            <a:br>
              <a:rPr lang="da-DK" sz="1100" b="1" dirty="0"/>
            </a:br>
            <a:br>
              <a:rPr lang="da-DK" sz="1100" dirty="0"/>
            </a:br>
            <a:br>
              <a:rPr lang="da-DK" sz="1100" dirty="0"/>
            </a:br>
            <a:endParaRPr lang="da-DK" sz="1100" dirty="0"/>
          </a:p>
          <a:p>
            <a:pPr marL="0" indent="0">
              <a:spcBef>
                <a:spcPts val="264"/>
              </a:spcBef>
              <a:spcAft>
                <a:spcPts val="600"/>
              </a:spcAft>
              <a:buNone/>
            </a:pPr>
            <a:endParaRPr lang="da-DK" sz="1200" b="1" u="sng" dirty="0"/>
          </a:p>
          <a:p>
            <a:pPr marL="0" indent="0">
              <a:spcAft>
                <a:spcPts val="600"/>
              </a:spcAft>
              <a:buNone/>
            </a:pPr>
            <a:br>
              <a:rPr lang="da-DK" sz="1100" b="1" dirty="0"/>
            </a:br>
            <a:endParaRPr lang="da-DK" sz="11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3B06A2-70ED-8CC7-E5FB-0DF0CBBF9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8" name="Footer Text 1">
            <a:extLst>
              <a:ext uri="{FF2B5EF4-FFF2-40B4-BE49-F238E27FC236}">
                <a16:creationId xmlns:a16="http://schemas.microsoft.com/office/drawing/2014/main" id="{C0AF0511-8801-4111-240E-0D34F68D42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D2BDFACF-8217-9028-5D5C-94D10668E9E3}"/>
              </a:ext>
            </a:extLst>
          </p:cNvPr>
          <p:cNvSpPr txBox="1">
            <a:spLocks/>
          </p:cNvSpPr>
          <p:nvPr/>
        </p:nvSpPr>
        <p:spPr>
          <a:xfrm>
            <a:off x="3065484" y="1390924"/>
            <a:ext cx="8642555" cy="3394472"/>
          </a:xfrm>
          <a:prstGeom prst="rect">
            <a:avLst/>
          </a:prstGeom>
        </p:spPr>
        <p:txBody>
          <a:bodyPr vert="horz" lIns="91440" tIns="45720" rIns="91440" bIns="45720" numCol="3" rtlCol="0">
            <a:norm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1100" b="1" dirty="0"/>
              <a:t>Brigham and </a:t>
            </a:r>
            <a:r>
              <a:rPr lang="da-DK" sz="1100" b="1" dirty="0" err="1"/>
              <a:t>Women’s</a:t>
            </a:r>
            <a:r>
              <a:rPr lang="da-DK" sz="1100" b="1" dirty="0"/>
              <a:t> Hospital</a:t>
            </a:r>
            <a:br>
              <a:rPr lang="da-DK" sz="1100" b="1" dirty="0"/>
            </a:br>
            <a:r>
              <a:rPr lang="da-DK" sz="1100" dirty="0"/>
              <a:t>Muthiah Vaduganathan</a:t>
            </a:r>
            <a:br>
              <a:rPr lang="da-DK" sz="1100" dirty="0"/>
            </a:br>
            <a:r>
              <a:rPr lang="da-DK" sz="1100" dirty="0"/>
              <a:t>Safia </a:t>
            </a:r>
            <a:r>
              <a:rPr lang="da-DK" sz="1100" dirty="0" err="1"/>
              <a:t>Chatur</a:t>
            </a:r>
            <a:br>
              <a:rPr lang="da-DK" sz="1100" dirty="0"/>
            </a:br>
            <a:r>
              <a:rPr lang="da-DK" sz="1100" dirty="0"/>
              <a:t>Brian L. </a:t>
            </a:r>
            <a:r>
              <a:rPr lang="da-DK" sz="1100" dirty="0" err="1"/>
              <a:t>Claggett</a:t>
            </a:r>
            <a:br>
              <a:rPr lang="da-DK" sz="1100" dirty="0"/>
            </a:br>
            <a:r>
              <a:rPr lang="da-DK" sz="1100" dirty="0"/>
              <a:t>Scott D. Solomon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Aarhus University Hospital</a:t>
            </a:r>
            <a:br>
              <a:rPr lang="da-DK" sz="1100" b="1" dirty="0"/>
            </a:br>
            <a:r>
              <a:rPr lang="da-DK" sz="1100" dirty="0"/>
              <a:t>Carsten Schade Larsen</a:t>
            </a: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br>
              <a:rPr lang="da-DK" sz="1100" dirty="0"/>
            </a:b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endParaRPr lang="da-DK" sz="1100" b="1" dirty="0"/>
          </a:p>
          <a:p>
            <a:pPr>
              <a:spcAft>
                <a:spcPts val="600"/>
              </a:spcAft>
            </a:pPr>
            <a:r>
              <a:rPr lang="da-DK" sz="1100" b="1" dirty="0"/>
              <a:t>Odense University Hospital</a:t>
            </a:r>
            <a:br>
              <a:rPr lang="da-DK" sz="1100" b="1" dirty="0"/>
            </a:br>
            <a:r>
              <a:rPr lang="da-DK" sz="1100" dirty="0"/>
              <a:t>Lykke Larsen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Zealand University Hospital</a:t>
            </a:r>
            <a:br>
              <a:rPr lang="da-DK" sz="1100" b="1" dirty="0"/>
            </a:br>
            <a:r>
              <a:rPr lang="da-DK" sz="1100" dirty="0"/>
              <a:t>Lothar Wiese</a:t>
            </a:r>
          </a:p>
          <a:p>
            <a:pPr>
              <a:spcAft>
                <a:spcPts val="600"/>
              </a:spcAft>
            </a:pPr>
            <a:r>
              <a:rPr lang="da-DK" sz="1100" b="1" dirty="0"/>
              <a:t>Aalborg University Hospital</a:t>
            </a:r>
            <a:br>
              <a:rPr lang="da-DK" sz="1100" b="1" dirty="0"/>
            </a:br>
            <a:r>
              <a:rPr lang="da-DK" sz="1100" dirty="0"/>
              <a:t>Michael Dalager-Pedersen</a:t>
            </a:r>
            <a:br>
              <a:rPr lang="da-DK" sz="1100" dirty="0"/>
            </a:br>
            <a:br>
              <a:rPr lang="da-DK" sz="1100" dirty="0"/>
            </a:br>
            <a:r>
              <a:rPr lang="da-DK" sz="1100" b="1" dirty="0"/>
              <a:t>Statens Serum Institut</a:t>
            </a:r>
            <a:br>
              <a:rPr lang="da-DK" sz="1100" b="1" dirty="0"/>
            </a:br>
            <a:r>
              <a:rPr lang="da-DK" sz="1100" dirty="0"/>
              <a:t>Cyril Jean-Marie Martel</a:t>
            </a:r>
            <a:endParaRPr lang="da-DK" sz="1100" b="1" dirty="0"/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6291AE03-210F-B44F-8E94-8F708F710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778" y="3905762"/>
            <a:ext cx="1200645" cy="120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E5501D53-9029-0CCB-058B-9E8EA3E78B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798" y="4280633"/>
            <a:ext cx="1536996" cy="369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2" descr="Logo til samarbejde / Co-branding logo – Københavns Universitet">
            <a:extLst>
              <a:ext uri="{FF2B5EF4-FFF2-40B4-BE49-F238E27FC236}">
                <a16:creationId xmlns:a16="http://schemas.microsoft.com/office/drawing/2014/main" id="{C3F75C42-5DCB-FD60-515A-ABAB8EBFE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878" y="4280633"/>
            <a:ext cx="1148350" cy="42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A red shield with a lion and books&#10;&#10;Description automatically generated">
            <a:extLst>
              <a:ext uri="{FF2B5EF4-FFF2-40B4-BE49-F238E27FC236}">
                <a16:creationId xmlns:a16="http://schemas.microsoft.com/office/drawing/2014/main" id="{58A36845-6BFF-07CA-BAE6-2DCE42B575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90440" y="4280633"/>
            <a:ext cx="336464" cy="39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24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633B1CCC-2A3B-2603-0D21-392DD1C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72352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Disclosures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76947C-6983-30E7-9159-C2D4FA83D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01" y="838284"/>
            <a:ext cx="8662798" cy="2868139"/>
          </a:xfrm>
        </p:spPr>
        <p:txBody>
          <a:bodyPr>
            <a:noAutofit/>
          </a:bodyPr>
          <a:lstStyle/>
          <a:p>
            <a:r>
              <a:rPr lang="en-US" sz="1600" dirty="0"/>
              <a:t>Ankeet S. Bhatt has received consulting fees from Sanofi Pasteur, Merck, and Novo Nordisk. </a:t>
            </a:r>
          </a:p>
          <a:p>
            <a:r>
              <a:rPr lang="en-US" sz="1600" dirty="0"/>
              <a:t>NUDGE-FLU was funded by Sanofi Pasteur. </a:t>
            </a:r>
          </a:p>
          <a:p>
            <a:r>
              <a:rPr lang="en-US" sz="1600" dirty="0"/>
              <a:t>NUDGE-FLU-2 and NUDGE-FLU-CHRONIC had no external funding.  </a:t>
            </a:r>
          </a:p>
          <a:p>
            <a:endParaRPr lang="en-US" sz="1600" dirty="0"/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4F6B22E1-0D4F-F741-B944-70BFCF504F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Footer Text 1">
            <a:extLst>
              <a:ext uri="{FF2B5EF4-FFF2-40B4-BE49-F238E27FC236}">
                <a16:creationId xmlns:a16="http://schemas.microsoft.com/office/drawing/2014/main" id="{207A1CB3-EE0A-B2F5-CA53-8957623840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E4A65E-5D50-836D-DE03-A60C346BD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55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5A6375-4C39-80B1-C645-F45755528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EAB088F-E6E9-8035-8081-177367317B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7553" y="3873985"/>
            <a:ext cx="4286873" cy="410936"/>
          </a:xfrm>
        </p:spPr>
        <p:txBody>
          <a:bodyPr/>
          <a:lstStyle/>
          <a:p>
            <a:r>
              <a:rPr lang="en-US" b="1" dirty="0"/>
              <a:t>Published online November 17, 2024</a:t>
            </a:r>
          </a:p>
          <a:p>
            <a:r>
              <a:rPr lang="en-US" b="1" dirty="0"/>
              <a:t>AHA Scientific Sessions (AHASS) 2024</a:t>
            </a:r>
          </a:p>
        </p:txBody>
      </p:sp>
      <p:pic>
        <p:nvPicPr>
          <p:cNvPr id="3" name="Picture 2" descr="A qr code with a red circle and a white square&#10;&#10;Description automatically generated">
            <a:extLst>
              <a:ext uri="{FF2B5EF4-FFF2-40B4-BE49-F238E27FC236}">
                <a16:creationId xmlns:a16="http://schemas.microsoft.com/office/drawing/2014/main" id="{2536228F-064C-06EA-FA13-3EF12CFE0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63" y="1336368"/>
            <a:ext cx="2747084" cy="27470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1D6939-1E8B-51F3-6BD2-E34BB8CC1348}"/>
              </a:ext>
            </a:extLst>
          </p:cNvPr>
          <p:cNvSpPr/>
          <p:nvPr/>
        </p:nvSpPr>
        <p:spPr>
          <a:xfrm>
            <a:off x="478465" y="207335"/>
            <a:ext cx="3030279" cy="540919"/>
          </a:xfrm>
          <a:prstGeom prst="rect">
            <a:avLst/>
          </a:prstGeom>
          <a:solidFill>
            <a:srgbClr val="BE1E3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ge Title">
            <a:extLst>
              <a:ext uri="{FF2B5EF4-FFF2-40B4-BE49-F238E27FC236}">
                <a16:creationId xmlns:a16="http://schemas.microsoft.com/office/drawing/2014/main" id="{B6369650-7B00-A15A-B033-FCB0606AB73C}"/>
              </a:ext>
            </a:extLst>
          </p:cNvPr>
          <p:cNvSpPr txBox="1">
            <a:spLocks/>
          </p:cNvSpPr>
          <p:nvPr/>
        </p:nvSpPr>
        <p:spPr>
          <a:xfrm>
            <a:off x="172175" y="244828"/>
            <a:ext cx="6828720" cy="46593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i="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120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/>
                <a:ea typeface="+mj-ea"/>
                <a:cs typeface="+mj-cs"/>
              </a:rPr>
              <a:t>Simultaneous Publication</a:t>
            </a:r>
          </a:p>
        </p:txBody>
      </p:sp>
      <p:pic>
        <p:nvPicPr>
          <p:cNvPr id="19" name="Picture 18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384FD56A-86A9-B448-866E-A7436DC2EB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7" t="6693" r="1209"/>
          <a:stretch/>
        </p:blipFill>
        <p:spPr>
          <a:xfrm>
            <a:off x="46394" y="1705467"/>
            <a:ext cx="6188481" cy="1818451"/>
          </a:xfrm>
          <a:prstGeom prst="rect">
            <a:avLst/>
          </a:prstGeom>
        </p:spPr>
      </p:pic>
      <p:pic>
        <p:nvPicPr>
          <p:cNvPr id="21" name="Picture 20" descr="A red text on a white background&#10;&#10;Description automatically generated">
            <a:extLst>
              <a:ext uri="{FF2B5EF4-FFF2-40B4-BE49-F238E27FC236}">
                <a16:creationId xmlns:a16="http://schemas.microsoft.com/office/drawing/2014/main" id="{594C3BD2-8CCA-B129-269C-E5F8C4BC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29" y="4083452"/>
            <a:ext cx="1462662" cy="314201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F1719347-AD6A-E28F-5E4F-248A102101A1}"/>
              </a:ext>
            </a:extLst>
          </p:cNvPr>
          <p:cNvSpPr/>
          <p:nvPr/>
        </p:nvSpPr>
        <p:spPr>
          <a:xfrm>
            <a:off x="5996763" y="4284921"/>
            <a:ext cx="1515139" cy="260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364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line">
            <a:extLst>
              <a:ext uri="{FF2B5EF4-FFF2-40B4-BE49-F238E27FC236}">
                <a16:creationId xmlns:a16="http://schemas.microsoft.com/office/drawing/2014/main" id="{7A3985C2-D180-DBC7-637D-892D0319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FF2F-CEA4-2BC1-B5E4-B23545E32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073" y="4958488"/>
            <a:ext cx="1135029" cy="12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7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A6ACD-516F-8424-079F-CD26F02011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adline">
            <a:extLst>
              <a:ext uri="{FF2B5EF4-FFF2-40B4-BE49-F238E27FC236}">
                <a16:creationId xmlns:a16="http://schemas.microsoft.com/office/drawing/2014/main" id="{BB6BC354-FFE5-D590-5D9D-9A9402946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72352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34EF3E7-E42C-8EED-3801-D9B994973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7153" y="910201"/>
            <a:ext cx="8833061" cy="3514641"/>
          </a:xfrm>
        </p:spPr>
        <p:txBody>
          <a:bodyPr>
            <a:noAutofit/>
          </a:bodyPr>
          <a:lstStyle/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Influenza infection is associated with significant morbidity and mortality worldwide.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Influenza increases the risk of cardiovascular events, including acute </a:t>
            </a:r>
            <a:br>
              <a:rPr lang="en-US" sz="1800" dirty="0"/>
            </a:br>
            <a:r>
              <a:rPr lang="en-US" sz="1800" dirty="0"/>
              <a:t>myocardial infarction (AMI).</a:t>
            </a:r>
            <a:r>
              <a:rPr lang="en-US" sz="1800" baseline="30000" dirty="0"/>
              <a:t>1,2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 Influenza Vaccination After Myocardial Infarction (IAMI) trial found influenza vaccination vs. placebo reduced major adverse cardiac events (MACE), </a:t>
            </a:r>
            <a:br>
              <a:rPr lang="en-US" sz="1800" dirty="0"/>
            </a:br>
            <a:r>
              <a:rPr lang="en-US" sz="1800" dirty="0"/>
              <a:t>leading to strong recommendations for vaccination in CV guidelines.</a:t>
            </a:r>
            <a:r>
              <a:rPr lang="en-US" sz="1800" baseline="30000" dirty="0"/>
              <a:t>3,4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However, vaccination rates remain suboptimal in patients with AMI.</a:t>
            </a:r>
            <a:r>
              <a:rPr lang="en-US" sz="1800" baseline="30000" dirty="0"/>
              <a:t>5</a:t>
            </a:r>
            <a:r>
              <a:rPr lang="en-US" sz="1800" dirty="0"/>
              <a:t> </a:t>
            </a:r>
          </a:p>
          <a:p>
            <a:pPr marL="171450" indent="-1714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800" dirty="0"/>
              <a:t>There is an urgent need for new strategies to improve vaccination rates </a:t>
            </a:r>
            <a:br>
              <a:rPr lang="en-US" sz="1800" dirty="0"/>
            </a:br>
            <a:r>
              <a:rPr lang="en-US" sz="1800" dirty="0"/>
              <a:t>in this high-risk cohort.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96F239C6-35F9-5CA7-A4EE-BBCCEE2EB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Footer Text 1">
            <a:extLst>
              <a:ext uri="{FF2B5EF4-FFF2-40B4-BE49-F238E27FC236}">
                <a16:creationId xmlns:a16="http://schemas.microsoft.com/office/drawing/2014/main" id="{F410B5FE-BF54-9C2C-2E52-6472B8ABC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914B36-BE64-3BB3-64E0-EDD2D0F55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0907F5-036C-8EFD-6B88-1C2DAED4E0FF}"/>
              </a:ext>
            </a:extLst>
          </p:cNvPr>
          <p:cNvSpPr txBox="1"/>
          <p:nvPr/>
        </p:nvSpPr>
        <p:spPr>
          <a:xfrm>
            <a:off x="-40630" y="4283716"/>
            <a:ext cx="215309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Kwong JC et. al. </a:t>
            </a:r>
            <a:r>
              <a:rPr lang="en-US" sz="750" i="1" dirty="0"/>
              <a:t>N Eng J Med</a:t>
            </a:r>
            <a:r>
              <a:rPr lang="en-US" sz="750" dirty="0"/>
              <a:t>. 2018. </a:t>
            </a:r>
          </a:p>
          <a:p>
            <a:r>
              <a:rPr lang="en-US" sz="750" baseline="30000" dirty="0"/>
              <a:t>2</a:t>
            </a:r>
            <a:r>
              <a:rPr lang="en-US" sz="750" dirty="0"/>
              <a:t>Hegde SM et. al. </a:t>
            </a:r>
            <a:r>
              <a:rPr lang="en-US" sz="750" i="1" dirty="0"/>
              <a:t>JAMA </a:t>
            </a:r>
            <a:r>
              <a:rPr lang="en-US" sz="750" i="1" dirty="0" err="1"/>
              <a:t>Netw</a:t>
            </a:r>
            <a:r>
              <a:rPr lang="en-US" sz="750" i="1" dirty="0"/>
              <a:t> Open</a:t>
            </a:r>
            <a:r>
              <a:rPr lang="en-US" sz="750" dirty="0"/>
              <a:t>. 2023.</a:t>
            </a:r>
          </a:p>
          <a:p>
            <a:r>
              <a:rPr lang="en-US" sz="750" baseline="30000" dirty="0"/>
              <a:t>3</a:t>
            </a:r>
            <a:r>
              <a:rPr lang="en-US" sz="750" dirty="0"/>
              <a:t>Frobert O et. al. </a:t>
            </a:r>
            <a:r>
              <a:rPr lang="en-US" sz="750" i="1" dirty="0"/>
              <a:t>Circulation. </a:t>
            </a:r>
            <a:r>
              <a:rPr lang="en-US" sz="750" dirty="0"/>
              <a:t>2021.</a:t>
            </a:r>
            <a:endParaRPr lang="en-US" sz="75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5C550C-DB3F-E65A-1AAC-5E03073B517B}"/>
              </a:ext>
            </a:extLst>
          </p:cNvPr>
          <p:cNvSpPr txBox="1"/>
          <p:nvPr/>
        </p:nvSpPr>
        <p:spPr>
          <a:xfrm>
            <a:off x="1860965" y="4376762"/>
            <a:ext cx="21530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4</a:t>
            </a:r>
            <a:r>
              <a:rPr lang="en-US" sz="750" dirty="0"/>
              <a:t>Byrne RA et. al. </a:t>
            </a:r>
            <a:r>
              <a:rPr lang="en-US" sz="750" i="1" dirty="0" err="1"/>
              <a:t>Eur</a:t>
            </a:r>
            <a:r>
              <a:rPr lang="en-US" sz="750" i="1" dirty="0"/>
              <a:t> Heart J. </a:t>
            </a:r>
            <a:r>
              <a:rPr lang="en-US" sz="750" dirty="0"/>
              <a:t>2023. </a:t>
            </a:r>
          </a:p>
          <a:p>
            <a:r>
              <a:rPr lang="en-US" sz="750" baseline="30000" dirty="0"/>
              <a:t>5</a:t>
            </a:r>
            <a:r>
              <a:rPr lang="en-US" sz="750" dirty="0"/>
              <a:t>Ghandi GR et. al. </a:t>
            </a:r>
            <a:r>
              <a:rPr lang="en-US" sz="750" i="1" dirty="0"/>
              <a:t>JAMA </a:t>
            </a:r>
            <a:r>
              <a:rPr lang="en-US" sz="750" i="1" dirty="0" err="1"/>
              <a:t>Cardiol</a:t>
            </a:r>
            <a:r>
              <a:rPr lang="en-US" sz="750" dirty="0"/>
              <a:t>. 2021.</a:t>
            </a:r>
          </a:p>
        </p:txBody>
      </p:sp>
    </p:spTree>
    <p:extLst>
      <p:ext uri="{BB962C8B-B14F-4D97-AF65-F5344CB8AC3E}">
        <p14:creationId xmlns:p14="http://schemas.microsoft.com/office/powerpoint/2010/main" val="2227728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3FECE-5E1A-712E-86D1-64FBB02F7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ADCDD3-7AC7-622C-A6FE-FBCF8FB3BC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79012" y="629993"/>
            <a:ext cx="7986679" cy="321610"/>
          </a:xfrm>
        </p:spPr>
        <p:txBody>
          <a:bodyPr>
            <a:noAutofit/>
          </a:bodyPr>
          <a:lstStyle/>
          <a:p>
            <a:r>
              <a:rPr lang="en-US" sz="2000" dirty="0"/>
              <a:t>Nudges for behavior change</a:t>
            </a:r>
            <a:r>
              <a:rPr lang="en-US" sz="2000" baseline="30000" dirty="0"/>
              <a:t>1</a:t>
            </a:r>
            <a:r>
              <a:rPr lang="en-US" sz="2000" dirty="0"/>
              <a:t> 	</a:t>
            </a:r>
          </a:p>
        </p:txBody>
      </p:sp>
      <p:sp>
        <p:nvSpPr>
          <p:cNvPr id="11" name="Slide Number">
            <a:extLst>
              <a:ext uri="{FF2B5EF4-FFF2-40B4-BE49-F238E27FC236}">
                <a16:creationId xmlns:a16="http://schemas.microsoft.com/office/drawing/2014/main" id="{78BE188A-B368-9161-6305-9A91D7C548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0E35BBB0-73A1-954D-9854-C6F827AED934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Billede 6">
            <a:extLst>
              <a:ext uri="{FF2B5EF4-FFF2-40B4-BE49-F238E27FC236}">
                <a16:creationId xmlns:a16="http://schemas.microsoft.com/office/drawing/2014/main" id="{9706C5DA-D860-2C9D-D339-CA00A07BB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2471" y="1026605"/>
            <a:ext cx="3965147" cy="287949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16" name="Picture 15" descr="A black elephant and baby elephant&#10;&#10;Description automatically generated">
            <a:extLst>
              <a:ext uri="{FF2B5EF4-FFF2-40B4-BE49-F238E27FC236}">
                <a16:creationId xmlns:a16="http://schemas.microsoft.com/office/drawing/2014/main" id="{72CFB8C0-B904-A2C9-217C-25C37AB9C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237" y="1037429"/>
            <a:ext cx="3746294" cy="2868415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Footer Text 1">
            <a:extLst>
              <a:ext uri="{FF2B5EF4-FFF2-40B4-BE49-F238E27FC236}">
                <a16:creationId xmlns:a16="http://schemas.microsoft.com/office/drawing/2014/main" id="{FF0CB18A-9400-933E-5A9E-CF107C6365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DBA5B-66F0-DD93-EA1F-FCC41F5E16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9" name="Headline">
            <a:extLst>
              <a:ext uri="{FF2B5EF4-FFF2-40B4-BE49-F238E27FC236}">
                <a16:creationId xmlns:a16="http://schemas.microsoft.com/office/drawing/2014/main" id="{8036362E-F8E4-6546-57B7-79E8C626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924" y="162096"/>
            <a:ext cx="6828720" cy="465932"/>
          </a:xfrm>
        </p:spPr>
        <p:txBody>
          <a:bodyPr>
            <a:normAutofit fontScale="90000"/>
          </a:bodyPr>
          <a:lstStyle/>
          <a:p>
            <a:r>
              <a:rPr lang="en-US" dirty="0"/>
              <a:t>Background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7D673D0-E6C0-07BC-7D73-EF3F2A5DD013}"/>
              </a:ext>
            </a:extLst>
          </p:cNvPr>
          <p:cNvSpPr txBox="1">
            <a:spLocks/>
          </p:cNvSpPr>
          <p:nvPr/>
        </p:nvSpPr>
        <p:spPr>
          <a:xfrm>
            <a:off x="4281531" y="629993"/>
            <a:ext cx="7986679" cy="3216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110000"/>
              </a:lnSpc>
              <a:spcBef>
                <a:spcPts val="75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Tx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11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	   Denmark as a learning lab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A3E3E0-8D30-6E97-9837-41FBB4DECCDC}"/>
              </a:ext>
            </a:extLst>
          </p:cNvPr>
          <p:cNvSpPr txBox="1"/>
          <p:nvPr/>
        </p:nvSpPr>
        <p:spPr>
          <a:xfrm>
            <a:off x="538842" y="3892673"/>
            <a:ext cx="40331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 dirty="0">
                <a:solidFill>
                  <a:srgbClr val="040C28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“A nudge is a simple change which may alter behavior without restricting choice.”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7F153-3E90-50F3-432F-77447A9AE51F}"/>
              </a:ext>
            </a:extLst>
          </p:cNvPr>
          <p:cNvSpPr txBox="1"/>
          <p:nvPr/>
        </p:nvSpPr>
        <p:spPr>
          <a:xfrm>
            <a:off x="-37214" y="4513507"/>
            <a:ext cx="441251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aseline="30000" dirty="0"/>
              <a:t>1</a:t>
            </a:r>
            <a:r>
              <a:rPr lang="en-US" sz="750" dirty="0"/>
              <a:t>Thaler RH, &amp; Sunstein, CR. </a:t>
            </a:r>
            <a:r>
              <a:rPr lang="en-US" sz="750" i="1" dirty="0"/>
              <a:t>Yale University Press</a:t>
            </a:r>
            <a:r>
              <a:rPr lang="en-US" sz="750" dirty="0"/>
              <a:t>. 2008.; </a:t>
            </a:r>
            <a:r>
              <a:rPr lang="en-US" sz="750" baseline="30000" dirty="0"/>
              <a:t>2</a:t>
            </a:r>
            <a:r>
              <a:rPr lang="en-US" sz="750" dirty="0"/>
              <a:t>Johansen et. al. </a:t>
            </a:r>
            <a:r>
              <a:rPr lang="en-US" sz="750" i="1" dirty="0"/>
              <a:t>NEJM Evid</a:t>
            </a:r>
            <a:r>
              <a:rPr lang="en-US" sz="750" dirty="0"/>
              <a:t>. 2024.</a:t>
            </a:r>
          </a:p>
        </p:txBody>
      </p:sp>
    </p:spTree>
    <p:extLst>
      <p:ext uri="{BB962C8B-B14F-4D97-AF65-F5344CB8AC3E}">
        <p14:creationId xmlns:p14="http://schemas.microsoft.com/office/powerpoint/2010/main" val="2153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48E8691F-29B3-2D4F-A469-748745942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124F7F83-426B-EF49-9171-2EBFD17EB28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267700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8B141D-A4D6-8A47-6CFD-BEB862CE3056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DDD994F-FF63-C388-D4AE-7AC70F2A78E0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2022-2023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79E916E6-706D-ABE2-1B79-4260F1BBC52C}"/>
              </a:ext>
            </a:extLst>
          </p:cNvPr>
          <p:cNvSpPr/>
          <p:nvPr/>
        </p:nvSpPr>
        <p:spPr>
          <a:xfrm>
            <a:off x="562244" y="3876186"/>
            <a:ext cx="2190397" cy="5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964,870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ABEB7285-C180-4437-1212-5CF58B6ADF59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28A6BC4-09E2-362C-CD3C-5FE3F6FE5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pic>
        <p:nvPicPr>
          <p:cNvPr id="21" name="Picture 20" descr="Several colored papers with text&#10;&#10;Description automatically generated with medium confidence">
            <a:extLst>
              <a:ext uri="{FF2B5EF4-FFF2-40B4-BE49-F238E27FC236}">
                <a16:creationId xmlns:a16="http://schemas.microsoft.com/office/drawing/2014/main" id="{E45118A5-4CDB-C256-F7AA-7B38692F70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40" y="3190043"/>
            <a:ext cx="1663385" cy="800889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007B804-295F-2C0A-966A-EEB6F3F84C06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0BADA19E-9BE6-1CF3-A88F-F234D4E50E04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7BE9433-65EF-F5F4-A852-423561AAD70D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F0619F-E5F2-31EC-EB94-B9D098C1DF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675CB5-A42C-8871-76B5-70C6350E6F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7" name="Footer Text 1">
            <a:extLst>
              <a:ext uri="{FF2B5EF4-FFF2-40B4-BE49-F238E27FC236}">
                <a16:creationId xmlns:a16="http://schemas.microsoft.com/office/drawing/2014/main" id="{557ECE54-B382-E96B-EC6E-F18AC3903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5" name="Right Arrow 23">
            <a:extLst>
              <a:ext uri="{FF2B5EF4-FFF2-40B4-BE49-F238E27FC236}">
                <a16:creationId xmlns:a16="http://schemas.microsoft.com/office/drawing/2014/main" id="{24D0EAFF-97BF-CFC3-002B-4641CFD1E72E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78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B4850B-02D8-8BCC-5888-349BB953F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D268EB38-006C-93DF-E83E-DE08E941B1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157119E-BA1C-1E0E-2573-F38E2DF4A7B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267700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NUDGE-FLU-2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E14360A-C23E-E854-159B-40DDF0670459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58C174-C152-8336-868B-ACC4A5BB69A9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44847B5-A8D7-D64D-6D15-C8B274C48623}"/>
              </a:ext>
            </a:extLst>
          </p:cNvPr>
          <p:cNvSpPr/>
          <p:nvPr/>
        </p:nvSpPr>
        <p:spPr>
          <a:xfrm>
            <a:off x="562244" y="3876186"/>
            <a:ext cx="2190397" cy="59546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≥ 65 years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N=881,373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89661D9C-F7A8-9302-D5DC-C9E5312B0DF7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FE31B2-3268-1B82-FDC5-CA4E6B6A7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18312F1D-D497-21B0-CE2F-A94274898A33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F914C83A-097D-3C43-2514-42E45AC05A0A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C10E15B-D59E-AC3A-6CFB-EF04D8F7B8D6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3F6F8F-4CC3-FDBF-F955-7986278C834A}"/>
              </a:ext>
            </a:extLst>
          </p:cNvPr>
          <p:cNvGrpSpPr/>
          <p:nvPr/>
        </p:nvGrpSpPr>
        <p:grpSpPr>
          <a:xfrm>
            <a:off x="3948320" y="2995703"/>
            <a:ext cx="2247454" cy="1025404"/>
            <a:chOff x="3871140" y="3185459"/>
            <a:chExt cx="1765415" cy="805473"/>
          </a:xfrm>
        </p:grpSpPr>
        <p:pic>
          <p:nvPicPr>
            <p:cNvPr id="21" name="Picture 20" descr="Several colored papers with text&#10;&#10;Description automatically generated with medium confidence">
              <a:extLst>
                <a:ext uri="{FF2B5EF4-FFF2-40B4-BE49-F238E27FC236}">
                  <a16:creationId xmlns:a16="http://schemas.microsoft.com/office/drawing/2014/main" id="{CF8D0933-579A-8E29-5E79-F8B267EC4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140" y="3190043"/>
              <a:ext cx="1663385" cy="800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FF63B09-9DCC-D3F8-407C-F763FACF49C8}"/>
                </a:ext>
              </a:extLst>
            </p:cNvPr>
            <p:cNvSpPr/>
            <p:nvPr/>
          </p:nvSpPr>
          <p:spPr>
            <a:xfrm>
              <a:off x="4913376" y="3584448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C4645F0-726C-3E29-E019-C23E5481D45B}"/>
                </a:ext>
              </a:extLst>
            </p:cNvPr>
            <p:cNvSpPr/>
            <p:nvPr/>
          </p:nvSpPr>
          <p:spPr>
            <a:xfrm>
              <a:off x="5015406" y="3185459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C9A2544-8182-1F45-CB80-30196F2F7C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E50E67-21AD-01A0-FA01-37E63BDB14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1" name="Footer Text 1">
            <a:extLst>
              <a:ext uri="{FF2B5EF4-FFF2-40B4-BE49-F238E27FC236}">
                <a16:creationId xmlns:a16="http://schemas.microsoft.com/office/drawing/2014/main" id="{1FCC340D-0311-D290-B987-EBC245FC51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8" name="Right Arrow 23">
            <a:extLst>
              <a:ext uri="{FF2B5EF4-FFF2-40B4-BE49-F238E27FC236}">
                <a16:creationId xmlns:a16="http://schemas.microsoft.com/office/drawing/2014/main" id="{6D499D7D-F13D-21A6-EBE5-7F073A3BD4FC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713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251DA-E73B-A85C-C459-43D8491ED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69171774-EABA-E7C3-6858-C0ED4BA1DE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8011D568-B921-87D7-50EB-EDFCD93D2B0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NUDGE-FLU-CHRONIC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2DA92A-F85B-1EA8-A694-ED085985168E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F55303A-AE66-2B06-8D9D-B538848931DE}"/>
              </a:ext>
            </a:extLst>
          </p:cNvPr>
          <p:cNvSpPr/>
          <p:nvPr/>
        </p:nvSpPr>
        <p:spPr>
          <a:xfrm>
            <a:off x="478997" y="807371"/>
            <a:ext cx="227364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2023-2024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Season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5C7661A8-7DE9-8128-EF40-F1B8999C12CB}"/>
              </a:ext>
            </a:extLst>
          </p:cNvPr>
          <p:cNvSpPr/>
          <p:nvPr/>
        </p:nvSpPr>
        <p:spPr>
          <a:xfrm>
            <a:off x="562244" y="3876186"/>
            <a:ext cx="2273644" cy="78115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 18-64 years + Chronic Condition</a:t>
            </a:r>
          </a:p>
          <a:p>
            <a:pPr algn="ctr">
              <a:lnSpc>
                <a:spcPct val="90000"/>
              </a:lnSpc>
            </a:pPr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299,881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67342595-77E7-C9CE-B568-2ED459328B81}"/>
              </a:ext>
            </a:extLst>
          </p:cNvPr>
          <p:cNvSpPr/>
          <p:nvPr/>
        </p:nvSpPr>
        <p:spPr>
          <a:xfrm rot="10800000">
            <a:off x="2983831" y="1438655"/>
            <a:ext cx="834190" cy="2302008"/>
          </a:xfrm>
          <a:prstGeom prst="rightBrace">
            <a:avLst>
              <a:gd name="adj1" fmla="val 2320"/>
              <a:gd name="adj2" fmla="val 50000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AD5AF86-DE57-D5F5-A041-A3B7A665B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140" y="1100961"/>
            <a:ext cx="494987" cy="727012"/>
          </a:xfrm>
          <a:prstGeom prst="rect">
            <a:avLst/>
          </a:prstGeom>
        </p:spPr>
      </p:pic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346F0E20-2CC1-9703-A64A-5306DDBA610A}"/>
              </a:ext>
            </a:extLst>
          </p:cNvPr>
          <p:cNvSpPr/>
          <p:nvPr/>
        </p:nvSpPr>
        <p:spPr>
          <a:xfrm>
            <a:off x="3912472" y="1309777"/>
            <a:ext cx="2273644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 Care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ECD96B8-808B-5551-5DE2-3DCCD6772AB1}"/>
              </a:ext>
            </a:extLst>
          </p:cNvPr>
          <p:cNvSpPr/>
          <p:nvPr/>
        </p:nvSpPr>
        <p:spPr>
          <a:xfrm>
            <a:off x="3432144" y="4091958"/>
            <a:ext cx="3123890" cy="309380"/>
          </a:xfrm>
          <a:prstGeom prst="roundRect">
            <a:avLst>
              <a:gd name="adj" fmla="val 50000"/>
            </a:avLst>
          </a:prstGeom>
          <a:noFill/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Different Behavioral Science-Informed Letters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2082F798-F2BD-0102-4DBA-6B64DA6468A1}"/>
              </a:ext>
            </a:extLst>
          </p:cNvPr>
          <p:cNvSpPr/>
          <p:nvPr/>
        </p:nvSpPr>
        <p:spPr>
          <a:xfrm>
            <a:off x="6662834" y="2248443"/>
            <a:ext cx="2356894" cy="595467"/>
          </a:xfrm>
          <a:prstGeom prst="roundRect">
            <a:avLst>
              <a:gd name="adj" fmla="val 50000"/>
            </a:avLst>
          </a:prstGeom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Endpoint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Influenza Vaccination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5DFA22C-13F5-4735-4EC2-30A96C12FD60}"/>
              </a:ext>
            </a:extLst>
          </p:cNvPr>
          <p:cNvGrpSpPr/>
          <p:nvPr/>
        </p:nvGrpSpPr>
        <p:grpSpPr>
          <a:xfrm>
            <a:off x="3948320" y="2995703"/>
            <a:ext cx="2247454" cy="1025404"/>
            <a:chOff x="3871140" y="3185459"/>
            <a:chExt cx="1765415" cy="805473"/>
          </a:xfrm>
        </p:grpSpPr>
        <p:pic>
          <p:nvPicPr>
            <p:cNvPr id="21" name="Picture 20" descr="Several colored papers with text&#10;&#10;Description automatically generated with medium confidence">
              <a:extLst>
                <a:ext uri="{FF2B5EF4-FFF2-40B4-BE49-F238E27FC236}">
                  <a16:creationId xmlns:a16="http://schemas.microsoft.com/office/drawing/2014/main" id="{F5610D1F-312B-40B6-DA19-15DB7F5F3A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1140" y="3190043"/>
              <a:ext cx="1663385" cy="80088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ACCEC7D-90FB-22BD-5652-A14981C1B115}"/>
                </a:ext>
              </a:extLst>
            </p:cNvPr>
            <p:cNvSpPr/>
            <p:nvPr/>
          </p:nvSpPr>
          <p:spPr>
            <a:xfrm>
              <a:off x="4913376" y="3584448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9D1F793-0C10-B6F6-8BAB-1F5BE5D2B513}"/>
                </a:ext>
              </a:extLst>
            </p:cNvPr>
            <p:cNvSpPr/>
            <p:nvPr/>
          </p:nvSpPr>
          <p:spPr>
            <a:xfrm>
              <a:off x="5015406" y="3185459"/>
              <a:ext cx="621149" cy="4064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24B9F51-9668-3169-D0CC-1363B6E209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033" y="1513310"/>
            <a:ext cx="1851572" cy="2179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E6946E-2C31-58FB-EFF6-F29FEC4DAE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1" name="Footer Text 1">
            <a:extLst>
              <a:ext uri="{FF2B5EF4-FFF2-40B4-BE49-F238E27FC236}">
                <a16:creationId xmlns:a16="http://schemas.microsoft.com/office/drawing/2014/main" id="{003B231F-C118-2345-FA4D-66032BEB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67263"/>
            <a:ext cx="5505611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 AS. American Heart Association 2024 Scientific Sessions. Chicago, IL, USA. </a:t>
            </a:r>
          </a:p>
        </p:txBody>
      </p:sp>
      <p:sp>
        <p:nvSpPr>
          <p:cNvPr id="4" name="Right Arrow 23">
            <a:extLst>
              <a:ext uri="{FF2B5EF4-FFF2-40B4-BE49-F238E27FC236}">
                <a16:creationId xmlns:a16="http://schemas.microsoft.com/office/drawing/2014/main" id="{571AB3D1-BFB1-AE1A-2688-E04EF34B6DA0}"/>
              </a:ext>
            </a:extLst>
          </p:cNvPr>
          <p:cNvSpPr/>
          <p:nvPr/>
        </p:nvSpPr>
        <p:spPr>
          <a:xfrm>
            <a:off x="3818021" y="2417060"/>
            <a:ext cx="2650189" cy="309380"/>
          </a:xfrm>
          <a:prstGeom prst="rightArrow">
            <a:avLst/>
          </a:prstGeom>
          <a:gradFill flip="none" rotWithShape="1">
            <a:gsLst>
              <a:gs pos="0">
                <a:schemeClr val="accent2"/>
              </a:gs>
              <a:gs pos="83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67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237F34-55F0-36FF-1706-AF227243D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76CD5FE5-F27C-A44C-CECE-0295EFE45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C01EB-317F-0748-A567-D7164D7DD97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9C941B3E-2927-ABDF-8EA1-56C1B8FD3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NUDGE-FLU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C958D7-3F0A-57BC-18DC-1CB59EDED542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081B8F-6261-89DB-0B26-FF240794F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3" name="Footer Text 1">
            <a:extLst>
              <a:ext uri="{FF2B5EF4-FFF2-40B4-BE49-F238E27FC236}">
                <a16:creationId xmlns:a16="http://schemas.microsoft.com/office/drawing/2014/main" id="{7D76C731-6C04-9AFF-66E1-702C3A1B6B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03322"/>
            <a:ext cx="5505611" cy="44017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Bhatt, AS. American Heart Association 2024 Scientific Sessions. Chicago, IL, USA.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0A5D618-4CDE-62A6-1835-B07B8F699E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579235"/>
              </p:ext>
            </p:extLst>
          </p:nvPr>
        </p:nvGraphicFramePr>
        <p:xfrm>
          <a:off x="317771" y="810303"/>
          <a:ext cx="8339847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9949">
                  <a:extLst>
                    <a:ext uri="{9D8B030D-6E8A-4147-A177-3AD203B41FA5}">
                      <a16:colId xmlns:a16="http://schemas.microsoft.com/office/drawing/2014/main" val="2073429073"/>
                    </a:ext>
                  </a:extLst>
                </a:gridCol>
                <a:gridCol w="2779949">
                  <a:extLst>
                    <a:ext uri="{9D8B030D-6E8A-4147-A177-3AD203B41FA5}">
                      <a16:colId xmlns:a16="http://schemas.microsoft.com/office/drawing/2014/main" val="2954471199"/>
                    </a:ext>
                  </a:extLst>
                </a:gridCol>
                <a:gridCol w="2779949">
                  <a:extLst>
                    <a:ext uri="{9D8B030D-6E8A-4147-A177-3AD203B41FA5}">
                      <a16:colId xmlns:a16="http://schemas.microsoft.com/office/drawing/2014/main" val="200121479"/>
                    </a:ext>
                  </a:extLst>
                </a:gridCol>
              </a:tblGrid>
              <a:tr h="31839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NUDGE-FLU-2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NUDGE-FLU-CHRONIC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441878"/>
                  </a:ext>
                </a:extLst>
              </a:tr>
              <a:tr h="318395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455193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7D2EB5E5-69F4-2559-6CE6-764D3B554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8042" y="1254698"/>
            <a:ext cx="535418" cy="7392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4437830-096A-82A3-7EAD-21B8C4752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613" y="1254699"/>
            <a:ext cx="535418" cy="7392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764B45-FE66-A70B-8CF0-8FFB71D3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121" y="1254697"/>
            <a:ext cx="627921" cy="739271"/>
          </a:xfrm>
          <a:prstGeom prst="rect">
            <a:avLst/>
          </a:prstGeom>
        </p:spPr>
      </p:pic>
      <p:sp>
        <p:nvSpPr>
          <p:cNvPr id="5" name="Rounded Rectangle 15">
            <a:extLst>
              <a:ext uri="{FF2B5EF4-FFF2-40B4-BE49-F238E27FC236}">
                <a16:creationId xmlns:a16="http://schemas.microsoft.com/office/drawing/2014/main" id="{036058F1-C024-5831-C661-1C2A26DFDEEA}"/>
              </a:ext>
            </a:extLst>
          </p:cNvPr>
          <p:cNvSpPr/>
          <p:nvPr/>
        </p:nvSpPr>
        <p:spPr>
          <a:xfrm>
            <a:off x="3462759" y="2739485"/>
            <a:ext cx="2125981" cy="7645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≥ 65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881,373</a:t>
            </a:r>
          </a:p>
        </p:txBody>
      </p:sp>
      <p:sp>
        <p:nvSpPr>
          <p:cNvPr id="6" name="Rounded Rectangle 15">
            <a:extLst>
              <a:ext uri="{FF2B5EF4-FFF2-40B4-BE49-F238E27FC236}">
                <a16:creationId xmlns:a16="http://schemas.microsoft.com/office/drawing/2014/main" id="{6838767C-C4D7-4EC3-A79F-10448C67C5FF}"/>
              </a:ext>
            </a:extLst>
          </p:cNvPr>
          <p:cNvSpPr/>
          <p:nvPr/>
        </p:nvSpPr>
        <p:spPr>
          <a:xfrm>
            <a:off x="5873026" y="2730173"/>
            <a:ext cx="2753607" cy="76456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18-64 years + Chronic Condition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299,881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C623DAC5-B2E7-193E-97EE-2EBC410DA9AE}"/>
              </a:ext>
            </a:extLst>
          </p:cNvPr>
          <p:cNvSpPr/>
          <p:nvPr/>
        </p:nvSpPr>
        <p:spPr>
          <a:xfrm>
            <a:off x="674291" y="2739485"/>
            <a:ext cx="2125981" cy="76887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Age ≥ 65 years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N = 964,870</a:t>
            </a:r>
          </a:p>
        </p:txBody>
      </p:sp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3699B5E7-3CFA-5B30-CFAE-6914B92280C7}"/>
              </a:ext>
            </a:extLst>
          </p:cNvPr>
          <p:cNvSpPr/>
          <p:nvPr/>
        </p:nvSpPr>
        <p:spPr>
          <a:xfrm>
            <a:off x="5873026" y="2075490"/>
            <a:ext cx="2753607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2023-2024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DCB14969-BDC1-FDBA-3443-039FE1388431}"/>
              </a:ext>
            </a:extLst>
          </p:cNvPr>
          <p:cNvSpPr/>
          <p:nvPr/>
        </p:nvSpPr>
        <p:spPr>
          <a:xfrm>
            <a:off x="3440720" y="2073781"/>
            <a:ext cx="2170061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2023-2024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E984BD58-CCDC-1C1A-C946-96EC1186ED58}"/>
              </a:ext>
            </a:extLst>
          </p:cNvPr>
          <p:cNvSpPr/>
          <p:nvPr/>
        </p:nvSpPr>
        <p:spPr>
          <a:xfrm>
            <a:off x="674291" y="2078479"/>
            <a:ext cx="2170061" cy="59546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2022-2023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Influenza Season</a:t>
            </a:r>
          </a:p>
        </p:txBody>
      </p:sp>
      <p:sp>
        <p:nvSpPr>
          <p:cNvPr id="19" name="Rounded Rectangle 36">
            <a:extLst>
              <a:ext uri="{FF2B5EF4-FFF2-40B4-BE49-F238E27FC236}">
                <a16:creationId xmlns:a16="http://schemas.microsoft.com/office/drawing/2014/main" id="{2621D572-5A0F-2467-20E9-259A4CB60644}"/>
              </a:ext>
            </a:extLst>
          </p:cNvPr>
          <p:cNvSpPr/>
          <p:nvPr/>
        </p:nvSpPr>
        <p:spPr>
          <a:xfrm>
            <a:off x="331324" y="3563566"/>
            <a:ext cx="8295309" cy="309380"/>
          </a:xfrm>
          <a:prstGeom prst="roundRect">
            <a:avLst>
              <a:gd name="adj" fmla="val 15454"/>
            </a:avLst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1</a:t>
            </a:r>
            <a:r>
              <a:rPr kumimoji="0" lang="en-US" sz="1800" b="1" i="0" u="none" strike="noStrike" kern="1200" cap="none" spc="0" normalizeH="0" baseline="3000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0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 Endpoint: Influenza Vaccination Available Free-of-Charge</a:t>
            </a:r>
          </a:p>
        </p:txBody>
      </p:sp>
    </p:spTree>
    <p:extLst>
      <p:ext uri="{BB962C8B-B14F-4D97-AF65-F5344CB8AC3E}">
        <p14:creationId xmlns:p14="http://schemas.microsoft.com/office/powerpoint/2010/main" val="341168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991EA0-BD80-DB26-C946-22A6BED49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">
            <a:extLst>
              <a:ext uri="{FF2B5EF4-FFF2-40B4-BE49-F238E27FC236}">
                <a16:creationId xmlns:a16="http://schemas.microsoft.com/office/drawing/2014/main" id="{9547F374-700C-B0AB-49EE-C8D79E7FC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fld id="{B12C01EB-317F-0748-A567-D7164D7DD97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Page Title">
            <a:extLst>
              <a:ext uri="{FF2B5EF4-FFF2-40B4-BE49-F238E27FC236}">
                <a16:creationId xmlns:a16="http://schemas.microsoft.com/office/drawing/2014/main" id="{6BA026A3-B6DF-F135-40CC-446EDCDA706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1226" y="208782"/>
            <a:ext cx="8508246" cy="4191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NUDGE-FLU Program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120FCC-364D-FBCB-49DD-17288BAF22B8}"/>
              </a:ext>
            </a:extLst>
          </p:cNvPr>
          <p:cNvSpPr/>
          <p:nvPr/>
        </p:nvSpPr>
        <p:spPr>
          <a:xfrm>
            <a:off x="6298324" y="4043855"/>
            <a:ext cx="2049517" cy="2601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EAA978-9B87-9777-43BF-B808CB0E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819" y="4839792"/>
            <a:ext cx="1135029" cy="128785"/>
          </a:xfrm>
          <a:prstGeom prst="rect">
            <a:avLst/>
          </a:prstGeom>
        </p:spPr>
      </p:pic>
      <p:sp>
        <p:nvSpPr>
          <p:cNvPr id="13" name="Footer Text 1">
            <a:extLst>
              <a:ext uri="{FF2B5EF4-FFF2-40B4-BE49-F238E27FC236}">
                <a16:creationId xmlns:a16="http://schemas.microsoft.com/office/drawing/2014/main" id="{E6535DFB-6464-AA19-07C2-0E751E540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989" y="4703322"/>
            <a:ext cx="5505611" cy="4401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Bhatt, AS. American Heart Association 2024 Scientific Sessions. Chicago, IL, USA. </a:t>
            </a:r>
          </a:p>
        </p:txBody>
      </p:sp>
      <p:sp>
        <p:nvSpPr>
          <p:cNvPr id="4" name="Rounded Rectangle 32">
            <a:extLst>
              <a:ext uri="{FF2B5EF4-FFF2-40B4-BE49-F238E27FC236}">
                <a16:creationId xmlns:a16="http://schemas.microsoft.com/office/drawing/2014/main" id="{8A220467-7B3A-8F3A-E16F-1D1DAC3C009E}"/>
              </a:ext>
            </a:extLst>
          </p:cNvPr>
          <p:cNvSpPr/>
          <p:nvPr/>
        </p:nvSpPr>
        <p:spPr>
          <a:xfrm>
            <a:off x="317770" y="3931711"/>
            <a:ext cx="8353401" cy="303549"/>
          </a:xfrm>
          <a:prstGeom prst="roundRect">
            <a:avLst>
              <a:gd name="adj" fmla="val 15454"/>
            </a:avLst>
          </a:prstGeom>
          <a:solidFill>
            <a:srgbClr val="961417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Number of Randomizations: 2,146,124</a:t>
            </a:r>
          </a:p>
        </p:txBody>
      </p:sp>
      <p:sp>
        <p:nvSpPr>
          <p:cNvPr id="8" name="Rounded Rectangle 12">
            <a:extLst>
              <a:ext uri="{FF2B5EF4-FFF2-40B4-BE49-F238E27FC236}">
                <a16:creationId xmlns:a16="http://schemas.microsoft.com/office/drawing/2014/main" id="{1BB34C24-32B3-08B4-0488-F1B78487C056}"/>
              </a:ext>
            </a:extLst>
          </p:cNvPr>
          <p:cNvSpPr/>
          <p:nvPr/>
        </p:nvSpPr>
        <p:spPr>
          <a:xfrm>
            <a:off x="317771" y="4294515"/>
            <a:ext cx="8353400" cy="303549"/>
          </a:xfrm>
          <a:prstGeom prst="roundRect">
            <a:avLst>
              <a:gd name="adj" fmla="val 15454"/>
            </a:avLst>
          </a:prstGeom>
          <a:solidFill>
            <a:srgbClr val="FCC5CC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with a History of AMI: 59,458</a:t>
            </a:r>
          </a:p>
        </p:txBody>
      </p:sp>
      <p:pic>
        <p:nvPicPr>
          <p:cNvPr id="21" name="Picture 20" descr="A close-up of a number of vaccinations&#10;&#10;Description automatically generated">
            <a:extLst>
              <a:ext uri="{FF2B5EF4-FFF2-40B4-BE49-F238E27FC236}">
                <a16:creationId xmlns:a16="http://schemas.microsoft.com/office/drawing/2014/main" id="{3AEA05DB-EF25-31F6-5EBC-882A38CF4C2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5988" y="754457"/>
            <a:ext cx="8837155" cy="312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82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theme/theme1.xml><?xml version="1.0" encoding="utf-8"?>
<a:theme xmlns:a="http://schemas.openxmlformats.org/drawingml/2006/main" name="Dark Background">
  <a:themeElements>
    <a:clrScheme name="American Heart Association">
      <a:dk1>
        <a:srgbClr val="000000"/>
      </a:dk1>
      <a:lt1>
        <a:srgbClr val="FFFFFF"/>
      </a:lt1>
      <a:dk2>
        <a:srgbClr val="2E2C2C"/>
      </a:dk2>
      <a:lt2>
        <a:srgbClr val="E8E8E8"/>
      </a:lt2>
      <a:accent1>
        <a:srgbClr val="C10E20"/>
      </a:accent1>
      <a:accent2>
        <a:srgbClr val="990000"/>
      </a:accent2>
      <a:accent3>
        <a:srgbClr val="000000"/>
      </a:accent3>
      <a:accent4>
        <a:srgbClr val="636466"/>
      </a:accent4>
      <a:accent5>
        <a:srgbClr val="E8E8E8"/>
      </a:accent5>
      <a:accent6>
        <a:srgbClr val="2E2C2C"/>
      </a:accent6>
      <a:hlink>
        <a:srgbClr val="C10E20"/>
      </a:hlink>
      <a:folHlink>
        <a:srgbClr val="99000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R Presentation w QRCode FPO rev" id="{E44EC532-5BFD-1E44-801C-44B331B5D99C}" vid="{ED3CD059-0F43-C943-AA4F-2464CBBD846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f8a7bc4-e337-47a5-a0fc-0d512c0e05f1}" enabled="0" method="" siteId="{3f8a7bc4-e337-47a5-a0fc-0d512c0e05f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8902</TotalTime>
  <Words>1358</Words>
  <Application>Microsoft Macintosh PowerPoint</Application>
  <PresentationFormat>On-screen Show (16:9)</PresentationFormat>
  <Paragraphs>243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Arial Black</vt:lpstr>
      <vt:lpstr>Calibri</vt:lpstr>
      <vt:lpstr>HelveticaNeueLT Pro 55 Roman</vt:lpstr>
      <vt:lpstr>Times New Roman</vt:lpstr>
      <vt:lpstr>Dark Background</vt:lpstr>
      <vt:lpstr>Office Theme</vt:lpstr>
      <vt:lpstr>Electronic Nudges to Increase Influenza Vaccination among Patients with A History of Myocardial Infarction:  Insights from the NUDGE-FLU Program</vt:lpstr>
      <vt:lpstr>Disclosures</vt:lpstr>
      <vt:lpstr>Background</vt:lpstr>
      <vt:lpstr>Background</vt:lpstr>
      <vt:lpstr>NUDGE-FLU</vt:lpstr>
      <vt:lpstr>NUDGE-FLU-2</vt:lpstr>
      <vt:lpstr>NUDGE-FLU-CHRONIC</vt:lpstr>
      <vt:lpstr>The NUDGE-FLU Program</vt:lpstr>
      <vt:lpstr>The NUDGE-FLU Program</vt:lpstr>
      <vt:lpstr>Methods</vt:lpstr>
      <vt:lpstr>Baseline Vaccination RATES by AMI Status</vt:lpstr>
      <vt:lpstr>Baseline Characteristics by AMI Status</vt:lpstr>
      <vt:lpstr>NUDGE-FLU POOLED by AMI Status</vt:lpstr>
      <vt:lpstr>CV-Gain FRAME Nudge</vt:lpstr>
      <vt:lpstr>Effects of CV-Gain Nudge by AMI Status</vt:lpstr>
      <vt:lpstr>In PTS with AMI, CV-Gain Nudge was More Effective Among those Not Vaccinated in Prior Season</vt:lpstr>
      <vt:lpstr>In Younger PTS, CV-Gain Nudge was More Effective Among those with More Recent AMI</vt:lpstr>
      <vt:lpstr>Conclusions</vt:lpstr>
      <vt:lpstr>Acknowledgements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Kutos</dc:creator>
  <cp:lastModifiedBy>Ankeet S Bhatt</cp:lastModifiedBy>
  <cp:revision>197</cp:revision>
  <dcterms:created xsi:type="dcterms:W3CDTF">2020-08-20T15:39:54Z</dcterms:created>
  <dcterms:modified xsi:type="dcterms:W3CDTF">2024-11-14T23:15:41Z</dcterms:modified>
</cp:coreProperties>
</file>