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  <p:sldMasterId id="2147483713" r:id="rId2"/>
    <p:sldMasterId id="2147483723" r:id="rId3"/>
    <p:sldMasterId id="2147483733" r:id="rId4"/>
  </p:sldMasterIdLst>
  <p:notesMasterIdLst>
    <p:notesMasterId r:id="rId24"/>
  </p:notesMasterIdLst>
  <p:sldIdLst>
    <p:sldId id="2141411750" r:id="rId5"/>
    <p:sldId id="2141411745" r:id="rId6"/>
    <p:sldId id="2141411746" r:id="rId7"/>
    <p:sldId id="2141411751" r:id="rId8"/>
    <p:sldId id="2141411709" r:id="rId9"/>
    <p:sldId id="2141411710" r:id="rId10"/>
    <p:sldId id="2141411741" r:id="rId11"/>
    <p:sldId id="2141411723" r:id="rId12"/>
    <p:sldId id="2141411730" r:id="rId13"/>
    <p:sldId id="2141411748" r:id="rId14"/>
    <p:sldId id="2141411732" r:id="rId15"/>
    <p:sldId id="2141411749" r:id="rId16"/>
    <p:sldId id="2141411739" r:id="rId17"/>
    <p:sldId id="2141411733" r:id="rId18"/>
    <p:sldId id="2141411734" r:id="rId19"/>
    <p:sldId id="2141411735" r:id="rId20"/>
    <p:sldId id="2141411725" r:id="rId21"/>
    <p:sldId id="2141411716" r:id="rId22"/>
    <p:sldId id="256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000832-8403-EED8-F610-68653F7197A2}" name="Axel Haupt" initials="AH" userId="S::haupt_axel@lilly.com::aed9cb34-7381-4482-8fcc-190a2bc6acdb" providerId="AD"/>
  <p188:author id="{AA0D174D-C0BC-9B9B-38EB-CF6A83D6F26F}" name="Laura F Michael" initials="LFM" userId="S::michael_laura@lilly.com::c965f5f2-856c-40b0-8b88-0f7d748b5cfd" providerId="AD"/>
  <p188:author id="{A682D1C4-03B9-F034-34B9-C48E7FCBD16E}" name="Ruth E Gimeno" initials="REG" userId="S::gimeno_ruth@lilly.com::285c9260-bb1f-40c8-837b-7a4c413669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00"/>
    <a:srgbClr val="F7941D"/>
    <a:srgbClr val="00AEEF"/>
    <a:srgbClr val="6CC394"/>
    <a:srgbClr val="FFC84F"/>
    <a:srgbClr val="00C8FF"/>
    <a:srgbClr val="0000AA"/>
    <a:srgbClr val="000090"/>
    <a:srgbClr val="00007F"/>
    <a:srgbClr val="73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0" autoAdjust="0"/>
    <p:restoredTop sz="94147" autoAdjust="0"/>
  </p:normalViewPr>
  <p:slideViewPr>
    <p:cSldViewPr snapToGrid="0">
      <p:cViewPr varScale="1">
        <p:scale>
          <a:sx n="111" d="100"/>
          <a:sy n="111" d="100"/>
        </p:scale>
        <p:origin x="1120" y="200"/>
      </p:cViewPr>
      <p:guideLst>
        <p:guide orient="horz" pos="2179"/>
        <p:guide pos="3840"/>
      </p:guideLst>
    </p:cSldViewPr>
  </p:slideViewPr>
  <p:outlineViewPr>
    <p:cViewPr>
      <p:scale>
        <a:sx n="33" d="100"/>
        <a:sy n="33" d="100"/>
      </p:scale>
      <p:origin x="0" y="-13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371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75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75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5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75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DF59C0-2ED0-034F-86E8-D12F04C62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6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2A932-5DD1-45AD-CB2D-616E8F6F1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92E604-04E9-204B-06BD-E901FF7AB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839473-F398-EA34-59EA-DDE271578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EA802-364B-3159-DD44-2C79337EA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5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0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0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D065B-3790-DB9F-783E-56B9B2B9C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D6D038-1079-A4DF-3ACE-1E2DABD25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218EAF-29CF-41BD-BFE9-CA4A2E833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CBB52-3286-8E0C-FB55-54BA8D0E1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3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51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9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9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84776"/>
          </a:xfrm>
        </p:spPr>
        <p:txBody>
          <a:bodyPr/>
          <a:lstStyle>
            <a:lvl1pPr marL="0" indent="0" algn="ctr">
              <a:buNone/>
              <a:defRPr/>
            </a:lvl1pPr>
            <a:lvl2pPr marL="457039" indent="0" algn="ctr">
              <a:buNone/>
              <a:defRPr/>
            </a:lvl2pPr>
            <a:lvl3pPr marL="914079" indent="0" algn="ctr">
              <a:buNone/>
              <a:defRPr/>
            </a:lvl3pPr>
            <a:lvl4pPr marL="1371119" indent="0" algn="ctr">
              <a:buNone/>
              <a:defRPr/>
            </a:lvl4pPr>
            <a:lvl5pPr marL="1828159" indent="0" algn="ctr">
              <a:buNone/>
              <a:defRPr/>
            </a:lvl5pPr>
            <a:lvl6pPr marL="2285199" indent="0" algn="ctr">
              <a:buNone/>
              <a:defRPr/>
            </a:lvl6pPr>
            <a:lvl7pPr marL="2742237" indent="0" algn="ctr">
              <a:buNone/>
              <a:defRPr/>
            </a:lvl7pPr>
            <a:lvl8pPr marL="3199278" indent="0" algn="ctr">
              <a:buNone/>
              <a:defRPr/>
            </a:lvl8pPr>
            <a:lvl9pPr marL="365631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DEAC-3141-4F44-BCE4-0814C73E06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05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46346" y="1922463"/>
            <a:ext cx="7731281" cy="22837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8284-B56E-3845-84C4-5C463532F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451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799" y="622338"/>
            <a:ext cx="2590801" cy="356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2754" y="622338"/>
            <a:ext cx="3360853" cy="356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2AED-5862-0640-A61D-7A58B0A99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142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992" y="1786394"/>
            <a:ext cx="6874918" cy="740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16994" y="767604"/>
            <a:ext cx="10893425" cy="8049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 rot="16200000">
            <a:off x="-560786" y="5680992"/>
            <a:ext cx="154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white"/>
                </a:solidFill>
                <a:latin typeface="Franklin Gothic Book"/>
                <a:ea typeface="+mn-ea"/>
              </a:rPr>
              <a:t>SAGLB.ALI.15.08.0672 G-PCS-1075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white"/>
                </a:solidFill>
                <a:latin typeface="Franklin Gothic Book"/>
                <a:ea typeface="+mn-ea"/>
              </a:rPr>
              <a:t>Date of preparation: August 2015</a:t>
            </a:r>
          </a:p>
        </p:txBody>
      </p:sp>
    </p:spTree>
    <p:extLst>
      <p:ext uri="{BB962C8B-B14F-4D97-AF65-F5344CB8AC3E}">
        <p14:creationId xmlns:p14="http://schemas.microsoft.com/office/powerpoint/2010/main" val="239943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9"/>
          <a:stretch/>
        </p:blipFill>
        <p:spPr>
          <a:xfrm>
            <a:off x="2792" y="-344558"/>
            <a:ext cx="12189209" cy="658633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992" y="1786394"/>
            <a:ext cx="6874918" cy="740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16992" y="767425"/>
            <a:ext cx="11227136" cy="8049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836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1674690"/>
            <a:ext cx="12191999" cy="453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7226" y="1592264"/>
            <a:ext cx="10893425" cy="4391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7226" y="365127"/>
            <a:ext cx="10893425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6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57226" y="1781177"/>
            <a:ext cx="5294396" cy="407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40379" y="1781177"/>
            <a:ext cx="5278184" cy="407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7226" y="365127"/>
            <a:ext cx="10893425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70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57226" y="2374232"/>
            <a:ext cx="5294396" cy="34804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49730" y="2374232"/>
            <a:ext cx="5300919" cy="34804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7226" y="365127"/>
            <a:ext cx="10893425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7226" y="1592263"/>
            <a:ext cx="5294396" cy="65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249732" y="1592263"/>
            <a:ext cx="5294396" cy="65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-589110" y="5231883"/>
            <a:ext cx="1596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black"/>
                </a:solidFill>
                <a:latin typeface="Franklin Gothic Book"/>
                <a:ea typeface="+mn-ea"/>
              </a:rPr>
              <a:t>SAGLB.ALI.15.08.0672 G-PCS-1075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black"/>
                </a:solidFill>
                <a:latin typeface="Franklin Gothic Book"/>
                <a:ea typeface="+mn-ea"/>
              </a:rPr>
              <a:t>Date of preparation: August 2015</a:t>
            </a:r>
          </a:p>
        </p:txBody>
      </p:sp>
    </p:spTree>
    <p:extLst>
      <p:ext uri="{BB962C8B-B14F-4D97-AF65-F5344CB8AC3E}">
        <p14:creationId xmlns:p14="http://schemas.microsoft.com/office/powerpoint/2010/main" val="286260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1674689"/>
            <a:ext cx="12191999" cy="452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7226" y="365127"/>
            <a:ext cx="10893425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06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1674689"/>
            <a:ext cx="12191999" cy="452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00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- exampl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1674690"/>
            <a:ext cx="12191999" cy="453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6992" y="359599"/>
            <a:ext cx="11529111" cy="728774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Content slide – example bullet text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479611" y="6298052"/>
            <a:ext cx="4417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References</a:t>
            </a:r>
            <a:b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"Lorem ipsum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consectetur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eiusmod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incididunt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magna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aliqua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exercitation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316992" y="1927431"/>
            <a:ext cx="11529111" cy="3655223"/>
          </a:xfrm>
          <a:prstGeom prst="rect">
            <a:avLst/>
          </a:prstGeom>
        </p:spPr>
        <p:txBody>
          <a:bodyPr/>
          <a:lstStyle>
            <a:lvl2pPr marL="194072" indent="-194072">
              <a:buFont typeface="Courier New" charset="0"/>
              <a:buChar char="o"/>
              <a:defRPr/>
            </a:lvl2pPr>
            <a:lvl3pPr marL="389335" indent="-195263">
              <a:buFont typeface="LucidaGrande" charset="0"/>
              <a:buChar char="–"/>
              <a:defRPr/>
            </a:lvl3pPr>
            <a:lvl6pPr marL="895350" indent="-209550">
              <a:buFont typeface="Wingdings" charset="2"/>
              <a:buChar char="§"/>
              <a:tabLst/>
              <a:defRPr sz="1200" baseline="0"/>
            </a:lvl6pPr>
            <a:lvl8pPr marL="2400300" indent="0"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40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5139-7C6C-194D-BFB2-92BDB37890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650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ESCWatermark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2" y="1636714"/>
            <a:ext cx="4779433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0"/>
            <a:ext cx="7679266" cy="6865938"/>
          </a:xfrm>
          <a:prstGeom prst="rect">
            <a:avLst/>
          </a:prstGeom>
          <a:gradFill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/>
          </a:gradFill>
          <a:ln>
            <a:noFill/>
          </a:ln>
          <a:effectLst>
            <a:outerShdw blurRad="76200" dist="76200" dir="1380020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6" name="Picture 17" descr="Logos_EACPR&amp;ES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/>
          <a:stretch>
            <a:fillRect/>
          </a:stretch>
        </p:blipFill>
        <p:spPr bwMode="auto">
          <a:xfrm>
            <a:off x="10566401" y="5562602"/>
            <a:ext cx="1117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5352" y="1"/>
            <a:ext cx="97367" cy="2519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3240000"/>
            <a:ext cx="6400800" cy="1112835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1" y="4356000"/>
            <a:ext cx="6400800" cy="6858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FB2F-184A-AE4A-B874-15F1A06C3EC7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6C8C-5142-5A4A-BAB5-8881FAA19035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4800" cy="43291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91252" y="1598921"/>
            <a:ext cx="5429249" cy="435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359E-5C66-3444-9546-CEEDECF36ADA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8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389033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C1D7-693B-7844-820D-B29331202611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0BB4-C9B3-1946-9DDE-B205104E5E08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07A3-F3CD-3841-8273-8231C5CB17D9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24007" y="288002"/>
            <a:ext cx="11017639" cy="792163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fr-F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18B5-1AC7-BE4D-B19D-FBEEE8597CF1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628217" y="6297615"/>
            <a:ext cx="3860800" cy="365125"/>
          </a:xfrm>
        </p:spPr>
        <p:txBody>
          <a:bodyPr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12192000" cy="215900"/>
          </a:xfrm>
          <a:prstGeom prst="rect">
            <a:avLst/>
          </a:prstGeom>
          <a:solidFill>
            <a:srgbClr val="4CA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fr-FR" sz="140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512551" y="-39688"/>
            <a:ext cx="664633" cy="365126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76DAD31-8B89-0643-85ED-82859B89A7BC}" type="slidenum">
              <a:rPr lang="en-GB" altLang="it-IT" sz="1200" smtClean="0">
                <a:solidFill>
                  <a:prstClr val="white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GB" altLang="it-IT" sz="12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9"/>
          <p:cNvSpPr/>
          <p:nvPr userDrawn="1"/>
        </p:nvSpPr>
        <p:spPr>
          <a:xfrm>
            <a:off x="1" y="0"/>
            <a:ext cx="575733" cy="2159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624001" y="288000"/>
            <a:ext cx="11017639" cy="792162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835D-B7A4-F347-80EF-5A467E538341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SCWatermark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>
            <a:fillRect/>
          </a:stretch>
        </p:blipFill>
        <p:spPr bwMode="auto">
          <a:xfrm>
            <a:off x="6096002" y="1698626"/>
            <a:ext cx="4779433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1" y="0"/>
            <a:ext cx="7679266" cy="6865938"/>
          </a:xfrm>
          <a:prstGeom prst="rect">
            <a:avLst/>
          </a:prstGeom>
          <a:gradFill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/>
          </a:gradFill>
          <a:ln>
            <a:noFill/>
          </a:ln>
          <a:effectLst>
            <a:outerShdw blurRad="76200" dist="76200" dir="1380020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6" name="Picture 8" descr="Logos_EACPR&amp;ES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/>
          <a:stretch>
            <a:fillRect/>
          </a:stretch>
        </p:blipFill>
        <p:spPr bwMode="auto">
          <a:xfrm>
            <a:off x="10566401" y="5562602"/>
            <a:ext cx="1117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895352" y="1"/>
            <a:ext cx="97367" cy="2519363"/>
          </a:xfrm>
          <a:prstGeom prst="rect">
            <a:avLst/>
          </a:prstGeom>
          <a:solidFill>
            <a:srgbClr val="008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3240000"/>
            <a:ext cx="6400800" cy="1112835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BE"/>
              <a:t>Titelstijl van model bewerken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1" y="4356000"/>
            <a:ext cx="6400800" cy="685800"/>
          </a:xfrm>
        </p:spPr>
        <p:txBody>
          <a:bodyPr anchor="b"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Klik om de titelstijl van het model te bewerken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28A463-EA8B-9945-A585-5270C8FD61C2}" type="slidenum">
              <a:rPr lang="en-GB" altLang="it-IT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GB" altLang="it-IT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A1D42A3-CE20-2442-96F8-D822EC1A3A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317" y="6405284"/>
            <a:ext cx="1161821" cy="242467"/>
          </a:xfrm>
          <a:prstGeom prst="rect">
            <a:avLst/>
          </a:prstGeom>
        </p:spPr>
      </p:pic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7C027FD-AEE3-4245-935E-BF3BF1B925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670" y="1427805"/>
            <a:ext cx="5719138" cy="70487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257300" indent="0">
              <a:buNone/>
              <a:defRPr/>
            </a:lvl4pPr>
            <a:lvl5pPr marL="1600200" indent="0">
              <a:buNone/>
              <a:defRPr/>
            </a:lvl5pPr>
          </a:lstStyle>
          <a:p>
            <a:pPr lvl="0"/>
            <a:r>
              <a:rPr lang="en-US" dirty="0"/>
              <a:t>Authors’ Names Here; can extend to three lines or more as necessary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7A3CB85-C329-64F2-C940-DD1EE1D8CA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7668" y="2400599"/>
            <a:ext cx="6397349" cy="135438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Article Title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9CAE54-D176-D13A-4F44-0A8C77DAA2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7738" y="3946101"/>
            <a:ext cx="5719070" cy="969469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Make the subtitle regular weight and 20 pt. Please adjust position on slide to accommodate article title.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19AA6-E9F9-B303-4D83-00B9B09463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0976" y="5106690"/>
            <a:ext cx="5715831" cy="547914"/>
          </a:xfrm>
          <a:prstGeom prst="rect">
            <a:avLst/>
          </a:prstGeom>
        </p:spPr>
        <p:txBody>
          <a:bodyPr lIns="0" tIns="0" bIns="0" anchor="b" anchorCtr="0"/>
          <a:lstStyle>
            <a:lvl1pPr marL="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Published Online Month Day, Year</a:t>
            </a:r>
            <a:br>
              <a:rPr lang="en-US" dirty="0"/>
            </a:br>
            <a:r>
              <a:rPr lang="en-US" dirty="0"/>
              <a:t>Meeting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1555C-AFB9-BEF4-B118-9E8DC2C42034}"/>
              </a:ext>
            </a:extLst>
          </p:cNvPr>
          <p:cNvSpPr txBox="1"/>
          <p:nvPr userDrawn="1"/>
        </p:nvSpPr>
        <p:spPr>
          <a:xfrm>
            <a:off x="7991061" y="5651031"/>
            <a:ext cx="3249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D71635"/>
                </a:solidFill>
                <a:latin typeface="HelveticaNeueLT Pro 55 Roman" panose="020B0604020202020204" pitchFamily="34" charset="77"/>
              </a:rPr>
              <a:t>Scan to read the article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E0B9E1-8994-CA56-5E40-98D3C7BA90DF}"/>
              </a:ext>
            </a:extLst>
          </p:cNvPr>
          <p:cNvSpPr/>
          <p:nvPr userDrawn="1"/>
        </p:nvSpPr>
        <p:spPr>
          <a:xfrm>
            <a:off x="8810972" y="3181223"/>
            <a:ext cx="1610139" cy="16101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8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9" indent="0">
              <a:buNone/>
              <a:defRPr sz="1600"/>
            </a:lvl3pPr>
            <a:lvl4pPr marL="1371119" indent="0">
              <a:buNone/>
              <a:defRPr sz="1400"/>
            </a:lvl4pPr>
            <a:lvl5pPr marL="1828159" indent="0">
              <a:buNone/>
              <a:defRPr sz="1400"/>
            </a:lvl5pPr>
            <a:lvl6pPr marL="2285199" indent="0">
              <a:buNone/>
              <a:defRPr sz="1400"/>
            </a:lvl6pPr>
            <a:lvl7pPr marL="2742237" indent="0">
              <a:buNone/>
              <a:defRPr sz="1400"/>
            </a:lvl7pPr>
            <a:lvl8pPr marL="3199278" indent="0">
              <a:buNone/>
              <a:defRPr sz="1400"/>
            </a:lvl8pPr>
            <a:lvl9pPr marL="365631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F6D7-5EB0-014F-A3C6-A8485303A4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78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22501"/>
            <a:ext cx="50800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2501"/>
            <a:ext cx="50800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B334-C4B0-9E4C-9029-000AA0739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38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904484"/>
            <a:ext cx="5386918" cy="461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17542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5" y="1904509"/>
            <a:ext cx="5389033" cy="461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5" y="2174875"/>
            <a:ext cx="5389033" cy="17542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CFCD-FB4F-574A-96EB-CF3AA2FB02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340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1F75-EF8E-5347-9AA0-0D292A8B0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758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C565-BC12-E740-8F92-967521D65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2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88"/>
            <a:ext cx="6815667" cy="22836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37"/>
            <a:ext cx="4011084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2BECF-F2B6-0D49-B39E-506876815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9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584776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9" indent="0">
              <a:buNone/>
              <a:defRPr sz="2400"/>
            </a:lvl3pPr>
            <a:lvl4pPr marL="1371119" indent="0">
              <a:buNone/>
              <a:defRPr sz="2000"/>
            </a:lvl4pPr>
            <a:lvl5pPr marL="1828159" indent="0">
              <a:buNone/>
              <a:defRPr sz="2000"/>
            </a:lvl5pPr>
            <a:lvl6pPr marL="2285199" indent="0">
              <a:buNone/>
              <a:defRPr sz="2000"/>
            </a:lvl6pPr>
            <a:lvl7pPr marL="2742237" indent="0">
              <a:buNone/>
              <a:defRPr sz="2000"/>
            </a:lvl7pPr>
            <a:lvl8pPr marL="3199278" indent="0">
              <a:buNone/>
              <a:defRPr sz="2000"/>
            </a:lvl8pPr>
            <a:lvl9pPr marL="36563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3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6E27-34B5-A14B-A2CD-DEBE274FDB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510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23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22463"/>
            <a:ext cx="1036320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590477-C12D-7A42-B05E-EF0987E34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03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07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1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15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80" indent="-342780" algn="l" rtl="0" eaLnBrk="0" fontAlgn="base" hangingPunct="0">
        <a:spcBef>
          <a:spcPct val="20000"/>
        </a:spcBef>
        <a:spcAft>
          <a:spcPct val="0"/>
        </a:spcAft>
        <a:buClr>
          <a:srgbClr val="FFC850"/>
        </a:buClr>
        <a:buSzPct val="120000"/>
        <a:buFont typeface="Times" pitchFamily="-112" charset="0"/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689" indent="-2856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2599" indent="-22851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599638" indent="-22851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6678" indent="-22851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3718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0758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7797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4837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 378"/>
          <p:cNvSpPr/>
          <p:nvPr userDrawn="1"/>
        </p:nvSpPr>
        <p:spPr>
          <a:xfrm>
            <a:off x="-1" y="6236415"/>
            <a:ext cx="12192001" cy="621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" y="1288027"/>
            <a:ext cx="12191999" cy="492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6" y="365127"/>
            <a:ext cx="10893425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226" y="1592263"/>
            <a:ext cx="10893425" cy="458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7505528" cy="3746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7F8FA9"/>
                </a:solidFill>
                <a:ea typeface="+mn-ea"/>
              </a:rPr>
              <a:t>Insert reference here</a:t>
            </a:r>
            <a:endParaRPr lang="en-GB" dirty="0">
              <a:solidFill>
                <a:srgbClr val="7F8FA9"/>
              </a:solidFill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44128" y="6356352"/>
            <a:ext cx="563648" cy="35821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84D758D-2CBB-4773-9672-01E1EE189521}" type="slidenum">
              <a:rPr lang="en-GB" smtClean="0">
                <a:solidFill>
                  <a:srgbClr val="7F8FA9"/>
                </a:solidFill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7F8FA9"/>
              </a:solidFill>
              <a:ea typeface="+mn-ea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95104" y="6450452"/>
            <a:ext cx="695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4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None/>
        <a:defRPr sz="2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73050" indent="-2730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/>
        <a:buChar char="•"/>
        <a:tabLst/>
        <a:defRPr sz="24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12763" indent="-239713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Char char="–"/>
        <a:tabLst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738188" indent="-2095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Arial"/>
        <a:buChar char="•"/>
        <a:tabLst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754063" indent="22383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tabLst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551" userDrawn="1">
          <p15:clr>
            <a:srgbClr val="F26B43"/>
          </p15:clr>
        </p15:guide>
        <p15:guide id="3" pos="491" userDrawn="1">
          <p15:clr>
            <a:srgbClr val="F26B43"/>
          </p15:clr>
        </p15:guide>
        <p15:guide id="4" pos="8623" userDrawn="1">
          <p15:clr>
            <a:srgbClr val="F26B43"/>
          </p15:clr>
        </p15:guide>
        <p15:guide id="5" orient="horz" pos="100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215900"/>
          </a:xfrm>
          <a:prstGeom prst="rect">
            <a:avLst/>
          </a:prstGeom>
          <a:solidFill>
            <a:srgbClr val="008799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4418" y="274638"/>
            <a:ext cx="11017249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  <a:endParaRPr lang="en-GB" altLang="it-IT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4418" y="1601788"/>
            <a:ext cx="110045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  <a:endParaRPr lang="en-GB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9251" y="630079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i="1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551" y="23815"/>
            <a:ext cx="6646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48DBBDA-8330-D54B-A6A5-33FEED0B4C02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  <p:cxnSp>
        <p:nvCxnSpPr>
          <p:cNvPr id="19" name="Straight Connector 18"/>
          <p:cNvCxnSpPr/>
          <p:nvPr/>
        </p:nvCxnSpPr>
        <p:spPr>
          <a:xfrm>
            <a:off x="812801" y="1066800"/>
            <a:ext cx="11383433" cy="1588"/>
          </a:xfrm>
          <a:prstGeom prst="line">
            <a:avLst/>
          </a:prstGeom>
          <a:ln w="6350">
            <a:solidFill>
              <a:srgbClr val="007686">
                <a:alpha val="6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" y="0"/>
            <a:ext cx="575733" cy="2159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54014" y="6667501"/>
            <a:ext cx="396875" cy="0"/>
          </a:xfrm>
          <a:prstGeom prst="line">
            <a:avLst/>
          </a:prstGeom>
          <a:ln w="6350">
            <a:solidFill>
              <a:srgbClr val="D0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Picture 13" descr="Logo_ESC®_Red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185" y="5886450"/>
            <a:ext cx="8043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 descr="Web-ESC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357938"/>
            <a:ext cx="227753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77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8799"/>
          </a:solidFill>
          <a:latin typeface="Verdana"/>
          <a:ea typeface="MS PGothic" panose="020B0600070205080204" pitchFamily="34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b="1" kern="1200">
          <a:solidFill>
            <a:srgbClr val="595959"/>
          </a:solidFill>
          <a:latin typeface="Verdana"/>
          <a:ea typeface="MS PGothic" panose="020B0600070205080204" pitchFamily="34" charset="-128"/>
          <a:cs typeface="Verdana"/>
        </a:defRPr>
      </a:lvl1pPr>
      <a:lvl2pPr marL="531813" indent="-265113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sz="1600" kern="1200">
          <a:solidFill>
            <a:srgbClr val="595959"/>
          </a:solidFill>
          <a:latin typeface="Verdana"/>
          <a:ea typeface="Verdana" pitchFamily="34" charset="0"/>
          <a:cs typeface="Verdana"/>
        </a:defRPr>
      </a:lvl2pPr>
      <a:lvl3pPr marL="809625" indent="-277813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sz="1400" kern="1200">
          <a:solidFill>
            <a:srgbClr val="595959"/>
          </a:solidFill>
          <a:latin typeface="Verdana"/>
          <a:ea typeface="Verdana" pitchFamily="34" charset="0"/>
          <a:cs typeface="Verdana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sz="1400" kern="1200">
          <a:solidFill>
            <a:srgbClr val="595959"/>
          </a:solidFill>
          <a:latin typeface="Verdana"/>
          <a:ea typeface="Verdana" pitchFamily="34" charset="0"/>
          <a:cs typeface="Verdana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sz="1400" kern="1200">
          <a:solidFill>
            <a:srgbClr val="595959"/>
          </a:solidFill>
          <a:latin typeface="Verdana"/>
          <a:ea typeface="Verdana" pitchFamily="34" charset="0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13A872D0-8EE4-4365-1D79-6B18DE2F12F6}"/>
              </a:ext>
            </a:extLst>
          </p:cNvPr>
          <p:cNvSpPr txBox="1"/>
          <p:nvPr userDrawn="1"/>
        </p:nvSpPr>
        <p:spPr>
          <a:xfrm>
            <a:off x="947669" y="5852160"/>
            <a:ext cx="6273800" cy="1615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9pPr>
          </a:lstStyle>
          <a:p>
            <a:pPr algn="l"/>
            <a:r>
              <a:rPr lang="en-US" sz="105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Available at jama.com</a:t>
            </a:r>
            <a:endParaRPr lang="en-US" sz="1050" i="0" dirty="0">
              <a:solidFill>
                <a:schemeClr val="tx1"/>
              </a:solidFill>
              <a:latin typeface="Arial" panose="020B0604020202020204" pitchFamily="34" charset="0"/>
              <a:ea typeface="Helvetica Light"/>
              <a:cs typeface="Arial" panose="020B0604020202020204" pitchFamily="34" charset="0"/>
            </a:endParaRPr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50A47164-9B17-4B13-427D-D00885E5AD2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47669" y="6236477"/>
            <a:ext cx="1036306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555AF0-9C8E-DFC1-BE55-5A13ECD81FF2}"/>
              </a:ext>
            </a:extLst>
          </p:cNvPr>
          <p:cNvSpPr/>
          <p:nvPr userDrawn="1"/>
        </p:nvSpPr>
        <p:spPr>
          <a:xfrm>
            <a:off x="0" y="0"/>
            <a:ext cx="12192000" cy="1148080"/>
          </a:xfrm>
          <a:prstGeom prst="rect">
            <a:avLst/>
          </a:prstGeom>
          <a:solidFill>
            <a:srgbClr val="D71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E1E3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40B82C-1165-0716-66FD-FBB1452047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669" y="414856"/>
            <a:ext cx="1159428" cy="3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6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C108E-F4F3-B475-D3F5-20C8D3007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62ED47-5391-516D-1ED9-16B66591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6666"/>
            <a:ext cx="12192000" cy="1143000"/>
          </a:xfrm>
        </p:spPr>
        <p:txBody>
          <a:bodyPr/>
          <a:lstStyle/>
          <a:p>
            <a:r>
              <a:rPr lang="en-US" sz="4400" dirty="0">
                <a:solidFill>
                  <a:srgbClr val="FFC84F"/>
                </a:solidFill>
                <a:effectLst/>
              </a:rPr>
              <a:t>A Randomized Phase 2 Trial of an Oral </a:t>
            </a:r>
            <a:r>
              <a:rPr lang="en-US" dirty="0">
                <a:solidFill>
                  <a:srgbClr val="FFC84F"/>
                </a:solidFill>
                <a:effectLst/>
              </a:rPr>
              <a:t>Disrupter</a:t>
            </a:r>
            <a:r>
              <a:rPr lang="en-US" sz="4400" dirty="0">
                <a:solidFill>
                  <a:srgbClr val="FFC84F"/>
                </a:solidFill>
                <a:effectLst/>
              </a:rPr>
              <a:t> of the Assembly of Lipoprotein(a) </a:t>
            </a:r>
            <a:r>
              <a:rPr lang="en-US" dirty="0">
                <a:solidFill>
                  <a:srgbClr val="FFC84F"/>
                </a:solidFill>
                <a:effectLst/>
              </a:rPr>
              <a:t>Particles</a:t>
            </a:r>
            <a:endParaRPr lang="en-US" dirty="0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5054F4F6-49A5-38BF-7827-347FF83CCA66}"/>
              </a:ext>
            </a:extLst>
          </p:cNvPr>
          <p:cNvSpPr txBox="1">
            <a:spLocks/>
          </p:cNvSpPr>
          <p:nvPr/>
        </p:nvSpPr>
        <p:spPr bwMode="auto">
          <a:xfrm>
            <a:off x="1078832" y="2625407"/>
            <a:ext cx="10034337" cy="138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342780" indent="-342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2800" kern="0" dirty="0"/>
              <a:t>Stephen J. Nicholls</a:t>
            </a:r>
            <a:r>
              <a:rPr lang="en-US" sz="2800" kern="0" baseline="30000" dirty="0"/>
              <a:t>1</a:t>
            </a:r>
            <a:r>
              <a:rPr lang="en-US" sz="2800" kern="0" dirty="0"/>
              <a:t>, Wei Ni</a:t>
            </a:r>
            <a:r>
              <a:rPr lang="en-US" sz="2800" kern="0" baseline="30000" dirty="0"/>
              <a:t>2</a:t>
            </a:r>
            <a:r>
              <a:rPr lang="en-US" sz="2800" kern="0" dirty="0"/>
              <a:t>, Grace M. Rhodes</a:t>
            </a:r>
            <a:r>
              <a:rPr lang="en-US" sz="2800" kern="0" baseline="30000" dirty="0"/>
              <a:t>2</a:t>
            </a:r>
            <a:r>
              <a:rPr lang="en-US" sz="2800" kern="0" dirty="0"/>
              <a:t>,</a:t>
            </a:r>
            <a:br>
              <a:rPr lang="en-US" sz="2800" kern="0" dirty="0"/>
            </a:br>
            <a:r>
              <a:rPr lang="en-US" sz="2800" kern="0" dirty="0"/>
              <a:t>Steven E. Nissen</a:t>
            </a:r>
            <a:r>
              <a:rPr lang="en-US" sz="2800" kern="0" baseline="30000" dirty="0"/>
              <a:t>3</a:t>
            </a:r>
            <a:r>
              <a:rPr lang="en-US" sz="2800" kern="0" dirty="0"/>
              <a:t>, Ann Marie Navar</a:t>
            </a:r>
            <a:r>
              <a:rPr lang="en-US" sz="2800" kern="0" baseline="30000" dirty="0"/>
              <a:t>4</a:t>
            </a:r>
            <a:r>
              <a:rPr lang="en-US" sz="2800" kern="0" dirty="0"/>
              <a:t>, Laura F. Michael</a:t>
            </a:r>
            <a:r>
              <a:rPr lang="en-US" sz="2800" kern="0" baseline="30000" dirty="0"/>
              <a:t>2</a:t>
            </a:r>
            <a:r>
              <a:rPr lang="en-US" sz="2800" kern="0" dirty="0"/>
              <a:t>,</a:t>
            </a:r>
            <a:br>
              <a:rPr lang="en-US" sz="2800" kern="0" dirty="0"/>
            </a:br>
            <a:r>
              <a:rPr lang="en-US" sz="2800" kern="0" dirty="0"/>
              <a:t>Axel Haupt</a:t>
            </a:r>
            <a:r>
              <a:rPr lang="en-US" sz="2800" kern="0" baseline="30000" dirty="0"/>
              <a:t>2</a:t>
            </a:r>
            <a:r>
              <a:rPr lang="en-US" sz="2800" kern="0" dirty="0"/>
              <a:t> and John H. Krege</a:t>
            </a:r>
            <a:r>
              <a:rPr lang="en-US" sz="2800" kern="0" baseline="30000" dirty="0"/>
              <a:t>2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64468CFB-7CF4-EE28-D317-2E5D7303EEFA}"/>
              </a:ext>
            </a:extLst>
          </p:cNvPr>
          <p:cNvSpPr txBox="1">
            <a:spLocks/>
          </p:cNvSpPr>
          <p:nvPr/>
        </p:nvSpPr>
        <p:spPr bwMode="auto">
          <a:xfrm>
            <a:off x="1078832" y="4715829"/>
            <a:ext cx="10034337" cy="141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457039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914079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371119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1828159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2285199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742237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199278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656316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>
              <a:lnSpc>
                <a:spcPts val="2120"/>
              </a:lnSpc>
              <a:spcBef>
                <a:spcPts val="0"/>
              </a:spcBef>
            </a:pPr>
            <a:r>
              <a:rPr lang="en-GB" sz="1600" kern="0" baseline="30000" dirty="0"/>
              <a:t>1</a:t>
            </a:r>
            <a:r>
              <a:rPr lang="en-GB" sz="1600" kern="0" dirty="0"/>
              <a:t>Victorian Heart Institute, Monash University, Melbourne, Australia</a:t>
            </a:r>
          </a:p>
          <a:p>
            <a:pPr>
              <a:lnSpc>
                <a:spcPts val="2120"/>
              </a:lnSpc>
              <a:spcBef>
                <a:spcPts val="0"/>
              </a:spcBef>
            </a:pPr>
            <a:r>
              <a:rPr lang="en-GB" sz="1600" kern="0" baseline="30000" dirty="0"/>
              <a:t>2</a:t>
            </a:r>
            <a:r>
              <a:rPr lang="en-GB" sz="1600" kern="0" dirty="0"/>
              <a:t>Eli Lilly and Company, Indianapolis, USA </a:t>
            </a:r>
          </a:p>
          <a:p>
            <a:pPr>
              <a:lnSpc>
                <a:spcPts val="2120"/>
              </a:lnSpc>
              <a:spcBef>
                <a:spcPts val="0"/>
              </a:spcBef>
            </a:pPr>
            <a:r>
              <a:rPr lang="en-GB" sz="1600" kern="0" baseline="30000" dirty="0"/>
              <a:t>3</a:t>
            </a:r>
            <a:r>
              <a:rPr lang="en-GB" sz="1600" kern="0" dirty="0"/>
              <a:t>Cleveland Clinic Coordinating </a:t>
            </a:r>
            <a:r>
              <a:rPr lang="en-GB" sz="1600" kern="0" dirty="0" err="1"/>
              <a:t>Center</a:t>
            </a:r>
            <a:r>
              <a:rPr lang="en-GB" sz="1600" kern="0" dirty="0"/>
              <a:t> for Clinical Research, Cleveland Clinic, Cleveland, USA</a:t>
            </a:r>
          </a:p>
          <a:p>
            <a:pPr>
              <a:lnSpc>
                <a:spcPts val="2120"/>
              </a:lnSpc>
              <a:spcBef>
                <a:spcPts val="0"/>
              </a:spcBef>
            </a:pPr>
            <a:r>
              <a:rPr lang="en-GB" sz="1600" kern="0" baseline="30000" dirty="0"/>
              <a:t>4</a:t>
            </a:r>
            <a:r>
              <a:rPr lang="en-GB" sz="1600" kern="0" dirty="0"/>
              <a:t>UT Southwestern Medical </a:t>
            </a:r>
            <a:r>
              <a:rPr lang="en-GB" sz="1600" kern="0" dirty="0" err="1"/>
              <a:t>Center</a:t>
            </a:r>
            <a:r>
              <a:rPr lang="en-GB" sz="1600" kern="0" dirty="0"/>
              <a:t>, Dallas, USA </a:t>
            </a:r>
          </a:p>
          <a:p>
            <a:pPr>
              <a:spcBef>
                <a:spcPts val="0"/>
              </a:spcBef>
            </a:pPr>
            <a:endParaRPr lang="en-GB" sz="1600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46E3B9-55AC-192C-0E89-A3752E28AFDA}"/>
              </a:ext>
            </a:extLst>
          </p:cNvPr>
          <p:cNvSpPr/>
          <p:nvPr/>
        </p:nvSpPr>
        <p:spPr bwMode="auto">
          <a:xfrm>
            <a:off x="0" y="6188659"/>
            <a:ext cx="12192000" cy="669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46A301-9AC3-5ADE-4FD9-8DE6498CC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72" t="21358"/>
          <a:stretch/>
        </p:blipFill>
        <p:spPr>
          <a:xfrm>
            <a:off x="2789809" y="6273503"/>
            <a:ext cx="1889983" cy="514900"/>
          </a:xfrm>
          <a:prstGeom prst="rect">
            <a:avLst/>
          </a:prstGeom>
        </p:spPr>
      </p:pic>
      <p:pic>
        <p:nvPicPr>
          <p:cNvPr id="11" name="Picture 10" descr="A close-up of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5E591E4-758F-0E8B-4C29-DC9B85501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3" y="6318725"/>
            <a:ext cx="1885797" cy="46967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68D4379-BEB7-1D05-9B65-7F2E7BB9E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995" r="16869" b="24251"/>
          <a:stretch/>
        </p:blipFill>
        <p:spPr bwMode="auto">
          <a:xfrm>
            <a:off x="11037213" y="6302722"/>
            <a:ext cx="864618" cy="48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leveland Clinic: Every Life Deserves World Class Care">
            <a:extLst>
              <a:ext uri="{FF2B5EF4-FFF2-40B4-BE49-F238E27FC236}">
                <a16:creationId xmlns:a16="http://schemas.microsoft.com/office/drawing/2014/main" id="{B652DE6A-CC95-AA16-A62B-8362B3418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75" y="6367193"/>
            <a:ext cx="1716633" cy="2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2145BE0B-C121-D8B3-D286-E2A132977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0659" y="6232445"/>
            <a:ext cx="1984533" cy="60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885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A8F04-10C0-49FD-3369-8CE565477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omparison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53AAE54D-455D-AA5C-D792-BDC206D7C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38" y="2040715"/>
            <a:ext cx="10625552" cy="4627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733CCE-4054-D182-09EF-384CE7C5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33680"/>
            <a:ext cx="10287000" cy="845820"/>
          </a:xfrm>
        </p:spPr>
        <p:txBody>
          <a:bodyPr/>
          <a:lstStyle/>
          <a:p>
            <a:r>
              <a:rPr lang="en-US" dirty="0"/>
              <a:t>Percent Change in </a:t>
            </a:r>
            <a:r>
              <a:rPr lang="en-US" dirty="0" err="1"/>
              <a:t>Lp</a:t>
            </a:r>
            <a:r>
              <a:rPr lang="en-US" dirty="0"/>
              <a:t>(a) with </a:t>
            </a:r>
            <a:r>
              <a:rPr lang="en-US" dirty="0" err="1"/>
              <a:t>Muvalaplin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BB283-43EB-711C-ADF4-732181F60255}"/>
              </a:ext>
            </a:extLst>
          </p:cNvPr>
          <p:cNvSpPr txBox="1"/>
          <p:nvPr/>
        </p:nvSpPr>
        <p:spPr>
          <a:xfrm>
            <a:off x="648388" y="1465789"/>
            <a:ext cx="5457624" cy="74622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2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Percent Change in </a:t>
            </a:r>
            <a:r>
              <a:rPr lang="en-US" sz="2200" dirty="0" err="1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Lp</a:t>
            </a:r>
            <a:r>
              <a:rPr lang="en-US" sz="22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(a) Concentration</a:t>
            </a:r>
            <a:br>
              <a:rPr lang="en-US" sz="22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</a:br>
            <a:r>
              <a:rPr lang="en-US" sz="22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(Intact </a:t>
            </a:r>
            <a:r>
              <a:rPr lang="en-US" sz="2200" dirty="0" err="1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Lp</a:t>
            </a:r>
            <a:r>
              <a:rPr lang="en-US" sz="22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(a) Assay)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4EE87-3702-5099-C58C-F041C0E4290E}"/>
              </a:ext>
            </a:extLst>
          </p:cNvPr>
          <p:cNvSpPr txBox="1"/>
          <p:nvPr/>
        </p:nvSpPr>
        <p:spPr>
          <a:xfrm>
            <a:off x="6415599" y="1464677"/>
            <a:ext cx="5120418" cy="74622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2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Percent Change in </a:t>
            </a:r>
            <a:r>
              <a:rPr lang="en-US" sz="2200" dirty="0" err="1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Lp</a:t>
            </a:r>
            <a:r>
              <a:rPr lang="en-US" sz="22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(a) Concentration</a:t>
            </a:r>
            <a:br>
              <a:rPr lang="en-US" sz="22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</a:br>
            <a:r>
              <a:rPr lang="en-US" sz="22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(Apo(a) Assay)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9C93FB-CE4E-B12C-E1CC-984CB09C1F13}"/>
              </a:ext>
            </a:extLst>
          </p:cNvPr>
          <p:cNvGrpSpPr/>
          <p:nvPr/>
        </p:nvGrpSpPr>
        <p:grpSpPr>
          <a:xfrm>
            <a:off x="3208135" y="3232553"/>
            <a:ext cx="1818746" cy="907941"/>
            <a:chOff x="3755440" y="2925530"/>
            <a:chExt cx="1818746" cy="9079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F48D33-1324-CCE3-66CA-47C4A15D0755}"/>
                </a:ext>
              </a:extLst>
            </p:cNvPr>
            <p:cNvSpPr txBox="1"/>
            <p:nvPr/>
          </p:nvSpPr>
          <p:spPr>
            <a:xfrm>
              <a:off x="3755440" y="2925530"/>
              <a:ext cx="1818746" cy="907941"/>
            </a:xfrm>
            <a:prstGeom prst="rect">
              <a:avLst/>
            </a:prstGeom>
            <a:solidFill>
              <a:srgbClr val="0000B5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339725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Placebo</a:t>
              </a:r>
            </a:p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339725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</a:t>
              </a:r>
              <a:r>
                <a:rPr lang="en-US" sz="1200" dirty="0" err="1">
                  <a:solidFill>
                    <a:srgbClr val="FFFFFF"/>
                  </a:solidFill>
                  <a:latin typeface="Arial"/>
                </a:rPr>
                <a:t>Muvalaplin</a:t>
              </a: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 10 mg</a:t>
              </a:r>
            </a:p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339725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</a:t>
              </a:r>
              <a:r>
                <a:rPr lang="en-US" sz="1200" dirty="0" err="1">
                  <a:solidFill>
                    <a:srgbClr val="FFFFFF"/>
                  </a:solidFill>
                  <a:latin typeface="Arial"/>
                </a:rPr>
                <a:t>Muvalaplin</a:t>
              </a: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 60 mg</a:t>
              </a:r>
            </a:p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339725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</a:t>
              </a:r>
              <a:r>
                <a:rPr lang="en-US" sz="1200" dirty="0" err="1">
                  <a:solidFill>
                    <a:srgbClr val="FFFFFF"/>
                  </a:solidFill>
                  <a:latin typeface="Arial"/>
                </a:rPr>
                <a:t>Muvalaplin</a:t>
              </a: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 240 mg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1B4222-5C9E-E66B-2B56-69A199AD97C7}"/>
                </a:ext>
              </a:extLst>
            </p:cNvPr>
            <p:cNvSpPr/>
            <p:nvPr/>
          </p:nvSpPr>
          <p:spPr bwMode="auto">
            <a:xfrm>
              <a:off x="3944601" y="2996829"/>
              <a:ext cx="146838" cy="146838"/>
            </a:xfrm>
            <a:prstGeom prst="rect">
              <a:avLst/>
            </a:prstGeom>
            <a:solidFill>
              <a:srgbClr val="00AEE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69440CD-3CF3-F229-6468-C2D3A945D09D}"/>
                </a:ext>
              </a:extLst>
            </p:cNvPr>
            <p:cNvSpPr/>
            <p:nvPr/>
          </p:nvSpPr>
          <p:spPr bwMode="auto">
            <a:xfrm>
              <a:off x="3951276" y="3217085"/>
              <a:ext cx="133490" cy="133490"/>
            </a:xfrm>
            <a:prstGeom prst="ellipse">
              <a:avLst/>
            </a:prstGeom>
            <a:solidFill>
              <a:srgbClr val="6CC39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4075B426-15F3-69F7-0178-8A548A2BEF2F}"/>
                </a:ext>
              </a:extLst>
            </p:cNvPr>
            <p:cNvSpPr/>
            <p:nvPr/>
          </p:nvSpPr>
          <p:spPr bwMode="auto">
            <a:xfrm>
              <a:off x="3930718" y="3377273"/>
              <a:ext cx="160721" cy="173536"/>
            </a:xfrm>
            <a:prstGeom prst="triangle">
              <a:avLst/>
            </a:prstGeom>
            <a:solidFill>
              <a:srgbClr val="F7941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CDF1979F-3C40-7C9E-1CA7-DFEB6816807D}"/>
                </a:ext>
              </a:extLst>
            </p:cNvPr>
            <p:cNvSpPr/>
            <p:nvPr/>
          </p:nvSpPr>
          <p:spPr bwMode="auto">
            <a:xfrm>
              <a:off x="3951276" y="3624228"/>
              <a:ext cx="133489" cy="160187"/>
            </a:xfrm>
            <a:prstGeom prst="diamond">
              <a:avLst/>
            </a:prstGeom>
            <a:solidFill>
              <a:srgbClr val="FFF200"/>
            </a:solidFill>
            <a:ln w="9525" cap="flat" cmpd="sng" algn="ctr">
              <a:solidFill>
                <a:srgbClr val="FFF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5E3B7B-D539-F946-0D0A-2BE07DB96029}"/>
              </a:ext>
            </a:extLst>
          </p:cNvPr>
          <p:cNvGrpSpPr/>
          <p:nvPr/>
        </p:nvGrpSpPr>
        <p:grpSpPr>
          <a:xfrm>
            <a:off x="8499863" y="3211420"/>
            <a:ext cx="1818746" cy="907941"/>
            <a:chOff x="3755440" y="2925530"/>
            <a:chExt cx="1818746" cy="90794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AF35FC-4040-10C6-854A-318684DDFDE1}"/>
                </a:ext>
              </a:extLst>
            </p:cNvPr>
            <p:cNvSpPr txBox="1"/>
            <p:nvPr/>
          </p:nvSpPr>
          <p:spPr>
            <a:xfrm>
              <a:off x="3755440" y="2925530"/>
              <a:ext cx="1818746" cy="907941"/>
            </a:xfrm>
            <a:prstGeom prst="rect">
              <a:avLst/>
            </a:prstGeom>
            <a:solidFill>
              <a:srgbClr val="0000B5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339725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Placebo</a:t>
              </a:r>
            </a:p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339725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</a:t>
              </a:r>
              <a:r>
                <a:rPr lang="en-US" sz="1200" dirty="0" err="1">
                  <a:solidFill>
                    <a:srgbClr val="FFFFFF"/>
                  </a:solidFill>
                  <a:latin typeface="Arial"/>
                </a:rPr>
                <a:t>Muvalaplin</a:t>
              </a: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 10 mg</a:t>
              </a:r>
            </a:p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339725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</a:t>
              </a:r>
              <a:r>
                <a:rPr lang="en-US" sz="1200" dirty="0" err="1">
                  <a:solidFill>
                    <a:srgbClr val="FFFFFF"/>
                  </a:solidFill>
                  <a:latin typeface="Arial"/>
                </a:rPr>
                <a:t>Muvalaplin</a:t>
              </a: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 60 mg</a:t>
              </a:r>
            </a:p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339725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</a:t>
              </a:r>
              <a:r>
                <a:rPr lang="en-US" sz="1200" dirty="0" err="1">
                  <a:solidFill>
                    <a:srgbClr val="FFFFFF"/>
                  </a:solidFill>
                  <a:latin typeface="Arial"/>
                </a:rPr>
                <a:t>Muvalaplin</a:t>
              </a: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 240 mg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006FF0-85CD-2348-5F1A-00F11A6E0172}"/>
                </a:ext>
              </a:extLst>
            </p:cNvPr>
            <p:cNvSpPr/>
            <p:nvPr/>
          </p:nvSpPr>
          <p:spPr bwMode="auto">
            <a:xfrm>
              <a:off x="3944601" y="2996829"/>
              <a:ext cx="146838" cy="146838"/>
            </a:xfrm>
            <a:prstGeom prst="rect">
              <a:avLst/>
            </a:prstGeom>
            <a:solidFill>
              <a:srgbClr val="00AEE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9914163-A519-0E85-7B02-01CF07CB747E}"/>
                </a:ext>
              </a:extLst>
            </p:cNvPr>
            <p:cNvSpPr/>
            <p:nvPr/>
          </p:nvSpPr>
          <p:spPr bwMode="auto">
            <a:xfrm>
              <a:off x="3951276" y="3217085"/>
              <a:ext cx="133490" cy="133490"/>
            </a:xfrm>
            <a:prstGeom prst="ellipse">
              <a:avLst/>
            </a:prstGeom>
            <a:solidFill>
              <a:srgbClr val="6CC39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66C68EFE-AE2F-0610-1495-C72833D439A0}"/>
                </a:ext>
              </a:extLst>
            </p:cNvPr>
            <p:cNvSpPr/>
            <p:nvPr/>
          </p:nvSpPr>
          <p:spPr bwMode="auto">
            <a:xfrm>
              <a:off x="3930718" y="3377273"/>
              <a:ext cx="160721" cy="173536"/>
            </a:xfrm>
            <a:prstGeom prst="triangle">
              <a:avLst/>
            </a:prstGeom>
            <a:solidFill>
              <a:srgbClr val="F7941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9AC4B9FD-8820-4EF4-10E8-1507291F14BB}"/>
                </a:ext>
              </a:extLst>
            </p:cNvPr>
            <p:cNvSpPr/>
            <p:nvPr/>
          </p:nvSpPr>
          <p:spPr bwMode="auto">
            <a:xfrm>
              <a:off x="3951276" y="3624228"/>
              <a:ext cx="133489" cy="160187"/>
            </a:xfrm>
            <a:prstGeom prst="diamond">
              <a:avLst/>
            </a:prstGeom>
            <a:solidFill>
              <a:srgbClr val="FFF200"/>
            </a:solidFill>
            <a:ln w="9525" cap="flat" cmpd="sng" algn="ctr">
              <a:solidFill>
                <a:srgbClr val="FFF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4499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ue and white bar code&#10;&#10;Description automatically generated">
            <a:extLst>
              <a:ext uri="{FF2B5EF4-FFF2-40B4-BE49-F238E27FC236}">
                <a16:creationId xmlns:a16="http://schemas.microsoft.com/office/drawing/2014/main" id="{15487F9C-E620-7E2C-EB71-B2A919A32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814" y="4139993"/>
            <a:ext cx="4730799" cy="2569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DD9A7-0FF6-DF4D-FA61-5EFACD20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829"/>
            <a:ext cx="12192000" cy="1143000"/>
          </a:xfrm>
        </p:spPr>
        <p:txBody>
          <a:bodyPr/>
          <a:lstStyle/>
          <a:p>
            <a:r>
              <a:rPr lang="en-US" dirty="0"/>
              <a:t>Individual Changes in </a:t>
            </a:r>
            <a:r>
              <a:rPr lang="en-US" dirty="0" err="1"/>
              <a:t>Lp</a:t>
            </a:r>
            <a:r>
              <a:rPr lang="en-US" dirty="0"/>
              <a:t>(a) Using</a:t>
            </a:r>
            <a:br>
              <a:rPr lang="en-US" dirty="0"/>
            </a:br>
            <a:r>
              <a:rPr lang="en-US" dirty="0"/>
              <a:t>the Intact </a:t>
            </a:r>
            <a:r>
              <a:rPr lang="en-US" dirty="0" err="1"/>
              <a:t>Lp</a:t>
            </a:r>
            <a:r>
              <a:rPr lang="en-US" dirty="0"/>
              <a:t>(a) Assay at Week 12</a:t>
            </a:r>
          </a:p>
        </p:txBody>
      </p:sp>
      <p:pic>
        <p:nvPicPr>
          <p:cNvPr id="13" name="Picture 12" descr="A blue screen with a sound wave&#10;&#10;Description automatically generated">
            <a:extLst>
              <a:ext uri="{FF2B5EF4-FFF2-40B4-BE49-F238E27FC236}">
                <a16:creationId xmlns:a16="http://schemas.microsoft.com/office/drawing/2014/main" id="{18B7F8CD-EB1F-D143-53BC-91CE31B98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95" y="1480563"/>
            <a:ext cx="4624620" cy="2514958"/>
          </a:xfrm>
          <a:prstGeom prst="rect">
            <a:avLst/>
          </a:prstGeom>
        </p:spPr>
      </p:pic>
      <p:pic>
        <p:nvPicPr>
          <p:cNvPr id="16" name="Picture 15" descr="A blue and green rectangles&#10;&#10;Description automatically generated">
            <a:extLst>
              <a:ext uri="{FF2B5EF4-FFF2-40B4-BE49-F238E27FC236}">
                <a16:creationId xmlns:a16="http://schemas.microsoft.com/office/drawing/2014/main" id="{CEBAA6B7-F1CF-EFFA-3677-7DD34BC87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814" y="1426375"/>
            <a:ext cx="4730802" cy="2533515"/>
          </a:xfrm>
          <a:prstGeom prst="rect">
            <a:avLst/>
          </a:prstGeom>
        </p:spPr>
      </p:pic>
      <p:pic>
        <p:nvPicPr>
          <p:cNvPr id="18" name="Picture 17" descr="A blue and orange striped background&#10;&#10;Description automatically generated">
            <a:extLst>
              <a:ext uri="{FF2B5EF4-FFF2-40B4-BE49-F238E27FC236}">
                <a16:creationId xmlns:a16="http://schemas.microsoft.com/office/drawing/2014/main" id="{3C52929A-3F68-9302-EA9D-C6C0293A1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95" y="4194179"/>
            <a:ext cx="4633156" cy="251495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0C4E37F-8620-6EC5-5536-EF3E406E1E72}"/>
              </a:ext>
            </a:extLst>
          </p:cNvPr>
          <p:cNvSpPr txBox="1"/>
          <p:nvPr/>
        </p:nvSpPr>
        <p:spPr>
          <a:xfrm>
            <a:off x="1044963" y="1620094"/>
            <a:ext cx="4123485" cy="299953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AC3C0C-5D85-E5D3-4695-F2A94FB1FEE6}"/>
              </a:ext>
            </a:extLst>
          </p:cNvPr>
          <p:cNvSpPr txBox="1"/>
          <p:nvPr/>
        </p:nvSpPr>
        <p:spPr>
          <a:xfrm>
            <a:off x="1151292" y="4340779"/>
            <a:ext cx="3980023" cy="299953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500" b="1" dirty="0" err="1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Muvalaplin</a:t>
            </a:r>
            <a:r>
              <a:rPr lang="en-US" sz="1500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 60mg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4CBA76-E712-1C4D-74FE-0C88A5EF9793}"/>
              </a:ext>
            </a:extLst>
          </p:cNvPr>
          <p:cNvSpPr txBox="1"/>
          <p:nvPr/>
        </p:nvSpPr>
        <p:spPr>
          <a:xfrm>
            <a:off x="7151391" y="4340779"/>
            <a:ext cx="4076588" cy="299953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500" b="1" dirty="0" err="1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Muvalaplin</a:t>
            </a:r>
            <a:r>
              <a:rPr lang="en-US" sz="1500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 240mg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69ACFE-20D9-8F7C-7D50-73E6082C0AEB}"/>
              </a:ext>
            </a:extLst>
          </p:cNvPr>
          <p:cNvSpPr txBox="1"/>
          <p:nvPr/>
        </p:nvSpPr>
        <p:spPr>
          <a:xfrm>
            <a:off x="7162024" y="1620094"/>
            <a:ext cx="4076589" cy="299953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500" b="1" dirty="0" err="1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Muvalaplin</a:t>
            </a:r>
            <a:r>
              <a:rPr lang="en-US" sz="1500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 10mg</a:t>
            </a:r>
          </a:p>
        </p:txBody>
      </p:sp>
    </p:spTree>
    <p:extLst>
      <p:ext uri="{BB962C8B-B14F-4D97-AF65-F5344CB8AC3E}">
        <p14:creationId xmlns:p14="http://schemas.microsoft.com/office/powerpoint/2010/main" val="20946115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screen shot of a blue screen&#10;&#10;Description automatically generated">
            <a:extLst>
              <a:ext uri="{FF2B5EF4-FFF2-40B4-BE49-F238E27FC236}">
                <a16:creationId xmlns:a16="http://schemas.microsoft.com/office/drawing/2014/main" id="{FB2E3975-CB60-89FA-312F-0487D6867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57" y="1395914"/>
            <a:ext cx="4841889" cy="2606660"/>
          </a:xfrm>
          <a:prstGeom prst="rect">
            <a:avLst/>
          </a:prstGeom>
        </p:spPr>
      </p:pic>
      <p:pic>
        <p:nvPicPr>
          <p:cNvPr id="3" name="Picture 2" descr="A blue and white rectangular object with white lines&#10;&#10;Description automatically generated">
            <a:extLst>
              <a:ext uri="{FF2B5EF4-FFF2-40B4-BE49-F238E27FC236}">
                <a16:creationId xmlns:a16="http://schemas.microsoft.com/office/drawing/2014/main" id="{8357AC41-C5DA-B7B9-364D-BCF6CF075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529" y="4111521"/>
            <a:ext cx="4783383" cy="2570468"/>
          </a:xfrm>
          <a:prstGeom prst="rect">
            <a:avLst/>
          </a:prstGeom>
        </p:spPr>
      </p:pic>
      <p:pic>
        <p:nvPicPr>
          <p:cNvPr id="16" name="Picture 15" descr="A blue and orange striped background&#10;&#10;Description automatically generated">
            <a:extLst>
              <a:ext uri="{FF2B5EF4-FFF2-40B4-BE49-F238E27FC236}">
                <a16:creationId xmlns:a16="http://schemas.microsoft.com/office/drawing/2014/main" id="{D67C0660-E254-FAEA-A769-255D0174D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62" y="4082592"/>
            <a:ext cx="4815730" cy="2584317"/>
          </a:xfrm>
          <a:prstGeom prst="rect">
            <a:avLst/>
          </a:prstGeom>
        </p:spPr>
      </p:pic>
      <p:pic>
        <p:nvPicPr>
          <p:cNvPr id="18" name="Picture 17" descr="A blue and green rectangles&#10;&#10;Description automatically generated">
            <a:extLst>
              <a:ext uri="{FF2B5EF4-FFF2-40B4-BE49-F238E27FC236}">
                <a16:creationId xmlns:a16="http://schemas.microsoft.com/office/drawing/2014/main" id="{AEB0703D-9884-1958-0A58-414948F8E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021" y="1432106"/>
            <a:ext cx="4779022" cy="25704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058FC44-150B-5FE9-F558-0B320AE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829"/>
            <a:ext cx="12192000" cy="1143000"/>
          </a:xfrm>
        </p:spPr>
        <p:txBody>
          <a:bodyPr/>
          <a:lstStyle/>
          <a:p>
            <a:r>
              <a:rPr lang="en-US" dirty="0"/>
              <a:t>Individual Changes in </a:t>
            </a:r>
            <a:r>
              <a:rPr lang="en-US" dirty="0" err="1"/>
              <a:t>Lp</a:t>
            </a:r>
            <a:r>
              <a:rPr lang="en-US" dirty="0"/>
              <a:t>(a) Using </a:t>
            </a:r>
            <a:br>
              <a:rPr lang="en-US" dirty="0"/>
            </a:br>
            <a:r>
              <a:rPr lang="en-US" dirty="0"/>
              <a:t>the Apo(a) Assay at Week 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8676E-6C58-D9D6-86AA-9B43C33D3152}"/>
              </a:ext>
            </a:extLst>
          </p:cNvPr>
          <p:cNvSpPr txBox="1"/>
          <p:nvPr/>
        </p:nvSpPr>
        <p:spPr>
          <a:xfrm>
            <a:off x="1087494" y="1566929"/>
            <a:ext cx="4123485" cy="299953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500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490B49-92C1-18F9-AE0B-9C9BE725FF60}"/>
              </a:ext>
            </a:extLst>
          </p:cNvPr>
          <p:cNvSpPr txBox="1"/>
          <p:nvPr/>
        </p:nvSpPr>
        <p:spPr>
          <a:xfrm>
            <a:off x="1151292" y="4287614"/>
            <a:ext cx="4080953" cy="299953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500" b="1" dirty="0" err="1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Muvalaplin</a:t>
            </a:r>
            <a:r>
              <a:rPr lang="en-US" sz="1500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 60mg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04C28-42A4-C2C2-64A4-9DDA364D9C71}"/>
              </a:ext>
            </a:extLst>
          </p:cNvPr>
          <p:cNvSpPr txBox="1"/>
          <p:nvPr/>
        </p:nvSpPr>
        <p:spPr>
          <a:xfrm>
            <a:off x="7215189" y="4287614"/>
            <a:ext cx="4076588" cy="299953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500" b="1" dirty="0" err="1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Muvalaplin</a:t>
            </a:r>
            <a:r>
              <a:rPr lang="en-US" sz="1500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 240mg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DFC602-44C4-8194-4ADA-54EEF0EEEEC2}"/>
              </a:ext>
            </a:extLst>
          </p:cNvPr>
          <p:cNvSpPr txBox="1"/>
          <p:nvPr/>
        </p:nvSpPr>
        <p:spPr>
          <a:xfrm>
            <a:off x="7204555" y="1566929"/>
            <a:ext cx="4076589" cy="299953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500" b="1" dirty="0" err="1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Muvalaplin</a:t>
            </a:r>
            <a:r>
              <a:rPr lang="en-US" sz="1500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 10mg</a:t>
            </a:r>
          </a:p>
        </p:txBody>
      </p:sp>
    </p:spTree>
    <p:extLst>
      <p:ext uri="{BB962C8B-B14F-4D97-AF65-F5344CB8AC3E}">
        <p14:creationId xmlns:p14="http://schemas.microsoft.com/office/powerpoint/2010/main" val="17668823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BEE71-B7F3-57A4-9B7F-7AD79C9B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" y="222250"/>
            <a:ext cx="12157710" cy="1143000"/>
          </a:xfrm>
        </p:spPr>
        <p:txBody>
          <a:bodyPr/>
          <a:lstStyle/>
          <a:p>
            <a:r>
              <a:rPr lang="en-US" dirty="0"/>
              <a:t>Percent of Patients Achieving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 err="1"/>
              <a:t>Lp</a:t>
            </a:r>
            <a:r>
              <a:rPr lang="en-US" dirty="0"/>
              <a:t>(a) &lt;125 nmol/L with </a:t>
            </a:r>
            <a:r>
              <a:rPr lang="en-US" dirty="0" err="1"/>
              <a:t>Muvalaplin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82680-7994-16CB-EC26-9F3EF15AA188}"/>
              </a:ext>
            </a:extLst>
          </p:cNvPr>
          <p:cNvSpPr txBox="1"/>
          <p:nvPr/>
        </p:nvSpPr>
        <p:spPr>
          <a:xfrm>
            <a:off x="543427" y="1609328"/>
            <a:ext cx="5807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Patients with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Lp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(a)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Concentration &lt;125 nmol/L at Week 12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(Intact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Lp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(a) Assay)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1EF1F-338E-EAAC-D12F-7B19B589C0C7}"/>
              </a:ext>
            </a:extLst>
          </p:cNvPr>
          <p:cNvSpPr txBox="1"/>
          <p:nvPr/>
        </p:nvSpPr>
        <p:spPr>
          <a:xfrm>
            <a:off x="6266768" y="1609328"/>
            <a:ext cx="5807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Patients with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Lp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(a)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Concentration &lt;125 nmol/L at Week 12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(Apo(a) Assay)</a:t>
            </a:r>
          </a:p>
        </p:txBody>
      </p:sp>
      <p:pic>
        <p:nvPicPr>
          <p:cNvPr id="6" name="Picture 5" descr="A comparison of different colored bars&#10;&#10;Description automatically generated">
            <a:extLst>
              <a:ext uri="{FF2B5EF4-FFF2-40B4-BE49-F238E27FC236}">
                <a16:creationId xmlns:a16="http://schemas.microsoft.com/office/drawing/2014/main" id="{A86688EA-DD6E-B3D4-51B2-680203A74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11" y="2732842"/>
            <a:ext cx="10312896" cy="41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209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04B2-8EF3-EFA4-C1D2-78A731D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00" y="164942"/>
            <a:ext cx="12217400" cy="1143000"/>
          </a:xfrm>
        </p:spPr>
        <p:txBody>
          <a:bodyPr/>
          <a:lstStyle/>
          <a:p>
            <a:r>
              <a:rPr lang="en-US" dirty="0"/>
              <a:t>Percentage Change in Biochemical </a:t>
            </a:r>
            <a:br>
              <a:rPr lang="en-US" dirty="0"/>
            </a:br>
            <a:r>
              <a:rPr lang="en-US" dirty="0"/>
              <a:t>Parameters at Week 12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20CDEA-20D4-0ECA-B5B8-2F7975B3C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51863"/>
              </p:ext>
            </p:extLst>
          </p:nvPr>
        </p:nvGraphicFramePr>
        <p:xfrm>
          <a:off x="1142037" y="1638300"/>
          <a:ext cx="9907927" cy="48386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1770">
                  <a:extLst>
                    <a:ext uri="{9D8B030D-6E8A-4147-A177-3AD203B41FA5}">
                      <a16:colId xmlns:a16="http://schemas.microsoft.com/office/drawing/2014/main" val="657689865"/>
                    </a:ext>
                  </a:extLst>
                </a:gridCol>
                <a:gridCol w="1516283">
                  <a:extLst>
                    <a:ext uri="{9D8B030D-6E8A-4147-A177-3AD203B41FA5}">
                      <a16:colId xmlns:a16="http://schemas.microsoft.com/office/drawing/2014/main" val="388905677"/>
                    </a:ext>
                  </a:extLst>
                </a:gridCol>
                <a:gridCol w="1643605">
                  <a:extLst>
                    <a:ext uri="{9D8B030D-6E8A-4147-A177-3AD203B41FA5}">
                      <a16:colId xmlns:a16="http://schemas.microsoft.com/office/drawing/2014/main" val="2902320576"/>
                    </a:ext>
                  </a:extLst>
                </a:gridCol>
                <a:gridCol w="1551008">
                  <a:extLst>
                    <a:ext uri="{9D8B030D-6E8A-4147-A177-3AD203B41FA5}">
                      <a16:colId xmlns:a16="http://schemas.microsoft.com/office/drawing/2014/main" val="1120593464"/>
                    </a:ext>
                  </a:extLst>
                </a:gridCol>
                <a:gridCol w="1435261">
                  <a:extLst>
                    <a:ext uri="{9D8B030D-6E8A-4147-A177-3AD203B41FA5}">
                      <a16:colId xmlns:a16="http://schemas.microsoft.com/office/drawing/2014/main" val="2232886642"/>
                    </a:ext>
                  </a:extLst>
                </a:gridCol>
              </a:tblGrid>
              <a:tr h="1165253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(N=67)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Muvalaplin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16115"/>
                  </a:ext>
                </a:extLst>
              </a:tr>
              <a:tr h="1152977">
                <a:tc vMerge="1"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 mg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(N=34)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60 mg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(N=64)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240 mg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(N=68)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873355"/>
                  </a:ext>
                </a:extLst>
              </a:tr>
              <a:tr h="8131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LDL cholesterol (%)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1.7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-9.7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-14.6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-20.0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24688"/>
                  </a:ext>
                </a:extLst>
              </a:tr>
              <a:tr h="81313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ApoB (%)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-1.7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-10.5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-14.5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-17.6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38868"/>
                  </a:ext>
                </a:extLst>
              </a:tr>
              <a:tr h="89421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hsCRP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(%)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-9.9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21.9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-2.4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-15.4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23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60615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9A39E653-FFB6-1C8F-89EF-DA5C05EFF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238" y="2104443"/>
            <a:ext cx="5298802" cy="4372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15A0C6-9431-2AD3-614A-60A3430C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143000"/>
          </a:xfrm>
        </p:spPr>
        <p:txBody>
          <a:bodyPr/>
          <a:lstStyle/>
          <a:p>
            <a:r>
              <a:rPr lang="en-US" dirty="0"/>
              <a:t>Effect of </a:t>
            </a:r>
            <a:r>
              <a:rPr lang="en-US" dirty="0" err="1"/>
              <a:t>Muvalaplin</a:t>
            </a:r>
            <a:r>
              <a:rPr lang="en-US" dirty="0"/>
              <a:t> on Levels of </a:t>
            </a:r>
            <a:br>
              <a:rPr lang="en-US" dirty="0"/>
            </a:br>
            <a:r>
              <a:rPr lang="en-US" dirty="0"/>
              <a:t>Oxidized Phospholipids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36E4E-9B77-A338-B72B-EF63E52C951E}"/>
              </a:ext>
            </a:extLst>
          </p:cNvPr>
          <p:cNvSpPr txBox="1"/>
          <p:nvPr/>
        </p:nvSpPr>
        <p:spPr>
          <a:xfrm>
            <a:off x="1470990" y="1611686"/>
            <a:ext cx="426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+mn-lt"/>
              </a:rPr>
              <a:t>oxPL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-apo(a)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7BAA50-29A9-E4A3-704F-E7CEF48F5C8D}"/>
              </a:ext>
            </a:extLst>
          </p:cNvPr>
          <p:cNvSpPr txBox="1"/>
          <p:nvPr/>
        </p:nvSpPr>
        <p:spPr>
          <a:xfrm>
            <a:off x="7307248" y="1611686"/>
            <a:ext cx="426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+mn-lt"/>
              </a:rPr>
              <a:t>oxPL-apoB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C879723-D909-83BE-F7A5-242B47A40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57" y="2122997"/>
            <a:ext cx="5239136" cy="43743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70AA9B7-C976-D238-F572-88FCEBB60DD0}"/>
              </a:ext>
            </a:extLst>
          </p:cNvPr>
          <p:cNvGrpSpPr/>
          <p:nvPr/>
        </p:nvGrpSpPr>
        <p:grpSpPr>
          <a:xfrm>
            <a:off x="3510284" y="3852755"/>
            <a:ext cx="1818746" cy="907941"/>
            <a:chOff x="3755440" y="2925530"/>
            <a:chExt cx="1818746" cy="9079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D5CC2F-D9B2-02CD-2018-FE6BE3692357}"/>
                </a:ext>
              </a:extLst>
            </p:cNvPr>
            <p:cNvSpPr txBox="1"/>
            <p:nvPr/>
          </p:nvSpPr>
          <p:spPr>
            <a:xfrm>
              <a:off x="3755440" y="2925530"/>
              <a:ext cx="1818746" cy="907941"/>
            </a:xfrm>
            <a:prstGeom prst="rect">
              <a:avLst/>
            </a:prstGeom>
            <a:solidFill>
              <a:srgbClr val="0000B5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339725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Placebo</a:t>
              </a:r>
            </a:p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339725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</a:t>
              </a:r>
              <a:r>
                <a:rPr lang="en-US" sz="1200" dirty="0" err="1">
                  <a:solidFill>
                    <a:srgbClr val="FFFFFF"/>
                  </a:solidFill>
                  <a:latin typeface="Arial"/>
                </a:rPr>
                <a:t>Muvalaplin</a:t>
              </a: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 10 mg</a:t>
              </a:r>
            </a:p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339725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</a:t>
              </a:r>
              <a:r>
                <a:rPr lang="en-US" sz="1200" dirty="0" err="1">
                  <a:solidFill>
                    <a:srgbClr val="FFFFFF"/>
                  </a:solidFill>
                  <a:latin typeface="Arial"/>
                </a:rPr>
                <a:t>Muvalaplin</a:t>
              </a: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 60 mg</a:t>
              </a:r>
            </a:p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339725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</a:t>
              </a:r>
              <a:r>
                <a:rPr lang="en-US" sz="1200" dirty="0" err="1">
                  <a:solidFill>
                    <a:srgbClr val="FFFFFF"/>
                  </a:solidFill>
                  <a:latin typeface="Arial"/>
                </a:rPr>
                <a:t>Muvalaplin</a:t>
              </a: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 240 mg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9A2C4E-8198-836B-8D6C-533C7AC612DC}"/>
                </a:ext>
              </a:extLst>
            </p:cNvPr>
            <p:cNvSpPr/>
            <p:nvPr/>
          </p:nvSpPr>
          <p:spPr bwMode="auto">
            <a:xfrm>
              <a:off x="3944601" y="2996829"/>
              <a:ext cx="146838" cy="146838"/>
            </a:xfrm>
            <a:prstGeom prst="rect">
              <a:avLst/>
            </a:prstGeom>
            <a:solidFill>
              <a:srgbClr val="00AEE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FB346A-8C9C-7A51-7294-F1A4983408E6}"/>
                </a:ext>
              </a:extLst>
            </p:cNvPr>
            <p:cNvSpPr/>
            <p:nvPr/>
          </p:nvSpPr>
          <p:spPr bwMode="auto">
            <a:xfrm>
              <a:off x="3951276" y="3217085"/>
              <a:ext cx="133490" cy="133490"/>
            </a:xfrm>
            <a:prstGeom prst="ellipse">
              <a:avLst/>
            </a:prstGeom>
            <a:solidFill>
              <a:srgbClr val="6CC39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3D026F87-B429-B369-011A-DFD68E535EA9}"/>
                </a:ext>
              </a:extLst>
            </p:cNvPr>
            <p:cNvSpPr/>
            <p:nvPr/>
          </p:nvSpPr>
          <p:spPr bwMode="auto">
            <a:xfrm>
              <a:off x="3930718" y="3377273"/>
              <a:ext cx="160721" cy="173536"/>
            </a:xfrm>
            <a:prstGeom prst="triangle">
              <a:avLst/>
            </a:prstGeom>
            <a:solidFill>
              <a:srgbClr val="F7941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1E2279A5-C5D2-C50F-C580-E2439BEF982E}"/>
                </a:ext>
              </a:extLst>
            </p:cNvPr>
            <p:cNvSpPr/>
            <p:nvPr/>
          </p:nvSpPr>
          <p:spPr bwMode="auto">
            <a:xfrm>
              <a:off x="3951276" y="3624228"/>
              <a:ext cx="133489" cy="160187"/>
            </a:xfrm>
            <a:prstGeom prst="diamond">
              <a:avLst/>
            </a:prstGeom>
            <a:solidFill>
              <a:srgbClr val="FFF200"/>
            </a:solidFill>
            <a:ln w="9525" cap="flat" cmpd="sng" algn="ctr">
              <a:solidFill>
                <a:srgbClr val="FFF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C7E6AD-D3D0-75AD-0DF8-518EB4D2C4B1}"/>
              </a:ext>
            </a:extLst>
          </p:cNvPr>
          <p:cNvGrpSpPr/>
          <p:nvPr/>
        </p:nvGrpSpPr>
        <p:grpSpPr>
          <a:xfrm>
            <a:off x="7402583" y="5000463"/>
            <a:ext cx="1818746" cy="907941"/>
            <a:chOff x="3755440" y="2925530"/>
            <a:chExt cx="1818746" cy="90794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993DA7-F92E-0D9F-051A-8F9A08FD67C1}"/>
                </a:ext>
              </a:extLst>
            </p:cNvPr>
            <p:cNvSpPr txBox="1"/>
            <p:nvPr/>
          </p:nvSpPr>
          <p:spPr>
            <a:xfrm>
              <a:off x="3755440" y="2925530"/>
              <a:ext cx="1818746" cy="907941"/>
            </a:xfrm>
            <a:prstGeom prst="rect">
              <a:avLst/>
            </a:prstGeom>
            <a:solidFill>
              <a:srgbClr val="0000B5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339725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Placebo</a:t>
              </a:r>
            </a:p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339725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</a:t>
              </a:r>
              <a:r>
                <a:rPr lang="en-US" sz="1200" dirty="0" err="1">
                  <a:solidFill>
                    <a:srgbClr val="FFFFFF"/>
                  </a:solidFill>
                  <a:latin typeface="Arial"/>
                </a:rPr>
                <a:t>Muvalaplin</a:t>
              </a: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 10 mg</a:t>
              </a:r>
            </a:p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339725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</a:t>
              </a:r>
              <a:r>
                <a:rPr lang="en-US" sz="1200" dirty="0" err="1">
                  <a:solidFill>
                    <a:srgbClr val="FFFFFF"/>
                  </a:solidFill>
                  <a:latin typeface="Arial"/>
                </a:rPr>
                <a:t>Muvalaplin</a:t>
              </a: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 60 mg</a:t>
              </a:r>
            </a:p>
            <a:p>
              <a:pPr>
                <a:spcBef>
                  <a:spcPts val="75"/>
                </a:spcBef>
                <a:spcAft>
                  <a:spcPts val="75"/>
                </a:spcAft>
                <a:tabLst>
                  <a:tab pos="339725" algn="l"/>
                </a:tabLst>
              </a:pP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	</a:t>
              </a:r>
              <a:r>
                <a:rPr lang="en-US" sz="1200" dirty="0" err="1">
                  <a:solidFill>
                    <a:srgbClr val="FFFFFF"/>
                  </a:solidFill>
                  <a:latin typeface="Arial"/>
                </a:rPr>
                <a:t>Muvalaplin</a:t>
              </a:r>
              <a:r>
                <a:rPr lang="en-US" sz="1200" dirty="0">
                  <a:solidFill>
                    <a:srgbClr val="FFFFFF"/>
                  </a:solidFill>
                  <a:latin typeface="Arial"/>
                </a:rPr>
                <a:t> 240 mg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DA3201-177E-002A-0028-7C5398DF7193}"/>
                </a:ext>
              </a:extLst>
            </p:cNvPr>
            <p:cNvSpPr/>
            <p:nvPr/>
          </p:nvSpPr>
          <p:spPr bwMode="auto">
            <a:xfrm>
              <a:off x="3944601" y="2996829"/>
              <a:ext cx="146838" cy="146838"/>
            </a:xfrm>
            <a:prstGeom prst="rect">
              <a:avLst/>
            </a:prstGeom>
            <a:solidFill>
              <a:srgbClr val="00AEE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44A6229-28E8-B895-5073-44FC899CDA40}"/>
                </a:ext>
              </a:extLst>
            </p:cNvPr>
            <p:cNvSpPr/>
            <p:nvPr/>
          </p:nvSpPr>
          <p:spPr bwMode="auto">
            <a:xfrm>
              <a:off x="3951276" y="3217085"/>
              <a:ext cx="133490" cy="133490"/>
            </a:xfrm>
            <a:prstGeom prst="ellipse">
              <a:avLst/>
            </a:prstGeom>
            <a:solidFill>
              <a:srgbClr val="6CC39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232C0F49-351F-8B0C-A796-B20E9E138050}"/>
                </a:ext>
              </a:extLst>
            </p:cNvPr>
            <p:cNvSpPr/>
            <p:nvPr/>
          </p:nvSpPr>
          <p:spPr bwMode="auto">
            <a:xfrm>
              <a:off x="3930718" y="3377273"/>
              <a:ext cx="160721" cy="173536"/>
            </a:xfrm>
            <a:prstGeom prst="triangle">
              <a:avLst/>
            </a:prstGeom>
            <a:solidFill>
              <a:srgbClr val="F7941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2DA3C5DE-5E44-31A2-A64D-D1278CCE70C0}"/>
                </a:ext>
              </a:extLst>
            </p:cNvPr>
            <p:cNvSpPr/>
            <p:nvPr/>
          </p:nvSpPr>
          <p:spPr bwMode="auto">
            <a:xfrm>
              <a:off x="3951276" y="3624228"/>
              <a:ext cx="133489" cy="160187"/>
            </a:xfrm>
            <a:prstGeom prst="diamond">
              <a:avLst/>
            </a:prstGeom>
            <a:solidFill>
              <a:srgbClr val="FFF200"/>
            </a:solidFill>
            <a:ln w="9525" cap="flat" cmpd="sng" algn="ctr">
              <a:solidFill>
                <a:srgbClr val="FFF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3454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D39F-5D67-DC3B-3FF0-0A9319A8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5331"/>
            <a:ext cx="12192000" cy="1143000"/>
          </a:xfrm>
        </p:spPr>
        <p:txBody>
          <a:bodyPr/>
          <a:lstStyle/>
          <a:p>
            <a:r>
              <a:rPr lang="en-US" dirty="0"/>
              <a:t>Safety and Tolerability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E2A17A-69C3-C714-CB07-CBAF68019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84875"/>
              </p:ext>
            </p:extLst>
          </p:nvPr>
        </p:nvGraphicFramePr>
        <p:xfrm>
          <a:off x="1142037" y="985131"/>
          <a:ext cx="9907927" cy="5693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601">
                  <a:extLst>
                    <a:ext uri="{9D8B030D-6E8A-4147-A177-3AD203B41FA5}">
                      <a16:colId xmlns:a16="http://schemas.microsoft.com/office/drawing/2014/main" val="657689865"/>
                    </a:ext>
                  </a:extLst>
                </a:gridCol>
                <a:gridCol w="4062714">
                  <a:extLst>
                    <a:ext uri="{9D8B030D-6E8A-4147-A177-3AD203B41FA5}">
                      <a16:colId xmlns:a16="http://schemas.microsoft.com/office/drawing/2014/main" val="4178948577"/>
                    </a:ext>
                  </a:extLst>
                </a:gridCol>
                <a:gridCol w="1342663">
                  <a:extLst>
                    <a:ext uri="{9D8B030D-6E8A-4147-A177-3AD203B41FA5}">
                      <a16:colId xmlns:a16="http://schemas.microsoft.com/office/drawing/2014/main" val="388905677"/>
                    </a:ext>
                  </a:extLst>
                </a:gridCol>
                <a:gridCol w="1423686">
                  <a:extLst>
                    <a:ext uri="{9D8B030D-6E8A-4147-A177-3AD203B41FA5}">
                      <a16:colId xmlns:a16="http://schemas.microsoft.com/office/drawing/2014/main" val="2902320576"/>
                    </a:ext>
                  </a:extLst>
                </a:gridCol>
                <a:gridCol w="1347002">
                  <a:extLst>
                    <a:ext uri="{9D8B030D-6E8A-4147-A177-3AD203B41FA5}">
                      <a16:colId xmlns:a16="http://schemas.microsoft.com/office/drawing/2014/main" val="1120593464"/>
                    </a:ext>
                  </a:extLst>
                </a:gridCol>
                <a:gridCol w="1435261">
                  <a:extLst>
                    <a:ext uri="{9D8B030D-6E8A-4147-A177-3AD203B41FA5}">
                      <a16:colId xmlns:a16="http://schemas.microsoft.com/office/drawing/2014/main" val="2232886642"/>
                    </a:ext>
                  </a:extLst>
                </a:gridCol>
              </a:tblGrid>
              <a:tr h="63172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(N=67)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Muvalaplin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16115"/>
                  </a:ext>
                </a:extLst>
              </a:tr>
              <a:tr h="855511">
                <a:tc gridSpan="2" vMerge="1"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10 mg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(N=34)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60 mg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(N=64)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240 mg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(N=68)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873355"/>
                  </a:ext>
                </a:extLst>
              </a:tr>
              <a:tr h="603343">
                <a:tc gridSpan="2"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Adverse events (%)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52.2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52.9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49.2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51.5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24688"/>
                  </a:ext>
                </a:extLst>
              </a:tr>
              <a:tr h="572405">
                <a:tc>
                  <a:txBody>
                    <a:bodyPr/>
                    <a:lstStyle/>
                    <a:p>
                      <a:pPr algn="l"/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Related to treatment (%)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14.9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5.9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14.3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14.7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62905"/>
                  </a:ext>
                </a:extLst>
              </a:tr>
              <a:tr h="572405">
                <a:tc>
                  <a:txBody>
                    <a:bodyPr/>
                    <a:lstStyle/>
                    <a:p>
                      <a:pPr algn="l"/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Leading to discontinuation (%)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8.8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92309"/>
                  </a:ext>
                </a:extLst>
              </a:tr>
              <a:tr h="587875">
                <a:tc gridSpan="2"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Serious adverse events (%)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6.0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5.9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2.9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646468"/>
                  </a:ext>
                </a:extLst>
              </a:tr>
              <a:tr h="603345">
                <a:tc gridSpan="2"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AST &gt;3x ULN (%)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38868"/>
                  </a:ext>
                </a:extLst>
              </a:tr>
              <a:tr h="603345">
                <a:tc gridSpan="2"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ALT &gt;3x ULN (%)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82885"/>
                  </a:ext>
                </a:extLst>
              </a:tr>
              <a:tr h="663506">
                <a:tc gridSpan="2"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Change plasminogen activity (%)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3.0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-1.5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0.7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0.9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23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5869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D40D3-F5EB-91CE-818F-FED91F49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3474"/>
            <a:ext cx="12192000" cy="1143000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5147E7-85F7-32B2-5F43-5D629259596B}"/>
              </a:ext>
            </a:extLst>
          </p:cNvPr>
          <p:cNvSpPr txBox="1">
            <a:spLocks/>
          </p:cNvSpPr>
          <p:nvPr/>
        </p:nvSpPr>
        <p:spPr>
          <a:xfrm>
            <a:off x="580542" y="1179892"/>
            <a:ext cx="10981196" cy="4459650"/>
          </a:xfrm>
          <a:prstGeom prst="rect">
            <a:avLst/>
          </a:prstGeom>
        </p:spPr>
        <p:txBody>
          <a:bodyPr/>
          <a:lstStyle>
            <a:lvl1pPr marL="342780" indent="-342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the study evaluated the effect of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muvalaplin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 12 weeks the impact of longer treatment requires further evaluation.</a:t>
            </a:r>
          </a:p>
          <a:p>
            <a:pPr>
              <a:spcAft>
                <a:spcPts val="1200"/>
              </a:spcAft>
            </a:pPr>
            <a:r>
              <a:rPr lang="en-US" sz="2600" kern="0" dirty="0">
                <a:effectLst/>
                <a:latin typeface="Arial" panose="020B0604020202020204" pitchFamily="34" charset="0"/>
              </a:rPr>
              <a:t>The intact </a:t>
            </a:r>
            <a:r>
              <a:rPr lang="en-US" sz="2600" kern="0" dirty="0" err="1">
                <a:effectLst/>
                <a:latin typeface="Arial" panose="020B0604020202020204" pitchFamily="34" charset="0"/>
              </a:rPr>
              <a:t>Lp</a:t>
            </a:r>
            <a:r>
              <a:rPr lang="en-US" sz="2600" kern="0" dirty="0">
                <a:effectLst/>
                <a:latin typeface="Arial" panose="020B0604020202020204" pitchFamily="34" charset="0"/>
              </a:rPr>
              <a:t>(a) assay is not yet available in clinical practice and continues to undergo validation.</a:t>
            </a:r>
            <a:endParaRPr lang="en-US" sz="2600" kern="0" dirty="0"/>
          </a:p>
          <a:p>
            <a:pPr>
              <a:spcAft>
                <a:spcPts val="1200"/>
              </a:spcAft>
            </a:pPr>
            <a:r>
              <a:rPr lang="en-US" sz="2600" kern="0" dirty="0">
                <a:effectLst/>
                <a:latin typeface="Arial" panose="020B0604020202020204" pitchFamily="34" charset="0"/>
              </a:rPr>
              <a:t>It remains to be determined if apo(a) bound to </a:t>
            </a:r>
            <a:r>
              <a:rPr lang="en-US" sz="2600" kern="0" dirty="0" err="1">
                <a:effectLst/>
                <a:latin typeface="Arial" panose="020B0604020202020204" pitchFamily="34" charset="0"/>
              </a:rPr>
              <a:t>muvalaplin</a:t>
            </a:r>
            <a:r>
              <a:rPr lang="en-US" sz="2600" kern="0" dirty="0">
                <a:effectLst/>
                <a:latin typeface="Arial" panose="020B0604020202020204" pitchFamily="34" charset="0"/>
              </a:rPr>
              <a:t> has any biological effects. </a:t>
            </a:r>
          </a:p>
          <a:p>
            <a:pPr>
              <a:spcAft>
                <a:spcPts val="1200"/>
              </a:spcAft>
            </a:pPr>
            <a:r>
              <a:rPr lang="en-US" sz="2600" kern="0" dirty="0">
                <a:effectLst/>
                <a:latin typeface="Arial" panose="020B0604020202020204" pitchFamily="34" charset="0"/>
              </a:rPr>
              <a:t>The primary analysis excluded those who permanently discontinued study drug, although a modified intent to treat analysis showed similar </a:t>
            </a:r>
            <a:br>
              <a:rPr lang="en-US" sz="2600" kern="0" dirty="0">
                <a:effectLst/>
                <a:latin typeface="Arial" panose="020B0604020202020204" pitchFamily="34" charset="0"/>
              </a:rPr>
            </a:br>
            <a:r>
              <a:rPr lang="en-US" sz="2600" kern="0" dirty="0" err="1">
                <a:effectLst/>
                <a:latin typeface="Arial" panose="020B0604020202020204" pitchFamily="34" charset="0"/>
              </a:rPr>
              <a:t>Lp</a:t>
            </a:r>
            <a:r>
              <a:rPr lang="en-US" sz="2600" kern="0" dirty="0">
                <a:effectLst/>
                <a:latin typeface="Arial" panose="020B0604020202020204" pitchFamily="34" charset="0"/>
              </a:rPr>
              <a:t>(a) lowering.</a:t>
            </a:r>
          </a:p>
          <a:p>
            <a:pPr>
              <a:spcAft>
                <a:spcPts val="1200"/>
              </a:spcAft>
            </a:pPr>
            <a:r>
              <a:rPr lang="en-US" sz="2600" kern="0" dirty="0">
                <a:effectLst/>
                <a:latin typeface="Arial" panose="020B0604020202020204" pitchFamily="34" charset="0"/>
              </a:rPr>
              <a:t>Whether </a:t>
            </a:r>
            <a:r>
              <a:rPr lang="en-US" sz="2600" kern="0" dirty="0" err="1">
                <a:effectLst/>
                <a:latin typeface="Arial" panose="020B0604020202020204" pitchFamily="34" charset="0"/>
              </a:rPr>
              <a:t>Lp</a:t>
            </a:r>
            <a:r>
              <a:rPr lang="en-US" sz="2600" kern="0" dirty="0">
                <a:effectLst/>
                <a:latin typeface="Arial" panose="020B0604020202020204" pitchFamily="34" charset="0"/>
              </a:rPr>
              <a:t>(a) lowering reduces CV risk and the degree of lowering required for such benefit remains to be determined.</a:t>
            </a:r>
          </a:p>
        </p:txBody>
      </p:sp>
    </p:spTree>
    <p:extLst>
      <p:ext uri="{BB962C8B-B14F-4D97-AF65-F5344CB8AC3E}">
        <p14:creationId xmlns:p14="http://schemas.microsoft.com/office/powerpoint/2010/main" val="64158422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E9F6-A27C-EE60-AE4E-679F8CCA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311"/>
            <a:ext cx="12192000" cy="90220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0CE0B-7D6A-BED7-B481-9A49B66F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418" y="1244904"/>
            <a:ext cx="11058040" cy="542914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600" dirty="0" err="1"/>
              <a:t>Muvalaplin</a:t>
            </a:r>
            <a:r>
              <a:rPr lang="en-US" sz="2600" dirty="0"/>
              <a:t> resulted in placebo-adjusted reductions in </a:t>
            </a:r>
            <a:r>
              <a:rPr lang="en-US" sz="2600" dirty="0" err="1"/>
              <a:t>Lp</a:t>
            </a:r>
            <a:r>
              <a:rPr lang="en-US" sz="2600" dirty="0"/>
              <a:t>(a) by up to 85.8% with the intact </a:t>
            </a:r>
            <a:r>
              <a:rPr lang="en-US" sz="2600" dirty="0" err="1"/>
              <a:t>Lp</a:t>
            </a:r>
            <a:r>
              <a:rPr lang="en-US" sz="2600" dirty="0"/>
              <a:t>(a) assay and by up to 70.0% with the traditional apo(a) assay.</a:t>
            </a:r>
          </a:p>
          <a:p>
            <a:pPr>
              <a:spcAft>
                <a:spcPts val="1200"/>
              </a:spcAft>
            </a:pPr>
            <a:r>
              <a:rPr lang="en-US" sz="2600" dirty="0" err="1"/>
              <a:t>Muvalaplin</a:t>
            </a:r>
            <a:r>
              <a:rPr lang="en-US" sz="2600" dirty="0"/>
              <a:t> resulted in placebo-adjusted reductions in </a:t>
            </a:r>
            <a:r>
              <a:rPr lang="en-US" sz="2600" dirty="0" err="1"/>
              <a:t>apoB</a:t>
            </a:r>
            <a:r>
              <a:rPr lang="en-US" sz="2600" dirty="0"/>
              <a:t> by up to 16.1% and LDL cholesterol by up to 21.3%.</a:t>
            </a:r>
          </a:p>
          <a:p>
            <a:pPr>
              <a:spcAft>
                <a:spcPts val="1200"/>
              </a:spcAft>
            </a:pPr>
            <a:r>
              <a:rPr lang="en-US" sz="2600" dirty="0" err="1"/>
              <a:t>Muvalaplin</a:t>
            </a:r>
            <a:r>
              <a:rPr lang="en-US" sz="2600" dirty="0"/>
              <a:t> resulted in placebo-adjusted reductions in oxidized phospholipids associated with apo(a) by up to 73.0% and </a:t>
            </a:r>
            <a:r>
              <a:rPr lang="en-US" sz="2600" dirty="0" err="1"/>
              <a:t>apoB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/>
              <a:t>by up to 67.2%.</a:t>
            </a:r>
          </a:p>
          <a:p>
            <a:pPr>
              <a:spcAft>
                <a:spcPts val="1200"/>
              </a:spcAft>
            </a:pPr>
            <a:r>
              <a:rPr lang="en-US" sz="2600" dirty="0" err="1"/>
              <a:t>Muvalaplin</a:t>
            </a:r>
            <a:r>
              <a:rPr lang="en-US" sz="2600" dirty="0"/>
              <a:t> was well tolerated by patients.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The longer term impact of </a:t>
            </a:r>
            <a:r>
              <a:rPr lang="en-US" sz="2600" dirty="0" err="1"/>
              <a:t>muvalaplin</a:t>
            </a:r>
            <a:r>
              <a:rPr lang="en-US" sz="2600" dirty="0"/>
              <a:t> on </a:t>
            </a:r>
            <a:r>
              <a:rPr lang="en-US" sz="2600" dirty="0" err="1"/>
              <a:t>Lp</a:t>
            </a:r>
            <a:r>
              <a:rPr lang="en-US" sz="2600" dirty="0"/>
              <a:t>(a) levels and cardiovascular outcomes will require additional studies.</a:t>
            </a:r>
          </a:p>
        </p:txBody>
      </p:sp>
    </p:spTree>
    <p:extLst>
      <p:ext uri="{BB962C8B-B14F-4D97-AF65-F5344CB8AC3E}">
        <p14:creationId xmlns:p14="http://schemas.microsoft.com/office/powerpoint/2010/main" val="137975112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00FF91-5C91-CB26-56A6-78F18F8CB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7670" y="1916553"/>
            <a:ext cx="5719138" cy="704873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Stephen J. Nicholls, MBBS, PhD; Wei Ni, PhD; Grace M. Rhodes, PhD; Steven E. Nissen, MD; Ann Marie </a:t>
            </a:r>
            <a:r>
              <a:rPr lang="en-US" sz="1800" kern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Navar</a:t>
            </a:r>
            <a:r>
              <a:rPr lang="en-US" sz="18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MD, PhD; Laura F. Michael, PhD; Axel Haupt, MD, PhD</a:t>
            </a:r>
            <a:r>
              <a:rPr lang="en-US" dirty="0"/>
              <a:t>; </a:t>
            </a:r>
            <a:r>
              <a:rPr lang="en-US" sz="1800" kern="14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John H. </a:t>
            </a:r>
            <a:r>
              <a:rPr lang="en-US" sz="1800" kern="1400" dirty="0" err="1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Krege</a:t>
            </a:r>
            <a:r>
              <a:rPr lang="en-US" sz="1800" kern="14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, MD</a:t>
            </a:r>
            <a:endParaRPr lang="en-US" sz="1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D608AA8-6EBC-2D02-4BE1-F5DB081DE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7668" y="3001541"/>
            <a:ext cx="6275253" cy="753440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300"/>
              </a:spcAft>
            </a:pPr>
            <a:r>
              <a:rPr lang="en-US" sz="2600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Oral Muvalaplin for Lowering of Lipoprotein(a)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B00BDA3-809E-F82D-4A3A-4A08AB0F14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0976" y="3856459"/>
            <a:ext cx="5719070" cy="892668"/>
          </a:xfrm>
        </p:spPr>
        <p:txBody>
          <a:bodyPr/>
          <a:lstStyle/>
          <a:p>
            <a:r>
              <a:rPr lang="en-US" sz="2200" kern="0" dirty="0"/>
              <a:t>A Randomized Clinical Trial</a:t>
            </a:r>
            <a:endParaRPr lang="en-US" sz="22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29AC7E-DBEC-6D2B-6DF5-0BB2F822A1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800" dirty="0"/>
              <a:t>Published online November 18, 2024</a:t>
            </a:r>
          </a:p>
          <a:p>
            <a:r>
              <a:rPr lang="en-US" sz="1800" kern="14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American Heart Association Scientific Sessions</a:t>
            </a:r>
            <a:endParaRPr lang="en-US" sz="1800" dirty="0"/>
          </a:p>
        </p:txBody>
      </p:sp>
      <p:pic>
        <p:nvPicPr>
          <p:cNvPr id="5" name="Picture 4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076964CD-BF2E-E656-7A3C-94182C44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974" y="1219247"/>
            <a:ext cx="4435357" cy="443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CE1EDE-91F3-6DC2-3BE7-93E2C39D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1300"/>
            <a:ext cx="10363200" cy="1143000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0CDBCA-60D5-E209-F044-9AE4EA8B3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545809"/>
            <a:ext cx="10363200" cy="5804634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Research support: AstraZeneca, Amgen,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Anthera</a:t>
            </a:r>
            <a:r>
              <a:rPr lang="en-US" dirty="0">
                <a:ea typeface="ＭＳ Ｐゴシック" charset="0"/>
                <a:cs typeface="ＭＳ Ｐゴシック" charset="0"/>
              </a:rPr>
              <a:t>,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Eli Lilly, Esperion, Novartis,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Cerenis</a:t>
            </a:r>
            <a:r>
              <a:rPr lang="en-US" dirty="0">
                <a:ea typeface="ＭＳ Ｐゴシック" charset="0"/>
                <a:cs typeface="ＭＳ Ｐゴシック" charset="0"/>
              </a:rPr>
              <a:t>, The Medicines Company,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Resverlogix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InfraReDx</a:t>
            </a:r>
            <a:r>
              <a:rPr lang="en-US" dirty="0">
                <a:ea typeface="ＭＳ Ｐゴシック" charset="0"/>
                <a:cs typeface="ＭＳ Ｐゴシック" charset="0"/>
              </a:rPr>
              <a:t>, Roche,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Sanofi-Regeneron and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LipoScience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Consulting and honoraria: AstraZeneca,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Akcea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Eli Lilly,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Anthera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Omthera</a:t>
            </a:r>
            <a:r>
              <a:rPr lang="en-US" dirty="0">
                <a:ea typeface="ＭＳ Ｐゴシック" charset="0"/>
                <a:cs typeface="ＭＳ Ｐゴシック" charset="0"/>
              </a:rPr>
              <a:t>, Merck, Takeda,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Resverlogix</a:t>
            </a:r>
            <a:r>
              <a:rPr lang="en-US" dirty="0">
                <a:ea typeface="ＭＳ Ｐゴシック" charset="0"/>
                <a:cs typeface="ＭＳ Ｐゴシック" charset="0"/>
              </a:rPr>
              <a:t>, Sanofi-Regeneron, CSL Behring, Esperion, Boehringer Ingelheim,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Cyclarity</a:t>
            </a:r>
            <a:r>
              <a:rPr lang="en-US" dirty="0">
                <a:ea typeface="ＭＳ Ｐゴシック" charset="0"/>
                <a:cs typeface="ＭＳ Ｐゴシック" charset="0"/>
              </a:rPr>
              <a:t>, Daiichi Sankyo, CSL Seqirus, </a:t>
            </a:r>
            <a:r>
              <a:rPr lang="en-US">
                <a:ea typeface="ＭＳ Ｐゴシック" charset="0"/>
                <a:cs typeface="ＭＳ Ｐゴシック" charset="0"/>
              </a:rPr>
              <a:t>Vaxxinity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71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414F-A5D0-9117-EC8D-5334F213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91833"/>
            <a:ext cx="10363200" cy="1143000"/>
          </a:xfrm>
        </p:spPr>
        <p:txBody>
          <a:bodyPr/>
          <a:lstStyle/>
          <a:p>
            <a:r>
              <a:rPr lang="en-US" dirty="0" err="1"/>
              <a:t>Lp</a:t>
            </a:r>
            <a:r>
              <a:rPr lang="en-US" dirty="0"/>
              <a:t>(a) and Cardiovascular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397D-23CA-6B4A-4345-785F548CE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328498"/>
            <a:ext cx="10363200" cy="5416835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 err="1"/>
              <a:t>Lp</a:t>
            </a:r>
            <a:r>
              <a:rPr lang="en-US" dirty="0"/>
              <a:t>(a) likely plays a causal role in both atherosclerotic and calcific aortic valve disease.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/>
              <a:t>Oxidized phospholipids carried on </a:t>
            </a:r>
            <a:r>
              <a:rPr lang="en-US" dirty="0" err="1"/>
              <a:t>Lp</a:t>
            </a:r>
            <a:r>
              <a:rPr lang="en-US" dirty="0"/>
              <a:t>(a) may confer its additional cardiovascular risk.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/>
              <a:t>There are currently no pharmacological therapies approved to lower </a:t>
            </a:r>
            <a:r>
              <a:rPr lang="en-US" dirty="0" err="1"/>
              <a:t>Lp</a:t>
            </a:r>
            <a:r>
              <a:rPr lang="en-US" dirty="0"/>
              <a:t>(a) levels.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/>
              <a:t>Most therapies in development are injectable nucleic acid based agents that inhibit apo(a) synthesis.</a:t>
            </a:r>
          </a:p>
        </p:txBody>
      </p:sp>
    </p:spTree>
    <p:extLst>
      <p:ext uri="{BB962C8B-B14F-4D97-AF65-F5344CB8AC3E}">
        <p14:creationId xmlns:p14="http://schemas.microsoft.com/office/powerpoint/2010/main" val="18331069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185F4-4C65-60D6-FCE1-BE473E735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5E085-5F6E-B912-4817-0A8C7E40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1" y="190500"/>
            <a:ext cx="9375775" cy="1143000"/>
          </a:xfrm>
        </p:spPr>
        <p:txBody>
          <a:bodyPr/>
          <a:lstStyle/>
          <a:p>
            <a:r>
              <a:rPr lang="en-US" dirty="0"/>
              <a:t>Role of </a:t>
            </a:r>
            <a:r>
              <a:rPr lang="en-US" dirty="0" err="1"/>
              <a:t>Muvalaplin</a:t>
            </a:r>
            <a:r>
              <a:rPr lang="en-US" dirty="0"/>
              <a:t> in </a:t>
            </a:r>
            <a:r>
              <a:rPr lang="en-US" dirty="0" err="1"/>
              <a:t>Lp</a:t>
            </a:r>
            <a:r>
              <a:rPr lang="en-US" dirty="0"/>
              <a:t>(a) Inhibition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63D59-9507-6436-CDD5-CD24BF686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747" y="1598409"/>
            <a:ext cx="5845215" cy="489498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Muvalaplin</a:t>
            </a:r>
            <a:r>
              <a:rPr lang="en-US" dirty="0"/>
              <a:t> is an oral agent that disrupts bonding of apo(a) and </a:t>
            </a:r>
            <a:r>
              <a:rPr lang="en-US" dirty="0" err="1"/>
              <a:t>apoB</a:t>
            </a:r>
            <a:r>
              <a:rPr lang="en-US" dirty="0"/>
              <a:t> leading to reduced formation of </a:t>
            </a:r>
            <a:r>
              <a:rPr lang="en-US" dirty="0" err="1"/>
              <a:t>Lp</a:t>
            </a:r>
            <a:r>
              <a:rPr lang="en-US" dirty="0"/>
              <a:t>(a).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Daily oral </a:t>
            </a:r>
            <a:r>
              <a:rPr lang="en-US" dirty="0" err="1"/>
              <a:t>muvalaplin</a:t>
            </a:r>
            <a:r>
              <a:rPr lang="en-US" dirty="0"/>
              <a:t> up to 800 mg for 14 days was well tolerated and demonstrated placebo adjusted </a:t>
            </a:r>
            <a:r>
              <a:rPr lang="en-US" dirty="0" err="1"/>
              <a:t>Lp</a:t>
            </a:r>
            <a:r>
              <a:rPr lang="en-US" dirty="0"/>
              <a:t>(a) lowering by up to 65% in a phase 1 study.</a:t>
            </a:r>
          </a:p>
        </p:txBody>
      </p:sp>
      <p:pic>
        <p:nvPicPr>
          <p:cNvPr id="5" name="Picture 4" descr="A diagram of a cell&#10;&#10;Description automatically generated">
            <a:extLst>
              <a:ext uri="{FF2B5EF4-FFF2-40B4-BE49-F238E27FC236}">
                <a16:creationId xmlns:a16="http://schemas.microsoft.com/office/drawing/2014/main" id="{0C86A918-B3AA-4B24-5395-3DFED87F4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228" y="1320800"/>
            <a:ext cx="62357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385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17CE-A6A7-7B90-FFB8-4AF835C0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C13DD-45AE-8DB5-9D49-0C40CB07A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136" y="2454898"/>
            <a:ext cx="9194760" cy="3785619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To evaluate the dose effects of </a:t>
            </a:r>
            <a:r>
              <a:rPr lang="en-US" sz="4000" dirty="0" err="1"/>
              <a:t>muvalaplin</a:t>
            </a:r>
            <a:r>
              <a:rPr lang="en-US" sz="4000" dirty="0"/>
              <a:t> on </a:t>
            </a:r>
            <a:r>
              <a:rPr lang="en-US" sz="4000" dirty="0" err="1"/>
              <a:t>Lp</a:t>
            </a:r>
            <a:r>
              <a:rPr lang="en-US" sz="4000" dirty="0"/>
              <a:t>(a) levels, safety and tolerability in a phase 2 trial of patients with elevated </a:t>
            </a:r>
            <a:r>
              <a:rPr lang="en-US" sz="4000" dirty="0" err="1"/>
              <a:t>Lp</a:t>
            </a:r>
            <a:r>
              <a:rPr lang="en-US" sz="4000" dirty="0"/>
              <a:t>(a) levels and high risk for cardiovascular events</a:t>
            </a:r>
          </a:p>
        </p:txBody>
      </p:sp>
    </p:spTree>
    <p:extLst>
      <p:ext uri="{BB962C8B-B14F-4D97-AF65-F5344CB8AC3E}">
        <p14:creationId xmlns:p14="http://schemas.microsoft.com/office/powerpoint/2010/main" val="17566493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8A40-4CD3-22A0-59B1-78A346DF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85" y="64615"/>
            <a:ext cx="8743950" cy="1143000"/>
          </a:xfrm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Study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BC458-7E91-1F4A-F518-9F8965F66E14}"/>
              </a:ext>
            </a:extLst>
          </p:cNvPr>
          <p:cNvSpPr txBox="1"/>
          <p:nvPr/>
        </p:nvSpPr>
        <p:spPr bwMode="auto">
          <a:xfrm>
            <a:off x="7002685" y="1290640"/>
            <a:ext cx="5224040" cy="50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Participants </a:t>
            </a:r>
            <a:r>
              <a:rPr lang="en-US" kern="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≥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40 years of age</a:t>
            </a: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High risk for cardiovascular events</a:t>
            </a:r>
          </a:p>
          <a:p>
            <a:pPr marL="630238" lvl="1" indent="-173038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Coronary artery disease</a:t>
            </a:r>
          </a:p>
          <a:p>
            <a:pPr marL="630238" lvl="1" indent="-173038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Ischemic stroke</a:t>
            </a:r>
          </a:p>
          <a:p>
            <a:pPr marL="630238" lvl="1" indent="-173038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Peripheral artery disease</a:t>
            </a:r>
          </a:p>
          <a:p>
            <a:pPr marL="630238" lvl="1" indent="-173038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Type 2 diabetes</a:t>
            </a:r>
          </a:p>
          <a:p>
            <a:pPr marL="630238" lvl="1" indent="-173038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Familial hypercholesterolemia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FFC84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Serum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Lp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(a) </a:t>
            </a:r>
            <a:r>
              <a:rPr lang="en-US" kern="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≥175 nmol/L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FFC84F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FFC84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Stable dose of lipid-lowering therapy for at least 4 weeks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392A32-19C3-9E4F-D118-06F96DF9228C}"/>
              </a:ext>
            </a:extLst>
          </p:cNvPr>
          <p:cNvSpPr/>
          <p:nvPr/>
        </p:nvSpPr>
        <p:spPr bwMode="auto">
          <a:xfrm>
            <a:off x="2562639" y="2049670"/>
            <a:ext cx="3187700" cy="2654300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A929CE-5E88-36B0-1ADD-0DDB95ECA32F}"/>
              </a:ext>
            </a:extLst>
          </p:cNvPr>
          <p:cNvSpPr/>
          <p:nvPr/>
        </p:nvSpPr>
        <p:spPr bwMode="auto">
          <a:xfrm>
            <a:off x="977925" y="2036560"/>
            <a:ext cx="784614" cy="268011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EC3759-EE0E-CD93-E86F-B1B694DF2B49}"/>
              </a:ext>
            </a:extLst>
          </p:cNvPr>
          <p:cNvSpPr/>
          <p:nvPr/>
        </p:nvSpPr>
        <p:spPr bwMode="auto">
          <a:xfrm>
            <a:off x="1775239" y="2011570"/>
            <a:ext cx="762000" cy="27051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858CFF-937B-7934-1FD0-6F787B4610F0}"/>
              </a:ext>
            </a:extLst>
          </p:cNvPr>
          <p:cNvSpPr/>
          <p:nvPr/>
        </p:nvSpPr>
        <p:spPr bwMode="auto">
          <a:xfrm>
            <a:off x="5750339" y="2036970"/>
            <a:ext cx="1016000" cy="2679700"/>
          </a:xfrm>
          <a:prstGeom prst="rect">
            <a:avLst/>
          </a:prstGeom>
          <a:solidFill>
            <a:srgbClr val="00C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4" descr="A diagram of a number of different types of medication&#10;&#10;Description automatically generated">
            <a:extLst>
              <a:ext uri="{FF2B5EF4-FFF2-40B4-BE49-F238E27FC236}">
                <a16:creationId xmlns:a16="http://schemas.microsoft.com/office/drawing/2014/main" id="{40FBD057-88AF-161C-A069-67EAFA526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89" y="1567070"/>
            <a:ext cx="68707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582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9401F-67FD-B2A9-4FA0-E382EE93E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5E16C-E728-CE5E-A1D4-1A7DD088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196698"/>
            <a:ext cx="8743950" cy="1143000"/>
          </a:xfrm>
        </p:spPr>
        <p:txBody>
          <a:bodyPr/>
          <a:lstStyle/>
          <a:p>
            <a:r>
              <a:rPr lang="en-US" dirty="0"/>
              <a:t>Measurement of </a:t>
            </a:r>
            <a:r>
              <a:rPr lang="en-US" dirty="0" err="1"/>
              <a:t>Lp</a:t>
            </a:r>
            <a:r>
              <a:rPr lang="en-US" dirty="0"/>
              <a:t>(a)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12AEB-2DB6-7364-22DF-A0582F77A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14" y="1652720"/>
            <a:ext cx="11449826" cy="535528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/>
              <a:t>Current commercially available </a:t>
            </a:r>
            <a:r>
              <a:rPr lang="en-US" sz="2800" dirty="0" err="1"/>
              <a:t>Lp</a:t>
            </a:r>
            <a:r>
              <a:rPr lang="en-US" sz="2800" dirty="0"/>
              <a:t>(a) assays use antibodies to apo(a) to estimate </a:t>
            </a:r>
            <a:r>
              <a:rPr lang="en-US" sz="2800" dirty="0" err="1"/>
              <a:t>Lp</a:t>
            </a:r>
            <a:r>
              <a:rPr lang="en-US" sz="2800" dirty="0"/>
              <a:t>(a) levels – apo(a) assay.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/>
              <a:t>These assays will also detect free apo(a) and apo(a) bound to </a:t>
            </a:r>
            <a:r>
              <a:rPr lang="en-US" sz="2800" dirty="0" err="1"/>
              <a:t>muvalaplin</a:t>
            </a:r>
            <a:r>
              <a:rPr lang="en-US" sz="2800" dirty="0"/>
              <a:t>, overestimating </a:t>
            </a:r>
            <a:r>
              <a:rPr lang="en-US" sz="2800" dirty="0" err="1"/>
              <a:t>Lp</a:t>
            </a:r>
            <a:r>
              <a:rPr lang="en-US" sz="2800" dirty="0"/>
              <a:t>(a) levels with treatment.</a:t>
            </a:r>
            <a:endParaRPr lang="en-US" sz="2400" dirty="0"/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/>
              <a:t>A sandwich assay using antibodies to apo(a) and </a:t>
            </a:r>
            <a:r>
              <a:rPr lang="en-US" sz="2800" dirty="0" err="1"/>
              <a:t>apoB</a:t>
            </a:r>
            <a:r>
              <a:rPr lang="en-US" sz="2800" dirty="0"/>
              <a:t> can detect intact </a:t>
            </a:r>
            <a:r>
              <a:rPr lang="en-US" sz="2800" dirty="0" err="1"/>
              <a:t>Lp</a:t>
            </a:r>
            <a:r>
              <a:rPr lang="en-US" sz="2800" dirty="0"/>
              <a:t>(a) particles with apo(a) bound to </a:t>
            </a:r>
            <a:r>
              <a:rPr lang="en-US" sz="2800" dirty="0" err="1"/>
              <a:t>apoB</a:t>
            </a:r>
            <a:r>
              <a:rPr lang="en-US" sz="2800" dirty="0"/>
              <a:t> – intact </a:t>
            </a:r>
            <a:r>
              <a:rPr lang="en-US" sz="2800" dirty="0" err="1"/>
              <a:t>Lp</a:t>
            </a:r>
            <a:r>
              <a:rPr lang="en-US" sz="2800" dirty="0"/>
              <a:t>(a) assay.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/>
              <a:t>The primary analysis evaluated the changes in </a:t>
            </a:r>
            <a:r>
              <a:rPr lang="en-US" sz="2800" dirty="0" err="1"/>
              <a:t>Lp</a:t>
            </a:r>
            <a:r>
              <a:rPr lang="en-US" sz="2800" dirty="0"/>
              <a:t>(a) from baseline to week 12 using both </a:t>
            </a:r>
            <a:r>
              <a:rPr lang="en-US" sz="2800" dirty="0" err="1"/>
              <a:t>Lp</a:t>
            </a:r>
            <a:r>
              <a:rPr lang="en-US" sz="2800" dirty="0"/>
              <a:t>(a) assays. </a:t>
            </a:r>
          </a:p>
        </p:txBody>
      </p:sp>
    </p:spTree>
    <p:extLst>
      <p:ext uri="{BB962C8B-B14F-4D97-AF65-F5344CB8AC3E}">
        <p14:creationId xmlns:p14="http://schemas.microsoft.com/office/powerpoint/2010/main" val="13836328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BDA8-7F77-EC4F-4333-EDE9EA65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-2732"/>
            <a:ext cx="8743950" cy="1143000"/>
          </a:xfrm>
        </p:spPr>
        <p:txBody>
          <a:bodyPr/>
          <a:lstStyle/>
          <a:p>
            <a:r>
              <a:rPr lang="en-US" dirty="0"/>
              <a:t>Demographics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D5E55A2-C7CA-B7D8-B707-BCA10A668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40671"/>
              </p:ext>
            </p:extLst>
          </p:nvPr>
        </p:nvGraphicFramePr>
        <p:xfrm>
          <a:off x="1142037" y="1158754"/>
          <a:ext cx="9907927" cy="5473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8682">
                  <a:extLst>
                    <a:ext uri="{9D8B030D-6E8A-4147-A177-3AD203B41FA5}">
                      <a16:colId xmlns:a16="http://schemas.microsoft.com/office/drawing/2014/main" val="657689865"/>
                    </a:ext>
                  </a:extLst>
                </a:gridCol>
                <a:gridCol w="1273215">
                  <a:extLst>
                    <a:ext uri="{9D8B030D-6E8A-4147-A177-3AD203B41FA5}">
                      <a16:colId xmlns:a16="http://schemas.microsoft.com/office/drawing/2014/main" val="388905677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902320576"/>
                    </a:ext>
                  </a:extLst>
                </a:gridCol>
                <a:gridCol w="1388962">
                  <a:extLst>
                    <a:ext uri="{9D8B030D-6E8A-4147-A177-3AD203B41FA5}">
                      <a16:colId xmlns:a16="http://schemas.microsoft.com/office/drawing/2014/main" val="1120593464"/>
                    </a:ext>
                  </a:extLst>
                </a:gridCol>
                <a:gridCol w="1277554">
                  <a:extLst>
                    <a:ext uri="{9D8B030D-6E8A-4147-A177-3AD203B41FA5}">
                      <a16:colId xmlns:a16="http://schemas.microsoft.com/office/drawing/2014/main" val="2232886642"/>
                    </a:ext>
                  </a:extLst>
                </a:gridCol>
              </a:tblGrid>
              <a:tr h="694759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(N=67)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Muvalaplin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16115"/>
                  </a:ext>
                </a:extLst>
              </a:tr>
              <a:tr h="818379">
                <a:tc vMerge="1"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10 mg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(N=34)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60 mg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(N=64)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240 mg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(N=68)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873355"/>
                  </a:ext>
                </a:extLst>
              </a:tr>
              <a:tr h="518376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Age (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</a:rPr>
                        <a:t>yrs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63.0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66.5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67.0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66.0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023038"/>
                  </a:ext>
                </a:extLst>
              </a:tr>
              <a:tr h="484812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Females (%)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28.4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32.4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34.4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35.3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66667"/>
                  </a:ext>
                </a:extLst>
              </a:tr>
              <a:tr h="484812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BMI (kg/m</a:t>
                      </a:r>
                      <a:r>
                        <a:rPr lang="en-US" sz="22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27.6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27.5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27.4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26.1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23341"/>
                  </a:ext>
                </a:extLst>
              </a:tr>
              <a:tr h="484811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Coronary disease (%)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65.7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79.4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76.6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73.5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24688"/>
                  </a:ext>
                </a:extLst>
              </a:tr>
              <a:tr h="472381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Stroke (%)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6.0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5.9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7.4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646468"/>
                  </a:ext>
                </a:extLst>
              </a:tr>
              <a:tr h="497242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Type 2 diabetes (%)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22.4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32.4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37.5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41.2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250312"/>
                  </a:ext>
                </a:extLst>
              </a:tr>
              <a:tr h="484812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Familial hypercholesterolemia (%)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10.4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5.9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9.4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14.7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38868"/>
                  </a:ext>
                </a:extLst>
              </a:tr>
              <a:tr h="533154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Statin use (%)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89.6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87.5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91.2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23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761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36D04-506B-8290-2817-C8140114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-72183"/>
            <a:ext cx="8743950" cy="1143000"/>
          </a:xfrm>
        </p:spPr>
        <p:txBody>
          <a:bodyPr/>
          <a:lstStyle/>
          <a:p>
            <a:r>
              <a:rPr lang="en-US" dirty="0"/>
              <a:t>Baseline Biochemistry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9507BD-4917-462C-264E-5BEFA448D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30551"/>
              </p:ext>
            </p:extLst>
          </p:nvPr>
        </p:nvGraphicFramePr>
        <p:xfrm>
          <a:off x="1142037" y="1054581"/>
          <a:ext cx="9907927" cy="5574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657689865"/>
                    </a:ext>
                  </a:extLst>
                </a:gridCol>
                <a:gridCol w="3553490">
                  <a:extLst>
                    <a:ext uri="{9D8B030D-6E8A-4147-A177-3AD203B41FA5}">
                      <a16:colId xmlns:a16="http://schemas.microsoft.com/office/drawing/2014/main" val="899969322"/>
                    </a:ext>
                  </a:extLst>
                </a:gridCol>
                <a:gridCol w="1516283">
                  <a:extLst>
                    <a:ext uri="{9D8B030D-6E8A-4147-A177-3AD203B41FA5}">
                      <a16:colId xmlns:a16="http://schemas.microsoft.com/office/drawing/2014/main" val="388905677"/>
                    </a:ext>
                  </a:extLst>
                </a:gridCol>
                <a:gridCol w="1643605">
                  <a:extLst>
                    <a:ext uri="{9D8B030D-6E8A-4147-A177-3AD203B41FA5}">
                      <a16:colId xmlns:a16="http://schemas.microsoft.com/office/drawing/2014/main" val="2902320576"/>
                    </a:ext>
                  </a:extLst>
                </a:gridCol>
                <a:gridCol w="1551008">
                  <a:extLst>
                    <a:ext uri="{9D8B030D-6E8A-4147-A177-3AD203B41FA5}">
                      <a16:colId xmlns:a16="http://schemas.microsoft.com/office/drawing/2014/main" val="1120593464"/>
                    </a:ext>
                  </a:extLst>
                </a:gridCol>
                <a:gridCol w="1435261">
                  <a:extLst>
                    <a:ext uri="{9D8B030D-6E8A-4147-A177-3AD203B41FA5}">
                      <a16:colId xmlns:a16="http://schemas.microsoft.com/office/drawing/2014/main" val="2232886642"/>
                    </a:ext>
                  </a:extLst>
                </a:gridCol>
              </a:tblGrid>
              <a:tr h="86261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(N=67)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Muvalaplin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16115"/>
                  </a:ext>
                </a:extLst>
              </a:tr>
              <a:tr h="998835">
                <a:tc gridSpan="2" vMerge="1"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 mg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(N=34)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60 mg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(N=64)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240 mg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(N=68)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873355"/>
                  </a:ext>
                </a:extLst>
              </a:tr>
              <a:tr h="643619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Lp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(a)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023038"/>
                  </a:ext>
                </a:extLst>
              </a:tr>
              <a:tr h="601946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Intact assay (nmol/L)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234.2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211.0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198.2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223.5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66667"/>
                  </a:ext>
                </a:extLst>
              </a:tr>
              <a:tr h="601946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Apo(a) assay (nmol/L)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252.9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258.2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238.8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259.4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23341"/>
                  </a:ext>
                </a:extLst>
              </a:tr>
              <a:tr h="601945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LDL cholesterol (mg/dL)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70.7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78.0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70.3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69.7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24688"/>
                  </a:ext>
                </a:extLst>
              </a:tr>
              <a:tr h="601946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ApoB (mg/dL)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75.5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79.5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74.2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77.3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38868"/>
                  </a:ext>
                </a:extLst>
              </a:tr>
              <a:tr h="661968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hsCRP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(mg/L)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1.0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1.0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23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8109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ASD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SD symp September 2015_working template" id="{5BDFD5C0-CB58-453D-B04F-DD2E0841E429}" vid="{F0814D7E-E360-4328-A6B4-A8ECE0215E38}"/>
    </a:ext>
  </a:extLst>
</a:theme>
</file>

<file path=ppt/theme/theme3.xml><?xml version="1.0" encoding="utf-8"?>
<a:theme xmlns:a="http://schemas.openxmlformats.org/drawingml/2006/main" name="4_3_ESC_PPT_Light">
  <a:themeElements>
    <a:clrScheme name="ESC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8294"/>
      </a:accent1>
      <a:accent2>
        <a:srgbClr val="D00040"/>
      </a:accent2>
      <a:accent3>
        <a:srgbClr val="80C453"/>
      </a:accent3>
      <a:accent4>
        <a:srgbClr val="741472"/>
      </a:accent4>
      <a:accent5>
        <a:srgbClr val="00476C"/>
      </a:accent5>
      <a:accent6>
        <a:srgbClr val="B00B7C"/>
      </a:accent6>
      <a:hlink>
        <a:srgbClr val="F8B836"/>
      </a:hlink>
      <a:folHlink>
        <a:srgbClr val="F583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 Presentation w QRCode FPO rev" id="{E44EC532-5BFD-1E44-801C-44B331B5D99C}" vid="{ED3CD059-0F43-C943-AA4F-2464CBBD8462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19812</TotalTime>
  <Words>1386</Words>
  <Application>Microsoft Macintosh PowerPoint</Application>
  <PresentationFormat>Widescreen</PresentationFormat>
  <Paragraphs>262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ＭＳ Ｐゴシック</vt:lpstr>
      <vt:lpstr>Aptos</vt:lpstr>
      <vt:lpstr>Arial</vt:lpstr>
      <vt:lpstr>Calibri</vt:lpstr>
      <vt:lpstr>Courier New</vt:lpstr>
      <vt:lpstr>Franklin Gothic Book</vt:lpstr>
      <vt:lpstr>Helvetica</vt:lpstr>
      <vt:lpstr>HelveticaNeueLT Pro 55 Roman</vt:lpstr>
      <vt:lpstr>LucidaGrande</vt:lpstr>
      <vt:lpstr>Times</vt:lpstr>
      <vt:lpstr>Times New Roman</vt:lpstr>
      <vt:lpstr>Verdana</vt:lpstr>
      <vt:lpstr>Wingdings</vt:lpstr>
      <vt:lpstr>8_Blank Presentation</vt:lpstr>
      <vt:lpstr>EASD Theme</vt:lpstr>
      <vt:lpstr>4_3_ESC_PPT_Light</vt:lpstr>
      <vt:lpstr>Office Theme</vt:lpstr>
      <vt:lpstr>A Randomized Phase 2 Trial of an Oral Disrupter of the Assembly of Lipoprotein(a) Particles</vt:lpstr>
      <vt:lpstr>Disclosures</vt:lpstr>
      <vt:lpstr>Lp(a) and Cardiovascular Disease</vt:lpstr>
      <vt:lpstr>Role of Muvalaplin in Lp(a) Inhibition</vt:lpstr>
      <vt:lpstr>Objective</vt:lpstr>
      <vt:lpstr>Study Design</vt:lpstr>
      <vt:lpstr>Measurement of Lp(a)</vt:lpstr>
      <vt:lpstr>Demographics</vt:lpstr>
      <vt:lpstr>Baseline Biochemistry</vt:lpstr>
      <vt:lpstr>Percent Change in Lp(a) with Muvalaplin</vt:lpstr>
      <vt:lpstr>Individual Changes in Lp(a) Using the Intact Lp(a) Assay at Week 12</vt:lpstr>
      <vt:lpstr>Individual Changes in Lp(a) Using  the Apo(a) Assay at Week 12</vt:lpstr>
      <vt:lpstr>Percent of Patients Achieving a Lp(a) &lt;125 nmol/L with Muvalaplin</vt:lpstr>
      <vt:lpstr>Percentage Change in Biochemical  Parameters at Week 12</vt:lpstr>
      <vt:lpstr>Effect of Muvalaplin on Levels of  Oxidized Phospholipids</vt:lpstr>
      <vt:lpstr>Safety and Tolerability</vt:lpstr>
      <vt:lpstr>Limitations</vt:lpstr>
      <vt:lpstr>Summary</vt:lpstr>
      <vt:lpstr>PowerPoint Presentation</vt:lpstr>
    </vt:vector>
  </TitlesOfParts>
  <Company>Cleveland Clinic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Nissen</dc:creator>
  <cp:keywords>v0.3</cp:keywords>
  <dc:description>Version with further edits from Laura</dc:description>
  <cp:lastModifiedBy>Stephen Nicholls</cp:lastModifiedBy>
  <cp:revision>676</cp:revision>
  <cp:lastPrinted>2024-11-08T13:14:15Z</cp:lastPrinted>
  <dcterms:created xsi:type="dcterms:W3CDTF">2003-07-22T15:43:03Z</dcterms:created>
  <dcterms:modified xsi:type="dcterms:W3CDTF">2024-11-15T04:08:00Z</dcterms:modified>
</cp:coreProperties>
</file>