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13" r:id="rId2"/>
    <p:sldMasterId id="2147483723" r:id="rId3"/>
  </p:sldMasterIdLst>
  <p:notesMasterIdLst>
    <p:notesMasterId r:id="rId23"/>
  </p:notesMasterIdLst>
  <p:sldIdLst>
    <p:sldId id="2141411750" r:id="rId4"/>
    <p:sldId id="2141411745" r:id="rId5"/>
    <p:sldId id="2141411746" r:id="rId6"/>
    <p:sldId id="2141411709" r:id="rId7"/>
    <p:sldId id="2141411710" r:id="rId8"/>
    <p:sldId id="2141411723" r:id="rId9"/>
    <p:sldId id="2141411730" r:id="rId10"/>
    <p:sldId id="2141411748" r:id="rId11"/>
    <p:sldId id="2141411732" r:id="rId12"/>
    <p:sldId id="2141411755" r:id="rId13"/>
    <p:sldId id="2141411739" r:id="rId14"/>
    <p:sldId id="2141411733" r:id="rId15"/>
    <p:sldId id="2141411754" r:id="rId16"/>
    <p:sldId id="2141411734" r:id="rId17"/>
    <p:sldId id="2141411735" r:id="rId18"/>
    <p:sldId id="2141411751" r:id="rId19"/>
    <p:sldId id="2141411752" r:id="rId20"/>
    <p:sldId id="2141411725" r:id="rId21"/>
    <p:sldId id="2141411716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pos="3360" userDrawn="1">
          <p15:clr>
            <a:srgbClr val="A4A3A4"/>
          </p15:clr>
        </p15:guide>
        <p15:guide id="9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000832-8403-EED8-F610-68653F7197A2}" name="Axel Haupt" initials="AH" userId="S::haupt_axel@lilly.com::aed9cb34-7381-4482-8fcc-190a2bc6acdb" providerId="AD"/>
  <p188:author id="{AA0D174D-C0BC-9B9B-38EB-CF6A83D6F26F}" name="Laura F Michael" initials="LFM" userId="S::michael_laura@lilly.com::c965f5f2-856c-40b0-8b88-0f7d748b5cfd" providerId="AD"/>
  <p188:author id="{A682D1C4-03B9-F034-34B9-C48E7FCBD16E}" name="Ruth E Gimeno" initials="REG" userId="S::gimeno_ruth@lilly.com::285c9260-bb1f-40c8-837b-7a4c413669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5"/>
    <a:srgbClr val="BBE0E3"/>
    <a:srgbClr val="FF8000"/>
    <a:srgbClr val="FFF200"/>
    <a:srgbClr val="00C8FF"/>
    <a:srgbClr val="2EFFFD"/>
    <a:srgbClr val="FFC84F"/>
    <a:srgbClr val="F7941D"/>
    <a:srgbClr val="00AEEF"/>
    <a:srgbClr val="6CC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1" autoAdjust="0"/>
    <p:restoredTop sz="94147" autoAdjust="0"/>
  </p:normalViewPr>
  <p:slideViewPr>
    <p:cSldViewPr snapToGrid="0">
      <p:cViewPr varScale="1">
        <p:scale>
          <a:sx n="111" d="100"/>
          <a:sy n="111" d="100"/>
        </p:scale>
        <p:origin x="1216" y="200"/>
      </p:cViewPr>
      <p:guideLst>
        <p:guide pos="3840"/>
        <p:guide orient="horz" pos="1344"/>
        <p:guide pos="3360"/>
        <p:guide orient="horz" pos="3861"/>
      </p:guideLst>
    </p:cSldViewPr>
  </p:slideViewPr>
  <p:outlineViewPr>
    <p:cViewPr>
      <p:scale>
        <a:sx n="33" d="100"/>
        <a:sy n="33" d="100"/>
      </p:scale>
      <p:origin x="0" y="-13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37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75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75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DF59C0-2ED0-034F-86E8-D12F04C62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6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84776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9" indent="0" algn="ctr">
              <a:buNone/>
              <a:defRPr/>
            </a:lvl3pPr>
            <a:lvl4pPr marL="1371119" indent="0" algn="ctr">
              <a:buNone/>
              <a:defRPr/>
            </a:lvl4pPr>
            <a:lvl5pPr marL="1828159" indent="0" algn="ctr">
              <a:buNone/>
              <a:defRPr/>
            </a:lvl5pPr>
            <a:lvl6pPr marL="2285199" indent="0" algn="ctr">
              <a:buNone/>
              <a:defRPr/>
            </a:lvl6pPr>
            <a:lvl7pPr marL="2742237" indent="0" algn="ctr">
              <a:buNone/>
              <a:defRPr/>
            </a:lvl7pPr>
            <a:lvl8pPr marL="3199278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90"/>
            <a:ext cx="12191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7226" y="1592264"/>
            <a:ext cx="10893425" cy="4391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7226" y="1781177"/>
            <a:ext cx="5294396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40379" y="1781177"/>
            <a:ext cx="5278184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7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7226" y="2374232"/>
            <a:ext cx="5294396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49730" y="2374232"/>
            <a:ext cx="5300919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7226" y="1592263"/>
            <a:ext cx="5294396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49732" y="1592263"/>
            <a:ext cx="5294396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589110" y="5231883"/>
            <a:ext cx="159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86260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89"/>
            <a:ext cx="12191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674689"/>
            <a:ext cx="12191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- examp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90"/>
            <a:ext cx="12191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6992" y="359599"/>
            <a:ext cx="11529111" cy="728774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Content slide – example bullet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9611" y="6298052"/>
            <a:ext cx="4417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  <a:b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"Lorem ipsum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exercitation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16992" y="1927431"/>
            <a:ext cx="11529111" cy="3655223"/>
          </a:xfrm>
          <a:prstGeom prst="rect">
            <a:avLst/>
          </a:prstGeom>
        </p:spPr>
        <p:txBody>
          <a:bodyPr/>
          <a:lstStyle>
            <a:lvl2pPr marL="194072" indent="-194072">
              <a:buFont typeface="Courier New" charset="0"/>
              <a:buChar char="o"/>
              <a:defRPr/>
            </a:lvl2pPr>
            <a:lvl3pPr marL="389335" indent="-195263">
              <a:buFont typeface="LucidaGrande" charset="0"/>
              <a:buChar char="–"/>
              <a:defRPr/>
            </a:lvl3pPr>
            <a:lvl6pPr marL="895350" indent="-209550">
              <a:buFont typeface="Wingdings" charset="2"/>
              <a:buChar char="§"/>
              <a:tabLst/>
              <a:defRPr sz="1200" baseline="0"/>
            </a:lvl6pPr>
            <a:lvl8pPr marL="240030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40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SCWatermar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636714"/>
            <a:ext cx="477943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0"/>
            <a:ext cx="7679266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17" descr="Logos_EACPR&amp;E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10566401" y="5562602"/>
            <a:ext cx="111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5352" y="1"/>
            <a:ext cx="97367" cy="2519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3240000"/>
            <a:ext cx="64008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356000"/>
            <a:ext cx="64008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FB2F-184A-AE4A-B874-15F1A06C3EC7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6C8C-5142-5A4A-BAB5-8881FAA19035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91252" y="1598921"/>
            <a:ext cx="5429249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359E-5C66-3444-9546-CEEDECF36ADA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C1D7-693B-7844-820D-B29331202611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BB4-C9B3-1946-9DDE-B205104E5E08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7A3-F3CD-3841-8273-8231C5CB17D9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4007" y="288002"/>
            <a:ext cx="11017639" cy="792163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18B5-1AC7-BE4D-B19D-FBEEE8597CF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628217" y="6297615"/>
            <a:ext cx="3860800" cy="365125"/>
          </a:xfrm>
        </p:spPr>
        <p:txBody>
          <a:bodyPr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12192000" cy="2159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512551" y="-39688"/>
            <a:ext cx="664633" cy="365126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6DAD31-8B89-0643-85ED-82859B89A7BC}" type="slidenum">
              <a:rPr lang="en-GB" altLang="it-IT" sz="1200" smtClean="0">
                <a:solidFill>
                  <a:prstClr val="white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GB" altLang="it-IT" sz="1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1" y="0"/>
            <a:ext cx="575733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624001" y="288000"/>
            <a:ext cx="11017639" cy="792162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835D-B7A4-F347-80EF-5A467E53834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CWatermark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>
            <a:fillRect/>
          </a:stretch>
        </p:blipFill>
        <p:spPr bwMode="auto">
          <a:xfrm>
            <a:off x="6096002" y="1698626"/>
            <a:ext cx="477943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" y="0"/>
            <a:ext cx="7679266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8" descr="Logos_EACPR&amp;ES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10566401" y="5562602"/>
            <a:ext cx="111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895352" y="1"/>
            <a:ext cx="97367" cy="2519363"/>
          </a:xfrm>
          <a:prstGeom prst="rect">
            <a:avLst/>
          </a:prstGeom>
          <a:solidFill>
            <a:srgbClr val="008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3240000"/>
            <a:ext cx="6400800" cy="1112835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BE"/>
              <a:t>Titelstijl van model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356000"/>
            <a:ext cx="6400800" cy="685800"/>
          </a:xfrm>
        </p:spPr>
        <p:txBody>
          <a:bodyPr anchor="b"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28A463-EA8B-9945-A585-5270C8FD61C2}" type="slidenum">
              <a:rPr lang="en-GB" altLang="it-IT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GB" altLang="it-IT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  <a:effectLst/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22501"/>
            <a:ext cx="5080000" cy="2431435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2501"/>
            <a:ext cx="5080000" cy="2431435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904484"/>
            <a:ext cx="5386918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1754294"/>
          </a:xfrm>
          <a:effectLst/>
        </p:spPr>
        <p:txBody>
          <a:bodyPr/>
          <a:lstStyle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5" y="1904509"/>
            <a:ext cx="5389033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5" y="2174875"/>
            <a:ext cx="5389033" cy="1754294"/>
          </a:xfrm>
          <a:effectLst/>
        </p:spPr>
        <p:txBody>
          <a:bodyPr/>
          <a:lstStyle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992" y="1786394"/>
            <a:ext cx="6874918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6994" y="767604"/>
            <a:ext cx="10893425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560786" y="5680992"/>
            <a:ext cx="154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39943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/>
        </p:blipFill>
        <p:spPr>
          <a:xfrm>
            <a:off x="2792" y="-344558"/>
            <a:ext cx="12189209" cy="658633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992" y="1786394"/>
            <a:ext cx="6874918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16992" y="767425"/>
            <a:ext cx="11227136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83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2836"/>
            <a:ext cx="10363200" cy="8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37831"/>
            <a:ext cx="10363200" cy="25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8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07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1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15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tabLst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689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2pPr>
      <a:lvl3pPr marL="1142599" indent="-2285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3pPr>
      <a:lvl4pPr marL="1599638" indent="-22851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4pPr>
      <a:lvl5pPr marL="2056678" indent="-22851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5pPr>
      <a:lvl6pPr marL="251371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075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779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483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/>
          <p:cNvSpPr/>
          <p:nvPr userDrawn="1"/>
        </p:nvSpPr>
        <p:spPr>
          <a:xfrm>
            <a:off x="-1" y="6236415"/>
            <a:ext cx="12192001" cy="62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" y="1288027"/>
            <a:ext cx="12191999" cy="492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6" y="1592263"/>
            <a:ext cx="10893425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7505528" cy="3746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7F8FA9"/>
                </a:solidFill>
                <a:ea typeface="+mn-ea"/>
              </a:rPr>
              <a:t>Insert reference here</a:t>
            </a:r>
            <a:endParaRPr lang="en-GB" dirty="0">
              <a:solidFill>
                <a:srgbClr val="7F8FA9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44128" y="6356352"/>
            <a:ext cx="563648" cy="3582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84D758D-2CBB-4773-9672-01E1EE189521}" type="slidenum">
              <a:rPr lang="en-GB" smtClean="0">
                <a:solidFill>
                  <a:srgbClr val="7F8FA9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8FA9"/>
              </a:solidFill>
              <a:ea typeface="+mn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95104" y="6450452"/>
            <a:ext cx="695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73050" indent="-2730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2763" indent="-2397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Char char="–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38188" indent="-2095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Arial"/>
        <a:buChar char="•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754063" indent="22383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51" userDrawn="1">
          <p15:clr>
            <a:srgbClr val="F26B43"/>
          </p15:clr>
        </p15:guide>
        <p15:guide id="3" pos="491" userDrawn="1">
          <p15:clr>
            <a:srgbClr val="F26B43"/>
          </p15:clr>
        </p15:guide>
        <p15:guide id="4" pos="8623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2159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274638"/>
            <a:ext cx="1101724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en-GB" altLang="it-IT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8" y="1601788"/>
            <a:ext cx="110045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en-GB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9251" y="63007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551" y="23815"/>
            <a:ext cx="6646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48DBBDA-8330-D54B-A6A5-33FEED0B4C02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  <p:cxnSp>
        <p:nvCxnSpPr>
          <p:cNvPr id="19" name="Straight Connector 18"/>
          <p:cNvCxnSpPr/>
          <p:nvPr/>
        </p:nvCxnSpPr>
        <p:spPr>
          <a:xfrm>
            <a:off x="812801" y="1066800"/>
            <a:ext cx="11383433" cy="1588"/>
          </a:xfrm>
          <a:prstGeom prst="line">
            <a:avLst/>
          </a:prstGeom>
          <a:ln w="6350">
            <a:solidFill>
              <a:srgbClr val="007686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" y="0"/>
            <a:ext cx="575733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54014" y="6667501"/>
            <a:ext cx="396875" cy="0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3" descr="Logo_ESC®_Red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85" y="5886450"/>
            <a:ext cx="8043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Web-ESC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57938"/>
            <a:ext cx="227753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799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b="1" kern="1200">
          <a:solidFill>
            <a:srgbClr val="595959"/>
          </a:solidFill>
          <a:latin typeface="Verdana"/>
          <a:ea typeface="MS PGothic" panose="020B0600070205080204" pitchFamily="34" charset="-128"/>
          <a:cs typeface="Verdana"/>
        </a:defRPr>
      </a:lvl1pPr>
      <a:lvl2pPr marL="531813" indent="-2651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6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2pPr>
      <a:lvl3pPr marL="809625" indent="-2778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108E-F4F3-B475-D3F5-20C8D300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62ED47-5391-516D-1ED9-16B66591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144"/>
            <a:ext cx="12191999" cy="1143000"/>
          </a:xfrm>
          <a:effectLst/>
        </p:spPr>
        <p:txBody>
          <a:bodyPr/>
          <a:lstStyle/>
          <a:p>
            <a: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Safety and Efficacy of </a:t>
            </a:r>
            <a:r>
              <a:rPr lang="en-US" sz="4000" dirty="0" err="1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Obicetrapib</a:t>
            </a:r>
            <a: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Patients</a:t>
            </a:r>
            <a:b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Heterozygous Familial Hypercholesterolemia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054F4F6-49A5-38BF-7827-347FF83CCA66}"/>
              </a:ext>
            </a:extLst>
          </p:cNvPr>
          <p:cNvSpPr txBox="1">
            <a:spLocks/>
          </p:cNvSpPr>
          <p:nvPr/>
        </p:nvSpPr>
        <p:spPr bwMode="auto">
          <a:xfrm>
            <a:off x="621174" y="3113549"/>
            <a:ext cx="10949651" cy="19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Stephen J. Nicholls, Adam J. Nelson, Marc </a:t>
            </a:r>
            <a:r>
              <a:rPr lang="en-US" sz="2400" kern="0" dirty="0" err="1"/>
              <a:t>Ditmarsch</a:t>
            </a:r>
            <a:r>
              <a:rPr lang="en-US" sz="2400" kern="0" dirty="0"/>
              <a:t>, John J.P. </a:t>
            </a:r>
            <a:r>
              <a:rPr lang="en-US" sz="2400" kern="0" dirty="0" err="1"/>
              <a:t>Kastelein</a:t>
            </a:r>
            <a:r>
              <a:rPr lang="en-US" sz="2400" kern="0" dirty="0"/>
              <a:t>, Christie M. Ballantyne, </a:t>
            </a:r>
            <a:r>
              <a:rPr lang="en-US" sz="2400" kern="0" dirty="0" err="1"/>
              <a:t>Kausik</a:t>
            </a:r>
            <a:r>
              <a:rPr lang="en-US" sz="2400" kern="0" dirty="0"/>
              <a:t> K. Ray, Ann Marie </a:t>
            </a:r>
            <a:r>
              <a:rPr lang="en-US" sz="2400" kern="0" dirty="0" err="1"/>
              <a:t>Navar</a:t>
            </a:r>
            <a:r>
              <a:rPr lang="en-US" sz="2400" kern="0" dirty="0"/>
              <a:t>, Steven E. Nissen, Anne C. Goldberg, Liam R. </a:t>
            </a:r>
            <a:r>
              <a:rPr lang="en-US" sz="2400" kern="0" dirty="0" err="1"/>
              <a:t>Brunham</a:t>
            </a:r>
            <a:r>
              <a:rPr lang="en-US" sz="2400" kern="0" dirty="0"/>
              <a:t>, Erin </a:t>
            </a:r>
            <a:r>
              <a:rPr lang="en-US" sz="2400" kern="0" dirty="0" err="1"/>
              <a:t>Wuerdeman</a:t>
            </a:r>
            <a:r>
              <a:rPr lang="en-US" sz="2400" kern="0" dirty="0"/>
              <a:t>, Annie Neild, </a:t>
            </a:r>
            <a:br>
              <a:rPr lang="en-US" sz="2400" kern="0" dirty="0"/>
            </a:br>
            <a:r>
              <a:rPr lang="en-US" sz="2400" kern="0" dirty="0"/>
              <a:t>Douglas Kling, Andrew Hsieh, Brian A. </a:t>
            </a:r>
            <a:r>
              <a:rPr lang="en-US" sz="2400" kern="0" dirty="0" err="1"/>
              <a:t>Ference</a:t>
            </a:r>
            <a:r>
              <a:rPr lang="en-US" sz="2400" kern="0" dirty="0"/>
              <a:t>, Ulrich </a:t>
            </a:r>
            <a:r>
              <a:rPr lang="en-US" sz="2400" kern="0" dirty="0" err="1"/>
              <a:t>Laufs</a:t>
            </a:r>
            <a:r>
              <a:rPr lang="en-US" sz="2400" kern="0" dirty="0"/>
              <a:t>, Maciej Banach, Roxana Mehran, </a:t>
            </a:r>
            <a:r>
              <a:rPr lang="en-US" sz="2400" kern="0" dirty="0" err="1"/>
              <a:t>Alberico</a:t>
            </a:r>
            <a:r>
              <a:rPr lang="en-US" sz="2400" kern="0" dirty="0"/>
              <a:t> L. </a:t>
            </a:r>
            <a:r>
              <a:rPr lang="en-US" sz="2400" kern="0" dirty="0" err="1"/>
              <a:t>Catapano</a:t>
            </a:r>
            <a:r>
              <a:rPr lang="en-US" sz="2400" kern="0" dirty="0"/>
              <a:t> and Michael H. Davidson</a:t>
            </a:r>
            <a:endParaRPr lang="en-US" sz="2400" kern="0" baseline="30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C211B3-5CA7-95C4-79B7-6D95C861373A}"/>
              </a:ext>
            </a:extLst>
          </p:cNvPr>
          <p:cNvSpPr/>
          <p:nvPr/>
        </p:nvSpPr>
        <p:spPr bwMode="auto">
          <a:xfrm>
            <a:off x="0" y="5382228"/>
            <a:ext cx="12192000" cy="14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0B3A0-B64B-AC83-64D6-CA9FF4799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2" t="21358"/>
          <a:stretch/>
        </p:blipFill>
        <p:spPr>
          <a:xfrm>
            <a:off x="0" y="5646191"/>
            <a:ext cx="4147031" cy="1129803"/>
          </a:xfrm>
          <a:prstGeom prst="rect">
            <a:avLst/>
          </a:prstGeom>
        </p:spPr>
      </p:pic>
      <p:pic>
        <p:nvPicPr>
          <p:cNvPr id="5" name="Picture 4" descr="A close-up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B1AF903-AC73-FB25-3917-FB1E13A1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195" y="5584833"/>
            <a:ext cx="4479243" cy="1115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16FA094-E0D6-F766-68B8-68A29B469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3657" y="5706319"/>
            <a:ext cx="3462757" cy="8681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81885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number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3807AEE1-D1D6-B902-F655-8E09053BA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02" y="1012096"/>
            <a:ext cx="9206904" cy="56861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58FC44-150B-5FE9-F558-0B320AE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Percent of Patients Achieving LDL-C Goals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EFEED7-9A51-384F-19A4-E4FC95F9CB57}"/>
              </a:ext>
            </a:extLst>
          </p:cNvPr>
          <p:cNvGrpSpPr/>
          <p:nvPr/>
        </p:nvGrpSpPr>
        <p:grpSpPr>
          <a:xfrm>
            <a:off x="2304550" y="1282338"/>
            <a:ext cx="1652134" cy="632950"/>
            <a:chOff x="2880730" y="1705248"/>
            <a:chExt cx="1652134" cy="6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CFE934-056D-BF45-DA9E-11716FBAC032}"/>
                </a:ext>
              </a:extLst>
            </p:cNvPr>
            <p:cNvSpPr/>
            <p:nvPr/>
          </p:nvSpPr>
          <p:spPr bwMode="auto">
            <a:xfrm>
              <a:off x="2880730" y="1705248"/>
              <a:ext cx="1652134" cy="632950"/>
            </a:xfrm>
            <a:prstGeom prst="rect">
              <a:avLst/>
            </a:prstGeom>
            <a:solidFill>
              <a:srgbClr val="0000B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BA3009-8392-64ED-8CA2-8B6C24D9FDB2}"/>
                </a:ext>
              </a:extLst>
            </p:cNvPr>
            <p:cNvSpPr txBox="1"/>
            <p:nvPr/>
          </p:nvSpPr>
          <p:spPr>
            <a:xfrm>
              <a:off x="3185463" y="1715080"/>
              <a:ext cx="1347401" cy="623118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Placebo</a:t>
              </a:r>
            </a:p>
            <a:p>
              <a:pPr eaLnBrk="0" hangingPunct="0">
                <a:defRPr/>
              </a:pPr>
              <a:r>
                <a:rPr lang="en-US" sz="18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Obicetrapib</a:t>
              </a:r>
              <a:endPara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201B6E-D3B9-FE68-A814-6D9FCB5CA5DB}"/>
                </a:ext>
              </a:extLst>
            </p:cNvPr>
            <p:cNvSpPr/>
            <p:nvPr/>
          </p:nvSpPr>
          <p:spPr bwMode="auto">
            <a:xfrm>
              <a:off x="3021513" y="2069433"/>
              <a:ext cx="163950" cy="16395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846DBF-F4CD-6145-6872-B3C07E1B8018}"/>
                </a:ext>
              </a:extLst>
            </p:cNvPr>
            <p:cNvSpPr/>
            <p:nvPr/>
          </p:nvSpPr>
          <p:spPr bwMode="auto">
            <a:xfrm>
              <a:off x="3021513" y="1797835"/>
              <a:ext cx="163950" cy="16395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26E7302-4751-C1C0-8EE7-F2F9787FE048}"/>
              </a:ext>
            </a:extLst>
          </p:cNvPr>
          <p:cNvSpPr txBox="1"/>
          <p:nvPr/>
        </p:nvSpPr>
        <p:spPr>
          <a:xfrm rot="16200000">
            <a:off x="-754911" y="3517813"/>
            <a:ext cx="4182333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4204677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20D599-B061-F1FD-986A-084B905F30CD}"/>
              </a:ext>
            </a:extLst>
          </p:cNvPr>
          <p:cNvSpPr txBox="1"/>
          <p:nvPr/>
        </p:nvSpPr>
        <p:spPr>
          <a:xfrm>
            <a:off x="8188242" y="5072144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-24.4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37E7C-4495-879B-A132-36FAD8E4A390}"/>
              </a:ext>
            </a:extLst>
          </p:cNvPr>
          <p:cNvSpPr txBox="1"/>
          <p:nvPr/>
        </p:nvSpPr>
        <p:spPr>
          <a:xfrm>
            <a:off x="4197099" y="5176499"/>
            <a:ext cx="86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-37.5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030CD2-2879-A56D-F57F-54B5E2954BEE}"/>
              </a:ext>
            </a:extLst>
          </p:cNvPr>
          <p:cNvSpPr txBox="1"/>
          <p:nvPr/>
        </p:nvSpPr>
        <p:spPr>
          <a:xfrm>
            <a:off x="9936761" y="5240664"/>
            <a:ext cx="827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-25.8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069AC-646E-00A6-DE29-0513D88A05B9}"/>
              </a:ext>
            </a:extLst>
          </p:cNvPr>
          <p:cNvSpPr txBox="1"/>
          <p:nvPr/>
        </p:nvSpPr>
        <p:spPr>
          <a:xfrm>
            <a:off x="2394412" y="5278283"/>
            <a:ext cx="87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-34.5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BEE71-B7F3-57A4-9B7F-7AD79C9B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97" y="69282"/>
            <a:ext cx="10363200" cy="804164"/>
          </a:xfrm>
        </p:spPr>
        <p:txBody>
          <a:bodyPr/>
          <a:lstStyle/>
          <a:p>
            <a:r>
              <a:rPr lang="en-US" dirty="0"/>
              <a:t>Percent Change in non-HDL-C and ApoB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C221E-9615-9EB5-9857-F83B27596C87}"/>
              </a:ext>
            </a:extLst>
          </p:cNvPr>
          <p:cNvSpPr txBox="1"/>
          <p:nvPr/>
        </p:nvSpPr>
        <p:spPr>
          <a:xfrm>
            <a:off x="7387879" y="1013525"/>
            <a:ext cx="3991870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ApoB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5B1CD-BA6D-234C-21A5-D996B4BF90CC}"/>
              </a:ext>
            </a:extLst>
          </p:cNvPr>
          <p:cNvSpPr txBox="1"/>
          <p:nvPr/>
        </p:nvSpPr>
        <p:spPr>
          <a:xfrm>
            <a:off x="1703070" y="1013525"/>
            <a:ext cx="3991872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Change in non-HDL-C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5EDFC3-2FF1-D900-6659-592084BD8963}"/>
              </a:ext>
            </a:extLst>
          </p:cNvPr>
          <p:cNvGrpSpPr/>
          <p:nvPr/>
        </p:nvGrpSpPr>
        <p:grpSpPr>
          <a:xfrm>
            <a:off x="548640" y="1860462"/>
            <a:ext cx="10754415" cy="4928957"/>
            <a:chOff x="548640" y="1860462"/>
            <a:chExt cx="10754415" cy="4928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75997B-B102-22CB-BE36-8253F7DA81EA}"/>
                </a:ext>
              </a:extLst>
            </p:cNvPr>
            <p:cNvGrpSpPr/>
            <p:nvPr/>
          </p:nvGrpSpPr>
          <p:grpSpPr>
            <a:xfrm>
              <a:off x="548640" y="1860462"/>
              <a:ext cx="10754415" cy="4928957"/>
              <a:chOff x="548640" y="1860462"/>
              <a:chExt cx="10754415" cy="492895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6F09F71-6533-5083-2978-F0897ED08E03}"/>
                  </a:ext>
                </a:extLst>
              </p:cNvPr>
              <p:cNvGrpSpPr/>
              <p:nvPr/>
            </p:nvGrpSpPr>
            <p:grpSpPr>
              <a:xfrm>
                <a:off x="548640" y="1860462"/>
                <a:ext cx="10754415" cy="4928957"/>
                <a:chOff x="917717" y="1929043"/>
                <a:chExt cx="10385338" cy="4575886"/>
              </a:xfrm>
            </p:grpSpPr>
            <p:pic>
              <p:nvPicPr>
                <p:cNvPr id="5" name="Picture 4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D3918009-EC94-824A-9600-3894311B1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63527" y="1929043"/>
                  <a:ext cx="9939528" cy="4197261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D8D68D-2CCE-74CB-1C33-A8135BA8F231}"/>
                    </a:ext>
                  </a:extLst>
                </p:cNvPr>
                <p:cNvSpPr txBox="1"/>
                <p:nvPr/>
              </p:nvSpPr>
              <p:spPr>
                <a:xfrm rot="16200000">
                  <a:off x="-470235" y="3724451"/>
                  <a:ext cx="3152802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LS Mean Change (%)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8978CF-FB4F-5524-2EBE-7E8D7396FB88}"/>
                    </a:ext>
                  </a:extLst>
                </p:cNvPr>
                <p:cNvSpPr txBox="1"/>
                <p:nvPr/>
              </p:nvSpPr>
              <p:spPr>
                <a:xfrm>
                  <a:off x="2069455" y="6128032"/>
                  <a:ext cx="3385457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Day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061234E-E0A9-F898-D57A-8CFF14FD88E8}"/>
                    </a:ext>
                  </a:extLst>
                </p:cNvPr>
                <p:cNvSpPr txBox="1"/>
                <p:nvPr/>
              </p:nvSpPr>
              <p:spPr>
                <a:xfrm>
                  <a:off x="7754263" y="6128032"/>
                  <a:ext cx="3385457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Day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592490-F058-53DD-B37A-90C5B87CCCE2}"/>
                  </a:ext>
                </a:extLst>
              </p:cNvPr>
              <p:cNvSpPr txBox="1"/>
              <p:nvPr/>
            </p:nvSpPr>
            <p:spPr>
              <a:xfrm rot="16200000">
                <a:off x="5077438" y="3814368"/>
                <a:ext cx="3152802" cy="376897"/>
              </a:xfrm>
              <a:prstGeom prst="rect">
                <a:avLst/>
              </a:prstGeom>
              <a:noFill/>
              <a:effectLst/>
            </p:spPr>
            <p:txBody>
              <a:bodyPr wrap="square" lIns="68451" tIns="34226" rIns="68451" bIns="34226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LS Mean Change (%)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D6AE7C-F9E2-753B-5B4A-E4CB12EF6022}"/>
                </a:ext>
              </a:extLst>
            </p:cNvPr>
            <p:cNvSpPr txBox="1"/>
            <p:nvPr/>
          </p:nvSpPr>
          <p:spPr>
            <a:xfrm>
              <a:off x="8066584" y="4902334"/>
              <a:ext cx="816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-24.4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1C2930-B52A-2DAF-E171-2A87CE0B00F7}"/>
                </a:ext>
              </a:extLst>
            </p:cNvPr>
            <p:cNvSpPr txBox="1"/>
            <p:nvPr/>
          </p:nvSpPr>
          <p:spPr>
            <a:xfrm>
              <a:off x="3949662" y="5429068"/>
              <a:ext cx="861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-37.5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8DC9F7-021E-E71C-C022-E6C973F4184C}"/>
                </a:ext>
              </a:extLst>
            </p:cNvPr>
            <p:cNvSpPr txBox="1"/>
            <p:nvPr/>
          </p:nvSpPr>
          <p:spPr>
            <a:xfrm>
              <a:off x="9930670" y="5089248"/>
              <a:ext cx="816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-25.8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CD8523-8E32-2C8F-0357-C073E3509B15}"/>
                </a:ext>
              </a:extLst>
            </p:cNvPr>
            <p:cNvSpPr txBox="1"/>
            <p:nvPr/>
          </p:nvSpPr>
          <p:spPr>
            <a:xfrm>
              <a:off x="2052860" y="5087256"/>
              <a:ext cx="873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-34.5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8209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295C6197-48CB-EF9E-20CD-1DD9A8A6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14" y="2101211"/>
            <a:ext cx="9930384" cy="4171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F004B2-8EF3-EFA4-C1D2-78A731D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14" y="19992"/>
            <a:ext cx="11262171" cy="804862"/>
          </a:xfrm>
        </p:spPr>
        <p:txBody>
          <a:bodyPr/>
          <a:lstStyle/>
          <a:p>
            <a:r>
              <a:rPr lang="en-US" dirty="0"/>
              <a:t>Percentage Change in HDL-C and Triglycerides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921D3-A06B-13A2-87AD-60A306FDF405}"/>
              </a:ext>
            </a:extLst>
          </p:cNvPr>
          <p:cNvSpPr txBox="1"/>
          <p:nvPr/>
        </p:nvSpPr>
        <p:spPr>
          <a:xfrm>
            <a:off x="7834990" y="1184914"/>
            <a:ext cx="3385456" cy="68467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Triglycerides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CF0B1-D7AC-4D56-DC73-BD62AFC6C8AD}"/>
              </a:ext>
            </a:extLst>
          </p:cNvPr>
          <p:cNvSpPr txBox="1"/>
          <p:nvPr/>
        </p:nvSpPr>
        <p:spPr>
          <a:xfrm>
            <a:off x="2171178" y="1184914"/>
            <a:ext cx="3385458" cy="68467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Change in HDL-C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1D8B9-C75D-4265-E605-917D0006B73A}"/>
              </a:ext>
            </a:extLst>
          </p:cNvPr>
          <p:cNvSpPr txBox="1"/>
          <p:nvPr/>
        </p:nvSpPr>
        <p:spPr>
          <a:xfrm>
            <a:off x="8272324" y="5073784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-11.7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974795-2DE0-9460-C9B7-BB6039DB11F1}"/>
              </a:ext>
            </a:extLst>
          </p:cNvPr>
          <p:cNvSpPr txBox="1"/>
          <p:nvPr/>
        </p:nvSpPr>
        <p:spPr>
          <a:xfrm>
            <a:off x="4303992" y="2548708"/>
            <a:ext cx="86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121.4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3DB24-BD81-D268-E19D-25B23D341D16}"/>
              </a:ext>
            </a:extLst>
          </p:cNvPr>
          <p:cNvSpPr txBox="1"/>
          <p:nvPr/>
        </p:nvSpPr>
        <p:spPr>
          <a:xfrm>
            <a:off x="10079260" y="3454758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-5.1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823577-5F9A-1946-249E-4BA74A24756F}"/>
              </a:ext>
            </a:extLst>
          </p:cNvPr>
          <p:cNvSpPr txBox="1"/>
          <p:nvPr/>
        </p:nvSpPr>
        <p:spPr>
          <a:xfrm>
            <a:off x="2487200" y="2138316"/>
            <a:ext cx="87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138.7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33452-13F8-4352-A9DB-B582A37F12D1}"/>
              </a:ext>
            </a:extLst>
          </p:cNvPr>
          <p:cNvSpPr txBox="1"/>
          <p:nvPr/>
        </p:nvSpPr>
        <p:spPr>
          <a:xfrm rot="16200000">
            <a:off x="-523781" y="3936662"/>
            <a:ext cx="3152802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LS Mean Change LDL-C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808C0-1BC0-6E1A-0ED1-3A75422A439B}"/>
              </a:ext>
            </a:extLst>
          </p:cNvPr>
          <p:cNvSpPr txBox="1"/>
          <p:nvPr/>
        </p:nvSpPr>
        <p:spPr>
          <a:xfrm rot="16200000">
            <a:off x="5250877" y="3936661"/>
            <a:ext cx="3152802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LS Mean Change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DED43-F95F-54D1-BBF9-6A68988E2270}"/>
              </a:ext>
            </a:extLst>
          </p:cNvPr>
          <p:cNvSpPr txBox="1"/>
          <p:nvPr/>
        </p:nvSpPr>
        <p:spPr>
          <a:xfrm>
            <a:off x="2171179" y="6272996"/>
            <a:ext cx="3385457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6B2BBD-AE32-4C2D-958B-4747AC6177ED}"/>
              </a:ext>
            </a:extLst>
          </p:cNvPr>
          <p:cNvSpPr txBox="1"/>
          <p:nvPr/>
        </p:nvSpPr>
        <p:spPr>
          <a:xfrm>
            <a:off x="7834990" y="6279008"/>
            <a:ext cx="3385457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7486061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and orange bars&#10;&#10;Description automatically generated">
            <a:extLst>
              <a:ext uri="{FF2B5EF4-FFF2-40B4-BE49-F238E27FC236}">
                <a16:creationId xmlns:a16="http://schemas.microsoft.com/office/drawing/2014/main" id="{20942DDB-29FF-728B-33A1-D83484D1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9" y="2038389"/>
            <a:ext cx="10203366" cy="4226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4A35-A3C0-5E13-A208-D543EA12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Change in LDL Particles and </a:t>
            </a:r>
            <a:r>
              <a:rPr lang="en-US" dirty="0" err="1"/>
              <a:t>hsCRP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1888-AE91-CF9B-2671-583C882234C3}"/>
              </a:ext>
            </a:extLst>
          </p:cNvPr>
          <p:cNvSpPr txBox="1"/>
          <p:nvPr/>
        </p:nvSpPr>
        <p:spPr>
          <a:xfrm>
            <a:off x="7242020" y="1013525"/>
            <a:ext cx="3991870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hsCRP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26B9D-A854-F109-F1E2-5C0464DDDE26}"/>
              </a:ext>
            </a:extLst>
          </p:cNvPr>
          <p:cNvSpPr txBox="1"/>
          <p:nvPr/>
        </p:nvSpPr>
        <p:spPr>
          <a:xfrm>
            <a:off x="1078523" y="1013525"/>
            <a:ext cx="4865077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Change in LDL Particles at Day 180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5E237-7130-BDE0-0C1C-613BB44595C3}"/>
              </a:ext>
            </a:extLst>
          </p:cNvPr>
          <p:cNvSpPr txBox="1"/>
          <p:nvPr/>
        </p:nvSpPr>
        <p:spPr>
          <a:xfrm>
            <a:off x="7921621" y="5274612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-16.8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B9A3F-F24A-9A59-20D8-4563F0CE2E7A}"/>
              </a:ext>
            </a:extLst>
          </p:cNvPr>
          <p:cNvSpPr txBox="1"/>
          <p:nvPr/>
        </p:nvSpPr>
        <p:spPr>
          <a:xfrm>
            <a:off x="3936223" y="4711100"/>
            <a:ext cx="86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-102.4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C330C-6849-BE82-565D-A5C1F2712C74}"/>
              </a:ext>
            </a:extLst>
          </p:cNvPr>
          <p:cNvSpPr txBox="1"/>
          <p:nvPr/>
        </p:nvSpPr>
        <p:spPr>
          <a:xfrm>
            <a:off x="9751393" y="3796850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-8.8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ED9E8-6AE5-C5A1-1826-893CBF48F242}"/>
              </a:ext>
            </a:extLst>
          </p:cNvPr>
          <p:cNvSpPr txBox="1"/>
          <p:nvPr/>
        </p:nvSpPr>
        <p:spPr>
          <a:xfrm>
            <a:off x="2074308" y="3462453"/>
            <a:ext cx="87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-52.5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A3BE7-9BFF-7058-D843-22A21289D04E}"/>
              </a:ext>
            </a:extLst>
          </p:cNvPr>
          <p:cNvSpPr txBox="1"/>
          <p:nvPr/>
        </p:nvSpPr>
        <p:spPr>
          <a:xfrm rot="16200000">
            <a:off x="-1307442" y="3810415"/>
            <a:ext cx="373053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35024-D7FE-0643-DAB7-7CC146C1D16F}"/>
              </a:ext>
            </a:extLst>
          </p:cNvPr>
          <p:cNvSpPr txBox="1"/>
          <p:nvPr/>
        </p:nvSpPr>
        <p:spPr>
          <a:xfrm>
            <a:off x="1629787" y="6224693"/>
            <a:ext cx="3762549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LDL Particles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31BAD-CEB6-B0D5-8B94-71FE9DBEA72B}"/>
              </a:ext>
            </a:extLst>
          </p:cNvPr>
          <p:cNvSpPr txBox="1"/>
          <p:nvPr/>
        </p:nvSpPr>
        <p:spPr>
          <a:xfrm>
            <a:off x="7356681" y="6224693"/>
            <a:ext cx="3762549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CBFC8-EC5C-61A9-7831-7E0F236FD191}"/>
              </a:ext>
            </a:extLst>
          </p:cNvPr>
          <p:cNvSpPr txBox="1"/>
          <p:nvPr/>
        </p:nvSpPr>
        <p:spPr>
          <a:xfrm rot="16200000">
            <a:off x="4446589" y="3810416"/>
            <a:ext cx="373053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Change</a:t>
            </a:r>
          </a:p>
        </p:txBody>
      </p:sp>
    </p:spTree>
    <p:extLst>
      <p:ext uri="{BB962C8B-B14F-4D97-AF65-F5344CB8AC3E}">
        <p14:creationId xmlns:p14="http://schemas.microsoft.com/office/powerpoint/2010/main" val="7559035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A0C6-9431-2AD3-614A-60A3430C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143000"/>
          </a:xfrm>
        </p:spPr>
        <p:txBody>
          <a:bodyPr/>
          <a:lstStyle/>
          <a:p>
            <a:r>
              <a:rPr lang="en-US" dirty="0"/>
              <a:t>Percent Changes in </a:t>
            </a:r>
            <a:r>
              <a:rPr lang="en-US" dirty="0" err="1"/>
              <a:t>Lp</a:t>
            </a:r>
            <a:r>
              <a:rPr lang="en-US" dirty="0"/>
              <a:t>(a)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51D11C-1626-0601-8954-4F34F623C0E2}"/>
              </a:ext>
            </a:extLst>
          </p:cNvPr>
          <p:cNvSpPr txBox="1"/>
          <p:nvPr/>
        </p:nvSpPr>
        <p:spPr>
          <a:xfrm>
            <a:off x="2412268" y="4865208"/>
            <a:ext cx="10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-45.9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9B760-E8EC-1360-1A14-A350F84609FC}"/>
              </a:ext>
            </a:extLst>
          </p:cNvPr>
          <p:cNvSpPr txBox="1"/>
          <p:nvPr/>
        </p:nvSpPr>
        <p:spPr>
          <a:xfrm>
            <a:off x="4205908" y="5363728"/>
            <a:ext cx="10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-54.3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4CE1DD-6E48-346E-C0A0-C95248A266C8}"/>
              </a:ext>
            </a:extLst>
          </p:cNvPr>
          <p:cNvSpPr txBox="1"/>
          <p:nvPr/>
        </p:nvSpPr>
        <p:spPr>
          <a:xfrm>
            <a:off x="7413110" y="1903696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Placebo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54371-D5C7-C753-3BB3-850A54EC31AD}"/>
              </a:ext>
            </a:extLst>
          </p:cNvPr>
          <p:cNvSpPr txBox="1"/>
          <p:nvPr/>
        </p:nvSpPr>
        <p:spPr>
          <a:xfrm>
            <a:off x="7413110" y="4416808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Obicetrapib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F41FD-AA95-C21D-A547-88C691137B00}"/>
              </a:ext>
            </a:extLst>
          </p:cNvPr>
          <p:cNvSpPr txBox="1"/>
          <p:nvPr/>
        </p:nvSpPr>
        <p:spPr>
          <a:xfrm>
            <a:off x="7545828" y="883679"/>
            <a:ext cx="3654034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Individual Percent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Changes in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Lp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86AB4-002D-8788-CFF5-D0D4A4A30012}"/>
              </a:ext>
            </a:extLst>
          </p:cNvPr>
          <p:cNvSpPr txBox="1"/>
          <p:nvPr/>
        </p:nvSpPr>
        <p:spPr>
          <a:xfrm>
            <a:off x="1661477" y="883679"/>
            <a:ext cx="3657598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Placebo-adjusted Percent Change in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Lp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(a)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9FB54C-F3BF-CB22-0B4D-8CAC3EE0A938}"/>
              </a:ext>
            </a:extLst>
          </p:cNvPr>
          <p:cNvGrpSpPr/>
          <p:nvPr/>
        </p:nvGrpSpPr>
        <p:grpSpPr>
          <a:xfrm>
            <a:off x="6550650" y="1712892"/>
            <a:ext cx="5347401" cy="5105405"/>
            <a:chOff x="6550650" y="1712892"/>
            <a:chExt cx="5347401" cy="5105405"/>
          </a:xfrm>
        </p:grpSpPr>
        <p:pic>
          <p:nvPicPr>
            <p:cNvPr id="9" name="Picture 8" descr="A blue screen with white lines&#10;&#10;Description automatically generated">
              <a:extLst>
                <a:ext uri="{FF2B5EF4-FFF2-40B4-BE49-F238E27FC236}">
                  <a16:creationId xmlns:a16="http://schemas.microsoft.com/office/drawing/2014/main" id="{769D0187-68CC-1463-A620-AA9486E4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8882" y="1712892"/>
              <a:ext cx="4755120" cy="2590562"/>
            </a:xfrm>
            <a:prstGeom prst="rect">
              <a:avLst/>
            </a:prstGeom>
          </p:spPr>
        </p:pic>
        <p:pic>
          <p:nvPicPr>
            <p:cNvPr id="20" name="Picture 19" descr="A blue screen with a blue background&#10;&#10;Description automatically generated">
              <a:extLst>
                <a:ext uri="{FF2B5EF4-FFF2-40B4-BE49-F238E27FC236}">
                  <a16:creationId xmlns:a16="http://schemas.microsoft.com/office/drawing/2014/main" id="{56CA807D-4DBB-B13C-9C4D-17C35A41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3126" y="4227735"/>
              <a:ext cx="4766634" cy="25905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F8737E-F959-A381-5227-49FD85F5224A}"/>
                </a:ext>
              </a:extLst>
            </p:cNvPr>
            <p:cNvSpPr txBox="1"/>
            <p:nvPr/>
          </p:nvSpPr>
          <p:spPr>
            <a:xfrm rot="16200000">
              <a:off x="5635720" y="2937326"/>
              <a:ext cx="2206758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% Change </a:t>
              </a:r>
              <a:r>
                <a:rPr lang="en-US" sz="20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Lp</a:t>
              </a: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(a)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515E37-7474-B2D8-148F-2439A98AEEE0}"/>
                </a:ext>
              </a:extLst>
            </p:cNvPr>
            <p:cNvSpPr txBox="1"/>
            <p:nvPr/>
          </p:nvSpPr>
          <p:spPr>
            <a:xfrm rot="16200000">
              <a:off x="5635721" y="5410557"/>
              <a:ext cx="2206758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% Change </a:t>
              </a:r>
              <a:r>
                <a:rPr lang="en-US" sz="20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Lp</a:t>
              </a: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(a)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8ED200-5088-85E4-2C72-DB95850AF5A9}"/>
                </a:ext>
              </a:extLst>
            </p:cNvPr>
            <p:cNvSpPr txBox="1"/>
            <p:nvPr/>
          </p:nvSpPr>
          <p:spPr>
            <a:xfrm>
              <a:off x="7653552" y="3810071"/>
              <a:ext cx="4244499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3% achieved &gt;50% lowering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D5CAD4-448D-F83A-500C-7622D2D1A78E}"/>
                </a:ext>
              </a:extLst>
            </p:cNvPr>
            <p:cNvSpPr txBox="1"/>
            <p:nvPr/>
          </p:nvSpPr>
          <p:spPr>
            <a:xfrm>
              <a:off x="7621314" y="6317051"/>
              <a:ext cx="4244499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38% achieved &gt;50% lowering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14A381-D309-55D0-0471-7E77BCDF720D}"/>
              </a:ext>
            </a:extLst>
          </p:cNvPr>
          <p:cNvGrpSpPr/>
          <p:nvPr/>
        </p:nvGrpSpPr>
        <p:grpSpPr>
          <a:xfrm>
            <a:off x="205740" y="1680210"/>
            <a:ext cx="5475003" cy="5097779"/>
            <a:chOff x="205740" y="1680210"/>
            <a:chExt cx="5475003" cy="50977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0007D2-CBEA-9465-ED0E-B9A97B8D2951}"/>
                </a:ext>
              </a:extLst>
            </p:cNvPr>
            <p:cNvGrpSpPr/>
            <p:nvPr/>
          </p:nvGrpSpPr>
          <p:grpSpPr>
            <a:xfrm>
              <a:off x="205740" y="1680210"/>
              <a:ext cx="5475003" cy="5097779"/>
              <a:chOff x="962787" y="1892437"/>
              <a:chExt cx="4717956" cy="454391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95520F6-D1E0-6B43-1BD7-F0B96CD4C012}"/>
                  </a:ext>
                </a:extLst>
              </p:cNvPr>
              <p:cNvGrpSpPr/>
              <p:nvPr/>
            </p:nvGrpSpPr>
            <p:grpSpPr>
              <a:xfrm>
                <a:off x="962787" y="1892437"/>
                <a:ext cx="4717956" cy="4243679"/>
                <a:chOff x="962787" y="1892437"/>
                <a:chExt cx="4717956" cy="4243679"/>
              </a:xfrm>
            </p:grpSpPr>
            <p:pic>
              <p:nvPicPr>
                <p:cNvPr id="41" name="Picture 40" descr="A graph with numbers and a blue and orange bar&#10;&#10;Description automatically generated">
                  <a:extLst>
                    <a:ext uri="{FF2B5EF4-FFF2-40B4-BE49-F238E27FC236}">
                      <a16:creationId xmlns:a16="http://schemas.microsoft.com/office/drawing/2014/main" id="{67C666E4-1249-A00A-3A19-A84F81FA04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4204" y="1892437"/>
                  <a:ext cx="4256539" cy="4243679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F29E358-59B2-1C80-BBF2-4ED55F4E33AA}"/>
                    </a:ext>
                  </a:extLst>
                </p:cNvPr>
                <p:cNvSpPr txBox="1"/>
                <p:nvPr/>
              </p:nvSpPr>
              <p:spPr>
                <a:xfrm rot="16200000">
                  <a:off x="-425165" y="3814369"/>
                  <a:ext cx="3152802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% LS Mean Change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B4299E-508F-E9F8-71BB-4F0F49A2560F}"/>
                  </a:ext>
                </a:extLst>
              </p:cNvPr>
              <p:cNvSpPr txBox="1"/>
              <p:nvPr/>
            </p:nvSpPr>
            <p:spPr>
              <a:xfrm>
                <a:off x="1970087" y="6059452"/>
                <a:ext cx="3657598" cy="376897"/>
              </a:xfrm>
              <a:prstGeom prst="rect">
                <a:avLst/>
              </a:prstGeom>
              <a:noFill/>
              <a:effectLst/>
            </p:spPr>
            <p:txBody>
              <a:bodyPr wrap="square" lIns="68451" tIns="34226" rIns="68451" bIns="34226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Day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FA3EDB-94AF-221F-17B1-04D75D1E4EF7}"/>
                </a:ext>
              </a:extLst>
            </p:cNvPr>
            <p:cNvSpPr txBox="1"/>
            <p:nvPr/>
          </p:nvSpPr>
          <p:spPr>
            <a:xfrm>
              <a:off x="4121112" y="5223328"/>
              <a:ext cx="861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-54.3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CA39A-4D8A-791F-081C-AD97AA98504F}"/>
                </a:ext>
              </a:extLst>
            </p:cNvPr>
            <p:cNvSpPr txBox="1"/>
            <p:nvPr/>
          </p:nvSpPr>
          <p:spPr>
            <a:xfrm>
              <a:off x="2041430" y="4641486"/>
              <a:ext cx="873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-45.9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3454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D39F-5D67-DC3B-3FF0-0A9319A8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Safety and Tolerability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CE235-8151-0000-1B55-C107DE0D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E2A17A-69C3-C714-CB07-CBAF68019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62372"/>
              </p:ext>
            </p:extLst>
          </p:nvPr>
        </p:nvGraphicFramePr>
        <p:xfrm>
          <a:off x="271463" y="1167788"/>
          <a:ext cx="11626853" cy="4682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195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6717628">
                  <a:extLst>
                    <a:ext uri="{9D8B030D-6E8A-4147-A177-3AD203B41FA5}">
                      <a16:colId xmlns:a16="http://schemas.microsoft.com/office/drawing/2014/main" val="2513053968"/>
                    </a:ext>
                  </a:extLst>
                </a:gridCol>
                <a:gridCol w="2383971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2112059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10133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Treatment emergent adverse events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70.3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63.7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Study drug related adverse events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2905"/>
                  </a:ext>
                </a:extLst>
              </a:tr>
              <a:tr h="524123">
                <a:tc>
                  <a:txBody>
                    <a:bodyPr/>
                    <a:lstStyle/>
                    <a:p>
                      <a:pPr algn="l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Mild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76519"/>
                  </a:ext>
                </a:extLst>
              </a:tr>
              <a:tr h="524123">
                <a:tc>
                  <a:txBody>
                    <a:bodyPr/>
                    <a:lstStyle/>
                    <a:p>
                      <a:pPr algn="l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Moderate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2.5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92309"/>
                  </a:ext>
                </a:extLst>
              </a:tr>
              <a:tr h="524123">
                <a:tc>
                  <a:txBody>
                    <a:bodyPr/>
                    <a:lstStyle/>
                    <a:p>
                      <a:pPr algn="l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Severe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Adverse events leading to drug discontinuation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Adverse events leading to death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828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35374A-172B-676B-136F-BF109E5596DE}"/>
              </a:ext>
            </a:extLst>
          </p:cNvPr>
          <p:cNvSpPr txBox="1"/>
          <p:nvPr/>
        </p:nvSpPr>
        <p:spPr>
          <a:xfrm>
            <a:off x="243069" y="6066394"/>
            <a:ext cx="1177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AEs experienced by &gt;5% of patients included influenza, hypertension, nasopharyngitis, diarrhea, upper respiratory tract infection, back pain, headache and fatigue with no difference between the treatment groups.</a:t>
            </a:r>
          </a:p>
        </p:txBody>
      </p:sp>
    </p:spTree>
    <p:extLst>
      <p:ext uri="{BB962C8B-B14F-4D97-AF65-F5344CB8AC3E}">
        <p14:creationId xmlns:p14="http://schemas.microsoft.com/office/powerpoint/2010/main" val="12955869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A7D08-AB1D-8CDC-4561-30874D10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CA01-7C3E-25DE-958F-4A4EC161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Events of Special Interest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E139E-46F0-4FA2-4356-BA46DA8B5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06FBC5-68C8-2571-9D51-7301398EF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38857"/>
              </p:ext>
            </p:extLst>
          </p:nvPr>
        </p:nvGraphicFramePr>
        <p:xfrm>
          <a:off x="307810" y="1126274"/>
          <a:ext cx="11620983" cy="5488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5892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2127491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1097778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endParaRPr lang="en-US" sz="27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AST or ALT &gt;3x ULN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Bilirubin &gt;2x ULN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2905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CK &gt;5x ULN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92309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New diabetes or worsening </a:t>
                      </a: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glycemic control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22.0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HbA1c increase &gt;0.5% from baseline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5.1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43032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eGFR &lt;30 or &gt;25% decrease eGFR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8.5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Macular degeneration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Cardiovascular events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9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342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omparison of blue squares with orange and blue lines&#10;&#10;Description automatically generated">
            <a:extLst>
              <a:ext uri="{FF2B5EF4-FFF2-40B4-BE49-F238E27FC236}">
                <a16:creationId xmlns:a16="http://schemas.microsoft.com/office/drawing/2014/main" id="{43B130C8-73E7-2413-CB7C-E9C1DE0B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8" y="1984917"/>
            <a:ext cx="12558444" cy="476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01636-FB6E-1A3C-46C8-B8842C6D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6081"/>
            <a:ext cx="10363200" cy="1143000"/>
          </a:xfrm>
        </p:spPr>
        <p:txBody>
          <a:bodyPr/>
          <a:lstStyle/>
          <a:p>
            <a:r>
              <a:rPr lang="en-US" dirty="0"/>
              <a:t>No Significant Change in</a:t>
            </a:r>
            <a:br>
              <a:rPr lang="en-US" dirty="0"/>
            </a:br>
            <a:r>
              <a:rPr lang="en-US" dirty="0"/>
              <a:t>Blood Pressure with </a:t>
            </a:r>
            <a:r>
              <a:rPr lang="en-US" dirty="0" err="1"/>
              <a:t>Obicetrapib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ECB8F-D0C5-39E7-3FE2-CEB2B7011F6E}"/>
              </a:ext>
            </a:extLst>
          </p:cNvPr>
          <p:cNvSpPr txBox="1"/>
          <p:nvPr/>
        </p:nvSpPr>
        <p:spPr>
          <a:xfrm>
            <a:off x="1161053" y="1863523"/>
            <a:ext cx="474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Systolic BP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53FF-C9F4-EB15-4869-AC9E162F2C87}"/>
              </a:ext>
            </a:extLst>
          </p:cNvPr>
          <p:cNvSpPr txBox="1"/>
          <p:nvPr/>
        </p:nvSpPr>
        <p:spPr>
          <a:xfrm>
            <a:off x="7136362" y="1865448"/>
            <a:ext cx="467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Diastolic BP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F787A-7B03-2125-2167-E6E091984CF9}"/>
              </a:ext>
            </a:extLst>
          </p:cNvPr>
          <p:cNvSpPr txBox="1"/>
          <p:nvPr/>
        </p:nvSpPr>
        <p:spPr>
          <a:xfrm>
            <a:off x="1038958" y="420422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B05E7-B677-D77F-671F-C730B601FF42}"/>
              </a:ext>
            </a:extLst>
          </p:cNvPr>
          <p:cNvSpPr txBox="1"/>
          <p:nvPr/>
        </p:nvSpPr>
        <p:spPr>
          <a:xfrm>
            <a:off x="1029310" y="5120542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64919-34B0-CF5C-4355-A6266E396828}"/>
              </a:ext>
            </a:extLst>
          </p:cNvPr>
          <p:cNvSpPr txBox="1"/>
          <p:nvPr/>
        </p:nvSpPr>
        <p:spPr>
          <a:xfrm>
            <a:off x="1677488" y="3925751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4B43D-DE98-4AA3-2D9E-62D08F3F51DD}"/>
              </a:ext>
            </a:extLst>
          </p:cNvPr>
          <p:cNvSpPr txBox="1"/>
          <p:nvPr/>
        </p:nvSpPr>
        <p:spPr>
          <a:xfrm>
            <a:off x="1690990" y="502726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B8D67-7C1A-EAD0-3DCD-DC3EA0E1CD2E}"/>
              </a:ext>
            </a:extLst>
          </p:cNvPr>
          <p:cNvSpPr txBox="1"/>
          <p:nvPr/>
        </p:nvSpPr>
        <p:spPr>
          <a:xfrm>
            <a:off x="2815050" y="4237583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0E6D9-532F-CE38-437A-D53EA149587B}"/>
              </a:ext>
            </a:extLst>
          </p:cNvPr>
          <p:cNvSpPr txBox="1"/>
          <p:nvPr/>
        </p:nvSpPr>
        <p:spPr>
          <a:xfrm>
            <a:off x="2828550" y="485296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26401-8688-3846-ECCE-3365D01C91AA}"/>
              </a:ext>
            </a:extLst>
          </p:cNvPr>
          <p:cNvSpPr txBox="1"/>
          <p:nvPr/>
        </p:nvSpPr>
        <p:spPr>
          <a:xfrm>
            <a:off x="3943633" y="346049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0.3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D5ED2-26B9-1155-C359-5C867D16988A}"/>
              </a:ext>
            </a:extLst>
          </p:cNvPr>
          <p:cNvSpPr txBox="1"/>
          <p:nvPr/>
        </p:nvSpPr>
        <p:spPr>
          <a:xfrm>
            <a:off x="3922410" y="406520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E88D9-1131-55A4-D990-DBFDCC838F94}"/>
              </a:ext>
            </a:extLst>
          </p:cNvPr>
          <p:cNvSpPr txBox="1"/>
          <p:nvPr/>
        </p:nvSpPr>
        <p:spPr>
          <a:xfrm>
            <a:off x="5082489" y="3769484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540F5-9B19-C7E0-2497-C587E0CFD1E2}"/>
              </a:ext>
            </a:extLst>
          </p:cNvPr>
          <p:cNvSpPr txBox="1"/>
          <p:nvPr/>
        </p:nvSpPr>
        <p:spPr>
          <a:xfrm>
            <a:off x="5072843" y="4917306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78E15-C5F7-1F65-17CD-58F171DB115E}"/>
              </a:ext>
            </a:extLst>
          </p:cNvPr>
          <p:cNvSpPr txBox="1"/>
          <p:nvPr/>
        </p:nvSpPr>
        <p:spPr>
          <a:xfrm>
            <a:off x="6946684" y="3601654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559A87-3BC3-B2AA-44AF-C2C4D72E464A}"/>
              </a:ext>
            </a:extLst>
          </p:cNvPr>
          <p:cNvSpPr txBox="1"/>
          <p:nvPr/>
        </p:nvSpPr>
        <p:spPr>
          <a:xfrm>
            <a:off x="6960189" y="4571939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8CFB1-5F22-7B00-AF02-E2D62DCA8D79}"/>
              </a:ext>
            </a:extLst>
          </p:cNvPr>
          <p:cNvSpPr txBox="1"/>
          <p:nvPr/>
        </p:nvSpPr>
        <p:spPr>
          <a:xfrm>
            <a:off x="7586524" y="3649884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87710-6768-C542-7CB5-94CB0D2BC339}"/>
              </a:ext>
            </a:extLst>
          </p:cNvPr>
          <p:cNvSpPr txBox="1"/>
          <p:nvPr/>
        </p:nvSpPr>
        <p:spPr>
          <a:xfrm>
            <a:off x="7600028" y="4524962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BFD13-1CFB-6127-9243-505FC28DAD44}"/>
              </a:ext>
            </a:extLst>
          </p:cNvPr>
          <p:cNvSpPr txBox="1"/>
          <p:nvPr/>
        </p:nvSpPr>
        <p:spPr>
          <a:xfrm>
            <a:off x="8760110" y="3546738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0.1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D3D770-0C8E-DF87-7C74-1F0823724460}"/>
              </a:ext>
            </a:extLst>
          </p:cNvPr>
          <p:cNvSpPr txBox="1"/>
          <p:nvPr/>
        </p:nvSpPr>
        <p:spPr>
          <a:xfrm>
            <a:off x="8750459" y="475969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D918E3-CEFC-7440-02E1-CD54D4AE5686}"/>
              </a:ext>
            </a:extLst>
          </p:cNvPr>
          <p:cNvSpPr txBox="1"/>
          <p:nvPr/>
        </p:nvSpPr>
        <p:spPr>
          <a:xfrm>
            <a:off x="9834964" y="347468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0.3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8C7468-7B90-92E8-FB35-CBE8EA695E6D}"/>
              </a:ext>
            </a:extLst>
          </p:cNvPr>
          <p:cNvSpPr txBox="1"/>
          <p:nvPr/>
        </p:nvSpPr>
        <p:spPr>
          <a:xfrm>
            <a:off x="9847843" y="4315422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820BF8-7191-5FB8-B83A-80126B7D61CF}"/>
              </a:ext>
            </a:extLst>
          </p:cNvPr>
          <p:cNvSpPr txBox="1"/>
          <p:nvPr/>
        </p:nvSpPr>
        <p:spPr>
          <a:xfrm>
            <a:off x="10991521" y="373278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DEC0C0-FD1A-0482-4F8A-14209421976E}"/>
              </a:ext>
            </a:extLst>
          </p:cNvPr>
          <p:cNvSpPr txBox="1"/>
          <p:nvPr/>
        </p:nvSpPr>
        <p:spPr>
          <a:xfrm>
            <a:off x="11006327" y="4537269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09EAA3-F0E7-6520-D4FB-06284136A003}"/>
              </a:ext>
            </a:extLst>
          </p:cNvPr>
          <p:cNvSpPr txBox="1"/>
          <p:nvPr/>
        </p:nvSpPr>
        <p:spPr>
          <a:xfrm>
            <a:off x="1703135" y="6128032"/>
            <a:ext cx="3657598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BC3F08-13E7-A6D0-B22B-4BEA5A43A385}"/>
              </a:ext>
            </a:extLst>
          </p:cNvPr>
          <p:cNvSpPr txBox="1"/>
          <p:nvPr/>
        </p:nvSpPr>
        <p:spPr>
          <a:xfrm>
            <a:off x="7646615" y="6128032"/>
            <a:ext cx="3657598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83ABE7-EE29-9E85-73EC-CBC2F7EF9305}"/>
              </a:ext>
            </a:extLst>
          </p:cNvPr>
          <p:cNvSpPr txBox="1"/>
          <p:nvPr/>
        </p:nvSpPr>
        <p:spPr>
          <a:xfrm rot="16200000">
            <a:off x="-1271850" y="3930004"/>
            <a:ext cx="345352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Systolic BP (mmHg)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9F3272-9944-C7D6-EC7F-2460769E1475}"/>
              </a:ext>
            </a:extLst>
          </p:cNvPr>
          <p:cNvSpPr txBox="1"/>
          <p:nvPr/>
        </p:nvSpPr>
        <p:spPr>
          <a:xfrm rot="16200000">
            <a:off x="4628712" y="3930004"/>
            <a:ext cx="345352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Systolic BP (mmHg)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BFF76-0221-AD88-C8F9-853B332C6291}"/>
              </a:ext>
            </a:extLst>
          </p:cNvPr>
          <p:cNvGrpSpPr/>
          <p:nvPr/>
        </p:nvGrpSpPr>
        <p:grpSpPr>
          <a:xfrm>
            <a:off x="1289043" y="2582011"/>
            <a:ext cx="1848075" cy="779562"/>
            <a:chOff x="276939" y="302528"/>
            <a:chExt cx="1848075" cy="7795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DEB3D5-A58F-CBF7-2433-3260522583FE}"/>
                </a:ext>
              </a:extLst>
            </p:cNvPr>
            <p:cNvSpPr/>
            <p:nvPr/>
          </p:nvSpPr>
          <p:spPr bwMode="auto">
            <a:xfrm>
              <a:off x="276939" y="302528"/>
              <a:ext cx="1848075" cy="779562"/>
            </a:xfrm>
            <a:prstGeom prst="rect">
              <a:avLst/>
            </a:prstGeom>
            <a:solidFill>
              <a:srgbClr val="0000B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FBA3C2-530A-DD88-8386-2384A90F8316}"/>
                </a:ext>
              </a:extLst>
            </p:cNvPr>
            <p:cNvSpPr txBox="1"/>
            <p:nvPr/>
          </p:nvSpPr>
          <p:spPr>
            <a:xfrm>
              <a:off x="749901" y="312360"/>
              <a:ext cx="1375113" cy="727570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Placebo</a:t>
              </a:r>
            </a:p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Obicetrapib</a:t>
              </a:r>
              <a:endPara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DB55670-A45E-D595-2C08-E8227B717C9E}"/>
                </a:ext>
              </a:extLst>
            </p:cNvPr>
            <p:cNvGrpSpPr/>
            <p:nvPr/>
          </p:nvGrpSpPr>
          <p:grpSpPr>
            <a:xfrm>
              <a:off x="362847" y="406145"/>
              <a:ext cx="361361" cy="163950"/>
              <a:chOff x="92336" y="6272981"/>
              <a:chExt cx="511235" cy="23194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57D6A2-1A04-8F52-E525-5C58196583B3}"/>
                  </a:ext>
                </a:extLst>
              </p:cNvPr>
              <p:cNvSpPr/>
              <p:nvPr/>
            </p:nvSpPr>
            <p:spPr bwMode="auto">
              <a:xfrm>
                <a:off x="231979" y="6272981"/>
                <a:ext cx="231948" cy="2319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9F61E6-DB55-3723-ACF1-D852F32AC2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2336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BBE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B7C130-5C88-83FE-AFAD-26F91A9170C5}"/>
                </a:ext>
              </a:extLst>
            </p:cNvPr>
            <p:cNvGrpSpPr/>
            <p:nvPr/>
          </p:nvGrpSpPr>
          <p:grpSpPr>
            <a:xfrm>
              <a:off x="362846" y="808854"/>
              <a:ext cx="361361" cy="163950"/>
              <a:chOff x="1380362" y="6272981"/>
              <a:chExt cx="511235" cy="23194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ADD5503-2842-EFDF-7C11-FF1947828C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80362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029ADCB-31A6-770C-3F2B-DA77FE1352DA}"/>
                  </a:ext>
                </a:extLst>
              </p:cNvPr>
              <p:cNvSpPr/>
              <p:nvPr/>
            </p:nvSpPr>
            <p:spPr bwMode="auto">
              <a:xfrm>
                <a:off x="1508646" y="6272981"/>
                <a:ext cx="231948" cy="231948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E6E018-4E2E-9C04-B1F1-9F7050650267}"/>
              </a:ext>
            </a:extLst>
          </p:cNvPr>
          <p:cNvGrpSpPr/>
          <p:nvPr/>
        </p:nvGrpSpPr>
        <p:grpSpPr>
          <a:xfrm>
            <a:off x="7259975" y="2591843"/>
            <a:ext cx="1848075" cy="779562"/>
            <a:chOff x="276939" y="302528"/>
            <a:chExt cx="1848075" cy="7795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288498-DB34-3BAD-9F5A-5950894332F1}"/>
                </a:ext>
              </a:extLst>
            </p:cNvPr>
            <p:cNvSpPr/>
            <p:nvPr/>
          </p:nvSpPr>
          <p:spPr bwMode="auto">
            <a:xfrm>
              <a:off x="276939" y="302528"/>
              <a:ext cx="1848075" cy="779562"/>
            </a:xfrm>
            <a:prstGeom prst="rect">
              <a:avLst/>
            </a:prstGeom>
            <a:solidFill>
              <a:srgbClr val="0000B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92CDC2-3A12-8802-97EE-4A295E1406CE}"/>
                </a:ext>
              </a:extLst>
            </p:cNvPr>
            <p:cNvSpPr txBox="1"/>
            <p:nvPr/>
          </p:nvSpPr>
          <p:spPr>
            <a:xfrm>
              <a:off x="749901" y="312360"/>
              <a:ext cx="1375113" cy="727570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Placebo</a:t>
              </a:r>
            </a:p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Obicetrapib</a:t>
              </a:r>
              <a:endPara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FD75264-FF0D-DB65-95D0-195A63F2D528}"/>
                </a:ext>
              </a:extLst>
            </p:cNvPr>
            <p:cNvGrpSpPr/>
            <p:nvPr/>
          </p:nvGrpSpPr>
          <p:grpSpPr>
            <a:xfrm>
              <a:off x="362847" y="406145"/>
              <a:ext cx="361361" cy="163950"/>
              <a:chOff x="92336" y="6272981"/>
              <a:chExt cx="511235" cy="23194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2B1D4BD-2222-A0E7-C4A4-CA529AE2D52C}"/>
                  </a:ext>
                </a:extLst>
              </p:cNvPr>
              <p:cNvSpPr/>
              <p:nvPr/>
            </p:nvSpPr>
            <p:spPr bwMode="auto">
              <a:xfrm>
                <a:off x="231979" y="6272981"/>
                <a:ext cx="231948" cy="2319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F2F64C9-9E64-3995-047B-CE71BA7950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2336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BBE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A1F74D2-5242-3C39-836A-A739E3C568DB}"/>
                </a:ext>
              </a:extLst>
            </p:cNvPr>
            <p:cNvGrpSpPr/>
            <p:nvPr/>
          </p:nvGrpSpPr>
          <p:grpSpPr>
            <a:xfrm>
              <a:off x="362846" y="808854"/>
              <a:ext cx="361361" cy="163950"/>
              <a:chOff x="1380362" y="6272981"/>
              <a:chExt cx="511235" cy="23194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BB74D7C-B960-C9FD-CFAA-F518753731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80362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66320D-4D00-DDC8-6D88-C4275554C2F7}"/>
                  </a:ext>
                </a:extLst>
              </p:cNvPr>
              <p:cNvSpPr/>
              <p:nvPr/>
            </p:nvSpPr>
            <p:spPr bwMode="auto">
              <a:xfrm>
                <a:off x="1508646" y="6272981"/>
                <a:ext cx="231948" cy="231948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2939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40D3-F5EB-91CE-818F-FED91F49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5147E7-85F7-32B2-5F43-5D629259596B}"/>
              </a:ext>
            </a:extLst>
          </p:cNvPr>
          <p:cNvSpPr txBox="1">
            <a:spLocks/>
          </p:cNvSpPr>
          <p:nvPr/>
        </p:nvSpPr>
        <p:spPr>
          <a:xfrm>
            <a:off x="431800" y="1321195"/>
            <a:ext cx="11468100" cy="5168506"/>
          </a:xfrm>
          <a:prstGeom prst="rect">
            <a:avLst/>
          </a:prstGeom>
        </p:spPr>
        <p:txBody>
          <a:bodyPr/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  <a:spcAft>
                <a:spcPts val="3000"/>
              </a:spcAft>
            </a:pP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study evaluated the effect of </a:t>
            </a:r>
            <a:r>
              <a:rPr lang="en-US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obicetrapib</a:t>
            </a: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365 days,</a:t>
            </a:r>
            <a:b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effect of longer treatment requires further evaluation.</a:t>
            </a:r>
          </a:p>
          <a:p>
            <a:pPr>
              <a:spcAft>
                <a:spcPts val="3000"/>
              </a:spcAft>
            </a:pPr>
            <a:r>
              <a:rPr lang="en-US" sz="3000" kern="0" dirty="0">
                <a:effectLst/>
                <a:latin typeface="Arial" panose="020B0604020202020204" pitchFamily="34" charset="0"/>
              </a:rPr>
              <a:t>The Lp(a) lowering was observed in a cohort who were not required to have elevated levels at study entry.</a:t>
            </a:r>
          </a:p>
          <a:p>
            <a:pPr>
              <a:spcAft>
                <a:spcPts val="3000"/>
              </a:spcAft>
            </a:pPr>
            <a:r>
              <a:rPr lang="en-US" sz="3000" kern="0" dirty="0">
                <a:effectLst/>
                <a:latin typeface="Arial" panose="020B0604020202020204" pitchFamily="34" charset="0"/>
              </a:rPr>
              <a:t>Additional studies will evaluate the impact of </a:t>
            </a:r>
            <a:r>
              <a:rPr lang="en-US" sz="3000" kern="0" dirty="0" err="1">
                <a:effectLst/>
                <a:latin typeface="Arial" panose="020B0604020202020204" pitchFamily="34" charset="0"/>
              </a:rPr>
              <a:t>obicetrapib</a:t>
            </a:r>
            <a:r>
              <a:rPr lang="en-US" sz="3000" kern="0" dirty="0">
                <a:effectLst/>
                <a:latin typeface="Arial" panose="020B0604020202020204" pitchFamily="34" charset="0"/>
              </a:rPr>
              <a:t> in individuals with elevated Lp(a) levels.</a:t>
            </a:r>
          </a:p>
          <a:p>
            <a:pPr>
              <a:spcAft>
                <a:spcPts val="3000"/>
              </a:spcAft>
            </a:pPr>
            <a:r>
              <a:rPr lang="en-US" sz="3000" kern="0" dirty="0">
                <a:effectLst/>
                <a:latin typeface="Arial" panose="020B0604020202020204" pitchFamily="34" charset="0"/>
              </a:rPr>
              <a:t>Whether treatment with </a:t>
            </a:r>
            <a:r>
              <a:rPr lang="en-US" sz="3000" kern="0" dirty="0" err="1">
                <a:effectLst/>
                <a:latin typeface="Arial" panose="020B0604020202020204" pitchFamily="34" charset="0"/>
              </a:rPr>
              <a:t>obicetrapib</a:t>
            </a:r>
            <a:r>
              <a:rPr lang="en-US" sz="3000" kern="0" dirty="0">
                <a:effectLst/>
                <a:latin typeface="Arial" panose="020B0604020202020204" pitchFamily="34" charset="0"/>
              </a:rPr>
              <a:t> results in a reduction in cardiovascular events remains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6415842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E9F6-A27C-EE60-AE4E-679F8CCA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80416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CE0B-7D6A-BED7-B481-9A49B66F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48" y="1086196"/>
            <a:ext cx="11931805" cy="5340917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dirty="0" err="1"/>
              <a:t>Obicetrapib</a:t>
            </a:r>
            <a:r>
              <a:rPr lang="en-US" dirty="0"/>
              <a:t> reduced placebo-adjusted LDL-C 36.3% at day 84 and 41.5% at day 365 with &gt;50% reductions observed in 34% of patients </a:t>
            </a:r>
          </a:p>
          <a:p>
            <a:pPr>
              <a:spcAft>
                <a:spcPts val="2000"/>
              </a:spcAft>
            </a:pPr>
            <a:r>
              <a:rPr lang="en-US" dirty="0" err="1"/>
              <a:t>Obicetrapib</a:t>
            </a:r>
            <a:r>
              <a:rPr lang="en-US" dirty="0"/>
              <a:t> resulted in placebo-adjusted reductions in Lp(a) by 54.3%, independent of lowering atherogenic lipid parameters and raising HDL-C.</a:t>
            </a:r>
          </a:p>
          <a:p>
            <a:pPr>
              <a:spcAft>
                <a:spcPts val="2000"/>
              </a:spcAft>
            </a:pPr>
            <a:r>
              <a:rPr lang="en-US" dirty="0" err="1"/>
              <a:t>Obicetrapib</a:t>
            </a:r>
            <a:r>
              <a:rPr lang="en-US" dirty="0"/>
              <a:t> was well tolerated with no safety concerns.</a:t>
            </a:r>
          </a:p>
          <a:p>
            <a:pPr>
              <a:spcAft>
                <a:spcPts val="2000"/>
              </a:spcAft>
            </a:pPr>
            <a:r>
              <a:rPr lang="en-US" dirty="0"/>
              <a:t>The longer-term effect of </a:t>
            </a:r>
            <a:r>
              <a:rPr lang="en-US" dirty="0" err="1"/>
              <a:t>obicetrapib</a:t>
            </a:r>
            <a:r>
              <a:rPr lang="en-US" dirty="0"/>
              <a:t> on cardiovascular outcomes</a:t>
            </a:r>
            <a:br>
              <a:rPr lang="en-US" dirty="0"/>
            </a:br>
            <a:r>
              <a:rPr lang="en-US" dirty="0"/>
              <a:t>is currently being evaluated in the PREVAIL trial.</a:t>
            </a:r>
          </a:p>
          <a:p>
            <a:pPr>
              <a:spcAft>
                <a:spcPts val="2000"/>
              </a:spcAft>
            </a:pPr>
            <a:r>
              <a:rPr lang="en-US" dirty="0"/>
              <a:t>The findings suggest that </a:t>
            </a:r>
            <a:r>
              <a:rPr lang="en-US" dirty="0" err="1"/>
              <a:t>obicetrapib</a:t>
            </a:r>
            <a:r>
              <a:rPr lang="en-US" dirty="0"/>
              <a:t> has considerable promise as an approach to more </a:t>
            </a:r>
            <a:r>
              <a:rPr lang="en-US"/>
              <a:t>effective lipid </a:t>
            </a:r>
            <a:r>
              <a:rPr lang="en-US" dirty="0"/>
              <a:t>control in high CV risk patients. </a:t>
            </a:r>
          </a:p>
        </p:txBody>
      </p:sp>
    </p:spTree>
    <p:extLst>
      <p:ext uri="{BB962C8B-B14F-4D97-AF65-F5344CB8AC3E}">
        <p14:creationId xmlns:p14="http://schemas.microsoft.com/office/powerpoint/2010/main" val="1379751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E1EDE-91F3-6DC2-3BE7-93E2C39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1811"/>
            <a:ext cx="10363200" cy="804164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0CDBCA-60D5-E209-F044-9AE4EA8B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0435"/>
            <a:ext cx="11277601" cy="6641786"/>
          </a:xfrm>
        </p:spPr>
        <p:txBody>
          <a:bodyPr/>
          <a:lstStyle/>
          <a:p>
            <a:r>
              <a:rPr lang="en-US" sz="3600" dirty="0"/>
              <a:t>Research support: AstraZeneca, Amgen, Anthera,</a:t>
            </a:r>
            <a:br>
              <a:rPr lang="en-US" sz="3600" dirty="0"/>
            </a:br>
            <a:r>
              <a:rPr lang="en-US" sz="3600" dirty="0"/>
              <a:t>Eli Lilly, Esperion, Novartis, Cerenis, The Medicines Company, Resverlogix, InfraReDx, Roche, Sanofi-Regeneron and </a:t>
            </a:r>
            <a:r>
              <a:rPr lang="en-US" sz="3600" dirty="0" err="1"/>
              <a:t>LipoScience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Consulting and honoraria: AstraZeneca, Akcea, </a:t>
            </a:r>
            <a:br>
              <a:rPr lang="en-US" sz="3600" dirty="0"/>
            </a:br>
            <a:r>
              <a:rPr lang="en-US" sz="3600" dirty="0"/>
              <a:t>Eli Lilly, Anthera, </a:t>
            </a:r>
            <a:r>
              <a:rPr lang="en-US" sz="3600" dirty="0" err="1"/>
              <a:t>Omthera</a:t>
            </a:r>
            <a:r>
              <a:rPr lang="en-US" sz="3600" dirty="0"/>
              <a:t>, Merck, Takeda, </a:t>
            </a:r>
            <a:r>
              <a:rPr lang="en-US" sz="3600" dirty="0" err="1"/>
              <a:t>Resverlogix</a:t>
            </a:r>
            <a:r>
              <a:rPr lang="en-US" sz="3600" dirty="0"/>
              <a:t>, Sanofi-Regeneron, CSL Behring, Esperion, Boehringer Ingelheim,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Cyclarity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, Daiichi Sankyo, CSL Seqirus,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Vaxxinity</a:t>
            </a:r>
            <a:endParaRPr lang="en-US" sz="3600" dirty="0">
              <a:ea typeface="ＭＳ Ｐゴシック" charset="0"/>
              <a:cs typeface="ＭＳ Ｐゴシック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9271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414F-A5D0-9117-EC8D-5334F213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97D-23CA-6B4A-4345-785F548C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129665"/>
            <a:ext cx="11635740" cy="5521479"/>
          </a:xfrm>
        </p:spPr>
        <p:txBody>
          <a:bodyPr/>
          <a:lstStyle/>
          <a:p>
            <a:r>
              <a:rPr lang="en-US" sz="3600" dirty="0"/>
              <a:t>Heterozygous familial hypercholesterolemia (</a:t>
            </a:r>
            <a:r>
              <a:rPr lang="en-US" sz="3600" dirty="0" err="1"/>
              <a:t>HeFH</a:t>
            </a:r>
            <a:r>
              <a:rPr lang="en-US" sz="3600" dirty="0"/>
              <a:t>) is associated with an increased risk of premature CVD.</a:t>
            </a:r>
          </a:p>
          <a:p>
            <a:endParaRPr lang="en-US" sz="3600" dirty="0"/>
          </a:p>
          <a:p>
            <a:r>
              <a:rPr lang="en-US" sz="3600" dirty="0"/>
              <a:t>Many patients with </a:t>
            </a:r>
            <a:r>
              <a:rPr lang="en-US" sz="3600" dirty="0" err="1"/>
              <a:t>HeFH</a:t>
            </a:r>
            <a:r>
              <a:rPr lang="en-US" sz="3600" dirty="0"/>
              <a:t> fail to achieve LDL-C targets despite use of existing lipid lowering therapies. </a:t>
            </a:r>
          </a:p>
          <a:p>
            <a:endParaRPr lang="en-US" sz="3600" dirty="0"/>
          </a:p>
          <a:p>
            <a:r>
              <a:rPr lang="en-US" sz="3600" dirty="0" err="1"/>
              <a:t>Obicetrapib</a:t>
            </a:r>
            <a:r>
              <a:rPr lang="en-US" sz="3600" dirty="0"/>
              <a:t> is a cholesteryl ester transfer protein (CETP) inhibitor which reduces atherogenic lipid parameters and raises HDL-C when added to statins.</a:t>
            </a:r>
          </a:p>
        </p:txBody>
      </p:sp>
    </p:spTree>
    <p:extLst>
      <p:ext uri="{BB962C8B-B14F-4D97-AF65-F5344CB8AC3E}">
        <p14:creationId xmlns:p14="http://schemas.microsoft.com/office/powerpoint/2010/main" val="18331069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17CE-A6A7-7B90-FFB8-4AF835C0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C13DD-45AE-8DB5-9D49-0C40CB07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2454898"/>
            <a:ext cx="11354765" cy="23082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To evaluate the efficacy, safety and tolerability</a:t>
            </a:r>
            <a:br>
              <a:rPr lang="en-US" sz="3600" dirty="0"/>
            </a:br>
            <a:r>
              <a:rPr lang="en-US" sz="3600" dirty="0"/>
              <a:t>of </a:t>
            </a:r>
            <a:r>
              <a:rPr lang="en-US" sz="3600" dirty="0" err="1"/>
              <a:t>obicetrapib</a:t>
            </a:r>
            <a:r>
              <a:rPr lang="en-US" sz="3600" dirty="0"/>
              <a:t>, as an adjunct to maximally</a:t>
            </a:r>
            <a:br>
              <a:rPr lang="en-US" sz="3600" dirty="0"/>
            </a:br>
            <a:r>
              <a:rPr lang="en-US" sz="3600" dirty="0"/>
              <a:t>tolerated lipid-modifying therapies, in patients</a:t>
            </a:r>
            <a:br>
              <a:rPr lang="en-US" sz="3600" dirty="0"/>
            </a:br>
            <a:r>
              <a:rPr lang="en-US" sz="3600" dirty="0"/>
              <a:t>with </a:t>
            </a:r>
            <a:r>
              <a:rPr lang="en-US" sz="3600" dirty="0" err="1"/>
              <a:t>HeFH</a:t>
            </a:r>
            <a:r>
              <a:rPr lang="en-US" sz="3600" dirty="0"/>
              <a:t> and suboptimal LDL-C control.</a:t>
            </a:r>
          </a:p>
        </p:txBody>
      </p:sp>
    </p:spTree>
    <p:extLst>
      <p:ext uri="{BB962C8B-B14F-4D97-AF65-F5344CB8AC3E}">
        <p14:creationId xmlns:p14="http://schemas.microsoft.com/office/powerpoint/2010/main" val="17566493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ight Arrow 69">
            <a:extLst>
              <a:ext uri="{FF2B5EF4-FFF2-40B4-BE49-F238E27FC236}">
                <a16:creationId xmlns:a16="http://schemas.microsoft.com/office/drawing/2014/main" id="{7D711FFB-050D-192F-B9ED-44A7A9A3D57B}"/>
              </a:ext>
            </a:extLst>
          </p:cNvPr>
          <p:cNvSpPr/>
          <p:nvPr/>
        </p:nvSpPr>
        <p:spPr bwMode="auto">
          <a:xfrm>
            <a:off x="10049256" y="1839502"/>
            <a:ext cx="1487424" cy="606865"/>
          </a:xfrm>
          <a:prstGeom prst="rightArrow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F3225BBC-89A2-7688-87EB-7E9ADD14E460}"/>
              </a:ext>
            </a:extLst>
          </p:cNvPr>
          <p:cNvSpPr/>
          <p:nvPr/>
        </p:nvSpPr>
        <p:spPr bwMode="auto">
          <a:xfrm>
            <a:off x="10049256" y="2534446"/>
            <a:ext cx="1487424" cy="606865"/>
          </a:xfrm>
          <a:prstGeom prst="rightArrow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4D8F095C-621D-F55D-6E3A-2B4AFFE46D81}"/>
              </a:ext>
            </a:extLst>
          </p:cNvPr>
          <p:cNvSpPr/>
          <p:nvPr/>
        </p:nvSpPr>
        <p:spPr bwMode="auto">
          <a:xfrm>
            <a:off x="6833655" y="1839502"/>
            <a:ext cx="3450181" cy="60686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18A40-4CD3-22A0-59B1-78A346DF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768"/>
            <a:ext cx="10363200" cy="804164"/>
          </a:xfr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Study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362F97-E4D0-59D6-89AB-C12B41D8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" y="1173788"/>
            <a:ext cx="4306824" cy="46966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F200"/>
                </a:solidFill>
              </a:rPr>
              <a:t>Main Inclusion Criteria</a:t>
            </a:r>
          </a:p>
          <a:p>
            <a:pPr marL="117475" indent="-117475"/>
            <a:r>
              <a:rPr lang="en-US" sz="1700" dirty="0" err="1"/>
              <a:t>HeFH</a:t>
            </a:r>
            <a:r>
              <a:rPr lang="en-US" sz="1700" dirty="0"/>
              <a:t> diagnosed by</a:t>
            </a:r>
          </a:p>
          <a:p>
            <a:pPr marL="344488" lvl="1" indent="-173038"/>
            <a:r>
              <a:rPr lang="en-US" sz="1700" dirty="0"/>
              <a:t>Genetic confirmation</a:t>
            </a:r>
          </a:p>
          <a:p>
            <a:pPr marL="344488" lvl="1" indent="-173038"/>
            <a:r>
              <a:rPr lang="en-US" sz="1700" dirty="0"/>
              <a:t>WHO criteria / Dutch Clinical Network</a:t>
            </a:r>
          </a:p>
          <a:p>
            <a:pPr marL="344488" lvl="1" indent="-173038"/>
            <a:r>
              <a:rPr lang="en-US" sz="1700" dirty="0"/>
              <a:t>Simon Broome criteria</a:t>
            </a:r>
          </a:p>
          <a:p>
            <a:pPr marL="117475" indent="-117475"/>
            <a:r>
              <a:rPr lang="en-US" sz="1700" dirty="0"/>
              <a:t>On maximally tolerated lipid lowering therapy</a:t>
            </a:r>
          </a:p>
          <a:p>
            <a:pPr marL="117475" indent="-117475"/>
            <a:r>
              <a:rPr lang="en-US" sz="1700" dirty="0"/>
              <a:t>LDL-C ≥ 70mg/dL</a:t>
            </a:r>
          </a:p>
          <a:p>
            <a:pPr marL="117475" indent="-117475"/>
            <a:r>
              <a:rPr lang="en-US" sz="1700" dirty="0"/>
              <a:t>TG ≤ 400mg/dL</a:t>
            </a:r>
          </a:p>
          <a:p>
            <a:pPr marL="117475" indent="-117475"/>
            <a:endParaRPr lang="en-US" sz="1700" dirty="0"/>
          </a:p>
          <a:p>
            <a:pPr marL="0" indent="0">
              <a:buNone/>
            </a:pPr>
            <a:r>
              <a:rPr lang="en-US" sz="1700" b="1" dirty="0">
                <a:solidFill>
                  <a:srgbClr val="FFF200"/>
                </a:solidFill>
              </a:rPr>
              <a:t>Exclusion Criteria</a:t>
            </a:r>
          </a:p>
          <a:p>
            <a:pPr marL="117475" indent="-117475"/>
            <a:r>
              <a:rPr lang="en-US" sz="1700" dirty="0"/>
              <a:t>CV event in the last 3 months</a:t>
            </a:r>
          </a:p>
          <a:p>
            <a:pPr marL="117475" indent="-117475"/>
            <a:r>
              <a:rPr lang="en-US" sz="1700" dirty="0" err="1"/>
              <a:t>HoFH</a:t>
            </a:r>
            <a:endParaRPr lang="en-US" sz="1700" dirty="0"/>
          </a:p>
          <a:p>
            <a:pPr marL="117475" indent="-117475"/>
            <a:r>
              <a:rPr lang="en-US" sz="1700" dirty="0"/>
              <a:t>Uncontrolled hypertension</a:t>
            </a:r>
          </a:p>
          <a:p>
            <a:pPr marL="117475" indent="-117475"/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BF33E-0F2B-69EE-93E4-7818098EEBAB}"/>
              </a:ext>
            </a:extLst>
          </p:cNvPr>
          <p:cNvSpPr txBox="1"/>
          <p:nvPr/>
        </p:nvSpPr>
        <p:spPr>
          <a:xfrm>
            <a:off x="289362" y="5870426"/>
            <a:ext cx="11632557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Primary endpoint: percent change in LDL-C from baseline to day 84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Secondary endpoints: change in LDL-C at day 365 and changes in other lipid parameters and percent of patients achieving a LDL-C &lt;100 mg/dL at day 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0D2E0-F846-2C6C-E16C-FFA596097FC6}"/>
              </a:ext>
            </a:extLst>
          </p:cNvPr>
          <p:cNvSpPr txBox="1"/>
          <p:nvPr/>
        </p:nvSpPr>
        <p:spPr>
          <a:xfrm>
            <a:off x="4660604" y="1289407"/>
            <a:ext cx="6784635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200"/>
                </a:solidFill>
                <a:latin typeface="+mn-lt"/>
              </a:rPr>
              <a:t>Study Design: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Randomized, double-blind, placebo-controlled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9DDC1AF-E124-B5CC-5933-9CCF7BC41DAD}"/>
              </a:ext>
            </a:extLst>
          </p:cNvPr>
          <p:cNvSpPr txBox="1">
            <a:spLocks/>
          </p:cNvSpPr>
          <p:nvPr/>
        </p:nvSpPr>
        <p:spPr bwMode="auto">
          <a:xfrm>
            <a:off x="4651248" y="1973045"/>
            <a:ext cx="2218983" cy="13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117475" indent="-117475">
              <a:spcBef>
                <a:spcPts val="0"/>
              </a:spcBef>
            </a:pP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Patients (n=354)</a:t>
            </a:r>
          </a:p>
          <a:p>
            <a:pPr marL="117475" indent="-117475">
              <a:spcBef>
                <a:spcPts val="0"/>
              </a:spcBef>
            </a:pPr>
            <a:r>
              <a:rPr lang="en-US" sz="1600" kern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HeFH</a:t>
            </a:r>
            <a:endParaRPr lang="en-US" sz="1600" kern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17475" indent="-117475">
              <a:spcBef>
                <a:spcPts val="0"/>
              </a:spcBef>
            </a:pP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≥18 years</a:t>
            </a:r>
          </a:p>
          <a:p>
            <a:pPr marL="117475" indent="-117475">
              <a:spcBef>
                <a:spcPts val="0"/>
              </a:spcBef>
            </a:pP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Baseline LDL-C: </a:t>
            </a:r>
            <a:b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≥70 mg/dL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3055F05-F973-A5B2-EBA0-BDD841E7B2D6}"/>
              </a:ext>
            </a:extLst>
          </p:cNvPr>
          <p:cNvSpPr txBox="1">
            <a:spLocks/>
          </p:cNvSpPr>
          <p:nvPr/>
        </p:nvSpPr>
        <p:spPr bwMode="auto">
          <a:xfrm>
            <a:off x="6955574" y="1972987"/>
            <a:ext cx="2871177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kern="0" dirty="0" err="1"/>
              <a:t>Obicetrapib</a:t>
            </a:r>
            <a:r>
              <a:rPr lang="en-US" sz="1600" kern="0" dirty="0"/>
              <a:t> 10mg (n=236)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9E7473A-0105-A8F6-B26B-299FA00DC8DC}"/>
              </a:ext>
            </a:extLst>
          </p:cNvPr>
          <p:cNvSpPr txBox="1">
            <a:spLocks/>
          </p:cNvSpPr>
          <p:nvPr/>
        </p:nvSpPr>
        <p:spPr bwMode="auto">
          <a:xfrm>
            <a:off x="4776274" y="37099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kern="0" dirty="0"/>
              <a:t>Visit:</a:t>
            </a:r>
          </a:p>
          <a:p>
            <a:pPr marL="0" indent="0">
              <a:buNone/>
            </a:pPr>
            <a:r>
              <a:rPr lang="en-US" sz="1400" kern="0" dirty="0"/>
              <a:t>Days:</a:t>
            </a:r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0F03751B-BBC1-D42B-95F0-86A30760A98B}"/>
              </a:ext>
            </a:extLst>
          </p:cNvPr>
          <p:cNvSpPr txBox="1">
            <a:spLocks/>
          </p:cNvSpPr>
          <p:nvPr/>
        </p:nvSpPr>
        <p:spPr bwMode="auto">
          <a:xfrm>
            <a:off x="6163095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2</a:t>
            </a:r>
          </a:p>
          <a:p>
            <a:pPr marL="0" indent="0" algn="ctr">
              <a:buNone/>
            </a:pPr>
            <a:r>
              <a:rPr lang="en-US" sz="1400" kern="0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6FD095-30D5-3AF4-F411-767C324E0B3F}"/>
              </a:ext>
            </a:extLst>
          </p:cNvPr>
          <p:cNvSpPr/>
          <p:nvPr/>
        </p:nvSpPr>
        <p:spPr bwMode="auto">
          <a:xfrm>
            <a:off x="6498375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4E14690F-1CFD-1C51-6F82-7E0182F91BDE}"/>
              </a:ext>
            </a:extLst>
          </p:cNvPr>
          <p:cNvSpPr txBox="1">
            <a:spLocks/>
          </p:cNvSpPr>
          <p:nvPr/>
        </p:nvSpPr>
        <p:spPr bwMode="auto">
          <a:xfrm>
            <a:off x="5340154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1</a:t>
            </a:r>
          </a:p>
          <a:p>
            <a:pPr marL="0" indent="0" algn="ctr">
              <a:buNone/>
            </a:pPr>
            <a:r>
              <a:rPr lang="en-US" sz="1400" kern="0" dirty="0"/>
              <a:t>-14 to -1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FB76FA-F56B-2084-666E-CB12E64362EF}"/>
              </a:ext>
            </a:extLst>
          </p:cNvPr>
          <p:cNvSpPr/>
          <p:nvPr/>
        </p:nvSpPr>
        <p:spPr bwMode="auto">
          <a:xfrm>
            <a:off x="5675434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74BE71A6-F73C-D3A9-2519-44E209543645}"/>
              </a:ext>
            </a:extLst>
          </p:cNvPr>
          <p:cNvSpPr txBox="1">
            <a:spLocks/>
          </p:cNvSpPr>
          <p:nvPr/>
        </p:nvSpPr>
        <p:spPr bwMode="auto">
          <a:xfrm>
            <a:off x="7808976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4</a:t>
            </a:r>
          </a:p>
          <a:p>
            <a:pPr marL="0" indent="0" algn="ctr">
              <a:buNone/>
            </a:pPr>
            <a:r>
              <a:rPr lang="en-US" sz="1400" kern="0" dirty="0"/>
              <a:t>84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6766EE-0B9F-58C1-E162-F017D116FC80}"/>
              </a:ext>
            </a:extLst>
          </p:cNvPr>
          <p:cNvSpPr/>
          <p:nvPr/>
        </p:nvSpPr>
        <p:spPr bwMode="auto">
          <a:xfrm>
            <a:off x="8144256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C81F097F-D629-101E-E0B0-1262130C4707}"/>
              </a:ext>
            </a:extLst>
          </p:cNvPr>
          <p:cNvSpPr txBox="1">
            <a:spLocks/>
          </p:cNvSpPr>
          <p:nvPr/>
        </p:nvSpPr>
        <p:spPr bwMode="auto">
          <a:xfrm>
            <a:off x="6986036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3</a:t>
            </a:r>
          </a:p>
          <a:p>
            <a:pPr marL="0" indent="0" algn="ctr">
              <a:buNone/>
            </a:pPr>
            <a:r>
              <a:rPr lang="en-US" sz="1400" kern="0" dirty="0"/>
              <a:t>30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BE8D87-37B3-D85B-00D1-ADAF1C8BF3DE}"/>
              </a:ext>
            </a:extLst>
          </p:cNvPr>
          <p:cNvSpPr/>
          <p:nvPr/>
        </p:nvSpPr>
        <p:spPr bwMode="auto">
          <a:xfrm>
            <a:off x="7321316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4860A6-FF70-97E6-146E-2D48FDB81150}"/>
              </a:ext>
            </a:extLst>
          </p:cNvPr>
          <p:cNvCxnSpPr>
            <a:cxnSpLocks/>
          </p:cNvCxnSpPr>
          <p:nvPr/>
        </p:nvCxnSpPr>
        <p:spPr bwMode="auto">
          <a:xfrm>
            <a:off x="5766874" y="4299967"/>
            <a:ext cx="26365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DB5F14A0-692B-3745-86CC-E5DDDA58F7B6}"/>
              </a:ext>
            </a:extLst>
          </p:cNvPr>
          <p:cNvSpPr txBox="1">
            <a:spLocks/>
          </p:cNvSpPr>
          <p:nvPr/>
        </p:nvSpPr>
        <p:spPr bwMode="auto">
          <a:xfrm>
            <a:off x="9372639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6</a:t>
            </a:r>
          </a:p>
          <a:p>
            <a:pPr marL="0" indent="0" algn="ctr">
              <a:buNone/>
            </a:pPr>
            <a:r>
              <a:rPr lang="en-US" sz="1400" kern="0" dirty="0"/>
              <a:t>270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6C3E49-4991-A38D-0283-C368B498BCD9}"/>
              </a:ext>
            </a:extLst>
          </p:cNvPr>
          <p:cNvSpPr/>
          <p:nvPr/>
        </p:nvSpPr>
        <p:spPr bwMode="auto">
          <a:xfrm>
            <a:off x="9707919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306F309D-72F1-F6BF-8A02-64E1A4B4D784}"/>
              </a:ext>
            </a:extLst>
          </p:cNvPr>
          <p:cNvSpPr txBox="1">
            <a:spLocks/>
          </p:cNvSpPr>
          <p:nvPr/>
        </p:nvSpPr>
        <p:spPr bwMode="auto">
          <a:xfrm>
            <a:off x="8549698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5</a:t>
            </a:r>
          </a:p>
          <a:p>
            <a:pPr marL="0" indent="0" algn="ctr">
              <a:buNone/>
            </a:pPr>
            <a:r>
              <a:rPr lang="en-US" sz="1400" kern="0" dirty="0"/>
              <a:t>180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3F2098-1C3D-D51E-8F2B-EE9571686242}"/>
              </a:ext>
            </a:extLst>
          </p:cNvPr>
          <p:cNvSpPr/>
          <p:nvPr/>
        </p:nvSpPr>
        <p:spPr bwMode="auto">
          <a:xfrm>
            <a:off x="8884978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02730E93-2A3E-FACE-BA6B-26E66752A165}"/>
              </a:ext>
            </a:extLst>
          </p:cNvPr>
          <p:cNvSpPr txBox="1">
            <a:spLocks/>
          </p:cNvSpPr>
          <p:nvPr/>
        </p:nvSpPr>
        <p:spPr bwMode="auto">
          <a:xfrm>
            <a:off x="11018520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8</a:t>
            </a:r>
          </a:p>
          <a:p>
            <a:pPr marL="0" indent="0" algn="ctr">
              <a:buNone/>
            </a:pPr>
            <a:r>
              <a:rPr lang="en-US" sz="1400" kern="0" dirty="0"/>
              <a:t>+35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00957B-29E4-48AE-4F0D-3F89BB9BA268}"/>
              </a:ext>
            </a:extLst>
          </p:cNvPr>
          <p:cNvSpPr/>
          <p:nvPr/>
        </p:nvSpPr>
        <p:spPr bwMode="auto">
          <a:xfrm>
            <a:off x="11353800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DDF429D4-DFCB-5950-C084-71BBF14AE58A}"/>
              </a:ext>
            </a:extLst>
          </p:cNvPr>
          <p:cNvSpPr txBox="1">
            <a:spLocks/>
          </p:cNvSpPr>
          <p:nvPr/>
        </p:nvSpPr>
        <p:spPr bwMode="auto">
          <a:xfrm>
            <a:off x="10195580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7</a:t>
            </a:r>
          </a:p>
          <a:p>
            <a:pPr marL="0" indent="0" algn="ctr">
              <a:buNone/>
            </a:pPr>
            <a:r>
              <a:rPr lang="en-US" sz="1400" kern="0" dirty="0"/>
              <a:t>365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4A9FBE8-D7E7-E58C-9695-6B3437BA856B}"/>
              </a:ext>
            </a:extLst>
          </p:cNvPr>
          <p:cNvSpPr/>
          <p:nvPr/>
        </p:nvSpPr>
        <p:spPr bwMode="auto">
          <a:xfrm>
            <a:off x="10530860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AD6F3B-458C-0D67-F5BA-5204F5A23B10}"/>
              </a:ext>
            </a:extLst>
          </p:cNvPr>
          <p:cNvCxnSpPr>
            <a:cxnSpLocks/>
          </p:cNvCxnSpPr>
          <p:nvPr/>
        </p:nvCxnSpPr>
        <p:spPr bwMode="auto">
          <a:xfrm>
            <a:off x="8796586" y="4299967"/>
            <a:ext cx="26486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7">
            <a:extLst>
              <a:ext uri="{FF2B5EF4-FFF2-40B4-BE49-F238E27FC236}">
                <a16:creationId xmlns:a16="http://schemas.microsoft.com/office/drawing/2014/main" id="{E8255816-45BC-CC0E-B102-1B6234A10F8E}"/>
              </a:ext>
            </a:extLst>
          </p:cNvPr>
          <p:cNvSpPr txBox="1">
            <a:spLocks/>
          </p:cNvSpPr>
          <p:nvPr/>
        </p:nvSpPr>
        <p:spPr bwMode="auto">
          <a:xfrm>
            <a:off x="4625340" y="4440901"/>
            <a:ext cx="1004374" cy="30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kern="0" dirty="0"/>
              <a:t>Eligibility</a:t>
            </a:r>
          </a:p>
        </p:txBody>
      </p:sp>
      <p:sp>
        <p:nvSpPr>
          <p:cNvPr id="52" name="Content Placeholder 7">
            <a:extLst>
              <a:ext uri="{FF2B5EF4-FFF2-40B4-BE49-F238E27FC236}">
                <a16:creationId xmlns:a16="http://schemas.microsoft.com/office/drawing/2014/main" id="{158A4F3A-27CD-76AF-54E2-CF279B86ABA5}"/>
              </a:ext>
            </a:extLst>
          </p:cNvPr>
          <p:cNvSpPr txBox="1">
            <a:spLocks/>
          </p:cNvSpPr>
          <p:nvPr/>
        </p:nvSpPr>
        <p:spPr bwMode="auto">
          <a:xfrm>
            <a:off x="6230151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3" name="Content Placeholder 7">
            <a:extLst>
              <a:ext uri="{FF2B5EF4-FFF2-40B4-BE49-F238E27FC236}">
                <a16:creationId xmlns:a16="http://schemas.microsoft.com/office/drawing/2014/main" id="{A8BCC4F6-6248-526D-25D4-82F308BBE78B}"/>
              </a:ext>
            </a:extLst>
          </p:cNvPr>
          <p:cNvSpPr txBox="1">
            <a:spLocks/>
          </p:cNvSpPr>
          <p:nvPr/>
        </p:nvSpPr>
        <p:spPr bwMode="auto">
          <a:xfrm>
            <a:off x="7043967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4654E38F-5F47-3C3E-93AE-0170F555DC17}"/>
              </a:ext>
            </a:extLst>
          </p:cNvPr>
          <p:cNvSpPr txBox="1">
            <a:spLocks/>
          </p:cNvSpPr>
          <p:nvPr/>
        </p:nvSpPr>
        <p:spPr bwMode="auto">
          <a:xfrm>
            <a:off x="7876071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7" name="Content Placeholder 7">
            <a:extLst>
              <a:ext uri="{FF2B5EF4-FFF2-40B4-BE49-F238E27FC236}">
                <a16:creationId xmlns:a16="http://schemas.microsoft.com/office/drawing/2014/main" id="{6CE973F7-D0EF-CC8E-CBB6-A9828A99F0FA}"/>
              </a:ext>
            </a:extLst>
          </p:cNvPr>
          <p:cNvSpPr txBox="1">
            <a:spLocks/>
          </p:cNvSpPr>
          <p:nvPr/>
        </p:nvSpPr>
        <p:spPr bwMode="auto">
          <a:xfrm>
            <a:off x="8625879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8" name="Content Placeholder 7">
            <a:extLst>
              <a:ext uri="{FF2B5EF4-FFF2-40B4-BE49-F238E27FC236}">
                <a16:creationId xmlns:a16="http://schemas.microsoft.com/office/drawing/2014/main" id="{07F14F42-AC58-EC52-D0BD-A0A7BC46B806}"/>
              </a:ext>
            </a:extLst>
          </p:cNvPr>
          <p:cNvSpPr txBox="1">
            <a:spLocks/>
          </p:cNvSpPr>
          <p:nvPr/>
        </p:nvSpPr>
        <p:spPr bwMode="auto">
          <a:xfrm>
            <a:off x="9439695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9" name="Content Placeholder 7">
            <a:extLst>
              <a:ext uri="{FF2B5EF4-FFF2-40B4-BE49-F238E27FC236}">
                <a16:creationId xmlns:a16="http://schemas.microsoft.com/office/drawing/2014/main" id="{137C397E-F4AB-875C-E68B-50C7A28B4463}"/>
              </a:ext>
            </a:extLst>
          </p:cNvPr>
          <p:cNvSpPr txBox="1">
            <a:spLocks/>
          </p:cNvSpPr>
          <p:nvPr/>
        </p:nvSpPr>
        <p:spPr bwMode="auto">
          <a:xfrm>
            <a:off x="10271799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60" name="Content Placeholder 7">
            <a:extLst>
              <a:ext uri="{FF2B5EF4-FFF2-40B4-BE49-F238E27FC236}">
                <a16:creationId xmlns:a16="http://schemas.microsoft.com/office/drawing/2014/main" id="{71435503-3747-E470-AC8C-FEC3811DE5AE}"/>
              </a:ext>
            </a:extLst>
          </p:cNvPr>
          <p:cNvSpPr txBox="1">
            <a:spLocks/>
          </p:cNvSpPr>
          <p:nvPr/>
        </p:nvSpPr>
        <p:spPr bwMode="auto">
          <a:xfrm>
            <a:off x="11076471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DC6F60CF-ED80-9242-1534-A895C2936365}"/>
              </a:ext>
            </a:extLst>
          </p:cNvPr>
          <p:cNvSpPr/>
          <p:nvPr/>
        </p:nvSpPr>
        <p:spPr bwMode="auto">
          <a:xfrm>
            <a:off x="6833655" y="2534446"/>
            <a:ext cx="3450181" cy="6068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Content Placeholder 7">
            <a:extLst>
              <a:ext uri="{FF2B5EF4-FFF2-40B4-BE49-F238E27FC236}">
                <a16:creationId xmlns:a16="http://schemas.microsoft.com/office/drawing/2014/main" id="{8FF780FF-5949-AB0B-D88D-FAB5EA96F01C}"/>
              </a:ext>
            </a:extLst>
          </p:cNvPr>
          <p:cNvSpPr txBox="1">
            <a:spLocks/>
          </p:cNvSpPr>
          <p:nvPr/>
        </p:nvSpPr>
        <p:spPr bwMode="auto">
          <a:xfrm>
            <a:off x="6955574" y="2667931"/>
            <a:ext cx="2871177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Placebo (n=118)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898E405-9443-8FD9-42BF-1ECAF1100D3B}"/>
              </a:ext>
            </a:extLst>
          </p:cNvPr>
          <p:cNvCxnSpPr/>
          <p:nvPr/>
        </p:nvCxnSpPr>
        <p:spPr bwMode="auto">
          <a:xfrm>
            <a:off x="6806223" y="1839502"/>
            <a:ext cx="0" cy="13018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Content Placeholder 7">
            <a:extLst>
              <a:ext uri="{FF2B5EF4-FFF2-40B4-BE49-F238E27FC236}">
                <a16:creationId xmlns:a16="http://schemas.microsoft.com/office/drawing/2014/main" id="{C177685A-2186-0222-6F38-6D67FF44B3F5}"/>
              </a:ext>
            </a:extLst>
          </p:cNvPr>
          <p:cNvSpPr txBox="1">
            <a:spLocks/>
          </p:cNvSpPr>
          <p:nvPr/>
        </p:nvSpPr>
        <p:spPr bwMode="auto">
          <a:xfrm>
            <a:off x="10238271" y="1984562"/>
            <a:ext cx="1520913" cy="32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500" kern="0" dirty="0"/>
              <a:t>Safety FU</a:t>
            </a:r>
          </a:p>
        </p:txBody>
      </p:sp>
      <p:sp>
        <p:nvSpPr>
          <p:cNvPr id="67" name="Content Placeholder 7">
            <a:extLst>
              <a:ext uri="{FF2B5EF4-FFF2-40B4-BE49-F238E27FC236}">
                <a16:creationId xmlns:a16="http://schemas.microsoft.com/office/drawing/2014/main" id="{626663BB-8028-4633-A6D4-4FC847D568FC}"/>
              </a:ext>
            </a:extLst>
          </p:cNvPr>
          <p:cNvSpPr txBox="1">
            <a:spLocks/>
          </p:cNvSpPr>
          <p:nvPr/>
        </p:nvSpPr>
        <p:spPr bwMode="auto">
          <a:xfrm>
            <a:off x="10238271" y="2679506"/>
            <a:ext cx="1520913" cy="32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500" kern="0" dirty="0"/>
              <a:t>Safety FU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1CD83CA-E1F8-3C2C-F0D1-48323A94E29F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8083" y="5156381"/>
            <a:ext cx="0" cy="253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747C984-8E28-D0BE-4BDA-0A40F0851F78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6418" y="5156381"/>
            <a:ext cx="0" cy="253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50B16D2A-C1F0-F2F5-0432-8263C1A77E62}"/>
              </a:ext>
            </a:extLst>
          </p:cNvPr>
          <p:cNvSpPr/>
          <p:nvPr/>
        </p:nvSpPr>
        <p:spPr bwMode="auto">
          <a:xfrm>
            <a:off x="8830114" y="5409482"/>
            <a:ext cx="1962850" cy="253101"/>
          </a:xfrm>
          <a:prstGeom prst="rect">
            <a:avLst/>
          </a:prstGeom>
          <a:noFill/>
          <a:ln w="9525" cap="flat" cmpd="sng" algn="ctr">
            <a:solidFill>
              <a:srgbClr val="FFF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7A6F9B-1DEE-525A-EC41-FDBB3671E4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22338" y="5156381"/>
            <a:ext cx="0" cy="253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3C546EF8-258D-4AC2-E7E6-8CE12B761093}"/>
              </a:ext>
            </a:extLst>
          </p:cNvPr>
          <p:cNvSpPr/>
          <p:nvPr/>
        </p:nvSpPr>
        <p:spPr bwMode="auto">
          <a:xfrm>
            <a:off x="7793745" y="5409482"/>
            <a:ext cx="868676" cy="253101"/>
          </a:xfrm>
          <a:prstGeom prst="rect">
            <a:avLst/>
          </a:prstGeom>
          <a:noFill/>
          <a:ln w="9525" cap="flat" cmpd="sng" algn="ctr">
            <a:solidFill>
              <a:srgbClr val="FFF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C2CA452-01AA-8488-08DC-77B2106C08E9}"/>
              </a:ext>
            </a:extLst>
          </p:cNvPr>
          <p:cNvCxnSpPr>
            <a:cxnSpLocks/>
          </p:cNvCxnSpPr>
          <p:nvPr/>
        </p:nvCxnSpPr>
        <p:spPr bwMode="auto">
          <a:xfrm>
            <a:off x="5564175" y="4573707"/>
            <a:ext cx="38856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1C53203-4090-9F9E-3D3E-A18D6501DBFA}"/>
              </a:ext>
            </a:extLst>
          </p:cNvPr>
          <p:cNvCxnSpPr>
            <a:cxnSpLocks/>
          </p:cNvCxnSpPr>
          <p:nvPr/>
        </p:nvCxnSpPr>
        <p:spPr bwMode="auto">
          <a:xfrm>
            <a:off x="4513395" y="1434328"/>
            <a:ext cx="0" cy="3988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D541B5F-2612-B485-F5F6-89A4B03CB47D}"/>
              </a:ext>
            </a:extLst>
          </p:cNvPr>
          <p:cNvSpPr txBox="1">
            <a:spLocks/>
          </p:cNvSpPr>
          <p:nvPr/>
        </p:nvSpPr>
        <p:spPr bwMode="auto">
          <a:xfrm>
            <a:off x="7627331" y="5400137"/>
            <a:ext cx="1181131" cy="2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300" b="1" kern="0" dirty="0">
                <a:solidFill>
                  <a:srgbClr val="FFF2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1°endpoint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F93F62B-C55F-0653-DE44-7EDB905C9E0C}"/>
              </a:ext>
            </a:extLst>
          </p:cNvPr>
          <p:cNvSpPr txBox="1">
            <a:spLocks/>
          </p:cNvSpPr>
          <p:nvPr/>
        </p:nvSpPr>
        <p:spPr bwMode="auto">
          <a:xfrm>
            <a:off x="8998072" y="5400137"/>
            <a:ext cx="1624262" cy="2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300" b="1" kern="0" dirty="0">
                <a:solidFill>
                  <a:srgbClr val="FFF2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Key 2°endpoint</a:t>
            </a:r>
          </a:p>
        </p:txBody>
      </p:sp>
    </p:spTree>
    <p:extLst>
      <p:ext uri="{BB962C8B-B14F-4D97-AF65-F5344CB8AC3E}">
        <p14:creationId xmlns:p14="http://schemas.microsoft.com/office/powerpoint/2010/main" val="1897558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BDA8-7F77-EC4F-4333-EDE9EA65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0788"/>
            <a:ext cx="10363200" cy="804164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5E55A2-C7CA-B7D8-B707-BCA10A668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52655"/>
              </p:ext>
            </p:extLst>
          </p:nvPr>
        </p:nvGraphicFramePr>
        <p:xfrm>
          <a:off x="304800" y="971017"/>
          <a:ext cx="11593416" cy="570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9493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3124647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3029276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9567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Age (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56.6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57.0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23038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Females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55.1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53.0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6667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White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93.2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92.8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04466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BMI (kg/m</a:t>
                      </a:r>
                      <a:r>
                        <a:rPr lang="en-US" sz="26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29.6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29.3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23341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Diabetes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22.0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19.9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Statin use(%)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83.9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88.6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50312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High intensity statin use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67.8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78.8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Ezetimibe use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50.0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53.8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PCSK9 inhibitor use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22.6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14.0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61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6D04-506B-8290-2817-C8140114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Baseline Lipid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E7C9F-FB3D-A200-A684-C5750BB07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9507BD-4917-462C-264E-5BEFA448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75178"/>
              </p:ext>
            </p:extLst>
          </p:nvPr>
        </p:nvGraphicFramePr>
        <p:xfrm>
          <a:off x="526303" y="1266940"/>
          <a:ext cx="11208792" cy="5188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5673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3487474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3465645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126752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  <a:br>
                        <a:rPr lang="en-US" sz="2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9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br>
                        <a:rPr lang="en-US" sz="2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rgbClr val="FFC84F"/>
                          </a:solidFill>
                        </a:rPr>
                        <a:t>LDL-C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C84F"/>
                          </a:solidFill>
                        </a:rPr>
                        <a:t>119.9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C84F"/>
                          </a:solidFill>
                        </a:rPr>
                        <a:t>123.4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23038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Non-HDL-C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146.7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148.4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6667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Apolipoprotein B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105.3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107.2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23341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HDL-C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50.2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53.2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Triglycerides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139.9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133.6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>
                          <a:solidFill>
                            <a:schemeClr val="bg1"/>
                          </a:solidFill>
                        </a:rPr>
                        <a:t>Lp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(a) (nmol/L)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34.9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45.8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109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8F04-10C0-49FD-3369-8CE56547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3CCE-4054-D182-09EF-384CE7C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2826"/>
            <a:ext cx="10363200" cy="804164"/>
          </a:xfrm>
        </p:spPr>
        <p:txBody>
          <a:bodyPr/>
          <a:lstStyle/>
          <a:p>
            <a:r>
              <a:rPr lang="en-US" dirty="0"/>
              <a:t>Percent Change in LDL-C with </a:t>
            </a:r>
            <a:r>
              <a:rPr lang="en-US" dirty="0" err="1"/>
              <a:t>Obicetrapib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4EE87-3702-5099-C58C-F041C0E4290E}"/>
              </a:ext>
            </a:extLst>
          </p:cNvPr>
          <p:cNvSpPr txBox="1"/>
          <p:nvPr/>
        </p:nvSpPr>
        <p:spPr>
          <a:xfrm>
            <a:off x="7920991" y="1064050"/>
            <a:ext cx="3733798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LDL-C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617EC1-E51E-97AC-F755-5B5471FA4006}"/>
              </a:ext>
            </a:extLst>
          </p:cNvPr>
          <p:cNvSpPr txBox="1"/>
          <p:nvPr/>
        </p:nvSpPr>
        <p:spPr>
          <a:xfrm>
            <a:off x="1022189" y="2577172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4.0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FAC4C-61D5-4382-FC6C-9AF4F12A5F03}"/>
              </a:ext>
            </a:extLst>
          </p:cNvPr>
          <p:cNvSpPr txBox="1"/>
          <p:nvPr/>
        </p:nvSpPr>
        <p:spPr>
          <a:xfrm>
            <a:off x="1047501" y="489933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-39.6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5F4B7-488E-A637-1AAA-3D2F57825AFD}"/>
              </a:ext>
            </a:extLst>
          </p:cNvPr>
          <p:cNvSpPr txBox="1"/>
          <p:nvPr/>
        </p:nvSpPr>
        <p:spPr>
          <a:xfrm>
            <a:off x="1778012" y="280300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C7BD1-E066-2740-2E8F-DC64AB355FFF}"/>
              </a:ext>
            </a:extLst>
          </p:cNvPr>
          <p:cNvSpPr txBox="1"/>
          <p:nvPr/>
        </p:nvSpPr>
        <p:spPr>
          <a:xfrm>
            <a:off x="1778012" y="4749720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-36.1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AF630-4124-29D1-B678-1F94B509FB21}"/>
              </a:ext>
            </a:extLst>
          </p:cNvPr>
          <p:cNvSpPr txBox="1"/>
          <p:nvPr/>
        </p:nvSpPr>
        <p:spPr>
          <a:xfrm>
            <a:off x="3108869" y="2538712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5.9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4A5069-C191-7C7B-45D3-0FF51454FCCD}"/>
              </a:ext>
            </a:extLst>
          </p:cNvPr>
          <p:cNvSpPr txBox="1"/>
          <p:nvPr/>
        </p:nvSpPr>
        <p:spPr>
          <a:xfrm>
            <a:off x="3108869" y="4585899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-32.3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2CA96D-33B0-1B1C-C0FB-C9F8067EB605}"/>
              </a:ext>
            </a:extLst>
          </p:cNvPr>
          <p:cNvSpPr txBox="1"/>
          <p:nvPr/>
        </p:nvSpPr>
        <p:spPr>
          <a:xfrm>
            <a:off x="4355675" y="258059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4.8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A16714-EBFB-D772-8B39-2D9E648BFF93}"/>
              </a:ext>
            </a:extLst>
          </p:cNvPr>
          <p:cNvSpPr txBox="1"/>
          <p:nvPr/>
        </p:nvSpPr>
        <p:spPr>
          <a:xfrm>
            <a:off x="4355675" y="463831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-33.5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E9D0F-C636-2801-4724-D7631159C95C}"/>
              </a:ext>
            </a:extLst>
          </p:cNvPr>
          <p:cNvSpPr txBox="1"/>
          <p:nvPr/>
        </p:nvSpPr>
        <p:spPr>
          <a:xfrm>
            <a:off x="5690995" y="2348166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10.3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AF6787-F1E5-4212-A927-1BD49BCB2DDB}"/>
              </a:ext>
            </a:extLst>
          </p:cNvPr>
          <p:cNvSpPr txBox="1"/>
          <p:nvPr/>
        </p:nvSpPr>
        <p:spPr>
          <a:xfrm>
            <a:off x="5690995" y="4541115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C715A-3954-D22C-3DE7-FB2DC93E2541}"/>
              </a:ext>
            </a:extLst>
          </p:cNvPr>
          <p:cNvSpPr txBox="1"/>
          <p:nvPr/>
        </p:nvSpPr>
        <p:spPr>
          <a:xfrm>
            <a:off x="1120877" y="1150132"/>
            <a:ext cx="5496096" cy="438452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Change in LDL-C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6EB9D-FAC8-177A-81BC-83EAE17705B6}"/>
              </a:ext>
            </a:extLst>
          </p:cNvPr>
          <p:cNvSpPr txBox="1"/>
          <p:nvPr/>
        </p:nvSpPr>
        <p:spPr>
          <a:xfrm rot="16200000">
            <a:off x="5874210" y="3814368"/>
            <a:ext cx="3152802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LS Mean Change (%)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4A5FC3-D5FC-203B-7631-22B24CE2C8C6}"/>
              </a:ext>
            </a:extLst>
          </p:cNvPr>
          <p:cNvSpPr/>
          <p:nvPr/>
        </p:nvSpPr>
        <p:spPr bwMode="auto">
          <a:xfrm>
            <a:off x="2934200" y="5225468"/>
            <a:ext cx="3501293" cy="376897"/>
          </a:xfrm>
          <a:prstGeom prst="rect">
            <a:avLst/>
          </a:prstGeom>
          <a:solidFill>
            <a:srgbClr val="0000B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31522-6D3A-6B53-C3DC-82C084539457}"/>
              </a:ext>
            </a:extLst>
          </p:cNvPr>
          <p:cNvSpPr txBox="1"/>
          <p:nvPr/>
        </p:nvSpPr>
        <p:spPr>
          <a:xfrm>
            <a:off x="3407162" y="5235300"/>
            <a:ext cx="2849353" cy="346119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          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Obicetrapib</a:t>
            </a:r>
            <a:endParaRPr lang="en-US" sz="1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D884FCC-700B-191E-166D-B76857F00040}"/>
              </a:ext>
            </a:extLst>
          </p:cNvPr>
          <p:cNvGrpSpPr/>
          <p:nvPr/>
        </p:nvGrpSpPr>
        <p:grpSpPr>
          <a:xfrm>
            <a:off x="3020108" y="5329085"/>
            <a:ext cx="361361" cy="163950"/>
            <a:chOff x="92336" y="6272981"/>
            <a:chExt cx="511235" cy="23194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DA3B7E-C71D-CD5F-B9E0-D2A7FC9B8D27}"/>
                </a:ext>
              </a:extLst>
            </p:cNvPr>
            <p:cNvSpPr/>
            <p:nvPr/>
          </p:nvSpPr>
          <p:spPr bwMode="auto">
            <a:xfrm>
              <a:off x="231979" y="6272981"/>
              <a:ext cx="231948" cy="2319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875E6C-1E22-228A-C897-AACE6A5E1E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336" y="6388955"/>
              <a:ext cx="5112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8A8EB-7C81-E5FF-92FE-627D1290D076}"/>
              </a:ext>
            </a:extLst>
          </p:cNvPr>
          <p:cNvGrpSpPr/>
          <p:nvPr/>
        </p:nvGrpSpPr>
        <p:grpSpPr>
          <a:xfrm>
            <a:off x="4563771" y="5329085"/>
            <a:ext cx="361361" cy="163950"/>
            <a:chOff x="1380362" y="6272981"/>
            <a:chExt cx="511235" cy="2319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CDE390-A48B-A45F-6F41-AD1D73CF8C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0362" y="6388955"/>
              <a:ext cx="5112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6A03D3-5B5B-466A-B6C8-532C5BFA6A44}"/>
                </a:ext>
              </a:extLst>
            </p:cNvPr>
            <p:cNvSpPr/>
            <p:nvPr/>
          </p:nvSpPr>
          <p:spPr bwMode="auto">
            <a:xfrm>
              <a:off x="1508646" y="6272981"/>
              <a:ext cx="231948" cy="23194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85374D-36BC-E1F3-036B-7C330FD84FE7}"/>
              </a:ext>
            </a:extLst>
          </p:cNvPr>
          <p:cNvGrpSpPr/>
          <p:nvPr/>
        </p:nvGrpSpPr>
        <p:grpSpPr>
          <a:xfrm>
            <a:off x="226673" y="1874520"/>
            <a:ext cx="11958199" cy="4983481"/>
            <a:chOff x="226673" y="1874520"/>
            <a:chExt cx="11958199" cy="498348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003209-0259-487B-DFD7-BF9F0F5FD631}"/>
                </a:ext>
              </a:extLst>
            </p:cNvPr>
            <p:cNvGrpSpPr/>
            <p:nvPr/>
          </p:nvGrpSpPr>
          <p:grpSpPr>
            <a:xfrm>
              <a:off x="226673" y="1874520"/>
              <a:ext cx="11359536" cy="4983480"/>
              <a:chOff x="226673" y="1874520"/>
              <a:chExt cx="11359536" cy="49834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D6C2512-22C4-8410-48FA-9F94C0CC2C17}"/>
                  </a:ext>
                </a:extLst>
              </p:cNvPr>
              <p:cNvGrpSpPr/>
              <p:nvPr/>
            </p:nvGrpSpPr>
            <p:grpSpPr>
              <a:xfrm>
                <a:off x="629264" y="1874520"/>
                <a:ext cx="10956945" cy="4983480"/>
                <a:chOff x="629264" y="1874520"/>
                <a:chExt cx="10956945" cy="498348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32527F0-D871-049B-D794-592FCF706D7B}"/>
                    </a:ext>
                  </a:extLst>
                </p:cNvPr>
                <p:cNvGrpSpPr/>
                <p:nvPr/>
              </p:nvGrpSpPr>
              <p:grpSpPr>
                <a:xfrm>
                  <a:off x="629264" y="1874520"/>
                  <a:ext cx="10956945" cy="4983480"/>
                  <a:chOff x="629264" y="1874520"/>
                  <a:chExt cx="10956945" cy="4983480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41300B12-EDE1-5922-19EC-9820D2CBFE1E}"/>
                      </a:ext>
                    </a:extLst>
                  </p:cNvPr>
                  <p:cNvGrpSpPr/>
                  <p:nvPr/>
                </p:nvGrpSpPr>
                <p:grpSpPr>
                  <a:xfrm>
                    <a:off x="629264" y="1874520"/>
                    <a:ext cx="10956945" cy="4983480"/>
                    <a:chOff x="629264" y="2213152"/>
                    <a:chExt cx="10956945" cy="4291777"/>
                  </a:xfrm>
                </p:grpSpPr>
                <p:pic>
                  <p:nvPicPr>
                    <p:cNvPr id="29" name="Picture 28" descr="A graph with a blue background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CB615B85-784D-49EE-1269-8E18CFF89B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29264" y="2213152"/>
                      <a:ext cx="10956945" cy="38833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29798AEF-DEA8-94EA-AD93-48D5F5AB7F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1885" y="6128032"/>
                      <a:ext cx="4560426" cy="376897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lIns="68451" tIns="34226" rIns="68451" bIns="34226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0" hangingPunct="0">
                        <a:defRPr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Day</a:t>
                      </a:r>
                    </a:p>
                  </p:txBody>
                </p:sp>
              </p:grp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AE88CF-DFC3-1360-D8B7-8FB8F0B7E5FA}"/>
                      </a:ext>
                    </a:extLst>
                  </p:cNvPr>
                  <p:cNvSpPr txBox="1"/>
                  <p:nvPr/>
                </p:nvSpPr>
                <p:spPr>
                  <a:xfrm>
                    <a:off x="8644707" y="4898310"/>
                    <a:ext cx="92597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n-lt"/>
                      </a:rPr>
                      <a:t>-36.3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8C0E65E-053B-4D38-E320-BF82D4398E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1736" y="5232728"/>
                    <a:ext cx="92597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n-lt"/>
                      </a:rPr>
                      <a:t>-41.5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829A7BF-AB72-1F56-6E96-3B639BDCE5C6}"/>
                    </a:ext>
                  </a:extLst>
                </p:cNvPr>
                <p:cNvSpPr txBox="1"/>
                <p:nvPr/>
              </p:nvSpPr>
              <p:spPr>
                <a:xfrm>
                  <a:off x="8150296" y="5614383"/>
                  <a:ext cx="33392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+mn-lt"/>
                    </a:rPr>
                    <a:t>Both P&lt;0.0001 from baseline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975DD-BF04-197A-6692-753728CCD8AB}"/>
                  </a:ext>
                </a:extLst>
              </p:cNvPr>
              <p:cNvSpPr txBox="1"/>
              <p:nvPr/>
            </p:nvSpPr>
            <p:spPr>
              <a:xfrm rot="16200000">
                <a:off x="-1161279" y="3814368"/>
                <a:ext cx="3152802" cy="376897"/>
              </a:xfrm>
              <a:prstGeom prst="rect">
                <a:avLst/>
              </a:prstGeom>
              <a:noFill/>
              <a:effectLst/>
            </p:spPr>
            <p:txBody>
              <a:bodyPr wrap="square" lIns="68451" tIns="34226" rIns="68451" bIns="34226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Percent Change LDL-C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A5E162-11EB-FF6E-97A7-A5DC867F4CBC}"/>
                </a:ext>
              </a:extLst>
            </p:cNvPr>
            <p:cNvSpPr txBox="1"/>
            <p:nvPr/>
          </p:nvSpPr>
          <p:spPr>
            <a:xfrm>
              <a:off x="7624446" y="6420360"/>
              <a:ext cx="4560426" cy="437641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4499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D9A7-0FF6-DF4D-FA61-5EFACD20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2846"/>
            <a:ext cx="10363200" cy="804164"/>
          </a:xfrm>
        </p:spPr>
        <p:txBody>
          <a:bodyPr/>
          <a:lstStyle/>
          <a:p>
            <a:r>
              <a:rPr lang="en-US" dirty="0"/>
              <a:t>Individual Changes in LDL-C with Placebo and </a:t>
            </a:r>
            <a:r>
              <a:rPr lang="en-US" dirty="0" err="1"/>
              <a:t>Obicetrapib</a:t>
            </a:r>
            <a:r>
              <a:rPr lang="en-US" dirty="0"/>
              <a:t> at Day 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74F86-B1DF-F686-688D-306763118F8A}"/>
              </a:ext>
            </a:extLst>
          </p:cNvPr>
          <p:cNvSpPr txBox="1"/>
          <p:nvPr/>
        </p:nvSpPr>
        <p:spPr>
          <a:xfrm>
            <a:off x="914400" y="1533091"/>
            <a:ext cx="50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Placebo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623DF-1DEF-CE5C-C8BF-813366F254FC}"/>
              </a:ext>
            </a:extLst>
          </p:cNvPr>
          <p:cNvSpPr txBox="1"/>
          <p:nvPr/>
        </p:nvSpPr>
        <p:spPr>
          <a:xfrm>
            <a:off x="6960498" y="1535019"/>
            <a:ext cx="500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Obicetrapib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DDD04-C2D0-4782-C23B-6C5969F794F1}"/>
              </a:ext>
            </a:extLst>
          </p:cNvPr>
          <p:cNvSpPr txBox="1"/>
          <p:nvPr/>
        </p:nvSpPr>
        <p:spPr>
          <a:xfrm rot="16200000">
            <a:off x="4501481" y="3822140"/>
            <a:ext cx="3687097" cy="315342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Mean Change from Baseline (%)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8951-53BC-D90E-1AAF-C203D2A14C98}"/>
              </a:ext>
            </a:extLst>
          </p:cNvPr>
          <p:cNvSpPr txBox="1"/>
          <p:nvPr/>
        </p:nvSpPr>
        <p:spPr>
          <a:xfrm rot="16200000">
            <a:off x="-1578678" y="3822140"/>
            <a:ext cx="3687097" cy="315342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Mean Change from Baseline (%)</a:t>
            </a:r>
          </a:p>
        </p:txBody>
      </p:sp>
      <p:pic>
        <p:nvPicPr>
          <p:cNvPr id="7" name="Picture 6" descr="A blue and red graph&#10;&#10;Description automatically generated">
            <a:extLst>
              <a:ext uri="{FF2B5EF4-FFF2-40B4-BE49-F238E27FC236}">
                <a16:creationId xmlns:a16="http://schemas.microsoft.com/office/drawing/2014/main" id="{34961709-21A7-62F0-04C8-AEC96F34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9" y="2023110"/>
            <a:ext cx="11889299" cy="4251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A68AD-F5E4-2485-3895-B2FFC31EBFED}"/>
              </a:ext>
            </a:extLst>
          </p:cNvPr>
          <p:cNvSpPr txBox="1"/>
          <p:nvPr/>
        </p:nvSpPr>
        <p:spPr>
          <a:xfrm>
            <a:off x="858422" y="6303211"/>
            <a:ext cx="510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3% achieved LDL-C lowering &gt;50%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6B082-31CB-AB15-C33A-88D5313B22D8}"/>
              </a:ext>
            </a:extLst>
          </p:cNvPr>
          <p:cNvSpPr txBox="1"/>
          <p:nvPr/>
        </p:nvSpPr>
        <p:spPr>
          <a:xfrm>
            <a:off x="6790885" y="6305139"/>
            <a:ext cx="524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34% achieved LDL-C lowering &gt;50%</a:t>
            </a:r>
          </a:p>
        </p:txBody>
      </p:sp>
    </p:spTree>
    <p:extLst>
      <p:ext uri="{BB962C8B-B14F-4D97-AF65-F5344CB8AC3E}">
        <p14:creationId xmlns:p14="http://schemas.microsoft.com/office/powerpoint/2010/main" val="20946115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D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D symp September 2015_working template" id="{5BDFD5C0-CB58-453D-B04F-DD2E0841E429}" vid="{F0814D7E-E360-4328-A6B4-A8ECE0215E38}"/>
    </a:ext>
  </a:extLst>
</a:theme>
</file>

<file path=ppt/theme/theme3.xml><?xml version="1.0" encoding="utf-8"?>
<a:theme xmlns:a="http://schemas.openxmlformats.org/drawingml/2006/main" name="4_3_ESC_PPT_Light">
  <a:themeElements>
    <a:clrScheme name="ESC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29022</TotalTime>
  <Words>1297</Words>
  <Application>Microsoft Macintosh PowerPoint</Application>
  <PresentationFormat>Widescreen</PresentationFormat>
  <Paragraphs>320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Courier New</vt:lpstr>
      <vt:lpstr>Franklin Gothic Book</vt:lpstr>
      <vt:lpstr>Helvetica</vt:lpstr>
      <vt:lpstr>LucidaGrande</vt:lpstr>
      <vt:lpstr>Times</vt:lpstr>
      <vt:lpstr>Verdana</vt:lpstr>
      <vt:lpstr>Wingdings</vt:lpstr>
      <vt:lpstr>8_Blank Presentation</vt:lpstr>
      <vt:lpstr>EASD Theme</vt:lpstr>
      <vt:lpstr>4_3_ESC_PPT_Light</vt:lpstr>
      <vt:lpstr>Safety and Efficacy of Obicetrapib in Patients with Heterozygous Familial Hypercholesterolemia</vt:lpstr>
      <vt:lpstr>Disclosures</vt:lpstr>
      <vt:lpstr>Background</vt:lpstr>
      <vt:lpstr>Objective</vt:lpstr>
      <vt:lpstr>Study Design</vt:lpstr>
      <vt:lpstr>Demographics</vt:lpstr>
      <vt:lpstr>Baseline Lipid Parameters</vt:lpstr>
      <vt:lpstr>Percent Change in LDL-C with Obicetrapib</vt:lpstr>
      <vt:lpstr>Individual Changes in LDL-C with Placebo and Obicetrapib at Day 84</vt:lpstr>
      <vt:lpstr>Percent of Patients Achieving LDL-C Goals</vt:lpstr>
      <vt:lpstr>Percent Change in non-HDL-C and ApoB</vt:lpstr>
      <vt:lpstr>Percentage Change in HDL-C and Triglycerides</vt:lpstr>
      <vt:lpstr>Percent Change in LDL Particles and hsCRP</vt:lpstr>
      <vt:lpstr>Percent Changes in Lp(a)</vt:lpstr>
      <vt:lpstr>Safety and Tolerability</vt:lpstr>
      <vt:lpstr>Events of Special Interest</vt:lpstr>
      <vt:lpstr>No Significant Change in Blood Pressure with Obicetrapib</vt:lpstr>
      <vt:lpstr>Limitations</vt:lpstr>
      <vt:lpstr>Summary</vt:lpstr>
    </vt:vector>
  </TitlesOfParts>
  <Company>Cleveland Clinic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Nissen</dc:creator>
  <cp:keywords>v0.3</cp:keywords>
  <dc:description>Version with further edits from Laura</dc:description>
  <cp:lastModifiedBy>Stephen Nicholls</cp:lastModifiedBy>
  <cp:revision>734</cp:revision>
  <cp:lastPrinted>2024-10-10T14:14:26Z</cp:lastPrinted>
  <dcterms:created xsi:type="dcterms:W3CDTF">2003-07-22T15:43:03Z</dcterms:created>
  <dcterms:modified xsi:type="dcterms:W3CDTF">2024-11-17T16:43:08Z</dcterms:modified>
</cp:coreProperties>
</file>