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30"/>
  </p:notesMasterIdLst>
  <p:handoutMasterIdLst>
    <p:handoutMasterId r:id="rId31"/>
  </p:handoutMasterIdLst>
  <p:sldIdLst>
    <p:sldId id="433" r:id="rId4"/>
    <p:sldId id="432" r:id="rId5"/>
    <p:sldId id="1190" r:id="rId6"/>
    <p:sldId id="1172" r:id="rId7"/>
    <p:sldId id="1241" r:id="rId8"/>
    <p:sldId id="1240" r:id="rId9"/>
    <p:sldId id="1184" r:id="rId10"/>
    <p:sldId id="1186" r:id="rId11"/>
    <p:sldId id="1181" r:id="rId12"/>
    <p:sldId id="293" r:id="rId13"/>
    <p:sldId id="1187" r:id="rId14"/>
    <p:sldId id="1177" r:id="rId15"/>
    <p:sldId id="1178" r:id="rId16"/>
    <p:sldId id="294" r:id="rId17"/>
    <p:sldId id="258" r:id="rId18"/>
    <p:sldId id="1182" r:id="rId19"/>
    <p:sldId id="266" r:id="rId20"/>
    <p:sldId id="1179" r:id="rId21"/>
    <p:sldId id="1174" r:id="rId22"/>
    <p:sldId id="1188" r:id="rId23"/>
    <p:sldId id="1189" r:id="rId24"/>
    <p:sldId id="271" r:id="rId25"/>
    <p:sldId id="1185" r:id="rId26"/>
    <p:sldId id="301" r:id="rId27"/>
    <p:sldId id="272" r:id="rId28"/>
    <p:sldId id="273" r:id="rId29"/>
  </p:sldIdLst>
  <p:sldSz cx="9144000" cy="5143500" type="screen16x9"/>
  <p:notesSz cx="7086600" cy="93726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82B3A6-A2C3-2A80-1C25-D68FF1647FD8}" name="Rachel Moxham" initials="RM" userId="S::rmoxham@shockwavemedical.com::0f5eadb5-2812-4c2b-9568-b2c656b4de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32"/>
    <a:srgbClr val="002E4B"/>
    <a:srgbClr val="0A2D74"/>
    <a:srgbClr val="315575"/>
    <a:srgbClr val="4A5F6F"/>
    <a:srgbClr val="1D384C"/>
    <a:srgbClr val="FEB91A"/>
    <a:srgbClr val="203864"/>
    <a:srgbClr val="00206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86" y="102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Rajibul is working on checking the numbers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A72450-4431-4E88-A846-778AC4C5C45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1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Rajibul is working on checking the numbers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A72450-4431-4E88-A846-778AC4C5C45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5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32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arrows and </a:t>
            </a:r>
            <a:r>
              <a:rPr lang="en-US" err="1"/>
              <a:t>centre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CACA41-646B-4918-8AB0-1BBDD434414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0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CACA41-646B-4918-8AB0-1BBDD434414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8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CACA41-646B-4918-8AB0-1BBDD434414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0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Rajibul is working on checking the numbers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A72450-4431-4E88-A846-778AC4C5C45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E23A4-1B65-2776-9F46-AEB48C4E9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837" y="4714127"/>
            <a:ext cx="2347163" cy="377985"/>
          </a:xfrm>
          <a:prstGeom prst="rect">
            <a:avLst/>
          </a:prstGeom>
        </p:spPr>
      </p:pic>
      <p:pic>
        <p:nvPicPr>
          <p:cNvPr id="3" name="Picture 2" descr="PHRI_VisualIdentity_Primary_Colour.emf">
            <a:extLst>
              <a:ext uri="{FF2B5EF4-FFF2-40B4-BE49-F238E27FC236}">
                <a16:creationId xmlns:a16="http://schemas.microsoft.com/office/drawing/2014/main" id="{B1FA5D58-251A-0F4C-4364-EDCC83D09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01" y="0"/>
            <a:ext cx="2428799" cy="582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2" y="629367"/>
            <a:ext cx="7340600" cy="342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250" b="0" i="0" baseline="0">
                <a:solidFill>
                  <a:srgbClr val="1C4A7C"/>
                </a:solidFill>
                <a:latin typeface="Arial" panose="020B0604020202020204" pitchFamily="34" charset="0"/>
                <a:cs typeface="Verdana"/>
              </a:defRPr>
            </a:lvl1pPr>
          </a:lstStyle>
          <a:p>
            <a:endParaRPr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207011"/>
            <a:ext cx="7342632" cy="20774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0311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697D4-A91F-6B58-2F94-430FF1A53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837" y="4714127"/>
            <a:ext cx="2347163" cy="37798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States Capitol with a dome&#10;&#10;Description automatically generated">
            <a:extLst>
              <a:ext uri="{FF2B5EF4-FFF2-40B4-BE49-F238E27FC236}">
                <a16:creationId xmlns:a16="http://schemas.microsoft.com/office/drawing/2014/main" id="{F2F3B939-C4A2-6449-C469-46A53ADF6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551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559">
              <a:alpha val="6969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PHRI_VisualIdentity_Primary_Colour.emf">
            <a:extLst>
              <a:ext uri="{FF2B5EF4-FFF2-40B4-BE49-F238E27FC236}">
                <a16:creationId xmlns:a16="http://schemas.microsoft.com/office/drawing/2014/main" id="{2E47ECD5-BE68-660C-E4E1-692CA0B789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56" y="45115"/>
            <a:ext cx="2428799" cy="58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C148C4-63D1-A0AE-0AD5-AB81E8C684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6837" y="4714127"/>
            <a:ext cx="234716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8044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C2542-D479-83F1-8237-4F740BB072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96837" y="4714127"/>
            <a:ext cx="2347163" cy="377985"/>
          </a:xfrm>
          <a:prstGeom prst="rect">
            <a:avLst/>
          </a:prstGeom>
        </p:spPr>
      </p:pic>
      <p:pic>
        <p:nvPicPr>
          <p:cNvPr id="3" name="Picture 2" descr="PHRI_VisualIdentity_Primary_Colour.emf">
            <a:extLst>
              <a:ext uri="{FF2B5EF4-FFF2-40B4-BE49-F238E27FC236}">
                <a16:creationId xmlns:a16="http://schemas.microsoft.com/office/drawing/2014/main" id="{AF5B8661-8723-CE7A-7B43-931D6AA5BB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52" y="0"/>
            <a:ext cx="2163847" cy="51904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  <p:sldLayoutId id="2147483659" r:id="rId10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ejm.org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5" y="373156"/>
            <a:ext cx="8103401" cy="1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400" i="0" kern="0" dirty="0">
                <a:latin typeface="Aptos" panose="020B0004020202020204" pitchFamily="34" charset="0"/>
                <a:cs typeface="Calibri" panose="020F0502020204030204" pitchFamily="34" charset="0"/>
              </a:rPr>
              <a:t>Early and Long Term Colchicine After Acute Myocardial Infarction: CLEAR SYNERGY OASIS 9</a:t>
            </a:r>
          </a:p>
          <a:p>
            <a:pPr algn="l" eaLnBrk="1" hangingPunct="1"/>
            <a:endParaRPr lang="en-US" sz="44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3091098"/>
            <a:ext cx="7965357" cy="6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500" i="0" kern="0">
                <a:latin typeface="Aptos" panose="020B0004020202020204" pitchFamily="34" charset="0"/>
              </a:rPr>
              <a:t>Sanjit Jolly MD, MSc on behalf of CLEAR investigators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2540578"/>
            <a:ext cx="8103402" cy="6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endParaRPr lang="en-US" sz="2800" b="1" kern="0">
              <a:solidFill>
                <a:srgbClr val="FFC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14CCD-ACC1-B9F0-B01E-4A68D6068A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714" y="596453"/>
            <a:ext cx="9118286" cy="3906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80" y="318728"/>
            <a:ext cx="7769225" cy="566738"/>
          </a:xfrm>
        </p:spPr>
        <p:txBody>
          <a:bodyPr/>
          <a:lstStyle/>
          <a:p>
            <a:r>
              <a:rPr lang="en-US" dirty="0"/>
              <a:t>CLEAR Recruitment from 104 Sites in 14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829" y="1032937"/>
            <a:ext cx="213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>
                <a:solidFill>
                  <a:schemeClr val="bg1"/>
                </a:solidFill>
              </a:rPr>
              <a:t>North America</a:t>
            </a:r>
          </a:p>
          <a:p>
            <a:pPr algn="ctr"/>
            <a:r>
              <a:rPr lang="en-US" sz="2000" i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1060" y="935770"/>
            <a:ext cx="1069525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n-US" sz="2000" i="0">
                <a:solidFill>
                  <a:schemeClr val="bg1"/>
                </a:solidFill>
              </a:rPr>
              <a:t>Europe</a:t>
            </a:r>
          </a:p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n-US" sz="2000" i="0">
                <a:solidFill>
                  <a:schemeClr val="bg1"/>
                </a:solidFill>
              </a:rPr>
              <a:t>4715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6394" y="1507222"/>
            <a:ext cx="1496505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n-US" sz="2000" i="0">
                <a:solidFill>
                  <a:schemeClr val="bg1"/>
                </a:solidFill>
              </a:rPr>
              <a:t>Nepal</a:t>
            </a:r>
          </a:p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n-US" sz="2000" i="0">
                <a:solidFill>
                  <a:schemeClr val="bg1"/>
                </a:solidFill>
              </a:rPr>
              <a:t>123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85997" y="4066005"/>
            <a:ext cx="93159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7,062 patients randomized between February 2018 and November 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9CEDC-86C8-D8C2-5F3B-CAE774FADFEA}"/>
              </a:ext>
            </a:extLst>
          </p:cNvPr>
          <p:cNvSpPr/>
          <p:nvPr/>
        </p:nvSpPr>
        <p:spPr>
          <a:xfrm>
            <a:off x="7202899" y="3281003"/>
            <a:ext cx="1496505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n-US" sz="2000" i="0">
                <a:solidFill>
                  <a:schemeClr val="bg1"/>
                </a:solidFill>
              </a:rPr>
              <a:t>Australia</a:t>
            </a:r>
          </a:p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n-US" sz="2000" i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721F8-1CF9-CE47-BDB2-A673C7936424}"/>
              </a:ext>
            </a:extLst>
          </p:cNvPr>
          <p:cNvSpPr txBox="1"/>
          <p:nvPr/>
        </p:nvSpPr>
        <p:spPr>
          <a:xfrm>
            <a:off x="3272439" y="2159682"/>
            <a:ext cx="213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>
                <a:solidFill>
                  <a:schemeClr val="bg1"/>
                </a:solidFill>
              </a:rPr>
              <a:t>Egypt</a:t>
            </a:r>
          </a:p>
          <a:p>
            <a:pPr algn="ctr"/>
            <a:r>
              <a:rPr lang="en-US" sz="2000" i="0">
                <a:solidFill>
                  <a:schemeClr val="bg1"/>
                </a:solidFill>
              </a:rPr>
              <a:t>143</a:t>
            </a:r>
          </a:p>
        </p:txBody>
      </p:sp>
    </p:spTree>
    <p:extLst>
      <p:ext uri="{BB962C8B-B14F-4D97-AF65-F5344CB8AC3E}">
        <p14:creationId xmlns:p14="http://schemas.microsoft.com/office/powerpoint/2010/main" val="119277835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8B5D-0FA0-6EB6-D620-F95252D4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22432"/>
            <a:ext cx="7769225" cy="566738"/>
          </a:xfrm>
        </p:spPr>
        <p:txBody>
          <a:bodyPr/>
          <a:lstStyle/>
          <a:p>
            <a:r>
              <a:rPr lang="en-US" dirty="0"/>
              <a:t>Study Power and Follow Up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E65E-A998-3D9A-72C6-5B475FD3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58" y="887237"/>
            <a:ext cx="8248135" cy="30861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b="1" dirty="0"/>
              <a:t>Study power: </a:t>
            </a:r>
            <a:r>
              <a:rPr lang="en-US" sz="2000" dirty="0"/>
              <a:t>80% power for a 25% RRR for a 9% control event rate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Analysis: </a:t>
            </a:r>
            <a:r>
              <a:rPr lang="en-US" sz="2000" dirty="0"/>
              <a:t>Intention-to-treat Cox proportional hazards model</a:t>
            </a:r>
            <a:r>
              <a:rPr lang="en-CA" sz="2000" dirty="0"/>
              <a:t>, stratified by </a:t>
            </a:r>
            <a:r>
              <a:rPr lang="en-US" sz="2000" dirty="0"/>
              <a:t>STEMI vs. NSTEMI and spironolactone vs. placebo, accounting for competing risk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Sensitivity: </a:t>
            </a:r>
            <a:r>
              <a:rPr lang="en-US" sz="2000" dirty="0"/>
              <a:t>On treatment analysis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Follow up: </a:t>
            </a:r>
            <a:r>
              <a:rPr lang="en-US" sz="2000" dirty="0"/>
              <a:t>99.4% in both groups</a:t>
            </a:r>
          </a:p>
          <a:p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41307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</a:rPr>
              <a:t>Baseline  Characteristics</a:t>
            </a:r>
          </a:p>
        </p:txBody>
      </p:sp>
      <p:graphicFrame>
        <p:nvGraphicFramePr>
          <p:cNvPr id="2767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9738370"/>
              </p:ext>
            </p:extLst>
          </p:nvPr>
        </p:nvGraphicFramePr>
        <p:xfrm>
          <a:off x="800100" y="960120"/>
          <a:ext cx="7543800" cy="317756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231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Colchicine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N=3528</a:t>
                      </a:r>
                    </a:p>
                  </a:txBody>
                  <a:tcPr marL="63452" marR="63452" marT="34301" marB="34301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N=3534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Mean Age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60.6</a:t>
                      </a:r>
                    </a:p>
                  </a:txBody>
                  <a:tcPr marL="63452" marR="63452" marT="34301" marB="34301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60.7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STEMI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95.3%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94.8%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NSTEMI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Diabetes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 MI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8.8%</a:t>
                      </a:r>
                    </a:p>
                  </a:txBody>
                  <a:tcPr marL="63452" marR="63452" marT="34301" marB="34301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962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</a:rPr>
              <a:t>Medications at Discharge</a:t>
            </a:r>
          </a:p>
        </p:txBody>
      </p:sp>
      <p:graphicFrame>
        <p:nvGraphicFramePr>
          <p:cNvPr id="2767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887200"/>
              </p:ext>
            </p:extLst>
          </p:nvPr>
        </p:nvGraphicFramePr>
        <p:xfrm>
          <a:off x="796926" y="777229"/>
          <a:ext cx="7543800" cy="358904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231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Colchicine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N=3528</a:t>
                      </a:r>
                    </a:p>
                  </a:txBody>
                  <a:tcPr marL="63452" marR="63452" marT="34301" marB="34301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N=3534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Aspirin</a:t>
                      </a: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97.2%</a:t>
                      </a:r>
                    </a:p>
                  </a:txBody>
                  <a:tcPr marL="63452" marR="63452" marT="34301" marB="34301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Clopidogrel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41.9%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42.4%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Ticagrelor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45.7%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44.5%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PrasugreI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ACE or ARB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77.9%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78.3%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Statin</a:t>
                      </a: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96.6%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96.7%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613205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SLGT2 inhibitor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63452" marR="63452" marT="34301" marB="34301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4933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Initial PCI Procedure</a:t>
            </a:r>
          </a:p>
        </p:txBody>
      </p:sp>
      <p:graphicFrame>
        <p:nvGraphicFramePr>
          <p:cNvPr id="2767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5295590"/>
              </p:ext>
            </p:extLst>
          </p:nvPr>
        </p:nvGraphicFramePr>
        <p:xfrm>
          <a:off x="796926" y="777229"/>
          <a:ext cx="7543800" cy="358904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231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Colchicine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N=3528</a:t>
                      </a:r>
                    </a:p>
                  </a:txBody>
                  <a:tcPr marL="63452" marR="63452" marT="34301" marB="34301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N=3534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Bare metal stent</a:t>
                      </a: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63452" marR="63452" marT="34301" marB="34301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Drug-eluting stent</a:t>
                      </a: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95.8%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Angioplasty only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Number of stents (median)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Stent length (mm) mean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 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Stent diameter (mm) mean</a:t>
                      </a: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63452" marR="63452" marT="34301" marB="343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613205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Multivessel coronary disease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3452" marR="63452" marT="34301" marB="343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49.2%</a:t>
                      </a:r>
                    </a:p>
                  </a:txBody>
                  <a:tcPr marL="63452" marR="63452" marT="34301" marB="34301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49.3%</a:t>
                      </a:r>
                    </a:p>
                  </a:txBody>
                  <a:tcPr marL="63452" marR="63452" marT="34301" marB="34301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5609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D15CC25-BB54-8251-2425-04EAF4AA21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7015" y="190303"/>
            <a:ext cx="7654263" cy="4476157"/>
            <a:chOff x="1458" y="144"/>
            <a:chExt cx="7076" cy="4138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2B6BF93C-F8B9-9CC8-1627-49A9F398C6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21" y="144"/>
              <a:ext cx="4038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3998F60E-A47F-1C2E-4D43-4307CA87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44"/>
              <a:ext cx="4044" cy="4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Rectangle 6">
              <a:extLst>
                <a:ext uri="{FF2B5EF4-FFF2-40B4-BE49-F238E27FC236}">
                  <a16:creationId xmlns:a16="http://schemas.microsoft.com/office/drawing/2014/main" id="{396FED7E-DF59-C6D0-8C02-286CFE950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44"/>
              <a:ext cx="4044" cy="4038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Rectangle 7">
              <a:extLst>
                <a:ext uri="{FF2B5EF4-FFF2-40B4-BE49-F238E27FC236}">
                  <a16:creationId xmlns:a16="http://schemas.microsoft.com/office/drawing/2014/main" id="{40EE7AE8-FCB2-DCC7-AB44-D742D870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294"/>
              <a:ext cx="3720" cy="3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88048F26-948F-4E09-07D8-30757B224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6" y="793"/>
              <a:ext cx="27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Line 9">
              <a:extLst>
                <a:ext uri="{FF2B5EF4-FFF2-40B4-BE49-F238E27FC236}">
                  <a16:creationId xmlns:a16="http://schemas.microsoft.com/office/drawing/2014/main" id="{0750C726-87A7-B7FB-C819-56A70B670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793"/>
              <a:ext cx="0" cy="46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Line 10">
              <a:extLst>
                <a:ext uri="{FF2B5EF4-FFF2-40B4-BE49-F238E27FC236}">
                  <a16:creationId xmlns:a16="http://schemas.microsoft.com/office/drawing/2014/main" id="{B4B7990A-D674-1059-97FD-3E756825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6" y="1256"/>
              <a:ext cx="27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Line 11">
              <a:extLst>
                <a:ext uri="{FF2B5EF4-FFF2-40B4-BE49-F238E27FC236}">
                  <a16:creationId xmlns:a16="http://schemas.microsoft.com/office/drawing/2014/main" id="{3C0677CF-D942-B2BF-9C61-21ECCC233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" y="2836"/>
              <a:ext cx="276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Line 12">
              <a:extLst>
                <a:ext uri="{FF2B5EF4-FFF2-40B4-BE49-F238E27FC236}">
                  <a16:creationId xmlns:a16="http://schemas.microsoft.com/office/drawing/2014/main" id="{339DE645-1A2B-0B71-91F9-EA0C98B46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" y="2836"/>
              <a:ext cx="0" cy="20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Line 13">
              <a:extLst>
                <a:ext uri="{FF2B5EF4-FFF2-40B4-BE49-F238E27FC236}">
                  <a16:creationId xmlns:a16="http://schemas.microsoft.com/office/drawing/2014/main" id="{750BCB20-3937-4EEF-DE3F-F478C1D6A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" y="3040"/>
              <a:ext cx="276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Line 14">
              <a:extLst>
                <a:ext uri="{FF2B5EF4-FFF2-40B4-BE49-F238E27FC236}">
                  <a16:creationId xmlns:a16="http://schemas.microsoft.com/office/drawing/2014/main" id="{0A069502-112D-D79C-9FE9-41403A496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6" y="727"/>
              <a:ext cx="27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25C8A8D8-0DD6-6639-6145-8280F856D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727"/>
              <a:ext cx="0" cy="46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Line 16">
              <a:extLst>
                <a:ext uri="{FF2B5EF4-FFF2-40B4-BE49-F238E27FC236}">
                  <a16:creationId xmlns:a16="http://schemas.microsoft.com/office/drawing/2014/main" id="{F58BFB9C-18CA-D042-4450-7CCEB903B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6" y="1190"/>
              <a:ext cx="27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Line 17">
              <a:extLst>
                <a:ext uri="{FF2B5EF4-FFF2-40B4-BE49-F238E27FC236}">
                  <a16:creationId xmlns:a16="http://schemas.microsoft.com/office/drawing/2014/main" id="{E3DA0E59-5AB0-8728-CE93-66CB9B796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" y="2494"/>
              <a:ext cx="276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Line 18">
              <a:extLst>
                <a:ext uri="{FF2B5EF4-FFF2-40B4-BE49-F238E27FC236}">
                  <a16:creationId xmlns:a16="http://schemas.microsoft.com/office/drawing/2014/main" id="{4EBF24CE-F90A-9F0F-55F5-4824AC4AA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" y="2494"/>
              <a:ext cx="0" cy="19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Line 19">
              <a:extLst>
                <a:ext uri="{FF2B5EF4-FFF2-40B4-BE49-F238E27FC236}">
                  <a16:creationId xmlns:a16="http://schemas.microsoft.com/office/drawing/2014/main" id="{48CDC45C-1B4F-B678-2C1D-03F872EF0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" y="2692"/>
              <a:ext cx="276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20">
              <a:extLst>
                <a:ext uri="{FF2B5EF4-FFF2-40B4-BE49-F238E27FC236}">
                  <a16:creationId xmlns:a16="http://schemas.microsoft.com/office/drawing/2014/main" id="{F6F4D308-17BB-0BD4-9B9A-3230F46FE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1009"/>
              <a:ext cx="36" cy="36"/>
            </a:xfrm>
            <a:prstGeom prst="ellipse">
              <a:avLst/>
            </a:prstGeom>
            <a:noFill/>
            <a:ln w="9525" cap="rnd">
              <a:solidFill>
                <a:srgbClr val="0098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21">
              <a:extLst>
                <a:ext uri="{FF2B5EF4-FFF2-40B4-BE49-F238E27FC236}">
                  <a16:creationId xmlns:a16="http://schemas.microsoft.com/office/drawing/2014/main" id="{4AB20CBF-F400-4790-7242-459BE339C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" y="2920"/>
              <a:ext cx="36" cy="36"/>
            </a:xfrm>
            <a:prstGeom prst="ellipse">
              <a:avLst/>
            </a:prstGeom>
            <a:noFill/>
            <a:ln w="9525" cap="rnd">
              <a:solidFill>
                <a:srgbClr val="0098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22">
              <a:extLst>
                <a:ext uri="{FF2B5EF4-FFF2-40B4-BE49-F238E27FC236}">
                  <a16:creationId xmlns:a16="http://schemas.microsoft.com/office/drawing/2014/main" id="{1FB59C37-F114-44FC-520B-248756BDA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943"/>
              <a:ext cx="36" cy="36"/>
            </a:xfrm>
            <a:prstGeom prst="ellipse">
              <a:avLst/>
            </a:prstGeom>
            <a:noFill/>
            <a:ln w="9525" cap="rnd">
              <a:solidFill>
                <a:srgbClr val="CB4D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23">
              <a:extLst>
                <a:ext uri="{FF2B5EF4-FFF2-40B4-BE49-F238E27FC236}">
                  <a16:creationId xmlns:a16="http://schemas.microsoft.com/office/drawing/2014/main" id="{F8A73BAD-A957-3E5B-A028-C4DBE115B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2578"/>
              <a:ext cx="36" cy="36"/>
            </a:xfrm>
            <a:prstGeom prst="ellipse">
              <a:avLst/>
            </a:prstGeom>
            <a:noFill/>
            <a:ln w="9525" cap="rnd">
              <a:solidFill>
                <a:srgbClr val="CB4D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Line 24">
              <a:extLst>
                <a:ext uri="{FF2B5EF4-FFF2-40B4-BE49-F238E27FC236}">
                  <a16:creationId xmlns:a16="http://schemas.microsoft.com/office/drawing/2014/main" id="{E28A0A84-C83E-91E7-D4FE-7259DF60A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961"/>
              <a:ext cx="2710" cy="1635"/>
            </a:xfrm>
            <a:prstGeom prst="line">
              <a:avLst/>
            </a:prstGeom>
            <a:noFill/>
            <a:ln w="38100" cap="flat">
              <a:solidFill>
                <a:srgbClr val="CB4D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Line 25">
              <a:extLst>
                <a:ext uri="{FF2B5EF4-FFF2-40B4-BE49-F238E27FC236}">
                  <a16:creationId xmlns:a16="http://schemas.microsoft.com/office/drawing/2014/main" id="{F4591CCD-8BB2-A6B9-B556-974B1908E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" y="1027"/>
              <a:ext cx="2704" cy="1911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18ABE667-AED5-39A8-665E-4E4C44B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917"/>
              <a:ext cx="326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N=1248, LSM(95%CI)=10.0 (9.2, 10.9)</a:t>
              </a:r>
            </a:p>
          </p:txBody>
        </p: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702D098E-CE91-0F91-E0A4-B168FD0BD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" y="2822"/>
              <a:ext cx="321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N=1384, LSM (95%CI)=3.0 (2.6, 3.47)</a:t>
              </a:r>
            </a:p>
          </p:txBody>
        </p:sp>
        <p:sp>
          <p:nvSpPr>
            <p:cNvPr id="104" name="Rectangle 28">
              <a:extLst>
                <a:ext uri="{FF2B5EF4-FFF2-40B4-BE49-F238E27FC236}">
                  <a16:creationId xmlns:a16="http://schemas.microsoft.com/office/drawing/2014/main" id="{063ECBFD-7B2F-A13D-14EB-B5D622C76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598"/>
              <a:ext cx="324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CB4D42"/>
                  </a:solidFill>
                  <a:effectLst/>
                  <a:latin typeface="Arial" panose="020B0604020202020204" pitchFamily="34" charset="0"/>
                </a:rPr>
                <a:t>N=1244, LSM(95%CI)=10.3 (9.4, 11.1)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9BCFD37C-6F4D-F8C3-E911-384B84AB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1900"/>
              <a:ext cx="30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CB4D42"/>
                  </a:solidFill>
                  <a:effectLst/>
                  <a:latin typeface="Arial" panose="020B0604020202020204" pitchFamily="34" charset="0"/>
                </a:rPr>
                <a:t>N=1419, LSM(95%CI)=4.3 (3.9, 4.6)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Line 30">
              <a:extLst>
                <a:ext uri="{FF2B5EF4-FFF2-40B4-BE49-F238E27FC236}">
                  <a16:creationId xmlns:a16="http://schemas.microsoft.com/office/drawing/2014/main" id="{8351B4EA-C3CE-9F92-E8A3-8761E2FC4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6" y="324"/>
              <a:ext cx="0" cy="359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D416A5D8-EBE2-43F1-4B53-37CD9E0C0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3660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32">
              <a:extLst>
                <a:ext uri="{FF2B5EF4-FFF2-40B4-BE49-F238E27FC236}">
                  <a16:creationId xmlns:a16="http://schemas.microsoft.com/office/drawing/2014/main" id="{17FC264F-FBF0-22A9-A0C8-ED87FC3E6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3361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33">
              <a:extLst>
                <a:ext uri="{FF2B5EF4-FFF2-40B4-BE49-F238E27FC236}">
                  <a16:creationId xmlns:a16="http://schemas.microsoft.com/office/drawing/2014/main" id="{E4CF6D59-9631-3DB9-FC12-D709324B2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3102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34">
              <a:extLst>
                <a:ext uri="{FF2B5EF4-FFF2-40B4-BE49-F238E27FC236}">
                  <a16:creationId xmlns:a16="http://schemas.microsoft.com/office/drawing/2014/main" id="{979E08F0-16EA-BA8D-9CDD-FF98F5525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2831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35">
              <a:extLst>
                <a:ext uri="{FF2B5EF4-FFF2-40B4-BE49-F238E27FC236}">
                  <a16:creationId xmlns:a16="http://schemas.microsoft.com/office/drawing/2014/main" id="{E2ECA442-6D35-755E-0F0F-0D6F2DF7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561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36">
              <a:extLst>
                <a:ext uri="{FF2B5EF4-FFF2-40B4-BE49-F238E27FC236}">
                  <a16:creationId xmlns:a16="http://schemas.microsoft.com/office/drawing/2014/main" id="{76ADB847-E903-A291-A3F9-DDB295E7E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2296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37">
              <a:extLst>
                <a:ext uri="{FF2B5EF4-FFF2-40B4-BE49-F238E27FC236}">
                  <a16:creationId xmlns:a16="http://schemas.microsoft.com/office/drawing/2014/main" id="{E6C32F70-D0DA-1A99-B51D-E013E7874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2036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38">
              <a:extLst>
                <a:ext uri="{FF2B5EF4-FFF2-40B4-BE49-F238E27FC236}">
                  <a16:creationId xmlns:a16="http://schemas.microsoft.com/office/drawing/2014/main" id="{FF802A3C-58A1-702C-3928-6357E8436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1788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39">
              <a:extLst>
                <a:ext uri="{FF2B5EF4-FFF2-40B4-BE49-F238E27FC236}">
                  <a16:creationId xmlns:a16="http://schemas.microsoft.com/office/drawing/2014/main" id="{96DAB3F3-5906-6AFB-C8E6-0F7D4B427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1500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40">
              <a:extLst>
                <a:ext uri="{FF2B5EF4-FFF2-40B4-BE49-F238E27FC236}">
                  <a16:creationId xmlns:a16="http://schemas.microsoft.com/office/drawing/2014/main" id="{74419FCF-7F45-6301-DFC5-F67B0E096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1208"/>
              <a:ext cx="10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41">
              <a:extLst>
                <a:ext uri="{FF2B5EF4-FFF2-40B4-BE49-F238E27FC236}">
                  <a16:creationId xmlns:a16="http://schemas.microsoft.com/office/drawing/2014/main" id="{82264A84-C674-AC1F-ACE1-CFD1B45C0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937"/>
              <a:ext cx="21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42">
              <a:extLst>
                <a:ext uri="{FF2B5EF4-FFF2-40B4-BE49-F238E27FC236}">
                  <a16:creationId xmlns:a16="http://schemas.microsoft.com/office/drawing/2014/main" id="{A1A641AF-60E0-1F7E-D904-7F27CD5F3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667"/>
              <a:ext cx="19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43">
              <a:extLst>
                <a:ext uri="{FF2B5EF4-FFF2-40B4-BE49-F238E27FC236}">
                  <a16:creationId xmlns:a16="http://schemas.microsoft.com/office/drawing/2014/main" id="{46AF458A-30FA-A028-B38B-6780A371E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87"/>
              <a:ext cx="21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Line 44">
              <a:extLst>
                <a:ext uri="{FF2B5EF4-FFF2-40B4-BE49-F238E27FC236}">
                  <a16:creationId xmlns:a16="http://schemas.microsoft.com/office/drawing/2014/main" id="{5934B069-2232-DCED-D432-2C9745715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756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Line 45">
              <a:extLst>
                <a:ext uri="{FF2B5EF4-FFF2-40B4-BE49-F238E27FC236}">
                  <a16:creationId xmlns:a16="http://schemas.microsoft.com/office/drawing/2014/main" id="{5C649CDB-BA2E-F7A2-599C-86A660C93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479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0A6C1327-12A1-981C-2341-B82843061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209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Line 47">
              <a:extLst>
                <a:ext uri="{FF2B5EF4-FFF2-40B4-BE49-F238E27FC236}">
                  <a16:creationId xmlns:a16="http://schemas.microsoft.com/office/drawing/2014/main" id="{19AE3E4F-7922-BE0D-9497-4AC260426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938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Line 48">
              <a:extLst>
                <a:ext uri="{FF2B5EF4-FFF2-40B4-BE49-F238E27FC236}">
                  <a16:creationId xmlns:a16="http://schemas.microsoft.com/office/drawing/2014/main" id="{27E4573D-00A4-4CE9-28AD-75061BE07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668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Line 49">
              <a:extLst>
                <a:ext uri="{FF2B5EF4-FFF2-40B4-BE49-F238E27FC236}">
                  <a16:creationId xmlns:a16="http://schemas.microsoft.com/office/drawing/2014/main" id="{4AED669A-14DF-1EC0-9711-F98F24C7A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391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Line 50">
              <a:extLst>
                <a:ext uri="{FF2B5EF4-FFF2-40B4-BE49-F238E27FC236}">
                  <a16:creationId xmlns:a16="http://schemas.microsoft.com/office/drawing/2014/main" id="{61D243B4-996A-683E-C7C8-D768960A2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121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942D372A-39A8-6D68-5EDC-DE4B91147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851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Line 52">
              <a:extLst>
                <a:ext uri="{FF2B5EF4-FFF2-40B4-BE49-F238E27FC236}">
                  <a16:creationId xmlns:a16="http://schemas.microsoft.com/office/drawing/2014/main" id="{A2319308-7249-C613-54D1-9E8C7ABE7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574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Line 53">
              <a:extLst>
                <a:ext uri="{FF2B5EF4-FFF2-40B4-BE49-F238E27FC236}">
                  <a16:creationId xmlns:a16="http://schemas.microsoft.com/office/drawing/2014/main" id="{BF567E25-A732-96E9-9F47-F865A1EA6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304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Line 54">
              <a:extLst>
                <a:ext uri="{FF2B5EF4-FFF2-40B4-BE49-F238E27FC236}">
                  <a16:creationId xmlns:a16="http://schemas.microsoft.com/office/drawing/2014/main" id="{759F8F44-BBA2-84E0-FFE6-0BBE3440F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033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Line 55">
              <a:extLst>
                <a:ext uri="{FF2B5EF4-FFF2-40B4-BE49-F238E27FC236}">
                  <a16:creationId xmlns:a16="http://schemas.microsoft.com/office/drawing/2014/main" id="{60469ACD-C561-15DA-EFA5-B1B1C7EEC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763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Line 56">
              <a:extLst>
                <a:ext uri="{FF2B5EF4-FFF2-40B4-BE49-F238E27FC236}">
                  <a16:creationId xmlns:a16="http://schemas.microsoft.com/office/drawing/2014/main" id="{55CAB444-931B-7C40-AC77-244122D08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487"/>
              <a:ext cx="24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FC295F6F-DB14-3EED-1920-8B1DD21AF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3918"/>
              <a:ext cx="372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Line 58">
              <a:extLst>
                <a:ext uri="{FF2B5EF4-FFF2-40B4-BE49-F238E27FC236}">
                  <a16:creationId xmlns:a16="http://schemas.microsoft.com/office/drawing/2014/main" id="{3D4F2074-07F3-6585-A89F-DD2A27DEF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918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Line 59">
              <a:extLst>
                <a:ext uri="{FF2B5EF4-FFF2-40B4-BE49-F238E27FC236}">
                  <a16:creationId xmlns:a16="http://schemas.microsoft.com/office/drawing/2014/main" id="{6404E6A6-EF8F-B208-C4E5-A8F813CB0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8" y="3918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Rectangle 60">
              <a:extLst>
                <a:ext uri="{FF2B5EF4-FFF2-40B4-BE49-F238E27FC236}">
                  <a16:creationId xmlns:a16="http://schemas.microsoft.com/office/drawing/2014/main" id="{800624A0-3D26-F829-BB08-A3BB770E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3960"/>
              <a:ext cx="72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61">
              <a:extLst>
                <a:ext uri="{FF2B5EF4-FFF2-40B4-BE49-F238E27FC236}">
                  <a16:creationId xmlns:a16="http://schemas.microsoft.com/office/drawing/2014/main" id="{AF8509ED-93C8-3002-A5E0-0DDCF325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3960"/>
              <a:ext cx="68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Month 3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2">
              <a:extLst>
                <a:ext uri="{FF2B5EF4-FFF2-40B4-BE49-F238E27FC236}">
                  <a16:creationId xmlns:a16="http://schemas.microsoft.com/office/drawing/2014/main" id="{DCE87C62-1A8D-71AC-97D7-5D731049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997"/>
              <a:ext cx="103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Timepoint</a:t>
              </a:r>
            </a:p>
          </p:txBody>
        </p:sp>
        <p:sp>
          <p:nvSpPr>
            <p:cNvPr id="139" name="Rectangle 63">
              <a:extLst>
                <a:ext uri="{FF2B5EF4-FFF2-40B4-BE49-F238E27FC236}">
                  <a16:creationId xmlns:a16="http://schemas.microsoft.com/office/drawing/2014/main" id="{0B1D997C-1065-AA70-CFB0-C44D8B5FDB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60" y="1689"/>
              <a:ext cx="128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CRP (mg/L)</a:t>
              </a:r>
            </a:p>
          </p:txBody>
        </p:sp>
        <p:sp>
          <p:nvSpPr>
            <p:cNvPr id="140" name="Rectangle 65">
              <a:extLst>
                <a:ext uri="{FF2B5EF4-FFF2-40B4-BE49-F238E27FC236}">
                  <a16:creationId xmlns:a16="http://schemas.microsoft.com/office/drawing/2014/main" id="{5D17B0A0-4DD1-B14B-3EF3-AD18C66ED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3005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Oval 67">
              <a:extLst>
                <a:ext uri="{FF2B5EF4-FFF2-40B4-BE49-F238E27FC236}">
                  <a16:creationId xmlns:a16="http://schemas.microsoft.com/office/drawing/2014/main" id="{396990FC-90A1-9107-1DDC-CF7A7D36C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3080"/>
              <a:ext cx="36" cy="36"/>
            </a:xfrm>
            <a:prstGeom prst="ellipse">
              <a:avLst/>
            </a:prstGeom>
            <a:noFill/>
            <a:ln w="9525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Rectangle 69">
              <a:extLst>
                <a:ext uri="{FF2B5EF4-FFF2-40B4-BE49-F238E27FC236}">
                  <a16:creationId xmlns:a16="http://schemas.microsoft.com/office/drawing/2014/main" id="{9E076F8C-1D87-1DE0-1610-6C306CC66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167"/>
              <a:ext cx="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Oval 71">
              <a:extLst>
                <a:ext uri="{FF2B5EF4-FFF2-40B4-BE49-F238E27FC236}">
                  <a16:creationId xmlns:a16="http://schemas.microsoft.com/office/drawing/2014/main" id="{6DA4B49E-96FF-8DEC-3373-3A5F421C7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3465"/>
              <a:ext cx="36" cy="36"/>
            </a:xfrm>
            <a:prstGeom prst="ellipse">
              <a:avLst/>
            </a:prstGeom>
            <a:noFill/>
            <a:ln w="9525" cap="rnd">
              <a:solidFill>
                <a:srgbClr val="CB4D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Rectangle 73">
              <a:extLst>
                <a:ext uri="{FF2B5EF4-FFF2-40B4-BE49-F238E27FC236}">
                  <a16:creationId xmlns:a16="http://schemas.microsoft.com/office/drawing/2014/main" id="{E641AF89-8FD9-BEC3-A454-70F3C8A0E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305"/>
              <a:ext cx="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74">
              <a:extLst>
                <a:ext uri="{FF2B5EF4-FFF2-40B4-BE49-F238E27FC236}">
                  <a16:creationId xmlns:a16="http://schemas.microsoft.com/office/drawing/2014/main" id="{8C634B0F-C407-1DAD-A76A-3AE384DD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958"/>
              <a:ext cx="109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Colchicine</a:t>
              </a:r>
            </a:p>
          </p:txBody>
        </p:sp>
        <p:sp>
          <p:nvSpPr>
            <p:cNvPr id="148" name="Rectangle 75">
              <a:extLst>
                <a:ext uri="{FF2B5EF4-FFF2-40B4-BE49-F238E27FC236}">
                  <a16:creationId xmlns:a16="http://schemas.microsoft.com/office/drawing/2014/main" id="{2423ED77-768C-AE44-C26F-A507BA192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286"/>
              <a:ext cx="103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Placebo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B9989F-5F8E-6274-AD86-CC5C6E3886F8}"/>
              </a:ext>
            </a:extLst>
          </p:cNvPr>
          <p:cNvSpPr txBox="1"/>
          <p:nvPr/>
        </p:nvSpPr>
        <p:spPr>
          <a:xfrm>
            <a:off x="755848" y="27502"/>
            <a:ext cx="6576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0" dirty="0">
                <a:solidFill>
                  <a:schemeClr val="bg1"/>
                </a:solidFill>
              </a:rPr>
              <a:t>CRP was Significantly Reduced with Colchicine</a:t>
            </a:r>
            <a:endParaRPr lang="en-CA" sz="2200" i="0" dirty="0">
              <a:solidFill>
                <a:schemeClr val="bg1"/>
              </a:solidFill>
            </a:endParaRPr>
          </a:p>
        </p:txBody>
      </p:sp>
      <p:sp>
        <p:nvSpPr>
          <p:cNvPr id="150" name="Rectangle 27">
            <a:extLst>
              <a:ext uri="{FF2B5EF4-FFF2-40B4-BE49-F238E27FC236}">
                <a16:creationId xmlns:a16="http://schemas.microsoft.com/office/drawing/2014/main" id="{3E815781-E805-0E60-AD61-1C7FE3906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586" y="3784096"/>
            <a:ext cx="51955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0">
                <a:solidFill>
                  <a:schemeClr val="bg1"/>
                </a:solidFill>
                <a:latin typeface="Arial" charset="0"/>
              </a:rPr>
              <a:t>Mean Difference (95%CI) = </a:t>
            </a:r>
            <a:r>
              <a:rPr lang="en-US" sz="2000" i="0">
                <a:solidFill>
                  <a:schemeClr val="bg1"/>
                </a:solidFill>
                <a:latin typeface="Arial" charset="0"/>
              </a:rPr>
              <a:t>-1.3 ( -1.8, -0.7)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0" i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5" name="Line 25">
            <a:extLst>
              <a:ext uri="{FF2B5EF4-FFF2-40B4-BE49-F238E27FC236}">
                <a16:creationId xmlns:a16="http://schemas.microsoft.com/office/drawing/2014/main" id="{50B63E34-3056-4A23-8D76-E2CAB6151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3041" y="3363983"/>
            <a:ext cx="292065" cy="0"/>
          </a:xfrm>
          <a:prstGeom prst="line">
            <a:avLst/>
          </a:prstGeom>
          <a:noFill/>
          <a:ln w="3810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7" name="Line 25">
            <a:extLst>
              <a:ext uri="{FF2B5EF4-FFF2-40B4-BE49-F238E27FC236}">
                <a16:creationId xmlns:a16="http://schemas.microsoft.com/office/drawing/2014/main" id="{67C6E2B3-E664-2C5D-5460-D87E9C852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3041" y="3782695"/>
            <a:ext cx="292065" cy="0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00551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08EC08-FD88-B6E7-C86E-AA5B0C14D4C8}"/>
              </a:ext>
            </a:extLst>
          </p:cNvPr>
          <p:cNvSpPr txBox="1"/>
          <p:nvPr/>
        </p:nvSpPr>
        <p:spPr>
          <a:xfrm>
            <a:off x="148889" y="88641"/>
            <a:ext cx="858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bg1"/>
                </a:solidFill>
              </a:rPr>
              <a:t>Primary Outcome of CV Death, MI, Stroke of Ischemia Driven </a:t>
            </a:r>
          </a:p>
          <a:p>
            <a:r>
              <a:rPr lang="en-US" i="0" dirty="0">
                <a:solidFill>
                  <a:schemeClr val="bg1"/>
                </a:solidFill>
              </a:rPr>
              <a:t>Revascularization</a:t>
            </a:r>
          </a:p>
          <a:p>
            <a:endParaRPr lang="en-CA" i="0" dirty="0">
              <a:solidFill>
                <a:schemeClr val="bg2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9D7D8A-713B-A12E-D495-D199665F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88" y="373447"/>
            <a:ext cx="4460790" cy="4212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E7043C-FA04-67FE-10D1-38E5DC67C85A}"/>
              </a:ext>
            </a:extLst>
          </p:cNvPr>
          <p:cNvSpPr txBox="1"/>
          <p:nvPr/>
        </p:nvSpPr>
        <p:spPr>
          <a:xfrm>
            <a:off x="4741334" y="2572075"/>
            <a:ext cx="378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bg1"/>
                </a:solidFill>
              </a:rPr>
              <a:t>HR 0.99 95% CI 0.85-1.16, p=0.93 (649 primary outcome events)</a:t>
            </a:r>
            <a:endParaRPr lang="en-CA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3119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</a:rPr>
              <a:t>Primary Outcome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93594"/>
              </p:ext>
            </p:extLst>
          </p:nvPr>
        </p:nvGraphicFramePr>
        <p:xfrm>
          <a:off x="123568" y="569119"/>
          <a:ext cx="8921579" cy="3878580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363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8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Colchicine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(N=3528) (%)</a:t>
                      </a:r>
                      <a:endParaRPr lang="en-US" sz="1700" b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(N=3534) (%)</a:t>
                      </a:r>
                      <a:endParaRPr lang="en-US" sz="1700" b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effectLst/>
                        </a:rPr>
                        <a:t>HR</a:t>
                      </a:r>
                      <a:endParaRPr lang="en-US" sz="1700" b="0"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effectLst/>
                        </a:rPr>
                        <a:t>95% CI</a:t>
                      </a:r>
                      <a:endParaRPr lang="en-US" sz="1700" b="0"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effectLst/>
                        </a:rPr>
                        <a:t>p </a:t>
                      </a:r>
                      <a:endParaRPr lang="en-US" sz="1700" b="0"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>
                          <a:solidFill>
                            <a:schemeClr val="bg1"/>
                          </a:solidFill>
                          <a:effectLst/>
                        </a:rPr>
                        <a:t>CV death, MI, stroke or ischemia driven revascularization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9.1%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9.3%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0.99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0.85-1.16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0.93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     CV death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3.3%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3.2%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1.03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0.80-1.34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     MI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2.9%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3.1%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0.88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0.66-1.17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    Stroke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1.4%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1.2%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1.15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0.72-1.84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Ischemia driven   revascularization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4.6%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4.7%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1.01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0.81-1.17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CV death, MI or stroke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6.8%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7.1%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0.98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0.82-1.17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9954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All cause death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4.6%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5.1%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0.73-1.12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2742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Non-CV death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1.3%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1.9%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0.68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0.46-0.99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15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453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Treatment Analysis</a:t>
            </a:r>
            <a:endParaRPr lang="en-US" b="1" dirty="0"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79375"/>
              </p:ext>
            </p:extLst>
          </p:nvPr>
        </p:nvGraphicFramePr>
        <p:xfrm>
          <a:off x="108038" y="542049"/>
          <a:ext cx="8921576" cy="3878580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344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348033364"/>
                    </a:ext>
                  </a:extLst>
                </a:gridCol>
              </a:tblGrid>
              <a:tr h="5508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Colchicine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(N=3488) (%)</a:t>
                      </a:r>
                      <a:endParaRPr lang="en-US" sz="17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solidFill>
                            <a:schemeClr val="tx1"/>
                          </a:solidFill>
                          <a:effectLst/>
                        </a:rPr>
                        <a:t>(N=3492) (%)</a:t>
                      </a:r>
                      <a:endParaRPr lang="en-US" sz="17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effectLst/>
                        </a:rPr>
                        <a:t>HR</a:t>
                      </a:r>
                      <a:endParaRPr lang="en-US" sz="17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0">
                          <a:effectLst/>
                        </a:rPr>
                        <a:t>95% CI</a:t>
                      </a:r>
                      <a:endParaRPr lang="en-US" sz="17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>
                          <a:solidFill>
                            <a:schemeClr val="bg1"/>
                          </a:solidFill>
                          <a:effectLst/>
                        </a:rPr>
                        <a:t>CV death, MI, stroke or ischemia driven revascularization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7.5%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7.5%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0.99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0.85-1.16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     CV death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2.7%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2.5%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1.04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0.80-1.35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     MI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2.3%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2.4%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0.67-1.18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    Stroke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1.1%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1.0%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1.09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0.68-1.75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>
                          <a:solidFill>
                            <a:schemeClr val="bg1"/>
                          </a:solidFill>
                          <a:effectLst/>
                        </a:rPr>
                        <a:t>Ischemia driven revascularization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3.9%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3.8%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1.03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0.82-1.29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CV death, MI or stroke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5.5%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5.7%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0.97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0.81-1.16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9954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All cause death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3.4%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3.8%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0.70-1.15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2742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Non-CV death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0.7%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1.3%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0.71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effectLst/>
                        </a:rPr>
                        <a:t>0.49-1.04</a:t>
                      </a: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15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4557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Adverse Events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30368"/>
              </p:ext>
            </p:extLst>
          </p:nvPr>
        </p:nvGraphicFramePr>
        <p:xfrm>
          <a:off x="785306" y="1040198"/>
          <a:ext cx="7567040" cy="3063103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288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8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</a:rPr>
                        <a:t>Colchicine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</a:rPr>
                        <a:t>(N=3528) (%)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>
                          <a:solidFill>
                            <a:schemeClr val="tx1"/>
                          </a:solidFill>
                          <a:effectLst/>
                        </a:rPr>
                        <a:t>(N=3534) (%)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>
                          <a:effectLst/>
                        </a:rPr>
                        <a:t>p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6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>
                          <a:solidFill>
                            <a:schemeClr val="bg1"/>
                          </a:solidFill>
                          <a:effectLst/>
                        </a:rPr>
                        <a:t>Serious Adverse Events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6.7%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7.4%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0.22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kern="1200">
                          <a:solidFill>
                            <a:schemeClr val="bg1"/>
                          </a:solidFill>
                          <a:effectLst/>
                        </a:rPr>
                        <a:t>Adverse Events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31.9%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31.7%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0.86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kern="1200">
                          <a:solidFill>
                            <a:schemeClr val="bg1"/>
                          </a:solidFill>
                          <a:effectLst/>
                        </a:rPr>
                        <a:t>Serious Infection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2.5%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2.9%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0.85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Diarrhea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10.2%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6.6%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20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954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7082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02" y="820507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Within the prior 24 months, I have had a financial relationship with</a:t>
            </a:r>
            <a:br>
              <a:rPr lang="en-US" sz="2000"/>
            </a:br>
            <a:r>
              <a:rPr lang="en-US" sz="2000"/>
              <a:t>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43683"/>
              </p:ext>
            </p:extLst>
          </p:nvPr>
        </p:nvGraphicFramePr>
        <p:xfrm>
          <a:off x="669866" y="2072940"/>
          <a:ext cx="8486496" cy="29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800" u="sng">
                          <a:solidFill>
                            <a:schemeClr val="bg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800" u="sng" baseline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  <a:endParaRPr lang="en-US" sz="1800" u="sng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>
                          <a:solidFill>
                            <a:schemeClr val="bg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Boston Scientific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Consultant Fees/Honoraria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Teleflex, Asahi, Shockwave, </a:t>
                      </a:r>
                      <a:r>
                        <a:rPr lang="en-US" sz="1800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Abiomed</a:t>
                      </a:r>
                      <a:endParaRPr lang="en-US"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Individual Stock(s)/Stock Options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Royalties/Patent Beneficiary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Executive Role/Ownership Interest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Other Financial Benefit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4550" y="353476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Disclosure of Relevant Financial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1070135" y="4681835"/>
            <a:ext cx="655805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All relevant financial relationships have been mitigated.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Faculty disclosure information can be found on the app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6843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1CA28D80-27F2-DAFE-5667-1BB58F595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04" y="454719"/>
            <a:ext cx="7769225" cy="294458"/>
          </a:xfrm>
        </p:spPr>
        <p:txBody>
          <a:bodyPr/>
          <a:lstStyle/>
          <a:p>
            <a:pPr algn="ctr"/>
            <a:r>
              <a:rPr lang="en-US" sz="1800" dirty="0"/>
              <a:t>Forest Plot of Primary Outcome in Pre-Specified Subgroups (I)</a:t>
            </a:r>
            <a:endParaRPr lang="en-US" sz="18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B80F1-96F2-4B47-37AB-3732A0D49EB3}"/>
              </a:ext>
            </a:extLst>
          </p:cNvPr>
          <p:cNvSpPr txBox="1"/>
          <p:nvPr/>
        </p:nvSpPr>
        <p:spPr>
          <a:xfrm>
            <a:off x="275230" y="3953459"/>
            <a:ext cx="41903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baseline="0">
                <a:solidFill>
                  <a:srgbClr val="011D32"/>
                </a:solidFill>
                <a:latin typeface="Arial"/>
                <a:cs typeface="Arial"/>
              </a:rPr>
              <a:t>*HR at 1 year using a time-dependent Cox Model to account for the PH assumption violation.</a:t>
            </a:r>
            <a:endParaRPr lang="en-US" sz="1200" b="0" i="0">
              <a:solidFill>
                <a:srgbClr val="011D32"/>
              </a:solidFill>
              <a:cs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F20C7C3-2948-AA01-4628-1A3FD83C49A0}"/>
              </a:ext>
            </a:extLst>
          </p:cNvPr>
          <p:cNvSpPr txBox="1"/>
          <p:nvPr/>
        </p:nvSpPr>
        <p:spPr>
          <a:xfrm>
            <a:off x="2914403" y="6086928"/>
            <a:ext cx="719727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Arial"/>
              </a:rPr>
              <a:t>*HR at 1 year using a time-dependent Cox Model to account for the PH assumption violation.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D4FB4-5576-BD0A-863B-EEE8F00C5C8C}"/>
              </a:ext>
            </a:extLst>
          </p:cNvPr>
          <p:cNvSpPr txBox="1"/>
          <p:nvPr/>
        </p:nvSpPr>
        <p:spPr>
          <a:xfrm>
            <a:off x="7407233" y="3325090"/>
            <a:ext cx="23436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i="0">
                <a:solidFill>
                  <a:srgbClr val="011D32"/>
                </a:solidFill>
                <a:latin typeface="Arial"/>
                <a:cs typeface="Arial"/>
              </a:rPr>
              <a:t>*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D06336C-2753-214B-5831-5A32D093C1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9900" y="601663"/>
            <a:ext cx="8375650" cy="4014787"/>
            <a:chOff x="296" y="379"/>
            <a:chExt cx="5276" cy="252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2D83C05-7F77-AC20-B0B5-E051F729E5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6" y="379"/>
              <a:ext cx="5276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11D4D7F-9CE0-D624-0D12-86C740901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597"/>
              <a:ext cx="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E49AC6DF-9F38-8AB5-FC7E-14BBD75E1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815"/>
              <a:ext cx="50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Outcomes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1AFC13D-0102-3E3B-77FD-65C20C198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921"/>
              <a:ext cx="10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CVD/MI/Stroke/Revas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EC95453D-C766-E640-DA90-BCDA114DB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033"/>
              <a:ext cx="2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88B2379-18A8-64B7-07DB-68D70CBEA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150"/>
              <a:ext cx="4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Age&gt;= 65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AC500F2-C099-9027-1F14-24DCDE808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261"/>
              <a:ext cx="3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Age&lt;65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14BB2687-3590-6164-D452-B6BA4FE8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356"/>
              <a:ext cx="17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i="0" dirty="0">
                  <a:solidFill>
                    <a:srgbClr val="000000"/>
                  </a:solidFill>
                </a:rPr>
                <a:t>Sex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9F9AF044-7D35-4E63-754E-766651DD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479"/>
              <a:ext cx="3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Female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2C142D37-798D-615D-BE96-232220650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585"/>
              <a:ext cx="25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DAA40DCC-3766-ECCE-7FEB-DEA70E0F9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680"/>
              <a:ext cx="4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GFR level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AF8C5C1C-3B5D-CE9C-58CA-E69107633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803"/>
              <a:ext cx="4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GFR&gt;=60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2E8A39D8-0DAD-CE7F-36CC-B0B0AE782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909"/>
              <a:ext cx="4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GFR&lt;60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61612DE1-9EB8-130F-4022-E6D735862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2010"/>
              <a:ext cx="3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Region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EA85C611-65FB-6B90-3BFA-60F278F88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2127"/>
              <a:ext cx="6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North America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D0925096-1118-A0A6-45B3-4F363793A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2238"/>
              <a:ext cx="35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Europe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5ABE081E-BE05-31CA-4A6F-194547B30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2344"/>
              <a:ext cx="5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Other region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A9CE5DAF-F76C-18AA-2E8A-0D43391EF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597"/>
              <a:ext cx="5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Colchicine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471F63B5-190D-30EB-9FA5-84756E1D0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709"/>
              <a:ext cx="74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Count/Total (%)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F94E2E9A-E5EC-B8B7-3921-BE8B1DB2B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921"/>
              <a:ext cx="6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322/3528(9.1)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6C576B4F-7CF9-DEDC-0D47-30EA073EF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150"/>
              <a:ext cx="69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140/1185(11.8)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A4C77A60-9E9F-E23A-3474-4515A6150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261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182/2343(7.8)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C856FB0B-EED6-474A-C7F8-5869D32F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479"/>
              <a:ext cx="5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72/725(9.9)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E86E1617-CE57-0691-6941-06E20EACE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585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250/2803(8.9)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076C044-BAC1-533F-0C0D-79DD973D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803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266/3237(8.2)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82A9FEF-B4AE-EAC7-131E-DABE132B2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909"/>
              <a:ext cx="5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56/291(19.2)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5700B39E-AE81-0628-23DC-98A31AA58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2127"/>
              <a:ext cx="5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96/1010(9.5)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6816E144-6BDC-D8D6-4F81-BA69CDB83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2238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216/2356(9.2)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5D457068-19F7-71ED-B00E-8330E7871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2344"/>
              <a:ext cx="5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10/162(6.2)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CB55360C-0EDE-194E-F431-398F947E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597"/>
              <a:ext cx="5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Placebo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39E239DB-5B8E-A9CB-D90F-35B72D223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709"/>
              <a:ext cx="74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Count/Total (%)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1D1EC9BA-6490-406F-0262-2A8EB4501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921"/>
              <a:ext cx="6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327/3534(9.3)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9B9F83C8-8424-7455-34D6-AAE5FCD76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150"/>
              <a:ext cx="69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135/1214(11.1)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F84F76A8-51B2-B37C-B8B5-7AA53568E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1261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192/2320(8.3)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id="{5ECCE092-4CCF-A589-0BF6-11E0ABBD8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479"/>
              <a:ext cx="5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64/713(9.0)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601B6183-BB43-B51B-3B46-109605DB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1585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263/2821(9.3)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3A8DE00C-81FD-7B74-3EFF-C92E24E96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1803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279/3256(8.6)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F2A1B0BB-CC55-D57E-8516-3B972E8B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1909"/>
              <a:ext cx="5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48/278(17.3)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79F4114D-0916-90A2-CD50-7865F032D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2127"/>
              <a:ext cx="5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95/1012(9.4)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65A1B093-9532-B927-6138-C60AC2BC0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238"/>
              <a:ext cx="6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221/2359(9.4)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CAB107B2-00BF-E6B3-BF03-B82C4B04E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344"/>
              <a:ext cx="5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11/163(6.7)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id="{863B8C33-580A-33E2-9CAA-9754E858D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597"/>
              <a:ext cx="6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Hazard Ratio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6">
              <a:extLst>
                <a:ext uri="{FF2B5EF4-FFF2-40B4-BE49-F238E27FC236}">
                  <a16:creationId xmlns:a16="http://schemas.microsoft.com/office/drawing/2014/main" id="{12F069C6-8526-378E-44E5-A8180398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709"/>
              <a:ext cx="4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(95% CI)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713699DB-92A5-B430-1D13-FED73BEAC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921"/>
              <a:ext cx="72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0.98 (0.84-1.15)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id="{8923310C-7956-215C-A7AA-760E81C6F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150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1.06 (0.84-1.34)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9">
              <a:extLst>
                <a:ext uri="{FF2B5EF4-FFF2-40B4-BE49-F238E27FC236}">
                  <a16:creationId xmlns:a16="http://schemas.microsoft.com/office/drawing/2014/main" id="{5A9E2724-FB5E-7BAC-59DF-1806616E8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261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0.93 (0.76-1.14)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1A7286DC-CDD8-5734-47F1-E3CCB107A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479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1.12 (0.80-1.57)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1">
              <a:extLst>
                <a:ext uri="{FF2B5EF4-FFF2-40B4-BE49-F238E27FC236}">
                  <a16:creationId xmlns:a16="http://schemas.microsoft.com/office/drawing/2014/main" id="{253CF4E0-2621-10D6-73A7-0D9B09C0B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585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0.95 (0.80-1.13)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22C1FFE6-85FE-B759-8DE9-8B0F3D9D4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803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0.96 (0.81-1.13)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3">
              <a:extLst>
                <a:ext uri="{FF2B5EF4-FFF2-40B4-BE49-F238E27FC236}">
                  <a16:creationId xmlns:a16="http://schemas.microsoft.com/office/drawing/2014/main" id="{9F277C37-92E7-580B-CFE9-98AD36AE7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909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1.10 (0.75-1.62)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4">
              <a:extLst>
                <a:ext uri="{FF2B5EF4-FFF2-40B4-BE49-F238E27FC236}">
                  <a16:creationId xmlns:a16="http://schemas.microsoft.com/office/drawing/2014/main" id="{C13DCDB0-B9E4-BF5D-6A4C-21D828908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127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0.93 (0.11-7.66)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">
              <a:extLst>
                <a:ext uri="{FF2B5EF4-FFF2-40B4-BE49-F238E27FC236}">
                  <a16:creationId xmlns:a16="http://schemas.microsoft.com/office/drawing/2014/main" id="{2B40643C-142F-FBB7-85A6-D7027A6F0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238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0.97 (0.81-1.17)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id="{5FA03866-50FC-BA53-A633-8CE466D4A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344"/>
              <a:ext cx="7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0.90 (0.38-2.13)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7">
              <a:extLst>
                <a:ext uri="{FF2B5EF4-FFF2-40B4-BE49-F238E27FC236}">
                  <a16:creationId xmlns:a16="http://schemas.microsoft.com/office/drawing/2014/main" id="{45022B4F-4820-4162-7CC3-8819A3254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597"/>
              <a:ext cx="5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 value for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8">
              <a:extLst>
                <a:ext uri="{FF2B5EF4-FFF2-40B4-BE49-F238E27FC236}">
                  <a16:creationId xmlns:a16="http://schemas.microsoft.com/office/drawing/2014/main" id="{7BC3F3B4-509E-4A74-6978-FE65E762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709"/>
              <a:ext cx="5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Interaction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944240CE-1054-41B4-4C50-2BB61A63D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1033"/>
              <a:ext cx="2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0">
              <a:extLst>
                <a:ext uri="{FF2B5EF4-FFF2-40B4-BE49-F238E27FC236}">
                  <a16:creationId xmlns:a16="http://schemas.microsoft.com/office/drawing/2014/main" id="{A1C51F4C-6947-A83E-5C41-248A42DF9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1356"/>
              <a:ext cx="2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0.384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D8F9880A-34F3-DA69-CC82-174B7488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680"/>
              <a:ext cx="1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D55C8719-0E6D-E659-4EC2-DA126F023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2010"/>
              <a:ext cx="2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0.951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36EA491B-F903-98BC-B1B7-F2AFD502D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2" y="915"/>
              <a:ext cx="0" cy="15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41E155BE-1B13-0F29-3E70-B0B1AF2E6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434"/>
              <a:ext cx="60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7C7B987A-A27E-7773-9378-C4613D4DD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434"/>
              <a:ext cx="0" cy="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45619C81-6A57-1ADD-1CC3-5FDF3C0AB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2434"/>
              <a:ext cx="0" cy="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F120C936-A581-F717-42AC-FB97F8E2E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" y="2434"/>
              <a:ext cx="0" cy="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38E51C3B-9481-1CB7-2172-3F9053C1F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5" y="2434"/>
              <a:ext cx="0" cy="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2970B928-AA0E-6499-8A4F-258C5993D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2434"/>
              <a:ext cx="0" cy="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114BB379-A1D3-28E6-A96D-73EB89C31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5" y="2434"/>
              <a:ext cx="0" cy="5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Rectangle 71">
              <a:extLst>
                <a:ext uri="{FF2B5EF4-FFF2-40B4-BE49-F238E27FC236}">
                  <a16:creationId xmlns:a16="http://schemas.microsoft.com/office/drawing/2014/main" id="{FEED2921-AF2C-338A-8894-691316A47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562"/>
              <a:ext cx="10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2">
              <a:extLst>
                <a:ext uri="{FF2B5EF4-FFF2-40B4-BE49-F238E27FC236}">
                  <a16:creationId xmlns:a16="http://schemas.microsoft.com/office/drawing/2014/main" id="{3CF55D8F-43EE-DECE-96A6-0306C3A5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562"/>
              <a:ext cx="1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19FEB807-BBC4-84AB-31DA-ED030ED87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562"/>
              <a:ext cx="10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4">
              <a:extLst>
                <a:ext uri="{FF2B5EF4-FFF2-40B4-BE49-F238E27FC236}">
                  <a16:creationId xmlns:a16="http://schemas.microsoft.com/office/drawing/2014/main" id="{BD099296-20CE-8AAA-2FC9-DECC206D7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562"/>
              <a:ext cx="1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59B3872F-D48C-CB1F-F617-24AF2C25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562"/>
              <a:ext cx="10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id="{B2BD924A-CDFA-1A59-4458-175B545DD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2562"/>
              <a:ext cx="1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7">
              <a:extLst>
                <a:ext uri="{FF2B5EF4-FFF2-40B4-BE49-F238E27FC236}">
                  <a16:creationId xmlns:a16="http://schemas.microsoft.com/office/drawing/2014/main" id="{4426C0A9-A23A-7B79-3BA0-078360B9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674"/>
              <a:ext cx="5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HR (95% CI)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3D4674C2-107B-4CBF-8A9C-7FABB3592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960"/>
              <a:ext cx="73" cy="22"/>
            </a:xfrm>
            <a:custGeom>
              <a:avLst/>
              <a:gdLst>
                <a:gd name="T0" fmla="*/ 0 w 73"/>
                <a:gd name="T1" fmla="*/ 11 h 22"/>
                <a:gd name="T2" fmla="*/ 34 w 73"/>
                <a:gd name="T3" fmla="*/ 0 h 22"/>
                <a:gd name="T4" fmla="*/ 73 w 73"/>
                <a:gd name="T5" fmla="*/ 11 h 22"/>
                <a:gd name="T6" fmla="*/ 34 w 73"/>
                <a:gd name="T7" fmla="*/ 22 h 22"/>
                <a:gd name="T8" fmla="*/ 0 w 7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0" y="11"/>
                  </a:moveTo>
                  <a:lnTo>
                    <a:pt x="34" y="0"/>
                  </a:lnTo>
                  <a:lnTo>
                    <a:pt x="73" y="11"/>
                  </a:lnTo>
                  <a:lnTo>
                    <a:pt x="34" y="2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F7D53ED2-0D3F-CFC8-EC1F-56A330CD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960"/>
              <a:ext cx="73" cy="22"/>
            </a:xfrm>
            <a:custGeom>
              <a:avLst/>
              <a:gdLst>
                <a:gd name="T0" fmla="*/ 0 w 13"/>
                <a:gd name="T1" fmla="*/ 2 h 4"/>
                <a:gd name="T2" fmla="*/ 6 w 13"/>
                <a:gd name="T3" fmla="*/ 0 h 4"/>
                <a:gd name="T4" fmla="*/ 13 w 13"/>
                <a:gd name="T5" fmla="*/ 2 h 4"/>
                <a:gd name="T6" fmla="*/ 6 w 13"/>
                <a:gd name="T7" fmla="*/ 4 h 4"/>
                <a:gd name="T8" fmla="*/ 0 w 1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2"/>
                  </a:moveTo>
                  <a:lnTo>
                    <a:pt x="6" y="0"/>
                  </a:lnTo>
                  <a:lnTo>
                    <a:pt x="13" y="2"/>
                  </a:lnTo>
                  <a:lnTo>
                    <a:pt x="6" y="4"/>
                  </a:lnTo>
                  <a:lnTo>
                    <a:pt x="0" y="2"/>
                  </a:lnTo>
                </a:path>
              </a:pathLst>
            </a:cu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Line 80">
              <a:extLst>
                <a:ext uri="{FF2B5EF4-FFF2-40B4-BE49-F238E27FC236}">
                  <a16:creationId xmlns:a16="http://schemas.microsoft.com/office/drawing/2014/main" id="{4C9B74EE-1F56-E664-7E10-89AB95F4F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3" y="1189"/>
              <a:ext cx="123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Rectangle 81">
              <a:extLst>
                <a:ext uri="{FF2B5EF4-FFF2-40B4-BE49-F238E27FC236}">
                  <a16:creationId xmlns:a16="http://schemas.microsoft.com/office/drawing/2014/main" id="{09FE88B0-375B-3370-CB1A-4F14EB31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1177"/>
              <a:ext cx="22" cy="23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54DEA7E1-ECFA-D414-ADBB-4362134C8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1177"/>
              <a:ext cx="22" cy="23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82EF90F0-DB3B-9519-F5F5-BD7A35918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95"/>
              <a:ext cx="90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Rectangle 84">
              <a:extLst>
                <a:ext uri="{FF2B5EF4-FFF2-40B4-BE49-F238E27FC236}">
                  <a16:creationId xmlns:a16="http://schemas.microsoft.com/office/drawing/2014/main" id="{3215F45E-02EE-CA1F-E2E1-53A4113B9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284"/>
              <a:ext cx="23" cy="2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Rectangle 85">
              <a:extLst>
                <a:ext uri="{FF2B5EF4-FFF2-40B4-BE49-F238E27FC236}">
                  <a16:creationId xmlns:a16="http://schemas.microsoft.com/office/drawing/2014/main" id="{A8BD3A0F-F81E-9F44-96B4-A0128A89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284"/>
              <a:ext cx="23" cy="2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Line 86">
              <a:extLst>
                <a:ext uri="{FF2B5EF4-FFF2-40B4-BE49-F238E27FC236}">
                  <a16:creationId xmlns:a16="http://schemas.microsoft.com/office/drawing/2014/main" id="{9253CB1B-55AE-ACEB-0A8E-63082746C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1512"/>
              <a:ext cx="184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Rectangle 87">
              <a:extLst>
                <a:ext uri="{FF2B5EF4-FFF2-40B4-BE49-F238E27FC236}">
                  <a16:creationId xmlns:a16="http://schemas.microsoft.com/office/drawing/2014/main" id="{BF03DBB6-C5A4-5343-F9D5-935A47B2C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1501"/>
              <a:ext cx="22" cy="23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Rectangle 88">
              <a:extLst>
                <a:ext uri="{FF2B5EF4-FFF2-40B4-BE49-F238E27FC236}">
                  <a16:creationId xmlns:a16="http://schemas.microsoft.com/office/drawing/2014/main" id="{4AC03E63-139F-373D-7162-EFBCD8864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1501"/>
              <a:ext cx="22" cy="23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Line 89">
              <a:extLst>
                <a:ext uri="{FF2B5EF4-FFF2-40B4-BE49-F238E27FC236}">
                  <a16:creationId xmlns:a16="http://schemas.microsoft.com/office/drawing/2014/main" id="{781409F6-75D1-A8CC-02AB-DC0273E5A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624"/>
              <a:ext cx="84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Rectangle 90">
              <a:extLst>
                <a:ext uri="{FF2B5EF4-FFF2-40B4-BE49-F238E27FC236}">
                  <a16:creationId xmlns:a16="http://schemas.microsoft.com/office/drawing/2014/main" id="{3ED575C6-9C92-6191-BDE0-B8D2B1634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1613"/>
              <a:ext cx="22" cy="17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Rectangle 91">
              <a:extLst>
                <a:ext uri="{FF2B5EF4-FFF2-40B4-BE49-F238E27FC236}">
                  <a16:creationId xmlns:a16="http://schemas.microsoft.com/office/drawing/2014/main" id="{F53DE3BD-26E0-804F-55E0-03A48FEC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1613"/>
              <a:ext cx="22" cy="17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Line 92">
              <a:extLst>
                <a:ext uri="{FF2B5EF4-FFF2-40B4-BE49-F238E27FC236}">
                  <a16:creationId xmlns:a16="http://schemas.microsoft.com/office/drawing/2014/main" id="{BD96FCE5-CDD6-FFC5-0FED-456D34EA6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1836"/>
              <a:ext cx="78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Rectangle 93">
              <a:extLst>
                <a:ext uri="{FF2B5EF4-FFF2-40B4-BE49-F238E27FC236}">
                  <a16:creationId xmlns:a16="http://schemas.microsoft.com/office/drawing/2014/main" id="{D6F4C239-F3AF-4D99-B142-889C0B048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1825"/>
              <a:ext cx="22" cy="2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Rectangle 94">
              <a:extLst>
                <a:ext uri="{FF2B5EF4-FFF2-40B4-BE49-F238E27FC236}">
                  <a16:creationId xmlns:a16="http://schemas.microsoft.com/office/drawing/2014/main" id="{65A37EF6-33D1-96C8-612D-2A811D74C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1825"/>
              <a:ext cx="22" cy="2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Line 95">
              <a:extLst>
                <a:ext uri="{FF2B5EF4-FFF2-40B4-BE49-F238E27FC236}">
                  <a16:creationId xmlns:a16="http://schemas.microsoft.com/office/drawing/2014/main" id="{A5C2EAE0-7ECE-0566-D2F0-326087FBD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1948"/>
              <a:ext cx="212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Rectangle 96">
              <a:extLst>
                <a:ext uri="{FF2B5EF4-FFF2-40B4-BE49-F238E27FC236}">
                  <a16:creationId xmlns:a16="http://schemas.microsoft.com/office/drawing/2014/main" id="{6492D906-7202-FD73-90D7-8858E88CE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1937"/>
              <a:ext cx="23" cy="2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Rectangle 97">
              <a:extLst>
                <a:ext uri="{FF2B5EF4-FFF2-40B4-BE49-F238E27FC236}">
                  <a16:creationId xmlns:a16="http://schemas.microsoft.com/office/drawing/2014/main" id="{F58DC54E-8CC2-3BEC-D344-D4814A29B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1937"/>
              <a:ext cx="23" cy="2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Line 98">
              <a:extLst>
                <a:ext uri="{FF2B5EF4-FFF2-40B4-BE49-F238E27FC236}">
                  <a16:creationId xmlns:a16="http://schemas.microsoft.com/office/drawing/2014/main" id="{8F1DA32D-05B4-9B67-3B4D-8C7DACC19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2166"/>
              <a:ext cx="937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E03F75CF-1E5A-6FD8-F521-2B9CC4BD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54"/>
              <a:ext cx="22" cy="23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2 h 4"/>
                <a:gd name="T4" fmla="*/ 0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id="{98AD1B19-D8FE-FEC7-5FB2-49BFFC57F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54"/>
              <a:ext cx="23" cy="23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Rectangle 101">
              <a:extLst>
                <a:ext uri="{FF2B5EF4-FFF2-40B4-BE49-F238E27FC236}">
                  <a16:creationId xmlns:a16="http://schemas.microsoft.com/office/drawing/2014/main" id="{C3F70ADE-4B57-EBFA-4803-6334FCD3F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54"/>
              <a:ext cx="23" cy="23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Line 102">
              <a:extLst>
                <a:ext uri="{FF2B5EF4-FFF2-40B4-BE49-F238E27FC236}">
                  <a16:creationId xmlns:a16="http://schemas.microsoft.com/office/drawing/2014/main" id="{683E8A8D-A37D-757C-69A6-E31A59762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2272"/>
              <a:ext cx="89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E0E8CEDC-DEE5-5CA1-EE66-838D30FA8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2261"/>
              <a:ext cx="23" cy="2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Rectangle 104">
              <a:extLst>
                <a:ext uri="{FF2B5EF4-FFF2-40B4-BE49-F238E27FC236}">
                  <a16:creationId xmlns:a16="http://schemas.microsoft.com/office/drawing/2014/main" id="{A3F0CEEC-1BD3-C499-F85F-4AFB6D12F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2261"/>
              <a:ext cx="23" cy="2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Line 105">
              <a:extLst>
                <a:ext uri="{FF2B5EF4-FFF2-40B4-BE49-F238E27FC236}">
                  <a16:creationId xmlns:a16="http://schemas.microsoft.com/office/drawing/2014/main" id="{B8F39F1A-4373-8613-D40E-0E4EF24A3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2383"/>
              <a:ext cx="424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Rectangle 106">
              <a:extLst>
                <a:ext uri="{FF2B5EF4-FFF2-40B4-BE49-F238E27FC236}">
                  <a16:creationId xmlns:a16="http://schemas.microsoft.com/office/drawing/2014/main" id="{1A5973A5-F27E-821E-A4A7-6D46CD94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2372"/>
              <a:ext cx="22" cy="23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99BFE5B3-B6EB-2CCD-0B45-15E7DD94C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2372"/>
              <a:ext cx="22" cy="23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00A5B83F-B75F-3E60-3CA7-CCBFE2DB2BD2}"/>
              </a:ext>
            </a:extLst>
          </p:cNvPr>
          <p:cNvSpPr txBox="1"/>
          <p:nvPr/>
        </p:nvSpPr>
        <p:spPr>
          <a:xfrm>
            <a:off x="4597879" y="27489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Sex</a:t>
            </a:r>
            <a:endParaRPr lang="en-CA" i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3972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F8DDD-09A5-A79A-E964-D2FDB33D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53" y="594555"/>
            <a:ext cx="7485072" cy="425869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3C08AD9-009D-E258-DA66-0B255F372D68}"/>
              </a:ext>
            </a:extLst>
          </p:cNvPr>
          <p:cNvSpPr txBox="1">
            <a:spLocks noChangeArrowheads="1"/>
          </p:cNvSpPr>
          <p:nvPr/>
        </p:nvSpPr>
        <p:spPr>
          <a:xfrm>
            <a:off x="543894" y="387920"/>
            <a:ext cx="7769225" cy="29445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i="0" kern="0" dirty="0"/>
              <a:t>Forest Plot of Primary Outcome in Pre-Specified Subgroups (II)</a:t>
            </a:r>
            <a:endParaRPr lang="en-US" sz="1800" i="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87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effectLst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CA" dirty="0"/>
              <a:t>Acute and long term colchicine did not reduce composite of CV death, MI, stroke or ischemia driven revascularization</a:t>
            </a:r>
          </a:p>
          <a:p>
            <a:pPr>
              <a:spcAft>
                <a:spcPts val="1800"/>
              </a:spcAft>
            </a:pPr>
            <a:r>
              <a:rPr lang="en-CA" dirty="0"/>
              <a:t>Colchicine was associated with an increase in diarrhea</a:t>
            </a:r>
          </a:p>
          <a:p>
            <a:pPr>
              <a:spcAft>
                <a:spcPts val="1800"/>
              </a:spcAft>
            </a:pPr>
            <a:r>
              <a:rPr lang="en-CA" dirty="0"/>
              <a:t>CLEAR is the largest trial of colchicine in acute MI with substantially more events than prior trials</a:t>
            </a:r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853923367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02B0-DCEB-DF26-900A-19E86033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B4C5-927B-0EF8-33C5-84F65D380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/>
              <a:t>The role of colchicine post myocardial infarction long term is uncertain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87561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634473"/>
            <a:ext cx="7769225" cy="566738"/>
          </a:xfrm>
        </p:spPr>
        <p:txBody>
          <a:bodyPr/>
          <a:lstStyle/>
          <a:p>
            <a:pPr algn="ctr"/>
            <a:r>
              <a:rPr lang="en-US" b="1" dirty="0">
                <a:effectLst/>
              </a:rPr>
              <a:t>Will be available </a:t>
            </a:r>
            <a:r>
              <a:rPr lang="en-US" dirty="0"/>
              <a:t>o</a:t>
            </a:r>
            <a:r>
              <a:rPr lang="en-US" b="1" dirty="0">
                <a:effectLst/>
              </a:rPr>
              <a:t>nline at </a:t>
            </a:r>
            <a:r>
              <a:rPr lang="en-US" b="1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www.NEJM.org</a:t>
            </a:r>
            <a:r>
              <a:rPr lang="en-US" b="1" dirty="0">
                <a:effectLst/>
              </a:rPr>
              <a:t> soon</a:t>
            </a:r>
          </a:p>
        </p:txBody>
      </p:sp>
      <p:pic>
        <p:nvPicPr>
          <p:cNvPr id="5" name="Picture 4" descr="Meeting_Title_Jolly_300dpi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5165" r="14495" b="82810"/>
          <a:stretch/>
        </p:blipFill>
        <p:spPr>
          <a:xfrm>
            <a:off x="1175657" y="1575732"/>
            <a:ext cx="6792686" cy="6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69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35" y="177643"/>
            <a:ext cx="8603505" cy="511112"/>
          </a:xfrm>
        </p:spPr>
        <p:txBody>
          <a:bodyPr/>
          <a:lstStyle/>
          <a:p>
            <a:r>
              <a:rPr lang="en-US" b="1">
                <a:effectLst/>
              </a:rPr>
              <a:t>Acknowledgements</a:t>
            </a:r>
          </a:p>
        </p:txBody>
      </p:sp>
      <p:graphicFrame>
        <p:nvGraphicFramePr>
          <p:cNvPr id="4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39438"/>
              </p:ext>
            </p:extLst>
          </p:nvPr>
        </p:nvGraphicFramePr>
        <p:xfrm>
          <a:off x="2160993" y="686380"/>
          <a:ext cx="2167315" cy="3943350"/>
        </p:xfrm>
        <a:graphic>
          <a:graphicData uri="http://schemas.openxmlformats.org/drawingml/2006/table">
            <a:tbl>
              <a:tblPr/>
              <a:tblGrid>
                <a:gridCol w="101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03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Steering Committee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6" marR="91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S. Jolly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Mehta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D. Allocco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Montalescot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Bainey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R. Moreno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Bangdiwala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M. Natarajan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O. Bertrand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Pancholy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R. Bhindi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B. Pitt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M. Bossard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Ruzsa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J. Cairns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J.D. Schwalm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W. Cantor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B. Shah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Chandran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T. Sheth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J.H. Cornel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S.K. Sharma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1883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P.J. Devereaux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G. Stankovic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5268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J. Eikelboom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Storey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557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T. Henry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L. Thabane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8658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P. Kala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W. Tarhuni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36055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Kedev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Verma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928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Lavi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R. Welsh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2977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J. Layland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Yusuf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459638"/>
                  </a:ext>
                </a:extLst>
              </a:tr>
            </a:tbl>
          </a:graphicData>
        </a:graphic>
      </p:graphicFrame>
      <p:graphicFrame>
        <p:nvGraphicFramePr>
          <p:cNvPr id="5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37777"/>
              </p:ext>
            </p:extLst>
          </p:nvPr>
        </p:nvGraphicFramePr>
        <p:xfrm>
          <a:off x="184102" y="2571750"/>
          <a:ext cx="1885556" cy="1432486"/>
        </p:xfrm>
        <a:graphic>
          <a:graphicData uri="http://schemas.openxmlformats.org/drawingml/2006/table">
            <a:tbl>
              <a:tblPr/>
              <a:tblGrid>
                <a:gridCol w="1885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Data Monitoring Committee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3" marB="34283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2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D. Bhatt </a:t>
                      </a:r>
                      <a:r>
                        <a:rPr kumimoji="0" lang="en-C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(Chair)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Rao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2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P.G. Steg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G. Wells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D. G. Wyse 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19909"/>
              </p:ext>
            </p:extLst>
          </p:nvPr>
        </p:nvGraphicFramePr>
        <p:xfrm>
          <a:off x="6963131" y="686380"/>
          <a:ext cx="2055204" cy="3737610"/>
        </p:xfrm>
        <a:graphic>
          <a:graphicData uri="http://schemas.openxmlformats.org/drawingml/2006/table">
            <a:tbl>
              <a:tblPr/>
              <a:tblGrid>
                <a:gridCol w="2055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PHRI Project Office                 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Study Team</a:t>
                      </a:r>
                      <a:endParaRPr kumimoji="0" lang="en-US" sz="9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J. Tyrwhitt (Program Manager)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M-A. D’Entremont (Project Officer)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</a:t>
                      </a:r>
                      <a:r>
                        <a:rPr kumimoji="0" lang="en-CA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. Betz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Choppick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S. MacRae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M. McClelland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P. Szymkow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Statisticians</a:t>
                      </a:r>
                      <a:endParaRPr kumimoji="0" lang="en-US" sz="9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S-F. Lee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en-C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Tang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940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R. Mian 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54191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J. Liu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517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M. Molec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261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Wijesena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3842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ICT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2673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H. Wilton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555459"/>
                  </a:ext>
                </a:extLst>
              </a:tr>
            </a:tbl>
          </a:graphicData>
        </a:graphic>
      </p:graphicFrame>
      <p:graphicFrame>
        <p:nvGraphicFramePr>
          <p:cNvPr id="7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487526"/>
              </p:ext>
            </p:extLst>
          </p:nvPr>
        </p:nvGraphicFramePr>
        <p:xfrm>
          <a:off x="184102" y="686380"/>
          <a:ext cx="2018495" cy="1685438"/>
        </p:xfrm>
        <a:graphic>
          <a:graphicData uri="http://schemas.openxmlformats.org/drawingml/2006/table">
            <a:tbl>
              <a:tblPr/>
              <a:tblGrid>
                <a:gridCol w="201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8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Operations Committee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Jolly (Principal Investigator)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J. Cairns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J.H. Cornel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P.J. Devereaux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J. Eikelboom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35592"/>
                  </a:ext>
                </a:extLst>
              </a:tr>
              <a:tr h="12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Storey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077838"/>
                  </a:ext>
                </a:extLst>
              </a:tr>
              <a:tr h="12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Yusuf</a:t>
                      </a:r>
                    </a:p>
                  </a:txBody>
                  <a:tcPr marL="68555" marR="68555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1532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58F1FE-6E84-75C4-D799-24A4D2BDC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05250"/>
              </p:ext>
            </p:extLst>
          </p:nvPr>
        </p:nvGraphicFramePr>
        <p:xfrm>
          <a:off x="4555345" y="683548"/>
          <a:ext cx="2328708" cy="4095652"/>
        </p:xfrm>
        <a:graphic>
          <a:graphicData uri="http://schemas.openxmlformats.org/drawingml/2006/table">
            <a:tbl>
              <a:tblPr/>
              <a:tblGrid>
                <a:gridCol w="1164354">
                  <a:extLst>
                    <a:ext uri="{9D8B030D-6E8A-4147-A177-3AD203B41FA5}">
                      <a16:colId xmlns:a16="http://schemas.microsoft.com/office/drawing/2014/main" val="1662452654"/>
                    </a:ext>
                  </a:extLst>
                </a:gridCol>
                <a:gridCol w="1164354">
                  <a:extLst>
                    <a:ext uri="{9D8B030D-6E8A-4147-A177-3AD203B41FA5}">
                      <a16:colId xmlns:a16="http://schemas.microsoft.com/office/drawing/2014/main" val="624858529"/>
                    </a:ext>
                  </a:extLst>
                </a:gridCol>
              </a:tblGrid>
              <a:tr h="24003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 and Core Lab Adjudication Committee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3" marB="34283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3" marB="34283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3103"/>
                  </a:ext>
                </a:extLst>
              </a:tr>
              <a:tr h="20572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S. Lavi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(chairperson)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Kappelle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75524"/>
                  </a:ext>
                </a:extLst>
              </a:tr>
              <a:tr h="20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Alhazzani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A. Katsanos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996177"/>
                  </a:ext>
                </a:extLst>
              </a:tr>
              <a:tr h="20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Bojovki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Keltai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955032"/>
                  </a:ext>
                </a:extLst>
              </a:tr>
              <a:tr h="20572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Botto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Laudari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19993"/>
                  </a:ext>
                </a:extLst>
              </a:tr>
              <a:tr h="20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L. Catanese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A. Mackay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571328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G. Cioffi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H. Mann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049002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D. Conen</a:t>
                      </a: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A. </a:t>
                      </a:r>
                      <a:r>
                        <a:rPr kumimoji="0" lang="en-US" sz="9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Mosterd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75300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D. Cvetkovska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Novotini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880331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M-A. D’Entremont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Petkoska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295925"/>
                  </a:ext>
                </a:extLst>
              </a:tr>
              <a:tr h="205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G. Dutra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N.K. Sherpa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356375"/>
                  </a:ext>
                </a:extLst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H. Elsayed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Szatmari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98521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P. Hajek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D. Topic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204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J. Healey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N. Vega Servin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00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Helft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Westendorp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6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Hillani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P. </a:t>
                      </a:r>
                      <a:r>
                        <a:rPr kumimoji="0" lang="en-US" sz="9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Widimsky</a:t>
                      </a: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02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6307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281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91946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68" y="109753"/>
            <a:ext cx="8603505" cy="619601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CLEAR Investigators from 104 Sites in 14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386AC-148D-008D-2978-8D935895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25714" y="530351"/>
            <a:ext cx="9118286" cy="390665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78188"/>
              </p:ext>
            </p:extLst>
          </p:nvPr>
        </p:nvGraphicFramePr>
        <p:xfrm>
          <a:off x="448020" y="764333"/>
          <a:ext cx="8474977" cy="403635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210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711">
                  <a:extLst>
                    <a:ext uri="{9D8B030D-6E8A-4147-A177-3AD203B41FA5}">
                      <a16:colId xmlns:a16="http://schemas.microsoft.com/office/drawing/2014/main" val="838552084"/>
                    </a:ext>
                  </a:extLst>
                </a:gridCol>
                <a:gridCol w="1210711">
                  <a:extLst>
                    <a:ext uri="{9D8B030D-6E8A-4147-A177-3AD203B41FA5}">
                      <a16:colId xmlns:a16="http://schemas.microsoft.com/office/drawing/2014/main" val="1614859512"/>
                    </a:ext>
                  </a:extLst>
                </a:gridCol>
              </a:tblGrid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CANADA (</a:t>
                      </a:r>
                      <a:r>
                        <a:rPr lang="en-CA" sz="900" b="1" i="0" u="sng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ctd</a:t>
                      </a:r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EGYPT (</a:t>
                      </a:r>
                      <a:r>
                        <a:rPr lang="en-CA" sz="900" b="1" i="0" u="sng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ctd</a:t>
                      </a:r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CA" sz="900" b="1" i="0" u="sng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SERBIA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USA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R. Bhindi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A. Hameed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Seleem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JH Cornel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G. Stankovic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R. Storey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T. Henry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Layland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MB. Iqbal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I. Aksoy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Davidovic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Ali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Abbas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K. Asrress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D. Joyal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Montalescot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en-CA" sz="9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Groenemeijer</a:t>
                      </a:r>
                      <a:endParaRPr lang="en-CA" sz="9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D. Sagic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D. Austin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JD. Abbott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H. Kachwalla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Kassam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Beygui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J. Jasper Focks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I. Srdanovic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de Belder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F. Aguirre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W. Wilson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Lavi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G. Cayla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M. Kortz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D. Topic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D. Hildick-Smith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Bieniarz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Nguyen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Silvain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S. Koudstaal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SPAIN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K. Hogrefe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Farbaniec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Jolly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Pourdjabbar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G. Linssen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R. Moreno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N. Kukreja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Levy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Abunassar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</a:t>
                      </a:r>
                      <a:r>
                        <a:rPr lang="en-US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Shavadia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Z.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Ruzsa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P. Nierop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X. Armario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Lynch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Murthy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Amlani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R. Welsh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B. Berta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R. Oemrawsingh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JM. Garcia Ruiz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C. Maart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B. Shah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Bagherli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CZECH REPUBLIC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Szuk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T. Oosterhof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Gomez-Hospital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 O’Kane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Shreenivas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O. Bertrand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 Kala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MACEDONIA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R. Pisters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Iniguez Romo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R. Oliver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Shroff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I. Billingsley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O. Hlinomaz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Kedev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J. Plomp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E. Molina Navarro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R. Rampat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Singh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W. Cantor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Schee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Asani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D. Schellings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V. Peral Disdier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Sharma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T. Smith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Charania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Tousek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Kostov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E. van Beek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N. Ribas Barquet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Spratt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R. Waksman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Cheema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EGYPT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B. Zafirovska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A. Van der Spank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O. Rodríguez Leor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Uddin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AY. Chong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Shaheen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NEPAL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J. Van De </a:t>
                      </a:r>
                      <a:r>
                        <a:rPr lang="en-CA" sz="9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Swaluw</a:t>
                      </a:r>
                      <a:endParaRPr lang="en-CA" sz="9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Sabate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T. Wells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Czarnecki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W. Tarhuni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SK. Sharma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J. Van Hal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 </a:t>
                      </a:r>
                      <a:r>
                        <a:rPr lang="en-US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Dehghani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Eltamawey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CM. Adhikari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M. van Hessen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M. Bossard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614607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V. Dzavik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S. Hussein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RM.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Gajurel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J. Vriend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F. Mach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J. Graham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A. Rashwan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SR. </a:t>
                      </a:r>
                      <a:r>
                        <a:rPr lang="en-CA" sz="900" b="1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Regmi</a:t>
                      </a:r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R. Wal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201">
                <a:tc>
                  <a:txBody>
                    <a:bodyPr/>
                    <a:lstStyle/>
                    <a:p>
                      <a:pPr algn="l" rtl="0" fontAlgn="ctr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O. Saleh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900" b="1" i="0" u="sng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7931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95A530-5580-C7C7-BDF3-BD4942C8DA25}"/>
              </a:ext>
            </a:extLst>
          </p:cNvPr>
          <p:cNvSpPr txBox="1"/>
          <p:nvPr/>
        </p:nvSpPr>
        <p:spPr>
          <a:xfrm>
            <a:off x="6429286" y="3714848"/>
            <a:ext cx="2493711" cy="646331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0" i="0">
                <a:solidFill>
                  <a:schemeClr val="bg1"/>
                </a:solidFill>
              </a:rPr>
              <a:t>We thank all investigators, </a:t>
            </a:r>
          </a:p>
          <a:p>
            <a:pPr algn="ctr"/>
            <a:r>
              <a:rPr lang="en-US" sz="1200" b="0" i="0">
                <a:solidFill>
                  <a:schemeClr val="bg1"/>
                </a:solidFill>
              </a:rPr>
              <a:t>study coordinators and participants</a:t>
            </a:r>
          </a:p>
        </p:txBody>
      </p:sp>
    </p:spTree>
    <p:extLst>
      <p:ext uri="{BB962C8B-B14F-4D97-AF65-F5344CB8AC3E}">
        <p14:creationId xmlns:p14="http://schemas.microsoft.com/office/powerpoint/2010/main" val="403262986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BCE1-010F-AE53-F2AD-B82E2717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29" y="380999"/>
            <a:ext cx="7769225" cy="566738"/>
          </a:xfrm>
        </p:spPr>
        <p:txBody>
          <a:bodyPr/>
          <a:lstStyle/>
          <a:p>
            <a:r>
              <a:rPr lang="en-US"/>
              <a:t>CLEAR SYNERGY OASIS 9 Funding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88C5-1E19-F936-6281-6568176DE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/>
              <a:t>Funded by grants CIHR, PHRI and Boston Scientific</a:t>
            </a:r>
            <a:endParaRPr lang="en-CA" sz="2500"/>
          </a:p>
        </p:txBody>
      </p:sp>
    </p:spTree>
    <p:extLst>
      <p:ext uri="{BB962C8B-B14F-4D97-AF65-F5344CB8AC3E}">
        <p14:creationId xmlns:p14="http://schemas.microsoft.com/office/powerpoint/2010/main" val="256524971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AFE4F0-E510-A967-343E-3CF7B995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8" y="384431"/>
            <a:ext cx="8940187" cy="566738"/>
          </a:xfrm>
        </p:spPr>
        <p:txBody>
          <a:bodyPr/>
          <a:lstStyle/>
          <a:p>
            <a:r>
              <a:rPr lang="en-US" dirty="0"/>
              <a:t>Two Recent Trial</a:t>
            </a:r>
            <a:r>
              <a:rPr lang="en-US" dirty="0">
                <a:solidFill>
                  <a:schemeClr val="bg2"/>
                </a:solidFill>
              </a:rPr>
              <a:t>s</a:t>
            </a:r>
            <a:r>
              <a:rPr lang="en-US" dirty="0"/>
              <a:t> Showing Benefit for Colchicine in CAD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CB974-A535-EF12-0502-BDEE6D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9218B-855C-445D-A39C-DF8E8DA1AF46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98F661-4C5F-A058-990A-056C56BBF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1534" y="1353244"/>
            <a:ext cx="4148837" cy="2765891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7E46767-CF1C-5A53-8866-9069BD0A1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630" y="967540"/>
            <a:ext cx="3947756" cy="3665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600" b="1" dirty="0"/>
              <a:t>COLCOT- Acute MI </a:t>
            </a:r>
            <a:r>
              <a:rPr lang="en-US" sz="1400" b="1" dirty="0"/>
              <a:t>(N=4745, 301 events)</a:t>
            </a:r>
            <a:r>
              <a:rPr lang="en-US" sz="1600" b="1" dirty="0"/>
              <a:t> </a:t>
            </a:r>
            <a:endParaRPr lang="en-CA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68DE6-769E-9004-6C80-A30FA24F799A}"/>
              </a:ext>
            </a:extLst>
          </p:cNvPr>
          <p:cNvSpPr txBox="1"/>
          <p:nvPr/>
        </p:nvSpPr>
        <p:spPr>
          <a:xfrm>
            <a:off x="4428065" y="915457"/>
            <a:ext cx="450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</a:rPr>
              <a:t>LODOCO2- stable CAD </a:t>
            </a:r>
            <a:r>
              <a:rPr lang="en-US" sz="1400" i="0" dirty="0">
                <a:solidFill>
                  <a:schemeClr val="bg1"/>
                </a:solidFill>
              </a:rPr>
              <a:t>(N=5522, 451 events)</a:t>
            </a:r>
            <a:endParaRPr lang="en-CA" sz="1400" i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D0E14-2133-2AFF-71A2-33FBDA4C8149}"/>
              </a:ext>
            </a:extLst>
          </p:cNvPr>
          <p:cNvSpPr txBox="1"/>
          <p:nvPr/>
        </p:nvSpPr>
        <p:spPr>
          <a:xfrm>
            <a:off x="1014291" y="1393001"/>
            <a:ext cx="308129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2"/>
                </a:solidFill>
              </a:rPr>
              <a:t>Hazard ratio 0.77 (95% CI 0.61-0.96)</a:t>
            </a:r>
            <a:endParaRPr lang="en-CA" sz="1200" i="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DD0A7-2A7F-1C61-96AE-2F819D58F3F5}"/>
              </a:ext>
            </a:extLst>
          </p:cNvPr>
          <p:cNvSpPr txBox="1"/>
          <p:nvPr/>
        </p:nvSpPr>
        <p:spPr>
          <a:xfrm>
            <a:off x="1639147" y="4724820"/>
            <a:ext cx="505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solidFill>
                  <a:schemeClr val="tx1"/>
                </a:solidFill>
              </a:rPr>
              <a:t>Tardif JC, et al.  NEJM. 2019</a:t>
            </a:r>
            <a:r>
              <a:rPr lang="en-CA" sz="1200" b="1" i="0" dirty="0">
                <a:solidFill>
                  <a:schemeClr val="tx1"/>
                </a:solidFill>
                <a:effectLst/>
                <a:latin typeface="+mj-lt"/>
              </a:rPr>
              <a:t>;381:2497-2505.</a:t>
            </a:r>
            <a:endParaRPr lang="en-US" sz="1200" i="0" dirty="0">
              <a:solidFill>
                <a:schemeClr val="tx1"/>
              </a:solidFill>
            </a:endParaRPr>
          </a:p>
          <a:p>
            <a:pPr algn="r"/>
            <a:r>
              <a:rPr lang="en-US" sz="1200" i="0" dirty="0">
                <a:solidFill>
                  <a:schemeClr val="tx1"/>
                </a:solidFill>
              </a:rPr>
              <a:t>Nidorf M, et al. NEJM 2020; </a:t>
            </a:r>
            <a:r>
              <a:rPr lang="en-CA" sz="1200" i="0" dirty="0">
                <a:solidFill>
                  <a:schemeClr val="tx1"/>
                </a:solidFill>
                <a:effectLst/>
                <a:latin typeface="BlinkMacSystemFont"/>
              </a:rPr>
              <a:t>5;383(19):1838-1847</a:t>
            </a:r>
            <a:r>
              <a:rPr lang="en-US" sz="1200" i="0" dirty="0">
                <a:solidFill>
                  <a:schemeClr val="tx1"/>
                </a:solidFill>
              </a:rPr>
              <a:t>.</a:t>
            </a:r>
            <a:endParaRPr lang="en-CA" sz="12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5874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85C6-CDAB-1E4D-4CA0-8B40D91B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E4D2-7ED4-EBB1-8666-513C5119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352746"/>
            <a:ext cx="7340600" cy="342900"/>
          </a:xfrm>
        </p:spPr>
        <p:txBody>
          <a:bodyPr/>
          <a:lstStyle/>
          <a:p>
            <a:pPr algn="ctr"/>
            <a:r>
              <a:rPr lang="en-US" sz="2550" b="1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Cerebrovascular Disease: No Difference</a:t>
            </a:r>
            <a:endParaRPr lang="en-CA" sz="2550" b="1" dirty="0">
              <a:solidFill>
                <a:schemeClr val="bg2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2376D-7FFE-B48A-3A23-927AB8A46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010390" cy="50965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024A99-FF2C-74D6-8151-47EF60443304}"/>
              </a:ext>
            </a:extLst>
          </p:cNvPr>
          <p:cNvSpPr txBox="1">
            <a:spLocks/>
          </p:cNvSpPr>
          <p:nvPr/>
        </p:nvSpPr>
        <p:spPr>
          <a:xfrm>
            <a:off x="8743950" y="4857750"/>
            <a:ext cx="1828800" cy="1595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904FB-74E3-4F7D-905B-B6F091413489}" type="slidenum">
              <a:rPr lang="en-US" sz="1350"/>
              <a:pPr/>
              <a:t>4</a:t>
            </a:fld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B3F76D-7CA6-912E-5433-1A225A0E68EE}"/>
              </a:ext>
            </a:extLst>
          </p:cNvPr>
          <p:cNvSpPr txBox="1">
            <a:spLocks/>
          </p:cNvSpPr>
          <p:nvPr/>
        </p:nvSpPr>
        <p:spPr>
          <a:xfrm>
            <a:off x="228600" y="735532"/>
            <a:ext cx="3866992" cy="4720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 b="0" i="0" baseline="0">
                <a:solidFill>
                  <a:srgbClr val="1C4A7C"/>
                </a:solidFill>
                <a:latin typeface="Arial" panose="020B0604020202020204" pitchFamily="34" charset="0"/>
                <a:ea typeface="+mj-ea"/>
                <a:cs typeface="Verdana"/>
              </a:defRPr>
            </a:lvl1pPr>
          </a:lstStyle>
          <a:p>
            <a:pPr algn="ctr" defTabSz="685800"/>
            <a:r>
              <a:rPr lang="en-US" sz="1500" b="1" kern="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CONVINCE </a:t>
            </a:r>
            <a:r>
              <a:rPr lang="en-US" sz="1400" b="1" kern="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(N = 3154, MACE+, 338 events)</a:t>
            </a:r>
            <a:endParaRPr lang="en-CA" sz="1400" b="1" kern="0" dirty="0">
              <a:solidFill>
                <a:schemeClr val="bg2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6A5247-ECE3-7E18-66BB-F80152C193B0}"/>
              </a:ext>
            </a:extLst>
          </p:cNvPr>
          <p:cNvSpPr txBox="1">
            <a:spLocks/>
          </p:cNvSpPr>
          <p:nvPr/>
        </p:nvSpPr>
        <p:spPr>
          <a:xfrm>
            <a:off x="4810982" y="735530"/>
            <a:ext cx="4037162" cy="2360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 b="0" i="0" baseline="0">
                <a:solidFill>
                  <a:srgbClr val="1C4A7C"/>
                </a:solidFill>
                <a:latin typeface="Arial" panose="020B0604020202020204" pitchFamily="34" charset="0"/>
                <a:ea typeface="+mj-ea"/>
                <a:cs typeface="Verdana"/>
              </a:defRPr>
            </a:lvl1pPr>
          </a:lstStyle>
          <a:p>
            <a:pPr algn="ctr" defTabSz="685800"/>
            <a:r>
              <a:rPr lang="en-US" sz="1500" b="1" kern="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CHANCE3 </a:t>
            </a:r>
            <a:r>
              <a:rPr lang="en-US" sz="1400" b="1" kern="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(N = 8343, all stroke, 534 events)</a:t>
            </a:r>
            <a:endParaRPr lang="en-CA" sz="1400" b="1" kern="0" dirty="0">
              <a:solidFill>
                <a:schemeClr val="bg2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B14D5-246C-1803-D17F-C37C63D0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5" y="1022034"/>
            <a:ext cx="4145195" cy="34928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 descr="A graph of a number of days&#10;&#10;Description automatically generated">
            <a:extLst>
              <a:ext uri="{FF2B5EF4-FFF2-40B4-BE49-F238E27FC236}">
                <a16:creationId xmlns:a16="http://schemas.microsoft.com/office/drawing/2014/main" id="{EB0D07B9-36C1-9FFC-9D5E-1D9268813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59" y="1025281"/>
            <a:ext cx="4344735" cy="3090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 descr="A numb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820D841-4CA9-E711-8F42-A4FFAFF5F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2571751"/>
            <a:ext cx="1519238" cy="1956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F41BB-EBBE-B2F4-EFE5-6A59E61B5000}"/>
              </a:ext>
            </a:extLst>
          </p:cNvPr>
          <p:cNvSpPr txBox="1"/>
          <p:nvPr/>
        </p:nvSpPr>
        <p:spPr>
          <a:xfrm>
            <a:off x="2575367" y="4724820"/>
            <a:ext cx="412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solidFill>
                  <a:schemeClr val="tx1"/>
                </a:solidFill>
              </a:rPr>
              <a:t>Kelly, P, et al.  Lancet 2024; 404: 125-133.</a:t>
            </a:r>
          </a:p>
          <a:p>
            <a:pPr algn="r"/>
            <a:r>
              <a:rPr lang="en-US" sz="1200" i="0" dirty="0">
                <a:solidFill>
                  <a:schemeClr val="tx1"/>
                </a:solidFill>
              </a:rPr>
              <a:t>Li, J, et al. BMJ 2024; 385. </a:t>
            </a:r>
            <a:endParaRPr lang="en-CA" sz="1200" i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6974A-2790-6238-C0E0-020600A44C68}"/>
              </a:ext>
            </a:extLst>
          </p:cNvPr>
          <p:cNvSpPr txBox="1"/>
          <p:nvPr/>
        </p:nvSpPr>
        <p:spPr>
          <a:xfrm>
            <a:off x="1403350" y="1889760"/>
            <a:ext cx="2342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solidFill>
                  <a:schemeClr val="bg2"/>
                </a:solidFill>
              </a:rPr>
              <a:t>HR 0.84 (95%CI 0.68-1.05)</a:t>
            </a:r>
            <a:endParaRPr lang="en-CA" sz="1400" i="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C7BEC-E2BE-CB2A-BB67-210E6BF2B4CC}"/>
              </a:ext>
            </a:extLst>
          </p:cNvPr>
          <p:cNvSpPr txBox="1"/>
          <p:nvPr/>
        </p:nvSpPr>
        <p:spPr>
          <a:xfrm>
            <a:off x="5813848" y="1921728"/>
            <a:ext cx="2342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solidFill>
                  <a:schemeClr val="bg2"/>
                </a:solidFill>
              </a:rPr>
              <a:t>HR 0.98 (95%CI 0.83-1.16</a:t>
            </a:r>
            <a:endParaRPr lang="en-CA" sz="1400" i="0" dirty="0" err="1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BE0E2-40CA-803B-6A91-A560EC614E7F}"/>
              </a:ext>
            </a:extLst>
          </p:cNvPr>
          <p:cNvSpPr/>
          <p:nvPr/>
        </p:nvSpPr>
        <p:spPr bwMode="auto">
          <a:xfrm>
            <a:off x="2695787" y="3290652"/>
            <a:ext cx="1590463" cy="3077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8E83D5-5520-FDD7-79D0-1FE8D8B01D18}"/>
              </a:ext>
            </a:extLst>
          </p:cNvPr>
          <p:cNvSpPr/>
          <p:nvPr/>
        </p:nvSpPr>
        <p:spPr bwMode="auto">
          <a:xfrm>
            <a:off x="6984999" y="2472763"/>
            <a:ext cx="1590463" cy="3077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09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5C63-4CF3-7CAD-5F7D-3CE8A74C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with numbers and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32E48FD-4517-44D7-5296-AE307839E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377971"/>
            <a:ext cx="8474391" cy="3142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7FFE5-DDE0-26E9-09E9-95CA421D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509655"/>
            <a:ext cx="7340600" cy="342900"/>
          </a:xfr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5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Does Colchicine Increase Non-CV Death?</a:t>
            </a:r>
            <a:endParaRPr lang="en-CA" sz="255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E602C-7F2D-0A9C-A8E3-7C738D975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1010390" cy="50965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8C9793-673E-989D-E549-B703187CF6A5}"/>
              </a:ext>
            </a:extLst>
          </p:cNvPr>
          <p:cNvSpPr txBox="1">
            <a:spLocks/>
          </p:cNvSpPr>
          <p:nvPr/>
        </p:nvSpPr>
        <p:spPr>
          <a:xfrm>
            <a:off x="8743950" y="4857750"/>
            <a:ext cx="1828800" cy="1595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904FB-74E3-4F7D-905B-B6F091413489}" type="slidenum">
              <a:rPr lang="en-US" sz="1013" smtClean="0"/>
              <a:pPr/>
              <a:t>5</a:t>
            </a:fld>
            <a:endParaRPr lang="en-US" sz="1013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A1DA94-1BC6-0F2B-F988-561FE84067CB}"/>
              </a:ext>
            </a:extLst>
          </p:cNvPr>
          <p:cNvSpPr txBox="1">
            <a:spLocks/>
          </p:cNvSpPr>
          <p:nvPr/>
        </p:nvSpPr>
        <p:spPr>
          <a:xfrm>
            <a:off x="111865" y="956821"/>
            <a:ext cx="2254250" cy="342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Meta-analysis</a:t>
            </a:r>
            <a:endParaRPr lang="en-CA" sz="20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EDB090-F0DC-C5B1-CCBB-57DC3EF9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70271-7A21-DD83-08B6-46C92F52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/>
              <a:t>CLEAR trial started prior to results of COLCOT trial</a:t>
            </a:r>
          </a:p>
          <a:p>
            <a:pPr>
              <a:spcAft>
                <a:spcPts val="1800"/>
              </a:spcAft>
            </a:pPr>
            <a:r>
              <a:rPr lang="en-US"/>
              <a:t>Larger trial with significantly more events and power</a:t>
            </a:r>
          </a:p>
          <a:p>
            <a:pPr>
              <a:spcAft>
                <a:spcPts val="1800"/>
              </a:spcAft>
            </a:pPr>
            <a:r>
              <a:rPr lang="en-US"/>
              <a:t>Replication of prior results important for Class I indications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8177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63C9-4915-24E3-B996-92202FD9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Objective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30887-00B3-B7BC-EC86-B5A02A63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/>
              <a:t>In patients with STEMI or large NSTEMI:</a:t>
            </a:r>
          </a:p>
          <a:p>
            <a:pPr>
              <a:spcAft>
                <a:spcPts val="1800"/>
              </a:spcAft>
            </a:pPr>
            <a:r>
              <a:rPr lang="en-US"/>
              <a:t>Does a routine colchicine compared to placebo long term reduce the composite of CV death, MI, stroke or ischemia driven revascularization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00950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FD77-C930-D589-78FD-829780A1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 OASIS 9 Trial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D679C-7CC8-616D-0FB5-0C9F36CAD16C}"/>
              </a:ext>
            </a:extLst>
          </p:cNvPr>
          <p:cNvSpPr/>
          <p:nvPr/>
        </p:nvSpPr>
        <p:spPr>
          <a:xfrm>
            <a:off x="749561" y="597442"/>
            <a:ext cx="7617941" cy="2694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>
                <a:solidFill>
                  <a:schemeClr val="bg1"/>
                </a:solidFill>
              </a:rPr>
              <a:t>7000 patients diagnosed with Acute Myocardial Infarction (MI) referred for PCI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B3135-21A4-39AD-E414-D116EDE19014}"/>
              </a:ext>
            </a:extLst>
          </p:cNvPr>
          <p:cNvSpPr/>
          <p:nvPr/>
        </p:nvSpPr>
        <p:spPr>
          <a:xfrm>
            <a:off x="749561" y="1068132"/>
            <a:ext cx="7617941" cy="2694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>
                <a:solidFill>
                  <a:schemeClr val="bg1"/>
                </a:solidFill>
              </a:rPr>
              <a:t>SYNERGY stent recommended for use when available*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BC2F0-3E7C-29B4-5D6F-45B44FDABE67}"/>
              </a:ext>
            </a:extLst>
          </p:cNvPr>
          <p:cNvSpPr/>
          <p:nvPr/>
        </p:nvSpPr>
        <p:spPr>
          <a:xfrm>
            <a:off x="784653" y="3531681"/>
            <a:ext cx="7961478" cy="95561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en-US" sz="1100" i="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i="0" dirty="0">
                <a:solidFill>
                  <a:schemeClr val="bg1"/>
                </a:solidFill>
              </a:rPr>
              <a:t>Primary Outcome</a:t>
            </a:r>
          </a:p>
          <a:p>
            <a:pPr>
              <a:spcBef>
                <a:spcPts val="0"/>
              </a:spcBef>
            </a:pPr>
            <a:r>
              <a:rPr lang="en-US" sz="2000" b="0" i="0" dirty="0">
                <a:solidFill>
                  <a:schemeClr val="bg1"/>
                </a:solidFill>
              </a:rPr>
              <a:t>Colchicine vs. placebo: Composite of CV death</a:t>
            </a:r>
            <a:r>
              <a:rPr lang="en-US" sz="2000" b="0" i="0">
                <a:solidFill>
                  <a:schemeClr val="bg1"/>
                </a:solidFill>
              </a:rPr>
              <a:t>, MI</a:t>
            </a:r>
            <a:r>
              <a:rPr lang="en-US" sz="2000" b="0" i="0" dirty="0">
                <a:solidFill>
                  <a:schemeClr val="bg1"/>
                </a:solidFill>
              </a:rPr>
              <a:t>, stroke or ischemia driven revascularization over duration of follow-up</a:t>
            </a:r>
          </a:p>
          <a:p>
            <a:pPr>
              <a:spcBef>
                <a:spcPts val="0"/>
              </a:spcBef>
            </a:pPr>
            <a:endParaRPr lang="en-US" sz="1100" i="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DBDBDE-A025-AEA7-FA26-7FEA4ACF54EC}"/>
              </a:ext>
            </a:extLst>
          </p:cNvPr>
          <p:cNvCxnSpPr/>
          <p:nvPr/>
        </p:nvCxnSpPr>
        <p:spPr bwMode="auto">
          <a:xfrm flipH="1">
            <a:off x="4260392" y="868251"/>
            <a:ext cx="1" cy="2010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1E48D6-1968-8451-D6F7-F80D26A5F572}"/>
              </a:ext>
            </a:extLst>
          </p:cNvPr>
          <p:cNvCxnSpPr/>
          <p:nvPr/>
        </p:nvCxnSpPr>
        <p:spPr bwMode="auto">
          <a:xfrm>
            <a:off x="4267469" y="1337589"/>
            <a:ext cx="0" cy="200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93E9C3B-27CC-CAA2-94CC-54BBF120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812"/>
            <a:ext cx="930966" cy="560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E09836-44F9-6D6E-7FC2-EF0925D7465C}"/>
              </a:ext>
            </a:extLst>
          </p:cNvPr>
          <p:cNvSpPr txBox="1"/>
          <p:nvPr/>
        </p:nvSpPr>
        <p:spPr>
          <a:xfrm>
            <a:off x="2296965" y="1511541"/>
            <a:ext cx="452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>
                <a:solidFill>
                  <a:schemeClr val="bg2"/>
                </a:solidFill>
              </a:rPr>
              <a:t>Randomized within 72 hours of PCI 2x2 Factorial</a:t>
            </a:r>
            <a:endParaRPr lang="en-CA" sz="1400" i="0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88BB1-8B67-2887-2F6A-5C359E83D48E}"/>
              </a:ext>
            </a:extLst>
          </p:cNvPr>
          <p:cNvSpPr/>
          <p:nvPr/>
        </p:nvSpPr>
        <p:spPr>
          <a:xfrm>
            <a:off x="930967" y="1948258"/>
            <a:ext cx="2300845" cy="362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>
                <a:solidFill>
                  <a:schemeClr val="bg1"/>
                </a:solidFill>
              </a:rPr>
              <a:t>Colchicine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DBD103-E990-C6D6-768A-36CE95DF1A17}"/>
              </a:ext>
            </a:extLst>
          </p:cNvPr>
          <p:cNvSpPr/>
          <p:nvPr/>
        </p:nvSpPr>
        <p:spPr>
          <a:xfrm>
            <a:off x="5494932" y="1918315"/>
            <a:ext cx="2300845" cy="362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>
                <a:solidFill>
                  <a:schemeClr val="bg1"/>
                </a:solidFill>
              </a:rPr>
              <a:t>Placebo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AA9B20-E44F-4217-180F-B89138BA8CF3}"/>
              </a:ext>
            </a:extLst>
          </p:cNvPr>
          <p:cNvCxnSpPr/>
          <p:nvPr/>
        </p:nvCxnSpPr>
        <p:spPr bwMode="auto">
          <a:xfrm>
            <a:off x="4291953" y="1807105"/>
            <a:ext cx="1080352" cy="305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6C7270-5565-0E42-D66A-D986CF6F957E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7702" y="1815247"/>
            <a:ext cx="862470" cy="2974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B883757-1773-4097-89B3-56B5AB6244D0}"/>
              </a:ext>
            </a:extLst>
          </p:cNvPr>
          <p:cNvSpPr/>
          <p:nvPr/>
        </p:nvSpPr>
        <p:spPr>
          <a:xfrm>
            <a:off x="458047" y="2861084"/>
            <a:ext cx="1517336" cy="362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Spironolactone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40A1DC-2D67-480D-8CA4-07CBCC506823}"/>
              </a:ext>
            </a:extLst>
          </p:cNvPr>
          <p:cNvSpPr/>
          <p:nvPr/>
        </p:nvSpPr>
        <p:spPr>
          <a:xfrm>
            <a:off x="2360595" y="2861794"/>
            <a:ext cx="1517337" cy="362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Placebo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0B4001-3AEC-7038-E589-F42FD2663D93}"/>
              </a:ext>
            </a:extLst>
          </p:cNvPr>
          <p:cNvCxnSpPr>
            <a:cxnSpLocks/>
          </p:cNvCxnSpPr>
          <p:nvPr/>
        </p:nvCxnSpPr>
        <p:spPr bwMode="auto">
          <a:xfrm flipH="1">
            <a:off x="1476260" y="2363873"/>
            <a:ext cx="388588" cy="4700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7EFA70-1732-9C11-3F37-CEB1A64B7EE1}"/>
              </a:ext>
            </a:extLst>
          </p:cNvPr>
          <p:cNvCxnSpPr>
            <a:cxnSpLocks/>
          </p:cNvCxnSpPr>
          <p:nvPr/>
        </p:nvCxnSpPr>
        <p:spPr bwMode="auto">
          <a:xfrm>
            <a:off x="2467778" y="2363873"/>
            <a:ext cx="381252" cy="46115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24A187A-0D35-9275-32C1-72CA9CEEF17A}"/>
              </a:ext>
            </a:extLst>
          </p:cNvPr>
          <p:cNvSpPr/>
          <p:nvPr/>
        </p:nvSpPr>
        <p:spPr>
          <a:xfrm>
            <a:off x="4993999" y="2825024"/>
            <a:ext cx="1517336" cy="362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Spironolactone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741D25-73AC-E99A-4582-940A9B27E16D}"/>
              </a:ext>
            </a:extLst>
          </p:cNvPr>
          <p:cNvSpPr/>
          <p:nvPr/>
        </p:nvSpPr>
        <p:spPr>
          <a:xfrm>
            <a:off x="6896547" y="2825734"/>
            <a:ext cx="1517337" cy="362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Placebo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7B92E4-FF85-2F30-F926-7DBE37FA6D50}"/>
              </a:ext>
            </a:extLst>
          </p:cNvPr>
          <p:cNvCxnSpPr>
            <a:cxnSpLocks/>
          </p:cNvCxnSpPr>
          <p:nvPr/>
        </p:nvCxnSpPr>
        <p:spPr bwMode="auto">
          <a:xfrm flipH="1">
            <a:off x="6036704" y="2327813"/>
            <a:ext cx="374371" cy="4463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6584E3-45E3-B811-2D9E-734BC8A09734}"/>
              </a:ext>
            </a:extLst>
          </p:cNvPr>
          <p:cNvCxnSpPr>
            <a:cxnSpLocks/>
          </p:cNvCxnSpPr>
          <p:nvPr/>
        </p:nvCxnSpPr>
        <p:spPr bwMode="auto">
          <a:xfrm>
            <a:off x="7020886" y="2327813"/>
            <a:ext cx="316348" cy="4463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12520FE-F613-C537-E02C-8F3289FE4E70}"/>
              </a:ext>
            </a:extLst>
          </p:cNvPr>
          <p:cNvSpPr txBox="1"/>
          <p:nvPr/>
        </p:nvSpPr>
        <p:spPr>
          <a:xfrm>
            <a:off x="3657231" y="2444985"/>
            <a:ext cx="1571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>
                <a:solidFill>
                  <a:schemeClr val="bg2"/>
                </a:solidFill>
              </a:rPr>
              <a:t>Randomized</a:t>
            </a:r>
            <a:endParaRPr lang="en-CA" sz="140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051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BE72FDB7054490D82EF542C02685" ma:contentTypeVersion="15" ma:contentTypeDescription="Create a new document." ma:contentTypeScope="" ma:versionID="54a1a1cc626388867122fb5edf02a1c1">
  <xsd:schema xmlns:xsd="http://www.w3.org/2001/XMLSchema" xmlns:xs="http://www.w3.org/2001/XMLSchema" xmlns:p="http://schemas.microsoft.com/office/2006/metadata/properties" xmlns:ns2="f179b9cd-6c53-4ee0-9d2a-ac7b4b9fa5cf" xmlns:ns3="287d612d-bd14-4c19-8f52-a88fe86335d1" targetNamespace="http://schemas.microsoft.com/office/2006/metadata/properties" ma:root="true" ma:fieldsID="43bcec7bd93c85629421f1d1158e936a" ns2:_="" ns3:_="">
    <xsd:import namespace="f179b9cd-6c53-4ee0-9d2a-ac7b4b9fa5cf"/>
    <xsd:import namespace="287d612d-bd14-4c19-8f52-a88fe86335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b9cd-6c53-4ee0-9d2a-ac7b4b9fa5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891162-c0f5-41a5-a4f5-9ee7111fe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d612d-bd14-4c19-8f52-a88fe86335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0b6cbe-c25b-4cd7-93bb-8969399d0a5a}" ma:internalName="TaxCatchAll" ma:showField="CatchAllData" ma:web="287d612d-bd14-4c19-8f52-a88fe863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FA57E-18C7-411E-B473-2E3DEFE52229}">
  <ds:schemaRefs>
    <ds:schemaRef ds:uri="287d612d-bd14-4c19-8f52-a88fe86335d1"/>
    <ds:schemaRef ds:uri="f179b9cd-6c53-4ee0-9d2a-ac7b4b9fa5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662AD4-4A32-4FA9-8EE5-92887FFE8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2102</Words>
  <Application>Microsoft Office PowerPoint</Application>
  <PresentationFormat>On-screen Show (16:9)</PresentationFormat>
  <Paragraphs>639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MS PGothic</vt:lpstr>
      <vt:lpstr>Aptos</vt:lpstr>
      <vt:lpstr>Aptos Narrow</vt:lpstr>
      <vt:lpstr>Arial</vt:lpstr>
      <vt:lpstr>BlinkMacSystemFont</vt:lpstr>
      <vt:lpstr>Calibri</vt:lpstr>
      <vt:lpstr>Times New Roman</vt:lpstr>
      <vt:lpstr>Verdana</vt:lpstr>
      <vt:lpstr>Wingdings 2</vt:lpstr>
      <vt:lpstr>ヒラギノ角ゴ Pro W3</vt:lpstr>
      <vt:lpstr>CRF_2006_background</vt:lpstr>
      <vt:lpstr>PowerPoint Presentation</vt:lpstr>
      <vt:lpstr>PowerPoint Presentation</vt:lpstr>
      <vt:lpstr>CLEAR SYNERGY OASIS 9 Funding</vt:lpstr>
      <vt:lpstr>Two Recent Trials Showing Benefit for Colchicine in CAD</vt:lpstr>
      <vt:lpstr>Cerebrovascular Disease: No Difference</vt:lpstr>
      <vt:lpstr>Does Colchicine Increase Non-CV Death?</vt:lpstr>
      <vt:lpstr>Rationale</vt:lpstr>
      <vt:lpstr>Primary Objective</vt:lpstr>
      <vt:lpstr>CLEAR OASIS 9 Trial</vt:lpstr>
      <vt:lpstr>CLEAR Recruitment from 104 Sites in 14 Countries</vt:lpstr>
      <vt:lpstr>Study Power and Follow Up</vt:lpstr>
      <vt:lpstr>Baseline  Characteristics</vt:lpstr>
      <vt:lpstr>Medications at Discharge</vt:lpstr>
      <vt:lpstr>Initial PCI Procedure</vt:lpstr>
      <vt:lpstr>PowerPoint Presentation</vt:lpstr>
      <vt:lpstr>PowerPoint Presentation</vt:lpstr>
      <vt:lpstr>Primary Outcome</vt:lpstr>
      <vt:lpstr>On Treatment Analysis</vt:lpstr>
      <vt:lpstr>Adverse Events</vt:lpstr>
      <vt:lpstr>Forest Plot of Primary Outcome in Pre-Specified Subgroups (I)</vt:lpstr>
      <vt:lpstr>PowerPoint Presentation</vt:lpstr>
      <vt:lpstr>Conclusions</vt:lpstr>
      <vt:lpstr>Implications</vt:lpstr>
      <vt:lpstr>Will be available online at www.NEJM.org soon</vt:lpstr>
      <vt:lpstr>Acknowledgements</vt:lpstr>
      <vt:lpstr>CLEAR Investigators from 104 Sites in 14 Countries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Sampson, Rachel M (BIDMC - HOSP2 Surg Ed)</cp:lastModifiedBy>
  <cp:revision>21</cp:revision>
  <dcterms:created xsi:type="dcterms:W3CDTF">2015-03-17T14:58:49Z</dcterms:created>
  <dcterms:modified xsi:type="dcterms:W3CDTF">2024-10-29T17:08:10Z</dcterms:modified>
</cp:coreProperties>
</file>