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6" r:id="rId4"/>
  </p:sldMasterIdLst>
  <p:notesMasterIdLst>
    <p:notesMasterId r:id="rId16"/>
  </p:notesMasterIdLst>
  <p:handoutMasterIdLst>
    <p:handoutMasterId r:id="rId17"/>
  </p:handoutMasterIdLst>
  <p:sldIdLst>
    <p:sldId id="433" r:id="rId5"/>
    <p:sldId id="12437" r:id="rId6"/>
    <p:sldId id="12459" r:id="rId7"/>
    <p:sldId id="2147377750" r:id="rId8"/>
    <p:sldId id="2147377702" r:id="rId9"/>
    <p:sldId id="12461" r:id="rId10"/>
    <p:sldId id="2147377764" r:id="rId11"/>
    <p:sldId id="2147377755" r:id="rId12"/>
    <p:sldId id="2147377756" r:id="rId13"/>
    <p:sldId id="2147377765" r:id="rId14"/>
    <p:sldId id="2147377772" r:id="rId15"/>
  </p:sldIdLst>
  <p:sldSz cx="9144000" cy="5143500" type="screen16x9"/>
  <p:notesSz cx="7086600" cy="93726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52" userDrawn="1">
          <p15:clr>
            <a:srgbClr val="A4A3A4"/>
          </p15:clr>
        </p15:guide>
        <p15:guide id="2" orient="horz" pos="252" userDrawn="1">
          <p15:clr>
            <a:srgbClr val="A4A3A4"/>
          </p15:clr>
        </p15:guide>
        <p15:guide id="4" pos="4656" userDrawn="1">
          <p15:clr>
            <a:srgbClr val="A4A3A4"/>
          </p15:clr>
        </p15:guide>
        <p15:guide id="5" orient="horz" pos="2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BE8B27-698E-9EA3-890D-96B0D8C19FEB}" name="Maitri Muralidhar" initials="MM" userId="S::Maitri_Muralidhar@edwards.com::862c8f3b-f608-4836-a25a-5c7649a75f6c" providerId="AD"/>
  <p188:author id="{3114BE7F-0881-251D-0FC1-09D8346C7D2D}" name="Houcheng Yang" initials="HY" userId="S::houcheng_yang@edwards.com::872da7a3-5b4e-467f-8eb9-081c1ecea5a9" providerId="AD"/>
  <p188:author id="{EDDE24B3-7BF7-352F-4050-3BCBA4E4169A}" name="Kat Tang" initials="KT" userId="S::Kat_Tang@edwards.com::902664bf-a582-4cdc-8c4c-2f7c8a6370d2" providerId="AD"/>
  <p188:author id="{3131FCE3-244D-9A7C-7EFF-31185D0ECF96}" name="Allison Weiser" initials="AW" userId="S::Allison_Weiser@edwards.com::51b5fc6f-3789-44b9-acdb-cc5d67671615" providerId="AD"/>
  <p188:author id="{D730A6EC-0C84-59F9-3497-5BB2143B1390}" name="Juan Guinea" initials="JG" userId="S::Juan_Guinea@edwards.com::4cf530b9-d000-49d3-b1f4-fce20a644c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2D6FF"/>
    <a:srgbClr val="F8F8F8"/>
    <a:srgbClr val="F5F8FD"/>
    <a:srgbClr val="00B050"/>
    <a:srgbClr val="F0FED2"/>
    <a:srgbClr val="DEE8FA"/>
    <a:srgbClr val="FF381D"/>
    <a:srgbClr val="CE4A08"/>
    <a:srgbClr val="4A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D5920-CBCA-46F8-AAEE-80091C14CC33}" v="7" dt="2024-10-23T18:36:23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444" y="108"/>
      </p:cViewPr>
      <p:guideLst>
        <p:guide orient="horz" pos="852"/>
        <p:guide orient="horz" pos="252"/>
        <p:guide pos="4656"/>
        <p:guide orient="horz" pos="21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tri Muralidhar" userId="862c8f3b-f608-4836-a25a-5c7649a75f6c" providerId="ADAL" clId="{A88D5920-CBCA-46F8-AAEE-80091C14CC33}"/>
    <pc:docChg chg="delSld modSld delMainMaster">
      <pc:chgData name="Maitri Muralidhar" userId="862c8f3b-f608-4836-a25a-5c7649a75f6c" providerId="ADAL" clId="{A88D5920-CBCA-46F8-AAEE-80091C14CC33}" dt="2024-10-23T18:37:11.316" v="67" actId="1036"/>
      <pc:docMkLst>
        <pc:docMk/>
      </pc:docMkLst>
      <pc:sldChg chg="del">
        <pc:chgData name="Maitri Muralidhar" userId="862c8f3b-f608-4836-a25a-5c7649a75f6c" providerId="ADAL" clId="{A88D5920-CBCA-46F8-AAEE-80091C14CC33}" dt="2024-10-23T17:53:50.899" v="11" actId="47"/>
        <pc:sldMkLst>
          <pc:docMk/>
          <pc:sldMk cId="3698358904" sldId="267"/>
        </pc:sldMkLst>
      </pc:sldChg>
      <pc:sldChg chg="del">
        <pc:chgData name="Maitri Muralidhar" userId="862c8f3b-f608-4836-a25a-5c7649a75f6c" providerId="ADAL" clId="{A88D5920-CBCA-46F8-AAEE-80091C14CC33}" dt="2024-10-23T17:53:30.602" v="0" actId="47"/>
        <pc:sldMkLst>
          <pc:docMk/>
          <pc:sldMk cId="611268438" sldId="432"/>
        </pc:sldMkLst>
      </pc:sldChg>
      <pc:sldChg chg="addSp modSp mod">
        <pc:chgData name="Maitri Muralidhar" userId="862c8f3b-f608-4836-a25a-5c7649a75f6c" providerId="ADAL" clId="{A88D5920-CBCA-46F8-AAEE-80091C14CC33}" dt="2024-10-23T18:36:23.947" v="49" actId="1076"/>
        <pc:sldMkLst>
          <pc:docMk/>
          <pc:sldMk cId="843076613" sldId="433"/>
        </pc:sldMkLst>
        <pc:picChg chg="add mod">
          <ac:chgData name="Maitri Muralidhar" userId="862c8f3b-f608-4836-a25a-5c7649a75f6c" providerId="ADAL" clId="{A88D5920-CBCA-46F8-AAEE-80091C14CC33}" dt="2024-10-23T18:36:10.680" v="47"/>
          <ac:picMkLst>
            <pc:docMk/>
            <pc:sldMk cId="843076613" sldId="433"/>
            <ac:picMk id="2" creationId="{68E8EEEB-5979-B43C-67D8-C423F6E0B835}"/>
          </ac:picMkLst>
        </pc:picChg>
        <pc:cxnChg chg="add mod">
          <ac:chgData name="Maitri Muralidhar" userId="862c8f3b-f608-4836-a25a-5c7649a75f6c" providerId="ADAL" clId="{A88D5920-CBCA-46F8-AAEE-80091C14CC33}" dt="2024-10-23T18:36:23.947" v="49" actId="1076"/>
          <ac:cxnSpMkLst>
            <pc:docMk/>
            <pc:sldMk cId="843076613" sldId="433"/>
            <ac:cxnSpMk id="9" creationId="{761FF53E-23E4-DF4E-0010-840DB78F460C}"/>
          </ac:cxnSpMkLst>
        </pc:cxnChg>
      </pc:sldChg>
      <pc:sldChg chg="del">
        <pc:chgData name="Maitri Muralidhar" userId="862c8f3b-f608-4836-a25a-5c7649a75f6c" providerId="ADAL" clId="{A88D5920-CBCA-46F8-AAEE-80091C14CC33}" dt="2024-10-23T17:53:45.659" v="8" actId="47"/>
        <pc:sldMkLst>
          <pc:docMk/>
          <pc:sldMk cId="4268150046" sldId="12382"/>
        </pc:sldMkLst>
      </pc:sldChg>
      <pc:sldChg chg="del">
        <pc:chgData name="Maitri Muralidhar" userId="862c8f3b-f608-4836-a25a-5c7649a75f6c" providerId="ADAL" clId="{A88D5920-CBCA-46F8-AAEE-80091C14CC33}" dt="2024-10-23T17:53:33.698" v="1" actId="47"/>
        <pc:sldMkLst>
          <pc:docMk/>
          <pc:sldMk cId="3450559284" sldId="12442"/>
        </pc:sldMkLst>
      </pc:sldChg>
      <pc:sldChg chg="del">
        <pc:chgData name="Maitri Muralidhar" userId="862c8f3b-f608-4836-a25a-5c7649a75f6c" providerId="ADAL" clId="{A88D5920-CBCA-46F8-AAEE-80091C14CC33}" dt="2024-10-23T17:53:38.765" v="4" actId="47"/>
        <pc:sldMkLst>
          <pc:docMk/>
          <pc:sldMk cId="3668315828" sldId="12448"/>
        </pc:sldMkLst>
      </pc:sldChg>
      <pc:sldChg chg="del">
        <pc:chgData name="Maitri Muralidhar" userId="862c8f3b-f608-4836-a25a-5c7649a75f6c" providerId="ADAL" clId="{A88D5920-CBCA-46F8-AAEE-80091C14CC33}" dt="2024-10-23T17:53:48.072" v="9" actId="47"/>
        <pc:sldMkLst>
          <pc:docMk/>
          <pc:sldMk cId="2934704814" sldId="2147377751"/>
        </pc:sldMkLst>
      </pc:sldChg>
      <pc:sldChg chg="del">
        <pc:chgData name="Maitri Muralidhar" userId="862c8f3b-f608-4836-a25a-5c7649a75f6c" providerId="ADAL" clId="{A88D5920-CBCA-46F8-AAEE-80091C14CC33}" dt="2024-10-23T17:53:39.677" v="5" actId="47"/>
        <pc:sldMkLst>
          <pc:docMk/>
          <pc:sldMk cId="3418985226" sldId="2147377753"/>
        </pc:sldMkLst>
      </pc:sldChg>
      <pc:sldChg chg="del">
        <pc:chgData name="Maitri Muralidhar" userId="862c8f3b-f608-4836-a25a-5c7649a75f6c" providerId="ADAL" clId="{A88D5920-CBCA-46F8-AAEE-80091C14CC33}" dt="2024-10-23T17:53:48.927" v="10" actId="47"/>
        <pc:sldMkLst>
          <pc:docMk/>
          <pc:sldMk cId="205207982" sldId="2147377758"/>
        </pc:sldMkLst>
      </pc:sldChg>
      <pc:sldChg chg="del">
        <pc:chgData name="Maitri Muralidhar" userId="862c8f3b-f608-4836-a25a-5c7649a75f6c" providerId="ADAL" clId="{A88D5920-CBCA-46F8-AAEE-80091C14CC33}" dt="2024-10-23T17:53:43.030" v="7" actId="47"/>
        <pc:sldMkLst>
          <pc:docMk/>
          <pc:sldMk cId="3772867446" sldId="2147377760"/>
        </pc:sldMkLst>
      </pc:sldChg>
      <pc:sldChg chg="del">
        <pc:chgData name="Maitri Muralidhar" userId="862c8f3b-f608-4836-a25a-5c7649a75f6c" providerId="ADAL" clId="{A88D5920-CBCA-46F8-AAEE-80091C14CC33}" dt="2024-10-23T17:53:51.990" v="12" actId="47"/>
        <pc:sldMkLst>
          <pc:docMk/>
          <pc:sldMk cId="313559335" sldId="2147377761"/>
        </pc:sldMkLst>
      </pc:sldChg>
      <pc:sldChg chg="del">
        <pc:chgData name="Maitri Muralidhar" userId="862c8f3b-f608-4836-a25a-5c7649a75f6c" providerId="ADAL" clId="{A88D5920-CBCA-46F8-AAEE-80091C14CC33}" dt="2024-10-23T17:53:41.836" v="6" actId="47"/>
        <pc:sldMkLst>
          <pc:docMk/>
          <pc:sldMk cId="1617629902" sldId="2147377767"/>
        </pc:sldMkLst>
      </pc:sldChg>
      <pc:sldChg chg="del">
        <pc:chgData name="Maitri Muralidhar" userId="862c8f3b-f608-4836-a25a-5c7649a75f6c" providerId="ADAL" clId="{A88D5920-CBCA-46F8-AAEE-80091C14CC33}" dt="2024-10-23T17:53:35.282" v="2" actId="47"/>
        <pc:sldMkLst>
          <pc:docMk/>
          <pc:sldMk cId="1032474375" sldId="2147377769"/>
        </pc:sldMkLst>
      </pc:sldChg>
      <pc:sldChg chg="addSp modSp mod">
        <pc:chgData name="Maitri Muralidhar" userId="862c8f3b-f608-4836-a25a-5c7649a75f6c" providerId="ADAL" clId="{A88D5920-CBCA-46F8-AAEE-80091C14CC33}" dt="2024-10-23T18:37:11.316" v="67" actId="1036"/>
        <pc:sldMkLst>
          <pc:docMk/>
          <pc:sldMk cId="308664591" sldId="2147377772"/>
        </pc:sldMkLst>
        <pc:spChg chg="mod">
          <ac:chgData name="Maitri Muralidhar" userId="862c8f3b-f608-4836-a25a-5c7649a75f6c" providerId="ADAL" clId="{A88D5920-CBCA-46F8-AAEE-80091C14CC33}" dt="2024-10-23T18:37:11.316" v="67" actId="1036"/>
          <ac:spMkLst>
            <pc:docMk/>
            <pc:sldMk cId="308664591" sldId="2147377772"/>
            <ac:spMk id="3" creationId="{42601227-8907-FC78-340C-B2DEA8B725B6}"/>
          </ac:spMkLst>
        </pc:spChg>
        <pc:spChg chg="mod">
          <ac:chgData name="Maitri Muralidhar" userId="862c8f3b-f608-4836-a25a-5c7649a75f6c" providerId="ADAL" clId="{A88D5920-CBCA-46F8-AAEE-80091C14CC33}" dt="2024-10-23T18:37:06.048" v="61" actId="1036"/>
          <ac:spMkLst>
            <pc:docMk/>
            <pc:sldMk cId="308664591" sldId="2147377772"/>
            <ac:spMk id="5" creationId="{1FC06CDF-3B50-5399-5572-ED10854B33E6}"/>
          </ac:spMkLst>
        </pc:spChg>
        <pc:spChg chg="mod">
          <ac:chgData name="Maitri Muralidhar" userId="862c8f3b-f608-4836-a25a-5c7649a75f6c" providerId="ADAL" clId="{A88D5920-CBCA-46F8-AAEE-80091C14CC33}" dt="2024-10-23T18:37:06.048" v="61" actId="1036"/>
          <ac:spMkLst>
            <pc:docMk/>
            <pc:sldMk cId="308664591" sldId="2147377772"/>
            <ac:spMk id="7" creationId="{F1193931-AE9B-BF2D-AFCE-970065382BEB}"/>
          </ac:spMkLst>
        </pc:spChg>
        <pc:picChg chg="add mod">
          <ac:chgData name="Maitri Muralidhar" userId="862c8f3b-f608-4836-a25a-5c7649a75f6c" providerId="ADAL" clId="{A88D5920-CBCA-46F8-AAEE-80091C14CC33}" dt="2024-10-23T18:36:49.890" v="51" actId="1035"/>
          <ac:picMkLst>
            <pc:docMk/>
            <pc:sldMk cId="308664591" sldId="2147377772"/>
            <ac:picMk id="4" creationId="{201DA732-A2C8-B3E2-3F58-274D28AB1D54}"/>
          </ac:picMkLst>
        </pc:picChg>
        <pc:picChg chg="add mod">
          <ac:chgData name="Maitri Muralidhar" userId="862c8f3b-f608-4836-a25a-5c7649a75f6c" providerId="ADAL" clId="{A88D5920-CBCA-46F8-AAEE-80091C14CC33}" dt="2024-10-23T18:36:46.709" v="50" actId="1036"/>
          <ac:picMkLst>
            <pc:docMk/>
            <pc:sldMk cId="308664591" sldId="2147377772"/>
            <ac:picMk id="8" creationId="{6DCCAAB9-EE69-8144-9F05-FD385B6194FF}"/>
          </ac:picMkLst>
        </pc:picChg>
        <pc:cxnChg chg="add mod">
          <ac:chgData name="Maitri Muralidhar" userId="862c8f3b-f608-4836-a25a-5c7649a75f6c" providerId="ADAL" clId="{A88D5920-CBCA-46F8-AAEE-80091C14CC33}" dt="2024-10-23T18:35:49.476" v="45" actId="1076"/>
          <ac:cxnSpMkLst>
            <pc:docMk/>
            <pc:sldMk cId="308664591" sldId="2147377772"/>
            <ac:cxnSpMk id="10" creationId="{F2400A4C-75FD-7776-0692-77B1B0D08DC4}"/>
          </ac:cxnSpMkLst>
        </pc:cxnChg>
      </pc:sldChg>
      <pc:sldChg chg="del">
        <pc:chgData name="Maitri Muralidhar" userId="862c8f3b-f608-4836-a25a-5c7649a75f6c" providerId="ADAL" clId="{A88D5920-CBCA-46F8-AAEE-80091C14CC33}" dt="2024-10-23T17:53:37.723" v="3" actId="47"/>
        <pc:sldMkLst>
          <pc:docMk/>
          <pc:sldMk cId="771936535" sldId="2147377773"/>
        </pc:sldMkLst>
      </pc:sldChg>
      <pc:sldMasterChg chg="del delSldLayout">
        <pc:chgData name="Maitri Muralidhar" userId="862c8f3b-f608-4836-a25a-5c7649a75f6c" providerId="ADAL" clId="{A88D5920-CBCA-46F8-AAEE-80091C14CC33}" dt="2024-10-23T17:53:45.659" v="8" actId="47"/>
        <pc:sldMasterMkLst>
          <pc:docMk/>
          <pc:sldMasterMk cId="2079350674" sldId="2147483747"/>
        </pc:sldMasterMkLst>
        <pc:sldLayoutChg chg="del">
          <pc:chgData name="Maitri Muralidhar" userId="862c8f3b-f608-4836-a25a-5c7649a75f6c" providerId="ADAL" clId="{A88D5920-CBCA-46F8-AAEE-80091C14CC33}" dt="2024-10-23T17:53:45.659" v="8" actId="47"/>
          <pc:sldLayoutMkLst>
            <pc:docMk/>
            <pc:sldMasterMk cId="2079350674" sldId="2147483747"/>
            <pc:sldLayoutMk cId="2708050321" sldId="2147483748"/>
          </pc:sldLayoutMkLst>
        </pc:sldLayoutChg>
        <pc:sldLayoutChg chg="del">
          <pc:chgData name="Maitri Muralidhar" userId="862c8f3b-f608-4836-a25a-5c7649a75f6c" providerId="ADAL" clId="{A88D5920-CBCA-46F8-AAEE-80091C14CC33}" dt="2024-10-23T17:53:45.659" v="8" actId="47"/>
          <pc:sldLayoutMkLst>
            <pc:docMk/>
            <pc:sldMasterMk cId="2079350674" sldId="2147483747"/>
            <pc:sldLayoutMk cId="3443929430" sldId="214748374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0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678BB-763C-40DF-B781-F9D40CCA79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6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0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6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3E607-94AB-4840-8C00-2935C684FD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-111" charset="-128"/>
                <a:cs typeface="+mn-cs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3ACA73F-30C0-5FB8-999A-719632B8D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7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AFCEB-22D5-4A6F-96CC-A5624832FC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40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6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24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0616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ted States Capitol with a dome&#10;&#10;Description automatically generated">
            <a:extLst>
              <a:ext uri="{FF2B5EF4-FFF2-40B4-BE49-F238E27FC236}">
                <a16:creationId xmlns:a16="http://schemas.microsoft.com/office/drawing/2014/main" id="{F2F3B939-C4A2-6449-C469-46A53ADF6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5ADDF1-323B-379E-01F2-502E663731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5551" y="0"/>
            <a:ext cx="9138449" cy="5143500"/>
          </a:xfrm>
          <a:prstGeom prst="roundRect">
            <a:avLst>
              <a:gd name="adj" fmla="val 0"/>
            </a:avLst>
          </a:prstGeom>
          <a:solidFill>
            <a:srgbClr val="003559">
              <a:alpha val="6969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082BF-DD8A-263A-2B62-112C113F0E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638816" y="3615106"/>
            <a:ext cx="74930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0772628-34B1-2823-9C78-268DEA02B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6" y="3819083"/>
            <a:ext cx="3021100" cy="949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39DC5-7688-CD82-E79A-AD06244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3" y="374928"/>
            <a:ext cx="7769225" cy="464750"/>
          </a:xfrm>
        </p:spPr>
        <p:txBody>
          <a:bodyPr/>
          <a:lstStyle>
            <a:lvl1pPr algn="l">
              <a:defRPr sz="440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1FCD08-E7F2-C0AE-5EFA-24568D2D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2542032"/>
            <a:ext cx="7546888" cy="914400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 sz="2800" b="1" i="1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2800" b="1" i="1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2800" b="1" i="1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28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64126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959296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94628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35526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89410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846450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60383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40261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35144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ted States Capitol with a dome&#10;&#10;Description automatically generated">
            <a:extLst>
              <a:ext uri="{FF2B5EF4-FFF2-40B4-BE49-F238E27FC236}">
                <a16:creationId xmlns:a16="http://schemas.microsoft.com/office/drawing/2014/main" id="{F2F3B939-C4A2-6449-C469-46A53ADF6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5ADDF1-323B-379E-01F2-502E663731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5551" y="0"/>
            <a:ext cx="9138449" cy="5143500"/>
          </a:xfrm>
          <a:prstGeom prst="roundRect">
            <a:avLst>
              <a:gd name="adj" fmla="val 0"/>
            </a:avLst>
          </a:prstGeom>
          <a:solidFill>
            <a:srgbClr val="003559">
              <a:alpha val="6969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082BF-DD8A-263A-2B62-112C113F0E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638816" y="3615106"/>
            <a:ext cx="74930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0772628-34B1-2823-9C78-268DEA02B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6" y="3819083"/>
            <a:ext cx="3021100" cy="949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39DC5-7688-CD82-E79A-AD06244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3" y="374928"/>
            <a:ext cx="7769225" cy="464750"/>
          </a:xfrm>
        </p:spPr>
        <p:txBody>
          <a:bodyPr/>
          <a:lstStyle>
            <a:lvl1pPr algn="l">
              <a:defRPr sz="440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1FCD08-E7F2-C0AE-5EFA-24568D2D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2542032"/>
            <a:ext cx="7546888" cy="914400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 sz="2800" b="1" i="1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2800" b="1" i="1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2800" b="1" i="1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28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79266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83159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671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100" b="0" baseline="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1800" b="0" baseline="0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bg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58B74D0-1543-4AE0-F2E7-ABDBF43CEE98}"/>
              </a:ext>
            </a:extLst>
          </p:cNvPr>
          <p:cNvSpPr txBox="1">
            <a:spLocks/>
          </p:cNvSpPr>
          <p:nvPr/>
        </p:nvSpPr>
        <p:spPr>
          <a:xfrm>
            <a:off x="597929" y="621871"/>
            <a:ext cx="8347597" cy="165809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80E2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CLASP IID Randomized Trial and Registry: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Two-Year Outcomes of Transcatheter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Edge-to-Edge Repair for Degenerative Mitral Regurgitation</a:t>
            </a:r>
            <a:endParaRPr lang="en-US" sz="2400" i="0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60D541A-52CB-D690-6378-A9C493271250}"/>
              </a:ext>
            </a:extLst>
          </p:cNvPr>
          <p:cNvSpPr txBox="1">
            <a:spLocks/>
          </p:cNvSpPr>
          <p:nvPr/>
        </p:nvSpPr>
        <p:spPr>
          <a:xfrm>
            <a:off x="597929" y="2433749"/>
            <a:ext cx="8577470" cy="11289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Firas Zahr, MD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Oregon Health &amp; Science University, Portland, 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A77123-465B-10E2-00D6-44ED0D2C0279}"/>
              </a:ext>
            </a:extLst>
          </p:cNvPr>
          <p:cNvSpPr txBox="1"/>
          <p:nvPr/>
        </p:nvSpPr>
        <p:spPr>
          <a:xfrm>
            <a:off x="597929" y="307214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i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behalf of The CLASP IID Trial and Registry Investigators</a:t>
            </a:r>
          </a:p>
        </p:txBody>
      </p:sp>
      <p:pic>
        <p:nvPicPr>
          <p:cNvPr id="6" name="Picture 5" descr="A black and white sign with white letters&#10;&#10;Description automatically generated">
            <a:extLst>
              <a:ext uri="{FF2B5EF4-FFF2-40B4-BE49-F238E27FC236}">
                <a16:creationId xmlns:a16="http://schemas.microsoft.com/office/drawing/2014/main" id="{510E983C-41CB-034B-D616-9078076F9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94" y="4223228"/>
            <a:ext cx="1594832" cy="439543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B360CAE0-25ED-EFD8-376C-4E8C8A3AFD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34" y="4205144"/>
            <a:ext cx="1594832" cy="44096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1FF53E-23E4-DF4E-0010-840DB78F460C}"/>
              </a:ext>
            </a:extLst>
          </p:cNvPr>
          <p:cNvCxnSpPr/>
          <p:nvPr/>
        </p:nvCxnSpPr>
        <p:spPr bwMode="auto">
          <a:xfrm>
            <a:off x="7230139" y="4302642"/>
            <a:ext cx="0" cy="2551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307661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itle 1">
            <a:extLst>
              <a:ext uri="{FF2B5EF4-FFF2-40B4-BE49-F238E27FC236}">
                <a16:creationId xmlns:a16="http://schemas.microsoft.com/office/drawing/2014/main" id="{93FEE34D-885B-31B5-BA11-20F12ABC733E}"/>
              </a:ext>
            </a:extLst>
          </p:cNvPr>
          <p:cNvSpPr txBox="1">
            <a:spLocks/>
          </p:cNvSpPr>
          <p:nvPr/>
        </p:nvSpPr>
        <p:spPr bwMode="auto">
          <a:xfrm>
            <a:off x="561522" y="21817"/>
            <a:ext cx="9053099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300" i="0">
                <a:latin typeface="Arial"/>
              </a:rPr>
              <a:t>CEC-adjudicated Events</a:t>
            </a:r>
            <a:endParaRPr lang="en-GB" sz="2300" i="0" kern="0"/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EC84DFA6-F3C8-5AA9-0FAE-D0D7D277D75B}"/>
              </a:ext>
            </a:extLst>
          </p:cNvPr>
          <p:cNvSpPr txBox="1"/>
          <p:nvPr/>
        </p:nvSpPr>
        <p:spPr>
          <a:xfrm>
            <a:off x="519585" y="322173"/>
            <a:ext cx="5704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accent6"/>
                </a:solidFill>
              </a:rPr>
              <a:t>Outcomes at 2 years 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6E3E14EC-11DF-9C14-D561-A5129EECA212}"/>
              </a:ext>
            </a:extLst>
          </p:cNvPr>
          <p:cNvSpPr txBox="1"/>
          <p:nvPr/>
        </p:nvSpPr>
        <p:spPr>
          <a:xfrm>
            <a:off x="959530" y="4835503"/>
            <a:ext cx="83504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Graphs show Kaplan-Meier analysis time to first event (KM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estimate±SE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) and error bars represent 95% CI.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CEC,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 Clinical events committee;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HFH,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 Heart failure hospitalization;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CV,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 Cardiovascular.</a:t>
            </a:r>
          </a:p>
        </p:txBody>
      </p:sp>
      <p:sp>
        <p:nvSpPr>
          <p:cNvPr id="2" name="Rectangle 669">
            <a:extLst>
              <a:ext uri="{FF2B5EF4-FFF2-40B4-BE49-F238E27FC236}">
                <a16:creationId xmlns:a16="http://schemas.microsoft.com/office/drawing/2014/main" id="{6200280D-1E1C-D4E1-1A76-AA6537170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27" y="4123084"/>
            <a:ext cx="72636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PASCAL</a:t>
            </a:r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3" name="Line 668">
            <a:extLst>
              <a:ext uri="{FF2B5EF4-FFF2-40B4-BE49-F238E27FC236}">
                <a16:creationId xmlns:a16="http://schemas.microsoft.com/office/drawing/2014/main" id="{951A5B20-F794-6136-9EF6-8C30E7A76B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872" y="4291928"/>
            <a:ext cx="470376" cy="0"/>
          </a:xfrm>
          <a:prstGeom prst="line">
            <a:avLst/>
          </a:prstGeom>
          <a:noFill/>
          <a:ln w="19050" cap="sq">
            <a:solidFill>
              <a:srgbClr val="4472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ea typeface="ヒラギノ角ゴ Pro W3"/>
              <a:cs typeface="Arial" panose="020B0604020202020204" pitchFamily="34" charset="0"/>
            </a:endParaRPr>
          </a:p>
        </p:txBody>
      </p:sp>
      <p:pic>
        <p:nvPicPr>
          <p:cNvPr id="1042" name="Picture 1041" descr="A diagram of a number of patients&#10;&#10;Description automatically generated with medium confidence">
            <a:extLst>
              <a:ext uri="{FF2B5EF4-FFF2-40B4-BE49-F238E27FC236}">
                <a16:creationId xmlns:a16="http://schemas.microsoft.com/office/drawing/2014/main" id="{64EEFE42-735E-D129-2669-4EA8868BE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2" t="1094"/>
          <a:stretch/>
        </p:blipFill>
        <p:spPr>
          <a:xfrm>
            <a:off x="959530" y="676628"/>
            <a:ext cx="7609225" cy="3864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B5577A-F243-E815-0623-5E2D5048D0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16637" y="109702"/>
            <a:ext cx="1073604" cy="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67878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193931-AE9B-BF2D-AFCE-970065382BEB}"/>
              </a:ext>
            </a:extLst>
          </p:cNvPr>
          <p:cNvSpPr/>
          <p:nvPr/>
        </p:nvSpPr>
        <p:spPr bwMode="auto">
          <a:xfrm>
            <a:off x="0" y="3623424"/>
            <a:ext cx="9144000" cy="5667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DB44B-6BF1-4F5C-7872-59B5632521F0}"/>
              </a:ext>
            </a:extLst>
          </p:cNvPr>
          <p:cNvSpPr txBox="1">
            <a:spLocks/>
          </p:cNvSpPr>
          <p:nvPr/>
        </p:nvSpPr>
        <p:spPr bwMode="auto">
          <a:xfrm>
            <a:off x="556302" y="87453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01227-8907-FC78-340C-B2DEA8B725B6}"/>
              </a:ext>
            </a:extLst>
          </p:cNvPr>
          <p:cNvSpPr txBox="1">
            <a:spLocks/>
          </p:cNvSpPr>
          <p:nvPr/>
        </p:nvSpPr>
        <p:spPr bwMode="auto">
          <a:xfrm>
            <a:off x="556302" y="723726"/>
            <a:ext cx="8451220" cy="266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257175" marR="0" lvl="0" indent="-257175" algn="l" defTabSz="68578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</a:t>
            </a: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ongest follow-up from the only prospective, CEC and core-lab adjudicated study evaluating contemporary M-TEER therapies in prohibitive risk DMR patients</a:t>
            </a:r>
          </a:p>
          <a:p>
            <a:pPr marL="0" marR="0" lvl="0" indent="0" algn="l" defTabSz="685783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  <a:p>
            <a:pPr lvl="0" defTabSz="68578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Two-year results from the CLASP IID Randomized Trial reinforce M-TEER as a valuable treatment option</a:t>
            </a:r>
          </a:p>
          <a:p>
            <a:pPr lvl="0" defTabSz="68578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  <a:p>
            <a:pPr marL="257175" marR="0" lvl="0" indent="-257175" algn="l" defTabSz="685783" rtl="0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Across a wide range of mitral valve anatomies, including those ineligible for randomization, patients treated with the PASCAL system demonstrated:  </a:t>
            </a:r>
          </a:p>
          <a:p>
            <a:pPr marL="557213" marR="0" lvl="1" indent="-214313" algn="l" defTabSz="685783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ヒラギノ角ゴ Pro W3"/>
                <a:cs typeface="Arial" panose="020B0604020202020204" pitchFamily="34" charset="0"/>
              </a:rPr>
              <a:t>Favorable survival </a:t>
            </a:r>
          </a:p>
          <a:p>
            <a:pPr marL="557213" marR="0" lvl="1" indent="-214313" algn="l" defTabSz="685783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ヒラギノ角ゴ Pro W3"/>
                <a:cs typeface="Arial" panose="020B0604020202020204" pitchFamily="34" charset="0"/>
              </a:rPr>
              <a:t>Robust and sustained MR reduction</a:t>
            </a:r>
          </a:p>
          <a:p>
            <a:pPr marL="557213" marR="0" lvl="1" indent="-214313" algn="l" defTabSz="685783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ヒラギノ角ゴ Pro W3"/>
                <a:cs typeface="Arial" panose="020B0604020202020204" pitchFamily="34" charset="0"/>
              </a:rPr>
              <a:t>Significant and durable ventricular remodeling </a:t>
            </a:r>
          </a:p>
          <a:p>
            <a:pPr marL="557213" marR="0" lvl="1" indent="-214313" algn="l" defTabSz="685783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ヒラギノ角ゴ Pro W3"/>
                <a:cs typeface="Arial" panose="020B0604020202020204" pitchFamily="34" charset="0"/>
              </a:rPr>
              <a:t>Significant and consistent improvements in functional status and quality of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06CDF-3B50-5399-5572-ED10854B33E6}"/>
              </a:ext>
            </a:extLst>
          </p:cNvPr>
          <p:cNvSpPr txBox="1"/>
          <p:nvPr/>
        </p:nvSpPr>
        <p:spPr>
          <a:xfrm>
            <a:off x="196076" y="3699043"/>
            <a:ext cx="8811446" cy="415498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Two-year results from the CLASP IID Randomized Trial and Registry confirm the sustained safety and effectiveness of the PASCAL system in treating a broad population of DMR patients.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30246-EAB7-6BF1-C1A8-2A95601148D0}"/>
              </a:ext>
            </a:extLst>
          </p:cNvPr>
          <p:cNvSpPr txBox="1"/>
          <p:nvPr/>
        </p:nvSpPr>
        <p:spPr>
          <a:xfrm>
            <a:off x="1056597" y="4828853"/>
            <a:ext cx="833764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M-TEER,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 Mitral valve transcatheter edge-to-edge repair;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CEC,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 Clinical events committee;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DMR,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 Degenerative mitral regurgitation;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MR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: Mitral regurgitation.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Arial"/>
              <a:ea typeface="ヒラギノ角ゴ Pro W3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DA732-A2C8-B3E2-3F58-274D28AB1D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80429" y="102614"/>
            <a:ext cx="1073604" cy="296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CCAAB9-EE69-8144-9F05-FD385B619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264" y="94541"/>
            <a:ext cx="1069848" cy="29581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400A4C-75FD-7776-0692-77B1B0D08DC4}"/>
              </a:ext>
            </a:extLst>
          </p:cNvPr>
          <p:cNvCxnSpPr/>
          <p:nvPr/>
        </p:nvCxnSpPr>
        <p:spPr bwMode="auto">
          <a:xfrm>
            <a:off x="7882270" y="133099"/>
            <a:ext cx="0" cy="2214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60EA-8206-3FA8-6D1D-45B22313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99" y="130709"/>
            <a:ext cx="8661000" cy="566738"/>
          </a:xfrm>
        </p:spPr>
        <p:txBody>
          <a:bodyPr/>
          <a:lstStyle/>
          <a:p>
            <a:r>
              <a:rPr lang="en-GB" sz="2400" dirty="0"/>
              <a:t>PASCAL Precision Transcatheter Valve Repair System   </a:t>
            </a:r>
            <a:br>
              <a:rPr lang="en-GB" sz="2400" dirty="0"/>
            </a:br>
            <a:endParaRPr lang="en-GB" sz="24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90B8274-B302-8725-2464-5B4C77EE371B}"/>
              </a:ext>
            </a:extLst>
          </p:cNvPr>
          <p:cNvGrpSpPr/>
          <p:nvPr/>
        </p:nvGrpSpPr>
        <p:grpSpPr>
          <a:xfrm>
            <a:off x="1" y="329379"/>
            <a:ext cx="9296496" cy="4094613"/>
            <a:chOff x="1" y="386083"/>
            <a:chExt cx="9296496" cy="4094613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452A7CD6-EE0F-3043-11B2-D7AF1F8CCD17}"/>
                </a:ext>
              </a:extLst>
            </p:cNvPr>
            <p:cNvSpPr txBox="1">
              <a:spLocks/>
            </p:cNvSpPr>
            <p:nvPr/>
          </p:nvSpPr>
          <p:spPr>
            <a:xfrm>
              <a:off x="449236" y="386083"/>
              <a:ext cx="8402664" cy="9165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68578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25C15F-2AA8-6289-0558-35221DACECDC}"/>
                </a:ext>
              </a:extLst>
            </p:cNvPr>
            <p:cNvGrpSpPr/>
            <p:nvPr/>
          </p:nvGrpSpPr>
          <p:grpSpPr>
            <a:xfrm>
              <a:off x="701136" y="931285"/>
              <a:ext cx="8595361" cy="3549411"/>
              <a:chOff x="701136" y="931285"/>
              <a:chExt cx="8595361" cy="3549411"/>
            </a:xfrm>
          </p:grpSpPr>
          <p:pic>
            <p:nvPicPr>
              <p:cNvPr id="28" name="object 6">
                <a:extLst>
                  <a:ext uri="{FF2B5EF4-FFF2-40B4-BE49-F238E27FC236}">
                    <a16:creationId xmlns:a16="http://schemas.microsoft.com/office/drawing/2014/main" id="{AD3570A0-D829-FB3F-007D-93A63B6FEC6F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97719" y="931285"/>
                <a:ext cx="3347466" cy="3236798"/>
              </a:xfrm>
              <a:prstGeom prst="rect">
                <a:avLst/>
              </a:prstGeom>
            </p:spPr>
          </p:pic>
          <p:sp>
            <p:nvSpPr>
              <p:cNvPr id="29" name="Content Placeholder 7">
                <a:extLst>
                  <a:ext uri="{FF2B5EF4-FFF2-40B4-BE49-F238E27FC236}">
                    <a16:creationId xmlns:a16="http://schemas.microsoft.com/office/drawing/2014/main" id="{D27B0FD3-B7D8-9659-8ABD-1013B87C6FD0}"/>
                  </a:ext>
                </a:extLst>
              </p:cNvPr>
              <p:cNvSpPr txBox="1"/>
              <p:nvPr/>
            </p:nvSpPr>
            <p:spPr bwMode="gray">
              <a:xfrm>
                <a:off x="701136" y="949943"/>
                <a:ext cx="8595361" cy="388966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230712" indent="-230712" algn="l" defTabSz="609585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accent1"/>
                  </a:buClr>
                  <a:buSzPct val="110000"/>
                  <a:buFont typeface="Wingdings" charset="2"/>
                  <a:buChar char="§"/>
                  <a:defRPr sz="1867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2955" indent="-222245" algn="l" defTabSz="609585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/>
                  <a:buChar char="–"/>
                  <a:defRPr sz="1867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667" indent="-230712" algn="l" defTabSz="609585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accent1"/>
                  </a:buClr>
                  <a:buSzPct val="110000"/>
                  <a:buFont typeface="Wingdings" charset="2"/>
                  <a:buChar char="§"/>
                  <a:defRPr sz="1867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77" indent="-230712" algn="l" defTabSz="609585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/>
                  <a:buChar char="–"/>
                  <a:defRPr sz="1867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5089" indent="-230712" algn="l" defTabSz="609585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>
                    <a:schemeClr val="accent1"/>
                  </a:buClr>
                  <a:buSzPct val="110000"/>
                  <a:buFont typeface="Wingdings" charset="2"/>
                  <a:buChar char="§"/>
                  <a:defRPr sz="1867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2716" indent="-304792" algn="l" defTabSz="60958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60958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60958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60958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09570" fontAlgn="auto">
                  <a:spcAft>
                    <a:spcPts val="0"/>
                  </a:spcAft>
                  <a:buClr>
                    <a:srgbClr val="000000"/>
                  </a:buClr>
                  <a:buFont typeface="Wingdings" charset="2"/>
                  <a:buNone/>
                  <a:defRPr/>
                </a:pPr>
                <a:r>
                  <a:rPr lang="en-US" sz="1200" b="0">
                    <a:solidFill>
                      <a:schemeClr val="bg2"/>
                    </a:solidFill>
                    <a:ea typeface="Verdana" panose="020B0604030504040204" pitchFamily="34" charset="0"/>
                    <a:cs typeface="Arial" panose="020B0604020202020204" pitchFamily="34" charset="0"/>
                  </a:rPr>
                  <a:t>Each clasp features a single row of retention elements to clasp, reclasp, and preserve leaflets </a:t>
                </a:r>
              </a:p>
            </p:txBody>
          </p:sp>
          <p:pic>
            <p:nvPicPr>
              <p:cNvPr id="38" name="object 2">
                <a:extLst>
                  <a:ext uri="{FF2B5EF4-FFF2-40B4-BE49-F238E27FC236}">
                    <a16:creationId xmlns:a16="http://schemas.microsoft.com/office/drawing/2014/main" id="{1452216D-42BB-0731-5290-0F57B904D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97716" y="1579020"/>
                <a:ext cx="2363249" cy="2901676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F956F05-FF19-44AB-3BB2-C25F04F3E3B2}"/>
                </a:ext>
              </a:extLst>
            </p:cNvPr>
            <p:cNvGrpSpPr/>
            <p:nvPr/>
          </p:nvGrpSpPr>
          <p:grpSpPr>
            <a:xfrm>
              <a:off x="1" y="1270867"/>
              <a:ext cx="9144000" cy="3127810"/>
              <a:chOff x="1" y="1270867"/>
              <a:chExt cx="9144000" cy="3127810"/>
            </a:xfrm>
          </p:grpSpPr>
          <p:sp>
            <p:nvSpPr>
              <p:cNvPr id="24" name="Rectangle: Single Corner Rounded 23">
                <a:extLst>
                  <a:ext uri="{FF2B5EF4-FFF2-40B4-BE49-F238E27FC236}">
                    <a16:creationId xmlns:a16="http://schemas.microsoft.com/office/drawing/2014/main" id="{132D637D-7258-E9D3-9F0B-38292DD748BB}"/>
                  </a:ext>
                </a:extLst>
              </p:cNvPr>
              <p:cNvSpPr/>
              <p:nvPr/>
            </p:nvSpPr>
            <p:spPr>
              <a:xfrm rot="10800000" flipH="1">
                <a:off x="1" y="2328071"/>
                <a:ext cx="2086187" cy="691675"/>
              </a:xfrm>
              <a:prstGeom prst="round1Rect">
                <a:avLst>
                  <a:gd name="adj" fmla="val 0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Rectangle: Single Corner Rounded 24">
                <a:extLst>
                  <a:ext uri="{FF2B5EF4-FFF2-40B4-BE49-F238E27FC236}">
                    <a16:creationId xmlns:a16="http://schemas.microsoft.com/office/drawing/2014/main" id="{F79716E1-770A-2BB1-BD0A-4E9365AC3304}"/>
                  </a:ext>
                </a:extLst>
              </p:cNvPr>
              <p:cNvSpPr/>
              <p:nvPr/>
            </p:nvSpPr>
            <p:spPr>
              <a:xfrm rot="10800000">
                <a:off x="6914968" y="3545967"/>
                <a:ext cx="2229033" cy="775318"/>
              </a:xfrm>
              <a:prstGeom prst="round1Rect">
                <a:avLst>
                  <a:gd name="adj" fmla="val 0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Rectangle: Single Corner Rounded 25">
                <a:extLst>
                  <a:ext uri="{FF2B5EF4-FFF2-40B4-BE49-F238E27FC236}">
                    <a16:creationId xmlns:a16="http://schemas.microsoft.com/office/drawing/2014/main" id="{16A36D8B-66C8-8053-8E14-4CF5D9C560BC}"/>
                  </a:ext>
                </a:extLst>
              </p:cNvPr>
              <p:cNvSpPr/>
              <p:nvPr/>
            </p:nvSpPr>
            <p:spPr>
              <a:xfrm rot="10800000">
                <a:off x="6732786" y="1899066"/>
                <a:ext cx="2411214" cy="729359"/>
              </a:xfrm>
              <a:prstGeom prst="round1Rect">
                <a:avLst>
                  <a:gd name="adj" fmla="val 0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object 9">
                <a:extLst>
                  <a:ext uri="{FF2B5EF4-FFF2-40B4-BE49-F238E27FC236}">
                    <a16:creationId xmlns:a16="http://schemas.microsoft.com/office/drawing/2014/main" id="{3C69F388-8A94-9719-2B38-D59DDC6BC1A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92101" y="2365057"/>
                <a:ext cx="1958354" cy="59394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rmAutofit/>
              </a:bodyPr>
              <a:lstStyle/>
              <a:p>
                <a:pPr defTabSz="685783" fontAlgn="auto">
                  <a:spcBef>
                    <a:spcPts val="768"/>
                  </a:spcBef>
                  <a:spcAft>
                    <a:spcPts val="0"/>
                  </a:spcAft>
                  <a:defRPr/>
                </a:pPr>
                <a:r>
                  <a:rPr lang="en-US" sz="800" i="0" spc="-5" dirty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Atraumatic</a:t>
                </a:r>
                <a:r>
                  <a:rPr lang="en-US" sz="800" i="0" spc="-2" dirty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800" i="0" spc="-5" dirty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clasping</a:t>
                </a:r>
                <a:endParaRPr lang="en-US" sz="800" i="0" dirty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marR="212879" defTabSz="914378" fontAlgn="auto">
                  <a:lnSpc>
                    <a:spcPct val="119100"/>
                  </a:lnSpc>
                  <a:spcBef>
                    <a:spcPts val="215"/>
                  </a:spcBef>
                  <a:spcAft>
                    <a:spcPts val="0"/>
                  </a:spcAft>
                  <a:defRPr/>
                </a:pPr>
                <a:r>
                  <a:rPr lang="en-US" sz="800" b="0" i="0" dirty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Allows for independent grasping and optimizing placement</a:t>
                </a:r>
              </a:p>
            </p:txBody>
          </p:sp>
          <p:sp>
            <p:nvSpPr>
              <p:cNvPr id="31" name="object 24">
                <a:extLst>
                  <a:ext uri="{FF2B5EF4-FFF2-40B4-BE49-F238E27FC236}">
                    <a16:creationId xmlns:a16="http://schemas.microsoft.com/office/drawing/2014/main" id="{1815DCE9-F025-20F9-D5B7-76CCA13BBF1D}"/>
                  </a:ext>
                </a:extLst>
              </p:cNvPr>
              <p:cNvSpPr/>
              <p:nvPr/>
            </p:nvSpPr>
            <p:spPr>
              <a:xfrm flipV="1">
                <a:off x="3143250" y="3713216"/>
                <a:ext cx="2256179" cy="34289"/>
              </a:xfrm>
              <a:custGeom>
                <a:avLst/>
                <a:gdLst/>
                <a:ahLst/>
                <a:cxnLst/>
                <a:rect l="l" t="t" r="r" b="b"/>
                <a:pathLst>
                  <a:path w="1588134">
                    <a:moveTo>
                      <a:pt x="1587893" y="0"/>
                    </a:moveTo>
                    <a:lnTo>
                      <a:pt x="0" y="0"/>
                    </a:lnTo>
                  </a:path>
                </a:pathLst>
              </a:custGeom>
              <a:ln w="6350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rmAutofit fontScale="25000" lnSpcReduction="20000"/>
              </a:bodyPr>
              <a:lstStyle/>
              <a:p>
                <a:pPr marL="0" marR="0" lvl="0" indent="0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pic>
            <p:nvPicPr>
              <p:cNvPr id="32" name="object 5">
                <a:extLst>
                  <a:ext uri="{FF2B5EF4-FFF2-40B4-BE49-F238E27FC236}">
                    <a16:creationId xmlns:a16="http://schemas.microsoft.com/office/drawing/2014/main" id="{D8F36A17-3FA3-1634-7EC8-4B4D33A09BCF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2037" y="4091478"/>
                <a:ext cx="2185638" cy="307199"/>
              </a:xfrm>
              <a:prstGeom prst="rect">
                <a:avLst/>
              </a:prstGeom>
            </p:spPr>
          </p:pic>
          <p:sp>
            <p:nvSpPr>
              <p:cNvPr id="33" name="object 21">
                <a:extLst>
                  <a:ext uri="{FF2B5EF4-FFF2-40B4-BE49-F238E27FC236}">
                    <a16:creationId xmlns:a16="http://schemas.microsoft.com/office/drawing/2014/main" id="{CA8E1457-A134-97FF-1C08-44EB522468E8}"/>
                  </a:ext>
                </a:extLst>
              </p:cNvPr>
              <p:cNvSpPr/>
              <p:nvPr/>
            </p:nvSpPr>
            <p:spPr>
              <a:xfrm>
                <a:off x="2611946" y="2549735"/>
                <a:ext cx="3035800" cy="34289"/>
              </a:xfrm>
              <a:custGeom>
                <a:avLst/>
                <a:gdLst/>
                <a:ahLst/>
                <a:cxnLst/>
                <a:rect l="l" t="t" r="r" b="b"/>
                <a:pathLst>
                  <a:path w="2708275">
                    <a:moveTo>
                      <a:pt x="2708249" y="0"/>
                    </a:moveTo>
                    <a:lnTo>
                      <a:pt x="0" y="0"/>
                    </a:lnTo>
                  </a:path>
                </a:pathLst>
              </a:custGeom>
              <a:ln w="6350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rmAutofit fontScale="25000" lnSpcReduction="20000"/>
              </a:bodyPr>
              <a:lstStyle/>
              <a:p>
                <a:pPr marL="0" marR="0" lvl="0" indent="0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34" name="object 3">
                <a:extLst>
                  <a:ext uri="{FF2B5EF4-FFF2-40B4-BE49-F238E27FC236}">
                    <a16:creationId xmlns:a16="http://schemas.microsoft.com/office/drawing/2014/main" id="{5A64D05C-3F1D-B7AB-E541-0F5FA49A416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300378" y="1270867"/>
                <a:ext cx="1432409" cy="159900"/>
              </a:xfrm>
              <a:prstGeom prst="rect">
                <a:avLst/>
              </a:prstGeom>
            </p:spPr>
            <p:txBody>
              <a:bodyPr vert="horz" wrap="square" lIns="0" tIns="5954" rIns="0" bIns="0" rtlCol="0" anchor="t">
                <a:spAutoFit/>
              </a:bodyPr>
              <a:lstStyle/>
              <a:p>
                <a:pPr marL="5715" algn="ctr" defTabSz="914378" fontAlgn="auto">
                  <a:spcBef>
                    <a:spcPts val="47"/>
                  </a:spcBef>
                  <a:spcAft>
                    <a:spcPts val="0"/>
                  </a:spcAft>
                  <a:defRPr/>
                </a:pPr>
                <a:r>
                  <a:rPr sz="100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PASCAL</a:t>
                </a:r>
                <a:r>
                  <a:rPr lang="en-US" sz="1000" i="0" spc="-9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 i</a:t>
                </a:r>
                <a:r>
                  <a:rPr lang="en-US" sz="1000" i="0" spc="-5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mplant</a:t>
                </a:r>
                <a:endParaRPr lang="en-US" sz="1000" i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51C3CB0B-5188-D46F-C494-CE7AC225374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597657" y="1271674"/>
                <a:ext cx="1909818" cy="159900"/>
              </a:xfrm>
              <a:prstGeom prst="rect">
                <a:avLst/>
              </a:prstGeom>
            </p:spPr>
            <p:txBody>
              <a:bodyPr vert="horz" wrap="square" lIns="0" tIns="5954" rIns="0" bIns="0" rtlCol="0" anchor="t">
                <a:spAutoFit/>
              </a:bodyPr>
              <a:lstStyle/>
              <a:p>
                <a:pPr marL="5715" algn="ctr" defTabSz="914378" fontAlgn="auto">
                  <a:spcBef>
                    <a:spcPts val="47"/>
                  </a:spcBef>
                  <a:spcAft>
                    <a:spcPts val="0"/>
                  </a:spcAft>
                  <a:defRPr/>
                </a:pPr>
                <a:r>
                  <a:rPr sz="100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PASCAL</a:t>
                </a:r>
                <a:r>
                  <a:rPr sz="1000" i="0" spc="-9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sz="100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Ace</a:t>
                </a:r>
                <a:r>
                  <a:rPr lang="en-US" sz="1000" i="0" spc="-9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 i</a:t>
                </a:r>
                <a:r>
                  <a:rPr lang="en-US" sz="1000" i="0" spc="-5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mplant</a:t>
                </a:r>
                <a:endParaRPr lang="en-US" sz="1000" i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bject 38">
                <a:extLst>
                  <a:ext uri="{FF2B5EF4-FFF2-40B4-BE49-F238E27FC236}">
                    <a16:creationId xmlns:a16="http://schemas.microsoft.com/office/drawing/2014/main" id="{C237D513-3A4C-6778-6560-3E335FE24F5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133491" y="2495445"/>
                <a:ext cx="747218" cy="113734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vert="horz" wrap="square" lIns="0" tIns="5954" rIns="0" bIns="0" rtlCol="0">
                <a:spAutoFit/>
              </a:bodyPr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4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Central Spacer</a:t>
                </a:r>
              </a:p>
            </p:txBody>
          </p:sp>
          <p:sp>
            <p:nvSpPr>
              <p:cNvPr id="37" name="object 40">
                <a:extLst>
                  <a:ext uri="{FF2B5EF4-FFF2-40B4-BE49-F238E27FC236}">
                    <a16:creationId xmlns:a16="http://schemas.microsoft.com/office/drawing/2014/main" id="{804225C6-829D-E10E-68DF-9699E8F1775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301103" y="3693213"/>
                <a:ext cx="411998" cy="113734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vert="horz" wrap="square" lIns="0" tIns="5954" rIns="0" bIns="0" rtlCol="0">
                <a:spAutoFit/>
              </a:bodyPr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4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Paddles</a:t>
                </a:r>
              </a:p>
            </p:txBody>
          </p:sp>
          <p:sp>
            <p:nvSpPr>
              <p:cNvPr id="39" name="object 22">
                <a:extLst>
                  <a:ext uri="{FF2B5EF4-FFF2-40B4-BE49-F238E27FC236}">
                    <a16:creationId xmlns:a16="http://schemas.microsoft.com/office/drawing/2014/main" id="{CF8C66A5-2DAC-0E9F-3700-6CBBFD2CD169}"/>
                  </a:ext>
                </a:extLst>
              </p:cNvPr>
              <p:cNvSpPr/>
              <p:nvPr/>
            </p:nvSpPr>
            <p:spPr>
              <a:xfrm>
                <a:off x="3068721" y="2318680"/>
                <a:ext cx="2995573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1270000">
                    <a:moveTo>
                      <a:pt x="1269504" y="0"/>
                    </a:moveTo>
                    <a:lnTo>
                      <a:pt x="0" y="0"/>
                    </a:lnTo>
                  </a:path>
                </a:pathLst>
              </a:custGeom>
              <a:ln w="6350">
                <a:solidFill>
                  <a:srgbClr val="000000"/>
                </a:solidFill>
              </a:ln>
            </p:spPr>
            <p:txBody>
              <a:bodyPr wrap="square" lIns="0" tIns="0" rIns="0" bIns="0" rtlCol="0">
                <a:normAutofit fontScale="25000" lnSpcReduction="20000"/>
              </a:bodyPr>
              <a:lstStyle/>
              <a:p>
                <a:pPr marL="0" marR="0" lvl="0" indent="0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40" name="object 39">
                <a:extLst>
                  <a:ext uri="{FF2B5EF4-FFF2-40B4-BE49-F238E27FC236}">
                    <a16:creationId xmlns:a16="http://schemas.microsoft.com/office/drawing/2014/main" id="{07AAAB16-C841-522B-F1F3-CB5D694DFB0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301101" y="2263511"/>
                <a:ext cx="411998" cy="113734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vert="horz" wrap="square" lIns="0" tIns="5954" rIns="0" bIns="0" rtlCol="0">
                <a:spAutoFit/>
              </a:bodyPr>
              <a:lstStyle/>
              <a:p>
                <a:pPr marL="0" marR="0" lvl="0" indent="0" algn="ctr" defTabSz="914378" eaLnBrk="1" fontAlgn="auto" latinLnBrk="0" hangingPunct="1">
                  <a:lnSpc>
                    <a:spcPct val="100000"/>
                  </a:lnSpc>
                  <a:spcBef>
                    <a:spcPts val="4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Clasps</a:t>
                </a:r>
              </a:p>
            </p:txBody>
          </p:sp>
          <p:sp>
            <p:nvSpPr>
              <p:cNvPr id="41" name="object 17">
                <a:extLst>
                  <a:ext uri="{FF2B5EF4-FFF2-40B4-BE49-F238E27FC236}">
                    <a16:creationId xmlns:a16="http://schemas.microsoft.com/office/drawing/2014/main" id="{9AE58AED-BEA8-4994-850C-479F820664B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908800" y="2019473"/>
                <a:ext cx="1943100" cy="42851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5954" defTabSz="914378" fontAlgn="auto">
                  <a:spcBef>
                    <a:spcPts val="464"/>
                  </a:spcBef>
                  <a:spcAft>
                    <a:spcPts val="0"/>
                  </a:spcAft>
                  <a:defRPr/>
                </a:pPr>
                <a:r>
                  <a:rPr sz="800" i="0" spc="-5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Retention</a:t>
                </a:r>
                <a:r>
                  <a:rPr sz="800" i="0" spc="-2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sz="800" i="0" spc="-5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elements</a:t>
                </a:r>
                <a:endParaRPr sz="800" i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 marL="5954" marR="2382" defTabSz="914378" fontAlgn="auto">
                  <a:lnSpc>
                    <a:spcPct val="119100"/>
                  </a:lnSpc>
                  <a:spcBef>
                    <a:spcPts val="215"/>
                  </a:spcBef>
                  <a:spcAft>
                    <a:spcPts val="0"/>
                  </a:spcAft>
                  <a:defRPr/>
                </a:pPr>
                <a:r>
                  <a:rPr sz="800" b="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Single row of </a:t>
                </a:r>
                <a:r>
                  <a:rPr lang="en-US" sz="800" b="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horizontal </a:t>
                </a:r>
                <a:r>
                  <a:rPr sz="800" b="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retention </a:t>
                </a:r>
                <a:r>
                  <a:rPr lang="en-US" sz="800" b="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elements in line with collagen fibers</a:t>
                </a:r>
                <a:endParaRPr sz="800" b="0" i="0">
                  <a:solidFill>
                    <a:prstClr val="black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object 13">
                <a:extLst>
                  <a:ext uri="{FF2B5EF4-FFF2-40B4-BE49-F238E27FC236}">
                    <a16:creationId xmlns:a16="http://schemas.microsoft.com/office/drawing/2014/main" id="{23AB553E-F103-A315-7EF1-CCB8A89FBAD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7166187" y="3581043"/>
                <a:ext cx="1610317" cy="729359"/>
              </a:xfrm>
              <a:prstGeom prst="rect">
                <a:avLst/>
              </a:prstGeom>
            </p:spPr>
            <p:txBody>
              <a:bodyPr vert="horz" wrap="square" lIns="0" tIns="68580" rIns="0" bIns="0" rtlCol="0">
                <a:normAutofit/>
              </a:bodyPr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sz="80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Central</a:t>
                </a:r>
                <a:r>
                  <a:rPr sz="800" i="0" spc="-35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sz="800" i="0" spc="-5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spacer</a:t>
                </a:r>
                <a:r>
                  <a:rPr lang="en-US" sz="800" i="0" spc="-5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and contoured paddles</a:t>
                </a:r>
                <a:r>
                  <a:rPr sz="80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800" b="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lang="en-US" sz="800" b="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</a:t>
                </a:r>
                <a:r>
                  <a:rPr sz="800" b="0" i="0">
                    <a:solidFill>
                      <a:prstClr val="black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espect native anatomy to reduce leaflet stress</a:t>
                </a: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537D371-8B6A-47EE-D858-7121D9F5B6EB}"/>
              </a:ext>
            </a:extLst>
          </p:cNvPr>
          <p:cNvSpPr txBox="1"/>
          <p:nvPr/>
        </p:nvSpPr>
        <p:spPr>
          <a:xfrm>
            <a:off x="700420" y="4814121"/>
            <a:ext cx="7613360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 fontAlgn="auto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sz="700" i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CAUTION: Federal (United States) law restricts this device to sale by or on the order of a physician. See instructions for use for full prescribing information.</a:t>
            </a:r>
            <a:endParaRPr lang="en-US" sz="700" b="0" i="0" dirty="0">
              <a:solidFill>
                <a:schemeClr val="tx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934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73A41163-5A63-BABE-67B6-6F076FB87EEB}"/>
              </a:ext>
            </a:extLst>
          </p:cNvPr>
          <p:cNvSpPr txBox="1">
            <a:spLocks/>
          </p:cNvSpPr>
          <p:nvPr/>
        </p:nvSpPr>
        <p:spPr bwMode="auto">
          <a:xfrm>
            <a:off x="470833" y="260072"/>
            <a:ext cx="7769225" cy="4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500" i="0" dirty="0">
                <a:solidFill>
                  <a:schemeClr val="bg1"/>
                </a:solidFill>
              </a:rPr>
              <a:t>The CLASP IID Trial</a:t>
            </a:r>
            <a:endParaRPr lang="en-US" sz="2500" i="0" kern="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FFA20E-8499-9EE5-11D7-C0A600C9FB25}"/>
              </a:ext>
            </a:extLst>
          </p:cNvPr>
          <p:cNvGrpSpPr/>
          <p:nvPr/>
        </p:nvGrpSpPr>
        <p:grpSpPr>
          <a:xfrm>
            <a:off x="373061" y="795963"/>
            <a:ext cx="3348121" cy="3568309"/>
            <a:chOff x="646656" y="2257759"/>
            <a:chExt cx="4960492" cy="4265823"/>
          </a:xfrm>
          <a:solidFill>
            <a:schemeClr val="tx1">
              <a:lumMod val="95000"/>
            </a:scheme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4852D0-367D-891E-67B2-2FD3A9682CE0}"/>
                </a:ext>
              </a:extLst>
            </p:cNvPr>
            <p:cNvSpPr/>
            <p:nvPr/>
          </p:nvSpPr>
          <p:spPr>
            <a:xfrm>
              <a:off x="646656" y="2513933"/>
              <a:ext cx="4611045" cy="3989643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fontAlgn="t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D914082-ABD4-BA9E-F2D6-72635D1B07E5}"/>
                </a:ext>
              </a:extLst>
            </p:cNvPr>
            <p:cNvSpPr/>
            <p:nvPr/>
          </p:nvSpPr>
          <p:spPr>
            <a:xfrm>
              <a:off x="791513" y="2257759"/>
              <a:ext cx="4815635" cy="4265823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b="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i="0" u="none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Edwards PAS</a:t>
              </a:r>
              <a:r>
                <a:rPr lang="en-US" sz="1200" i="0" u="sng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200" i="0" u="none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200" i="0" u="sng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1200" i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US" sz="1200" i="0" u="none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en-US" sz="1200" i="0" u="sng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200" i="0" u="none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200" i="0" u="sng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200" i="0" u="none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catheter</a:t>
              </a:r>
              <a:r>
                <a:rPr lang="en-US" sz="1200" i="0" u="none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Valve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i="0" u="none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  <a:r>
                <a:rPr lang="en-US" sz="1200" i="0" u="sng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200" i="0" u="none" err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</a:t>
              </a:r>
              <a:r>
                <a:rPr lang="en-US" sz="1200" i="0" u="none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System Pivotal Clinical Trial 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Prospective, multicenter, multinational, randomized, controlled pivotal trial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Purpose:</a:t>
              </a:r>
              <a:endParaRPr lang="en-US" sz="1200" b="0" i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defTabSz="685800" fontAlgn="auto">
                <a:spcBef>
                  <a:spcPts val="400"/>
                </a:spcBef>
                <a:spcAft>
                  <a:spcPts val="0"/>
                </a:spcAft>
                <a:defRPr/>
              </a:pPr>
              <a:r>
                <a:rPr lang="en-US" sz="1000" b="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Evaluate the safety and effectiveness of the PASCAL transcatheter valve repair system compared to the MitraClip system in significant symptomatic DMR patients at prohibitive risk for surgery.</a:t>
              </a:r>
            </a:p>
            <a:p>
              <a:pPr defTabSz="685800" fontAlgn="t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fontAlgn="t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Trial Oversight:</a:t>
              </a:r>
              <a:endParaRPr lang="en-US" sz="1200" b="0" i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pPr marL="175022" indent="-84535" defTabSz="685800" fontAlgn="t">
                <a:spcBef>
                  <a:spcPts val="300"/>
                </a:spcBef>
                <a:spcAft>
                  <a:spcPts val="0"/>
                </a:spcAft>
                <a:buClr>
                  <a:srgbClr val="032F49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000" b="0" i="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64" charset="-128"/>
                  <a:cs typeface="Arial" panose="020B0604020202020204" pitchFamily="34" charset="0"/>
                </a:rPr>
                <a:t>Central Screening Committee (CSC)</a:t>
              </a:r>
            </a:p>
            <a:p>
              <a:pPr marL="175022" indent="-84535" defTabSz="685800" fontAlgn="t">
                <a:spcBef>
                  <a:spcPts val="300"/>
                </a:spcBef>
                <a:spcAft>
                  <a:spcPts val="0"/>
                </a:spcAft>
                <a:buClr>
                  <a:srgbClr val="032F49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000" b="0" i="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64" charset="-128"/>
                  <a:cs typeface="Arial" panose="020B0604020202020204" pitchFamily="34" charset="0"/>
                </a:rPr>
                <a:t>Echocardiographic Core Laboratory </a:t>
              </a:r>
            </a:p>
            <a:p>
              <a:pPr marL="175022" indent="-84535" defTabSz="685800" fontAlgn="t">
                <a:spcBef>
                  <a:spcPts val="300"/>
                </a:spcBef>
                <a:spcAft>
                  <a:spcPts val="0"/>
                </a:spcAft>
                <a:buClr>
                  <a:srgbClr val="032F49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000" b="0" i="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64" charset="-128"/>
                  <a:cs typeface="Arial" panose="020B0604020202020204" pitchFamily="34" charset="0"/>
                </a:rPr>
                <a:t>Clinical Events Committee (CEC)</a:t>
              </a:r>
            </a:p>
            <a:p>
              <a:pPr marL="175022" indent="-84535" defTabSz="685800" fontAlgn="t">
                <a:spcBef>
                  <a:spcPts val="300"/>
                </a:spcBef>
                <a:spcAft>
                  <a:spcPts val="0"/>
                </a:spcAft>
                <a:buClr>
                  <a:srgbClr val="032F49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000" b="0" i="0" ker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64" charset="-128"/>
                  <a:cs typeface="Arial" panose="020B0604020202020204" pitchFamily="34" charset="0"/>
                </a:rPr>
                <a:t>Data Safety Monitoring Board</a:t>
              </a:r>
              <a:endParaRPr lang="en-US" sz="120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A5DA51F-3905-623E-CA45-C965E3FCFB7F}"/>
              </a:ext>
            </a:extLst>
          </p:cNvPr>
          <p:cNvSpPr txBox="1"/>
          <p:nvPr/>
        </p:nvSpPr>
        <p:spPr>
          <a:xfrm>
            <a:off x="1035386" y="4787960"/>
            <a:ext cx="83492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baseline="30000" dirty="0" err="1">
                <a:solidFill>
                  <a:schemeClr val="tx1"/>
                </a:solidFill>
                <a:latin typeface="+mn-lt"/>
              </a:rPr>
              <a:t>a</a:t>
            </a:r>
            <a:r>
              <a:rPr lang="en-US" sz="600" b="0" i="0" dirty="0" err="1">
                <a:solidFill>
                  <a:schemeClr val="tx1"/>
                </a:solidFill>
                <a:latin typeface="+mn-lt"/>
              </a:rPr>
              <a:t>Based</a:t>
            </a:r>
            <a:r>
              <a:rPr lang="en-US" sz="600" b="0" i="0" dirty="0">
                <a:solidFill>
                  <a:schemeClr val="tx1"/>
                </a:solidFill>
                <a:latin typeface="+mn-lt"/>
              </a:rPr>
              <a:t> on </a:t>
            </a:r>
            <a:r>
              <a:rPr lang="en-US" sz="600" b="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the anatomic conditions for which safety and effectiveness are not established accordin</a:t>
            </a:r>
            <a:r>
              <a:rPr lang="en-US" sz="600" b="0" i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g to the </a:t>
            </a:r>
            <a:r>
              <a:rPr lang="en-US" sz="600" b="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MitraClip Instructions for Use (IFU). </a:t>
            </a:r>
            <a:r>
              <a:rPr lang="en-US" sz="600" b="0" dirty="0">
                <a:solidFill>
                  <a:schemeClr val="tx1"/>
                </a:solidFill>
                <a:latin typeface="+mn-lt"/>
              </a:rPr>
              <a:t>MR,</a:t>
            </a:r>
            <a:r>
              <a:rPr lang="en-US" sz="600" b="0" i="0" dirty="0">
                <a:solidFill>
                  <a:schemeClr val="tx1"/>
                </a:solidFill>
                <a:latin typeface="+mn-lt"/>
              </a:rPr>
              <a:t> Mitral regurgitation; </a:t>
            </a:r>
            <a:r>
              <a:rPr lang="en-US" sz="600" b="0" dirty="0">
                <a:solidFill>
                  <a:schemeClr val="tx1"/>
                </a:solidFill>
                <a:latin typeface="+mn-lt"/>
              </a:rPr>
              <a:t>DMR,</a:t>
            </a:r>
            <a:r>
              <a:rPr lang="en-US" sz="600" b="0" i="0" dirty="0">
                <a:solidFill>
                  <a:schemeClr val="tx1"/>
                </a:solidFill>
                <a:latin typeface="+mn-lt"/>
              </a:rPr>
              <a:t> Degenerative mitral regurgitation; </a:t>
            </a:r>
            <a:r>
              <a:rPr lang="en-US" sz="600" b="0" dirty="0">
                <a:solidFill>
                  <a:schemeClr val="tx1"/>
                </a:solidFill>
                <a:latin typeface="+mn-lt"/>
              </a:rPr>
              <a:t>M-TEER,</a:t>
            </a:r>
            <a:r>
              <a:rPr lang="en-US" sz="600" b="0" i="0" dirty="0">
                <a:solidFill>
                  <a:schemeClr val="tx1"/>
                </a:solidFill>
                <a:latin typeface="+mn-lt"/>
              </a:rPr>
              <a:t> Mitral valve transcatheter edge-to-edge repair; </a:t>
            </a:r>
            <a:r>
              <a:rPr lang="en-US" sz="600" b="0" dirty="0">
                <a:solidFill>
                  <a:schemeClr val="tx1"/>
                </a:solidFill>
                <a:latin typeface="+mn-lt"/>
              </a:rPr>
              <a:t>HFH</a:t>
            </a:r>
            <a:r>
              <a:rPr lang="en-US" sz="600" b="0" i="0" dirty="0">
                <a:solidFill>
                  <a:schemeClr val="tx1"/>
                </a:solidFill>
                <a:latin typeface="+mn-lt"/>
              </a:rPr>
              <a:t>, Heart failure hospitalization.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8E52FCC-55C4-BDC7-2B98-766F7818A686}"/>
              </a:ext>
            </a:extLst>
          </p:cNvPr>
          <p:cNvGrpSpPr/>
          <p:nvPr/>
        </p:nvGrpSpPr>
        <p:grpSpPr>
          <a:xfrm>
            <a:off x="4034514" y="191190"/>
            <a:ext cx="4888948" cy="4301863"/>
            <a:chOff x="4034514" y="191190"/>
            <a:chExt cx="4888948" cy="43018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21A84E9-F753-6217-DDBE-89CF8BDEE83B}"/>
                </a:ext>
              </a:extLst>
            </p:cNvPr>
            <p:cNvGrpSpPr/>
            <p:nvPr/>
          </p:nvGrpSpPr>
          <p:grpSpPr>
            <a:xfrm>
              <a:off x="4034514" y="191190"/>
              <a:ext cx="4888948" cy="4297514"/>
              <a:chOff x="4034514" y="191190"/>
              <a:chExt cx="4888948" cy="4297514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E6CE601-CEC7-85A7-EB68-11DC5874ACF4}"/>
                  </a:ext>
                </a:extLst>
              </p:cNvPr>
              <p:cNvSpPr/>
              <p:nvPr/>
            </p:nvSpPr>
            <p:spPr bwMode="auto">
              <a:xfrm>
                <a:off x="4372727" y="3989575"/>
                <a:ext cx="2742284" cy="49912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600" i="0" u="sng" strike="noStrike" cap="none" normalizeH="0" baseline="0">
                  <a:ln>
                    <a:noFill/>
                  </a:ln>
                  <a:solidFill>
                    <a:schemeClr val="bg2"/>
                  </a:solidFill>
                  <a:latin typeface="Arial" charset="0"/>
                  <a:ea typeface="ヒラギノ角ゴ Pro W3" pitchFamily="-111" charset="-128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126C8D7-0C7D-263F-EC46-AEFD26BD947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034514" y="1051193"/>
                <a:ext cx="0" cy="2905062"/>
              </a:xfrm>
              <a:prstGeom prst="line">
                <a:avLst/>
              </a:prstGeom>
              <a:ln w="12700"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" name="Rounded Rectangle 28">
                <a:extLst>
                  <a:ext uri="{FF2B5EF4-FFF2-40B4-BE49-F238E27FC236}">
                    <a16:creationId xmlns:a16="http://schemas.microsoft.com/office/drawing/2014/main" id="{0499E5E5-2B37-AF76-5E32-39BA34A56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392" y="804502"/>
                <a:ext cx="2700255" cy="320040"/>
              </a:xfrm>
              <a:prstGeom prst="roundRect">
                <a:avLst>
                  <a:gd name="adj" fmla="val 12963"/>
                </a:avLst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ヒラギノ角ゴ Pro W3"/>
                    <a:cs typeface="Arial" charset="0"/>
                  </a:rPr>
                  <a:t>Deemed suitable for M-TEER by heart team</a:t>
                </a: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/>
                  <a:cs typeface="Arial" charset="0"/>
                </a:endParaRPr>
              </a:p>
            </p:txBody>
          </p:sp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33D3C9F7-73B7-39C8-4C40-B454CBF5C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096" y="191190"/>
                <a:ext cx="2742284" cy="490341"/>
              </a:xfrm>
              <a:prstGeom prst="roundRect">
                <a:avLst>
                  <a:gd name="adj" fmla="val 11339"/>
                </a:avLst>
              </a:prstGeom>
              <a:solidFill>
                <a:srgbClr val="5C8AE7">
                  <a:lumMod val="20000"/>
                  <a:lumOff val="80000"/>
                </a:srgbClr>
              </a:solidFill>
              <a:ln w="952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64" charset="-128"/>
                    <a:cs typeface="Arial" panose="020B0604020202020204" pitchFamily="34" charset="0"/>
                  </a:rPr>
                  <a:t>Patients with significant symptomatic </a:t>
                </a:r>
              </a:p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64" charset="-128"/>
                    <a:cs typeface="Arial" panose="020B0604020202020204" pitchFamily="34" charset="0"/>
                  </a:rPr>
                  <a:t>degenerative mitral regurgitation (MR 3+ or 4+)</a:t>
                </a:r>
              </a:p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i="0" ker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itchFamily="64" charset="-128"/>
                    <a:cs typeface="Arial" panose="020B0604020202020204" pitchFamily="34" charset="0"/>
                  </a:rPr>
                  <a:t>at prohibitive surgical risk </a:t>
                </a:r>
                <a:endPara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6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817936-A834-F9DD-C6F8-333E68EB7A98}"/>
                  </a:ext>
                </a:extLst>
              </p:cNvPr>
              <p:cNvSpPr txBox="1"/>
              <p:nvPr/>
            </p:nvSpPr>
            <p:spPr>
              <a:xfrm>
                <a:off x="5229729" y="2454241"/>
                <a:ext cx="98296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ヒラギノ角ゴ Pro W3"/>
                    <a:cs typeface="Arial" charset="0"/>
                  </a:rPr>
                  <a:t>2:1 Randomization</a:t>
                </a:r>
              </a:p>
            </p:txBody>
          </p:sp>
          <p:sp>
            <p:nvSpPr>
              <p:cNvPr id="6" name="Rounded Rectangle 38">
                <a:extLst>
                  <a:ext uri="{FF2B5EF4-FFF2-40B4-BE49-F238E27FC236}">
                    <a16:creationId xmlns:a16="http://schemas.microsoft.com/office/drawing/2014/main" id="{E105385E-A4B5-7329-6388-4984850EC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392" y="1247514"/>
                <a:ext cx="2700255" cy="3200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charset="0"/>
                  </a:rPr>
                  <a:t>Echocardiographic core laboratory evaluation </a:t>
                </a:r>
                <a:br>
                  <a:rPr kumimoji="0" lang="de-DE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charset="0"/>
                  </a:rPr>
                </a:br>
                <a:r>
                  <a:rPr kumimoji="0" lang="de-DE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charset="0"/>
                  </a:rPr>
                  <a:t>and CSC assessment 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4A5C84-7853-F545-71D8-547FF73B18F4}"/>
                  </a:ext>
                </a:extLst>
              </p:cNvPr>
              <p:cNvSpPr txBox="1"/>
              <p:nvPr/>
            </p:nvSpPr>
            <p:spPr>
              <a:xfrm>
                <a:off x="4481103" y="1703818"/>
                <a:ext cx="1316098" cy="278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ヒラギノ角ゴ Pro W3"/>
                    <a:cs typeface="Arial" charset="0"/>
                  </a:rPr>
                  <a:t>Deemed suitable for both </a:t>
                </a:r>
              </a:p>
              <a:p>
                <a:pPr marL="0" marR="0" lvl="0" indent="0" algn="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ヒラギノ角ゴ Pro W3"/>
                    <a:cs typeface="Arial" charset="0"/>
                  </a:rPr>
                  <a:t>PASCAL and MitraClip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BC34D2-B97B-E3F7-C3D5-2CBD1299DB17}"/>
                  </a:ext>
                </a:extLst>
              </p:cNvPr>
              <p:cNvSpPr txBox="1"/>
              <p:nvPr/>
            </p:nvSpPr>
            <p:spPr>
              <a:xfrm>
                <a:off x="6690922" y="1703818"/>
                <a:ext cx="1491114" cy="278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 defTabSz="457200">
                  <a:defRPr sz="900">
                    <a:solidFill>
                      <a:schemeClr val="accent5">
                        <a:lumMod val="50000"/>
                      </a:schemeClr>
                    </a:solidFill>
                    <a:latin typeface="Arial"/>
                  </a:defRPr>
                </a:lvl1pPr>
              </a:lstStyle>
              <a:p>
                <a:pPr marL="0" marR="0" lvl="0" indent="0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ヒラギノ角ゴ Pro W3"/>
                    <a:cs typeface="Arial" charset="0"/>
                  </a:rPr>
                  <a:t>Deemed ineligible for </a:t>
                </a:r>
                <a:r>
                  <a:rPr kumimoji="0" lang="en-US" sz="600" b="1" i="0" u="none" strike="noStrike" kern="1200" cap="none" spc="0" normalizeH="0" baseline="0" noProof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ヒラギノ角ゴ Pro W3"/>
                    <a:cs typeface="Arial" charset="0"/>
                  </a:rPr>
                  <a:t>randomization</a:t>
                </a:r>
                <a:r>
                  <a:rPr kumimoji="0" lang="en-US" sz="600" b="1" i="0" u="none" strike="noStrike" kern="1200" cap="none" spc="0" normalizeH="0" baseline="30000" noProof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ヒラギノ角ゴ Pro W3"/>
                    <a:cs typeface="Arial" charset="0"/>
                  </a:rPr>
                  <a:t>a</a:t>
                </a:r>
                <a:endParaRPr kumimoji="0" lang="en-US" sz="600" b="1" i="0" u="none" strike="noStrike" kern="1200" cap="none" spc="0" normalizeH="0" baseline="3000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ヒラギノ角ゴ Pro W3"/>
                  <a:cs typeface="Arial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11ABE1-B060-0B0A-CD72-24F3D14328F0}"/>
                  </a:ext>
                </a:extLst>
              </p:cNvPr>
              <p:cNvSpPr txBox="1"/>
              <p:nvPr/>
            </p:nvSpPr>
            <p:spPr>
              <a:xfrm>
                <a:off x="4683900" y="2986063"/>
                <a:ext cx="2721552" cy="638637"/>
              </a:xfrm>
              <a:prstGeom prst="rect">
                <a:avLst/>
              </a:prstGeom>
              <a:noFill/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defTabSz="257163" fontAlgn="auto">
                  <a:spcBef>
                    <a:spcPts val="0"/>
                  </a:spcBef>
                  <a:spcAft>
                    <a:spcPts val="225"/>
                  </a:spcAft>
                  <a:defRPr/>
                </a:pPr>
                <a:r>
                  <a:rPr kumimoji="0" lang="en-US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/>
                  </a:rPr>
                  <a:t>Primary Endpoints Met</a:t>
                </a:r>
                <a:r>
                  <a:rPr lang="en-US" sz="800" i="0" kern="0">
                    <a:solidFill>
                      <a:schemeClr val="bg2"/>
                    </a:solidFill>
                    <a:latin typeface="Arial"/>
                    <a:ea typeface="ＭＳ Ｐゴシック"/>
                    <a:cs typeface="Arial"/>
                  </a:rPr>
                  <a:t> </a:t>
                </a:r>
                <a:r>
                  <a:rPr kumimoji="0" lang="en-US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/>
                  </a:rPr>
                  <a:t>: Non-Inferiority</a:t>
                </a:r>
                <a:endPara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Arial" panose="020B0604020202020204" pitchFamily="34" charset="0"/>
                </a:endParaRPr>
              </a:p>
              <a:p>
                <a:pPr marL="0" marR="0" lvl="0" indent="0" defTabSz="2571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25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/>
                  </a:rPr>
                  <a:t>Safety: Composite of major adverse events at 30 days</a:t>
                </a:r>
                <a:endParaRPr lang="en-US" sz="7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endParaRPr>
              </a:p>
              <a:p>
                <a:pPr marL="0" marR="0" lvl="0" indent="0" defTabSz="2571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25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/>
                  </a:rPr>
                  <a:t>Effectiveness: MR ≤2+ at 6 months</a:t>
                </a:r>
                <a:endParaRPr lang="en-US" sz="7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endParaRPr>
              </a:p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b="0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ヒラギノ角ゴ Pro W3"/>
                  <a:cs typeface="Arial" charset="0"/>
                </a:endParaRPr>
              </a:p>
            </p:txBody>
          </p:sp>
          <p:cxnSp>
            <p:nvCxnSpPr>
              <p:cNvPr id="11" name="Straight Arrow Connector 123">
                <a:extLst>
                  <a:ext uri="{FF2B5EF4-FFF2-40B4-BE49-F238E27FC236}">
                    <a16:creationId xmlns:a16="http://schemas.microsoft.com/office/drawing/2014/main" id="{3328E100-04EA-3954-166F-FF476F4FEED8}"/>
                  </a:ext>
                </a:extLst>
              </p:cNvPr>
              <p:cNvCxnSpPr>
                <a:cxnSpLocks noChangeShapeType="1"/>
                <a:stCxn id="2" idx="2"/>
                <a:endCxn id="6" idx="0"/>
              </p:cNvCxnSpPr>
              <p:nvPr/>
            </p:nvCxnSpPr>
            <p:spPr bwMode="auto">
              <a:xfrm>
                <a:off x="5755520" y="1124542"/>
                <a:ext cx="0" cy="122972"/>
              </a:xfrm>
              <a:prstGeom prst="straightConnector1">
                <a:avLst/>
              </a:prstGeom>
              <a:noFill/>
              <a:ln w="19050">
                <a:solidFill>
                  <a:srgbClr val="7F7F7F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Rounded Rectangle 38">
                <a:extLst>
                  <a:ext uri="{FF2B5EF4-FFF2-40B4-BE49-F238E27FC236}">
                    <a16:creationId xmlns:a16="http://schemas.microsoft.com/office/drawing/2014/main" id="{F0869EEE-5B60-9C11-1B2F-06FC5D238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2678" y="2077114"/>
                <a:ext cx="1894775" cy="240045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charset="0"/>
                  </a:rPr>
                  <a:t>CLASP IID Randomized Trial</a:t>
                </a:r>
              </a:p>
            </p:txBody>
          </p:sp>
          <p:sp>
            <p:nvSpPr>
              <p:cNvPr id="13" name="Rounded Rectangle 38">
                <a:extLst>
                  <a:ext uri="{FF2B5EF4-FFF2-40B4-BE49-F238E27FC236}">
                    <a16:creationId xmlns:a16="http://schemas.microsoft.com/office/drawing/2014/main" id="{A3CF09DC-8074-7B5C-000C-A8D074F75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392" y="2626037"/>
                <a:ext cx="1172373" cy="240045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charset="0"/>
                  </a:rPr>
                  <a:t>PASCAL system</a:t>
                </a:r>
              </a:p>
            </p:txBody>
          </p:sp>
          <p:sp>
            <p:nvSpPr>
              <p:cNvPr id="14" name="Rounded Rectangle 38">
                <a:extLst>
                  <a:ext uri="{FF2B5EF4-FFF2-40B4-BE49-F238E27FC236}">
                    <a16:creationId xmlns:a16="http://schemas.microsoft.com/office/drawing/2014/main" id="{B6810A0C-0B08-EEF6-86AB-15F224C2B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0432" y="2632878"/>
                <a:ext cx="1185947" cy="240046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ＭＳ Ｐゴシック" pitchFamily="64" charset="-128"/>
                    <a:cs typeface="Arial" charset="0"/>
                  </a:rPr>
                  <a:t>MitraClip system</a:t>
                </a:r>
                <a:endParaRPr kumimoji="0" lang="de-DE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ＭＳ Ｐゴシック" pitchFamily="64" charset="-128"/>
                  <a:cs typeface="Arial" charset="0"/>
                </a:endParaRPr>
              </a:p>
            </p:txBody>
          </p:sp>
          <p:sp>
            <p:nvSpPr>
              <p:cNvPr id="15" name="Rounded Rectangle 38">
                <a:extLst>
                  <a:ext uri="{FF2B5EF4-FFF2-40B4-BE49-F238E27FC236}">
                    <a16:creationId xmlns:a16="http://schemas.microsoft.com/office/drawing/2014/main" id="{5E91E132-16D0-3738-8B79-0D7BB1F35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347" y="2077114"/>
                <a:ext cx="1491115" cy="240045"/>
              </a:xfrm>
              <a:prstGeom prst="roundRect">
                <a:avLst>
                  <a:gd name="adj" fmla="val 16667"/>
                </a:avLst>
              </a:prstGeom>
              <a:solidFill>
                <a:srgbClr val="FFC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charset="0"/>
                  </a:rPr>
                  <a:t>CLASP IID Registry </a:t>
                </a:r>
              </a:p>
            </p:txBody>
          </p:sp>
          <p:sp>
            <p:nvSpPr>
              <p:cNvPr id="16" name="Rounded Rectangle 38">
                <a:extLst>
                  <a:ext uri="{FF2B5EF4-FFF2-40B4-BE49-F238E27FC236}">
                    <a16:creationId xmlns:a16="http://schemas.microsoft.com/office/drawing/2014/main" id="{4505936E-1D42-0D4C-BC41-2FC25AD8C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4928" y="2639718"/>
                <a:ext cx="1185947" cy="233388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charset="0"/>
                  </a:rPr>
                  <a:t>PASCAL system</a:t>
                </a:r>
              </a:p>
            </p:txBody>
          </p:sp>
          <p:cxnSp>
            <p:nvCxnSpPr>
              <p:cNvPr id="17" name="Straight Arrow Connector 123">
                <a:extLst>
                  <a:ext uri="{FF2B5EF4-FFF2-40B4-BE49-F238E27FC236}">
                    <a16:creationId xmlns:a16="http://schemas.microsoft.com/office/drawing/2014/main" id="{1928C35C-A167-81A0-4720-0B9B65E64EB2}"/>
                  </a:ext>
                </a:extLst>
              </p:cNvPr>
              <p:cNvCxnSpPr>
                <a:cxnSpLocks noChangeShapeType="1"/>
                <a:stCxn id="4" idx="2"/>
                <a:endCxn id="2" idx="0"/>
              </p:cNvCxnSpPr>
              <p:nvPr/>
            </p:nvCxnSpPr>
            <p:spPr bwMode="auto">
              <a:xfrm>
                <a:off x="5755238" y="681531"/>
                <a:ext cx="282" cy="122971"/>
              </a:xfrm>
              <a:prstGeom prst="straightConnector1">
                <a:avLst/>
              </a:prstGeom>
              <a:noFill/>
              <a:ln w="19050">
                <a:solidFill>
                  <a:srgbClr val="7F7F7F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Arrow Connector 123">
                <a:extLst>
                  <a:ext uri="{FF2B5EF4-FFF2-40B4-BE49-F238E27FC236}">
                    <a16:creationId xmlns:a16="http://schemas.microsoft.com/office/drawing/2014/main" id="{6197CB79-1A97-610F-EA3A-272B6D149F6C}"/>
                  </a:ext>
                </a:extLst>
              </p:cNvPr>
              <p:cNvCxnSpPr>
                <a:cxnSpLocks noChangeShapeType="1"/>
                <a:stCxn id="6" idx="2"/>
                <a:endCxn id="12" idx="0"/>
              </p:cNvCxnSpPr>
              <p:nvPr/>
            </p:nvCxnSpPr>
            <p:spPr bwMode="auto">
              <a:xfrm flipH="1">
                <a:off x="5750066" y="1567554"/>
                <a:ext cx="5454" cy="509560"/>
              </a:xfrm>
              <a:prstGeom prst="straightConnector1">
                <a:avLst/>
              </a:prstGeom>
              <a:noFill/>
              <a:ln w="19050">
                <a:solidFill>
                  <a:srgbClr val="7F7F7F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Rounded Rectangle 38">
                <a:extLst>
                  <a:ext uri="{FF2B5EF4-FFF2-40B4-BE49-F238E27FC236}">
                    <a16:creationId xmlns:a16="http://schemas.microsoft.com/office/drawing/2014/main" id="{8018E122-2A72-1083-BC03-301C7CE40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790" y="2987279"/>
                <a:ext cx="2721552" cy="47787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ＭＳ Ｐゴシック" pitchFamily="64" charset="-128"/>
                  <a:cs typeface="Arial" charset="0"/>
                </a:endParaRPr>
              </a:p>
            </p:txBody>
          </p:sp>
          <p:cxnSp>
            <p:nvCxnSpPr>
              <p:cNvPr id="20" name="Straight Connector 60">
                <a:extLst>
                  <a:ext uri="{FF2B5EF4-FFF2-40B4-BE49-F238E27FC236}">
                    <a16:creationId xmlns:a16="http://schemas.microsoft.com/office/drawing/2014/main" id="{2C4CB99E-668F-B62F-6FC4-0B26B256276C}"/>
                  </a:ext>
                </a:extLst>
              </p:cNvPr>
              <p:cNvCxnSpPr>
                <a:cxnSpLocks noChangeShapeType="1"/>
                <a:endCxn id="15" idx="0"/>
              </p:cNvCxnSpPr>
              <p:nvPr/>
            </p:nvCxnSpPr>
            <p:spPr bwMode="auto">
              <a:xfrm>
                <a:off x="8178326" y="1718277"/>
                <a:ext cx="4" cy="358766"/>
              </a:xfrm>
              <a:prstGeom prst="line">
                <a:avLst/>
              </a:prstGeom>
              <a:noFill/>
              <a:ln w="19050">
                <a:solidFill>
                  <a:srgbClr val="7F7F7F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60">
                <a:extLst>
                  <a:ext uri="{FF2B5EF4-FFF2-40B4-BE49-F238E27FC236}">
                    <a16:creationId xmlns:a16="http://schemas.microsoft.com/office/drawing/2014/main" id="{E41FEDA7-B00B-9DD5-08FA-2BE8973794BF}"/>
                  </a:ext>
                </a:extLst>
              </p:cNvPr>
              <p:cNvCxnSpPr>
                <a:cxnSpLocks noChangeShapeType="1"/>
                <a:stCxn id="15" idx="2"/>
                <a:endCxn id="16" idx="0"/>
              </p:cNvCxnSpPr>
              <p:nvPr/>
            </p:nvCxnSpPr>
            <p:spPr bwMode="auto">
              <a:xfrm flipH="1">
                <a:off x="8177902" y="2317159"/>
                <a:ext cx="3" cy="322560"/>
              </a:xfrm>
              <a:prstGeom prst="line">
                <a:avLst/>
              </a:prstGeom>
              <a:noFill/>
              <a:ln w="19050">
                <a:solidFill>
                  <a:srgbClr val="7F7F7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Arrow Connector 123">
                <a:extLst>
                  <a:ext uri="{FF2B5EF4-FFF2-40B4-BE49-F238E27FC236}">
                    <a16:creationId xmlns:a16="http://schemas.microsoft.com/office/drawing/2014/main" id="{7F7F894F-77A3-EE67-6A77-0AF0A48504D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757776" y="1718277"/>
                <a:ext cx="2423920" cy="0"/>
              </a:xfrm>
              <a:prstGeom prst="straightConnector1">
                <a:avLst/>
              </a:prstGeom>
              <a:noFill/>
              <a:ln w="19050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Connector: Elbow 22">
                <a:extLst>
                  <a:ext uri="{FF2B5EF4-FFF2-40B4-BE49-F238E27FC236}">
                    <a16:creationId xmlns:a16="http://schemas.microsoft.com/office/drawing/2014/main" id="{86930137-0D6F-CB30-7E87-00E8F374AB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216808" y="2092284"/>
                <a:ext cx="308879" cy="758487"/>
              </a:xfrm>
              <a:prstGeom prst="bentConnector3">
                <a:avLst>
                  <a:gd name="adj1" fmla="val 50001"/>
                </a:avLst>
              </a:prstGeom>
              <a:noFill/>
              <a:ln w="19050">
                <a:solidFill>
                  <a:srgbClr val="7F7F7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4" name="Connector: Elbow 23">
                <a:extLst>
                  <a:ext uri="{FF2B5EF4-FFF2-40B4-BE49-F238E27FC236}">
                    <a16:creationId xmlns:a16="http://schemas.microsoft.com/office/drawing/2014/main" id="{18BB9736-B6DA-BF18-170A-6BBAC745FDAC}"/>
                  </a:ext>
                </a:extLst>
              </p:cNvPr>
              <p:cNvCxnSpPr>
                <a:cxnSpLocks/>
                <a:stCxn id="12" idx="2"/>
                <a:endCxn id="14" idx="0"/>
              </p:cNvCxnSpPr>
              <p:nvPr/>
            </p:nvCxnSpPr>
            <p:spPr bwMode="auto">
              <a:xfrm rot="16200000" flipH="1">
                <a:off x="5983877" y="2083348"/>
                <a:ext cx="315719" cy="783340"/>
              </a:xfrm>
              <a:prstGeom prst="bentConnector3">
                <a:avLst>
                  <a:gd name="adj1" fmla="val 50000"/>
                </a:avLst>
              </a:prstGeom>
              <a:noFill/>
              <a:ln w="19050">
                <a:solidFill>
                  <a:srgbClr val="7F7F7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E82206-FD36-A464-C1C8-4F69ECE1BCF3}"/>
                  </a:ext>
                </a:extLst>
              </p:cNvPr>
              <p:cNvSpPr txBox="1"/>
              <p:nvPr/>
            </p:nvSpPr>
            <p:spPr>
              <a:xfrm>
                <a:off x="4683900" y="3510888"/>
                <a:ext cx="2721552" cy="564257"/>
              </a:xfrm>
              <a:prstGeom prst="rect">
                <a:avLst/>
              </a:prstGeom>
              <a:noFill/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defTabSz="257163" fontAlgn="auto">
                  <a:spcBef>
                    <a:spcPts val="0"/>
                  </a:spcBef>
                  <a:spcAft>
                    <a:spcPts val="225"/>
                  </a:spcAft>
                  <a:defRPr/>
                </a:pPr>
                <a:r>
                  <a:rPr kumimoji="0" lang="en-US" sz="800" b="1" i="0" u="none" strike="noStrike" kern="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panose="020B0604020202020204" pitchFamily="34" charset="0"/>
                  </a:rPr>
                  <a:t>Secondary Endpoints Met : Non-Inferiority </a:t>
                </a: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/>
                  </a:rPr>
                  <a:t>Effectiveness: MR ≤2+ at 1 year </a:t>
                </a:r>
                <a:br>
                  <a:rPr lang="en-US" sz="7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/>
                    <a:ea typeface="ＭＳ Ｐゴシック" pitchFamily="64" charset="-128"/>
                    <a:cs typeface="Arial" panose="020B0604020202020204" pitchFamily="34" charset="0"/>
                  </a:rPr>
                </a:br>
                <a:r>
                  <a:rPr lang="en-US" sz="700" b="0" i="0" kern="0">
                    <a:solidFill>
                      <a:srgbClr val="000000"/>
                    </a:solidFill>
                    <a:latin typeface="Arial"/>
                    <a:ea typeface="ＭＳ Ｐゴシック"/>
                    <a:cs typeface="Arial"/>
                  </a:rPr>
                  <a:t>                       </a:t>
                </a: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/>
                  </a:rPr>
                  <a:t>MR ≤1+ at 1 year</a:t>
                </a:r>
                <a:r>
                  <a:rPr lang="en-US" sz="700" b="0" i="0" kern="0">
                    <a:solidFill>
                      <a:srgbClr val="000000"/>
                    </a:solidFill>
                    <a:latin typeface="Arial"/>
                    <a:ea typeface="ＭＳ Ｐゴシック"/>
                    <a:cs typeface="Arial"/>
                  </a:rPr>
                  <a:t> </a:t>
                </a:r>
                <a:endParaRPr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Arial" panose="020B0604020202020204" pitchFamily="34" charset="0"/>
                </a:endParaRPr>
              </a:p>
              <a:p>
                <a:pPr marL="0" marR="0" lvl="0" indent="0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25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ヒラギノ角ゴ Pro W3"/>
                    <a:cs typeface="Arial" charset="0"/>
                  </a:rPr>
                  <a:t> </a:t>
                </a:r>
              </a:p>
            </p:txBody>
          </p:sp>
          <p:sp>
            <p:nvSpPr>
              <p:cNvPr id="27" name="Rounded Rectangle 38">
                <a:extLst>
                  <a:ext uri="{FF2B5EF4-FFF2-40B4-BE49-F238E27FC236}">
                    <a16:creationId xmlns:a16="http://schemas.microsoft.com/office/drawing/2014/main" id="{3584EE3C-D49C-87A5-95C5-16B1FCB69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4096" y="3512893"/>
                <a:ext cx="2721552" cy="41733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2571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ＭＳ Ｐゴシック" pitchFamily="64" charset="-128"/>
                  <a:cs typeface="Arial" charset="0"/>
                </a:endParaRPr>
              </a:p>
            </p:txBody>
          </p:sp>
          <p:pic>
            <p:nvPicPr>
              <p:cNvPr id="28" name="Graphic 27" descr="Checkmark with solid fill">
                <a:extLst>
                  <a:ext uri="{FF2B5EF4-FFF2-40B4-BE49-F238E27FC236}">
                    <a16:creationId xmlns:a16="http://schemas.microsoft.com/office/drawing/2014/main" id="{CDABBEC9-2B07-1623-5DEC-B13129F8A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52595" y="3119299"/>
                <a:ext cx="210743" cy="195496"/>
              </a:xfrm>
              <a:prstGeom prst="rect">
                <a:avLst/>
              </a:prstGeom>
            </p:spPr>
          </p:pic>
          <p:pic>
            <p:nvPicPr>
              <p:cNvPr id="31" name="Graphic 30" descr="Checkmark with solid fill">
                <a:extLst>
                  <a:ext uri="{FF2B5EF4-FFF2-40B4-BE49-F238E27FC236}">
                    <a16:creationId xmlns:a16="http://schemas.microsoft.com/office/drawing/2014/main" id="{2CBCBDAC-37BF-B07C-9CA4-D02B475F3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47174" y="3602677"/>
                <a:ext cx="210743" cy="195495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9E7EC5-CABD-B03B-0CAC-5D64DE1F2B63}"/>
                  </a:ext>
                </a:extLst>
              </p:cNvPr>
              <p:cNvSpPr txBox="1"/>
              <p:nvPr/>
            </p:nvSpPr>
            <p:spPr>
              <a:xfrm>
                <a:off x="4676738" y="4072967"/>
                <a:ext cx="366652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GB" sz="900" b="0" i="0" err="1">
                  <a:solidFill>
                    <a:schemeClr val="bg2"/>
                  </a:solidFill>
                  <a:ea typeface="ヒラギノ角ゴ Pro W3" pitchFamily="-111" charset="-128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ED8BA8-8BA9-8500-0173-5FD384CE54DA}"/>
                </a:ext>
              </a:extLst>
            </p:cNvPr>
            <p:cNvSpPr txBox="1"/>
            <p:nvPr/>
          </p:nvSpPr>
          <p:spPr>
            <a:xfrm>
              <a:off x="4370567" y="3990351"/>
              <a:ext cx="27422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25"/>
                </a:spcAft>
              </a:pPr>
              <a:r>
                <a:rPr lang="en-US" sz="900" i="0">
                  <a:solidFill>
                    <a:schemeClr val="tx1"/>
                  </a:solidFill>
                </a:rPr>
                <a:t>Secondary Endpoints at 2 years</a:t>
              </a:r>
            </a:p>
            <a:p>
              <a:pPr algn="ctr">
                <a:spcAft>
                  <a:spcPts val="225"/>
                </a:spcAft>
              </a:pPr>
              <a:r>
                <a:rPr lang="en-US" sz="800" b="0" i="0">
                  <a:solidFill>
                    <a:schemeClr val="tx1"/>
                  </a:solidFill>
                </a:rPr>
                <a:t>All-cause mortality, HFH, non-elective mitral valve </a:t>
              </a:r>
              <a:br>
                <a:rPr lang="en-US" sz="800" b="0" i="0">
                  <a:solidFill>
                    <a:schemeClr val="tx1"/>
                  </a:solidFill>
                </a:rPr>
              </a:br>
              <a:r>
                <a:rPr lang="en-US" sz="800" b="0" i="0">
                  <a:solidFill>
                    <a:schemeClr val="tx1"/>
                  </a:solidFill>
                </a:rPr>
                <a:t>reintervention, quality of life</a:t>
              </a:r>
              <a:endParaRPr lang="en-GB" sz="800" b="0" i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59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FB2CDF64-6641-7A00-8273-67AF3CAD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04" y="134155"/>
            <a:ext cx="8046720" cy="685800"/>
          </a:xfrm>
        </p:spPr>
        <p:txBody>
          <a:bodyPr anchor="ctr">
            <a:noAutofit/>
          </a:bodyPr>
          <a:lstStyle/>
          <a:p>
            <a:pPr algn="l"/>
            <a:r>
              <a:rPr lang="en-US" sz="2300" dirty="0">
                <a:latin typeface="+mn-lt"/>
              </a:rPr>
              <a:t>MR Reduction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by Core Lab</a:t>
            </a:r>
            <a:br>
              <a:rPr lang="en-US" b="1" dirty="0">
                <a:effectLst/>
                <a:latin typeface="+mn-lt"/>
              </a:rPr>
            </a:br>
            <a:endParaRPr lang="en-US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38C43-D87D-5076-A53A-29F3227B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589963" y="7440613"/>
            <a:ext cx="554037" cy="3317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8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58" b="1" i="1" u="none" strike="noStrike" kern="1200" cap="none" spc="0" normalizeH="0" baseline="0" noProof="0" smtClean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8" b="1" i="1" u="none" strike="noStrike" kern="1200" cap="none" spc="0" normalizeH="0" baseline="0" noProof="0">
              <a:ln>
                <a:noFill/>
              </a:ln>
              <a:solidFill>
                <a:srgbClr val="5C8AE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E3AAC4-87B6-D167-E4D7-F6D0D5E37DC3}"/>
              </a:ext>
            </a:extLst>
          </p:cNvPr>
          <p:cNvSpPr txBox="1"/>
          <p:nvPr/>
        </p:nvSpPr>
        <p:spPr>
          <a:xfrm>
            <a:off x="1058107" y="4789571"/>
            <a:ext cx="79762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Graph shows unpaired analysis. MR severity assessed by TTE. </a:t>
            </a:r>
            <a:r>
              <a:rPr lang="en-US" sz="600" b="0" i="0" dirty="0">
                <a:solidFill>
                  <a:schemeClr val="tx1"/>
                </a:solidFill>
              </a:rPr>
              <a:t>P values relative to baseline were calculated using the Wilcoxon signed rank test and P values between treatment groups were calculated from Fisher’s exact test.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Times New Roman" panose="02020603050405020304" pitchFamily="18" charset="0"/>
              </a:rPr>
              <a:t>Echocardiographic Core Lab: Atlantic Health System Morristown Medical Center, Morristown, NJ, USA. </a:t>
            </a:r>
            <a:r>
              <a:rPr lang="en-US" sz="600" b="0" dirty="0">
                <a:solidFill>
                  <a:schemeClr val="tx1"/>
                </a:solidFill>
              </a:rPr>
              <a:t>TTE</a:t>
            </a:r>
            <a:r>
              <a:rPr lang="en-US" sz="600" b="0" i="0" dirty="0">
                <a:solidFill>
                  <a:schemeClr val="tx1"/>
                </a:solidFill>
              </a:rPr>
              <a:t>, Transthoracic echocardiography.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F980C-3432-71D0-70AF-4019A220665A}"/>
              </a:ext>
            </a:extLst>
          </p:cNvPr>
          <p:cNvSpPr txBox="1"/>
          <p:nvPr/>
        </p:nvSpPr>
        <p:spPr>
          <a:xfrm>
            <a:off x="505483" y="393166"/>
            <a:ext cx="813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 charset="0"/>
                <a:ea typeface="+mn-lt"/>
                <a:cs typeface="Arial"/>
              </a:rPr>
              <a:t>Significant and sustained MR reduction at 2 years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5C8AE7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7FF8203-DDC7-DB84-4DF8-CAB2DA805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369" y="833929"/>
            <a:ext cx="7863839" cy="38392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CF396E-40D6-8D34-E6FC-5FA8C9AFE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476" y="147578"/>
            <a:ext cx="1069848" cy="2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4074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4EB23DD-5DBF-9E1E-8FD4-6ECE89E4B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42" y="164502"/>
            <a:ext cx="8046720" cy="685800"/>
          </a:xfrm>
        </p:spPr>
        <p:txBody>
          <a:bodyPr anchor="ctr">
            <a:noAutofit/>
          </a:bodyPr>
          <a:lstStyle/>
          <a:p>
            <a:pPr algn="l"/>
            <a:r>
              <a:rPr lang="en-US" sz="2300" dirty="0">
                <a:latin typeface="+mn-lt"/>
              </a:rPr>
              <a:t>MR Reduction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by Core Lab</a:t>
            </a:r>
            <a:br>
              <a:rPr lang="en-US" sz="2300" b="1" dirty="0">
                <a:effectLst/>
              </a:rPr>
            </a:br>
            <a:endParaRPr lang="en-US" sz="2300" b="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9A50F-0C9E-5AB5-E503-52BD79542AB7}"/>
              </a:ext>
            </a:extLst>
          </p:cNvPr>
          <p:cNvSpPr txBox="1"/>
          <p:nvPr/>
        </p:nvSpPr>
        <p:spPr>
          <a:xfrm>
            <a:off x="526679" y="443123"/>
            <a:ext cx="813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 charset="0"/>
                <a:ea typeface="+mn-lt"/>
                <a:cs typeface="Arial"/>
              </a:rPr>
              <a:t>Significant and sustained MR reduction at 2 years</a:t>
            </a:r>
            <a:endParaRPr kumimoji="0" lang="en-GB" sz="1600" b="1" i="1" u="none" strike="noStrike" kern="1200" cap="none" spc="0" normalizeH="0" baseline="0" noProof="0">
              <a:ln>
                <a:noFill/>
              </a:ln>
              <a:solidFill>
                <a:srgbClr val="5C8AE7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4B67AB-B6D0-7880-A074-AA67B6E2A36F}"/>
              </a:ext>
            </a:extLst>
          </p:cNvPr>
          <p:cNvSpPr txBox="1"/>
          <p:nvPr/>
        </p:nvSpPr>
        <p:spPr>
          <a:xfrm>
            <a:off x="1045456" y="4799443"/>
            <a:ext cx="8046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2"/>
            <a:r>
              <a:rPr lang="en-US" sz="600" b="0" i="0" dirty="0">
                <a:solidFill>
                  <a:schemeClr val="tx1"/>
                </a:solidFill>
              </a:rPr>
              <a:t>Graph shows paired analysis (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comprising data for the same patients across time points). MR severity assessed by TTE. </a:t>
            </a:r>
            <a:r>
              <a:rPr lang="en-US" sz="600" b="0" i="0" dirty="0">
                <a:solidFill>
                  <a:schemeClr val="tx1"/>
                </a:solidFill>
              </a:rPr>
              <a:t>P values relative to baseline were calculated using the Wilcoxon signed rank test and P values between treatment groups were calculated from Fisher’s exact test. Echocardiographic Core Lab: Atlantic Health System Morristown Medical Center, Morristown, NJ, USA. </a:t>
            </a:r>
            <a:r>
              <a:rPr lang="en-US" sz="600" b="0" dirty="0">
                <a:solidFill>
                  <a:schemeClr val="tx1"/>
                </a:solidFill>
              </a:rPr>
              <a:t>TTE</a:t>
            </a:r>
            <a:r>
              <a:rPr lang="en-US" sz="600" b="0" i="0" dirty="0">
                <a:solidFill>
                  <a:schemeClr val="tx1"/>
                </a:solidFill>
              </a:rPr>
              <a:t>, Transthoracic echocardiography.</a:t>
            </a:r>
            <a:endParaRPr lang="fr-FR" sz="600" b="0" i="0" dirty="0">
              <a:solidFill>
                <a:schemeClr val="tx1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AA300EA-672D-E58F-5E84-8225CFA65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786" y="918310"/>
            <a:ext cx="7824088" cy="3601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12E366-6290-B217-C4CA-0BA470269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476" y="147578"/>
            <a:ext cx="1069848" cy="2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2298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>
            <a:extLst>
              <a:ext uri="{FF2B5EF4-FFF2-40B4-BE49-F238E27FC236}">
                <a16:creationId xmlns:a16="http://schemas.microsoft.com/office/drawing/2014/main" id="{84F9C2DE-9BCB-03E5-918A-6DB76D44D09B}"/>
              </a:ext>
            </a:extLst>
          </p:cNvPr>
          <p:cNvSpPr txBox="1">
            <a:spLocks/>
          </p:cNvSpPr>
          <p:nvPr/>
        </p:nvSpPr>
        <p:spPr bwMode="gray">
          <a:xfrm>
            <a:off x="626595" y="-233665"/>
            <a:ext cx="12159488" cy="10363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908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27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908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Functional and QoL Outcomes </a:t>
            </a:r>
            <a:r>
              <a:rPr kumimoji="0" lang="en-GB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BAAE860-CE47-B395-1A21-7AACF06CB082}"/>
              </a:ext>
            </a:extLst>
          </p:cNvPr>
          <p:cNvSpPr txBox="1"/>
          <p:nvPr/>
        </p:nvSpPr>
        <p:spPr>
          <a:xfrm>
            <a:off x="516959" y="390936"/>
            <a:ext cx="7054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 charset="0"/>
                <a:ea typeface="ヒラギノ角ゴ Pro W3"/>
                <a:cs typeface="Calibri Light"/>
              </a:rPr>
              <a:t>Significant and sustained improvements at 2 years </a:t>
            </a:r>
            <a:endParaRPr kumimoji="0" lang="en-US" sz="1600" b="1" i="1" u="none" strike="noStrike" kern="1200" cap="none" spc="0" normalizeH="0" baseline="0" noProof="0">
              <a:ln>
                <a:noFill/>
              </a:ln>
              <a:solidFill>
                <a:srgbClr val="5C8AE7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1F1F513-AE91-58AD-DB89-729CB6F1A8F5}"/>
              </a:ext>
            </a:extLst>
          </p:cNvPr>
          <p:cNvSpPr txBox="1"/>
          <p:nvPr/>
        </p:nvSpPr>
        <p:spPr>
          <a:xfrm>
            <a:off x="997073" y="4716279"/>
            <a:ext cx="808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Graph shows unpaired analysis for NYHA functional class and KCCQ (mean ±SD). P values for intragroup comparison for NYHA were calculated from paired analysis using the Wilcoxon signed rank test and P value for intergroup comparison of NYHA functional class I/II was calculated using Fisher exact test. P values for intragroup comparisons of KCCQ scores were calculated from paired analysis using Student’s t-test and P value for intergroup comparison was calculated using the analysis of covariance (ANCOVA) model adjusted for baseline values and planned treatment as covariates. </a:t>
            </a:r>
            <a:r>
              <a:rPr lang="en-US" sz="600" b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NYHA,</a:t>
            </a:r>
            <a:r>
              <a:rPr lang="en-US" sz="6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New York Heart Association functional class; </a:t>
            </a:r>
            <a:r>
              <a:rPr lang="en-US" sz="600" b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KCCQ, </a:t>
            </a:r>
            <a:r>
              <a:rPr lang="en-US" sz="600" b="0" i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Kansas City Cardiomyopathy Questionnaire. </a:t>
            </a:r>
            <a:endParaRPr lang="en-GB" sz="600" b="0" i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27B18EC-BA7C-C8AE-5033-8FC4A12B1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899519"/>
            <a:ext cx="8913412" cy="37442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0C5A84-ECB6-70C4-A28D-CD9949884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476" y="147578"/>
            <a:ext cx="1069848" cy="2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7913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6D95-77EF-28FC-06CC-0ED6FD8E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53" y="6888"/>
            <a:ext cx="9053099" cy="566738"/>
          </a:xfrm>
        </p:spPr>
        <p:txBody>
          <a:bodyPr/>
          <a:lstStyle/>
          <a:p>
            <a:pPr algn="l"/>
            <a:r>
              <a:rPr lang="en-US" sz="2300" i="0">
                <a:latin typeface="Arial"/>
              </a:rPr>
              <a:t>CEC-adjudicated Events</a:t>
            </a:r>
            <a:br>
              <a:rPr lang="en-GB" sz="2300" i="0">
                <a:latin typeface="Arial"/>
              </a:rPr>
            </a:br>
            <a:endParaRPr lang="en-GB" sz="2300"/>
          </a:p>
        </p:txBody>
      </p:sp>
      <p:sp>
        <p:nvSpPr>
          <p:cNvPr id="747" name="TextBox 746">
            <a:extLst>
              <a:ext uri="{FF2B5EF4-FFF2-40B4-BE49-F238E27FC236}">
                <a16:creationId xmlns:a16="http://schemas.microsoft.com/office/drawing/2014/main" id="{C127770C-F665-255B-557B-7D1E7E06A325}"/>
              </a:ext>
            </a:extLst>
          </p:cNvPr>
          <p:cNvSpPr txBox="1"/>
          <p:nvPr/>
        </p:nvSpPr>
        <p:spPr>
          <a:xfrm>
            <a:off x="519729" y="315533"/>
            <a:ext cx="5704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>
                <a:solidFill>
                  <a:schemeClr val="accent6"/>
                </a:solidFill>
              </a:rPr>
              <a:t>Outcomes at 2 years </a:t>
            </a:r>
          </a:p>
        </p:txBody>
      </p:sp>
      <p:sp>
        <p:nvSpPr>
          <p:cNvPr id="748" name="TextBox 747">
            <a:extLst>
              <a:ext uri="{FF2B5EF4-FFF2-40B4-BE49-F238E27FC236}">
                <a16:creationId xmlns:a16="http://schemas.microsoft.com/office/drawing/2014/main" id="{6A5F0D0E-CD72-CBC9-0B70-1D2E95E6D4FC}"/>
              </a:ext>
            </a:extLst>
          </p:cNvPr>
          <p:cNvSpPr txBox="1"/>
          <p:nvPr/>
        </p:nvSpPr>
        <p:spPr>
          <a:xfrm>
            <a:off x="968276" y="4839922"/>
            <a:ext cx="820045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Graphs show Kaplan-Meier analysis time to first event (KM estimate ± SE) and error bars represent 95% CI. 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CEC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, Clinical events committee; 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CV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, cardiovascular; 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HFH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charset="0"/>
              </a:rPr>
              <a:t>, Heart Failure Hospitalization. </a:t>
            </a:r>
            <a:endParaRPr kumimoji="0" lang="en-GB" sz="6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174" name="Line 668">
            <a:extLst>
              <a:ext uri="{FF2B5EF4-FFF2-40B4-BE49-F238E27FC236}">
                <a16:creationId xmlns:a16="http://schemas.microsoft.com/office/drawing/2014/main" id="{4C6A0029-B82F-2A21-3595-49025AFA3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46" y="4032741"/>
            <a:ext cx="279492" cy="0"/>
          </a:xfrm>
          <a:prstGeom prst="line">
            <a:avLst/>
          </a:prstGeom>
          <a:noFill/>
          <a:ln w="19050" cap="sq">
            <a:solidFill>
              <a:srgbClr val="4472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0512" tIns="30256" rIns="60512" bIns="30256" numCol="1" anchor="t" anchorCtr="0" compatLnSpc="1">
            <a:prstTxWarp prst="textNoShape">
              <a:avLst/>
            </a:prstTxWarp>
          </a:bodyPr>
          <a:lstStyle/>
          <a:p>
            <a:pPr defTabSz="605150">
              <a:defRPr/>
            </a:pPr>
            <a:endParaRPr lang="en-GB" sz="794" kern="0">
              <a:latin typeface="Arial"/>
              <a:cs typeface="Arial" panose="020B0604020202020204" pitchFamily="34" charset="0"/>
            </a:endParaRPr>
          </a:p>
        </p:txBody>
      </p:sp>
      <p:sp>
        <p:nvSpPr>
          <p:cNvPr id="175" name="Rectangle 669">
            <a:extLst>
              <a:ext uri="{FF2B5EF4-FFF2-40B4-BE49-F238E27FC236}">
                <a16:creationId xmlns:a16="http://schemas.microsoft.com/office/drawing/2014/main" id="{A7FD8E86-FBF1-7228-8EC9-E531D551F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8" y="3978695"/>
            <a:ext cx="554326" cy="10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5150">
              <a:defRPr/>
            </a:pPr>
            <a:r>
              <a:rPr lang="en-US" altLang="en-US" sz="794" b="0" i="0" kern="0">
                <a:solidFill>
                  <a:srgbClr val="000000"/>
                </a:solidFill>
                <a:cs typeface="Arial" panose="020B0604020202020204" pitchFamily="34" charset="0"/>
              </a:rPr>
              <a:t>PASCAL</a:t>
            </a:r>
            <a:endParaRPr lang="en-US" altLang="en-US" sz="794" b="0" i="0" ker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36" name="Line 666">
            <a:extLst>
              <a:ext uri="{FF2B5EF4-FFF2-40B4-BE49-F238E27FC236}">
                <a16:creationId xmlns:a16="http://schemas.microsoft.com/office/drawing/2014/main" id="{28B322A0-E160-7FB6-7E3C-EF86CFF24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953" y="4199282"/>
            <a:ext cx="283464" cy="0"/>
          </a:xfrm>
          <a:prstGeom prst="line">
            <a:avLst/>
          </a:prstGeom>
          <a:noFill/>
          <a:ln w="19050" cap="sq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0512" tIns="30256" rIns="60512" bIns="30256" numCol="1" anchor="t" anchorCtr="0" compatLnSpc="1">
            <a:prstTxWarp prst="textNoShape">
              <a:avLst/>
            </a:prstTxWarp>
          </a:bodyPr>
          <a:lstStyle/>
          <a:p>
            <a:pPr defTabSz="605150">
              <a:defRPr/>
            </a:pPr>
            <a:endParaRPr lang="en-GB" sz="794" kern="0">
              <a:latin typeface="Arial"/>
              <a:cs typeface="Arial" panose="020B0604020202020204" pitchFamily="34" charset="0"/>
            </a:endParaRPr>
          </a:p>
        </p:txBody>
      </p:sp>
      <p:sp>
        <p:nvSpPr>
          <p:cNvPr id="738" name="Rectangle 669">
            <a:extLst>
              <a:ext uri="{FF2B5EF4-FFF2-40B4-BE49-F238E27FC236}">
                <a16:creationId xmlns:a16="http://schemas.microsoft.com/office/drawing/2014/main" id="{6A46ACBD-2D90-2511-2A28-C8010F24F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38" y="4145236"/>
            <a:ext cx="554326" cy="10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5150">
              <a:defRPr/>
            </a:pPr>
            <a:r>
              <a:rPr lang="en-US" altLang="en-US" sz="794" b="0" i="0" kern="0">
                <a:solidFill>
                  <a:srgbClr val="000000"/>
                </a:solidFill>
                <a:cs typeface="Arial" panose="020B0604020202020204" pitchFamily="34" charset="0"/>
              </a:rPr>
              <a:t>MitraClip</a:t>
            </a:r>
            <a:endParaRPr lang="en-US" altLang="en-US" sz="794" b="0" i="0" ker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43" name="Title 1">
            <a:extLst>
              <a:ext uri="{FF2B5EF4-FFF2-40B4-BE49-F238E27FC236}">
                <a16:creationId xmlns:a16="http://schemas.microsoft.com/office/drawing/2014/main" id="{FB0ECCAE-EE46-E7BB-0B77-4EEFF5788943}"/>
              </a:ext>
            </a:extLst>
          </p:cNvPr>
          <p:cNvSpPr txBox="1">
            <a:spLocks/>
          </p:cNvSpPr>
          <p:nvPr/>
        </p:nvSpPr>
        <p:spPr bwMode="gray">
          <a:xfrm>
            <a:off x="796992" y="642797"/>
            <a:ext cx="8046720" cy="685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908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27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1" fontAlgn="auto">
              <a:spcAft>
                <a:spcPts val="0"/>
              </a:spcAft>
            </a:pPr>
            <a:endParaRPr lang="en-GB" sz="2118" i="0">
              <a:solidFill>
                <a:srgbClr val="C8102E"/>
              </a:solidFill>
              <a:latin typeface="Arial"/>
            </a:endParaRPr>
          </a:p>
        </p:txBody>
      </p:sp>
      <p:sp>
        <p:nvSpPr>
          <p:cNvPr id="745" name="TextBox 744">
            <a:extLst>
              <a:ext uri="{FF2B5EF4-FFF2-40B4-BE49-F238E27FC236}">
                <a16:creationId xmlns:a16="http://schemas.microsoft.com/office/drawing/2014/main" id="{0D1AD450-0C20-62F2-A649-A8A7DB58A25B}"/>
              </a:ext>
            </a:extLst>
          </p:cNvPr>
          <p:cNvSpPr txBox="1"/>
          <p:nvPr/>
        </p:nvSpPr>
        <p:spPr>
          <a:xfrm>
            <a:off x="7598364" y="1887552"/>
            <a:ext cx="1888402" cy="2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5150">
              <a:defRPr/>
            </a:pPr>
            <a:r>
              <a:rPr lang="en-GB" sz="794" i="0" kern="0">
                <a:solidFill>
                  <a:prstClr val="black"/>
                </a:solidFill>
                <a:latin typeface="Arial"/>
              </a:rPr>
              <a:t>Log-rank P value=NS</a:t>
            </a:r>
          </a:p>
        </p:txBody>
      </p:sp>
      <p:pic>
        <p:nvPicPr>
          <p:cNvPr id="752" name="Picture 751" descr="A screenshot of a graph&#10;&#10;Description automatically generated">
            <a:extLst>
              <a:ext uri="{FF2B5EF4-FFF2-40B4-BE49-F238E27FC236}">
                <a16:creationId xmlns:a16="http://schemas.microsoft.com/office/drawing/2014/main" id="{E6F92B85-06C2-0DF3-FA00-B3C592844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2" y="654087"/>
            <a:ext cx="7764259" cy="3811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7C22DD-8DC9-5796-9E74-17303A4CD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476" y="147578"/>
            <a:ext cx="1069848" cy="2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5194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3A06402-2DEF-F4A8-ACA6-54FBB8774F83}"/>
              </a:ext>
            </a:extLst>
          </p:cNvPr>
          <p:cNvSpPr txBox="1">
            <a:spLocks/>
          </p:cNvSpPr>
          <p:nvPr/>
        </p:nvSpPr>
        <p:spPr bwMode="auto">
          <a:xfrm>
            <a:off x="569191" y="62064"/>
            <a:ext cx="9053099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300" i="0" kern="0"/>
              <a:t>MR Reduction </a:t>
            </a: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ea typeface="+mj-ea"/>
                <a:cs typeface="+mj-cs"/>
              </a:rPr>
              <a:t>by Core Lab</a:t>
            </a:r>
            <a:r>
              <a:rPr lang="en-US" sz="2300" i="0" kern="0"/>
              <a:t> </a:t>
            </a:r>
            <a:br>
              <a:rPr lang="en-GB" sz="2300" i="0" kern="0">
                <a:latin typeface="Arial"/>
              </a:rPr>
            </a:br>
            <a:endParaRPr lang="en-GB" sz="2300" i="0" kern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B86087-B3D1-3BCB-0358-72B7DE5E9F48}"/>
              </a:ext>
            </a:extLst>
          </p:cNvPr>
          <p:cNvSpPr txBox="1"/>
          <p:nvPr/>
        </p:nvSpPr>
        <p:spPr>
          <a:xfrm>
            <a:off x="505483" y="399061"/>
            <a:ext cx="813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 charset="0"/>
                <a:ea typeface="+mn-lt"/>
                <a:cs typeface="Arial"/>
              </a:rPr>
              <a:t>Significant and sustained MR reduction at 2 years</a:t>
            </a:r>
            <a:endParaRPr kumimoji="0" lang="en-GB" sz="1600" b="1" i="1" u="none" strike="noStrike" kern="1200" cap="none" spc="0" normalizeH="0" baseline="0" noProof="0">
              <a:ln>
                <a:noFill/>
              </a:ln>
              <a:solidFill>
                <a:srgbClr val="5C8AE7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3FCFFF-55FA-CC86-6D00-98962B0C17DE}"/>
              </a:ext>
            </a:extLst>
          </p:cNvPr>
          <p:cNvSpPr txBox="1"/>
          <p:nvPr/>
        </p:nvSpPr>
        <p:spPr>
          <a:xfrm>
            <a:off x="1030258" y="4776391"/>
            <a:ext cx="79762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Graphs show unpaired and paired analysis (comprising data for the same patients across time points). MR severity assessed by TTE. </a:t>
            </a:r>
            <a:r>
              <a:rPr lang="en-US" sz="600" b="0" i="0" dirty="0">
                <a:solidFill>
                  <a:schemeClr val="tx1"/>
                </a:solidFill>
              </a:rPr>
              <a:t>P values relative to baseline were calculated using the Wilcoxon signed rank test.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Times New Roman" panose="02020603050405020304" pitchFamily="18" charset="0"/>
              </a:rPr>
              <a:t>Echocardiographic Core Lab: Atlantic Health System Morristown Medical Center, Morristown, NJ, USA. </a:t>
            </a:r>
            <a:r>
              <a:rPr lang="en-US" sz="600" b="0" dirty="0">
                <a:solidFill>
                  <a:schemeClr val="tx1"/>
                </a:solidFill>
              </a:rPr>
              <a:t>TTE</a:t>
            </a:r>
            <a:r>
              <a:rPr lang="en-US" sz="600" b="0" i="0" dirty="0">
                <a:solidFill>
                  <a:schemeClr val="tx1"/>
                </a:solidFill>
              </a:rPr>
              <a:t>, Transthoracic echocardiography.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0DD651B-2A5A-59D4-5FAB-15E4F9F9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338" y="894917"/>
            <a:ext cx="8052178" cy="37421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BA8C8D-888B-01CF-B252-A5207D7253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16637" y="109702"/>
            <a:ext cx="1073604" cy="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7521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5F689905-3621-AAD3-FB42-8D9714A4077E}"/>
              </a:ext>
            </a:extLst>
          </p:cNvPr>
          <p:cNvSpPr txBox="1">
            <a:spLocks/>
          </p:cNvSpPr>
          <p:nvPr/>
        </p:nvSpPr>
        <p:spPr bwMode="auto">
          <a:xfrm>
            <a:off x="550772" y="71331"/>
            <a:ext cx="9053099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300" i="0" kern="0">
                <a:latin typeface="Arial"/>
              </a:rPr>
              <a:t>Functional and QoL Outcomes </a:t>
            </a:r>
            <a:br>
              <a:rPr lang="en-GB" sz="2300" i="0" kern="0">
                <a:latin typeface="Arial"/>
              </a:rPr>
            </a:br>
            <a:endParaRPr lang="en-GB" sz="2300" i="0" kern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B5DB5C-D416-00BA-EB28-6AB52C3615F7}"/>
              </a:ext>
            </a:extLst>
          </p:cNvPr>
          <p:cNvSpPr txBox="1"/>
          <p:nvPr/>
        </p:nvSpPr>
        <p:spPr>
          <a:xfrm>
            <a:off x="484481" y="421721"/>
            <a:ext cx="7670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5C8AE7"/>
                </a:solidFill>
                <a:effectLst/>
                <a:uLnTx/>
                <a:uFillTx/>
                <a:latin typeface="Arial" charset="0"/>
                <a:ea typeface="ヒラギノ角ゴ Pro W3"/>
                <a:cs typeface="Calibri Light"/>
              </a:rPr>
              <a:t>Significant and sustained improvements at 2 years </a:t>
            </a:r>
            <a:endParaRPr kumimoji="0" lang="en-US" sz="1600" b="1" i="1" u="none" strike="noStrike" kern="1200" cap="none" spc="0" normalizeH="0" baseline="0" noProof="0">
              <a:ln>
                <a:noFill/>
              </a:ln>
              <a:solidFill>
                <a:srgbClr val="5C8AE7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5D9BC5-15F1-6403-F729-AAE5087D9DA5}"/>
              </a:ext>
            </a:extLst>
          </p:cNvPr>
          <p:cNvSpPr txBox="1"/>
          <p:nvPr/>
        </p:nvSpPr>
        <p:spPr>
          <a:xfrm>
            <a:off x="1017826" y="4780994"/>
            <a:ext cx="8348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Graphs show unpaired analysis. </a:t>
            </a:r>
            <a:r>
              <a:rPr lang="en-US" sz="600" b="0" i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P value for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NYHA was calculated from paired analysis using the Wilcoxon signed rank test. KCCQ graph shows mean ± SD. Δ represents paired change from baseline to 2 years</a:t>
            </a:r>
            <a:r>
              <a:rPr lang="en-US" sz="600" b="0" i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and t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he P value was calculated using Student’s t-test.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NYHA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, New York Heart Association;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KCCQ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, </a:t>
            </a: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Kansas City </a:t>
            </a:r>
            <a:r>
              <a:rPr kumimoji="0" lang="fr-FR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Cardiomyopathy</a:t>
            </a: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 Questionnaire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A9FB322D-10AC-0E93-800C-2B362435B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174" y="843247"/>
            <a:ext cx="6666930" cy="3744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D0E8A8-2AAA-0942-B898-166BF62014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16637" y="109702"/>
            <a:ext cx="1073604" cy="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86659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40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49DB249F9D24FB0FBB5825D4163F0" ma:contentTypeVersion="20" ma:contentTypeDescription="Create a new document." ma:contentTypeScope="" ma:versionID="4549d45eb3a894c567fa15837fb7f1ef">
  <xsd:schema xmlns:xsd="http://www.w3.org/2001/XMLSchema" xmlns:xs="http://www.w3.org/2001/XMLSchema" xmlns:p="http://schemas.microsoft.com/office/2006/metadata/properties" xmlns:ns2="f666b844-45a2-4115-9b3e-dbb80fe41f73" xmlns:ns3="a276399b-d0bd-4a49-b11a-299339b42e74" xmlns:ns4="8730efe7-2fa2-4804-9755-7d04b0b198a4" targetNamespace="http://schemas.microsoft.com/office/2006/metadata/properties" ma:root="true" ma:fieldsID="42a06df8ef7b641d53797d8a9782dc38" ns2:_="" ns3:_="" ns4:_="">
    <xsd:import namespace="f666b844-45a2-4115-9b3e-dbb80fe41f73"/>
    <xsd:import namespace="a276399b-d0bd-4a49-b11a-299339b42e74"/>
    <xsd:import namespace="8730efe7-2fa2-4804-9755-7d04b0b198a4"/>
    <xsd:element name="properties">
      <xsd:complexType>
        <xsd:sequence>
          <xsd:element name="documentManagement">
            <xsd:complexType>
              <xsd:all>
                <xsd:element ref="ns2:Citation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6b844-45a2-4115-9b3e-dbb80fe41f73" elementFormDefault="qualified">
    <xsd:import namespace="http://schemas.microsoft.com/office/2006/documentManagement/types"/>
    <xsd:import namespace="http://schemas.microsoft.com/office/infopath/2007/PartnerControls"/>
    <xsd:element name="Citation" ma:index="3" nillable="true" ma:displayName="Citation" ma:format="Dropdown" ma:internalName="Citation" ma:readOnly="fals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dc905fd-82e1-4e74-81a8-2114958a16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hidden="true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6399b-d0bd-4a49-b11a-299339b42e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0efe7-2fa2-4804-9755-7d04b0b198a4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54ab6f95-af33-4641-bc04-8d6f4f031b7a}" ma:internalName="TaxCatchAll" ma:readOnly="false" ma:showField="CatchAllData" ma:web="a276399b-d0bd-4a49-b11a-299339b42e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66b844-45a2-4115-9b3e-dbb80fe41f73">
      <Terms xmlns="http://schemas.microsoft.com/office/infopath/2007/PartnerControls"/>
    </lcf76f155ced4ddcb4097134ff3c332f>
    <Citation xmlns="f666b844-45a2-4115-9b3e-dbb80fe41f73" xsi:nil="true"/>
    <TaxCatchAll xmlns="8730efe7-2fa2-4804-9755-7d04b0b198a4" xsi:nil="true"/>
  </documentManagement>
</p:properties>
</file>

<file path=customXml/itemProps1.xml><?xml version="1.0" encoding="utf-8"?>
<ds:datastoreItem xmlns:ds="http://schemas.openxmlformats.org/officeDocument/2006/customXml" ds:itemID="{4AA94D3F-21AB-49B4-BFB5-7658E07059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E5B537-25ED-4CD8-83DD-C64C9433BBD9}">
  <ds:schemaRefs>
    <ds:schemaRef ds:uri="8730efe7-2fa2-4804-9755-7d04b0b198a4"/>
    <ds:schemaRef ds:uri="a276399b-d0bd-4a49-b11a-299339b42e74"/>
    <ds:schemaRef ds:uri="f666b844-45a2-4115-9b3e-dbb80fe41f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F078F4D-4DD9-41BA-B12B-0753554C5E86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f666b844-45a2-4115-9b3e-dbb80fe41f7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730efe7-2fa2-4804-9755-7d04b0b198a4"/>
    <ds:schemaRef ds:uri="a276399b-d0bd-4a49-b11a-299339b42e74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c8fe7995-06f0-4bdf-8f2a-0c8a7986480d}" enabled="0" method="" siteId="{c8fe7995-06f0-4bdf-8f2a-0c8a798648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1064</Words>
  <Application>Microsoft Office PowerPoint</Application>
  <PresentationFormat>On-screen Show (16:9)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Times New Roman</vt:lpstr>
      <vt:lpstr>Verdana</vt:lpstr>
      <vt:lpstr>Wingdings</vt:lpstr>
      <vt:lpstr>Wingdings 2</vt:lpstr>
      <vt:lpstr>ヒラギノ角ゴ Pro W3</vt:lpstr>
      <vt:lpstr>CRF_2006_background</vt:lpstr>
      <vt:lpstr>PowerPoint Presentation</vt:lpstr>
      <vt:lpstr>PASCAL Precision Transcatheter Valve Repair System    </vt:lpstr>
      <vt:lpstr>PowerPoint Presentation</vt:lpstr>
      <vt:lpstr>MR Reduction by Core Lab </vt:lpstr>
      <vt:lpstr>MR Reduction by Core Lab </vt:lpstr>
      <vt:lpstr>PowerPoint Presentation</vt:lpstr>
      <vt:lpstr>CEC-adjudicated Events </vt:lpstr>
      <vt:lpstr>PowerPoint Presentation</vt:lpstr>
      <vt:lpstr>PowerPoint Presentation</vt:lpstr>
      <vt:lpstr>PowerPoint Presentation</vt:lpstr>
      <vt:lpstr>PowerPoint Presentation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Maitri Muralidhar</cp:lastModifiedBy>
  <cp:revision>8</cp:revision>
  <dcterms:created xsi:type="dcterms:W3CDTF">2015-03-17T14:58:49Z</dcterms:created>
  <dcterms:modified xsi:type="dcterms:W3CDTF">2024-10-23T18:37:14Z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0x0101003BF49DB249F9D24FB0FBB5825D4163F0</vt:lpwstr>
  </property>
  <property fmtid="{D5CDD505-2E9C-101B-9397-08002B2CF9AE}" pid="3" name="MediaServiceImageTags">
    <vt:lpwstr/>
  </property>
</Properties>
</file>