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Lst>
  <p:notesMasterIdLst>
    <p:notesMasterId r:id="rId29"/>
  </p:notesMasterIdLst>
  <p:handoutMasterIdLst>
    <p:handoutMasterId r:id="rId30"/>
  </p:handoutMasterIdLst>
  <p:sldIdLst>
    <p:sldId id="433" r:id="rId3"/>
    <p:sldId id="513" r:id="rId4"/>
    <p:sldId id="260" r:id="rId5"/>
    <p:sldId id="521" r:id="rId6"/>
    <p:sldId id="493" r:id="rId7"/>
    <p:sldId id="494" r:id="rId8"/>
    <p:sldId id="498" r:id="rId9"/>
    <p:sldId id="492" r:id="rId10"/>
    <p:sldId id="514" r:id="rId11"/>
    <p:sldId id="524" r:id="rId12"/>
    <p:sldId id="526" r:id="rId13"/>
    <p:sldId id="543" r:id="rId14"/>
    <p:sldId id="527" r:id="rId15"/>
    <p:sldId id="542" r:id="rId16"/>
    <p:sldId id="519" r:id="rId17"/>
    <p:sldId id="544" r:id="rId18"/>
    <p:sldId id="499" r:id="rId19"/>
    <p:sldId id="538" r:id="rId20"/>
    <p:sldId id="520" r:id="rId21"/>
    <p:sldId id="508" r:id="rId22"/>
    <p:sldId id="530" r:id="rId23"/>
    <p:sldId id="541" r:id="rId24"/>
    <p:sldId id="505" r:id="rId25"/>
    <p:sldId id="506" r:id="rId26"/>
    <p:sldId id="545" r:id="rId27"/>
    <p:sldId id="49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AB7804-5ADB-D685-B5B2-680505182107}" name="Diane Williams" initials="DW" userId="fe5cf2d95ff46c02" providerId="Windows Live"/>
  <p188:author id="{62309038-0557-624C-B050-DA129A3F9F74}" name="Igyarto, Zsuzsanna" initials="ZI" userId="S::zsuzsanna.igyarto@abbott.com::2398b14a-cddd-4499-88c7-fd9c98630fb4" providerId="AD"/>
  <p188:author id="{95BA058E-BD53-B6A5-196C-E38056304776}" name="Stiefel, Krista M" initials="KS" userId="S::krista.stiefel@abbott.com::ec7434db-2feb-4a19-9ae6-da629c852ae4" providerId="AD"/>
  <p188:author id="{ED0F8493-6E4D-B8D5-B91B-2A8F070BFE74}" name="Kraemer, Carlye" initials="CK" userId="S::carlye.kraemer@abbott.com::ffa70469-bf62-44b7-a19d-84f7dd2d10c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EBC"/>
    <a:srgbClr val="00B0F0"/>
    <a:srgbClr val="5B9BD5"/>
    <a:srgbClr val="002E4B"/>
    <a:srgbClr val="FF33CC"/>
    <a:srgbClr val="FF0000"/>
    <a:srgbClr val="00008B"/>
    <a:srgbClr val="0000FF"/>
    <a:srgbClr val="5D5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110"/>
    <p:restoredTop sz="91633" autoAdjust="0"/>
  </p:normalViewPr>
  <p:slideViewPr>
    <p:cSldViewPr snapToGrid="0" snapToObjects="1">
      <p:cViewPr varScale="1">
        <p:scale>
          <a:sx n="94" d="100"/>
          <a:sy n="94" d="100"/>
        </p:scale>
        <p:origin x="216" y="680"/>
      </p:cViewPr>
      <p:guideLst/>
    </p:cSldViewPr>
  </p:slideViewPr>
  <p:notesTextViewPr>
    <p:cViewPr>
      <p:scale>
        <a:sx n="1" d="1"/>
        <a:sy n="1" d="1"/>
      </p:scale>
      <p:origin x="0" y="0"/>
    </p:cViewPr>
  </p:notesTextViewPr>
  <p:sorterViewPr>
    <p:cViewPr varScale="1">
      <p:scale>
        <a:sx n="1" d="1"/>
        <a:sy n="1" d="1"/>
      </p:scale>
      <p:origin x="0" y="-2070"/>
    </p:cViewPr>
  </p:sorterViewPr>
  <p:notesViewPr>
    <p:cSldViewPr snapToGrid="0" snapToObjects="1">
      <p:cViewPr varScale="1">
        <p:scale>
          <a:sx n="97" d="100"/>
          <a:sy n="97" d="100"/>
        </p:scale>
        <p:origin x="368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microsoft.com/office/2018/10/relationships/authors" Target="author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https://abbott-my.sharepoint.com/personal/zsuzsanna_igyarto_abbott_com/Documents/Zsuzsi_Folders/CONFERENCES/TCT/2024/ECLIPSE%20LBCT/ECLIPSE%20vs.%20other%20studi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abbott-my.sharepoint.com/personal/zsuzsanna_igyarto_abbott_com/Documents/Zsuzsi_Folders/CONFERENCES/TCT/2024/ECLIPSE%20LBCT/ECLIPSE%20vs.%20other%20studi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abbott-my.sharepoint.com/personal/zsuzsanna_igyarto_abbott_com/Documents/Zsuzsi_Folders/CONFERENCES/TCT/2024/ECLIPSE%20LBCT/ECLIPSE%20vs.%20other%20studi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abbott-my.sharepoint.com/personal/zsuzsanna_igyarto_abbott_com/Documents/Zsuzsi_Folders/CONFERENCES/TCT/2024/ECLIPSE%20LBCT/ECLIPSE%20vs.%20other%20studie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pie"/>
        <c:varyColors val="1"/>
        <c:ser>
          <c:idx val="0"/>
          <c:order val="0"/>
          <c:tx>
            <c:strRef>
              <c:f>'[ECLIPSE vs. other studies.xlsx]Crossover'!$H$2</c:f>
              <c:strCache>
                <c:ptCount val="1"/>
                <c:pt idx="0">
                  <c:v>OA</c:v>
                </c:pt>
              </c:strCache>
            </c:strRef>
          </c:tx>
          <c:dPt>
            <c:idx val="0"/>
            <c:bubble3D val="0"/>
            <c:spPr>
              <a:solidFill>
                <a:srgbClr val="00B05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2DFD-45B9-85EA-F01DA82C897E}"/>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2DFD-45B9-85EA-F01DA82C897E}"/>
              </c:ext>
            </c:extLst>
          </c:dPt>
          <c:dPt>
            <c:idx val="2"/>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2DFD-45B9-85EA-F01DA82C897E}"/>
              </c:ext>
            </c:extLst>
          </c:dPt>
          <c:dLbls>
            <c:dLbl>
              <c:idx val="0"/>
              <c:layout>
                <c:manualLayout>
                  <c:x val="0.13949390398780798"/>
                  <c:y val="0.21257747256265072"/>
                </c:manualLayout>
              </c:layout>
              <c:tx>
                <c:rich>
                  <a:bodyPr/>
                  <a:lstStyle/>
                  <a:p>
                    <a:r>
                      <a:rPr lang="en-US" dirty="0"/>
                      <a:t>No Crossover</a:t>
                    </a:r>
                    <a:r>
                      <a:rPr lang="en-US" baseline="0" dirty="0"/>
                      <a:t>
</a:t>
                    </a:r>
                    <a:fld id="{01747592-8603-40D7-A65C-1AA166AD529A}"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22811712354193941"/>
                      <c:h val="0.30844991268840621"/>
                    </c:manualLayout>
                  </c15:layout>
                  <c15:dlblFieldTable/>
                  <c15:showDataLabelsRange val="0"/>
                </c:ext>
                <c:ext xmlns:c16="http://schemas.microsoft.com/office/drawing/2014/chart" uri="{C3380CC4-5D6E-409C-BE32-E72D297353CC}">
                  <c16:uniqueId val="{00000001-2DFD-45B9-85EA-F01DA82C897E}"/>
                </c:ext>
              </c:extLst>
            </c:dLbl>
            <c:dLbl>
              <c:idx val="1"/>
              <c:delete val="1"/>
              <c:extLst>
                <c:ext xmlns:c15="http://schemas.microsoft.com/office/drawing/2012/chart" uri="{CE6537A1-D6FC-4f65-9D91-7224C49458BB}"/>
                <c:ext xmlns:c16="http://schemas.microsoft.com/office/drawing/2014/chart" uri="{C3380CC4-5D6E-409C-BE32-E72D297353CC}">
                  <c16:uniqueId val="{00000003-2DFD-45B9-85EA-F01DA82C897E}"/>
                </c:ext>
              </c:extLst>
            </c:dLbl>
            <c:dLbl>
              <c:idx val="2"/>
              <c:layout>
                <c:manualLayout>
                  <c:x val="-7.7586653250229634E-2"/>
                  <c:y val="0"/>
                </c:manualLayout>
              </c:layout>
              <c:tx>
                <c:rich>
                  <a:bodyPr/>
                  <a:lstStyle/>
                  <a:p>
                    <a:r>
                      <a:rPr lang="en-US" dirty="0"/>
                      <a:t>2.0%</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2DFD-45B9-85EA-F01DA82C897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'[ECLIPSE vs. other studies.xlsx]Crossover'!$I$1:$J$1</c:f>
              <c:strCache>
                <c:ptCount val="2"/>
                <c:pt idx="0">
                  <c:v>Not crossover</c:v>
                </c:pt>
                <c:pt idx="1">
                  <c:v>Crossover</c:v>
                </c:pt>
              </c:strCache>
            </c:strRef>
          </c:cat>
          <c:val>
            <c:numRef>
              <c:f>'[ECLIPSE vs. other studies.xlsx]Crossover'!$I$2:$J$2</c:f>
              <c:numCache>
                <c:formatCode>0.00%</c:formatCode>
                <c:ptCount val="2"/>
                <c:pt idx="0">
                  <c:v>0.98</c:v>
                </c:pt>
                <c:pt idx="1">
                  <c:v>0.02</c:v>
                </c:pt>
              </c:numCache>
            </c:numRef>
          </c:val>
          <c:extLst>
            <c:ext xmlns:c16="http://schemas.microsoft.com/office/drawing/2014/chart" uri="{C3380CC4-5D6E-409C-BE32-E72D297353CC}">
              <c16:uniqueId val="{00000006-2DFD-45B9-85EA-F01DA82C897E}"/>
            </c:ext>
          </c:extLst>
        </c:ser>
        <c:dLbls>
          <c:dLblPos val="inEnd"/>
          <c:showLegendKey val="0"/>
          <c:showVal val="0"/>
          <c:showCatName val="0"/>
          <c:showSerName val="0"/>
          <c:showPercent val="1"/>
          <c:showBubbleSize val="0"/>
          <c:showLeaderLines val="1"/>
        </c:dLbls>
        <c:gapWidth val="100"/>
        <c:secondPieSize val="75"/>
        <c:serLines>
          <c:spPr>
            <a:ln w="9525" cap="flat" cmpd="sng" algn="ctr">
              <a:solidFill>
                <a:schemeClr val="dk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917-4705-8D2A-97CA29D2E252}"/>
              </c:ext>
            </c:extLst>
          </c:dPt>
          <c:dPt>
            <c:idx val="1"/>
            <c:bubble3D val="0"/>
            <c:spPr>
              <a:solidFill>
                <a:schemeClr val="tx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917-4705-8D2A-97CA29D2E252}"/>
              </c:ext>
            </c:extLst>
          </c:dPt>
          <c:dLbls>
            <c:dLbl>
              <c:idx val="0"/>
              <c:layout>
                <c:manualLayout>
                  <c:x val="-0.13921843766381109"/>
                  <c:y val="-0.13476994625741248"/>
                </c:manualLayout>
              </c:layout>
              <c:tx>
                <c:rich>
                  <a:bodyPr/>
                  <a:lstStyle/>
                  <a:p>
                    <a:fld id="{846E15DE-6172-45D3-839D-79F1C412D3E9}" type="PERCENTAGE">
                      <a:rPr lang="en-US" baseline="0" smtClean="0"/>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917-4705-8D2A-97CA29D2E252}"/>
                </c:ext>
              </c:extLst>
            </c:dLbl>
            <c:dLbl>
              <c:idx val="1"/>
              <c:layout>
                <c:manualLayout>
                  <c:x val="0.13921868102290641"/>
                  <c:y val="0.10466006177505119"/>
                </c:manualLayout>
              </c:layout>
              <c:tx>
                <c:rich>
                  <a:bodyPr/>
                  <a:lstStyle/>
                  <a:p>
                    <a:fld id="{E6C25AE6-D881-43A9-BA74-684D64D968B8}" type="PERCENTAGE">
                      <a:rPr lang="en-US" baseline="0" smtClean="0"/>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917-4705-8D2A-97CA29D2E25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'[ECLIPSE vs. other studies.xlsx]Crossover'!$K$1:$L$1</c:f>
              <c:strCache>
                <c:ptCount val="2"/>
                <c:pt idx="0">
                  <c:v>Acceptable</c:v>
                </c:pt>
                <c:pt idx="1">
                  <c:v>Unacceptable</c:v>
                </c:pt>
              </c:strCache>
            </c:strRef>
          </c:cat>
          <c:val>
            <c:numRef>
              <c:f>'[ECLIPSE vs. other studies.xlsx]Crossover'!$K$2:$L$2</c:f>
              <c:numCache>
                <c:formatCode>0%</c:formatCode>
                <c:ptCount val="2"/>
                <c:pt idx="0" formatCode="0.00%">
                  <c:v>0.64</c:v>
                </c:pt>
                <c:pt idx="1">
                  <c:v>0.36</c:v>
                </c:pt>
              </c:numCache>
            </c:numRef>
          </c:val>
          <c:extLst>
            <c:ext xmlns:c16="http://schemas.microsoft.com/office/drawing/2014/chart" uri="{C3380CC4-5D6E-409C-BE32-E72D297353CC}">
              <c16:uniqueId val="{00000004-D917-4705-8D2A-97CA29D2E252}"/>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pie"/>
        <c:varyColors val="1"/>
        <c:ser>
          <c:idx val="0"/>
          <c:order val="0"/>
          <c:dPt>
            <c:idx val="0"/>
            <c:bubble3D val="0"/>
            <c:spPr>
              <a:solidFill>
                <a:srgbClr val="00B05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FB8C-4104-9F64-9D084B29239A}"/>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FB8C-4104-9F64-9D084B29239A}"/>
              </c:ext>
            </c:extLst>
          </c:dPt>
          <c:dPt>
            <c:idx val="2"/>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FB8C-4104-9F64-9D084B29239A}"/>
              </c:ext>
            </c:extLst>
          </c:dPt>
          <c:dLbls>
            <c:dLbl>
              <c:idx val="0"/>
              <c:layout>
                <c:manualLayout>
                  <c:x val="0.12863840374396657"/>
                  <c:y val="0.2072630357485844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r>
                      <a:rPr lang="en-US" dirty="0"/>
                      <a:t>No Crossover</a:t>
                    </a:r>
                  </a:p>
                  <a:p>
                    <a:pPr>
                      <a:defRPr/>
                    </a:pPr>
                    <a:fld id="{D6E5BE4B-2624-46AE-A49B-B4BF4DD12744}" type="PERCENTAGE">
                      <a:rPr lang="en-US" smtClean="0"/>
                      <a:pPr>
                        <a:defRPr/>
                      </a:pPr>
                      <a:t>[PERCENTAGE]</a:t>
                    </a:fld>
                    <a:endParaRPr lang="en-US"/>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24568852560312282"/>
                      <c:h val="0.30844991268840621"/>
                    </c:manualLayout>
                  </c15:layout>
                  <c15:dlblFieldTable/>
                  <c15:showDataLabelsRange val="0"/>
                </c:ext>
                <c:ext xmlns:c16="http://schemas.microsoft.com/office/drawing/2014/chart" uri="{C3380CC4-5D6E-409C-BE32-E72D297353CC}">
                  <c16:uniqueId val="{00000001-FB8C-4104-9F64-9D084B29239A}"/>
                </c:ext>
              </c:extLst>
            </c:dLbl>
            <c:dLbl>
              <c:idx val="1"/>
              <c:delete val="1"/>
              <c:extLst>
                <c:ext xmlns:c15="http://schemas.microsoft.com/office/drawing/2012/chart" uri="{CE6537A1-D6FC-4f65-9D91-7224C49458BB}"/>
                <c:ext xmlns:c16="http://schemas.microsoft.com/office/drawing/2014/chart" uri="{C3380CC4-5D6E-409C-BE32-E72D297353CC}">
                  <c16:uniqueId val="{00000003-FB8C-4104-9F64-9D084B29239A}"/>
                </c:ext>
              </c:extLst>
            </c:dLbl>
            <c:dLbl>
              <c:idx val="2"/>
              <c:tx>
                <c:rich>
                  <a:bodyPr/>
                  <a:lstStyle/>
                  <a:p>
                    <a:r>
                      <a:rPr lang="en-US" dirty="0"/>
                      <a:t>4.9%</a:t>
                    </a:r>
                  </a:p>
                </c:rich>
              </c:tx>
              <c:dLblPos val="inEnd"/>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FB8C-4104-9F64-9D084B29239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'[ECLIPSE vs. other studies.xlsx]Crossover'!$S$1:$T$1</c:f>
              <c:strCache>
                <c:ptCount val="2"/>
                <c:pt idx="0">
                  <c:v>Not crossover</c:v>
                </c:pt>
                <c:pt idx="1">
                  <c:v>Crossover</c:v>
                </c:pt>
              </c:strCache>
            </c:strRef>
          </c:cat>
          <c:val>
            <c:numRef>
              <c:f>'[ECLIPSE vs. other studies.xlsx]Crossover'!$S$2:$T$2</c:f>
              <c:numCache>
                <c:formatCode>0.00%</c:formatCode>
                <c:ptCount val="2"/>
                <c:pt idx="0">
                  <c:v>0.95099999999999996</c:v>
                </c:pt>
                <c:pt idx="1">
                  <c:v>4.9000000000000002E-2</c:v>
                </c:pt>
              </c:numCache>
            </c:numRef>
          </c:val>
          <c:extLst>
            <c:ext xmlns:c16="http://schemas.microsoft.com/office/drawing/2014/chart" uri="{C3380CC4-5D6E-409C-BE32-E72D297353CC}">
              <c16:uniqueId val="{00000006-FB8C-4104-9F64-9D084B29239A}"/>
            </c:ext>
          </c:extLst>
        </c:ser>
        <c:dLbls>
          <c:dLblPos val="inEnd"/>
          <c:showLegendKey val="0"/>
          <c:showVal val="0"/>
          <c:showCatName val="0"/>
          <c:showSerName val="0"/>
          <c:showPercent val="1"/>
          <c:showBubbleSize val="0"/>
          <c:showLeaderLines val="1"/>
        </c:dLbls>
        <c:gapWidth val="100"/>
        <c:secondPieSize val="75"/>
        <c:serLines>
          <c:spPr>
            <a:ln w="9525" cap="flat" cmpd="sng" algn="ctr">
              <a:solidFill>
                <a:schemeClr val="dk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631-4A1E-A425-3402B127F9CF}"/>
              </c:ext>
            </c:extLst>
          </c:dPt>
          <c:dPt>
            <c:idx val="1"/>
            <c:bubble3D val="0"/>
            <c:spPr>
              <a:solidFill>
                <a:schemeClr val="tx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631-4A1E-A425-3402B127F9CF}"/>
              </c:ext>
            </c:extLst>
          </c:dPt>
          <c:dLbls>
            <c:dLbl>
              <c:idx val="0"/>
              <c:layout>
                <c:manualLayout>
                  <c:x val="-0.14569224086217239"/>
                  <c:y val="-0.13290903686059816"/>
                </c:manualLayout>
              </c:layout>
              <c:tx>
                <c:rich>
                  <a:bodyPr/>
                  <a:lstStyle/>
                  <a:p>
                    <a:fld id="{A4943667-F2EF-4A24-B340-24E79650C206}" type="PERCENTAGE">
                      <a:rPr lang="en-US" smtClean="0"/>
                      <a:pPr/>
                      <a:t>[PERCENTAGE]</a:t>
                    </a:fld>
                    <a:endParaRPr lang="en-US"/>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631-4A1E-A425-3402B127F9CF}"/>
                </c:ext>
              </c:extLst>
            </c:dLbl>
            <c:dLbl>
              <c:idx val="1"/>
              <c:layout>
                <c:manualLayout>
                  <c:x val="0.14874579737466062"/>
                  <c:y val="0.11785605748483914"/>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r>
                      <a:rPr lang="en-US" dirty="0"/>
                      <a:t>34.4%</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15:layout>
                    <c:manualLayout>
                      <c:w val="0.15689916783377605"/>
                      <c:h val="0.13102113248660519"/>
                    </c:manualLayout>
                  </c15:layout>
                  <c15:showDataLabelsRange val="0"/>
                </c:ext>
                <c:ext xmlns:c16="http://schemas.microsoft.com/office/drawing/2014/chart" uri="{C3380CC4-5D6E-409C-BE32-E72D297353CC}">
                  <c16:uniqueId val="{00000003-B631-4A1E-A425-3402B127F9C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'[ECLIPSE vs. other studies.xlsx]Crossover'!$U$1:$V$1</c:f>
              <c:strCache>
                <c:ptCount val="2"/>
                <c:pt idx="0">
                  <c:v>Acceptable</c:v>
                </c:pt>
                <c:pt idx="1">
                  <c:v>Unacceptable</c:v>
                </c:pt>
              </c:strCache>
            </c:strRef>
          </c:cat>
          <c:val>
            <c:numRef>
              <c:f>'[ECLIPSE vs. other studies.xlsx]Crossover'!$U$2:$V$2</c:f>
              <c:numCache>
                <c:formatCode>0.00%</c:formatCode>
                <c:ptCount val="2"/>
                <c:pt idx="0">
                  <c:v>0.65600000000000003</c:v>
                </c:pt>
                <c:pt idx="1">
                  <c:v>0.34399999999999997</c:v>
                </c:pt>
              </c:numCache>
            </c:numRef>
          </c:val>
          <c:extLst>
            <c:ext xmlns:c16="http://schemas.microsoft.com/office/drawing/2014/chart" uri="{C3380CC4-5D6E-409C-BE32-E72D297353CC}">
              <c16:uniqueId val="{00000004-B631-4A1E-A425-3402B127F9CF}"/>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7BF19D-1130-23FF-9328-DF890038B9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00720C9-B40F-53B9-C12E-3176DC3792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03E72-EBA4-D644-9C37-719EC08BC06D}" type="datetimeFigureOut">
              <a:rPr lang="en-US" smtClean="0"/>
              <a:t>10/28/24</a:t>
            </a:fld>
            <a:endParaRPr lang="en-US" dirty="0"/>
          </a:p>
        </p:txBody>
      </p:sp>
      <p:sp>
        <p:nvSpPr>
          <p:cNvPr id="4" name="Footer Placeholder 3">
            <a:extLst>
              <a:ext uri="{FF2B5EF4-FFF2-40B4-BE49-F238E27FC236}">
                <a16:creationId xmlns:a16="http://schemas.microsoft.com/office/drawing/2014/main" id="{DD8A176A-E814-B50A-2BFD-6013DD8F35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413726-6F6F-2C5B-198B-23E7A911C3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2C8C34-D374-B94D-AF56-BA68F306CDF7}" type="slidenum">
              <a:rPr lang="en-US" smtClean="0"/>
              <a:t>‹#›</a:t>
            </a:fld>
            <a:endParaRPr lang="en-US" dirty="0"/>
          </a:p>
        </p:txBody>
      </p:sp>
    </p:spTree>
    <p:extLst>
      <p:ext uri="{BB962C8B-B14F-4D97-AF65-F5344CB8AC3E}">
        <p14:creationId xmlns:p14="http://schemas.microsoft.com/office/powerpoint/2010/main" val="2748192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3C6C1-3BCC-444D-8756-08D3D9AD18E9}" type="datetimeFigureOut">
              <a:rPr lang="en-US" smtClean="0"/>
              <a:t>10/28/24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18C924-F514-CC47-8BD9-5E46A18F08E9}" type="slidenum">
              <a:rPr lang="en-US" smtClean="0"/>
              <a:t>‹#›</a:t>
            </a:fld>
            <a:endParaRPr lang="en-US" dirty="0"/>
          </a:p>
        </p:txBody>
      </p:sp>
    </p:spTree>
    <p:extLst>
      <p:ext uri="{BB962C8B-B14F-4D97-AF65-F5344CB8AC3E}">
        <p14:creationId xmlns:p14="http://schemas.microsoft.com/office/powerpoint/2010/main" val="466106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miter lim="800000"/>
            <a:headEnd/>
            <a:tailEnd/>
          </a:ln>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C742A8D0-09EC-42FB-90C5-B1D1E1AB5C3A}"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a:cs typeface="ヒラギノ角ゴ Pro W3"/>
              </a:rPr>
              <a:pPr marL="0" marR="0" lvl="0" indent="0" algn="r" defTabSz="9398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Arial" charset="0"/>
              <a:ea typeface="ヒラギノ角ゴ Pro W3"/>
              <a:cs typeface="ヒラギノ角ゴ Pro W3"/>
            </a:endParaRPr>
          </a:p>
        </p:txBody>
      </p:sp>
      <p:sp>
        <p:nvSpPr>
          <p:cNvPr id="13314" name="Rectangle 2"/>
          <p:cNvSpPr>
            <a:spLocks noGrp="1" noRot="1" noChangeAspect="1" noChangeArrowheads="1" noTextEdit="1"/>
          </p:cNvSpPr>
          <p:nvPr>
            <p:ph type="sldImg"/>
          </p:nvPr>
        </p:nvSpPr>
        <p:spPr>
          <a:xfrm>
            <a:off x="419100" y="703263"/>
            <a:ext cx="6248400" cy="3516312"/>
          </a:xfrm>
          <a:ln/>
        </p:spPr>
      </p:sp>
      <p:sp>
        <p:nvSpPr>
          <p:cNvPr id="13315"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64068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18C924-F514-CC47-8BD9-5E46A18F08E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67719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18C924-F514-CC47-8BD9-5E46A18F08E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97477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E518C924-F514-CC47-8BD9-5E46A18F08E9}" type="slidenum">
              <a:rPr lang="en-US" smtClean="0"/>
              <a:t>17</a:t>
            </a:fld>
            <a:endParaRPr lang="en-US" dirty="0"/>
          </a:p>
        </p:txBody>
      </p:sp>
    </p:spTree>
    <p:extLst>
      <p:ext uri="{BB962C8B-B14F-4D97-AF65-F5344CB8AC3E}">
        <p14:creationId xmlns:p14="http://schemas.microsoft.com/office/powerpoint/2010/main" val="2241238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E518C924-F514-CC47-8BD9-5E46A18F08E9}" type="slidenum">
              <a:rPr lang="en-US" smtClean="0"/>
              <a:t>18</a:t>
            </a:fld>
            <a:endParaRPr lang="en-US" dirty="0"/>
          </a:p>
        </p:txBody>
      </p:sp>
    </p:spTree>
    <p:extLst>
      <p:ext uri="{BB962C8B-B14F-4D97-AF65-F5344CB8AC3E}">
        <p14:creationId xmlns:p14="http://schemas.microsoft.com/office/powerpoint/2010/main" val="2136062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18C924-F514-CC47-8BD9-5E46A18F08E9}" type="slidenum">
              <a:rPr lang="en-US" smtClean="0"/>
              <a:t>19</a:t>
            </a:fld>
            <a:endParaRPr lang="en-US" dirty="0"/>
          </a:p>
        </p:txBody>
      </p:sp>
    </p:spTree>
    <p:extLst>
      <p:ext uri="{BB962C8B-B14F-4D97-AF65-F5344CB8AC3E}">
        <p14:creationId xmlns:p14="http://schemas.microsoft.com/office/powerpoint/2010/main" val="1079522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E518C924-F514-CC47-8BD9-5E46A18F08E9}" type="slidenum">
              <a:rPr lang="en-US" smtClean="0"/>
              <a:t>20</a:t>
            </a:fld>
            <a:endParaRPr lang="en-US" dirty="0"/>
          </a:p>
        </p:txBody>
      </p:sp>
    </p:spTree>
    <p:extLst>
      <p:ext uri="{BB962C8B-B14F-4D97-AF65-F5344CB8AC3E}">
        <p14:creationId xmlns:p14="http://schemas.microsoft.com/office/powerpoint/2010/main" val="4183063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E518C924-F514-CC47-8BD9-5E46A18F08E9}" type="slidenum">
              <a:rPr lang="en-US" smtClean="0"/>
              <a:t>21</a:t>
            </a:fld>
            <a:endParaRPr lang="en-US" dirty="0"/>
          </a:p>
        </p:txBody>
      </p:sp>
    </p:spTree>
    <p:extLst>
      <p:ext uri="{BB962C8B-B14F-4D97-AF65-F5344CB8AC3E}">
        <p14:creationId xmlns:p14="http://schemas.microsoft.com/office/powerpoint/2010/main" val="1783051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E518C924-F514-CC47-8BD9-5E46A18F08E9}" type="slidenum">
              <a:rPr lang="en-US" smtClean="0"/>
              <a:t>22</a:t>
            </a:fld>
            <a:endParaRPr lang="en-US" dirty="0"/>
          </a:p>
        </p:txBody>
      </p:sp>
    </p:spTree>
    <p:extLst>
      <p:ext uri="{BB962C8B-B14F-4D97-AF65-F5344CB8AC3E}">
        <p14:creationId xmlns:p14="http://schemas.microsoft.com/office/powerpoint/2010/main" val="400917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18C924-F514-CC47-8BD9-5E46A18F08E9}" type="slidenum">
              <a:rPr lang="en-US" smtClean="0"/>
              <a:t>23</a:t>
            </a:fld>
            <a:endParaRPr lang="en-US" dirty="0"/>
          </a:p>
        </p:txBody>
      </p:sp>
    </p:spTree>
    <p:extLst>
      <p:ext uri="{BB962C8B-B14F-4D97-AF65-F5344CB8AC3E}">
        <p14:creationId xmlns:p14="http://schemas.microsoft.com/office/powerpoint/2010/main" val="2624616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18C924-F514-CC47-8BD9-5E46A18F08E9}" type="slidenum">
              <a:rPr lang="en-US" smtClean="0"/>
              <a:t>26</a:t>
            </a:fld>
            <a:endParaRPr lang="en-US" dirty="0"/>
          </a:p>
        </p:txBody>
      </p:sp>
    </p:spTree>
    <p:extLst>
      <p:ext uri="{BB962C8B-B14F-4D97-AF65-F5344CB8AC3E}">
        <p14:creationId xmlns:p14="http://schemas.microsoft.com/office/powerpoint/2010/main" val="265736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18C924-F514-CC47-8BD9-5E46A18F08E9}" type="slidenum">
              <a:rPr lang="en-US" smtClean="0"/>
              <a:t>4</a:t>
            </a:fld>
            <a:endParaRPr lang="en-US" dirty="0"/>
          </a:p>
        </p:txBody>
      </p:sp>
    </p:spTree>
    <p:extLst>
      <p:ext uri="{BB962C8B-B14F-4D97-AF65-F5344CB8AC3E}">
        <p14:creationId xmlns:p14="http://schemas.microsoft.com/office/powerpoint/2010/main" val="3532441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18C924-F514-CC47-8BD9-5E46A18F08E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47135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unbunch</a:t>
            </a:r>
            <a:endParaRPr lang="en-US" dirty="0"/>
          </a:p>
        </p:txBody>
      </p:sp>
      <p:sp>
        <p:nvSpPr>
          <p:cNvPr id="4" name="Slide Number Placeholder 3"/>
          <p:cNvSpPr>
            <a:spLocks noGrp="1"/>
          </p:cNvSpPr>
          <p:nvPr>
            <p:ph type="sldNum" sz="quarter" idx="5"/>
          </p:nvPr>
        </p:nvSpPr>
        <p:spPr/>
        <p:txBody>
          <a:bodyPr/>
          <a:lstStyle/>
          <a:p>
            <a:fld id="{E518C924-F514-CC47-8BD9-5E46A18F08E9}" type="slidenum">
              <a:rPr lang="en-US" smtClean="0"/>
              <a:t>8</a:t>
            </a:fld>
            <a:endParaRPr lang="en-US" dirty="0"/>
          </a:p>
        </p:txBody>
      </p:sp>
    </p:spTree>
    <p:extLst>
      <p:ext uri="{BB962C8B-B14F-4D97-AF65-F5344CB8AC3E}">
        <p14:creationId xmlns:p14="http://schemas.microsoft.com/office/powerpoint/2010/main" val="2894176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F27D3-0096-1132-49BE-6F398266A0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B56470-D01F-BF1B-5D56-3DB1E628CA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B3FBE9-EBD9-67C2-AAAC-270F7B0274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16F906-FB4D-D67A-4618-BCB14EBC03C6}"/>
              </a:ext>
            </a:extLst>
          </p:cNvPr>
          <p:cNvSpPr>
            <a:spLocks noGrp="1"/>
          </p:cNvSpPr>
          <p:nvPr>
            <p:ph type="sldNum" sz="quarter" idx="5"/>
          </p:nvPr>
        </p:nvSpPr>
        <p:spPr/>
        <p:txBody>
          <a:bodyPr/>
          <a:lstStyle/>
          <a:p>
            <a:fld id="{E518C924-F514-CC47-8BD9-5E46A18F08E9}" type="slidenum">
              <a:rPr lang="en-US" smtClean="0"/>
              <a:t>9</a:t>
            </a:fld>
            <a:endParaRPr lang="en-US" dirty="0"/>
          </a:p>
        </p:txBody>
      </p:sp>
    </p:spTree>
    <p:extLst>
      <p:ext uri="{BB962C8B-B14F-4D97-AF65-F5344CB8AC3E}">
        <p14:creationId xmlns:p14="http://schemas.microsoft.com/office/powerpoint/2010/main" val="896442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18C924-F514-CC47-8BD9-5E46A18F08E9}" type="slidenum">
              <a:rPr lang="en-US" smtClean="0"/>
              <a:t>10</a:t>
            </a:fld>
            <a:endParaRPr lang="en-US" dirty="0"/>
          </a:p>
        </p:txBody>
      </p:sp>
    </p:spTree>
    <p:extLst>
      <p:ext uri="{BB962C8B-B14F-4D97-AF65-F5344CB8AC3E}">
        <p14:creationId xmlns:p14="http://schemas.microsoft.com/office/powerpoint/2010/main" val="2284092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18C924-F514-CC47-8BD9-5E46A18F08E9}" type="slidenum">
              <a:rPr lang="en-US" smtClean="0"/>
              <a:t>11</a:t>
            </a:fld>
            <a:endParaRPr lang="en-US" dirty="0"/>
          </a:p>
        </p:txBody>
      </p:sp>
    </p:spTree>
    <p:extLst>
      <p:ext uri="{BB962C8B-B14F-4D97-AF65-F5344CB8AC3E}">
        <p14:creationId xmlns:p14="http://schemas.microsoft.com/office/powerpoint/2010/main" val="563259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18C924-F514-CC47-8BD9-5E46A18F08E9}" type="slidenum">
              <a:rPr lang="en-US" smtClean="0"/>
              <a:t>12</a:t>
            </a:fld>
            <a:endParaRPr lang="en-US"/>
          </a:p>
        </p:txBody>
      </p:sp>
    </p:spTree>
    <p:extLst>
      <p:ext uri="{BB962C8B-B14F-4D97-AF65-F5344CB8AC3E}">
        <p14:creationId xmlns:p14="http://schemas.microsoft.com/office/powerpoint/2010/main" val="1361706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18C924-F514-CC47-8BD9-5E46A18F08E9}" type="slidenum">
              <a:rPr lang="en-US" smtClean="0"/>
              <a:t>13</a:t>
            </a:fld>
            <a:endParaRPr lang="en-US" dirty="0"/>
          </a:p>
        </p:txBody>
      </p:sp>
    </p:spTree>
    <p:extLst>
      <p:ext uri="{BB962C8B-B14F-4D97-AF65-F5344CB8AC3E}">
        <p14:creationId xmlns:p14="http://schemas.microsoft.com/office/powerpoint/2010/main" val="4187046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2DBDE-996B-4D4A-8FE0-7D3AB90A70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49193D-0D7C-824E-9128-043A6CB21A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2D630E-1BAC-8F41-A16A-9004271753FC}"/>
              </a:ext>
            </a:extLst>
          </p:cNvPr>
          <p:cNvSpPr>
            <a:spLocks noGrp="1"/>
          </p:cNvSpPr>
          <p:nvPr>
            <p:ph type="dt" sz="half" idx="10"/>
          </p:nvPr>
        </p:nvSpPr>
        <p:spPr/>
        <p:txBody>
          <a:bodyPr/>
          <a:lstStyle/>
          <a:p>
            <a:fld id="{DAA5FEB6-E0D0-2944-9207-584177C16FE1}" type="datetimeFigureOut">
              <a:rPr lang="en-US" smtClean="0"/>
              <a:t>10/28/24</a:t>
            </a:fld>
            <a:endParaRPr lang="en-US" dirty="0"/>
          </a:p>
        </p:txBody>
      </p:sp>
      <p:sp>
        <p:nvSpPr>
          <p:cNvPr id="5" name="Footer Placeholder 4">
            <a:extLst>
              <a:ext uri="{FF2B5EF4-FFF2-40B4-BE49-F238E27FC236}">
                <a16:creationId xmlns:a16="http://schemas.microsoft.com/office/drawing/2014/main" id="{CC729295-7BB6-4941-A626-81E1421AE1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4DBBF6-6134-AD48-8DE9-014E16B9C6DF}"/>
              </a:ext>
            </a:extLst>
          </p:cNvPr>
          <p:cNvSpPr>
            <a:spLocks noGrp="1"/>
          </p:cNvSpPr>
          <p:nvPr>
            <p:ph type="sldNum" sz="quarter" idx="12"/>
          </p:nvPr>
        </p:nvSpPr>
        <p:spPr/>
        <p:txBody>
          <a:bodyPr/>
          <a:lstStyle/>
          <a:p>
            <a:fld id="{44CDA1F9-C4C8-3548-BB0D-2CB19D5373B1}" type="slidenum">
              <a:rPr lang="en-US" smtClean="0"/>
              <a:t>‹#›</a:t>
            </a:fld>
            <a:endParaRPr lang="en-US" dirty="0"/>
          </a:p>
        </p:txBody>
      </p:sp>
    </p:spTree>
    <p:extLst>
      <p:ext uri="{BB962C8B-B14F-4D97-AF65-F5344CB8AC3E}">
        <p14:creationId xmlns:p14="http://schemas.microsoft.com/office/powerpoint/2010/main" val="1311331582"/>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79E5E-E1CE-D944-8640-892FFC4FFD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3B5AA1-046F-224E-A41A-6E668D26E0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FBFA18-9556-8C42-A133-8348D83C4D52}"/>
              </a:ext>
            </a:extLst>
          </p:cNvPr>
          <p:cNvSpPr>
            <a:spLocks noGrp="1"/>
          </p:cNvSpPr>
          <p:nvPr>
            <p:ph type="dt" sz="half" idx="10"/>
          </p:nvPr>
        </p:nvSpPr>
        <p:spPr/>
        <p:txBody>
          <a:bodyPr/>
          <a:lstStyle/>
          <a:p>
            <a:fld id="{DAA5FEB6-E0D0-2944-9207-584177C16FE1}" type="datetimeFigureOut">
              <a:rPr lang="en-US" smtClean="0"/>
              <a:t>10/28/24</a:t>
            </a:fld>
            <a:endParaRPr lang="en-US" dirty="0"/>
          </a:p>
        </p:txBody>
      </p:sp>
      <p:sp>
        <p:nvSpPr>
          <p:cNvPr id="5" name="Footer Placeholder 4">
            <a:extLst>
              <a:ext uri="{FF2B5EF4-FFF2-40B4-BE49-F238E27FC236}">
                <a16:creationId xmlns:a16="http://schemas.microsoft.com/office/drawing/2014/main" id="{92B9D503-44A5-D64E-8F49-9CEFD6858E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F1A689-47F6-2B48-BE29-CC95B3CA3A57}"/>
              </a:ext>
            </a:extLst>
          </p:cNvPr>
          <p:cNvSpPr>
            <a:spLocks noGrp="1"/>
          </p:cNvSpPr>
          <p:nvPr>
            <p:ph type="sldNum" sz="quarter" idx="12"/>
          </p:nvPr>
        </p:nvSpPr>
        <p:spPr/>
        <p:txBody>
          <a:bodyPr/>
          <a:lstStyle/>
          <a:p>
            <a:fld id="{44CDA1F9-C4C8-3548-BB0D-2CB19D5373B1}" type="slidenum">
              <a:rPr lang="en-US" smtClean="0"/>
              <a:t>‹#›</a:t>
            </a:fld>
            <a:endParaRPr lang="en-US" dirty="0"/>
          </a:p>
        </p:txBody>
      </p:sp>
    </p:spTree>
    <p:extLst>
      <p:ext uri="{BB962C8B-B14F-4D97-AF65-F5344CB8AC3E}">
        <p14:creationId xmlns:p14="http://schemas.microsoft.com/office/powerpoint/2010/main" val="1153255365"/>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AE62C6-1C97-F449-B5D7-E83532B200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CC6347-6384-1D41-92D0-A38B8D5891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B7C28B-81E2-604F-99CE-1D5721F6D48E}"/>
              </a:ext>
            </a:extLst>
          </p:cNvPr>
          <p:cNvSpPr>
            <a:spLocks noGrp="1"/>
          </p:cNvSpPr>
          <p:nvPr>
            <p:ph type="dt" sz="half" idx="10"/>
          </p:nvPr>
        </p:nvSpPr>
        <p:spPr/>
        <p:txBody>
          <a:bodyPr/>
          <a:lstStyle/>
          <a:p>
            <a:fld id="{DAA5FEB6-E0D0-2944-9207-584177C16FE1}" type="datetimeFigureOut">
              <a:rPr lang="en-US" smtClean="0"/>
              <a:t>10/28/24</a:t>
            </a:fld>
            <a:endParaRPr lang="en-US" dirty="0"/>
          </a:p>
        </p:txBody>
      </p:sp>
      <p:sp>
        <p:nvSpPr>
          <p:cNvPr id="5" name="Footer Placeholder 4">
            <a:extLst>
              <a:ext uri="{FF2B5EF4-FFF2-40B4-BE49-F238E27FC236}">
                <a16:creationId xmlns:a16="http://schemas.microsoft.com/office/drawing/2014/main" id="{EDE368B8-C883-1740-B312-65A52C6A36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73A5AF-D5B1-EA48-9300-F65B48F5EF42}"/>
              </a:ext>
            </a:extLst>
          </p:cNvPr>
          <p:cNvSpPr>
            <a:spLocks noGrp="1"/>
          </p:cNvSpPr>
          <p:nvPr>
            <p:ph type="sldNum" sz="quarter" idx="12"/>
          </p:nvPr>
        </p:nvSpPr>
        <p:spPr/>
        <p:txBody>
          <a:bodyPr/>
          <a:lstStyle/>
          <a:p>
            <a:fld id="{44CDA1F9-C4C8-3548-BB0D-2CB19D5373B1}" type="slidenum">
              <a:rPr lang="en-US" smtClean="0"/>
              <a:t>‹#›</a:t>
            </a:fld>
            <a:endParaRPr lang="en-US" dirty="0"/>
          </a:p>
        </p:txBody>
      </p:sp>
    </p:spTree>
    <p:extLst>
      <p:ext uri="{BB962C8B-B14F-4D97-AF65-F5344CB8AC3E}">
        <p14:creationId xmlns:p14="http://schemas.microsoft.com/office/powerpoint/2010/main" val="3447074503"/>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42"/>
          <p:cNvSpPr>
            <a:spLocks noChangeArrowheads="1"/>
          </p:cNvSpPr>
          <p:nvPr/>
        </p:nvSpPr>
        <p:spPr bwMode="auto">
          <a:xfrm>
            <a:off x="749300" y="3946526"/>
            <a:ext cx="10913533" cy="946151"/>
          </a:xfrm>
          <a:prstGeom prst="rect">
            <a:avLst/>
          </a:prstGeom>
          <a:noFill/>
          <a:ln>
            <a:noFill/>
          </a:ln>
          <a:effectLst>
            <a:outerShdw dist="45791" dir="8778596" algn="ctr" rotWithShape="0">
              <a:schemeClr val="bg2"/>
            </a:outerShdw>
          </a:effectLst>
        </p:spPr>
        <p:txBody>
          <a:bodyPr anchor="ctr" anchorCtr="1"/>
          <a:lstStyle/>
          <a:p>
            <a:pPr algn="ctr">
              <a:lnSpc>
                <a:spcPct val="95000"/>
              </a:lnSpc>
              <a:buClr>
                <a:schemeClr val="tx2"/>
              </a:buClr>
              <a:defRPr/>
            </a:pPr>
            <a:endParaRPr lang="en-US" sz="2600" dirty="0">
              <a:solidFill>
                <a:srgbClr val="DDDDDD"/>
              </a:solidFill>
              <a:ea typeface="ヒラギノ角ゴ Pro W3" pitchFamily="-111" charset="-128"/>
              <a:cs typeface="+mn-cs"/>
            </a:endParaRPr>
          </a:p>
          <a:p>
            <a:pPr algn="ctr">
              <a:lnSpc>
                <a:spcPct val="95000"/>
              </a:lnSpc>
              <a:buClr>
                <a:schemeClr val="tx2"/>
              </a:buClr>
              <a:defRPr/>
            </a:pPr>
            <a:endParaRPr lang="en-US" sz="2600" dirty="0">
              <a:solidFill>
                <a:srgbClr val="DDDDDD"/>
              </a:solidFill>
              <a:ea typeface="ヒラギノ角ゴ Pro W3" pitchFamily="-111" charset="-128"/>
              <a:cs typeface="+mn-cs"/>
            </a:endParaRPr>
          </a:p>
        </p:txBody>
      </p:sp>
      <p:sp>
        <p:nvSpPr>
          <p:cNvPr id="5123" name="Rectangle 3"/>
          <p:cNvSpPr>
            <a:spLocks noGrp="1" noChangeArrowheads="1"/>
          </p:cNvSpPr>
          <p:nvPr>
            <p:ph type="ctrTitle"/>
          </p:nvPr>
        </p:nvSpPr>
        <p:spPr>
          <a:xfrm>
            <a:off x="1056219" y="1424186"/>
            <a:ext cx="10119783" cy="615553"/>
          </a:xfrm>
        </p:spPr>
        <p:txBody>
          <a:bodyPr lIns="0" rIns="0" anchor="ctr">
            <a:spAutoFit/>
          </a:bodyPr>
          <a:lstStyle>
            <a:lvl1pPr>
              <a:lnSpc>
                <a:spcPct val="85000"/>
              </a:lnSpc>
              <a:defRPr sz="4000">
                <a:solidFill>
                  <a:schemeClr val="bg1"/>
                </a:solidFill>
              </a:defRPr>
            </a:lvl1pPr>
          </a:lstStyle>
          <a:p>
            <a:pPr lvl="0"/>
            <a:r>
              <a:rPr lang="en-US" noProof="0"/>
              <a:t>Click to edit Master title style</a:t>
            </a:r>
          </a:p>
        </p:txBody>
      </p:sp>
      <p:sp>
        <p:nvSpPr>
          <p:cNvPr id="5124" name="Rectangle 4"/>
          <p:cNvSpPr>
            <a:spLocks noGrp="1" noChangeArrowheads="1"/>
          </p:cNvSpPr>
          <p:nvPr>
            <p:ph type="subTitle" idx="1"/>
          </p:nvPr>
        </p:nvSpPr>
        <p:spPr>
          <a:xfrm>
            <a:off x="609600" y="3224213"/>
            <a:ext cx="10913533" cy="889000"/>
          </a:xfrm>
        </p:spPr>
        <p:txBody>
          <a:bodyPr anchorCtr="1"/>
          <a:lstStyle>
            <a:lvl1pPr marL="0" indent="0" algn="ctr">
              <a:buSzTx/>
              <a:buFontTx/>
              <a:buNone/>
              <a:defRPr sz="3333" i="1" baseline="0"/>
            </a:lvl1pPr>
          </a:lstStyle>
          <a:p>
            <a:pPr lvl="0"/>
            <a:r>
              <a:rPr lang="en-US" noProof="0"/>
              <a:t>Click to edit Master subtitle style</a:t>
            </a:r>
          </a:p>
        </p:txBody>
      </p:sp>
    </p:spTree>
    <p:extLst>
      <p:ext uri="{BB962C8B-B14F-4D97-AF65-F5344CB8AC3E}">
        <p14:creationId xmlns:p14="http://schemas.microsoft.com/office/powerpoint/2010/main" val="1217293699"/>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333" baseline="0"/>
            </a:lvl1pPr>
          </a:lstStyle>
          <a:p>
            <a:r>
              <a:rPr lang="en-US"/>
              <a:t>Click to edit Master title style</a:t>
            </a:r>
          </a:p>
        </p:txBody>
      </p:sp>
      <p:sp>
        <p:nvSpPr>
          <p:cNvPr id="3" name="Content Placeholder 2"/>
          <p:cNvSpPr>
            <a:spLocks noGrp="1"/>
          </p:cNvSpPr>
          <p:nvPr>
            <p:ph idx="1"/>
          </p:nvPr>
        </p:nvSpPr>
        <p:spPr/>
        <p:txBody>
          <a:bodyPr/>
          <a:lstStyle>
            <a:lvl1pPr>
              <a:defRPr sz="2800" baseline="0"/>
            </a:lvl1pPr>
            <a:lvl2pPr>
              <a:defRPr sz="2400" baseline="0"/>
            </a:lvl2pPr>
            <a:lvl3pPr>
              <a:defRPr sz="2133" baseline="0"/>
            </a:lvl3pPr>
            <a:lvl4pPr>
              <a:defRPr sz="1867" baseline="0"/>
            </a:lvl4pPr>
            <a:lvl5pPr>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677470"/>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479551"/>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79551"/>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0445353"/>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622020"/>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9931460"/>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5064680"/>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530315189"/>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868475871"/>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0D5F0-6A86-FA48-84F2-63DED9F490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B50C0E-B4C3-2945-AD7B-0C5B0DDD84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43B384-DB56-234D-A511-E95229928CB3}"/>
              </a:ext>
            </a:extLst>
          </p:cNvPr>
          <p:cNvSpPr>
            <a:spLocks noGrp="1"/>
          </p:cNvSpPr>
          <p:nvPr>
            <p:ph type="dt" sz="half" idx="10"/>
          </p:nvPr>
        </p:nvSpPr>
        <p:spPr/>
        <p:txBody>
          <a:bodyPr/>
          <a:lstStyle/>
          <a:p>
            <a:fld id="{DAA5FEB6-E0D0-2944-9207-584177C16FE1}" type="datetimeFigureOut">
              <a:rPr lang="en-US" smtClean="0"/>
              <a:t>10/28/24</a:t>
            </a:fld>
            <a:endParaRPr lang="en-US" dirty="0"/>
          </a:p>
        </p:txBody>
      </p:sp>
      <p:sp>
        <p:nvSpPr>
          <p:cNvPr id="5" name="Footer Placeholder 4">
            <a:extLst>
              <a:ext uri="{FF2B5EF4-FFF2-40B4-BE49-F238E27FC236}">
                <a16:creationId xmlns:a16="http://schemas.microsoft.com/office/drawing/2014/main" id="{227BC9F6-5E61-C444-8569-A52754729F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B5AC45-AC41-D543-9DC0-F60D35ECB937}"/>
              </a:ext>
            </a:extLst>
          </p:cNvPr>
          <p:cNvSpPr>
            <a:spLocks noGrp="1"/>
          </p:cNvSpPr>
          <p:nvPr>
            <p:ph type="sldNum" sz="quarter" idx="12"/>
          </p:nvPr>
        </p:nvSpPr>
        <p:spPr/>
        <p:txBody>
          <a:bodyPr/>
          <a:lstStyle/>
          <a:p>
            <a:fld id="{44CDA1F9-C4C8-3548-BB0D-2CB19D5373B1}" type="slidenum">
              <a:rPr lang="en-US" smtClean="0"/>
              <a:t>‹#›</a:t>
            </a:fld>
            <a:endParaRPr lang="en-US" dirty="0"/>
          </a:p>
        </p:txBody>
      </p:sp>
    </p:spTree>
    <p:extLst>
      <p:ext uri="{BB962C8B-B14F-4D97-AF65-F5344CB8AC3E}">
        <p14:creationId xmlns:p14="http://schemas.microsoft.com/office/powerpoint/2010/main" val="123563100"/>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3" name="Picture 2" descr="United States Capitol with a dome&#10;&#10;Description automatically generated">
            <a:extLst>
              <a:ext uri="{FF2B5EF4-FFF2-40B4-BE49-F238E27FC236}">
                <a16:creationId xmlns:a16="http://schemas.microsoft.com/office/drawing/2014/main" id="{F2F3B939-C4A2-6449-C469-46A53ADF6C89}"/>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ounded Rectangle 3">
            <a:extLst>
              <a:ext uri="{FF2B5EF4-FFF2-40B4-BE49-F238E27FC236}">
                <a16:creationId xmlns:a16="http://schemas.microsoft.com/office/drawing/2014/main" id="{BD5ADDF1-323B-379E-01F2-502E663731B2}"/>
              </a:ext>
            </a:extLst>
          </p:cNvPr>
          <p:cNvSpPr>
            <a:spLocks noGrp="1" noRot="1" noMove="1" noResize="1" noEditPoints="1" noAdjustHandles="1" noChangeArrowheads="1" noChangeShapeType="1"/>
          </p:cNvSpPr>
          <p:nvPr userDrawn="1"/>
        </p:nvSpPr>
        <p:spPr bwMode="auto">
          <a:xfrm>
            <a:off x="7402" y="0"/>
            <a:ext cx="12184599" cy="6858000"/>
          </a:xfrm>
          <a:prstGeom prst="roundRect">
            <a:avLst>
              <a:gd name="adj" fmla="val 0"/>
            </a:avLst>
          </a:prstGeom>
          <a:solidFill>
            <a:srgbClr val="003559">
              <a:alpha val="69695"/>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r" defTabSz="121917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cxnSp>
        <p:nvCxnSpPr>
          <p:cNvPr id="8" name="Straight Connector 7">
            <a:extLst>
              <a:ext uri="{FF2B5EF4-FFF2-40B4-BE49-F238E27FC236}">
                <a16:creationId xmlns:a16="http://schemas.microsoft.com/office/drawing/2014/main" id="{68B082BF-DD8A-263A-2B62-112C113F0E63}"/>
              </a:ext>
            </a:extLst>
          </p:cNvPr>
          <p:cNvCxnSpPr>
            <a:cxnSpLocks/>
          </p:cNvCxnSpPr>
          <p:nvPr userDrawn="1"/>
        </p:nvCxnSpPr>
        <p:spPr bwMode="auto">
          <a:xfrm flipH="1">
            <a:off x="851755" y="4820141"/>
            <a:ext cx="9990695"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Picture 8" descr="A black and white logo&#10;&#10;Description automatically generated">
            <a:extLst>
              <a:ext uri="{FF2B5EF4-FFF2-40B4-BE49-F238E27FC236}">
                <a16:creationId xmlns:a16="http://schemas.microsoft.com/office/drawing/2014/main" id="{20772628-34B1-2823-9C78-268DEA02B9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755" y="5092112"/>
            <a:ext cx="4028133" cy="1265985"/>
          </a:xfrm>
          <a:prstGeom prst="rect">
            <a:avLst/>
          </a:prstGeom>
        </p:spPr>
      </p:pic>
      <p:sp>
        <p:nvSpPr>
          <p:cNvPr id="2" name="Title 1">
            <a:extLst>
              <a:ext uri="{FF2B5EF4-FFF2-40B4-BE49-F238E27FC236}">
                <a16:creationId xmlns:a16="http://schemas.microsoft.com/office/drawing/2014/main" id="{46239DC5-7688-CD82-E79A-AD0624432B44}"/>
              </a:ext>
            </a:extLst>
          </p:cNvPr>
          <p:cNvSpPr>
            <a:spLocks noGrp="1"/>
          </p:cNvSpPr>
          <p:nvPr>
            <p:ph type="title"/>
          </p:nvPr>
        </p:nvSpPr>
        <p:spPr>
          <a:xfrm>
            <a:off x="556991" y="499904"/>
            <a:ext cx="10358967" cy="619667"/>
          </a:xfrm>
        </p:spPr>
        <p:txBody>
          <a:bodyPr/>
          <a:lstStyle>
            <a:lvl1pPr algn="l">
              <a:defRPr sz="5867" baseline="0">
                <a:solidFill>
                  <a:schemeClr val="tx1"/>
                </a:solidFill>
                <a:latin typeface="Aptos" panose="020B0004020202020204" pitchFamily="34" charset="0"/>
              </a:defRPr>
            </a:lvl1pPr>
          </a:lstStyle>
          <a:p>
            <a:r>
              <a:rPr lang="en-US"/>
              <a:t>Click to edit Master title style</a:t>
            </a:r>
          </a:p>
        </p:txBody>
      </p:sp>
      <p:sp>
        <p:nvSpPr>
          <p:cNvPr id="7" name="Text Placeholder 6">
            <a:extLst>
              <a:ext uri="{FF2B5EF4-FFF2-40B4-BE49-F238E27FC236}">
                <a16:creationId xmlns:a16="http://schemas.microsoft.com/office/drawing/2014/main" id="{601FCD08-E7F2-C0AE-5EFA-24568D2DC864}"/>
              </a:ext>
            </a:extLst>
          </p:cNvPr>
          <p:cNvSpPr>
            <a:spLocks noGrp="1"/>
          </p:cNvSpPr>
          <p:nvPr>
            <p:ph type="body" sz="quarter" idx="10"/>
          </p:nvPr>
        </p:nvSpPr>
        <p:spPr>
          <a:xfrm>
            <a:off x="853440" y="3389376"/>
            <a:ext cx="10062517" cy="1219200"/>
          </a:xfrm>
        </p:spPr>
        <p:txBody>
          <a:bodyPr/>
          <a:lstStyle>
            <a:lvl1pPr marL="0" indent="0">
              <a:buFontTx/>
              <a:buNone/>
              <a:defRPr sz="3733" b="1" i="1">
                <a:solidFill>
                  <a:schemeClr val="accent2"/>
                </a:solidFill>
              </a:defRPr>
            </a:lvl1pPr>
            <a:lvl2pPr marL="457189" indent="0">
              <a:buFontTx/>
              <a:buNone/>
              <a:defRPr sz="3733" b="1" i="1">
                <a:solidFill>
                  <a:schemeClr val="accent2"/>
                </a:solidFill>
              </a:defRPr>
            </a:lvl2pPr>
            <a:lvl3pPr marL="914377" indent="0">
              <a:buFontTx/>
              <a:buNone/>
              <a:defRPr sz="3733" b="1" i="1">
                <a:solidFill>
                  <a:schemeClr val="accent2"/>
                </a:solidFill>
              </a:defRPr>
            </a:lvl3pPr>
            <a:lvl4pPr marL="1371566" indent="0">
              <a:buFontTx/>
              <a:buNone/>
              <a:defRPr sz="3733" b="1" i="1">
                <a:solidFill>
                  <a:schemeClr val="accent2"/>
                </a:solidFill>
              </a:defRPr>
            </a:lvl4pPr>
            <a:lvl5pPr marL="1828754" indent="0">
              <a:buFontTx/>
              <a:buNone/>
              <a:defRPr sz="3733" b="1" i="1">
                <a:solidFill>
                  <a:schemeClr val="accent2"/>
                </a:solidFill>
              </a:defRPr>
            </a:lvl5pPr>
          </a:lstStyle>
          <a:p>
            <a:pPr lvl="0"/>
            <a:r>
              <a:rPr lang="en-US"/>
              <a:t>Click to edit Master text styles</a:t>
            </a:r>
          </a:p>
        </p:txBody>
      </p:sp>
    </p:spTree>
    <p:extLst>
      <p:ext uri="{BB962C8B-B14F-4D97-AF65-F5344CB8AC3E}">
        <p14:creationId xmlns:p14="http://schemas.microsoft.com/office/powerpoint/2010/main" val="1578271214"/>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1146D-81EB-7A40-9BD7-54AD84EBCC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30567C-4450-ED48-9208-BA236AED6D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18221A-BFB4-8C4B-9358-7C719A93BCC9}"/>
              </a:ext>
            </a:extLst>
          </p:cNvPr>
          <p:cNvSpPr>
            <a:spLocks noGrp="1"/>
          </p:cNvSpPr>
          <p:nvPr>
            <p:ph type="dt" sz="half" idx="10"/>
          </p:nvPr>
        </p:nvSpPr>
        <p:spPr/>
        <p:txBody>
          <a:bodyPr/>
          <a:lstStyle/>
          <a:p>
            <a:fld id="{DAA5FEB6-E0D0-2944-9207-584177C16FE1}" type="datetimeFigureOut">
              <a:rPr lang="en-US" smtClean="0"/>
              <a:t>10/28/24</a:t>
            </a:fld>
            <a:endParaRPr lang="en-US" dirty="0"/>
          </a:p>
        </p:txBody>
      </p:sp>
      <p:sp>
        <p:nvSpPr>
          <p:cNvPr id="5" name="Footer Placeholder 4">
            <a:extLst>
              <a:ext uri="{FF2B5EF4-FFF2-40B4-BE49-F238E27FC236}">
                <a16:creationId xmlns:a16="http://schemas.microsoft.com/office/drawing/2014/main" id="{1534BFC0-4DD9-3F4B-90D6-0D4478283C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214A6D-D40E-1A40-A106-FCCA13636B1B}"/>
              </a:ext>
            </a:extLst>
          </p:cNvPr>
          <p:cNvSpPr>
            <a:spLocks noGrp="1"/>
          </p:cNvSpPr>
          <p:nvPr>
            <p:ph type="sldNum" sz="quarter" idx="12"/>
          </p:nvPr>
        </p:nvSpPr>
        <p:spPr/>
        <p:txBody>
          <a:bodyPr/>
          <a:lstStyle/>
          <a:p>
            <a:fld id="{44CDA1F9-C4C8-3548-BB0D-2CB19D5373B1}" type="slidenum">
              <a:rPr lang="en-US" smtClean="0"/>
              <a:t>‹#›</a:t>
            </a:fld>
            <a:endParaRPr lang="en-US" dirty="0"/>
          </a:p>
        </p:txBody>
      </p:sp>
    </p:spTree>
    <p:extLst>
      <p:ext uri="{BB962C8B-B14F-4D97-AF65-F5344CB8AC3E}">
        <p14:creationId xmlns:p14="http://schemas.microsoft.com/office/powerpoint/2010/main" val="1816264494"/>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657BA-3FB8-4941-9416-91AAE9604A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B53510-A53C-064C-B66A-840D4393A1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AC83A1-552A-CD41-B593-BA8FAE5C06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2521AA-F2C7-2341-A44D-C68FE751FA9F}"/>
              </a:ext>
            </a:extLst>
          </p:cNvPr>
          <p:cNvSpPr>
            <a:spLocks noGrp="1"/>
          </p:cNvSpPr>
          <p:nvPr>
            <p:ph type="dt" sz="half" idx="10"/>
          </p:nvPr>
        </p:nvSpPr>
        <p:spPr/>
        <p:txBody>
          <a:bodyPr/>
          <a:lstStyle/>
          <a:p>
            <a:fld id="{DAA5FEB6-E0D0-2944-9207-584177C16FE1}" type="datetimeFigureOut">
              <a:rPr lang="en-US" smtClean="0"/>
              <a:t>10/28/24</a:t>
            </a:fld>
            <a:endParaRPr lang="en-US" dirty="0"/>
          </a:p>
        </p:txBody>
      </p:sp>
      <p:sp>
        <p:nvSpPr>
          <p:cNvPr id="6" name="Footer Placeholder 5">
            <a:extLst>
              <a:ext uri="{FF2B5EF4-FFF2-40B4-BE49-F238E27FC236}">
                <a16:creationId xmlns:a16="http://schemas.microsoft.com/office/drawing/2014/main" id="{CED7BBAC-830B-B443-91EA-2B3701AB20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6EFFAC-37DC-0242-A098-B3ACF0340808}"/>
              </a:ext>
            </a:extLst>
          </p:cNvPr>
          <p:cNvSpPr>
            <a:spLocks noGrp="1"/>
          </p:cNvSpPr>
          <p:nvPr>
            <p:ph type="sldNum" sz="quarter" idx="12"/>
          </p:nvPr>
        </p:nvSpPr>
        <p:spPr/>
        <p:txBody>
          <a:bodyPr/>
          <a:lstStyle/>
          <a:p>
            <a:fld id="{44CDA1F9-C4C8-3548-BB0D-2CB19D5373B1}" type="slidenum">
              <a:rPr lang="en-US" smtClean="0"/>
              <a:t>‹#›</a:t>
            </a:fld>
            <a:endParaRPr lang="en-US" dirty="0"/>
          </a:p>
        </p:txBody>
      </p:sp>
    </p:spTree>
    <p:extLst>
      <p:ext uri="{BB962C8B-B14F-4D97-AF65-F5344CB8AC3E}">
        <p14:creationId xmlns:p14="http://schemas.microsoft.com/office/powerpoint/2010/main" val="2236937754"/>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F55A6-CB4D-1141-90EC-479A3423E8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2116FF-85EA-0F48-9A43-9D7B9B455A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484DB2-DFA3-EF4A-A812-F33A0B8B55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2F07C9-7E18-4F4C-8990-96A46B2B65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D653E1-52D5-A24D-9B0C-D30D302E1A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2E4196-8A8C-5B45-B7F4-C7D8B86071A5}"/>
              </a:ext>
            </a:extLst>
          </p:cNvPr>
          <p:cNvSpPr>
            <a:spLocks noGrp="1"/>
          </p:cNvSpPr>
          <p:nvPr>
            <p:ph type="dt" sz="half" idx="10"/>
          </p:nvPr>
        </p:nvSpPr>
        <p:spPr/>
        <p:txBody>
          <a:bodyPr/>
          <a:lstStyle/>
          <a:p>
            <a:fld id="{DAA5FEB6-E0D0-2944-9207-584177C16FE1}" type="datetimeFigureOut">
              <a:rPr lang="en-US" smtClean="0"/>
              <a:t>10/28/24</a:t>
            </a:fld>
            <a:endParaRPr lang="en-US" dirty="0"/>
          </a:p>
        </p:txBody>
      </p:sp>
      <p:sp>
        <p:nvSpPr>
          <p:cNvPr id="8" name="Footer Placeholder 7">
            <a:extLst>
              <a:ext uri="{FF2B5EF4-FFF2-40B4-BE49-F238E27FC236}">
                <a16:creationId xmlns:a16="http://schemas.microsoft.com/office/drawing/2014/main" id="{C1875B92-96F2-EB48-B37F-7B3DC45E8B1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78A5E31-4109-1B43-BE0F-C637B69F002A}"/>
              </a:ext>
            </a:extLst>
          </p:cNvPr>
          <p:cNvSpPr>
            <a:spLocks noGrp="1"/>
          </p:cNvSpPr>
          <p:nvPr>
            <p:ph type="sldNum" sz="quarter" idx="12"/>
          </p:nvPr>
        </p:nvSpPr>
        <p:spPr/>
        <p:txBody>
          <a:bodyPr/>
          <a:lstStyle/>
          <a:p>
            <a:fld id="{44CDA1F9-C4C8-3548-BB0D-2CB19D5373B1}" type="slidenum">
              <a:rPr lang="en-US" smtClean="0"/>
              <a:t>‹#›</a:t>
            </a:fld>
            <a:endParaRPr lang="en-US" dirty="0"/>
          </a:p>
        </p:txBody>
      </p:sp>
    </p:spTree>
    <p:extLst>
      <p:ext uri="{BB962C8B-B14F-4D97-AF65-F5344CB8AC3E}">
        <p14:creationId xmlns:p14="http://schemas.microsoft.com/office/powerpoint/2010/main" val="1939187212"/>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0EC17-54D2-AC41-A895-A335454CDA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1EEE75-CD1D-394D-B2FA-5A6CF592F45D}"/>
              </a:ext>
            </a:extLst>
          </p:cNvPr>
          <p:cNvSpPr>
            <a:spLocks noGrp="1"/>
          </p:cNvSpPr>
          <p:nvPr>
            <p:ph type="dt" sz="half" idx="10"/>
          </p:nvPr>
        </p:nvSpPr>
        <p:spPr/>
        <p:txBody>
          <a:bodyPr/>
          <a:lstStyle/>
          <a:p>
            <a:fld id="{DAA5FEB6-E0D0-2944-9207-584177C16FE1}" type="datetimeFigureOut">
              <a:rPr lang="en-US" smtClean="0"/>
              <a:t>10/28/24</a:t>
            </a:fld>
            <a:endParaRPr lang="en-US" dirty="0"/>
          </a:p>
        </p:txBody>
      </p:sp>
      <p:sp>
        <p:nvSpPr>
          <p:cNvPr id="4" name="Footer Placeholder 3">
            <a:extLst>
              <a:ext uri="{FF2B5EF4-FFF2-40B4-BE49-F238E27FC236}">
                <a16:creationId xmlns:a16="http://schemas.microsoft.com/office/drawing/2014/main" id="{68E3DB74-17DE-6E49-819E-D89E50F623D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10D657C-9244-1E45-BE37-800894C1548B}"/>
              </a:ext>
            </a:extLst>
          </p:cNvPr>
          <p:cNvSpPr>
            <a:spLocks noGrp="1"/>
          </p:cNvSpPr>
          <p:nvPr>
            <p:ph type="sldNum" sz="quarter" idx="12"/>
          </p:nvPr>
        </p:nvSpPr>
        <p:spPr/>
        <p:txBody>
          <a:bodyPr/>
          <a:lstStyle/>
          <a:p>
            <a:fld id="{44CDA1F9-C4C8-3548-BB0D-2CB19D5373B1}" type="slidenum">
              <a:rPr lang="en-US" smtClean="0"/>
              <a:t>‹#›</a:t>
            </a:fld>
            <a:endParaRPr lang="en-US" dirty="0"/>
          </a:p>
        </p:txBody>
      </p:sp>
    </p:spTree>
    <p:extLst>
      <p:ext uri="{BB962C8B-B14F-4D97-AF65-F5344CB8AC3E}">
        <p14:creationId xmlns:p14="http://schemas.microsoft.com/office/powerpoint/2010/main" val="3881690312"/>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72BFE7-8EAE-2547-8E3C-33880ACA2C44}"/>
              </a:ext>
            </a:extLst>
          </p:cNvPr>
          <p:cNvSpPr>
            <a:spLocks noGrp="1"/>
          </p:cNvSpPr>
          <p:nvPr>
            <p:ph type="dt" sz="half" idx="10"/>
          </p:nvPr>
        </p:nvSpPr>
        <p:spPr/>
        <p:txBody>
          <a:bodyPr/>
          <a:lstStyle/>
          <a:p>
            <a:fld id="{DAA5FEB6-E0D0-2944-9207-584177C16FE1}" type="datetimeFigureOut">
              <a:rPr lang="en-US" smtClean="0"/>
              <a:t>10/28/24</a:t>
            </a:fld>
            <a:endParaRPr lang="en-US" dirty="0"/>
          </a:p>
        </p:txBody>
      </p:sp>
      <p:sp>
        <p:nvSpPr>
          <p:cNvPr id="3" name="Footer Placeholder 2">
            <a:extLst>
              <a:ext uri="{FF2B5EF4-FFF2-40B4-BE49-F238E27FC236}">
                <a16:creationId xmlns:a16="http://schemas.microsoft.com/office/drawing/2014/main" id="{7644A352-41B0-9942-88E7-55F0BBE1EE6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C40EC79-9F7C-BA4A-BF75-07D82CBE9F00}"/>
              </a:ext>
            </a:extLst>
          </p:cNvPr>
          <p:cNvSpPr>
            <a:spLocks noGrp="1"/>
          </p:cNvSpPr>
          <p:nvPr>
            <p:ph type="sldNum" sz="quarter" idx="12"/>
          </p:nvPr>
        </p:nvSpPr>
        <p:spPr/>
        <p:txBody>
          <a:bodyPr/>
          <a:lstStyle/>
          <a:p>
            <a:fld id="{44CDA1F9-C4C8-3548-BB0D-2CB19D5373B1}" type="slidenum">
              <a:rPr lang="en-US" smtClean="0"/>
              <a:t>‹#›</a:t>
            </a:fld>
            <a:endParaRPr lang="en-US" dirty="0"/>
          </a:p>
        </p:txBody>
      </p:sp>
    </p:spTree>
    <p:extLst>
      <p:ext uri="{BB962C8B-B14F-4D97-AF65-F5344CB8AC3E}">
        <p14:creationId xmlns:p14="http://schemas.microsoft.com/office/powerpoint/2010/main" val="1605685992"/>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AD6D3-B171-7640-8256-8FE6F6ECF6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2A14DC-4270-344C-A7A5-7A728E52E0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36B8C9-7CB8-5049-AEC3-91AECB9CA7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96DEBF-D922-2743-A356-3A54D18B87DD}"/>
              </a:ext>
            </a:extLst>
          </p:cNvPr>
          <p:cNvSpPr>
            <a:spLocks noGrp="1"/>
          </p:cNvSpPr>
          <p:nvPr>
            <p:ph type="dt" sz="half" idx="10"/>
          </p:nvPr>
        </p:nvSpPr>
        <p:spPr/>
        <p:txBody>
          <a:bodyPr/>
          <a:lstStyle/>
          <a:p>
            <a:fld id="{DAA5FEB6-E0D0-2944-9207-584177C16FE1}" type="datetimeFigureOut">
              <a:rPr lang="en-US" smtClean="0"/>
              <a:t>10/28/24</a:t>
            </a:fld>
            <a:endParaRPr lang="en-US" dirty="0"/>
          </a:p>
        </p:txBody>
      </p:sp>
      <p:sp>
        <p:nvSpPr>
          <p:cNvPr id="6" name="Footer Placeholder 5">
            <a:extLst>
              <a:ext uri="{FF2B5EF4-FFF2-40B4-BE49-F238E27FC236}">
                <a16:creationId xmlns:a16="http://schemas.microsoft.com/office/drawing/2014/main" id="{5B57A509-4E68-4A4E-9F53-6B4C9DCC27C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41C9D78-54A1-7642-842F-655726E7E627}"/>
              </a:ext>
            </a:extLst>
          </p:cNvPr>
          <p:cNvSpPr>
            <a:spLocks noGrp="1"/>
          </p:cNvSpPr>
          <p:nvPr>
            <p:ph type="sldNum" sz="quarter" idx="12"/>
          </p:nvPr>
        </p:nvSpPr>
        <p:spPr/>
        <p:txBody>
          <a:bodyPr/>
          <a:lstStyle/>
          <a:p>
            <a:fld id="{44CDA1F9-C4C8-3548-BB0D-2CB19D5373B1}" type="slidenum">
              <a:rPr lang="en-US" smtClean="0"/>
              <a:t>‹#›</a:t>
            </a:fld>
            <a:endParaRPr lang="en-US" dirty="0"/>
          </a:p>
        </p:txBody>
      </p:sp>
    </p:spTree>
    <p:extLst>
      <p:ext uri="{BB962C8B-B14F-4D97-AF65-F5344CB8AC3E}">
        <p14:creationId xmlns:p14="http://schemas.microsoft.com/office/powerpoint/2010/main" val="2686883917"/>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A172C-3EE5-A641-BF9C-F9CDAFE28C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93EB16-A787-494E-9039-C4B349DB7C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41566E37-9E48-8C40-8904-312D82F49C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987FBB-CC11-4E49-B2AB-C78A786583CF}"/>
              </a:ext>
            </a:extLst>
          </p:cNvPr>
          <p:cNvSpPr>
            <a:spLocks noGrp="1"/>
          </p:cNvSpPr>
          <p:nvPr>
            <p:ph type="dt" sz="half" idx="10"/>
          </p:nvPr>
        </p:nvSpPr>
        <p:spPr/>
        <p:txBody>
          <a:bodyPr/>
          <a:lstStyle/>
          <a:p>
            <a:fld id="{DAA5FEB6-E0D0-2944-9207-584177C16FE1}" type="datetimeFigureOut">
              <a:rPr lang="en-US" smtClean="0"/>
              <a:t>10/28/24</a:t>
            </a:fld>
            <a:endParaRPr lang="en-US" dirty="0"/>
          </a:p>
        </p:txBody>
      </p:sp>
      <p:sp>
        <p:nvSpPr>
          <p:cNvPr id="6" name="Footer Placeholder 5">
            <a:extLst>
              <a:ext uri="{FF2B5EF4-FFF2-40B4-BE49-F238E27FC236}">
                <a16:creationId xmlns:a16="http://schemas.microsoft.com/office/drawing/2014/main" id="{72838E44-153E-684D-80A9-F5C91E804E9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70AA45A-FA96-4742-8938-3B8FCFE0794D}"/>
              </a:ext>
            </a:extLst>
          </p:cNvPr>
          <p:cNvSpPr>
            <a:spLocks noGrp="1"/>
          </p:cNvSpPr>
          <p:nvPr>
            <p:ph type="sldNum" sz="quarter" idx="12"/>
          </p:nvPr>
        </p:nvSpPr>
        <p:spPr/>
        <p:txBody>
          <a:bodyPr/>
          <a:lstStyle/>
          <a:p>
            <a:fld id="{44CDA1F9-C4C8-3548-BB0D-2CB19D5373B1}" type="slidenum">
              <a:rPr lang="en-US" smtClean="0"/>
              <a:t>‹#›</a:t>
            </a:fld>
            <a:endParaRPr lang="en-US" dirty="0"/>
          </a:p>
        </p:txBody>
      </p:sp>
    </p:spTree>
    <p:extLst>
      <p:ext uri="{BB962C8B-B14F-4D97-AF65-F5344CB8AC3E}">
        <p14:creationId xmlns:p14="http://schemas.microsoft.com/office/powerpoint/2010/main" val="252279383"/>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88496F-6232-954E-9273-6575A33EFF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1571D2-A6D5-7E4F-8857-9FA2FA0B7C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E0862C-96D0-2C48-9777-75C74A1A94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A5FEB6-E0D0-2944-9207-584177C16FE1}" type="datetimeFigureOut">
              <a:rPr lang="en-US" smtClean="0"/>
              <a:t>10/28/24</a:t>
            </a:fld>
            <a:endParaRPr lang="en-US" dirty="0"/>
          </a:p>
        </p:txBody>
      </p:sp>
      <p:sp>
        <p:nvSpPr>
          <p:cNvPr id="5" name="Footer Placeholder 4">
            <a:extLst>
              <a:ext uri="{FF2B5EF4-FFF2-40B4-BE49-F238E27FC236}">
                <a16:creationId xmlns:a16="http://schemas.microsoft.com/office/drawing/2014/main" id="{44D4386E-4B52-D645-A064-5E58E3EEB7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CFA6B9A-22C5-8C4E-B5E2-23BAE83108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DA1F9-C4C8-3548-BB0D-2CB19D5373B1}" type="slidenum">
              <a:rPr lang="en-US" smtClean="0"/>
              <a:t>‹#›</a:t>
            </a:fld>
            <a:endParaRPr lang="en-US" dirty="0"/>
          </a:p>
        </p:txBody>
      </p:sp>
      <p:pic>
        <p:nvPicPr>
          <p:cNvPr id="7" name="Picture 6">
            <a:extLst>
              <a:ext uri="{FF2B5EF4-FFF2-40B4-BE49-F238E27FC236}">
                <a16:creationId xmlns:a16="http://schemas.microsoft.com/office/drawing/2014/main" id="{22E7F785-AABF-C68E-0462-CB8F14D1F30D}"/>
              </a:ext>
            </a:extLst>
          </p:cNvPr>
          <p:cNvPicPr>
            <a:picLocks noChangeAspect="1"/>
          </p:cNvPicPr>
          <p:nvPr userDrawn="1"/>
        </p:nvPicPr>
        <p:blipFill>
          <a:blip r:embed="rId14"/>
          <a:stretch>
            <a:fillRect/>
          </a:stretch>
        </p:blipFill>
        <p:spPr>
          <a:xfrm>
            <a:off x="11260476" y="0"/>
            <a:ext cx="937728" cy="899840"/>
          </a:xfrm>
          <a:prstGeom prst="rect">
            <a:avLst/>
          </a:prstGeom>
        </p:spPr>
      </p:pic>
    </p:spTree>
    <p:extLst>
      <p:ext uri="{BB962C8B-B14F-4D97-AF65-F5344CB8AC3E}">
        <p14:creationId xmlns:p14="http://schemas.microsoft.com/office/powerpoint/2010/main" val="727509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2286" y="155575"/>
            <a:ext cx="10358967" cy="755651"/>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479551"/>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C28011B1-679D-C074-8E0F-D76DABAFA8DC}"/>
              </a:ext>
            </a:extLst>
          </p:cNvPr>
          <p:cNvPicPr>
            <a:picLocks noChangeAspect="1"/>
          </p:cNvPicPr>
          <p:nvPr userDrawn="1"/>
        </p:nvPicPr>
        <p:blipFill>
          <a:blip r:embed="rId12"/>
          <a:stretch>
            <a:fillRect/>
          </a:stretch>
        </p:blipFill>
        <p:spPr>
          <a:xfrm>
            <a:off x="11260476" y="0"/>
            <a:ext cx="937728" cy="899840"/>
          </a:xfrm>
          <a:prstGeom prst="rect">
            <a:avLst/>
          </a:prstGeom>
        </p:spPr>
      </p:pic>
    </p:spTree>
    <p:extLst>
      <p:ext uri="{BB962C8B-B14F-4D97-AF65-F5344CB8AC3E}">
        <p14:creationId xmlns:p14="http://schemas.microsoft.com/office/powerpoint/2010/main" val="2549233506"/>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xStyles>
    <p:titleStyle>
      <a:lvl1pPr algn="ctr" rtl="0" eaLnBrk="0" fontAlgn="base" hangingPunct="0">
        <a:spcBef>
          <a:spcPct val="0"/>
        </a:spcBef>
        <a:spcAft>
          <a:spcPct val="0"/>
        </a:spcAft>
        <a:defRPr sz="3333" b="1" baseline="0">
          <a:solidFill>
            <a:schemeClr val="bg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189" algn="ctr" rtl="0" fontAlgn="base">
        <a:spcBef>
          <a:spcPct val="0"/>
        </a:spcBef>
        <a:spcAft>
          <a:spcPct val="0"/>
        </a:spcAft>
        <a:defRPr sz="3600" b="1">
          <a:solidFill>
            <a:schemeClr val="tx1"/>
          </a:solidFill>
          <a:latin typeface="Arial" charset="0"/>
        </a:defRPr>
      </a:lvl6pPr>
      <a:lvl7pPr marL="914377" algn="ctr" rtl="0" fontAlgn="base">
        <a:spcBef>
          <a:spcPct val="0"/>
        </a:spcBef>
        <a:spcAft>
          <a:spcPct val="0"/>
        </a:spcAft>
        <a:defRPr sz="3600" b="1">
          <a:solidFill>
            <a:schemeClr val="tx1"/>
          </a:solidFill>
          <a:latin typeface="Arial" charset="0"/>
        </a:defRPr>
      </a:lvl7pPr>
      <a:lvl8pPr marL="1371566" algn="ctr" rtl="0" fontAlgn="base">
        <a:spcBef>
          <a:spcPct val="0"/>
        </a:spcBef>
        <a:spcAft>
          <a:spcPct val="0"/>
        </a:spcAft>
        <a:defRPr sz="3600" b="1">
          <a:solidFill>
            <a:schemeClr val="tx1"/>
          </a:solidFill>
          <a:latin typeface="Arial" charset="0"/>
        </a:defRPr>
      </a:lvl8pPr>
      <a:lvl9pPr marL="1828754" algn="ctr" rtl="0" fontAlgn="base">
        <a:spcBef>
          <a:spcPct val="0"/>
        </a:spcBef>
        <a:spcAft>
          <a:spcPct val="0"/>
        </a:spcAft>
        <a:defRPr sz="3600" b="1">
          <a:solidFill>
            <a:schemeClr val="tx1"/>
          </a:solidFill>
          <a:latin typeface="Arial" charset="0"/>
        </a:defRPr>
      </a:lvl9pPr>
    </p:titleStyle>
    <p:bodyStyle>
      <a:lvl1pPr marL="342891" indent="-342891" algn="l" rtl="0" eaLnBrk="0" fontAlgn="base" hangingPunct="0">
        <a:spcBef>
          <a:spcPct val="30000"/>
        </a:spcBef>
        <a:spcAft>
          <a:spcPct val="0"/>
        </a:spcAft>
        <a:buClr>
          <a:schemeClr val="accent2"/>
        </a:buClr>
        <a:buSzPct val="110000"/>
        <a:buChar char="•"/>
        <a:defRPr sz="2800" b="0" baseline="0">
          <a:solidFill>
            <a:schemeClr val="bg1"/>
          </a:solidFill>
          <a:latin typeface="+mn-lt"/>
          <a:ea typeface="+mn-ea"/>
          <a:cs typeface="+mn-cs"/>
        </a:defRPr>
      </a:lvl1pPr>
      <a:lvl2pPr marL="742932" indent="-285744" algn="l" rtl="0" eaLnBrk="0" fontAlgn="base" hangingPunct="0">
        <a:spcBef>
          <a:spcPct val="30000"/>
        </a:spcBef>
        <a:spcAft>
          <a:spcPct val="0"/>
        </a:spcAft>
        <a:buClr>
          <a:schemeClr val="accent2"/>
        </a:buClr>
        <a:buSzPct val="70000"/>
        <a:buFont typeface="Wingdings 2" pitchFamily="18" charset="2"/>
        <a:buChar char="¡"/>
        <a:defRPr sz="2400" b="0" baseline="0">
          <a:solidFill>
            <a:schemeClr val="bg1"/>
          </a:solidFill>
          <a:latin typeface="+mn-lt"/>
        </a:defRPr>
      </a:lvl2pPr>
      <a:lvl3pPr marL="1142971" indent="-228594" algn="l" rtl="0" eaLnBrk="0" fontAlgn="base" hangingPunct="0">
        <a:spcBef>
          <a:spcPct val="30000"/>
        </a:spcBef>
        <a:spcAft>
          <a:spcPct val="0"/>
        </a:spcAft>
        <a:buChar char="•"/>
        <a:defRPr sz="2133" b="0" baseline="0">
          <a:solidFill>
            <a:schemeClr val="bg1"/>
          </a:solidFill>
          <a:latin typeface="+mn-lt"/>
        </a:defRPr>
      </a:lvl3pPr>
      <a:lvl4pPr marL="1600160" indent="-228594" algn="l" rtl="0" eaLnBrk="0" fontAlgn="base" hangingPunct="0">
        <a:spcBef>
          <a:spcPct val="30000"/>
        </a:spcBef>
        <a:spcAft>
          <a:spcPct val="0"/>
        </a:spcAft>
        <a:buChar char="–"/>
        <a:defRPr sz="1867" b="0" baseline="0">
          <a:solidFill>
            <a:schemeClr val="bg1"/>
          </a:solidFill>
          <a:latin typeface="+mj-lt"/>
        </a:defRPr>
      </a:lvl4pPr>
      <a:lvl5pPr marL="2057349" indent="-228594" algn="l" rtl="0" eaLnBrk="0" fontAlgn="base" hangingPunct="0">
        <a:spcBef>
          <a:spcPct val="30000"/>
        </a:spcBef>
        <a:spcAft>
          <a:spcPct val="0"/>
        </a:spcAft>
        <a:buChar char="»"/>
        <a:defRPr sz="1600" b="0" baseline="0">
          <a:solidFill>
            <a:schemeClr val="bg1"/>
          </a:solidFill>
          <a:latin typeface="+mn-lt"/>
        </a:defRPr>
      </a:lvl5pPr>
      <a:lvl6pPr marL="2514537" indent="-228594" algn="l" rtl="0" fontAlgn="base">
        <a:spcBef>
          <a:spcPct val="30000"/>
        </a:spcBef>
        <a:spcAft>
          <a:spcPct val="0"/>
        </a:spcAft>
        <a:buChar char="»"/>
        <a:defRPr sz="2000" b="1">
          <a:solidFill>
            <a:schemeClr val="tx1"/>
          </a:solidFill>
          <a:latin typeface="+mn-lt"/>
        </a:defRPr>
      </a:lvl6pPr>
      <a:lvl7pPr marL="2971726" indent="-228594" algn="l" rtl="0" fontAlgn="base">
        <a:spcBef>
          <a:spcPct val="30000"/>
        </a:spcBef>
        <a:spcAft>
          <a:spcPct val="0"/>
        </a:spcAft>
        <a:buChar char="»"/>
        <a:defRPr sz="2000" b="1">
          <a:solidFill>
            <a:schemeClr val="tx1"/>
          </a:solidFill>
          <a:latin typeface="+mn-lt"/>
        </a:defRPr>
      </a:lvl7pPr>
      <a:lvl8pPr marL="3428914" indent="-228594" algn="l" rtl="0" fontAlgn="base">
        <a:spcBef>
          <a:spcPct val="30000"/>
        </a:spcBef>
        <a:spcAft>
          <a:spcPct val="0"/>
        </a:spcAft>
        <a:buChar char="»"/>
        <a:defRPr sz="2000" b="1">
          <a:solidFill>
            <a:schemeClr val="tx1"/>
          </a:solidFill>
          <a:latin typeface="+mn-lt"/>
        </a:defRPr>
      </a:lvl8pPr>
      <a:lvl9pPr marL="3886103" indent="-228594" algn="l" rtl="0" fontAlgn="base">
        <a:spcBef>
          <a:spcPct val="30000"/>
        </a:spcBef>
        <a:spcAft>
          <a:spcPct val="0"/>
        </a:spcAft>
        <a:buChar char="»"/>
        <a:defRPr sz="2000" b="1">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a:extLst>
              <a:ext uri="{FF2B5EF4-FFF2-40B4-BE49-F238E27FC236}">
                <a16:creationId xmlns:a16="http://schemas.microsoft.com/office/drawing/2014/main" id="{ECEA0546-1084-9904-B4E6-D62D4A81C24C}"/>
              </a:ext>
            </a:extLst>
          </p:cNvPr>
          <p:cNvSpPr txBox="1">
            <a:spLocks noChangeArrowheads="1"/>
          </p:cNvSpPr>
          <p:nvPr/>
        </p:nvSpPr>
        <p:spPr bwMode="auto">
          <a:xfrm>
            <a:off x="851754" y="520585"/>
            <a:ext cx="9954791" cy="2619107"/>
          </a:xfrm>
          <a:prstGeom prst="rect">
            <a:avLst/>
          </a:prstGeom>
          <a:noFill/>
          <a:ln w="9525">
            <a:noFill/>
            <a:miter lim="800000"/>
            <a:headEnd/>
            <a:tailEnd/>
          </a:ln>
        </p:spPr>
        <p:txBody>
          <a:bodyPr vert="horz" wrap="square" lIns="60960" tIns="60960" rIns="60960" bIns="60960" numCol="1" anchor="t" anchorCtr="0" compatLnSpc="1">
            <a:prstTxWarp prst="textNoShape">
              <a:avLst/>
            </a:prstTxWarp>
            <a:normAutofit fontScale="62500" lnSpcReduction="20000"/>
          </a:bodyPr>
          <a:lstStyle>
            <a:lvl1pPr algn="ctr" rtl="0" eaLnBrk="0" fontAlgn="base" hangingPunct="0">
              <a:spcBef>
                <a:spcPct val="0"/>
              </a:spcBef>
              <a:spcAft>
                <a:spcPct val="0"/>
              </a:spcAft>
              <a:defRPr sz="2500" b="1" baseline="0">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pPr algn="l" defTabSz="1219170" eaLnBrk="1" hangingPunct="1">
              <a:lnSpc>
                <a:spcPct val="120000"/>
              </a:lnSpc>
            </a:pPr>
            <a:r>
              <a:rPr lang="en-US" sz="6000" b="1" dirty="0">
                <a:latin typeface="Aptos" panose="020B0004020202020204" pitchFamily="34" charset="0"/>
                <a:ea typeface="ヒラギノ角ゴ Pro W3" charset="0"/>
                <a:cs typeface="Arial" panose="020B0604020202020204" pitchFamily="34" charset="0"/>
              </a:rPr>
              <a:t>ECLIPSE: A Large-scale, Randomized Trial of Orbital Atherectomy vs. Conventional Balloon Angioplasty in Severely Calcified Coronary Arteries Prior to DES Implantation</a:t>
            </a:r>
            <a:endParaRPr lang="en-US" sz="5867" kern="0" dirty="0">
              <a:solidFill>
                <a:srgbClr val="FFFFFF"/>
              </a:solidFill>
              <a:latin typeface="Aptos" panose="020B0004020202020204" pitchFamily="34" charset="0"/>
              <a:cs typeface="Calibri" panose="020F0502020204030204" pitchFamily="34" charset="0"/>
            </a:endParaRPr>
          </a:p>
        </p:txBody>
      </p:sp>
      <p:sp>
        <p:nvSpPr>
          <p:cNvPr id="19" name="Rectangle 3">
            <a:extLst>
              <a:ext uri="{FF2B5EF4-FFF2-40B4-BE49-F238E27FC236}">
                <a16:creationId xmlns:a16="http://schemas.microsoft.com/office/drawing/2014/main" id="{1778F8AF-35BF-49EA-683C-433F3A6DFDC8}"/>
              </a:ext>
            </a:extLst>
          </p:cNvPr>
          <p:cNvSpPr txBox="1">
            <a:spLocks noChangeArrowheads="1"/>
          </p:cNvSpPr>
          <p:nvPr/>
        </p:nvSpPr>
        <p:spPr bwMode="auto">
          <a:xfrm>
            <a:off x="851755" y="3833793"/>
            <a:ext cx="10620476" cy="83466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normAutofit/>
          </a:bodyPr>
          <a:lstStyle>
            <a:lvl1pPr marL="257175" indent="-257175" algn="l" rtl="0" eaLnBrk="0" fontAlgn="base" hangingPunct="0">
              <a:spcBef>
                <a:spcPct val="30000"/>
              </a:spcBef>
              <a:spcAft>
                <a:spcPct val="0"/>
              </a:spcAft>
              <a:buClr>
                <a:schemeClr val="tx2"/>
              </a:buClr>
              <a:buSzPct val="110000"/>
              <a:buChar char="•"/>
              <a:defRPr sz="2100" b="0" baseline="0">
                <a:solidFill>
                  <a:schemeClr val="tx1"/>
                </a:solidFill>
                <a:latin typeface="+mn-lt"/>
                <a:ea typeface="+mn-ea"/>
                <a:cs typeface="+mn-cs"/>
              </a:defRPr>
            </a:lvl1pPr>
            <a:lvl2pPr marL="557213" indent="-214313" algn="l" rtl="0" eaLnBrk="0" fontAlgn="base" hangingPunct="0">
              <a:spcBef>
                <a:spcPct val="30000"/>
              </a:spcBef>
              <a:spcAft>
                <a:spcPct val="0"/>
              </a:spcAft>
              <a:buClr>
                <a:schemeClr val="tx2"/>
              </a:buClr>
              <a:buSzPct val="70000"/>
              <a:buFont typeface="Wingdings 2" pitchFamily="18" charset="2"/>
              <a:buChar char="¡"/>
              <a:defRPr sz="1800" b="0" baseline="0">
                <a:solidFill>
                  <a:schemeClr val="tx1"/>
                </a:solidFill>
                <a:latin typeface="+mn-lt"/>
              </a:defRPr>
            </a:lvl2pPr>
            <a:lvl3pPr marL="857250" indent="-171450" algn="l" rtl="0" eaLnBrk="0" fontAlgn="base" hangingPunct="0">
              <a:spcBef>
                <a:spcPct val="30000"/>
              </a:spcBef>
              <a:spcAft>
                <a:spcPct val="0"/>
              </a:spcAft>
              <a:buChar char="•"/>
              <a:defRPr sz="1600" b="0" baseline="0">
                <a:solidFill>
                  <a:schemeClr val="tx1"/>
                </a:solidFill>
                <a:latin typeface="+mn-lt"/>
              </a:defRPr>
            </a:lvl3pPr>
            <a:lvl4pPr marL="1200150" indent="-171450" algn="l" rtl="0" eaLnBrk="0" fontAlgn="base" hangingPunct="0">
              <a:spcBef>
                <a:spcPct val="30000"/>
              </a:spcBef>
              <a:spcAft>
                <a:spcPct val="0"/>
              </a:spcAft>
              <a:buChar char="–"/>
              <a:defRPr sz="1400" b="0" baseline="0">
                <a:solidFill>
                  <a:schemeClr val="tx1"/>
                </a:solidFill>
                <a:latin typeface="+mj-lt"/>
              </a:defRPr>
            </a:lvl4pPr>
            <a:lvl5pPr marL="1543050" indent="-171450" algn="l" rtl="0" eaLnBrk="0" fontAlgn="base" hangingPunct="0">
              <a:spcBef>
                <a:spcPct val="30000"/>
              </a:spcBef>
              <a:spcAft>
                <a:spcPct val="0"/>
              </a:spcAft>
              <a:buChar char="»"/>
              <a:defRPr sz="1200" b="0" baseline="0">
                <a:solidFill>
                  <a:schemeClr val="tx1"/>
                </a:solidFill>
                <a:latin typeface="+mn-lt"/>
              </a:defRPr>
            </a:lvl5pPr>
            <a:lvl6pPr marL="1885950" indent="-171450" algn="l" rtl="0" fontAlgn="base">
              <a:spcBef>
                <a:spcPct val="30000"/>
              </a:spcBef>
              <a:spcAft>
                <a:spcPct val="0"/>
              </a:spcAft>
              <a:buChar char="»"/>
              <a:defRPr sz="1500" b="1">
                <a:solidFill>
                  <a:schemeClr val="tx1"/>
                </a:solidFill>
                <a:latin typeface="+mn-lt"/>
              </a:defRPr>
            </a:lvl6pPr>
            <a:lvl7pPr marL="2228850" indent="-171450" algn="l" rtl="0" fontAlgn="base">
              <a:spcBef>
                <a:spcPct val="30000"/>
              </a:spcBef>
              <a:spcAft>
                <a:spcPct val="0"/>
              </a:spcAft>
              <a:buChar char="»"/>
              <a:defRPr sz="1500" b="1">
                <a:solidFill>
                  <a:schemeClr val="tx1"/>
                </a:solidFill>
                <a:latin typeface="+mn-lt"/>
              </a:defRPr>
            </a:lvl7pPr>
            <a:lvl8pPr marL="2571750" indent="-171450" algn="l" rtl="0" fontAlgn="base">
              <a:spcBef>
                <a:spcPct val="30000"/>
              </a:spcBef>
              <a:spcAft>
                <a:spcPct val="0"/>
              </a:spcAft>
              <a:buChar char="»"/>
              <a:defRPr sz="1500" b="1">
                <a:solidFill>
                  <a:schemeClr val="tx1"/>
                </a:solidFill>
                <a:latin typeface="+mn-lt"/>
              </a:defRPr>
            </a:lvl8pPr>
            <a:lvl9pPr marL="2914650" indent="-171450" algn="l" rtl="0" fontAlgn="base">
              <a:spcBef>
                <a:spcPct val="30000"/>
              </a:spcBef>
              <a:spcAft>
                <a:spcPct val="0"/>
              </a:spcAft>
              <a:buChar char="»"/>
              <a:defRPr sz="1500" b="1">
                <a:solidFill>
                  <a:schemeClr val="tx1"/>
                </a:solidFill>
                <a:latin typeface="+mn-lt"/>
              </a:defRPr>
            </a:lvl9pPr>
          </a:lstStyle>
          <a:p>
            <a:pPr marL="0" indent="0" defTabSz="1219170" eaLnBrk="1" hangingPunct="1">
              <a:buClr>
                <a:srgbClr val="FEB91A"/>
              </a:buClr>
              <a:buNone/>
            </a:pPr>
            <a:r>
              <a:rPr lang="en-US" sz="3333" kern="0" dirty="0">
                <a:solidFill>
                  <a:srgbClr val="FFFFFF"/>
                </a:solidFill>
                <a:latin typeface="Aptos" panose="020B0004020202020204" pitchFamily="34" charset="0"/>
              </a:rPr>
              <a:t>For the ECLIPSE Investigators</a:t>
            </a:r>
          </a:p>
        </p:txBody>
      </p:sp>
      <p:sp>
        <p:nvSpPr>
          <p:cNvPr id="20" name="Rectangle 3">
            <a:extLst>
              <a:ext uri="{FF2B5EF4-FFF2-40B4-BE49-F238E27FC236}">
                <a16:creationId xmlns:a16="http://schemas.microsoft.com/office/drawing/2014/main" id="{1D451C75-E90C-ED86-CD9B-669F2008EE2F}"/>
              </a:ext>
            </a:extLst>
          </p:cNvPr>
          <p:cNvSpPr txBox="1">
            <a:spLocks noChangeArrowheads="1"/>
          </p:cNvSpPr>
          <p:nvPr/>
        </p:nvSpPr>
        <p:spPr bwMode="auto">
          <a:xfrm>
            <a:off x="851755" y="3038122"/>
            <a:ext cx="10804536" cy="888997"/>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normAutofit/>
          </a:bodyPr>
          <a:lstStyle>
            <a:lvl1pPr marL="257175" indent="-257175" algn="l" rtl="0" eaLnBrk="0" fontAlgn="base" hangingPunct="0">
              <a:spcBef>
                <a:spcPct val="30000"/>
              </a:spcBef>
              <a:spcAft>
                <a:spcPct val="0"/>
              </a:spcAft>
              <a:buClr>
                <a:schemeClr val="tx2"/>
              </a:buClr>
              <a:buSzPct val="110000"/>
              <a:buChar char="•"/>
              <a:defRPr sz="2100" b="0" baseline="0">
                <a:solidFill>
                  <a:schemeClr val="tx1"/>
                </a:solidFill>
                <a:latin typeface="+mn-lt"/>
                <a:ea typeface="+mn-ea"/>
                <a:cs typeface="+mn-cs"/>
              </a:defRPr>
            </a:lvl1pPr>
            <a:lvl2pPr marL="557213" indent="-214313" algn="l" rtl="0" eaLnBrk="0" fontAlgn="base" hangingPunct="0">
              <a:spcBef>
                <a:spcPct val="30000"/>
              </a:spcBef>
              <a:spcAft>
                <a:spcPct val="0"/>
              </a:spcAft>
              <a:buClr>
                <a:schemeClr val="tx2"/>
              </a:buClr>
              <a:buSzPct val="70000"/>
              <a:buFont typeface="Wingdings 2" pitchFamily="18" charset="2"/>
              <a:buChar char="¡"/>
              <a:defRPr sz="1800" b="0" baseline="0">
                <a:solidFill>
                  <a:schemeClr val="tx1"/>
                </a:solidFill>
                <a:latin typeface="+mn-lt"/>
              </a:defRPr>
            </a:lvl2pPr>
            <a:lvl3pPr marL="857250" indent="-171450" algn="l" rtl="0" eaLnBrk="0" fontAlgn="base" hangingPunct="0">
              <a:spcBef>
                <a:spcPct val="30000"/>
              </a:spcBef>
              <a:spcAft>
                <a:spcPct val="0"/>
              </a:spcAft>
              <a:buChar char="•"/>
              <a:defRPr sz="1600" b="0" baseline="0">
                <a:solidFill>
                  <a:schemeClr val="tx1"/>
                </a:solidFill>
                <a:latin typeface="+mn-lt"/>
              </a:defRPr>
            </a:lvl3pPr>
            <a:lvl4pPr marL="1200150" indent="-171450" algn="l" rtl="0" eaLnBrk="0" fontAlgn="base" hangingPunct="0">
              <a:spcBef>
                <a:spcPct val="30000"/>
              </a:spcBef>
              <a:spcAft>
                <a:spcPct val="0"/>
              </a:spcAft>
              <a:buChar char="–"/>
              <a:defRPr sz="1400" b="0" baseline="0">
                <a:solidFill>
                  <a:schemeClr val="tx1"/>
                </a:solidFill>
                <a:latin typeface="+mj-lt"/>
              </a:defRPr>
            </a:lvl4pPr>
            <a:lvl5pPr marL="1543050" indent="-171450" algn="l" rtl="0" eaLnBrk="0" fontAlgn="base" hangingPunct="0">
              <a:spcBef>
                <a:spcPct val="30000"/>
              </a:spcBef>
              <a:spcAft>
                <a:spcPct val="0"/>
              </a:spcAft>
              <a:buChar char="»"/>
              <a:defRPr sz="1200" b="0" baseline="0">
                <a:solidFill>
                  <a:schemeClr val="tx1"/>
                </a:solidFill>
                <a:latin typeface="+mn-lt"/>
              </a:defRPr>
            </a:lvl5pPr>
            <a:lvl6pPr marL="1885950" indent="-171450" algn="l" rtl="0" fontAlgn="base">
              <a:spcBef>
                <a:spcPct val="30000"/>
              </a:spcBef>
              <a:spcAft>
                <a:spcPct val="0"/>
              </a:spcAft>
              <a:buChar char="»"/>
              <a:defRPr sz="1500" b="1">
                <a:solidFill>
                  <a:schemeClr val="tx1"/>
                </a:solidFill>
                <a:latin typeface="+mn-lt"/>
              </a:defRPr>
            </a:lvl6pPr>
            <a:lvl7pPr marL="2228850" indent="-171450" algn="l" rtl="0" fontAlgn="base">
              <a:spcBef>
                <a:spcPct val="30000"/>
              </a:spcBef>
              <a:spcAft>
                <a:spcPct val="0"/>
              </a:spcAft>
              <a:buChar char="»"/>
              <a:defRPr sz="1500" b="1">
                <a:solidFill>
                  <a:schemeClr val="tx1"/>
                </a:solidFill>
                <a:latin typeface="+mn-lt"/>
              </a:defRPr>
            </a:lvl7pPr>
            <a:lvl8pPr marL="2571750" indent="-171450" algn="l" rtl="0" fontAlgn="base">
              <a:spcBef>
                <a:spcPct val="30000"/>
              </a:spcBef>
              <a:spcAft>
                <a:spcPct val="0"/>
              </a:spcAft>
              <a:buChar char="»"/>
              <a:defRPr sz="1500" b="1">
                <a:solidFill>
                  <a:schemeClr val="tx1"/>
                </a:solidFill>
                <a:latin typeface="+mn-lt"/>
              </a:defRPr>
            </a:lvl8pPr>
            <a:lvl9pPr marL="2914650" indent="-171450" algn="l" rtl="0" fontAlgn="base">
              <a:spcBef>
                <a:spcPct val="30000"/>
              </a:spcBef>
              <a:spcAft>
                <a:spcPct val="0"/>
              </a:spcAft>
              <a:buChar char="»"/>
              <a:defRPr sz="1500" b="1">
                <a:solidFill>
                  <a:schemeClr val="tx1"/>
                </a:solidFill>
                <a:latin typeface="+mn-lt"/>
              </a:defRPr>
            </a:lvl9pPr>
          </a:lstStyle>
          <a:p>
            <a:pPr marL="0" indent="0" defTabSz="1219170" eaLnBrk="1" hangingPunct="1">
              <a:buClr>
                <a:srgbClr val="FEB91A"/>
              </a:buClr>
              <a:buNone/>
            </a:pPr>
            <a:r>
              <a:rPr lang="en-US" sz="3733" b="1" kern="0" dirty="0">
                <a:solidFill>
                  <a:srgbClr val="FFC000"/>
                </a:solidFill>
                <a:latin typeface="Aptos" panose="020B0004020202020204" pitchFamily="34" charset="0"/>
              </a:rPr>
              <a:t>Ajay J. Kirtane, MD, SM</a:t>
            </a:r>
          </a:p>
        </p:txBody>
      </p:sp>
      <p:pic>
        <p:nvPicPr>
          <p:cNvPr id="4" name="Picture 3">
            <a:extLst>
              <a:ext uri="{FF2B5EF4-FFF2-40B4-BE49-F238E27FC236}">
                <a16:creationId xmlns:a16="http://schemas.microsoft.com/office/drawing/2014/main" id="{2A3F7593-A60B-B384-545F-97A0F7A726CF}"/>
              </a:ext>
            </a:extLst>
          </p:cNvPr>
          <p:cNvPicPr>
            <a:picLocks noChangeAspect="1"/>
          </p:cNvPicPr>
          <p:nvPr/>
        </p:nvPicPr>
        <p:blipFill>
          <a:blip r:embed="rId3"/>
          <a:stretch>
            <a:fillRect/>
          </a:stretch>
        </p:blipFill>
        <p:spPr>
          <a:xfrm>
            <a:off x="11260476" y="0"/>
            <a:ext cx="937728" cy="899840"/>
          </a:xfrm>
          <a:prstGeom prst="rect">
            <a:avLst/>
          </a:prstGeom>
        </p:spPr>
      </p:pic>
    </p:spTree>
    <p:extLst>
      <p:ext uri="{BB962C8B-B14F-4D97-AF65-F5344CB8AC3E}">
        <p14:creationId xmlns:p14="http://schemas.microsoft.com/office/powerpoint/2010/main" val="843076613"/>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5434A-FBBB-7425-950A-E93A893188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61C2A8-D66D-FF7E-9EDC-AF86C6EDECAA}"/>
              </a:ext>
            </a:extLst>
          </p:cNvPr>
          <p:cNvSpPr>
            <a:spLocks noGrp="1"/>
          </p:cNvSpPr>
          <p:nvPr>
            <p:ph type="title"/>
          </p:nvPr>
        </p:nvSpPr>
        <p:spPr>
          <a:xfrm>
            <a:off x="838200" y="-193565"/>
            <a:ext cx="10515600" cy="1325563"/>
          </a:xfrm>
        </p:spPr>
        <p:txBody>
          <a:bodyPr>
            <a:normAutofit/>
          </a:bodyPr>
          <a:lstStyle/>
          <a:p>
            <a:pPr algn="ctr"/>
            <a:r>
              <a:rPr lang="en-US" sz="3600" b="1" dirty="0">
                <a:latin typeface="Aptos" panose="020B0004020202020204" pitchFamily="34" charset="0"/>
              </a:rPr>
              <a:t>Baseline Characteristics</a:t>
            </a:r>
          </a:p>
        </p:txBody>
      </p:sp>
      <p:graphicFrame>
        <p:nvGraphicFramePr>
          <p:cNvPr id="3" name="Table 2">
            <a:extLst>
              <a:ext uri="{FF2B5EF4-FFF2-40B4-BE49-F238E27FC236}">
                <a16:creationId xmlns:a16="http://schemas.microsoft.com/office/drawing/2014/main" id="{8213A9E1-0265-40F2-3420-C7830D4C1EE5}"/>
              </a:ext>
            </a:extLst>
          </p:cNvPr>
          <p:cNvGraphicFramePr>
            <a:graphicFrameLocks noGrp="1"/>
          </p:cNvGraphicFramePr>
          <p:nvPr>
            <p:extLst>
              <p:ext uri="{D42A27DB-BD31-4B8C-83A1-F6EECF244321}">
                <p14:modId xmlns:p14="http://schemas.microsoft.com/office/powerpoint/2010/main" val="3121535697"/>
              </p:ext>
            </p:extLst>
          </p:nvPr>
        </p:nvGraphicFramePr>
        <p:xfrm>
          <a:off x="1385398" y="773849"/>
          <a:ext cx="9421206" cy="5260493"/>
        </p:xfrm>
        <a:graphic>
          <a:graphicData uri="http://schemas.openxmlformats.org/drawingml/2006/table">
            <a:tbl>
              <a:tblPr>
                <a:tableStyleId>{F5AB1C69-6EDB-4FF4-983F-18BD219EF322}</a:tableStyleId>
              </a:tblPr>
              <a:tblGrid>
                <a:gridCol w="3273166">
                  <a:extLst>
                    <a:ext uri="{9D8B030D-6E8A-4147-A177-3AD203B41FA5}">
                      <a16:colId xmlns:a16="http://schemas.microsoft.com/office/drawing/2014/main" val="2042758188"/>
                    </a:ext>
                  </a:extLst>
                </a:gridCol>
                <a:gridCol w="3074020">
                  <a:extLst>
                    <a:ext uri="{9D8B030D-6E8A-4147-A177-3AD203B41FA5}">
                      <a16:colId xmlns:a16="http://schemas.microsoft.com/office/drawing/2014/main" val="1767757545"/>
                    </a:ext>
                  </a:extLst>
                </a:gridCol>
                <a:gridCol w="3074020">
                  <a:extLst>
                    <a:ext uri="{9D8B030D-6E8A-4147-A177-3AD203B41FA5}">
                      <a16:colId xmlns:a16="http://schemas.microsoft.com/office/drawing/2014/main" val="2703442707"/>
                    </a:ext>
                  </a:extLst>
                </a:gridCol>
              </a:tblGrid>
              <a:tr h="725069">
                <a:tc>
                  <a:txBody>
                    <a:bodyPr/>
                    <a:lstStyle/>
                    <a:p>
                      <a:pPr marL="0" marR="0" algn="ctr">
                        <a:lnSpc>
                          <a:spcPct val="90000"/>
                        </a:lnSpc>
                        <a:spcBef>
                          <a:spcPts val="400"/>
                        </a:spcBef>
                        <a:spcAft>
                          <a:spcPts val="0"/>
                        </a:spcAft>
                      </a:pPr>
                      <a:endParaRPr lang="en-US" sz="2400" b="0" dirty="0">
                        <a:solidFill>
                          <a:schemeClr val="bg1"/>
                        </a:solidFill>
                        <a:effectLst/>
                        <a:latin typeface="Aptos" panose="020B0004020202020204" pitchFamily="34" charset="0"/>
                        <a:ea typeface="Calibri" panose="020F0502020204030204" pitchFamily="34" charset="0"/>
                        <a:cs typeface="Arial" panose="020B0604020202020204" pitchFamily="34" charset="0"/>
                      </a:endParaRPr>
                    </a:p>
                  </a:txBody>
                  <a:tcPr marL="25911" marR="25911" marT="18288"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75000"/>
                      </a:schemeClr>
                    </a:solidFill>
                  </a:tcPr>
                </a:tc>
                <a:tc>
                  <a:txBody>
                    <a:bodyPr/>
                    <a:lstStyle/>
                    <a:p>
                      <a:pPr marL="0" marR="0" algn="ctr">
                        <a:lnSpc>
                          <a:spcPct val="90000"/>
                        </a:lnSpc>
                        <a:spcBef>
                          <a:spcPts val="400"/>
                        </a:spcBef>
                        <a:spcAft>
                          <a:spcPts val="0"/>
                        </a:spcAft>
                      </a:pPr>
                      <a:r>
                        <a:rPr lang="en-US" sz="2400" b="0" dirty="0">
                          <a:solidFill>
                            <a:schemeClr val="bg1"/>
                          </a:solidFill>
                          <a:effectLst/>
                          <a:latin typeface="Aptos" panose="020B0004020202020204" pitchFamily="34" charset="0"/>
                          <a:cs typeface="Arial" panose="020B0604020202020204" pitchFamily="34" charset="0"/>
                        </a:rPr>
                        <a:t>Orbital Atherectomy </a:t>
                      </a:r>
                      <a:r>
                        <a:rPr lang="en-US" sz="2400" b="0" i="0" dirty="0">
                          <a:solidFill>
                            <a:schemeClr val="bg1"/>
                          </a:solidFill>
                          <a:effectLst/>
                          <a:latin typeface="Aptos" panose="020B0004020202020204" pitchFamily="34" charset="0"/>
                          <a:ea typeface="Calibri" panose="020F0502020204030204" pitchFamily="34" charset="0"/>
                          <a:cs typeface="Arial" panose="020B0604020202020204" pitchFamily="34" charset="0"/>
                        </a:rPr>
                        <a:t>(n=1008)</a:t>
                      </a:r>
                    </a:p>
                  </a:txBody>
                  <a:tcPr marL="25911" marR="25911" marT="18288"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75000"/>
                      </a:schemeClr>
                    </a:solidFill>
                  </a:tcPr>
                </a:tc>
                <a:tc>
                  <a:txBody>
                    <a:bodyPr/>
                    <a:lstStyle/>
                    <a:p>
                      <a:pPr marL="0" marR="0" algn="ctr">
                        <a:lnSpc>
                          <a:spcPct val="90000"/>
                        </a:lnSpc>
                        <a:spcBef>
                          <a:spcPts val="400"/>
                        </a:spcBef>
                        <a:spcAft>
                          <a:spcPts val="0"/>
                        </a:spcAft>
                      </a:pPr>
                      <a:r>
                        <a:rPr lang="en-US" sz="2400" b="0" dirty="0">
                          <a:solidFill>
                            <a:schemeClr val="bg1"/>
                          </a:solidFill>
                          <a:effectLst/>
                          <a:latin typeface="Aptos" panose="020B0004020202020204" pitchFamily="34" charset="0"/>
                          <a:cs typeface="Arial" panose="020B0604020202020204" pitchFamily="34" charset="0"/>
                        </a:rPr>
                        <a:t>Balloon Angioplasty </a:t>
                      </a:r>
                      <a:r>
                        <a:rPr lang="en-US" sz="2400" b="0" i="0" dirty="0">
                          <a:solidFill>
                            <a:schemeClr val="bg1"/>
                          </a:solidFill>
                          <a:effectLst/>
                          <a:latin typeface="Aptos" panose="020B0004020202020204" pitchFamily="34" charset="0"/>
                          <a:ea typeface="Calibri" panose="020F0502020204030204" pitchFamily="34" charset="0"/>
                          <a:cs typeface="Arial" panose="020B0604020202020204" pitchFamily="34" charset="0"/>
                        </a:rPr>
                        <a:t>(n=997)</a:t>
                      </a:r>
                    </a:p>
                  </a:txBody>
                  <a:tcPr marL="25911" marR="25911" marT="18288"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8123185"/>
                  </a:ext>
                </a:extLst>
              </a:tr>
              <a:tr h="323126">
                <a:tc>
                  <a:txBody>
                    <a:bodyPr/>
                    <a:lstStyle/>
                    <a:p>
                      <a:pPr marL="0" marR="0">
                        <a:lnSpc>
                          <a:spcPct val="107000"/>
                        </a:lnSpc>
                        <a:spcBef>
                          <a:spcPts val="300"/>
                        </a:spcBef>
                        <a:spcAft>
                          <a:spcPts val="300"/>
                        </a:spcAft>
                      </a:pPr>
                      <a:r>
                        <a:rPr lang="en-US" sz="2400" dirty="0">
                          <a:solidFill>
                            <a:schemeClr val="tx1"/>
                          </a:solidFill>
                          <a:effectLst/>
                          <a:latin typeface="Aptos" panose="020B0004020202020204" pitchFamily="34" charset="0"/>
                          <a:cs typeface="Arial" panose="020B0604020202020204" pitchFamily="34" charset="0"/>
                        </a:rPr>
                        <a:t>Age</a:t>
                      </a:r>
                      <a:endParaRPr lang="en-US" sz="24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25911" marT="0" marB="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marL="0" marR="0" algn="ctr">
                        <a:lnSpc>
                          <a:spcPct val="107000"/>
                        </a:lnSpc>
                        <a:spcBef>
                          <a:spcPts val="300"/>
                        </a:spcBef>
                        <a:spcAft>
                          <a:spcPts val="300"/>
                        </a:spcAft>
                      </a:pPr>
                      <a:r>
                        <a:rPr lang="en-US" sz="2400" dirty="0">
                          <a:solidFill>
                            <a:schemeClr val="tx1"/>
                          </a:solidFill>
                          <a:effectLst/>
                          <a:latin typeface="Aptos" panose="020B0004020202020204" pitchFamily="34" charset="0"/>
                          <a:cs typeface="Arial" panose="020B0604020202020204" pitchFamily="34" charset="0"/>
                        </a:rPr>
                        <a:t>69.9 ± 8.6</a:t>
                      </a:r>
                      <a:endParaRPr lang="en-US" sz="24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911" marR="25911" marT="0" marB="0" anchor="ctr">
                    <a:lnT w="12700" cap="flat" cmpd="sng" algn="ctr">
                      <a:noFill/>
                      <a:prstDash val="solid"/>
                      <a:round/>
                      <a:headEnd type="none" w="med" len="med"/>
                      <a:tailEnd type="none" w="med" len="med"/>
                    </a:lnT>
                    <a:noFill/>
                  </a:tcPr>
                </a:tc>
                <a:tc>
                  <a:txBody>
                    <a:bodyPr/>
                    <a:lstStyle/>
                    <a:p>
                      <a:pPr marL="0" marR="0" algn="ctr">
                        <a:lnSpc>
                          <a:spcPct val="107000"/>
                        </a:lnSpc>
                        <a:spcBef>
                          <a:spcPts val="300"/>
                        </a:spcBef>
                        <a:spcAft>
                          <a:spcPts val="300"/>
                        </a:spcAft>
                      </a:pPr>
                      <a:r>
                        <a:rPr lang="en-US" sz="2400" dirty="0">
                          <a:solidFill>
                            <a:schemeClr val="tx1"/>
                          </a:solidFill>
                          <a:effectLst/>
                          <a:latin typeface="Aptos" panose="020B0004020202020204" pitchFamily="34" charset="0"/>
                          <a:cs typeface="Arial" panose="020B0604020202020204" pitchFamily="34" charset="0"/>
                        </a:rPr>
                        <a:t>69.9 ± 9.1</a:t>
                      </a:r>
                      <a:endParaRPr lang="en-US" sz="24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911" marR="25911" marT="0" marB="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extLst>
                  <a:ext uri="{0D108BD9-81ED-4DB2-BD59-A6C34878D82A}">
                    <a16:rowId xmlns:a16="http://schemas.microsoft.com/office/drawing/2014/main" val="2171236916"/>
                  </a:ext>
                </a:extLst>
              </a:tr>
              <a:tr h="323126">
                <a:tc>
                  <a:txBody>
                    <a:bodyPr/>
                    <a:lstStyle/>
                    <a:p>
                      <a:pPr marL="0" marR="0">
                        <a:lnSpc>
                          <a:spcPct val="107000"/>
                        </a:lnSpc>
                        <a:spcBef>
                          <a:spcPts val="300"/>
                        </a:spcBef>
                        <a:spcAft>
                          <a:spcPts val="300"/>
                        </a:spcAft>
                      </a:pPr>
                      <a:r>
                        <a:rPr lang="en-US" sz="2400" dirty="0">
                          <a:solidFill>
                            <a:schemeClr val="tx1"/>
                          </a:solidFill>
                          <a:effectLst/>
                          <a:latin typeface="Aptos" panose="020B0004020202020204" pitchFamily="34" charset="0"/>
                          <a:cs typeface="Arial" panose="020B0604020202020204" pitchFamily="34" charset="0"/>
                        </a:rPr>
                        <a:t>Male sex</a:t>
                      </a:r>
                      <a:endParaRPr lang="en-US" sz="24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25911"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300"/>
                        </a:spcBef>
                        <a:spcAft>
                          <a:spcPts val="300"/>
                        </a:spcAft>
                      </a:pPr>
                      <a:r>
                        <a:rPr lang="en-US" sz="2400" dirty="0">
                          <a:solidFill>
                            <a:schemeClr val="tx1"/>
                          </a:solidFill>
                          <a:effectLst/>
                          <a:latin typeface="Aptos" panose="020B0004020202020204" pitchFamily="34" charset="0"/>
                          <a:cs typeface="Arial" panose="020B0604020202020204" pitchFamily="34" charset="0"/>
                        </a:rPr>
                        <a:t>73.6%</a:t>
                      </a:r>
                      <a:endParaRPr lang="en-US" sz="24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911" marR="25911" marT="0" marB="0" anchor="ctr">
                    <a:noFill/>
                  </a:tcPr>
                </a:tc>
                <a:tc>
                  <a:txBody>
                    <a:bodyPr/>
                    <a:lstStyle/>
                    <a:p>
                      <a:pPr marL="0" marR="0" algn="ctr">
                        <a:lnSpc>
                          <a:spcPct val="107000"/>
                        </a:lnSpc>
                        <a:spcBef>
                          <a:spcPts val="300"/>
                        </a:spcBef>
                        <a:spcAft>
                          <a:spcPts val="300"/>
                        </a:spcAft>
                      </a:pPr>
                      <a:r>
                        <a:rPr lang="en-US" sz="2400" dirty="0">
                          <a:solidFill>
                            <a:schemeClr val="tx1"/>
                          </a:solidFill>
                          <a:effectLst/>
                          <a:latin typeface="Aptos" panose="020B0004020202020204" pitchFamily="34" charset="0"/>
                          <a:cs typeface="Arial" panose="020B0604020202020204" pitchFamily="34" charset="0"/>
                        </a:rPr>
                        <a:t>72.4%</a:t>
                      </a:r>
                      <a:endParaRPr lang="en-US" sz="24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911" marR="25911"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258364363"/>
                  </a:ext>
                </a:extLst>
              </a:tr>
              <a:tr h="323126">
                <a:tc>
                  <a:txBody>
                    <a:bodyPr/>
                    <a:lstStyle/>
                    <a:p>
                      <a:pPr marL="0" marR="0">
                        <a:lnSpc>
                          <a:spcPct val="107000"/>
                        </a:lnSpc>
                        <a:spcBef>
                          <a:spcPts val="300"/>
                        </a:spcBef>
                        <a:spcAft>
                          <a:spcPts val="300"/>
                        </a:spcAft>
                      </a:pPr>
                      <a:r>
                        <a:rPr lang="en-US" sz="2400" dirty="0">
                          <a:solidFill>
                            <a:schemeClr val="tx1"/>
                          </a:solidFill>
                          <a:effectLst/>
                          <a:latin typeface="Aptos" panose="020B0004020202020204" pitchFamily="34" charset="0"/>
                          <a:cs typeface="Arial" panose="020B0604020202020204" pitchFamily="34" charset="0"/>
                        </a:rPr>
                        <a:t>Hypercholesterolemia</a:t>
                      </a:r>
                      <a:endParaRPr lang="en-US" sz="24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25911"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300"/>
                        </a:spcBef>
                        <a:spcAft>
                          <a:spcPts val="300"/>
                        </a:spcAft>
                      </a:pPr>
                      <a:r>
                        <a:rPr lang="en-US" sz="2400" dirty="0">
                          <a:solidFill>
                            <a:schemeClr val="tx1"/>
                          </a:solidFill>
                          <a:effectLst/>
                          <a:latin typeface="Aptos" panose="020B0004020202020204" pitchFamily="34" charset="0"/>
                          <a:cs typeface="Arial" panose="020B0604020202020204" pitchFamily="34" charset="0"/>
                        </a:rPr>
                        <a:t>88.0%</a:t>
                      </a:r>
                      <a:endParaRPr lang="en-US" sz="24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911" marR="25911" marT="0" marB="0" anchor="ctr">
                    <a:noFill/>
                  </a:tcPr>
                </a:tc>
                <a:tc>
                  <a:txBody>
                    <a:bodyPr/>
                    <a:lstStyle/>
                    <a:p>
                      <a:pPr marL="0" marR="0" algn="ctr">
                        <a:lnSpc>
                          <a:spcPct val="107000"/>
                        </a:lnSpc>
                        <a:spcBef>
                          <a:spcPts val="300"/>
                        </a:spcBef>
                        <a:spcAft>
                          <a:spcPts val="300"/>
                        </a:spcAft>
                      </a:pPr>
                      <a:r>
                        <a:rPr lang="en-US" sz="2400" dirty="0">
                          <a:solidFill>
                            <a:schemeClr val="tx1"/>
                          </a:solidFill>
                          <a:effectLst/>
                          <a:latin typeface="Aptos" panose="020B0004020202020204" pitchFamily="34" charset="0"/>
                          <a:cs typeface="Arial" panose="020B0604020202020204" pitchFamily="34" charset="0"/>
                        </a:rPr>
                        <a:t>87.2%</a:t>
                      </a:r>
                      <a:endParaRPr lang="en-US" sz="24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911" marR="25911"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34382912"/>
                  </a:ext>
                </a:extLst>
              </a:tr>
              <a:tr h="323126">
                <a:tc>
                  <a:txBody>
                    <a:bodyPr/>
                    <a:lstStyle/>
                    <a:p>
                      <a:pPr marL="0" marR="0">
                        <a:lnSpc>
                          <a:spcPct val="107000"/>
                        </a:lnSpc>
                        <a:spcBef>
                          <a:spcPts val="300"/>
                        </a:spcBef>
                        <a:spcAft>
                          <a:spcPts val="300"/>
                        </a:spcAft>
                      </a:pPr>
                      <a:r>
                        <a:rPr lang="en-US" sz="2400" dirty="0">
                          <a:solidFill>
                            <a:schemeClr val="tx1"/>
                          </a:solidFill>
                          <a:effectLst/>
                          <a:latin typeface="Aptos" panose="020B0004020202020204" pitchFamily="34" charset="0"/>
                          <a:cs typeface="Arial" panose="020B0604020202020204" pitchFamily="34" charset="0"/>
                        </a:rPr>
                        <a:t>Hypertension</a:t>
                      </a:r>
                      <a:endParaRPr lang="en-US" sz="24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25911"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300"/>
                        </a:spcBef>
                        <a:spcAft>
                          <a:spcPts val="300"/>
                        </a:spcAft>
                      </a:pPr>
                      <a:r>
                        <a:rPr lang="en-US" sz="2400" dirty="0">
                          <a:solidFill>
                            <a:schemeClr val="tx1"/>
                          </a:solidFill>
                          <a:effectLst/>
                          <a:latin typeface="Aptos" panose="020B0004020202020204" pitchFamily="34" charset="0"/>
                          <a:cs typeface="Arial" panose="020B0604020202020204" pitchFamily="34" charset="0"/>
                        </a:rPr>
                        <a:t>90.3%</a:t>
                      </a:r>
                      <a:endParaRPr lang="en-US" sz="24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911" marR="25911" marT="0" marB="0" anchor="ctr">
                    <a:noFill/>
                  </a:tcPr>
                </a:tc>
                <a:tc>
                  <a:txBody>
                    <a:bodyPr/>
                    <a:lstStyle/>
                    <a:p>
                      <a:pPr marL="0" marR="0" algn="ctr">
                        <a:lnSpc>
                          <a:spcPct val="107000"/>
                        </a:lnSpc>
                        <a:spcBef>
                          <a:spcPts val="300"/>
                        </a:spcBef>
                        <a:spcAft>
                          <a:spcPts val="300"/>
                        </a:spcAft>
                      </a:pPr>
                      <a:r>
                        <a:rPr lang="en-US" sz="2400" dirty="0">
                          <a:solidFill>
                            <a:schemeClr val="tx1"/>
                          </a:solidFill>
                          <a:effectLst/>
                          <a:latin typeface="Aptos" panose="020B0004020202020204" pitchFamily="34" charset="0"/>
                          <a:cs typeface="Arial" panose="020B0604020202020204" pitchFamily="34" charset="0"/>
                        </a:rPr>
                        <a:t>90.3%</a:t>
                      </a:r>
                      <a:endParaRPr lang="en-US" sz="24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911" marR="25911"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823375266"/>
                  </a:ext>
                </a:extLst>
              </a:tr>
              <a:tr h="323126">
                <a:tc>
                  <a:txBody>
                    <a:bodyPr/>
                    <a:lstStyle/>
                    <a:p>
                      <a:pPr marL="0" marR="0">
                        <a:lnSpc>
                          <a:spcPct val="107000"/>
                        </a:lnSpc>
                        <a:spcBef>
                          <a:spcPts val="300"/>
                        </a:spcBef>
                        <a:spcAft>
                          <a:spcPts val="300"/>
                        </a:spcAft>
                      </a:pPr>
                      <a:r>
                        <a:rPr lang="en-US" sz="2400" dirty="0">
                          <a:solidFill>
                            <a:schemeClr val="tx1"/>
                          </a:solidFill>
                          <a:effectLst/>
                          <a:latin typeface="Aptos" panose="020B0004020202020204" pitchFamily="34" charset="0"/>
                          <a:cs typeface="Arial" panose="020B0604020202020204" pitchFamily="34" charset="0"/>
                        </a:rPr>
                        <a:t>Diabetes mellitus</a:t>
                      </a:r>
                      <a:endParaRPr lang="en-US" sz="24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25911"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300"/>
                        </a:spcBef>
                        <a:spcAft>
                          <a:spcPts val="300"/>
                        </a:spcAft>
                      </a:pPr>
                      <a:r>
                        <a:rPr lang="en-US" sz="2400" dirty="0">
                          <a:solidFill>
                            <a:schemeClr val="tx1"/>
                          </a:solidFill>
                          <a:effectLst/>
                          <a:latin typeface="Aptos" panose="020B0004020202020204" pitchFamily="34" charset="0"/>
                          <a:cs typeface="Arial" panose="020B0604020202020204" pitchFamily="34" charset="0"/>
                        </a:rPr>
                        <a:t>43.1%</a:t>
                      </a:r>
                      <a:endParaRPr lang="en-US" sz="24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911" marR="25911" marT="0" marB="0" anchor="ctr">
                    <a:noFill/>
                  </a:tcPr>
                </a:tc>
                <a:tc>
                  <a:txBody>
                    <a:bodyPr/>
                    <a:lstStyle/>
                    <a:p>
                      <a:pPr marL="0" marR="0" algn="ctr">
                        <a:lnSpc>
                          <a:spcPct val="107000"/>
                        </a:lnSpc>
                        <a:spcBef>
                          <a:spcPts val="300"/>
                        </a:spcBef>
                        <a:spcAft>
                          <a:spcPts val="300"/>
                        </a:spcAft>
                      </a:pPr>
                      <a:r>
                        <a:rPr lang="en-US" sz="2400" dirty="0">
                          <a:solidFill>
                            <a:schemeClr val="tx1"/>
                          </a:solidFill>
                          <a:effectLst/>
                          <a:latin typeface="Aptos" panose="020B0004020202020204" pitchFamily="34" charset="0"/>
                          <a:cs typeface="Arial" panose="020B0604020202020204" pitchFamily="34" charset="0"/>
                        </a:rPr>
                        <a:t>44.8%</a:t>
                      </a:r>
                      <a:endParaRPr lang="en-US" sz="24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911" marR="25911"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686174542"/>
                  </a:ext>
                </a:extLst>
              </a:tr>
              <a:tr h="323126">
                <a:tc>
                  <a:txBody>
                    <a:bodyPr/>
                    <a:lstStyle/>
                    <a:p>
                      <a:pPr marL="274320" marR="0">
                        <a:lnSpc>
                          <a:spcPct val="107000"/>
                        </a:lnSpc>
                        <a:spcBef>
                          <a:spcPts val="300"/>
                        </a:spcBef>
                        <a:spcAft>
                          <a:spcPts val="300"/>
                        </a:spcAft>
                      </a:pPr>
                      <a:r>
                        <a:rPr lang="en-US" sz="2400" dirty="0">
                          <a:solidFill>
                            <a:schemeClr val="tx1"/>
                          </a:solidFill>
                          <a:effectLst/>
                          <a:latin typeface="Aptos" panose="020B0004020202020204" pitchFamily="34" charset="0"/>
                          <a:cs typeface="Arial" panose="020B0604020202020204" pitchFamily="34" charset="0"/>
                        </a:rPr>
                        <a:t>Treated with insulin</a:t>
                      </a:r>
                      <a:endParaRPr lang="en-US" sz="24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25911"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300"/>
                        </a:spcBef>
                        <a:spcAft>
                          <a:spcPts val="300"/>
                        </a:spcAft>
                      </a:pPr>
                      <a:r>
                        <a:rPr lang="en-US" sz="2400" dirty="0">
                          <a:solidFill>
                            <a:schemeClr val="tx1"/>
                          </a:solidFill>
                          <a:effectLst/>
                          <a:latin typeface="Aptos" panose="020B0004020202020204" pitchFamily="34" charset="0"/>
                          <a:cs typeface="Arial" panose="020B0604020202020204" pitchFamily="34" charset="0"/>
                        </a:rPr>
                        <a:t>18.4%</a:t>
                      </a:r>
                      <a:endParaRPr lang="en-US" sz="24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911" marR="25911" marT="0" marB="0" anchor="ctr">
                    <a:noFill/>
                  </a:tcPr>
                </a:tc>
                <a:tc>
                  <a:txBody>
                    <a:bodyPr/>
                    <a:lstStyle/>
                    <a:p>
                      <a:pPr marL="0" marR="0" algn="ctr">
                        <a:lnSpc>
                          <a:spcPct val="107000"/>
                        </a:lnSpc>
                        <a:spcBef>
                          <a:spcPts val="300"/>
                        </a:spcBef>
                        <a:spcAft>
                          <a:spcPts val="300"/>
                        </a:spcAft>
                      </a:pPr>
                      <a:r>
                        <a:rPr lang="en-US" sz="2400" dirty="0">
                          <a:solidFill>
                            <a:schemeClr val="tx1"/>
                          </a:solidFill>
                          <a:effectLst/>
                          <a:latin typeface="Aptos" panose="020B0004020202020204" pitchFamily="34" charset="0"/>
                          <a:cs typeface="Arial" panose="020B0604020202020204" pitchFamily="34" charset="0"/>
                        </a:rPr>
                        <a:t>18.0%</a:t>
                      </a:r>
                      <a:endParaRPr lang="en-US" sz="24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911" marR="25911"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253766349"/>
                  </a:ext>
                </a:extLst>
              </a:tr>
              <a:tr h="323126">
                <a:tc>
                  <a:txBody>
                    <a:bodyPr/>
                    <a:lstStyle/>
                    <a:p>
                      <a:pPr marL="0" marR="0">
                        <a:lnSpc>
                          <a:spcPct val="107000"/>
                        </a:lnSpc>
                        <a:spcBef>
                          <a:spcPts val="300"/>
                        </a:spcBef>
                        <a:spcAft>
                          <a:spcPts val="300"/>
                        </a:spcAft>
                      </a:pPr>
                      <a:r>
                        <a:rPr lang="en-US" sz="2400" dirty="0">
                          <a:solidFill>
                            <a:schemeClr val="tx1"/>
                          </a:solidFill>
                          <a:effectLst/>
                          <a:latin typeface="Aptos" panose="020B0004020202020204" pitchFamily="34" charset="0"/>
                          <a:cs typeface="Arial" panose="020B0604020202020204" pitchFamily="34" charset="0"/>
                        </a:rPr>
                        <a:t>History of CKD</a:t>
                      </a:r>
                      <a:endParaRPr lang="en-US" sz="24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25911"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300"/>
                        </a:spcBef>
                        <a:spcAft>
                          <a:spcPts val="300"/>
                        </a:spcAft>
                      </a:pPr>
                      <a:r>
                        <a:rPr lang="en-US" sz="2400" dirty="0">
                          <a:solidFill>
                            <a:srgbClr val="C00000"/>
                          </a:solidFill>
                          <a:effectLst/>
                          <a:latin typeface="Aptos" panose="020B0004020202020204" pitchFamily="34" charset="0"/>
                          <a:cs typeface="Arial" panose="020B0604020202020204" pitchFamily="34" charset="0"/>
                        </a:rPr>
                        <a:t>23.2%</a:t>
                      </a:r>
                      <a:endParaRPr lang="en-US" sz="2400" dirty="0">
                        <a:solidFill>
                          <a:srgbClr val="C00000"/>
                        </a:solidFill>
                        <a:effectLst/>
                        <a:latin typeface="Aptos" panose="020B0004020202020204" pitchFamily="34" charset="0"/>
                        <a:ea typeface="Calibri" panose="020F0502020204030204" pitchFamily="34" charset="0"/>
                        <a:cs typeface="Arial" panose="020B0604020202020204" pitchFamily="34" charset="0"/>
                      </a:endParaRPr>
                    </a:p>
                  </a:txBody>
                  <a:tcPr marL="25911" marR="25911" marT="0" marB="0" anchor="ctr">
                    <a:noFill/>
                  </a:tcPr>
                </a:tc>
                <a:tc>
                  <a:txBody>
                    <a:bodyPr/>
                    <a:lstStyle/>
                    <a:p>
                      <a:pPr marL="0" marR="0" algn="ctr">
                        <a:lnSpc>
                          <a:spcPct val="107000"/>
                        </a:lnSpc>
                        <a:spcBef>
                          <a:spcPts val="300"/>
                        </a:spcBef>
                        <a:spcAft>
                          <a:spcPts val="300"/>
                        </a:spcAft>
                      </a:pPr>
                      <a:r>
                        <a:rPr lang="en-US" sz="2400" dirty="0">
                          <a:solidFill>
                            <a:srgbClr val="C00000"/>
                          </a:solidFill>
                          <a:effectLst/>
                          <a:latin typeface="Aptos" panose="020B0004020202020204" pitchFamily="34" charset="0"/>
                          <a:cs typeface="Arial" panose="020B0604020202020204" pitchFamily="34" charset="0"/>
                        </a:rPr>
                        <a:t>24.6%</a:t>
                      </a:r>
                      <a:endParaRPr lang="en-US" sz="2400" dirty="0">
                        <a:solidFill>
                          <a:srgbClr val="C00000"/>
                        </a:solidFill>
                        <a:effectLst/>
                        <a:latin typeface="Aptos" panose="020B0004020202020204" pitchFamily="34" charset="0"/>
                        <a:ea typeface="Calibri" panose="020F0502020204030204" pitchFamily="34" charset="0"/>
                        <a:cs typeface="Arial" panose="020B0604020202020204" pitchFamily="34" charset="0"/>
                      </a:endParaRPr>
                    </a:p>
                  </a:txBody>
                  <a:tcPr marL="25911" marR="25911"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116256791"/>
                  </a:ext>
                </a:extLst>
              </a:tr>
              <a:tr h="323126">
                <a:tc>
                  <a:txBody>
                    <a:bodyPr/>
                    <a:lstStyle/>
                    <a:p>
                      <a:pPr marL="274320" marR="0">
                        <a:lnSpc>
                          <a:spcPct val="107000"/>
                        </a:lnSpc>
                        <a:spcBef>
                          <a:spcPts val="300"/>
                        </a:spcBef>
                        <a:spcAft>
                          <a:spcPts val="300"/>
                        </a:spcAft>
                      </a:pPr>
                      <a:r>
                        <a:rPr lang="en-US" sz="2400" dirty="0">
                          <a:solidFill>
                            <a:schemeClr val="tx1"/>
                          </a:solidFill>
                          <a:effectLst/>
                          <a:latin typeface="Aptos" panose="020B0004020202020204" pitchFamily="34" charset="0"/>
                          <a:cs typeface="Arial" panose="020B0604020202020204" pitchFamily="34" charset="0"/>
                        </a:rPr>
                        <a:t>On hemodialysis</a:t>
                      </a:r>
                      <a:endParaRPr lang="en-US" sz="24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25911"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300"/>
                        </a:spcBef>
                        <a:spcAft>
                          <a:spcPts val="300"/>
                        </a:spcAft>
                      </a:pPr>
                      <a:r>
                        <a:rPr lang="en-US" sz="2400" dirty="0">
                          <a:solidFill>
                            <a:srgbClr val="C00000"/>
                          </a:solidFill>
                          <a:effectLst/>
                          <a:latin typeface="Aptos" panose="020B0004020202020204" pitchFamily="34" charset="0"/>
                          <a:cs typeface="Arial" panose="020B0604020202020204" pitchFamily="34" charset="0"/>
                        </a:rPr>
                        <a:t>6.0%</a:t>
                      </a:r>
                      <a:endParaRPr lang="en-US" sz="2400" dirty="0">
                        <a:solidFill>
                          <a:srgbClr val="C00000"/>
                        </a:solidFill>
                        <a:effectLst/>
                        <a:latin typeface="Aptos" panose="020B0004020202020204" pitchFamily="34" charset="0"/>
                        <a:ea typeface="Calibri" panose="020F0502020204030204" pitchFamily="34" charset="0"/>
                        <a:cs typeface="Arial" panose="020B0604020202020204" pitchFamily="34" charset="0"/>
                      </a:endParaRPr>
                    </a:p>
                  </a:txBody>
                  <a:tcPr marL="25911" marR="25911" marT="0" marB="0" anchor="ctr">
                    <a:noFill/>
                  </a:tcPr>
                </a:tc>
                <a:tc>
                  <a:txBody>
                    <a:bodyPr/>
                    <a:lstStyle/>
                    <a:p>
                      <a:pPr marL="0" marR="0" algn="ctr">
                        <a:lnSpc>
                          <a:spcPct val="107000"/>
                        </a:lnSpc>
                        <a:spcBef>
                          <a:spcPts val="300"/>
                        </a:spcBef>
                        <a:spcAft>
                          <a:spcPts val="300"/>
                        </a:spcAft>
                      </a:pPr>
                      <a:r>
                        <a:rPr lang="en-US" sz="2400" dirty="0">
                          <a:solidFill>
                            <a:srgbClr val="C00000"/>
                          </a:solidFill>
                          <a:effectLst/>
                          <a:latin typeface="Aptos" panose="020B0004020202020204" pitchFamily="34" charset="0"/>
                          <a:cs typeface="Arial" panose="020B0604020202020204" pitchFamily="34" charset="0"/>
                        </a:rPr>
                        <a:t>5.2%</a:t>
                      </a:r>
                      <a:endParaRPr lang="en-US" sz="2400" dirty="0">
                        <a:solidFill>
                          <a:srgbClr val="C00000"/>
                        </a:solidFill>
                        <a:effectLst/>
                        <a:latin typeface="Aptos" panose="020B0004020202020204" pitchFamily="34" charset="0"/>
                        <a:ea typeface="Calibri" panose="020F0502020204030204" pitchFamily="34" charset="0"/>
                        <a:cs typeface="Arial" panose="020B0604020202020204" pitchFamily="34" charset="0"/>
                      </a:endParaRPr>
                    </a:p>
                  </a:txBody>
                  <a:tcPr marL="25911" marR="25911"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264201678"/>
                  </a:ext>
                </a:extLst>
              </a:tr>
              <a:tr h="323126">
                <a:tc>
                  <a:txBody>
                    <a:bodyPr/>
                    <a:lstStyle/>
                    <a:p>
                      <a:pPr marL="0" marR="0">
                        <a:lnSpc>
                          <a:spcPct val="107000"/>
                        </a:lnSpc>
                        <a:spcBef>
                          <a:spcPts val="300"/>
                        </a:spcBef>
                        <a:spcAft>
                          <a:spcPts val="300"/>
                        </a:spcAft>
                      </a:pPr>
                      <a:r>
                        <a:rPr lang="en-US" sz="2400" dirty="0">
                          <a:solidFill>
                            <a:schemeClr val="tx1"/>
                          </a:solidFill>
                          <a:effectLst/>
                          <a:latin typeface="Aptos" panose="020B0004020202020204" pitchFamily="34" charset="0"/>
                          <a:cs typeface="Arial" panose="020B0604020202020204" pitchFamily="34" charset="0"/>
                        </a:rPr>
                        <a:t>LVEF (%)</a:t>
                      </a:r>
                      <a:endParaRPr lang="en-US" sz="24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25911"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300"/>
                        </a:spcBef>
                        <a:spcAft>
                          <a:spcPts val="300"/>
                        </a:spcAft>
                      </a:pPr>
                      <a:r>
                        <a:rPr lang="en-US" sz="2400" dirty="0">
                          <a:solidFill>
                            <a:schemeClr val="tx1"/>
                          </a:solidFill>
                          <a:effectLst/>
                          <a:latin typeface="Aptos" panose="020B0004020202020204" pitchFamily="34" charset="0"/>
                          <a:cs typeface="Arial" panose="020B0604020202020204" pitchFamily="34" charset="0"/>
                        </a:rPr>
                        <a:t>55.1 ± 10.6 </a:t>
                      </a:r>
                      <a:endParaRPr lang="en-US" sz="24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911" marR="25911" marT="0" marB="0" anchor="ctr">
                    <a:noFill/>
                  </a:tcPr>
                </a:tc>
                <a:tc>
                  <a:txBody>
                    <a:bodyPr/>
                    <a:lstStyle/>
                    <a:p>
                      <a:pPr marL="0" marR="0" algn="ctr">
                        <a:lnSpc>
                          <a:spcPct val="107000"/>
                        </a:lnSpc>
                        <a:spcBef>
                          <a:spcPts val="300"/>
                        </a:spcBef>
                        <a:spcAft>
                          <a:spcPts val="300"/>
                        </a:spcAft>
                      </a:pPr>
                      <a:r>
                        <a:rPr lang="en-US" sz="2400" dirty="0">
                          <a:solidFill>
                            <a:schemeClr val="tx1"/>
                          </a:solidFill>
                          <a:effectLst/>
                          <a:latin typeface="Aptos" panose="020B0004020202020204" pitchFamily="34" charset="0"/>
                          <a:cs typeface="Arial" panose="020B0604020202020204" pitchFamily="34" charset="0"/>
                        </a:rPr>
                        <a:t>55.8 ± 9.9 </a:t>
                      </a:r>
                      <a:endParaRPr lang="en-US" sz="24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911" marR="25911"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244449203"/>
                  </a:ext>
                </a:extLst>
              </a:tr>
              <a:tr h="323126">
                <a:tc>
                  <a:txBody>
                    <a:bodyPr/>
                    <a:lstStyle/>
                    <a:p>
                      <a:pPr marL="0" marR="0">
                        <a:lnSpc>
                          <a:spcPct val="107000"/>
                        </a:lnSpc>
                        <a:spcBef>
                          <a:spcPts val="300"/>
                        </a:spcBef>
                        <a:spcAft>
                          <a:spcPts val="300"/>
                        </a:spcAft>
                      </a:pPr>
                      <a:r>
                        <a:rPr lang="en-US" sz="2400" dirty="0">
                          <a:solidFill>
                            <a:schemeClr val="tx1"/>
                          </a:solidFill>
                          <a:effectLst/>
                          <a:latin typeface="Aptos" panose="020B0004020202020204" pitchFamily="34" charset="0"/>
                          <a:cs typeface="Arial" panose="020B0604020202020204" pitchFamily="34" charset="0"/>
                        </a:rPr>
                        <a:t>History of PVD</a:t>
                      </a:r>
                      <a:endParaRPr lang="en-US" sz="24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25911"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300"/>
                        </a:spcBef>
                        <a:spcAft>
                          <a:spcPts val="300"/>
                        </a:spcAft>
                      </a:pPr>
                      <a:r>
                        <a:rPr lang="en-US" sz="2400" dirty="0">
                          <a:solidFill>
                            <a:schemeClr val="tx1"/>
                          </a:solidFill>
                          <a:effectLst/>
                          <a:latin typeface="Aptos" panose="020B0004020202020204" pitchFamily="34" charset="0"/>
                          <a:cs typeface="Arial" panose="020B0604020202020204" pitchFamily="34" charset="0"/>
                        </a:rPr>
                        <a:t>13.7%</a:t>
                      </a:r>
                      <a:endParaRPr lang="en-US" sz="24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911" marR="25911" marT="0" marB="0" anchor="ctr">
                    <a:noFill/>
                  </a:tcPr>
                </a:tc>
                <a:tc>
                  <a:txBody>
                    <a:bodyPr/>
                    <a:lstStyle/>
                    <a:p>
                      <a:pPr marL="0" marR="0" algn="ctr">
                        <a:lnSpc>
                          <a:spcPct val="107000"/>
                        </a:lnSpc>
                        <a:spcBef>
                          <a:spcPts val="300"/>
                        </a:spcBef>
                        <a:spcAft>
                          <a:spcPts val="300"/>
                        </a:spcAft>
                      </a:pPr>
                      <a:r>
                        <a:rPr lang="en-US" sz="2400" dirty="0">
                          <a:solidFill>
                            <a:schemeClr val="tx1"/>
                          </a:solidFill>
                          <a:effectLst/>
                          <a:latin typeface="Aptos" panose="020B0004020202020204" pitchFamily="34" charset="0"/>
                          <a:cs typeface="Arial" panose="020B0604020202020204" pitchFamily="34" charset="0"/>
                        </a:rPr>
                        <a:t>14.6%</a:t>
                      </a:r>
                      <a:endParaRPr lang="en-US" sz="24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911" marR="25911"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969321124"/>
                  </a:ext>
                </a:extLst>
              </a:tr>
              <a:tr h="323126">
                <a:tc>
                  <a:txBody>
                    <a:bodyPr/>
                    <a:lstStyle/>
                    <a:p>
                      <a:pPr marL="0" marR="0">
                        <a:lnSpc>
                          <a:spcPct val="107000"/>
                        </a:lnSpc>
                        <a:spcBef>
                          <a:spcPts val="300"/>
                        </a:spcBef>
                        <a:spcAft>
                          <a:spcPts val="300"/>
                        </a:spcAft>
                      </a:pPr>
                      <a:r>
                        <a:rPr lang="en-US" sz="2400" dirty="0">
                          <a:solidFill>
                            <a:schemeClr val="tx1"/>
                          </a:solidFill>
                          <a:effectLst/>
                          <a:latin typeface="Aptos" panose="020B0004020202020204" pitchFamily="34" charset="0"/>
                          <a:cs typeface="Arial" panose="020B0604020202020204" pitchFamily="34" charset="0"/>
                        </a:rPr>
                        <a:t>History of prior PCI</a:t>
                      </a:r>
                      <a:endParaRPr lang="en-US" sz="24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25911"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300"/>
                        </a:spcBef>
                        <a:spcAft>
                          <a:spcPts val="300"/>
                        </a:spcAft>
                      </a:pPr>
                      <a:r>
                        <a:rPr lang="en-US" sz="2400" dirty="0">
                          <a:solidFill>
                            <a:schemeClr val="tx1"/>
                          </a:solidFill>
                          <a:effectLst/>
                          <a:latin typeface="Aptos" panose="020B0004020202020204" pitchFamily="34" charset="0"/>
                          <a:cs typeface="Arial" panose="020B0604020202020204" pitchFamily="34" charset="0"/>
                        </a:rPr>
                        <a:t>43.7%</a:t>
                      </a:r>
                      <a:endParaRPr lang="en-US" sz="24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911" marR="25911" marT="0" marB="0" anchor="ctr">
                    <a:noFill/>
                  </a:tcPr>
                </a:tc>
                <a:tc>
                  <a:txBody>
                    <a:bodyPr/>
                    <a:lstStyle/>
                    <a:p>
                      <a:pPr marL="0" marR="0" algn="ctr">
                        <a:lnSpc>
                          <a:spcPct val="107000"/>
                        </a:lnSpc>
                        <a:spcBef>
                          <a:spcPts val="300"/>
                        </a:spcBef>
                        <a:spcAft>
                          <a:spcPts val="300"/>
                        </a:spcAft>
                      </a:pPr>
                      <a:r>
                        <a:rPr lang="en-US" sz="2400" dirty="0">
                          <a:solidFill>
                            <a:schemeClr val="tx1"/>
                          </a:solidFill>
                          <a:effectLst/>
                          <a:latin typeface="Aptos" panose="020B0004020202020204" pitchFamily="34" charset="0"/>
                          <a:cs typeface="Arial" panose="020B0604020202020204" pitchFamily="34" charset="0"/>
                        </a:rPr>
                        <a:t>46.7%</a:t>
                      </a:r>
                      <a:endParaRPr lang="en-US" sz="24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911" marR="25911"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427443035"/>
                  </a:ext>
                </a:extLst>
              </a:tr>
              <a:tr h="323126">
                <a:tc>
                  <a:txBody>
                    <a:bodyPr/>
                    <a:lstStyle/>
                    <a:p>
                      <a:pPr marL="0" marR="0">
                        <a:lnSpc>
                          <a:spcPct val="107000"/>
                        </a:lnSpc>
                        <a:spcBef>
                          <a:spcPts val="300"/>
                        </a:spcBef>
                        <a:spcAft>
                          <a:spcPts val="300"/>
                        </a:spcAft>
                      </a:pPr>
                      <a:r>
                        <a:rPr lang="en-US" sz="2400" dirty="0">
                          <a:solidFill>
                            <a:schemeClr val="tx1"/>
                          </a:solidFill>
                          <a:effectLst/>
                          <a:latin typeface="Aptos" panose="020B0004020202020204" pitchFamily="34" charset="0"/>
                          <a:cs typeface="Arial" panose="020B0604020202020204" pitchFamily="34" charset="0"/>
                        </a:rPr>
                        <a:t>History of prior CABG</a:t>
                      </a:r>
                      <a:endParaRPr lang="en-US" sz="24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25911"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300"/>
                        </a:spcBef>
                        <a:spcAft>
                          <a:spcPts val="300"/>
                        </a:spcAft>
                      </a:pPr>
                      <a:r>
                        <a:rPr lang="en-US" sz="2400" dirty="0">
                          <a:solidFill>
                            <a:schemeClr val="tx1"/>
                          </a:solidFill>
                          <a:effectLst/>
                          <a:latin typeface="Aptos" panose="020B0004020202020204" pitchFamily="34" charset="0"/>
                          <a:cs typeface="Arial" panose="020B0604020202020204" pitchFamily="34" charset="0"/>
                        </a:rPr>
                        <a:t>9.1%</a:t>
                      </a:r>
                      <a:endParaRPr lang="en-US" sz="24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911" marR="25911" marT="0" marB="0" anchor="ctr">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300"/>
                        </a:spcBef>
                        <a:spcAft>
                          <a:spcPts val="300"/>
                        </a:spcAft>
                      </a:pPr>
                      <a:r>
                        <a:rPr lang="en-US" sz="2400" dirty="0">
                          <a:solidFill>
                            <a:schemeClr val="tx1"/>
                          </a:solidFill>
                          <a:effectLst/>
                          <a:latin typeface="Aptos" panose="020B0004020202020204" pitchFamily="34" charset="0"/>
                          <a:cs typeface="Arial" panose="020B0604020202020204" pitchFamily="34" charset="0"/>
                        </a:rPr>
                        <a:t>10.9%</a:t>
                      </a:r>
                      <a:endParaRPr lang="en-US" sz="24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911" marR="25911"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1172"/>
                  </a:ext>
                </a:extLst>
              </a:tr>
            </a:tbl>
          </a:graphicData>
        </a:graphic>
      </p:graphicFrame>
    </p:spTree>
    <p:extLst>
      <p:ext uri="{BB962C8B-B14F-4D97-AF65-F5344CB8AC3E}">
        <p14:creationId xmlns:p14="http://schemas.microsoft.com/office/powerpoint/2010/main" val="3515406385"/>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27BE2-F488-4582-4736-F4B3E8466EFC}"/>
              </a:ext>
            </a:extLst>
          </p:cNvPr>
          <p:cNvSpPr>
            <a:spLocks noGrp="1"/>
          </p:cNvSpPr>
          <p:nvPr>
            <p:ph type="title"/>
          </p:nvPr>
        </p:nvSpPr>
        <p:spPr>
          <a:xfrm>
            <a:off x="662419" y="-199217"/>
            <a:ext cx="10867162" cy="1325563"/>
          </a:xfrm>
        </p:spPr>
        <p:txBody>
          <a:bodyPr>
            <a:normAutofit/>
          </a:bodyPr>
          <a:lstStyle/>
          <a:p>
            <a:pPr algn="ctr"/>
            <a:r>
              <a:rPr lang="en-US" sz="3200" b="1" dirty="0">
                <a:latin typeface="Aptos" panose="020B0004020202020204" pitchFamily="34" charset="0"/>
              </a:rPr>
              <a:t>Baseline Angiographic Characteristics (Core Lab)</a:t>
            </a:r>
          </a:p>
        </p:txBody>
      </p:sp>
      <p:graphicFrame>
        <p:nvGraphicFramePr>
          <p:cNvPr id="4" name="Table 3">
            <a:extLst>
              <a:ext uri="{FF2B5EF4-FFF2-40B4-BE49-F238E27FC236}">
                <a16:creationId xmlns:a16="http://schemas.microsoft.com/office/drawing/2014/main" id="{7DBC89FB-A356-6438-1143-7137130EA89B}"/>
              </a:ext>
            </a:extLst>
          </p:cNvPr>
          <p:cNvGraphicFramePr>
            <a:graphicFrameLocks noGrp="1"/>
          </p:cNvGraphicFramePr>
          <p:nvPr>
            <p:extLst>
              <p:ext uri="{D42A27DB-BD31-4B8C-83A1-F6EECF244321}">
                <p14:modId xmlns:p14="http://schemas.microsoft.com/office/powerpoint/2010/main" val="1975682227"/>
              </p:ext>
            </p:extLst>
          </p:nvPr>
        </p:nvGraphicFramePr>
        <p:xfrm>
          <a:off x="1386886" y="736656"/>
          <a:ext cx="9177035" cy="5250793"/>
        </p:xfrm>
        <a:graphic>
          <a:graphicData uri="http://schemas.openxmlformats.org/drawingml/2006/table">
            <a:tbl>
              <a:tblPr>
                <a:tableStyleId>{5C22544A-7EE6-4342-B048-85BDC9FD1C3A}</a:tableStyleId>
              </a:tblPr>
              <a:tblGrid>
                <a:gridCol w="3885299">
                  <a:extLst>
                    <a:ext uri="{9D8B030D-6E8A-4147-A177-3AD203B41FA5}">
                      <a16:colId xmlns:a16="http://schemas.microsoft.com/office/drawing/2014/main" val="777028767"/>
                    </a:ext>
                  </a:extLst>
                </a:gridCol>
                <a:gridCol w="2645868">
                  <a:extLst>
                    <a:ext uri="{9D8B030D-6E8A-4147-A177-3AD203B41FA5}">
                      <a16:colId xmlns:a16="http://schemas.microsoft.com/office/drawing/2014/main" val="1794783383"/>
                    </a:ext>
                  </a:extLst>
                </a:gridCol>
                <a:gridCol w="2645868">
                  <a:extLst>
                    <a:ext uri="{9D8B030D-6E8A-4147-A177-3AD203B41FA5}">
                      <a16:colId xmlns:a16="http://schemas.microsoft.com/office/drawing/2014/main" val="309759119"/>
                    </a:ext>
                  </a:extLst>
                </a:gridCol>
              </a:tblGrid>
              <a:tr h="646761">
                <a:tc>
                  <a:txBody>
                    <a:bodyPr/>
                    <a:lstStyle/>
                    <a:p>
                      <a:pPr marL="0" marR="0" algn="ctr">
                        <a:lnSpc>
                          <a:spcPct val="90000"/>
                        </a:lnSpc>
                        <a:spcBef>
                          <a:spcPts val="400"/>
                        </a:spcBef>
                        <a:spcAft>
                          <a:spcPts val="0"/>
                        </a:spcAft>
                      </a:pPr>
                      <a:endParaRPr lang="en-US" sz="1800" b="0" dirty="0">
                        <a:solidFill>
                          <a:schemeClr val="bg1"/>
                        </a:solidFill>
                        <a:effectLst/>
                        <a:latin typeface="Aptos" panose="020B0004020202020204" pitchFamily="34" charset="0"/>
                        <a:ea typeface="Calibri" panose="020F0502020204030204" pitchFamily="34" charset="0"/>
                        <a:cs typeface="Arial" panose="020B0604020202020204" pitchFamily="34" charset="0"/>
                      </a:endParaRPr>
                    </a:p>
                  </a:txBody>
                  <a:tcPr marL="25911" marR="25911" marT="18288"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4F8EBC"/>
                    </a:solidFill>
                  </a:tcPr>
                </a:tc>
                <a:tc>
                  <a:txBody>
                    <a:bodyPr/>
                    <a:lstStyle/>
                    <a:p>
                      <a:pPr marL="0" marR="0" algn="ctr">
                        <a:lnSpc>
                          <a:spcPct val="90000"/>
                        </a:lnSpc>
                        <a:spcBef>
                          <a:spcPts val="400"/>
                        </a:spcBef>
                        <a:spcAft>
                          <a:spcPts val="0"/>
                        </a:spcAft>
                      </a:pPr>
                      <a:r>
                        <a:rPr lang="en-US" sz="1800" b="0" dirty="0">
                          <a:solidFill>
                            <a:schemeClr val="bg1"/>
                          </a:solidFill>
                          <a:effectLst/>
                          <a:latin typeface="Aptos" panose="020B0004020202020204" pitchFamily="34" charset="0"/>
                          <a:cs typeface="Arial" panose="020B0604020202020204" pitchFamily="34" charset="0"/>
                        </a:rPr>
                        <a:t>Orbital Atherectomy </a:t>
                      </a:r>
                      <a:r>
                        <a:rPr lang="en-US" sz="1800" b="0" i="0" dirty="0">
                          <a:solidFill>
                            <a:schemeClr val="bg1"/>
                          </a:solidFill>
                          <a:effectLst/>
                          <a:latin typeface="Aptos" panose="020B0004020202020204" pitchFamily="34" charset="0"/>
                          <a:ea typeface="Calibri" panose="020F0502020204030204" pitchFamily="34" charset="0"/>
                          <a:cs typeface="Arial" panose="020B0604020202020204" pitchFamily="34" charset="0"/>
                        </a:rPr>
                        <a:t>(n=1008, 1121 lesions)</a:t>
                      </a:r>
                    </a:p>
                  </a:txBody>
                  <a:tcPr marL="25911" marR="25911" marT="18288" marB="0" anchor="ctr">
                    <a:lnT w="12700" cap="flat" cmpd="sng" algn="ctr">
                      <a:solidFill>
                        <a:schemeClr val="tx1"/>
                      </a:solidFill>
                      <a:prstDash val="solid"/>
                      <a:round/>
                      <a:headEnd type="none" w="med" len="med"/>
                      <a:tailEnd type="none" w="med" len="med"/>
                    </a:lnT>
                    <a:solidFill>
                      <a:srgbClr val="4F8EBC"/>
                    </a:solidFill>
                  </a:tcPr>
                </a:tc>
                <a:tc>
                  <a:txBody>
                    <a:bodyPr/>
                    <a:lstStyle/>
                    <a:p>
                      <a:pPr marL="0" marR="0" algn="ctr">
                        <a:lnSpc>
                          <a:spcPct val="90000"/>
                        </a:lnSpc>
                        <a:spcBef>
                          <a:spcPts val="400"/>
                        </a:spcBef>
                        <a:spcAft>
                          <a:spcPts val="0"/>
                        </a:spcAft>
                      </a:pPr>
                      <a:r>
                        <a:rPr lang="en-US" sz="1800" b="0" dirty="0">
                          <a:solidFill>
                            <a:schemeClr val="bg1"/>
                          </a:solidFill>
                          <a:effectLst/>
                          <a:latin typeface="Aptos" panose="020B0004020202020204" pitchFamily="34" charset="0"/>
                          <a:cs typeface="Arial" panose="020B0604020202020204" pitchFamily="34" charset="0"/>
                        </a:rPr>
                        <a:t>Balloon Angioplasty </a:t>
                      </a:r>
                      <a:r>
                        <a:rPr lang="en-US" sz="1800" b="0" i="0" dirty="0">
                          <a:solidFill>
                            <a:schemeClr val="bg1"/>
                          </a:solidFill>
                          <a:effectLst/>
                          <a:latin typeface="Aptos" panose="020B0004020202020204" pitchFamily="34" charset="0"/>
                          <a:ea typeface="Calibri" panose="020F0502020204030204" pitchFamily="34" charset="0"/>
                          <a:cs typeface="Arial" panose="020B0604020202020204" pitchFamily="34" charset="0"/>
                        </a:rPr>
                        <a:t>(n=997, 1101 lesions)</a:t>
                      </a:r>
                    </a:p>
                  </a:txBody>
                  <a:tcPr marL="25911" marR="25911" marT="18288"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4F8EBC"/>
                    </a:solidFill>
                  </a:tcPr>
                </a:tc>
                <a:extLst>
                  <a:ext uri="{0D108BD9-81ED-4DB2-BD59-A6C34878D82A}">
                    <a16:rowId xmlns:a16="http://schemas.microsoft.com/office/drawing/2014/main" val="1849023270"/>
                  </a:ext>
                </a:extLst>
              </a:tr>
              <a:tr h="287752">
                <a:tc>
                  <a:txBody>
                    <a:bodyPr/>
                    <a:lstStyle/>
                    <a:p>
                      <a:pPr marL="0" marR="0">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Target lesion vessel</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25875" marT="0" marB="0" anchor="ctr">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 </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875" marR="25875" marT="0" marB="0" anchor="ctr">
                    <a:solidFill>
                      <a:schemeClr val="bg1"/>
                    </a:solidFill>
                  </a:tcPr>
                </a:tc>
                <a:tc>
                  <a:txBody>
                    <a:bodyPr/>
                    <a:lstStyle/>
                    <a:p>
                      <a:pPr marL="0" marR="0" algn="ctr">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 </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875" marR="25875"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207448918"/>
                  </a:ext>
                </a:extLst>
              </a:tr>
              <a:tr h="287752">
                <a:tc>
                  <a:txBody>
                    <a:bodyPr/>
                    <a:lstStyle/>
                    <a:p>
                      <a:pPr marL="274320" marR="0">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LMCA</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25875" marT="0" marB="0" anchor="ctr">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0.7%</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875" marR="25875" marT="0" marB="0" anchor="ctr">
                    <a:solidFill>
                      <a:schemeClr val="bg1"/>
                    </a:solidFill>
                  </a:tcPr>
                </a:tc>
                <a:tc>
                  <a:txBody>
                    <a:bodyPr/>
                    <a:lstStyle/>
                    <a:p>
                      <a:pPr marL="0" marR="0" algn="ctr">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1.2%</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875" marR="25875"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439503364"/>
                  </a:ext>
                </a:extLst>
              </a:tr>
              <a:tr h="287752">
                <a:tc>
                  <a:txBody>
                    <a:bodyPr/>
                    <a:lstStyle/>
                    <a:p>
                      <a:pPr marL="274320" marR="0">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LAD</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25875" marT="0" marB="0" anchor="ctr">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60.1%</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875" marR="25875" marT="0" marB="0" anchor="ctr">
                    <a:solidFill>
                      <a:schemeClr val="bg1"/>
                    </a:solidFill>
                  </a:tcPr>
                </a:tc>
                <a:tc>
                  <a:txBody>
                    <a:bodyPr/>
                    <a:lstStyle/>
                    <a:p>
                      <a:pPr marL="0" marR="0" algn="ctr">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61.3%</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875" marR="25875"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10394880"/>
                  </a:ext>
                </a:extLst>
              </a:tr>
              <a:tr h="287752">
                <a:tc>
                  <a:txBody>
                    <a:bodyPr/>
                    <a:lstStyle/>
                    <a:p>
                      <a:pPr marL="274320" marR="0">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LCX</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25875" marT="0" marB="0" anchor="ctr">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12.8%</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875" marR="25875" marT="0" marB="0" anchor="ctr">
                    <a:solidFill>
                      <a:schemeClr val="bg1"/>
                    </a:solidFill>
                  </a:tcPr>
                </a:tc>
                <a:tc>
                  <a:txBody>
                    <a:bodyPr/>
                    <a:lstStyle/>
                    <a:p>
                      <a:pPr marL="0" marR="0" algn="ctr">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11.0%</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875" marR="25875"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924300831"/>
                  </a:ext>
                </a:extLst>
              </a:tr>
              <a:tr h="287752">
                <a:tc>
                  <a:txBody>
                    <a:bodyPr/>
                    <a:lstStyle/>
                    <a:p>
                      <a:pPr marL="274320" marR="0">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RCA</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25875" marT="0" marB="0" anchor="ctr">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26.3%</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875" marR="25875" marT="0" marB="0" anchor="ctr">
                    <a:solidFill>
                      <a:schemeClr val="bg1"/>
                    </a:solidFill>
                  </a:tcPr>
                </a:tc>
                <a:tc>
                  <a:txBody>
                    <a:bodyPr/>
                    <a:lstStyle/>
                    <a:p>
                      <a:pPr marL="0" marR="0" algn="ctr">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26.5%</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875" marR="25875"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9442686"/>
                  </a:ext>
                </a:extLst>
              </a:tr>
              <a:tr h="287752">
                <a:tc>
                  <a:txBody>
                    <a:bodyPr/>
                    <a:lstStyle/>
                    <a:p>
                      <a:pPr marL="0" marR="0">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Calcification</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25875" marT="0" marB="0" anchor="ctr">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 </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875" marR="25875" marT="0" marB="0" anchor="ctr">
                    <a:solidFill>
                      <a:schemeClr val="bg1"/>
                    </a:solidFill>
                  </a:tcPr>
                </a:tc>
                <a:tc>
                  <a:txBody>
                    <a:bodyPr/>
                    <a:lstStyle/>
                    <a:p>
                      <a:pPr marL="0" marR="0" algn="ctr">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 </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875" marR="25875"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552312818"/>
                  </a:ext>
                </a:extLst>
              </a:tr>
              <a:tr h="287752">
                <a:tc>
                  <a:txBody>
                    <a:bodyPr/>
                    <a:lstStyle/>
                    <a:p>
                      <a:pPr marL="274320" marR="0">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None / Mild</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25875" marT="0" marB="0" anchor="ctr">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1.0%</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875" marR="25875" marT="0" marB="0" anchor="ctr">
                    <a:solidFill>
                      <a:schemeClr val="bg1"/>
                    </a:solidFill>
                  </a:tcPr>
                </a:tc>
                <a:tc>
                  <a:txBody>
                    <a:bodyPr/>
                    <a:lstStyle/>
                    <a:p>
                      <a:pPr marL="0" marR="0" algn="ctr">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1.2%</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875" marR="25875"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767428661"/>
                  </a:ext>
                </a:extLst>
              </a:tr>
              <a:tr h="287752">
                <a:tc>
                  <a:txBody>
                    <a:bodyPr/>
                    <a:lstStyle/>
                    <a:p>
                      <a:pPr marL="274320" marR="0">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Moderate</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25875" marT="0" marB="0" anchor="ctr">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1.9%</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875" marR="25875" marT="0" marB="0" anchor="ctr">
                    <a:solidFill>
                      <a:schemeClr val="bg1"/>
                    </a:solidFill>
                  </a:tcPr>
                </a:tc>
                <a:tc>
                  <a:txBody>
                    <a:bodyPr/>
                    <a:lstStyle/>
                    <a:p>
                      <a:pPr marL="0" marR="0" algn="ctr">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1.8%</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875" marR="25875"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344073800"/>
                  </a:ext>
                </a:extLst>
              </a:tr>
              <a:tr h="287752">
                <a:tc>
                  <a:txBody>
                    <a:bodyPr/>
                    <a:lstStyle/>
                    <a:p>
                      <a:pPr marL="274320" marR="0">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Severe</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25875" marT="0" marB="0" anchor="ctr">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300"/>
                        </a:spcBef>
                        <a:spcAft>
                          <a:spcPts val="300"/>
                        </a:spcAft>
                      </a:pPr>
                      <a:r>
                        <a:rPr lang="en-US" sz="1800" b="1" kern="100" dirty="0">
                          <a:solidFill>
                            <a:srgbClr val="C00000"/>
                          </a:solidFill>
                          <a:effectLst/>
                          <a:latin typeface="Aptos" panose="020B0004020202020204" pitchFamily="34" charset="0"/>
                          <a:cs typeface="Arial" panose="020B0604020202020204" pitchFamily="34" charset="0"/>
                        </a:rPr>
                        <a:t>97.1%</a:t>
                      </a:r>
                      <a:endParaRPr lang="en-US" sz="1800" b="1" kern="100" dirty="0">
                        <a:solidFill>
                          <a:srgbClr val="C00000"/>
                        </a:solidFill>
                        <a:effectLst/>
                        <a:latin typeface="Aptos" panose="020B0004020202020204" pitchFamily="34" charset="0"/>
                        <a:ea typeface="Calibri" panose="020F0502020204030204" pitchFamily="34" charset="0"/>
                        <a:cs typeface="Arial" panose="020B0604020202020204" pitchFamily="34" charset="0"/>
                      </a:endParaRPr>
                    </a:p>
                  </a:txBody>
                  <a:tcPr marL="25875" marR="25875" marT="0" marB="0" anchor="ctr">
                    <a:solidFill>
                      <a:schemeClr val="bg1"/>
                    </a:solidFill>
                  </a:tcPr>
                </a:tc>
                <a:tc>
                  <a:txBody>
                    <a:bodyPr/>
                    <a:lstStyle/>
                    <a:p>
                      <a:pPr marL="0" marR="0" algn="ctr">
                        <a:spcBef>
                          <a:spcPts val="300"/>
                        </a:spcBef>
                        <a:spcAft>
                          <a:spcPts val="300"/>
                        </a:spcAft>
                      </a:pPr>
                      <a:r>
                        <a:rPr lang="en-US" sz="1800" b="1" kern="100" dirty="0">
                          <a:solidFill>
                            <a:srgbClr val="C00000"/>
                          </a:solidFill>
                          <a:effectLst/>
                          <a:latin typeface="Aptos" panose="020B0004020202020204" pitchFamily="34" charset="0"/>
                          <a:cs typeface="Arial" panose="020B0604020202020204" pitchFamily="34" charset="0"/>
                        </a:rPr>
                        <a:t>97.0%</a:t>
                      </a:r>
                      <a:endParaRPr lang="en-US" sz="1800" b="1" kern="100" dirty="0">
                        <a:solidFill>
                          <a:srgbClr val="C00000"/>
                        </a:solidFill>
                        <a:effectLst/>
                        <a:latin typeface="Aptos" panose="020B0004020202020204" pitchFamily="34" charset="0"/>
                        <a:ea typeface="Calibri" panose="020F0502020204030204" pitchFamily="34" charset="0"/>
                        <a:cs typeface="Arial" panose="020B0604020202020204" pitchFamily="34" charset="0"/>
                      </a:endParaRPr>
                    </a:p>
                  </a:txBody>
                  <a:tcPr marL="25875" marR="25875"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851655154"/>
                  </a:ext>
                </a:extLst>
              </a:tr>
              <a:tr h="287752">
                <a:tc>
                  <a:txBody>
                    <a:bodyPr/>
                    <a:lstStyle/>
                    <a:p>
                      <a:pPr marL="0" marR="0">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Bifurcation/trifurcation</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25875" marT="0" marB="0" anchor="ctr">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30.3%</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875" marR="25875" marT="0" marB="0" anchor="ctr">
                    <a:solidFill>
                      <a:schemeClr val="bg1"/>
                    </a:solidFill>
                  </a:tcPr>
                </a:tc>
                <a:tc>
                  <a:txBody>
                    <a:bodyPr/>
                    <a:lstStyle/>
                    <a:p>
                      <a:pPr marL="0" marR="0" algn="ctr">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32.2%</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875" marR="25875"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12711466"/>
                  </a:ext>
                </a:extLst>
              </a:tr>
              <a:tr h="287752">
                <a:tc>
                  <a:txBody>
                    <a:bodyPr/>
                    <a:lstStyle/>
                    <a:p>
                      <a:pPr marL="0" marR="0">
                        <a:spcBef>
                          <a:spcPts val="300"/>
                        </a:spcBef>
                        <a:spcAft>
                          <a:spcPts val="300"/>
                        </a:spcAft>
                      </a:pPr>
                      <a:r>
                        <a:rPr lang="en-US" sz="1800" u="sng" kern="100" dirty="0">
                          <a:solidFill>
                            <a:schemeClr val="tx1"/>
                          </a:solidFill>
                          <a:effectLst/>
                          <a:latin typeface="Aptos" panose="020B0004020202020204" pitchFamily="34" charset="0"/>
                          <a:ea typeface="Calibri" panose="020F0502020204030204" pitchFamily="34" charset="0"/>
                          <a:cs typeface="Arial" panose="020B0604020202020204" pitchFamily="34" charset="0"/>
                        </a:rPr>
                        <a:t>QCA</a:t>
                      </a:r>
                    </a:p>
                  </a:txBody>
                  <a:tcPr marR="25875" marT="0" marB="0" anchor="ctr">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300"/>
                        </a:spcBef>
                        <a:spcAft>
                          <a:spcPts val="300"/>
                        </a:spcAft>
                      </a:pP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875" marR="25875" marT="0" marB="0" anchor="ctr">
                    <a:solidFill>
                      <a:schemeClr val="bg1"/>
                    </a:solidFill>
                  </a:tcPr>
                </a:tc>
                <a:tc>
                  <a:txBody>
                    <a:bodyPr/>
                    <a:lstStyle/>
                    <a:p>
                      <a:pPr marL="0" marR="0" algn="ctr">
                        <a:spcBef>
                          <a:spcPts val="300"/>
                        </a:spcBef>
                        <a:spcAft>
                          <a:spcPts val="300"/>
                        </a:spcAft>
                      </a:pP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875" marR="25875"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93176553"/>
                  </a:ext>
                </a:extLst>
              </a:tr>
              <a:tr h="287752">
                <a:tc>
                  <a:txBody>
                    <a:bodyPr/>
                    <a:lstStyle/>
                    <a:p>
                      <a:pPr marL="0" marR="0">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Reference vessel diameter (mm)</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25875" marT="0" marB="0" anchor="ctr">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3.0 ± 0.5</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875" marR="25875" marT="0" marB="0" anchor="ctr">
                    <a:solidFill>
                      <a:schemeClr val="bg1"/>
                    </a:solidFill>
                  </a:tcPr>
                </a:tc>
                <a:tc>
                  <a:txBody>
                    <a:bodyPr/>
                    <a:lstStyle/>
                    <a:p>
                      <a:pPr marL="0" marR="0" algn="ctr">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2.9 ± 0.4</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875" marR="25875"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544889046"/>
                  </a:ext>
                </a:extLst>
              </a:tr>
              <a:tr h="287752">
                <a:tc>
                  <a:txBody>
                    <a:bodyPr/>
                    <a:lstStyle/>
                    <a:p>
                      <a:pPr marL="0" marR="0">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Minimal lumen diameter (mm)</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25875" marT="0" marB="0" anchor="ctr">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0.96 ± 0.35</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875" marR="25875" marT="0" marB="0" anchor="ctr">
                    <a:solidFill>
                      <a:schemeClr val="bg1"/>
                    </a:solidFill>
                  </a:tcPr>
                </a:tc>
                <a:tc>
                  <a:txBody>
                    <a:bodyPr/>
                    <a:lstStyle/>
                    <a:p>
                      <a:pPr marL="0" marR="0" algn="ctr">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0.95 ± 0.34</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875" marR="25875"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540930278"/>
                  </a:ext>
                </a:extLst>
              </a:tr>
              <a:tr h="287752">
                <a:tc>
                  <a:txBody>
                    <a:bodyPr/>
                    <a:lstStyle/>
                    <a:p>
                      <a:pPr marL="0" marR="0">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Percent diameter stenosis</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25875" marT="0" marB="0" anchor="ctr">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67.6 ± 10.7</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875" marR="25875" marT="0" marB="0" anchor="ctr">
                    <a:solidFill>
                      <a:schemeClr val="bg1"/>
                    </a:solidFill>
                  </a:tcPr>
                </a:tc>
                <a:tc>
                  <a:txBody>
                    <a:bodyPr/>
                    <a:lstStyle/>
                    <a:p>
                      <a:pPr marL="0" marR="0" algn="ctr">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67.4 ± 10.9</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875" marR="25875"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936769057"/>
                  </a:ext>
                </a:extLst>
              </a:tr>
              <a:tr h="287752">
                <a:tc>
                  <a:txBody>
                    <a:bodyPr/>
                    <a:lstStyle/>
                    <a:p>
                      <a:pPr marL="0" marR="0">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Lesion length (mm)</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25875" marT="0" marB="0" anchor="ctr">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28.9 ± 14.9</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875" marR="25875" marT="0" marB="0" anchor="ctr">
                    <a:solidFill>
                      <a:schemeClr val="bg1"/>
                    </a:solidFill>
                  </a:tcPr>
                </a:tc>
                <a:tc>
                  <a:txBody>
                    <a:bodyPr/>
                    <a:lstStyle/>
                    <a:p>
                      <a:pPr marL="0" marR="0" algn="ctr">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28.5 ± 15.3</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875" marR="25875"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88632093"/>
                  </a:ext>
                </a:extLst>
              </a:tr>
              <a:tr h="287752">
                <a:tc>
                  <a:txBody>
                    <a:bodyPr/>
                    <a:lstStyle/>
                    <a:p>
                      <a:pPr marL="0" marR="0">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Calcification length (mm)</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25875"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42.1 ± 20.2</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875" marR="25875" marT="0" marB="0" anchor="ctr">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800" kern="100" dirty="0">
                          <a:solidFill>
                            <a:schemeClr val="tx1"/>
                          </a:solidFill>
                          <a:effectLst/>
                          <a:latin typeface="Aptos" panose="020B0004020202020204" pitchFamily="34" charset="0"/>
                          <a:cs typeface="Arial" panose="020B0604020202020204" pitchFamily="34" charset="0"/>
                        </a:rPr>
                        <a:t>41.5 ± 19.6</a:t>
                      </a:r>
                      <a:endParaRPr lang="en-US" sz="18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875" marR="25875"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884416"/>
                  </a:ext>
                </a:extLst>
              </a:tr>
            </a:tbl>
          </a:graphicData>
        </a:graphic>
      </p:graphicFrame>
      <p:sp>
        <p:nvSpPr>
          <p:cNvPr id="6" name="TextBox 5">
            <a:extLst>
              <a:ext uri="{FF2B5EF4-FFF2-40B4-BE49-F238E27FC236}">
                <a16:creationId xmlns:a16="http://schemas.microsoft.com/office/drawing/2014/main" id="{97211123-D1EB-88CC-5672-82C58C7DC59E}"/>
              </a:ext>
            </a:extLst>
          </p:cNvPr>
          <p:cNvSpPr txBox="1"/>
          <p:nvPr/>
        </p:nvSpPr>
        <p:spPr>
          <a:xfrm>
            <a:off x="1800330" y="6428339"/>
            <a:ext cx="8591340" cy="246221"/>
          </a:xfrm>
          <a:prstGeom prst="rect">
            <a:avLst/>
          </a:prstGeom>
          <a:noFill/>
        </p:spPr>
        <p:txBody>
          <a:bodyPr wrap="square">
            <a:spAutoFit/>
          </a:bodyPr>
          <a:lstStyle/>
          <a:p>
            <a:pPr algn="ctr"/>
            <a:r>
              <a:rPr lang="en-US" sz="1000" dirty="0">
                <a:solidFill>
                  <a:schemeClr val="bg1"/>
                </a:solidFill>
                <a:effectLst/>
                <a:latin typeface="Aptos" panose="020B0004020202020204" pitchFamily="34" charset="0"/>
                <a:ea typeface="Calibri" panose="020F0502020204030204" pitchFamily="34" charset="0"/>
                <a:cs typeface="Arial" panose="020B0604020202020204" pitchFamily="34" charset="0"/>
              </a:rPr>
              <a:t>Note: Calcification length may be longer than lesion length due to extension of calcium beyond the stenotic lesion</a:t>
            </a:r>
            <a:endParaRPr lang="en-US" sz="1000" dirty="0">
              <a:solidFill>
                <a:schemeClr val="bg1"/>
              </a:solidFill>
              <a:latin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909754122"/>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17B1D-717B-06CD-1314-4A91CC142C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B3236D-D7D3-3C60-FF36-6EE28D66F176}"/>
              </a:ext>
            </a:extLst>
          </p:cNvPr>
          <p:cNvSpPr>
            <a:spLocks noGrp="1"/>
          </p:cNvSpPr>
          <p:nvPr>
            <p:ph type="title"/>
          </p:nvPr>
        </p:nvSpPr>
        <p:spPr>
          <a:xfrm>
            <a:off x="838200" y="-221018"/>
            <a:ext cx="10515600" cy="1325563"/>
          </a:xfrm>
        </p:spPr>
        <p:txBody>
          <a:bodyPr>
            <a:normAutofit/>
          </a:bodyPr>
          <a:lstStyle/>
          <a:p>
            <a:pPr algn="ctr"/>
            <a:r>
              <a:rPr lang="en-US" sz="3600" b="1" dirty="0">
                <a:latin typeface="Aptos" panose="020B0004020202020204" pitchFamily="34" charset="0"/>
              </a:rPr>
              <a:t>Procedural Characteristics</a:t>
            </a:r>
          </a:p>
        </p:txBody>
      </p:sp>
      <p:graphicFrame>
        <p:nvGraphicFramePr>
          <p:cNvPr id="3" name="Table 2">
            <a:extLst>
              <a:ext uri="{FF2B5EF4-FFF2-40B4-BE49-F238E27FC236}">
                <a16:creationId xmlns:a16="http://schemas.microsoft.com/office/drawing/2014/main" id="{6046C71E-0F91-2A0E-A423-671FCD911759}"/>
              </a:ext>
            </a:extLst>
          </p:cNvPr>
          <p:cNvGraphicFramePr>
            <a:graphicFrameLocks noGrp="1"/>
          </p:cNvGraphicFramePr>
          <p:nvPr/>
        </p:nvGraphicFramePr>
        <p:xfrm>
          <a:off x="934714" y="777779"/>
          <a:ext cx="10322573" cy="5154667"/>
        </p:xfrm>
        <a:graphic>
          <a:graphicData uri="http://schemas.openxmlformats.org/drawingml/2006/table">
            <a:tbl>
              <a:tblPr>
                <a:tableStyleId>{5C22544A-7EE6-4342-B048-85BDC9FD1C3A}</a:tableStyleId>
              </a:tblPr>
              <a:tblGrid>
                <a:gridCol w="4304679">
                  <a:extLst>
                    <a:ext uri="{9D8B030D-6E8A-4147-A177-3AD203B41FA5}">
                      <a16:colId xmlns:a16="http://schemas.microsoft.com/office/drawing/2014/main" val="3607365519"/>
                    </a:ext>
                  </a:extLst>
                </a:gridCol>
                <a:gridCol w="2404217">
                  <a:extLst>
                    <a:ext uri="{9D8B030D-6E8A-4147-A177-3AD203B41FA5}">
                      <a16:colId xmlns:a16="http://schemas.microsoft.com/office/drawing/2014/main" val="1270036023"/>
                    </a:ext>
                  </a:extLst>
                </a:gridCol>
                <a:gridCol w="2404217">
                  <a:extLst>
                    <a:ext uri="{9D8B030D-6E8A-4147-A177-3AD203B41FA5}">
                      <a16:colId xmlns:a16="http://schemas.microsoft.com/office/drawing/2014/main" val="1644090511"/>
                    </a:ext>
                  </a:extLst>
                </a:gridCol>
                <a:gridCol w="1209460">
                  <a:extLst>
                    <a:ext uri="{9D8B030D-6E8A-4147-A177-3AD203B41FA5}">
                      <a16:colId xmlns:a16="http://schemas.microsoft.com/office/drawing/2014/main" val="3412401616"/>
                    </a:ext>
                  </a:extLst>
                </a:gridCol>
              </a:tblGrid>
              <a:tr h="534682">
                <a:tc>
                  <a:txBody>
                    <a:bodyPr/>
                    <a:lstStyle/>
                    <a:p>
                      <a:pPr marL="0" marR="0" algn="ctr">
                        <a:lnSpc>
                          <a:spcPct val="107000"/>
                        </a:lnSpc>
                        <a:spcBef>
                          <a:spcPts val="480"/>
                        </a:spcBef>
                        <a:spcAft>
                          <a:spcPts val="480"/>
                        </a:spcAft>
                      </a:pPr>
                      <a:endParaRPr lang="en-US" sz="1800" b="1" dirty="0">
                        <a:solidFill>
                          <a:schemeClr val="bg1"/>
                        </a:solidFill>
                        <a:effectLst/>
                        <a:latin typeface="Aptos" panose="020B0004020202020204" pitchFamily="34" charset="0"/>
                        <a:ea typeface="Calibri" panose="020F0502020204030204" pitchFamily="34" charset="0"/>
                        <a:cs typeface="Arial" panose="020B0604020202020204" pitchFamily="34" charset="0"/>
                      </a:endParaRPr>
                    </a:p>
                  </a:txBody>
                  <a:tcPr marL="37409" marR="37409"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EBC"/>
                    </a:solidFill>
                  </a:tcPr>
                </a:tc>
                <a:tc>
                  <a:txBody>
                    <a:bodyPr/>
                    <a:lstStyle/>
                    <a:p>
                      <a:pPr marL="0" marR="0" algn="ctr">
                        <a:lnSpc>
                          <a:spcPct val="90000"/>
                        </a:lnSpc>
                        <a:spcBef>
                          <a:spcPts val="400"/>
                        </a:spcBef>
                        <a:spcAft>
                          <a:spcPts val="0"/>
                        </a:spcAft>
                      </a:pPr>
                      <a:r>
                        <a:rPr lang="en-US" sz="1800" b="0" dirty="0">
                          <a:solidFill>
                            <a:schemeClr val="bg1"/>
                          </a:solidFill>
                          <a:effectLst/>
                          <a:latin typeface="Aptos" panose="020B0004020202020204" pitchFamily="34" charset="0"/>
                          <a:cs typeface="Arial" panose="020B0604020202020204" pitchFamily="34" charset="0"/>
                        </a:rPr>
                        <a:t>Orbital Atherectomy </a:t>
                      </a:r>
                      <a:r>
                        <a:rPr lang="en-US" sz="1800" b="0" i="0" dirty="0">
                          <a:solidFill>
                            <a:schemeClr val="bg1"/>
                          </a:solidFill>
                          <a:effectLst/>
                          <a:latin typeface="Aptos" panose="020B0004020202020204" pitchFamily="34" charset="0"/>
                          <a:ea typeface="Calibri" panose="020F0502020204030204" pitchFamily="34" charset="0"/>
                          <a:cs typeface="Arial" panose="020B0604020202020204" pitchFamily="34" charset="0"/>
                        </a:rPr>
                        <a:t>(n=1008)</a:t>
                      </a:r>
                    </a:p>
                  </a:txBody>
                  <a:tcPr marL="25911" marR="25911" marT="1828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EBC"/>
                    </a:solidFill>
                  </a:tcPr>
                </a:tc>
                <a:tc>
                  <a:txBody>
                    <a:bodyPr/>
                    <a:lstStyle/>
                    <a:p>
                      <a:pPr marL="0" marR="0" algn="ctr">
                        <a:lnSpc>
                          <a:spcPct val="90000"/>
                        </a:lnSpc>
                        <a:spcBef>
                          <a:spcPts val="400"/>
                        </a:spcBef>
                        <a:spcAft>
                          <a:spcPts val="0"/>
                        </a:spcAft>
                      </a:pPr>
                      <a:r>
                        <a:rPr lang="en-US" sz="1800" b="0" dirty="0">
                          <a:solidFill>
                            <a:schemeClr val="bg1"/>
                          </a:solidFill>
                          <a:effectLst/>
                          <a:latin typeface="Aptos" panose="020B0004020202020204" pitchFamily="34" charset="0"/>
                          <a:cs typeface="Arial" panose="020B0604020202020204" pitchFamily="34" charset="0"/>
                        </a:rPr>
                        <a:t>Balloon Angioplasty </a:t>
                      </a:r>
                      <a:r>
                        <a:rPr lang="en-US" sz="1800" b="0" i="0" dirty="0">
                          <a:solidFill>
                            <a:schemeClr val="bg1"/>
                          </a:solidFill>
                          <a:effectLst/>
                          <a:latin typeface="Aptos" panose="020B0004020202020204" pitchFamily="34" charset="0"/>
                          <a:ea typeface="Calibri" panose="020F0502020204030204" pitchFamily="34" charset="0"/>
                          <a:cs typeface="Arial" panose="020B0604020202020204" pitchFamily="34" charset="0"/>
                        </a:rPr>
                        <a:t>(n=997)</a:t>
                      </a:r>
                    </a:p>
                  </a:txBody>
                  <a:tcPr marL="25911" marR="25911" marT="1828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EBC"/>
                    </a:solidFill>
                  </a:tcPr>
                </a:tc>
                <a:tc>
                  <a:txBody>
                    <a:bodyPr/>
                    <a:lstStyle/>
                    <a:p>
                      <a:pPr marL="0" marR="0" algn="ctr">
                        <a:lnSpc>
                          <a:spcPct val="107000"/>
                        </a:lnSpc>
                        <a:spcBef>
                          <a:spcPts val="480"/>
                        </a:spcBef>
                        <a:spcAft>
                          <a:spcPts val="480"/>
                        </a:spcAft>
                      </a:pPr>
                      <a:r>
                        <a:rPr lang="en-US" sz="1800" b="0" i="1" dirty="0">
                          <a:solidFill>
                            <a:schemeClr val="bg1"/>
                          </a:solidFill>
                          <a:effectLst/>
                          <a:latin typeface="Aptos" panose="020B0004020202020204" pitchFamily="34" charset="0"/>
                          <a:cs typeface="Arial" panose="020B0604020202020204" pitchFamily="34" charset="0"/>
                        </a:rPr>
                        <a:t>p</a:t>
                      </a:r>
                      <a:endParaRPr lang="en-US" sz="1800" b="0" i="1" baseline="30000" dirty="0">
                        <a:solidFill>
                          <a:schemeClr val="bg1"/>
                        </a:solidFill>
                        <a:effectLst/>
                        <a:latin typeface="Aptos" panose="020B0004020202020204" pitchFamily="34" charset="0"/>
                        <a:ea typeface="Calibri" panose="020F0502020204030204" pitchFamily="34" charset="0"/>
                        <a:cs typeface="Arial" panose="020B0604020202020204" pitchFamily="34" charset="0"/>
                      </a:endParaRPr>
                    </a:p>
                  </a:txBody>
                  <a:tcPr marL="37409" marR="37409"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EBC"/>
                    </a:solidFill>
                  </a:tcPr>
                </a:tc>
                <a:extLst>
                  <a:ext uri="{0D108BD9-81ED-4DB2-BD59-A6C34878D82A}">
                    <a16:rowId xmlns:a16="http://schemas.microsoft.com/office/drawing/2014/main" val="219378051"/>
                  </a:ext>
                </a:extLst>
              </a:tr>
              <a:tr h="307999">
                <a:tc>
                  <a:txBody>
                    <a:bodyPr/>
                    <a:lstStyle/>
                    <a:p>
                      <a:pPr marL="0" marR="0">
                        <a:lnSpc>
                          <a:spcPct val="107000"/>
                        </a:lnSpc>
                        <a:spcBef>
                          <a:spcPts val="480"/>
                        </a:spcBef>
                        <a:spcAft>
                          <a:spcPts val="480"/>
                        </a:spcAft>
                      </a:pPr>
                      <a:r>
                        <a:rPr lang="en-US" sz="1800" dirty="0">
                          <a:solidFill>
                            <a:schemeClr val="tx1"/>
                          </a:solidFill>
                          <a:effectLst/>
                          <a:latin typeface="Aptos" panose="020B0004020202020204" pitchFamily="34" charset="0"/>
                          <a:cs typeface="Arial" panose="020B0604020202020204" pitchFamily="34" charset="0"/>
                        </a:rPr>
                        <a:t>Number of target lesions treated</a:t>
                      </a:r>
                      <a:endPar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37409"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480"/>
                        </a:spcBef>
                        <a:spcAft>
                          <a:spcPts val="480"/>
                        </a:spcAft>
                      </a:pPr>
                      <a:r>
                        <a:rPr lang="en-US" sz="1800" dirty="0">
                          <a:solidFill>
                            <a:schemeClr val="tx1"/>
                          </a:solidFill>
                          <a:effectLst/>
                          <a:latin typeface="Aptos" panose="020B0004020202020204" pitchFamily="34" charset="0"/>
                          <a:cs typeface="Arial" panose="020B0604020202020204" pitchFamily="34" charset="0"/>
                        </a:rPr>
                        <a:t>1.2 ± 0.5</a:t>
                      </a:r>
                      <a:endPar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7409" marR="37409" marT="0" marB="0" anchor="ctr">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480"/>
                        </a:spcBef>
                        <a:spcAft>
                          <a:spcPts val="480"/>
                        </a:spcAft>
                      </a:pPr>
                      <a:r>
                        <a:rPr lang="en-US" sz="1800">
                          <a:solidFill>
                            <a:schemeClr val="tx1"/>
                          </a:solidFill>
                          <a:effectLst/>
                          <a:latin typeface="Aptos" panose="020B0004020202020204" pitchFamily="34" charset="0"/>
                          <a:cs typeface="Arial" panose="020B0604020202020204" pitchFamily="34" charset="0"/>
                        </a:rPr>
                        <a:t>1.2 ± 0.5</a:t>
                      </a:r>
                      <a:endParaRPr lang="en-US" sz="180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7409" marR="37409" marT="0" marB="0" anchor="ctr">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480"/>
                        </a:spcBef>
                        <a:spcAft>
                          <a:spcPts val="480"/>
                        </a:spcAft>
                      </a:pPr>
                      <a:r>
                        <a:rPr lang="en-US" sz="1800" dirty="0">
                          <a:solidFill>
                            <a:schemeClr val="tx1"/>
                          </a:solidFill>
                          <a:effectLst/>
                          <a:latin typeface="Aptos" panose="020B0004020202020204" pitchFamily="34" charset="0"/>
                          <a:cs typeface="Arial" panose="020B0604020202020204" pitchFamily="34" charset="0"/>
                        </a:rPr>
                        <a:t>0.44</a:t>
                      </a:r>
                      <a:endPar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7409" marR="37409"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013688008"/>
                  </a:ext>
                </a:extLst>
              </a:tr>
              <a:tr h="307999">
                <a:tc>
                  <a:txBody>
                    <a:bodyPr/>
                    <a:lstStyle/>
                    <a:p>
                      <a:pPr marL="0" marR="0">
                        <a:lnSpc>
                          <a:spcPct val="107000"/>
                        </a:lnSpc>
                        <a:spcBef>
                          <a:spcPts val="480"/>
                        </a:spcBef>
                        <a:spcAft>
                          <a:spcPts val="480"/>
                        </a:spcAft>
                      </a:pPr>
                      <a:r>
                        <a:rPr lang="en-US" sz="1800" dirty="0">
                          <a:solidFill>
                            <a:schemeClr val="tx1"/>
                          </a:solidFill>
                          <a:effectLst/>
                          <a:latin typeface="Aptos" panose="020B0004020202020204" pitchFamily="34" charset="0"/>
                          <a:cs typeface="Arial" panose="020B0604020202020204" pitchFamily="34" charset="0"/>
                        </a:rPr>
                        <a:t>Femoral access site (</a:t>
                      </a:r>
                      <a:r>
                        <a:rPr lang="en-US" sz="1800" baseline="0" dirty="0">
                          <a:solidFill>
                            <a:schemeClr val="tx1"/>
                          </a:solidFill>
                          <a:effectLst/>
                          <a:latin typeface="Aptos" panose="020B0004020202020204" pitchFamily="34" charset="0"/>
                          <a:cs typeface="Arial" panose="020B0604020202020204" pitchFamily="34" charset="0"/>
                        </a:rPr>
                        <a:t>any)</a:t>
                      </a:r>
                      <a:r>
                        <a:rPr lang="en-US" sz="1800" baseline="30000" dirty="0">
                          <a:solidFill>
                            <a:schemeClr val="tx1"/>
                          </a:solidFill>
                          <a:effectLst/>
                          <a:latin typeface="Aptos" panose="020B0004020202020204" pitchFamily="34" charset="0"/>
                          <a:cs typeface="Arial" panose="020B0604020202020204" pitchFamily="34" charset="0"/>
                        </a:rPr>
                        <a:t>#</a:t>
                      </a:r>
                      <a:endParaRPr lang="en-US" sz="1800" baseline="300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37409"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480"/>
                        </a:spcBef>
                        <a:spcAft>
                          <a:spcPts val="480"/>
                        </a:spcAft>
                      </a:pPr>
                      <a:r>
                        <a:rPr lang="en-US" sz="1800" dirty="0">
                          <a:solidFill>
                            <a:schemeClr val="tx1"/>
                          </a:solidFill>
                          <a:effectLst/>
                          <a:latin typeface="Aptos" panose="020B0004020202020204" pitchFamily="34" charset="0"/>
                          <a:cs typeface="Arial" panose="020B0604020202020204" pitchFamily="34" charset="0"/>
                        </a:rPr>
                        <a:t>47.6%</a:t>
                      </a:r>
                      <a:endPar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7409" marR="37409" marT="0" marB="0" anchor="ctr">
                    <a:noFill/>
                  </a:tcPr>
                </a:tc>
                <a:tc>
                  <a:txBody>
                    <a:bodyPr/>
                    <a:lstStyle/>
                    <a:p>
                      <a:pPr marL="0" marR="0" algn="ctr">
                        <a:lnSpc>
                          <a:spcPct val="107000"/>
                        </a:lnSpc>
                        <a:spcBef>
                          <a:spcPts val="480"/>
                        </a:spcBef>
                        <a:spcAft>
                          <a:spcPts val="480"/>
                        </a:spcAft>
                      </a:pPr>
                      <a:r>
                        <a:rPr lang="en-US" sz="1800" dirty="0">
                          <a:solidFill>
                            <a:schemeClr val="tx1"/>
                          </a:solidFill>
                          <a:effectLst/>
                          <a:latin typeface="Aptos" panose="020B0004020202020204" pitchFamily="34" charset="0"/>
                          <a:cs typeface="Arial" panose="020B0604020202020204" pitchFamily="34" charset="0"/>
                        </a:rPr>
                        <a:t>46.6%</a:t>
                      </a:r>
                      <a:endPar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7409" marR="37409" marT="0" marB="0" anchor="ctr">
                    <a:noFill/>
                  </a:tcPr>
                </a:tc>
                <a:tc>
                  <a:txBody>
                    <a:bodyPr/>
                    <a:lstStyle/>
                    <a:p>
                      <a:pPr marL="0" marR="0" lvl="0" indent="0" algn="ctr" defTabSz="914400" rtl="0" eaLnBrk="1" fontAlgn="auto" latinLnBrk="0" hangingPunct="1">
                        <a:lnSpc>
                          <a:spcPct val="107000"/>
                        </a:lnSpc>
                        <a:spcBef>
                          <a:spcPts val="480"/>
                        </a:spcBef>
                        <a:spcAft>
                          <a:spcPts val="480"/>
                        </a:spcAft>
                        <a:buClrTx/>
                        <a:buSzTx/>
                        <a:buFontTx/>
                        <a:buNone/>
                        <a:tabLst/>
                        <a:defRPr/>
                      </a:pPr>
                      <a:r>
                        <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rPr>
                        <a:t>0.66</a:t>
                      </a:r>
                    </a:p>
                  </a:txBody>
                  <a:tcPr marL="37409" marR="37409"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160579585"/>
                  </a:ext>
                </a:extLst>
              </a:tr>
              <a:tr h="307999">
                <a:tc>
                  <a:txBody>
                    <a:bodyPr/>
                    <a:lstStyle/>
                    <a:p>
                      <a:pPr marL="0" marR="0">
                        <a:lnSpc>
                          <a:spcPct val="107000"/>
                        </a:lnSpc>
                        <a:spcBef>
                          <a:spcPts val="480"/>
                        </a:spcBef>
                        <a:spcAft>
                          <a:spcPts val="480"/>
                        </a:spcAft>
                      </a:pPr>
                      <a:r>
                        <a:rPr lang="en-US" sz="1800" dirty="0">
                          <a:solidFill>
                            <a:schemeClr val="tx1"/>
                          </a:solidFill>
                          <a:effectLst/>
                          <a:latin typeface="Aptos" panose="020B0004020202020204" pitchFamily="34" charset="0"/>
                          <a:cs typeface="Arial" panose="020B0604020202020204" pitchFamily="34" charset="0"/>
                        </a:rPr>
                        <a:t>Hemodynamic support</a:t>
                      </a:r>
                      <a:endPar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37409"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480"/>
                        </a:spcBef>
                        <a:spcAft>
                          <a:spcPts val="480"/>
                        </a:spcAft>
                      </a:pPr>
                      <a:r>
                        <a:rPr lang="en-US" sz="1800" dirty="0">
                          <a:solidFill>
                            <a:schemeClr val="tx1"/>
                          </a:solidFill>
                          <a:effectLst/>
                          <a:latin typeface="Aptos" panose="020B0004020202020204" pitchFamily="34" charset="0"/>
                          <a:cs typeface="Arial" panose="020B0604020202020204" pitchFamily="34" charset="0"/>
                        </a:rPr>
                        <a:t>0.8%</a:t>
                      </a:r>
                      <a:endPar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7409" marR="37409" marT="0" marB="0" anchor="ctr">
                    <a:noFill/>
                  </a:tcPr>
                </a:tc>
                <a:tc>
                  <a:txBody>
                    <a:bodyPr/>
                    <a:lstStyle/>
                    <a:p>
                      <a:pPr marL="0" marR="0" algn="ctr">
                        <a:lnSpc>
                          <a:spcPct val="107000"/>
                        </a:lnSpc>
                        <a:spcBef>
                          <a:spcPts val="480"/>
                        </a:spcBef>
                        <a:spcAft>
                          <a:spcPts val="480"/>
                        </a:spcAft>
                      </a:pPr>
                      <a:r>
                        <a:rPr lang="en-US" sz="1800" dirty="0">
                          <a:solidFill>
                            <a:schemeClr val="tx1"/>
                          </a:solidFill>
                          <a:effectLst/>
                          <a:latin typeface="Aptos" panose="020B0004020202020204" pitchFamily="34" charset="0"/>
                          <a:cs typeface="Arial" panose="020B0604020202020204" pitchFamily="34" charset="0"/>
                        </a:rPr>
                        <a:t>0.7%</a:t>
                      </a:r>
                      <a:endPar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7409" marR="37409" marT="0" marB="0" anchor="ctr">
                    <a:noFill/>
                  </a:tcPr>
                </a:tc>
                <a:tc>
                  <a:txBody>
                    <a:bodyPr/>
                    <a:lstStyle/>
                    <a:p>
                      <a:pPr marL="0" marR="0" algn="ctr">
                        <a:lnSpc>
                          <a:spcPct val="107000"/>
                        </a:lnSpc>
                        <a:spcBef>
                          <a:spcPts val="480"/>
                        </a:spcBef>
                        <a:spcAft>
                          <a:spcPts val="480"/>
                        </a:spcAft>
                      </a:pPr>
                      <a:r>
                        <a:rPr lang="en-US" sz="1800" dirty="0">
                          <a:solidFill>
                            <a:schemeClr val="tx1"/>
                          </a:solidFill>
                          <a:effectLst/>
                          <a:latin typeface="Aptos" panose="020B0004020202020204" pitchFamily="34" charset="0"/>
                          <a:cs typeface="Arial" panose="020B0604020202020204" pitchFamily="34" charset="0"/>
                        </a:rPr>
                        <a:t>0.81</a:t>
                      </a:r>
                      <a:endPar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7409" marR="37409"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036687549"/>
                  </a:ext>
                </a:extLst>
              </a:tr>
              <a:tr h="307999">
                <a:tc>
                  <a:txBody>
                    <a:bodyPr/>
                    <a:lstStyle/>
                    <a:p>
                      <a:pPr marL="0" marR="0">
                        <a:lnSpc>
                          <a:spcPct val="107000"/>
                        </a:lnSpc>
                        <a:spcBef>
                          <a:spcPts val="480"/>
                        </a:spcBef>
                        <a:spcAft>
                          <a:spcPts val="480"/>
                        </a:spcAft>
                      </a:pPr>
                      <a:r>
                        <a:rPr lang="en-US" sz="1800" dirty="0">
                          <a:solidFill>
                            <a:schemeClr val="tx1"/>
                          </a:solidFill>
                          <a:effectLst/>
                          <a:latin typeface="Aptos" panose="020B0004020202020204" pitchFamily="34" charset="0"/>
                          <a:cs typeface="Arial" panose="020B0604020202020204" pitchFamily="34" charset="0"/>
                        </a:rPr>
                        <a:t>Temporary pacemaker*</a:t>
                      </a:r>
                      <a:endPar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37409"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480"/>
                        </a:spcBef>
                        <a:spcAft>
                          <a:spcPts val="480"/>
                        </a:spcAft>
                      </a:pPr>
                      <a:r>
                        <a:rPr lang="en-US" sz="1800" dirty="0">
                          <a:solidFill>
                            <a:schemeClr val="tx1"/>
                          </a:solidFill>
                          <a:effectLst/>
                          <a:latin typeface="Aptos" panose="020B0004020202020204" pitchFamily="34" charset="0"/>
                          <a:cs typeface="Arial" panose="020B0604020202020204" pitchFamily="34" charset="0"/>
                        </a:rPr>
                        <a:t>4.5%</a:t>
                      </a:r>
                      <a:endPar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7409" marR="37409" marT="0" marB="0" anchor="ctr">
                    <a:noFill/>
                  </a:tcPr>
                </a:tc>
                <a:tc>
                  <a:txBody>
                    <a:bodyPr/>
                    <a:lstStyle/>
                    <a:p>
                      <a:pPr marL="0" marR="0" algn="ctr">
                        <a:lnSpc>
                          <a:spcPct val="107000"/>
                        </a:lnSpc>
                        <a:spcBef>
                          <a:spcPts val="480"/>
                        </a:spcBef>
                        <a:spcAft>
                          <a:spcPts val="480"/>
                        </a:spcAft>
                      </a:pPr>
                      <a:r>
                        <a:rPr lang="en-US" sz="1800" dirty="0">
                          <a:solidFill>
                            <a:schemeClr val="tx1"/>
                          </a:solidFill>
                          <a:effectLst/>
                          <a:latin typeface="Aptos" panose="020B0004020202020204" pitchFamily="34" charset="0"/>
                          <a:cs typeface="Arial" panose="020B0604020202020204" pitchFamily="34" charset="0"/>
                        </a:rPr>
                        <a:t>1.9%</a:t>
                      </a:r>
                      <a:endPar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7409" marR="37409" marT="0" marB="0" anchor="ctr">
                    <a:noFill/>
                  </a:tcPr>
                </a:tc>
                <a:tc>
                  <a:txBody>
                    <a:bodyPr/>
                    <a:lstStyle/>
                    <a:p>
                      <a:pPr marL="0" marR="0" algn="ctr">
                        <a:lnSpc>
                          <a:spcPct val="107000"/>
                        </a:lnSpc>
                        <a:spcBef>
                          <a:spcPts val="480"/>
                        </a:spcBef>
                        <a:spcAft>
                          <a:spcPts val="480"/>
                        </a:spcAft>
                      </a:pPr>
                      <a:r>
                        <a:rPr lang="en-US" sz="1800" dirty="0">
                          <a:solidFill>
                            <a:srgbClr val="C00000"/>
                          </a:solidFill>
                          <a:effectLst/>
                          <a:latin typeface="Aptos" panose="020B0004020202020204" pitchFamily="34" charset="0"/>
                          <a:cs typeface="Arial" panose="020B0604020202020204" pitchFamily="34" charset="0"/>
                        </a:rPr>
                        <a:t>0.001</a:t>
                      </a:r>
                      <a:endParaRPr lang="en-US" sz="1800" dirty="0">
                        <a:solidFill>
                          <a:srgbClr val="C00000"/>
                        </a:solidFill>
                        <a:effectLst/>
                        <a:latin typeface="Aptos" panose="020B0004020202020204" pitchFamily="34" charset="0"/>
                        <a:ea typeface="Calibri" panose="020F0502020204030204" pitchFamily="34" charset="0"/>
                        <a:cs typeface="Arial" panose="020B0604020202020204" pitchFamily="34" charset="0"/>
                      </a:endParaRPr>
                    </a:p>
                  </a:txBody>
                  <a:tcPr marL="37409" marR="37409"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184476156"/>
                  </a:ext>
                </a:extLst>
              </a:tr>
              <a:tr h="307999">
                <a:tc>
                  <a:txBody>
                    <a:bodyPr/>
                    <a:lstStyle/>
                    <a:p>
                      <a:pPr marL="0" marR="0">
                        <a:lnSpc>
                          <a:spcPct val="107000"/>
                        </a:lnSpc>
                        <a:spcBef>
                          <a:spcPts val="480"/>
                        </a:spcBef>
                        <a:spcAft>
                          <a:spcPts val="480"/>
                        </a:spcAft>
                      </a:pPr>
                      <a:r>
                        <a:rPr lang="en-US" sz="1800" dirty="0">
                          <a:solidFill>
                            <a:schemeClr val="tx1"/>
                          </a:solidFill>
                          <a:effectLst/>
                          <a:latin typeface="Aptos" panose="020B0004020202020204" pitchFamily="34" charset="0"/>
                          <a:cs typeface="Arial" panose="020B0604020202020204" pitchFamily="34" charset="0"/>
                        </a:rPr>
                        <a:t>Guide extension catheter used</a:t>
                      </a:r>
                      <a:endPar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37409"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480"/>
                        </a:spcBef>
                        <a:spcAft>
                          <a:spcPts val="480"/>
                        </a:spcAft>
                      </a:pPr>
                      <a:r>
                        <a:rPr lang="en-US" sz="1800" dirty="0">
                          <a:solidFill>
                            <a:schemeClr val="tx1"/>
                          </a:solidFill>
                          <a:effectLst/>
                          <a:latin typeface="Aptos" panose="020B0004020202020204" pitchFamily="34" charset="0"/>
                          <a:cs typeface="Arial" panose="020B0604020202020204" pitchFamily="34" charset="0"/>
                        </a:rPr>
                        <a:t>21.4%</a:t>
                      </a:r>
                      <a:endPar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7409" marR="37409" marT="0" marB="0" anchor="ctr">
                    <a:noFill/>
                  </a:tcPr>
                </a:tc>
                <a:tc>
                  <a:txBody>
                    <a:bodyPr/>
                    <a:lstStyle/>
                    <a:p>
                      <a:pPr marL="0" marR="0" algn="ctr">
                        <a:lnSpc>
                          <a:spcPct val="107000"/>
                        </a:lnSpc>
                        <a:spcBef>
                          <a:spcPts val="480"/>
                        </a:spcBef>
                        <a:spcAft>
                          <a:spcPts val="480"/>
                        </a:spcAft>
                      </a:pPr>
                      <a:r>
                        <a:rPr lang="en-US" sz="1800" dirty="0">
                          <a:solidFill>
                            <a:schemeClr val="tx1"/>
                          </a:solidFill>
                          <a:effectLst/>
                          <a:latin typeface="Aptos" panose="020B0004020202020204" pitchFamily="34" charset="0"/>
                          <a:cs typeface="Arial" panose="020B0604020202020204" pitchFamily="34" charset="0"/>
                        </a:rPr>
                        <a:t>22.3%</a:t>
                      </a:r>
                      <a:endPar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7409" marR="37409" marT="0" marB="0" anchor="ctr">
                    <a:noFill/>
                  </a:tcPr>
                </a:tc>
                <a:tc>
                  <a:txBody>
                    <a:bodyPr/>
                    <a:lstStyle/>
                    <a:p>
                      <a:pPr marL="0" marR="0" algn="ctr">
                        <a:lnSpc>
                          <a:spcPct val="107000"/>
                        </a:lnSpc>
                        <a:spcBef>
                          <a:spcPts val="480"/>
                        </a:spcBef>
                        <a:spcAft>
                          <a:spcPts val="480"/>
                        </a:spcAft>
                      </a:pPr>
                      <a:r>
                        <a:rPr lang="en-US" sz="1800" dirty="0">
                          <a:solidFill>
                            <a:schemeClr val="tx1"/>
                          </a:solidFill>
                          <a:effectLst/>
                          <a:latin typeface="Aptos" panose="020B0004020202020204" pitchFamily="34" charset="0"/>
                          <a:cs typeface="Arial" panose="020B0604020202020204" pitchFamily="34" charset="0"/>
                        </a:rPr>
                        <a:t>0.65</a:t>
                      </a:r>
                      <a:endPar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7409" marR="37409"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844888840"/>
                  </a:ext>
                </a:extLst>
              </a:tr>
              <a:tr h="307999">
                <a:tc>
                  <a:txBody>
                    <a:bodyPr/>
                    <a:lstStyle/>
                    <a:p>
                      <a:pPr marL="0" marR="0">
                        <a:lnSpc>
                          <a:spcPct val="107000"/>
                        </a:lnSpc>
                        <a:spcBef>
                          <a:spcPts val="480"/>
                        </a:spcBef>
                        <a:spcAft>
                          <a:spcPts val="480"/>
                        </a:spcAft>
                      </a:pPr>
                      <a:r>
                        <a:rPr lang="en-US" sz="1800" dirty="0">
                          <a:solidFill>
                            <a:schemeClr val="tx1"/>
                          </a:solidFill>
                          <a:effectLst/>
                          <a:latin typeface="Aptos" panose="020B0004020202020204" pitchFamily="34" charset="0"/>
                          <a:cs typeface="Arial" panose="020B0604020202020204" pitchFamily="34" charset="0"/>
                        </a:rPr>
                        <a:t>Number of guide wires used</a:t>
                      </a:r>
                      <a:endPar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37409"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480"/>
                        </a:spcBef>
                        <a:spcAft>
                          <a:spcPts val="480"/>
                        </a:spcAft>
                      </a:pPr>
                      <a:r>
                        <a:rPr lang="en-US" sz="1800" dirty="0">
                          <a:solidFill>
                            <a:schemeClr val="tx1"/>
                          </a:solidFill>
                          <a:effectLst/>
                          <a:latin typeface="Aptos" panose="020B0004020202020204" pitchFamily="34" charset="0"/>
                          <a:cs typeface="Arial" panose="020B0604020202020204" pitchFamily="34" charset="0"/>
                        </a:rPr>
                        <a:t>2.7 ± 1.4</a:t>
                      </a:r>
                      <a:endPar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7409" marR="37409" marT="0" marB="0" anchor="ctr">
                    <a:noFill/>
                  </a:tcPr>
                </a:tc>
                <a:tc>
                  <a:txBody>
                    <a:bodyPr/>
                    <a:lstStyle/>
                    <a:p>
                      <a:pPr marL="0" marR="0" algn="ctr">
                        <a:lnSpc>
                          <a:spcPct val="107000"/>
                        </a:lnSpc>
                        <a:spcBef>
                          <a:spcPts val="480"/>
                        </a:spcBef>
                        <a:spcAft>
                          <a:spcPts val="480"/>
                        </a:spcAft>
                      </a:pPr>
                      <a:r>
                        <a:rPr lang="en-US" sz="1800" dirty="0">
                          <a:solidFill>
                            <a:schemeClr val="tx1"/>
                          </a:solidFill>
                          <a:effectLst/>
                          <a:latin typeface="Aptos" panose="020B0004020202020204" pitchFamily="34" charset="0"/>
                          <a:cs typeface="Arial" panose="020B0604020202020204" pitchFamily="34" charset="0"/>
                        </a:rPr>
                        <a:t>2.2 ± 1.4</a:t>
                      </a:r>
                      <a:endPar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7409" marR="37409" marT="0" marB="0" anchor="ctr">
                    <a:noFill/>
                  </a:tcPr>
                </a:tc>
                <a:tc>
                  <a:txBody>
                    <a:bodyPr/>
                    <a:lstStyle/>
                    <a:p>
                      <a:pPr marL="0" marR="0" algn="ctr">
                        <a:lnSpc>
                          <a:spcPct val="107000"/>
                        </a:lnSpc>
                        <a:spcBef>
                          <a:spcPts val="480"/>
                        </a:spcBef>
                        <a:spcAft>
                          <a:spcPts val="480"/>
                        </a:spcAft>
                      </a:pPr>
                      <a:r>
                        <a:rPr lang="en-US" sz="1800" dirty="0">
                          <a:solidFill>
                            <a:srgbClr val="C00000"/>
                          </a:solidFill>
                          <a:effectLst/>
                          <a:latin typeface="Aptos" panose="020B0004020202020204" pitchFamily="34" charset="0"/>
                          <a:cs typeface="Arial" panose="020B0604020202020204" pitchFamily="34" charset="0"/>
                        </a:rPr>
                        <a:t>&lt;0.001</a:t>
                      </a:r>
                      <a:endParaRPr lang="en-US" sz="1800" dirty="0">
                        <a:solidFill>
                          <a:srgbClr val="C00000"/>
                        </a:solidFill>
                        <a:effectLst/>
                        <a:latin typeface="Aptos" panose="020B0004020202020204" pitchFamily="34" charset="0"/>
                        <a:ea typeface="Calibri" panose="020F0502020204030204" pitchFamily="34" charset="0"/>
                        <a:cs typeface="Arial" panose="020B0604020202020204" pitchFamily="34" charset="0"/>
                      </a:endParaRPr>
                    </a:p>
                  </a:txBody>
                  <a:tcPr marL="37409" marR="37409"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195423549"/>
                  </a:ext>
                </a:extLst>
              </a:tr>
              <a:tr h="307999">
                <a:tc>
                  <a:txBody>
                    <a:bodyPr/>
                    <a:lstStyle/>
                    <a:p>
                      <a:pPr marL="0" marR="0">
                        <a:lnSpc>
                          <a:spcPct val="107000"/>
                        </a:lnSpc>
                        <a:spcBef>
                          <a:spcPts val="480"/>
                        </a:spcBef>
                        <a:spcAft>
                          <a:spcPts val="480"/>
                        </a:spcAft>
                      </a:pPr>
                      <a:r>
                        <a:rPr lang="en-US" sz="1800" dirty="0">
                          <a:solidFill>
                            <a:schemeClr val="tx1"/>
                          </a:solidFill>
                          <a:effectLst/>
                          <a:latin typeface="Aptos" panose="020B0004020202020204" pitchFamily="34" charset="0"/>
                          <a:cs typeface="Arial" panose="020B0604020202020204" pitchFamily="34" charset="0"/>
                        </a:rPr>
                        <a:t>Microcatheter or OTW balloon used</a:t>
                      </a:r>
                      <a:endPar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37409"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480"/>
                        </a:spcBef>
                        <a:spcAft>
                          <a:spcPts val="480"/>
                        </a:spcAft>
                      </a:pPr>
                      <a:r>
                        <a:rPr lang="en-US" sz="1800" dirty="0">
                          <a:solidFill>
                            <a:schemeClr val="tx1"/>
                          </a:solidFill>
                          <a:effectLst/>
                          <a:latin typeface="Aptos" panose="020B0004020202020204" pitchFamily="34" charset="0"/>
                          <a:cs typeface="Arial" panose="020B0604020202020204" pitchFamily="34" charset="0"/>
                        </a:rPr>
                        <a:t>42.1%</a:t>
                      </a:r>
                      <a:endPar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7409" marR="37409" marT="0" marB="0" anchor="ctr">
                    <a:noFill/>
                  </a:tcPr>
                </a:tc>
                <a:tc>
                  <a:txBody>
                    <a:bodyPr/>
                    <a:lstStyle/>
                    <a:p>
                      <a:pPr marL="0" marR="0" algn="ctr">
                        <a:lnSpc>
                          <a:spcPct val="107000"/>
                        </a:lnSpc>
                        <a:spcBef>
                          <a:spcPts val="480"/>
                        </a:spcBef>
                        <a:spcAft>
                          <a:spcPts val="480"/>
                        </a:spcAft>
                      </a:pPr>
                      <a:r>
                        <a:rPr lang="en-US" sz="1800" dirty="0">
                          <a:solidFill>
                            <a:schemeClr val="tx1"/>
                          </a:solidFill>
                          <a:effectLst/>
                          <a:latin typeface="Aptos" panose="020B0004020202020204" pitchFamily="34" charset="0"/>
                          <a:cs typeface="Arial" panose="020B0604020202020204" pitchFamily="34" charset="0"/>
                        </a:rPr>
                        <a:t>16.5%</a:t>
                      </a:r>
                      <a:endPar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7409" marR="37409" marT="0" marB="0" anchor="ctr">
                    <a:noFill/>
                  </a:tcPr>
                </a:tc>
                <a:tc>
                  <a:txBody>
                    <a:bodyPr/>
                    <a:lstStyle/>
                    <a:p>
                      <a:pPr marL="0" marR="0" algn="ctr">
                        <a:lnSpc>
                          <a:spcPct val="107000"/>
                        </a:lnSpc>
                        <a:spcBef>
                          <a:spcPts val="480"/>
                        </a:spcBef>
                        <a:spcAft>
                          <a:spcPts val="480"/>
                        </a:spcAft>
                      </a:pPr>
                      <a:r>
                        <a:rPr lang="en-US" sz="1800" dirty="0">
                          <a:solidFill>
                            <a:srgbClr val="C00000"/>
                          </a:solidFill>
                          <a:effectLst/>
                          <a:latin typeface="Aptos" panose="020B0004020202020204" pitchFamily="34" charset="0"/>
                          <a:cs typeface="Arial" panose="020B0604020202020204" pitchFamily="34" charset="0"/>
                        </a:rPr>
                        <a:t>&lt;0.001</a:t>
                      </a:r>
                      <a:endParaRPr lang="en-US" sz="1800" dirty="0">
                        <a:solidFill>
                          <a:srgbClr val="C00000"/>
                        </a:solidFill>
                        <a:effectLst/>
                        <a:latin typeface="Aptos" panose="020B0004020202020204" pitchFamily="34" charset="0"/>
                        <a:ea typeface="Calibri" panose="020F0502020204030204" pitchFamily="34" charset="0"/>
                        <a:cs typeface="Arial" panose="020B0604020202020204" pitchFamily="34" charset="0"/>
                      </a:endParaRPr>
                    </a:p>
                  </a:txBody>
                  <a:tcPr marL="37409" marR="37409"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125988770"/>
                  </a:ext>
                </a:extLst>
              </a:tr>
              <a:tr h="307999">
                <a:tc>
                  <a:txBody>
                    <a:bodyPr/>
                    <a:lstStyle/>
                    <a:p>
                      <a:pPr marL="0" marR="0">
                        <a:lnSpc>
                          <a:spcPct val="107000"/>
                        </a:lnSpc>
                        <a:spcBef>
                          <a:spcPts val="480"/>
                        </a:spcBef>
                        <a:spcAft>
                          <a:spcPts val="480"/>
                        </a:spcAft>
                      </a:pPr>
                      <a:r>
                        <a:rPr lang="en-US" sz="1800" dirty="0">
                          <a:solidFill>
                            <a:schemeClr val="tx1"/>
                          </a:solidFill>
                          <a:effectLst/>
                          <a:latin typeface="Aptos" panose="020B0004020202020204" pitchFamily="34" charset="0"/>
                          <a:cs typeface="Arial" panose="020B0604020202020204" pitchFamily="34" charset="0"/>
                        </a:rPr>
                        <a:t>Number of balloon catheters used</a:t>
                      </a:r>
                      <a:endPar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37409"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480"/>
                        </a:spcBef>
                        <a:spcAft>
                          <a:spcPts val="480"/>
                        </a:spcAft>
                      </a:pPr>
                      <a:r>
                        <a:rPr lang="en-US" sz="1800" dirty="0">
                          <a:solidFill>
                            <a:schemeClr val="tx1"/>
                          </a:solidFill>
                          <a:effectLst/>
                          <a:latin typeface="Aptos" panose="020B0004020202020204" pitchFamily="34" charset="0"/>
                          <a:cs typeface="Arial" panose="020B0604020202020204" pitchFamily="34" charset="0"/>
                        </a:rPr>
                        <a:t>3.6 ± 2.3</a:t>
                      </a:r>
                      <a:endPar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7409" marR="37409" marT="0" marB="0" anchor="ctr">
                    <a:noFill/>
                  </a:tcPr>
                </a:tc>
                <a:tc>
                  <a:txBody>
                    <a:bodyPr/>
                    <a:lstStyle/>
                    <a:p>
                      <a:pPr marL="0" marR="0" algn="ctr">
                        <a:lnSpc>
                          <a:spcPct val="107000"/>
                        </a:lnSpc>
                        <a:spcBef>
                          <a:spcPts val="480"/>
                        </a:spcBef>
                        <a:spcAft>
                          <a:spcPts val="480"/>
                        </a:spcAft>
                      </a:pPr>
                      <a:r>
                        <a:rPr lang="en-US" sz="1800" dirty="0">
                          <a:solidFill>
                            <a:schemeClr val="tx1"/>
                          </a:solidFill>
                          <a:effectLst/>
                          <a:latin typeface="Aptos" panose="020B0004020202020204" pitchFamily="34" charset="0"/>
                          <a:cs typeface="Arial" panose="020B0604020202020204" pitchFamily="34" charset="0"/>
                        </a:rPr>
                        <a:t>4.0 ± 2.8</a:t>
                      </a:r>
                      <a:endPar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7409" marR="37409" marT="0" marB="0" anchor="ctr">
                    <a:noFill/>
                  </a:tcPr>
                </a:tc>
                <a:tc>
                  <a:txBody>
                    <a:bodyPr/>
                    <a:lstStyle/>
                    <a:p>
                      <a:pPr marL="0" marR="0" algn="ctr">
                        <a:lnSpc>
                          <a:spcPct val="107000"/>
                        </a:lnSpc>
                        <a:spcBef>
                          <a:spcPts val="480"/>
                        </a:spcBef>
                        <a:spcAft>
                          <a:spcPts val="480"/>
                        </a:spcAft>
                      </a:pPr>
                      <a:r>
                        <a:rPr lang="en-US" sz="1800" dirty="0">
                          <a:solidFill>
                            <a:srgbClr val="C00000"/>
                          </a:solidFill>
                          <a:effectLst/>
                          <a:latin typeface="Aptos" panose="020B0004020202020204" pitchFamily="34" charset="0"/>
                          <a:cs typeface="Arial" panose="020B0604020202020204" pitchFamily="34" charset="0"/>
                        </a:rPr>
                        <a:t>0.02</a:t>
                      </a:r>
                      <a:endParaRPr lang="en-US" sz="1800" dirty="0">
                        <a:solidFill>
                          <a:srgbClr val="C00000"/>
                        </a:solidFill>
                        <a:effectLst/>
                        <a:latin typeface="Aptos" panose="020B0004020202020204" pitchFamily="34" charset="0"/>
                        <a:ea typeface="Calibri" panose="020F0502020204030204" pitchFamily="34" charset="0"/>
                        <a:cs typeface="Arial" panose="020B0604020202020204" pitchFamily="34" charset="0"/>
                      </a:endParaRPr>
                    </a:p>
                  </a:txBody>
                  <a:tcPr marL="37409" marR="37409"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685087501"/>
                  </a:ext>
                </a:extLst>
              </a:tr>
              <a:tr h="307999">
                <a:tc>
                  <a:txBody>
                    <a:bodyPr/>
                    <a:lstStyle/>
                    <a:p>
                      <a:pPr marL="0" marR="0">
                        <a:lnSpc>
                          <a:spcPct val="107000"/>
                        </a:lnSpc>
                        <a:spcBef>
                          <a:spcPts val="480"/>
                        </a:spcBef>
                        <a:spcAft>
                          <a:spcPts val="480"/>
                        </a:spcAft>
                      </a:pPr>
                      <a:r>
                        <a:rPr lang="en-US" sz="1800" dirty="0">
                          <a:solidFill>
                            <a:schemeClr val="tx1"/>
                          </a:solidFill>
                          <a:effectLst/>
                          <a:latin typeface="Aptos" panose="020B0004020202020204" pitchFamily="34" charset="0"/>
                          <a:cs typeface="Arial" panose="020B0604020202020204" pitchFamily="34" charset="0"/>
                        </a:rPr>
                        <a:t>OA attempted</a:t>
                      </a:r>
                      <a:endPar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37409"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480"/>
                        </a:spcBef>
                        <a:spcAft>
                          <a:spcPts val="480"/>
                        </a:spcAft>
                      </a:pPr>
                      <a:r>
                        <a:rPr lang="en-US" sz="1800" dirty="0">
                          <a:solidFill>
                            <a:schemeClr val="tx1"/>
                          </a:solidFill>
                          <a:effectLst/>
                          <a:latin typeface="Aptos" panose="020B0004020202020204" pitchFamily="34" charset="0"/>
                          <a:cs typeface="Arial" panose="020B0604020202020204" pitchFamily="34" charset="0"/>
                        </a:rPr>
                        <a:t>98.9%</a:t>
                      </a:r>
                      <a:endPar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7409" marR="37409" marT="0" marB="0" anchor="ctr">
                    <a:noFill/>
                  </a:tcPr>
                </a:tc>
                <a:tc>
                  <a:txBody>
                    <a:bodyPr/>
                    <a:lstStyle/>
                    <a:p>
                      <a:pPr marL="0" marR="0" algn="ctr">
                        <a:lnSpc>
                          <a:spcPct val="107000"/>
                        </a:lnSpc>
                        <a:spcBef>
                          <a:spcPts val="480"/>
                        </a:spcBef>
                        <a:spcAft>
                          <a:spcPts val="480"/>
                        </a:spcAft>
                      </a:pPr>
                      <a:r>
                        <a:rPr lang="en-US" sz="1800" dirty="0">
                          <a:solidFill>
                            <a:schemeClr val="tx1"/>
                          </a:solidFill>
                          <a:effectLst/>
                          <a:latin typeface="Aptos" panose="020B0004020202020204" pitchFamily="34" charset="0"/>
                          <a:cs typeface="Arial" panose="020B0604020202020204" pitchFamily="34" charset="0"/>
                        </a:rPr>
                        <a:t>3.7%</a:t>
                      </a:r>
                      <a:endPar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7409" marR="37409" marT="0" marB="0" anchor="ctr">
                    <a:noFill/>
                  </a:tcPr>
                </a:tc>
                <a:tc>
                  <a:txBody>
                    <a:bodyPr/>
                    <a:lstStyle/>
                    <a:p>
                      <a:pPr marL="0" marR="0" algn="ctr">
                        <a:lnSpc>
                          <a:spcPct val="107000"/>
                        </a:lnSpc>
                        <a:spcBef>
                          <a:spcPts val="480"/>
                        </a:spcBef>
                        <a:spcAft>
                          <a:spcPts val="480"/>
                        </a:spcAft>
                      </a:pPr>
                      <a:r>
                        <a:rPr lang="en-US" sz="1800" dirty="0">
                          <a:solidFill>
                            <a:srgbClr val="C00000"/>
                          </a:solidFill>
                          <a:effectLst/>
                          <a:latin typeface="Aptos" panose="020B0004020202020204" pitchFamily="34" charset="0"/>
                          <a:cs typeface="Arial" panose="020B0604020202020204" pitchFamily="34" charset="0"/>
                        </a:rPr>
                        <a:t>&lt;0.001</a:t>
                      </a:r>
                      <a:endParaRPr lang="en-US" sz="1800" dirty="0">
                        <a:solidFill>
                          <a:srgbClr val="C00000"/>
                        </a:solidFill>
                        <a:effectLst/>
                        <a:latin typeface="Aptos" panose="020B0004020202020204" pitchFamily="34" charset="0"/>
                        <a:ea typeface="Calibri" panose="020F0502020204030204" pitchFamily="34" charset="0"/>
                        <a:cs typeface="Arial" panose="020B0604020202020204" pitchFamily="34" charset="0"/>
                      </a:endParaRPr>
                    </a:p>
                  </a:txBody>
                  <a:tcPr marL="37409" marR="37409"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166151386"/>
                  </a:ext>
                </a:extLst>
              </a:tr>
              <a:tr h="307999">
                <a:tc>
                  <a:txBody>
                    <a:bodyPr/>
                    <a:lstStyle/>
                    <a:p>
                      <a:pPr marL="0" marR="0" indent="0">
                        <a:lnSpc>
                          <a:spcPct val="107000"/>
                        </a:lnSpc>
                        <a:spcBef>
                          <a:spcPts val="480"/>
                        </a:spcBef>
                        <a:spcAft>
                          <a:spcPts val="480"/>
                        </a:spcAft>
                        <a:tabLst>
                          <a:tab pos="273050" algn="l"/>
                        </a:tabLst>
                      </a:pPr>
                      <a:r>
                        <a:rPr lang="en-US" sz="1800" dirty="0">
                          <a:solidFill>
                            <a:schemeClr val="tx1"/>
                          </a:solidFill>
                          <a:effectLst/>
                          <a:latin typeface="Aptos" panose="020B0004020202020204" pitchFamily="34" charset="0"/>
                          <a:cs typeface="Arial" panose="020B0604020202020204" pitchFamily="34" charset="0"/>
                        </a:rPr>
                        <a:t>    OA performed</a:t>
                      </a:r>
                      <a:endPar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37409"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480"/>
                        </a:spcBef>
                        <a:spcAft>
                          <a:spcPts val="480"/>
                        </a:spcAft>
                      </a:pPr>
                      <a:r>
                        <a:rPr lang="en-US" sz="1800" dirty="0">
                          <a:solidFill>
                            <a:schemeClr val="tx1"/>
                          </a:solidFill>
                          <a:effectLst/>
                          <a:latin typeface="Aptos" panose="020B0004020202020204" pitchFamily="34" charset="0"/>
                          <a:cs typeface="Arial" panose="020B0604020202020204" pitchFamily="34" charset="0"/>
                        </a:rPr>
                        <a:t>98.2%</a:t>
                      </a:r>
                      <a:endPar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7409" marR="37409" marT="0" marB="0" anchor="ctr">
                    <a:noFill/>
                  </a:tcPr>
                </a:tc>
                <a:tc>
                  <a:txBody>
                    <a:bodyPr/>
                    <a:lstStyle/>
                    <a:p>
                      <a:pPr marL="0" marR="0" lvl="0" indent="0" algn="ctr" defTabSz="914400" rtl="0" eaLnBrk="1" fontAlgn="auto" latinLnBrk="0" hangingPunct="1">
                        <a:lnSpc>
                          <a:spcPct val="107000"/>
                        </a:lnSpc>
                        <a:spcBef>
                          <a:spcPts val="480"/>
                        </a:spcBef>
                        <a:spcAft>
                          <a:spcPts val="480"/>
                        </a:spcAft>
                        <a:buClrTx/>
                        <a:buSzTx/>
                        <a:buFontTx/>
                        <a:buNone/>
                        <a:tabLst/>
                        <a:defRPr/>
                      </a:pPr>
                      <a:r>
                        <a:rPr lang="en-US" sz="1800" dirty="0">
                          <a:solidFill>
                            <a:schemeClr val="tx1"/>
                          </a:solidFill>
                          <a:effectLst/>
                          <a:latin typeface="Aptos" panose="020B0004020202020204" pitchFamily="34" charset="0"/>
                          <a:cs typeface="Arial" panose="020B0604020202020204" pitchFamily="34" charset="0"/>
                        </a:rPr>
                        <a:t>3.7%</a:t>
                      </a:r>
                      <a:endPar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7409" marR="37409" marT="0" marB="0" anchor="ctr">
                    <a:noFill/>
                  </a:tcPr>
                </a:tc>
                <a:tc>
                  <a:txBody>
                    <a:bodyPr/>
                    <a:lstStyle/>
                    <a:p>
                      <a:pPr marL="0" marR="0" algn="ctr">
                        <a:lnSpc>
                          <a:spcPct val="107000"/>
                        </a:lnSpc>
                        <a:spcBef>
                          <a:spcPts val="480"/>
                        </a:spcBef>
                        <a:spcAft>
                          <a:spcPts val="480"/>
                        </a:spcAft>
                      </a:pPr>
                      <a:r>
                        <a:rPr lang="en-US" sz="1800" dirty="0">
                          <a:solidFill>
                            <a:srgbClr val="C00000"/>
                          </a:solidFill>
                          <a:effectLst/>
                          <a:latin typeface="Aptos" panose="020B0004020202020204" pitchFamily="34" charset="0"/>
                          <a:cs typeface="Arial" panose="020B0604020202020204" pitchFamily="34" charset="0"/>
                        </a:rPr>
                        <a:t>&lt;0.001</a:t>
                      </a:r>
                      <a:endParaRPr lang="en-US" sz="1800" dirty="0">
                        <a:solidFill>
                          <a:srgbClr val="C00000"/>
                        </a:solidFill>
                        <a:effectLst/>
                        <a:latin typeface="Aptos" panose="020B0004020202020204" pitchFamily="34" charset="0"/>
                        <a:ea typeface="Calibri" panose="020F0502020204030204" pitchFamily="34" charset="0"/>
                        <a:cs typeface="Arial" panose="020B0604020202020204" pitchFamily="34" charset="0"/>
                      </a:endParaRPr>
                    </a:p>
                  </a:txBody>
                  <a:tcPr marL="37409" marR="37409"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537428322"/>
                  </a:ext>
                </a:extLst>
              </a:tr>
              <a:tr h="307999">
                <a:tc>
                  <a:txBody>
                    <a:bodyPr/>
                    <a:lstStyle/>
                    <a:p>
                      <a:pPr marL="0" marR="0">
                        <a:lnSpc>
                          <a:spcPct val="107000"/>
                        </a:lnSpc>
                        <a:spcBef>
                          <a:spcPts val="480"/>
                        </a:spcBef>
                        <a:spcAft>
                          <a:spcPts val="480"/>
                        </a:spcAft>
                      </a:pPr>
                      <a:r>
                        <a:rPr lang="en-US" sz="1800" dirty="0">
                          <a:solidFill>
                            <a:schemeClr val="tx1"/>
                          </a:solidFill>
                          <a:effectLst/>
                          <a:latin typeface="Aptos" panose="020B0004020202020204" pitchFamily="34" charset="0"/>
                          <a:cs typeface="Arial" panose="020B0604020202020204" pitchFamily="34" charset="0"/>
                        </a:rPr>
                        <a:t>Any intravascular imaging performed**</a:t>
                      </a:r>
                      <a:endPar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37409"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480"/>
                        </a:spcBef>
                        <a:spcAft>
                          <a:spcPts val="480"/>
                        </a:spcAft>
                      </a:pPr>
                      <a:r>
                        <a:rPr lang="en-US" sz="1800" dirty="0">
                          <a:solidFill>
                            <a:srgbClr val="C00000"/>
                          </a:solidFill>
                          <a:effectLst/>
                          <a:latin typeface="Aptos" panose="020B0004020202020204" pitchFamily="34" charset="0"/>
                          <a:ea typeface="Calibri" panose="020F0502020204030204" pitchFamily="34" charset="0"/>
                          <a:cs typeface="Arial" panose="020B0604020202020204" pitchFamily="34" charset="0"/>
                        </a:rPr>
                        <a:t>62.1%</a:t>
                      </a:r>
                    </a:p>
                  </a:txBody>
                  <a:tcPr marL="37409" marR="37409" marT="0" marB="0" anchor="ctr">
                    <a:noFill/>
                  </a:tcPr>
                </a:tc>
                <a:tc>
                  <a:txBody>
                    <a:bodyPr/>
                    <a:lstStyle/>
                    <a:p>
                      <a:pPr marL="0" marR="0" algn="ctr">
                        <a:lnSpc>
                          <a:spcPct val="107000"/>
                        </a:lnSpc>
                        <a:spcBef>
                          <a:spcPts val="480"/>
                        </a:spcBef>
                        <a:spcAft>
                          <a:spcPts val="480"/>
                        </a:spcAft>
                      </a:pPr>
                      <a:r>
                        <a:rPr lang="en-US" sz="1800" dirty="0">
                          <a:solidFill>
                            <a:srgbClr val="C00000"/>
                          </a:solidFill>
                          <a:effectLst/>
                          <a:latin typeface="Aptos" panose="020B0004020202020204" pitchFamily="34" charset="0"/>
                          <a:ea typeface="Calibri" panose="020F0502020204030204" pitchFamily="34" charset="0"/>
                          <a:cs typeface="Arial" panose="020B0604020202020204" pitchFamily="34" charset="0"/>
                        </a:rPr>
                        <a:t>62.0%</a:t>
                      </a:r>
                    </a:p>
                  </a:txBody>
                  <a:tcPr marL="37409" marR="37409" marT="0" marB="0" anchor="ctr">
                    <a:noFill/>
                  </a:tcPr>
                </a:tc>
                <a:tc>
                  <a:txBody>
                    <a:bodyPr/>
                    <a:lstStyle/>
                    <a:p>
                      <a:pPr marL="0" marR="0" algn="ctr">
                        <a:lnSpc>
                          <a:spcPct val="107000"/>
                        </a:lnSpc>
                        <a:spcBef>
                          <a:spcPts val="480"/>
                        </a:spcBef>
                        <a:spcAft>
                          <a:spcPts val="480"/>
                        </a:spcAft>
                      </a:pPr>
                      <a:r>
                        <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rPr>
                        <a:t>0.96</a:t>
                      </a:r>
                    </a:p>
                  </a:txBody>
                  <a:tcPr marL="37409" marR="37409"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79079797"/>
                  </a:ext>
                </a:extLst>
              </a:tr>
              <a:tr h="307999">
                <a:tc>
                  <a:txBody>
                    <a:bodyPr/>
                    <a:lstStyle/>
                    <a:p>
                      <a:pPr marL="0" marR="0">
                        <a:lnSpc>
                          <a:spcPct val="107000"/>
                        </a:lnSpc>
                        <a:spcBef>
                          <a:spcPts val="480"/>
                        </a:spcBef>
                        <a:spcAft>
                          <a:spcPts val="480"/>
                        </a:spcAft>
                      </a:pPr>
                      <a:r>
                        <a:rPr lang="en-US" sz="1800" dirty="0">
                          <a:solidFill>
                            <a:schemeClr val="tx1"/>
                          </a:solidFill>
                          <a:effectLst/>
                          <a:latin typeface="Aptos" panose="020B0004020202020204" pitchFamily="34" charset="0"/>
                          <a:cs typeface="Arial" panose="020B0604020202020204" pitchFamily="34" charset="0"/>
                        </a:rPr>
                        <a:t>    OCT</a:t>
                      </a:r>
                      <a:endPar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37409"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480"/>
                        </a:spcBef>
                        <a:spcAft>
                          <a:spcPts val="480"/>
                        </a:spcAft>
                      </a:pPr>
                      <a:r>
                        <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rPr>
                        <a:t>40.3%</a:t>
                      </a:r>
                    </a:p>
                  </a:txBody>
                  <a:tcPr marL="37409" marR="37409" marT="0" marB="0" anchor="ctr">
                    <a:noFill/>
                  </a:tcPr>
                </a:tc>
                <a:tc>
                  <a:txBody>
                    <a:bodyPr/>
                    <a:lstStyle/>
                    <a:p>
                      <a:pPr marL="0" marR="0" algn="ctr">
                        <a:lnSpc>
                          <a:spcPct val="107000"/>
                        </a:lnSpc>
                        <a:spcBef>
                          <a:spcPts val="480"/>
                        </a:spcBef>
                        <a:spcAft>
                          <a:spcPts val="480"/>
                        </a:spcAft>
                      </a:pPr>
                      <a:r>
                        <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rPr>
                        <a:t>41.1%</a:t>
                      </a:r>
                    </a:p>
                  </a:txBody>
                  <a:tcPr marL="37409" marR="37409" marT="0" marB="0" anchor="ctr">
                    <a:noFill/>
                  </a:tcPr>
                </a:tc>
                <a:tc>
                  <a:txBody>
                    <a:bodyPr/>
                    <a:lstStyle/>
                    <a:p>
                      <a:pPr marL="0" marR="0" algn="ctr">
                        <a:lnSpc>
                          <a:spcPct val="107000"/>
                        </a:lnSpc>
                        <a:spcBef>
                          <a:spcPts val="480"/>
                        </a:spcBef>
                        <a:spcAft>
                          <a:spcPts val="480"/>
                        </a:spcAft>
                      </a:pPr>
                      <a:r>
                        <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rPr>
                        <a:t>0.70</a:t>
                      </a:r>
                    </a:p>
                  </a:txBody>
                  <a:tcPr marL="37409" marR="37409"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570918059"/>
                  </a:ext>
                </a:extLst>
              </a:tr>
              <a:tr h="307999">
                <a:tc>
                  <a:txBody>
                    <a:bodyPr/>
                    <a:lstStyle/>
                    <a:p>
                      <a:pPr marL="0" marR="0">
                        <a:lnSpc>
                          <a:spcPct val="107000"/>
                        </a:lnSpc>
                        <a:spcBef>
                          <a:spcPts val="480"/>
                        </a:spcBef>
                        <a:spcAft>
                          <a:spcPts val="480"/>
                        </a:spcAft>
                      </a:pPr>
                      <a:r>
                        <a:rPr lang="en-US" sz="1800" dirty="0">
                          <a:solidFill>
                            <a:schemeClr val="tx1"/>
                          </a:solidFill>
                          <a:effectLst/>
                          <a:latin typeface="Aptos" panose="020B0004020202020204" pitchFamily="34" charset="0"/>
                          <a:cs typeface="Arial" panose="020B0604020202020204" pitchFamily="34" charset="0"/>
                        </a:rPr>
                        <a:t>    IVUS</a:t>
                      </a:r>
                      <a:endPar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37409"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480"/>
                        </a:spcBef>
                        <a:spcAft>
                          <a:spcPts val="480"/>
                        </a:spcAft>
                      </a:pPr>
                      <a:r>
                        <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rPr>
                        <a:t>25.6%</a:t>
                      </a:r>
                    </a:p>
                  </a:txBody>
                  <a:tcPr marL="37409" marR="37409" marT="0" marB="0" anchor="ctr">
                    <a:noFill/>
                  </a:tcPr>
                </a:tc>
                <a:tc>
                  <a:txBody>
                    <a:bodyPr/>
                    <a:lstStyle/>
                    <a:p>
                      <a:pPr marL="0" marR="0" algn="ctr">
                        <a:lnSpc>
                          <a:spcPct val="107000"/>
                        </a:lnSpc>
                        <a:spcBef>
                          <a:spcPts val="480"/>
                        </a:spcBef>
                        <a:spcAft>
                          <a:spcPts val="480"/>
                        </a:spcAft>
                      </a:pPr>
                      <a:r>
                        <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rPr>
                        <a:t>25.6%</a:t>
                      </a:r>
                    </a:p>
                  </a:txBody>
                  <a:tcPr marL="37409" marR="37409" marT="0" marB="0" anchor="ctr">
                    <a:noFill/>
                  </a:tcPr>
                </a:tc>
                <a:tc>
                  <a:txBody>
                    <a:bodyPr/>
                    <a:lstStyle/>
                    <a:p>
                      <a:pPr marL="0" marR="0" algn="ctr">
                        <a:lnSpc>
                          <a:spcPct val="107000"/>
                        </a:lnSpc>
                        <a:spcBef>
                          <a:spcPts val="480"/>
                        </a:spcBef>
                        <a:spcAft>
                          <a:spcPts val="480"/>
                        </a:spcAft>
                      </a:pPr>
                      <a:r>
                        <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rPr>
                        <a:t>0.99</a:t>
                      </a:r>
                    </a:p>
                  </a:txBody>
                  <a:tcPr marL="37409" marR="37409"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720826772"/>
                  </a:ext>
                </a:extLst>
              </a:tr>
              <a:tr h="307999">
                <a:tc>
                  <a:txBody>
                    <a:bodyPr/>
                    <a:lstStyle/>
                    <a:p>
                      <a:pPr marL="0" marR="0">
                        <a:lnSpc>
                          <a:spcPct val="107000"/>
                        </a:lnSpc>
                        <a:spcBef>
                          <a:spcPts val="480"/>
                        </a:spcBef>
                        <a:spcAft>
                          <a:spcPts val="480"/>
                        </a:spcAft>
                      </a:pPr>
                      <a:r>
                        <a:rPr lang="en-US" sz="1800" dirty="0">
                          <a:solidFill>
                            <a:schemeClr val="tx1"/>
                          </a:solidFill>
                          <a:effectLst/>
                          <a:latin typeface="Aptos" panose="020B0004020202020204" pitchFamily="34" charset="0"/>
                          <a:cs typeface="Arial" panose="020B0604020202020204" pitchFamily="34" charset="0"/>
                        </a:rPr>
                        <a:t>Total contrast volume (mL)</a:t>
                      </a:r>
                      <a:endPar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37409" marT="0" marB="0" anchor="ctr">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480"/>
                        </a:spcBef>
                        <a:spcAft>
                          <a:spcPts val="480"/>
                        </a:spcAft>
                      </a:pPr>
                      <a:r>
                        <a:rPr lang="en-US" sz="1800" dirty="0">
                          <a:solidFill>
                            <a:schemeClr val="tx1"/>
                          </a:solidFill>
                          <a:effectLst/>
                          <a:latin typeface="Aptos" panose="020B0004020202020204" pitchFamily="34" charset="0"/>
                          <a:cs typeface="Arial" panose="020B0604020202020204" pitchFamily="34" charset="0"/>
                        </a:rPr>
                        <a:t>179.4 ± 94.4</a:t>
                      </a:r>
                      <a:endPar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7409" marR="37409" marT="0" marB="0" anchor="ctr">
                    <a:noFill/>
                  </a:tcPr>
                </a:tc>
                <a:tc>
                  <a:txBody>
                    <a:bodyPr/>
                    <a:lstStyle/>
                    <a:p>
                      <a:pPr marL="0" marR="0" algn="ctr">
                        <a:lnSpc>
                          <a:spcPct val="107000"/>
                        </a:lnSpc>
                        <a:spcBef>
                          <a:spcPts val="480"/>
                        </a:spcBef>
                        <a:spcAft>
                          <a:spcPts val="480"/>
                        </a:spcAft>
                      </a:pPr>
                      <a:r>
                        <a:rPr lang="en-US" sz="1800" dirty="0">
                          <a:solidFill>
                            <a:schemeClr val="tx1"/>
                          </a:solidFill>
                          <a:effectLst/>
                          <a:latin typeface="Aptos" panose="020B0004020202020204" pitchFamily="34" charset="0"/>
                          <a:cs typeface="Arial" panose="020B0604020202020204" pitchFamily="34" charset="0"/>
                        </a:rPr>
                        <a:t>160.0 ± 86.9</a:t>
                      </a:r>
                      <a:endPar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7409" marR="37409" marT="0" marB="0" anchor="ctr">
                    <a:noFill/>
                  </a:tcPr>
                </a:tc>
                <a:tc>
                  <a:txBody>
                    <a:bodyPr/>
                    <a:lstStyle/>
                    <a:p>
                      <a:pPr marL="0" marR="0" algn="ctr">
                        <a:lnSpc>
                          <a:spcPct val="107000"/>
                        </a:lnSpc>
                        <a:spcBef>
                          <a:spcPts val="480"/>
                        </a:spcBef>
                        <a:spcAft>
                          <a:spcPts val="480"/>
                        </a:spcAft>
                      </a:pPr>
                      <a:r>
                        <a:rPr lang="en-US" sz="1800" dirty="0">
                          <a:solidFill>
                            <a:srgbClr val="C00000"/>
                          </a:solidFill>
                          <a:effectLst/>
                          <a:latin typeface="Aptos" panose="020B0004020202020204" pitchFamily="34" charset="0"/>
                          <a:cs typeface="Arial" panose="020B0604020202020204" pitchFamily="34" charset="0"/>
                        </a:rPr>
                        <a:t>&lt;0.001</a:t>
                      </a:r>
                      <a:endParaRPr lang="en-US" sz="1800" dirty="0">
                        <a:solidFill>
                          <a:srgbClr val="C00000"/>
                        </a:solidFill>
                        <a:effectLst/>
                        <a:latin typeface="Aptos" panose="020B0004020202020204" pitchFamily="34" charset="0"/>
                        <a:ea typeface="Calibri" panose="020F0502020204030204" pitchFamily="34" charset="0"/>
                        <a:cs typeface="Arial" panose="020B0604020202020204" pitchFamily="34" charset="0"/>
                      </a:endParaRPr>
                    </a:p>
                  </a:txBody>
                  <a:tcPr marL="37409" marR="37409"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647457645"/>
                  </a:ext>
                </a:extLst>
              </a:tr>
              <a:tr h="307999">
                <a:tc>
                  <a:txBody>
                    <a:bodyPr/>
                    <a:lstStyle/>
                    <a:p>
                      <a:pPr marL="0" marR="0">
                        <a:lnSpc>
                          <a:spcPct val="107000"/>
                        </a:lnSpc>
                        <a:spcBef>
                          <a:spcPts val="480"/>
                        </a:spcBef>
                        <a:spcAft>
                          <a:spcPts val="480"/>
                        </a:spcAft>
                      </a:pPr>
                      <a:r>
                        <a:rPr lang="en-US" sz="1800" dirty="0">
                          <a:solidFill>
                            <a:schemeClr val="tx1"/>
                          </a:solidFill>
                          <a:effectLst/>
                          <a:latin typeface="Aptos" panose="020B0004020202020204" pitchFamily="34" charset="0"/>
                          <a:cs typeface="Arial" panose="020B0604020202020204" pitchFamily="34" charset="0"/>
                        </a:rPr>
                        <a:t>Total procedure time (minutes)</a:t>
                      </a:r>
                      <a:endPar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37409"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480"/>
                        </a:spcBef>
                        <a:spcAft>
                          <a:spcPts val="480"/>
                        </a:spcAft>
                      </a:pPr>
                      <a:r>
                        <a:rPr lang="en-US" sz="1800" dirty="0">
                          <a:solidFill>
                            <a:schemeClr val="tx1"/>
                          </a:solidFill>
                          <a:effectLst/>
                          <a:latin typeface="Aptos" panose="020B0004020202020204" pitchFamily="34" charset="0"/>
                          <a:cs typeface="Arial" panose="020B0604020202020204" pitchFamily="34" charset="0"/>
                        </a:rPr>
                        <a:t>73.2 ± 33.8</a:t>
                      </a:r>
                      <a:endPar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7409" marR="37409" marT="0" marB="0" anchor="ctr">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480"/>
                        </a:spcBef>
                        <a:spcAft>
                          <a:spcPts val="480"/>
                        </a:spcAft>
                      </a:pPr>
                      <a:r>
                        <a:rPr lang="en-US" sz="1800" dirty="0">
                          <a:solidFill>
                            <a:schemeClr val="tx1"/>
                          </a:solidFill>
                          <a:effectLst/>
                          <a:latin typeface="Aptos" panose="020B0004020202020204" pitchFamily="34" charset="0"/>
                          <a:cs typeface="Arial" panose="020B0604020202020204" pitchFamily="34" charset="0"/>
                        </a:rPr>
                        <a:t>60.1 ± 36.5</a:t>
                      </a:r>
                      <a:endParaRPr lang="en-US" sz="18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7409" marR="37409" marT="0" marB="0" anchor="ctr">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480"/>
                        </a:spcBef>
                        <a:spcAft>
                          <a:spcPts val="480"/>
                        </a:spcAft>
                      </a:pPr>
                      <a:r>
                        <a:rPr lang="en-US" sz="1800" dirty="0">
                          <a:solidFill>
                            <a:srgbClr val="C00000"/>
                          </a:solidFill>
                          <a:effectLst/>
                          <a:latin typeface="Aptos" panose="020B0004020202020204" pitchFamily="34" charset="0"/>
                          <a:cs typeface="Arial" panose="020B0604020202020204" pitchFamily="34" charset="0"/>
                        </a:rPr>
                        <a:t>&lt;0.001</a:t>
                      </a:r>
                      <a:endParaRPr lang="en-US" sz="1800" dirty="0">
                        <a:solidFill>
                          <a:srgbClr val="C00000"/>
                        </a:solidFill>
                        <a:effectLst/>
                        <a:latin typeface="Aptos" panose="020B0004020202020204" pitchFamily="34" charset="0"/>
                        <a:ea typeface="Calibri" panose="020F0502020204030204" pitchFamily="34" charset="0"/>
                        <a:cs typeface="Arial" panose="020B0604020202020204" pitchFamily="34" charset="0"/>
                      </a:endParaRPr>
                    </a:p>
                  </a:txBody>
                  <a:tcPr marL="37409" marR="37409"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9912108"/>
                  </a:ext>
                </a:extLst>
              </a:tr>
            </a:tbl>
          </a:graphicData>
        </a:graphic>
      </p:graphicFrame>
      <p:sp>
        <p:nvSpPr>
          <p:cNvPr id="5" name="TextBox 4">
            <a:extLst>
              <a:ext uri="{FF2B5EF4-FFF2-40B4-BE49-F238E27FC236}">
                <a16:creationId xmlns:a16="http://schemas.microsoft.com/office/drawing/2014/main" id="{57F2109E-906F-EB47-FD56-1B0F6F705154}"/>
              </a:ext>
            </a:extLst>
          </p:cNvPr>
          <p:cNvSpPr txBox="1"/>
          <p:nvPr/>
        </p:nvSpPr>
        <p:spPr>
          <a:xfrm>
            <a:off x="1007533" y="6283676"/>
            <a:ext cx="10176935" cy="580672"/>
          </a:xfrm>
          <a:prstGeom prst="rect">
            <a:avLst/>
          </a:prstGeom>
          <a:noFill/>
        </p:spPr>
        <p:txBody>
          <a:bodyPr wrap="square">
            <a:spAutoFit/>
          </a:bodyPr>
          <a:lstStyle/>
          <a:p>
            <a:pPr marL="0" marR="0" algn="ctr">
              <a:lnSpc>
                <a:spcPct val="107000"/>
              </a:lnSpc>
              <a:spcBef>
                <a:spcPts val="0"/>
              </a:spcBef>
            </a:pPr>
            <a:r>
              <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rPr>
              <a:t>#Any femoral includes access with multiple sites including at least one femoral access.</a:t>
            </a:r>
          </a:p>
          <a:p>
            <a:pPr marL="0" marR="0" algn="ctr">
              <a:lnSpc>
                <a:spcPct val="107000"/>
              </a:lnSpc>
              <a:spcBef>
                <a:spcPts val="0"/>
              </a:spcBef>
            </a:pPr>
            <a:r>
              <a:rPr lang="en-US" sz="1000" dirty="0">
                <a:solidFill>
                  <a:schemeClr val="bg1"/>
                </a:solidFill>
                <a:effectLst/>
                <a:latin typeface="Aptos" panose="020B0004020202020204" pitchFamily="34" charset="0"/>
                <a:ea typeface="Calibri" panose="020F0502020204030204" pitchFamily="34" charset="0"/>
                <a:cs typeface="Arial" panose="020B0604020202020204" pitchFamily="34" charset="0"/>
              </a:rPr>
              <a:t>*43 pacemakers in the OA group and 18 pacemakers in the BA group were placed prophylactically (pre-PCI).</a:t>
            </a:r>
          </a:p>
          <a:p>
            <a:pPr marL="0" marR="0" algn="ctr">
              <a:lnSpc>
                <a:spcPct val="107000"/>
              </a:lnSpc>
              <a:spcBef>
                <a:spcPts val="0"/>
              </a:spcBef>
            </a:pPr>
            <a:r>
              <a:rPr lang="en-US" sz="1000" dirty="0">
                <a:solidFill>
                  <a:schemeClr val="bg1"/>
                </a:solidFill>
                <a:effectLst/>
                <a:latin typeface="Aptos" panose="020B0004020202020204" pitchFamily="34" charset="0"/>
                <a:ea typeface="Calibri" panose="020F0502020204030204" pitchFamily="34" charset="0"/>
                <a:cs typeface="Arial" panose="020B0604020202020204" pitchFamily="34" charset="0"/>
              </a:rPr>
              <a:t> **Both OCT and IVUS were used in some patients.</a:t>
            </a:r>
          </a:p>
        </p:txBody>
      </p:sp>
    </p:spTree>
    <p:extLst>
      <p:ext uri="{BB962C8B-B14F-4D97-AF65-F5344CB8AC3E}">
        <p14:creationId xmlns:p14="http://schemas.microsoft.com/office/powerpoint/2010/main" val="4246333525"/>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213AD-5E46-221C-8B46-9F4E061A90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25BDFE-7966-511D-90D6-4FA170B2CB34}"/>
              </a:ext>
            </a:extLst>
          </p:cNvPr>
          <p:cNvSpPr>
            <a:spLocks noGrp="1"/>
          </p:cNvSpPr>
          <p:nvPr>
            <p:ph type="title"/>
          </p:nvPr>
        </p:nvSpPr>
        <p:spPr>
          <a:xfrm>
            <a:off x="838200" y="-152567"/>
            <a:ext cx="10515600" cy="1059534"/>
          </a:xfrm>
        </p:spPr>
        <p:txBody>
          <a:bodyPr>
            <a:normAutofit/>
          </a:bodyPr>
          <a:lstStyle/>
          <a:p>
            <a:pPr algn="ctr"/>
            <a:r>
              <a:rPr lang="en-US" sz="3200" b="1" dirty="0">
                <a:latin typeface="Aptos" panose="020B0004020202020204" pitchFamily="34" charset="0"/>
              </a:rPr>
              <a:t>Procedural Device Usage (Lesion-level)</a:t>
            </a:r>
          </a:p>
        </p:txBody>
      </p:sp>
      <p:graphicFrame>
        <p:nvGraphicFramePr>
          <p:cNvPr id="4" name="Table 3">
            <a:extLst>
              <a:ext uri="{FF2B5EF4-FFF2-40B4-BE49-F238E27FC236}">
                <a16:creationId xmlns:a16="http://schemas.microsoft.com/office/drawing/2014/main" id="{20C54E2B-A3AA-22D7-99D8-4C2989F23752}"/>
              </a:ext>
            </a:extLst>
          </p:cNvPr>
          <p:cNvGraphicFramePr>
            <a:graphicFrameLocks noGrp="1"/>
          </p:cNvGraphicFramePr>
          <p:nvPr>
            <p:extLst>
              <p:ext uri="{D42A27DB-BD31-4B8C-83A1-F6EECF244321}">
                <p14:modId xmlns:p14="http://schemas.microsoft.com/office/powerpoint/2010/main" val="1768431622"/>
              </p:ext>
            </p:extLst>
          </p:nvPr>
        </p:nvGraphicFramePr>
        <p:xfrm>
          <a:off x="1147051" y="658122"/>
          <a:ext cx="9882900" cy="5587472"/>
        </p:xfrm>
        <a:graphic>
          <a:graphicData uri="http://schemas.openxmlformats.org/drawingml/2006/table">
            <a:tbl>
              <a:tblPr>
                <a:tableStyleId>{5C22544A-7EE6-4342-B048-85BDC9FD1C3A}</a:tableStyleId>
              </a:tblPr>
              <a:tblGrid>
                <a:gridCol w="3419759">
                  <a:extLst>
                    <a:ext uri="{9D8B030D-6E8A-4147-A177-3AD203B41FA5}">
                      <a16:colId xmlns:a16="http://schemas.microsoft.com/office/drawing/2014/main" val="2556873600"/>
                    </a:ext>
                  </a:extLst>
                </a:gridCol>
                <a:gridCol w="2545027">
                  <a:extLst>
                    <a:ext uri="{9D8B030D-6E8A-4147-A177-3AD203B41FA5}">
                      <a16:colId xmlns:a16="http://schemas.microsoft.com/office/drawing/2014/main" val="2658909515"/>
                    </a:ext>
                  </a:extLst>
                </a:gridCol>
                <a:gridCol w="2545027">
                  <a:extLst>
                    <a:ext uri="{9D8B030D-6E8A-4147-A177-3AD203B41FA5}">
                      <a16:colId xmlns:a16="http://schemas.microsoft.com/office/drawing/2014/main" val="4219715559"/>
                    </a:ext>
                  </a:extLst>
                </a:gridCol>
                <a:gridCol w="1373087">
                  <a:extLst>
                    <a:ext uri="{9D8B030D-6E8A-4147-A177-3AD203B41FA5}">
                      <a16:colId xmlns:a16="http://schemas.microsoft.com/office/drawing/2014/main" val="1465321704"/>
                    </a:ext>
                  </a:extLst>
                </a:gridCol>
              </a:tblGrid>
              <a:tr h="501248">
                <a:tc>
                  <a:txBody>
                    <a:bodyPr/>
                    <a:lstStyle/>
                    <a:p>
                      <a:pPr marL="0" marR="0">
                        <a:spcBef>
                          <a:spcPts val="300"/>
                        </a:spcBef>
                        <a:spcAft>
                          <a:spcPts val="300"/>
                        </a:spcAft>
                      </a:pPr>
                      <a:r>
                        <a:rPr lang="en-US" sz="1600" b="0" kern="100" dirty="0">
                          <a:solidFill>
                            <a:schemeClr val="bg1"/>
                          </a:solidFill>
                          <a:effectLst/>
                          <a:latin typeface="Aptos" panose="020B0004020202020204" pitchFamily="34" charset="0"/>
                          <a:cs typeface="Arial" panose="020B0604020202020204" pitchFamily="34" charset="0"/>
                        </a:rPr>
                        <a:t> </a:t>
                      </a:r>
                      <a:endParaRPr lang="en-US" sz="1600" b="0" kern="100" dirty="0">
                        <a:solidFill>
                          <a:schemeClr val="bg1"/>
                        </a:solidFill>
                        <a:effectLst/>
                        <a:latin typeface="Aptos" panose="020B0004020202020204" pitchFamily="34" charset="0"/>
                        <a:ea typeface="Calibri" panose="020F0502020204030204" pitchFamily="34" charset="0"/>
                        <a:cs typeface="Arial" panose="020B0604020202020204" pitchFamily="34" charset="0"/>
                      </a:endParaRPr>
                    </a:p>
                  </a:txBody>
                  <a:tcPr marL="36021" marR="36021"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EBC"/>
                    </a:solidFill>
                  </a:tcPr>
                </a:tc>
                <a:tc>
                  <a:txBody>
                    <a:bodyPr/>
                    <a:lstStyle/>
                    <a:p>
                      <a:pPr marL="0" marR="0" algn="ctr">
                        <a:lnSpc>
                          <a:spcPct val="90000"/>
                        </a:lnSpc>
                        <a:spcBef>
                          <a:spcPts val="400"/>
                        </a:spcBef>
                        <a:spcAft>
                          <a:spcPts val="0"/>
                        </a:spcAft>
                      </a:pPr>
                      <a:r>
                        <a:rPr lang="en-US" sz="1600" b="0" dirty="0">
                          <a:solidFill>
                            <a:schemeClr val="bg1"/>
                          </a:solidFill>
                          <a:effectLst/>
                          <a:latin typeface="Aptos" panose="020B0004020202020204" pitchFamily="34" charset="0"/>
                          <a:cs typeface="Arial" panose="020B0604020202020204" pitchFamily="34" charset="0"/>
                        </a:rPr>
                        <a:t>Orbital Atherectomy </a:t>
                      </a:r>
                      <a:r>
                        <a:rPr lang="en-US" sz="1600" b="0" i="0" dirty="0">
                          <a:solidFill>
                            <a:schemeClr val="bg1"/>
                          </a:solidFill>
                          <a:effectLst/>
                          <a:latin typeface="Aptos" panose="020B0004020202020204" pitchFamily="34" charset="0"/>
                          <a:ea typeface="Calibri" panose="020F0502020204030204" pitchFamily="34" charset="0"/>
                          <a:cs typeface="Arial" panose="020B0604020202020204" pitchFamily="34" charset="0"/>
                        </a:rPr>
                        <a:t>(n=1008, 1250 lesions)</a:t>
                      </a:r>
                    </a:p>
                  </a:txBody>
                  <a:tcPr marL="25911" marR="25911" marT="1828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EBC"/>
                    </a:solidFill>
                  </a:tcPr>
                </a:tc>
                <a:tc>
                  <a:txBody>
                    <a:bodyPr/>
                    <a:lstStyle/>
                    <a:p>
                      <a:pPr marL="0" marR="0" algn="ctr">
                        <a:lnSpc>
                          <a:spcPct val="90000"/>
                        </a:lnSpc>
                        <a:spcBef>
                          <a:spcPts val="400"/>
                        </a:spcBef>
                        <a:spcAft>
                          <a:spcPts val="0"/>
                        </a:spcAft>
                      </a:pPr>
                      <a:r>
                        <a:rPr lang="en-US" sz="1600" b="0" dirty="0">
                          <a:solidFill>
                            <a:schemeClr val="bg1"/>
                          </a:solidFill>
                          <a:effectLst/>
                          <a:latin typeface="Aptos" panose="020B0004020202020204" pitchFamily="34" charset="0"/>
                          <a:cs typeface="Arial" panose="020B0604020202020204" pitchFamily="34" charset="0"/>
                        </a:rPr>
                        <a:t>Balloon Angioplasty </a:t>
                      </a:r>
                      <a:r>
                        <a:rPr lang="en-US" sz="1600" b="0" i="0" dirty="0">
                          <a:solidFill>
                            <a:schemeClr val="bg1"/>
                          </a:solidFill>
                          <a:effectLst/>
                          <a:latin typeface="Aptos" panose="020B0004020202020204" pitchFamily="34" charset="0"/>
                          <a:ea typeface="Calibri" panose="020F0502020204030204" pitchFamily="34" charset="0"/>
                          <a:cs typeface="Arial" panose="020B0604020202020204" pitchFamily="34" charset="0"/>
                        </a:rPr>
                        <a:t>(n=1008, 1242 lesions)</a:t>
                      </a:r>
                    </a:p>
                  </a:txBody>
                  <a:tcPr marL="25911" marR="25911" marT="1828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EBC"/>
                    </a:solidFill>
                  </a:tcPr>
                </a:tc>
                <a:tc>
                  <a:txBody>
                    <a:bodyPr/>
                    <a:lstStyle/>
                    <a:p>
                      <a:pPr marL="0" marR="0" algn="ctr">
                        <a:spcBef>
                          <a:spcPts val="0"/>
                        </a:spcBef>
                        <a:spcAft>
                          <a:spcPts val="0"/>
                        </a:spcAft>
                      </a:pPr>
                      <a:r>
                        <a:rPr lang="en-US" sz="1600" b="0" i="1" kern="100" dirty="0">
                          <a:solidFill>
                            <a:schemeClr val="bg1"/>
                          </a:solidFill>
                          <a:effectLst/>
                          <a:latin typeface="Aptos" panose="020B0004020202020204" pitchFamily="34" charset="0"/>
                          <a:ea typeface="Calibri" panose="020F0502020204030204" pitchFamily="34" charset="0"/>
                          <a:cs typeface="Arial" panose="020B0604020202020204" pitchFamily="34" charset="0"/>
                        </a:rPr>
                        <a:t>p</a:t>
                      </a:r>
                      <a:endParaRPr lang="en-US" sz="1600" b="0" kern="100" baseline="30000" dirty="0">
                        <a:solidFill>
                          <a:schemeClr val="bg1"/>
                        </a:solidFill>
                        <a:effectLst/>
                        <a:latin typeface="Aptos" panose="020B0004020202020204" pitchFamily="34" charset="0"/>
                        <a:ea typeface="Calibri" panose="020F0502020204030204" pitchFamily="34" charset="0"/>
                        <a:cs typeface="Arial" panose="020B0604020202020204" pitchFamily="34" charset="0"/>
                      </a:endParaRPr>
                    </a:p>
                  </a:txBody>
                  <a:tcPr marL="36021" marR="36021"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EBC"/>
                    </a:solidFill>
                  </a:tcPr>
                </a:tc>
                <a:extLst>
                  <a:ext uri="{0D108BD9-81ED-4DB2-BD59-A6C34878D82A}">
                    <a16:rowId xmlns:a16="http://schemas.microsoft.com/office/drawing/2014/main" val="1712062814"/>
                  </a:ext>
                </a:extLst>
              </a:tr>
              <a:tr h="267696">
                <a:tc>
                  <a:txBody>
                    <a:bodyPr/>
                    <a:lstStyle/>
                    <a:p>
                      <a:pPr marL="0" marR="0">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Balloon type, all*</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36021"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 </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6021" marR="36021" marT="0" marB="0" anchor="ctr">
                    <a:lnT w="12700" cap="flat" cmpd="sng" algn="ctr">
                      <a:solidFill>
                        <a:schemeClr val="tx1"/>
                      </a:solidFill>
                      <a:prstDash val="solid"/>
                      <a:round/>
                      <a:headEnd type="none" w="med" len="med"/>
                      <a:tailEnd type="none" w="med" len="med"/>
                    </a:lnT>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 </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6021" marR="36021" marT="0" marB="0" anchor="ctr">
                    <a:lnT w="12700" cap="flat" cmpd="sng" algn="ctr">
                      <a:solidFill>
                        <a:schemeClr val="tx1"/>
                      </a:solidFill>
                      <a:prstDash val="solid"/>
                      <a:round/>
                      <a:headEnd type="none" w="med" len="med"/>
                      <a:tailEnd type="none" w="med" len="med"/>
                    </a:lnT>
                    <a:solidFill>
                      <a:schemeClr val="bg1"/>
                    </a:solidFill>
                  </a:tcPr>
                </a:tc>
                <a:tc>
                  <a:txBody>
                    <a:bodyPr/>
                    <a:lstStyle/>
                    <a:p>
                      <a:pPr marL="0" marR="0" algn="ctr">
                        <a:spcBef>
                          <a:spcPts val="300"/>
                        </a:spcBef>
                        <a:spcAft>
                          <a:spcPts val="300"/>
                        </a:spcAft>
                      </a:pP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6021" marR="36021"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755594243"/>
                  </a:ext>
                </a:extLst>
              </a:tr>
              <a:tr h="267696">
                <a:tc>
                  <a:txBody>
                    <a:bodyPr/>
                    <a:lstStyle/>
                    <a:p>
                      <a:pPr marL="274320" marR="0">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Standard</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36021" marT="0" marB="0" anchor="ctr">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98.6%</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6021" marR="36021" marT="0" marB="0" anchor="ctr">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98.4%</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6021" marR="36021" marT="0" marB="0" anchor="ctr">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rPr>
                        <a:t>0.76</a:t>
                      </a:r>
                    </a:p>
                  </a:txBody>
                  <a:tcPr marL="36021" marR="36021"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575744757"/>
                  </a:ext>
                </a:extLst>
              </a:tr>
              <a:tr h="267696">
                <a:tc>
                  <a:txBody>
                    <a:bodyPr/>
                    <a:lstStyle/>
                    <a:p>
                      <a:pPr marL="274320" marR="0">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Scoring</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36021" marT="0" marB="0" anchor="ctr">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2.0%</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6021" marR="36021" marT="0" marB="0" anchor="ctr">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11.0%</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6021" marR="36021" marT="0" marB="0" anchor="ctr">
                    <a:solidFill>
                      <a:schemeClr val="bg1"/>
                    </a:solidFill>
                  </a:tcPr>
                </a:tc>
                <a:tc>
                  <a:txBody>
                    <a:bodyPr/>
                    <a:lstStyle/>
                    <a:p>
                      <a:pPr marL="0" marR="0" algn="ctr">
                        <a:spcBef>
                          <a:spcPts val="300"/>
                        </a:spcBef>
                        <a:spcAft>
                          <a:spcPts val="300"/>
                        </a:spcAft>
                      </a:pPr>
                      <a:r>
                        <a:rPr lang="en-US" sz="1600" kern="100" dirty="0">
                          <a:solidFill>
                            <a:srgbClr val="C00000"/>
                          </a:solidFill>
                          <a:effectLst/>
                          <a:latin typeface="Aptos" panose="020B0004020202020204" pitchFamily="34" charset="0"/>
                          <a:ea typeface="Calibri" panose="020F0502020204030204" pitchFamily="34" charset="0"/>
                          <a:cs typeface="Arial" panose="020B0604020202020204" pitchFamily="34" charset="0"/>
                        </a:rPr>
                        <a:t>&lt;0.001</a:t>
                      </a:r>
                    </a:p>
                  </a:txBody>
                  <a:tcPr marL="36021" marR="36021"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231795059"/>
                  </a:ext>
                </a:extLst>
              </a:tr>
              <a:tr h="267696">
                <a:tc>
                  <a:txBody>
                    <a:bodyPr/>
                    <a:lstStyle/>
                    <a:p>
                      <a:pPr marL="274320" marR="0">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Cutting</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36021" marT="0" marB="0" anchor="ctr">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1.7%</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6021" marR="36021" marT="0" marB="0" anchor="ctr">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10.1%</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6021" marR="36021" marT="0" marB="0" anchor="ctr">
                    <a:solidFill>
                      <a:schemeClr val="bg1"/>
                    </a:solidFill>
                  </a:tcPr>
                </a:tc>
                <a:tc>
                  <a:txBody>
                    <a:bodyPr/>
                    <a:lstStyle/>
                    <a:p>
                      <a:pPr marL="0" marR="0" algn="ctr">
                        <a:spcBef>
                          <a:spcPts val="300"/>
                        </a:spcBef>
                        <a:spcAft>
                          <a:spcPts val="300"/>
                        </a:spcAft>
                      </a:pPr>
                      <a:r>
                        <a:rPr lang="en-US" sz="1600" kern="100" dirty="0">
                          <a:solidFill>
                            <a:srgbClr val="C00000"/>
                          </a:solidFill>
                          <a:effectLst/>
                          <a:latin typeface="Aptos" panose="020B0004020202020204" pitchFamily="34" charset="0"/>
                          <a:ea typeface="Calibri" panose="020F0502020204030204" pitchFamily="34" charset="0"/>
                          <a:cs typeface="Arial" panose="020B0604020202020204" pitchFamily="34" charset="0"/>
                        </a:rPr>
                        <a:t>&lt;0.001</a:t>
                      </a:r>
                    </a:p>
                  </a:txBody>
                  <a:tcPr marL="36021" marR="36021"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066485168"/>
                  </a:ext>
                </a:extLst>
              </a:tr>
              <a:tr h="267696">
                <a:tc>
                  <a:txBody>
                    <a:bodyPr/>
                    <a:lstStyle/>
                    <a:p>
                      <a:pPr marL="274320" marR="0">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Other specialty</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36021" marT="0" marB="0" anchor="ctr">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1.9%</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6021" marR="36021" marT="0" marB="0" anchor="ctr">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3.9%</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6021" marR="36021" marT="0" marB="0" anchor="ctr">
                    <a:solidFill>
                      <a:schemeClr val="bg1"/>
                    </a:solidFill>
                  </a:tcPr>
                </a:tc>
                <a:tc>
                  <a:txBody>
                    <a:bodyPr/>
                    <a:lstStyle/>
                    <a:p>
                      <a:pPr marL="0" marR="0" algn="ctr">
                        <a:spcBef>
                          <a:spcPts val="300"/>
                        </a:spcBef>
                        <a:spcAft>
                          <a:spcPts val="300"/>
                        </a:spcAft>
                      </a:pPr>
                      <a:r>
                        <a:rPr lang="en-US" sz="1600" kern="100" dirty="0">
                          <a:solidFill>
                            <a:srgbClr val="C00000"/>
                          </a:solidFill>
                          <a:effectLst/>
                          <a:latin typeface="Aptos" panose="020B0004020202020204" pitchFamily="34" charset="0"/>
                          <a:ea typeface="Calibri" panose="020F0502020204030204" pitchFamily="34" charset="0"/>
                          <a:cs typeface="Arial" panose="020B0604020202020204" pitchFamily="34" charset="0"/>
                        </a:rPr>
                        <a:t>0.007</a:t>
                      </a:r>
                    </a:p>
                  </a:txBody>
                  <a:tcPr marL="36021" marR="36021"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67600854"/>
                  </a:ext>
                </a:extLst>
              </a:tr>
              <a:tr h="267696">
                <a:tc>
                  <a:txBody>
                    <a:bodyPr/>
                    <a:lstStyle/>
                    <a:p>
                      <a:pPr marL="0" marR="0">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Balloon compliance, all*</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36021" marT="0" marB="0" anchor="ctr">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 </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6021" marR="36021" marT="0" marB="0" anchor="ctr">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 </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6021" marR="36021" marT="0" marB="0" anchor="ctr">
                    <a:solidFill>
                      <a:schemeClr val="bg1"/>
                    </a:solidFill>
                  </a:tcPr>
                </a:tc>
                <a:tc>
                  <a:txBody>
                    <a:bodyPr/>
                    <a:lstStyle/>
                    <a:p>
                      <a:pPr marL="0" marR="0" algn="ctr">
                        <a:spcBef>
                          <a:spcPts val="300"/>
                        </a:spcBef>
                        <a:spcAft>
                          <a:spcPts val="300"/>
                        </a:spcAft>
                      </a:pP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6021" marR="36021"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037081449"/>
                  </a:ext>
                </a:extLst>
              </a:tr>
              <a:tr h="267696">
                <a:tc>
                  <a:txBody>
                    <a:bodyPr/>
                    <a:lstStyle/>
                    <a:p>
                      <a:pPr marL="274320" marR="0">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Compliant</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36021" marT="0" marB="0" anchor="ctr">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19.6%</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6021" marR="36021" marT="0" marB="0" anchor="ctr">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21.0%</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6021" marR="36021" marT="0" marB="0" anchor="ctr">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rPr>
                        <a:t>0.47</a:t>
                      </a:r>
                    </a:p>
                  </a:txBody>
                  <a:tcPr marL="36021" marR="36021"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080169215"/>
                  </a:ext>
                </a:extLst>
              </a:tr>
              <a:tr h="267696">
                <a:tc>
                  <a:txBody>
                    <a:bodyPr/>
                    <a:lstStyle/>
                    <a:p>
                      <a:pPr marL="274320" marR="0">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Semi-compliant</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36021" marT="0" marB="0" anchor="ctr">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37.4%</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6021" marR="36021" marT="0" marB="0" anchor="ctr">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43.2%</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6021" marR="36021" marT="0" marB="0" anchor="ctr">
                    <a:solidFill>
                      <a:schemeClr val="bg1"/>
                    </a:solidFill>
                  </a:tcPr>
                </a:tc>
                <a:tc>
                  <a:txBody>
                    <a:bodyPr/>
                    <a:lstStyle/>
                    <a:p>
                      <a:pPr marL="0" marR="0" algn="ctr">
                        <a:spcBef>
                          <a:spcPts val="300"/>
                        </a:spcBef>
                        <a:spcAft>
                          <a:spcPts val="300"/>
                        </a:spcAft>
                      </a:pPr>
                      <a:r>
                        <a:rPr lang="en-US" sz="1600" kern="100" dirty="0">
                          <a:solidFill>
                            <a:srgbClr val="C00000"/>
                          </a:solidFill>
                          <a:effectLst/>
                          <a:latin typeface="Aptos" panose="020B0004020202020204" pitchFamily="34" charset="0"/>
                          <a:ea typeface="Calibri" panose="020F0502020204030204" pitchFamily="34" charset="0"/>
                          <a:cs typeface="Arial" panose="020B0604020202020204" pitchFamily="34" charset="0"/>
                        </a:rPr>
                        <a:t>0.008</a:t>
                      </a:r>
                    </a:p>
                  </a:txBody>
                  <a:tcPr marL="36021" marR="36021"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649850556"/>
                  </a:ext>
                </a:extLst>
              </a:tr>
              <a:tr h="267696">
                <a:tc>
                  <a:txBody>
                    <a:bodyPr/>
                    <a:lstStyle/>
                    <a:p>
                      <a:pPr marL="274320" marR="0">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Non-compliant</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36021" marT="0" marB="0" anchor="ctr">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90.9%</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6021" marR="36021" marT="0" marB="0" anchor="ctr">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87.1%</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6021" marR="36021" marT="0" marB="0" anchor="ctr">
                    <a:solidFill>
                      <a:schemeClr val="bg1"/>
                    </a:solidFill>
                  </a:tcPr>
                </a:tc>
                <a:tc>
                  <a:txBody>
                    <a:bodyPr/>
                    <a:lstStyle/>
                    <a:p>
                      <a:pPr marL="0" marR="0" algn="ctr">
                        <a:spcBef>
                          <a:spcPts val="300"/>
                        </a:spcBef>
                        <a:spcAft>
                          <a:spcPts val="300"/>
                        </a:spcAft>
                      </a:pPr>
                      <a:r>
                        <a:rPr lang="en-US" sz="1600" kern="100" dirty="0">
                          <a:solidFill>
                            <a:srgbClr val="C00000"/>
                          </a:solidFill>
                          <a:effectLst/>
                          <a:latin typeface="Aptos" panose="020B0004020202020204" pitchFamily="34" charset="0"/>
                          <a:ea typeface="Calibri" panose="020F0502020204030204" pitchFamily="34" charset="0"/>
                          <a:cs typeface="Arial" panose="020B0604020202020204" pitchFamily="34" charset="0"/>
                        </a:rPr>
                        <a:t>0.007</a:t>
                      </a:r>
                    </a:p>
                  </a:txBody>
                  <a:tcPr marL="36021" marR="36021"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813377903"/>
                  </a:ext>
                </a:extLst>
              </a:tr>
              <a:tr h="267696">
                <a:tc>
                  <a:txBody>
                    <a:bodyPr/>
                    <a:lstStyle/>
                    <a:p>
                      <a:pPr marL="0" marR="0">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Maximum balloon pressure (atm)</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36021" marT="0" marB="0" anchor="ctr">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19.0 ± 3.8</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6021" marR="36021" marT="0" marB="0" anchor="ctr">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18.9 ± 4.1</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6021" marR="36021" marT="0" marB="0" anchor="ctr">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rPr>
                        <a:t>0.46</a:t>
                      </a:r>
                    </a:p>
                  </a:txBody>
                  <a:tcPr marL="36021" marR="36021"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384678478"/>
                  </a:ext>
                </a:extLst>
              </a:tr>
              <a:tr h="267696">
                <a:tc>
                  <a:txBody>
                    <a:bodyPr/>
                    <a:lstStyle/>
                    <a:p>
                      <a:pPr marL="0" marR="0">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Orbital atherectomy performed</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36021" marT="0" marB="0" anchor="ctr">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93.1%</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6021" marR="36021" marT="0" marB="0" anchor="ctr">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3.8%</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6021" marR="36021" marT="0" marB="0" anchor="ctr">
                    <a:solidFill>
                      <a:schemeClr val="bg1"/>
                    </a:solidFill>
                  </a:tcPr>
                </a:tc>
                <a:tc>
                  <a:txBody>
                    <a:bodyPr/>
                    <a:lstStyle/>
                    <a:p>
                      <a:pPr marL="0" marR="0" algn="ctr">
                        <a:spcBef>
                          <a:spcPts val="300"/>
                        </a:spcBef>
                        <a:spcAft>
                          <a:spcPts val="300"/>
                        </a:spcAft>
                      </a:pPr>
                      <a:r>
                        <a:rPr lang="en-US" sz="1600" kern="100" dirty="0">
                          <a:solidFill>
                            <a:srgbClr val="C00000"/>
                          </a:solidFill>
                          <a:effectLst/>
                          <a:latin typeface="Aptos" panose="020B0004020202020204" pitchFamily="34" charset="0"/>
                          <a:ea typeface="Calibri" panose="020F0502020204030204" pitchFamily="34" charset="0"/>
                          <a:cs typeface="Arial" panose="020B0604020202020204" pitchFamily="34" charset="0"/>
                        </a:rPr>
                        <a:t>&lt;0.001</a:t>
                      </a:r>
                    </a:p>
                  </a:txBody>
                  <a:tcPr marL="36021" marR="36021"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978922949"/>
                  </a:ext>
                </a:extLst>
              </a:tr>
              <a:tr h="267696">
                <a:tc>
                  <a:txBody>
                    <a:bodyPr/>
                    <a:lstStyle/>
                    <a:p>
                      <a:pPr marL="0" marR="0">
                        <a:spcBef>
                          <a:spcPts val="300"/>
                        </a:spcBef>
                        <a:spcAft>
                          <a:spcPts val="300"/>
                        </a:spcAft>
                        <a:tabLst>
                          <a:tab pos="243205" algn="l"/>
                        </a:tabLst>
                      </a:pPr>
                      <a:r>
                        <a:rPr lang="en-US" sz="1600" kern="100" dirty="0">
                          <a:solidFill>
                            <a:schemeClr val="tx1"/>
                          </a:solidFill>
                          <a:effectLst/>
                          <a:latin typeface="Aptos" panose="020B0004020202020204" pitchFamily="34" charset="0"/>
                          <a:cs typeface="Arial" panose="020B0604020202020204" pitchFamily="34" charset="0"/>
                        </a:rPr>
                        <a:t>	Number of passes</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36021" marT="0" marB="0" anchor="ctr">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3.8 ± 2.1</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6021" marR="36021" marT="0" marB="0" anchor="ctr">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4.5 ± 2.8</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6021" marR="36021" marT="0" marB="0" anchor="ctr">
                    <a:solidFill>
                      <a:schemeClr val="bg1"/>
                    </a:solidFill>
                  </a:tcPr>
                </a:tc>
                <a:tc>
                  <a:txBody>
                    <a:bodyPr/>
                    <a:lstStyle/>
                    <a:p>
                      <a:pPr marL="0" marR="0" algn="ctr">
                        <a:spcBef>
                          <a:spcPts val="300"/>
                        </a:spcBef>
                        <a:spcAft>
                          <a:spcPts val="300"/>
                        </a:spcAft>
                      </a:pPr>
                      <a:r>
                        <a:rPr lang="en-US" sz="1600" kern="100" dirty="0">
                          <a:solidFill>
                            <a:srgbClr val="C00000"/>
                          </a:solidFill>
                          <a:effectLst/>
                          <a:latin typeface="Aptos" panose="020B0004020202020204" pitchFamily="34" charset="0"/>
                          <a:ea typeface="Calibri" panose="020F0502020204030204" pitchFamily="34" charset="0"/>
                          <a:cs typeface="Arial" panose="020B0604020202020204" pitchFamily="34" charset="0"/>
                        </a:rPr>
                        <a:t>0.01</a:t>
                      </a:r>
                    </a:p>
                  </a:txBody>
                  <a:tcPr marL="36021" marR="36021"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428334223"/>
                  </a:ext>
                </a:extLst>
              </a:tr>
              <a:tr h="267696">
                <a:tc>
                  <a:txBody>
                    <a:bodyPr/>
                    <a:lstStyle/>
                    <a:p>
                      <a:pPr marL="0" marR="0">
                        <a:spcBef>
                          <a:spcPts val="300"/>
                        </a:spcBef>
                        <a:spcAft>
                          <a:spcPts val="300"/>
                        </a:spcAft>
                        <a:tabLst>
                          <a:tab pos="243205" algn="l"/>
                        </a:tabLst>
                      </a:pPr>
                      <a:r>
                        <a:rPr lang="en-US" sz="1600" kern="100" dirty="0">
                          <a:solidFill>
                            <a:schemeClr val="tx1"/>
                          </a:solidFill>
                          <a:effectLst/>
                          <a:latin typeface="Aptos" panose="020B0004020202020204" pitchFamily="34" charset="0"/>
                          <a:cs typeface="Arial" panose="020B0604020202020204" pitchFamily="34" charset="0"/>
                        </a:rPr>
                        <a:t>	Total pass time (seconds)</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36021" marT="0" marB="0" anchor="ctr">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88.4 ± 59.9</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6021" marR="36021" marT="0" marB="0" anchor="ctr">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112.3 ± 86.6</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6021" marR="36021" marT="0" marB="0" anchor="ctr">
                    <a:solidFill>
                      <a:schemeClr val="bg1"/>
                    </a:solidFill>
                  </a:tcPr>
                </a:tc>
                <a:tc>
                  <a:txBody>
                    <a:bodyPr/>
                    <a:lstStyle/>
                    <a:p>
                      <a:pPr marL="0" marR="0" algn="ctr">
                        <a:spcBef>
                          <a:spcPts val="300"/>
                        </a:spcBef>
                        <a:spcAft>
                          <a:spcPts val="300"/>
                        </a:spcAft>
                      </a:pPr>
                      <a:r>
                        <a:rPr lang="en-US" sz="1600" kern="100" dirty="0">
                          <a:solidFill>
                            <a:srgbClr val="C00000"/>
                          </a:solidFill>
                          <a:effectLst/>
                          <a:latin typeface="Aptos" panose="020B0004020202020204" pitchFamily="34" charset="0"/>
                          <a:ea typeface="Calibri" panose="020F0502020204030204" pitchFamily="34" charset="0"/>
                          <a:cs typeface="Arial" panose="020B0604020202020204" pitchFamily="34" charset="0"/>
                        </a:rPr>
                        <a:t>0.01</a:t>
                      </a:r>
                    </a:p>
                  </a:txBody>
                  <a:tcPr marL="36021" marR="36021"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631267628"/>
                  </a:ext>
                </a:extLst>
              </a:tr>
              <a:tr h="267696">
                <a:tc>
                  <a:txBody>
                    <a:bodyPr/>
                    <a:lstStyle/>
                    <a:p>
                      <a:pPr marL="0" marR="0">
                        <a:spcBef>
                          <a:spcPts val="300"/>
                        </a:spcBef>
                        <a:spcAft>
                          <a:spcPts val="300"/>
                        </a:spcAft>
                        <a:tabLst>
                          <a:tab pos="243205" algn="l"/>
                        </a:tabLst>
                      </a:pPr>
                      <a:r>
                        <a:rPr lang="en-US" sz="1600" kern="100" dirty="0">
                          <a:solidFill>
                            <a:schemeClr val="tx1"/>
                          </a:solidFill>
                          <a:effectLst/>
                          <a:latin typeface="Aptos" panose="020B0004020202020204" pitchFamily="34" charset="0"/>
                          <a:cs typeface="Arial" panose="020B0604020202020204" pitchFamily="34" charset="0"/>
                        </a:rPr>
                        <a:t>Orbital atherectomy speed</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36021" marT="0" marB="0" anchor="ctr">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 </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6021" marR="36021" marT="0" marB="0" anchor="ctr">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 </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6021" marR="36021" marT="0" marB="0" anchor="ctr">
                    <a:solidFill>
                      <a:schemeClr val="bg1"/>
                    </a:solidFill>
                  </a:tcPr>
                </a:tc>
                <a:tc>
                  <a:txBody>
                    <a:bodyPr/>
                    <a:lstStyle/>
                    <a:p>
                      <a:pPr marL="0" marR="0" algn="ctr">
                        <a:spcBef>
                          <a:spcPts val="300"/>
                        </a:spcBef>
                        <a:spcAft>
                          <a:spcPts val="300"/>
                        </a:spcAft>
                      </a:pP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6021" marR="36021"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681901853"/>
                  </a:ext>
                </a:extLst>
              </a:tr>
              <a:tr h="267696">
                <a:tc>
                  <a:txBody>
                    <a:bodyPr/>
                    <a:lstStyle/>
                    <a:p>
                      <a:pPr marL="274320" marR="0">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Low only</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36021" marT="0" marB="0" anchor="ctr">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71.9%</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6021" marR="36021" marT="0" marB="0">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63.8%</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6021" marR="36021" marT="0" marB="0">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rPr>
                        <a:t>0.28</a:t>
                      </a:r>
                    </a:p>
                  </a:txBody>
                  <a:tcPr marL="36021" marR="36021"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251619606"/>
                  </a:ext>
                </a:extLst>
              </a:tr>
              <a:tr h="267696">
                <a:tc>
                  <a:txBody>
                    <a:bodyPr/>
                    <a:lstStyle/>
                    <a:p>
                      <a:pPr marL="274320" marR="0">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Low and high</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36021" marT="0" marB="0" anchor="ctr">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25.4%</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6021" marR="36021" marT="0" marB="0">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34.0%</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6021" marR="36021" marT="0" marB="0">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rPr>
                        <a:t>0.23</a:t>
                      </a:r>
                    </a:p>
                  </a:txBody>
                  <a:tcPr marL="36021" marR="36021"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970784982"/>
                  </a:ext>
                </a:extLst>
              </a:tr>
              <a:tr h="267696">
                <a:tc>
                  <a:txBody>
                    <a:bodyPr/>
                    <a:lstStyle/>
                    <a:p>
                      <a:pPr marL="274320" marR="0">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High only</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36021" marT="0" marB="0" anchor="ctr">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2.8%</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6021" marR="36021" marT="0" marB="0">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cs typeface="Arial" panose="020B0604020202020204" pitchFamily="34" charset="0"/>
                        </a:rPr>
                        <a:t>2.1%</a:t>
                      </a:r>
                      <a:endPar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6021" marR="36021" marT="0" marB="0">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rPr>
                        <a:t>0.81</a:t>
                      </a:r>
                    </a:p>
                  </a:txBody>
                  <a:tcPr marL="36021" marR="36021"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285809494"/>
                  </a:ext>
                </a:extLst>
              </a:tr>
              <a:tr h="267696">
                <a:tc>
                  <a:txBody>
                    <a:bodyPr/>
                    <a:lstStyle/>
                    <a:p>
                      <a:pPr marL="9525" marR="0" indent="0">
                        <a:spcBef>
                          <a:spcPts val="300"/>
                        </a:spcBef>
                        <a:spcAft>
                          <a:spcPts val="300"/>
                        </a:spcAft>
                        <a:tabLst/>
                      </a:pPr>
                      <a:r>
                        <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rPr>
                        <a:t>Rotational or laser atherectomy</a:t>
                      </a:r>
                    </a:p>
                  </a:txBody>
                  <a:tcPr marR="36021" marT="0" marB="0" anchor="ctr">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rPr>
                        <a:t>0.3%</a:t>
                      </a:r>
                    </a:p>
                  </a:txBody>
                  <a:tcPr marL="36021" marR="36021" marT="0" marB="0">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rPr>
                        <a:t>0.6%</a:t>
                      </a:r>
                    </a:p>
                  </a:txBody>
                  <a:tcPr marL="36021" marR="36021" marT="0" marB="0">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rPr>
                        <a:t>0.52</a:t>
                      </a:r>
                    </a:p>
                  </a:txBody>
                  <a:tcPr marL="36021" marR="36021"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662820008"/>
                  </a:ext>
                </a:extLst>
              </a:tr>
              <a:tr h="267696">
                <a:tc>
                  <a:txBody>
                    <a:bodyPr/>
                    <a:lstStyle/>
                    <a:p>
                      <a:pPr marL="9525" marR="0" indent="0">
                        <a:spcBef>
                          <a:spcPts val="300"/>
                        </a:spcBef>
                        <a:spcAft>
                          <a:spcPts val="300"/>
                        </a:spcAft>
                        <a:tabLst/>
                      </a:pPr>
                      <a:r>
                        <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rPr>
                        <a:t>Intravascular lithotripsy</a:t>
                      </a:r>
                    </a:p>
                  </a:txBody>
                  <a:tcPr marR="36021"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rPr>
                        <a:t>0.2%</a:t>
                      </a:r>
                    </a:p>
                  </a:txBody>
                  <a:tcPr marL="36021" marR="36021" marT="0" marB="0">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rPr>
                        <a:t>0.6%</a:t>
                      </a:r>
                    </a:p>
                  </a:txBody>
                  <a:tcPr marL="36021" marR="36021" marT="0" marB="0">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300"/>
                        </a:spcBef>
                        <a:spcAft>
                          <a:spcPts val="300"/>
                        </a:spcAft>
                      </a:pPr>
                      <a:r>
                        <a:rPr lang="en-US" sz="1600" kern="100" dirty="0">
                          <a:solidFill>
                            <a:schemeClr val="tx1"/>
                          </a:solidFill>
                          <a:effectLst/>
                          <a:latin typeface="Aptos" panose="020B0004020202020204" pitchFamily="34" charset="0"/>
                          <a:ea typeface="Calibri" panose="020F0502020204030204" pitchFamily="34" charset="0"/>
                          <a:cs typeface="Arial" panose="020B0604020202020204" pitchFamily="34" charset="0"/>
                        </a:rPr>
                        <a:t>0.14</a:t>
                      </a:r>
                    </a:p>
                  </a:txBody>
                  <a:tcPr marL="36021" marR="36021"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743980"/>
                  </a:ext>
                </a:extLst>
              </a:tr>
            </a:tbl>
          </a:graphicData>
        </a:graphic>
      </p:graphicFrame>
      <p:sp>
        <p:nvSpPr>
          <p:cNvPr id="5" name="TextBox 4">
            <a:extLst>
              <a:ext uri="{FF2B5EF4-FFF2-40B4-BE49-F238E27FC236}">
                <a16:creationId xmlns:a16="http://schemas.microsoft.com/office/drawing/2014/main" id="{28635BD4-6898-88C2-0775-86A23766B53A}"/>
              </a:ext>
            </a:extLst>
          </p:cNvPr>
          <p:cNvSpPr txBox="1"/>
          <p:nvPr/>
        </p:nvSpPr>
        <p:spPr>
          <a:xfrm>
            <a:off x="1644581" y="6325754"/>
            <a:ext cx="8902839" cy="400110"/>
          </a:xfrm>
          <a:prstGeom prst="rect">
            <a:avLst/>
          </a:prstGeom>
          <a:noFill/>
        </p:spPr>
        <p:txBody>
          <a:bodyPr wrap="square">
            <a:spAutoFit/>
          </a:bodyPr>
          <a:lstStyle/>
          <a:p>
            <a:pPr marL="0" marR="514350" algn="ctr">
              <a:spcBef>
                <a:spcPts val="0"/>
              </a:spcBef>
              <a:spcAft>
                <a:spcPts val="0"/>
              </a:spcAft>
            </a:pPr>
            <a:r>
              <a:rPr lang="en-US" sz="1000" kern="100" dirty="0">
                <a:solidFill>
                  <a:schemeClr val="bg1"/>
                </a:solidFill>
                <a:effectLst/>
                <a:latin typeface="Aptos" panose="020B0004020202020204" pitchFamily="34" charset="0"/>
                <a:ea typeface="Calibri" panose="020F0502020204030204" pitchFamily="34" charset="0"/>
                <a:cs typeface="Arial" panose="020B0604020202020204" pitchFamily="34" charset="0"/>
              </a:rPr>
              <a:t>p-values are based on repeated measures modeling to account for clustering in subjects with multiple lesions</a:t>
            </a:r>
            <a:endParaRPr lang="en-US" sz="1000" kern="100" dirty="0">
              <a:solidFill>
                <a:schemeClr val="bg1"/>
              </a:solidFill>
              <a:latin typeface="Aptos" panose="020B0004020202020204" pitchFamily="34" charset="0"/>
              <a:ea typeface="Calibri" panose="020F0502020204030204" pitchFamily="34" charset="0"/>
              <a:cs typeface="Arial" panose="020B0604020202020204" pitchFamily="34" charset="0"/>
            </a:endParaRPr>
          </a:p>
          <a:p>
            <a:pPr marL="0" marR="514350" algn="ctr">
              <a:spcBef>
                <a:spcPts val="0"/>
              </a:spcBef>
              <a:spcAft>
                <a:spcPts val="0"/>
              </a:spcAft>
            </a:pPr>
            <a:r>
              <a:rPr lang="en-US" sz="1000" kern="100" dirty="0">
                <a:solidFill>
                  <a:schemeClr val="bg1"/>
                </a:solidFill>
                <a:effectLst/>
                <a:latin typeface="Aptos" panose="020B0004020202020204" pitchFamily="34" charset="0"/>
                <a:ea typeface="Calibri" panose="020F0502020204030204" pitchFamily="34" charset="0"/>
                <a:cs typeface="Arial" panose="020B0604020202020204" pitchFamily="34" charset="0"/>
              </a:rPr>
              <a:t>*Total is &gt;100% because more than one balloon catheter type was used in some lesions</a:t>
            </a:r>
            <a:endParaRPr lang="en-US" sz="1000" kern="100" dirty="0">
              <a:solidFill>
                <a:schemeClr val="bg1"/>
              </a:solidFill>
              <a:latin typeface="Aptos" panose="020B00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79262485"/>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62D36-1E26-E958-62C2-DBBFE68A21CA}"/>
              </a:ext>
            </a:extLst>
          </p:cNvPr>
          <p:cNvSpPr>
            <a:spLocks noGrp="1"/>
          </p:cNvSpPr>
          <p:nvPr>
            <p:ph type="title"/>
          </p:nvPr>
        </p:nvSpPr>
        <p:spPr>
          <a:xfrm>
            <a:off x="912286" y="55367"/>
            <a:ext cx="10358967" cy="755651"/>
          </a:xfrm>
        </p:spPr>
        <p:txBody>
          <a:bodyPr/>
          <a:lstStyle/>
          <a:p>
            <a:r>
              <a:rPr lang="en-US" dirty="0">
                <a:latin typeface="Aptos" panose="020B0004020202020204" pitchFamily="34" charset="0"/>
              </a:rPr>
              <a:t>Adjudication of Crossovers (Lesion-Level)</a:t>
            </a:r>
          </a:p>
        </p:txBody>
      </p:sp>
      <p:grpSp>
        <p:nvGrpSpPr>
          <p:cNvPr id="14" name="Group 13">
            <a:extLst>
              <a:ext uri="{FF2B5EF4-FFF2-40B4-BE49-F238E27FC236}">
                <a16:creationId xmlns:a16="http://schemas.microsoft.com/office/drawing/2014/main" id="{6EA9A4C2-19A3-25C5-9095-E891B21859BA}"/>
              </a:ext>
            </a:extLst>
          </p:cNvPr>
          <p:cNvGrpSpPr/>
          <p:nvPr/>
        </p:nvGrpSpPr>
        <p:grpSpPr>
          <a:xfrm>
            <a:off x="270110" y="680209"/>
            <a:ext cx="6458161" cy="3207543"/>
            <a:chOff x="71120" y="604100"/>
            <a:chExt cx="4843621" cy="2405659"/>
          </a:xfrm>
        </p:grpSpPr>
        <p:graphicFrame>
          <p:nvGraphicFramePr>
            <p:cNvPr id="3" name="Chart 2">
              <a:extLst>
                <a:ext uri="{FF2B5EF4-FFF2-40B4-BE49-F238E27FC236}">
                  <a16:creationId xmlns:a16="http://schemas.microsoft.com/office/drawing/2014/main" id="{7A001095-6652-6001-37A1-D5438C5351B8}"/>
                </a:ext>
              </a:extLst>
            </p:cNvPr>
            <p:cNvGraphicFramePr>
              <a:graphicFrameLocks/>
            </p:cNvGraphicFramePr>
            <p:nvPr/>
          </p:nvGraphicFramePr>
          <p:xfrm>
            <a:off x="71120" y="604100"/>
            <a:ext cx="4094480" cy="23897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ACC7DE62-15BD-61B2-4120-C08D188FE8F8}"/>
                </a:ext>
              </a:extLst>
            </p:cNvPr>
            <p:cNvGraphicFramePr>
              <a:graphicFrameLocks/>
            </p:cNvGraphicFramePr>
            <p:nvPr/>
          </p:nvGraphicFramePr>
          <p:xfrm>
            <a:off x="1832875" y="990044"/>
            <a:ext cx="3081866" cy="1581706"/>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98531D19-73E7-04E0-C14A-14556D370A91}"/>
                </a:ext>
              </a:extLst>
            </p:cNvPr>
            <p:cNvSpPr txBox="1"/>
            <p:nvPr/>
          </p:nvSpPr>
          <p:spPr>
            <a:xfrm>
              <a:off x="3299657" y="2453206"/>
              <a:ext cx="821379" cy="223091"/>
            </a:xfrm>
            <a:prstGeom prst="rect">
              <a:avLst/>
            </a:prstGeom>
            <a:noFill/>
          </p:spPr>
          <p:txBody>
            <a:bodyPr wrap="none" rtlCol="0">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333" b="1" i="0" u="none" strike="noStrike" kern="1200" cap="none" spc="0" normalizeH="0" baseline="0" noProof="0" dirty="0">
                  <a:ln>
                    <a:noFill/>
                  </a:ln>
                  <a:solidFill>
                    <a:srgbClr val="6699FF"/>
                  </a:solidFill>
                  <a:effectLst/>
                  <a:uLnTx/>
                  <a:uFillTx/>
                  <a:latin typeface="Aptos" panose="020B0004020202020204" pitchFamily="34" charset="0"/>
                  <a:ea typeface="+mn-ea"/>
                  <a:cs typeface="Arial" charset="0"/>
                </a:rPr>
                <a:t>Acceptable</a:t>
              </a:r>
            </a:p>
          </p:txBody>
        </p:sp>
        <p:sp>
          <p:nvSpPr>
            <p:cNvPr id="7" name="TextBox 6">
              <a:extLst>
                <a:ext uri="{FF2B5EF4-FFF2-40B4-BE49-F238E27FC236}">
                  <a16:creationId xmlns:a16="http://schemas.microsoft.com/office/drawing/2014/main" id="{9103211C-9072-EB31-FD97-D0D59440BD4E}"/>
                </a:ext>
              </a:extLst>
            </p:cNvPr>
            <p:cNvSpPr txBox="1"/>
            <p:nvPr/>
          </p:nvSpPr>
          <p:spPr>
            <a:xfrm>
              <a:off x="2176327" y="995867"/>
              <a:ext cx="970458" cy="223091"/>
            </a:xfrm>
            <a:prstGeom prst="rect">
              <a:avLst/>
            </a:prstGeom>
            <a:noFill/>
          </p:spPr>
          <p:txBody>
            <a:bodyPr wrap="none" rtlCol="0">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333" b="1" i="0" u="none" strike="noStrike" kern="1200" cap="none" spc="0" normalizeH="0" baseline="0" noProof="0" dirty="0">
                  <a:ln>
                    <a:noFill/>
                  </a:ln>
                  <a:solidFill>
                    <a:srgbClr val="FEB91A"/>
                  </a:solidFill>
                  <a:effectLst/>
                  <a:uLnTx/>
                  <a:uFillTx/>
                  <a:latin typeface="Aptos" panose="020B0004020202020204" pitchFamily="34" charset="0"/>
                  <a:ea typeface="+mn-ea"/>
                  <a:cs typeface="Arial" charset="0"/>
                </a:rPr>
                <a:t>Unacceptable</a:t>
              </a:r>
            </a:p>
          </p:txBody>
        </p:sp>
        <p:sp>
          <p:nvSpPr>
            <p:cNvPr id="8" name="TextBox 7">
              <a:extLst>
                <a:ext uri="{FF2B5EF4-FFF2-40B4-BE49-F238E27FC236}">
                  <a16:creationId xmlns:a16="http://schemas.microsoft.com/office/drawing/2014/main" id="{BA4412DF-9262-662A-B1CB-984F6E9CD89D}"/>
                </a:ext>
              </a:extLst>
            </p:cNvPr>
            <p:cNvSpPr txBox="1"/>
            <p:nvPr/>
          </p:nvSpPr>
          <p:spPr>
            <a:xfrm>
              <a:off x="742214" y="2663510"/>
              <a:ext cx="2752292" cy="346249"/>
            </a:xfrm>
            <a:prstGeom prst="rect">
              <a:avLst/>
            </a:prstGeom>
            <a:noFill/>
          </p:spPr>
          <p:txBody>
            <a:bodyPr wrap="none" rtlCol="0">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1D384C"/>
                  </a:solidFill>
                  <a:effectLst/>
                  <a:uLnTx/>
                  <a:uFillTx/>
                  <a:latin typeface="Aptos" panose="020B0004020202020204" pitchFamily="34" charset="0"/>
                  <a:ea typeface="+mn-ea"/>
                  <a:cs typeface="Arial" charset="0"/>
                </a:rPr>
                <a:t>Orbital Atherectomy Arm</a:t>
              </a:r>
            </a:p>
          </p:txBody>
        </p:sp>
      </p:grpSp>
      <p:grpSp>
        <p:nvGrpSpPr>
          <p:cNvPr id="15" name="Group 14">
            <a:extLst>
              <a:ext uri="{FF2B5EF4-FFF2-40B4-BE49-F238E27FC236}">
                <a16:creationId xmlns:a16="http://schemas.microsoft.com/office/drawing/2014/main" id="{0F908718-27AA-A5B2-0C60-58FD8003EFFB}"/>
              </a:ext>
            </a:extLst>
          </p:cNvPr>
          <p:cNvGrpSpPr/>
          <p:nvPr/>
        </p:nvGrpSpPr>
        <p:grpSpPr>
          <a:xfrm>
            <a:off x="6454121" y="680201"/>
            <a:ext cx="6460313" cy="3222421"/>
            <a:chOff x="4840590" y="604096"/>
            <a:chExt cx="4845233" cy="2416815"/>
          </a:xfrm>
        </p:grpSpPr>
        <p:grpSp>
          <p:nvGrpSpPr>
            <p:cNvPr id="13" name="Group 12">
              <a:extLst>
                <a:ext uri="{FF2B5EF4-FFF2-40B4-BE49-F238E27FC236}">
                  <a16:creationId xmlns:a16="http://schemas.microsoft.com/office/drawing/2014/main" id="{D98CC24A-AA57-21A2-2759-DF8EFA6B0DAA}"/>
                </a:ext>
              </a:extLst>
            </p:cNvPr>
            <p:cNvGrpSpPr/>
            <p:nvPr/>
          </p:nvGrpSpPr>
          <p:grpSpPr>
            <a:xfrm>
              <a:off x="4840590" y="604096"/>
              <a:ext cx="4094481" cy="2416815"/>
              <a:chOff x="4497492" y="604096"/>
              <a:chExt cx="4094481" cy="2416815"/>
            </a:xfrm>
          </p:grpSpPr>
          <p:graphicFrame>
            <p:nvGraphicFramePr>
              <p:cNvPr id="5" name="Chart 4">
                <a:extLst>
                  <a:ext uri="{FF2B5EF4-FFF2-40B4-BE49-F238E27FC236}">
                    <a16:creationId xmlns:a16="http://schemas.microsoft.com/office/drawing/2014/main" id="{5470D6EB-C0DC-C8F4-F00E-0BEDBDD5F2A7}"/>
                  </a:ext>
                </a:extLst>
              </p:cNvPr>
              <p:cNvGraphicFramePr>
                <a:graphicFrameLocks/>
              </p:cNvGraphicFramePr>
              <p:nvPr/>
            </p:nvGraphicFramePr>
            <p:xfrm>
              <a:off x="4497492" y="604096"/>
              <a:ext cx="4094481" cy="2389717"/>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5B25CE6B-B594-9FE7-CA33-23CA59CDBBA8}"/>
                  </a:ext>
                </a:extLst>
              </p:cNvPr>
              <p:cNvSpPr txBox="1"/>
              <p:nvPr/>
            </p:nvSpPr>
            <p:spPr>
              <a:xfrm>
                <a:off x="5192440" y="2674662"/>
                <a:ext cx="2704586" cy="346249"/>
              </a:xfrm>
              <a:prstGeom prst="rect">
                <a:avLst/>
              </a:prstGeom>
              <a:noFill/>
            </p:spPr>
            <p:txBody>
              <a:bodyPr wrap="none" rtlCol="0">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1D384C"/>
                    </a:solidFill>
                    <a:effectLst/>
                    <a:uLnTx/>
                    <a:uFillTx/>
                    <a:latin typeface="Aptos" panose="020B0004020202020204" pitchFamily="34" charset="0"/>
                    <a:ea typeface="+mn-ea"/>
                    <a:cs typeface="Arial" charset="0"/>
                  </a:rPr>
                  <a:t>Balloon Angioplasty Arm</a:t>
                </a:r>
              </a:p>
            </p:txBody>
          </p:sp>
          <p:sp>
            <p:nvSpPr>
              <p:cNvPr id="11" name="TextBox 10">
                <a:extLst>
                  <a:ext uri="{FF2B5EF4-FFF2-40B4-BE49-F238E27FC236}">
                    <a16:creationId xmlns:a16="http://schemas.microsoft.com/office/drawing/2014/main" id="{12B18EBB-6661-8104-FAA2-29375C9E52E6}"/>
                  </a:ext>
                </a:extLst>
              </p:cNvPr>
              <p:cNvSpPr txBox="1"/>
              <p:nvPr/>
            </p:nvSpPr>
            <p:spPr>
              <a:xfrm>
                <a:off x="7728404" y="2469974"/>
                <a:ext cx="821379" cy="223091"/>
              </a:xfrm>
              <a:prstGeom prst="rect">
                <a:avLst/>
              </a:prstGeom>
              <a:noFill/>
            </p:spPr>
            <p:txBody>
              <a:bodyPr wrap="none" rtlCol="0">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333" b="1" i="0" u="none" strike="noStrike" kern="1200" cap="none" spc="0" normalizeH="0" baseline="0" noProof="0" dirty="0">
                    <a:ln>
                      <a:noFill/>
                    </a:ln>
                    <a:solidFill>
                      <a:srgbClr val="6699FF"/>
                    </a:solidFill>
                    <a:effectLst/>
                    <a:uLnTx/>
                    <a:uFillTx/>
                    <a:latin typeface="Aptos" panose="020B0004020202020204" pitchFamily="34" charset="0"/>
                    <a:ea typeface="+mn-ea"/>
                    <a:cs typeface="Arial" charset="0"/>
                  </a:rPr>
                  <a:t>Acceptable</a:t>
                </a:r>
              </a:p>
            </p:txBody>
          </p:sp>
          <p:sp>
            <p:nvSpPr>
              <p:cNvPr id="12" name="TextBox 11">
                <a:extLst>
                  <a:ext uri="{FF2B5EF4-FFF2-40B4-BE49-F238E27FC236}">
                    <a16:creationId xmlns:a16="http://schemas.microsoft.com/office/drawing/2014/main" id="{E59F86E8-4EEF-1B88-15FF-D445DAD6DE18}"/>
                  </a:ext>
                </a:extLst>
              </p:cNvPr>
              <p:cNvSpPr txBox="1"/>
              <p:nvPr/>
            </p:nvSpPr>
            <p:spPr>
              <a:xfrm>
                <a:off x="6595927" y="995865"/>
                <a:ext cx="970458" cy="223091"/>
              </a:xfrm>
              <a:prstGeom prst="rect">
                <a:avLst/>
              </a:prstGeom>
              <a:noFill/>
            </p:spPr>
            <p:txBody>
              <a:bodyPr wrap="none" rtlCol="0">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333" b="1" i="0" u="none" strike="noStrike" kern="1200" cap="none" spc="0" normalizeH="0" baseline="0" noProof="0" dirty="0">
                    <a:ln>
                      <a:noFill/>
                    </a:ln>
                    <a:solidFill>
                      <a:srgbClr val="FEB91A"/>
                    </a:solidFill>
                    <a:effectLst/>
                    <a:uLnTx/>
                    <a:uFillTx/>
                    <a:latin typeface="Aptos" panose="020B0004020202020204" pitchFamily="34" charset="0"/>
                    <a:ea typeface="+mn-ea"/>
                    <a:cs typeface="Arial" charset="0"/>
                  </a:rPr>
                  <a:t>Unacceptable</a:t>
                </a:r>
              </a:p>
            </p:txBody>
          </p:sp>
        </p:grpSp>
        <p:graphicFrame>
          <p:nvGraphicFramePr>
            <p:cNvPr id="10" name="Chart 9">
              <a:extLst>
                <a:ext uri="{FF2B5EF4-FFF2-40B4-BE49-F238E27FC236}">
                  <a16:creationId xmlns:a16="http://schemas.microsoft.com/office/drawing/2014/main" id="{4871CFC8-590F-55CA-354E-C773D8266FA3}"/>
                </a:ext>
              </a:extLst>
            </p:cNvPr>
            <p:cNvGraphicFramePr>
              <a:graphicFrameLocks/>
            </p:cNvGraphicFramePr>
            <p:nvPr/>
          </p:nvGraphicFramePr>
          <p:xfrm>
            <a:off x="6603958" y="1007774"/>
            <a:ext cx="3081865" cy="1581912"/>
          </p:xfrm>
          <a:graphic>
            <a:graphicData uri="http://schemas.openxmlformats.org/drawingml/2006/chart">
              <c:chart xmlns:c="http://schemas.openxmlformats.org/drawingml/2006/chart" xmlns:r="http://schemas.openxmlformats.org/officeDocument/2006/relationships" r:id="rId6"/>
            </a:graphicData>
          </a:graphic>
        </p:graphicFrame>
      </p:grpSp>
      <p:graphicFrame>
        <p:nvGraphicFramePr>
          <p:cNvPr id="16" name="Table 15">
            <a:extLst>
              <a:ext uri="{FF2B5EF4-FFF2-40B4-BE49-F238E27FC236}">
                <a16:creationId xmlns:a16="http://schemas.microsoft.com/office/drawing/2014/main" id="{69FB4C17-3366-1659-B2DB-2BF81BC218FB}"/>
              </a:ext>
            </a:extLst>
          </p:cNvPr>
          <p:cNvGraphicFramePr>
            <a:graphicFrameLocks noGrp="1"/>
          </p:cNvGraphicFramePr>
          <p:nvPr/>
        </p:nvGraphicFramePr>
        <p:xfrm>
          <a:off x="270109" y="4045117"/>
          <a:ext cx="5467772" cy="1903032"/>
        </p:xfrm>
        <a:graphic>
          <a:graphicData uri="http://schemas.openxmlformats.org/drawingml/2006/table">
            <a:tbl>
              <a:tblPr firstRow="1" bandRow="1">
                <a:tableStyleId>{2A488322-F2BA-4B5B-9748-0D474271808F}</a:tableStyleId>
              </a:tblPr>
              <a:tblGrid>
                <a:gridCol w="4748551">
                  <a:extLst>
                    <a:ext uri="{9D8B030D-6E8A-4147-A177-3AD203B41FA5}">
                      <a16:colId xmlns:a16="http://schemas.microsoft.com/office/drawing/2014/main" val="4105703116"/>
                    </a:ext>
                  </a:extLst>
                </a:gridCol>
                <a:gridCol w="719221">
                  <a:extLst>
                    <a:ext uri="{9D8B030D-6E8A-4147-A177-3AD203B41FA5}">
                      <a16:colId xmlns:a16="http://schemas.microsoft.com/office/drawing/2014/main" val="4060972745"/>
                    </a:ext>
                  </a:extLst>
                </a:gridCol>
              </a:tblGrid>
              <a:tr h="273500">
                <a:tc gridSpan="2">
                  <a:txBody>
                    <a:bodyPr/>
                    <a:lstStyle/>
                    <a:p>
                      <a:pPr algn="ctr"/>
                      <a:r>
                        <a:rPr lang="en-US" sz="1200" dirty="0">
                          <a:latin typeface="Aptos" panose="020B0004020202020204" pitchFamily="34" charset="0"/>
                        </a:rPr>
                        <a:t>Reason for crossover as determined by the Crossover Committee*</a:t>
                      </a:r>
                    </a:p>
                  </a:txBody>
                  <a:tcPr marL="121920" marR="121920" marT="60960" marB="60960" anchor="ctr"/>
                </a:tc>
                <a:tc hMerge="1">
                  <a:txBody>
                    <a:bodyPr/>
                    <a:lstStyle/>
                    <a:p>
                      <a:endParaRPr lang="en-US"/>
                    </a:p>
                  </a:txBody>
                  <a:tcPr/>
                </a:tc>
                <a:extLst>
                  <a:ext uri="{0D108BD9-81ED-4DB2-BD59-A6C34878D82A}">
                    <a16:rowId xmlns:a16="http://schemas.microsoft.com/office/drawing/2014/main" val="2481760737"/>
                  </a:ext>
                </a:extLst>
              </a:tr>
              <a:tr h="437600">
                <a:tc>
                  <a:txBody>
                    <a:bodyPr/>
                    <a:lstStyle/>
                    <a:p>
                      <a:r>
                        <a:rPr lang="en-US" sz="1200" dirty="0">
                          <a:latin typeface="Aptos" panose="020B0004020202020204" pitchFamily="34" charset="0"/>
                        </a:rPr>
                        <a:t>Lesion couldn’t be crossed with support catheter, guide extension, or more supportive guide catheter</a:t>
                      </a:r>
                    </a:p>
                  </a:txBody>
                  <a:tcPr marL="121920" marR="121920" marT="60960" marB="60960" anchor="ctr"/>
                </a:tc>
                <a:tc>
                  <a:txBody>
                    <a:bodyPr/>
                    <a:lstStyle/>
                    <a:p>
                      <a:r>
                        <a:rPr lang="en-US" sz="1200" dirty="0">
                          <a:latin typeface="Aptos" panose="020B0004020202020204" pitchFamily="34" charset="0"/>
                        </a:rPr>
                        <a:t>44.0%</a:t>
                      </a:r>
                    </a:p>
                  </a:txBody>
                  <a:tcPr marL="121920" marR="121920" marT="60960" marB="60960" anchor="ctr"/>
                </a:tc>
                <a:extLst>
                  <a:ext uri="{0D108BD9-81ED-4DB2-BD59-A6C34878D82A}">
                    <a16:rowId xmlns:a16="http://schemas.microsoft.com/office/drawing/2014/main" val="4096782957"/>
                  </a:ext>
                </a:extLst>
              </a:tr>
              <a:tr h="370184">
                <a:tc>
                  <a:txBody>
                    <a:bodyPr/>
                    <a:lstStyle/>
                    <a:p>
                      <a:r>
                        <a:rPr lang="en-US" sz="1200" dirty="0">
                          <a:latin typeface="Aptos" panose="020B0004020202020204" pitchFamily="34" charset="0"/>
                        </a:rPr>
                        <a:t>OAS wouldn’t advance/cross | unable to attempt due to safety</a:t>
                      </a:r>
                    </a:p>
                  </a:txBody>
                  <a:tcPr marL="121920" marR="121920" marT="60960" marB="60960" anchor="ctr"/>
                </a:tc>
                <a:tc>
                  <a:txBody>
                    <a:bodyPr/>
                    <a:lstStyle/>
                    <a:p>
                      <a:r>
                        <a:rPr lang="en-US" sz="1200" dirty="0">
                          <a:latin typeface="Aptos" panose="020B0004020202020204" pitchFamily="34" charset="0"/>
                        </a:rPr>
                        <a:t>20.0%</a:t>
                      </a:r>
                    </a:p>
                  </a:txBody>
                  <a:tcPr marL="121920" marR="121920" marT="60960" marB="60960" anchor="ctr"/>
                </a:tc>
                <a:extLst>
                  <a:ext uri="{0D108BD9-81ED-4DB2-BD59-A6C34878D82A}">
                    <a16:rowId xmlns:a16="http://schemas.microsoft.com/office/drawing/2014/main" val="4048832642"/>
                  </a:ext>
                </a:extLst>
              </a:tr>
              <a:tr h="370184">
                <a:tc>
                  <a:txBody>
                    <a:bodyPr/>
                    <a:lstStyle/>
                    <a:p>
                      <a:r>
                        <a:rPr lang="en-US" sz="1200" dirty="0">
                          <a:latin typeface="Aptos" panose="020B0004020202020204" pitchFamily="34" charset="0"/>
                        </a:rPr>
                        <a:t>Use of rotational atherectomy or laser or IVL</a:t>
                      </a:r>
                    </a:p>
                  </a:txBody>
                  <a:tcPr marL="121920" marR="121920" marT="60960" marB="60960" anchor="ctr"/>
                </a:tc>
                <a:tc>
                  <a:txBody>
                    <a:bodyPr/>
                    <a:lstStyle/>
                    <a:p>
                      <a:r>
                        <a:rPr lang="en-US" sz="1200" dirty="0">
                          <a:latin typeface="Aptos" panose="020B0004020202020204" pitchFamily="34" charset="0"/>
                        </a:rPr>
                        <a:t>28.0%</a:t>
                      </a:r>
                    </a:p>
                  </a:txBody>
                  <a:tcPr marL="121920" marR="121920" marT="60960" marB="60960" anchor="ctr"/>
                </a:tc>
                <a:extLst>
                  <a:ext uri="{0D108BD9-81ED-4DB2-BD59-A6C34878D82A}">
                    <a16:rowId xmlns:a16="http://schemas.microsoft.com/office/drawing/2014/main" val="2185309701"/>
                  </a:ext>
                </a:extLst>
              </a:tr>
              <a:tr h="370184">
                <a:tc>
                  <a:txBody>
                    <a:bodyPr/>
                    <a:lstStyle/>
                    <a:p>
                      <a:r>
                        <a:rPr lang="en-US" sz="1200" dirty="0">
                          <a:latin typeface="Aptos" panose="020B0004020202020204" pitchFamily="34" charset="0"/>
                        </a:rPr>
                        <a:t>Other**</a:t>
                      </a:r>
                    </a:p>
                  </a:txBody>
                  <a:tcPr marL="121920" marR="121920" marT="60960" marB="60960" anchor="ctr"/>
                </a:tc>
                <a:tc>
                  <a:txBody>
                    <a:bodyPr/>
                    <a:lstStyle/>
                    <a:p>
                      <a:r>
                        <a:rPr lang="en-US" sz="1200" dirty="0">
                          <a:latin typeface="Aptos" panose="020B0004020202020204" pitchFamily="34" charset="0"/>
                        </a:rPr>
                        <a:t>48.0%</a:t>
                      </a:r>
                    </a:p>
                  </a:txBody>
                  <a:tcPr marL="121920" marR="121920" marT="60960" marB="60960" anchor="ctr"/>
                </a:tc>
                <a:extLst>
                  <a:ext uri="{0D108BD9-81ED-4DB2-BD59-A6C34878D82A}">
                    <a16:rowId xmlns:a16="http://schemas.microsoft.com/office/drawing/2014/main" val="2695264836"/>
                  </a:ext>
                </a:extLst>
              </a:tr>
            </a:tbl>
          </a:graphicData>
        </a:graphic>
      </p:graphicFrame>
      <p:sp>
        <p:nvSpPr>
          <p:cNvPr id="18" name="TextBox 17">
            <a:extLst>
              <a:ext uri="{FF2B5EF4-FFF2-40B4-BE49-F238E27FC236}">
                <a16:creationId xmlns:a16="http://schemas.microsoft.com/office/drawing/2014/main" id="{5D7362D4-7A2D-6305-49C1-CBB10651690F}"/>
              </a:ext>
            </a:extLst>
          </p:cNvPr>
          <p:cNvSpPr txBox="1"/>
          <p:nvPr/>
        </p:nvSpPr>
        <p:spPr>
          <a:xfrm>
            <a:off x="3331378" y="6334753"/>
            <a:ext cx="5529244" cy="420756"/>
          </a:xfrm>
          <a:prstGeom prst="rect">
            <a:avLst/>
          </a:prstGeom>
          <a:noFill/>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1067" b="0" i="0" u="none" strike="noStrike" kern="1200" cap="none" spc="0" normalizeH="0" baseline="0" noProof="0" dirty="0">
                <a:ln>
                  <a:noFill/>
                </a:ln>
                <a:solidFill>
                  <a:srgbClr val="FFFFFF"/>
                </a:solidFill>
                <a:effectLst/>
                <a:uLnTx/>
                <a:uFillTx/>
                <a:latin typeface="Aptos" panose="020B0004020202020204" pitchFamily="34" charset="0"/>
                <a:ea typeface="Calibri" panose="020F0502020204030204" pitchFamily="34" charset="0"/>
                <a:cs typeface="Arial" charset="0"/>
              </a:rPr>
              <a:t>*Multiple conditions were present in some lesions </a:t>
            </a:r>
          </a:p>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1067" b="0" i="0" u="none" strike="noStrike" kern="1200" cap="none" spc="0" normalizeH="0" baseline="0" noProof="0" dirty="0">
                <a:ln>
                  <a:noFill/>
                </a:ln>
                <a:solidFill>
                  <a:srgbClr val="FFFFFF"/>
                </a:solidFill>
                <a:effectLst/>
                <a:uLnTx/>
                <a:uFillTx/>
                <a:latin typeface="Aptos" panose="020B0004020202020204" pitchFamily="34" charset="0"/>
                <a:ea typeface="Calibri" panose="020F0502020204030204" pitchFamily="34" charset="0"/>
                <a:cs typeface="Arial" charset="0"/>
              </a:rPr>
              <a:t>**Reason for crossover was present other than the pre-specified criteria.</a:t>
            </a:r>
            <a:endParaRPr kumimoji="0" lang="en-US" sz="1067" b="0" i="0" u="none" strike="noStrike" kern="1200" cap="none" spc="0" normalizeH="0" baseline="0" noProof="0" dirty="0">
              <a:ln>
                <a:noFill/>
              </a:ln>
              <a:solidFill>
                <a:srgbClr val="FFFFFF"/>
              </a:solidFill>
              <a:effectLst/>
              <a:uLnTx/>
              <a:uFillTx/>
              <a:latin typeface="Aptos" panose="020B0004020202020204" pitchFamily="34" charset="0"/>
              <a:ea typeface="+mn-ea"/>
              <a:cs typeface="Arial" charset="0"/>
            </a:endParaRPr>
          </a:p>
        </p:txBody>
      </p:sp>
      <p:graphicFrame>
        <p:nvGraphicFramePr>
          <p:cNvPr id="20" name="Table 19">
            <a:extLst>
              <a:ext uri="{FF2B5EF4-FFF2-40B4-BE49-F238E27FC236}">
                <a16:creationId xmlns:a16="http://schemas.microsoft.com/office/drawing/2014/main" id="{D6CB279E-8F29-12BB-E7E3-7EF1CDFCE810}"/>
              </a:ext>
            </a:extLst>
          </p:cNvPr>
          <p:cNvGraphicFramePr>
            <a:graphicFrameLocks noGrp="1"/>
          </p:cNvGraphicFramePr>
          <p:nvPr/>
        </p:nvGraphicFramePr>
        <p:xfrm>
          <a:off x="6454120" y="4039009"/>
          <a:ext cx="5459308" cy="2194560"/>
        </p:xfrm>
        <a:graphic>
          <a:graphicData uri="http://schemas.openxmlformats.org/drawingml/2006/table">
            <a:tbl>
              <a:tblPr firstRow="1" bandRow="1">
                <a:tableStyleId>{2A488322-F2BA-4B5B-9748-0D474271808F}</a:tableStyleId>
              </a:tblPr>
              <a:tblGrid>
                <a:gridCol w="4741200">
                  <a:extLst>
                    <a:ext uri="{9D8B030D-6E8A-4147-A177-3AD203B41FA5}">
                      <a16:colId xmlns:a16="http://schemas.microsoft.com/office/drawing/2014/main" val="4105703116"/>
                    </a:ext>
                  </a:extLst>
                </a:gridCol>
                <a:gridCol w="718108">
                  <a:extLst>
                    <a:ext uri="{9D8B030D-6E8A-4147-A177-3AD203B41FA5}">
                      <a16:colId xmlns:a16="http://schemas.microsoft.com/office/drawing/2014/main" val="4060972745"/>
                    </a:ext>
                  </a:extLst>
                </a:gridCol>
              </a:tblGrid>
              <a:tr h="265278">
                <a:tc gridSpan="2">
                  <a:txBody>
                    <a:bodyPr/>
                    <a:lstStyle/>
                    <a:p>
                      <a:pPr algn="ctr"/>
                      <a:r>
                        <a:rPr lang="en-US" sz="1200" dirty="0">
                          <a:latin typeface="Aptos" panose="020B0004020202020204" pitchFamily="34" charset="0"/>
                        </a:rPr>
                        <a:t>Reason for crossover as determined by the Crossover Committee*</a:t>
                      </a:r>
                    </a:p>
                  </a:txBody>
                  <a:tcPr marL="121920" marR="121920" marT="60960" marB="60960" anchor="ctr"/>
                </a:tc>
                <a:tc hMerge="1">
                  <a:txBody>
                    <a:bodyPr/>
                    <a:lstStyle/>
                    <a:p>
                      <a:endParaRPr lang="en-US"/>
                    </a:p>
                  </a:txBody>
                  <a:tcPr/>
                </a:tc>
                <a:extLst>
                  <a:ext uri="{0D108BD9-81ED-4DB2-BD59-A6C34878D82A}">
                    <a16:rowId xmlns:a16="http://schemas.microsoft.com/office/drawing/2014/main" val="2481760737"/>
                  </a:ext>
                </a:extLst>
              </a:tr>
              <a:tr h="424445">
                <a:tc>
                  <a:txBody>
                    <a:bodyPr/>
                    <a:lstStyle/>
                    <a:p>
                      <a:r>
                        <a:rPr lang="en-US" sz="1200" dirty="0">
                          <a:latin typeface="Aptos" panose="020B0004020202020204" pitchFamily="34" charset="0"/>
                        </a:rPr>
                        <a:t>Lesion couldn’t be crossed with ≥2 guidewires AND balloons, or guide extension catheter</a:t>
                      </a:r>
                    </a:p>
                  </a:txBody>
                  <a:tcPr marL="121920" marR="121920" marT="60960" marB="60960" anchor="ctr"/>
                </a:tc>
                <a:tc>
                  <a:txBody>
                    <a:bodyPr/>
                    <a:lstStyle/>
                    <a:p>
                      <a:r>
                        <a:rPr lang="en-US" sz="1200" dirty="0">
                          <a:latin typeface="Aptos" panose="020B0004020202020204" pitchFamily="34" charset="0"/>
                        </a:rPr>
                        <a:t>32.8%</a:t>
                      </a:r>
                    </a:p>
                  </a:txBody>
                  <a:tcPr marL="121920" marR="121920" marT="60960" marB="60960" anchor="ctr"/>
                </a:tc>
                <a:extLst>
                  <a:ext uri="{0D108BD9-81ED-4DB2-BD59-A6C34878D82A}">
                    <a16:rowId xmlns:a16="http://schemas.microsoft.com/office/drawing/2014/main" val="4096782957"/>
                  </a:ext>
                </a:extLst>
              </a:tr>
              <a:tr h="424445">
                <a:tc>
                  <a:txBody>
                    <a:bodyPr/>
                    <a:lstStyle/>
                    <a:p>
                      <a:r>
                        <a:rPr lang="en-US" sz="1200" dirty="0">
                          <a:latin typeface="Aptos" panose="020B0004020202020204" pitchFamily="34" charset="0"/>
                        </a:rPr>
                        <a:t>Lesion couldn’t be dilated despite ≥2 balloons at ≥16 atm AND attempted use of scoring/cutting balloon at ≥12 atm</a:t>
                      </a:r>
                    </a:p>
                  </a:txBody>
                  <a:tcPr marL="121920" marR="121920" marT="60960" marB="60960" anchor="ctr"/>
                </a:tc>
                <a:tc>
                  <a:txBody>
                    <a:bodyPr/>
                    <a:lstStyle/>
                    <a:p>
                      <a:r>
                        <a:rPr lang="en-US" sz="1200" dirty="0">
                          <a:latin typeface="Aptos" panose="020B0004020202020204" pitchFamily="34" charset="0"/>
                        </a:rPr>
                        <a:t>41.0%</a:t>
                      </a:r>
                    </a:p>
                  </a:txBody>
                  <a:tcPr marL="121920" marR="121920" marT="60960" marB="60960" anchor="ctr"/>
                </a:tc>
                <a:extLst>
                  <a:ext uri="{0D108BD9-81ED-4DB2-BD59-A6C34878D82A}">
                    <a16:rowId xmlns:a16="http://schemas.microsoft.com/office/drawing/2014/main" val="4048832642"/>
                  </a:ext>
                </a:extLst>
              </a:tr>
              <a:tr h="265278">
                <a:tc>
                  <a:txBody>
                    <a:bodyPr/>
                    <a:lstStyle/>
                    <a:p>
                      <a:r>
                        <a:rPr lang="en-US" sz="1200" dirty="0">
                          <a:latin typeface="Aptos" panose="020B0004020202020204" pitchFamily="34" charset="0"/>
                        </a:rPr>
                        <a:t>IVUS/OCT showed ≥270° calcification with residual MLA &lt;3 mm</a:t>
                      </a:r>
                      <a:r>
                        <a:rPr lang="en-US" sz="1200" baseline="30000" dirty="0">
                          <a:latin typeface="Aptos" panose="020B0004020202020204" pitchFamily="34" charset="0"/>
                        </a:rPr>
                        <a:t>2</a:t>
                      </a:r>
                    </a:p>
                  </a:txBody>
                  <a:tcPr marL="121920" marR="121920" marT="60960" marB="60960" anchor="ctr"/>
                </a:tc>
                <a:tc>
                  <a:txBody>
                    <a:bodyPr/>
                    <a:lstStyle/>
                    <a:p>
                      <a:r>
                        <a:rPr lang="en-US" sz="1200" dirty="0">
                          <a:latin typeface="Aptos" panose="020B0004020202020204" pitchFamily="34" charset="0"/>
                        </a:rPr>
                        <a:t>32.8%</a:t>
                      </a:r>
                    </a:p>
                  </a:txBody>
                  <a:tcPr marL="121920" marR="121920" marT="60960" marB="60960" anchor="ctr"/>
                </a:tc>
                <a:extLst>
                  <a:ext uri="{0D108BD9-81ED-4DB2-BD59-A6C34878D82A}">
                    <a16:rowId xmlns:a16="http://schemas.microsoft.com/office/drawing/2014/main" val="2185309701"/>
                  </a:ext>
                </a:extLst>
              </a:tr>
              <a:tr h="26527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Use of rotational atherectomy or laser or IVL</a:t>
                      </a:r>
                    </a:p>
                  </a:txBody>
                  <a:tcPr marL="121920" marR="121920" marT="60960" marB="60960" anchor="ctr"/>
                </a:tc>
                <a:tc>
                  <a:txBody>
                    <a:bodyPr/>
                    <a:lstStyle/>
                    <a:p>
                      <a:r>
                        <a:rPr lang="en-US" sz="1200" dirty="0">
                          <a:latin typeface="Aptos" panose="020B0004020202020204" pitchFamily="34" charset="0"/>
                        </a:rPr>
                        <a:t>24.6%</a:t>
                      </a:r>
                    </a:p>
                  </a:txBody>
                  <a:tcPr marL="121920" marR="121920" marT="60960" marB="60960" anchor="ctr"/>
                </a:tc>
                <a:extLst>
                  <a:ext uri="{0D108BD9-81ED-4DB2-BD59-A6C34878D82A}">
                    <a16:rowId xmlns:a16="http://schemas.microsoft.com/office/drawing/2014/main" val="2932485299"/>
                  </a:ext>
                </a:extLst>
              </a:tr>
              <a:tr h="265278">
                <a:tc>
                  <a:txBody>
                    <a:bodyPr/>
                    <a:lstStyle/>
                    <a:p>
                      <a:r>
                        <a:rPr lang="en-US" sz="1200" dirty="0">
                          <a:latin typeface="Aptos" panose="020B0004020202020204" pitchFamily="34" charset="0"/>
                        </a:rPr>
                        <a:t>Other**</a:t>
                      </a:r>
                    </a:p>
                  </a:txBody>
                  <a:tcPr marL="121920" marR="121920" marT="60960" marB="60960" anchor="ctr"/>
                </a:tc>
                <a:tc>
                  <a:txBody>
                    <a:bodyPr/>
                    <a:lstStyle/>
                    <a:p>
                      <a:r>
                        <a:rPr lang="en-US" sz="1200" dirty="0">
                          <a:latin typeface="Aptos" panose="020B0004020202020204" pitchFamily="34" charset="0"/>
                        </a:rPr>
                        <a:t>13.1%</a:t>
                      </a:r>
                    </a:p>
                  </a:txBody>
                  <a:tcPr marL="121920" marR="121920" marT="60960" marB="60960" anchor="ctr"/>
                </a:tc>
                <a:extLst>
                  <a:ext uri="{0D108BD9-81ED-4DB2-BD59-A6C34878D82A}">
                    <a16:rowId xmlns:a16="http://schemas.microsoft.com/office/drawing/2014/main" val="2695264836"/>
                  </a:ext>
                </a:extLst>
              </a:tr>
            </a:tbl>
          </a:graphicData>
        </a:graphic>
      </p:graphicFrame>
      <p:sp>
        <p:nvSpPr>
          <p:cNvPr id="17" name="TextBox 16">
            <a:extLst>
              <a:ext uri="{FF2B5EF4-FFF2-40B4-BE49-F238E27FC236}">
                <a16:creationId xmlns:a16="http://schemas.microsoft.com/office/drawing/2014/main" id="{B6479444-A7DD-9069-F143-D8803B801F7F}"/>
              </a:ext>
            </a:extLst>
          </p:cNvPr>
          <p:cNvSpPr txBox="1"/>
          <p:nvPr/>
        </p:nvSpPr>
        <p:spPr>
          <a:xfrm>
            <a:off x="7805854" y="1873405"/>
            <a:ext cx="88357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Crossover</a:t>
            </a:r>
          </a:p>
        </p:txBody>
      </p:sp>
      <p:sp>
        <p:nvSpPr>
          <p:cNvPr id="19" name="TextBox 18">
            <a:extLst>
              <a:ext uri="{FF2B5EF4-FFF2-40B4-BE49-F238E27FC236}">
                <a16:creationId xmlns:a16="http://schemas.microsoft.com/office/drawing/2014/main" id="{761B9B06-C4B1-9093-D437-9829AA6AB80C}"/>
              </a:ext>
            </a:extLst>
          </p:cNvPr>
          <p:cNvSpPr txBox="1"/>
          <p:nvPr/>
        </p:nvSpPr>
        <p:spPr>
          <a:xfrm>
            <a:off x="1587190" y="1973766"/>
            <a:ext cx="88357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Crossover</a:t>
            </a:r>
          </a:p>
        </p:txBody>
      </p:sp>
    </p:spTree>
    <p:extLst>
      <p:ext uri="{BB962C8B-B14F-4D97-AF65-F5344CB8AC3E}">
        <p14:creationId xmlns:p14="http://schemas.microsoft.com/office/powerpoint/2010/main" val="223335629"/>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B35FE-12CB-2DE1-AD94-E2AD2E20B6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846D2E-B0FA-0DBA-7BAB-998E0D9F7705}"/>
              </a:ext>
            </a:extLst>
          </p:cNvPr>
          <p:cNvSpPr>
            <a:spLocks noGrp="1"/>
          </p:cNvSpPr>
          <p:nvPr>
            <p:ph type="title"/>
          </p:nvPr>
        </p:nvSpPr>
        <p:spPr>
          <a:xfrm>
            <a:off x="912286" y="222482"/>
            <a:ext cx="10358967" cy="755651"/>
          </a:xfrm>
        </p:spPr>
        <p:txBody>
          <a:bodyPr>
            <a:normAutofit/>
          </a:bodyPr>
          <a:lstStyle/>
          <a:p>
            <a:pPr algn="ctr"/>
            <a:r>
              <a:rPr lang="en-US" sz="3600" dirty="0">
                <a:latin typeface="Aptos" panose="020B0004020202020204" pitchFamily="34" charset="0"/>
              </a:rPr>
              <a:t>Secondary Endpoints: Procedural Success</a:t>
            </a:r>
            <a:endParaRPr lang="en-US" sz="3600" dirty="0">
              <a:latin typeface="Aptos" panose="020B00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777574B4-67D2-E3E3-C954-5BC81A84046E}"/>
              </a:ext>
            </a:extLst>
          </p:cNvPr>
          <p:cNvGraphicFramePr>
            <a:graphicFrameLocks noGrp="1"/>
          </p:cNvGraphicFramePr>
          <p:nvPr>
            <p:extLst>
              <p:ext uri="{D42A27DB-BD31-4B8C-83A1-F6EECF244321}">
                <p14:modId xmlns:p14="http://schemas.microsoft.com/office/powerpoint/2010/main" val="4040785178"/>
              </p:ext>
            </p:extLst>
          </p:nvPr>
        </p:nvGraphicFramePr>
        <p:xfrm>
          <a:off x="539306" y="996703"/>
          <a:ext cx="11113389" cy="4564039"/>
        </p:xfrm>
        <a:graphic>
          <a:graphicData uri="http://schemas.openxmlformats.org/drawingml/2006/table">
            <a:tbl>
              <a:tblPr>
                <a:tableStyleId>{5C22544A-7EE6-4342-B048-85BDC9FD1C3A}</a:tableStyleId>
              </a:tblPr>
              <a:tblGrid>
                <a:gridCol w="4311145">
                  <a:extLst>
                    <a:ext uri="{9D8B030D-6E8A-4147-A177-3AD203B41FA5}">
                      <a16:colId xmlns:a16="http://schemas.microsoft.com/office/drawing/2014/main" val="1222427965"/>
                    </a:ext>
                  </a:extLst>
                </a:gridCol>
                <a:gridCol w="2839844">
                  <a:extLst>
                    <a:ext uri="{9D8B030D-6E8A-4147-A177-3AD203B41FA5}">
                      <a16:colId xmlns:a16="http://schemas.microsoft.com/office/drawing/2014/main" val="2798218888"/>
                    </a:ext>
                  </a:extLst>
                </a:gridCol>
                <a:gridCol w="2847278">
                  <a:extLst>
                    <a:ext uri="{9D8B030D-6E8A-4147-A177-3AD203B41FA5}">
                      <a16:colId xmlns:a16="http://schemas.microsoft.com/office/drawing/2014/main" val="251361203"/>
                    </a:ext>
                  </a:extLst>
                </a:gridCol>
                <a:gridCol w="1115122">
                  <a:extLst>
                    <a:ext uri="{9D8B030D-6E8A-4147-A177-3AD203B41FA5}">
                      <a16:colId xmlns:a16="http://schemas.microsoft.com/office/drawing/2014/main" val="3574178660"/>
                    </a:ext>
                  </a:extLst>
                </a:gridCol>
              </a:tblGrid>
              <a:tr h="1181124">
                <a:tc>
                  <a:txBody>
                    <a:bodyPr/>
                    <a:lstStyle/>
                    <a:p>
                      <a:pPr marL="0" marR="0" algn="ctr">
                        <a:spcBef>
                          <a:spcPts val="720"/>
                        </a:spcBef>
                        <a:spcAft>
                          <a:spcPts val="720"/>
                        </a:spcAft>
                      </a:pPr>
                      <a:r>
                        <a:rPr lang="en-US" sz="2400" b="0" kern="100" dirty="0">
                          <a:solidFill>
                            <a:schemeClr val="tx1"/>
                          </a:solidFill>
                          <a:effectLst/>
                          <a:latin typeface="Aptos" panose="020B0004020202020204" pitchFamily="34" charset="0"/>
                          <a:cs typeface="Arial" panose="020B0604020202020204" pitchFamily="34" charset="0"/>
                        </a:rPr>
                        <a:t> </a:t>
                      </a:r>
                      <a:endParaRPr lang="en-US" sz="2400" b="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257" marR="25257" marT="0" marB="0" anchor="ct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EBC"/>
                    </a:solidFill>
                  </a:tcPr>
                </a:tc>
                <a:tc>
                  <a:txBody>
                    <a:bodyPr/>
                    <a:lstStyle/>
                    <a:p>
                      <a:pPr marL="0" marR="0" algn="ctr">
                        <a:lnSpc>
                          <a:spcPct val="90000"/>
                        </a:lnSpc>
                        <a:spcBef>
                          <a:spcPts val="400"/>
                        </a:spcBef>
                        <a:spcAft>
                          <a:spcPts val="0"/>
                        </a:spcAft>
                      </a:pPr>
                      <a:r>
                        <a:rPr lang="en-US" sz="2400" b="0" dirty="0">
                          <a:solidFill>
                            <a:schemeClr val="tx1"/>
                          </a:solidFill>
                          <a:effectLst/>
                          <a:latin typeface="Aptos" panose="020B0004020202020204" pitchFamily="34" charset="0"/>
                          <a:cs typeface="Arial" panose="020B0604020202020204" pitchFamily="34" charset="0"/>
                        </a:rPr>
                        <a:t>Orbital Atherectomy </a:t>
                      </a:r>
                      <a:r>
                        <a:rPr lang="en-US" sz="2400" b="0" i="0" dirty="0">
                          <a:solidFill>
                            <a:schemeClr val="tx1"/>
                          </a:solidFill>
                          <a:effectLst/>
                          <a:latin typeface="Aptos" panose="020B0004020202020204" pitchFamily="34" charset="0"/>
                          <a:ea typeface="Calibri" panose="020F0502020204030204" pitchFamily="34" charset="0"/>
                          <a:cs typeface="Arial" panose="020B0604020202020204" pitchFamily="34" charset="0"/>
                        </a:rPr>
                        <a:t>(n=1008)</a:t>
                      </a:r>
                    </a:p>
                  </a:txBody>
                  <a:tcPr marL="25911" marR="25911" marT="18288" marB="0" anchor="ct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EBC"/>
                    </a:solidFill>
                  </a:tcPr>
                </a:tc>
                <a:tc>
                  <a:txBody>
                    <a:bodyPr/>
                    <a:lstStyle/>
                    <a:p>
                      <a:pPr marL="0" marR="0" algn="ctr">
                        <a:lnSpc>
                          <a:spcPct val="90000"/>
                        </a:lnSpc>
                        <a:spcBef>
                          <a:spcPts val="400"/>
                        </a:spcBef>
                        <a:spcAft>
                          <a:spcPts val="0"/>
                        </a:spcAft>
                      </a:pPr>
                      <a:r>
                        <a:rPr lang="en-US" sz="2400" b="0" dirty="0">
                          <a:solidFill>
                            <a:schemeClr val="tx1"/>
                          </a:solidFill>
                          <a:effectLst/>
                          <a:latin typeface="Aptos" panose="020B0004020202020204" pitchFamily="34" charset="0"/>
                          <a:cs typeface="Arial" panose="020B0604020202020204" pitchFamily="34" charset="0"/>
                        </a:rPr>
                        <a:t>Balloon Angioplasty </a:t>
                      </a:r>
                      <a:r>
                        <a:rPr lang="en-US" sz="2400" b="0" i="0" dirty="0">
                          <a:solidFill>
                            <a:schemeClr val="tx1"/>
                          </a:solidFill>
                          <a:effectLst/>
                          <a:latin typeface="Aptos" panose="020B0004020202020204" pitchFamily="34" charset="0"/>
                          <a:ea typeface="Calibri" panose="020F0502020204030204" pitchFamily="34" charset="0"/>
                          <a:cs typeface="Arial" panose="020B0604020202020204" pitchFamily="34" charset="0"/>
                        </a:rPr>
                        <a:t>(n=997)</a:t>
                      </a:r>
                    </a:p>
                  </a:txBody>
                  <a:tcPr marL="25911" marR="25911" marT="18288" marB="0" anchor="ct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EBC"/>
                    </a:solidFill>
                  </a:tcPr>
                </a:tc>
                <a:tc>
                  <a:txBody>
                    <a:bodyPr/>
                    <a:lstStyle/>
                    <a:p>
                      <a:pPr marL="0" marR="0" algn="ctr">
                        <a:spcBef>
                          <a:spcPts val="720"/>
                        </a:spcBef>
                        <a:spcAft>
                          <a:spcPts val="720"/>
                        </a:spcAft>
                      </a:pPr>
                      <a:r>
                        <a:rPr lang="en-US" sz="2400" b="0" i="1" kern="100" dirty="0">
                          <a:solidFill>
                            <a:schemeClr val="tx1"/>
                          </a:solidFill>
                          <a:effectLst/>
                          <a:latin typeface="Aptos" panose="020B0004020202020204" pitchFamily="34" charset="0"/>
                          <a:cs typeface="Arial" panose="020B0604020202020204" pitchFamily="34" charset="0"/>
                        </a:rPr>
                        <a:t>p</a:t>
                      </a:r>
                      <a:endParaRPr lang="en-US" sz="2400" b="0" kern="100" baseline="300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257" marR="25257" marT="0" marB="0" anchor="ct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EBC"/>
                    </a:solidFill>
                  </a:tcPr>
                </a:tc>
                <a:extLst>
                  <a:ext uri="{0D108BD9-81ED-4DB2-BD59-A6C34878D82A}">
                    <a16:rowId xmlns:a16="http://schemas.microsoft.com/office/drawing/2014/main" val="545892575"/>
                  </a:ext>
                </a:extLst>
              </a:tr>
              <a:tr h="676583">
                <a:tc>
                  <a:txBody>
                    <a:bodyPr/>
                    <a:lstStyle/>
                    <a:p>
                      <a:pPr marL="0" marR="0">
                        <a:spcBef>
                          <a:spcPts val="300"/>
                        </a:spcBef>
                        <a:spcAft>
                          <a:spcPts val="300"/>
                        </a:spcAft>
                      </a:pPr>
                      <a:r>
                        <a:rPr lang="en-US" sz="2400" kern="100" dirty="0">
                          <a:solidFill>
                            <a:schemeClr val="bg2"/>
                          </a:solidFill>
                          <a:effectLst/>
                          <a:latin typeface="Aptos" panose="020B0004020202020204" pitchFamily="34" charset="0"/>
                          <a:cs typeface="Arial" panose="020B0604020202020204" pitchFamily="34" charset="0"/>
                        </a:rPr>
                        <a:t>Successful stent delivery</a:t>
                      </a:r>
                      <a:endParaRPr lang="en-US" sz="2400" kern="100" baseline="300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R="38100" marT="0" marB="0" anchor="ctr">
                    <a:lnL w="12700" cap="flat" cmpd="sng" algn="ctr">
                      <a:solidFill>
                        <a:schemeClr val="bg2"/>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marL="0" marR="0" algn="ctr">
                        <a:spcBef>
                          <a:spcPts val="300"/>
                        </a:spcBef>
                        <a:spcAft>
                          <a:spcPts val="300"/>
                        </a:spcAft>
                      </a:pPr>
                      <a:r>
                        <a:rPr lang="en-US" sz="2400" kern="100" dirty="0">
                          <a:solidFill>
                            <a:schemeClr val="bg2"/>
                          </a:solidFill>
                          <a:effectLst/>
                          <a:latin typeface="Aptos" panose="020B0004020202020204" pitchFamily="34" charset="0"/>
                          <a:cs typeface="Arial" panose="020B0604020202020204" pitchFamily="34" charset="0"/>
                        </a:rPr>
                        <a:t>98.4%</a:t>
                      </a:r>
                      <a:endPar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lnT w="12700" cap="flat" cmpd="sng" algn="ctr">
                      <a:solidFill>
                        <a:schemeClr val="tx1"/>
                      </a:solidFill>
                      <a:prstDash val="solid"/>
                      <a:round/>
                      <a:headEnd type="none" w="med" len="med"/>
                      <a:tailEnd type="none" w="med" len="med"/>
                    </a:lnT>
                    <a:noFill/>
                  </a:tcPr>
                </a:tc>
                <a:tc>
                  <a:txBody>
                    <a:bodyPr/>
                    <a:lstStyle/>
                    <a:p>
                      <a:pPr marL="0" marR="0" algn="ctr">
                        <a:spcBef>
                          <a:spcPts val="300"/>
                        </a:spcBef>
                        <a:spcAft>
                          <a:spcPts val="300"/>
                        </a:spcAft>
                      </a:pPr>
                      <a:r>
                        <a:rPr lang="en-US" sz="2400" kern="100" dirty="0">
                          <a:solidFill>
                            <a:schemeClr val="bg2"/>
                          </a:solidFill>
                          <a:effectLst/>
                          <a:latin typeface="Aptos" panose="020B0004020202020204" pitchFamily="34" charset="0"/>
                          <a:cs typeface="Arial" panose="020B0604020202020204" pitchFamily="34" charset="0"/>
                        </a:rPr>
                        <a:t>98.3%</a:t>
                      </a:r>
                      <a:endPar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lnT w="12700" cap="flat" cmpd="sng" algn="ctr">
                      <a:solidFill>
                        <a:schemeClr val="tx1"/>
                      </a:solidFill>
                      <a:prstDash val="solid"/>
                      <a:round/>
                      <a:headEnd type="none" w="med" len="med"/>
                      <a:tailEnd type="none" w="med" len="med"/>
                    </a:lnT>
                    <a:noFill/>
                  </a:tcPr>
                </a:tc>
                <a:tc>
                  <a:txBody>
                    <a:bodyPr/>
                    <a:lstStyle/>
                    <a:p>
                      <a:pPr marL="0" marR="0" algn="ctr">
                        <a:spcBef>
                          <a:spcPts val="300"/>
                        </a:spcBef>
                        <a:spcAft>
                          <a:spcPts val="300"/>
                        </a:spcAft>
                      </a:pPr>
                      <a:r>
                        <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rPr>
                        <a:t>0.84</a:t>
                      </a:r>
                    </a:p>
                  </a:txBody>
                  <a:tcPr marL="38100" marR="38100" marT="0" marB="0" anchor="ctr">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83338410"/>
                  </a:ext>
                </a:extLst>
              </a:tr>
              <a:tr h="676583">
                <a:tc>
                  <a:txBody>
                    <a:bodyPr/>
                    <a:lstStyle/>
                    <a:p>
                      <a:pPr marL="0" marR="0">
                        <a:spcBef>
                          <a:spcPts val="300"/>
                        </a:spcBef>
                        <a:spcAft>
                          <a:spcPts val="300"/>
                        </a:spcAft>
                      </a:pPr>
                      <a:r>
                        <a:rPr lang="en-US" sz="2400" kern="100" dirty="0">
                          <a:solidFill>
                            <a:schemeClr val="bg2"/>
                          </a:solidFill>
                          <a:effectLst/>
                          <a:latin typeface="Aptos" panose="020B0004020202020204" pitchFamily="34" charset="0"/>
                          <a:cs typeface="Arial" panose="020B0604020202020204" pitchFamily="34" charset="0"/>
                        </a:rPr>
                        <a:t>Final TIMI flow 3</a:t>
                      </a:r>
                      <a:endParaRPr lang="en-US" sz="2400" kern="100" baseline="300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R="38100" marT="0" marB="0" anchor="ctr">
                    <a:lnL w="12700" cap="flat" cmpd="sng" algn="ctr">
                      <a:solidFill>
                        <a:schemeClr val="bg2"/>
                      </a:solidFill>
                      <a:prstDash val="solid"/>
                      <a:round/>
                      <a:headEnd type="none" w="med" len="med"/>
                      <a:tailEnd type="none" w="med" len="med"/>
                    </a:lnL>
                    <a:noFill/>
                  </a:tcPr>
                </a:tc>
                <a:tc>
                  <a:txBody>
                    <a:bodyPr/>
                    <a:lstStyle/>
                    <a:p>
                      <a:pPr marL="0" marR="0" algn="ctr">
                        <a:spcBef>
                          <a:spcPts val="300"/>
                        </a:spcBef>
                        <a:spcAft>
                          <a:spcPts val="300"/>
                        </a:spcAft>
                      </a:pPr>
                      <a:r>
                        <a:rPr lang="en-US" sz="2400" kern="100" dirty="0">
                          <a:solidFill>
                            <a:schemeClr val="bg2"/>
                          </a:solidFill>
                          <a:effectLst/>
                          <a:latin typeface="Aptos" panose="020B0004020202020204" pitchFamily="34" charset="0"/>
                          <a:cs typeface="Arial" panose="020B0604020202020204" pitchFamily="34" charset="0"/>
                        </a:rPr>
                        <a:t>98.8%</a:t>
                      </a:r>
                      <a:endPar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noFill/>
                  </a:tcPr>
                </a:tc>
                <a:tc>
                  <a:txBody>
                    <a:bodyPr/>
                    <a:lstStyle/>
                    <a:p>
                      <a:pPr marL="0" marR="0" algn="ctr">
                        <a:spcBef>
                          <a:spcPts val="300"/>
                        </a:spcBef>
                        <a:spcAft>
                          <a:spcPts val="300"/>
                        </a:spcAft>
                      </a:pPr>
                      <a:r>
                        <a:rPr lang="en-US" sz="2400" kern="100" dirty="0">
                          <a:solidFill>
                            <a:schemeClr val="bg2"/>
                          </a:solidFill>
                          <a:effectLst/>
                          <a:latin typeface="Aptos" panose="020B0004020202020204" pitchFamily="34" charset="0"/>
                          <a:cs typeface="Arial" panose="020B0604020202020204" pitchFamily="34" charset="0"/>
                        </a:rPr>
                        <a:t>98.2%</a:t>
                      </a:r>
                      <a:endPar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noFill/>
                  </a:tcPr>
                </a:tc>
                <a:tc>
                  <a:txBody>
                    <a:bodyPr/>
                    <a:lstStyle/>
                    <a:p>
                      <a:pPr marL="0" marR="0" algn="ctr">
                        <a:spcBef>
                          <a:spcPts val="300"/>
                        </a:spcBef>
                        <a:spcAft>
                          <a:spcPts val="300"/>
                        </a:spcAft>
                      </a:pPr>
                      <a:r>
                        <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rPr>
                        <a:t>0.25</a:t>
                      </a:r>
                    </a:p>
                  </a:txBody>
                  <a:tcPr marL="38100" marR="38100" marT="0" marB="0" anchor="ctr">
                    <a:lnR w="12700" cap="flat" cmpd="sng" algn="ctr">
                      <a:solidFill>
                        <a:schemeClr val="bg2"/>
                      </a:solidFill>
                      <a:prstDash val="solid"/>
                      <a:round/>
                      <a:headEnd type="none" w="med" len="med"/>
                      <a:tailEnd type="none" w="med" len="med"/>
                    </a:lnR>
                    <a:noFill/>
                  </a:tcPr>
                </a:tc>
                <a:extLst>
                  <a:ext uri="{0D108BD9-81ED-4DB2-BD59-A6C34878D82A}">
                    <a16:rowId xmlns:a16="http://schemas.microsoft.com/office/drawing/2014/main" val="244521478"/>
                  </a:ext>
                </a:extLst>
              </a:tr>
              <a:tr h="676583">
                <a:tc>
                  <a:txBody>
                    <a:bodyPr/>
                    <a:lstStyle/>
                    <a:p>
                      <a:pPr marL="0" marR="0">
                        <a:spcBef>
                          <a:spcPts val="300"/>
                        </a:spcBef>
                        <a:spcAft>
                          <a:spcPts val="300"/>
                        </a:spcAft>
                      </a:pPr>
                      <a:r>
                        <a:rPr lang="en-US" sz="2400" kern="100" dirty="0">
                          <a:solidFill>
                            <a:schemeClr val="bg2"/>
                          </a:solidFill>
                          <a:effectLst/>
                          <a:latin typeface="Aptos" panose="020B0004020202020204" pitchFamily="34" charset="0"/>
                          <a:cs typeface="Arial" panose="020B0604020202020204" pitchFamily="34" charset="0"/>
                        </a:rPr>
                        <a:t>In-stent DS ≤20% in all lesions</a:t>
                      </a:r>
                      <a:endPar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R="38100" marT="0" marB="0" anchor="ctr">
                    <a:lnL w="12700" cap="flat" cmpd="sng" algn="ctr">
                      <a:solidFill>
                        <a:schemeClr val="bg2"/>
                      </a:solidFill>
                      <a:prstDash val="solid"/>
                      <a:round/>
                      <a:headEnd type="none" w="med" len="med"/>
                      <a:tailEnd type="none" w="med" len="med"/>
                    </a:lnL>
                    <a:noFill/>
                  </a:tcPr>
                </a:tc>
                <a:tc>
                  <a:txBody>
                    <a:bodyPr/>
                    <a:lstStyle/>
                    <a:p>
                      <a:pPr marL="0" marR="0" algn="ctr">
                        <a:spcBef>
                          <a:spcPts val="300"/>
                        </a:spcBef>
                        <a:spcAft>
                          <a:spcPts val="300"/>
                        </a:spcAft>
                      </a:pPr>
                      <a:r>
                        <a:rPr lang="en-US" sz="2400" kern="100" dirty="0">
                          <a:solidFill>
                            <a:schemeClr val="bg2"/>
                          </a:solidFill>
                          <a:effectLst/>
                          <a:latin typeface="Aptos" panose="020B0004020202020204" pitchFamily="34" charset="0"/>
                          <a:cs typeface="Arial" panose="020B0604020202020204" pitchFamily="34" charset="0"/>
                        </a:rPr>
                        <a:t>90.7%</a:t>
                      </a:r>
                      <a:endPar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noFill/>
                  </a:tcPr>
                </a:tc>
                <a:tc>
                  <a:txBody>
                    <a:bodyPr/>
                    <a:lstStyle/>
                    <a:p>
                      <a:pPr marL="0" marR="0" algn="ctr">
                        <a:spcBef>
                          <a:spcPts val="300"/>
                        </a:spcBef>
                        <a:spcAft>
                          <a:spcPts val="300"/>
                        </a:spcAft>
                      </a:pPr>
                      <a:r>
                        <a:rPr lang="en-US" sz="2400" kern="100" dirty="0">
                          <a:solidFill>
                            <a:schemeClr val="bg2"/>
                          </a:solidFill>
                          <a:effectLst/>
                          <a:latin typeface="Aptos" panose="020B0004020202020204" pitchFamily="34" charset="0"/>
                          <a:cs typeface="Arial" panose="020B0604020202020204" pitchFamily="34" charset="0"/>
                        </a:rPr>
                        <a:t>91.1%</a:t>
                      </a:r>
                      <a:endPar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noFill/>
                  </a:tcPr>
                </a:tc>
                <a:tc>
                  <a:txBody>
                    <a:bodyPr/>
                    <a:lstStyle/>
                    <a:p>
                      <a:pPr marL="0" marR="0" algn="ctr">
                        <a:spcBef>
                          <a:spcPts val="300"/>
                        </a:spcBef>
                        <a:spcAft>
                          <a:spcPts val="300"/>
                        </a:spcAft>
                      </a:pPr>
                      <a:r>
                        <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rPr>
                        <a:t>0.79</a:t>
                      </a:r>
                    </a:p>
                  </a:txBody>
                  <a:tcPr marL="38100" marR="38100" marT="0" marB="0" anchor="ctr">
                    <a:lnR w="12700" cap="flat" cmpd="sng" algn="ctr">
                      <a:solidFill>
                        <a:schemeClr val="bg2"/>
                      </a:solidFill>
                      <a:prstDash val="solid"/>
                      <a:round/>
                      <a:headEnd type="none" w="med" len="med"/>
                      <a:tailEnd type="none" w="med" len="med"/>
                    </a:lnR>
                    <a:noFill/>
                  </a:tcPr>
                </a:tc>
                <a:extLst>
                  <a:ext uri="{0D108BD9-81ED-4DB2-BD59-A6C34878D82A}">
                    <a16:rowId xmlns:a16="http://schemas.microsoft.com/office/drawing/2014/main" val="3794453239"/>
                  </a:ext>
                </a:extLst>
              </a:tr>
              <a:tr h="676583">
                <a:tc>
                  <a:txBody>
                    <a:bodyPr/>
                    <a:lstStyle/>
                    <a:p>
                      <a:pPr marL="0" marR="0">
                        <a:spcBef>
                          <a:spcPts val="300"/>
                        </a:spcBef>
                        <a:spcAft>
                          <a:spcPts val="300"/>
                        </a:spcAft>
                      </a:pPr>
                      <a:r>
                        <a:rPr lang="en-US" sz="2400" b="1" kern="100" dirty="0">
                          <a:solidFill>
                            <a:schemeClr val="bg2"/>
                          </a:solidFill>
                          <a:effectLst/>
                          <a:latin typeface="Aptos" panose="020B0004020202020204" pitchFamily="34" charset="0"/>
                          <a:cs typeface="Arial" panose="020B0604020202020204" pitchFamily="34" charset="0"/>
                        </a:rPr>
                        <a:t>Procedural success</a:t>
                      </a:r>
                      <a:endParaRPr lang="en-US" sz="2400" b="1"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R="38100" marT="0" marB="0" anchor="ctr">
                    <a:lnL w="12700" cap="flat" cmpd="sng" algn="ctr">
                      <a:solidFill>
                        <a:schemeClr val="bg2"/>
                      </a:solidFill>
                      <a:prstDash val="solid"/>
                      <a:round/>
                      <a:headEnd type="none" w="med" len="med"/>
                      <a:tailEnd type="none" w="med" len="med"/>
                    </a:lnL>
                    <a:noFill/>
                  </a:tcPr>
                </a:tc>
                <a:tc>
                  <a:txBody>
                    <a:bodyPr/>
                    <a:lstStyle/>
                    <a:p>
                      <a:pPr marL="0" marR="0" algn="ctr">
                        <a:spcBef>
                          <a:spcPts val="300"/>
                        </a:spcBef>
                        <a:spcAft>
                          <a:spcPts val="300"/>
                        </a:spcAft>
                      </a:pPr>
                      <a:r>
                        <a:rPr lang="en-US" sz="2400" b="1" kern="100" dirty="0">
                          <a:solidFill>
                            <a:schemeClr val="bg2"/>
                          </a:solidFill>
                          <a:effectLst/>
                          <a:latin typeface="Aptos" panose="020B0004020202020204" pitchFamily="34" charset="0"/>
                          <a:cs typeface="Arial" panose="020B0604020202020204" pitchFamily="34" charset="0"/>
                        </a:rPr>
                        <a:t>85.5%</a:t>
                      </a:r>
                      <a:endParaRPr lang="en-US" sz="2400" b="1"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noFill/>
                  </a:tcPr>
                </a:tc>
                <a:tc>
                  <a:txBody>
                    <a:bodyPr/>
                    <a:lstStyle/>
                    <a:p>
                      <a:pPr marL="0" marR="0" algn="ctr">
                        <a:spcBef>
                          <a:spcPts val="300"/>
                        </a:spcBef>
                        <a:spcAft>
                          <a:spcPts val="300"/>
                        </a:spcAft>
                      </a:pPr>
                      <a:r>
                        <a:rPr lang="en-US" sz="2400" b="1" kern="100" dirty="0">
                          <a:solidFill>
                            <a:schemeClr val="bg2"/>
                          </a:solidFill>
                          <a:effectLst/>
                          <a:latin typeface="Aptos" panose="020B0004020202020204" pitchFamily="34" charset="0"/>
                          <a:cs typeface="Arial" panose="020B0604020202020204" pitchFamily="34" charset="0"/>
                        </a:rPr>
                        <a:t>86.1%</a:t>
                      </a:r>
                      <a:endParaRPr lang="en-US" sz="2400" b="1"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noFill/>
                  </a:tcPr>
                </a:tc>
                <a:tc>
                  <a:txBody>
                    <a:bodyPr/>
                    <a:lstStyle/>
                    <a:p>
                      <a:pPr marL="0" marR="0" algn="ctr">
                        <a:spcBef>
                          <a:spcPts val="300"/>
                        </a:spcBef>
                        <a:spcAft>
                          <a:spcPts val="300"/>
                        </a:spcAft>
                      </a:pPr>
                      <a:r>
                        <a:rPr lang="en-US" sz="2400" b="1" kern="100" dirty="0">
                          <a:solidFill>
                            <a:schemeClr val="bg2"/>
                          </a:solidFill>
                          <a:effectLst/>
                          <a:latin typeface="Aptos" panose="020B0004020202020204" pitchFamily="34" charset="0"/>
                          <a:ea typeface="Calibri" panose="020F0502020204030204" pitchFamily="34" charset="0"/>
                          <a:cs typeface="Arial" panose="020B0604020202020204" pitchFamily="34" charset="0"/>
                        </a:rPr>
                        <a:t>0.71</a:t>
                      </a:r>
                    </a:p>
                  </a:txBody>
                  <a:tcPr marL="38100" marR="38100" marT="0" marB="0" anchor="ctr">
                    <a:lnR w="12700" cap="flat" cmpd="sng" algn="ctr">
                      <a:solidFill>
                        <a:schemeClr val="bg2"/>
                      </a:solidFill>
                      <a:prstDash val="solid"/>
                      <a:round/>
                      <a:headEnd type="none" w="med" len="med"/>
                      <a:tailEnd type="none" w="med" len="med"/>
                    </a:lnR>
                    <a:noFill/>
                  </a:tcPr>
                </a:tc>
                <a:extLst>
                  <a:ext uri="{0D108BD9-81ED-4DB2-BD59-A6C34878D82A}">
                    <a16:rowId xmlns:a16="http://schemas.microsoft.com/office/drawing/2014/main" val="3318648725"/>
                  </a:ext>
                </a:extLst>
              </a:tr>
              <a:tr h="676583">
                <a:tc>
                  <a:txBody>
                    <a:bodyPr/>
                    <a:lstStyle/>
                    <a:p>
                      <a:pPr marL="12700" marR="0">
                        <a:spcBef>
                          <a:spcPts val="300"/>
                        </a:spcBef>
                        <a:spcAft>
                          <a:spcPts val="300"/>
                        </a:spcAft>
                      </a:pPr>
                      <a:r>
                        <a:rPr lang="en-US" sz="2400" b="1" kern="100" dirty="0">
                          <a:solidFill>
                            <a:schemeClr val="bg2"/>
                          </a:solidFill>
                          <a:effectLst/>
                          <a:latin typeface="Aptos" panose="020B0004020202020204" pitchFamily="34" charset="0"/>
                          <a:cs typeface="Arial" panose="020B0604020202020204" pitchFamily="34" charset="0"/>
                        </a:rPr>
                        <a:t>Strategy success</a:t>
                      </a:r>
                      <a:endParaRPr lang="en-US" sz="2400" b="1"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R="38100" marT="0" marB="0" anchor="ctr">
                    <a:lnL w="12700" cap="flat" cmpd="sng" algn="ctr">
                      <a:solidFill>
                        <a:schemeClr val="bg2"/>
                      </a:solidFill>
                      <a:prstDash val="solid"/>
                      <a:round/>
                      <a:headEnd type="none" w="med" len="med"/>
                      <a:tailEnd type="none" w="med" len="med"/>
                    </a:lnL>
                    <a:lnB w="12700" cap="flat" cmpd="sng" algn="ctr">
                      <a:solidFill>
                        <a:schemeClr val="bg2"/>
                      </a:solidFill>
                      <a:prstDash val="solid"/>
                      <a:round/>
                      <a:headEnd type="none" w="med" len="med"/>
                      <a:tailEnd type="none" w="med" len="med"/>
                    </a:lnB>
                    <a:noFill/>
                  </a:tcPr>
                </a:tc>
                <a:tc>
                  <a:txBody>
                    <a:bodyPr/>
                    <a:lstStyle/>
                    <a:p>
                      <a:pPr marL="0" marR="0" algn="ctr">
                        <a:spcBef>
                          <a:spcPts val="300"/>
                        </a:spcBef>
                        <a:spcAft>
                          <a:spcPts val="300"/>
                        </a:spcAft>
                      </a:pPr>
                      <a:r>
                        <a:rPr lang="en-US" sz="2400" b="1" kern="100" dirty="0">
                          <a:solidFill>
                            <a:schemeClr val="bg2"/>
                          </a:solidFill>
                          <a:effectLst/>
                          <a:latin typeface="Aptos" panose="020B0004020202020204" pitchFamily="34" charset="0"/>
                          <a:cs typeface="Arial" panose="020B0604020202020204" pitchFamily="34" charset="0"/>
                        </a:rPr>
                        <a:t>84.0%</a:t>
                      </a:r>
                      <a:endParaRPr lang="en-US" sz="2400" b="1"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lnB w="12700" cap="flat" cmpd="sng" algn="ctr">
                      <a:solidFill>
                        <a:schemeClr val="bg2"/>
                      </a:solidFill>
                      <a:prstDash val="solid"/>
                      <a:round/>
                      <a:headEnd type="none" w="med" len="med"/>
                      <a:tailEnd type="none" w="med" len="med"/>
                    </a:lnB>
                    <a:noFill/>
                  </a:tcPr>
                </a:tc>
                <a:tc>
                  <a:txBody>
                    <a:bodyPr/>
                    <a:lstStyle/>
                    <a:p>
                      <a:pPr marL="0" marR="0" algn="ctr">
                        <a:spcBef>
                          <a:spcPts val="300"/>
                        </a:spcBef>
                        <a:spcAft>
                          <a:spcPts val="300"/>
                        </a:spcAft>
                      </a:pPr>
                      <a:r>
                        <a:rPr lang="en-US" sz="2400" b="1" kern="100" dirty="0">
                          <a:solidFill>
                            <a:schemeClr val="bg2"/>
                          </a:solidFill>
                          <a:effectLst/>
                          <a:latin typeface="Aptos" panose="020B0004020202020204" pitchFamily="34" charset="0"/>
                          <a:cs typeface="Arial" panose="020B0604020202020204" pitchFamily="34" charset="0"/>
                        </a:rPr>
                        <a:t>82.8%</a:t>
                      </a:r>
                      <a:endParaRPr lang="en-US" sz="2400" b="1"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lnB w="12700" cap="flat" cmpd="sng" algn="ctr">
                      <a:solidFill>
                        <a:schemeClr val="bg2"/>
                      </a:solidFill>
                      <a:prstDash val="solid"/>
                      <a:round/>
                      <a:headEnd type="none" w="med" len="med"/>
                      <a:tailEnd type="none" w="med" len="med"/>
                    </a:lnB>
                    <a:noFill/>
                  </a:tcPr>
                </a:tc>
                <a:tc>
                  <a:txBody>
                    <a:bodyPr/>
                    <a:lstStyle/>
                    <a:p>
                      <a:pPr marL="0" marR="0" algn="ctr">
                        <a:spcBef>
                          <a:spcPts val="300"/>
                        </a:spcBef>
                        <a:spcAft>
                          <a:spcPts val="300"/>
                        </a:spcAft>
                      </a:pPr>
                      <a:r>
                        <a:rPr lang="en-US" sz="2400" b="1" kern="100" dirty="0">
                          <a:solidFill>
                            <a:schemeClr val="bg2"/>
                          </a:solidFill>
                          <a:effectLst/>
                          <a:latin typeface="Aptos" panose="020B0004020202020204" pitchFamily="34" charset="0"/>
                          <a:ea typeface="Calibri" panose="020F0502020204030204" pitchFamily="34" charset="0"/>
                          <a:cs typeface="Arial" panose="020B0604020202020204" pitchFamily="34" charset="0"/>
                        </a:rPr>
                        <a:t>0.49</a:t>
                      </a:r>
                    </a:p>
                  </a:txBody>
                  <a:tcPr marL="38100" marR="38100" marT="0" marB="0" anchor="ct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3174153"/>
                  </a:ext>
                </a:extLst>
              </a:tr>
            </a:tbl>
          </a:graphicData>
        </a:graphic>
      </p:graphicFrame>
      <p:sp>
        <p:nvSpPr>
          <p:cNvPr id="5" name="TextBox 4">
            <a:extLst>
              <a:ext uri="{FF2B5EF4-FFF2-40B4-BE49-F238E27FC236}">
                <a16:creationId xmlns:a16="http://schemas.microsoft.com/office/drawing/2014/main" id="{90BBC153-1784-6F1F-E95D-481F8A13B7AA}"/>
              </a:ext>
            </a:extLst>
          </p:cNvPr>
          <p:cNvSpPr txBox="1"/>
          <p:nvPr/>
        </p:nvSpPr>
        <p:spPr>
          <a:xfrm>
            <a:off x="1476608" y="6278575"/>
            <a:ext cx="9238785" cy="523220"/>
          </a:xfrm>
          <a:prstGeom prst="rect">
            <a:avLst/>
          </a:prstGeom>
          <a:noFill/>
        </p:spPr>
        <p:txBody>
          <a:bodyPr wrap="square">
            <a:spAutoFit/>
          </a:bodyPr>
          <a:lstStyle/>
          <a:p>
            <a:pPr algn="ctr"/>
            <a:r>
              <a:rPr lang="en-US" sz="1400" b="1" dirty="0">
                <a:latin typeface="Aptos" panose="020B0004020202020204" pitchFamily="34" charset="0"/>
                <a:cs typeface="Arial" panose="020B0604020202020204" pitchFamily="34" charset="0"/>
              </a:rPr>
              <a:t>Procedural Success </a:t>
            </a:r>
            <a:r>
              <a:rPr lang="en-US" sz="1400" dirty="0">
                <a:latin typeface="Aptos" panose="020B0004020202020204" pitchFamily="34" charset="0"/>
                <a:cs typeface="Arial" panose="020B0604020202020204" pitchFamily="34" charset="0"/>
              </a:rPr>
              <a:t>was defined as stent deployed w/RS&lt;20% and no major complications</a:t>
            </a:r>
          </a:p>
          <a:p>
            <a:pPr algn="ctr"/>
            <a:r>
              <a:rPr lang="en-US" sz="1400" b="1" dirty="0">
                <a:latin typeface="Aptos" panose="020B0004020202020204" pitchFamily="34" charset="0"/>
                <a:cs typeface="Arial" panose="020B0604020202020204" pitchFamily="34" charset="0"/>
              </a:rPr>
              <a:t>Strategy Success</a:t>
            </a:r>
            <a:r>
              <a:rPr lang="en-US" sz="1400" dirty="0">
                <a:latin typeface="Aptos" panose="020B0004020202020204" pitchFamily="34" charset="0"/>
                <a:cs typeface="Arial" panose="020B0604020202020204" pitchFamily="34" charset="0"/>
              </a:rPr>
              <a:t> was defined as procedural success w/out crossover</a:t>
            </a:r>
          </a:p>
        </p:txBody>
      </p:sp>
    </p:spTree>
    <p:extLst>
      <p:ext uri="{BB962C8B-B14F-4D97-AF65-F5344CB8AC3E}">
        <p14:creationId xmlns:p14="http://schemas.microsoft.com/office/powerpoint/2010/main" val="3303650323"/>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41650-789A-ED3C-D602-5B754934BF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D24451-6F4E-6ACB-C28D-75301452EDD8}"/>
              </a:ext>
            </a:extLst>
          </p:cNvPr>
          <p:cNvSpPr>
            <a:spLocks noGrp="1"/>
          </p:cNvSpPr>
          <p:nvPr>
            <p:ph type="title"/>
          </p:nvPr>
        </p:nvSpPr>
        <p:spPr/>
        <p:txBody>
          <a:bodyPr>
            <a:normAutofit/>
          </a:bodyPr>
          <a:lstStyle/>
          <a:p>
            <a:pPr algn="ctr"/>
            <a:r>
              <a:rPr lang="en-US" sz="3600" dirty="0">
                <a:latin typeface="Aptos" panose="020B0004020202020204" pitchFamily="34" charset="0"/>
              </a:rPr>
              <a:t>Procedural Complications</a:t>
            </a:r>
            <a:endParaRPr lang="en-US" sz="3600" dirty="0">
              <a:latin typeface="Aptos" panose="020B00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F8CCD750-A575-CE7A-B2E5-BFB5F51B2B5C}"/>
              </a:ext>
            </a:extLst>
          </p:cNvPr>
          <p:cNvGraphicFramePr>
            <a:graphicFrameLocks noGrp="1"/>
          </p:cNvGraphicFramePr>
          <p:nvPr/>
        </p:nvGraphicFramePr>
        <p:xfrm>
          <a:off x="1152332" y="883970"/>
          <a:ext cx="9887336" cy="5101413"/>
        </p:xfrm>
        <a:graphic>
          <a:graphicData uri="http://schemas.openxmlformats.org/drawingml/2006/table">
            <a:tbl>
              <a:tblPr>
                <a:tableStyleId>{5C22544A-7EE6-4342-B048-85BDC9FD1C3A}</a:tableStyleId>
              </a:tblPr>
              <a:tblGrid>
                <a:gridCol w="2711892">
                  <a:extLst>
                    <a:ext uri="{9D8B030D-6E8A-4147-A177-3AD203B41FA5}">
                      <a16:colId xmlns:a16="http://schemas.microsoft.com/office/drawing/2014/main" val="1222427965"/>
                    </a:ext>
                  </a:extLst>
                </a:gridCol>
                <a:gridCol w="3009005">
                  <a:extLst>
                    <a:ext uri="{9D8B030D-6E8A-4147-A177-3AD203B41FA5}">
                      <a16:colId xmlns:a16="http://schemas.microsoft.com/office/drawing/2014/main" val="2798218888"/>
                    </a:ext>
                  </a:extLst>
                </a:gridCol>
                <a:gridCol w="2920955">
                  <a:extLst>
                    <a:ext uri="{9D8B030D-6E8A-4147-A177-3AD203B41FA5}">
                      <a16:colId xmlns:a16="http://schemas.microsoft.com/office/drawing/2014/main" val="251361203"/>
                    </a:ext>
                  </a:extLst>
                </a:gridCol>
                <a:gridCol w="1245484">
                  <a:extLst>
                    <a:ext uri="{9D8B030D-6E8A-4147-A177-3AD203B41FA5}">
                      <a16:colId xmlns:a16="http://schemas.microsoft.com/office/drawing/2014/main" val="3574178660"/>
                    </a:ext>
                  </a:extLst>
                </a:gridCol>
              </a:tblGrid>
              <a:tr h="698718">
                <a:tc>
                  <a:txBody>
                    <a:bodyPr/>
                    <a:lstStyle/>
                    <a:p>
                      <a:pPr marL="0" marR="0" algn="ctr">
                        <a:spcBef>
                          <a:spcPts val="720"/>
                        </a:spcBef>
                        <a:spcAft>
                          <a:spcPts val="720"/>
                        </a:spcAft>
                      </a:pPr>
                      <a:r>
                        <a:rPr lang="en-US" sz="2400" b="0" kern="100" dirty="0">
                          <a:solidFill>
                            <a:schemeClr val="tx1"/>
                          </a:solidFill>
                          <a:effectLst/>
                          <a:latin typeface="Aptos" panose="020B0004020202020204" pitchFamily="34" charset="0"/>
                          <a:cs typeface="Arial" panose="020B0604020202020204" pitchFamily="34" charset="0"/>
                        </a:rPr>
                        <a:t> </a:t>
                      </a:r>
                      <a:endParaRPr lang="en-US" sz="2400" b="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R="25257" marT="0" marB="0" anchor="ct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solidFill>
                      <a:srgbClr val="4F8EBC"/>
                    </a:solidFill>
                  </a:tcPr>
                </a:tc>
                <a:tc>
                  <a:txBody>
                    <a:bodyPr/>
                    <a:lstStyle/>
                    <a:p>
                      <a:pPr marL="0" marR="0" algn="ctr">
                        <a:lnSpc>
                          <a:spcPct val="90000"/>
                        </a:lnSpc>
                        <a:spcBef>
                          <a:spcPts val="400"/>
                        </a:spcBef>
                        <a:spcAft>
                          <a:spcPts val="0"/>
                        </a:spcAft>
                      </a:pPr>
                      <a:r>
                        <a:rPr lang="en-US" sz="2400" b="0" dirty="0">
                          <a:solidFill>
                            <a:schemeClr val="tx1"/>
                          </a:solidFill>
                          <a:effectLst/>
                          <a:latin typeface="Aptos" panose="020B0004020202020204" pitchFamily="34" charset="0"/>
                          <a:cs typeface="Arial" panose="020B0604020202020204" pitchFamily="34" charset="0"/>
                        </a:rPr>
                        <a:t>Orbital Atherectomy </a:t>
                      </a:r>
                      <a:r>
                        <a:rPr lang="en-US" sz="2400" b="0" i="0" dirty="0">
                          <a:solidFill>
                            <a:schemeClr val="tx1"/>
                          </a:solidFill>
                          <a:effectLst/>
                          <a:latin typeface="Aptos" panose="020B0004020202020204" pitchFamily="34" charset="0"/>
                          <a:ea typeface="Calibri" panose="020F0502020204030204" pitchFamily="34" charset="0"/>
                          <a:cs typeface="Arial" panose="020B0604020202020204" pitchFamily="34" charset="0"/>
                        </a:rPr>
                        <a:t>(n=1008)</a:t>
                      </a:r>
                    </a:p>
                  </a:txBody>
                  <a:tcPr marL="25911" marR="25911" marT="18288" marB="0" anchor="ctr">
                    <a:lnT w="12700" cap="flat" cmpd="sng" algn="ctr">
                      <a:solidFill>
                        <a:schemeClr val="bg2"/>
                      </a:solidFill>
                      <a:prstDash val="solid"/>
                      <a:round/>
                      <a:headEnd type="none" w="med" len="med"/>
                      <a:tailEnd type="none" w="med" len="med"/>
                    </a:lnT>
                    <a:solidFill>
                      <a:srgbClr val="4F8EBC"/>
                    </a:solidFill>
                  </a:tcPr>
                </a:tc>
                <a:tc>
                  <a:txBody>
                    <a:bodyPr/>
                    <a:lstStyle/>
                    <a:p>
                      <a:pPr marL="0" marR="0" algn="ctr">
                        <a:lnSpc>
                          <a:spcPct val="90000"/>
                        </a:lnSpc>
                        <a:spcBef>
                          <a:spcPts val="400"/>
                        </a:spcBef>
                        <a:spcAft>
                          <a:spcPts val="0"/>
                        </a:spcAft>
                      </a:pPr>
                      <a:r>
                        <a:rPr lang="en-US" sz="2400" b="0" dirty="0">
                          <a:solidFill>
                            <a:schemeClr val="tx1"/>
                          </a:solidFill>
                          <a:effectLst/>
                          <a:latin typeface="Aptos" panose="020B0004020202020204" pitchFamily="34" charset="0"/>
                          <a:cs typeface="Arial" panose="020B0604020202020204" pitchFamily="34" charset="0"/>
                        </a:rPr>
                        <a:t>Balloon Angioplasty </a:t>
                      </a:r>
                      <a:r>
                        <a:rPr lang="en-US" sz="2400" b="0" i="0" dirty="0">
                          <a:solidFill>
                            <a:schemeClr val="tx1"/>
                          </a:solidFill>
                          <a:effectLst/>
                          <a:latin typeface="Aptos" panose="020B0004020202020204" pitchFamily="34" charset="0"/>
                          <a:ea typeface="Calibri" panose="020F0502020204030204" pitchFamily="34" charset="0"/>
                          <a:cs typeface="Arial" panose="020B0604020202020204" pitchFamily="34" charset="0"/>
                        </a:rPr>
                        <a:t>(n=997)</a:t>
                      </a:r>
                    </a:p>
                  </a:txBody>
                  <a:tcPr marL="25911" marR="25911" marT="18288" marB="0" anchor="ctr">
                    <a:lnT w="12700" cap="flat" cmpd="sng" algn="ctr">
                      <a:solidFill>
                        <a:schemeClr val="bg2"/>
                      </a:solidFill>
                      <a:prstDash val="solid"/>
                      <a:round/>
                      <a:headEnd type="none" w="med" len="med"/>
                      <a:tailEnd type="none" w="med" len="med"/>
                    </a:lnT>
                    <a:solidFill>
                      <a:srgbClr val="4F8EBC"/>
                    </a:solidFill>
                  </a:tcPr>
                </a:tc>
                <a:tc>
                  <a:txBody>
                    <a:bodyPr/>
                    <a:lstStyle/>
                    <a:p>
                      <a:pPr marL="0" marR="0" algn="ctr">
                        <a:spcBef>
                          <a:spcPts val="720"/>
                        </a:spcBef>
                        <a:spcAft>
                          <a:spcPts val="720"/>
                        </a:spcAft>
                      </a:pPr>
                      <a:r>
                        <a:rPr lang="en-US" sz="2400" b="0" i="1" kern="100" dirty="0">
                          <a:solidFill>
                            <a:schemeClr val="tx1"/>
                          </a:solidFill>
                          <a:effectLst/>
                          <a:latin typeface="Aptos" panose="020B0004020202020204" pitchFamily="34" charset="0"/>
                          <a:cs typeface="Arial" panose="020B0604020202020204" pitchFamily="34" charset="0"/>
                        </a:rPr>
                        <a:t>p</a:t>
                      </a:r>
                      <a:endParaRPr lang="en-US" sz="2400" b="0" kern="100" baseline="300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25257" marR="25257" marT="0" marB="0" anchor="ct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rgbClr val="4F8EBC"/>
                    </a:solidFill>
                  </a:tcPr>
                </a:tc>
                <a:extLst>
                  <a:ext uri="{0D108BD9-81ED-4DB2-BD59-A6C34878D82A}">
                    <a16:rowId xmlns:a16="http://schemas.microsoft.com/office/drawing/2014/main" val="545892575"/>
                  </a:ext>
                </a:extLst>
              </a:tr>
              <a:tr h="400245">
                <a:tc>
                  <a:txBody>
                    <a:bodyPr/>
                    <a:lstStyle/>
                    <a:p>
                      <a:pPr marL="0" marR="0">
                        <a:spcBef>
                          <a:spcPts val="720"/>
                        </a:spcBef>
                        <a:spcAft>
                          <a:spcPts val="720"/>
                        </a:spcAft>
                      </a:pPr>
                      <a:r>
                        <a:rPr lang="en-US" sz="2400" kern="100" dirty="0">
                          <a:solidFill>
                            <a:schemeClr val="bg2"/>
                          </a:solidFill>
                          <a:effectLst/>
                          <a:latin typeface="Aptos" panose="020B0004020202020204" pitchFamily="34" charset="0"/>
                          <a:cs typeface="Arial" panose="020B0604020202020204" pitchFamily="34" charset="0"/>
                        </a:rPr>
                        <a:t>Thrombus</a:t>
                      </a:r>
                      <a:endPar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R="25257" marT="0" marB="0" anchor="ctr">
                    <a:lnL w="12700" cap="flat" cmpd="sng" algn="ctr">
                      <a:solidFill>
                        <a:schemeClr val="bg2"/>
                      </a:solidFill>
                      <a:prstDash val="solid"/>
                      <a:round/>
                      <a:headEnd type="none" w="med" len="med"/>
                      <a:tailEnd type="none" w="med" len="med"/>
                    </a:lnL>
                    <a:noFill/>
                  </a:tcPr>
                </a:tc>
                <a:tc>
                  <a:txBody>
                    <a:bodyPr/>
                    <a:lstStyle/>
                    <a:p>
                      <a:pPr marL="0" marR="0" algn="ctr">
                        <a:spcBef>
                          <a:spcPts val="720"/>
                        </a:spcBef>
                        <a:spcAft>
                          <a:spcPts val="720"/>
                        </a:spcAft>
                      </a:pPr>
                      <a:r>
                        <a:rPr lang="en-US" sz="2400" kern="100" dirty="0">
                          <a:solidFill>
                            <a:schemeClr val="bg2"/>
                          </a:solidFill>
                          <a:effectLst/>
                          <a:latin typeface="Aptos" panose="020B0004020202020204" pitchFamily="34" charset="0"/>
                          <a:cs typeface="Arial" panose="020B0604020202020204" pitchFamily="34" charset="0"/>
                        </a:rPr>
                        <a:t>5 (0.5%)</a:t>
                      </a:r>
                      <a:endPar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25257" marR="25257" marT="0" marB="0" anchor="ctr">
                    <a:noFill/>
                  </a:tcPr>
                </a:tc>
                <a:tc>
                  <a:txBody>
                    <a:bodyPr/>
                    <a:lstStyle/>
                    <a:p>
                      <a:pPr marL="0" marR="0" algn="ctr">
                        <a:spcBef>
                          <a:spcPts val="720"/>
                        </a:spcBef>
                        <a:spcAft>
                          <a:spcPts val="720"/>
                        </a:spcAft>
                      </a:pPr>
                      <a:r>
                        <a:rPr lang="en-US" sz="2400" kern="100" dirty="0">
                          <a:solidFill>
                            <a:schemeClr val="bg2"/>
                          </a:solidFill>
                          <a:effectLst/>
                          <a:latin typeface="Aptos" panose="020B0004020202020204" pitchFamily="34" charset="0"/>
                          <a:cs typeface="Arial" panose="020B0604020202020204" pitchFamily="34" charset="0"/>
                        </a:rPr>
                        <a:t>3 (0.3%)</a:t>
                      </a:r>
                      <a:endPar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25257" marR="25257" marT="0" marB="0" anchor="ctr">
                    <a:noFill/>
                  </a:tcPr>
                </a:tc>
                <a:tc>
                  <a:txBody>
                    <a:bodyPr/>
                    <a:lstStyle/>
                    <a:p>
                      <a:pPr marL="0" marR="0" algn="ctr">
                        <a:spcBef>
                          <a:spcPts val="720"/>
                        </a:spcBef>
                        <a:spcAft>
                          <a:spcPts val="720"/>
                        </a:spcAft>
                      </a:pPr>
                      <a:r>
                        <a:rPr lang="en-US" sz="2400" kern="100" dirty="0">
                          <a:solidFill>
                            <a:schemeClr val="bg2"/>
                          </a:solidFill>
                          <a:effectLst/>
                          <a:latin typeface="Aptos" panose="020B0004020202020204" pitchFamily="34" charset="0"/>
                          <a:cs typeface="Arial" panose="020B0604020202020204" pitchFamily="34" charset="0"/>
                        </a:rPr>
                        <a:t>0.73</a:t>
                      </a:r>
                      <a:endPar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25257" marR="25257" marT="0" marB="0" anchor="ctr">
                    <a:lnR w="12700" cap="flat" cmpd="sng" algn="ctr">
                      <a:solidFill>
                        <a:schemeClr val="bg2"/>
                      </a:solidFill>
                      <a:prstDash val="solid"/>
                      <a:round/>
                      <a:headEnd type="none" w="med" len="med"/>
                      <a:tailEnd type="none" w="med" len="med"/>
                    </a:lnR>
                    <a:noFill/>
                  </a:tcPr>
                </a:tc>
                <a:extLst>
                  <a:ext uri="{0D108BD9-81ED-4DB2-BD59-A6C34878D82A}">
                    <a16:rowId xmlns:a16="http://schemas.microsoft.com/office/drawing/2014/main" val="3690493164"/>
                  </a:ext>
                </a:extLst>
              </a:tr>
              <a:tr h="400245">
                <a:tc>
                  <a:txBody>
                    <a:bodyPr/>
                    <a:lstStyle/>
                    <a:p>
                      <a:pPr marL="0" marR="0">
                        <a:spcBef>
                          <a:spcPts val="720"/>
                        </a:spcBef>
                        <a:spcAft>
                          <a:spcPts val="720"/>
                        </a:spcAft>
                      </a:pPr>
                      <a:r>
                        <a:rPr lang="en-US" sz="2400" kern="100" dirty="0">
                          <a:solidFill>
                            <a:schemeClr val="bg2"/>
                          </a:solidFill>
                          <a:effectLst/>
                          <a:latin typeface="Aptos" panose="020B0004020202020204" pitchFamily="34" charset="0"/>
                          <a:cs typeface="Arial" panose="020B0604020202020204" pitchFamily="34" charset="0"/>
                        </a:rPr>
                        <a:t>Spasm</a:t>
                      </a:r>
                      <a:endPar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R="25257" marT="0" marB="0" anchor="ctr">
                    <a:lnL w="12700" cap="flat" cmpd="sng" algn="ctr">
                      <a:solidFill>
                        <a:schemeClr val="bg2"/>
                      </a:solidFill>
                      <a:prstDash val="solid"/>
                      <a:round/>
                      <a:headEnd type="none" w="med" len="med"/>
                      <a:tailEnd type="none" w="med" len="med"/>
                    </a:lnL>
                    <a:noFill/>
                  </a:tcPr>
                </a:tc>
                <a:tc>
                  <a:txBody>
                    <a:bodyPr/>
                    <a:lstStyle/>
                    <a:p>
                      <a:pPr marL="0" marR="0" algn="ctr">
                        <a:spcBef>
                          <a:spcPts val="720"/>
                        </a:spcBef>
                        <a:spcAft>
                          <a:spcPts val="720"/>
                        </a:spcAft>
                      </a:pPr>
                      <a:r>
                        <a:rPr lang="en-US" sz="2400" kern="100" dirty="0">
                          <a:solidFill>
                            <a:schemeClr val="bg2"/>
                          </a:solidFill>
                          <a:effectLst/>
                          <a:latin typeface="Aptos" panose="020B0004020202020204" pitchFamily="34" charset="0"/>
                          <a:cs typeface="Arial" panose="020B0604020202020204" pitchFamily="34" charset="0"/>
                        </a:rPr>
                        <a:t>30 (3.0%)</a:t>
                      </a:r>
                      <a:endPar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25257" marR="25257" marT="0" marB="0" anchor="ctr">
                    <a:noFill/>
                  </a:tcPr>
                </a:tc>
                <a:tc>
                  <a:txBody>
                    <a:bodyPr/>
                    <a:lstStyle/>
                    <a:p>
                      <a:pPr marL="0" marR="0" algn="ctr">
                        <a:spcBef>
                          <a:spcPts val="720"/>
                        </a:spcBef>
                        <a:spcAft>
                          <a:spcPts val="720"/>
                        </a:spcAft>
                      </a:pPr>
                      <a:r>
                        <a:rPr lang="en-US" sz="2400" kern="100" dirty="0">
                          <a:solidFill>
                            <a:schemeClr val="bg2"/>
                          </a:solidFill>
                          <a:effectLst/>
                          <a:latin typeface="Aptos" panose="020B0004020202020204" pitchFamily="34" charset="0"/>
                          <a:cs typeface="Arial" panose="020B0604020202020204" pitchFamily="34" charset="0"/>
                        </a:rPr>
                        <a:t>21 (2.1%)</a:t>
                      </a:r>
                      <a:endPar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25257" marR="25257" marT="0" marB="0" anchor="ctr">
                    <a:noFill/>
                  </a:tcPr>
                </a:tc>
                <a:tc>
                  <a:txBody>
                    <a:bodyPr/>
                    <a:lstStyle/>
                    <a:p>
                      <a:pPr marL="0" marR="0" algn="ctr">
                        <a:spcBef>
                          <a:spcPts val="720"/>
                        </a:spcBef>
                        <a:spcAft>
                          <a:spcPts val="720"/>
                        </a:spcAft>
                      </a:pPr>
                      <a:r>
                        <a:rPr lang="en-US" sz="2400" kern="100" dirty="0">
                          <a:solidFill>
                            <a:schemeClr val="bg2"/>
                          </a:solidFill>
                          <a:effectLst/>
                          <a:latin typeface="Aptos" panose="020B0004020202020204" pitchFamily="34" charset="0"/>
                          <a:cs typeface="Arial" panose="020B0604020202020204" pitchFamily="34" charset="0"/>
                        </a:rPr>
                        <a:t>0.22</a:t>
                      </a:r>
                      <a:endPar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25257" marR="25257" marT="0" marB="0" anchor="ctr">
                    <a:lnR w="12700" cap="flat" cmpd="sng" algn="ctr">
                      <a:solidFill>
                        <a:schemeClr val="bg2"/>
                      </a:solidFill>
                      <a:prstDash val="solid"/>
                      <a:round/>
                      <a:headEnd type="none" w="med" len="med"/>
                      <a:tailEnd type="none" w="med" len="med"/>
                    </a:lnR>
                    <a:noFill/>
                  </a:tcPr>
                </a:tc>
                <a:extLst>
                  <a:ext uri="{0D108BD9-81ED-4DB2-BD59-A6C34878D82A}">
                    <a16:rowId xmlns:a16="http://schemas.microsoft.com/office/drawing/2014/main" val="33605562"/>
                  </a:ext>
                </a:extLst>
              </a:tr>
              <a:tr h="400245">
                <a:tc>
                  <a:txBody>
                    <a:bodyPr/>
                    <a:lstStyle/>
                    <a:p>
                      <a:pPr marL="0" marR="0">
                        <a:spcBef>
                          <a:spcPts val="720"/>
                        </a:spcBef>
                        <a:spcAft>
                          <a:spcPts val="720"/>
                        </a:spcAft>
                      </a:pPr>
                      <a:r>
                        <a:rPr lang="en-US" sz="2400" kern="100" dirty="0">
                          <a:solidFill>
                            <a:schemeClr val="bg2"/>
                          </a:solidFill>
                          <a:effectLst/>
                          <a:latin typeface="Aptos" panose="020B0004020202020204" pitchFamily="34" charset="0"/>
                          <a:cs typeface="Arial" panose="020B0604020202020204" pitchFamily="34" charset="0"/>
                        </a:rPr>
                        <a:t>Abrupt closure</a:t>
                      </a:r>
                      <a:endPar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R="25257" marT="0" marB="0" anchor="ctr">
                    <a:lnL w="12700" cap="flat" cmpd="sng" algn="ctr">
                      <a:solidFill>
                        <a:schemeClr val="bg2"/>
                      </a:solidFill>
                      <a:prstDash val="solid"/>
                      <a:round/>
                      <a:headEnd type="none" w="med" len="med"/>
                      <a:tailEnd type="none" w="med" len="med"/>
                    </a:lnL>
                    <a:noFill/>
                  </a:tcPr>
                </a:tc>
                <a:tc>
                  <a:txBody>
                    <a:bodyPr/>
                    <a:lstStyle/>
                    <a:p>
                      <a:pPr marL="0" marR="0" algn="ctr">
                        <a:spcBef>
                          <a:spcPts val="720"/>
                        </a:spcBef>
                        <a:spcAft>
                          <a:spcPts val="720"/>
                        </a:spcAft>
                      </a:pPr>
                      <a:r>
                        <a:rPr lang="en-US" sz="2400" kern="100" dirty="0">
                          <a:solidFill>
                            <a:schemeClr val="bg2"/>
                          </a:solidFill>
                          <a:effectLst/>
                          <a:latin typeface="Aptos" panose="020B0004020202020204" pitchFamily="34" charset="0"/>
                          <a:cs typeface="Arial" panose="020B0604020202020204" pitchFamily="34" charset="0"/>
                        </a:rPr>
                        <a:t>6 (0.6%)</a:t>
                      </a:r>
                      <a:endPar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25257" marR="25257" marT="0" marB="0" anchor="ctr">
                    <a:noFill/>
                  </a:tcPr>
                </a:tc>
                <a:tc>
                  <a:txBody>
                    <a:bodyPr/>
                    <a:lstStyle/>
                    <a:p>
                      <a:pPr marL="0" marR="0" algn="ctr">
                        <a:spcBef>
                          <a:spcPts val="720"/>
                        </a:spcBef>
                        <a:spcAft>
                          <a:spcPts val="720"/>
                        </a:spcAft>
                      </a:pPr>
                      <a:r>
                        <a:rPr lang="en-US" sz="2400" kern="100" dirty="0">
                          <a:solidFill>
                            <a:schemeClr val="bg2"/>
                          </a:solidFill>
                          <a:effectLst/>
                          <a:latin typeface="Aptos" panose="020B0004020202020204" pitchFamily="34" charset="0"/>
                          <a:cs typeface="Arial" panose="020B0604020202020204" pitchFamily="34" charset="0"/>
                        </a:rPr>
                        <a:t>2 (0.2%)</a:t>
                      </a:r>
                      <a:endPar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25257" marR="25257" marT="0" marB="0" anchor="ctr">
                    <a:noFill/>
                  </a:tcPr>
                </a:tc>
                <a:tc>
                  <a:txBody>
                    <a:bodyPr/>
                    <a:lstStyle/>
                    <a:p>
                      <a:pPr marL="0" marR="0" algn="ctr">
                        <a:spcBef>
                          <a:spcPts val="720"/>
                        </a:spcBef>
                        <a:spcAft>
                          <a:spcPts val="720"/>
                        </a:spcAft>
                      </a:pPr>
                      <a:r>
                        <a:rPr lang="en-US" sz="2400" kern="100" dirty="0">
                          <a:solidFill>
                            <a:schemeClr val="bg2"/>
                          </a:solidFill>
                          <a:effectLst/>
                          <a:latin typeface="Aptos" panose="020B0004020202020204" pitchFamily="34" charset="0"/>
                          <a:cs typeface="Arial" panose="020B0604020202020204" pitchFamily="34" charset="0"/>
                        </a:rPr>
                        <a:t>0.29</a:t>
                      </a:r>
                      <a:endPar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25257" marR="25257" marT="0" marB="0" anchor="ctr">
                    <a:lnR w="12700" cap="flat" cmpd="sng" algn="ctr">
                      <a:solidFill>
                        <a:schemeClr val="bg2"/>
                      </a:solidFill>
                      <a:prstDash val="solid"/>
                      <a:round/>
                      <a:headEnd type="none" w="med" len="med"/>
                      <a:tailEnd type="none" w="med" len="med"/>
                    </a:lnR>
                    <a:noFill/>
                  </a:tcPr>
                </a:tc>
                <a:extLst>
                  <a:ext uri="{0D108BD9-81ED-4DB2-BD59-A6C34878D82A}">
                    <a16:rowId xmlns:a16="http://schemas.microsoft.com/office/drawing/2014/main" val="3775372275"/>
                  </a:ext>
                </a:extLst>
              </a:tr>
              <a:tr h="400245">
                <a:tc>
                  <a:txBody>
                    <a:bodyPr/>
                    <a:lstStyle/>
                    <a:p>
                      <a:pPr marL="0" marR="0">
                        <a:spcBef>
                          <a:spcPts val="720"/>
                        </a:spcBef>
                        <a:spcAft>
                          <a:spcPts val="720"/>
                        </a:spcAft>
                      </a:pPr>
                      <a:r>
                        <a:rPr lang="en-US" sz="2400" kern="100" dirty="0">
                          <a:solidFill>
                            <a:schemeClr val="bg2"/>
                          </a:solidFill>
                          <a:effectLst/>
                          <a:latin typeface="Aptos" panose="020B0004020202020204" pitchFamily="34" charset="0"/>
                          <a:cs typeface="Arial" panose="020B0604020202020204" pitchFamily="34" charset="0"/>
                        </a:rPr>
                        <a:t>No reflow</a:t>
                      </a:r>
                      <a:endPar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R="25257" marT="0" marB="0" anchor="ctr">
                    <a:lnL w="12700" cap="flat" cmpd="sng" algn="ctr">
                      <a:solidFill>
                        <a:schemeClr val="bg2"/>
                      </a:solidFill>
                      <a:prstDash val="solid"/>
                      <a:round/>
                      <a:headEnd type="none" w="med" len="med"/>
                      <a:tailEnd type="none" w="med" len="med"/>
                    </a:lnL>
                    <a:noFill/>
                  </a:tcPr>
                </a:tc>
                <a:tc>
                  <a:txBody>
                    <a:bodyPr/>
                    <a:lstStyle/>
                    <a:p>
                      <a:pPr marL="0" marR="0" algn="ctr">
                        <a:spcBef>
                          <a:spcPts val="720"/>
                        </a:spcBef>
                        <a:spcAft>
                          <a:spcPts val="720"/>
                        </a:spcAft>
                      </a:pPr>
                      <a:r>
                        <a:rPr lang="en-US" sz="2400" kern="100" dirty="0">
                          <a:solidFill>
                            <a:schemeClr val="bg2"/>
                          </a:solidFill>
                          <a:effectLst/>
                          <a:latin typeface="Aptos" panose="020B0004020202020204" pitchFamily="34" charset="0"/>
                          <a:cs typeface="Arial" panose="020B0604020202020204" pitchFamily="34" charset="0"/>
                        </a:rPr>
                        <a:t>3 (0.3%)</a:t>
                      </a:r>
                      <a:endPar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25257" marR="25257" marT="0" marB="0" anchor="ctr">
                    <a:noFill/>
                  </a:tcPr>
                </a:tc>
                <a:tc>
                  <a:txBody>
                    <a:bodyPr/>
                    <a:lstStyle/>
                    <a:p>
                      <a:pPr marL="0" marR="0" algn="ctr">
                        <a:spcBef>
                          <a:spcPts val="720"/>
                        </a:spcBef>
                        <a:spcAft>
                          <a:spcPts val="720"/>
                        </a:spcAft>
                      </a:pPr>
                      <a:r>
                        <a:rPr lang="en-US" sz="2400" kern="100" dirty="0">
                          <a:solidFill>
                            <a:schemeClr val="bg2"/>
                          </a:solidFill>
                          <a:effectLst/>
                          <a:latin typeface="Aptos" panose="020B0004020202020204" pitchFamily="34" charset="0"/>
                          <a:cs typeface="Arial" panose="020B0604020202020204" pitchFamily="34" charset="0"/>
                        </a:rPr>
                        <a:t>1 (0.1%)</a:t>
                      </a:r>
                      <a:endPar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25257" marR="25257" marT="0" marB="0" anchor="ctr">
                    <a:noFill/>
                  </a:tcPr>
                </a:tc>
                <a:tc>
                  <a:txBody>
                    <a:bodyPr/>
                    <a:lstStyle/>
                    <a:p>
                      <a:pPr marL="0" marR="0" algn="ctr">
                        <a:spcBef>
                          <a:spcPts val="720"/>
                        </a:spcBef>
                        <a:spcAft>
                          <a:spcPts val="720"/>
                        </a:spcAft>
                      </a:pPr>
                      <a:r>
                        <a:rPr lang="en-US" sz="2400" kern="100" dirty="0">
                          <a:solidFill>
                            <a:schemeClr val="bg2"/>
                          </a:solidFill>
                          <a:effectLst/>
                          <a:latin typeface="Aptos" panose="020B0004020202020204" pitchFamily="34" charset="0"/>
                          <a:cs typeface="Arial" panose="020B0604020202020204" pitchFamily="34" charset="0"/>
                        </a:rPr>
                        <a:t>0.62</a:t>
                      </a:r>
                      <a:endPar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25257" marR="25257" marT="0" marB="0" anchor="ctr">
                    <a:lnR w="12700" cap="flat" cmpd="sng" algn="ctr">
                      <a:solidFill>
                        <a:schemeClr val="bg2"/>
                      </a:solidFill>
                      <a:prstDash val="solid"/>
                      <a:round/>
                      <a:headEnd type="none" w="med" len="med"/>
                      <a:tailEnd type="none" w="med" len="med"/>
                    </a:lnR>
                    <a:noFill/>
                  </a:tcPr>
                </a:tc>
                <a:extLst>
                  <a:ext uri="{0D108BD9-81ED-4DB2-BD59-A6C34878D82A}">
                    <a16:rowId xmlns:a16="http://schemas.microsoft.com/office/drawing/2014/main" val="2472341189"/>
                  </a:ext>
                </a:extLst>
              </a:tr>
              <a:tr h="400245">
                <a:tc>
                  <a:txBody>
                    <a:bodyPr/>
                    <a:lstStyle/>
                    <a:p>
                      <a:pPr marL="0" marR="0">
                        <a:spcBef>
                          <a:spcPts val="720"/>
                        </a:spcBef>
                        <a:spcAft>
                          <a:spcPts val="720"/>
                        </a:spcAft>
                      </a:pPr>
                      <a:r>
                        <a:rPr lang="en-US" sz="2400" kern="100" dirty="0">
                          <a:solidFill>
                            <a:schemeClr val="bg2"/>
                          </a:solidFill>
                          <a:effectLst/>
                          <a:latin typeface="Aptos" panose="020B0004020202020204" pitchFamily="34" charset="0"/>
                          <a:cs typeface="Arial" panose="020B0604020202020204" pitchFamily="34" charset="0"/>
                        </a:rPr>
                        <a:t>Slow flow</a:t>
                      </a:r>
                      <a:endPar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R="25257" marT="0" marB="0" anchor="ctr">
                    <a:lnL w="12700" cap="flat" cmpd="sng" algn="ctr">
                      <a:solidFill>
                        <a:schemeClr val="bg2"/>
                      </a:solidFill>
                      <a:prstDash val="solid"/>
                      <a:round/>
                      <a:headEnd type="none" w="med" len="med"/>
                      <a:tailEnd type="none" w="med" len="med"/>
                    </a:lnL>
                    <a:noFill/>
                  </a:tcPr>
                </a:tc>
                <a:tc>
                  <a:txBody>
                    <a:bodyPr/>
                    <a:lstStyle/>
                    <a:p>
                      <a:pPr marL="0" marR="0" algn="ctr">
                        <a:spcBef>
                          <a:spcPts val="720"/>
                        </a:spcBef>
                        <a:spcAft>
                          <a:spcPts val="720"/>
                        </a:spcAft>
                      </a:pPr>
                      <a:r>
                        <a:rPr lang="en-US" sz="2400" kern="100" dirty="0">
                          <a:solidFill>
                            <a:schemeClr val="bg2"/>
                          </a:solidFill>
                          <a:effectLst/>
                          <a:latin typeface="Aptos" panose="020B0004020202020204" pitchFamily="34" charset="0"/>
                          <a:cs typeface="Arial" panose="020B0604020202020204" pitchFamily="34" charset="0"/>
                        </a:rPr>
                        <a:t>14 (1.4%)</a:t>
                      </a:r>
                      <a:endPar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25257" marR="25257" marT="0" marB="0" anchor="ctr">
                    <a:noFill/>
                  </a:tcPr>
                </a:tc>
                <a:tc>
                  <a:txBody>
                    <a:bodyPr/>
                    <a:lstStyle/>
                    <a:p>
                      <a:pPr marL="0" marR="0" algn="ctr">
                        <a:spcBef>
                          <a:spcPts val="720"/>
                        </a:spcBef>
                        <a:spcAft>
                          <a:spcPts val="720"/>
                        </a:spcAft>
                      </a:pPr>
                      <a:r>
                        <a:rPr lang="en-US" sz="2400" kern="100" dirty="0">
                          <a:solidFill>
                            <a:schemeClr val="bg2"/>
                          </a:solidFill>
                          <a:effectLst/>
                          <a:latin typeface="Aptos" panose="020B0004020202020204" pitchFamily="34" charset="0"/>
                          <a:cs typeface="Arial" panose="020B0604020202020204" pitchFamily="34" charset="0"/>
                        </a:rPr>
                        <a:t>4 (0.4%)</a:t>
                      </a:r>
                      <a:endPar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25257" marR="25257" marT="0" marB="0" anchor="ctr">
                    <a:noFill/>
                  </a:tcPr>
                </a:tc>
                <a:tc>
                  <a:txBody>
                    <a:bodyPr/>
                    <a:lstStyle/>
                    <a:p>
                      <a:pPr marL="0" marR="0" algn="ctr">
                        <a:spcBef>
                          <a:spcPts val="720"/>
                        </a:spcBef>
                        <a:spcAft>
                          <a:spcPts val="720"/>
                        </a:spcAft>
                      </a:pPr>
                      <a:r>
                        <a:rPr lang="en-US" sz="2400" kern="100" dirty="0">
                          <a:solidFill>
                            <a:srgbClr val="C00000"/>
                          </a:solidFill>
                          <a:effectLst/>
                          <a:latin typeface="Aptos" panose="020B0004020202020204" pitchFamily="34" charset="0"/>
                          <a:cs typeface="Arial" panose="020B0604020202020204" pitchFamily="34" charset="0"/>
                        </a:rPr>
                        <a:t>0.03</a:t>
                      </a:r>
                      <a:endParaRPr lang="en-US" sz="2400" kern="100" dirty="0">
                        <a:solidFill>
                          <a:srgbClr val="C00000"/>
                        </a:solidFill>
                        <a:effectLst/>
                        <a:latin typeface="Aptos" panose="020B0004020202020204" pitchFamily="34" charset="0"/>
                        <a:ea typeface="Calibri" panose="020F0502020204030204" pitchFamily="34" charset="0"/>
                        <a:cs typeface="Arial" panose="020B0604020202020204" pitchFamily="34" charset="0"/>
                      </a:endParaRPr>
                    </a:p>
                  </a:txBody>
                  <a:tcPr marL="25257" marR="25257" marT="0" marB="0" anchor="ctr">
                    <a:lnR w="12700" cap="flat" cmpd="sng" algn="ctr">
                      <a:solidFill>
                        <a:schemeClr val="bg2"/>
                      </a:solidFill>
                      <a:prstDash val="solid"/>
                      <a:round/>
                      <a:headEnd type="none" w="med" len="med"/>
                      <a:tailEnd type="none" w="med" len="med"/>
                    </a:lnR>
                    <a:noFill/>
                  </a:tcPr>
                </a:tc>
                <a:extLst>
                  <a:ext uri="{0D108BD9-81ED-4DB2-BD59-A6C34878D82A}">
                    <a16:rowId xmlns:a16="http://schemas.microsoft.com/office/drawing/2014/main" val="467950013"/>
                  </a:ext>
                </a:extLst>
              </a:tr>
              <a:tr h="400245">
                <a:tc>
                  <a:txBody>
                    <a:bodyPr/>
                    <a:lstStyle/>
                    <a:p>
                      <a:pPr marL="0" marR="0">
                        <a:spcBef>
                          <a:spcPts val="720"/>
                        </a:spcBef>
                        <a:spcAft>
                          <a:spcPts val="720"/>
                        </a:spcAft>
                      </a:pPr>
                      <a:r>
                        <a:rPr lang="en-US" sz="2400" kern="100" dirty="0">
                          <a:solidFill>
                            <a:schemeClr val="bg2"/>
                          </a:solidFill>
                          <a:effectLst/>
                          <a:latin typeface="Aptos" panose="020B0004020202020204" pitchFamily="34" charset="0"/>
                          <a:cs typeface="Arial" panose="020B0604020202020204" pitchFamily="34" charset="0"/>
                        </a:rPr>
                        <a:t>Type C-F dissection</a:t>
                      </a:r>
                      <a:endPar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R="25257" marT="0" marB="0" anchor="ctr">
                    <a:lnL w="12700" cap="flat" cmpd="sng" algn="ctr">
                      <a:solidFill>
                        <a:schemeClr val="bg2"/>
                      </a:solidFill>
                      <a:prstDash val="solid"/>
                      <a:round/>
                      <a:headEnd type="none" w="med" len="med"/>
                      <a:tailEnd type="none" w="med" len="med"/>
                    </a:lnL>
                    <a:noFill/>
                  </a:tcPr>
                </a:tc>
                <a:tc>
                  <a:txBody>
                    <a:bodyPr/>
                    <a:lstStyle/>
                    <a:p>
                      <a:pPr marL="0" marR="0" algn="ctr">
                        <a:spcBef>
                          <a:spcPts val="720"/>
                        </a:spcBef>
                        <a:spcAft>
                          <a:spcPts val="720"/>
                        </a:spcAft>
                      </a:pPr>
                      <a:r>
                        <a:rPr lang="en-US" sz="2400" kern="100" dirty="0">
                          <a:solidFill>
                            <a:schemeClr val="bg2"/>
                          </a:solidFill>
                          <a:effectLst/>
                          <a:latin typeface="Aptos" panose="020B0004020202020204" pitchFamily="34" charset="0"/>
                          <a:cs typeface="Arial" panose="020B0604020202020204" pitchFamily="34" charset="0"/>
                        </a:rPr>
                        <a:t>70 (6.9%)</a:t>
                      </a:r>
                      <a:endPar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25257" marR="25257" marT="0" marB="0" anchor="ctr">
                    <a:noFill/>
                  </a:tcPr>
                </a:tc>
                <a:tc>
                  <a:txBody>
                    <a:bodyPr/>
                    <a:lstStyle/>
                    <a:p>
                      <a:pPr marL="0" marR="0" algn="ctr">
                        <a:spcBef>
                          <a:spcPts val="720"/>
                        </a:spcBef>
                        <a:spcAft>
                          <a:spcPts val="720"/>
                        </a:spcAft>
                      </a:pPr>
                      <a:r>
                        <a:rPr lang="en-US" sz="2400" kern="100" dirty="0">
                          <a:solidFill>
                            <a:schemeClr val="bg2"/>
                          </a:solidFill>
                          <a:effectLst/>
                          <a:latin typeface="Aptos" panose="020B0004020202020204" pitchFamily="34" charset="0"/>
                          <a:cs typeface="Arial" panose="020B0604020202020204" pitchFamily="34" charset="0"/>
                        </a:rPr>
                        <a:t>63 (6.3%)</a:t>
                      </a:r>
                      <a:endPar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25257" marR="25257" marT="0" marB="0" anchor="ctr">
                    <a:noFill/>
                  </a:tcPr>
                </a:tc>
                <a:tc>
                  <a:txBody>
                    <a:bodyPr/>
                    <a:lstStyle/>
                    <a:p>
                      <a:pPr marL="0" marR="0" algn="ctr">
                        <a:spcBef>
                          <a:spcPts val="720"/>
                        </a:spcBef>
                        <a:spcAft>
                          <a:spcPts val="720"/>
                        </a:spcAft>
                      </a:pPr>
                      <a:r>
                        <a:rPr lang="en-US" sz="2400" kern="100" dirty="0">
                          <a:solidFill>
                            <a:schemeClr val="bg2"/>
                          </a:solidFill>
                          <a:effectLst/>
                          <a:latin typeface="Aptos" panose="020B0004020202020204" pitchFamily="34" charset="0"/>
                          <a:cs typeface="Arial" panose="020B0604020202020204" pitchFamily="34" charset="0"/>
                        </a:rPr>
                        <a:t>0.57</a:t>
                      </a:r>
                      <a:endPar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25257" marR="25257" marT="0" marB="0" anchor="ctr">
                    <a:lnR w="12700" cap="flat" cmpd="sng" algn="ctr">
                      <a:solidFill>
                        <a:schemeClr val="bg2"/>
                      </a:solidFill>
                      <a:prstDash val="solid"/>
                      <a:round/>
                      <a:headEnd type="none" w="med" len="med"/>
                      <a:tailEnd type="none" w="med" len="med"/>
                    </a:lnR>
                    <a:noFill/>
                  </a:tcPr>
                </a:tc>
                <a:extLst>
                  <a:ext uri="{0D108BD9-81ED-4DB2-BD59-A6C34878D82A}">
                    <a16:rowId xmlns:a16="http://schemas.microsoft.com/office/drawing/2014/main" val="4199741462"/>
                  </a:ext>
                </a:extLst>
              </a:tr>
              <a:tr h="400245">
                <a:tc>
                  <a:txBody>
                    <a:bodyPr/>
                    <a:lstStyle/>
                    <a:p>
                      <a:pPr marL="0" marR="0">
                        <a:spcBef>
                          <a:spcPts val="720"/>
                        </a:spcBef>
                        <a:spcAft>
                          <a:spcPts val="720"/>
                        </a:spcAft>
                      </a:pPr>
                      <a:r>
                        <a:rPr lang="en-US" sz="2400" kern="100" dirty="0">
                          <a:solidFill>
                            <a:schemeClr val="bg2"/>
                          </a:solidFill>
                          <a:effectLst/>
                          <a:latin typeface="Aptos" panose="020B0004020202020204" pitchFamily="34" charset="0"/>
                          <a:cs typeface="Arial" panose="020B0604020202020204" pitchFamily="34" charset="0"/>
                        </a:rPr>
                        <a:t>Distal embolization</a:t>
                      </a:r>
                      <a:endPar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R="25257" marT="0" marB="0" anchor="ctr">
                    <a:lnL w="12700" cap="flat" cmpd="sng" algn="ctr">
                      <a:solidFill>
                        <a:schemeClr val="bg2"/>
                      </a:solidFill>
                      <a:prstDash val="solid"/>
                      <a:round/>
                      <a:headEnd type="none" w="med" len="med"/>
                      <a:tailEnd type="none" w="med" len="med"/>
                    </a:lnL>
                    <a:noFill/>
                  </a:tcPr>
                </a:tc>
                <a:tc>
                  <a:txBody>
                    <a:bodyPr/>
                    <a:lstStyle/>
                    <a:p>
                      <a:pPr marL="0" marR="0" algn="ctr">
                        <a:spcBef>
                          <a:spcPts val="720"/>
                        </a:spcBef>
                        <a:spcAft>
                          <a:spcPts val="720"/>
                        </a:spcAft>
                      </a:pPr>
                      <a:r>
                        <a:rPr lang="en-US" sz="2400" kern="100" dirty="0">
                          <a:solidFill>
                            <a:schemeClr val="bg2"/>
                          </a:solidFill>
                          <a:effectLst/>
                          <a:latin typeface="Aptos" panose="020B0004020202020204" pitchFamily="34" charset="0"/>
                          <a:cs typeface="Arial" panose="020B0604020202020204" pitchFamily="34" charset="0"/>
                        </a:rPr>
                        <a:t>2 (0.2%)</a:t>
                      </a:r>
                      <a:endPar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25257" marR="25257" marT="0" marB="0" anchor="ctr">
                    <a:noFill/>
                  </a:tcPr>
                </a:tc>
                <a:tc>
                  <a:txBody>
                    <a:bodyPr/>
                    <a:lstStyle/>
                    <a:p>
                      <a:pPr marL="0" marR="0" algn="ctr">
                        <a:spcBef>
                          <a:spcPts val="720"/>
                        </a:spcBef>
                        <a:spcAft>
                          <a:spcPts val="720"/>
                        </a:spcAft>
                      </a:pPr>
                      <a:r>
                        <a:rPr lang="en-US" sz="2400" kern="100" dirty="0">
                          <a:solidFill>
                            <a:schemeClr val="bg2"/>
                          </a:solidFill>
                          <a:effectLst/>
                          <a:latin typeface="Aptos" panose="020B0004020202020204" pitchFamily="34" charset="0"/>
                          <a:cs typeface="Arial" panose="020B0604020202020204" pitchFamily="34" charset="0"/>
                        </a:rPr>
                        <a:t>2 (0.2%)</a:t>
                      </a:r>
                      <a:endPar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25257" marR="25257" marT="0" marB="0" anchor="ctr">
                    <a:noFill/>
                  </a:tcPr>
                </a:tc>
                <a:tc>
                  <a:txBody>
                    <a:bodyPr/>
                    <a:lstStyle/>
                    <a:p>
                      <a:pPr marL="0" marR="0" algn="ctr">
                        <a:spcBef>
                          <a:spcPts val="720"/>
                        </a:spcBef>
                        <a:spcAft>
                          <a:spcPts val="720"/>
                        </a:spcAft>
                      </a:pPr>
                      <a:r>
                        <a:rPr lang="en-US" sz="2400" kern="100" dirty="0">
                          <a:solidFill>
                            <a:schemeClr val="bg2"/>
                          </a:solidFill>
                          <a:effectLst/>
                          <a:latin typeface="Aptos" panose="020B0004020202020204" pitchFamily="34" charset="0"/>
                          <a:cs typeface="Arial" panose="020B0604020202020204" pitchFamily="34" charset="0"/>
                        </a:rPr>
                        <a:t>1.0</a:t>
                      </a:r>
                      <a:endPar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25257" marR="25257" marT="0" marB="0" anchor="ctr">
                    <a:lnR w="12700" cap="flat" cmpd="sng" algn="ctr">
                      <a:solidFill>
                        <a:schemeClr val="bg2"/>
                      </a:solidFill>
                      <a:prstDash val="solid"/>
                      <a:round/>
                      <a:headEnd type="none" w="med" len="med"/>
                      <a:tailEnd type="none" w="med" len="med"/>
                    </a:lnR>
                    <a:noFill/>
                  </a:tcPr>
                </a:tc>
                <a:extLst>
                  <a:ext uri="{0D108BD9-81ED-4DB2-BD59-A6C34878D82A}">
                    <a16:rowId xmlns:a16="http://schemas.microsoft.com/office/drawing/2014/main" val="1022677547"/>
                  </a:ext>
                </a:extLst>
              </a:tr>
              <a:tr h="400245">
                <a:tc>
                  <a:txBody>
                    <a:bodyPr/>
                    <a:lstStyle/>
                    <a:p>
                      <a:pPr marL="0" marR="0">
                        <a:spcBef>
                          <a:spcPts val="720"/>
                        </a:spcBef>
                        <a:spcAft>
                          <a:spcPts val="720"/>
                        </a:spcAft>
                      </a:pPr>
                      <a:r>
                        <a:rPr lang="en-US" sz="2400" kern="100" dirty="0">
                          <a:solidFill>
                            <a:schemeClr val="bg2"/>
                          </a:solidFill>
                          <a:effectLst/>
                          <a:latin typeface="Aptos" panose="020B0004020202020204" pitchFamily="34" charset="0"/>
                          <a:cs typeface="Arial" panose="020B0604020202020204" pitchFamily="34" charset="0"/>
                        </a:rPr>
                        <a:t>Perforation</a:t>
                      </a:r>
                      <a:endPar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R="25257" marT="0" marB="0" anchor="ctr">
                    <a:lnL w="12700" cap="flat" cmpd="sng" algn="ctr">
                      <a:solidFill>
                        <a:schemeClr val="bg2"/>
                      </a:solidFill>
                      <a:prstDash val="solid"/>
                      <a:round/>
                      <a:headEnd type="none" w="med" len="med"/>
                      <a:tailEnd type="none" w="med" len="med"/>
                    </a:lnL>
                    <a:noFill/>
                  </a:tcPr>
                </a:tc>
                <a:tc>
                  <a:txBody>
                    <a:bodyPr/>
                    <a:lstStyle/>
                    <a:p>
                      <a:pPr marL="0" marR="0" algn="ctr">
                        <a:spcBef>
                          <a:spcPts val="720"/>
                        </a:spcBef>
                        <a:spcAft>
                          <a:spcPts val="720"/>
                        </a:spcAft>
                      </a:pPr>
                      <a:r>
                        <a:rPr lang="en-US" sz="2400" kern="100" dirty="0">
                          <a:solidFill>
                            <a:schemeClr val="bg2"/>
                          </a:solidFill>
                          <a:effectLst/>
                          <a:latin typeface="Aptos" panose="020B0004020202020204" pitchFamily="34" charset="0"/>
                          <a:cs typeface="Arial" panose="020B0604020202020204" pitchFamily="34" charset="0"/>
                        </a:rPr>
                        <a:t>18 (1.8%)</a:t>
                      </a:r>
                      <a:endPar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25257" marR="25257" marT="0" marB="0" anchor="ctr">
                    <a:noFill/>
                  </a:tcPr>
                </a:tc>
                <a:tc>
                  <a:txBody>
                    <a:bodyPr/>
                    <a:lstStyle/>
                    <a:p>
                      <a:pPr marL="0" marR="0" algn="ctr">
                        <a:spcBef>
                          <a:spcPts val="720"/>
                        </a:spcBef>
                        <a:spcAft>
                          <a:spcPts val="720"/>
                        </a:spcAft>
                      </a:pPr>
                      <a:r>
                        <a:rPr lang="en-US" sz="2400" kern="100" dirty="0">
                          <a:solidFill>
                            <a:schemeClr val="bg2"/>
                          </a:solidFill>
                          <a:effectLst/>
                          <a:latin typeface="Aptos" panose="020B0004020202020204" pitchFamily="34" charset="0"/>
                          <a:cs typeface="Arial" panose="020B0604020202020204" pitchFamily="34" charset="0"/>
                        </a:rPr>
                        <a:t>10 (1.0%)</a:t>
                      </a:r>
                      <a:endPar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25257" marR="25257" marT="0" marB="0" anchor="ctr">
                    <a:noFill/>
                  </a:tcPr>
                </a:tc>
                <a:tc>
                  <a:txBody>
                    <a:bodyPr/>
                    <a:lstStyle/>
                    <a:p>
                      <a:pPr marL="0" marR="0" algn="ctr">
                        <a:spcBef>
                          <a:spcPts val="720"/>
                        </a:spcBef>
                        <a:spcAft>
                          <a:spcPts val="720"/>
                        </a:spcAft>
                      </a:pPr>
                      <a:r>
                        <a:rPr lang="en-US" sz="2400" kern="100" dirty="0">
                          <a:solidFill>
                            <a:schemeClr val="bg2"/>
                          </a:solidFill>
                          <a:effectLst/>
                          <a:latin typeface="Aptos" panose="020B0004020202020204" pitchFamily="34" charset="0"/>
                          <a:cs typeface="Arial" panose="020B0604020202020204" pitchFamily="34" charset="0"/>
                        </a:rPr>
                        <a:t>0.14</a:t>
                      </a:r>
                      <a:endPar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25257" marR="25257" marT="0" marB="0" anchor="ctr">
                    <a:lnR w="12700" cap="flat" cmpd="sng" algn="ctr">
                      <a:solidFill>
                        <a:schemeClr val="bg2"/>
                      </a:solidFill>
                      <a:prstDash val="solid"/>
                      <a:round/>
                      <a:headEnd type="none" w="med" len="med"/>
                      <a:tailEnd type="none" w="med" len="med"/>
                    </a:lnR>
                    <a:noFill/>
                  </a:tcPr>
                </a:tc>
                <a:extLst>
                  <a:ext uri="{0D108BD9-81ED-4DB2-BD59-A6C34878D82A}">
                    <a16:rowId xmlns:a16="http://schemas.microsoft.com/office/drawing/2014/main" val="2407960170"/>
                  </a:ext>
                </a:extLst>
              </a:tr>
              <a:tr h="400245">
                <a:tc>
                  <a:txBody>
                    <a:bodyPr/>
                    <a:lstStyle/>
                    <a:p>
                      <a:pPr marL="349250" marR="0" indent="0">
                        <a:spcBef>
                          <a:spcPts val="720"/>
                        </a:spcBef>
                        <a:spcAft>
                          <a:spcPts val="720"/>
                        </a:spcAft>
                        <a:tabLst/>
                      </a:pPr>
                      <a:r>
                        <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rPr>
                        <a:t>Ellis I</a:t>
                      </a:r>
                    </a:p>
                  </a:txBody>
                  <a:tcPr marR="25257" marT="0" marB="0" anchor="ctr">
                    <a:lnL w="12700" cap="flat" cmpd="sng" algn="ctr">
                      <a:solidFill>
                        <a:schemeClr val="bg2"/>
                      </a:solidFill>
                      <a:prstDash val="solid"/>
                      <a:round/>
                      <a:headEnd type="none" w="med" len="med"/>
                      <a:tailEnd type="none" w="med" len="med"/>
                    </a:lnL>
                    <a:noFill/>
                  </a:tcPr>
                </a:tc>
                <a:tc>
                  <a:txBody>
                    <a:bodyPr/>
                    <a:lstStyle/>
                    <a:p>
                      <a:pPr marL="0" marR="0" algn="ctr">
                        <a:spcBef>
                          <a:spcPts val="720"/>
                        </a:spcBef>
                        <a:spcAft>
                          <a:spcPts val="720"/>
                        </a:spcAft>
                      </a:pPr>
                      <a:r>
                        <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rPr>
                        <a:t>5 (0.5%)</a:t>
                      </a:r>
                    </a:p>
                  </a:txBody>
                  <a:tcPr marL="25257" marR="25257" marT="0" marB="0" anchor="ctr">
                    <a:noFill/>
                  </a:tcPr>
                </a:tc>
                <a:tc>
                  <a:txBody>
                    <a:bodyPr/>
                    <a:lstStyle/>
                    <a:p>
                      <a:pPr marL="0" marR="0" algn="ctr">
                        <a:spcBef>
                          <a:spcPts val="720"/>
                        </a:spcBef>
                        <a:spcAft>
                          <a:spcPts val="720"/>
                        </a:spcAft>
                      </a:pPr>
                      <a:r>
                        <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rPr>
                        <a:t>1 (0.1%)</a:t>
                      </a:r>
                    </a:p>
                  </a:txBody>
                  <a:tcPr marL="25257" marR="25257" marT="0" marB="0" anchor="ctr">
                    <a:noFill/>
                  </a:tcPr>
                </a:tc>
                <a:tc rowSpan="3">
                  <a:txBody>
                    <a:bodyPr/>
                    <a:lstStyle/>
                    <a:p>
                      <a:pPr marL="0" marR="0" algn="ctr">
                        <a:spcBef>
                          <a:spcPts val="720"/>
                        </a:spcBef>
                        <a:spcAft>
                          <a:spcPts val="720"/>
                        </a:spcAft>
                      </a:pPr>
                      <a:r>
                        <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rPr>
                        <a:t>0.30</a:t>
                      </a:r>
                    </a:p>
                  </a:txBody>
                  <a:tcPr marL="25257" marR="25257" marT="0" marB="0" anchor="ct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158369195"/>
                  </a:ext>
                </a:extLst>
              </a:tr>
              <a:tr h="400245">
                <a:tc>
                  <a:txBody>
                    <a:bodyPr/>
                    <a:lstStyle/>
                    <a:p>
                      <a:pPr marL="349250" marR="0" indent="0">
                        <a:spcBef>
                          <a:spcPts val="720"/>
                        </a:spcBef>
                        <a:spcAft>
                          <a:spcPts val="720"/>
                        </a:spcAft>
                        <a:tabLst/>
                      </a:pPr>
                      <a:r>
                        <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rPr>
                        <a:t>Ellis II</a:t>
                      </a:r>
                    </a:p>
                  </a:txBody>
                  <a:tcPr marR="25257" marT="0" marB="0" anchor="ctr">
                    <a:lnL w="12700" cap="flat" cmpd="sng" algn="ctr">
                      <a:solidFill>
                        <a:schemeClr val="bg2"/>
                      </a:solidFill>
                      <a:prstDash val="solid"/>
                      <a:round/>
                      <a:headEnd type="none" w="med" len="med"/>
                      <a:tailEnd type="none" w="med" len="med"/>
                    </a:lnL>
                    <a:noFill/>
                  </a:tcPr>
                </a:tc>
                <a:tc>
                  <a:txBody>
                    <a:bodyPr/>
                    <a:lstStyle/>
                    <a:p>
                      <a:pPr marL="0" marR="0" algn="ctr">
                        <a:spcBef>
                          <a:spcPts val="720"/>
                        </a:spcBef>
                        <a:spcAft>
                          <a:spcPts val="720"/>
                        </a:spcAft>
                      </a:pPr>
                      <a:r>
                        <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rPr>
                        <a:t>4 (0.4%)</a:t>
                      </a:r>
                    </a:p>
                  </a:txBody>
                  <a:tcPr marL="25257" marR="25257" marT="0" marB="0" anchor="ctr">
                    <a:noFill/>
                  </a:tcPr>
                </a:tc>
                <a:tc>
                  <a:txBody>
                    <a:bodyPr/>
                    <a:lstStyle/>
                    <a:p>
                      <a:pPr marL="0" marR="0" algn="ctr">
                        <a:spcBef>
                          <a:spcPts val="720"/>
                        </a:spcBef>
                        <a:spcAft>
                          <a:spcPts val="720"/>
                        </a:spcAft>
                      </a:pPr>
                      <a:r>
                        <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rPr>
                        <a:t>4 (0.4%)</a:t>
                      </a:r>
                    </a:p>
                  </a:txBody>
                  <a:tcPr marL="25257" marR="25257" marT="0" marB="0" anchor="ctr">
                    <a:noFill/>
                  </a:tcPr>
                </a:tc>
                <a:tc vMerge="1">
                  <a:txBody>
                    <a:bodyPr/>
                    <a:lstStyle/>
                    <a:p>
                      <a:pPr marL="0" marR="0" algn="ctr">
                        <a:spcBef>
                          <a:spcPts val="720"/>
                        </a:spcBef>
                        <a:spcAft>
                          <a:spcPts val="720"/>
                        </a:spcAft>
                      </a:pPr>
                      <a:endPar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25257" marR="25257" marT="0" marB="0" anchor="ctr">
                    <a:lnR w="12700" cap="flat" cmpd="sng" algn="ctr">
                      <a:solidFill>
                        <a:schemeClr val="bg2"/>
                      </a:solidFill>
                      <a:prstDash val="solid"/>
                      <a:round/>
                      <a:headEnd type="none" w="med" len="med"/>
                      <a:tailEnd type="none" w="med" len="med"/>
                    </a:lnR>
                    <a:noFill/>
                  </a:tcPr>
                </a:tc>
                <a:extLst>
                  <a:ext uri="{0D108BD9-81ED-4DB2-BD59-A6C34878D82A}">
                    <a16:rowId xmlns:a16="http://schemas.microsoft.com/office/drawing/2014/main" val="2687182253"/>
                  </a:ext>
                </a:extLst>
              </a:tr>
              <a:tr h="400245">
                <a:tc>
                  <a:txBody>
                    <a:bodyPr/>
                    <a:lstStyle/>
                    <a:p>
                      <a:pPr marL="349250" marR="0" indent="0">
                        <a:spcBef>
                          <a:spcPts val="720"/>
                        </a:spcBef>
                        <a:spcAft>
                          <a:spcPts val="720"/>
                        </a:spcAft>
                        <a:tabLst/>
                      </a:pPr>
                      <a:r>
                        <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rPr>
                        <a:t>Ellis III</a:t>
                      </a:r>
                    </a:p>
                  </a:txBody>
                  <a:tcPr marR="25257" marT="0" marB="0" anchor="ctr">
                    <a:lnL w="12700" cap="flat" cmpd="sng" algn="ctr">
                      <a:solidFill>
                        <a:schemeClr val="bg2"/>
                      </a:solidFill>
                      <a:prstDash val="solid"/>
                      <a:round/>
                      <a:headEnd type="none" w="med" len="med"/>
                      <a:tailEnd type="none" w="med" len="med"/>
                    </a:lnL>
                    <a:lnB w="12700" cap="flat" cmpd="sng" algn="ctr">
                      <a:solidFill>
                        <a:schemeClr val="bg2"/>
                      </a:solidFill>
                      <a:prstDash val="solid"/>
                      <a:round/>
                      <a:headEnd type="none" w="med" len="med"/>
                      <a:tailEnd type="none" w="med" len="med"/>
                    </a:lnB>
                    <a:noFill/>
                  </a:tcPr>
                </a:tc>
                <a:tc>
                  <a:txBody>
                    <a:bodyPr/>
                    <a:lstStyle/>
                    <a:p>
                      <a:pPr marL="0" marR="0" algn="ctr">
                        <a:spcBef>
                          <a:spcPts val="720"/>
                        </a:spcBef>
                        <a:spcAft>
                          <a:spcPts val="720"/>
                        </a:spcAft>
                      </a:pPr>
                      <a:r>
                        <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rPr>
                        <a:t>9 (0.9%)</a:t>
                      </a:r>
                    </a:p>
                  </a:txBody>
                  <a:tcPr marL="25257" marR="25257" marT="0" marB="0" anchor="ctr">
                    <a:lnB w="12700" cap="flat" cmpd="sng" algn="ctr">
                      <a:solidFill>
                        <a:schemeClr val="bg2"/>
                      </a:solidFill>
                      <a:prstDash val="solid"/>
                      <a:round/>
                      <a:headEnd type="none" w="med" len="med"/>
                      <a:tailEnd type="none" w="med" len="med"/>
                    </a:lnB>
                    <a:noFill/>
                  </a:tcPr>
                </a:tc>
                <a:tc>
                  <a:txBody>
                    <a:bodyPr/>
                    <a:lstStyle/>
                    <a:p>
                      <a:pPr marL="0" marR="0" algn="ctr">
                        <a:spcBef>
                          <a:spcPts val="720"/>
                        </a:spcBef>
                        <a:spcAft>
                          <a:spcPts val="720"/>
                        </a:spcAft>
                      </a:pPr>
                      <a:r>
                        <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rPr>
                        <a:t>5 (0.5%)</a:t>
                      </a:r>
                    </a:p>
                  </a:txBody>
                  <a:tcPr marL="25257" marR="25257" marT="0" marB="0" anchor="ctr">
                    <a:lnB w="12700" cap="flat" cmpd="sng" algn="ctr">
                      <a:solidFill>
                        <a:schemeClr val="bg2"/>
                      </a:solidFill>
                      <a:prstDash val="solid"/>
                      <a:round/>
                      <a:headEnd type="none" w="med" len="med"/>
                      <a:tailEnd type="none" w="med" len="med"/>
                    </a:lnB>
                    <a:noFill/>
                  </a:tcPr>
                </a:tc>
                <a:tc vMerge="1">
                  <a:txBody>
                    <a:bodyPr/>
                    <a:lstStyle/>
                    <a:p>
                      <a:pPr marL="0" marR="0" algn="ctr">
                        <a:spcBef>
                          <a:spcPts val="720"/>
                        </a:spcBef>
                        <a:spcAft>
                          <a:spcPts val="720"/>
                        </a:spcAft>
                      </a:pPr>
                      <a:endParaRPr lang="en-US" sz="24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25257" marR="25257" marT="0" marB="0" anchor="ct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733312918"/>
                  </a:ext>
                </a:extLst>
              </a:tr>
            </a:tbl>
          </a:graphicData>
        </a:graphic>
      </p:graphicFrame>
      <p:sp>
        <p:nvSpPr>
          <p:cNvPr id="5" name="Right Brace 4">
            <a:extLst>
              <a:ext uri="{FF2B5EF4-FFF2-40B4-BE49-F238E27FC236}">
                <a16:creationId xmlns:a16="http://schemas.microsoft.com/office/drawing/2014/main" id="{3C22F6DC-2CBC-B599-86A7-74D38F4E40D4}"/>
              </a:ext>
            </a:extLst>
          </p:cNvPr>
          <p:cNvSpPr/>
          <p:nvPr/>
        </p:nvSpPr>
        <p:spPr bwMode="auto">
          <a:xfrm>
            <a:off x="9886950" y="4972050"/>
            <a:ext cx="160020" cy="845820"/>
          </a:xfrm>
          <a:prstGeom prst="rightBrace">
            <a:avLst>
              <a:gd name="adj1" fmla="val 39367"/>
              <a:gd name="adj2" fmla="val 50000"/>
            </a:avLst>
          </a:prstGeom>
          <a:noFill/>
          <a:ln w="1905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FFCC99"/>
              </a:solidFill>
              <a:effectLst>
                <a:outerShdw blurRad="38100" dist="38100" dir="2700000" algn="tl">
                  <a:srgbClr val="000000">
                    <a:alpha val="43137"/>
                  </a:srgbClr>
                </a:outerShdw>
              </a:effectLst>
              <a:uLnTx/>
              <a:uFillTx/>
              <a:latin typeface="Arial" charset="0"/>
              <a:ea typeface="ヒラギノ角ゴ Pro W3" pitchFamily="-111" charset="-128"/>
              <a:cs typeface="+mn-cs"/>
            </a:endParaRPr>
          </a:p>
        </p:txBody>
      </p:sp>
    </p:spTree>
    <p:extLst>
      <p:ext uri="{BB962C8B-B14F-4D97-AF65-F5344CB8AC3E}">
        <p14:creationId xmlns:p14="http://schemas.microsoft.com/office/powerpoint/2010/main" val="2454305058"/>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962FD-A5B1-08BB-B0BA-C4458D0874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C06B75-5B19-9FFD-9129-1B5DA416BAFA}"/>
              </a:ext>
            </a:extLst>
          </p:cNvPr>
          <p:cNvSpPr>
            <a:spLocks noGrp="1"/>
          </p:cNvSpPr>
          <p:nvPr>
            <p:ph type="title"/>
          </p:nvPr>
        </p:nvSpPr>
        <p:spPr>
          <a:xfrm>
            <a:off x="838200" y="-240978"/>
            <a:ext cx="10515600" cy="1325563"/>
          </a:xfrm>
        </p:spPr>
        <p:txBody>
          <a:bodyPr>
            <a:normAutofit/>
          </a:bodyPr>
          <a:lstStyle/>
          <a:p>
            <a:pPr algn="ctr"/>
            <a:r>
              <a:rPr lang="en-US" sz="3600" b="1" dirty="0">
                <a:latin typeface="Aptos" panose="020B0004020202020204" pitchFamily="34" charset="0"/>
              </a:rPr>
              <a:t>Primary Imaging Endpoint (OCT Cohort)</a:t>
            </a:r>
          </a:p>
        </p:txBody>
      </p:sp>
      <p:sp>
        <p:nvSpPr>
          <p:cNvPr id="88" name="Freeform: Shape 87">
            <a:extLst>
              <a:ext uri="{FF2B5EF4-FFF2-40B4-BE49-F238E27FC236}">
                <a16:creationId xmlns:a16="http://schemas.microsoft.com/office/drawing/2014/main" id="{3910715D-5F98-5BE2-3CED-0A83B678CC88}"/>
              </a:ext>
            </a:extLst>
          </p:cNvPr>
          <p:cNvSpPr/>
          <p:nvPr/>
        </p:nvSpPr>
        <p:spPr>
          <a:xfrm>
            <a:off x="1014756" y="970780"/>
            <a:ext cx="7940528" cy="4973864"/>
          </a:xfrm>
          <a:custGeom>
            <a:avLst/>
            <a:gdLst>
              <a:gd name="connsiteX0" fmla="*/ -180 w 8565434"/>
              <a:gd name="connsiteY0" fmla="*/ -79 h 5365300"/>
              <a:gd name="connsiteX1" fmla="*/ 8565254 w 8565434"/>
              <a:gd name="connsiteY1" fmla="*/ -79 h 5365300"/>
              <a:gd name="connsiteX2" fmla="*/ 8565254 w 8565434"/>
              <a:gd name="connsiteY2" fmla="*/ 5365221 h 5365300"/>
              <a:gd name="connsiteX3" fmla="*/ -180 w 8565434"/>
              <a:gd name="connsiteY3" fmla="*/ 5365221 h 5365300"/>
            </a:gdLst>
            <a:ahLst/>
            <a:cxnLst>
              <a:cxn ang="0">
                <a:pos x="connsiteX0" y="connsiteY0"/>
              </a:cxn>
              <a:cxn ang="0">
                <a:pos x="connsiteX1" y="connsiteY1"/>
              </a:cxn>
              <a:cxn ang="0">
                <a:pos x="connsiteX2" y="connsiteY2"/>
              </a:cxn>
              <a:cxn ang="0">
                <a:pos x="connsiteX3" y="connsiteY3"/>
              </a:cxn>
            </a:cxnLst>
            <a:rect l="l" t="t" r="r" b="b"/>
            <a:pathLst>
              <a:path w="8565434" h="5365300">
                <a:moveTo>
                  <a:pt x="-180" y="-79"/>
                </a:moveTo>
                <a:lnTo>
                  <a:pt x="8565254" y="-79"/>
                </a:lnTo>
                <a:lnTo>
                  <a:pt x="8565254" y="5365221"/>
                </a:lnTo>
                <a:lnTo>
                  <a:pt x="-180" y="5365221"/>
                </a:lnTo>
                <a:close/>
              </a:path>
            </a:pathLst>
          </a:custGeom>
          <a:noFill/>
          <a:ln w="7178" cap="rnd">
            <a:solidFill>
              <a:srgbClr val="FFFFFF"/>
            </a:solidFill>
            <a:prstDash val="solid"/>
            <a:round/>
          </a:ln>
        </p:spPr>
        <p:txBody>
          <a:bodyPr rtlCol="0" anchor="ctr"/>
          <a:lstStyle/>
          <a:p>
            <a:endParaRPr lang="en-US" sz="1200" dirty="0">
              <a:latin typeface="Aptos" panose="020B0004020202020204" pitchFamily="34" charset="0"/>
            </a:endParaRPr>
          </a:p>
        </p:txBody>
      </p:sp>
      <p:sp>
        <p:nvSpPr>
          <p:cNvPr id="89" name="Freeform: Shape 88">
            <a:extLst>
              <a:ext uri="{FF2B5EF4-FFF2-40B4-BE49-F238E27FC236}">
                <a16:creationId xmlns:a16="http://schemas.microsoft.com/office/drawing/2014/main" id="{6F23BAFC-6186-8FD9-B6C5-9DCDDEFA77A8}"/>
              </a:ext>
            </a:extLst>
          </p:cNvPr>
          <p:cNvSpPr/>
          <p:nvPr/>
        </p:nvSpPr>
        <p:spPr>
          <a:xfrm>
            <a:off x="1446862" y="1162439"/>
            <a:ext cx="6679057" cy="4506911"/>
          </a:xfrm>
          <a:custGeom>
            <a:avLst/>
            <a:gdLst>
              <a:gd name="connsiteX0" fmla="*/ -180 w 7204687"/>
              <a:gd name="connsiteY0" fmla="*/ -79 h 4861598"/>
              <a:gd name="connsiteX1" fmla="*/ 7204508 w 7204687"/>
              <a:gd name="connsiteY1" fmla="*/ -79 h 4861598"/>
              <a:gd name="connsiteX2" fmla="*/ 7204508 w 7204687"/>
              <a:gd name="connsiteY2" fmla="*/ 4861520 h 4861598"/>
              <a:gd name="connsiteX3" fmla="*/ -180 w 7204687"/>
              <a:gd name="connsiteY3" fmla="*/ 4861520 h 4861598"/>
            </a:gdLst>
            <a:ahLst/>
            <a:cxnLst>
              <a:cxn ang="0">
                <a:pos x="connsiteX0" y="connsiteY0"/>
              </a:cxn>
              <a:cxn ang="0">
                <a:pos x="connsiteX1" y="connsiteY1"/>
              </a:cxn>
              <a:cxn ang="0">
                <a:pos x="connsiteX2" y="connsiteY2"/>
              </a:cxn>
              <a:cxn ang="0">
                <a:pos x="connsiteX3" y="connsiteY3"/>
              </a:cxn>
            </a:cxnLst>
            <a:rect l="l" t="t" r="r" b="b"/>
            <a:pathLst>
              <a:path w="7204687" h="4861598">
                <a:moveTo>
                  <a:pt x="-180" y="-79"/>
                </a:moveTo>
                <a:lnTo>
                  <a:pt x="7204508" y="-79"/>
                </a:lnTo>
                <a:lnTo>
                  <a:pt x="7204508" y="4861520"/>
                </a:lnTo>
                <a:lnTo>
                  <a:pt x="-180" y="4861520"/>
                </a:lnTo>
                <a:close/>
              </a:path>
            </a:pathLst>
          </a:custGeom>
          <a:solidFill>
            <a:srgbClr val="FFFFFF"/>
          </a:solidFill>
          <a:ln w="2506" cap="flat">
            <a:noFill/>
            <a:prstDash val="solid"/>
            <a:miter/>
          </a:ln>
        </p:spPr>
        <p:txBody>
          <a:bodyPr rtlCol="0" anchor="ctr"/>
          <a:lstStyle/>
          <a:p>
            <a:endParaRPr lang="en-US" sz="1200" dirty="0">
              <a:latin typeface="Aptos" panose="020B0004020202020204" pitchFamily="34" charset="0"/>
            </a:endParaRPr>
          </a:p>
        </p:txBody>
      </p:sp>
      <p:sp>
        <p:nvSpPr>
          <p:cNvPr id="90" name="Freeform: Shape 89">
            <a:extLst>
              <a:ext uri="{FF2B5EF4-FFF2-40B4-BE49-F238E27FC236}">
                <a16:creationId xmlns:a16="http://schemas.microsoft.com/office/drawing/2014/main" id="{874024DF-11B4-960C-ABE8-836920A98967}"/>
              </a:ext>
            </a:extLst>
          </p:cNvPr>
          <p:cNvSpPr/>
          <p:nvPr/>
        </p:nvSpPr>
        <p:spPr>
          <a:xfrm>
            <a:off x="1781396" y="1368038"/>
            <a:ext cx="6072715" cy="4095713"/>
          </a:xfrm>
          <a:custGeom>
            <a:avLst/>
            <a:gdLst>
              <a:gd name="connsiteX0" fmla="*/ -180 w 6550627"/>
              <a:gd name="connsiteY0" fmla="*/ 4417961 h 4418040"/>
              <a:gd name="connsiteX1" fmla="*/ 237504 w 6550627"/>
              <a:gd name="connsiteY1" fmla="*/ 4404554 h 4418040"/>
              <a:gd name="connsiteX2" fmla="*/ 247012 w 6550627"/>
              <a:gd name="connsiteY2" fmla="*/ 4384432 h 4418040"/>
              <a:gd name="connsiteX3" fmla="*/ 351584 w 6550627"/>
              <a:gd name="connsiteY3" fmla="*/ 4371024 h 4418040"/>
              <a:gd name="connsiteX4" fmla="*/ 437163 w 6550627"/>
              <a:gd name="connsiteY4" fmla="*/ 4357617 h 4418040"/>
              <a:gd name="connsiteX5" fmla="*/ 503722 w 6550627"/>
              <a:gd name="connsiteY5" fmla="*/ 4344210 h 4418040"/>
              <a:gd name="connsiteX6" fmla="*/ 513220 w 6550627"/>
              <a:gd name="connsiteY6" fmla="*/ 4324113 h 4418040"/>
              <a:gd name="connsiteX7" fmla="*/ 532240 w 6550627"/>
              <a:gd name="connsiteY7" fmla="*/ 4310705 h 4418040"/>
              <a:gd name="connsiteX8" fmla="*/ 532240 w 6550627"/>
              <a:gd name="connsiteY8" fmla="*/ 4297298 h 4418040"/>
              <a:gd name="connsiteX9" fmla="*/ 532240 w 6550627"/>
              <a:gd name="connsiteY9" fmla="*/ 4283866 h 4418040"/>
              <a:gd name="connsiteX10" fmla="*/ 551261 w 6550627"/>
              <a:gd name="connsiteY10" fmla="*/ 4263768 h 4418040"/>
              <a:gd name="connsiteX11" fmla="*/ 598799 w 6550627"/>
              <a:gd name="connsiteY11" fmla="*/ 4250362 h 4418040"/>
              <a:gd name="connsiteX12" fmla="*/ 608297 w 6550627"/>
              <a:gd name="connsiteY12" fmla="*/ 4236955 h 4418040"/>
              <a:gd name="connsiteX13" fmla="*/ 617794 w 6550627"/>
              <a:gd name="connsiteY13" fmla="*/ 4223548 h 4418040"/>
              <a:gd name="connsiteX14" fmla="*/ 665333 w 6550627"/>
              <a:gd name="connsiteY14" fmla="*/ 4203425 h 4418040"/>
              <a:gd name="connsiteX15" fmla="*/ 693851 w 6550627"/>
              <a:gd name="connsiteY15" fmla="*/ 4190018 h 4418040"/>
              <a:gd name="connsiteX16" fmla="*/ 703373 w 6550627"/>
              <a:gd name="connsiteY16" fmla="*/ 4176610 h 4418040"/>
              <a:gd name="connsiteX17" fmla="*/ 712871 w 6550627"/>
              <a:gd name="connsiteY17" fmla="*/ 4163203 h 4418040"/>
              <a:gd name="connsiteX18" fmla="*/ 712871 w 6550627"/>
              <a:gd name="connsiteY18" fmla="*/ 4143081 h 4418040"/>
              <a:gd name="connsiteX19" fmla="*/ 731892 w 6550627"/>
              <a:gd name="connsiteY19" fmla="*/ 4129673 h 4418040"/>
              <a:gd name="connsiteX20" fmla="*/ 779430 w 6550627"/>
              <a:gd name="connsiteY20" fmla="*/ 4116266 h 4418040"/>
              <a:gd name="connsiteX21" fmla="*/ 798450 w 6550627"/>
              <a:gd name="connsiteY21" fmla="*/ 4096168 h 4418040"/>
              <a:gd name="connsiteX22" fmla="*/ 798450 w 6550627"/>
              <a:gd name="connsiteY22" fmla="*/ 4082762 h 4418040"/>
              <a:gd name="connsiteX23" fmla="*/ 807948 w 6550627"/>
              <a:gd name="connsiteY23" fmla="*/ 4069355 h 4418040"/>
              <a:gd name="connsiteX24" fmla="*/ 826968 w 6550627"/>
              <a:gd name="connsiteY24" fmla="*/ 4055948 h 4418040"/>
              <a:gd name="connsiteX25" fmla="*/ 855486 w 6550627"/>
              <a:gd name="connsiteY25" fmla="*/ 4035825 h 4418040"/>
              <a:gd name="connsiteX26" fmla="*/ 874507 w 6550627"/>
              <a:gd name="connsiteY26" fmla="*/ 4022418 h 4418040"/>
              <a:gd name="connsiteX27" fmla="*/ 884004 w 6550627"/>
              <a:gd name="connsiteY27" fmla="*/ 4009011 h 4418040"/>
              <a:gd name="connsiteX28" fmla="*/ 893527 w 6550627"/>
              <a:gd name="connsiteY28" fmla="*/ 3995604 h 4418040"/>
              <a:gd name="connsiteX29" fmla="*/ 903025 w 6550627"/>
              <a:gd name="connsiteY29" fmla="*/ 3975481 h 4418040"/>
              <a:gd name="connsiteX30" fmla="*/ 903025 w 6550627"/>
              <a:gd name="connsiteY30" fmla="*/ 3962074 h 4418040"/>
              <a:gd name="connsiteX31" fmla="*/ 912522 w 6550627"/>
              <a:gd name="connsiteY31" fmla="*/ 3948667 h 4418040"/>
              <a:gd name="connsiteX32" fmla="*/ 950563 w 6550627"/>
              <a:gd name="connsiteY32" fmla="*/ 3935260 h 4418040"/>
              <a:gd name="connsiteX33" fmla="*/ 960061 w 6550627"/>
              <a:gd name="connsiteY33" fmla="*/ 3915162 h 4418040"/>
              <a:gd name="connsiteX34" fmla="*/ 969583 w 6550627"/>
              <a:gd name="connsiteY34" fmla="*/ 3901730 h 4418040"/>
              <a:gd name="connsiteX35" fmla="*/ 969583 w 6550627"/>
              <a:gd name="connsiteY35" fmla="*/ 3888323 h 4418040"/>
              <a:gd name="connsiteX36" fmla="*/ 979081 w 6550627"/>
              <a:gd name="connsiteY36" fmla="*/ 3868225 h 4418040"/>
              <a:gd name="connsiteX37" fmla="*/ 998102 w 6550627"/>
              <a:gd name="connsiteY37" fmla="*/ 3854818 h 4418040"/>
              <a:gd name="connsiteX38" fmla="*/ 998102 w 6550627"/>
              <a:gd name="connsiteY38" fmla="*/ 3841411 h 4418040"/>
              <a:gd name="connsiteX39" fmla="*/ 1036142 w 6550627"/>
              <a:gd name="connsiteY39" fmla="*/ 3828004 h 4418040"/>
              <a:gd name="connsiteX40" fmla="*/ 1036142 w 6550627"/>
              <a:gd name="connsiteY40" fmla="*/ 3807881 h 4418040"/>
              <a:gd name="connsiteX41" fmla="*/ 1045640 w 6550627"/>
              <a:gd name="connsiteY41" fmla="*/ 3794474 h 4418040"/>
              <a:gd name="connsiteX42" fmla="*/ 1064660 w 6550627"/>
              <a:gd name="connsiteY42" fmla="*/ 3781067 h 4418040"/>
              <a:gd name="connsiteX43" fmla="*/ 1093179 w 6550627"/>
              <a:gd name="connsiteY43" fmla="*/ 3767660 h 4418040"/>
              <a:gd name="connsiteX44" fmla="*/ 1093179 w 6550627"/>
              <a:gd name="connsiteY44" fmla="*/ 3747537 h 4418040"/>
              <a:gd name="connsiteX45" fmla="*/ 1121697 w 6550627"/>
              <a:gd name="connsiteY45" fmla="*/ 3734130 h 4418040"/>
              <a:gd name="connsiteX46" fmla="*/ 1121697 w 6550627"/>
              <a:gd name="connsiteY46" fmla="*/ 3720723 h 4418040"/>
              <a:gd name="connsiteX47" fmla="*/ 1140717 w 6550627"/>
              <a:gd name="connsiteY47" fmla="*/ 3707316 h 4418040"/>
              <a:gd name="connsiteX48" fmla="*/ 1140717 w 6550627"/>
              <a:gd name="connsiteY48" fmla="*/ 3687218 h 4418040"/>
              <a:gd name="connsiteX49" fmla="*/ 1150215 w 6550627"/>
              <a:gd name="connsiteY49" fmla="*/ 3673811 h 4418040"/>
              <a:gd name="connsiteX50" fmla="*/ 1150215 w 6550627"/>
              <a:gd name="connsiteY50" fmla="*/ 3660404 h 4418040"/>
              <a:gd name="connsiteX51" fmla="*/ 1178732 w 6550627"/>
              <a:gd name="connsiteY51" fmla="*/ 3646972 h 4418040"/>
              <a:gd name="connsiteX52" fmla="*/ 1188255 w 6550627"/>
              <a:gd name="connsiteY52" fmla="*/ 3626874 h 4418040"/>
              <a:gd name="connsiteX53" fmla="*/ 1188255 w 6550627"/>
              <a:gd name="connsiteY53" fmla="*/ 3613467 h 4418040"/>
              <a:gd name="connsiteX54" fmla="*/ 1197753 w 6550627"/>
              <a:gd name="connsiteY54" fmla="*/ 3600060 h 4418040"/>
              <a:gd name="connsiteX55" fmla="*/ 1197753 w 6550627"/>
              <a:gd name="connsiteY55" fmla="*/ 3579937 h 4418040"/>
              <a:gd name="connsiteX56" fmla="*/ 1197753 w 6550627"/>
              <a:gd name="connsiteY56" fmla="*/ 3566530 h 4418040"/>
              <a:gd name="connsiteX57" fmla="*/ 1207276 w 6550627"/>
              <a:gd name="connsiteY57" fmla="*/ 3553123 h 4418040"/>
              <a:gd name="connsiteX58" fmla="*/ 1226271 w 6550627"/>
              <a:gd name="connsiteY58" fmla="*/ 3539716 h 4418040"/>
              <a:gd name="connsiteX59" fmla="*/ 1226271 w 6550627"/>
              <a:gd name="connsiteY59" fmla="*/ 3519593 h 4418040"/>
              <a:gd name="connsiteX60" fmla="*/ 1235794 w 6550627"/>
              <a:gd name="connsiteY60" fmla="*/ 3506186 h 4418040"/>
              <a:gd name="connsiteX61" fmla="*/ 1235794 w 6550627"/>
              <a:gd name="connsiteY61" fmla="*/ 3492779 h 4418040"/>
              <a:gd name="connsiteX62" fmla="*/ 1235794 w 6550627"/>
              <a:gd name="connsiteY62" fmla="*/ 3479372 h 4418040"/>
              <a:gd name="connsiteX63" fmla="*/ 1254814 w 6550627"/>
              <a:gd name="connsiteY63" fmla="*/ 3459274 h 4418040"/>
              <a:gd name="connsiteX64" fmla="*/ 1264312 w 6550627"/>
              <a:gd name="connsiteY64" fmla="*/ 3445867 h 4418040"/>
              <a:gd name="connsiteX65" fmla="*/ 1273809 w 6550627"/>
              <a:gd name="connsiteY65" fmla="*/ 3432460 h 4418040"/>
              <a:gd name="connsiteX66" fmla="*/ 1273809 w 6550627"/>
              <a:gd name="connsiteY66" fmla="*/ 3419053 h 4418040"/>
              <a:gd name="connsiteX67" fmla="*/ 1283332 w 6550627"/>
              <a:gd name="connsiteY67" fmla="*/ 3398930 h 4418040"/>
              <a:gd name="connsiteX68" fmla="*/ 1292830 w 6550627"/>
              <a:gd name="connsiteY68" fmla="*/ 3385523 h 4418040"/>
              <a:gd name="connsiteX69" fmla="*/ 1321348 w 6550627"/>
              <a:gd name="connsiteY69" fmla="*/ 3372116 h 4418040"/>
              <a:gd name="connsiteX70" fmla="*/ 1321348 w 6550627"/>
              <a:gd name="connsiteY70" fmla="*/ 3358709 h 4418040"/>
              <a:gd name="connsiteX71" fmla="*/ 1340368 w 6550627"/>
              <a:gd name="connsiteY71" fmla="*/ 3338586 h 4418040"/>
              <a:gd name="connsiteX72" fmla="*/ 1340368 w 6550627"/>
              <a:gd name="connsiteY72" fmla="*/ 3325179 h 4418040"/>
              <a:gd name="connsiteX73" fmla="*/ 1340368 w 6550627"/>
              <a:gd name="connsiteY73" fmla="*/ 3311772 h 4418040"/>
              <a:gd name="connsiteX74" fmla="*/ 1349866 w 6550627"/>
              <a:gd name="connsiteY74" fmla="*/ 3291674 h 4418040"/>
              <a:gd name="connsiteX75" fmla="*/ 1349866 w 6550627"/>
              <a:gd name="connsiteY75" fmla="*/ 3278242 h 4418040"/>
              <a:gd name="connsiteX76" fmla="*/ 1359389 w 6550627"/>
              <a:gd name="connsiteY76" fmla="*/ 3264835 h 4418040"/>
              <a:gd name="connsiteX77" fmla="*/ 1368886 w 6550627"/>
              <a:gd name="connsiteY77" fmla="*/ 3251428 h 4418040"/>
              <a:gd name="connsiteX78" fmla="*/ 1368886 w 6550627"/>
              <a:gd name="connsiteY78" fmla="*/ 3231330 h 4418040"/>
              <a:gd name="connsiteX79" fmla="*/ 1378409 w 6550627"/>
              <a:gd name="connsiteY79" fmla="*/ 3217923 h 4418040"/>
              <a:gd name="connsiteX80" fmla="*/ 1378409 w 6550627"/>
              <a:gd name="connsiteY80" fmla="*/ 3204516 h 4418040"/>
              <a:gd name="connsiteX81" fmla="*/ 1387907 w 6550627"/>
              <a:gd name="connsiteY81" fmla="*/ 3191109 h 4418040"/>
              <a:gd name="connsiteX82" fmla="*/ 1406927 w 6550627"/>
              <a:gd name="connsiteY82" fmla="*/ 3170986 h 4418040"/>
              <a:gd name="connsiteX83" fmla="*/ 1406927 w 6550627"/>
              <a:gd name="connsiteY83" fmla="*/ 3157579 h 4418040"/>
              <a:gd name="connsiteX84" fmla="*/ 1416425 w 6550627"/>
              <a:gd name="connsiteY84" fmla="*/ 3144172 h 4418040"/>
              <a:gd name="connsiteX85" fmla="*/ 1425947 w 6550627"/>
              <a:gd name="connsiteY85" fmla="*/ 3130765 h 4418040"/>
              <a:gd name="connsiteX86" fmla="*/ 1425947 w 6550627"/>
              <a:gd name="connsiteY86" fmla="*/ 3110642 h 4418040"/>
              <a:gd name="connsiteX87" fmla="*/ 1425947 w 6550627"/>
              <a:gd name="connsiteY87" fmla="*/ 3097235 h 4418040"/>
              <a:gd name="connsiteX88" fmla="*/ 1444943 w 6550627"/>
              <a:gd name="connsiteY88" fmla="*/ 3083828 h 4418040"/>
              <a:gd name="connsiteX89" fmla="*/ 1444943 w 6550627"/>
              <a:gd name="connsiteY89" fmla="*/ 3063730 h 4418040"/>
              <a:gd name="connsiteX90" fmla="*/ 1444943 w 6550627"/>
              <a:gd name="connsiteY90" fmla="*/ 3050323 h 4418040"/>
              <a:gd name="connsiteX91" fmla="*/ 1444943 w 6550627"/>
              <a:gd name="connsiteY91" fmla="*/ 3036917 h 4418040"/>
              <a:gd name="connsiteX92" fmla="*/ 1454465 w 6550627"/>
              <a:gd name="connsiteY92" fmla="*/ 3023485 h 4418040"/>
              <a:gd name="connsiteX93" fmla="*/ 1454465 w 6550627"/>
              <a:gd name="connsiteY93" fmla="*/ 3003387 h 4418040"/>
              <a:gd name="connsiteX94" fmla="*/ 1463963 w 6550627"/>
              <a:gd name="connsiteY94" fmla="*/ 2989980 h 4418040"/>
              <a:gd name="connsiteX95" fmla="*/ 1463963 w 6550627"/>
              <a:gd name="connsiteY95" fmla="*/ 2976572 h 4418040"/>
              <a:gd name="connsiteX96" fmla="*/ 1473461 w 6550627"/>
              <a:gd name="connsiteY96" fmla="*/ 2963165 h 4418040"/>
              <a:gd name="connsiteX97" fmla="*/ 1473461 w 6550627"/>
              <a:gd name="connsiteY97" fmla="*/ 2943042 h 4418040"/>
              <a:gd name="connsiteX98" fmla="*/ 1482983 w 6550627"/>
              <a:gd name="connsiteY98" fmla="*/ 2929635 h 4418040"/>
              <a:gd name="connsiteX99" fmla="*/ 1482983 w 6550627"/>
              <a:gd name="connsiteY99" fmla="*/ 2916229 h 4418040"/>
              <a:gd name="connsiteX100" fmla="*/ 1492481 w 6550627"/>
              <a:gd name="connsiteY100" fmla="*/ 2902822 h 4418040"/>
              <a:gd name="connsiteX101" fmla="*/ 1492481 w 6550627"/>
              <a:gd name="connsiteY101" fmla="*/ 2882699 h 4418040"/>
              <a:gd name="connsiteX102" fmla="*/ 1502004 w 6550627"/>
              <a:gd name="connsiteY102" fmla="*/ 2869292 h 4418040"/>
              <a:gd name="connsiteX103" fmla="*/ 1511501 w 6550627"/>
              <a:gd name="connsiteY103" fmla="*/ 2855885 h 4418040"/>
              <a:gd name="connsiteX104" fmla="*/ 1520999 w 6550627"/>
              <a:gd name="connsiteY104" fmla="*/ 2842478 h 4418040"/>
              <a:gd name="connsiteX105" fmla="*/ 1530522 w 6550627"/>
              <a:gd name="connsiteY105" fmla="*/ 2822380 h 4418040"/>
              <a:gd name="connsiteX106" fmla="*/ 1530522 w 6550627"/>
              <a:gd name="connsiteY106" fmla="*/ 2808973 h 4418040"/>
              <a:gd name="connsiteX107" fmla="*/ 1540019 w 6550627"/>
              <a:gd name="connsiteY107" fmla="*/ 2795566 h 4418040"/>
              <a:gd name="connsiteX108" fmla="*/ 1540019 w 6550627"/>
              <a:gd name="connsiteY108" fmla="*/ 2775443 h 4418040"/>
              <a:gd name="connsiteX109" fmla="*/ 1549542 w 6550627"/>
              <a:gd name="connsiteY109" fmla="*/ 2762036 h 4418040"/>
              <a:gd name="connsiteX110" fmla="*/ 1549542 w 6550627"/>
              <a:gd name="connsiteY110" fmla="*/ 2748629 h 4418040"/>
              <a:gd name="connsiteX111" fmla="*/ 1559040 w 6550627"/>
              <a:gd name="connsiteY111" fmla="*/ 2735222 h 4418040"/>
              <a:gd name="connsiteX112" fmla="*/ 1559040 w 6550627"/>
              <a:gd name="connsiteY112" fmla="*/ 2715099 h 4418040"/>
              <a:gd name="connsiteX113" fmla="*/ 1578060 w 6550627"/>
              <a:gd name="connsiteY113" fmla="*/ 2701692 h 4418040"/>
              <a:gd name="connsiteX114" fmla="*/ 1587558 w 6550627"/>
              <a:gd name="connsiteY114" fmla="*/ 2688285 h 4418040"/>
              <a:gd name="connsiteX115" fmla="*/ 1587558 w 6550627"/>
              <a:gd name="connsiteY115" fmla="*/ 2674878 h 4418040"/>
              <a:gd name="connsiteX116" fmla="*/ 1587558 w 6550627"/>
              <a:gd name="connsiteY116" fmla="*/ 2654780 h 4418040"/>
              <a:gd name="connsiteX117" fmla="*/ 1597081 w 6550627"/>
              <a:gd name="connsiteY117" fmla="*/ 2641348 h 4418040"/>
              <a:gd name="connsiteX118" fmla="*/ 1606578 w 6550627"/>
              <a:gd name="connsiteY118" fmla="*/ 2627941 h 4418040"/>
              <a:gd name="connsiteX119" fmla="*/ 1606578 w 6550627"/>
              <a:gd name="connsiteY119" fmla="*/ 2614534 h 4418040"/>
              <a:gd name="connsiteX120" fmla="*/ 1616076 w 6550627"/>
              <a:gd name="connsiteY120" fmla="*/ 2594436 h 4418040"/>
              <a:gd name="connsiteX121" fmla="*/ 1616076 w 6550627"/>
              <a:gd name="connsiteY121" fmla="*/ 2581029 h 4418040"/>
              <a:gd name="connsiteX122" fmla="*/ 1625599 w 6550627"/>
              <a:gd name="connsiteY122" fmla="*/ 2567622 h 4418040"/>
              <a:gd name="connsiteX123" fmla="*/ 1654117 w 6550627"/>
              <a:gd name="connsiteY123" fmla="*/ 2547499 h 4418040"/>
              <a:gd name="connsiteX124" fmla="*/ 1654117 w 6550627"/>
              <a:gd name="connsiteY124" fmla="*/ 2534092 h 4418040"/>
              <a:gd name="connsiteX125" fmla="*/ 1663614 w 6550627"/>
              <a:gd name="connsiteY125" fmla="*/ 2520685 h 4418040"/>
              <a:gd name="connsiteX126" fmla="*/ 1682635 w 6550627"/>
              <a:gd name="connsiteY126" fmla="*/ 2507278 h 4418040"/>
              <a:gd name="connsiteX127" fmla="*/ 1682635 w 6550627"/>
              <a:gd name="connsiteY127" fmla="*/ 2487155 h 4418040"/>
              <a:gd name="connsiteX128" fmla="*/ 1692132 w 6550627"/>
              <a:gd name="connsiteY128" fmla="*/ 2473748 h 4418040"/>
              <a:gd name="connsiteX129" fmla="*/ 1692132 w 6550627"/>
              <a:gd name="connsiteY129" fmla="*/ 2460341 h 4418040"/>
              <a:gd name="connsiteX130" fmla="*/ 1692132 w 6550627"/>
              <a:gd name="connsiteY130" fmla="*/ 2446934 h 4418040"/>
              <a:gd name="connsiteX131" fmla="*/ 1701655 w 6550627"/>
              <a:gd name="connsiteY131" fmla="*/ 2426836 h 4418040"/>
              <a:gd name="connsiteX132" fmla="*/ 1711153 w 6550627"/>
              <a:gd name="connsiteY132" fmla="*/ 2413429 h 4418040"/>
              <a:gd name="connsiteX133" fmla="*/ 1720675 w 6550627"/>
              <a:gd name="connsiteY133" fmla="*/ 2400022 h 4418040"/>
              <a:gd name="connsiteX134" fmla="*/ 1730173 w 6550627"/>
              <a:gd name="connsiteY134" fmla="*/ 2386590 h 4418040"/>
              <a:gd name="connsiteX135" fmla="*/ 1730173 w 6550627"/>
              <a:gd name="connsiteY135" fmla="*/ 2366492 h 4418040"/>
              <a:gd name="connsiteX136" fmla="*/ 1730173 w 6550627"/>
              <a:gd name="connsiteY136" fmla="*/ 2353085 h 4418040"/>
              <a:gd name="connsiteX137" fmla="*/ 1739671 w 6550627"/>
              <a:gd name="connsiteY137" fmla="*/ 2339678 h 4418040"/>
              <a:gd name="connsiteX138" fmla="*/ 1749193 w 6550627"/>
              <a:gd name="connsiteY138" fmla="*/ 2326271 h 4418040"/>
              <a:gd name="connsiteX139" fmla="*/ 1749193 w 6550627"/>
              <a:gd name="connsiteY139" fmla="*/ 2306148 h 4418040"/>
              <a:gd name="connsiteX140" fmla="*/ 1749193 w 6550627"/>
              <a:gd name="connsiteY140" fmla="*/ 2292741 h 4418040"/>
              <a:gd name="connsiteX141" fmla="*/ 1758691 w 6550627"/>
              <a:gd name="connsiteY141" fmla="*/ 2279334 h 4418040"/>
              <a:gd name="connsiteX142" fmla="*/ 1768214 w 6550627"/>
              <a:gd name="connsiteY142" fmla="*/ 2259211 h 4418040"/>
              <a:gd name="connsiteX143" fmla="*/ 1777711 w 6550627"/>
              <a:gd name="connsiteY143" fmla="*/ 2245804 h 4418040"/>
              <a:gd name="connsiteX144" fmla="*/ 1777711 w 6550627"/>
              <a:gd name="connsiteY144" fmla="*/ 2232397 h 4418040"/>
              <a:gd name="connsiteX145" fmla="*/ 1796732 w 6550627"/>
              <a:gd name="connsiteY145" fmla="*/ 2218990 h 4418040"/>
              <a:gd name="connsiteX146" fmla="*/ 1796732 w 6550627"/>
              <a:gd name="connsiteY146" fmla="*/ 2198892 h 4418040"/>
              <a:gd name="connsiteX147" fmla="*/ 1796732 w 6550627"/>
              <a:gd name="connsiteY147" fmla="*/ 2185485 h 4418040"/>
              <a:gd name="connsiteX148" fmla="*/ 1796732 w 6550627"/>
              <a:gd name="connsiteY148" fmla="*/ 2172078 h 4418040"/>
              <a:gd name="connsiteX149" fmla="*/ 1815752 w 6550627"/>
              <a:gd name="connsiteY149" fmla="*/ 2158671 h 4418040"/>
              <a:gd name="connsiteX150" fmla="*/ 1815752 w 6550627"/>
              <a:gd name="connsiteY150" fmla="*/ 2138548 h 4418040"/>
              <a:gd name="connsiteX151" fmla="*/ 1825250 w 6550627"/>
              <a:gd name="connsiteY151" fmla="*/ 2125141 h 4418040"/>
              <a:gd name="connsiteX152" fmla="*/ 1844270 w 6550627"/>
              <a:gd name="connsiteY152" fmla="*/ 2111734 h 4418040"/>
              <a:gd name="connsiteX153" fmla="*/ 1844270 w 6550627"/>
              <a:gd name="connsiteY153" fmla="*/ 2098327 h 4418040"/>
              <a:gd name="connsiteX154" fmla="*/ 1844270 w 6550627"/>
              <a:gd name="connsiteY154" fmla="*/ 2078204 h 4418040"/>
              <a:gd name="connsiteX155" fmla="*/ 1853768 w 6550627"/>
              <a:gd name="connsiteY155" fmla="*/ 2064797 h 4418040"/>
              <a:gd name="connsiteX156" fmla="*/ 1853768 w 6550627"/>
              <a:gd name="connsiteY156" fmla="*/ 2051390 h 4418040"/>
              <a:gd name="connsiteX157" fmla="*/ 1863291 w 6550627"/>
              <a:gd name="connsiteY157" fmla="*/ 2031292 h 4418040"/>
              <a:gd name="connsiteX158" fmla="*/ 1872788 w 6550627"/>
              <a:gd name="connsiteY158" fmla="*/ 2017860 h 4418040"/>
              <a:gd name="connsiteX159" fmla="*/ 1882286 w 6550627"/>
              <a:gd name="connsiteY159" fmla="*/ 2004453 h 4418040"/>
              <a:gd name="connsiteX160" fmla="*/ 1882286 w 6550627"/>
              <a:gd name="connsiteY160" fmla="*/ 1991046 h 4418040"/>
              <a:gd name="connsiteX161" fmla="*/ 1891809 w 6550627"/>
              <a:gd name="connsiteY161" fmla="*/ 1970948 h 4418040"/>
              <a:gd name="connsiteX162" fmla="*/ 1891809 w 6550627"/>
              <a:gd name="connsiteY162" fmla="*/ 1957542 h 4418040"/>
              <a:gd name="connsiteX163" fmla="*/ 1891809 w 6550627"/>
              <a:gd name="connsiteY163" fmla="*/ 1944134 h 4418040"/>
              <a:gd name="connsiteX164" fmla="*/ 1901306 w 6550627"/>
              <a:gd name="connsiteY164" fmla="*/ 1930727 h 4418040"/>
              <a:gd name="connsiteX165" fmla="*/ 1901306 w 6550627"/>
              <a:gd name="connsiteY165" fmla="*/ 1910604 h 4418040"/>
              <a:gd name="connsiteX166" fmla="*/ 1939347 w 6550627"/>
              <a:gd name="connsiteY166" fmla="*/ 1897197 h 4418040"/>
              <a:gd name="connsiteX167" fmla="*/ 1958342 w 6550627"/>
              <a:gd name="connsiteY167" fmla="*/ 1883790 h 4418040"/>
              <a:gd name="connsiteX168" fmla="*/ 1967865 w 6550627"/>
              <a:gd name="connsiteY168" fmla="*/ 1870383 h 4418040"/>
              <a:gd name="connsiteX169" fmla="*/ 1986886 w 6550627"/>
              <a:gd name="connsiteY169" fmla="*/ 1850260 h 4418040"/>
              <a:gd name="connsiteX170" fmla="*/ 1986886 w 6550627"/>
              <a:gd name="connsiteY170" fmla="*/ 1836853 h 4418040"/>
              <a:gd name="connsiteX171" fmla="*/ 1986886 w 6550627"/>
              <a:gd name="connsiteY171" fmla="*/ 1823447 h 4418040"/>
              <a:gd name="connsiteX172" fmla="*/ 2005881 w 6550627"/>
              <a:gd name="connsiteY172" fmla="*/ 1810039 h 4418040"/>
              <a:gd name="connsiteX173" fmla="*/ 2015404 w 6550627"/>
              <a:gd name="connsiteY173" fmla="*/ 1789942 h 4418040"/>
              <a:gd name="connsiteX174" fmla="*/ 2015404 w 6550627"/>
              <a:gd name="connsiteY174" fmla="*/ 1776535 h 4418040"/>
              <a:gd name="connsiteX175" fmla="*/ 2024901 w 6550627"/>
              <a:gd name="connsiteY175" fmla="*/ 1763103 h 4418040"/>
              <a:gd name="connsiteX176" fmla="*/ 2024901 w 6550627"/>
              <a:gd name="connsiteY176" fmla="*/ 1743005 h 4418040"/>
              <a:gd name="connsiteX177" fmla="*/ 2024901 w 6550627"/>
              <a:gd name="connsiteY177" fmla="*/ 1729597 h 4418040"/>
              <a:gd name="connsiteX178" fmla="*/ 2034424 w 6550627"/>
              <a:gd name="connsiteY178" fmla="*/ 1716186 h 4418040"/>
              <a:gd name="connsiteX179" fmla="*/ 2043921 w 6550627"/>
              <a:gd name="connsiteY179" fmla="*/ 1702776 h 4418040"/>
              <a:gd name="connsiteX180" fmla="*/ 2043921 w 6550627"/>
              <a:gd name="connsiteY180" fmla="*/ 1682666 h 4418040"/>
              <a:gd name="connsiteX181" fmla="*/ 2053419 w 6550627"/>
              <a:gd name="connsiteY181" fmla="*/ 1669256 h 4418040"/>
              <a:gd name="connsiteX182" fmla="*/ 2081937 w 6550627"/>
              <a:gd name="connsiteY182" fmla="*/ 1655849 h 4418040"/>
              <a:gd name="connsiteX183" fmla="*/ 2081937 w 6550627"/>
              <a:gd name="connsiteY183" fmla="*/ 1642440 h 4418040"/>
              <a:gd name="connsiteX184" fmla="*/ 2091460 w 6550627"/>
              <a:gd name="connsiteY184" fmla="*/ 1622327 h 4418040"/>
              <a:gd name="connsiteX185" fmla="*/ 2100958 w 6550627"/>
              <a:gd name="connsiteY185" fmla="*/ 1608920 h 4418040"/>
              <a:gd name="connsiteX186" fmla="*/ 2110480 w 6550627"/>
              <a:gd name="connsiteY186" fmla="*/ 1595510 h 4418040"/>
              <a:gd name="connsiteX187" fmla="*/ 2129476 w 6550627"/>
              <a:gd name="connsiteY187" fmla="*/ 1582103 h 4418040"/>
              <a:gd name="connsiteX188" fmla="*/ 2138998 w 6550627"/>
              <a:gd name="connsiteY188" fmla="*/ 1561990 h 4418040"/>
              <a:gd name="connsiteX189" fmla="*/ 2148496 w 6550627"/>
              <a:gd name="connsiteY189" fmla="*/ 1548581 h 4418040"/>
              <a:gd name="connsiteX190" fmla="*/ 2158019 w 6550627"/>
              <a:gd name="connsiteY190" fmla="*/ 1535174 h 4418040"/>
              <a:gd name="connsiteX191" fmla="*/ 2167516 w 6550627"/>
              <a:gd name="connsiteY191" fmla="*/ 1521764 h 4418040"/>
              <a:gd name="connsiteX192" fmla="*/ 2167516 w 6550627"/>
              <a:gd name="connsiteY192" fmla="*/ 1501654 h 4418040"/>
              <a:gd name="connsiteX193" fmla="*/ 2167516 w 6550627"/>
              <a:gd name="connsiteY193" fmla="*/ 1488244 h 4418040"/>
              <a:gd name="connsiteX194" fmla="*/ 2196035 w 6550627"/>
              <a:gd name="connsiteY194" fmla="*/ 1474835 h 4418040"/>
              <a:gd name="connsiteX195" fmla="*/ 2196035 w 6550627"/>
              <a:gd name="connsiteY195" fmla="*/ 1454724 h 4418040"/>
              <a:gd name="connsiteX196" fmla="*/ 2205557 w 6550627"/>
              <a:gd name="connsiteY196" fmla="*/ 1441315 h 4418040"/>
              <a:gd name="connsiteX197" fmla="*/ 2215055 w 6550627"/>
              <a:gd name="connsiteY197" fmla="*/ 1427908 h 4418040"/>
              <a:gd name="connsiteX198" fmla="*/ 2224553 w 6550627"/>
              <a:gd name="connsiteY198" fmla="*/ 1414498 h 4418040"/>
              <a:gd name="connsiteX199" fmla="*/ 2234075 w 6550627"/>
              <a:gd name="connsiteY199" fmla="*/ 1394385 h 4418040"/>
              <a:gd name="connsiteX200" fmla="*/ 2234075 w 6550627"/>
              <a:gd name="connsiteY200" fmla="*/ 1380978 h 4418040"/>
              <a:gd name="connsiteX201" fmla="*/ 2234075 w 6550627"/>
              <a:gd name="connsiteY201" fmla="*/ 1367569 h 4418040"/>
              <a:gd name="connsiteX202" fmla="*/ 2253096 w 6550627"/>
              <a:gd name="connsiteY202" fmla="*/ 1354162 h 4418040"/>
              <a:gd name="connsiteX203" fmla="*/ 2272091 w 6550627"/>
              <a:gd name="connsiteY203" fmla="*/ 1334049 h 4418040"/>
              <a:gd name="connsiteX204" fmla="*/ 2281614 w 6550627"/>
              <a:gd name="connsiteY204" fmla="*/ 1320639 h 4418040"/>
              <a:gd name="connsiteX205" fmla="*/ 2291111 w 6550627"/>
              <a:gd name="connsiteY205" fmla="*/ 1307232 h 4418040"/>
              <a:gd name="connsiteX206" fmla="*/ 2300609 w 6550627"/>
              <a:gd name="connsiteY206" fmla="*/ 1293823 h 4418040"/>
              <a:gd name="connsiteX207" fmla="*/ 2310132 w 6550627"/>
              <a:gd name="connsiteY207" fmla="*/ 1273710 h 4418040"/>
              <a:gd name="connsiteX208" fmla="*/ 2310132 w 6550627"/>
              <a:gd name="connsiteY208" fmla="*/ 1260303 h 4418040"/>
              <a:gd name="connsiteX209" fmla="*/ 2319629 w 6550627"/>
              <a:gd name="connsiteY209" fmla="*/ 1246893 h 4418040"/>
              <a:gd name="connsiteX210" fmla="*/ 2319629 w 6550627"/>
              <a:gd name="connsiteY210" fmla="*/ 1226783 h 4418040"/>
              <a:gd name="connsiteX211" fmla="*/ 2329152 w 6550627"/>
              <a:gd name="connsiteY211" fmla="*/ 1213374 h 4418040"/>
              <a:gd name="connsiteX212" fmla="*/ 2348147 w 6550627"/>
              <a:gd name="connsiteY212" fmla="*/ 1199966 h 4418040"/>
              <a:gd name="connsiteX213" fmla="*/ 2348147 w 6550627"/>
              <a:gd name="connsiteY213" fmla="*/ 1186557 h 4418040"/>
              <a:gd name="connsiteX214" fmla="*/ 2348147 w 6550627"/>
              <a:gd name="connsiteY214" fmla="*/ 1166444 h 4418040"/>
              <a:gd name="connsiteX215" fmla="*/ 2357670 w 6550627"/>
              <a:gd name="connsiteY215" fmla="*/ 1153037 h 4418040"/>
              <a:gd name="connsiteX216" fmla="*/ 2357670 w 6550627"/>
              <a:gd name="connsiteY216" fmla="*/ 1139628 h 4418040"/>
              <a:gd name="connsiteX217" fmla="*/ 2367168 w 6550627"/>
              <a:gd name="connsiteY217" fmla="*/ 1126221 h 4418040"/>
              <a:gd name="connsiteX218" fmla="*/ 2367168 w 6550627"/>
              <a:gd name="connsiteY218" fmla="*/ 1106108 h 4418040"/>
              <a:gd name="connsiteX219" fmla="*/ 2376690 w 6550627"/>
              <a:gd name="connsiteY219" fmla="*/ 1092698 h 4418040"/>
              <a:gd name="connsiteX220" fmla="*/ 2386188 w 6550627"/>
              <a:gd name="connsiteY220" fmla="*/ 1079291 h 4418040"/>
              <a:gd name="connsiteX221" fmla="*/ 2414706 w 6550627"/>
              <a:gd name="connsiteY221" fmla="*/ 1065882 h 4418040"/>
              <a:gd name="connsiteX222" fmla="*/ 2424229 w 6550627"/>
              <a:gd name="connsiteY222" fmla="*/ 1045769 h 4418040"/>
              <a:gd name="connsiteX223" fmla="*/ 2424229 w 6550627"/>
              <a:gd name="connsiteY223" fmla="*/ 1032362 h 4418040"/>
              <a:gd name="connsiteX224" fmla="*/ 2452747 w 6550627"/>
              <a:gd name="connsiteY224" fmla="*/ 1018952 h 4418040"/>
              <a:gd name="connsiteX225" fmla="*/ 2452747 w 6550627"/>
              <a:gd name="connsiteY225" fmla="*/ 1005545 h 4418040"/>
              <a:gd name="connsiteX226" fmla="*/ 2462245 w 6550627"/>
              <a:gd name="connsiteY226" fmla="*/ 985432 h 4418040"/>
              <a:gd name="connsiteX227" fmla="*/ 2471767 w 6550627"/>
              <a:gd name="connsiteY227" fmla="*/ 972025 h 4418040"/>
              <a:gd name="connsiteX228" fmla="*/ 2471767 w 6550627"/>
              <a:gd name="connsiteY228" fmla="*/ 958616 h 4418040"/>
              <a:gd name="connsiteX229" fmla="*/ 2500285 w 6550627"/>
              <a:gd name="connsiteY229" fmla="*/ 938503 h 4418040"/>
              <a:gd name="connsiteX230" fmla="*/ 2547824 w 6550627"/>
              <a:gd name="connsiteY230" fmla="*/ 925096 h 4418040"/>
              <a:gd name="connsiteX231" fmla="*/ 2557322 w 6550627"/>
              <a:gd name="connsiteY231" fmla="*/ 911686 h 4418040"/>
              <a:gd name="connsiteX232" fmla="*/ 2557322 w 6550627"/>
              <a:gd name="connsiteY232" fmla="*/ 898279 h 4418040"/>
              <a:gd name="connsiteX233" fmla="*/ 2557322 w 6550627"/>
              <a:gd name="connsiteY233" fmla="*/ 878166 h 4418040"/>
              <a:gd name="connsiteX234" fmla="*/ 2566819 w 6550627"/>
              <a:gd name="connsiteY234" fmla="*/ 864757 h 4418040"/>
              <a:gd name="connsiteX235" fmla="*/ 2566819 w 6550627"/>
              <a:gd name="connsiteY235" fmla="*/ 851350 h 4418040"/>
              <a:gd name="connsiteX236" fmla="*/ 2585839 w 6550627"/>
              <a:gd name="connsiteY236" fmla="*/ 837940 h 4418040"/>
              <a:gd name="connsiteX237" fmla="*/ 2585839 w 6550627"/>
              <a:gd name="connsiteY237" fmla="*/ 817827 h 4418040"/>
              <a:gd name="connsiteX238" fmla="*/ 2633378 w 6550627"/>
              <a:gd name="connsiteY238" fmla="*/ 804420 h 4418040"/>
              <a:gd name="connsiteX239" fmla="*/ 2633378 w 6550627"/>
              <a:gd name="connsiteY239" fmla="*/ 791011 h 4418040"/>
              <a:gd name="connsiteX240" fmla="*/ 2680916 w 6550627"/>
              <a:gd name="connsiteY240" fmla="*/ 777604 h 4418040"/>
              <a:gd name="connsiteX241" fmla="*/ 2680916 w 6550627"/>
              <a:gd name="connsiteY241" fmla="*/ 757491 h 4418040"/>
              <a:gd name="connsiteX242" fmla="*/ 2680916 w 6550627"/>
              <a:gd name="connsiteY242" fmla="*/ 744081 h 4418040"/>
              <a:gd name="connsiteX243" fmla="*/ 2699937 w 6550627"/>
              <a:gd name="connsiteY243" fmla="*/ 730674 h 4418040"/>
              <a:gd name="connsiteX244" fmla="*/ 2737952 w 6550627"/>
              <a:gd name="connsiteY244" fmla="*/ 710561 h 4418040"/>
              <a:gd name="connsiteX245" fmla="*/ 2737952 w 6550627"/>
              <a:gd name="connsiteY245" fmla="*/ 697154 h 4418040"/>
              <a:gd name="connsiteX246" fmla="*/ 2766495 w 6550627"/>
              <a:gd name="connsiteY246" fmla="*/ 683745 h 4418040"/>
              <a:gd name="connsiteX247" fmla="*/ 2766495 w 6550627"/>
              <a:gd name="connsiteY247" fmla="*/ 670338 h 4418040"/>
              <a:gd name="connsiteX248" fmla="*/ 2775993 w 6550627"/>
              <a:gd name="connsiteY248" fmla="*/ 650225 h 4418040"/>
              <a:gd name="connsiteX249" fmla="*/ 2804511 w 6550627"/>
              <a:gd name="connsiteY249" fmla="*/ 636816 h 4418040"/>
              <a:gd name="connsiteX250" fmla="*/ 2852050 w 6550627"/>
              <a:gd name="connsiteY250" fmla="*/ 623408 h 4418040"/>
              <a:gd name="connsiteX251" fmla="*/ 2852050 w 6550627"/>
              <a:gd name="connsiteY251" fmla="*/ 609999 h 4418040"/>
              <a:gd name="connsiteX252" fmla="*/ 2871070 w 6550627"/>
              <a:gd name="connsiteY252" fmla="*/ 589886 h 4418040"/>
              <a:gd name="connsiteX253" fmla="*/ 2890090 w 6550627"/>
              <a:gd name="connsiteY253" fmla="*/ 576479 h 4418040"/>
              <a:gd name="connsiteX254" fmla="*/ 2909086 w 6550627"/>
              <a:gd name="connsiteY254" fmla="*/ 563069 h 4418040"/>
              <a:gd name="connsiteX255" fmla="*/ 2956624 w 6550627"/>
              <a:gd name="connsiteY255" fmla="*/ 549663 h 4418040"/>
              <a:gd name="connsiteX256" fmla="*/ 3013685 w 6550627"/>
              <a:gd name="connsiteY256" fmla="*/ 529550 h 4418040"/>
              <a:gd name="connsiteX257" fmla="*/ 3042203 w 6550627"/>
              <a:gd name="connsiteY257" fmla="*/ 516140 h 4418040"/>
              <a:gd name="connsiteX258" fmla="*/ 3042203 w 6550627"/>
              <a:gd name="connsiteY258" fmla="*/ 502733 h 4418040"/>
              <a:gd name="connsiteX259" fmla="*/ 3070721 w 6550627"/>
              <a:gd name="connsiteY259" fmla="*/ 489324 h 4418040"/>
              <a:gd name="connsiteX260" fmla="*/ 3070721 w 6550627"/>
              <a:gd name="connsiteY260" fmla="*/ 469213 h 4418040"/>
              <a:gd name="connsiteX261" fmla="*/ 3146778 w 6550627"/>
              <a:gd name="connsiteY261" fmla="*/ 455804 h 4418040"/>
              <a:gd name="connsiteX262" fmla="*/ 3156301 w 6550627"/>
              <a:gd name="connsiteY262" fmla="*/ 442397 h 4418040"/>
              <a:gd name="connsiteX263" fmla="*/ 3165798 w 6550627"/>
              <a:gd name="connsiteY263" fmla="*/ 422284 h 4418040"/>
              <a:gd name="connsiteX264" fmla="*/ 3165798 w 6550627"/>
              <a:gd name="connsiteY264" fmla="*/ 408874 h 4418040"/>
              <a:gd name="connsiteX265" fmla="*/ 3175295 w 6550627"/>
              <a:gd name="connsiteY265" fmla="*/ 395467 h 4418040"/>
              <a:gd name="connsiteX266" fmla="*/ 3184818 w 6550627"/>
              <a:gd name="connsiteY266" fmla="*/ 382058 h 4418040"/>
              <a:gd name="connsiteX267" fmla="*/ 3203839 w 6550627"/>
              <a:gd name="connsiteY267" fmla="*/ 361945 h 4418040"/>
              <a:gd name="connsiteX268" fmla="*/ 3222834 w 6550627"/>
              <a:gd name="connsiteY268" fmla="*/ 348538 h 4418040"/>
              <a:gd name="connsiteX269" fmla="*/ 3232357 w 6550627"/>
              <a:gd name="connsiteY269" fmla="*/ 335128 h 4418040"/>
              <a:gd name="connsiteX270" fmla="*/ 3232357 w 6550627"/>
              <a:gd name="connsiteY270" fmla="*/ 321721 h 4418040"/>
              <a:gd name="connsiteX271" fmla="*/ 3270373 w 6550627"/>
              <a:gd name="connsiteY271" fmla="*/ 301608 h 4418040"/>
              <a:gd name="connsiteX272" fmla="*/ 3374972 w 6550627"/>
              <a:gd name="connsiteY272" fmla="*/ 288199 h 4418040"/>
              <a:gd name="connsiteX273" fmla="*/ 3412988 w 6550627"/>
              <a:gd name="connsiteY273" fmla="*/ 274792 h 4418040"/>
              <a:gd name="connsiteX274" fmla="*/ 3451028 w 6550627"/>
              <a:gd name="connsiteY274" fmla="*/ 261382 h 4418040"/>
              <a:gd name="connsiteX275" fmla="*/ 3479547 w 6550627"/>
              <a:gd name="connsiteY275" fmla="*/ 241272 h 4418040"/>
              <a:gd name="connsiteX276" fmla="*/ 3555603 w 6550627"/>
              <a:gd name="connsiteY276" fmla="*/ 227862 h 4418040"/>
              <a:gd name="connsiteX277" fmla="*/ 3593644 w 6550627"/>
              <a:gd name="connsiteY277" fmla="*/ 214453 h 4418040"/>
              <a:gd name="connsiteX278" fmla="*/ 3593644 w 6550627"/>
              <a:gd name="connsiteY278" fmla="*/ 194342 h 4418040"/>
              <a:gd name="connsiteX279" fmla="*/ 3631659 w 6550627"/>
              <a:gd name="connsiteY279" fmla="*/ 180933 h 4418040"/>
              <a:gd name="connsiteX280" fmla="*/ 3821813 w 6550627"/>
              <a:gd name="connsiteY280" fmla="*/ 167526 h 4418040"/>
              <a:gd name="connsiteX281" fmla="*/ 3831311 w 6550627"/>
              <a:gd name="connsiteY281" fmla="*/ 154116 h 4418040"/>
              <a:gd name="connsiteX282" fmla="*/ 3840833 w 6550627"/>
              <a:gd name="connsiteY282" fmla="*/ 134003 h 4418040"/>
              <a:gd name="connsiteX283" fmla="*/ 3840833 w 6550627"/>
              <a:gd name="connsiteY283" fmla="*/ 120596 h 4418040"/>
              <a:gd name="connsiteX284" fmla="*/ 3907367 w 6550627"/>
              <a:gd name="connsiteY284" fmla="*/ 107187 h 4418040"/>
              <a:gd name="connsiteX285" fmla="*/ 4049982 w 6550627"/>
              <a:gd name="connsiteY285" fmla="*/ 93780 h 4418040"/>
              <a:gd name="connsiteX286" fmla="*/ 4259156 w 6550627"/>
              <a:gd name="connsiteY286" fmla="*/ 73667 h 4418040"/>
              <a:gd name="connsiteX287" fmla="*/ 4572905 w 6550627"/>
              <a:gd name="connsiteY287" fmla="*/ 60257 h 4418040"/>
              <a:gd name="connsiteX288" fmla="*/ 4725018 w 6550627"/>
              <a:gd name="connsiteY288" fmla="*/ 46850 h 4418040"/>
              <a:gd name="connsiteX289" fmla="*/ 4867633 w 6550627"/>
              <a:gd name="connsiteY289" fmla="*/ 33441 h 4418040"/>
              <a:gd name="connsiteX290" fmla="*/ 5409551 w 6550627"/>
              <a:gd name="connsiteY290" fmla="*/ 13331 h 4418040"/>
              <a:gd name="connsiteX291" fmla="*/ 6550448 w 6550627"/>
              <a:gd name="connsiteY291" fmla="*/ -79 h 441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6550627" h="4418040">
                <a:moveTo>
                  <a:pt x="-180" y="4417961"/>
                </a:moveTo>
                <a:lnTo>
                  <a:pt x="237504" y="4404554"/>
                </a:lnTo>
                <a:lnTo>
                  <a:pt x="247012" y="4384432"/>
                </a:lnTo>
                <a:lnTo>
                  <a:pt x="351584" y="4371024"/>
                </a:lnTo>
                <a:lnTo>
                  <a:pt x="437163" y="4357617"/>
                </a:lnTo>
                <a:lnTo>
                  <a:pt x="503722" y="4344210"/>
                </a:lnTo>
                <a:lnTo>
                  <a:pt x="513220" y="4324113"/>
                </a:lnTo>
                <a:lnTo>
                  <a:pt x="532240" y="4310705"/>
                </a:lnTo>
                <a:lnTo>
                  <a:pt x="532240" y="4297298"/>
                </a:lnTo>
                <a:lnTo>
                  <a:pt x="532240" y="4283866"/>
                </a:lnTo>
                <a:lnTo>
                  <a:pt x="551261" y="4263768"/>
                </a:lnTo>
                <a:lnTo>
                  <a:pt x="598799" y="4250362"/>
                </a:lnTo>
                <a:lnTo>
                  <a:pt x="608297" y="4236955"/>
                </a:lnTo>
                <a:lnTo>
                  <a:pt x="617794" y="4223548"/>
                </a:lnTo>
                <a:lnTo>
                  <a:pt x="665333" y="4203425"/>
                </a:lnTo>
                <a:lnTo>
                  <a:pt x="693851" y="4190018"/>
                </a:lnTo>
                <a:lnTo>
                  <a:pt x="703373" y="4176610"/>
                </a:lnTo>
                <a:lnTo>
                  <a:pt x="712871" y="4163203"/>
                </a:lnTo>
                <a:lnTo>
                  <a:pt x="712871" y="4143081"/>
                </a:lnTo>
                <a:lnTo>
                  <a:pt x="731892" y="4129673"/>
                </a:lnTo>
                <a:lnTo>
                  <a:pt x="779430" y="4116266"/>
                </a:lnTo>
                <a:lnTo>
                  <a:pt x="798450" y="4096168"/>
                </a:lnTo>
                <a:lnTo>
                  <a:pt x="798450" y="4082762"/>
                </a:lnTo>
                <a:lnTo>
                  <a:pt x="807948" y="4069355"/>
                </a:lnTo>
                <a:lnTo>
                  <a:pt x="826968" y="4055948"/>
                </a:lnTo>
                <a:lnTo>
                  <a:pt x="855486" y="4035825"/>
                </a:lnTo>
                <a:lnTo>
                  <a:pt x="874507" y="4022418"/>
                </a:lnTo>
                <a:lnTo>
                  <a:pt x="884004" y="4009011"/>
                </a:lnTo>
                <a:lnTo>
                  <a:pt x="893527" y="3995604"/>
                </a:lnTo>
                <a:lnTo>
                  <a:pt x="903025" y="3975481"/>
                </a:lnTo>
                <a:lnTo>
                  <a:pt x="903025" y="3962074"/>
                </a:lnTo>
                <a:lnTo>
                  <a:pt x="912522" y="3948667"/>
                </a:lnTo>
                <a:lnTo>
                  <a:pt x="950563" y="3935260"/>
                </a:lnTo>
                <a:lnTo>
                  <a:pt x="960061" y="3915162"/>
                </a:lnTo>
                <a:lnTo>
                  <a:pt x="969583" y="3901730"/>
                </a:lnTo>
                <a:lnTo>
                  <a:pt x="969583" y="3888323"/>
                </a:lnTo>
                <a:lnTo>
                  <a:pt x="979081" y="3868225"/>
                </a:lnTo>
                <a:lnTo>
                  <a:pt x="998102" y="3854818"/>
                </a:lnTo>
                <a:lnTo>
                  <a:pt x="998102" y="3841411"/>
                </a:lnTo>
                <a:lnTo>
                  <a:pt x="1036142" y="3828004"/>
                </a:lnTo>
                <a:lnTo>
                  <a:pt x="1036142" y="3807881"/>
                </a:lnTo>
                <a:lnTo>
                  <a:pt x="1045640" y="3794474"/>
                </a:lnTo>
                <a:lnTo>
                  <a:pt x="1064660" y="3781067"/>
                </a:lnTo>
                <a:lnTo>
                  <a:pt x="1093179" y="3767660"/>
                </a:lnTo>
                <a:lnTo>
                  <a:pt x="1093179" y="3747537"/>
                </a:lnTo>
                <a:lnTo>
                  <a:pt x="1121697" y="3734130"/>
                </a:lnTo>
                <a:lnTo>
                  <a:pt x="1121697" y="3720723"/>
                </a:lnTo>
                <a:lnTo>
                  <a:pt x="1140717" y="3707316"/>
                </a:lnTo>
                <a:lnTo>
                  <a:pt x="1140717" y="3687218"/>
                </a:lnTo>
                <a:lnTo>
                  <a:pt x="1150215" y="3673811"/>
                </a:lnTo>
                <a:lnTo>
                  <a:pt x="1150215" y="3660404"/>
                </a:lnTo>
                <a:lnTo>
                  <a:pt x="1178732" y="3646972"/>
                </a:lnTo>
                <a:lnTo>
                  <a:pt x="1188255" y="3626874"/>
                </a:lnTo>
                <a:lnTo>
                  <a:pt x="1188255" y="3613467"/>
                </a:lnTo>
                <a:lnTo>
                  <a:pt x="1197753" y="3600060"/>
                </a:lnTo>
                <a:lnTo>
                  <a:pt x="1197753" y="3579937"/>
                </a:lnTo>
                <a:lnTo>
                  <a:pt x="1197753" y="3566530"/>
                </a:lnTo>
                <a:lnTo>
                  <a:pt x="1207276" y="3553123"/>
                </a:lnTo>
                <a:lnTo>
                  <a:pt x="1226271" y="3539716"/>
                </a:lnTo>
                <a:lnTo>
                  <a:pt x="1226271" y="3519593"/>
                </a:lnTo>
                <a:lnTo>
                  <a:pt x="1235794" y="3506186"/>
                </a:lnTo>
                <a:lnTo>
                  <a:pt x="1235794" y="3492779"/>
                </a:lnTo>
                <a:lnTo>
                  <a:pt x="1235794" y="3479372"/>
                </a:lnTo>
                <a:lnTo>
                  <a:pt x="1254814" y="3459274"/>
                </a:lnTo>
                <a:lnTo>
                  <a:pt x="1264312" y="3445867"/>
                </a:lnTo>
                <a:lnTo>
                  <a:pt x="1273809" y="3432460"/>
                </a:lnTo>
                <a:lnTo>
                  <a:pt x="1273809" y="3419053"/>
                </a:lnTo>
                <a:lnTo>
                  <a:pt x="1283332" y="3398930"/>
                </a:lnTo>
                <a:lnTo>
                  <a:pt x="1292830" y="3385523"/>
                </a:lnTo>
                <a:lnTo>
                  <a:pt x="1321348" y="3372116"/>
                </a:lnTo>
                <a:lnTo>
                  <a:pt x="1321348" y="3358709"/>
                </a:lnTo>
                <a:lnTo>
                  <a:pt x="1340368" y="3338586"/>
                </a:lnTo>
                <a:lnTo>
                  <a:pt x="1340368" y="3325179"/>
                </a:lnTo>
                <a:lnTo>
                  <a:pt x="1340368" y="3311772"/>
                </a:lnTo>
                <a:lnTo>
                  <a:pt x="1349866" y="3291674"/>
                </a:lnTo>
                <a:lnTo>
                  <a:pt x="1349866" y="3278242"/>
                </a:lnTo>
                <a:lnTo>
                  <a:pt x="1359389" y="3264835"/>
                </a:lnTo>
                <a:lnTo>
                  <a:pt x="1368886" y="3251428"/>
                </a:lnTo>
                <a:lnTo>
                  <a:pt x="1368886" y="3231330"/>
                </a:lnTo>
                <a:lnTo>
                  <a:pt x="1378409" y="3217923"/>
                </a:lnTo>
                <a:lnTo>
                  <a:pt x="1378409" y="3204516"/>
                </a:lnTo>
                <a:lnTo>
                  <a:pt x="1387907" y="3191109"/>
                </a:lnTo>
                <a:lnTo>
                  <a:pt x="1406927" y="3170986"/>
                </a:lnTo>
                <a:lnTo>
                  <a:pt x="1406927" y="3157579"/>
                </a:lnTo>
                <a:lnTo>
                  <a:pt x="1416425" y="3144172"/>
                </a:lnTo>
                <a:lnTo>
                  <a:pt x="1425947" y="3130765"/>
                </a:lnTo>
                <a:lnTo>
                  <a:pt x="1425947" y="3110642"/>
                </a:lnTo>
                <a:lnTo>
                  <a:pt x="1425947" y="3097235"/>
                </a:lnTo>
                <a:lnTo>
                  <a:pt x="1444943" y="3083828"/>
                </a:lnTo>
                <a:lnTo>
                  <a:pt x="1444943" y="3063730"/>
                </a:lnTo>
                <a:lnTo>
                  <a:pt x="1444943" y="3050323"/>
                </a:lnTo>
                <a:lnTo>
                  <a:pt x="1444943" y="3036917"/>
                </a:lnTo>
                <a:lnTo>
                  <a:pt x="1454465" y="3023485"/>
                </a:lnTo>
                <a:lnTo>
                  <a:pt x="1454465" y="3003387"/>
                </a:lnTo>
                <a:lnTo>
                  <a:pt x="1463963" y="2989980"/>
                </a:lnTo>
                <a:lnTo>
                  <a:pt x="1463963" y="2976572"/>
                </a:lnTo>
                <a:lnTo>
                  <a:pt x="1473461" y="2963165"/>
                </a:lnTo>
                <a:lnTo>
                  <a:pt x="1473461" y="2943042"/>
                </a:lnTo>
                <a:lnTo>
                  <a:pt x="1482983" y="2929635"/>
                </a:lnTo>
                <a:lnTo>
                  <a:pt x="1482983" y="2916229"/>
                </a:lnTo>
                <a:lnTo>
                  <a:pt x="1492481" y="2902822"/>
                </a:lnTo>
                <a:lnTo>
                  <a:pt x="1492481" y="2882699"/>
                </a:lnTo>
                <a:lnTo>
                  <a:pt x="1502004" y="2869292"/>
                </a:lnTo>
                <a:lnTo>
                  <a:pt x="1511501" y="2855885"/>
                </a:lnTo>
                <a:lnTo>
                  <a:pt x="1520999" y="2842478"/>
                </a:lnTo>
                <a:lnTo>
                  <a:pt x="1530522" y="2822380"/>
                </a:lnTo>
                <a:lnTo>
                  <a:pt x="1530522" y="2808973"/>
                </a:lnTo>
                <a:lnTo>
                  <a:pt x="1540019" y="2795566"/>
                </a:lnTo>
                <a:lnTo>
                  <a:pt x="1540019" y="2775443"/>
                </a:lnTo>
                <a:lnTo>
                  <a:pt x="1549542" y="2762036"/>
                </a:lnTo>
                <a:lnTo>
                  <a:pt x="1549542" y="2748629"/>
                </a:lnTo>
                <a:lnTo>
                  <a:pt x="1559040" y="2735222"/>
                </a:lnTo>
                <a:lnTo>
                  <a:pt x="1559040" y="2715099"/>
                </a:lnTo>
                <a:lnTo>
                  <a:pt x="1578060" y="2701692"/>
                </a:lnTo>
                <a:lnTo>
                  <a:pt x="1587558" y="2688285"/>
                </a:lnTo>
                <a:lnTo>
                  <a:pt x="1587558" y="2674878"/>
                </a:lnTo>
                <a:lnTo>
                  <a:pt x="1587558" y="2654780"/>
                </a:lnTo>
                <a:lnTo>
                  <a:pt x="1597081" y="2641348"/>
                </a:lnTo>
                <a:lnTo>
                  <a:pt x="1606578" y="2627941"/>
                </a:lnTo>
                <a:lnTo>
                  <a:pt x="1606578" y="2614534"/>
                </a:lnTo>
                <a:lnTo>
                  <a:pt x="1616076" y="2594436"/>
                </a:lnTo>
                <a:lnTo>
                  <a:pt x="1616076" y="2581029"/>
                </a:lnTo>
                <a:lnTo>
                  <a:pt x="1625599" y="2567622"/>
                </a:lnTo>
                <a:lnTo>
                  <a:pt x="1654117" y="2547499"/>
                </a:lnTo>
                <a:lnTo>
                  <a:pt x="1654117" y="2534092"/>
                </a:lnTo>
                <a:lnTo>
                  <a:pt x="1663614" y="2520685"/>
                </a:lnTo>
                <a:lnTo>
                  <a:pt x="1682635" y="2507278"/>
                </a:lnTo>
                <a:lnTo>
                  <a:pt x="1682635" y="2487155"/>
                </a:lnTo>
                <a:lnTo>
                  <a:pt x="1692132" y="2473748"/>
                </a:lnTo>
                <a:lnTo>
                  <a:pt x="1692132" y="2460341"/>
                </a:lnTo>
                <a:lnTo>
                  <a:pt x="1692132" y="2446934"/>
                </a:lnTo>
                <a:lnTo>
                  <a:pt x="1701655" y="2426836"/>
                </a:lnTo>
                <a:lnTo>
                  <a:pt x="1711153" y="2413429"/>
                </a:lnTo>
                <a:lnTo>
                  <a:pt x="1720675" y="2400022"/>
                </a:lnTo>
                <a:lnTo>
                  <a:pt x="1730173" y="2386590"/>
                </a:lnTo>
                <a:lnTo>
                  <a:pt x="1730173" y="2366492"/>
                </a:lnTo>
                <a:lnTo>
                  <a:pt x="1730173" y="2353085"/>
                </a:lnTo>
                <a:lnTo>
                  <a:pt x="1739671" y="2339678"/>
                </a:lnTo>
                <a:lnTo>
                  <a:pt x="1749193" y="2326271"/>
                </a:lnTo>
                <a:lnTo>
                  <a:pt x="1749193" y="2306148"/>
                </a:lnTo>
                <a:lnTo>
                  <a:pt x="1749193" y="2292741"/>
                </a:lnTo>
                <a:lnTo>
                  <a:pt x="1758691" y="2279334"/>
                </a:lnTo>
                <a:lnTo>
                  <a:pt x="1768214" y="2259211"/>
                </a:lnTo>
                <a:lnTo>
                  <a:pt x="1777711" y="2245804"/>
                </a:lnTo>
                <a:lnTo>
                  <a:pt x="1777711" y="2232397"/>
                </a:lnTo>
                <a:lnTo>
                  <a:pt x="1796732" y="2218990"/>
                </a:lnTo>
                <a:lnTo>
                  <a:pt x="1796732" y="2198892"/>
                </a:lnTo>
                <a:lnTo>
                  <a:pt x="1796732" y="2185485"/>
                </a:lnTo>
                <a:lnTo>
                  <a:pt x="1796732" y="2172078"/>
                </a:lnTo>
                <a:lnTo>
                  <a:pt x="1815752" y="2158671"/>
                </a:lnTo>
                <a:lnTo>
                  <a:pt x="1815752" y="2138548"/>
                </a:lnTo>
                <a:lnTo>
                  <a:pt x="1825250" y="2125141"/>
                </a:lnTo>
                <a:lnTo>
                  <a:pt x="1844270" y="2111734"/>
                </a:lnTo>
                <a:lnTo>
                  <a:pt x="1844270" y="2098327"/>
                </a:lnTo>
                <a:lnTo>
                  <a:pt x="1844270" y="2078204"/>
                </a:lnTo>
                <a:lnTo>
                  <a:pt x="1853768" y="2064797"/>
                </a:lnTo>
                <a:lnTo>
                  <a:pt x="1853768" y="2051390"/>
                </a:lnTo>
                <a:lnTo>
                  <a:pt x="1863291" y="2031292"/>
                </a:lnTo>
                <a:lnTo>
                  <a:pt x="1872788" y="2017860"/>
                </a:lnTo>
                <a:lnTo>
                  <a:pt x="1882286" y="2004453"/>
                </a:lnTo>
                <a:lnTo>
                  <a:pt x="1882286" y="1991046"/>
                </a:lnTo>
                <a:lnTo>
                  <a:pt x="1891809" y="1970948"/>
                </a:lnTo>
                <a:lnTo>
                  <a:pt x="1891809" y="1957542"/>
                </a:lnTo>
                <a:lnTo>
                  <a:pt x="1891809" y="1944134"/>
                </a:lnTo>
                <a:lnTo>
                  <a:pt x="1901306" y="1930727"/>
                </a:lnTo>
                <a:lnTo>
                  <a:pt x="1901306" y="1910604"/>
                </a:lnTo>
                <a:lnTo>
                  <a:pt x="1939347" y="1897197"/>
                </a:lnTo>
                <a:lnTo>
                  <a:pt x="1958342" y="1883790"/>
                </a:lnTo>
                <a:lnTo>
                  <a:pt x="1967865" y="1870383"/>
                </a:lnTo>
                <a:lnTo>
                  <a:pt x="1986886" y="1850260"/>
                </a:lnTo>
                <a:lnTo>
                  <a:pt x="1986886" y="1836853"/>
                </a:lnTo>
                <a:lnTo>
                  <a:pt x="1986886" y="1823447"/>
                </a:lnTo>
                <a:lnTo>
                  <a:pt x="2005881" y="1810039"/>
                </a:lnTo>
                <a:lnTo>
                  <a:pt x="2015404" y="1789942"/>
                </a:lnTo>
                <a:lnTo>
                  <a:pt x="2015404" y="1776535"/>
                </a:lnTo>
                <a:lnTo>
                  <a:pt x="2024901" y="1763103"/>
                </a:lnTo>
                <a:lnTo>
                  <a:pt x="2024901" y="1743005"/>
                </a:lnTo>
                <a:lnTo>
                  <a:pt x="2024901" y="1729597"/>
                </a:lnTo>
                <a:lnTo>
                  <a:pt x="2034424" y="1716186"/>
                </a:lnTo>
                <a:lnTo>
                  <a:pt x="2043921" y="1702776"/>
                </a:lnTo>
                <a:lnTo>
                  <a:pt x="2043921" y="1682666"/>
                </a:lnTo>
                <a:lnTo>
                  <a:pt x="2053419" y="1669256"/>
                </a:lnTo>
                <a:lnTo>
                  <a:pt x="2081937" y="1655849"/>
                </a:lnTo>
                <a:lnTo>
                  <a:pt x="2081937" y="1642440"/>
                </a:lnTo>
                <a:lnTo>
                  <a:pt x="2091460" y="1622327"/>
                </a:lnTo>
                <a:lnTo>
                  <a:pt x="2100958" y="1608920"/>
                </a:lnTo>
                <a:lnTo>
                  <a:pt x="2110480" y="1595510"/>
                </a:lnTo>
                <a:lnTo>
                  <a:pt x="2129476" y="1582103"/>
                </a:lnTo>
                <a:lnTo>
                  <a:pt x="2138998" y="1561990"/>
                </a:lnTo>
                <a:lnTo>
                  <a:pt x="2148496" y="1548581"/>
                </a:lnTo>
                <a:lnTo>
                  <a:pt x="2158019" y="1535174"/>
                </a:lnTo>
                <a:lnTo>
                  <a:pt x="2167516" y="1521764"/>
                </a:lnTo>
                <a:lnTo>
                  <a:pt x="2167516" y="1501654"/>
                </a:lnTo>
                <a:lnTo>
                  <a:pt x="2167516" y="1488244"/>
                </a:lnTo>
                <a:lnTo>
                  <a:pt x="2196035" y="1474835"/>
                </a:lnTo>
                <a:lnTo>
                  <a:pt x="2196035" y="1454724"/>
                </a:lnTo>
                <a:lnTo>
                  <a:pt x="2205557" y="1441315"/>
                </a:lnTo>
                <a:lnTo>
                  <a:pt x="2215055" y="1427908"/>
                </a:lnTo>
                <a:lnTo>
                  <a:pt x="2224553" y="1414498"/>
                </a:lnTo>
                <a:lnTo>
                  <a:pt x="2234075" y="1394385"/>
                </a:lnTo>
                <a:lnTo>
                  <a:pt x="2234075" y="1380978"/>
                </a:lnTo>
                <a:lnTo>
                  <a:pt x="2234075" y="1367569"/>
                </a:lnTo>
                <a:lnTo>
                  <a:pt x="2253096" y="1354162"/>
                </a:lnTo>
                <a:lnTo>
                  <a:pt x="2272091" y="1334049"/>
                </a:lnTo>
                <a:lnTo>
                  <a:pt x="2281614" y="1320639"/>
                </a:lnTo>
                <a:lnTo>
                  <a:pt x="2291111" y="1307232"/>
                </a:lnTo>
                <a:lnTo>
                  <a:pt x="2300609" y="1293823"/>
                </a:lnTo>
                <a:lnTo>
                  <a:pt x="2310132" y="1273710"/>
                </a:lnTo>
                <a:lnTo>
                  <a:pt x="2310132" y="1260303"/>
                </a:lnTo>
                <a:lnTo>
                  <a:pt x="2319629" y="1246893"/>
                </a:lnTo>
                <a:lnTo>
                  <a:pt x="2319629" y="1226783"/>
                </a:lnTo>
                <a:lnTo>
                  <a:pt x="2329152" y="1213374"/>
                </a:lnTo>
                <a:lnTo>
                  <a:pt x="2348147" y="1199966"/>
                </a:lnTo>
                <a:lnTo>
                  <a:pt x="2348147" y="1186557"/>
                </a:lnTo>
                <a:lnTo>
                  <a:pt x="2348147" y="1166444"/>
                </a:lnTo>
                <a:lnTo>
                  <a:pt x="2357670" y="1153037"/>
                </a:lnTo>
                <a:lnTo>
                  <a:pt x="2357670" y="1139628"/>
                </a:lnTo>
                <a:lnTo>
                  <a:pt x="2367168" y="1126221"/>
                </a:lnTo>
                <a:lnTo>
                  <a:pt x="2367168" y="1106108"/>
                </a:lnTo>
                <a:lnTo>
                  <a:pt x="2376690" y="1092698"/>
                </a:lnTo>
                <a:lnTo>
                  <a:pt x="2386188" y="1079291"/>
                </a:lnTo>
                <a:lnTo>
                  <a:pt x="2414706" y="1065882"/>
                </a:lnTo>
                <a:lnTo>
                  <a:pt x="2424229" y="1045769"/>
                </a:lnTo>
                <a:lnTo>
                  <a:pt x="2424229" y="1032362"/>
                </a:lnTo>
                <a:lnTo>
                  <a:pt x="2452747" y="1018952"/>
                </a:lnTo>
                <a:lnTo>
                  <a:pt x="2452747" y="1005545"/>
                </a:lnTo>
                <a:lnTo>
                  <a:pt x="2462245" y="985432"/>
                </a:lnTo>
                <a:lnTo>
                  <a:pt x="2471767" y="972025"/>
                </a:lnTo>
                <a:lnTo>
                  <a:pt x="2471767" y="958616"/>
                </a:lnTo>
                <a:lnTo>
                  <a:pt x="2500285" y="938503"/>
                </a:lnTo>
                <a:lnTo>
                  <a:pt x="2547824" y="925096"/>
                </a:lnTo>
                <a:lnTo>
                  <a:pt x="2557322" y="911686"/>
                </a:lnTo>
                <a:lnTo>
                  <a:pt x="2557322" y="898279"/>
                </a:lnTo>
                <a:lnTo>
                  <a:pt x="2557322" y="878166"/>
                </a:lnTo>
                <a:lnTo>
                  <a:pt x="2566819" y="864757"/>
                </a:lnTo>
                <a:lnTo>
                  <a:pt x="2566819" y="851350"/>
                </a:lnTo>
                <a:lnTo>
                  <a:pt x="2585839" y="837940"/>
                </a:lnTo>
                <a:lnTo>
                  <a:pt x="2585839" y="817827"/>
                </a:lnTo>
                <a:lnTo>
                  <a:pt x="2633378" y="804420"/>
                </a:lnTo>
                <a:lnTo>
                  <a:pt x="2633378" y="791011"/>
                </a:lnTo>
                <a:lnTo>
                  <a:pt x="2680916" y="777604"/>
                </a:lnTo>
                <a:lnTo>
                  <a:pt x="2680916" y="757491"/>
                </a:lnTo>
                <a:lnTo>
                  <a:pt x="2680916" y="744081"/>
                </a:lnTo>
                <a:lnTo>
                  <a:pt x="2699937" y="730674"/>
                </a:lnTo>
                <a:lnTo>
                  <a:pt x="2737952" y="710561"/>
                </a:lnTo>
                <a:lnTo>
                  <a:pt x="2737952" y="697154"/>
                </a:lnTo>
                <a:lnTo>
                  <a:pt x="2766495" y="683745"/>
                </a:lnTo>
                <a:lnTo>
                  <a:pt x="2766495" y="670338"/>
                </a:lnTo>
                <a:lnTo>
                  <a:pt x="2775993" y="650225"/>
                </a:lnTo>
                <a:lnTo>
                  <a:pt x="2804511" y="636816"/>
                </a:lnTo>
                <a:lnTo>
                  <a:pt x="2852050" y="623408"/>
                </a:lnTo>
                <a:lnTo>
                  <a:pt x="2852050" y="609999"/>
                </a:lnTo>
                <a:lnTo>
                  <a:pt x="2871070" y="589886"/>
                </a:lnTo>
                <a:lnTo>
                  <a:pt x="2890090" y="576479"/>
                </a:lnTo>
                <a:lnTo>
                  <a:pt x="2909086" y="563069"/>
                </a:lnTo>
                <a:lnTo>
                  <a:pt x="2956624" y="549663"/>
                </a:lnTo>
                <a:lnTo>
                  <a:pt x="3013685" y="529550"/>
                </a:lnTo>
                <a:lnTo>
                  <a:pt x="3042203" y="516140"/>
                </a:lnTo>
                <a:lnTo>
                  <a:pt x="3042203" y="502733"/>
                </a:lnTo>
                <a:lnTo>
                  <a:pt x="3070721" y="489324"/>
                </a:lnTo>
                <a:lnTo>
                  <a:pt x="3070721" y="469213"/>
                </a:lnTo>
                <a:lnTo>
                  <a:pt x="3146778" y="455804"/>
                </a:lnTo>
                <a:lnTo>
                  <a:pt x="3156301" y="442397"/>
                </a:lnTo>
                <a:lnTo>
                  <a:pt x="3165798" y="422284"/>
                </a:lnTo>
                <a:lnTo>
                  <a:pt x="3165798" y="408874"/>
                </a:lnTo>
                <a:lnTo>
                  <a:pt x="3175295" y="395467"/>
                </a:lnTo>
                <a:lnTo>
                  <a:pt x="3184818" y="382058"/>
                </a:lnTo>
                <a:lnTo>
                  <a:pt x="3203839" y="361945"/>
                </a:lnTo>
                <a:lnTo>
                  <a:pt x="3222834" y="348538"/>
                </a:lnTo>
                <a:lnTo>
                  <a:pt x="3232357" y="335128"/>
                </a:lnTo>
                <a:lnTo>
                  <a:pt x="3232357" y="321721"/>
                </a:lnTo>
                <a:lnTo>
                  <a:pt x="3270373" y="301608"/>
                </a:lnTo>
                <a:lnTo>
                  <a:pt x="3374972" y="288199"/>
                </a:lnTo>
                <a:lnTo>
                  <a:pt x="3412988" y="274792"/>
                </a:lnTo>
                <a:lnTo>
                  <a:pt x="3451028" y="261382"/>
                </a:lnTo>
                <a:lnTo>
                  <a:pt x="3479547" y="241272"/>
                </a:lnTo>
                <a:lnTo>
                  <a:pt x="3555603" y="227862"/>
                </a:lnTo>
                <a:lnTo>
                  <a:pt x="3593644" y="214453"/>
                </a:lnTo>
                <a:lnTo>
                  <a:pt x="3593644" y="194342"/>
                </a:lnTo>
                <a:lnTo>
                  <a:pt x="3631659" y="180933"/>
                </a:lnTo>
                <a:lnTo>
                  <a:pt x="3821813" y="167526"/>
                </a:lnTo>
                <a:lnTo>
                  <a:pt x="3831311" y="154116"/>
                </a:lnTo>
                <a:lnTo>
                  <a:pt x="3840833" y="134003"/>
                </a:lnTo>
                <a:lnTo>
                  <a:pt x="3840833" y="120596"/>
                </a:lnTo>
                <a:lnTo>
                  <a:pt x="3907367" y="107187"/>
                </a:lnTo>
                <a:lnTo>
                  <a:pt x="4049982" y="93780"/>
                </a:lnTo>
                <a:lnTo>
                  <a:pt x="4259156" y="73667"/>
                </a:lnTo>
                <a:lnTo>
                  <a:pt x="4572905" y="60257"/>
                </a:lnTo>
                <a:lnTo>
                  <a:pt x="4725018" y="46850"/>
                </a:lnTo>
                <a:lnTo>
                  <a:pt x="4867633" y="33441"/>
                </a:lnTo>
                <a:lnTo>
                  <a:pt x="5409551" y="13331"/>
                </a:lnTo>
                <a:lnTo>
                  <a:pt x="6550448" y="-79"/>
                </a:lnTo>
              </a:path>
            </a:pathLst>
          </a:custGeom>
          <a:noFill/>
          <a:ln w="38100" cap="flat">
            <a:solidFill>
              <a:schemeClr val="accent2"/>
            </a:solidFill>
            <a:prstDash val="solid"/>
            <a:round/>
          </a:ln>
        </p:spPr>
        <p:txBody>
          <a:bodyPr rtlCol="0" anchor="ctr"/>
          <a:lstStyle/>
          <a:p>
            <a:endParaRPr lang="en-US" sz="1200" dirty="0">
              <a:latin typeface="Aptos" panose="020B0004020202020204" pitchFamily="34" charset="0"/>
            </a:endParaRPr>
          </a:p>
        </p:txBody>
      </p:sp>
      <p:sp>
        <p:nvSpPr>
          <p:cNvPr id="91" name="Freeform: Shape 90">
            <a:extLst>
              <a:ext uri="{FF2B5EF4-FFF2-40B4-BE49-F238E27FC236}">
                <a16:creationId xmlns:a16="http://schemas.microsoft.com/office/drawing/2014/main" id="{9218D333-A0BA-E06F-7A3E-C3762FF939BA}"/>
              </a:ext>
            </a:extLst>
          </p:cNvPr>
          <p:cNvSpPr/>
          <p:nvPr/>
        </p:nvSpPr>
        <p:spPr>
          <a:xfrm>
            <a:off x="1976541" y="1368038"/>
            <a:ext cx="4808921" cy="4095713"/>
          </a:xfrm>
          <a:custGeom>
            <a:avLst/>
            <a:gdLst>
              <a:gd name="connsiteX0" fmla="*/ -180 w 5187375"/>
              <a:gd name="connsiteY0" fmla="*/ 4417961 h 4418040"/>
              <a:gd name="connsiteX1" fmla="*/ 132837 w 5187375"/>
              <a:gd name="connsiteY1" fmla="*/ 4404554 h 4418040"/>
              <a:gd name="connsiteX2" fmla="*/ 142335 w 5187375"/>
              <a:gd name="connsiteY2" fmla="*/ 4384432 h 4418040"/>
              <a:gd name="connsiteX3" fmla="*/ 275352 w 5187375"/>
              <a:gd name="connsiteY3" fmla="*/ 4371024 h 4418040"/>
              <a:gd name="connsiteX4" fmla="*/ 322841 w 5187375"/>
              <a:gd name="connsiteY4" fmla="*/ 4357617 h 4418040"/>
              <a:gd name="connsiteX5" fmla="*/ 408345 w 5187375"/>
              <a:gd name="connsiteY5" fmla="*/ 4337520 h 4418040"/>
              <a:gd name="connsiteX6" fmla="*/ 408345 w 5187375"/>
              <a:gd name="connsiteY6" fmla="*/ 4324113 h 4418040"/>
              <a:gd name="connsiteX7" fmla="*/ 417842 w 5187375"/>
              <a:gd name="connsiteY7" fmla="*/ 4310705 h 4418040"/>
              <a:gd name="connsiteX8" fmla="*/ 427340 w 5187375"/>
              <a:gd name="connsiteY8" fmla="*/ 4290583 h 4418040"/>
              <a:gd name="connsiteX9" fmla="*/ 427340 w 5187375"/>
              <a:gd name="connsiteY9" fmla="*/ 4277175 h 4418040"/>
              <a:gd name="connsiteX10" fmla="*/ 436863 w 5187375"/>
              <a:gd name="connsiteY10" fmla="*/ 4263768 h 4418040"/>
              <a:gd name="connsiteX11" fmla="*/ 446360 w 5187375"/>
              <a:gd name="connsiteY11" fmla="*/ 4250362 h 4418040"/>
              <a:gd name="connsiteX12" fmla="*/ 484351 w 5187375"/>
              <a:gd name="connsiteY12" fmla="*/ 4230238 h 4418040"/>
              <a:gd name="connsiteX13" fmla="*/ 522367 w 5187375"/>
              <a:gd name="connsiteY13" fmla="*/ 4216832 h 4418040"/>
              <a:gd name="connsiteX14" fmla="*/ 588875 w 5187375"/>
              <a:gd name="connsiteY14" fmla="*/ 4203425 h 4418040"/>
              <a:gd name="connsiteX15" fmla="*/ 617368 w 5187375"/>
              <a:gd name="connsiteY15" fmla="*/ 4183326 h 4418040"/>
              <a:gd name="connsiteX16" fmla="*/ 636364 w 5187375"/>
              <a:gd name="connsiteY16" fmla="*/ 4169920 h 4418040"/>
              <a:gd name="connsiteX17" fmla="*/ 655359 w 5187375"/>
              <a:gd name="connsiteY17" fmla="*/ 4156488 h 4418040"/>
              <a:gd name="connsiteX18" fmla="*/ 664857 w 5187375"/>
              <a:gd name="connsiteY18" fmla="*/ 4136390 h 4418040"/>
              <a:gd name="connsiteX19" fmla="*/ 683877 w 5187375"/>
              <a:gd name="connsiteY19" fmla="*/ 4122983 h 4418040"/>
              <a:gd name="connsiteX20" fmla="*/ 721868 w 5187375"/>
              <a:gd name="connsiteY20" fmla="*/ 4109575 h 4418040"/>
              <a:gd name="connsiteX21" fmla="*/ 731365 w 5187375"/>
              <a:gd name="connsiteY21" fmla="*/ 4089453 h 4418040"/>
              <a:gd name="connsiteX22" fmla="*/ 759883 w 5187375"/>
              <a:gd name="connsiteY22" fmla="*/ 4076046 h 4418040"/>
              <a:gd name="connsiteX23" fmla="*/ 759883 w 5187375"/>
              <a:gd name="connsiteY23" fmla="*/ 4062638 h 4418040"/>
              <a:gd name="connsiteX24" fmla="*/ 769381 w 5187375"/>
              <a:gd name="connsiteY24" fmla="*/ 4042540 h 4418040"/>
              <a:gd name="connsiteX25" fmla="*/ 797874 w 5187375"/>
              <a:gd name="connsiteY25" fmla="*/ 4029108 h 4418040"/>
              <a:gd name="connsiteX26" fmla="*/ 807372 w 5187375"/>
              <a:gd name="connsiteY26" fmla="*/ 4015702 h 4418040"/>
              <a:gd name="connsiteX27" fmla="*/ 826392 w 5187375"/>
              <a:gd name="connsiteY27" fmla="*/ 4002295 h 4418040"/>
              <a:gd name="connsiteX28" fmla="*/ 835890 w 5187375"/>
              <a:gd name="connsiteY28" fmla="*/ 3982197 h 4418040"/>
              <a:gd name="connsiteX29" fmla="*/ 845387 w 5187375"/>
              <a:gd name="connsiteY29" fmla="*/ 3968790 h 4418040"/>
              <a:gd name="connsiteX30" fmla="*/ 864383 w 5187375"/>
              <a:gd name="connsiteY30" fmla="*/ 3955383 h 4418040"/>
              <a:gd name="connsiteX31" fmla="*/ 883378 w 5187375"/>
              <a:gd name="connsiteY31" fmla="*/ 3935260 h 4418040"/>
              <a:gd name="connsiteX32" fmla="*/ 892876 w 5187375"/>
              <a:gd name="connsiteY32" fmla="*/ 3921853 h 4418040"/>
              <a:gd name="connsiteX33" fmla="*/ 911896 w 5187375"/>
              <a:gd name="connsiteY33" fmla="*/ 3908446 h 4418040"/>
              <a:gd name="connsiteX34" fmla="*/ 921394 w 5187375"/>
              <a:gd name="connsiteY34" fmla="*/ 3888323 h 4418040"/>
              <a:gd name="connsiteX35" fmla="*/ 930891 w 5187375"/>
              <a:gd name="connsiteY35" fmla="*/ 3874916 h 4418040"/>
              <a:gd name="connsiteX36" fmla="*/ 940389 w 5187375"/>
              <a:gd name="connsiteY36" fmla="*/ 3861509 h 4418040"/>
              <a:gd name="connsiteX37" fmla="*/ 940389 w 5187375"/>
              <a:gd name="connsiteY37" fmla="*/ 3841411 h 4418040"/>
              <a:gd name="connsiteX38" fmla="*/ 959384 w 5187375"/>
              <a:gd name="connsiteY38" fmla="*/ 3828004 h 4418040"/>
              <a:gd name="connsiteX39" fmla="*/ 959384 w 5187375"/>
              <a:gd name="connsiteY39" fmla="*/ 3814597 h 4418040"/>
              <a:gd name="connsiteX40" fmla="*/ 968882 w 5187375"/>
              <a:gd name="connsiteY40" fmla="*/ 3794474 h 4418040"/>
              <a:gd name="connsiteX41" fmla="*/ 987902 w 5187375"/>
              <a:gd name="connsiteY41" fmla="*/ 3781067 h 4418040"/>
              <a:gd name="connsiteX42" fmla="*/ 997400 w 5187375"/>
              <a:gd name="connsiteY42" fmla="*/ 3767660 h 4418040"/>
              <a:gd name="connsiteX43" fmla="*/ 997400 w 5187375"/>
              <a:gd name="connsiteY43" fmla="*/ 3754253 h 4418040"/>
              <a:gd name="connsiteX44" fmla="*/ 1006898 w 5187375"/>
              <a:gd name="connsiteY44" fmla="*/ 3734130 h 4418040"/>
              <a:gd name="connsiteX45" fmla="*/ 1016395 w 5187375"/>
              <a:gd name="connsiteY45" fmla="*/ 3720723 h 4418040"/>
              <a:gd name="connsiteX46" fmla="*/ 1044888 w 5187375"/>
              <a:gd name="connsiteY46" fmla="*/ 3707316 h 4418040"/>
              <a:gd name="connsiteX47" fmla="*/ 1082904 w 5187375"/>
              <a:gd name="connsiteY47" fmla="*/ 3687218 h 4418040"/>
              <a:gd name="connsiteX48" fmla="*/ 1082904 w 5187375"/>
              <a:gd name="connsiteY48" fmla="*/ 3673811 h 4418040"/>
              <a:gd name="connsiteX49" fmla="*/ 1101899 w 5187375"/>
              <a:gd name="connsiteY49" fmla="*/ 3660404 h 4418040"/>
              <a:gd name="connsiteX50" fmla="*/ 1111397 w 5187375"/>
              <a:gd name="connsiteY50" fmla="*/ 3640281 h 4418040"/>
              <a:gd name="connsiteX51" fmla="*/ 1111397 w 5187375"/>
              <a:gd name="connsiteY51" fmla="*/ 3626874 h 4418040"/>
              <a:gd name="connsiteX52" fmla="*/ 1120895 w 5187375"/>
              <a:gd name="connsiteY52" fmla="*/ 3613467 h 4418040"/>
              <a:gd name="connsiteX53" fmla="*/ 1130392 w 5187375"/>
              <a:gd name="connsiteY53" fmla="*/ 3593344 h 4418040"/>
              <a:gd name="connsiteX54" fmla="*/ 1130392 w 5187375"/>
              <a:gd name="connsiteY54" fmla="*/ 3579937 h 4418040"/>
              <a:gd name="connsiteX55" fmla="*/ 1139915 w 5187375"/>
              <a:gd name="connsiteY55" fmla="*/ 3566530 h 4418040"/>
              <a:gd name="connsiteX56" fmla="*/ 1149413 w 5187375"/>
              <a:gd name="connsiteY56" fmla="*/ 3553123 h 4418040"/>
              <a:gd name="connsiteX57" fmla="*/ 1149413 w 5187375"/>
              <a:gd name="connsiteY57" fmla="*/ 3533000 h 4418040"/>
              <a:gd name="connsiteX58" fmla="*/ 1158910 w 5187375"/>
              <a:gd name="connsiteY58" fmla="*/ 3519593 h 4418040"/>
              <a:gd name="connsiteX59" fmla="*/ 1168408 w 5187375"/>
              <a:gd name="connsiteY59" fmla="*/ 3506186 h 4418040"/>
              <a:gd name="connsiteX60" fmla="*/ 1168408 w 5187375"/>
              <a:gd name="connsiteY60" fmla="*/ 3486088 h 4418040"/>
              <a:gd name="connsiteX61" fmla="*/ 1168408 w 5187375"/>
              <a:gd name="connsiteY61" fmla="*/ 3472681 h 4418040"/>
              <a:gd name="connsiteX62" fmla="*/ 1177906 w 5187375"/>
              <a:gd name="connsiteY62" fmla="*/ 3459274 h 4418040"/>
              <a:gd name="connsiteX63" fmla="*/ 1177906 w 5187375"/>
              <a:gd name="connsiteY63" fmla="*/ 3439151 h 4418040"/>
              <a:gd name="connsiteX64" fmla="*/ 1187403 w 5187375"/>
              <a:gd name="connsiteY64" fmla="*/ 3425744 h 4418040"/>
              <a:gd name="connsiteX65" fmla="*/ 1196901 w 5187375"/>
              <a:gd name="connsiteY65" fmla="*/ 3412337 h 4418040"/>
              <a:gd name="connsiteX66" fmla="*/ 1196901 w 5187375"/>
              <a:gd name="connsiteY66" fmla="*/ 3392214 h 4418040"/>
              <a:gd name="connsiteX67" fmla="*/ 1196901 w 5187375"/>
              <a:gd name="connsiteY67" fmla="*/ 3378807 h 4418040"/>
              <a:gd name="connsiteX68" fmla="*/ 1215896 w 5187375"/>
              <a:gd name="connsiteY68" fmla="*/ 3365400 h 4418040"/>
              <a:gd name="connsiteX69" fmla="*/ 1215896 w 5187375"/>
              <a:gd name="connsiteY69" fmla="*/ 3345302 h 4418040"/>
              <a:gd name="connsiteX70" fmla="*/ 1215896 w 5187375"/>
              <a:gd name="connsiteY70" fmla="*/ 3331895 h 4418040"/>
              <a:gd name="connsiteX71" fmla="*/ 1215896 w 5187375"/>
              <a:gd name="connsiteY71" fmla="*/ 3318488 h 4418040"/>
              <a:gd name="connsiteX72" fmla="*/ 1225419 w 5187375"/>
              <a:gd name="connsiteY72" fmla="*/ 3305081 h 4418040"/>
              <a:gd name="connsiteX73" fmla="*/ 1234917 w 5187375"/>
              <a:gd name="connsiteY73" fmla="*/ 3284958 h 4418040"/>
              <a:gd name="connsiteX74" fmla="*/ 1253912 w 5187375"/>
              <a:gd name="connsiteY74" fmla="*/ 3271551 h 4418040"/>
              <a:gd name="connsiteX75" fmla="*/ 1272907 w 5187375"/>
              <a:gd name="connsiteY75" fmla="*/ 3258144 h 4418040"/>
              <a:gd name="connsiteX76" fmla="*/ 1310923 w 5187375"/>
              <a:gd name="connsiteY76" fmla="*/ 3238021 h 4418040"/>
              <a:gd name="connsiteX77" fmla="*/ 1320420 w 5187375"/>
              <a:gd name="connsiteY77" fmla="*/ 3224614 h 4418040"/>
              <a:gd name="connsiteX78" fmla="*/ 1320420 w 5187375"/>
              <a:gd name="connsiteY78" fmla="*/ 3211207 h 4418040"/>
              <a:gd name="connsiteX79" fmla="*/ 1320420 w 5187375"/>
              <a:gd name="connsiteY79" fmla="*/ 3191109 h 4418040"/>
              <a:gd name="connsiteX80" fmla="*/ 1329918 w 5187375"/>
              <a:gd name="connsiteY80" fmla="*/ 3177702 h 4418040"/>
              <a:gd name="connsiteX81" fmla="*/ 1329918 w 5187375"/>
              <a:gd name="connsiteY81" fmla="*/ 3164295 h 4418040"/>
              <a:gd name="connsiteX82" fmla="*/ 1339416 w 5187375"/>
              <a:gd name="connsiteY82" fmla="*/ 3144172 h 4418040"/>
              <a:gd name="connsiteX83" fmla="*/ 1339416 w 5187375"/>
              <a:gd name="connsiteY83" fmla="*/ 3130765 h 4418040"/>
              <a:gd name="connsiteX84" fmla="*/ 1348913 w 5187375"/>
              <a:gd name="connsiteY84" fmla="*/ 3117358 h 4418040"/>
              <a:gd name="connsiteX85" fmla="*/ 1348913 w 5187375"/>
              <a:gd name="connsiteY85" fmla="*/ 3097235 h 4418040"/>
              <a:gd name="connsiteX86" fmla="*/ 1348913 w 5187375"/>
              <a:gd name="connsiteY86" fmla="*/ 3083828 h 4418040"/>
              <a:gd name="connsiteX87" fmla="*/ 1367909 w 5187375"/>
              <a:gd name="connsiteY87" fmla="*/ 3070421 h 4418040"/>
              <a:gd name="connsiteX88" fmla="*/ 1367909 w 5187375"/>
              <a:gd name="connsiteY88" fmla="*/ 3057015 h 4418040"/>
              <a:gd name="connsiteX89" fmla="*/ 1377431 w 5187375"/>
              <a:gd name="connsiteY89" fmla="*/ 3036917 h 4418040"/>
              <a:gd name="connsiteX90" fmla="*/ 1386929 w 5187375"/>
              <a:gd name="connsiteY90" fmla="*/ 3023485 h 4418040"/>
              <a:gd name="connsiteX91" fmla="*/ 1396427 w 5187375"/>
              <a:gd name="connsiteY91" fmla="*/ 3010077 h 4418040"/>
              <a:gd name="connsiteX92" fmla="*/ 1434417 w 5187375"/>
              <a:gd name="connsiteY92" fmla="*/ 2989980 h 4418040"/>
              <a:gd name="connsiteX93" fmla="*/ 1434417 w 5187375"/>
              <a:gd name="connsiteY93" fmla="*/ 2976572 h 4418040"/>
              <a:gd name="connsiteX94" fmla="*/ 1434417 w 5187375"/>
              <a:gd name="connsiteY94" fmla="*/ 2963165 h 4418040"/>
              <a:gd name="connsiteX95" fmla="*/ 1453438 w 5187375"/>
              <a:gd name="connsiteY95" fmla="*/ 2943042 h 4418040"/>
              <a:gd name="connsiteX96" fmla="*/ 1453438 w 5187375"/>
              <a:gd name="connsiteY96" fmla="*/ 2929635 h 4418040"/>
              <a:gd name="connsiteX97" fmla="*/ 1453438 w 5187375"/>
              <a:gd name="connsiteY97" fmla="*/ 2916229 h 4418040"/>
              <a:gd name="connsiteX98" fmla="*/ 1462935 w 5187375"/>
              <a:gd name="connsiteY98" fmla="*/ 2896105 h 4418040"/>
              <a:gd name="connsiteX99" fmla="*/ 1462935 w 5187375"/>
              <a:gd name="connsiteY99" fmla="*/ 2882699 h 4418040"/>
              <a:gd name="connsiteX100" fmla="*/ 1472433 w 5187375"/>
              <a:gd name="connsiteY100" fmla="*/ 2869292 h 4418040"/>
              <a:gd name="connsiteX101" fmla="*/ 1481931 w 5187375"/>
              <a:gd name="connsiteY101" fmla="*/ 2849194 h 4418040"/>
              <a:gd name="connsiteX102" fmla="*/ 1481931 w 5187375"/>
              <a:gd name="connsiteY102" fmla="*/ 2835787 h 4418040"/>
              <a:gd name="connsiteX103" fmla="*/ 1481931 w 5187375"/>
              <a:gd name="connsiteY103" fmla="*/ 2822380 h 4418040"/>
              <a:gd name="connsiteX104" fmla="*/ 1500926 w 5187375"/>
              <a:gd name="connsiteY104" fmla="*/ 2808973 h 4418040"/>
              <a:gd name="connsiteX105" fmla="*/ 1519921 w 5187375"/>
              <a:gd name="connsiteY105" fmla="*/ 2788850 h 4418040"/>
              <a:gd name="connsiteX106" fmla="*/ 1529419 w 5187375"/>
              <a:gd name="connsiteY106" fmla="*/ 2775443 h 4418040"/>
              <a:gd name="connsiteX107" fmla="*/ 1529419 w 5187375"/>
              <a:gd name="connsiteY107" fmla="*/ 2762036 h 4418040"/>
              <a:gd name="connsiteX108" fmla="*/ 1529419 w 5187375"/>
              <a:gd name="connsiteY108" fmla="*/ 2741913 h 4418040"/>
              <a:gd name="connsiteX109" fmla="*/ 1529419 w 5187375"/>
              <a:gd name="connsiteY109" fmla="*/ 2728506 h 4418040"/>
              <a:gd name="connsiteX110" fmla="*/ 1538942 w 5187375"/>
              <a:gd name="connsiteY110" fmla="*/ 2715099 h 4418040"/>
              <a:gd name="connsiteX111" fmla="*/ 1538942 w 5187375"/>
              <a:gd name="connsiteY111" fmla="*/ 2695001 h 4418040"/>
              <a:gd name="connsiteX112" fmla="*/ 1538942 w 5187375"/>
              <a:gd name="connsiteY112" fmla="*/ 2681594 h 4418040"/>
              <a:gd name="connsiteX113" fmla="*/ 1557937 w 5187375"/>
              <a:gd name="connsiteY113" fmla="*/ 2668187 h 4418040"/>
              <a:gd name="connsiteX114" fmla="*/ 1557937 w 5187375"/>
              <a:gd name="connsiteY114" fmla="*/ 2648064 h 4418040"/>
              <a:gd name="connsiteX115" fmla="*/ 1567435 w 5187375"/>
              <a:gd name="connsiteY115" fmla="*/ 2634657 h 4418040"/>
              <a:gd name="connsiteX116" fmla="*/ 1567435 w 5187375"/>
              <a:gd name="connsiteY116" fmla="*/ 2621250 h 4418040"/>
              <a:gd name="connsiteX117" fmla="*/ 1576932 w 5187375"/>
              <a:gd name="connsiteY117" fmla="*/ 2601127 h 4418040"/>
              <a:gd name="connsiteX118" fmla="*/ 1576932 w 5187375"/>
              <a:gd name="connsiteY118" fmla="*/ 2587720 h 4418040"/>
              <a:gd name="connsiteX119" fmla="*/ 1576932 w 5187375"/>
              <a:gd name="connsiteY119" fmla="*/ 2574313 h 4418040"/>
              <a:gd name="connsiteX120" fmla="*/ 1586430 w 5187375"/>
              <a:gd name="connsiteY120" fmla="*/ 2560906 h 4418040"/>
              <a:gd name="connsiteX121" fmla="*/ 1586430 w 5187375"/>
              <a:gd name="connsiteY121" fmla="*/ 2540808 h 4418040"/>
              <a:gd name="connsiteX122" fmla="*/ 1586430 w 5187375"/>
              <a:gd name="connsiteY122" fmla="*/ 2527401 h 4418040"/>
              <a:gd name="connsiteX123" fmla="*/ 1605425 w 5187375"/>
              <a:gd name="connsiteY123" fmla="*/ 2513969 h 4418040"/>
              <a:gd name="connsiteX124" fmla="*/ 1605425 w 5187375"/>
              <a:gd name="connsiteY124" fmla="*/ 2493871 h 4418040"/>
              <a:gd name="connsiteX125" fmla="*/ 1614948 w 5187375"/>
              <a:gd name="connsiteY125" fmla="*/ 2480464 h 4418040"/>
              <a:gd name="connsiteX126" fmla="*/ 1624446 w 5187375"/>
              <a:gd name="connsiteY126" fmla="*/ 2467057 h 4418040"/>
              <a:gd name="connsiteX127" fmla="*/ 1633943 w 5187375"/>
              <a:gd name="connsiteY127" fmla="*/ 2446934 h 4418040"/>
              <a:gd name="connsiteX128" fmla="*/ 1643441 w 5187375"/>
              <a:gd name="connsiteY128" fmla="*/ 2433527 h 4418040"/>
              <a:gd name="connsiteX129" fmla="*/ 1652939 w 5187375"/>
              <a:gd name="connsiteY129" fmla="*/ 2420120 h 4418040"/>
              <a:gd name="connsiteX130" fmla="*/ 1662436 w 5187375"/>
              <a:gd name="connsiteY130" fmla="*/ 2400022 h 4418040"/>
              <a:gd name="connsiteX131" fmla="*/ 1662436 w 5187375"/>
              <a:gd name="connsiteY131" fmla="*/ 2386590 h 4418040"/>
              <a:gd name="connsiteX132" fmla="*/ 1671934 w 5187375"/>
              <a:gd name="connsiteY132" fmla="*/ 2373183 h 4418040"/>
              <a:gd name="connsiteX133" fmla="*/ 1681432 w 5187375"/>
              <a:gd name="connsiteY133" fmla="*/ 2353085 h 4418040"/>
              <a:gd name="connsiteX134" fmla="*/ 1690954 w 5187375"/>
              <a:gd name="connsiteY134" fmla="*/ 2339678 h 4418040"/>
              <a:gd name="connsiteX135" fmla="*/ 1700452 w 5187375"/>
              <a:gd name="connsiteY135" fmla="*/ 2326271 h 4418040"/>
              <a:gd name="connsiteX136" fmla="*/ 1700452 w 5187375"/>
              <a:gd name="connsiteY136" fmla="*/ 2312864 h 4418040"/>
              <a:gd name="connsiteX137" fmla="*/ 1709950 w 5187375"/>
              <a:gd name="connsiteY137" fmla="*/ 2292741 h 4418040"/>
              <a:gd name="connsiteX138" fmla="*/ 1709950 w 5187375"/>
              <a:gd name="connsiteY138" fmla="*/ 2279334 h 4418040"/>
              <a:gd name="connsiteX139" fmla="*/ 1719447 w 5187375"/>
              <a:gd name="connsiteY139" fmla="*/ 2265927 h 4418040"/>
              <a:gd name="connsiteX140" fmla="*/ 1719447 w 5187375"/>
              <a:gd name="connsiteY140" fmla="*/ 2245804 h 4418040"/>
              <a:gd name="connsiteX141" fmla="*/ 1719447 w 5187375"/>
              <a:gd name="connsiteY141" fmla="*/ 2232397 h 4418040"/>
              <a:gd name="connsiteX142" fmla="*/ 1728945 w 5187375"/>
              <a:gd name="connsiteY142" fmla="*/ 2218990 h 4418040"/>
              <a:gd name="connsiteX143" fmla="*/ 1728945 w 5187375"/>
              <a:gd name="connsiteY143" fmla="*/ 2198892 h 4418040"/>
              <a:gd name="connsiteX144" fmla="*/ 1728945 w 5187375"/>
              <a:gd name="connsiteY144" fmla="*/ 2185485 h 4418040"/>
              <a:gd name="connsiteX145" fmla="*/ 1738443 w 5187375"/>
              <a:gd name="connsiteY145" fmla="*/ 2172078 h 4418040"/>
              <a:gd name="connsiteX146" fmla="*/ 1738443 w 5187375"/>
              <a:gd name="connsiteY146" fmla="*/ 2151955 h 4418040"/>
              <a:gd name="connsiteX147" fmla="*/ 1757438 w 5187375"/>
              <a:gd name="connsiteY147" fmla="*/ 2138548 h 4418040"/>
              <a:gd name="connsiteX148" fmla="*/ 1766936 w 5187375"/>
              <a:gd name="connsiteY148" fmla="*/ 2125141 h 4418040"/>
              <a:gd name="connsiteX149" fmla="*/ 1766936 w 5187375"/>
              <a:gd name="connsiteY149" fmla="*/ 2105018 h 4418040"/>
              <a:gd name="connsiteX150" fmla="*/ 1776458 w 5187375"/>
              <a:gd name="connsiteY150" fmla="*/ 2091611 h 4418040"/>
              <a:gd name="connsiteX151" fmla="*/ 1785956 w 5187375"/>
              <a:gd name="connsiteY151" fmla="*/ 2078204 h 4418040"/>
              <a:gd name="connsiteX152" fmla="*/ 1795454 w 5187375"/>
              <a:gd name="connsiteY152" fmla="*/ 2064797 h 4418040"/>
              <a:gd name="connsiteX153" fmla="*/ 1804951 w 5187375"/>
              <a:gd name="connsiteY153" fmla="*/ 2044699 h 4418040"/>
              <a:gd name="connsiteX154" fmla="*/ 1814449 w 5187375"/>
              <a:gd name="connsiteY154" fmla="*/ 2031292 h 4418040"/>
              <a:gd name="connsiteX155" fmla="*/ 1823947 w 5187375"/>
              <a:gd name="connsiteY155" fmla="*/ 2017860 h 4418040"/>
              <a:gd name="connsiteX156" fmla="*/ 1833444 w 5187375"/>
              <a:gd name="connsiteY156" fmla="*/ 1997762 h 4418040"/>
              <a:gd name="connsiteX157" fmla="*/ 1833444 w 5187375"/>
              <a:gd name="connsiteY157" fmla="*/ 1984355 h 4418040"/>
              <a:gd name="connsiteX158" fmla="*/ 1833444 w 5187375"/>
              <a:gd name="connsiteY158" fmla="*/ 1970948 h 4418040"/>
              <a:gd name="connsiteX159" fmla="*/ 1833444 w 5187375"/>
              <a:gd name="connsiteY159" fmla="*/ 1950825 h 4418040"/>
              <a:gd name="connsiteX160" fmla="*/ 1833444 w 5187375"/>
              <a:gd name="connsiteY160" fmla="*/ 1937418 h 4418040"/>
              <a:gd name="connsiteX161" fmla="*/ 1852465 w 5187375"/>
              <a:gd name="connsiteY161" fmla="*/ 1924011 h 4418040"/>
              <a:gd name="connsiteX162" fmla="*/ 1852465 w 5187375"/>
              <a:gd name="connsiteY162" fmla="*/ 1903914 h 4418040"/>
              <a:gd name="connsiteX163" fmla="*/ 1852465 w 5187375"/>
              <a:gd name="connsiteY163" fmla="*/ 1890481 h 4418040"/>
              <a:gd name="connsiteX164" fmla="*/ 1871460 w 5187375"/>
              <a:gd name="connsiteY164" fmla="*/ 1877074 h 4418040"/>
              <a:gd name="connsiteX165" fmla="*/ 1871460 w 5187375"/>
              <a:gd name="connsiteY165" fmla="*/ 1856977 h 4418040"/>
              <a:gd name="connsiteX166" fmla="*/ 1890455 w 5187375"/>
              <a:gd name="connsiteY166" fmla="*/ 1843569 h 4418040"/>
              <a:gd name="connsiteX167" fmla="*/ 1890455 w 5187375"/>
              <a:gd name="connsiteY167" fmla="*/ 1830162 h 4418040"/>
              <a:gd name="connsiteX168" fmla="*/ 1890455 w 5187375"/>
              <a:gd name="connsiteY168" fmla="*/ 1816755 h 4418040"/>
              <a:gd name="connsiteX169" fmla="*/ 1899953 w 5187375"/>
              <a:gd name="connsiteY169" fmla="*/ 1796632 h 4418040"/>
              <a:gd name="connsiteX170" fmla="*/ 1918948 w 5187375"/>
              <a:gd name="connsiteY170" fmla="*/ 1783225 h 4418040"/>
              <a:gd name="connsiteX171" fmla="*/ 1918948 w 5187375"/>
              <a:gd name="connsiteY171" fmla="*/ 1769819 h 4418040"/>
              <a:gd name="connsiteX172" fmla="*/ 1918948 w 5187375"/>
              <a:gd name="connsiteY172" fmla="*/ 1749695 h 4418040"/>
              <a:gd name="connsiteX173" fmla="*/ 1928471 w 5187375"/>
              <a:gd name="connsiteY173" fmla="*/ 1736289 h 4418040"/>
              <a:gd name="connsiteX174" fmla="*/ 1928471 w 5187375"/>
              <a:gd name="connsiteY174" fmla="*/ 1722881 h 4418040"/>
              <a:gd name="connsiteX175" fmla="*/ 1947466 w 5187375"/>
              <a:gd name="connsiteY175" fmla="*/ 1702776 h 4418040"/>
              <a:gd name="connsiteX176" fmla="*/ 1947466 w 5187375"/>
              <a:gd name="connsiteY176" fmla="*/ 1689369 h 4418040"/>
              <a:gd name="connsiteX177" fmla="*/ 1947466 w 5187375"/>
              <a:gd name="connsiteY177" fmla="*/ 1675960 h 4418040"/>
              <a:gd name="connsiteX178" fmla="*/ 1956964 w 5187375"/>
              <a:gd name="connsiteY178" fmla="*/ 1655849 h 4418040"/>
              <a:gd name="connsiteX179" fmla="*/ 1956964 w 5187375"/>
              <a:gd name="connsiteY179" fmla="*/ 1642440 h 4418040"/>
              <a:gd name="connsiteX180" fmla="*/ 1966462 w 5187375"/>
              <a:gd name="connsiteY180" fmla="*/ 1629033 h 4418040"/>
              <a:gd name="connsiteX181" fmla="*/ 1985457 w 5187375"/>
              <a:gd name="connsiteY181" fmla="*/ 1615623 h 4418040"/>
              <a:gd name="connsiteX182" fmla="*/ 1994955 w 5187375"/>
              <a:gd name="connsiteY182" fmla="*/ 1595510 h 4418040"/>
              <a:gd name="connsiteX183" fmla="*/ 2042468 w 5187375"/>
              <a:gd name="connsiteY183" fmla="*/ 1582103 h 4418040"/>
              <a:gd name="connsiteX184" fmla="*/ 2042468 w 5187375"/>
              <a:gd name="connsiteY184" fmla="*/ 1568694 h 4418040"/>
              <a:gd name="connsiteX185" fmla="*/ 2051966 w 5187375"/>
              <a:gd name="connsiteY185" fmla="*/ 1548581 h 4418040"/>
              <a:gd name="connsiteX186" fmla="*/ 2051966 w 5187375"/>
              <a:gd name="connsiteY186" fmla="*/ 1535174 h 4418040"/>
              <a:gd name="connsiteX187" fmla="*/ 2051966 w 5187375"/>
              <a:gd name="connsiteY187" fmla="*/ 1521764 h 4418040"/>
              <a:gd name="connsiteX188" fmla="*/ 2070961 w 5187375"/>
              <a:gd name="connsiteY188" fmla="*/ 1501654 h 4418040"/>
              <a:gd name="connsiteX189" fmla="*/ 2070961 w 5187375"/>
              <a:gd name="connsiteY189" fmla="*/ 1488244 h 4418040"/>
              <a:gd name="connsiteX190" fmla="*/ 2070961 w 5187375"/>
              <a:gd name="connsiteY190" fmla="*/ 1474835 h 4418040"/>
              <a:gd name="connsiteX191" fmla="*/ 2080459 w 5187375"/>
              <a:gd name="connsiteY191" fmla="*/ 1454724 h 4418040"/>
              <a:gd name="connsiteX192" fmla="*/ 2089981 w 5187375"/>
              <a:gd name="connsiteY192" fmla="*/ 1441315 h 4418040"/>
              <a:gd name="connsiteX193" fmla="*/ 2089981 w 5187375"/>
              <a:gd name="connsiteY193" fmla="*/ 1427908 h 4418040"/>
              <a:gd name="connsiteX194" fmla="*/ 2099479 w 5187375"/>
              <a:gd name="connsiteY194" fmla="*/ 1407795 h 4418040"/>
              <a:gd name="connsiteX195" fmla="*/ 2118474 w 5187375"/>
              <a:gd name="connsiteY195" fmla="*/ 1394385 h 4418040"/>
              <a:gd name="connsiteX196" fmla="*/ 2118474 w 5187375"/>
              <a:gd name="connsiteY196" fmla="*/ 1380978 h 4418040"/>
              <a:gd name="connsiteX197" fmla="*/ 2127972 w 5187375"/>
              <a:gd name="connsiteY197" fmla="*/ 1367569 h 4418040"/>
              <a:gd name="connsiteX198" fmla="*/ 2127972 w 5187375"/>
              <a:gd name="connsiteY198" fmla="*/ 1347456 h 4418040"/>
              <a:gd name="connsiteX199" fmla="*/ 2127972 w 5187375"/>
              <a:gd name="connsiteY199" fmla="*/ 1334049 h 4418040"/>
              <a:gd name="connsiteX200" fmla="*/ 2156465 w 5187375"/>
              <a:gd name="connsiteY200" fmla="*/ 1320639 h 4418040"/>
              <a:gd name="connsiteX201" fmla="*/ 2184983 w 5187375"/>
              <a:gd name="connsiteY201" fmla="*/ 1300529 h 4418040"/>
              <a:gd name="connsiteX202" fmla="*/ 2203979 w 5187375"/>
              <a:gd name="connsiteY202" fmla="*/ 1287119 h 4418040"/>
              <a:gd name="connsiteX203" fmla="*/ 2203979 w 5187375"/>
              <a:gd name="connsiteY203" fmla="*/ 1273710 h 4418040"/>
              <a:gd name="connsiteX204" fmla="*/ 2203979 w 5187375"/>
              <a:gd name="connsiteY204" fmla="*/ 1253600 h 4418040"/>
              <a:gd name="connsiteX205" fmla="*/ 2213476 w 5187375"/>
              <a:gd name="connsiteY205" fmla="*/ 1240190 h 4418040"/>
              <a:gd name="connsiteX206" fmla="*/ 2213476 w 5187375"/>
              <a:gd name="connsiteY206" fmla="*/ 1226783 h 4418040"/>
              <a:gd name="connsiteX207" fmla="*/ 2213476 w 5187375"/>
              <a:gd name="connsiteY207" fmla="*/ 1206670 h 4418040"/>
              <a:gd name="connsiteX208" fmla="*/ 2213476 w 5187375"/>
              <a:gd name="connsiteY208" fmla="*/ 1193261 h 4418040"/>
              <a:gd name="connsiteX209" fmla="*/ 2232472 w 5187375"/>
              <a:gd name="connsiteY209" fmla="*/ 1179853 h 4418040"/>
              <a:gd name="connsiteX210" fmla="*/ 2232472 w 5187375"/>
              <a:gd name="connsiteY210" fmla="*/ 1159741 h 4418040"/>
              <a:gd name="connsiteX211" fmla="*/ 2232472 w 5187375"/>
              <a:gd name="connsiteY211" fmla="*/ 1146331 h 4418040"/>
              <a:gd name="connsiteX212" fmla="*/ 2241994 w 5187375"/>
              <a:gd name="connsiteY212" fmla="*/ 1132924 h 4418040"/>
              <a:gd name="connsiteX213" fmla="*/ 2241994 w 5187375"/>
              <a:gd name="connsiteY213" fmla="*/ 1119515 h 4418040"/>
              <a:gd name="connsiteX214" fmla="*/ 2260990 w 5187375"/>
              <a:gd name="connsiteY214" fmla="*/ 1099404 h 4418040"/>
              <a:gd name="connsiteX215" fmla="*/ 2270487 w 5187375"/>
              <a:gd name="connsiteY215" fmla="*/ 1085995 h 4418040"/>
              <a:gd name="connsiteX216" fmla="*/ 2308478 w 5187375"/>
              <a:gd name="connsiteY216" fmla="*/ 1072585 h 4418040"/>
              <a:gd name="connsiteX217" fmla="*/ 2327498 w 5187375"/>
              <a:gd name="connsiteY217" fmla="*/ 1052475 h 4418040"/>
              <a:gd name="connsiteX218" fmla="*/ 2336996 w 5187375"/>
              <a:gd name="connsiteY218" fmla="*/ 1039065 h 4418040"/>
              <a:gd name="connsiteX219" fmla="*/ 2346494 w 5187375"/>
              <a:gd name="connsiteY219" fmla="*/ 1025658 h 4418040"/>
              <a:gd name="connsiteX220" fmla="*/ 2346494 w 5187375"/>
              <a:gd name="connsiteY220" fmla="*/ 1005545 h 4418040"/>
              <a:gd name="connsiteX221" fmla="*/ 2365489 w 5187375"/>
              <a:gd name="connsiteY221" fmla="*/ 992136 h 4418040"/>
              <a:gd name="connsiteX222" fmla="*/ 2384484 w 5187375"/>
              <a:gd name="connsiteY222" fmla="*/ 978729 h 4418040"/>
              <a:gd name="connsiteX223" fmla="*/ 2384484 w 5187375"/>
              <a:gd name="connsiteY223" fmla="*/ 958616 h 4418040"/>
              <a:gd name="connsiteX224" fmla="*/ 2393982 w 5187375"/>
              <a:gd name="connsiteY224" fmla="*/ 945206 h 4418040"/>
              <a:gd name="connsiteX225" fmla="*/ 2403505 w 5187375"/>
              <a:gd name="connsiteY225" fmla="*/ 931799 h 4418040"/>
              <a:gd name="connsiteX226" fmla="*/ 2422500 w 5187375"/>
              <a:gd name="connsiteY226" fmla="*/ 911686 h 4418040"/>
              <a:gd name="connsiteX227" fmla="*/ 2441495 w 5187375"/>
              <a:gd name="connsiteY227" fmla="*/ 898279 h 4418040"/>
              <a:gd name="connsiteX228" fmla="*/ 2450993 w 5187375"/>
              <a:gd name="connsiteY228" fmla="*/ 884870 h 4418040"/>
              <a:gd name="connsiteX229" fmla="*/ 2460491 w 5187375"/>
              <a:gd name="connsiteY229" fmla="*/ 871463 h 4418040"/>
              <a:gd name="connsiteX230" fmla="*/ 2460491 w 5187375"/>
              <a:gd name="connsiteY230" fmla="*/ 851350 h 4418040"/>
              <a:gd name="connsiteX231" fmla="*/ 2460491 w 5187375"/>
              <a:gd name="connsiteY231" fmla="*/ 837940 h 4418040"/>
              <a:gd name="connsiteX232" fmla="*/ 2469988 w 5187375"/>
              <a:gd name="connsiteY232" fmla="*/ 824533 h 4418040"/>
              <a:gd name="connsiteX233" fmla="*/ 2508004 w 5187375"/>
              <a:gd name="connsiteY233" fmla="*/ 804420 h 4418040"/>
              <a:gd name="connsiteX234" fmla="*/ 2508004 w 5187375"/>
              <a:gd name="connsiteY234" fmla="*/ 791011 h 4418040"/>
              <a:gd name="connsiteX235" fmla="*/ 2536497 w 5187375"/>
              <a:gd name="connsiteY235" fmla="*/ 777604 h 4418040"/>
              <a:gd name="connsiteX236" fmla="*/ 2555517 w 5187375"/>
              <a:gd name="connsiteY236" fmla="*/ 757491 h 4418040"/>
              <a:gd name="connsiteX237" fmla="*/ 2584010 w 5187375"/>
              <a:gd name="connsiteY237" fmla="*/ 744081 h 4418040"/>
              <a:gd name="connsiteX238" fmla="*/ 2584010 w 5187375"/>
              <a:gd name="connsiteY238" fmla="*/ 730674 h 4418040"/>
              <a:gd name="connsiteX239" fmla="*/ 2593508 w 5187375"/>
              <a:gd name="connsiteY239" fmla="*/ 710561 h 4418040"/>
              <a:gd name="connsiteX240" fmla="*/ 2641021 w 5187375"/>
              <a:gd name="connsiteY240" fmla="*/ 697154 h 4418040"/>
              <a:gd name="connsiteX241" fmla="*/ 2650519 w 5187375"/>
              <a:gd name="connsiteY241" fmla="*/ 683745 h 4418040"/>
              <a:gd name="connsiteX242" fmla="*/ 2660016 w 5187375"/>
              <a:gd name="connsiteY242" fmla="*/ 663632 h 4418040"/>
              <a:gd name="connsiteX243" fmla="*/ 2688509 w 5187375"/>
              <a:gd name="connsiteY243" fmla="*/ 650225 h 4418040"/>
              <a:gd name="connsiteX244" fmla="*/ 2688509 w 5187375"/>
              <a:gd name="connsiteY244" fmla="*/ 636816 h 4418040"/>
              <a:gd name="connsiteX245" fmla="*/ 2717028 w 5187375"/>
              <a:gd name="connsiteY245" fmla="*/ 623408 h 4418040"/>
              <a:gd name="connsiteX246" fmla="*/ 2726525 w 5187375"/>
              <a:gd name="connsiteY246" fmla="*/ 603295 h 4418040"/>
              <a:gd name="connsiteX247" fmla="*/ 2745520 w 5187375"/>
              <a:gd name="connsiteY247" fmla="*/ 589886 h 4418040"/>
              <a:gd name="connsiteX248" fmla="*/ 2755018 w 5187375"/>
              <a:gd name="connsiteY248" fmla="*/ 576479 h 4418040"/>
              <a:gd name="connsiteX249" fmla="*/ 2764516 w 5187375"/>
              <a:gd name="connsiteY249" fmla="*/ 556366 h 4418040"/>
              <a:gd name="connsiteX250" fmla="*/ 2793034 w 5187375"/>
              <a:gd name="connsiteY250" fmla="*/ 542959 h 4418040"/>
              <a:gd name="connsiteX251" fmla="*/ 2812029 w 5187375"/>
              <a:gd name="connsiteY251" fmla="*/ 529550 h 4418040"/>
              <a:gd name="connsiteX252" fmla="*/ 2821527 w 5187375"/>
              <a:gd name="connsiteY252" fmla="*/ 509437 h 4418040"/>
              <a:gd name="connsiteX253" fmla="*/ 2821527 w 5187375"/>
              <a:gd name="connsiteY253" fmla="*/ 496030 h 4418040"/>
              <a:gd name="connsiteX254" fmla="*/ 2850020 w 5187375"/>
              <a:gd name="connsiteY254" fmla="*/ 482620 h 4418040"/>
              <a:gd name="connsiteX255" fmla="*/ 2859517 w 5187375"/>
              <a:gd name="connsiteY255" fmla="*/ 462507 h 4418040"/>
              <a:gd name="connsiteX256" fmla="*/ 2859517 w 5187375"/>
              <a:gd name="connsiteY256" fmla="*/ 449100 h 4418040"/>
              <a:gd name="connsiteX257" fmla="*/ 2907031 w 5187375"/>
              <a:gd name="connsiteY257" fmla="*/ 435691 h 4418040"/>
              <a:gd name="connsiteX258" fmla="*/ 2907031 w 5187375"/>
              <a:gd name="connsiteY258" fmla="*/ 415578 h 4418040"/>
              <a:gd name="connsiteX259" fmla="*/ 2964042 w 5187375"/>
              <a:gd name="connsiteY259" fmla="*/ 402171 h 4418040"/>
              <a:gd name="connsiteX260" fmla="*/ 2964042 w 5187375"/>
              <a:gd name="connsiteY260" fmla="*/ 388761 h 4418040"/>
              <a:gd name="connsiteX261" fmla="*/ 2973539 w 5187375"/>
              <a:gd name="connsiteY261" fmla="*/ 375354 h 4418040"/>
              <a:gd name="connsiteX262" fmla="*/ 2983037 w 5187375"/>
              <a:gd name="connsiteY262" fmla="*/ 355241 h 4418040"/>
              <a:gd name="connsiteX263" fmla="*/ 3011530 w 5187375"/>
              <a:gd name="connsiteY263" fmla="*/ 341834 h 4418040"/>
              <a:gd name="connsiteX264" fmla="*/ 3021028 w 5187375"/>
              <a:gd name="connsiteY264" fmla="*/ 328425 h 4418040"/>
              <a:gd name="connsiteX265" fmla="*/ 3030550 w 5187375"/>
              <a:gd name="connsiteY265" fmla="*/ 308312 h 4418040"/>
              <a:gd name="connsiteX266" fmla="*/ 3059043 w 5187375"/>
              <a:gd name="connsiteY266" fmla="*/ 294905 h 4418040"/>
              <a:gd name="connsiteX267" fmla="*/ 3059043 w 5187375"/>
              <a:gd name="connsiteY267" fmla="*/ 281495 h 4418040"/>
              <a:gd name="connsiteX268" fmla="*/ 3078039 w 5187375"/>
              <a:gd name="connsiteY268" fmla="*/ 261382 h 4418040"/>
              <a:gd name="connsiteX269" fmla="*/ 3144547 w 5187375"/>
              <a:gd name="connsiteY269" fmla="*/ 247975 h 4418040"/>
              <a:gd name="connsiteX270" fmla="*/ 3192061 w 5187375"/>
              <a:gd name="connsiteY270" fmla="*/ 234566 h 4418040"/>
              <a:gd name="connsiteX271" fmla="*/ 3192061 w 5187375"/>
              <a:gd name="connsiteY271" fmla="*/ 214453 h 4418040"/>
              <a:gd name="connsiteX272" fmla="*/ 3192061 w 5187375"/>
              <a:gd name="connsiteY272" fmla="*/ 201046 h 4418040"/>
              <a:gd name="connsiteX273" fmla="*/ 3211056 w 5187375"/>
              <a:gd name="connsiteY273" fmla="*/ 187636 h 4418040"/>
              <a:gd name="connsiteX274" fmla="*/ 3363069 w 5187375"/>
              <a:gd name="connsiteY274" fmla="*/ 167526 h 4418040"/>
              <a:gd name="connsiteX275" fmla="*/ 3391562 w 5187375"/>
              <a:gd name="connsiteY275" fmla="*/ 154116 h 4418040"/>
              <a:gd name="connsiteX276" fmla="*/ 3477066 w 5187375"/>
              <a:gd name="connsiteY276" fmla="*/ 140709 h 4418040"/>
              <a:gd name="connsiteX277" fmla="*/ 3505584 w 5187375"/>
              <a:gd name="connsiteY277" fmla="*/ 127300 h 4418040"/>
              <a:gd name="connsiteX278" fmla="*/ 3648074 w 5187375"/>
              <a:gd name="connsiteY278" fmla="*/ 107187 h 4418040"/>
              <a:gd name="connsiteX279" fmla="*/ 3771593 w 5187375"/>
              <a:gd name="connsiteY279" fmla="*/ 93780 h 4418040"/>
              <a:gd name="connsiteX280" fmla="*/ 3904610 w 5187375"/>
              <a:gd name="connsiteY280" fmla="*/ 80370 h 4418040"/>
              <a:gd name="connsiteX281" fmla="*/ 3961596 w 5187375"/>
              <a:gd name="connsiteY281" fmla="*/ 60257 h 4418040"/>
              <a:gd name="connsiteX282" fmla="*/ 3990115 w 5187375"/>
              <a:gd name="connsiteY282" fmla="*/ 46850 h 4418040"/>
              <a:gd name="connsiteX283" fmla="*/ 4009110 w 5187375"/>
              <a:gd name="connsiteY283" fmla="*/ 33441 h 4418040"/>
              <a:gd name="connsiteX284" fmla="*/ 4170620 w 5187375"/>
              <a:gd name="connsiteY284" fmla="*/ 13331 h 4418040"/>
              <a:gd name="connsiteX285" fmla="*/ 5187195 w 5187375"/>
              <a:gd name="connsiteY285" fmla="*/ -79 h 441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5187375" h="4418040">
                <a:moveTo>
                  <a:pt x="-180" y="4417961"/>
                </a:moveTo>
                <a:lnTo>
                  <a:pt x="132837" y="4404554"/>
                </a:lnTo>
                <a:lnTo>
                  <a:pt x="142335" y="4384432"/>
                </a:lnTo>
                <a:lnTo>
                  <a:pt x="275352" y="4371024"/>
                </a:lnTo>
                <a:lnTo>
                  <a:pt x="322841" y="4357617"/>
                </a:lnTo>
                <a:lnTo>
                  <a:pt x="408345" y="4337520"/>
                </a:lnTo>
                <a:lnTo>
                  <a:pt x="408345" y="4324113"/>
                </a:lnTo>
                <a:lnTo>
                  <a:pt x="417842" y="4310705"/>
                </a:lnTo>
                <a:lnTo>
                  <a:pt x="427340" y="4290583"/>
                </a:lnTo>
                <a:lnTo>
                  <a:pt x="427340" y="4277175"/>
                </a:lnTo>
                <a:lnTo>
                  <a:pt x="436863" y="4263768"/>
                </a:lnTo>
                <a:lnTo>
                  <a:pt x="446360" y="4250362"/>
                </a:lnTo>
                <a:lnTo>
                  <a:pt x="484351" y="4230238"/>
                </a:lnTo>
                <a:lnTo>
                  <a:pt x="522367" y="4216832"/>
                </a:lnTo>
                <a:lnTo>
                  <a:pt x="588875" y="4203425"/>
                </a:lnTo>
                <a:lnTo>
                  <a:pt x="617368" y="4183326"/>
                </a:lnTo>
                <a:lnTo>
                  <a:pt x="636364" y="4169920"/>
                </a:lnTo>
                <a:lnTo>
                  <a:pt x="655359" y="4156488"/>
                </a:lnTo>
                <a:lnTo>
                  <a:pt x="664857" y="4136390"/>
                </a:lnTo>
                <a:lnTo>
                  <a:pt x="683877" y="4122983"/>
                </a:lnTo>
                <a:lnTo>
                  <a:pt x="721868" y="4109575"/>
                </a:lnTo>
                <a:lnTo>
                  <a:pt x="731365" y="4089453"/>
                </a:lnTo>
                <a:lnTo>
                  <a:pt x="759883" y="4076046"/>
                </a:lnTo>
                <a:lnTo>
                  <a:pt x="759883" y="4062638"/>
                </a:lnTo>
                <a:lnTo>
                  <a:pt x="769381" y="4042540"/>
                </a:lnTo>
                <a:lnTo>
                  <a:pt x="797874" y="4029108"/>
                </a:lnTo>
                <a:lnTo>
                  <a:pt x="807372" y="4015702"/>
                </a:lnTo>
                <a:lnTo>
                  <a:pt x="826392" y="4002295"/>
                </a:lnTo>
                <a:lnTo>
                  <a:pt x="835890" y="3982197"/>
                </a:lnTo>
                <a:lnTo>
                  <a:pt x="845387" y="3968790"/>
                </a:lnTo>
                <a:lnTo>
                  <a:pt x="864383" y="3955383"/>
                </a:lnTo>
                <a:lnTo>
                  <a:pt x="883378" y="3935260"/>
                </a:lnTo>
                <a:lnTo>
                  <a:pt x="892876" y="3921853"/>
                </a:lnTo>
                <a:lnTo>
                  <a:pt x="911896" y="3908446"/>
                </a:lnTo>
                <a:lnTo>
                  <a:pt x="921394" y="3888323"/>
                </a:lnTo>
                <a:lnTo>
                  <a:pt x="930891" y="3874916"/>
                </a:lnTo>
                <a:lnTo>
                  <a:pt x="940389" y="3861509"/>
                </a:lnTo>
                <a:lnTo>
                  <a:pt x="940389" y="3841411"/>
                </a:lnTo>
                <a:lnTo>
                  <a:pt x="959384" y="3828004"/>
                </a:lnTo>
                <a:lnTo>
                  <a:pt x="959384" y="3814597"/>
                </a:lnTo>
                <a:lnTo>
                  <a:pt x="968882" y="3794474"/>
                </a:lnTo>
                <a:lnTo>
                  <a:pt x="987902" y="3781067"/>
                </a:lnTo>
                <a:lnTo>
                  <a:pt x="997400" y="3767660"/>
                </a:lnTo>
                <a:lnTo>
                  <a:pt x="997400" y="3754253"/>
                </a:lnTo>
                <a:lnTo>
                  <a:pt x="1006898" y="3734130"/>
                </a:lnTo>
                <a:lnTo>
                  <a:pt x="1016395" y="3720723"/>
                </a:lnTo>
                <a:lnTo>
                  <a:pt x="1044888" y="3707316"/>
                </a:lnTo>
                <a:lnTo>
                  <a:pt x="1082904" y="3687218"/>
                </a:lnTo>
                <a:lnTo>
                  <a:pt x="1082904" y="3673811"/>
                </a:lnTo>
                <a:lnTo>
                  <a:pt x="1101899" y="3660404"/>
                </a:lnTo>
                <a:lnTo>
                  <a:pt x="1111397" y="3640281"/>
                </a:lnTo>
                <a:lnTo>
                  <a:pt x="1111397" y="3626874"/>
                </a:lnTo>
                <a:lnTo>
                  <a:pt x="1120895" y="3613467"/>
                </a:lnTo>
                <a:lnTo>
                  <a:pt x="1130392" y="3593344"/>
                </a:lnTo>
                <a:lnTo>
                  <a:pt x="1130392" y="3579937"/>
                </a:lnTo>
                <a:lnTo>
                  <a:pt x="1139915" y="3566530"/>
                </a:lnTo>
                <a:lnTo>
                  <a:pt x="1149413" y="3553123"/>
                </a:lnTo>
                <a:lnTo>
                  <a:pt x="1149413" y="3533000"/>
                </a:lnTo>
                <a:lnTo>
                  <a:pt x="1158910" y="3519593"/>
                </a:lnTo>
                <a:lnTo>
                  <a:pt x="1168408" y="3506186"/>
                </a:lnTo>
                <a:lnTo>
                  <a:pt x="1168408" y="3486088"/>
                </a:lnTo>
                <a:lnTo>
                  <a:pt x="1168408" y="3472681"/>
                </a:lnTo>
                <a:lnTo>
                  <a:pt x="1177906" y="3459274"/>
                </a:lnTo>
                <a:lnTo>
                  <a:pt x="1177906" y="3439151"/>
                </a:lnTo>
                <a:lnTo>
                  <a:pt x="1187403" y="3425744"/>
                </a:lnTo>
                <a:lnTo>
                  <a:pt x="1196901" y="3412337"/>
                </a:lnTo>
                <a:lnTo>
                  <a:pt x="1196901" y="3392214"/>
                </a:lnTo>
                <a:lnTo>
                  <a:pt x="1196901" y="3378807"/>
                </a:lnTo>
                <a:lnTo>
                  <a:pt x="1215896" y="3365400"/>
                </a:lnTo>
                <a:lnTo>
                  <a:pt x="1215896" y="3345302"/>
                </a:lnTo>
                <a:lnTo>
                  <a:pt x="1215896" y="3331895"/>
                </a:lnTo>
                <a:lnTo>
                  <a:pt x="1215896" y="3318488"/>
                </a:lnTo>
                <a:lnTo>
                  <a:pt x="1225419" y="3305081"/>
                </a:lnTo>
                <a:lnTo>
                  <a:pt x="1234917" y="3284958"/>
                </a:lnTo>
                <a:lnTo>
                  <a:pt x="1253912" y="3271551"/>
                </a:lnTo>
                <a:lnTo>
                  <a:pt x="1272907" y="3258144"/>
                </a:lnTo>
                <a:lnTo>
                  <a:pt x="1310923" y="3238021"/>
                </a:lnTo>
                <a:lnTo>
                  <a:pt x="1320420" y="3224614"/>
                </a:lnTo>
                <a:lnTo>
                  <a:pt x="1320420" y="3211207"/>
                </a:lnTo>
                <a:lnTo>
                  <a:pt x="1320420" y="3191109"/>
                </a:lnTo>
                <a:lnTo>
                  <a:pt x="1329918" y="3177702"/>
                </a:lnTo>
                <a:lnTo>
                  <a:pt x="1329918" y="3164295"/>
                </a:lnTo>
                <a:lnTo>
                  <a:pt x="1339416" y="3144172"/>
                </a:lnTo>
                <a:lnTo>
                  <a:pt x="1339416" y="3130765"/>
                </a:lnTo>
                <a:lnTo>
                  <a:pt x="1348913" y="3117358"/>
                </a:lnTo>
                <a:lnTo>
                  <a:pt x="1348913" y="3097235"/>
                </a:lnTo>
                <a:lnTo>
                  <a:pt x="1348913" y="3083828"/>
                </a:lnTo>
                <a:lnTo>
                  <a:pt x="1367909" y="3070421"/>
                </a:lnTo>
                <a:lnTo>
                  <a:pt x="1367909" y="3057015"/>
                </a:lnTo>
                <a:lnTo>
                  <a:pt x="1377431" y="3036917"/>
                </a:lnTo>
                <a:lnTo>
                  <a:pt x="1386929" y="3023485"/>
                </a:lnTo>
                <a:lnTo>
                  <a:pt x="1396427" y="3010077"/>
                </a:lnTo>
                <a:lnTo>
                  <a:pt x="1434417" y="2989980"/>
                </a:lnTo>
                <a:lnTo>
                  <a:pt x="1434417" y="2976572"/>
                </a:lnTo>
                <a:lnTo>
                  <a:pt x="1434417" y="2963165"/>
                </a:lnTo>
                <a:lnTo>
                  <a:pt x="1453438" y="2943042"/>
                </a:lnTo>
                <a:lnTo>
                  <a:pt x="1453438" y="2929635"/>
                </a:lnTo>
                <a:lnTo>
                  <a:pt x="1453438" y="2916229"/>
                </a:lnTo>
                <a:lnTo>
                  <a:pt x="1462935" y="2896105"/>
                </a:lnTo>
                <a:lnTo>
                  <a:pt x="1462935" y="2882699"/>
                </a:lnTo>
                <a:lnTo>
                  <a:pt x="1472433" y="2869292"/>
                </a:lnTo>
                <a:lnTo>
                  <a:pt x="1481931" y="2849194"/>
                </a:lnTo>
                <a:lnTo>
                  <a:pt x="1481931" y="2835787"/>
                </a:lnTo>
                <a:lnTo>
                  <a:pt x="1481931" y="2822380"/>
                </a:lnTo>
                <a:lnTo>
                  <a:pt x="1500926" y="2808973"/>
                </a:lnTo>
                <a:lnTo>
                  <a:pt x="1519921" y="2788850"/>
                </a:lnTo>
                <a:lnTo>
                  <a:pt x="1529419" y="2775443"/>
                </a:lnTo>
                <a:lnTo>
                  <a:pt x="1529419" y="2762036"/>
                </a:lnTo>
                <a:lnTo>
                  <a:pt x="1529419" y="2741913"/>
                </a:lnTo>
                <a:lnTo>
                  <a:pt x="1529419" y="2728506"/>
                </a:lnTo>
                <a:lnTo>
                  <a:pt x="1538942" y="2715099"/>
                </a:lnTo>
                <a:lnTo>
                  <a:pt x="1538942" y="2695001"/>
                </a:lnTo>
                <a:lnTo>
                  <a:pt x="1538942" y="2681594"/>
                </a:lnTo>
                <a:lnTo>
                  <a:pt x="1557937" y="2668187"/>
                </a:lnTo>
                <a:lnTo>
                  <a:pt x="1557937" y="2648064"/>
                </a:lnTo>
                <a:lnTo>
                  <a:pt x="1567435" y="2634657"/>
                </a:lnTo>
                <a:lnTo>
                  <a:pt x="1567435" y="2621250"/>
                </a:lnTo>
                <a:lnTo>
                  <a:pt x="1576932" y="2601127"/>
                </a:lnTo>
                <a:lnTo>
                  <a:pt x="1576932" y="2587720"/>
                </a:lnTo>
                <a:lnTo>
                  <a:pt x="1576932" y="2574313"/>
                </a:lnTo>
                <a:lnTo>
                  <a:pt x="1586430" y="2560906"/>
                </a:lnTo>
                <a:lnTo>
                  <a:pt x="1586430" y="2540808"/>
                </a:lnTo>
                <a:lnTo>
                  <a:pt x="1586430" y="2527401"/>
                </a:lnTo>
                <a:lnTo>
                  <a:pt x="1605425" y="2513969"/>
                </a:lnTo>
                <a:lnTo>
                  <a:pt x="1605425" y="2493871"/>
                </a:lnTo>
                <a:lnTo>
                  <a:pt x="1614948" y="2480464"/>
                </a:lnTo>
                <a:lnTo>
                  <a:pt x="1624446" y="2467057"/>
                </a:lnTo>
                <a:lnTo>
                  <a:pt x="1633943" y="2446934"/>
                </a:lnTo>
                <a:lnTo>
                  <a:pt x="1643441" y="2433527"/>
                </a:lnTo>
                <a:lnTo>
                  <a:pt x="1652939" y="2420120"/>
                </a:lnTo>
                <a:lnTo>
                  <a:pt x="1662436" y="2400022"/>
                </a:lnTo>
                <a:lnTo>
                  <a:pt x="1662436" y="2386590"/>
                </a:lnTo>
                <a:lnTo>
                  <a:pt x="1671934" y="2373183"/>
                </a:lnTo>
                <a:lnTo>
                  <a:pt x="1681432" y="2353085"/>
                </a:lnTo>
                <a:lnTo>
                  <a:pt x="1690954" y="2339678"/>
                </a:lnTo>
                <a:lnTo>
                  <a:pt x="1700452" y="2326271"/>
                </a:lnTo>
                <a:lnTo>
                  <a:pt x="1700452" y="2312864"/>
                </a:lnTo>
                <a:lnTo>
                  <a:pt x="1709950" y="2292741"/>
                </a:lnTo>
                <a:lnTo>
                  <a:pt x="1709950" y="2279334"/>
                </a:lnTo>
                <a:lnTo>
                  <a:pt x="1719447" y="2265927"/>
                </a:lnTo>
                <a:lnTo>
                  <a:pt x="1719447" y="2245804"/>
                </a:lnTo>
                <a:lnTo>
                  <a:pt x="1719447" y="2232397"/>
                </a:lnTo>
                <a:lnTo>
                  <a:pt x="1728945" y="2218990"/>
                </a:lnTo>
                <a:lnTo>
                  <a:pt x="1728945" y="2198892"/>
                </a:lnTo>
                <a:lnTo>
                  <a:pt x="1728945" y="2185485"/>
                </a:lnTo>
                <a:lnTo>
                  <a:pt x="1738443" y="2172078"/>
                </a:lnTo>
                <a:lnTo>
                  <a:pt x="1738443" y="2151955"/>
                </a:lnTo>
                <a:lnTo>
                  <a:pt x="1757438" y="2138548"/>
                </a:lnTo>
                <a:lnTo>
                  <a:pt x="1766936" y="2125141"/>
                </a:lnTo>
                <a:lnTo>
                  <a:pt x="1766936" y="2105018"/>
                </a:lnTo>
                <a:lnTo>
                  <a:pt x="1776458" y="2091611"/>
                </a:lnTo>
                <a:lnTo>
                  <a:pt x="1785956" y="2078204"/>
                </a:lnTo>
                <a:lnTo>
                  <a:pt x="1795454" y="2064797"/>
                </a:lnTo>
                <a:lnTo>
                  <a:pt x="1804951" y="2044699"/>
                </a:lnTo>
                <a:lnTo>
                  <a:pt x="1814449" y="2031292"/>
                </a:lnTo>
                <a:lnTo>
                  <a:pt x="1823947" y="2017860"/>
                </a:lnTo>
                <a:lnTo>
                  <a:pt x="1833444" y="1997762"/>
                </a:lnTo>
                <a:lnTo>
                  <a:pt x="1833444" y="1984355"/>
                </a:lnTo>
                <a:lnTo>
                  <a:pt x="1833444" y="1970948"/>
                </a:lnTo>
                <a:lnTo>
                  <a:pt x="1833444" y="1950825"/>
                </a:lnTo>
                <a:lnTo>
                  <a:pt x="1833444" y="1937418"/>
                </a:lnTo>
                <a:lnTo>
                  <a:pt x="1852465" y="1924011"/>
                </a:lnTo>
                <a:lnTo>
                  <a:pt x="1852465" y="1903914"/>
                </a:lnTo>
                <a:lnTo>
                  <a:pt x="1852465" y="1890481"/>
                </a:lnTo>
                <a:lnTo>
                  <a:pt x="1871460" y="1877074"/>
                </a:lnTo>
                <a:lnTo>
                  <a:pt x="1871460" y="1856977"/>
                </a:lnTo>
                <a:lnTo>
                  <a:pt x="1890455" y="1843569"/>
                </a:lnTo>
                <a:lnTo>
                  <a:pt x="1890455" y="1830162"/>
                </a:lnTo>
                <a:lnTo>
                  <a:pt x="1890455" y="1816755"/>
                </a:lnTo>
                <a:lnTo>
                  <a:pt x="1899953" y="1796632"/>
                </a:lnTo>
                <a:lnTo>
                  <a:pt x="1918948" y="1783225"/>
                </a:lnTo>
                <a:lnTo>
                  <a:pt x="1918948" y="1769819"/>
                </a:lnTo>
                <a:lnTo>
                  <a:pt x="1918948" y="1749695"/>
                </a:lnTo>
                <a:lnTo>
                  <a:pt x="1928471" y="1736289"/>
                </a:lnTo>
                <a:lnTo>
                  <a:pt x="1928471" y="1722881"/>
                </a:lnTo>
                <a:lnTo>
                  <a:pt x="1947466" y="1702776"/>
                </a:lnTo>
                <a:lnTo>
                  <a:pt x="1947466" y="1689369"/>
                </a:lnTo>
                <a:lnTo>
                  <a:pt x="1947466" y="1675960"/>
                </a:lnTo>
                <a:lnTo>
                  <a:pt x="1956964" y="1655849"/>
                </a:lnTo>
                <a:lnTo>
                  <a:pt x="1956964" y="1642440"/>
                </a:lnTo>
                <a:lnTo>
                  <a:pt x="1966462" y="1629033"/>
                </a:lnTo>
                <a:lnTo>
                  <a:pt x="1985457" y="1615623"/>
                </a:lnTo>
                <a:lnTo>
                  <a:pt x="1994955" y="1595510"/>
                </a:lnTo>
                <a:lnTo>
                  <a:pt x="2042468" y="1582103"/>
                </a:lnTo>
                <a:lnTo>
                  <a:pt x="2042468" y="1568694"/>
                </a:lnTo>
                <a:lnTo>
                  <a:pt x="2051966" y="1548581"/>
                </a:lnTo>
                <a:lnTo>
                  <a:pt x="2051966" y="1535174"/>
                </a:lnTo>
                <a:lnTo>
                  <a:pt x="2051966" y="1521764"/>
                </a:lnTo>
                <a:lnTo>
                  <a:pt x="2070961" y="1501654"/>
                </a:lnTo>
                <a:lnTo>
                  <a:pt x="2070961" y="1488244"/>
                </a:lnTo>
                <a:lnTo>
                  <a:pt x="2070961" y="1474835"/>
                </a:lnTo>
                <a:lnTo>
                  <a:pt x="2080459" y="1454724"/>
                </a:lnTo>
                <a:lnTo>
                  <a:pt x="2089981" y="1441315"/>
                </a:lnTo>
                <a:lnTo>
                  <a:pt x="2089981" y="1427908"/>
                </a:lnTo>
                <a:lnTo>
                  <a:pt x="2099479" y="1407795"/>
                </a:lnTo>
                <a:lnTo>
                  <a:pt x="2118474" y="1394385"/>
                </a:lnTo>
                <a:lnTo>
                  <a:pt x="2118474" y="1380978"/>
                </a:lnTo>
                <a:lnTo>
                  <a:pt x="2127972" y="1367569"/>
                </a:lnTo>
                <a:lnTo>
                  <a:pt x="2127972" y="1347456"/>
                </a:lnTo>
                <a:lnTo>
                  <a:pt x="2127972" y="1334049"/>
                </a:lnTo>
                <a:lnTo>
                  <a:pt x="2156465" y="1320639"/>
                </a:lnTo>
                <a:lnTo>
                  <a:pt x="2184983" y="1300529"/>
                </a:lnTo>
                <a:lnTo>
                  <a:pt x="2203979" y="1287119"/>
                </a:lnTo>
                <a:lnTo>
                  <a:pt x="2203979" y="1273710"/>
                </a:lnTo>
                <a:lnTo>
                  <a:pt x="2203979" y="1253600"/>
                </a:lnTo>
                <a:lnTo>
                  <a:pt x="2213476" y="1240190"/>
                </a:lnTo>
                <a:lnTo>
                  <a:pt x="2213476" y="1226783"/>
                </a:lnTo>
                <a:lnTo>
                  <a:pt x="2213476" y="1206670"/>
                </a:lnTo>
                <a:lnTo>
                  <a:pt x="2213476" y="1193261"/>
                </a:lnTo>
                <a:lnTo>
                  <a:pt x="2232472" y="1179853"/>
                </a:lnTo>
                <a:lnTo>
                  <a:pt x="2232472" y="1159741"/>
                </a:lnTo>
                <a:lnTo>
                  <a:pt x="2232472" y="1146331"/>
                </a:lnTo>
                <a:lnTo>
                  <a:pt x="2241994" y="1132924"/>
                </a:lnTo>
                <a:lnTo>
                  <a:pt x="2241994" y="1119515"/>
                </a:lnTo>
                <a:lnTo>
                  <a:pt x="2260990" y="1099404"/>
                </a:lnTo>
                <a:lnTo>
                  <a:pt x="2270487" y="1085995"/>
                </a:lnTo>
                <a:lnTo>
                  <a:pt x="2308478" y="1072585"/>
                </a:lnTo>
                <a:lnTo>
                  <a:pt x="2327498" y="1052475"/>
                </a:lnTo>
                <a:lnTo>
                  <a:pt x="2336996" y="1039065"/>
                </a:lnTo>
                <a:lnTo>
                  <a:pt x="2346494" y="1025658"/>
                </a:lnTo>
                <a:lnTo>
                  <a:pt x="2346494" y="1005545"/>
                </a:lnTo>
                <a:lnTo>
                  <a:pt x="2365489" y="992136"/>
                </a:lnTo>
                <a:lnTo>
                  <a:pt x="2384484" y="978729"/>
                </a:lnTo>
                <a:lnTo>
                  <a:pt x="2384484" y="958616"/>
                </a:lnTo>
                <a:lnTo>
                  <a:pt x="2393982" y="945206"/>
                </a:lnTo>
                <a:lnTo>
                  <a:pt x="2403505" y="931799"/>
                </a:lnTo>
                <a:lnTo>
                  <a:pt x="2422500" y="911686"/>
                </a:lnTo>
                <a:lnTo>
                  <a:pt x="2441495" y="898279"/>
                </a:lnTo>
                <a:lnTo>
                  <a:pt x="2450993" y="884870"/>
                </a:lnTo>
                <a:lnTo>
                  <a:pt x="2460491" y="871463"/>
                </a:lnTo>
                <a:lnTo>
                  <a:pt x="2460491" y="851350"/>
                </a:lnTo>
                <a:lnTo>
                  <a:pt x="2460491" y="837940"/>
                </a:lnTo>
                <a:lnTo>
                  <a:pt x="2469988" y="824533"/>
                </a:lnTo>
                <a:lnTo>
                  <a:pt x="2508004" y="804420"/>
                </a:lnTo>
                <a:lnTo>
                  <a:pt x="2508004" y="791011"/>
                </a:lnTo>
                <a:lnTo>
                  <a:pt x="2536497" y="777604"/>
                </a:lnTo>
                <a:lnTo>
                  <a:pt x="2555517" y="757491"/>
                </a:lnTo>
                <a:lnTo>
                  <a:pt x="2584010" y="744081"/>
                </a:lnTo>
                <a:lnTo>
                  <a:pt x="2584010" y="730674"/>
                </a:lnTo>
                <a:lnTo>
                  <a:pt x="2593508" y="710561"/>
                </a:lnTo>
                <a:lnTo>
                  <a:pt x="2641021" y="697154"/>
                </a:lnTo>
                <a:lnTo>
                  <a:pt x="2650519" y="683745"/>
                </a:lnTo>
                <a:lnTo>
                  <a:pt x="2660016" y="663632"/>
                </a:lnTo>
                <a:lnTo>
                  <a:pt x="2688509" y="650225"/>
                </a:lnTo>
                <a:lnTo>
                  <a:pt x="2688509" y="636816"/>
                </a:lnTo>
                <a:lnTo>
                  <a:pt x="2717028" y="623408"/>
                </a:lnTo>
                <a:lnTo>
                  <a:pt x="2726525" y="603295"/>
                </a:lnTo>
                <a:lnTo>
                  <a:pt x="2745520" y="589886"/>
                </a:lnTo>
                <a:lnTo>
                  <a:pt x="2755018" y="576479"/>
                </a:lnTo>
                <a:lnTo>
                  <a:pt x="2764516" y="556366"/>
                </a:lnTo>
                <a:lnTo>
                  <a:pt x="2793034" y="542959"/>
                </a:lnTo>
                <a:lnTo>
                  <a:pt x="2812029" y="529550"/>
                </a:lnTo>
                <a:lnTo>
                  <a:pt x="2821527" y="509437"/>
                </a:lnTo>
                <a:lnTo>
                  <a:pt x="2821527" y="496030"/>
                </a:lnTo>
                <a:lnTo>
                  <a:pt x="2850020" y="482620"/>
                </a:lnTo>
                <a:lnTo>
                  <a:pt x="2859517" y="462507"/>
                </a:lnTo>
                <a:lnTo>
                  <a:pt x="2859517" y="449100"/>
                </a:lnTo>
                <a:lnTo>
                  <a:pt x="2907031" y="435691"/>
                </a:lnTo>
                <a:lnTo>
                  <a:pt x="2907031" y="415578"/>
                </a:lnTo>
                <a:lnTo>
                  <a:pt x="2964042" y="402171"/>
                </a:lnTo>
                <a:lnTo>
                  <a:pt x="2964042" y="388761"/>
                </a:lnTo>
                <a:lnTo>
                  <a:pt x="2973539" y="375354"/>
                </a:lnTo>
                <a:lnTo>
                  <a:pt x="2983037" y="355241"/>
                </a:lnTo>
                <a:lnTo>
                  <a:pt x="3011530" y="341834"/>
                </a:lnTo>
                <a:lnTo>
                  <a:pt x="3021028" y="328425"/>
                </a:lnTo>
                <a:lnTo>
                  <a:pt x="3030550" y="308312"/>
                </a:lnTo>
                <a:lnTo>
                  <a:pt x="3059043" y="294905"/>
                </a:lnTo>
                <a:lnTo>
                  <a:pt x="3059043" y="281495"/>
                </a:lnTo>
                <a:lnTo>
                  <a:pt x="3078039" y="261382"/>
                </a:lnTo>
                <a:lnTo>
                  <a:pt x="3144547" y="247975"/>
                </a:lnTo>
                <a:lnTo>
                  <a:pt x="3192061" y="234566"/>
                </a:lnTo>
                <a:lnTo>
                  <a:pt x="3192061" y="214453"/>
                </a:lnTo>
                <a:lnTo>
                  <a:pt x="3192061" y="201046"/>
                </a:lnTo>
                <a:lnTo>
                  <a:pt x="3211056" y="187636"/>
                </a:lnTo>
                <a:lnTo>
                  <a:pt x="3363069" y="167526"/>
                </a:lnTo>
                <a:lnTo>
                  <a:pt x="3391562" y="154116"/>
                </a:lnTo>
                <a:lnTo>
                  <a:pt x="3477066" y="140709"/>
                </a:lnTo>
                <a:lnTo>
                  <a:pt x="3505584" y="127300"/>
                </a:lnTo>
                <a:lnTo>
                  <a:pt x="3648074" y="107187"/>
                </a:lnTo>
                <a:lnTo>
                  <a:pt x="3771593" y="93780"/>
                </a:lnTo>
                <a:lnTo>
                  <a:pt x="3904610" y="80370"/>
                </a:lnTo>
                <a:lnTo>
                  <a:pt x="3961596" y="60257"/>
                </a:lnTo>
                <a:lnTo>
                  <a:pt x="3990115" y="46850"/>
                </a:lnTo>
                <a:lnTo>
                  <a:pt x="4009110" y="33441"/>
                </a:lnTo>
                <a:lnTo>
                  <a:pt x="4170620" y="13331"/>
                </a:lnTo>
                <a:lnTo>
                  <a:pt x="5187195" y="-79"/>
                </a:lnTo>
              </a:path>
            </a:pathLst>
          </a:custGeom>
          <a:noFill/>
          <a:ln w="38100" cap="flat">
            <a:solidFill>
              <a:schemeClr val="accent5"/>
            </a:solidFill>
            <a:prstDash val="solid"/>
            <a:round/>
          </a:ln>
        </p:spPr>
        <p:txBody>
          <a:bodyPr rtlCol="0" anchor="ctr"/>
          <a:lstStyle/>
          <a:p>
            <a:endParaRPr lang="en-US" sz="1200" dirty="0">
              <a:latin typeface="Aptos" panose="020B0004020202020204" pitchFamily="34" charset="0"/>
            </a:endParaRPr>
          </a:p>
        </p:txBody>
      </p:sp>
      <p:sp>
        <p:nvSpPr>
          <p:cNvPr id="92" name="Freeform: Shape 91">
            <a:extLst>
              <a:ext uri="{FF2B5EF4-FFF2-40B4-BE49-F238E27FC236}">
                <a16:creationId xmlns:a16="http://schemas.microsoft.com/office/drawing/2014/main" id="{CAA0FEB0-450C-1F4C-5E4E-5B77F55A70AD}"/>
              </a:ext>
            </a:extLst>
          </p:cNvPr>
          <p:cNvSpPr/>
          <p:nvPr/>
        </p:nvSpPr>
        <p:spPr>
          <a:xfrm>
            <a:off x="1481710" y="1163601"/>
            <a:ext cx="6679057" cy="4506911"/>
          </a:xfrm>
          <a:custGeom>
            <a:avLst/>
            <a:gdLst>
              <a:gd name="connsiteX0" fmla="*/ -180 w 7204687"/>
              <a:gd name="connsiteY0" fmla="*/ -79 h 4861598"/>
              <a:gd name="connsiteX1" fmla="*/ 7204508 w 7204687"/>
              <a:gd name="connsiteY1" fmla="*/ -79 h 4861598"/>
              <a:gd name="connsiteX2" fmla="*/ 7204508 w 7204687"/>
              <a:gd name="connsiteY2" fmla="*/ 4861520 h 4861598"/>
              <a:gd name="connsiteX3" fmla="*/ -180 w 7204687"/>
              <a:gd name="connsiteY3" fmla="*/ 4861520 h 4861598"/>
            </a:gdLst>
            <a:ahLst/>
            <a:cxnLst>
              <a:cxn ang="0">
                <a:pos x="connsiteX0" y="connsiteY0"/>
              </a:cxn>
              <a:cxn ang="0">
                <a:pos x="connsiteX1" y="connsiteY1"/>
              </a:cxn>
              <a:cxn ang="0">
                <a:pos x="connsiteX2" y="connsiteY2"/>
              </a:cxn>
              <a:cxn ang="0">
                <a:pos x="connsiteX3" y="connsiteY3"/>
              </a:cxn>
            </a:cxnLst>
            <a:rect l="l" t="t" r="r" b="b"/>
            <a:pathLst>
              <a:path w="7204687" h="4861598">
                <a:moveTo>
                  <a:pt x="-180" y="-79"/>
                </a:moveTo>
                <a:lnTo>
                  <a:pt x="7204508" y="-79"/>
                </a:lnTo>
                <a:lnTo>
                  <a:pt x="7204508" y="4861520"/>
                </a:lnTo>
                <a:lnTo>
                  <a:pt x="-180" y="4861520"/>
                </a:lnTo>
                <a:close/>
              </a:path>
            </a:pathLst>
          </a:custGeom>
          <a:noFill/>
          <a:ln w="7178" cap="rnd">
            <a:solidFill>
              <a:srgbClr val="333333"/>
            </a:solidFill>
            <a:prstDash val="solid"/>
            <a:round/>
          </a:ln>
        </p:spPr>
        <p:txBody>
          <a:bodyPr rtlCol="0" anchor="ctr"/>
          <a:lstStyle/>
          <a:p>
            <a:endParaRPr lang="en-US" sz="1200" dirty="0">
              <a:latin typeface="Aptos" panose="020B0004020202020204" pitchFamily="34" charset="0"/>
            </a:endParaRPr>
          </a:p>
        </p:txBody>
      </p:sp>
      <p:sp>
        <p:nvSpPr>
          <p:cNvPr id="93" name="TextBox 92">
            <a:extLst>
              <a:ext uri="{FF2B5EF4-FFF2-40B4-BE49-F238E27FC236}">
                <a16:creationId xmlns:a16="http://schemas.microsoft.com/office/drawing/2014/main" id="{F4C73920-30D5-F2EE-4B89-E770392DE9A2}"/>
              </a:ext>
            </a:extLst>
          </p:cNvPr>
          <p:cNvSpPr txBox="1"/>
          <p:nvPr/>
        </p:nvSpPr>
        <p:spPr>
          <a:xfrm>
            <a:off x="1244351" y="5342980"/>
            <a:ext cx="266420" cy="276999"/>
          </a:xfrm>
          <a:prstGeom prst="rect">
            <a:avLst/>
          </a:prstGeom>
          <a:noFill/>
        </p:spPr>
        <p:txBody>
          <a:bodyPr wrap="none" rtlCol="0">
            <a:spAutoFit/>
          </a:bodyPr>
          <a:lstStyle/>
          <a:p>
            <a:pPr algn="l"/>
            <a:r>
              <a:rPr lang="en-US" sz="1200" spc="0" baseline="0" dirty="0">
                <a:ln/>
                <a:solidFill>
                  <a:srgbClr val="4D4D4D"/>
                </a:solidFill>
                <a:latin typeface="Aptos" panose="020B0004020202020204" pitchFamily="34" charset="0"/>
                <a:cs typeface="Arial"/>
                <a:sym typeface="Arial"/>
                <a:rtl val="0"/>
              </a:rPr>
              <a:t>0</a:t>
            </a:r>
          </a:p>
        </p:txBody>
      </p:sp>
      <p:sp>
        <p:nvSpPr>
          <p:cNvPr id="94" name="TextBox 93">
            <a:extLst>
              <a:ext uri="{FF2B5EF4-FFF2-40B4-BE49-F238E27FC236}">
                <a16:creationId xmlns:a16="http://schemas.microsoft.com/office/drawing/2014/main" id="{FAFE180E-7684-178F-8B0B-5A7E49466D8D}"/>
              </a:ext>
            </a:extLst>
          </p:cNvPr>
          <p:cNvSpPr txBox="1"/>
          <p:nvPr/>
        </p:nvSpPr>
        <p:spPr>
          <a:xfrm>
            <a:off x="1190262" y="4317814"/>
            <a:ext cx="348172" cy="276999"/>
          </a:xfrm>
          <a:prstGeom prst="rect">
            <a:avLst/>
          </a:prstGeom>
          <a:noFill/>
        </p:spPr>
        <p:txBody>
          <a:bodyPr wrap="none" rtlCol="0">
            <a:spAutoFit/>
          </a:bodyPr>
          <a:lstStyle/>
          <a:p>
            <a:pPr algn="l"/>
            <a:r>
              <a:rPr lang="en-US" sz="1200" spc="0" baseline="0" dirty="0">
                <a:ln/>
                <a:solidFill>
                  <a:srgbClr val="4D4D4D"/>
                </a:solidFill>
                <a:latin typeface="Aptos" panose="020B0004020202020204" pitchFamily="34" charset="0"/>
                <a:cs typeface="Arial"/>
                <a:sym typeface="Arial"/>
                <a:rtl val="0"/>
              </a:rPr>
              <a:t>25</a:t>
            </a:r>
          </a:p>
        </p:txBody>
      </p:sp>
      <p:sp>
        <p:nvSpPr>
          <p:cNvPr id="95" name="TextBox 94">
            <a:extLst>
              <a:ext uri="{FF2B5EF4-FFF2-40B4-BE49-F238E27FC236}">
                <a16:creationId xmlns:a16="http://schemas.microsoft.com/office/drawing/2014/main" id="{CA5C27B7-1121-11A8-DDB3-4AE8055BDDB1}"/>
              </a:ext>
            </a:extLst>
          </p:cNvPr>
          <p:cNvSpPr txBox="1"/>
          <p:nvPr/>
        </p:nvSpPr>
        <p:spPr>
          <a:xfrm>
            <a:off x="1164397" y="3286338"/>
            <a:ext cx="348172" cy="276999"/>
          </a:xfrm>
          <a:prstGeom prst="rect">
            <a:avLst/>
          </a:prstGeom>
          <a:noFill/>
        </p:spPr>
        <p:txBody>
          <a:bodyPr wrap="none" rtlCol="0">
            <a:spAutoFit/>
          </a:bodyPr>
          <a:lstStyle/>
          <a:p>
            <a:pPr algn="l"/>
            <a:r>
              <a:rPr lang="en-US" sz="1200" spc="0" baseline="0" dirty="0">
                <a:ln/>
                <a:solidFill>
                  <a:srgbClr val="4D4D4D"/>
                </a:solidFill>
                <a:latin typeface="Aptos" panose="020B0004020202020204" pitchFamily="34" charset="0"/>
                <a:cs typeface="Arial"/>
                <a:sym typeface="Arial"/>
                <a:rtl val="0"/>
              </a:rPr>
              <a:t>50</a:t>
            </a:r>
          </a:p>
        </p:txBody>
      </p:sp>
      <p:sp>
        <p:nvSpPr>
          <p:cNvPr id="96" name="TextBox 95">
            <a:extLst>
              <a:ext uri="{FF2B5EF4-FFF2-40B4-BE49-F238E27FC236}">
                <a16:creationId xmlns:a16="http://schemas.microsoft.com/office/drawing/2014/main" id="{971E512F-D8F8-4ABE-3CEE-72440919BF0B}"/>
              </a:ext>
            </a:extLst>
          </p:cNvPr>
          <p:cNvSpPr txBox="1"/>
          <p:nvPr/>
        </p:nvSpPr>
        <p:spPr>
          <a:xfrm>
            <a:off x="1168557" y="2258444"/>
            <a:ext cx="348172" cy="276999"/>
          </a:xfrm>
          <a:prstGeom prst="rect">
            <a:avLst/>
          </a:prstGeom>
          <a:noFill/>
        </p:spPr>
        <p:txBody>
          <a:bodyPr wrap="none" rtlCol="0">
            <a:spAutoFit/>
          </a:bodyPr>
          <a:lstStyle/>
          <a:p>
            <a:pPr algn="l"/>
            <a:r>
              <a:rPr lang="en-US" sz="1200" spc="0" baseline="0" dirty="0">
                <a:ln/>
                <a:solidFill>
                  <a:srgbClr val="4D4D4D"/>
                </a:solidFill>
                <a:latin typeface="Aptos" panose="020B0004020202020204" pitchFamily="34" charset="0"/>
                <a:cs typeface="Arial"/>
                <a:sym typeface="Arial"/>
                <a:rtl val="0"/>
              </a:rPr>
              <a:t>75</a:t>
            </a:r>
          </a:p>
        </p:txBody>
      </p:sp>
      <p:sp>
        <p:nvSpPr>
          <p:cNvPr id="97" name="TextBox 96">
            <a:extLst>
              <a:ext uri="{FF2B5EF4-FFF2-40B4-BE49-F238E27FC236}">
                <a16:creationId xmlns:a16="http://schemas.microsoft.com/office/drawing/2014/main" id="{97AFE35B-4D42-1138-A24D-370A810012FF}"/>
              </a:ext>
            </a:extLst>
          </p:cNvPr>
          <p:cNvSpPr txBox="1"/>
          <p:nvPr/>
        </p:nvSpPr>
        <p:spPr>
          <a:xfrm>
            <a:off x="1095740" y="1234826"/>
            <a:ext cx="429926" cy="276999"/>
          </a:xfrm>
          <a:prstGeom prst="rect">
            <a:avLst/>
          </a:prstGeom>
          <a:noFill/>
        </p:spPr>
        <p:txBody>
          <a:bodyPr wrap="none" rtlCol="0">
            <a:spAutoFit/>
          </a:bodyPr>
          <a:lstStyle/>
          <a:p>
            <a:pPr algn="l"/>
            <a:r>
              <a:rPr lang="en-US" sz="1200" spc="0" baseline="0" dirty="0">
                <a:ln/>
                <a:solidFill>
                  <a:srgbClr val="4D4D4D"/>
                </a:solidFill>
                <a:latin typeface="Aptos" panose="020B0004020202020204" pitchFamily="34" charset="0"/>
                <a:cs typeface="Arial"/>
                <a:sym typeface="Arial"/>
                <a:rtl val="0"/>
              </a:rPr>
              <a:t>100</a:t>
            </a:r>
          </a:p>
        </p:txBody>
      </p:sp>
      <p:sp>
        <p:nvSpPr>
          <p:cNvPr id="98" name="Freeform: Shape 97">
            <a:extLst>
              <a:ext uri="{FF2B5EF4-FFF2-40B4-BE49-F238E27FC236}">
                <a16:creationId xmlns:a16="http://schemas.microsoft.com/office/drawing/2014/main" id="{A53AC508-ACD9-2408-2E40-32EFE2E32BAF}"/>
              </a:ext>
            </a:extLst>
          </p:cNvPr>
          <p:cNvSpPr/>
          <p:nvPr/>
        </p:nvSpPr>
        <p:spPr>
          <a:xfrm>
            <a:off x="1446862" y="5477690"/>
            <a:ext cx="34847" cy="2322"/>
          </a:xfrm>
          <a:custGeom>
            <a:avLst/>
            <a:gdLst>
              <a:gd name="connsiteX0" fmla="*/ -180 w 37589"/>
              <a:gd name="connsiteY0" fmla="*/ -79 h 2505"/>
              <a:gd name="connsiteX1" fmla="*/ 37410 w 37589"/>
              <a:gd name="connsiteY1" fmla="*/ -79 h 2505"/>
            </a:gdLst>
            <a:ahLst/>
            <a:cxnLst>
              <a:cxn ang="0">
                <a:pos x="connsiteX0" y="connsiteY0"/>
              </a:cxn>
              <a:cxn ang="0">
                <a:pos x="connsiteX1" y="connsiteY1"/>
              </a:cxn>
            </a:cxnLst>
            <a:rect l="l" t="t" r="r" b="b"/>
            <a:pathLst>
              <a:path w="37589" h="2505">
                <a:moveTo>
                  <a:pt x="-180" y="-79"/>
                </a:moveTo>
                <a:lnTo>
                  <a:pt x="37410" y="-79"/>
                </a:lnTo>
              </a:path>
            </a:pathLst>
          </a:custGeom>
          <a:noFill/>
          <a:ln w="7178" cap="flat">
            <a:solidFill>
              <a:srgbClr val="333333"/>
            </a:solidFill>
            <a:prstDash val="solid"/>
            <a:round/>
          </a:ln>
        </p:spPr>
        <p:txBody>
          <a:bodyPr rtlCol="0" anchor="ctr"/>
          <a:lstStyle/>
          <a:p>
            <a:endParaRPr lang="en-US" sz="1200" dirty="0">
              <a:latin typeface="Aptos" panose="020B0004020202020204" pitchFamily="34" charset="0"/>
            </a:endParaRPr>
          </a:p>
        </p:txBody>
      </p:sp>
      <p:sp>
        <p:nvSpPr>
          <p:cNvPr id="99" name="Freeform: Shape 98">
            <a:extLst>
              <a:ext uri="{FF2B5EF4-FFF2-40B4-BE49-F238E27FC236}">
                <a16:creationId xmlns:a16="http://schemas.microsoft.com/office/drawing/2014/main" id="{AF740719-43C0-1D3A-3108-DD124E087017}"/>
              </a:ext>
            </a:extLst>
          </p:cNvPr>
          <p:cNvSpPr/>
          <p:nvPr/>
        </p:nvSpPr>
        <p:spPr>
          <a:xfrm>
            <a:off x="1446862" y="4450859"/>
            <a:ext cx="34847" cy="2322"/>
          </a:xfrm>
          <a:custGeom>
            <a:avLst/>
            <a:gdLst>
              <a:gd name="connsiteX0" fmla="*/ -180 w 37589"/>
              <a:gd name="connsiteY0" fmla="*/ -79 h 2505"/>
              <a:gd name="connsiteX1" fmla="*/ 37410 w 37589"/>
              <a:gd name="connsiteY1" fmla="*/ -79 h 2505"/>
            </a:gdLst>
            <a:ahLst/>
            <a:cxnLst>
              <a:cxn ang="0">
                <a:pos x="connsiteX0" y="connsiteY0"/>
              </a:cxn>
              <a:cxn ang="0">
                <a:pos x="connsiteX1" y="connsiteY1"/>
              </a:cxn>
            </a:cxnLst>
            <a:rect l="l" t="t" r="r" b="b"/>
            <a:pathLst>
              <a:path w="37589" h="2505">
                <a:moveTo>
                  <a:pt x="-180" y="-79"/>
                </a:moveTo>
                <a:lnTo>
                  <a:pt x="37410" y="-79"/>
                </a:lnTo>
              </a:path>
            </a:pathLst>
          </a:custGeom>
          <a:noFill/>
          <a:ln w="7178" cap="flat">
            <a:solidFill>
              <a:srgbClr val="333333"/>
            </a:solidFill>
            <a:prstDash val="solid"/>
            <a:round/>
          </a:ln>
        </p:spPr>
        <p:txBody>
          <a:bodyPr rtlCol="0" anchor="ctr"/>
          <a:lstStyle/>
          <a:p>
            <a:endParaRPr lang="en-US" sz="1200" dirty="0">
              <a:latin typeface="Aptos" panose="020B0004020202020204" pitchFamily="34" charset="0"/>
            </a:endParaRPr>
          </a:p>
        </p:txBody>
      </p:sp>
      <p:sp>
        <p:nvSpPr>
          <p:cNvPr id="100" name="Freeform: Shape 99">
            <a:extLst>
              <a:ext uri="{FF2B5EF4-FFF2-40B4-BE49-F238E27FC236}">
                <a16:creationId xmlns:a16="http://schemas.microsoft.com/office/drawing/2014/main" id="{EEE4534B-9E4C-561C-9C19-FB764CED38BC}"/>
              </a:ext>
            </a:extLst>
          </p:cNvPr>
          <p:cNvSpPr/>
          <p:nvPr/>
        </p:nvSpPr>
        <p:spPr>
          <a:xfrm>
            <a:off x="1446862" y="3417519"/>
            <a:ext cx="34847" cy="2322"/>
          </a:xfrm>
          <a:custGeom>
            <a:avLst/>
            <a:gdLst>
              <a:gd name="connsiteX0" fmla="*/ -180 w 37589"/>
              <a:gd name="connsiteY0" fmla="*/ -79 h 2505"/>
              <a:gd name="connsiteX1" fmla="*/ 37410 w 37589"/>
              <a:gd name="connsiteY1" fmla="*/ -79 h 2505"/>
            </a:gdLst>
            <a:ahLst/>
            <a:cxnLst>
              <a:cxn ang="0">
                <a:pos x="connsiteX0" y="connsiteY0"/>
              </a:cxn>
              <a:cxn ang="0">
                <a:pos x="connsiteX1" y="connsiteY1"/>
              </a:cxn>
            </a:cxnLst>
            <a:rect l="l" t="t" r="r" b="b"/>
            <a:pathLst>
              <a:path w="37589" h="2505">
                <a:moveTo>
                  <a:pt x="-180" y="-79"/>
                </a:moveTo>
                <a:lnTo>
                  <a:pt x="37410" y="-79"/>
                </a:lnTo>
              </a:path>
            </a:pathLst>
          </a:custGeom>
          <a:noFill/>
          <a:ln w="7178" cap="flat">
            <a:solidFill>
              <a:srgbClr val="333333"/>
            </a:solidFill>
            <a:prstDash val="solid"/>
            <a:round/>
          </a:ln>
        </p:spPr>
        <p:txBody>
          <a:bodyPr rtlCol="0" anchor="ctr"/>
          <a:lstStyle/>
          <a:p>
            <a:endParaRPr lang="en-US" sz="1200" dirty="0">
              <a:latin typeface="Aptos" panose="020B0004020202020204" pitchFamily="34" charset="0"/>
            </a:endParaRPr>
          </a:p>
        </p:txBody>
      </p:sp>
      <p:sp>
        <p:nvSpPr>
          <p:cNvPr id="101" name="Freeform: Shape 100">
            <a:extLst>
              <a:ext uri="{FF2B5EF4-FFF2-40B4-BE49-F238E27FC236}">
                <a16:creationId xmlns:a16="http://schemas.microsoft.com/office/drawing/2014/main" id="{8D6B0BAA-C167-8C83-49E1-337DF66954CD}"/>
              </a:ext>
            </a:extLst>
          </p:cNvPr>
          <p:cNvSpPr/>
          <p:nvPr/>
        </p:nvSpPr>
        <p:spPr>
          <a:xfrm>
            <a:off x="1446862" y="2394871"/>
            <a:ext cx="34847" cy="2322"/>
          </a:xfrm>
          <a:custGeom>
            <a:avLst/>
            <a:gdLst>
              <a:gd name="connsiteX0" fmla="*/ -180 w 37589"/>
              <a:gd name="connsiteY0" fmla="*/ -79 h 2505"/>
              <a:gd name="connsiteX1" fmla="*/ 37410 w 37589"/>
              <a:gd name="connsiteY1" fmla="*/ -79 h 2505"/>
            </a:gdLst>
            <a:ahLst/>
            <a:cxnLst>
              <a:cxn ang="0">
                <a:pos x="connsiteX0" y="connsiteY0"/>
              </a:cxn>
              <a:cxn ang="0">
                <a:pos x="connsiteX1" y="connsiteY1"/>
              </a:cxn>
            </a:cxnLst>
            <a:rect l="l" t="t" r="r" b="b"/>
            <a:pathLst>
              <a:path w="37589" h="2505">
                <a:moveTo>
                  <a:pt x="-180" y="-79"/>
                </a:moveTo>
                <a:lnTo>
                  <a:pt x="37410" y="-79"/>
                </a:lnTo>
              </a:path>
            </a:pathLst>
          </a:custGeom>
          <a:noFill/>
          <a:ln w="7178" cap="flat">
            <a:solidFill>
              <a:srgbClr val="333333"/>
            </a:solidFill>
            <a:prstDash val="solid"/>
            <a:round/>
          </a:ln>
        </p:spPr>
        <p:txBody>
          <a:bodyPr rtlCol="0" anchor="ctr"/>
          <a:lstStyle/>
          <a:p>
            <a:endParaRPr lang="en-US" sz="1200" dirty="0">
              <a:latin typeface="Aptos" panose="020B0004020202020204" pitchFamily="34" charset="0"/>
            </a:endParaRPr>
          </a:p>
        </p:txBody>
      </p:sp>
      <p:sp>
        <p:nvSpPr>
          <p:cNvPr id="102" name="Freeform: Shape 101">
            <a:extLst>
              <a:ext uri="{FF2B5EF4-FFF2-40B4-BE49-F238E27FC236}">
                <a16:creationId xmlns:a16="http://schemas.microsoft.com/office/drawing/2014/main" id="{E3688969-0ABD-8F31-96B0-641167A1AC0D}"/>
              </a:ext>
            </a:extLst>
          </p:cNvPr>
          <p:cNvSpPr/>
          <p:nvPr/>
        </p:nvSpPr>
        <p:spPr>
          <a:xfrm>
            <a:off x="1446862" y="1368038"/>
            <a:ext cx="34847" cy="2322"/>
          </a:xfrm>
          <a:custGeom>
            <a:avLst/>
            <a:gdLst>
              <a:gd name="connsiteX0" fmla="*/ -180 w 37589"/>
              <a:gd name="connsiteY0" fmla="*/ -79 h 2505"/>
              <a:gd name="connsiteX1" fmla="*/ 37410 w 37589"/>
              <a:gd name="connsiteY1" fmla="*/ -79 h 2505"/>
            </a:gdLst>
            <a:ahLst/>
            <a:cxnLst>
              <a:cxn ang="0">
                <a:pos x="connsiteX0" y="connsiteY0"/>
              </a:cxn>
              <a:cxn ang="0">
                <a:pos x="connsiteX1" y="connsiteY1"/>
              </a:cxn>
            </a:cxnLst>
            <a:rect l="l" t="t" r="r" b="b"/>
            <a:pathLst>
              <a:path w="37589" h="2505">
                <a:moveTo>
                  <a:pt x="-180" y="-79"/>
                </a:moveTo>
                <a:lnTo>
                  <a:pt x="37410" y="-79"/>
                </a:lnTo>
              </a:path>
            </a:pathLst>
          </a:custGeom>
          <a:noFill/>
          <a:ln w="7178" cap="flat">
            <a:solidFill>
              <a:srgbClr val="333333"/>
            </a:solidFill>
            <a:prstDash val="solid"/>
            <a:round/>
          </a:ln>
        </p:spPr>
        <p:txBody>
          <a:bodyPr rtlCol="0" anchor="ctr"/>
          <a:lstStyle/>
          <a:p>
            <a:endParaRPr lang="en-US" sz="1200" dirty="0">
              <a:latin typeface="Aptos" panose="020B0004020202020204" pitchFamily="34" charset="0"/>
            </a:endParaRPr>
          </a:p>
        </p:txBody>
      </p:sp>
      <p:sp>
        <p:nvSpPr>
          <p:cNvPr id="103" name="Freeform: Shape 102">
            <a:extLst>
              <a:ext uri="{FF2B5EF4-FFF2-40B4-BE49-F238E27FC236}">
                <a16:creationId xmlns:a16="http://schemas.microsoft.com/office/drawing/2014/main" id="{94738B9D-AC25-8FBF-5191-C0E039D6BF6E}"/>
              </a:ext>
            </a:extLst>
          </p:cNvPr>
          <p:cNvSpPr/>
          <p:nvPr/>
        </p:nvSpPr>
        <p:spPr>
          <a:xfrm flipV="1">
            <a:off x="1762811" y="5670513"/>
            <a:ext cx="0" cy="23231"/>
          </a:xfrm>
          <a:custGeom>
            <a:avLst/>
            <a:gdLst>
              <a:gd name="connsiteX0" fmla="*/ 693 w 0"/>
              <a:gd name="connsiteY0" fmla="*/ 2087 h 25059"/>
              <a:gd name="connsiteX1" fmla="*/ 693 w 0"/>
              <a:gd name="connsiteY1" fmla="*/ 27146 h 25059"/>
            </a:gdLst>
            <a:ahLst/>
            <a:cxnLst>
              <a:cxn ang="0">
                <a:pos x="connsiteX0" y="connsiteY0"/>
              </a:cxn>
              <a:cxn ang="0">
                <a:pos x="connsiteX1" y="connsiteY1"/>
              </a:cxn>
            </a:cxnLst>
            <a:rect l="l" t="t" r="r" b="b"/>
            <a:pathLst>
              <a:path h="25059">
                <a:moveTo>
                  <a:pt x="693" y="2087"/>
                </a:moveTo>
                <a:lnTo>
                  <a:pt x="693" y="27146"/>
                </a:lnTo>
              </a:path>
            </a:pathLst>
          </a:custGeom>
          <a:noFill/>
          <a:ln w="7178" cap="flat">
            <a:solidFill>
              <a:srgbClr val="333333"/>
            </a:solidFill>
            <a:prstDash val="solid"/>
            <a:round/>
          </a:ln>
        </p:spPr>
        <p:txBody>
          <a:bodyPr rtlCol="0" anchor="ctr"/>
          <a:lstStyle/>
          <a:p>
            <a:pPr algn="ctr"/>
            <a:endParaRPr lang="en-US" sz="1200" dirty="0">
              <a:latin typeface="Aptos" panose="020B0004020202020204" pitchFamily="34" charset="0"/>
            </a:endParaRPr>
          </a:p>
        </p:txBody>
      </p:sp>
      <p:sp>
        <p:nvSpPr>
          <p:cNvPr id="104" name="Freeform: Shape 103">
            <a:extLst>
              <a:ext uri="{FF2B5EF4-FFF2-40B4-BE49-F238E27FC236}">
                <a16:creationId xmlns:a16="http://schemas.microsoft.com/office/drawing/2014/main" id="{E2C8F5A5-A396-8738-B886-B70658144EE7}"/>
              </a:ext>
            </a:extLst>
          </p:cNvPr>
          <p:cNvSpPr/>
          <p:nvPr/>
        </p:nvSpPr>
        <p:spPr>
          <a:xfrm flipV="1">
            <a:off x="2095877" y="5670513"/>
            <a:ext cx="0" cy="23231"/>
          </a:xfrm>
          <a:custGeom>
            <a:avLst/>
            <a:gdLst>
              <a:gd name="connsiteX0" fmla="*/ 837 w 0"/>
              <a:gd name="connsiteY0" fmla="*/ 2087 h 25059"/>
              <a:gd name="connsiteX1" fmla="*/ 837 w 0"/>
              <a:gd name="connsiteY1" fmla="*/ 27146 h 25059"/>
            </a:gdLst>
            <a:ahLst/>
            <a:cxnLst>
              <a:cxn ang="0">
                <a:pos x="connsiteX0" y="connsiteY0"/>
              </a:cxn>
              <a:cxn ang="0">
                <a:pos x="connsiteX1" y="connsiteY1"/>
              </a:cxn>
            </a:cxnLst>
            <a:rect l="l" t="t" r="r" b="b"/>
            <a:pathLst>
              <a:path h="25059">
                <a:moveTo>
                  <a:pt x="837" y="2087"/>
                </a:moveTo>
                <a:lnTo>
                  <a:pt x="837" y="27146"/>
                </a:lnTo>
              </a:path>
            </a:pathLst>
          </a:custGeom>
          <a:noFill/>
          <a:ln w="7178" cap="flat">
            <a:solidFill>
              <a:srgbClr val="333333"/>
            </a:solidFill>
            <a:prstDash val="solid"/>
            <a:round/>
          </a:ln>
        </p:spPr>
        <p:txBody>
          <a:bodyPr rtlCol="0" anchor="ctr"/>
          <a:lstStyle/>
          <a:p>
            <a:pPr algn="ctr"/>
            <a:endParaRPr lang="en-US" sz="1200" dirty="0">
              <a:latin typeface="Aptos" panose="020B0004020202020204" pitchFamily="34" charset="0"/>
            </a:endParaRPr>
          </a:p>
        </p:txBody>
      </p:sp>
      <p:sp>
        <p:nvSpPr>
          <p:cNvPr id="105" name="Freeform: Shape 104">
            <a:extLst>
              <a:ext uri="{FF2B5EF4-FFF2-40B4-BE49-F238E27FC236}">
                <a16:creationId xmlns:a16="http://schemas.microsoft.com/office/drawing/2014/main" id="{E80739FC-E811-186F-73A5-1D6BA84EA173}"/>
              </a:ext>
            </a:extLst>
          </p:cNvPr>
          <p:cNvSpPr/>
          <p:nvPr/>
        </p:nvSpPr>
        <p:spPr>
          <a:xfrm flipV="1">
            <a:off x="2428943" y="5670513"/>
            <a:ext cx="0" cy="23231"/>
          </a:xfrm>
          <a:custGeom>
            <a:avLst/>
            <a:gdLst>
              <a:gd name="connsiteX0" fmla="*/ 981 w 0"/>
              <a:gd name="connsiteY0" fmla="*/ 2087 h 25059"/>
              <a:gd name="connsiteX1" fmla="*/ 981 w 0"/>
              <a:gd name="connsiteY1" fmla="*/ 27146 h 25059"/>
            </a:gdLst>
            <a:ahLst/>
            <a:cxnLst>
              <a:cxn ang="0">
                <a:pos x="connsiteX0" y="connsiteY0"/>
              </a:cxn>
              <a:cxn ang="0">
                <a:pos x="connsiteX1" y="connsiteY1"/>
              </a:cxn>
            </a:cxnLst>
            <a:rect l="l" t="t" r="r" b="b"/>
            <a:pathLst>
              <a:path h="25059">
                <a:moveTo>
                  <a:pt x="981" y="2087"/>
                </a:moveTo>
                <a:lnTo>
                  <a:pt x="981" y="27146"/>
                </a:lnTo>
              </a:path>
            </a:pathLst>
          </a:custGeom>
          <a:noFill/>
          <a:ln w="7178" cap="flat">
            <a:solidFill>
              <a:srgbClr val="333333"/>
            </a:solidFill>
            <a:prstDash val="solid"/>
            <a:round/>
          </a:ln>
        </p:spPr>
        <p:txBody>
          <a:bodyPr rtlCol="0" anchor="ctr"/>
          <a:lstStyle/>
          <a:p>
            <a:pPr algn="ctr"/>
            <a:endParaRPr lang="en-US" sz="1200" dirty="0">
              <a:latin typeface="Aptos" panose="020B0004020202020204" pitchFamily="34" charset="0"/>
            </a:endParaRPr>
          </a:p>
        </p:txBody>
      </p:sp>
      <p:sp>
        <p:nvSpPr>
          <p:cNvPr id="106" name="Freeform: Shape 105">
            <a:extLst>
              <a:ext uri="{FF2B5EF4-FFF2-40B4-BE49-F238E27FC236}">
                <a16:creationId xmlns:a16="http://schemas.microsoft.com/office/drawing/2014/main" id="{2270E35F-18E2-2A8E-A9D1-A6C17D67E732}"/>
              </a:ext>
            </a:extLst>
          </p:cNvPr>
          <p:cNvSpPr/>
          <p:nvPr/>
        </p:nvSpPr>
        <p:spPr>
          <a:xfrm flipV="1">
            <a:off x="2762009" y="5670513"/>
            <a:ext cx="0" cy="23231"/>
          </a:xfrm>
          <a:custGeom>
            <a:avLst/>
            <a:gdLst>
              <a:gd name="connsiteX0" fmla="*/ 1126 w 0"/>
              <a:gd name="connsiteY0" fmla="*/ 2087 h 25059"/>
              <a:gd name="connsiteX1" fmla="*/ 1126 w 0"/>
              <a:gd name="connsiteY1" fmla="*/ 27146 h 25059"/>
            </a:gdLst>
            <a:ahLst/>
            <a:cxnLst>
              <a:cxn ang="0">
                <a:pos x="connsiteX0" y="connsiteY0"/>
              </a:cxn>
              <a:cxn ang="0">
                <a:pos x="connsiteX1" y="connsiteY1"/>
              </a:cxn>
            </a:cxnLst>
            <a:rect l="l" t="t" r="r" b="b"/>
            <a:pathLst>
              <a:path h="25059">
                <a:moveTo>
                  <a:pt x="1126" y="2087"/>
                </a:moveTo>
                <a:lnTo>
                  <a:pt x="1126" y="27146"/>
                </a:lnTo>
              </a:path>
            </a:pathLst>
          </a:custGeom>
          <a:noFill/>
          <a:ln w="7178" cap="flat">
            <a:solidFill>
              <a:srgbClr val="333333"/>
            </a:solidFill>
            <a:prstDash val="solid"/>
            <a:round/>
          </a:ln>
        </p:spPr>
        <p:txBody>
          <a:bodyPr rtlCol="0" anchor="ctr"/>
          <a:lstStyle/>
          <a:p>
            <a:pPr algn="ctr"/>
            <a:endParaRPr lang="en-US" sz="1200" dirty="0">
              <a:latin typeface="Aptos" panose="020B0004020202020204" pitchFamily="34" charset="0"/>
            </a:endParaRPr>
          </a:p>
        </p:txBody>
      </p:sp>
      <p:sp>
        <p:nvSpPr>
          <p:cNvPr id="107" name="Freeform: Shape 106">
            <a:extLst>
              <a:ext uri="{FF2B5EF4-FFF2-40B4-BE49-F238E27FC236}">
                <a16:creationId xmlns:a16="http://schemas.microsoft.com/office/drawing/2014/main" id="{85F9A7C2-6958-B43C-0CB0-6F4FE0F9D3D2}"/>
              </a:ext>
            </a:extLst>
          </p:cNvPr>
          <p:cNvSpPr/>
          <p:nvPr/>
        </p:nvSpPr>
        <p:spPr>
          <a:xfrm flipV="1">
            <a:off x="3095075" y="5670513"/>
            <a:ext cx="0" cy="23231"/>
          </a:xfrm>
          <a:custGeom>
            <a:avLst/>
            <a:gdLst>
              <a:gd name="connsiteX0" fmla="*/ 1266 w 0"/>
              <a:gd name="connsiteY0" fmla="*/ 2087 h 25059"/>
              <a:gd name="connsiteX1" fmla="*/ 1266 w 0"/>
              <a:gd name="connsiteY1" fmla="*/ 27146 h 25059"/>
            </a:gdLst>
            <a:ahLst/>
            <a:cxnLst>
              <a:cxn ang="0">
                <a:pos x="connsiteX0" y="connsiteY0"/>
              </a:cxn>
              <a:cxn ang="0">
                <a:pos x="connsiteX1" y="connsiteY1"/>
              </a:cxn>
            </a:cxnLst>
            <a:rect l="l" t="t" r="r" b="b"/>
            <a:pathLst>
              <a:path h="25059">
                <a:moveTo>
                  <a:pt x="1266" y="2087"/>
                </a:moveTo>
                <a:lnTo>
                  <a:pt x="1266" y="27146"/>
                </a:lnTo>
              </a:path>
            </a:pathLst>
          </a:custGeom>
          <a:noFill/>
          <a:ln w="7178" cap="flat">
            <a:solidFill>
              <a:srgbClr val="333333"/>
            </a:solidFill>
            <a:prstDash val="solid"/>
            <a:round/>
          </a:ln>
        </p:spPr>
        <p:txBody>
          <a:bodyPr rtlCol="0" anchor="ctr"/>
          <a:lstStyle/>
          <a:p>
            <a:pPr algn="ctr"/>
            <a:endParaRPr lang="en-US" sz="1200" dirty="0">
              <a:latin typeface="Aptos" panose="020B0004020202020204" pitchFamily="34" charset="0"/>
            </a:endParaRPr>
          </a:p>
        </p:txBody>
      </p:sp>
      <p:sp>
        <p:nvSpPr>
          <p:cNvPr id="108" name="Freeform: Shape 107">
            <a:extLst>
              <a:ext uri="{FF2B5EF4-FFF2-40B4-BE49-F238E27FC236}">
                <a16:creationId xmlns:a16="http://schemas.microsoft.com/office/drawing/2014/main" id="{D09B4F6D-BAA4-3918-52CD-D7D8636F1C1A}"/>
              </a:ext>
            </a:extLst>
          </p:cNvPr>
          <p:cNvSpPr/>
          <p:nvPr/>
        </p:nvSpPr>
        <p:spPr>
          <a:xfrm flipV="1">
            <a:off x="3428141" y="5670513"/>
            <a:ext cx="0" cy="23231"/>
          </a:xfrm>
          <a:custGeom>
            <a:avLst/>
            <a:gdLst>
              <a:gd name="connsiteX0" fmla="*/ 1411 w 0"/>
              <a:gd name="connsiteY0" fmla="*/ 2087 h 25059"/>
              <a:gd name="connsiteX1" fmla="*/ 1411 w 0"/>
              <a:gd name="connsiteY1" fmla="*/ 27146 h 25059"/>
            </a:gdLst>
            <a:ahLst/>
            <a:cxnLst>
              <a:cxn ang="0">
                <a:pos x="connsiteX0" y="connsiteY0"/>
              </a:cxn>
              <a:cxn ang="0">
                <a:pos x="connsiteX1" y="connsiteY1"/>
              </a:cxn>
            </a:cxnLst>
            <a:rect l="l" t="t" r="r" b="b"/>
            <a:pathLst>
              <a:path h="25059">
                <a:moveTo>
                  <a:pt x="1411" y="2087"/>
                </a:moveTo>
                <a:lnTo>
                  <a:pt x="1411" y="27146"/>
                </a:lnTo>
              </a:path>
            </a:pathLst>
          </a:custGeom>
          <a:noFill/>
          <a:ln w="7178" cap="flat">
            <a:solidFill>
              <a:srgbClr val="333333"/>
            </a:solidFill>
            <a:prstDash val="solid"/>
            <a:round/>
          </a:ln>
        </p:spPr>
        <p:txBody>
          <a:bodyPr rtlCol="0" anchor="ctr"/>
          <a:lstStyle/>
          <a:p>
            <a:pPr algn="ctr"/>
            <a:endParaRPr lang="en-US" sz="1200" dirty="0">
              <a:latin typeface="Aptos" panose="020B0004020202020204" pitchFamily="34" charset="0"/>
            </a:endParaRPr>
          </a:p>
        </p:txBody>
      </p:sp>
      <p:sp>
        <p:nvSpPr>
          <p:cNvPr id="109" name="Freeform: Shape 108">
            <a:extLst>
              <a:ext uri="{FF2B5EF4-FFF2-40B4-BE49-F238E27FC236}">
                <a16:creationId xmlns:a16="http://schemas.microsoft.com/office/drawing/2014/main" id="{65D98DCD-A7E7-AC73-872F-48B1A2082962}"/>
              </a:ext>
            </a:extLst>
          </p:cNvPr>
          <p:cNvSpPr/>
          <p:nvPr/>
        </p:nvSpPr>
        <p:spPr>
          <a:xfrm flipV="1">
            <a:off x="3761207" y="5670513"/>
            <a:ext cx="0" cy="23231"/>
          </a:xfrm>
          <a:custGeom>
            <a:avLst/>
            <a:gdLst>
              <a:gd name="connsiteX0" fmla="*/ 1555 w 0"/>
              <a:gd name="connsiteY0" fmla="*/ 2087 h 25059"/>
              <a:gd name="connsiteX1" fmla="*/ 1555 w 0"/>
              <a:gd name="connsiteY1" fmla="*/ 27146 h 25059"/>
            </a:gdLst>
            <a:ahLst/>
            <a:cxnLst>
              <a:cxn ang="0">
                <a:pos x="connsiteX0" y="connsiteY0"/>
              </a:cxn>
              <a:cxn ang="0">
                <a:pos x="connsiteX1" y="connsiteY1"/>
              </a:cxn>
            </a:cxnLst>
            <a:rect l="l" t="t" r="r" b="b"/>
            <a:pathLst>
              <a:path h="25059">
                <a:moveTo>
                  <a:pt x="1555" y="2087"/>
                </a:moveTo>
                <a:lnTo>
                  <a:pt x="1555" y="27146"/>
                </a:lnTo>
              </a:path>
            </a:pathLst>
          </a:custGeom>
          <a:noFill/>
          <a:ln w="7178" cap="flat">
            <a:solidFill>
              <a:srgbClr val="333333"/>
            </a:solidFill>
            <a:prstDash val="solid"/>
            <a:round/>
          </a:ln>
        </p:spPr>
        <p:txBody>
          <a:bodyPr rtlCol="0" anchor="ctr"/>
          <a:lstStyle/>
          <a:p>
            <a:pPr algn="ctr"/>
            <a:endParaRPr lang="en-US" sz="1200" dirty="0">
              <a:latin typeface="Aptos" panose="020B0004020202020204" pitchFamily="34" charset="0"/>
            </a:endParaRPr>
          </a:p>
        </p:txBody>
      </p:sp>
      <p:sp>
        <p:nvSpPr>
          <p:cNvPr id="110" name="Freeform: Shape 109">
            <a:extLst>
              <a:ext uri="{FF2B5EF4-FFF2-40B4-BE49-F238E27FC236}">
                <a16:creationId xmlns:a16="http://schemas.microsoft.com/office/drawing/2014/main" id="{A71AC32C-3E4B-C013-35CE-5E56E3C47497}"/>
              </a:ext>
            </a:extLst>
          </p:cNvPr>
          <p:cNvSpPr/>
          <p:nvPr/>
        </p:nvSpPr>
        <p:spPr>
          <a:xfrm flipV="1">
            <a:off x="4094273" y="5670513"/>
            <a:ext cx="0" cy="23231"/>
          </a:xfrm>
          <a:custGeom>
            <a:avLst/>
            <a:gdLst>
              <a:gd name="connsiteX0" fmla="*/ 1699 w 0"/>
              <a:gd name="connsiteY0" fmla="*/ 2087 h 25059"/>
              <a:gd name="connsiteX1" fmla="*/ 1699 w 0"/>
              <a:gd name="connsiteY1" fmla="*/ 27146 h 25059"/>
            </a:gdLst>
            <a:ahLst/>
            <a:cxnLst>
              <a:cxn ang="0">
                <a:pos x="connsiteX0" y="connsiteY0"/>
              </a:cxn>
              <a:cxn ang="0">
                <a:pos x="connsiteX1" y="connsiteY1"/>
              </a:cxn>
            </a:cxnLst>
            <a:rect l="l" t="t" r="r" b="b"/>
            <a:pathLst>
              <a:path h="25059">
                <a:moveTo>
                  <a:pt x="1699" y="2087"/>
                </a:moveTo>
                <a:lnTo>
                  <a:pt x="1699" y="27146"/>
                </a:lnTo>
              </a:path>
            </a:pathLst>
          </a:custGeom>
          <a:noFill/>
          <a:ln w="7178" cap="flat">
            <a:solidFill>
              <a:srgbClr val="333333"/>
            </a:solidFill>
            <a:prstDash val="solid"/>
            <a:round/>
          </a:ln>
        </p:spPr>
        <p:txBody>
          <a:bodyPr rtlCol="0" anchor="ctr"/>
          <a:lstStyle/>
          <a:p>
            <a:pPr algn="ctr"/>
            <a:endParaRPr lang="en-US" sz="1200" dirty="0">
              <a:latin typeface="Aptos" panose="020B0004020202020204" pitchFamily="34" charset="0"/>
            </a:endParaRPr>
          </a:p>
        </p:txBody>
      </p:sp>
      <p:sp>
        <p:nvSpPr>
          <p:cNvPr id="111" name="Freeform: Shape 110">
            <a:extLst>
              <a:ext uri="{FF2B5EF4-FFF2-40B4-BE49-F238E27FC236}">
                <a16:creationId xmlns:a16="http://schemas.microsoft.com/office/drawing/2014/main" id="{B3819586-4831-836E-691E-353D3F83D329}"/>
              </a:ext>
            </a:extLst>
          </p:cNvPr>
          <p:cNvSpPr/>
          <p:nvPr/>
        </p:nvSpPr>
        <p:spPr>
          <a:xfrm flipV="1">
            <a:off x="4427339" y="5670513"/>
            <a:ext cx="0" cy="23231"/>
          </a:xfrm>
          <a:custGeom>
            <a:avLst/>
            <a:gdLst>
              <a:gd name="connsiteX0" fmla="*/ 1839 w 0"/>
              <a:gd name="connsiteY0" fmla="*/ 2087 h 25059"/>
              <a:gd name="connsiteX1" fmla="*/ 1839 w 0"/>
              <a:gd name="connsiteY1" fmla="*/ 27146 h 25059"/>
            </a:gdLst>
            <a:ahLst/>
            <a:cxnLst>
              <a:cxn ang="0">
                <a:pos x="connsiteX0" y="connsiteY0"/>
              </a:cxn>
              <a:cxn ang="0">
                <a:pos x="connsiteX1" y="connsiteY1"/>
              </a:cxn>
            </a:cxnLst>
            <a:rect l="l" t="t" r="r" b="b"/>
            <a:pathLst>
              <a:path h="25059">
                <a:moveTo>
                  <a:pt x="1839" y="2087"/>
                </a:moveTo>
                <a:lnTo>
                  <a:pt x="1839" y="27146"/>
                </a:lnTo>
              </a:path>
            </a:pathLst>
          </a:custGeom>
          <a:noFill/>
          <a:ln w="7178" cap="flat">
            <a:solidFill>
              <a:srgbClr val="333333"/>
            </a:solidFill>
            <a:prstDash val="solid"/>
            <a:round/>
          </a:ln>
        </p:spPr>
        <p:txBody>
          <a:bodyPr rtlCol="0" anchor="ctr"/>
          <a:lstStyle/>
          <a:p>
            <a:pPr algn="ctr"/>
            <a:endParaRPr lang="en-US" sz="1200" dirty="0">
              <a:latin typeface="Aptos" panose="020B0004020202020204" pitchFamily="34" charset="0"/>
            </a:endParaRPr>
          </a:p>
        </p:txBody>
      </p:sp>
      <p:sp>
        <p:nvSpPr>
          <p:cNvPr id="112" name="Freeform: Shape 111">
            <a:extLst>
              <a:ext uri="{FF2B5EF4-FFF2-40B4-BE49-F238E27FC236}">
                <a16:creationId xmlns:a16="http://schemas.microsoft.com/office/drawing/2014/main" id="{23D1F8EE-D722-7624-FED4-7F3E24E4E092}"/>
              </a:ext>
            </a:extLst>
          </p:cNvPr>
          <p:cNvSpPr/>
          <p:nvPr/>
        </p:nvSpPr>
        <p:spPr>
          <a:xfrm flipV="1">
            <a:off x="4760405" y="5670513"/>
            <a:ext cx="0" cy="23231"/>
          </a:xfrm>
          <a:custGeom>
            <a:avLst/>
            <a:gdLst>
              <a:gd name="connsiteX0" fmla="*/ 1983 w 0"/>
              <a:gd name="connsiteY0" fmla="*/ 2087 h 25059"/>
              <a:gd name="connsiteX1" fmla="*/ 1983 w 0"/>
              <a:gd name="connsiteY1" fmla="*/ 27146 h 25059"/>
            </a:gdLst>
            <a:ahLst/>
            <a:cxnLst>
              <a:cxn ang="0">
                <a:pos x="connsiteX0" y="connsiteY0"/>
              </a:cxn>
              <a:cxn ang="0">
                <a:pos x="connsiteX1" y="connsiteY1"/>
              </a:cxn>
            </a:cxnLst>
            <a:rect l="l" t="t" r="r" b="b"/>
            <a:pathLst>
              <a:path h="25059">
                <a:moveTo>
                  <a:pt x="1983" y="2087"/>
                </a:moveTo>
                <a:lnTo>
                  <a:pt x="1983" y="27146"/>
                </a:lnTo>
              </a:path>
            </a:pathLst>
          </a:custGeom>
          <a:noFill/>
          <a:ln w="7178" cap="flat">
            <a:solidFill>
              <a:srgbClr val="333333"/>
            </a:solidFill>
            <a:prstDash val="solid"/>
            <a:round/>
          </a:ln>
        </p:spPr>
        <p:txBody>
          <a:bodyPr rtlCol="0" anchor="ctr"/>
          <a:lstStyle/>
          <a:p>
            <a:pPr algn="ctr"/>
            <a:endParaRPr lang="en-US" sz="1200" dirty="0">
              <a:latin typeface="Aptos" panose="020B0004020202020204" pitchFamily="34" charset="0"/>
            </a:endParaRPr>
          </a:p>
        </p:txBody>
      </p:sp>
      <p:sp>
        <p:nvSpPr>
          <p:cNvPr id="113" name="Freeform: Shape 112">
            <a:extLst>
              <a:ext uri="{FF2B5EF4-FFF2-40B4-BE49-F238E27FC236}">
                <a16:creationId xmlns:a16="http://schemas.microsoft.com/office/drawing/2014/main" id="{C68745CB-38CD-18F5-CCF1-453C32719DBB}"/>
              </a:ext>
            </a:extLst>
          </p:cNvPr>
          <p:cNvSpPr/>
          <p:nvPr/>
        </p:nvSpPr>
        <p:spPr>
          <a:xfrm flipV="1">
            <a:off x="5093471" y="5670513"/>
            <a:ext cx="0" cy="23231"/>
          </a:xfrm>
          <a:custGeom>
            <a:avLst/>
            <a:gdLst>
              <a:gd name="connsiteX0" fmla="*/ 2127 w 0"/>
              <a:gd name="connsiteY0" fmla="*/ 2087 h 25059"/>
              <a:gd name="connsiteX1" fmla="*/ 2127 w 0"/>
              <a:gd name="connsiteY1" fmla="*/ 27146 h 25059"/>
            </a:gdLst>
            <a:ahLst/>
            <a:cxnLst>
              <a:cxn ang="0">
                <a:pos x="connsiteX0" y="connsiteY0"/>
              </a:cxn>
              <a:cxn ang="0">
                <a:pos x="connsiteX1" y="connsiteY1"/>
              </a:cxn>
            </a:cxnLst>
            <a:rect l="l" t="t" r="r" b="b"/>
            <a:pathLst>
              <a:path h="25059">
                <a:moveTo>
                  <a:pt x="2127" y="2087"/>
                </a:moveTo>
                <a:lnTo>
                  <a:pt x="2127" y="27146"/>
                </a:lnTo>
              </a:path>
            </a:pathLst>
          </a:custGeom>
          <a:noFill/>
          <a:ln w="7178" cap="flat">
            <a:solidFill>
              <a:srgbClr val="333333"/>
            </a:solidFill>
            <a:prstDash val="solid"/>
            <a:round/>
          </a:ln>
        </p:spPr>
        <p:txBody>
          <a:bodyPr rtlCol="0" anchor="ctr"/>
          <a:lstStyle/>
          <a:p>
            <a:pPr algn="ctr"/>
            <a:endParaRPr lang="en-US" sz="1200" dirty="0">
              <a:latin typeface="Aptos" panose="020B0004020202020204" pitchFamily="34" charset="0"/>
            </a:endParaRPr>
          </a:p>
        </p:txBody>
      </p:sp>
      <p:sp>
        <p:nvSpPr>
          <p:cNvPr id="114" name="Freeform: Shape 113">
            <a:extLst>
              <a:ext uri="{FF2B5EF4-FFF2-40B4-BE49-F238E27FC236}">
                <a16:creationId xmlns:a16="http://schemas.microsoft.com/office/drawing/2014/main" id="{F6C0DF7D-9466-F914-4ED9-2C1035A3F06D}"/>
              </a:ext>
            </a:extLst>
          </p:cNvPr>
          <p:cNvSpPr/>
          <p:nvPr/>
        </p:nvSpPr>
        <p:spPr>
          <a:xfrm flipV="1">
            <a:off x="5426537" y="5670513"/>
            <a:ext cx="0" cy="23231"/>
          </a:xfrm>
          <a:custGeom>
            <a:avLst/>
            <a:gdLst>
              <a:gd name="connsiteX0" fmla="*/ 2271 w 0"/>
              <a:gd name="connsiteY0" fmla="*/ 2087 h 25059"/>
              <a:gd name="connsiteX1" fmla="*/ 2271 w 0"/>
              <a:gd name="connsiteY1" fmla="*/ 27146 h 25059"/>
            </a:gdLst>
            <a:ahLst/>
            <a:cxnLst>
              <a:cxn ang="0">
                <a:pos x="connsiteX0" y="connsiteY0"/>
              </a:cxn>
              <a:cxn ang="0">
                <a:pos x="connsiteX1" y="connsiteY1"/>
              </a:cxn>
            </a:cxnLst>
            <a:rect l="l" t="t" r="r" b="b"/>
            <a:pathLst>
              <a:path h="25059">
                <a:moveTo>
                  <a:pt x="2271" y="2087"/>
                </a:moveTo>
                <a:lnTo>
                  <a:pt x="2271" y="27146"/>
                </a:lnTo>
              </a:path>
            </a:pathLst>
          </a:custGeom>
          <a:noFill/>
          <a:ln w="7178" cap="flat">
            <a:solidFill>
              <a:srgbClr val="333333"/>
            </a:solidFill>
            <a:prstDash val="solid"/>
            <a:round/>
          </a:ln>
        </p:spPr>
        <p:txBody>
          <a:bodyPr rtlCol="0" anchor="ctr"/>
          <a:lstStyle/>
          <a:p>
            <a:pPr algn="ctr"/>
            <a:endParaRPr lang="en-US" sz="1200" dirty="0">
              <a:latin typeface="Aptos" panose="020B0004020202020204" pitchFamily="34" charset="0"/>
            </a:endParaRPr>
          </a:p>
        </p:txBody>
      </p:sp>
      <p:sp>
        <p:nvSpPr>
          <p:cNvPr id="115" name="Freeform: Shape 114">
            <a:extLst>
              <a:ext uri="{FF2B5EF4-FFF2-40B4-BE49-F238E27FC236}">
                <a16:creationId xmlns:a16="http://schemas.microsoft.com/office/drawing/2014/main" id="{A3B0B15F-8F15-1B66-ABDD-4B5FD8F24543}"/>
              </a:ext>
            </a:extLst>
          </p:cNvPr>
          <p:cNvSpPr/>
          <p:nvPr/>
        </p:nvSpPr>
        <p:spPr>
          <a:xfrm flipV="1">
            <a:off x="5759603" y="5670513"/>
            <a:ext cx="0" cy="23231"/>
          </a:xfrm>
          <a:custGeom>
            <a:avLst/>
            <a:gdLst>
              <a:gd name="connsiteX0" fmla="*/ 2416 w 0"/>
              <a:gd name="connsiteY0" fmla="*/ 2087 h 25059"/>
              <a:gd name="connsiteX1" fmla="*/ 2416 w 0"/>
              <a:gd name="connsiteY1" fmla="*/ 27146 h 25059"/>
            </a:gdLst>
            <a:ahLst/>
            <a:cxnLst>
              <a:cxn ang="0">
                <a:pos x="connsiteX0" y="connsiteY0"/>
              </a:cxn>
              <a:cxn ang="0">
                <a:pos x="connsiteX1" y="connsiteY1"/>
              </a:cxn>
            </a:cxnLst>
            <a:rect l="l" t="t" r="r" b="b"/>
            <a:pathLst>
              <a:path h="25059">
                <a:moveTo>
                  <a:pt x="2416" y="2087"/>
                </a:moveTo>
                <a:lnTo>
                  <a:pt x="2416" y="27146"/>
                </a:lnTo>
              </a:path>
            </a:pathLst>
          </a:custGeom>
          <a:noFill/>
          <a:ln w="7178" cap="flat">
            <a:solidFill>
              <a:srgbClr val="333333"/>
            </a:solidFill>
            <a:prstDash val="solid"/>
            <a:round/>
          </a:ln>
        </p:spPr>
        <p:txBody>
          <a:bodyPr rtlCol="0" anchor="ctr"/>
          <a:lstStyle/>
          <a:p>
            <a:pPr algn="ctr"/>
            <a:endParaRPr lang="en-US" sz="1200" dirty="0">
              <a:latin typeface="Aptos" panose="020B0004020202020204" pitchFamily="34" charset="0"/>
            </a:endParaRPr>
          </a:p>
        </p:txBody>
      </p:sp>
      <p:sp>
        <p:nvSpPr>
          <p:cNvPr id="116" name="Freeform: Shape 115">
            <a:extLst>
              <a:ext uri="{FF2B5EF4-FFF2-40B4-BE49-F238E27FC236}">
                <a16:creationId xmlns:a16="http://schemas.microsoft.com/office/drawing/2014/main" id="{DB7BCCA8-DD09-F35F-CB75-226469EE03E7}"/>
              </a:ext>
            </a:extLst>
          </p:cNvPr>
          <p:cNvSpPr/>
          <p:nvPr/>
        </p:nvSpPr>
        <p:spPr>
          <a:xfrm flipV="1">
            <a:off x="6092669" y="5670513"/>
            <a:ext cx="0" cy="23231"/>
          </a:xfrm>
          <a:custGeom>
            <a:avLst/>
            <a:gdLst>
              <a:gd name="connsiteX0" fmla="*/ 2555 w 0"/>
              <a:gd name="connsiteY0" fmla="*/ 2087 h 25059"/>
              <a:gd name="connsiteX1" fmla="*/ 2555 w 0"/>
              <a:gd name="connsiteY1" fmla="*/ 27146 h 25059"/>
            </a:gdLst>
            <a:ahLst/>
            <a:cxnLst>
              <a:cxn ang="0">
                <a:pos x="connsiteX0" y="connsiteY0"/>
              </a:cxn>
              <a:cxn ang="0">
                <a:pos x="connsiteX1" y="connsiteY1"/>
              </a:cxn>
            </a:cxnLst>
            <a:rect l="l" t="t" r="r" b="b"/>
            <a:pathLst>
              <a:path h="25059">
                <a:moveTo>
                  <a:pt x="2555" y="2087"/>
                </a:moveTo>
                <a:lnTo>
                  <a:pt x="2555" y="27146"/>
                </a:lnTo>
              </a:path>
            </a:pathLst>
          </a:custGeom>
          <a:noFill/>
          <a:ln w="7178" cap="flat">
            <a:solidFill>
              <a:srgbClr val="333333"/>
            </a:solidFill>
            <a:prstDash val="solid"/>
            <a:round/>
          </a:ln>
        </p:spPr>
        <p:txBody>
          <a:bodyPr rtlCol="0" anchor="ctr"/>
          <a:lstStyle/>
          <a:p>
            <a:pPr algn="ctr"/>
            <a:endParaRPr lang="en-US" sz="1200" dirty="0">
              <a:latin typeface="Aptos" panose="020B0004020202020204" pitchFamily="34" charset="0"/>
            </a:endParaRPr>
          </a:p>
        </p:txBody>
      </p:sp>
      <p:sp>
        <p:nvSpPr>
          <p:cNvPr id="117" name="Freeform: Shape 116">
            <a:extLst>
              <a:ext uri="{FF2B5EF4-FFF2-40B4-BE49-F238E27FC236}">
                <a16:creationId xmlns:a16="http://schemas.microsoft.com/office/drawing/2014/main" id="{0C2E7EFA-6AA2-E5B4-773D-58A7AF8D3340}"/>
              </a:ext>
            </a:extLst>
          </p:cNvPr>
          <p:cNvSpPr/>
          <p:nvPr/>
        </p:nvSpPr>
        <p:spPr>
          <a:xfrm flipV="1">
            <a:off x="6425735" y="5670513"/>
            <a:ext cx="0" cy="23231"/>
          </a:xfrm>
          <a:custGeom>
            <a:avLst/>
            <a:gdLst>
              <a:gd name="connsiteX0" fmla="*/ 2700 w 0"/>
              <a:gd name="connsiteY0" fmla="*/ 2087 h 25059"/>
              <a:gd name="connsiteX1" fmla="*/ 2700 w 0"/>
              <a:gd name="connsiteY1" fmla="*/ 27146 h 25059"/>
            </a:gdLst>
            <a:ahLst/>
            <a:cxnLst>
              <a:cxn ang="0">
                <a:pos x="connsiteX0" y="connsiteY0"/>
              </a:cxn>
              <a:cxn ang="0">
                <a:pos x="connsiteX1" y="connsiteY1"/>
              </a:cxn>
            </a:cxnLst>
            <a:rect l="l" t="t" r="r" b="b"/>
            <a:pathLst>
              <a:path h="25059">
                <a:moveTo>
                  <a:pt x="2700" y="2087"/>
                </a:moveTo>
                <a:lnTo>
                  <a:pt x="2700" y="27146"/>
                </a:lnTo>
              </a:path>
            </a:pathLst>
          </a:custGeom>
          <a:noFill/>
          <a:ln w="7178" cap="flat">
            <a:solidFill>
              <a:srgbClr val="333333"/>
            </a:solidFill>
            <a:prstDash val="solid"/>
            <a:round/>
          </a:ln>
        </p:spPr>
        <p:txBody>
          <a:bodyPr rtlCol="0" anchor="ctr"/>
          <a:lstStyle/>
          <a:p>
            <a:pPr algn="ctr"/>
            <a:endParaRPr lang="en-US" sz="1200" dirty="0">
              <a:latin typeface="Aptos" panose="020B0004020202020204" pitchFamily="34" charset="0"/>
            </a:endParaRPr>
          </a:p>
        </p:txBody>
      </p:sp>
      <p:sp>
        <p:nvSpPr>
          <p:cNvPr id="118" name="Freeform: Shape 117">
            <a:extLst>
              <a:ext uri="{FF2B5EF4-FFF2-40B4-BE49-F238E27FC236}">
                <a16:creationId xmlns:a16="http://schemas.microsoft.com/office/drawing/2014/main" id="{B5FC4064-CB9B-356F-125C-28771F7A9E5D}"/>
              </a:ext>
            </a:extLst>
          </p:cNvPr>
          <p:cNvSpPr/>
          <p:nvPr/>
        </p:nvSpPr>
        <p:spPr>
          <a:xfrm flipV="1">
            <a:off x="6758801" y="5670513"/>
            <a:ext cx="0" cy="23231"/>
          </a:xfrm>
          <a:custGeom>
            <a:avLst/>
            <a:gdLst>
              <a:gd name="connsiteX0" fmla="*/ 2844 w 0"/>
              <a:gd name="connsiteY0" fmla="*/ 2087 h 25059"/>
              <a:gd name="connsiteX1" fmla="*/ 2844 w 0"/>
              <a:gd name="connsiteY1" fmla="*/ 27146 h 25059"/>
            </a:gdLst>
            <a:ahLst/>
            <a:cxnLst>
              <a:cxn ang="0">
                <a:pos x="connsiteX0" y="connsiteY0"/>
              </a:cxn>
              <a:cxn ang="0">
                <a:pos x="connsiteX1" y="connsiteY1"/>
              </a:cxn>
            </a:cxnLst>
            <a:rect l="l" t="t" r="r" b="b"/>
            <a:pathLst>
              <a:path h="25059">
                <a:moveTo>
                  <a:pt x="2844" y="2087"/>
                </a:moveTo>
                <a:lnTo>
                  <a:pt x="2844" y="27146"/>
                </a:lnTo>
              </a:path>
            </a:pathLst>
          </a:custGeom>
          <a:noFill/>
          <a:ln w="7178" cap="flat">
            <a:solidFill>
              <a:srgbClr val="333333"/>
            </a:solidFill>
            <a:prstDash val="solid"/>
            <a:round/>
          </a:ln>
        </p:spPr>
        <p:txBody>
          <a:bodyPr rtlCol="0" anchor="ctr"/>
          <a:lstStyle/>
          <a:p>
            <a:pPr algn="ctr"/>
            <a:endParaRPr lang="en-US" sz="1200" dirty="0">
              <a:latin typeface="Aptos" panose="020B0004020202020204" pitchFamily="34" charset="0"/>
            </a:endParaRPr>
          </a:p>
        </p:txBody>
      </p:sp>
      <p:sp>
        <p:nvSpPr>
          <p:cNvPr id="119" name="Freeform: Shape 118">
            <a:extLst>
              <a:ext uri="{FF2B5EF4-FFF2-40B4-BE49-F238E27FC236}">
                <a16:creationId xmlns:a16="http://schemas.microsoft.com/office/drawing/2014/main" id="{54FA5CE8-FF20-BF62-455E-FAA0F0922C63}"/>
              </a:ext>
            </a:extLst>
          </p:cNvPr>
          <p:cNvSpPr/>
          <p:nvPr/>
        </p:nvSpPr>
        <p:spPr>
          <a:xfrm flipV="1">
            <a:off x="7091867" y="5670513"/>
            <a:ext cx="0" cy="23231"/>
          </a:xfrm>
          <a:custGeom>
            <a:avLst/>
            <a:gdLst>
              <a:gd name="connsiteX0" fmla="*/ 2988 w 0"/>
              <a:gd name="connsiteY0" fmla="*/ 2087 h 25059"/>
              <a:gd name="connsiteX1" fmla="*/ 2988 w 0"/>
              <a:gd name="connsiteY1" fmla="*/ 27146 h 25059"/>
            </a:gdLst>
            <a:ahLst/>
            <a:cxnLst>
              <a:cxn ang="0">
                <a:pos x="connsiteX0" y="connsiteY0"/>
              </a:cxn>
              <a:cxn ang="0">
                <a:pos x="connsiteX1" y="connsiteY1"/>
              </a:cxn>
            </a:cxnLst>
            <a:rect l="l" t="t" r="r" b="b"/>
            <a:pathLst>
              <a:path h="25059">
                <a:moveTo>
                  <a:pt x="2988" y="2087"/>
                </a:moveTo>
                <a:lnTo>
                  <a:pt x="2988" y="27146"/>
                </a:lnTo>
              </a:path>
            </a:pathLst>
          </a:custGeom>
          <a:noFill/>
          <a:ln w="7178" cap="flat">
            <a:solidFill>
              <a:srgbClr val="333333"/>
            </a:solidFill>
            <a:prstDash val="solid"/>
            <a:round/>
          </a:ln>
        </p:spPr>
        <p:txBody>
          <a:bodyPr rtlCol="0" anchor="ctr"/>
          <a:lstStyle/>
          <a:p>
            <a:pPr algn="ctr"/>
            <a:endParaRPr lang="en-US" sz="1200" dirty="0">
              <a:latin typeface="Aptos" panose="020B0004020202020204" pitchFamily="34" charset="0"/>
            </a:endParaRPr>
          </a:p>
        </p:txBody>
      </p:sp>
      <p:sp>
        <p:nvSpPr>
          <p:cNvPr id="120" name="Freeform: Shape 119">
            <a:extLst>
              <a:ext uri="{FF2B5EF4-FFF2-40B4-BE49-F238E27FC236}">
                <a16:creationId xmlns:a16="http://schemas.microsoft.com/office/drawing/2014/main" id="{D357295D-538A-6B1C-93A7-026822714F25}"/>
              </a:ext>
            </a:extLst>
          </p:cNvPr>
          <p:cNvSpPr/>
          <p:nvPr/>
        </p:nvSpPr>
        <p:spPr>
          <a:xfrm flipV="1">
            <a:off x="7424933" y="5670513"/>
            <a:ext cx="0" cy="23231"/>
          </a:xfrm>
          <a:custGeom>
            <a:avLst/>
            <a:gdLst>
              <a:gd name="connsiteX0" fmla="*/ 3129 w 0"/>
              <a:gd name="connsiteY0" fmla="*/ 2087 h 25059"/>
              <a:gd name="connsiteX1" fmla="*/ 3129 w 0"/>
              <a:gd name="connsiteY1" fmla="*/ 27146 h 25059"/>
            </a:gdLst>
            <a:ahLst/>
            <a:cxnLst>
              <a:cxn ang="0">
                <a:pos x="connsiteX0" y="connsiteY0"/>
              </a:cxn>
              <a:cxn ang="0">
                <a:pos x="connsiteX1" y="connsiteY1"/>
              </a:cxn>
            </a:cxnLst>
            <a:rect l="l" t="t" r="r" b="b"/>
            <a:pathLst>
              <a:path h="25059">
                <a:moveTo>
                  <a:pt x="3129" y="2087"/>
                </a:moveTo>
                <a:lnTo>
                  <a:pt x="3129" y="27146"/>
                </a:lnTo>
              </a:path>
            </a:pathLst>
          </a:custGeom>
          <a:noFill/>
          <a:ln w="7178" cap="flat">
            <a:solidFill>
              <a:srgbClr val="333333"/>
            </a:solidFill>
            <a:prstDash val="solid"/>
            <a:round/>
          </a:ln>
        </p:spPr>
        <p:txBody>
          <a:bodyPr rtlCol="0" anchor="ctr"/>
          <a:lstStyle/>
          <a:p>
            <a:pPr algn="ctr"/>
            <a:endParaRPr lang="en-US" sz="1200" dirty="0">
              <a:latin typeface="Aptos" panose="020B0004020202020204" pitchFamily="34" charset="0"/>
            </a:endParaRPr>
          </a:p>
        </p:txBody>
      </p:sp>
      <p:sp>
        <p:nvSpPr>
          <p:cNvPr id="121" name="Freeform: Shape 120">
            <a:extLst>
              <a:ext uri="{FF2B5EF4-FFF2-40B4-BE49-F238E27FC236}">
                <a16:creationId xmlns:a16="http://schemas.microsoft.com/office/drawing/2014/main" id="{8770349C-3FB5-1F20-07EC-8568630CA43D}"/>
              </a:ext>
            </a:extLst>
          </p:cNvPr>
          <p:cNvSpPr/>
          <p:nvPr/>
        </p:nvSpPr>
        <p:spPr>
          <a:xfrm flipV="1">
            <a:off x="7757999" y="5670513"/>
            <a:ext cx="0" cy="23231"/>
          </a:xfrm>
          <a:custGeom>
            <a:avLst/>
            <a:gdLst>
              <a:gd name="connsiteX0" fmla="*/ 3273 w 0"/>
              <a:gd name="connsiteY0" fmla="*/ 2087 h 25059"/>
              <a:gd name="connsiteX1" fmla="*/ 3273 w 0"/>
              <a:gd name="connsiteY1" fmla="*/ 27146 h 25059"/>
            </a:gdLst>
            <a:ahLst/>
            <a:cxnLst>
              <a:cxn ang="0">
                <a:pos x="connsiteX0" y="connsiteY0"/>
              </a:cxn>
              <a:cxn ang="0">
                <a:pos x="connsiteX1" y="connsiteY1"/>
              </a:cxn>
            </a:cxnLst>
            <a:rect l="l" t="t" r="r" b="b"/>
            <a:pathLst>
              <a:path h="25059">
                <a:moveTo>
                  <a:pt x="3273" y="2087"/>
                </a:moveTo>
                <a:lnTo>
                  <a:pt x="3273" y="27146"/>
                </a:lnTo>
              </a:path>
            </a:pathLst>
          </a:custGeom>
          <a:noFill/>
          <a:ln w="7178" cap="flat">
            <a:solidFill>
              <a:srgbClr val="333333"/>
            </a:solidFill>
            <a:prstDash val="solid"/>
            <a:round/>
          </a:ln>
        </p:spPr>
        <p:txBody>
          <a:bodyPr rtlCol="0" anchor="ctr"/>
          <a:lstStyle/>
          <a:p>
            <a:pPr algn="ctr"/>
            <a:endParaRPr lang="en-US" sz="1200" dirty="0">
              <a:latin typeface="Aptos" panose="020B0004020202020204" pitchFamily="34" charset="0"/>
            </a:endParaRPr>
          </a:p>
        </p:txBody>
      </p:sp>
      <p:sp>
        <p:nvSpPr>
          <p:cNvPr id="122" name="Freeform: Shape 121">
            <a:extLst>
              <a:ext uri="{FF2B5EF4-FFF2-40B4-BE49-F238E27FC236}">
                <a16:creationId xmlns:a16="http://schemas.microsoft.com/office/drawing/2014/main" id="{D16413F8-B5A3-CC3D-D87D-CEC86EC442F6}"/>
              </a:ext>
            </a:extLst>
          </p:cNvPr>
          <p:cNvSpPr/>
          <p:nvPr/>
        </p:nvSpPr>
        <p:spPr>
          <a:xfrm flipV="1">
            <a:off x="8091073" y="5670513"/>
            <a:ext cx="0" cy="23231"/>
          </a:xfrm>
          <a:custGeom>
            <a:avLst/>
            <a:gdLst>
              <a:gd name="connsiteX0" fmla="*/ 3417 w 0"/>
              <a:gd name="connsiteY0" fmla="*/ 2087 h 25059"/>
              <a:gd name="connsiteX1" fmla="*/ 3417 w 0"/>
              <a:gd name="connsiteY1" fmla="*/ 27146 h 25059"/>
            </a:gdLst>
            <a:ahLst/>
            <a:cxnLst>
              <a:cxn ang="0">
                <a:pos x="connsiteX0" y="connsiteY0"/>
              </a:cxn>
              <a:cxn ang="0">
                <a:pos x="connsiteX1" y="connsiteY1"/>
              </a:cxn>
            </a:cxnLst>
            <a:rect l="l" t="t" r="r" b="b"/>
            <a:pathLst>
              <a:path h="25059">
                <a:moveTo>
                  <a:pt x="3417" y="2087"/>
                </a:moveTo>
                <a:lnTo>
                  <a:pt x="3417" y="27146"/>
                </a:lnTo>
              </a:path>
            </a:pathLst>
          </a:custGeom>
          <a:noFill/>
          <a:ln w="7178" cap="flat">
            <a:solidFill>
              <a:srgbClr val="333333"/>
            </a:solidFill>
            <a:prstDash val="solid"/>
            <a:round/>
          </a:ln>
        </p:spPr>
        <p:txBody>
          <a:bodyPr rtlCol="0" anchor="ctr"/>
          <a:lstStyle/>
          <a:p>
            <a:pPr algn="ctr"/>
            <a:endParaRPr lang="en-US" sz="1200" dirty="0">
              <a:latin typeface="Aptos" panose="020B0004020202020204" pitchFamily="34" charset="0"/>
            </a:endParaRPr>
          </a:p>
        </p:txBody>
      </p:sp>
      <p:sp>
        <p:nvSpPr>
          <p:cNvPr id="123" name="TextBox 122">
            <a:extLst>
              <a:ext uri="{FF2B5EF4-FFF2-40B4-BE49-F238E27FC236}">
                <a16:creationId xmlns:a16="http://schemas.microsoft.com/office/drawing/2014/main" id="{FA797830-2875-0368-19F2-D3709673BDC9}"/>
              </a:ext>
            </a:extLst>
          </p:cNvPr>
          <p:cNvSpPr txBox="1"/>
          <p:nvPr/>
        </p:nvSpPr>
        <p:spPr>
          <a:xfrm>
            <a:off x="1622270" y="5678075"/>
            <a:ext cx="280871" cy="276999"/>
          </a:xfrm>
          <a:prstGeom prst="rect">
            <a:avLst/>
          </a:prstGeom>
          <a:noFill/>
        </p:spPr>
        <p:txBody>
          <a:bodyPr wrap="square" rtlCol="0">
            <a:spAutoFit/>
          </a:bodyPr>
          <a:lstStyle/>
          <a:p>
            <a:pPr algn="ctr"/>
            <a:r>
              <a:rPr lang="en-US" sz="1200" spc="0" baseline="0" dirty="0">
                <a:ln/>
                <a:solidFill>
                  <a:srgbClr val="4D4D4D"/>
                </a:solidFill>
                <a:latin typeface="Aptos" panose="020B0004020202020204" pitchFamily="34" charset="0"/>
                <a:cs typeface="Arial"/>
                <a:sym typeface="Arial"/>
                <a:rtl val="0"/>
              </a:rPr>
              <a:t>2</a:t>
            </a:r>
          </a:p>
        </p:txBody>
      </p:sp>
      <p:sp>
        <p:nvSpPr>
          <p:cNvPr id="124" name="TextBox 123">
            <a:extLst>
              <a:ext uri="{FF2B5EF4-FFF2-40B4-BE49-F238E27FC236}">
                <a16:creationId xmlns:a16="http://schemas.microsoft.com/office/drawing/2014/main" id="{C0E71FD1-F358-82B3-08B7-D3CAB7B76AF5}"/>
              </a:ext>
            </a:extLst>
          </p:cNvPr>
          <p:cNvSpPr txBox="1"/>
          <p:nvPr/>
        </p:nvSpPr>
        <p:spPr>
          <a:xfrm>
            <a:off x="1965149" y="5678075"/>
            <a:ext cx="266420" cy="276999"/>
          </a:xfrm>
          <a:prstGeom prst="rect">
            <a:avLst/>
          </a:prstGeom>
          <a:noFill/>
        </p:spPr>
        <p:txBody>
          <a:bodyPr wrap="none" rtlCol="0">
            <a:spAutoFit/>
          </a:bodyPr>
          <a:lstStyle/>
          <a:p>
            <a:pPr algn="ctr"/>
            <a:r>
              <a:rPr lang="en-US" sz="1200" spc="0" baseline="0" dirty="0">
                <a:ln/>
                <a:solidFill>
                  <a:srgbClr val="4D4D4D"/>
                </a:solidFill>
                <a:latin typeface="Aptos" panose="020B0004020202020204" pitchFamily="34" charset="0"/>
                <a:cs typeface="Arial"/>
                <a:sym typeface="Arial"/>
                <a:rtl val="0"/>
              </a:rPr>
              <a:t>3</a:t>
            </a:r>
          </a:p>
        </p:txBody>
      </p:sp>
      <p:sp>
        <p:nvSpPr>
          <p:cNvPr id="125" name="TextBox 124">
            <a:extLst>
              <a:ext uri="{FF2B5EF4-FFF2-40B4-BE49-F238E27FC236}">
                <a16:creationId xmlns:a16="http://schemas.microsoft.com/office/drawing/2014/main" id="{29BBE30D-625C-E509-190E-1036BECE61CD}"/>
              </a:ext>
            </a:extLst>
          </p:cNvPr>
          <p:cNvSpPr txBox="1"/>
          <p:nvPr/>
        </p:nvSpPr>
        <p:spPr>
          <a:xfrm>
            <a:off x="2301011" y="5678075"/>
            <a:ext cx="266420" cy="276999"/>
          </a:xfrm>
          <a:prstGeom prst="rect">
            <a:avLst/>
          </a:prstGeom>
          <a:noFill/>
        </p:spPr>
        <p:txBody>
          <a:bodyPr wrap="none" rtlCol="0">
            <a:spAutoFit/>
          </a:bodyPr>
          <a:lstStyle/>
          <a:p>
            <a:pPr algn="ctr"/>
            <a:r>
              <a:rPr lang="en-US" sz="1200" spc="0" baseline="0" dirty="0">
                <a:ln/>
                <a:solidFill>
                  <a:srgbClr val="4D4D4D"/>
                </a:solidFill>
                <a:latin typeface="Aptos" panose="020B0004020202020204" pitchFamily="34" charset="0"/>
                <a:cs typeface="Arial"/>
                <a:sym typeface="Arial"/>
                <a:rtl val="0"/>
              </a:rPr>
              <a:t>4</a:t>
            </a:r>
          </a:p>
        </p:txBody>
      </p:sp>
      <p:sp>
        <p:nvSpPr>
          <p:cNvPr id="126" name="TextBox 125">
            <a:extLst>
              <a:ext uri="{FF2B5EF4-FFF2-40B4-BE49-F238E27FC236}">
                <a16:creationId xmlns:a16="http://schemas.microsoft.com/office/drawing/2014/main" id="{7B2A32F5-E135-FEB1-7B21-02E1B22CA0B2}"/>
              </a:ext>
            </a:extLst>
          </p:cNvPr>
          <p:cNvSpPr txBox="1"/>
          <p:nvPr/>
        </p:nvSpPr>
        <p:spPr>
          <a:xfrm>
            <a:off x="2636873" y="5678075"/>
            <a:ext cx="266420" cy="276999"/>
          </a:xfrm>
          <a:prstGeom prst="rect">
            <a:avLst/>
          </a:prstGeom>
          <a:noFill/>
        </p:spPr>
        <p:txBody>
          <a:bodyPr wrap="none" rtlCol="0">
            <a:spAutoFit/>
          </a:bodyPr>
          <a:lstStyle/>
          <a:p>
            <a:pPr algn="ctr"/>
            <a:r>
              <a:rPr lang="en-US" sz="1200" spc="0" baseline="0" dirty="0">
                <a:ln/>
                <a:solidFill>
                  <a:srgbClr val="4D4D4D"/>
                </a:solidFill>
                <a:latin typeface="Aptos" panose="020B0004020202020204" pitchFamily="34" charset="0"/>
                <a:cs typeface="Arial"/>
                <a:sym typeface="Arial"/>
                <a:rtl val="0"/>
              </a:rPr>
              <a:t>5</a:t>
            </a:r>
          </a:p>
        </p:txBody>
      </p:sp>
      <p:sp>
        <p:nvSpPr>
          <p:cNvPr id="127" name="TextBox 126">
            <a:extLst>
              <a:ext uri="{FF2B5EF4-FFF2-40B4-BE49-F238E27FC236}">
                <a16:creationId xmlns:a16="http://schemas.microsoft.com/office/drawing/2014/main" id="{A99A62D2-8C32-53EE-5AB0-44105C0AEF4E}"/>
              </a:ext>
            </a:extLst>
          </p:cNvPr>
          <p:cNvSpPr txBox="1"/>
          <p:nvPr/>
        </p:nvSpPr>
        <p:spPr>
          <a:xfrm>
            <a:off x="2965301" y="5678075"/>
            <a:ext cx="266420" cy="276999"/>
          </a:xfrm>
          <a:prstGeom prst="rect">
            <a:avLst/>
          </a:prstGeom>
          <a:noFill/>
        </p:spPr>
        <p:txBody>
          <a:bodyPr wrap="none" rtlCol="0">
            <a:spAutoFit/>
          </a:bodyPr>
          <a:lstStyle/>
          <a:p>
            <a:pPr algn="ctr"/>
            <a:r>
              <a:rPr lang="en-US" sz="1200" spc="0" baseline="0" dirty="0">
                <a:ln/>
                <a:solidFill>
                  <a:srgbClr val="4D4D4D"/>
                </a:solidFill>
                <a:latin typeface="Aptos" panose="020B0004020202020204" pitchFamily="34" charset="0"/>
                <a:cs typeface="Arial"/>
                <a:sym typeface="Arial"/>
                <a:rtl val="0"/>
              </a:rPr>
              <a:t>6</a:t>
            </a:r>
          </a:p>
        </p:txBody>
      </p:sp>
      <p:sp>
        <p:nvSpPr>
          <p:cNvPr id="128" name="TextBox 127">
            <a:extLst>
              <a:ext uri="{FF2B5EF4-FFF2-40B4-BE49-F238E27FC236}">
                <a16:creationId xmlns:a16="http://schemas.microsoft.com/office/drawing/2014/main" id="{5321E5B3-9A07-1D7B-1A02-30D91CFC2AF6}"/>
              </a:ext>
            </a:extLst>
          </p:cNvPr>
          <p:cNvSpPr txBox="1"/>
          <p:nvPr/>
        </p:nvSpPr>
        <p:spPr>
          <a:xfrm>
            <a:off x="3301163" y="5678075"/>
            <a:ext cx="266420" cy="276999"/>
          </a:xfrm>
          <a:prstGeom prst="rect">
            <a:avLst/>
          </a:prstGeom>
          <a:noFill/>
        </p:spPr>
        <p:txBody>
          <a:bodyPr wrap="none" rtlCol="0">
            <a:spAutoFit/>
          </a:bodyPr>
          <a:lstStyle/>
          <a:p>
            <a:pPr algn="ctr"/>
            <a:r>
              <a:rPr lang="en-US" sz="1200" spc="0" baseline="0" dirty="0">
                <a:ln/>
                <a:solidFill>
                  <a:srgbClr val="4D4D4D"/>
                </a:solidFill>
                <a:latin typeface="Aptos" panose="020B0004020202020204" pitchFamily="34" charset="0"/>
                <a:cs typeface="Arial"/>
                <a:sym typeface="Arial"/>
                <a:rtl val="0"/>
              </a:rPr>
              <a:t>7</a:t>
            </a:r>
          </a:p>
        </p:txBody>
      </p:sp>
      <p:sp>
        <p:nvSpPr>
          <p:cNvPr id="129" name="TextBox 128">
            <a:extLst>
              <a:ext uri="{FF2B5EF4-FFF2-40B4-BE49-F238E27FC236}">
                <a16:creationId xmlns:a16="http://schemas.microsoft.com/office/drawing/2014/main" id="{1BED13E3-26EA-DBB1-93E9-EC6870CCBC24}"/>
              </a:ext>
            </a:extLst>
          </p:cNvPr>
          <p:cNvSpPr txBox="1"/>
          <p:nvPr/>
        </p:nvSpPr>
        <p:spPr>
          <a:xfrm>
            <a:off x="3629591" y="5678075"/>
            <a:ext cx="266420" cy="276999"/>
          </a:xfrm>
          <a:prstGeom prst="rect">
            <a:avLst/>
          </a:prstGeom>
          <a:noFill/>
        </p:spPr>
        <p:txBody>
          <a:bodyPr wrap="square" rtlCol="0">
            <a:spAutoFit/>
          </a:bodyPr>
          <a:lstStyle/>
          <a:p>
            <a:pPr algn="ctr"/>
            <a:r>
              <a:rPr lang="en-US" sz="1200" spc="0" baseline="0" dirty="0">
                <a:ln/>
                <a:solidFill>
                  <a:srgbClr val="4D4D4D"/>
                </a:solidFill>
                <a:latin typeface="Aptos" panose="020B0004020202020204" pitchFamily="34" charset="0"/>
                <a:cs typeface="Arial"/>
                <a:sym typeface="Arial"/>
                <a:rtl val="0"/>
              </a:rPr>
              <a:t>8</a:t>
            </a:r>
          </a:p>
        </p:txBody>
      </p:sp>
      <p:sp>
        <p:nvSpPr>
          <p:cNvPr id="130" name="TextBox 129">
            <a:extLst>
              <a:ext uri="{FF2B5EF4-FFF2-40B4-BE49-F238E27FC236}">
                <a16:creationId xmlns:a16="http://schemas.microsoft.com/office/drawing/2014/main" id="{4F384DE5-43AA-1A87-793A-E860A5FA15C8}"/>
              </a:ext>
            </a:extLst>
          </p:cNvPr>
          <p:cNvSpPr txBox="1"/>
          <p:nvPr/>
        </p:nvSpPr>
        <p:spPr>
          <a:xfrm>
            <a:off x="3965458" y="5678075"/>
            <a:ext cx="266420" cy="276999"/>
          </a:xfrm>
          <a:prstGeom prst="rect">
            <a:avLst/>
          </a:prstGeom>
          <a:noFill/>
        </p:spPr>
        <p:txBody>
          <a:bodyPr wrap="square" rtlCol="0">
            <a:spAutoFit/>
          </a:bodyPr>
          <a:lstStyle/>
          <a:p>
            <a:pPr algn="ctr"/>
            <a:r>
              <a:rPr lang="en-US" sz="1200" spc="0" baseline="0" dirty="0">
                <a:ln/>
                <a:solidFill>
                  <a:srgbClr val="4D4D4D"/>
                </a:solidFill>
                <a:latin typeface="Aptos" panose="020B0004020202020204" pitchFamily="34" charset="0"/>
                <a:cs typeface="Arial"/>
                <a:sym typeface="Arial"/>
                <a:rtl val="0"/>
              </a:rPr>
              <a:t>9</a:t>
            </a:r>
          </a:p>
        </p:txBody>
      </p:sp>
      <p:sp>
        <p:nvSpPr>
          <p:cNvPr id="131" name="TextBox 130">
            <a:extLst>
              <a:ext uri="{FF2B5EF4-FFF2-40B4-BE49-F238E27FC236}">
                <a16:creationId xmlns:a16="http://schemas.microsoft.com/office/drawing/2014/main" id="{2A7ED200-3997-1010-2D6D-EE34ACFBE194}"/>
              </a:ext>
            </a:extLst>
          </p:cNvPr>
          <p:cNvSpPr txBox="1"/>
          <p:nvPr/>
        </p:nvSpPr>
        <p:spPr>
          <a:xfrm>
            <a:off x="4174942" y="5678075"/>
            <a:ext cx="508570" cy="276999"/>
          </a:xfrm>
          <a:prstGeom prst="rect">
            <a:avLst/>
          </a:prstGeom>
          <a:noFill/>
        </p:spPr>
        <p:txBody>
          <a:bodyPr wrap="square" rtlCol="0">
            <a:spAutoFit/>
          </a:bodyPr>
          <a:lstStyle/>
          <a:p>
            <a:pPr algn="ctr"/>
            <a:r>
              <a:rPr lang="en-US" sz="1200" spc="0" baseline="0" dirty="0">
                <a:ln/>
                <a:solidFill>
                  <a:srgbClr val="4D4D4D"/>
                </a:solidFill>
                <a:latin typeface="Aptos" panose="020B0004020202020204" pitchFamily="34" charset="0"/>
                <a:cs typeface="Arial"/>
                <a:sym typeface="Arial"/>
                <a:rtl val="0"/>
              </a:rPr>
              <a:t>10</a:t>
            </a:r>
          </a:p>
        </p:txBody>
      </p:sp>
      <p:sp>
        <p:nvSpPr>
          <p:cNvPr id="132" name="TextBox 131">
            <a:extLst>
              <a:ext uri="{FF2B5EF4-FFF2-40B4-BE49-F238E27FC236}">
                <a16:creationId xmlns:a16="http://schemas.microsoft.com/office/drawing/2014/main" id="{D460742A-052D-C163-1584-9EF94CEC50A0}"/>
              </a:ext>
            </a:extLst>
          </p:cNvPr>
          <p:cNvSpPr txBox="1"/>
          <p:nvPr/>
        </p:nvSpPr>
        <p:spPr>
          <a:xfrm>
            <a:off x="4587664" y="5678075"/>
            <a:ext cx="348172" cy="276999"/>
          </a:xfrm>
          <a:prstGeom prst="rect">
            <a:avLst/>
          </a:prstGeom>
          <a:noFill/>
        </p:spPr>
        <p:txBody>
          <a:bodyPr wrap="none" rtlCol="0">
            <a:spAutoFit/>
          </a:bodyPr>
          <a:lstStyle/>
          <a:p>
            <a:pPr algn="ctr"/>
            <a:r>
              <a:rPr lang="en-US" sz="1200" spc="0" baseline="0" dirty="0">
                <a:ln/>
                <a:solidFill>
                  <a:srgbClr val="4D4D4D"/>
                </a:solidFill>
                <a:latin typeface="Aptos" panose="020B0004020202020204" pitchFamily="34" charset="0"/>
                <a:cs typeface="Arial"/>
                <a:sym typeface="Arial"/>
                <a:rtl val="0"/>
              </a:rPr>
              <a:t>11</a:t>
            </a:r>
          </a:p>
        </p:txBody>
      </p:sp>
      <p:sp>
        <p:nvSpPr>
          <p:cNvPr id="133" name="TextBox 132">
            <a:extLst>
              <a:ext uri="{FF2B5EF4-FFF2-40B4-BE49-F238E27FC236}">
                <a16:creationId xmlns:a16="http://schemas.microsoft.com/office/drawing/2014/main" id="{2E7CED50-8431-1BF4-D3F5-D84EF6852035}"/>
              </a:ext>
            </a:extLst>
          </p:cNvPr>
          <p:cNvSpPr txBox="1"/>
          <p:nvPr/>
        </p:nvSpPr>
        <p:spPr>
          <a:xfrm>
            <a:off x="4921762" y="5678075"/>
            <a:ext cx="348172" cy="276999"/>
          </a:xfrm>
          <a:prstGeom prst="rect">
            <a:avLst/>
          </a:prstGeom>
          <a:noFill/>
        </p:spPr>
        <p:txBody>
          <a:bodyPr wrap="none" rtlCol="0">
            <a:spAutoFit/>
          </a:bodyPr>
          <a:lstStyle/>
          <a:p>
            <a:pPr algn="ctr"/>
            <a:r>
              <a:rPr lang="en-US" sz="1200" spc="0" baseline="0" dirty="0">
                <a:ln/>
                <a:solidFill>
                  <a:srgbClr val="4D4D4D"/>
                </a:solidFill>
                <a:latin typeface="Aptos" panose="020B0004020202020204" pitchFamily="34" charset="0"/>
                <a:cs typeface="Arial"/>
                <a:sym typeface="Arial"/>
                <a:rtl val="0"/>
              </a:rPr>
              <a:t>12</a:t>
            </a:r>
          </a:p>
        </p:txBody>
      </p:sp>
      <p:sp>
        <p:nvSpPr>
          <p:cNvPr id="134" name="TextBox 133">
            <a:extLst>
              <a:ext uri="{FF2B5EF4-FFF2-40B4-BE49-F238E27FC236}">
                <a16:creationId xmlns:a16="http://schemas.microsoft.com/office/drawing/2014/main" id="{428A2762-8275-0DD8-A0F3-75F027754BE5}"/>
              </a:ext>
            </a:extLst>
          </p:cNvPr>
          <p:cNvSpPr txBox="1"/>
          <p:nvPr/>
        </p:nvSpPr>
        <p:spPr>
          <a:xfrm>
            <a:off x="5255860" y="5678075"/>
            <a:ext cx="348172" cy="276999"/>
          </a:xfrm>
          <a:prstGeom prst="rect">
            <a:avLst/>
          </a:prstGeom>
          <a:noFill/>
        </p:spPr>
        <p:txBody>
          <a:bodyPr wrap="none" rtlCol="0">
            <a:spAutoFit/>
          </a:bodyPr>
          <a:lstStyle/>
          <a:p>
            <a:pPr algn="ctr"/>
            <a:r>
              <a:rPr lang="en-US" sz="1200" spc="0" baseline="0" dirty="0">
                <a:ln/>
                <a:solidFill>
                  <a:srgbClr val="4D4D4D"/>
                </a:solidFill>
                <a:latin typeface="Aptos" panose="020B0004020202020204" pitchFamily="34" charset="0"/>
                <a:cs typeface="Arial"/>
                <a:sym typeface="Arial"/>
                <a:rtl val="0"/>
              </a:rPr>
              <a:t>13</a:t>
            </a:r>
          </a:p>
        </p:txBody>
      </p:sp>
      <p:sp>
        <p:nvSpPr>
          <p:cNvPr id="135" name="TextBox 134">
            <a:extLst>
              <a:ext uri="{FF2B5EF4-FFF2-40B4-BE49-F238E27FC236}">
                <a16:creationId xmlns:a16="http://schemas.microsoft.com/office/drawing/2014/main" id="{641BC45F-500A-72D4-D761-6569E37D1A65}"/>
              </a:ext>
            </a:extLst>
          </p:cNvPr>
          <p:cNvSpPr txBox="1"/>
          <p:nvPr/>
        </p:nvSpPr>
        <p:spPr>
          <a:xfrm>
            <a:off x="5589958" y="5678075"/>
            <a:ext cx="348172" cy="276999"/>
          </a:xfrm>
          <a:prstGeom prst="rect">
            <a:avLst/>
          </a:prstGeom>
          <a:noFill/>
        </p:spPr>
        <p:txBody>
          <a:bodyPr wrap="none" rtlCol="0">
            <a:spAutoFit/>
          </a:bodyPr>
          <a:lstStyle/>
          <a:p>
            <a:pPr algn="ctr"/>
            <a:r>
              <a:rPr lang="en-US" sz="1200" spc="0" baseline="0" dirty="0">
                <a:ln/>
                <a:solidFill>
                  <a:srgbClr val="4D4D4D"/>
                </a:solidFill>
                <a:latin typeface="Aptos" panose="020B0004020202020204" pitchFamily="34" charset="0"/>
                <a:cs typeface="Arial"/>
                <a:sym typeface="Arial"/>
                <a:rtl val="0"/>
              </a:rPr>
              <a:t>14</a:t>
            </a:r>
          </a:p>
        </p:txBody>
      </p:sp>
      <p:sp>
        <p:nvSpPr>
          <p:cNvPr id="136" name="TextBox 135">
            <a:extLst>
              <a:ext uri="{FF2B5EF4-FFF2-40B4-BE49-F238E27FC236}">
                <a16:creationId xmlns:a16="http://schemas.microsoft.com/office/drawing/2014/main" id="{68CBA932-6686-CF12-8F60-9ED1E14C095F}"/>
              </a:ext>
            </a:extLst>
          </p:cNvPr>
          <p:cNvSpPr txBox="1"/>
          <p:nvPr/>
        </p:nvSpPr>
        <p:spPr>
          <a:xfrm>
            <a:off x="5924056" y="5678075"/>
            <a:ext cx="348172" cy="276999"/>
          </a:xfrm>
          <a:prstGeom prst="rect">
            <a:avLst/>
          </a:prstGeom>
          <a:noFill/>
        </p:spPr>
        <p:txBody>
          <a:bodyPr wrap="none" rtlCol="0">
            <a:spAutoFit/>
          </a:bodyPr>
          <a:lstStyle/>
          <a:p>
            <a:pPr algn="ctr"/>
            <a:r>
              <a:rPr lang="en-US" sz="1200" spc="0" baseline="0" dirty="0">
                <a:ln/>
                <a:solidFill>
                  <a:srgbClr val="4D4D4D"/>
                </a:solidFill>
                <a:latin typeface="Aptos" panose="020B0004020202020204" pitchFamily="34" charset="0"/>
                <a:cs typeface="Arial"/>
                <a:sym typeface="Arial"/>
                <a:rtl val="0"/>
              </a:rPr>
              <a:t>15</a:t>
            </a:r>
          </a:p>
        </p:txBody>
      </p:sp>
      <p:sp>
        <p:nvSpPr>
          <p:cNvPr id="137" name="TextBox 136">
            <a:extLst>
              <a:ext uri="{FF2B5EF4-FFF2-40B4-BE49-F238E27FC236}">
                <a16:creationId xmlns:a16="http://schemas.microsoft.com/office/drawing/2014/main" id="{614AF9E7-6649-8D98-7771-B2933199B1BF}"/>
              </a:ext>
            </a:extLst>
          </p:cNvPr>
          <p:cNvSpPr txBox="1"/>
          <p:nvPr/>
        </p:nvSpPr>
        <p:spPr>
          <a:xfrm>
            <a:off x="6250720" y="5678075"/>
            <a:ext cx="348172" cy="276999"/>
          </a:xfrm>
          <a:prstGeom prst="rect">
            <a:avLst/>
          </a:prstGeom>
          <a:noFill/>
        </p:spPr>
        <p:txBody>
          <a:bodyPr wrap="none" rtlCol="0">
            <a:spAutoFit/>
          </a:bodyPr>
          <a:lstStyle/>
          <a:p>
            <a:pPr algn="ctr"/>
            <a:r>
              <a:rPr lang="en-US" sz="1200" spc="0" baseline="0" dirty="0">
                <a:ln/>
                <a:solidFill>
                  <a:srgbClr val="4D4D4D"/>
                </a:solidFill>
                <a:latin typeface="Aptos" panose="020B0004020202020204" pitchFamily="34" charset="0"/>
                <a:cs typeface="Arial"/>
                <a:sym typeface="Arial"/>
                <a:rtl val="0"/>
              </a:rPr>
              <a:t>16</a:t>
            </a:r>
          </a:p>
        </p:txBody>
      </p:sp>
      <p:sp>
        <p:nvSpPr>
          <p:cNvPr id="138" name="TextBox 137">
            <a:extLst>
              <a:ext uri="{FF2B5EF4-FFF2-40B4-BE49-F238E27FC236}">
                <a16:creationId xmlns:a16="http://schemas.microsoft.com/office/drawing/2014/main" id="{3F0803F8-8FD6-499D-A333-6DEDFDC5B139}"/>
              </a:ext>
            </a:extLst>
          </p:cNvPr>
          <p:cNvSpPr txBox="1"/>
          <p:nvPr/>
        </p:nvSpPr>
        <p:spPr>
          <a:xfrm>
            <a:off x="6592252" y="5678075"/>
            <a:ext cx="348172" cy="276999"/>
          </a:xfrm>
          <a:prstGeom prst="rect">
            <a:avLst/>
          </a:prstGeom>
          <a:noFill/>
        </p:spPr>
        <p:txBody>
          <a:bodyPr wrap="none" rtlCol="0">
            <a:spAutoFit/>
          </a:bodyPr>
          <a:lstStyle/>
          <a:p>
            <a:pPr algn="ctr"/>
            <a:r>
              <a:rPr lang="en-US" sz="1200" spc="0" baseline="0" dirty="0">
                <a:ln/>
                <a:solidFill>
                  <a:srgbClr val="4D4D4D"/>
                </a:solidFill>
                <a:latin typeface="Aptos" panose="020B0004020202020204" pitchFamily="34" charset="0"/>
                <a:cs typeface="Arial"/>
                <a:sym typeface="Arial"/>
                <a:rtl val="0"/>
              </a:rPr>
              <a:t>17</a:t>
            </a:r>
          </a:p>
        </p:txBody>
      </p:sp>
      <p:sp>
        <p:nvSpPr>
          <p:cNvPr id="139" name="TextBox 138">
            <a:extLst>
              <a:ext uri="{FF2B5EF4-FFF2-40B4-BE49-F238E27FC236}">
                <a16:creationId xmlns:a16="http://schemas.microsoft.com/office/drawing/2014/main" id="{C6EBB62F-C523-1766-9AEC-39A07BCFB5D0}"/>
              </a:ext>
            </a:extLst>
          </p:cNvPr>
          <p:cNvSpPr txBox="1"/>
          <p:nvPr/>
        </p:nvSpPr>
        <p:spPr>
          <a:xfrm>
            <a:off x="6926350" y="5678075"/>
            <a:ext cx="348172" cy="276999"/>
          </a:xfrm>
          <a:prstGeom prst="rect">
            <a:avLst/>
          </a:prstGeom>
          <a:noFill/>
        </p:spPr>
        <p:txBody>
          <a:bodyPr wrap="none" rtlCol="0">
            <a:spAutoFit/>
          </a:bodyPr>
          <a:lstStyle/>
          <a:p>
            <a:pPr algn="ctr"/>
            <a:r>
              <a:rPr lang="en-US" sz="1200" spc="0" baseline="0" dirty="0">
                <a:ln/>
                <a:solidFill>
                  <a:srgbClr val="4D4D4D"/>
                </a:solidFill>
                <a:latin typeface="Aptos" panose="020B0004020202020204" pitchFamily="34" charset="0"/>
                <a:cs typeface="Arial"/>
                <a:sym typeface="Arial"/>
                <a:rtl val="0"/>
              </a:rPr>
              <a:t>18</a:t>
            </a:r>
          </a:p>
        </p:txBody>
      </p:sp>
      <p:sp>
        <p:nvSpPr>
          <p:cNvPr id="140" name="TextBox 139">
            <a:extLst>
              <a:ext uri="{FF2B5EF4-FFF2-40B4-BE49-F238E27FC236}">
                <a16:creationId xmlns:a16="http://schemas.microsoft.com/office/drawing/2014/main" id="{B456DD42-82AE-F9FE-847D-C42071E3D19B}"/>
              </a:ext>
            </a:extLst>
          </p:cNvPr>
          <p:cNvSpPr txBox="1"/>
          <p:nvPr/>
        </p:nvSpPr>
        <p:spPr>
          <a:xfrm>
            <a:off x="7260448" y="5678075"/>
            <a:ext cx="348172" cy="276999"/>
          </a:xfrm>
          <a:prstGeom prst="rect">
            <a:avLst/>
          </a:prstGeom>
          <a:noFill/>
        </p:spPr>
        <p:txBody>
          <a:bodyPr wrap="none" rtlCol="0">
            <a:spAutoFit/>
          </a:bodyPr>
          <a:lstStyle/>
          <a:p>
            <a:pPr algn="ctr"/>
            <a:r>
              <a:rPr lang="en-US" sz="1200" spc="0" baseline="0" dirty="0">
                <a:ln/>
                <a:solidFill>
                  <a:srgbClr val="4D4D4D"/>
                </a:solidFill>
                <a:latin typeface="Aptos" panose="020B0004020202020204" pitchFamily="34" charset="0"/>
                <a:cs typeface="Arial"/>
                <a:sym typeface="Arial"/>
                <a:rtl val="0"/>
              </a:rPr>
              <a:t>19</a:t>
            </a:r>
          </a:p>
        </p:txBody>
      </p:sp>
      <p:sp>
        <p:nvSpPr>
          <p:cNvPr id="141" name="TextBox 140">
            <a:extLst>
              <a:ext uri="{FF2B5EF4-FFF2-40B4-BE49-F238E27FC236}">
                <a16:creationId xmlns:a16="http://schemas.microsoft.com/office/drawing/2014/main" id="{B8A431BF-9924-DD55-3569-D33EF09B40F1}"/>
              </a:ext>
            </a:extLst>
          </p:cNvPr>
          <p:cNvSpPr txBox="1"/>
          <p:nvPr/>
        </p:nvSpPr>
        <p:spPr>
          <a:xfrm>
            <a:off x="7601980" y="5678075"/>
            <a:ext cx="348172" cy="276999"/>
          </a:xfrm>
          <a:prstGeom prst="rect">
            <a:avLst/>
          </a:prstGeom>
          <a:noFill/>
        </p:spPr>
        <p:txBody>
          <a:bodyPr wrap="none" rtlCol="0">
            <a:spAutoFit/>
          </a:bodyPr>
          <a:lstStyle/>
          <a:p>
            <a:pPr algn="ctr"/>
            <a:r>
              <a:rPr lang="en-US" sz="1200" spc="0" baseline="0" dirty="0">
                <a:ln/>
                <a:solidFill>
                  <a:srgbClr val="4D4D4D"/>
                </a:solidFill>
                <a:latin typeface="Aptos" panose="020B0004020202020204" pitchFamily="34" charset="0"/>
                <a:cs typeface="Arial"/>
                <a:sym typeface="Arial"/>
                <a:rtl val="0"/>
              </a:rPr>
              <a:t>20</a:t>
            </a:r>
          </a:p>
        </p:txBody>
      </p:sp>
      <p:sp>
        <p:nvSpPr>
          <p:cNvPr id="142" name="TextBox 141">
            <a:extLst>
              <a:ext uri="{FF2B5EF4-FFF2-40B4-BE49-F238E27FC236}">
                <a16:creationId xmlns:a16="http://schemas.microsoft.com/office/drawing/2014/main" id="{4F56FB1D-4463-CB0D-D26A-429D30689C17}"/>
              </a:ext>
            </a:extLst>
          </p:cNvPr>
          <p:cNvSpPr txBox="1"/>
          <p:nvPr/>
        </p:nvSpPr>
        <p:spPr>
          <a:xfrm>
            <a:off x="7928641" y="5678075"/>
            <a:ext cx="348172" cy="276999"/>
          </a:xfrm>
          <a:prstGeom prst="rect">
            <a:avLst/>
          </a:prstGeom>
          <a:noFill/>
        </p:spPr>
        <p:txBody>
          <a:bodyPr wrap="none" rtlCol="0">
            <a:spAutoFit/>
          </a:bodyPr>
          <a:lstStyle/>
          <a:p>
            <a:pPr algn="ctr"/>
            <a:r>
              <a:rPr lang="en-US" sz="1200" spc="0" baseline="0" dirty="0">
                <a:ln/>
                <a:solidFill>
                  <a:srgbClr val="4D4D4D"/>
                </a:solidFill>
                <a:latin typeface="Aptos" panose="020B0004020202020204" pitchFamily="34" charset="0"/>
                <a:cs typeface="Arial"/>
                <a:sym typeface="Arial"/>
                <a:rtl val="0"/>
              </a:rPr>
              <a:t>21</a:t>
            </a:r>
          </a:p>
        </p:txBody>
      </p:sp>
      <p:sp>
        <p:nvSpPr>
          <p:cNvPr id="143" name="TextBox 142">
            <a:extLst>
              <a:ext uri="{FF2B5EF4-FFF2-40B4-BE49-F238E27FC236}">
                <a16:creationId xmlns:a16="http://schemas.microsoft.com/office/drawing/2014/main" id="{2927C4F3-454D-5DB4-F3E8-DA0CE3D15899}"/>
              </a:ext>
            </a:extLst>
          </p:cNvPr>
          <p:cNvSpPr txBox="1"/>
          <p:nvPr/>
        </p:nvSpPr>
        <p:spPr>
          <a:xfrm>
            <a:off x="4329366" y="5900728"/>
            <a:ext cx="1205074" cy="338554"/>
          </a:xfrm>
          <a:prstGeom prst="rect">
            <a:avLst/>
          </a:prstGeom>
          <a:noFill/>
        </p:spPr>
        <p:txBody>
          <a:bodyPr wrap="none" rtlCol="0">
            <a:spAutoFit/>
          </a:bodyPr>
          <a:lstStyle/>
          <a:p>
            <a:pPr algn="ctr"/>
            <a:r>
              <a:rPr lang="en-US" sz="1600" b="1" spc="0" baseline="0" dirty="0">
                <a:ln/>
                <a:solidFill>
                  <a:srgbClr val="000000"/>
                </a:solidFill>
                <a:latin typeface="Aptos" panose="020B0004020202020204" pitchFamily="34" charset="0"/>
                <a:cs typeface="Arial" panose="020B0604020202020204" pitchFamily="34" charset="0"/>
                <a:sym typeface="Arial"/>
                <a:rtl val="0"/>
              </a:rPr>
              <a:t>MSA (</a:t>
            </a:r>
            <a:r>
              <a:rPr kumimoji="0" lang="en-US" altLang="en-US" sz="1600" b="1" i="0" u="none" strike="noStrike" cap="none" normalizeH="0" baseline="0" dirty="0">
                <a:ln>
                  <a:noFill/>
                </a:ln>
                <a:solidFill>
                  <a:srgbClr val="000000"/>
                </a:solidFill>
                <a:effectLst/>
                <a:latin typeface="Aptos" panose="020B0004020202020204" pitchFamily="34" charset="0"/>
                <a:cs typeface="Arial" panose="020B0604020202020204" pitchFamily="34" charset="0"/>
              </a:rPr>
              <a:t>mm</a:t>
            </a:r>
            <a:r>
              <a:rPr kumimoji="0" lang="en-US" altLang="en-US" sz="1600" b="1" i="0" u="none" strike="noStrike" cap="none" normalizeH="0" baseline="30000" dirty="0">
                <a:ln>
                  <a:noFill/>
                </a:ln>
                <a:solidFill>
                  <a:srgbClr val="000000"/>
                </a:solidFill>
                <a:effectLst/>
                <a:latin typeface="Aptos" panose="020B0004020202020204" pitchFamily="34" charset="0"/>
                <a:cs typeface="Arial" panose="020B0604020202020204" pitchFamily="34" charset="0"/>
              </a:rPr>
              <a:t>2</a:t>
            </a:r>
            <a:r>
              <a:rPr kumimoji="0" lang="en-US" altLang="en-US" sz="1600" b="1" i="0" u="none" strike="noStrike" cap="none" normalizeH="0" baseline="0" dirty="0">
                <a:ln>
                  <a:noFill/>
                </a:ln>
                <a:solidFill>
                  <a:srgbClr val="000000"/>
                </a:solidFill>
                <a:effectLst/>
                <a:latin typeface="Aptos" panose="020B0004020202020204" pitchFamily="34" charset="0"/>
                <a:cs typeface="Arial" panose="020B0604020202020204" pitchFamily="34" charset="0"/>
              </a:rPr>
              <a:t>)</a:t>
            </a:r>
            <a:endParaRPr lang="en-US" sz="1600" b="1" spc="0" baseline="0" dirty="0">
              <a:ln/>
              <a:solidFill>
                <a:srgbClr val="000000"/>
              </a:solidFill>
              <a:latin typeface="Aptos" panose="020B0004020202020204" pitchFamily="34" charset="0"/>
              <a:cs typeface="Arial" panose="020B0604020202020204" pitchFamily="34" charset="0"/>
              <a:sym typeface="Arial"/>
              <a:rtl val="0"/>
            </a:endParaRPr>
          </a:p>
        </p:txBody>
      </p:sp>
      <p:sp>
        <p:nvSpPr>
          <p:cNvPr id="144" name="TextBox 143">
            <a:extLst>
              <a:ext uri="{FF2B5EF4-FFF2-40B4-BE49-F238E27FC236}">
                <a16:creationId xmlns:a16="http://schemas.microsoft.com/office/drawing/2014/main" id="{923AE8C4-473C-D172-A5DF-7B4ACD4F3D8D}"/>
              </a:ext>
            </a:extLst>
          </p:cNvPr>
          <p:cNvSpPr txBox="1"/>
          <p:nvPr/>
        </p:nvSpPr>
        <p:spPr>
          <a:xfrm rot="16200000">
            <a:off x="-53930" y="3229762"/>
            <a:ext cx="2026403" cy="369332"/>
          </a:xfrm>
          <a:prstGeom prst="rect">
            <a:avLst/>
          </a:prstGeom>
          <a:noFill/>
        </p:spPr>
        <p:txBody>
          <a:bodyPr wrap="square" rtlCol="0">
            <a:spAutoFit/>
          </a:bodyPr>
          <a:lstStyle/>
          <a:p>
            <a:pPr algn="ctr"/>
            <a:r>
              <a:rPr lang="en-US" b="1" spc="0" baseline="0" dirty="0">
                <a:ln/>
                <a:solidFill>
                  <a:srgbClr val="000000"/>
                </a:solidFill>
                <a:latin typeface="Aptos" panose="020B0004020202020204" pitchFamily="34" charset="0"/>
                <a:cs typeface="Arial" panose="020B0604020202020204" pitchFamily="34" charset="0"/>
                <a:sym typeface="Arial"/>
                <a:rtl val="0"/>
              </a:rPr>
              <a:t>Frequency (%)</a:t>
            </a:r>
          </a:p>
        </p:txBody>
      </p:sp>
      <p:sp>
        <p:nvSpPr>
          <p:cNvPr id="145" name="Freeform: Shape 144">
            <a:extLst>
              <a:ext uri="{FF2B5EF4-FFF2-40B4-BE49-F238E27FC236}">
                <a16:creationId xmlns:a16="http://schemas.microsoft.com/office/drawing/2014/main" id="{D41D84E1-037F-6B18-2E79-FE1C25C73CB3}"/>
              </a:ext>
            </a:extLst>
          </p:cNvPr>
          <p:cNvSpPr/>
          <p:nvPr/>
        </p:nvSpPr>
        <p:spPr>
          <a:xfrm>
            <a:off x="8282733" y="3155702"/>
            <a:ext cx="608665" cy="518062"/>
          </a:xfrm>
          <a:custGeom>
            <a:avLst/>
            <a:gdLst>
              <a:gd name="connsiteX0" fmla="*/ -180 w 656566"/>
              <a:gd name="connsiteY0" fmla="*/ -79 h 558833"/>
              <a:gd name="connsiteX1" fmla="*/ 656386 w 656566"/>
              <a:gd name="connsiteY1" fmla="*/ -79 h 558833"/>
              <a:gd name="connsiteX2" fmla="*/ 656386 w 656566"/>
              <a:gd name="connsiteY2" fmla="*/ 558754 h 558833"/>
              <a:gd name="connsiteX3" fmla="*/ -180 w 656566"/>
              <a:gd name="connsiteY3" fmla="*/ 558754 h 558833"/>
            </a:gdLst>
            <a:ahLst/>
            <a:cxnLst>
              <a:cxn ang="0">
                <a:pos x="connsiteX0" y="connsiteY0"/>
              </a:cxn>
              <a:cxn ang="0">
                <a:pos x="connsiteX1" y="connsiteY1"/>
              </a:cxn>
              <a:cxn ang="0">
                <a:pos x="connsiteX2" y="connsiteY2"/>
              </a:cxn>
              <a:cxn ang="0">
                <a:pos x="connsiteX3" y="connsiteY3"/>
              </a:cxn>
            </a:cxnLst>
            <a:rect l="l" t="t" r="r" b="b"/>
            <a:pathLst>
              <a:path w="656566" h="558833">
                <a:moveTo>
                  <a:pt x="-180" y="-79"/>
                </a:moveTo>
                <a:lnTo>
                  <a:pt x="656386" y="-79"/>
                </a:lnTo>
                <a:lnTo>
                  <a:pt x="656386" y="558754"/>
                </a:lnTo>
                <a:lnTo>
                  <a:pt x="-180" y="558754"/>
                </a:lnTo>
                <a:close/>
              </a:path>
            </a:pathLst>
          </a:custGeom>
          <a:solidFill>
            <a:srgbClr val="FFFFFF"/>
          </a:solidFill>
          <a:ln w="2506" cap="flat">
            <a:noFill/>
            <a:prstDash val="solid"/>
            <a:miter/>
          </a:ln>
        </p:spPr>
        <p:txBody>
          <a:bodyPr rtlCol="0" anchor="ctr"/>
          <a:lstStyle/>
          <a:p>
            <a:endParaRPr lang="en-US" sz="1200" dirty="0">
              <a:latin typeface="Aptos" panose="020B0004020202020204" pitchFamily="34" charset="0"/>
            </a:endParaRPr>
          </a:p>
        </p:txBody>
      </p:sp>
      <p:sp>
        <p:nvSpPr>
          <p:cNvPr id="146" name="Freeform: Shape 145">
            <a:extLst>
              <a:ext uri="{FF2B5EF4-FFF2-40B4-BE49-F238E27FC236}">
                <a16:creationId xmlns:a16="http://schemas.microsoft.com/office/drawing/2014/main" id="{A064B4C3-72C1-778D-2E0A-F1794E3419D1}"/>
              </a:ext>
            </a:extLst>
          </p:cNvPr>
          <p:cNvSpPr/>
          <p:nvPr/>
        </p:nvSpPr>
        <p:spPr>
          <a:xfrm>
            <a:off x="8352427" y="3343877"/>
            <a:ext cx="204437" cy="141712"/>
          </a:xfrm>
          <a:custGeom>
            <a:avLst/>
            <a:gdLst>
              <a:gd name="connsiteX0" fmla="*/ -180 w 220526"/>
              <a:gd name="connsiteY0" fmla="*/ -79 h 152865"/>
              <a:gd name="connsiteX1" fmla="*/ 220346 w 220526"/>
              <a:gd name="connsiteY1" fmla="*/ -79 h 152865"/>
              <a:gd name="connsiteX2" fmla="*/ 220346 w 220526"/>
              <a:gd name="connsiteY2" fmla="*/ 152786 h 152865"/>
              <a:gd name="connsiteX3" fmla="*/ -180 w 220526"/>
              <a:gd name="connsiteY3" fmla="*/ 152786 h 152865"/>
            </a:gdLst>
            <a:ahLst/>
            <a:cxnLst>
              <a:cxn ang="0">
                <a:pos x="connsiteX0" y="connsiteY0"/>
              </a:cxn>
              <a:cxn ang="0">
                <a:pos x="connsiteX1" y="connsiteY1"/>
              </a:cxn>
              <a:cxn ang="0">
                <a:pos x="connsiteX2" y="connsiteY2"/>
              </a:cxn>
              <a:cxn ang="0">
                <a:pos x="connsiteX3" y="connsiteY3"/>
              </a:cxn>
            </a:cxnLst>
            <a:rect l="l" t="t" r="r" b="b"/>
            <a:pathLst>
              <a:path w="220526" h="152865">
                <a:moveTo>
                  <a:pt x="-180" y="-79"/>
                </a:moveTo>
                <a:lnTo>
                  <a:pt x="220346" y="-79"/>
                </a:lnTo>
                <a:lnTo>
                  <a:pt x="220346" y="152786"/>
                </a:lnTo>
                <a:lnTo>
                  <a:pt x="-180" y="152786"/>
                </a:lnTo>
                <a:close/>
              </a:path>
            </a:pathLst>
          </a:custGeom>
          <a:solidFill>
            <a:srgbClr val="FFFFFF"/>
          </a:solidFill>
          <a:ln w="2506" cap="flat">
            <a:noFill/>
            <a:prstDash val="solid"/>
            <a:miter/>
          </a:ln>
        </p:spPr>
        <p:txBody>
          <a:bodyPr rtlCol="0" anchor="ctr"/>
          <a:lstStyle/>
          <a:p>
            <a:endParaRPr lang="en-US" sz="1200" dirty="0">
              <a:latin typeface="Aptos" panose="020B0004020202020204" pitchFamily="34" charset="0"/>
            </a:endParaRPr>
          </a:p>
        </p:txBody>
      </p:sp>
      <p:sp>
        <p:nvSpPr>
          <p:cNvPr id="147" name="Freeform: Shape 146">
            <a:extLst>
              <a:ext uri="{FF2B5EF4-FFF2-40B4-BE49-F238E27FC236}">
                <a16:creationId xmlns:a16="http://schemas.microsoft.com/office/drawing/2014/main" id="{D763CCAC-3F83-6F12-7785-6A7EB83FF097}"/>
              </a:ext>
            </a:extLst>
          </p:cNvPr>
          <p:cNvSpPr/>
          <p:nvPr/>
        </p:nvSpPr>
        <p:spPr>
          <a:xfrm>
            <a:off x="8352427" y="3485590"/>
            <a:ext cx="204437" cy="144035"/>
          </a:xfrm>
          <a:custGeom>
            <a:avLst/>
            <a:gdLst>
              <a:gd name="connsiteX0" fmla="*/ -180 w 220526"/>
              <a:gd name="connsiteY0" fmla="*/ -79 h 155370"/>
              <a:gd name="connsiteX1" fmla="*/ 220346 w 220526"/>
              <a:gd name="connsiteY1" fmla="*/ -79 h 155370"/>
              <a:gd name="connsiteX2" fmla="*/ 220346 w 220526"/>
              <a:gd name="connsiteY2" fmla="*/ 155291 h 155370"/>
              <a:gd name="connsiteX3" fmla="*/ -180 w 220526"/>
              <a:gd name="connsiteY3" fmla="*/ 155291 h 155370"/>
            </a:gdLst>
            <a:ahLst/>
            <a:cxnLst>
              <a:cxn ang="0">
                <a:pos x="connsiteX0" y="connsiteY0"/>
              </a:cxn>
              <a:cxn ang="0">
                <a:pos x="connsiteX1" y="connsiteY1"/>
              </a:cxn>
              <a:cxn ang="0">
                <a:pos x="connsiteX2" y="connsiteY2"/>
              </a:cxn>
              <a:cxn ang="0">
                <a:pos x="connsiteX3" y="connsiteY3"/>
              </a:cxn>
            </a:cxnLst>
            <a:rect l="l" t="t" r="r" b="b"/>
            <a:pathLst>
              <a:path w="220526" h="155370">
                <a:moveTo>
                  <a:pt x="-180" y="-79"/>
                </a:moveTo>
                <a:lnTo>
                  <a:pt x="220346" y="-79"/>
                </a:lnTo>
                <a:lnTo>
                  <a:pt x="220346" y="155291"/>
                </a:lnTo>
                <a:lnTo>
                  <a:pt x="-180" y="155291"/>
                </a:lnTo>
                <a:close/>
              </a:path>
            </a:pathLst>
          </a:custGeom>
          <a:solidFill>
            <a:srgbClr val="FFFFFF"/>
          </a:solidFill>
          <a:ln w="2506" cap="flat">
            <a:noFill/>
            <a:prstDash val="solid"/>
            <a:miter/>
          </a:ln>
        </p:spPr>
        <p:txBody>
          <a:bodyPr rtlCol="0" anchor="ctr"/>
          <a:lstStyle/>
          <a:p>
            <a:endParaRPr lang="en-US" sz="1200" dirty="0">
              <a:latin typeface="Aptos" panose="020B0004020202020204" pitchFamily="34" charset="0"/>
            </a:endParaRPr>
          </a:p>
        </p:txBody>
      </p:sp>
      <p:sp>
        <p:nvSpPr>
          <p:cNvPr id="149" name="TextBox 148">
            <a:extLst>
              <a:ext uri="{FF2B5EF4-FFF2-40B4-BE49-F238E27FC236}">
                <a16:creationId xmlns:a16="http://schemas.microsoft.com/office/drawing/2014/main" id="{5817F2D8-02FA-88DB-6F3D-4E4D27B5A46F}"/>
              </a:ext>
            </a:extLst>
          </p:cNvPr>
          <p:cNvSpPr txBox="1"/>
          <p:nvPr/>
        </p:nvSpPr>
        <p:spPr>
          <a:xfrm>
            <a:off x="2466775" y="836631"/>
            <a:ext cx="184731" cy="276999"/>
          </a:xfrm>
          <a:prstGeom prst="rect">
            <a:avLst/>
          </a:prstGeom>
          <a:noFill/>
        </p:spPr>
        <p:txBody>
          <a:bodyPr wrap="none" rtlCol="0">
            <a:spAutoFit/>
          </a:bodyPr>
          <a:lstStyle/>
          <a:p>
            <a:pPr algn="l"/>
            <a:endParaRPr lang="en-US" sz="1200" spc="0" baseline="0" dirty="0">
              <a:ln/>
              <a:solidFill>
                <a:srgbClr val="000000"/>
              </a:solidFill>
              <a:latin typeface="Aptos" panose="020B0004020202020204" pitchFamily="34" charset="0"/>
              <a:cs typeface="Arial"/>
              <a:sym typeface="Arial"/>
              <a:rtl val="0"/>
            </a:endParaRPr>
          </a:p>
        </p:txBody>
      </p:sp>
      <p:sp>
        <p:nvSpPr>
          <p:cNvPr id="150" name="TextBox 149">
            <a:extLst>
              <a:ext uri="{FF2B5EF4-FFF2-40B4-BE49-F238E27FC236}">
                <a16:creationId xmlns:a16="http://schemas.microsoft.com/office/drawing/2014/main" id="{934EEE33-D955-7010-D345-5FAF692CBFD9}"/>
              </a:ext>
            </a:extLst>
          </p:cNvPr>
          <p:cNvSpPr txBox="1"/>
          <p:nvPr/>
        </p:nvSpPr>
        <p:spPr>
          <a:xfrm>
            <a:off x="2225209" y="1984920"/>
            <a:ext cx="1794209" cy="307777"/>
          </a:xfrm>
          <a:prstGeom prst="rect">
            <a:avLst/>
          </a:prstGeom>
          <a:noFill/>
        </p:spPr>
        <p:txBody>
          <a:bodyPr wrap="none" rtlCol="0">
            <a:spAutoFit/>
          </a:bodyPr>
          <a:lstStyle/>
          <a:p>
            <a:pPr algn="l"/>
            <a:r>
              <a:rPr lang="en-US" sz="1400" b="1" spc="0" baseline="0" dirty="0">
                <a:ln/>
                <a:solidFill>
                  <a:schemeClr val="accent2"/>
                </a:solidFill>
                <a:latin typeface="Aptos" panose="020B0004020202020204" pitchFamily="34" charset="0"/>
                <a:cs typeface="Arial" panose="020B0604020202020204" pitchFamily="34" charset="0"/>
                <a:sym typeface="Arial"/>
                <a:rtl val="0"/>
              </a:rPr>
              <a:t>Balloon angioplasty</a:t>
            </a:r>
          </a:p>
        </p:txBody>
      </p:sp>
      <p:sp>
        <p:nvSpPr>
          <p:cNvPr id="151" name="TextBox 150">
            <a:extLst>
              <a:ext uri="{FF2B5EF4-FFF2-40B4-BE49-F238E27FC236}">
                <a16:creationId xmlns:a16="http://schemas.microsoft.com/office/drawing/2014/main" id="{27CD0201-96A7-FBBB-44B1-25FD7A3B18C8}"/>
              </a:ext>
            </a:extLst>
          </p:cNvPr>
          <p:cNvSpPr txBox="1"/>
          <p:nvPr/>
        </p:nvSpPr>
        <p:spPr>
          <a:xfrm>
            <a:off x="3879835" y="2901373"/>
            <a:ext cx="1875835" cy="307777"/>
          </a:xfrm>
          <a:prstGeom prst="rect">
            <a:avLst/>
          </a:prstGeom>
          <a:noFill/>
        </p:spPr>
        <p:txBody>
          <a:bodyPr wrap="none" rtlCol="0">
            <a:spAutoFit/>
          </a:bodyPr>
          <a:lstStyle/>
          <a:p>
            <a:pPr algn="l"/>
            <a:r>
              <a:rPr lang="en-US" sz="1400" b="1" spc="0" baseline="0" dirty="0">
                <a:ln/>
                <a:solidFill>
                  <a:schemeClr val="accent5"/>
                </a:solidFill>
                <a:latin typeface="Aptos" panose="020B0004020202020204" pitchFamily="34" charset="0"/>
                <a:cs typeface="Arial" panose="020B0604020202020204" pitchFamily="34" charset="0"/>
                <a:sym typeface="Arial"/>
                <a:rtl val="0"/>
              </a:rPr>
              <a:t>Orbital atherectomy</a:t>
            </a:r>
          </a:p>
        </p:txBody>
      </p:sp>
      <p:sp>
        <p:nvSpPr>
          <p:cNvPr id="152" name="Freeform: Shape 151">
            <a:extLst>
              <a:ext uri="{FF2B5EF4-FFF2-40B4-BE49-F238E27FC236}">
                <a16:creationId xmlns:a16="http://schemas.microsoft.com/office/drawing/2014/main" id="{C8477C10-FBD8-6A31-C133-DFFE2395AAF2}"/>
              </a:ext>
            </a:extLst>
          </p:cNvPr>
          <p:cNvSpPr/>
          <p:nvPr/>
        </p:nvSpPr>
        <p:spPr>
          <a:xfrm flipV="1">
            <a:off x="1481710" y="3393821"/>
            <a:ext cx="2097914" cy="22422"/>
          </a:xfrm>
          <a:custGeom>
            <a:avLst/>
            <a:gdLst>
              <a:gd name="connsiteX0" fmla="*/ 572 w 2263016"/>
              <a:gd name="connsiteY0" fmla="*/ 1106 h 24187"/>
              <a:gd name="connsiteX1" fmla="*/ 2263588 w 2263016"/>
              <a:gd name="connsiteY1" fmla="*/ 25294 h 24187"/>
            </a:gdLst>
            <a:ahLst/>
            <a:cxnLst>
              <a:cxn ang="0">
                <a:pos x="connsiteX0" y="connsiteY0"/>
              </a:cxn>
              <a:cxn ang="0">
                <a:pos x="connsiteX1" y="connsiteY1"/>
              </a:cxn>
            </a:cxnLst>
            <a:rect l="l" t="t" r="r" b="b"/>
            <a:pathLst>
              <a:path w="2263016" h="24187">
                <a:moveTo>
                  <a:pt x="572" y="1106"/>
                </a:moveTo>
                <a:lnTo>
                  <a:pt x="2263588" y="25294"/>
                </a:lnTo>
              </a:path>
            </a:pathLst>
          </a:custGeom>
          <a:noFill/>
          <a:ln w="11484" cap="sq">
            <a:solidFill>
              <a:srgbClr val="000000"/>
            </a:solidFill>
            <a:custDash>
              <a:ds d="1031250" sp="343750"/>
            </a:custDash>
            <a:miter/>
          </a:ln>
        </p:spPr>
        <p:txBody>
          <a:bodyPr rtlCol="0" anchor="ctr"/>
          <a:lstStyle/>
          <a:p>
            <a:endParaRPr lang="en-US" sz="1200" dirty="0">
              <a:latin typeface="Aptos" panose="020B0004020202020204" pitchFamily="34" charset="0"/>
            </a:endParaRPr>
          </a:p>
        </p:txBody>
      </p:sp>
      <p:sp>
        <p:nvSpPr>
          <p:cNvPr id="153" name="Freeform: Shape 152">
            <a:extLst>
              <a:ext uri="{FF2B5EF4-FFF2-40B4-BE49-F238E27FC236}">
                <a16:creationId xmlns:a16="http://schemas.microsoft.com/office/drawing/2014/main" id="{E91C9841-6614-E59D-2C8B-B4847400D779}"/>
              </a:ext>
            </a:extLst>
          </p:cNvPr>
          <p:cNvSpPr/>
          <p:nvPr/>
        </p:nvSpPr>
        <p:spPr>
          <a:xfrm rot="10800000" flipV="1">
            <a:off x="3572555" y="3393826"/>
            <a:ext cx="5984" cy="2264964"/>
          </a:xfrm>
          <a:custGeom>
            <a:avLst/>
            <a:gdLst>
              <a:gd name="connsiteX0" fmla="*/ 1472 w 6455"/>
              <a:gd name="connsiteY0" fmla="*/ 1107 h 2443213"/>
              <a:gd name="connsiteX1" fmla="*/ 7927 w 6455"/>
              <a:gd name="connsiteY1" fmla="*/ 2444320 h 2443213"/>
            </a:gdLst>
            <a:ahLst/>
            <a:cxnLst>
              <a:cxn ang="0">
                <a:pos x="connsiteX0" y="connsiteY0"/>
              </a:cxn>
              <a:cxn ang="0">
                <a:pos x="connsiteX1" y="connsiteY1"/>
              </a:cxn>
            </a:cxnLst>
            <a:rect l="l" t="t" r="r" b="b"/>
            <a:pathLst>
              <a:path w="6455" h="2443213">
                <a:moveTo>
                  <a:pt x="1472" y="1107"/>
                </a:moveTo>
                <a:lnTo>
                  <a:pt x="7927" y="2444320"/>
                </a:lnTo>
              </a:path>
            </a:pathLst>
          </a:custGeom>
          <a:noFill/>
          <a:ln w="11484" cap="sq">
            <a:solidFill>
              <a:srgbClr val="000000"/>
            </a:solidFill>
            <a:custDash>
              <a:ds d="1031250" sp="343750"/>
            </a:custDash>
            <a:miter/>
          </a:ln>
        </p:spPr>
        <p:txBody>
          <a:bodyPr rtlCol="0" anchor="ctr"/>
          <a:lstStyle/>
          <a:p>
            <a:endParaRPr lang="en-US" sz="1200" dirty="0">
              <a:latin typeface="Aptos" panose="020B0004020202020204" pitchFamily="34" charset="0"/>
            </a:endParaRPr>
          </a:p>
        </p:txBody>
      </p:sp>
      <p:sp>
        <p:nvSpPr>
          <p:cNvPr id="154" name="Freeform: Shape 153">
            <a:extLst>
              <a:ext uri="{FF2B5EF4-FFF2-40B4-BE49-F238E27FC236}">
                <a16:creationId xmlns:a16="http://schemas.microsoft.com/office/drawing/2014/main" id="{8182AC55-EB2A-99D9-F46E-07B2EA8B5988}"/>
              </a:ext>
            </a:extLst>
          </p:cNvPr>
          <p:cNvSpPr/>
          <p:nvPr/>
        </p:nvSpPr>
        <p:spPr>
          <a:xfrm rot="10800000" flipV="1">
            <a:off x="3463367" y="3393826"/>
            <a:ext cx="5984" cy="2264964"/>
          </a:xfrm>
          <a:custGeom>
            <a:avLst/>
            <a:gdLst>
              <a:gd name="connsiteX0" fmla="*/ 1425 w 6455"/>
              <a:gd name="connsiteY0" fmla="*/ 1107 h 2443213"/>
              <a:gd name="connsiteX1" fmla="*/ 7880 w 6455"/>
              <a:gd name="connsiteY1" fmla="*/ 2444320 h 2443213"/>
            </a:gdLst>
            <a:ahLst/>
            <a:cxnLst>
              <a:cxn ang="0">
                <a:pos x="connsiteX0" y="connsiteY0"/>
              </a:cxn>
              <a:cxn ang="0">
                <a:pos x="connsiteX1" y="connsiteY1"/>
              </a:cxn>
            </a:cxnLst>
            <a:rect l="l" t="t" r="r" b="b"/>
            <a:pathLst>
              <a:path w="6455" h="2443213">
                <a:moveTo>
                  <a:pt x="1425" y="1107"/>
                </a:moveTo>
                <a:lnTo>
                  <a:pt x="7880" y="2444320"/>
                </a:lnTo>
              </a:path>
            </a:pathLst>
          </a:custGeom>
          <a:noFill/>
          <a:ln w="11484" cap="sq">
            <a:solidFill>
              <a:srgbClr val="000000"/>
            </a:solidFill>
            <a:custDash>
              <a:ds d="1031250" sp="343750"/>
            </a:custDash>
            <a:miter/>
          </a:ln>
        </p:spPr>
        <p:txBody>
          <a:bodyPr rtlCol="0" anchor="ctr"/>
          <a:lstStyle/>
          <a:p>
            <a:endParaRPr lang="en-US" sz="1200" dirty="0">
              <a:latin typeface="Aptos" panose="020B0004020202020204" pitchFamily="34" charset="0"/>
            </a:endParaRPr>
          </a:p>
        </p:txBody>
      </p:sp>
      <p:sp>
        <p:nvSpPr>
          <p:cNvPr id="155" name="Freeform: Shape 154">
            <a:extLst>
              <a:ext uri="{FF2B5EF4-FFF2-40B4-BE49-F238E27FC236}">
                <a16:creationId xmlns:a16="http://schemas.microsoft.com/office/drawing/2014/main" id="{CE22AE21-907A-72A0-254B-585F0C31E527}"/>
              </a:ext>
            </a:extLst>
          </p:cNvPr>
          <p:cNvSpPr/>
          <p:nvPr/>
        </p:nvSpPr>
        <p:spPr>
          <a:xfrm>
            <a:off x="5188576" y="4390805"/>
            <a:ext cx="917922" cy="178882"/>
          </a:xfrm>
          <a:custGeom>
            <a:avLst/>
            <a:gdLst>
              <a:gd name="connsiteX0" fmla="*/ -180 w 990161"/>
              <a:gd name="connsiteY0" fmla="*/ -79 h 192960"/>
              <a:gd name="connsiteX1" fmla="*/ 989982 w 990161"/>
              <a:gd name="connsiteY1" fmla="*/ -79 h 192960"/>
              <a:gd name="connsiteX2" fmla="*/ 989982 w 990161"/>
              <a:gd name="connsiteY2" fmla="*/ 192881 h 192960"/>
              <a:gd name="connsiteX3" fmla="*/ -180 w 990161"/>
              <a:gd name="connsiteY3" fmla="*/ 192881 h 192960"/>
            </a:gdLst>
            <a:ahLst/>
            <a:cxnLst>
              <a:cxn ang="0">
                <a:pos x="connsiteX0" y="connsiteY0"/>
              </a:cxn>
              <a:cxn ang="0">
                <a:pos x="connsiteX1" y="connsiteY1"/>
              </a:cxn>
              <a:cxn ang="0">
                <a:pos x="connsiteX2" y="connsiteY2"/>
              </a:cxn>
              <a:cxn ang="0">
                <a:pos x="connsiteX3" y="connsiteY3"/>
              </a:cxn>
            </a:cxnLst>
            <a:rect l="l" t="t" r="r" b="b"/>
            <a:pathLst>
              <a:path w="990161" h="192960">
                <a:moveTo>
                  <a:pt x="-180" y="-79"/>
                </a:moveTo>
                <a:lnTo>
                  <a:pt x="989982" y="-79"/>
                </a:lnTo>
                <a:lnTo>
                  <a:pt x="989982" y="192881"/>
                </a:lnTo>
                <a:lnTo>
                  <a:pt x="-180" y="192881"/>
                </a:lnTo>
                <a:close/>
              </a:path>
            </a:pathLst>
          </a:custGeom>
          <a:solidFill>
            <a:srgbClr val="FFFFFF"/>
          </a:solidFill>
          <a:ln w="2506" cap="flat">
            <a:noFill/>
            <a:prstDash val="solid"/>
            <a:miter/>
          </a:ln>
        </p:spPr>
        <p:txBody>
          <a:bodyPr rtlCol="0" anchor="ctr"/>
          <a:lstStyle/>
          <a:p>
            <a:endParaRPr lang="en-US" sz="1200" dirty="0">
              <a:latin typeface="Aptos" panose="020B0004020202020204" pitchFamily="34" charset="0"/>
            </a:endParaRPr>
          </a:p>
        </p:txBody>
      </p:sp>
      <p:sp>
        <p:nvSpPr>
          <p:cNvPr id="156" name="Freeform: Shape 155">
            <a:extLst>
              <a:ext uri="{FF2B5EF4-FFF2-40B4-BE49-F238E27FC236}">
                <a16:creationId xmlns:a16="http://schemas.microsoft.com/office/drawing/2014/main" id="{FF8BDCFA-34B9-92C5-A6F1-2C21007B626B}"/>
              </a:ext>
            </a:extLst>
          </p:cNvPr>
          <p:cNvSpPr/>
          <p:nvPr/>
        </p:nvSpPr>
        <p:spPr>
          <a:xfrm>
            <a:off x="6106498" y="4390805"/>
            <a:ext cx="1109257" cy="178882"/>
          </a:xfrm>
          <a:custGeom>
            <a:avLst/>
            <a:gdLst>
              <a:gd name="connsiteX0" fmla="*/ -180 w 1196554"/>
              <a:gd name="connsiteY0" fmla="*/ -79 h 192960"/>
              <a:gd name="connsiteX1" fmla="*/ 1196375 w 1196554"/>
              <a:gd name="connsiteY1" fmla="*/ -79 h 192960"/>
              <a:gd name="connsiteX2" fmla="*/ 1196375 w 1196554"/>
              <a:gd name="connsiteY2" fmla="*/ 192881 h 192960"/>
              <a:gd name="connsiteX3" fmla="*/ -180 w 1196554"/>
              <a:gd name="connsiteY3" fmla="*/ 192881 h 192960"/>
            </a:gdLst>
            <a:ahLst/>
            <a:cxnLst>
              <a:cxn ang="0">
                <a:pos x="connsiteX0" y="connsiteY0"/>
              </a:cxn>
              <a:cxn ang="0">
                <a:pos x="connsiteX1" y="connsiteY1"/>
              </a:cxn>
              <a:cxn ang="0">
                <a:pos x="connsiteX2" y="connsiteY2"/>
              </a:cxn>
              <a:cxn ang="0">
                <a:pos x="connsiteX3" y="connsiteY3"/>
              </a:cxn>
            </a:cxnLst>
            <a:rect l="l" t="t" r="r" b="b"/>
            <a:pathLst>
              <a:path w="1196554" h="192960">
                <a:moveTo>
                  <a:pt x="-180" y="-79"/>
                </a:moveTo>
                <a:lnTo>
                  <a:pt x="1196375" y="-79"/>
                </a:lnTo>
                <a:lnTo>
                  <a:pt x="1196375" y="192881"/>
                </a:lnTo>
                <a:lnTo>
                  <a:pt x="-180" y="192881"/>
                </a:lnTo>
                <a:close/>
              </a:path>
            </a:pathLst>
          </a:custGeom>
          <a:solidFill>
            <a:srgbClr val="FFFFFF"/>
          </a:solidFill>
          <a:ln w="2506" cap="flat">
            <a:noFill/>
            <a:prstDash val="solid"/>
            <a:miter/>
          </a:ln>
        </p:spPr>
        <p:txBody>
          <a:bodyPr rtlCol="0" anchor="ctr"/>
          <a:lstStyle/>
          <a:p>
            <a:endParaRPr lang="en-US" sz="1200" dirty="0">
              <a:latin typeface="Aptos" panose="020B0004020202020204" pitchFamily="34" charset="0"/>
            </a:endParaRPr>
          </a:p>
        </p:txBody>
      </p:sp>
      <p:sp>
        <p:nvSpPr>
          <p:cNvPr id="157" name="Freeform: Shape 156">
            <a:extLst>
              <a:ext uri="{FF2B5EF4-FFF2-40B4-BE49-F238E27FC236}">
                <a16:creationId xmlns:a16="http://schemas.microsoft.com/office/drawing/2014/main" id="{C8E5AC56-B052-C3BD-19DA-7A292ACA0AAC}"/>
              </a:ext>
            </a:extLst>
          </p:cNvPr>
          <p:cNvSpPr/>
          <p:nvPr/>
        </p:nvSpPr>
        <p:spPr>
          <a:xfrm>
            <a:off x="3887959" y="4569688"/>
            <a:ext cx="1300616" cy="178882"/>
          </a:xfrm>
          <a:custGeom>
            <a:avLst/>
            <a:gdLst>
              <a:gd name="connsiteX0" fmla="*/ -180 w 1402972"/>
              <a:gd name="connsiteY0" fmla="*/ -79 h 192960"/>
              <a:gd name="connsiteX1" fmla="*/ 1402792 w 1402972"/>
              <a:gd name="connsiteY1" fmla="*/ -79 h 192960"/>
              <a:gd name="connsiteX2" fmla="*/ 1402792 w 1402972"/>
              <a:gd name="connsiteY2" fmla="*/ 192881 h 192960"/>
              <a:gd name="connsiteX3" fmla="*/ -180 w 1402972"/>
              <a:gd name="connsiteY3" fmla="*/ 192881 h 192960"/>
            </a:gdLst>
            <a:ahLst/>
            <a:cxnLst>
              <a:cxn ang="0">
                <a:pos x="connsiteX0" y="connsiteY0"/>
              </a:cxn>
              <a:cxn ang="0">
                <a:pos x="connsiteX1" y="connsiteY1"/>
              </a:cxn>
              <a:cxn ang="0">
                <a:pos x="connsiteX2" y="connsiteY2"/>
              </a:cxn>
              <a:cxn ang="0">
                <a:pos x="connsiteX3" y="connsiteY3"/>
              </a:cxn>
            </a:cxnLst>
            <a:rect l="l" t="t" r="r" b="b"/>
            <a:pathLst>
              <a:path w="1402972" h="192960">
                <a:moveTo>
                  <a:pt x="-180" y="-79"/>
                </a:moveTo>
                <a:lnTo>
                  <a:pt x="1402792" y="-79"/>
                </a:lnTo>
                <a:lnTo>
                  <a:pt x="1402792" y="192881"/>
                </a:lnTo>
                <a:lnTo>
                  <a:pt x="-180" y="192881"/>
                </a:lnTo>
                <a:close/>
              </a:path>
            </a:pathLst>
          </a:custGeom>
          <a:solidFill>
            <a:srgbClr val="FFFFFF"/>
          </a:solidFill>
          <a:ln w="2506" cap="flat">
            <a:noFill/>
            <a:prstDash val="solid"/>
            <a:miter/>
          </a:ln>
        </p:spPr>
        <p:txBody>
          <a:bodyPr rtlCol="0" anchor="ctr"/>
          <a:lstStyle/>
          <a:p>
            <a:endParaRPr lang="en-US" sz="1200" dirty="0">
              <a:latin typeface="Aptos" panose="020B0004020202020204" pitchFamily="34" charset="0"/>
            </a:endParaRPr>
          </a:p>
        </p:txBody>
      </p:sp>
      <p:sp>
        <p:nvSpPr>
          <p:cNvPr id="158" name="Freeform: Shape 157">
            <a:extLst>
              <a:ext uri="{FF2B5EF4-FFF2-40B4-BE49-F238E27FC236}">
                <a16:creationId xmlns:a16="http://schemas.microsoft.com/office/drawing/2014/main" id="{356AEAD9-AEF2-C8E8-187D-2E951440C5AD}"/>
              </a:ext>
            </a:extLst>
          </p:cNvPr>
          <p:cNvSpPr/>
          <p:nvPr/>
        </p:nvSpPr>
        <p:spPr>
          <a:xfrm>
            <a:off x="5188576" y="4569688"/>
            <a:ext cx="917922" cy="178882"/>
          </a:xfrm>
          <a:custGeom>
            <a:avLst/>
            <a:gdLst>
              <a:gd name="connsiteX0" fmla="*/ -180 w 990161"/>
              <a:gd name="connsiteY0" fmla="*/ -79 h 192960"/>
              <a:gd name="connsiteX1" fmla="*/ 989982 w 990161"/>
              <a:gd name="connsiteY1" fmla="*/ -79 h 192960"/>
              <a:gd name="connsiteX2" fmla="*/ 989982 w 990161"/>
              <a:gd name="connsiteY2" fmla="*/ 192881 h 192960"/>
              <a:gd name="connsiteX3" fmla="*/ -180 w 990161"/>
              <a:gd name="connsiteY3" fmla="*/ 192881 h 192960"/>
            </a:gdLst>
            <a:ahLst/>
            <a:cxnLst>
              <a:cxn ang="0">
                <a:pos x="connsiteX0" y="connsiteY0"/>
              </a:cxn>
              <a:cxn ang="0">
                <a:pos x="connsiteX1" y="connsiteY1"/>
              </a:cxn>
              <a:cxn ang="0">
                <a:pos x="connsiteX2" y="connsiteY2"/>
              </a:cxn>
              <a:cxn ang="0">
                <a:pos x="connsiteX3" y="connsiteY3"/>
              </a:cxn>
            </a:cxnLst>
            <a:rect l="l" t="t" r="r" b="b"/>
            <a:pathLst>
              <a:path w="990161" h="192960">
                <a:moveTo>
                  <a:pt x="-180" y="-79"/>
                </a:moveTo>
                <a:lnTo>
                  <a:pt x="989982" y="-79"/>
                </a:lnTo>
                <a:lnTo>
                  <a:pt x="989982" y="192881"/>
                </a:lnTo>
                <a:lnTo>
                  <a:pt x="-180" y="192881"/>
                </a:lnTo>
                <a:close/>
              </a:path>
            </a:pathLst>
          </a:custGeom>
          <a:solidFill>
            <a:srgbClr val="FFFFFF"/>
          </a:solidFill>
          <a:ln w="2506" cap="flat">
            <a:noFill/>
            <a:prstDash val="solid"/>
            <a:miter/>
          </a:ln>
        </p:spPr>
        <p:txBody>
          <a:bodyPr rtlCol="0" anchor="ctr"/>
          <a:lstStyle/>
          <a:p>
            <a:endParaRPr lang="en-US" sz="1200" dirty="0">
              <a:latin typeface="Aptos" panose="020B0004020202020204" pitchFamily="34" charset="0"/>
            </a:endParaRPr>
          </a:p>
        </p:txBody>
      </p:sp>
      <p:sp>
        <p:nvSpPr>
          <p:cNvPr id="159" name="Freeform: Shape 158">
            <a:extLst>
              <a:ext uri="{FF2B5EF4-FFF2-40B4-BE49-F238E27FC236}">
                <a16:creationId xmlns:a16="http://schemas.microsoft.com/office/drawing/2014/main" id="{91256D80-3C0F-817B-C510-95C1ED8F7F8E}"/>
              </a:ext>
            </a:extLst>
          </p:cNvPr>
          <p:cNvSpPr/>
          <p:nvPr/>
        </p:nvSpPr>
        <p:spPr>
          <a:xfrm>
            <a:off x="6106498" y="4569688"/>
            <a:ext cx="1109257" cy="178882"/>
          </a:xfrm>
          <a:custGeom>
            <a:avLst/>
            <a:gdLst>
              <a:gd name="connsiteX0" fmla="*/ -180 w 1196554"/>
              <a:gd name="connsiteY0" fmla="*/ -79 h 192960"/>
              <a:gd name="connsiteX1" fmla="*/ 1196375 w 1196554"/>
              <a:gd name="connsiteY1" fmla="*/ -79 h 192960"/>
              <a:gd name="connsiteX2" fmla="*/ 1196375 w 1196554"/>
              <a:gd name="connsiteY2" fmla="*/ 192881 h 192960"/>
              <a:gd name="connsiteX3" fmla="*/ -180 w 1196554"/>
              <a:gd name="connsiteY3" fmla="*/ 192881 h 192960"/>
            </a:gdLst>
            <a:ahLst/>
            <a:cxnLst>
              <a:cxn ang="0">
                <a:pos x="connsiteX0" y="connsiteY0"/>
              </a:cxn>
              <a:cxn ang="0">
                <a:pos x="connsiteX1" y="connsiteY1"/>
              </a:cxn>
              <a:cxn ang="0">
                <a:pos x="connsiteX2" y="connsiteY2"/>
              </a:cxn>
              <a:cxn ang="0">
                <a:pos x="connsiteX3" y="connsiteY3"/>
              </a:cxn>
            </a:cxnLst>
            <a:rect l="l" t="t" r="r" b="b"/>
            <a:pathLst>
              <a:path w="1196554" h="192960">
                <a:moveTo>
                  <a:pt x="-180" y="-79"/>
                </a:moveTo>
                <a:lnTo>
                  <a:pt x="1196375" y="-79"/>
                </a:lnTo>
                <a:lnTo>
                  <a:pt x="1196375" y="192881"/>
                </a:lnTo>
                <a:lnTo>
                  <a:pt x="-180" y="192881"/>
                </a:lnTo>
                <a:close/>
              </a:path>
            </a:pathLst>
          </a:custGeom>
          <a:solidFill>
            <a:srgbClr val="FFFFFF"/>
          </a:solidFill>
          <a:ln w="2506" cap="flat">
            <a:noFill/>
            <a:prstDash val="solid"/>
            <a:miter/>
          </a:ln>
        </p:spPr>
        <p:txBody>
          <a:bodyPr rtlCol="0" anchor="ctr"/>
          <a:lstStyle/>
          <a:p>
            <a:endParaRPr lang="en-US" sz="1200" dirty="0">
              <a:latin typeface="Aptos" panose="020B0004020202020204" pitchFamily="34" charset="0"/>
            </a:endParaRPr>
          </a:p>
        </p:txBody>
      </p:sp>
      <p:sp>
        <p:nvSpPr>
          <p:cNvPr id="160" name="Freeform: Shape 159">
            <a:extLst>
              <a:ext uri="{FF2B5EF4-FFF2-40B4-BE49-F238E27FC236}">
                <a16:creationId xmlns:a16="http://schemas.microsoft.com/office/drawing/2014/main" id="{3EEED6C1-C92C-0A07-0861-47E73304874D}"/>
              </a:ext>
            </a:extLst>
          </p:cNvPr>
          <p:cNvSpPr/>
          <p:nvPr/>
        </p:nvSpPr>
        <p:spPr>
          <a:xfrm>
            <a:off x="3887959" y="4748570"/>
            <a:ext cx="1300616" cy="178882"/>
          </a:xfrm>
          <a:custGeom>
            <a:avLst/>
            <a:gdLst>
              <a:gd name="connsiteX0" fmla="*/ -180 w 1402972"/>
              <a:gd name="connsiteY0" fmla="*/ -79 h 192960"/>
              <a:gd name="connsiteX1" fmla="*/ 1402792 w 1402972"/>
              <a:gd name="connsiteY1" fmla="*/ -79 h 192960"/>
              <a:gd name="connsiteX2" fmla="*/ 1402792 w 1402972"/>
              <a:gd name="connsiteY2" fmla="*/ 192881 h 192960"/>
              <a:gd name="connsiteX3" fmla="*/ -180 w 1402972"/>
              <a:gd name="connsiteY3" fmla="*/ 192881 h 192960"/>
            </a:gdLst>
            <a:ahLst/>
            <a:cxnLst>
              <a:cxn ang="0">
                <a:pos x="connsiteX0" y="connsiteY0"/>
              </a:cxn>
              <a:cxn ang="0">
                <a:pos x="connsiteX1" y="connsiteY1"/>
              </a:cxn>
              <a:cxn ang="0">
                <a:pos x="connsiteX2" y="connsiteY2"/>
              </a:cxn>
              <a:cxn ang="0">
                <a:pos x="connsiteX3" y="connsiteY3"/>
              </a:cxn>
            </a:cxnLst>
            <a:rect l="l" t="t" r="r" b="b"/>
            <a:pathLst>
              <a:path w="1402972" h="192960">
                <a:moveTo>
                  <a:pt x="-180" y="-79"/>
                </a:moveTo>
                <a:lnTo>
                  <a:pt x="1402792" y="-79"/>
                </a:lnTo>
                <a:lnTo>
                  <a:pt x="1402792" y="192881"/>
                </a:lnTo>
                <a:lnTo>
                  <a:pt x="-180" y="192881"/>
                </a:lnTo>
                <a:close/>
              </a:path>
            </a:pathLst>
          </a:custGeom>
          <a:solidFill>
            <a:srgbClr val="FFFFFF"/>
          </a:solidFill>
          <a:ln w="2506" cap="flat">
            <a:noFill/>
            <a:prstDash val="solid"/>
            <a:miter/>
          </a:ln>
        </p:spPr>
        <p:txBody>
          <a:bodyPr rtlCol="0" anchor="ctr"/>
          <a:lstStyle/>
          <a:p>
            <a:endParaRPr lang="en-US" sz="1200" dirty="0">
              <a:latin typeface="Aptos" panose="020B0004020202020204" pitchFamily="34" charset="0"/>
            </a:endParaRPr>
          </a:p>
        </p:txBody>
      </p:sp>
      <p:sp>
        <p:nvSpPr>
          <p:cNvPr id="161" name="Freeform: Shape 160">
            <a:extLst>
              <a:ext uri="{FF2B5EF4-FFF2-40B4-BE49-F238E27FC236}">
                <a16:creationId xmlns:a16="http://schemas.microsoft.com/office/drawing/2014/main" id="{811310F8-B9A2-773C-ED32-A51F87650D84}"/>
              </a:ext>
            </a:extLst>
          </p:cNvPr>
          <p:cNvSpPr/>
          <p:nvPr/>
        </p:nvSpPr>
        <p:spPr>
          <a:xfrm>
            <a:off x="5188576" y="4748570"/>
            <a:ext cx="917922" cy="178882"/>
          </a:xfrm>
          <a:custGeom>
            <a:avLst/>
            <a:gdLst>
              <a:gd name="connsiteX0" fmla="*/ -180 w 990161"/>
              <a:gd name="connsiteY0" fmla="*/ -79 h 192960"/>
              <a:gd name="connsiteX1" fmla="*/ 989982 w 990161"/>
              <a:gd name="connsiteY1" fmla="*/ -79 h 192960"/>
              <a:gd name="connsiteX2" fmla="*/ 989982 w 990161"/>
              <a:gd name="connsiteY2" fmla="*/ 192881 h 192960"/>
              <a:gd name="connsiteX3" fmla="*/ -180 w 990161"/>
              <a:gd name="connsiteY3" fmla="*/ 192881 h 192960"/>
            </a:gdLst>
            <a:ahLst/>
            <a:cxnLst>
              <a:cxn ang="0">
                <a:pos x="connsiteX0" y="connsiteY0"/>
              </a:cxn>
              <a:cxn ang="0">
                <a:pos x="connsiteX1" y="connsiteY1"/>
              </a:cxn>
              <a:cxn ang="0">
                <a:pos x="connsiteX2" y="connsiteY2"/>
              </a:cxn>
              <a:cxn ang="0">
                <a:pos x="connsiteX3" y="connsiteY3"/>
              </a:cxn>
            </a:cxnLst>
            <a:rect l="l" t="t" r="r" b="b"/>
            <a:pathLst>
              <a:path w="990161" h="192960">
                <a:moveTo>
                  <a:pt x="-180" y="-79"/>
                </a:moveTo>
                <a:lnTo>
                  <a:pt x="989982" y="-79"/>
                </a:lnTo>
                <a:lnTo>
                  <a:pt x="989982" y="192881"/>
                </a:lnTo>
                <a:lnTo>
                  <a:pt x="-180" y="192881"/>
                </a:lnTo>
                <a:close/>
              </a:path>
            </a:pathLst>
          </a:custGeom>
          <a:solidFill>
            <a:srgbClr val="FFFFFF"/>
          </a:solidFill>
          <a:ln w="2506" cap="flat">
            <a:noFill/>
            <a:prstDash val="solid"/>
            <a:miter/>
          </a:ln>
        </p:spPr>
        <p:txBody>
          <a:bodyPr rtlCol="0" anchor="ctr"/>
          <a:lstStyle/>
          <a:p>
            <a:endParaRPr lang="en-US" sz="1200" dirty="0">
              <a:latin typeface="Aptos" panose="020B0004020202020204" pitchFamily="34" charset="0"/>
            </a:endParaRPr>
          </a:p>
        </p:txBody>
      </p:sp>
      <p:sp>
        <p:nvSpPr>
          <p:cNvPr id="162" name="Freeform: Shape 161">
            <a:extLst>
              <a:ext uri="{FF2B5EF4-FFF2-40B4-BE49-F238E27FC236}">
                <a16:creationId xmlns:a16="http://schemas.microsoft.com/office/drawing/2014/main" id="{90667F15-D0C7-0A7B-10B8-03F20B2D38B8}"/>
              </a:ext>
            </a:extLst>
          </p:cNvPr>
          <p:cNvSpPr/>
          <p:nvPr/>
        </p:nvSpPr>
        <p:spPr>
          <a:xfrm>
            <a:off x="6106498" y="4748570"/>
            <a:ext cx="1109257" cy="178882"/>
          </a:xfrm>
          <a:custGeom>
            <a:avLst/>
            <a:gdLst>
              <a:gd name="connsiteX0" fmla="*/ -180 w 1196554"/>
              <a:gd name="connsiteY0" fmla="*/ -79 h 192960"/>
              <a:gd name="connsiteX1" fmla="*/ 1196375 w 1196554"/>
              <a:gd name="connsiteY1" fmla="*/ -79 h 192960"/>
              <a:gd name="connsiteX2" fmla="*/ 1196375 w 1196554"/>
              <a:gd name="connsiteY2" fmla="*/ 192881 h 192960"/>
              <a:gd name="connsiteX3" fmla="*/ -180 w 1196554"/>
              <a:gd name="connsiteY3" fmla="*/ 192881 h 192960"/>
            </a:gdLst>
            <a:ahLst/>
            <a:cxnLst>
              <a:cxn ang="0">
                <a:pos x="connsiteX0" y="connsiteY0"/>
              </a:cxn>
              <a:cxn ang="0">
                <a:pos x="connsiteX1" y="connsiteY1"/>
              </a:cxn>
              <a:cxn ang="0">
                <a:pos x="connsiteX2" y="connsiteY2"/>
              </a:cxn>
              <a:cxn ang="0">
                <a:pos x="connsiteX3" y="connsiteY3"/>
              </a:cxn>
            </a:cxnLst>
            <a:rect l="l" t="t" r="r" b="b"/>
            <a:pathLst>
              <a:path w="1196554" h="192960">
                <a:moveTo>
                  <a:pt x="-180" y="-79"/>
                </a:moveTo>
                <a:lnTo>
                  <a:pt x="1196375" y="-79"/>
                </a:lnTo>
                <a:lnTo>
                  <a:pt x="1196375" y="192881"/>
                </a:lnTo>
                <a:lnTo>
                  <a:pt x="-180" y="192881"/>
                </a:lnTo>
                <a:close/>
              </a:path>
            </a:pathLst>
          </a:custGeom>
          <a:solidFill>
            <a:srgbClr val="FFFFFF"/>
          </a:solidFill>
          <a:ln w="2506" cap="flat">
            <a:noFill/>
            <a:prstDash val="solid"/>
            <a:miter/>
          </a:ln>
        </p:spPr>
        <p:txBody>
          <a:bodyPr rtlCol="0" anchor="ctr"/>
          <a:lstStyle/>
          <a:p>
            <a:endParaRPr lang="en-US" sz="1200" dirty="0">
              <a:latin typeface="Aptos" panose="020B0004020202020204" pitchFamily="34" charset="0"/>
            </a:endParaRPr>
          </a:p>
        </p:txBody>
      </p:sp>
      <p:sp>
        <p:nvSpPr>
          <p:cNvPr id="163" name="Freeform: Shape 162">
            <a:extLst>
              <a:ext uri="{FF2B5EF4-FFF2-40B4-BE49-F238E27FC236}">
                <a16:creationId xmlns:a16="http://schemas.microsoft.com/office/drawing/2014/main" id="{84D76339-7834-BDDE-5F35-B1D44DA1AA3A}"/>
              </a:ext>
            </a:extLst>
          </p:cNvPr>
          <p:cNvSpPr/>
          <p:nvPr/>
        </p:nvSpPr>
        <p:spPr>
          <a:xfrm>
            <a:off x="3887959" y="4927453"/>
            <a:ext cx="1300616" cy="178882"/>
          </a:xfrm>
          <a:custGeom>
            <a:avLst/>
            <a:gdLst>
              <a:gd name="connsiteX0" fmla="*/ -180 w 1402972"/>
              <a:gd name="connsiteY0" fmla="*/ -79 h 192960"/>
              <a:gd name="connsiteX1" fmla="*/ 1402792 w 1402972"/>
              <a:gd name="connsiteY1" fmla="*/ -79 h 192960"/>
              <a:gd name="connsiteX2" fmla="*/ 1402792 w 1402972"/>
              <a:gd name="connsiteY2" fmla="*/ 192881 h 192960"/>
              <a:gd name="connsiteX3" fmla="*/ -180 w 1402972"/>
              <a:gd name="connsiteY3" fmla="*/ 192881 h 192960"/>
            </a:gdLst>
            <a:ahLst/>
            <a:cxnLst>
              <a:cxn ang="0">
                <a:pos x="connsiteX0" y="connsiteY0"/>
              </a:cxn>
              <a:cxn ang="0">
                <a:pos x="connsiteX1" y="connsiteY1"/>
              </a:cxn>
              <a:cxn ang="0">
                <a:pos x="connsiteX2" y="connsiteY2"/>
              </a:cxn>
              <a:cxn ang="0">
                <a:pos x="connsiteX3" y="connsiteY3"/>
              </a:cxn>
            </a:cxnLst>
            <a:rect l="l" t="t" r="r" b="b"/>
            <a:pathLst>
              <a:path w="1402972" h="192960">
                <a:moveTo>
                  <a:pt x="-180" y="-79"/>
                </a:moveTo>
                <a:lnTo>
                  <a:pt x="1402792" y="-79"/>
                </a:lnTo>
                <a:lnTo>
                  <a:pt x="1402792" y="192881"/>
                </a:lnTo>
                <a:lnTo>
                  <a:pt x="-180" y="192881"/>
                </a:lnTo>
                <a:close/>
              </a:path>
            </a:pathLst>
          </a:custGeom>
          <a:solidFill>
            <a:srgbClr val="FFFFFF"/>
          </a:solidFill>
          <a:ln w="2506" cap="flat">
            <a:noFill/>
            <a:prstDash val="solid"/>
            <a:miter/>
          </a:ln>
        </p:spPr>
        <p:txBody>
          <a:bodyPr rtlCol="0" anchor="ctr"/>
          <a:lstStyle/>
          <a:p>
            <a:endParaRPr lang="en-US" sz="1200" dirty="0">
              <a:latin typeface="Aptos" panose="020B0004020202020204" pitchFamily="34" charset="0"/>
            </a:endParaRPr>
          </a:p>
        </p:txBody>
      </p:sp>
      <p:sp>
        <p:nvSpPr>
          <p:cNvPr id="164" name="Freeform: Shape 163">
            <a:extLst>
              <a:ext uri="{FF2B5EF4-FFF2-40B4-BE49-F238E27FC236}">
                <a16:creationId xmlns:a16="http://schemas.microsoft.com/office/drawing/2014/main" id="{0D7DE6EC-C510-59F7-DD9E-F0CE5DB00AB0}"/>
              </a:ext>
            </a:extLst>
          </p:cNvPr>
          <p:cNvSpPr/>
          <p:nvPr/>
        </p:nvSpPr>
        <p:spPr>
          <a:xfrm>
            <a:off x="5188576" y="4927453"/>
            <a:ext cx="2027180" cy="178882"/>
          </a:xfrm>
          <a:custGeom>
            <a:avLst/>
            <a:gdLst>
              <a:gd name="connsiteX0" fmla="*/ -180 w 2186716"/>
              <a:gd name="connsiteY0" fmla="*/ -79 h 192960"/>
              <a:gd name="connsiteX1" fmla="*/ 2186536 w 2186716"/>
              <a:gd name="connsiteY1" fmla="*/ -79 h 192960"/>
              <a:gd name="connsiteX2" fmla="*/ 2186536 w 2186716"/>
              <a:gd name="connsiteY2" fmla="*/ 192881 h 192960"/>
              <a:gd name="connsiteX3" fmla="*/ -180 w 2186716"/>
              <a:gd name="connsiteY3" fmla="*/ 192881 h 192960"/>
            </a:gdLst>
            <a:ahLst/>
            <a:cxnLst>
              <a:cxn ang="0">
                <a:pos x="connsiteX0" y="connsiteY0"/>
              </a:cxn>
              <a:cxn ang="0">
                <a:pos x="connsiteX1" y="connsiteY1"/>
              </a:cxn>
              <a:cxn ang="0">
                <a:pos x="connsiteX2" y="connsiteY2"/>
              </a:cxn>
              <a:cxn ang="0">
                <a:pos x="connsiteX3" y="connsiteY3"/>
              </a:cxn>
            </a:cxnLst>
            <a:rect l="l" t="t" r="r" b="b"/>
            <a:pathLst>
              <a:path w="2186716" h="192960">
                <a:moveTo>
                  <a:pt x="-180" y="-79"/>
                </a:moveTo>
                <a:lnTo>
                  <a:pt x="2186536" y="-79"/>
                </a:lnTo>
                <a:lnTo>
                  <a:pt x="2186536" y="192881"/>
                </a:lnTo>
                <a:lnTo>
                  <a:pt x="-180" y="192881"/>
                </a:lnTo>
                <a:close/>
              </a:path>
            </a:pathLst>
          </a:custGeom>
          <a:solidFill>
            <a:srgbClr val="FFFFFF"/>
          </a:solidFill>
          <a:ln w="2506" cap="flat">
            <a:noFill/>
            <a:prstDash val="solid"/>
            <a:miter/>
          </a:ln>
        </p:spPr>
        <p:txBody>
          <a:bodyPr rtlCol="0" anchor="ctr"/>
          <a:lstStyle/>
          <a:p>
            <a:endParaRPr lang="en-US" sz="1200" dirty="0">
              <a:latin typeface="Aptos" panose="020B0004020202020204" pitchFamily="34" charset="0"/>
            </a:endParaRPr>
          </a:p>
        </p:txBody>
      </p:sp>
      <p:sp>
        <p:nvSpPr>
          <p:cNvPr id="165" name="Freeform: Shape 164">
            <a:extLst>
              <a:ext uri="{FF2B5EF4-FFF2-40B4-BE49-F238E27FC236}">
                <a16:creationId xmlns:a16="http://schemas.microsoft.com/office/drawing/2014/main" id="{F40D8A43-4878-F6AA-8AB1-2E2231FF5EE2}"/>
              </a:ext>
            </a:extLst>
          </p:cNvPr>
          <p:cNvSpPr/>
          <p:nvPr/>
        </p:nvSpPr>
        <p:spPr>
          <a:xfrm>
            <a:off x="5188576" y="5106336"/>
            <a:ext cx="2027180" cy="178882"/>
          </a:xfrm>
          <a:custGeom>
            <a:avLst/>
            <a:gdLst>
              <a:gd name="connsiteX0" fmla="*/ -180 w 2186716"/>
              <a:gd name="connsiteY0" fmla="*/ -79 h 192960"/>
              <a:gd name="connsiteX1" fmla="*/ 2186536 w 2186716"/>
              <a:gd name="connsiteY1" fmla="*/ -79 h 192960"/>
              <a:gd name="connsiteX2" fmla="*/ 2186536 w 2186716"/>
              <a:gd name="connsiteY2" fmla="*/ 192881 h 192960"/>
              <a:gd name="connsiteX3" fmla="*/ -180 w 2186716"/>
              <a:gd name="connsiteY3" fmla="*/ 192881 h 192960"/>
            </a:gdLst>
            <a:ahLst/>
            <a:cxnLst>
              <a:cxn ang="0">
                <a:pos x="connsiteX0" y="connsiteY0"/>
              </a:cxn>
              <a:cxn ang="0">
                <a:pos x="connsiteX1" y="connsiteY1"/>
              </a:cxn>
              <a:cxn ang="0">
                <a:pos x="connsiteX2" y="connsiteY2"/>
              </a:cxn>
              <a:cxn ang="0">
                <a:pos x="connsiteX3" y="connsiteY3"/>
              </a:cxn>
            </a:cxnLst>
            <a:rect l="l" t="t" r="r" b="b"/>
            <a:pathLst>
              <a:path w="2186716" h="192960">
                <a:moveTo>
                  <a:pt x="-180" y="-79"/>
                </a:moveTo>
                <a:lnTo>
                  <a:pt x="2186536" y="-79"/>
                </a:lnTo>
                <a:lnTo>
                  <a:pt x="2186536" y="192881"/>
                </a:lnTo>
                <a:lnTo>
                  <a:pt x="-180" y="192881"/>
                </a:lnTo>
                <a:close/>
              </a:path>
            </a:pathLst>
          </a:custGeom>
          <a:solidFill>
            <a:srgbClr val="FFFFFF"/>
          </a:solidFill>
          <a:ln w="2506" cap="flat">
            <a:noFill/>
            <a:prstDash val="solid"/>
            <a:miter/>
          </a:ln>
        </p:spPr>
        <p:txBody>
          <a:bodyPr rtlCol="0" anchor="ctr"/>
          <a:lstStyle/>
          <a:p>
            <a:endParaRPr lang="en-US" sz="1200" dirty="0">
              <a:latin typeface="Aptos" panose="020B0004020202020204" pitchFamily="34" charset="0"/>
            </a:endParaRPr>
          </a:p>
        </p:txBody>
      </p:sp>
      <p:graphicFrame>
        <p:nvGraphicFramePr>
          <p:cNvPr id="166" name="Table 165">
            <a:extLst>
              <a:ext uri="{FF2B5EF4-FFF2-40B4-BE49-F238E27FC236}">
                <a16:creationId xmlns:a16="http://schemas.microsoft.com/office/drawing/2014/main" id="{E646E64C-D066-C244-F34A-7631A683B5F6}"/>
              </a:ext>
            </a:extLst>
          </p:cNvPr>
          <p:cNvGraphicFramePr>
            <a:graphicFrameLocks noGrp="1"/>
          </p:cNvGraphicFramePr>
          <p:nvPr>
            <p:extLst>
              <p:ext uri="{D42A27DB-BD31-4B8C-83A1-F6EECF244321}">
                <p14:modId xmlns:p14="http://schemas.microsoft.com/office/powerpoint/2010/main" val="2202309326"/>
              </p:ext>
            </p:extLst>
          </p:nvPr>
        </p:nvGraphicFramePr>
        <p:xfrm>
          <a:off x="6201015" y="2252548"/>
          <a:ext cx="5612634" cy="2987478"/>
        </p:xfrm>
        <a:graphic>
          <a:graphicData uri="http://schemas.openxmlformats.org/drawingml/2006/table">
            <a:tbl>
              <a:tblPr firstRow="1" bandRow="1">
                <a:tableStyleId>{5C22544A-7EE6-4342-B048-85BDC9FD1C3A}</a:tableStyleId>
              </a:tblPr>
              <a:tblGrid>
                <a:gridCol w="2436818">
                  <a:extLst>
                    <a:ext uri="{9D8B030D-6E8A-4147-A177-3AD203B41FA5}">
                      <a16:colId xmlns:a16="http://schemas.microsoft.com/office/drawing/2014/main" val="1248293457"/>
                    </a:ext>
                  </a:extLst>
                </a:gridCol>
                <a:gridCol w="1587908">
                  <a:extLst>
                    <a:ext uri="{9D8B030D-6E8A-4147-A177-3AD203B41FA5}">
                      <a16:colId xmlns:a16="http://schemas.microsoft.com/office/drawing/2014/main" val="3210306915"/>
                    </a:ext>
                  </a:extLst>
                </a:gridCol>
                <a:gridCol w="1587908">
                  <a:extLst>
                    <a:ext uri="{9D8B030D-6E8A-4147-A177-3AD203B41FA5}">
                      <a16:colId xmlns:a16="http://schemas.microsoft.com/office/drawing/2014/main" val="2583931647"/>
                    </a:ext>
                  </a:extLst>
                </a:gridCol>
              </a:tblGrid>
              <a:tr h="646770">
                <a:tc>
                  <a:txBody>
                    <a:bodyPr/>
                    <a:lstStyle/>
                    <a:p>
                      <a:endParaRPr lang="en-US" sz="1400" dirty="0">
                        <a:solidFill>
                          <a:schemeClr val="tx1"/>
                        </a:solidFill>
                        <a:latin typeface="Aptos" panose="020B00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accent5"/>
                          </a:solidFill>
                          <a:latin typeface="Aptos" panose="020B0004020202020204" pitchFamily="34" charset="0"/>
                          <a:cs typeface="Arial" panose="020B0604020202020204" pitchFamily="34" charset="0"/>
                        </a:rPr>
                        <a:t>Orbital atherectomy</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chemeClr val="accent2"/>
                          </a:solidFill>
                          <a:latin typeface="Aptos" panose="020B0004020202020204" pitchFamily="34" charset="0"/>
                          <a:cs typeface="Arial" panose="020B0604020202020204" pitchFamily="34" charset="0"/>
                        </a:rPr>
                        <a:t>Balloon angioplasty </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1773514"/>
                  </a:ext>
                </a:extLst>
              </a:tr>
              <a:tr h="425157">
                <a:tc>
                  <a:txBody>
                    <a:bodyPr/>
                    <a:lstStyle/>
                    <a:p>
                      <a:r>
                        <a:rPr lang="en-US" sz="1800" dirty="0">
                          <a:solidFill>
                            <a:schemeClr val="tx1"/>
                          </a:solidFill>
                          <a:latin typeface="Aptos" panose="020B0004020202020204" pitchFamily="34" charset="0"/>
                          <a:cs typeface="Arial" panose="020B0604020202020204" pitchFamily="34" charset="0"/>
                        </a:rPr>
                        <a:t>Number of lesions</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800" b="0" dirty="0">
                          <a:solidFill>
                            <a:schemeClr val="accent5"/>
                          </a:solidFill>
                          <a:latin typeface="Aptos" panose="020B0004020202020204" pitchFamily="34" charset="0"/>
                          <a:cs typeface="Arial" panose="020B0604020202020204" pitchFamily="34" charset="0"/>
                        </a:rPr>
                        <a:t>286</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800" b="0" dirty="0">
                          <a:solidFill>
                            <a:schemeClr val="accent2"/>
                          </a:solidFill>
                          <a:latin typeface="Aptos" panose="020B0004020202020204" pitchFamily="34" charset="0"/>
                          <a:cs typeface="Arial" panose="020B0604020202020204" pitchFamily="34" charset="0"/>
                        </a:rPr>
                        <a:t>292</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4434511"/>
                  </a:ext>
                </a:extLst>
              </a:tr>
              <a:tr h="639568">
                <a:tc>
                  <a:txBody>
                    <a:bodyPr/>
                    <a:lstStyle/>
                    <a:p>
                      <a:r>
                        <a:rPr lang="en-US" sz="1800" dirty="0">
                          <a:solidFill>
                            <a:schemeClr val="tx1"/>
                          </a:solidFill>
                          <a:latin typeface="Aptos" panose="020B0004020202020204" pitchFamily="34" charset="0"/>
                          <a:cs typeface="Arial" panose="020B0604020202020204" pitchFamily="34" charset="0"/>
                        </a:rPr>
                        <a:t>Median</a:t>
                      </a:r>
                    </a:p>
                    <a:p>
                      <a:r>
                        <a:rPr lang="en-US" sz="1800" dirty="0">
                          <a:solidFill>
                            <a:schemeClr val="tx1"/>
                          </a:solidFill>
                          <a:latin typeface="Aptos" panose="020B0004020202020204" pitchFamily="34" charset="0"/>
                          <a:cs typeface="Arial" panose="020B0604020202020204" pitchFamily="34" charset="0"/>
                        </a:rPr>
                        <a:t>[25</a:t>
                      </a:r>
                      <a:r>
                        <a:rPr lang="en-US" sz="1800" baseline="30000" dirty="0">
                          <a:solidFill>
                            <a:schemeClr val="tx1"/>
                          </a:solidFill>
                          <a:latin typeface="Aptos" panose="020B0004020202020204" pitchFamily="34" charset="0"/>
                          <a:cs typeface="Arial" panose="020B0604020202020204" pitchFamily="34" charset="0"/>
                        </a:rPr>
                        <a:t>th</a:t>
                      </a:r>
                      <a:r>
                        <a:rPr lang="en-US" sz="1800" dirty="0">
                          <a:solidFill>
                            <a:schemeClr val="tx1"/>
                          </a:solidFill>
                          <a:latin typeface="Aptos" panose="020B0004020202020204" pitchFamily="34" charset="0"/>
                          <a:cs typeface="Arial" panose="020B0604020202020204" pitchFamily="34" charset="0"/>
                        </a:rPr>
                        <a:t>, 75</a:t>
                      </a:r>
                      <a:r>
                        <a:rPr lang="en-US" sz="1800" baseline="30000" dirty="0">
                          <a:solidFill>
                            <a:schemeClr val="tx1"/>
                          </a:solidFill>
                          <a:latin typeface="Aptos" panose="020B0004020202020204" pitchFamily="34" charset="0"/>
                          <a:cs typeface="Arial" panose="020B0604020202020204" pitchFamily="34" charset="0"/>
                        </a:rPr>
                        <a:t>th</a:t>
                      </a:r>
                      <a:r>
                        <a:rPr lang="en-US" sz="1800" dirty="0">
                          <a:solidFill>
                            <a:schemeClr val="tx1"/>
                          </a:solidFill>
                          <a:latin typeface="Aptos" panose="020B0004020202020204" pitchFamily="34" charset="0"/>
                          <a:cs typeface="Arial" panose="020B0604020202020204" pitchFamily="34" charset="0"/>
                        </a:rPr>
                        <a:t> percentiles]</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800" b="1" kern="1200" dirty="0">
                          <a:solidFill>
                            <a:schemeClr val="accent5"/>
                          </a:solidFill>
                          <a:effectLst/>
                          <a:latin typeface="Aptos" panose="020B0004020202020204" pitchFamily="34" charset="0"/>
                          <a:ea typeface="+mn-ea"/>
                          <a:cs typeface="Arial" panose="020B0604020202020204" pitchFamily="34" charset="0"/>
                        </a:rPr>
                        <a:t>7.44</a:t>
                      </a:r>
                    </a:p>
                    <a:p>
                      <a:pPr algn="ctr"/>
                      <a:r>
                        <a:rPr lang="en-US" sz="1800" b="0" kern="1200" dirty="0">
                          <a:solidFill>
                            <a:schemeClr val="accent5"/>
                          </a:solidFill>
                          <a:effectLst/>
                          <a:latin typeface="Aptos" panose="020B0004020202020204" pitchFamily="34" charset="0"/>
                          <a:ea typeface="+mn-ea"/>
                          <a:cs typeface="Arial" panose="020B0604020202020204" pitchFamily="34" charset="0"/>
                        </a:rPr>
                        <a:t>[6.03, 8.94]</a:t>
                      </a:r>
                      <a:r>
                        <a:rPr lang="en-US" sz="1800" b="0" dirty="0">
                          <a:solidFill>
                            <a:schemeClr val="accent5"/>
                          </a:solidFill>
                          <a:effectLst/>
                          <a:latin typeface="Aptos" panose="020B0004020202020204" pitchFamily="34" charset="0"/>
                          <a:cs typeface="Arial" panose="020B0604020202020204" pitchFamily="34" charset="0"/>
                        </a:rPr>
                        <a:t> </a:t>
                      </a:r>
                      <a:endParaRPr lang="en-US" sz="1800" b="0" dirty="0">
                        <a:solidFill>
                          <a:schemeClr val="accent5"/>
                        </a:solidFill>
                        <a:latin typeface="Aptos" panose="020B00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800" b="1" kern="1200" dirty="0">
                          <a:solidFill>
                            <a:schemeClr val="accent2"/>
                          </a:solidFill>
                          <a:effectLst/>
                          <a:latin typeface="Aptos" panose="020B0004020202020204" pitchFamily="34" charset="0"/>
                          <a:ea typeface="+mn-ea"/>
                          <a:cs typeface="Arial" panose="020B0604020202020204" pitchFamily="34" charset="0"/>
                        </a:rPr>
                        <a:t>7.05</a:t>
                      </a:r>
                    </a:p>
                    <a:p>
                      <a:pPr algn="ctr"/>
                      <a:r>
                        <a:rPr lang="en-US" sz="1800" b="0" kern="1200" dirty="0">
                          <a:solidFill>
                            <a:schemeClr val="accent2"/>
                          </a:solidFill>
                          <a:effectLst/>
                          <a:latin typeface="Aptos" panose="020B0004020202020204" pitchFamily="34" charset="0"/>
                          <a:ea typeface="+mn-ea"/>
                          <a:cs typeface="Arial" panose="020B0604020202020204" pitchFamily="34" charset="0"/>
                        </a:rPr>
                        <a:t>[5.78, 8.66]</a:t>
                      </a:r>
                      <a:endParaRPr lang="en-US" sz="1800" b="0" dirty="0">
                        <a:solidFill>
                          <a:schemeClr val="accent2"/>
                        </a:solidFill>
                        <a:latin typeface="Aptos" panose="020B00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82913199"/>
                  </a:ext>
                </a:extLst>
              </a:tr>
              <a:tr h="425157">
                <a:tc>
                  <a:txBody>
                    <a:bodyPr/>
                    <a:lstStyle/>
                    <a:p>
                      <a:r>
                        <a:rPr lang="en-US" sz="1800" dirty="0">
                          <a:solidFill>
                            <a:schemeClr val="tx1"/>
                          </a:solidFill>
                          <a:latin typeface="Aptos" panose="020B0004020202020204" pitchFamily="34" charset="0"/>
                          <a:cs typeface="Arial" panose="020B0604020202020204" pitchFamily="34" charset="0"/>
                        </a:rPr>
                        <a:t>Mean </a:t>
                      </a:r>
                      <a:r>
                        <a:rPr lang="en-US" sz="1800" kern="1200" dirty="0">
                          <a:solidFill>
                            <a:schemeClr val="tx1"/>
                          </a:solidFill>
                          <a:effectLst/>
                          <a:latin typeface="Aptos" panose="020B0004020202020204" pitchFamily="34" charset="0"/>
                          <a:ea typeface="+mn-ea"/>
                          <a:cs typeface="Arial" panose="020B0604020202020204" pitchFamily="34" charset="0"/>
                        </a:rPr>
                        <a:t>± S.D.</a:t>
                      </a:r>
                      <a:endParaRPr lang="en-US" sz="1800" dirty="0">
                        <a:solidFill>
                          <a:schemeClr val="tx1"/>
                        </a:solidFill>
                        <a:latin typeface="Aptos" panose="020B00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800" b="1" kern="1200" dirty="0">
                          <a:solidFill>
                            <a:schemeClr val="accent5"/>
                          </a:solidFill>
                          <a:effectLst/>
                          <a:latin typeface="Aptos" panose="020B0004020202020204" pitchFamily="34" charset="0"/>
                          <a:ea typeface="+mn-ea"/>
                          <a:cs typeface="Arial" panose="020B0604020202020204" pitchFamily="34" charset="0"/>
                        </a:rPr>
                        <a:t>7.67 </a:t>
                      </a:r>
                      <a:r>
                        <a:rPr lang="en-US" sz="1800" b="0" kern="1200" dirty="0">
                          <a:solidFill>
                            <a:schemeClr val="accent5"/>
                          </a:solidFill>
                          <a:effectLst/>
                          <a:latin typeface="Aptos" panose="020B0004020202020204" pitchFamily="34" charset="0"/>
                          <a:ea typeface="+mn-ea"/>
                          <a:cs typeface="Arial" panose="020B0604020202020204" pitchFamily="34" charset="0"/>
                        </a:rPr>
                        <a:t>± 2.27</a:t>
                      </a:r>
                      <a:endParaRPr lang="en-US" sz="1800" b="0" dirty="0">
                        <a:solidFill>
                          <a:schemeClr val="accent5"/>
                        </a:solidFill>
                        <a:latin typeface="Aptos" panose="020B00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800" b="1" kern="1200" dirty="0">
                          <a:solidFill>
                            <a:schemeClr val="accent2"/>
                          </a:solidFill>
                          <a:effectLst/>
                          <a:latin typeface="Aptos" panose="020B0004020202020204" pitchFamily="34" charset="0"/>
                          <a:ea typeface="+mn-ea"/>
                          <a:cs typeface="Arial" panose="020B0604020202020204" pitchFamily="34" charset="0"/>
                        </a:rPr>
                        <a:t>7.42 </a:t>
                      </a:r>
                      <a:r>
                        <a:rPr lang="en-US" sz="1800" b="0" kern="1200" dirty="0">
                          <a:solidFill>
                            <a:schemeClr val="accent2"/>
                          </a:solidFill>
                          <a:effectLst/>
                          <a:latin typeface="Aptos" panose="020B0004020202020204" pitchFamily="34" charset="0"/>
                          <a:ea typeface="+mn-ea"/>
                          <a:cs typeface="Arial" panose="020B0604020202020204" pitchFamily="34" charset="0"/>
                        </a:rPr>
                        <a:t>± 2.54</a:t>
                      </a:r>
                      <a:endParaRPr lang="en-US" sz="1800" b="0" dirty="0">
                        <a:solidFill>
                          <a:schemeClr val="accent2"/>
                        </a:solidFill>
                        <a:latin typeface="Aptos" panose="020B00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3209479"/>
                  </a:ext>
                </a:extLst>
              </a:tr>
              <a:tr h="425157">
                <a:tc>
                  <a:txBody>
                    <a:bodyPr/>
                    <a:lstStyle/>
                    <a:p>
                      <a:r>
                        <a:rPr lang="en-US" sz="1800" dirty="0">
                          <a:solidFill>
                            <a:schemeClr val="tx1"/>
                          </a:solidFill>
                          <a:latin typeface="Aptos" panose="020B0004020202020204" pitchFamily="34" charset="0"/>
                          <a:cs typeface="Arial" panose="020B0604020202020204" pitchFamily="34" charset="0"/>
                        </a:rPr>
                        <a:t>Difference (99% CI)</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algn="ctr"/>
                      <a:r>
                        <a:rPr lang="en-US" sz="1800" b="1" kern="1200" dirty="0">
                          <a:solidFill>
                            <a:schemeClr val="tx1"/>
                          </a:solidFill>
                          <a:effectLst/>
                          <a:latin typeface="Aptos" panose="020B0004020202020204" pitchFamily="34" charset="0"/>
                          <a:ea typeface="+mn-ea"/>
                          <a:cs typeface="Arial" panose="020B0604020202020204" pitchFamily="34" charset="0"/>
                        </a:rPr>
                        <a:t>0.26 </a:t>
                      </a:r>
                      <a:r>
                        <a:rPr lang="en-US" sz="1800" b="0" kern="1200" dirty="0">
                          <a:solidFill>
                            <a:schemeClr val="tx1"/>
                          </a:solidFill>
                          <a:effectLst/>
                          <a:latin typeface="Aptos" panose="020B0004020202020204" pitchFamily="34" charset="0"/>
                          <a:ea typeface="+mn-ea"/>
                          <a:cs typeface="Arial" panose="020B0604020202020204" pitchFamily="34" charset="0"/>
                        </a:rPr>
                        <a:t>(-0.31, 0.82) mm</a:t>
                      </a:r>
                      <a:r>
                        <a:rPr lang="en-US" sz="1800" b="0" kern="1200" baseline="30000" dirty="0">
                          <a:solidFill>
                            <a:schemeClr val="tx1"/>
                          </a:solidFill>
                          <a:effectLst/>
                          <a:latin typeface="Aptos" panose="020B0004020202020204" pitchFamily="34" charset="0"/>
                          <a:ea typeface="+mn-ea"/>
                          <a:cs typeface="Arial" panose="020B0604020202020204" pitchFamily="34" charset="0"/>
                        </a:rPr>
                        <a:t>2</a:t>
                      </a:r>
                      <a:endParaRPr lang="en-US" sz="1800" b="0" baseline="30000" dirty="0">
                        <a:solidFill>
                          <a:schemeClr val="tx1"/>
                        </a:solidFill>
                        <a:latin typeface="Aptos" panose="020B00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dirty="0"/>
                    </a:p>
                  </a:txBody>
                  <a:tcPr/>
                </a:tc>
                <a:extLst>
                  <a:ext uri="{0D108BD9-81ED-4DB2-BD59-A6C34878D82A}">
                    <a16:rowId xmlns:a16="http://schemas.microsoft.com/office/drawing/2014/main" val="847562138"/>
                  </a:ext>
                </a:extLst>
              </a:tr>
              <a:tr h="425157">
                <a:tc>
                  <a:txBody>
                    <a:bodyPr/>
                    <a:lstStyle/>
                    <a:p>
                      <a:r>
                        <a:rPr lang="en-US" sz="1800" dirty="0">
                          <a:solidFill>
                            <a:schemeClr val="tx1"/>
                          </a:solidFill>
                          <a:latin typeface="Aptos" panose="020B0004020202020204" pitchFamily="34" charset="0"/>
                          <a:cs typeface="Arial" panose="020B0604020202020204" pitchFamily="34" charset="0"/>
                        </a:rPr>
                        <a:t>P-value</a:t>
                      </a: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1800" b="1" dirty="0">
                          <a:solidFill>
                            <a:srgbClr val="C00000"/>
                          </a:solidFill>
                          <a:latin typeface="Aptos" panose="020B0004020202020204" pitchFamily="34" charset="0"/>
                          <a:cs typeface="Arial" panose="020B0604020202020204" pitchFamily="34" charset="0"/>
                        </a:rPr>
                        <a:t>0.08</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tc>
                <a:extLst>
                  <a:ext uri="{0D108BD9-81ED-4DB2-BD59-A6C34878D82A}">
                    <a16:rowId xmlns:a16="http://schemas.microsoft.com/office/drawing/2014/main" val="1490391469"/>
                  </a:ext>
                </a:extLst>
              </a:tr>
            </a:tbl>
          </a:graphicData>
        </a:graphic>
      </p:graphicFrame>
      <p:sp>
        <p:nvSpPr>
          <p:cNvPr id="3" name="TextBox 2">
            <a:extLst>
              <a:ext uri="{FF2B5EF4-FFF2-40B4-BE49-F238E27FC236}">
                <a16:creationId xmlns:a16="http://schemas.microsoft.com/office/drawing/2014/main" id="{4C09FDD1-817C-C4B1-3FFF-01A14AE36854}"/>
              </a:ext>
            </a:extLst>
          </p:cNvPr>
          <p:cNvSpPr txBox="1"/>
          <p:nvPr/>
        </p:nvSpPr>
        <p:spPr>
          <a:xfrm>
            <a:off x="2362414" y="604861"/>
            <a:ext cx="7467172" cy="523220"/>
          </a:xfrm>
          <a:prstGeom prst="rect">
            <a:avLst/>
          </a:prstGeom>
          <a:noFill/>
        </p:spPr>
        <p:txBody>
          <a:bodyPr wrap="none" rtlCol="0">
            <a:spAutoFit/>
          </a:bodyPr>
          <a:lstStyle/>
          <a:p>
            <a:pPr algn="ctr"/>
            <a:r>
              <a:rPr lang="en-US" sz="2800" b="1" spc="0" baseline="0" dirty="0">
                <a:ln/>
                <a:solidFill>
                  <a:srgbClr val="000000"/>
                </a:solidFill>
                <a:latin typeface="Aptos" panose="020B0004020202020204" pitchFamily="34" charset="0"/>
                <a:cs typeface="Arial" panose="020B0604020202020204" pitchFamily="34" charset="0"/>
                <a:sym typeface="Arial"/>
                <a:rtl val="0"/>
              </a:rPr>
              <a:t>Minimal </a:t>
            </a:r>
            <a:r>
              <a:rPr lang="en-US" sz="2800" b="1" dirty="0">
                <a:ln/>
                <a:solidFill>
                  <a:srgbClr val="000000"/>
                </a:solidFill>
                <a:latin typeface="Aptos" panose="020B0004020202020204" pitchFamily="34" charset="0"/>
                <a:cs typeface="Arial" panose="020B0604020202020204" pitchFamily="34" charset="0"/>
                <a:sym typeface="Arial"/>
                <a:rtl val="0"/>
              </a:rPr>
              <a:t>s</a:t>
            </a:r>
            <a:r>
              <a:rPr lang="en-US" sz="2800" b="1" spc="0" baseline="0" dirty="0">
                <a:ln/>
                <a:solidFill>
                  <a:srgbClr val="000000"/>
                </a:solidFill>
                <a:latin typeface="Aptos" panose="020B0004020202020204" pitchFamily="34" charset="0"/>
                <a:cs typeface="Arial" panose="020B0604020202020204" pitchFamily="34" charset="0"/>
                <a:sym typeface="Arial"/>
                <a:rtl val="0"/>
              </a:rPr>
              <a:t>tent </a:t>
            </a:r>
            <a:r>
              <a:rPr lang="en-US" sz="2800" b="1" dirty="0">
                <a:ln/>
                <a:solidFill>
                  <a:srgbClr val="000000"/>
                </a:solidFill>
                <a:latin typeface="Aptos" panose="020B0004020202020204" pitchFamily="34" charset="0"/>
                <a:cs typeface="Arial" panose="020B0604020202020204" pitchFamily="34" charset="0"/>
                <a:sym typeface="Arial"/>
                <a:rtl val="0"/>
              </a:rPr>
              <a:t>a</a:t>
            </a:r>
            <a:r>
              <a:rPr lang="en-US" sz="2800" b="1" spc="0" baseline="0" dirty="0">
                <a:ln/>
                <a:solidFill>
                  <a:srgbClr val="000000"/>
                </a:solidFill>
                <a:latin typeface="Aptos" panose="020B0004020202020204" pitchFamily="34" charset="0"/>
                <a:cs typeface="Arial" panose="020B0604020202020204" pitchFamily="34" charset="0"/>
                <a:sym typeface="Arial"/>
                <a:rtl val="0"/>
              </a:rPr>
              <a:t>rea at maximum calcium site</a:t>
            </a:r>
          </a:p>
        </p:txBody>
      </p:sp>
      <p:sp>
        <p:nvSpPr>
          <p:cNvPr id="5" name="TextBox 4">
            <a:extLst>
              <a:ext uri="{FF2B5EF4-FFF2-40B4-BE49-F238E27FC236}">
                <a16:creationId xmlns:a16="http://schemas.microsoft.com/office/drawing/2014/main" id="{72A58BDF-E4C5-97FB-8A89-E583FF48D3ED}"/>
              </a:ext>
            </a:extLst>
          </p:cNvPr>
          <p:cNvSpPr txBox="1"/>
          <p:nvPr/>
        </p:nvSpPr>
        <p:spPr>
          <a:xfrm>
            <a:off x="1476608" y="6416800"/>
            <a:ext cx="9238785" cy="307777"/>
          </a:xfrm>
          <a:prstGeom prst="rect">
            <a:avLst/>
          </a:prstGeom>
          <a:noFill/>
        </p:spPr>
        <p:txBody>
          <a:bodyPr wrap="square">
            <a:spAutoFit/>
          </a:bodyPr>
          <a:lstStyle/>
          <a:p>
            <a:pPr algn="ctr"/>
            <a:r>
              <a:rPr lang="en-US" sz="1400" b="1" dirty="0">
                <a:solidFill>
                  <a:srgbClr val="FFFFFF"/>
                </a:solidFill>
                <a:latin typeface="Aptos" panose="020B0004020202020204" pitchFamily="34" charset="0"/>
                <a:cs typeface="Arial" panose="020B0604020202020204" pitchFamily="34" charset="0"/>
              </a:rPr>
              <a:t>Overall MSA: 6.13 ± 2.01 with Orbital Atherectomy vs. 5.87 ± 2.04  with Balloon Angioplasty; p=0.10</a:t>
            </a:r>
          </a:p>
        </p:txBody>
      </p:sp>
    </p:spTree>
    <p:extLst>
      <p:ext uri="{BB962C8B-B14F-4D97-AF65-F5344CB8AC3E}">
        <p14:creationId xmlns:p14="http://schemas.microsoft.com/office/powerpoint/2010/main" val="250823077"/>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strips(upRight)">
                                      <p:cBhvr>
                                        <p:cTn id="7" dur="500"/>
                                        <p:tgtEl>
                                          <p:spTgt spid="9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0"/>
                                        </p:tgtEl>
                                        <p:attrNameLst>
                                          <p:attrName>style.visibility</p:attrName>
                                        </p:attrNameLst>
                                      </p:cBhvr>
                                      <p:to>
                                        <p:strVal val="visible"/>
                                      </p:to>
                                    </p:set>
                                    <p:animEffect transition="in" filter="dissolve">
                                      <p:cBhvr>
                                        <p:cTn id="10" dur="500"/>
                                        <p:tgtEl>
                                          <p:spTgt spid="150"/>
                                        </p:tgtEl>
                                      </p:cBhvr>
                                    </p:animEffect>
                                  </p:childTnLst>
                                </p:cTn>
                              </p:par>
                            </p:childTnLst>
                          </p:cTn>
                        </p:par>
                        <p:par>
                          <p:cTn id="11" fill="hold">
                            <p:stCondLst>
                              <p:cond delay="500"/>
                            </p:stCondLst>
                            <p:childTnLst>
                              <p:par>
                                <p:cTn id="12" presetID="9" presetClass="entr" presetSubtype="0" fill="hold" grpId="0" nodeType="afterEffect">
                                  <p:stCondLst>
                                    <p:cond delay="200"/>
                                  </p:stCondLst>
                                  <p:childTnLst>
                                    <p:set>
                                      <p:cBhvr>
                                        <p:cTn id="13" dur="1" fill="hold">
                                          <p:stCondLst>
                                            <p:cond delay="0"/>
                                          </p:stCondLst>
                                        </p:cTn>
                                        <p:tgtEl>
                                          <p:spTgt spid="154"/>
                                        </p:tgtEl>
                                        <p:attrNameLst>
                                          <p:attrName>style.visibility</p:attrName>
                                        </p:attrNameLst>
                                      </p:cBhvr>
                                      <p:to>
                                        <p:strVal val="visible"/>
                                      </p:to>
                                    </p:set>
                                    <p:animEffect transition="in" filter="dissolve">
                                      <p:cBhvr>
                                        <p:cTn id="14" dur="500"/>
                                        <p:tgtEl>
                                          <p:spTgt spid="154"/>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grpId="0" nodeType="click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strips(upRight)">
                                      <p:cBhvr>
                                        <p:cTn id="19" dur="500"/>
                                        <p:tgtEl>
                                          <p:spTgt spid="91"/>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51"/>
                                        </p:tgtEl>
                                        <p:attrNameLst>
                                          <p:attrName>style.visibility</p:attrName>
                                        </p:attrNameLst>
                                      </p:cBhvr>
                                      <p:to>
                                        <p:strVal val="visible"/>
                                      </p:to>
                                    </p:set>
                                    <p:animEffect transition="in" filter="dissolve">
                                      <p:cBhvr>
                                        <p:cTn id="22" dur="500"/>
                                        <p:tgtEl>
                                          <p:spTgt spid="15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53"/>
                                        </p:tgtEl>
                                        <p:attrNameLst>
                                          <p:attrName>style.visibility</p:attrName>
                                        </p:attrNameLst>
                                      </p:cBhvr>
                                      <p:to>
                                        <p:strVal val="visible"/>
                                      </p:to>
                                    </p:set>
                                    <p:animEffect transition="in" filter="dissolve">
                                      <p:cBhvr>
                                        <p:cTn id="25" dur="500"/>
                                        <p:tgtEl>
                                          <p:spTgt spid="15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52"/>
                                        </p:tgtEl>
                                        <p:attrNameLst>
                                          <p:attrName>style.visibility</p:attrName>
                                        </p:attrNameLst>
                                      </p:cBhvr>
                                      <p:to>
                                        <p:strVal val="visible"/>
                                      </p:to>
                                    </p:set>
                                    <p:animEffect transition="in" filter="dissolve">
                                      <p:cBhvr>
                                        <p:cTn id="28" dur="500"/>
                                        <p:tgtEl>
                                          <p:spTgt spid="152"/>
                                        </p:tgtEl>
                                      </p:cBhvr>
                                    </p:animEffect>
                                  </p:childTnLst>
                                </p:cTn>
                              </p:par>
                            </p:childTnLst>
                          </p:cTn>
                        </p:par>
                        <p:par>
                          <p:cTn id="29" fill="hold">
                            <p:stCondLst>
                              <p:cond delay="500"/>
                            </p:stCondLst>
                            <p:childTnLst>
                              <p:par>
                                <p:cTn id="30" presetID="9" presetClass="entr" presetSubtype="0" fill="hold" nodeType="afterEffect">
                                  <p:stCondLst>
                                    <p:cond delay="500"/>
                                  </p:stCondLst>
                                  <p:childTnLst>
                                    <p:set>
                                      <p:cBhvr>
                                        <p:cTn id="31" dur="1" fill="hold">
                                          <p:stCondLst>
                                            <p:cond delay="0"/>
                                          </p:stCondLst>
                                        </p:cTn>
                                        <p:tgtEl>
                                          <p:spTgt spid="166"/>
                                        </p:tgtEl>
                                        <p:attrNameLst>
                                          <p:attrName>style.visibility</p:attrName>
                                        </p:attrNameLst>
                                      </p:cBhvr>
                                      <p:to>
                                        <p:strVal val="visible"/>
                                      </p:to>
                                    </p:set>
                                    <p:animEffect transition="in" filter="dissolve">
                                      <p:cBhvr>
                                        <p:cTn id="32" dur="500"/>
                                        <p:tgtEl>
                                          <p:spTgt spid="166"/>
                                        </p:tgtEl>
                                      </p:cBhvr>
                                    </p:animEffect>
                                  </p:childTnLst>
                                </p:cTn>
                              </p:par>
                            </p:childTnLst>
                          </p:cTn>
                        </p:par>
                        <p:par>
                          <p:cTn id="33" fill="hold">
                            <p:stCondLst>
                              <p:cond delay="1500"/>
                            </p:stCondLst>
                            <p:childTnLst>
                              <p:par>
                                <p:cTn id="34" presetID="9" presetClass="entr" presetSubtype="0" fill="hold" grpId="0" nodeType="afterEffect">
                                  <p:stCondLst>
                                    <p:cond delay="500"/>
                                  </p:stCondLst>
                                  <p:childTnLst>
                                    <p:set>
                                      <p:cBhvr>
                                        <p:cTn id="35" dur="1" fill="hold">
                                          <p:stCondLst>
                                            <p:cond delay="0"/>
                                          </p:stCondLst>
                                        </p:cTn>
                                        <p:tgtEl>
                                          <p:spTgt spid="5"/>
                                        </p:tgtEl>
                                        <p:attrNameLst>
                                          <p:attrName>style.visibility</p:attrName>
                                        </p:attrNameLst>
                                      </p:cBhvr>
                                      <p:to>
                                        <p:strVal val="visible"/>
                                      </p:to>
                                    </p:set>
                                    <p:animEffect transition="in" filter="dissolv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150" grpId="0"/>
      <p:bldP spid="151" grpId="0"/>
      <p:bldP spid="152" grpId="0" animBg="1"/>
      <p:bldP spid="153" grpId="0" animBg="1"/>
      <p:bldP spid="154"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75322-8C71-D916-4F3C-89FA1D1B1A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017388-B9F4-F9BB-A89E-ACE6A908E291}"/>
              </a:ext>
            </a:extLst>
          </p:cNvPr>
          <p:cNvSpPr>
            <a:spLocks noGrp="1"/>
          </p:cNvSpPr>
          <p:nvPr>
            <p:ph type="title"/>
          </p:nvPr>
        </p:nvSpPr>
        <p:spPr>
          <a:xfrm>
            <a:off x="838200" y="58866"/>
            <a:ext cx="10515600" cy="1325563"/>
          </a:xfrm>
        </p:spPr>
        <p:txBody>
          <a:bodyPr>
            <a:normAutofit/>
          </a:bodyPr>
          <a:lstStyle/>
          <a:p>
            <a:pPr algn="ctr"/>
            <a:r>
              <a:rPr lang="en-US" sz="3600" b="1" dirty="0">
                <a:latin typeface="Aptos" panose="020B0004020202020204" pitchFamily="34" charset="0"/>
              </a:rPr>
              <a:t>Primary Clinical Endpoint</a:t>
            </a:r>
            <a:br>
              <a:rPr lang="en-US" sz="3600" b="1" dirty="0">
                <a:latin typeface="Aptos" panose="020B0004020202020204" pitchFamily="34" charset="0"/>
              </a:rPr>
            </a:br>
            <a:r>
              <a:rPr lang="en-US" sz="3600" b="1" dirty="0">
                <a:latin typeface="Aptos" panose="020B0004020202020204" pitchFamily="34" charset="0"/>
              </a:rPr>
              <a:t>Target Vessel Failure at 1 Year</a:t>
            </a:r>
          </a:p>
        </p:txBody>
      </p:sp>
      <p:sp>
        <p:nvSpPr>
          <p:cNvPr id="3" name="Rectangle 11">
            <a:extLst>
              <a:ext uri="{FF2B5EF4-FFF2-40B4-BE49-F238E27FC236}">
                <a16:creationId xmlns:a16="http://schemas.microsoft.com/office/drawing/2014/main" id="{43C873D3-FF55-1E2E-69A3-191BC238DE57}"/>
              </a:ext>
            </a:extLst>
          </p:cNvPr>
          <p:cNvSpPr>
            <a:spLocks noChangeArrowheads="1"/>
          </p:cNvSpPr>
          <p:nvPr/>
        </p:nvSpPr>
        <p:spPr bwMode="auto">
          <a:xfrm>
            <a:off x="1313136" y="5024737"/>
            <a:ext cx="6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ptos" panose="020B0004020202020204" pitchFamily="34" charset="0"/>
              <a:cs typeface="Arial" panose="020B0604020202020204" pitchFamily="34" charset="0"/>
            </a:endParaRPr>
          </a:p>
        </p:txBody>
      </p:sp>
      <p:sp>
        <p:nvSpPr>
          <p:cNvPr id="5" name="Rectangle 27">
            <a:extLst>
              <a:ext uri="{FF2B5EF4-FFF2-40B4-BE49-F238E27FC236}">
                <a16:creationId xmlns:a16="http://schemas.microsoft.com/office/drawing/2014/main" id="{D53E7237-11A8-AAB2-7481-6D68A5E71957}"/>
              </a:ext>
            </a:extLst>
          </p:cNvPr>
          <p:cNvSpPr>
            <a:spLocks noChangeArrowheads="1"/>
          </p:cNvSpPr>
          <p:nvPr/>
        </p:nvSpPr>
        <p:spPr bwMode="auto">
          <a:xfrm>
            <a:off x="1510518" y="5187221"/>
            <a:ext cx="6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ptos" panose="020B0004020202020204" pitchFamily="34" charset="0"/>
              <a:cs typeface="Arial" panose="020B0604020202020204" pitchFamily="34" charset="0"/>
            </a:endParaRPr>
          </a:p>
        </p:txBody>
      </p:sp>
      <p:sp>
        <p:nvSpPr>
          <p:cNvPr id="54" name="Freeform 9">
            <a:extLst>
              <a:ext uri="{FF2B5EF4-FFF2-40B4-BE49-F238E27FC236}">
                <a16:creationId xmlns:a16="http://schemas.microsoft.com/office/drawing/2014/main" id="{EBACE240-3AF6-D188-E7AA-77D110A928A6}"/>
              </a:ext>
            </a:extLst>
          </p:cNvPr>
          <p:cNvSpPr>
            <a:spLocks/>
          </p:cNvSpPr>
          <p:nvPr/>
        </p:nvSpPr>
        <p:spPr bwMode="auto">
          <a:xfrm>
            <a:off x="10105534" y="5574341"/>
            <a:ext cx="0" cy="0"/>
          </a:xfrm>
          <a:custGeom>
            <a:avLst/>
            <a:gdLst/>
            <a:ahLst/>
            <a:cxnLst>
              <a:cxn ang="0">
                <a:pos x="0" y="0"/>
              </a:cxn>
              <a:cxn ang="0">
                <a:pos x="0" y="0"/>
              </a:cxn>
              <a:cxn ang="0">
                <a:pos x="0" y="0"/>
              </a:cxn>
              <a:cxn ang="0">
                <a:pos x="0" y="0"/>
              </a:cxn>
              <a:cxn ang="0">
                <a:pos x="0" y="0"/>
              </a:cxn>
            </a:cxnLst>
            <a:rect l="0" t="0" r="r" b="b"/>
            <a:pathLst/>
          </a:custGeom>
          <a:noFill/>
          <a:ln w="22225"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dirty="0">
              <a:latin typeface="Aptos" panose="020B00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EDE4FB13-7970-85E6-5E62-1381E8008C6E}"/>
              </a:ext>
            </a:extLst>
          </p:cNvPr>
          <p:cNvGrpSpPr/>
          <p:nvPr/>
        </p:nvGrpSpPr>
        <p:grpSpPr>
          <a:xfrm>
            <a:off x="367800" y="4877857"/>
            <a:ext cx="9117008" cy="873930"/>
            <a:chOff x="-624915" y="5201665"/>
            <a:chExt cx="11223252" cy="873930"/>
          </a:xfrm>
        </p:grpSpPr>
        <p:sp>
          <p:nvSpPr>
            <p:cNvPr id="7" name="Rectangle 32">
              <a:extLst>
                <a:ext uri="{FF2B5EF4-FFF2-40B4-BE49-F238E27FC236}">
                  <a16:creationId xmlns:a16="http://schemas.microsoft.com/office/drawing/2014/main" id="{30B0B44A-3BFB-0244-2693-49A06B081B74}"/>
                </a:ext>
              </a:extLst>
            </p:cNvPr>
            <p:cNvSpPr>
              <a:spLocks noChangeArrowheads="1"/>
            </p:cNvSpPr>
            <p:nvPr/>
          </p:nvSpPr>
          <p:spPr bwMode="auto">
            <a:xfrm>
              <a:off x="4942183" y="5201665"/>
              <a:ext cx="28869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ptos" panose="020B0004020202020204" pitchFamily="34" charset="0"/>
                  <a:cs typeface="Arial" panose="020B0604020202020204" pitchFamily="34" charset="0"/>
                </a:rPr>
                <a:t>Months after randomization</a:t>
              </a:r>
              <a:endParaRPr kumimoji="0" lang="en-US" altLang="en-US" sz="1400" b="1" i="0" u="none" strike="noStrike" cap="none" normalizeH="0" baseline="0" dirty="0">
                <a:ln>
                  <a:noFill/>
                </a:ln>
                <a:solidFill>
                  <a:schemeClr val="tx1"/>
                </a:solidFill>
                <a:effectLst/>
                <a:latin typeface="Aptos" panose="020B0004020202020204" pitchFamily="34" charset="0"/>
                <a:cs typeface="Arial" panose="020B0604020202020204" pitchFamily="34" charset="0"/>
              </a:endParaRPr>
            </a:p>
          </p:txBody>
        </p:sp>
        <p:sp>
          <p:nvSpPr>
            <p:cNvPr id="9" name="Rectangle 158">
              <a:extLst>
                <a:ext uri="{FF2B5EF4-FFF2-40B4-BE49-F238E27FC236}">
                  <a16:creationId xmlns:a16="http://schemas.microsoft.com/office/drawing/2014/main" id="{3D801061-9685-C61E-B1C4-B44A2828EBA9}"/>
                </a:ext>
              </a:extLst>
            </p:cNvPr>
            <p:cNvSpPr>
              <a:spLocks noChangeArrowheads="1"/>
            </p:cNvSpPr>
            <p:nvPr/>
          </p:nvSpPr>
          <p:spPr bwMode="auto">
            <a:xfrm>
              <a:off x="2061367" y="5544774"/>
              <a:ext cx="4183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ptos" panose="020B0004020202020204" pitchFamily="34" charset="0"/>
                  <a:cs typeface="Arial" panose="020B0604020202020204" pitchFamily="34" charset="0"/>
                </a:rPr>
                <a:t>1008</a:t>
              </a:r>
              <a:endParaRPr kumimoji="0" lang="en-US" altLang="en-US" sz="1200" b="0" i="0" u="none" strike="noStrike" cap="none" normalizeH="0" baseline="0" dirty="0">
                <a:ln>
                  <a:noFill/>
                </a:ln>
                <a:solidFill>
                  <a:schemeClr val="tx1"/>
                </a:solidFill>
                <a:effectLst/>
                <a:latin typeface="Aptos" panose="020B0004020202020204" pitchFamily="34" charset="0"/>
                <a:cs typeface="Arial" panose="020B0604020202020204" pitchFamily="34" charset="0"/>
              </a:endParaRPr>
            </a:p>
          </p:txBody>
        </p:sp>
        <p:sp>
          <p:nvSpPr>
            <p:cNvPr id="10" name="Rectangle 192">
              <a:extLst>
                <a:ext uri="{FF2B5EF4-FFF2-40B4-BE49-F238E27FC236}">
                  <a16:creationId xmlns:a16="http://schemas.microsoft.com/office/drawing/2014/main" id="{F81239F5-A645-727E-DCB8-E1951AE32AD1}"/>
                </a:ext>
              </a:extLst>
            </p:cNvPr>
            <p:cNvSpPr>
              <a:spLocks noChangeArrowheads="1"/>
            </p:cNvSpPr>
            <p:nvPr/>
          </p:nvSpPr>
          <p:spPr bwMode="auto">
            <a:xfrm>
              <a:off x="3752554" y="5890929"/>
              <a:ext cx="8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ptos" panose="020B0004020202020204" pitchFamily="34" charset="0"/>
                <a:cs typeface="Arial" panose="020B0604020202020204" pitchFamily="34" charset="0"/>
              </a:endParaRPr>
            </a:p>
          </p:txBody>
        </p:sp>
        <p:sp>
          <p:nvSpPr>
            <p:cNvPr id="11" name="Rectangle 194">
              <a:extLst>
                <a:ext uri="{FF2B5EF4-FFF2-40B4-BE49-F238E27FC236}">
                  <a16:creationId xmlns:a16="http://schemas.microsoft.com/office/drawing/2014/main" id="{4B170880-3839-2066-1633-F5F123E8C278}"/>
                </a:ext>
              </a:extLst>
            </p:cNvPr>
            <p:cNvSpPr>
              <a:spLocks noChangeArrowheads="1"/>
            </p:cNvSpPr>
            <p:nvPr/>
          </p:nvSpPr>
          <p:spPr bwMode="auto">
            <a:xfrm>
              <a:off x="5609996" y="5890929"/>
              <a:ext cx="8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ptos" panose="020B0004020202020204" pitchFamily="34" charset="0"/>
                <a:cs typeface="Arial" panose="020B0604020202020204" pitchFamily="34" charset="0"/>
              </a:endParaRPr>
            </a:p>
          </p:txBody>
        </p:sp>
        <p:sp>
          <p:nvSpPr>
            <p:cNvPr id="12" name="Rectangle 202">
              <a:extLst>
                <a:ext uri="{FF2B5EF4-FFF2-40B4-BE49-F238E27FC236}">
                  <a16:creationId xmlns:a16="http://schemas.microsoft.com/office/drawing/2014/main" id="{9DF04E99-843A-CEF5-2567-D95A09426129}"/>
                </a:ext>
              </a:extLst>
            </p:cNvPr>
            <p:cNvSpPr>
              <a:spLocks noChangeArrowheads="1"/>
            </p:cNvSpPr>
            <p:nvPr/>
          </p:nvSpPr>
          <p:spPr bwMode="auto">
            <a:xfrm>
              <a:off x="144163" y="5274144"/>
              <a:ext cx="152791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ptos" panose="020B0004020202020204" pitchFamily="34" charset="0"/>
                  <a:cs typeface="Arial" panose="020B0604020202020204" pitchFamily="34" charset="0"/>
                </a:rPr>
                <a:t>Number at risk </a:t>
              </a:r>
              <a:endParaRPr kumimoji="0" lang="en-US" altLang="en-US" sz="1400" b="1" i="0" u="none" strike="noStrike" cap="none" normalizeH="0" baseline="0" dirty="0">
                <a:ln>
                  <a:noFill/>
                </a:ln>
                <a:solidFill>
                  <a:schemeClr val="tx1"/>
                </a:solidFill>
                <a:effectLst/>
                <a:latin typeface="Aptos" panose="020B0004020202020204" pitchFamily="34" charset="0"/>
                <a:cs typeface="Arial" panose="020B0604020202020204" pitchFamily="34" charset="0"/>
              </a:endParaRPr>
            </a:p>
          </p:txBody>
        </p:sp>
        <p:sp>
          <p:nvSpPr>
            <p:cNvPr id="13" name="Rectangle 158">
              <a:extLst>
                <a:ext uri="{FF2B5EF4-FFF2-40B4-BE49-F238E27FC236}">
                  <a16:creationId xmlns:a16="http://schemas.microsoft.com/office/drawing/2014/main" id="{63A7141C-B5FD-D44C-ABD8-4E48E917F3AB}"/>
                </a:ext>
              </a:extLst>
            </p:cNvPr>
            <p:cNvSpPr>
              <a:spLocks noChangeArrowheads="1"/>
            </p:cNvSpPr>
            <p:nvPr/>
          </p:nvSpPr>
          <p:spPr bwMode="auto">
            <a:xfrm>
              <a:off x="4148907" y="5544508"/>
              <a:ext cx="3137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ptos" panose="020B0004020202020204" pitchFamily="34" charset="0"/>
                  <a:cs typeface="Arial" panose="020B0604020202020204" pitchFamily="34" charset="0"/>
                </a:rPr>
                <a:t>927</a:t>
              </a:r>
              <a:endParaRPr kumimoji="0" lang="en-US" altLang="en-US" sz="1200" b="0" i="0" u="none" strike="noStrike" cap="none" normalizeH="0" baseline="0" dirty="0">
                <a:ln>
                  <a:noFill/>
                </a:ln>
                <a:solidFill>
                  <a:schemeClr val="tx1"/>
                </a:solidFill>
                <a:effectLst/>
                <a:latin typeface="Aptos" panose="020B0004020202020204" pitchFamily="34" charset="0"/>
                <a:cs typeface="Arial" panose="020B0604020202020204" pitchFamily="34" charset="0"/>
              </a:endParaRPr>
            </a:p>
          </p:txBody>
        </p:sp>
        <p:sp>
          <p:nvSpPr>
            <p:cNvPr id="14" name="Rectangle 158">
              <a:extLst>
                <a:ext uri="{FF2B5EF4-FFF2-40B4-BE49-F238E27FC236}">
                  <a16:creationId xmlns:a16="http://schemas.microsoft.com/office/drawing/2014/main" id="{62440588-55D7-E4C2-BBF1-281FE5C448A9}"/>
                </a:ext>
              </a:extLst>
            </p:cNvPr>
            <p:cNvSpPr>
              <a:spLocks noChangeArrowheads="1"/>
            </p:cNvSpPr>
            <p:nvPr/>
          </p:nvSpPr>
          <p:spPr bwMode="auto">
            <a:xfrm>
              <a:off x="6187722" y="5544774"/>
              <a:ext cx="3137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ptos" panose="020B0004020202020204" pitchFamily="34" charset="0"/>
                  <a:cs typeface="Arial" panose="020B0604020202020204" pitchFamily="34" charset="0"/>
                </a:rPr>
                <a:t>883</a:t>
              </a:r>
              <a:endParaRPr kumimoji="0" lang="en-US" altLang="en-US" sz="1200" b="0" i="0" u="none" strike="noStrike" cap="none" normalizeH="0" baseline="0" dirty="0">
                <a:ln>
                  <a:noFill/>
                </a:ln>
                <a:solidFill>
                  <a:schemeClr val="tx1"/>
                </a:solidFill>
                <a:effectLst/>
                <a:latin typeface="Aptos" panose="020B0004020202020204" pitchFamily="34" charset="0"/>
                <a:cs typeface="Arial" panose="020B0604020202020204" pitchFamily="34" charset="0"/>
              </a:endParaRPr>
            </a:p>
          </p:txBody>
        </p:sp>
        <p:sp>
          <p:nvSpPr>
            <p:cNvPr id="15" name="Rectangle 158">
              <a:extLst>
                <a:ext uri="{FF2B5EF4-FFF2-40B4-BE49-F238E27FC236}">
                  <a16:creationId xmlns:a16="http://schemas.microsoft.com/office/drawing/2014/main" id="{753B1AE1-CC90-4EC0-BC55-8C8750AF36D7}"/>
                </a:ext>
              </a:extLst>
            </p:cNvPr>
            <p:cNvSpPr>
              <a:spLocks noChangeArrowheads="1"/>
            </p:cNvSpPr>
            <p:nvPr/>
          </p:nvSpPr>
          <p:spPr bwMode="auto">
            <a:xfrm>
              <a:off x="8241067" y="5544774"/>
              <a:ext cx="3137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ptos" panose="020B0004020202020204" pitchFamily="34" charset="0"/>
                  <a:cs typeface="Arial" panose="020B0604020202020204" pitchFamily="34" charset="0"/>
                </a:rPr>
                <a:t>860</a:t>
              </a:r>
              <a:endParaRPr kumimoji="0" lang="en-US" altLang="en-US" sz="1200" b="0" i="0" u="none" strike="noStrike" cap="none" normalizeH="0" baseline="0" dirty="0">
                <a:ln>
                  <a:noFill/>
                </a:ln>
                <a:solidFill>
                  <a:schemeClr val="tx1"/>
                </a:solidFill>
                <a:effectLst/>
                <a:latin typeface="Aptos" panose="020B0004020202020204" pitchFamily="34" charset="0"/>
                <a:cs typeface="Arial" panose="020B0604020202020204" pitchFamily="34" charset="0"/>
              </a:endParaRPr>
            </a:p>
          </p:txBody>
        </p:sp>
        <p:sp>
          <p:nvSpPr>
            <p:cNvPr id="16" name="Rectangle 158">
              <a:extLst>
                <a:ext uri="{FF2B5EF4-FFF2-40B4-BE49-F238E27FC236}">
                  <a16:creationId xmlns:a16="http://schemas.microsoft.com/office/drawing/2014/main" id="{08FED246-C775-7CAC-D93F-696D27D97CA7}"/>
                </a:ext>
              </a:extLst>
            </p:cNvPr>
            <p:cNvSpPr>
              <a:spLocks noChangeArrowheads="1"/>
            </p:cNvSpPr>
            <p:nvPr/>
          </p:nvSpPr>
          <p:spPr bwMode="auto">
            <a:xfrm>
              <a:off x="10284576" y="5544774"/>
              <a:ext cx="3137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ptos" panose="020B0004020202020204" pitchFamily="34" charset="0"/>
                  <a:cs typeface="Arial" panose="020B0604020202020204" pitchFamily="34" charset="0"/>
                </a:rPr>
                <a:t>838</a:t>
              </a:r>
              <a:endParaRPr kumimoji="0" lang="en-US" altLang="en-US" sz="1200" b="0" i="0" u="none" strike="noStrike" cap="none" normalizeH="0" baseline="0" dirty="0">
                <a:ln>
                  <a:noFill/>
                </a:ln>
                <a:solidFill>
                  <a:schemeClr val="tx1"/>
                </a:solidFill>
                <a:effectLst/>
                <a:latin typeface="Aptos" panose="020B0004020202020204" pitchFamily="34" charset="0"/>
                <a:cs typeface="Arial" panose="020B0604020202020204" pitchFamily="34" charset="0"/>
              </a:endParaRPr>
            </a:p>
          </p:txBody>
        </p:sp>
        <p:sp>
          <p:nvSpPr>
            <p:cNvPr id="17" name="Rectangle 158">
              <a:extLst>
                <a:ext uri="{FF2B5EF4-FFF2-40B4-BE49-F238E27FC236}">
                  <a16:creationId xmlns:a16="http://schemas.microsoft.com/office/drawing/2014/main" id="{DB34ABE7-DA08-277D-212B-75153A709021}"/>
                </a:ext>
              </a:extLst>
            </p:cNvPr>
            <p:cNvSpPr>
              <a:spLocks noChangeArrowheads="1"/>
            </p:cNvSpPr>
            <p:nvPr/>
          </p:nvSpPr>
          <p:spPr bwMode="auto">
            <a:xfrm>
              <a:off x="4150793" y="5755086"/>
              <a:ext cx="3137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ptos" panose="020B0004020202020204" pitchFamily="34" charset="0"/>
                  <a:cs typeface="Arial" panose="020B0604020202020204" pitchFamily="34" charset="0"/>
                </a:rPr>
                <a:t>928</a:t>
              </a:r>
              <a:endParaRPr kumimoji="0" lang="en-US" altLang="en-US" sz="1200" b="0" i="0" u="none" strike="noStrike" cap="none" normalizeH="0" baseline="0" dirty="0">
                <a:ln>
                  <a:noFill/>
                </a:ln>
                <a:solidFill>
                  <a:schemeClr val="tx1"/>
                </a:solidFill>
                <a:effectLst/>
                <a:latin typeface="Aptos" panose="020B0004020202020204" pitchFamily="34" charset="0"/>
                <a:cs typeface="Arial" panose="020B0604020202020204" pitchFamily="34" charset="0"/>
              </a:endParaRPr>
            </a:p>
          </p:txBody>
        </p:sp>
        <p:sp>
          <p:nvSpPr>
            <p:cNvPr id="18" name="Rectangle 158">
              <a:extLst>
                <a:ext uri="{FF2B5EF4-FFF2-40B4-BE49-F238E27FC236}">
                  <a16:creationId xmlns:a16="http://schemas.microsoft.com/office/drawing/2014/main" id="{F8DA31D9-FE4B-8A82-78C6-ACEC2A5B0AB2}"/>
                </a:ext>
              </a:extLst>
            </p:cNvPr>
            <p:cNvSpPr>
              <a:spLocks noChangeArrowheads="1"/>
            </p:cNvSpPr>
            <p:nvPr/>
          </p:nvSpPr>
          <p:spPr bwMode="auto">
            <a:xfrm>
              <a:off x="6202093" y="5755086"/>
              <a:ext cx="3137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ptos" panose="020B0004020202020204" pitchFamily="34" charset="0"/>
                  <a:cs typeface="Arial" panose="020B0604020202020204" pitchFamily="34" charset="0"/>
                </a:rPr>
                <a:t>891</a:t>
              </a:r>
              <a:endParaRPr kumimoji="0" lang="en-US" altLang="en-US" sz="1200" b="0" i="0" u="none" strike="noStrike" cap="none" normalizeH="0" baseline="0" dirty="0">
                <a:ln>
                  <a:noFill/>
                </a:ln>
                <a:solidFill>
                  <a:schemeClr val="tx1"/>
                </a:solidFill>
                <a:effectLst/>
                <a:latin typeface="Aptos" panose="020B0004020202020204" pitchFamily="34" charset="0"/>
                <a:cs typeface="Arial" panose="020B0604020202020204" pitchFamily="34" charset="0"/>
              </a:endParaRPr>
            </a:p>
          </p:txBody>
        </p:sp>
        <p:sp>
          <p:nvSpPr>
            <p:cNvPr id="19" name="Rectangle 158">
              <a:extLst>
                <a:ext uri="{FF2B5EF4-FFF2-40B4-BE49-F238E27FC236}">
                  <a16:creationId xmlns:a16="http://schemas.microsoft.com/office/drawing/2014/main" id="{8B2DE84F-D835-D71A-A2C5-EBA395C88196}"/>
                </a:ext>
              </a:extLst>
            </p:cNvPr>
            <p:cNvSpPr>
              <a:spLocks noChangeArrowheads="1"/>
            </p:cNvSpPr>
            <p:nvPr/>
          </p:nvSpPr>
          <p:spPr bwMode="auto">
            <a:xfrm>
              <a:off x="8240423" y="5752395"/>
              <a:ext cx="30192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ptos" panose="020B0004020202020204" pitchFamily="34" charset="0"/>
                  <a:cs typeface="Arial" panose="020B0604020202020204" pitchFamily="34" charset="0"/>
                </a:rPr>
                <a:t>862</a:t>
              </a:r>
              <a:endParaRPr kumimoji="0" lang="en-US" altLang="en-US" sz="1200" b="0" i="0" u="none" strike="noStrike" cap="none" normalizeH="0" baseline="0" dirty="0">
                <a:ln>
                  <a:noFill/>
                </a:ln>
                <a:solidFill>
                  <a:schemeClr val="tx1"/>
                </a:solidFill>
                <a:effectLst/>
                <a:latin typeface="Aptos" panose="020B0004020202020204" pitchFamily="34" charset="0"/>
                <a:cs typeface="Arial" panose="020B0604020202020204" pitchFamily="34" charset="0"/>
              </a:endParaRPr>
            </a:p>
          </p:txBody>
        </p:sp>
        <p:sp>
          <p:nvSpPr>
            <p:cNvPr id="20" name="Rectangle 158">
              <a:extLst>
                <a:ext uri="{FF2B5EF4-FFF2-40B4-BE49-F238E27FC236}">
                  <a16:creationId xmlns:a16="http://schemas.microsoft.com/office/drawing/2014/main" id="{D31354DE-8EFC-FAB0-D020-E30FDC92599C}"/>
                </a:ext>
              </a:extLst>
            </p:cNvPr>
            <p:cNvSpPr>
              <a:spLocks noChangeArrowheads="1"/>
            </p:cNvSpPr>
            <p:nvPr/>
          </p:nvSpPr>
          <p:spPr bwMode="auto">
            <a:xfrm>
              <a:off x="10286263" y="5755086"/>
              <a:ext cx="30192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ptos" panose="020B0004020202020204" pitchFamily="34" charset="0"/>
                  <a:cs typeface="Arial" panose="020B0604020202020204" pitchFamily="34" charset="0"/>
                </a:rPr>
                <a:t>834</a:t>
              </a:r>
              <a:endParaRPr kumimoji="0" lang="en-US" altLang="en-US" sz="1200" b="0" i="0" u="none" strike="noStrike" cap="none" normalizeH="0" baseline="0" dirty="0">
                <a:ln>
                  <a:noFill/>
                </a:ln>
                <a:solidFill>
                  <a:schemeClr val="tx1"/>
                </a:solidFill>
                <a:effectLst/>
                <a:latin typeface="Aptos" panose="020B0004020202020204" pitchFamily="34" charset="0"/>
                <a:cs typeface="Arial" panose="020B0604020202020204" pitchFamily="34" charset="0"/>
              </a:endParaRPr>
            </a:p>
          </p:txBody>
        </p:sp>
        <p:sp>
          <p:nvSpPr>
            <p:cNvPr id="21" name="Rectangle 158">
              <a:extLst>
                <a:ext uri="{FF2B5EF4-FFF2-40B4-BE49-F238E27FC236}">
                  <a16:creationId xmlns:a16="http://schemas.microsoft.com/office/drawing/2014/main" id="{90891105-70C0-E5EA-5C78-E1F455CE8B7B}"/>
                </a:ext>
              </a:extLst>
            </p:cNvPr>
            <p:cNvSpPr>
              <a:spLocks noChangeArrowheads="1"/>
            </p:cNvSpPr>
            <p:nvPr/>
          </p:nvSpPr>
          <p:spPr bwMode="auto">
            <a:xfrm>
              <a:off x="2114616" y="5752395"/>
              <a:ext cx="3137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ptos" panose="020B0004020202020204" pitchFamily="34" charset="0"/>
                  <a:cs typeface="Arial" panose="020B0604020202020204" pitchFamily="34" charset="0"/>
                </a:rPr>
                <a:t>997</a:t>
              </a:r>
              <a:endParaRPr kumimoji="0" lang="en-US" altLang="en-US" sz="1200" b="0" i="0" u="none" strike="noStrike" cap="none" normalizeH="0" baseline="0" dirty="0">
                <a:ln>
                  <a:noFill/>
                </a:ln>
                <a:solidFill>
                  <a:schemeClr val="tx1"/>
                </a:solidFill>
                <a:effectLst/>
                <a:latin typeface="Aptos" panose="020B0004020202020204" pitchFamily="34" charset="0"/>
                <a:cs typeface="Arial" panose="020B0604020202020204" pitchFamily="34" charset="0"/>
              </a:endParaRPr>
            </a:p>
          </p:txBody>
        </p:sp>
        <p:sp>
          <p:nvSpPr>
            <p:cNvPr id="22" name="Rectangle 151">
              <a:extLst>
                <a:ext uri="{FF2B5EF4-FFF2-40B4-BE49-F238E27FC236}">
                  <a16:creationId xmlns:a16="http://schemas.microsoft.com/office/drawing/2014/main" id="{6D18A644-E924-0E96-45D6-44BD2822BCD1}"/>
                </a:ext>
              </a:extLst>
            </p:cNvPr>
            <p:cNvSpPr>
              <a:spLocks noChangeArrowheads="1"/>
            </p:cNvSpPr>
            <p:nvPr/>
          </p:nvSpPr>
          <p:spPr bwMode="auto">
            <a:xfrm>
              <a:off x="11082" y="5541463"/>
              <a:ext cx="16609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ptos" panose="020B0004020202020204" pitchFamily="34" charset="0"/>
                  <a:cs typeface="Arial" panose="020B0604020202020204" pitchFamily="34" charset="0"/>
                </a:rPr>
                <a:t>Orbital Atherectomy</a:t>
              </a:r>
              <a:endParaRPr kumimoji="0" lang="en-US" altLang="en-US" sz="1200" b="0" i="0" u="none" strike="noStrike" cap="none" normalizeH="0" baseline="0" dirty="0">
                <a:ln>
                  <a:noFill/>
                </a:ln>
                <a:solidFill>
                  <a:schemeClr val="tx1"/>
                </a:solidFill>
                <a:effectLst/>
                <a:latin typeface="Aptos" panose="020B0004020202020204" pitchFamily="34" charset="0"/>
                <a:cs typeface="Arial" panose="020B0604020202020204" pitchFamily="34" charset="0"/>
              </a:endParaRPr>
            </a:p>
          </p:txBody>
        </p:sp>
        <p:sp>
          <p:nvSpPr>
            <p:cNvPr id="23" name="Rectangle 151">
              <a:extLst>
                <a:ext uri="{FF2B5EF4-FFF2-40B4-BE49-F238E27FC236}">
                  <a16:creationId xmlns:a16="http://schemas.microsoft.com/office/drawing/2014/main" id="{6A228479-E2D0-4FF6-CCF3-69D9EC12B96F}"/>
                </a:ext>
              </a:extLst>
            </p:cNvPr>
            <p:cNvSpPr>
              <a:spLocks noChangeArrowheads="1"/>
            </p:cNvSpPr>
            <p:nvPr/>
          </p:nvSpPr>
          <p:spPr bwMode="auto">
            <a:xfrm>
              <a:off x="-624915" y="5757573"/>
              <a:ext cx="22969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ptos" panose="020B0004020202020204" pitchFamily="34" charset="0"/>
                  <a:cs typeface="Arial" panose="020B0604020202020204" pitchFamily="34" charset="0"/>
                </a:rPr>
                <a:t>Balloon Angioplasty</a:t>
              </a:r>
              <a:endParaRPr kumimoji="0" lang="en-US" altLang="en-US" sz="1200" b="0" i="0" u="none" strike="noStrike" cap="none" normalizeH="0" baseline="0" dirty="0">
                <a:ln>
                  <a:noFill/>
                </a:ln>
                <a:solidFill>
                  <a:schemeClr val="tx1"/>
                </a:solidFill>
                <a:effectLst/>
                <a:latin typeface="Aptos" panose="020B0004020202020204" pitchFamily="34" charset="0"/>
                <a:cs typeface="Arial" panose="020B0604020202020204" pitchFamily="34" charset="0"/>
              </a:endParaRPr>
            </a:p>
          </p:txBody>
        </p:sp>
      </p:grpSp>
      <p:sp>
        <p:nvSpPr>
          <p:cNvPr id="94" name="Rectangle 93">
            <a:extLst>
              <a:ext uri="{FF2B5EF4-FFF2-40B4-BE49-F238E27FC236}">
                <a16:creationId xmlns:a16="http://schemas.microsoft.com/office/drawing/2014/main" id="{7953C1B7-CE14-DD30-1D8E-57D4DFCC9B4A}"/>
              </a:ext>
            </a:extLst>
          </p:cNvPr>
          <p:cNvSpPr>
            <a:spLocks noChangeArrowheads="1"/>
          </p:cNvSpPr>
          <p:nvPr/>
        </p:nvSpPr>
        <p:spPr bwMode="auto">
          <a:xfrm>
            <a:off x="2649124" y="4695313"/>
            <a:ext cx="961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ptos" panose="020B0004020202020204" pitchFamily="34" charset="0"/>
                <a:cs typeface="Arial" panose="020B0604020202020204" pitchFamily="34" charset="0"/>
              </a:rPr>
              <a:t>0</a:t>
            </a:r>
            <a:endParaRPr kumimoji="0" lang="en-US" altLang="en-US" sz="1400" b="0" i="0" u="none" strike="noStrike" cap="none" normalizeH="0" baseline="0" dirty="0">
              <a:ln>
                <a:noFill/>
              </a:ln>
              <a:solidFill>
                <a:schemeClr val="tx1"/>
              </a:solidFill>
              <a:effectLst/>
              <a:latin typeface="Aptos" panose="020B0004020202020204" pitchFamily="34" charset="0"/>
              <a:cs typeface="Arial" panose="020B0604020202020204" pitchFamily="34" charset="0"/>
            </a:endParaRPr>
          </a:p>
        </p:txBody>
      </p:sp>
      <p:sp>
        <p:nvSpPr>
          <p:cNvPr id="95" name="Rectangle 94">
            <a:extLst>
              <a:ext uri="{FF2B5EF4-FFF2-40B4-BE49-F238E27FC236}">
                <a16:creationId xmlns:a16="http://schemas.microsoft.com/office/drawing/2014/main" id="{CD084F70-5F81-33CF-F0C3-77A5D93FCEFC}"/>
              </a:ext>
            </a:extLst>
          </p:cNvPr>
          <p:cNvSpPr>
            <a:spLocks noChangeArrowheads="1"/>
          </p:cNvSpPr>
          <p:nvPr/>
        </p:nvSpPr>
        <p:spPr bwMode="auto">
          <a:xfrm>
            <a:off x="4325752" y="4695313"/>
            <a:ext cx="961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ptos" panose="020B0004020202020204" pitchFamily="34" charset="0"/>
                <a:cs typeface="Arial" panose="020B0604020202020204" pitchFamily="34" charset="0"/>
              </a:rPr>
              <a:t>3</a:t>
            </a:r>
            <a:endParaRPr kumimoji="0" lang="en-US" altLang="en-US" sz="1400" b="0" i="0" u="none" strike="noStrike" cap="none" normalizeH="0" baseline="0" dirty="0">
              <a:ln>
                <a:noFill/>
              </a:ln>
              <a:solidFill>
                <a:schemeClr val="tx1"/>
              </a:solidFill>
              <a:effectLst/>
              <a:latin typeface="Aptos" panose="020B00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F87E8E63-B92C-F73C-D065-FA7A1794C2C9}"/>
              </a:ext>
            </a:extLst>
          </p:cNvPr>
          <p:cNvSpPr>
            <a:spLocks noChangeArrowheads="1"/>
          </p:cNvSpPr>
          <p:nvPr/>
        </p:nvSpPr>
        <p:spPr bwMode="auto">
          <a:xfrm>
            <a:off x="5972063" y="4695313"/>
            <a:ext cx="961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ptos" panose="020B0004020202020204" pitchFamily="34" charset="0"/>
                <a:cs typeface="Arial" panose="020B0604020202020204" pitchFamily="34" charset="0"/>
              </a:rPr>
              <a:t>6</a:t>
            </a:r>
            <a:endParaRPr kumimoji="0" lang="en-US" altLang="en-US" sz="1400" b="0" i="0" u="none" strike="noStrike" cap="none" normalizeH="0" baseline="0" dirty="0">
              <a:ln>
                <a:noFill/>
              </a:ln>
              <a:solidFill>
                <a:schemeClr val="tx1"/>
              </a:solidFill>
              <a:effectLst/>
              <a:latin typeface="Aptos" panose="020B0004020202020204" pitchFamily="34" charset="0"/>
              <a:cs typeface="Arial" panose="020B0604020202020204" pitchFamily="34" charset="0"/>
            </a:endParaRPr>
          </a:p>
        </p:txBody>
      </p:sp>
      <p:sp>
        <p:nvSpPr>
          <p:cNvPr id="97" name="Rectangle 96">
            <a:extLst>
              <a:ext uri="{FF2B5EF4-FFF2-40B4-BE49-F238E27FC236}">
                <a16:creationId xmlns:a16="http://schemas.microsoft.com/office/drawing/2014/main" id="{6AB973FC-E124-14F0-449E-62F53C3A5483}"/>
              </a:ext>
            </a:extLst>
          </p:cNvPr>
          <p:cNvSpPr>
            <a:spLocks noChangeArrowheads="1"/>
          </p:cNvSpPr>
          <p:nvPr/>
        </p:nvSpPr>
        <p:spPr bwMode="auto">
          <a:xfrm>
            <a:off x="7648213" y="4695313"/>
            <a:ext cx="961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ptos" panose="020B0004020202020204" pitchFamily="34" charset="0"/>
                <a:cs typeface="Arial" panose="020B0604020202020204" pitchFamily="34" charset="0"/>
              </a:rPr>
              <a:t>9</a:t>
            </a:r>
            <a:endParaRPr kumimoji="0" lang="en-US" altLang="en-US" sz="1400" b="0" i="0" u="none" strike="noStrike" cap="none" normalizeH="0" baseline="0" dirty="0">
              <a:ln>
                <a:noFill/>
              </a:ln>
              <a:solidFill>
                <a:schemeClr val="tx1"/>
              </a:solidFill>
              <a:effectLst/>
              <a:latin typeface="Aptos" panose="020B0004020202020204" pitchFamily="34" charset="0"/>
              <a:cs typeface="Arial" panose="020B0604020202020204" pitchFamily="34" charset="0"/>
            </a:endParaRPr>
          </a:p>
        </p:txBody>
      </p:sp>
      <p:sp>
        <p:nvSpPr>
          <p:cNvPr id="98" name="Rectangle 97">
            <a:extLst>
              <a:ext uri="{FF2B5EF4-FFF2-40B4-BE49-F238E27FC236}">
                <a16:creationId xmlns:a16="http://schemas.microsoft.com/office/drawing/2014/main" id="{49083E0F-F1B4-79E4-BCEF-ED52A5153B60}"/>
              </a:ext>
            </a:extLst>
          </p:cNvPr>
          <p:cNvSpPr>
            <a:spLocks noChangeArrowheads="1"/>
          </p:cNvSpPr>
          <p:nvPr/>
        </p:nvSpPr>
        <p:spPr bwMode="auto">
          <a:xfrm>
            <a:off x="9240030" y="4695313"/>
            <a:ext cx="1923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ptos" panose="020B0004020202020204" pitchFamily="34" charset="0"/>
                <a:cs typeface="Arial" panose="020B0604020202020204" pitchFamily="34" charset="0"/>
              </a:rPr>
              <a:t>12</a:t>
            </a:r>
            <a:endParaRPr kumimoji="0" lang="en-US" altLang="en-US" sz="1400" b="0" i="0" u="none" strike="noStrike" cap="none" normalizeH="0" baseline="0" dirty="0">
              <a:ln>
                <a:noFill/>
              </a:ln>
              <a:solidFill>
                <a:schemeClr val="tx1"/>
              </a:solidFill>
              <a:effectLst/>
              <a:latin typeface="Aptos" panose="020B0004020202020204" pitchFamily="34" charset="0"/>
              <a:cs typeface="Arial" panose="020B0604020202020204" pitchFamily="34" charset="0"/>
            </a:endParaRPr>
          </a:p>
        </p:txBody>
      </p:sp>
      <p:sp>
        <p:nvSpPr>
          <p:cNvPr id="102" name="Line 11">
            <a:extLst>
              <a:ext uri="{FF2B5EF4-FFF2-40B4-BE49-F238E27FC236}">
                <a16:creationId xmlns:a16="http://schemas.microsoft.com/office/drawing/2014/main" id="{2C4A03C7-C9A2-F28B-24B0-E594F1CF6F45}"/>
              </a:ext>
            </a:extLst>
          </p:cNvPr>
          <p:cNvSpPr>
            <a:spLocks noChangeShapeType="1"/>
          </p:cNvSpPr>
          <p:nvPr/>
        </p:nvSpPr>
        <p:spPr bwMode="auto">
          <a:xfrm flipV="1">
            <a:off x="2358452" y="929062"/>
            <a:ext cx="0" cy="3694113"/>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 name="Rectangle 102">
            <a:extLst>
              <a:ext uri="{FF2B5EF4-FFF2-40B4-BE49-F238E27FC236}">
                <a16:creationId xmlns:a16="http://schemas.microsoft.com/office/drawing/2014/main" id="{DD912EF2-60AF-87E1-409A-0E0B5D8BA797}"/>
              </a:ext>
            </a:extLst>
          </p:cNvPr>
          <p:cNvSpPr>
            <a:spLocks noChangeArrowheads="1"/>
          </p:cNvSpPr>
          <p:nvPr/>
        </p:nvSpPr>
        <p:spPr bwMode="auto">
          <a:xfrm>
            <a:off x="2179379" y="4348442"/>
            <a:ext cx="9618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ptos" panose="020B0004020202020204" pitchFamily="34" charset="0"/>
              </a:rPr>
              <a:t>0</a:t>
            </a:r>
            <a:endParaRPr kumimoji="0" lang="en-US" altLang="en-US" sz="1400" b="0" i="0" u="none" strike="noStrike" cap="none" normalizeH="0" baseline="0" dirty="0">
              <a:ln>
                <a:noFill/>
              </a:ln>
              <a:solidFill>
                <a:schemeClr val="tx1"/>
              </a:solidFill>
              <a:effectLst/>
              <a:latin typeface="Aptos" panose="020B0004020202020204" pitchFamily="34" charset="0"/>
            </a:endParaRPr>
          </a:p>
        </p:txBody>
      </p:sp>
      <p:sp>
        <p:nvSpPr>
          <p:cNvPr id="104" name="Rectangle 103">
            <a:extLst>
              <a:ext uri="{FF2B5EF4-FFF2-40B4-BE49-F238E27FC236}">
                <a16:creationId xmlns:a16="http://schemas.microsoft.com/office/drawing/2014/main" id="{173F3D92-0494-C415-9CE0-4D6CABBEB053}"/>
              </a:ext>
            </a:extLst>
          </p:cNvPr>
          <p:cNvSpPr>
            <a:spLocks noChangeArrowheads="1"/>
          </p:cNvSpPr>
          <p:nvPr/>
        </p:nvSpPr>
        <p:spPr bwMode="auto">
          <a:xfrm>
            <a:off x="2179379" y="3510256"/>
            <a:ext cx="9618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ptos" panose="020B0004020202020204" pitchFamily="34" charset="0"/>
              </a:rPr>
              <a:t>5</a:t>
            </a:r>
            <a:endParaRPr kumimoji="0" lang="en-US" altLang="en-US" sz="1400" b="0" i="0" u="none" strike="noStrike" cap="none" normalizeH="0" baseline="0" dirty="0">
              <a:ln>
                <a:noFill/>
              </a:ln>
              <a:solidFill>
                <a:schemeClr val="tx1"/>
              </a:solidFill>
              <a:effectLst/>
              <a:latin typeface="Aptos" panose="020B0004020202020204" pitchFamily="34" charset="0"/>
            </a:endParaRPr>
          </a:p>
        </p:txBody>
      </p:sp>
      <p:sp>
        <p:nvSpPr>
          <p:cNvPr id="105" name="Rectangle 104">
            <a:extLst>
              <a:ext uri="{FF2B5EF4-FFF2-40B4-BE49-F238E27FC236}">
                <a16:creationId xmlns:a16="http://schemas.microsoft.com/office/drawing/2014/main" id="{5AC633D5-E135-60F2-61C9-C6F5E48AA7F3}"/>
              </a:ext>
            </a:extLst>
          </p:cNvPr>
          <p:cNvSpPr>
            <a:spLocks noChangeArrowheads="1"/>
          </p:cNvSpPr>
          <p:nvPr/>
        </p:nvSpPr>
        <p:spPr bwMode="auto">
          <a:xfrm>
            <a:off x="2083200" y="2672056"/>
            <a:ext cx="1923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ptos" panose="020B0004020202020204" pitchFamily="34" charset="0"/>
              </a:rPr>
              <a:t>10</a:t>
            </a:r>
            <a:endParaRPr kumimoji="0" lang="en-US" altLang="en-US" sz="1400" b="0" i="0" u="none" strike="noStrike" cap="none" normalizeH="0" baseline="0" dirty="0">
              <a:ln>
                <a:noFill/>
              </a:ln>
              <a:solidFill>
                <a:schemeClr val="tx1"/>
              </a:solidFill>
              <a:effectLst/>
              <a:latin typeface="Aptos" panose="020B0004020202020204" pitchFamily="34" charset="0"/>
            </a:endParaRPr>
          </a:p>
        </p:txBody>
      </p:sp>
      <p:sp>
        <p:nvSpPr>
          <p:cNvPr id="106" name="Rectangle 105">
            <a:extLst>
              <a:ext uri="{FF2B5EF4-FFF2-40B4-BE49-F238E27FC236}">
                <a16:creationId xmlns:a16="http://schemas.microsoft.com/office/drawing/2014/main" id="{E75DB4F3-BB53-6B98-8892-E7105E3F5399}"/>
              </a:ext>
            </a:extLst>
          </p:cNvPr>
          <p:cNvSpPr>
            <a:spLocks noChangeArrowheads="1"/>
          </p:cNvSpPr>
          <p:nvPr/>
        </p:nvSpPr>
        <p:spPr bwMode="auto">
          <a:xfrm>
            <a:off x="2083200" y="1819541"/>
            <a:ext cx="1923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ptos" panose="020B0004020202020204" pitchFamily="34" charset="0"/>
              </a:rPr>
              <a:t>15</a:t>
            </a:r>
            <a:endParaRPr kumimoji="0" lang="en-US" altLang="en-US" sz="1400" b="0" i="0" u="none" strike="noStrike" cap="none" normalizeH="0" baseline="0" dirty="0">
              <a:ln>
                <a:noFill/>
              </a:ln>
              <a:solidFill>
                <a:schemeClr val="tx1"/>
              </a:solidFill>
              <a:effectLst/>
              <a:latin typeface="Aptos" panose="020B0004020202020204" pitchFamily="34" charset="0"/>
            </a:endParaRPr>
          </a:p>
        </p:txBody>
      </p:sp>
      <p:sp>
        <p:nvSpPr>
          <p:cNvPr id="107" name="Rectangle 106">
            <a:extLst>
              <a:ext uri="{FF2B5EF4-FFF2-40B4-BE49-F238E27FC236}">
                <a16:creationId xmlns:a16="http://schemas.microsoft.com/office/drawing/2014/main" id="{78AEDD3D-9E80-1182-FE16-9FC6C56F11BD}"/>
              </a:ext>
            </a:extLst>
          </p:cNvPr>
          <p:cNvSpPr>
            <a:spLocks noChangeArrowheads="1"/>
          </p:cNvSpPr>
          <p:nvPr/>
        </p:nvSpPr>
        <p:spPr bwMode="auto">
          <a:xfrm>
            <a:off x="2083200" y="982929"/>
            <a:ext cx="1923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ptos" panose="020B0004020202020204" pitchFamily="34" charset="0"/>
              </a:rPr>
              <a:t>20</a:t>
            </a:r>
            <a:endParaRPr kumimoji="0" lang="en-US" altLang="en-US" sz="1400" b="0" i="0" u="none" strike="noStrike" cap="none" normalizeH="0" baseline="0" dirty="0">
              <a:ln>
                <a:noFill/>
              </a:ln>
              <a:solidFill>
                <a:schemeClr val="tx1"/>
              </a:solidFill>
              <a:effectLst/>
              <a:latin typeface="Aptos" panose="020B0004020202020204" pitchFamily="34" charset="0"/>
            </a:endParaRPr>
          </a:p>
        </p:txBody>
      </p:sp>
      <p:sp>
        <p:nvSpPr>
          <p:cNvPr id="108" name="Line 17">
            <a:extLst>
              <a:ext uri="{FF2B5EF4-FFF2-40B4-BE49-F238E27FC236}">
                <a16:creationId xmlns:a16="http://schemas.microsoft.com/office/drawing/2014/main" id="{8BBA6FE2-EAA8-3350-31F0-516F8CF3A16F}"/>
              </a:ext>
            </a:extLst>
          </p:cNvPr>
          <p:cNvSpPr>
            <a:spLocks noChangeShapeType="1"/>
          </p:cNvSpPr>
          <p:nvPr/>
        </p:nvSpPr>
        <p:spPr bwMode="auto">
          <a:xfrm>
            <a:off x="2317970" y="4454899"/>
            <a:ext cx="40482"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9" name="Line 18">
            <a:extLst>
              <a:ext uri="{FF2B5EF4-FFF2-40B4-BE49-F238E27FC236}">
                <a16:creationId xmlns:a16="http://schemas.microsoft.com/office/drawing/2014/main" id="{B0BB9381-8B1D-3BA9-DF22-54C4657B19CF}"/>
              </a:ext>
            </a:extLst>
          </p:cNvPr>
          <p:cNvSpPr>
            <a:spLocks noChangeShapeType="1"/>
          </p:cNvSpPr>
          <p:nvPr/>
        </p:nvSpPr>
        <p:spPr bwMode="auto">
          <a:xfrm>
            <a:off x="2317970" y="3618287"/>
            <a:ext cx="40482"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0" name="Line 19">
            <a:extLst>
              <a:ext uri="{FF2B5EF4-FFF2-40B4-BE49-F238E27FC236}">
                <a16:creationId xmlns:a16="http://schemas.microsoft.com/office/drawing/2014/main" id="{657F1881-9D11-2FF7-6349-C45A5DACB2F0}"/>
              </a:ext>
            </a:extLst>
          </p:cNvPr>
          <p:cNvSpPr>
            <a:spLocks noChangeShapeType="1"/>
          </p:cNvSpPr>
          <p:nvPr/>
        </p:nvSpPr>
        <p:spPr bwMode="auto">
          <a:xfrm>
            <a:off x="2317970" y="2780087"/>
            <a:ext cx="40482"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1" name="Line 20">
            <a:extLst>
              <a:ext uri="{FF2B5EF4-FFF2-40B4-BE49-F238E27FC236}">
                <a16:creationId xmlns:a16="http://schemas.microsoft.com/office/drawing/2014/main" id="{A334EAA6-7642-07A2-02FD-2A80B21E1C4E}"/>
              </a:ext>
            </a:extLst>
          </p:cNvPr>
          <p:cNvSpPr>
            <a:spLocks noChangeShapeType="1"/>
          </p:cNvSpPr>
          <p:nvPr/>
        </p:nvSpPr>
        <p:spPr bwMode="auto">
          <a:xfrm>
            <a:off x="2317970" y="1933949"/>
            <a:ext cx="40482"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 name="Line 21">
            <a:extLst>
              <a:ext uri="{FF2B5EF4-FFF2-40B4-BE49-F238E27FC236}">
                <a16:creationId xmlns:a16="http://schemas.microsoft.com/office/drawing/2014/main" id="{810DDA47-4D6A-2854-1AB9-DB22AC5594E6}"/>
              </a:ext>
            </a:extLst>
          </p:cNvPr>
          <p:cNvSpPr>
            <a:spLocks noChangeShapeType="1"/>
          </p:cNvSpPr>
          <p:nvPr/>
        </p:nvSpPr>
        <p:spPr bwMode="auto">
          <a:xfrm>
            <a:off x="2317970" y="1097337"/>
            <a:ext cx="40482"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 name="Line 22">
            <a:extLst>
              <a:ext uri="{FF2B5EF4-FFF2-40B4-BE49-F238E27FC236}">
                <a16:creationId xmlns:a16="http://schemas.microsoft.com/office/drawing/2014/main" id="{ABEB5364-5ECF-5C92-14A8-760F7C45A941}"/>
              </a:ext>
            </a:extLst>
          </p:cNvPr>
          <p:cNvSpPr>
            <a:spLocks noChangeShapeType="1"/>
          </p:cNvSpPr>
          <p:nvPr/>
        </p:nvSpPr>
        <p:spPr bwMode="auto">
          <a:xfrm>
            <a:off x="2358453" y="4623174"/>
            <a:ext cx="6993827" cy="22316"/>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 name="Line 23">
            <a:extLst>
              <a:ext uri="{FF2B5EF4-FFF2-40B4-BE49-F238E27FC236}">
                <a16:creationId xmlns:a16="http://schemas.microsoft.com/office/drawing/2014/main" id="{373B09B1-A5B5-6EF3-3B8E-D8D9FDF9DC87}"/>
              </a:ext>
            </a:extLst>
          </p:cNvPr>
          <p:cNvSpPr>
            <a:spLocks noChangeShapeType="1"/>
          </p:cNvSpPr>
          <p:nvPr/>
        </p:nvSpPr>
        <p:spPr bwMode="auto">
          <a:xfrm flipV="1">
            <a:off x="2686167" y="4623174"/>
            <a:ext cx="0" cy="34925"/>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125" name="Group 124">
            <a:extLst>
              <a:ext uri="{FF2B5EF4-FFF2-40B4-BE49-F238E27FC236}">
                <a16:creationId xmlns:a16="http://schemas.microsoft.com/office/drawing/2014/main" id="{9737EC04-C7FC-3D47-E279-EA1F04757847}"/>
              </a:ext>
            </a:extLst>
          </p:cNvPr>
          <p:cNvGrpSpPr/>
          <p:nvPr/>
        </p:nvGrpSpPr>
        <p:grpSpPr>
          <a:xfrm>
            <a:off x="2686167" y="2160688"/>
            <a:ext cx="7288644" cy="2294212"/>
            <a:chOff x="2686167" y="2160688"/>
            <a:chExt cx="7288644" cy="2294212"/>
          </a:xfrm>
        </p:grpSpPr>
        <p:sp>
          <p:nvSpPr>
            <p:cNvPr id="101" name="Freeform 9">
              <a:extLst>
                <a:ext uri="{FF2B5EF4-FFF2-40B4-BE49-F238E27FC236}">
                  <a16:creationId xmlns:a16="http://schemas.microsoft.com/office/drawing/2014/main" id="{82648B72-D83A-4701-C466-CDDB1E275AA1}"/>
                </a:ext>
              </a:extLst>
            </p:cNvPr>
            <p:cNvSpPr>
              <a:spLocks/>
            </p:cNvSpPr>
            <p:nvPr/>
          </p:nvSpPr>
          <p:spPr bwMode="auto">
            <a:xfrm>
              <a:off x="2686167" y="2399087"/>
              <a:ext cx="6758648" cy="2055813"/>
            </a:xfrm>
            <a:custGeom>
              <a:avLst/>
              <a:gdLst>
                <a:gd name="T0" fmla="*/ 2 w 658"/>
                <a:gd name="T1" fmla="*/ 193 h 243"/>
                <a:gd name="T2" fmla="*/ 8 w 658"/>
                <a:gd name="T3" fmla="*/ 153 h 243"/>
                <a:gd name="T4" fmla="*/ 11 w 658"/>
                <a:gd name="T5" fmla="*/ 150 h 243"/>
                <a:gd name="T6" fmla="*/ 29 w 658"/>
                <a:gd name="T7" fmla="*/ 144 h 243"/>
                <a:gd name="T8" fmla="*/ 38 w 658"/>
                <a:gd name="T9" fmla="*/ 140 h 243"/>
                <a:gd name="T10" fmla="*/ 58 w 658"/>
                <a:gd name="T11" fmla="*/ 136 h 243"/>
                <a:gd name="T12" fmla="*/ 62 w 658"/>
                <a:gd name="T13" fmla="*/ 132 h 243"/>
                <a:gd name="T14" fmla="*/ 69 w 658"/>
                <a:gd name="T15" fmla="*/ 129 h 243"/>
                <a:gd name="T16" fmla="*/ 73 w 658"/>
                <a:gd name="T17" fmla="*/ 129 h 243"/>
                <a:gd name="T18" fmla="*/ 78 w 658"/>
                <a:gd name="T19" fmla="*/ 127 h 243"/>
                <a:gd name="T20" fmla="*/ 103 w 658"/>
                <a:gd name="T21" fmla="*/ 125 h 243"/>
                <a:gd name="T22" fmla="*/ 116 w 658"/>
                <a:gd name="T23" fmla="*/ 123 h 243"/>
                <a:gd name="T24" fmla="*/ 150 w 658"/>
                <a:gd name="T25" fmla="*/ 121 h 243"/>
                <a:gd name="T26" fmla="*/ 164 w 658"/>
                <a:gd name="T27" fmla="*/ 121 h 243"/>
                <a:gd name="T28" fmla="*/ 168 w 658"/>
                <a:gd name="T29" fmla="*/ 119 h 243"/>
                <a:gd name="T30" fmla="*/ 175 w 658"/>
                <a:gd name="T31" fmla="*/ 119 h 243"/>
                <a:gd name="T32" fmla="*/ 181 w 658"/>
                <a:gd name="T33" fmla="*/ 119 h 243"/>
                <a:gd name="T34" fmla="*/ 184 w 658"/>
                <a:gd name="T35" fmla="*/ 114 h 243"/>
                <a:gd name="T36" fmla="*/ 188 w 658"/>
                <a:gd name="T37" fmla="*/ 110 h 243"/>
                <a:gd name="T38" fmla="*/ 197 w 658"/>
                <a:gd name="T39" fmla="*/ 108 h 243"/>
                <a:gd name="T40" fmla="*/ 200 w 658"/>
                <a:gd name="T41" fmla="*/ 103 h 243"/>
                <a:gd name="T42" fmla="*/ 217 w 658"/>
                <a:gd name="T43" fmla="*/ 101 h 243"/>
                <a:gd name="T44" fmla="*/ 222 w 658"/>
                <a:gd name="T45" fmla="*/ 99 h 243"/>
                <a:gd name="T46" fmla="*/ 235 w 658"/>
                <a:gd name="T47" fmla="*/ 99 h 243"/>
                <a:gd name="T48" fmla="*/ 267 w 658"/>
                <a:gd name="T49" fmla="*/ 95 h 243"/>
                <a:gd name="T50" fmla="*/ 278 w 658"/>
                <a:gd name="T51" fmla="*/ 88 h 243"/>
                <a:gd name="T52" fmla="*/ 283 w 658"/>
                <a:gd name="T53" fmla="*/ 86 h 243"/>
                <a:gd name="T54" fmla="*/ 296 w 658"/>
                <a:gd name="T55" fmla="*/ 81 h 243"/>
                <a:gd name="T56" fmla="*/ 343 w 658"/>
                <a:gd name="T57" fmla="*/ 81 h 243"/>
                <a:gd name="T58" fmla="*/ 357 w 658"/>
                <a:gd name="T59" fmla="*/ 77 h 243"/>
                <a:gd name="T60" fmla="*/ 377 w 658"/>
                <a:gd name="T61" fmla="*/ 72 h 243"/>
                <a:gd name="T62" fmla="*/ 388 w 658"/>
                <a:gd name="T63" fmla="*/ 70 h 243"/>
                <a:gd name="T64" fmla="*/ 397 w 658"/>
                <a:gd name="T65" fmla="*/ 65 h 243"/>
                <a:gd name="T66" fmla="*/ 409 w 658"/>
                <a:gd name="T67" fmla="*/ 63 h 243"/>
                <a:gd name="T68" fmla="*/ 418 w 658"/>
                <a:gd name="T69" fmla="*/ 61 h 243"/>
                <a:gd name="T70" fmla="*/ 451 w 658"/>
                <a:gd name="T71" fmla="*/ 56 h 243"/>
                <a:gd name="T72" fmla="*/ 454 w 658"/>
                <a:gd name="T73" fmla="*/ 54 h 243"/>
                <a:gd name="T74" fmla="*/ 474 w 658"/>
                <a:gd name="T75" fmla="*/ 49 h 243"/>
                <a:gd name="T76" fmla="*/ 479 w 658"/>
                <a:gd name="T77" fmla="*/ 45 h 243"/>
                <a:gd name="T78" fmla="*/ 506 w 658"/>
                <a:gd name="T79" fmla="*/ 40 h 243"/>
                <a:gd name="T80" fmla="*/ 515 w 658"/>
                <a:gd name="T81" fmla="*/ 36 h 243"/>
                <a:gd name="T82" fmla="*/ 541 w 658"/>
                <a:gd name="T83" fmla="*/ 33 h 243"/>
                <a:gd name="T84" fmla="*/ 555 w 658"/>
                <a:gd name="T85" fmla="*/ 29 h 243"/>
                <a:gd name="T86" fmla="*/ 582 w 658"/>
                <a:gd name="T87" fmla="*/ 24 h 243"/>
                <a:gd name="T88" fmla="*/ 605 w 658"/>
                <a:gd name="T89" fmla="*/ 22 h 243"/>
                <a:gd name="T90" fmla="*/ 611 w 658"/>
                <a:gd name="T91" fmla="*/ 19 h 243"/>
                <a:gd name="T92" fmla="*/ 629 w 658"/>
                <a:gd name="T93" fmla="*/ 17 h 243"/>
                <a:gd name="T94" fmla="*/ 632 w 658"/>
                <a:gd name="T95" fmla="*/ 7 h 243"/>
                <a:gd name="T96" fmla="*/ 640 w 658"/>
                <a:gd name="T97" fmla="*/ 5 h 243"/>
                <a:gd name="T98" fmla="*/ 658 w 658"/>
                <a:gd name="T9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8" h="243">
                  <a:moveTo>
                    <a:pt x="0" y="243"/>
                  </a:moveTo>
                  <a:lnTo>
                    <a:pt x="0" y="243"/>
                  </a:lnTo>
                  <a:lnTo>
                    <a:pt x="0" y="193"/>
                  </a:lnTo>
                  <a:lnTo>
                    <a:pt x="2" y="193"/>
                  </a:lnTo>
                  <a:lnTo>
                    <a:pt x="2" y="157"/>
                  </a:lnTo>
                  <a:lnTo>
                    <a:pt x="4" y="157"/>
                  </a:lnTo>
                  <a:lnTo>
                    <a:pt x="4" y="153"/>
                  </a:lnTo>
                  <a:lnTo>
                    <a:pt x="8" y="153"/>
                  </a:lnTo>
                  <a:lnTo>
                    <a:pt x="8" y="153"/>
                  </a:lnTo>
                  <a:lnTo>
                    <a:pt x="9" y="153"/>
                  </a:lnTo>
                  <a:lnTo>
                    <a:pt x="9" y="150"/>
                  </a:lnTo>
                  <a:lnTo>
                    <a:pt x="11" y="150"/>
                  </a:lnTo>
                  <a:lnTo>
                    <a:pt x="11" y="148"/>
                  </a:lnTo>
                  <a:lnTo>
                    <a:pt x="26" y="148"/>
                  </a:lnTo>
                  <a:lnTo>
                    <a:pt x="26" y="144"/>
                  </a:lnTo>
                  <a:lnTo>
                    <a:pt x="29" y="144"/>
                  </a:lnTo>
                  <a:lnTo>
                    <a:pt x="29" y="142"/>
                  </a:lnTo>
                  <a:lnTo>
                    <a:pt x="33" y="142"/>
                  </a:lnTo>
                  <a:lnTo>
                    <a:pt x="33" y="140"/>
                  </a:lnTo>
                  <a:lnTo>
                    <a:pt x="38" y="140"/>
                  </a:lnTo>
                  <a:lnTo>
                    <a:pt x="38" y="138"/>
                  </a:lnTo>
                  <a:lnTo>
                    <a:pt x="40" y="138"/>
                  </a:lnTo>
                  <a:lnTo>
                    <a:pt x="40" y="136"/>
                  </a:lnTo>
                  <a:lnTo>
                    <a:pt x="58" y="136"/>
                  </a:lnTo>
                  <a:lnTo>
                    <a:pt x="58" y="134"/>
                  </a:lnTo>
                  <a:lnTo>
                    <a:pt x="60" y="134"/>
                  </a:lnTo>
                  <a:lnTo>
                    <a:pt x="60" y="132"/>
                  </a:lnTo>
                  <a:lnTo>
                    <a:pt x="62" y="132"/>
                  </a:lnTo>
                  <a:lnTo>
                    <a:pt x="62" y="132"/>
                  </a:lnTo>
                  <a:lnTo>
                    <a:pt x="64" y="132"/>
                  </a:lnTo>
                  <a:lnTo>
                    <a:pt x="64" y="129"/>
                  </a:lnTo>
                  <a:lnTo>
                    <a:pt x="69" y="129"/>
                  </a:lnTo>
                  <a:lnTo>
                    <a:pt x="69" y="129"/>
                  </a:lnTo>
                  <a:lnTo>
                    <a:pt x="71" y="129"/>
                  </a:lnTo>
                  <a:lnTo>
                    <a:pt x="71" y="129"/>
                  </a:lnTo>
                  <a:lnTo>
                    <a:pt x="73" y="129"/>
                  </a:lnTo>
                  <a:lnTo>
                    <a:pt x="73" y="127"/>
                  </a:lnTo>
                  <a:lnTo>
                    <a:pt x="76" y="127"/>
                  </a:lnTo>
                  <a:lnTo>
                    <a:pt x="76" y="127"/>
                  </a:lnTo>
                  <a:lnTo>
                    <a:pt x="78" y="127"/>
                  </a:lnTo>
                  <a:lnTo>
                    <a:pt x="78" y="127"/>
                  </a:lnTo>
                  <a:lnTo>
                    <a:pt x="98" y="127"/>
                  </a:lnTo>
                  <a:lnTo>
                    <a:pt x="98" y="125"/>
                  </a:lnTo>
                  <a:lnTo>
                    <a:pt x="103" y="125"/>
                  </a:lnTo>
                  <a:lnTo>
                    <a:pt x="103" y="125"/>
                  </a:lnTo>
                  <a:lnTo>
                    <a:pt x="112" y="125"/>
                  </a:lnTo>
                  <a:lnTo>
                    <a:pt x="112" y="123"/>
                  </a:lnTo>
                  <a:lnTo>
                    <a:pt x="116" y="123"/>
                  </a:lnTo>
                  <a:lnTo>
                    <a:pt x="116" y="123"/>
                  </a:lnTo>
                  <a:lnTo>
                    <a:pt x="136" y="123"/>
                  </a:lnTo>
                  <a:lnTo>
                    <a:pt x="136" y="121"/>
                  </a:lnTo>
                  <a:lnTo>
                    <a:pt x="150" y="121"/>
                  </a:lnTo>
                  <a:lnTo>
                    <a:pt x="150" y="121"/>
                  </a:lnTo>
                  <a:lnTo>
                    <a:pt x="163" y="121"/>
                  </a:lnTo>
                  <a:lnTo>
                    <a:pt x="163" y="121"/>
                  </a:lnTo>
                  <a:lnTo>
                    <a:pt x="164" y="121"/>
                  </a:lnTo>
                  <a:lnTo>
                    <a:pt x="164" y="119"/>
                  </a:lnTo>
                  <a:lnTo>
                    <a:pt x="166" y="119"/>
                  </a:lnTo>
                  <a:lnTo>
                    <a:pt x="166" y="119"/>
                  </a:lnTo>
                  <a:lnTo>
                    <a:pt x="168" y="119"/>
                  </a:lnTo>
                  <a:lnTo>
                    <a:pt x="168" y="119"/>
                  </a:lnTo>
                  <a:lnTo>
                    <a:pt x="173" y="119"/>
                  </a:lnTo>
                  <a:lnTo>
                    <a:pt x="173" y="119"/>
                  </a:lnTo>
                  <a:lnTo>
                    <a:pt x="175" y="119"/>
                  </a:lnTo>
                  <a:lnTo>
                    <a:pt x="175" y="119"/>
                  </a:lnTo>
                  <a:lnTo>
                    <a:pt x="177" y="119"/>
                  </a:lnTo>
                  <a:lnTo>
                    <a:pt x="177" y="119"/>
                  </a:lnTo>
                  <a:lnTo>
                    <a:pt x="181" y="119"/>
                  </a:lnTo>
                  <a:lnTo>
                    <a:pt x="181" y="119"/>
                  </a:lnTo>
                  <a:lnTo>
                    <a:pt x="182" y="119"/>
                  </a:lnTo>
                  <a:lnTo>
                    <a:pt x="182" y="114"/>
                  </a:lnTo>
                  <a:lnTo>
                    <a:pt x="184" y="114"/>
                  </a:lnTo>
                  <a:lnTo>
                    <a:pt x="184" y="114"/>
                  </a:lnTo>
                  <a:lnTo>
                    <a:pt x="186" y="114"/>
                  </a:lnTo>
                  <a:lnTo>
                    <a:pt x="186" y="110"/>
                  </a:lnTo>
                  <a:lnTo>
                    <a:pt x="188" y="110"/>
                  </a:lnTo>
                  <a:lnTo>
                    <a:pt x="188" y="110"/>
                  </a:lnTo>
                  <a:lnTo>
                    <a:pt x="191" y="110"/>
                  </a:lnTo>
                  <a:lnTo>
                    <a:pt x="191" y="108"/>
                  </a:lnTo>
                  <a:lnTo>
                    <a:pt x="197" y="108"/>
                  </a:lnTo>
                  <a:lnTo>
                    <a:pt x="197" y="106"/>
                  </a:lnTo>
                  <a:lnTo>
                    <a:pt x="199" y="106"/>
                  </a:lnTo>
                  <a:lnTo>
                    <a:pt x="199" y="103"/>
                  </a:lnTo>
                  <a:lnTo>
                    <a:pt x="200" y="103"/>
                  </a:lnTo>
                  <a:lnTo>
                    <a:pt x="200" y="101"/>
                  </a:lnTo>
                  <a:lnTo>
                    <a:pt x="213" y="101"/>
                  </a:lnTo>
                  <a:lnTo>
                    <a:pt x="213" y="101"/>
                  </a:lnTo>
                  <a:lnTo>
                    <a:pt x="217" y="101"/>
                  </a:lnTo>
                  <a:lnTo>
                    <a:pt x="217" y="101"/>
                  </a:lnTo>
                  <a:lnTo>
                    <a:pt x="220" y="101"/>
                  </a:lnTo>
                  <a:lnTo>
                    <a:pt x="220" y="99"/>
                  </a:lnTo>
                  <a:lnTo>
                    <a:pt x="222" y="99"/>
                  </a:lnTo>
                  <a:lnTo>
                    <a:pt x="222" y="99"/>
                  </a:lnTo>
                  <a:lnTo>
                    <a:pt x="226" y="99"/>
                  </a:lnTo>
                  <a:lnTo>
                    <a:pt x="226" y="99"/>
                  </a:lnTo>
                  <a:lnTo>
                    <a:pt x="235" y="99"/>
                  </a:lnTo>
                  <a:lnTo>
                    <a:pt x="235" y="97"/>
                  </a:lnTo>
                  <a:lnTo>
                    <a:pt x="260" y="97"/>
                  </a:lnTo>
                  <a:lnTo>
                    <a:pt x="260" y="95"/>
                  </a:lnTo>
                  <a:lnTo>
                    <a:pt x="267" y="95"/>
                  </a:lnTo>
                  <a:lnTo>
                    <a:pt x="267" y="90"/>
                  </a:lnTo>
                  <a:lnTo>
                    <a:pt x="276" y="90"/>
                  </a:lnTo>
                  <a:lnTo>
                    <a:pt x="276" y="88"/>
                  </a:lnTo>
                  <a:lnTo>
                    <a:pt x="278" y="88"/>
                  </a:lnTo>
                  <a:lnTo>
                    <a:pt x="278" y="88"/>
                  </a:lnTo>
                  <a:lnTo>
                    <a:pt x="281" y="88"/>
                  </a:lnTo>
                  <a:lnTo>
                    <a:pt x="281" y="86"/>
                  </a:lnTo>
                  <a:lnTo>
                    <a:pt x="283" y="86"/>
                  </a:lnTo>
                  <a:lnTo>
                    <a:pt x="283" y="83"/>
                  </a:lnTo>
                  <a:lnTo>
                    <a:pt x="290" y="83"/>
                  </a:lnTo>
                  <a:lnTo>
                    <a:pt x="290" y="81"/>
                  </a:lnTo>
                  <a:lnTo>
                    <a:pt x="296" y="81"/>
                  </a:lnTo>
                  <a:lnTo>
                    <a:pt x="296" y="81"/>
                  </a:lnTo>
                  <a:lnTo>
                    <a:pt x="305" y="81"/>
                  </a:lnTo>
                  <a:lnTo>
                    <a:pt x="305" y="81"/>
                  </a:lnTo>
                  <a:lnTo>
                    <a:pt x="343" y="81"/>
                  </a:lnTo>
                  <a:lnTo>
                    <a:pt x="343" y="79"/>
                  </a:lnTo>
                  <a:lnTo>
                    <a:pt x="344" y="79"/>
                  </a:lnTo>
                  <a:lnTo>
                    <a:pt x="344" y="77"/>
                  </a:lnTo>
                  <a:lnTo>
                    <a:pt x="357" y="77"/>
                  </a:lnTo>
                  <a:lnTo>
                    <a:pt x="357" y="74"/>
                  </a:lnTo>
                  <a:lnTo>
                    <a:pt x="368" y="74"/>
                  </a:lnTo>
                  <a:lnTo>
                    <a:pt x="368" y="72"/>
                  </a:lnTo>
                  <a:lnTo>
                    <a:pt x="377" y="72"/>
                  </a:lnTo>
                  <a:lnTo>
                    <a:pt x="377" y="72"/>
                  </a:lnTo>
                  <a:lnTo>
                    <a:pt x="379" y="72"/>
                  </a:lnTo>
                  <a:lnTo>
                    <a:pt x="379" y="70"/>
                  </a:lnTo>
                  <a:lnTo>
                    <a:pt x="388" y="70"/>
                  </a:lnTo>
                  <a:lnTo>
                    <a:pt x="388" y="68"/>
                  </a:lnTo>
                  <a:lnTo>
                    <a:pt x="393" y="68"/>
                  </a:lnTo>
                  <a:lnTo>
                    <a:pt x="393" y="65"/>
                  </a:lnTo>
                  <a:lnTo>
                    <a:pt x="397" y="65"/>
                  </a:lnTo>
                  <a:lnTo>
                    <a:pt x="397" y="63"/>
                  </a:lnTo>
                  <a:lnTo>
                    <a:pt x="407" y="63"/>
                  </a:lnTo>
                  <a:lnTo>
                    <a:pt x="407" y="63"/>
                  </a:lnTo>
                  <a:lnTo>
                    <a:pt x="409" y="63"/>
                  </a:lnTo>
                  <a:lnTo>
                    <a:pt x="409" y="61"/>
                  </a:lnTo>
                  <a:lnTo>
                    <a:pt x="415" y="61"/>
                  </a:lnTo>
                  <a:lnTo>
                    <a:pt x="415" y="61"/>
                  </a:lnTo>
                  <a:lnTo>
                    <a:pt x="418" y="61"/>
                  </a:lnTo>
                  <a:lnTo>
                    <a:pt x="418" y="59"/>
                  </a:lnTo>
                  <a:lnTo>
                    <a:pt x="429" y="59"/>
                  </a:lnTo>
                  <a:lnTo>
                    <a:pt x="429" y="56"/>
                  </a:lnTo>
                  <a:lnTo>
                    <a:pt x="451" y="56"/>
                  </a:lnTo>
                  <a:lnTo>
                    <a:pt x="451" y="54"/>
                  </a:lnTo>
                  <a:lnTo>
                    <a:pt x="452" y="54"/>
                  </a:lnTo>
                  <a:lnTo>
                    <a:pt x="452" y="54"/>
                  </a:lnTo>
                  <a:lnTo>
                    <a:pt x="454" y="54"/>
                  </a:lnTo>
                  <a:lnTo>
                    <a:pt x="454" y="52"/>
                  </a:lnTo>
                  <a:lnTo>
                    <a:pt x="456" y="52"/>
                  </a:lnTo>
                  <a:lnTo>
                    <a:pt x="456" y="49"/>
                  </a:lnTo>
                  <a:lnTo>
                    <a:pt x="474" y="49"/>
                  </a:lnTo>
                  <a:lnTo>
                    <a:pt x="474" y="47"/>
                  </a:lnTo>
                  <a:lnTo>
                    <a:pt x="478" y="47"/>
                  </a:lnTo>
                  <a:lnTo>
                    <a:pt x="478" y="45"/>
                  </a:lnTo>
                  <a:lnTo>
                    <a:pt x="479" y="45"/>
                  </a:lnTo>
                  <a:lnTo>
                    <a:pt x="479" y="42"/>
                  </a:lnTo>
                  <a:lnTo>
                    <a:pt x="483" y="42"/>
                  </a:lnTo>
                  <a:lnTo>
                    <a:pt x="483" y="40"/>
                  </a:lnTo>
                  <a:lnTo>
                    <a:pt x="506" y="40"/>
                  </a:lnTo>
                  <a:lnTo>
                    <a:pt x="506" y="38"/>
                  </a:lnTo>
                  <a:lnTo>
                    <a:pt x="510" y="38"/>
                  </a:lnTo>
                  <a:lnTo>
                    <a:pt x="510" y="36"/>
                  </a:lnTo>
                  <a:lnTo>
                    <a:pt x="515" y="36"/>
                  </a:lnTo>
                  <a:lnTo>
                    <a:pt x="515" y="36"/>
                  </a:lnTo>
                  <a:lnTo>
                    <a:pt x="526" y="36"/>
                  </a:lnTo>
                  <a:lnTo>
                    <a:pt x="526" y="33"/>
                  </a:lnTo>
                  <a:lnTo>
                    <a:pt x="541" y="33"/>
                  </a:lnTo>
                  <a:lnTo>
                    <a:pt x="541" y="31"/>
                  </a:lnTo>
                  <a:lnTo>
                    <a:pt x="551" y="31"/>
                  </a:lnTo>
                  <a:lnTo>
                    <a:pt x="551" y="29"/>
                  </a:lnTo>
                  <a:lnTo>
                    <a:pt x="555" y="29"/>
                  </a:lnTo>
                  <a:lnTo>
                    <a:pt x="555" y="26"/>
                  </a:lnTo>
                  <a:lnTo>
                    <a:pt x="566" y="26"/>
                  </a:lnTo>
                  <a:lnTo>
                    <a:pt x="566" y="24"/>
                  </a:lnTo>
                  <a:lnTo>
                    <a:pt x="582" y="24"/>
                  </a:lnTo>
                  <a:lnTo>
                    <a:pt x="582" y="22"/>
                  </a:lnTo>
                  <a:lnTo>
                    <a:pt x="586" y="22"/>
                  </a:lnTo>
                  <a:lnTo>
                    <a:pt x="586" y="22"/>
                  </a:lnTo>
                  <a:lnTo>
                    <a:pt x="605" y="22"/>
                  </a:lnTo>
                  <a:lnTo>
                    <a:pt x="605" y="19"/>
                  </a:lnTo>
                  <a:lnTo>
                    <a:pt x="609" y="19"/>
                  </a:lnTo>
                  <a:lnTo>
                    <a:pt x="609" y="19"/>
                  </a:lnTo>
                  <a:lnTo>
                    <a:pt x="611" y="19"/>
                  </a:lnTo>
                  <a:lnTo>
                    <a:pt x="611" y="19"/>
                  </a:lnTo>
                  <a:lnTo>
                    <a:pt x="618" y="19"/>
                  </a:lnTo>
                  <a:lnTo>
                    <a:pt x="618" y="17"/>
                  </a:lnTo>
                  <a:lnTo>
                    <a:pt x="629" y="17"/>
                  </a:lnTo>
                  <a:lnTo>
                    <a:pt x="629" y="10"/>
                  </a:lnTo>
                  <a:lnTo>
                    <a:pt x="631" y="10"/>
                  </a:lnTo>
                  <a:lnTo>
                    <a:pt x="631" y="7"/>
                  </a:lnTo>
                  <a:lnTo>
                    <a:pt x="632" y="7"/>
                  </a:lnTo>
                  <a:lnTo>
                    <a:pt x="632" y="5"/>
                  </a:lnTo>
                  <a:lnTo>
                    <a:pt x="638" y="5"/>
                  </a:lnTo>
                  <a:lnTo>
                    <a:pt x="638" y="5"/>
                  </a:lnTo>
                  <a:lnTo>
                    <a:pt x="640" y="5"/>
                  </a:lnTo>
                  <a:lnTo>
                    <a:pt x="640" y="3"/>
                  </a:lnTo>
                  <a:lnTo>
                    <a:pt x="641" y="3"/>
                  </a:lnTo>
                  <a:lnTo>
                    <a:pt x="641" y="0"/>
                  </a:lnTo>
                  <a:lnTo>
                    <a:pt x="658" y="0"/>
                  </a:lnTo>
                  <a:lnTo>
                    <a:pt x="658" y="0"/>
                  </a:lnTo>
                </a:path>
              </a:pathLst>
            </a:custGeom>
            <a:noFill/>
            <a:ln w="38100" cap="flat">
              <a:solidFill>
                <a:srgbClr val="4F8EB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 name="Rectangle 73">
              <a:extLst>
                <a:ext uri="{FF2B5EF4-FFF2-40B4-BE49-F238E27FC236}">
                  <a16:creationId xmlns:a16="http://schemas.microsoft.com/office/drawing/2014/main" id="{D7A14115-CB85-E8BC-08AD-21E17BB4E86C}"/>
                </a:ext>
              </a:extLst>
            </p:cNvPr>
            <p:cNvSpPr>
              <a:spLocks noChangeArrowheads="1"/>
            </p:cNvSpPr>
            <p:nvPr/>
          </p:nvSpPr>
          <p:spPr bwMode="auto">
            <a:xfrm>
              <a:off x="7525877" y="2160688"/>
              <a:ext cx="16459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solidFill>
                    <a:srgbClr val="4F8EBC"/>
                  </a:solidFill>
                  <a:latin typeface="Aptos" panose="020B0004020202020204" pitchFamily="34" charset="0"/>
                  <a:cs typeface="Arial" panose="020B0604020202020204" pitchFamily="34" charset="0"/>
                </a:rPr>
                <a:t>Orbital atherectomy</a:t>
              </a:r>
              <a:endParaRPr kumimoji="0" lang="en-US" altLang="en-US" sz="1400" b="1" i="0" u="none" strike="noStrike" cap="none" normalizeH="0" baseline="0" dirty="0">
                <a:ln>
                  <a:noFill/>
                </a:ln>
                <a:solidFill>
                  <a:srgbClr val="4F8EBC"/>
                </a:solidFill>
                <a:effectLst/>
                <a:latin typeface="Aptos" panose="020B0004020202020204" pitchFamily="34" charset="0"/>
                <a:cs typeface="Arial" panose="020B0604020202020204" pitchFamily="34" charset="0"/>
              </a:endParaRPr>
            </a:p>
          </p:txBody>
        </p:sp>
        <p:sp>
          <p:nvSpPr>
            <p:cNvPr id="121" name="Rectangle 73">
              <a:extLst>
                <a:ext uri="{FF2B5EF4-FFF2-40B4-BE49-F238E27FC236}">
                  <a16:creationId xmlns:a16="http://schemas.microsoft.com/office/drawing/2014/main" id="{BD5EBB07-75BC-F5E7-3831-8D6EA1B98D80}"/>
                </a:ext>
              </a:extLst>
            </p:cNvPr>
            <p:cNvSpPr>
              <a:spLocks noChangeArrowheads="1"/>
            </p:cNvSpPr>
            <p:nvPr/>
          </p:nvSpPr>
          <p:spPr bwMode="auto">
            <a:xfrm>
              <a:off x="9476533" y="2258937"/>
              <a:ext cx="49827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solidFill>
                    <a:srgbClr val="4F8EBC"/>
                  </a:solidFill>
                  <a:latin typeface="Aptos" panose="020B0004020202020204" pitchFamily="34" charset="0"/>
                  <a:cs typeface="Arial" panose="020B0604020202020204" pitchFamily="34" charset="0"/>
                </a:rPr>
                <a:t>11.5%</a:t>
              </a:r>
              <a:endParaRPr kumimoji="0" lang="en-US" altLang="en-US" sz="1400" b="1" i="0" u="none" strike="noStrike" cap="none" normalizeH="0" baseline="0" dirty="0">
                <a:ln>
                  <a:noFill/>
                </a:ln>
                <a:solidFill>
                  <a:srgbClr val="4F8EBC"/>
                </a:solidFill>
                <a:effectLst/>
                <a:latin typeface="Aptos" panose="020B0004020202020204" pitchFamily="34" charset="0"/>
                <a:cs typeface="Arial" panose="020B0604020202020204" pitchFamily="34" charset="0"/>
              </a:endParaRPr>
            </a:p>
          </p:txBody>
        </p:sp>
      </p:grpSp>
      <p:grpSp>
        <p:nvGrpSpPr>
          <p:cNvPr id="126" name="Group 125">
            <a:extLst>
              <a:ext uri="{FF2B5EF4-FFF2-40B4-BE49-F238E27FC236}">
                <a16:creationId xmlns:a16="http://schemas.microsoft.com/office/drawing/2014/main" id="{12E44B19-DFB4-7331-1335-106926A42BE3}"/>
              </a:ext>
            </a:extLst>
          </p:cNvPr>
          <p:cNvGrpSpPr/>
          <p:nvPr/>
        </p:nvGrpSpPr>
        <p:grpSpPr>
          <a:xfrm>
            <a:off x="2686167" y="2560674"/>
            <a:ext cx="7298518" cy="1894226"/>
            <a:chOff x="2686167" y="2560674"/>
            <a:chExt cx="7298518" cy="1894226"/>
          </a:xfrm>
        </p:grpSpPr>
        <p:sp>
          <p:nvSpPr>
            <p:cNvPr id="100" name="Freeform 8">
              <a:extLst>
                <a:ext uri="{FF2B5EF4-FFF2-40B4-BE49-F238E27FC236}">
                  <a16:creationId xmlns:a16="http://schemas.microsoft.com/office/drawing/2014/main" id="{6B6C131A-D58E-456A-D46C-C112825938FC}"/>
                </a:ext>
              </a:extLst>
            </p:cNvPr>
            <p:cNvSpPr>
              <a:spLocks/>
            </p:cNvSpPr>
            <p:nvPr/>
          </p:nvSpPr>
          <p:spPr bwMode="auto">
            <a:xfrm>
              <a:off x="2686167" y="2678487"/>
              <a:ext cx="6758648" cy="1776413"/>
            </a:xfrm>
            <a:custGeom>
              <a:avLst/>
              <a:gdLst>
                <a:gd name="T0" fmla="*/ 2 w 658"/>
                <a:gd name="T1" fmla="*/ 162 h 210"/>
                <a:gd name="T2" fmla="*/ 11 w 658"/>
                <a:gd name="T3" fmla="*/ 137 h 210"/>
                <a:gd name="T4" fmla="*/ 18 w 658"/>
                <a:gd name="T5" fmla="*/ 137 h 210"/>
                <a:gd name="T6" fmla="*/ 45 w 658"/>
                <a:gd name="T7" fmla="*/ 133 h 210"/>
                <a:gd name="T8" fmla="*/ 62 w 658"/>
                <a:gd name="T9" fmla="*/ 131 h 210"/>
                <a:gd name="T10" fmla="*/ 67 w 658"/>
                <a:gd name="T11" fmla="*/ 129 h 210"/>
                <a:gd name="T12" fmla="*/ 73 w 658"/>
                <a:gd name="T13" fmla="*/ 129 h 210"/>
                <a:gd name="T14" fmla="*/ 80 w 658"/>
                <a:gd name="T15" fmla="*/ 127 h 210"/>
                <a:gd name="T16" fmla="*/ 94 w 658"/>
                <a:gd name="T17" fmla="*/ 127 h 210"/>
                <a:gd name="T18" fmla="*/ 101 w 658"/>
                <a:gd name="T19" fmla="*/ 125 h 210"/>
                <a:gd name="T20" fmla="*/ 112 w 658"/>
                <a:gd name="T21" fmla="*/ 120 h 210"/>
                <a:gd name="T22" fmla="*/ 145 w 658"/>
                <a:gd name="T23" fmla="*/ 118 h 210"/>
                <a:gd name="T24" fmla="*/ 157 w 658"/>
                <a:gd name="T25" fmla="*/ 114 h 210"/>
                <a:gd name="T26" fmla="*/ 164 w 658"/>
                <a:gd name="T27" fmla="*/ 112 h 210"/>
                <a:gd name="T28" fmla="*/ 175 w 658"/>
                <a:gd name="T29" fmla="*/ 112 h 210"/>
                <a:gd name="T30" fmla="*/ 181 w 658"/>
                <a:gd name="T31" fmla="*/ 112 h 210"/>
                <a:gd name="T32" fmla="*/ 184 w 658"/>
                <a:gd name="T33" fmla="*/ 112 h 210"/>
                <a:gd name="T34" fmla="*/ 188 w 658"/>
                <a:gd name="T35" fmla="*/ 110 h 210"/>
                <a:gd name="T36" fmla="*/ 191 w 658"/>
                <a:gd name="T37" fmla="*/ 107 h 210"/>
                <a:gd name="T38" fmla="*/ 200 w 658"/>
                <a:gd name="T39" fmla="*/ 105 h 210"/>
                <a:gd name="T40" fmla="*/ 208 w 658"/>
                <a:gd name="T41" fmla="*/ 103 h 210"/>
                <a:gd name="T42" fmla="*/ 215 w 658"/>
                <a:gd name="T43" fmla="*/ 99 h 210"/>
                <a:gd name="T44" fmla="*/ 256 w 658"/>
                <a:gd name="T45" fmla="*/ 96 h 210"/>
                <a:gd name="T46" fmla="*/ 274 w 658"/>
                <a:gd name="T47" fmla="*/ 94 h 210"/>
                <a:gd name="T48" fmla="*/ 283 w 658"/>
                <a:gd name="T49" fmla="*/ 90 h 210"/>
                <a:gd name="T50" fmla="*/ 308 w 658"/>
                <a:gd name="T51" fmla="*/ 88 h 210"/>
                <a:gd name="T52" fmla="*/ 330 w 658"/>
                <a:gd name="T53" fmla="*/ 85 h 210"/>
                <a:gd name="T54" fmla="*/ 341 w 658"/>
                <a:gd name="T55" fmla="*/ 83 h 210"/>
                <a:gd name="T56" fmla="*/ 355 w 658"/>
                <a:gd name="T57" fmla="*/ 81 h 210"/>
                <a:gd name="T58" fmla="*/ 379 w 658"/>
                <a:gd name="T59" fmla="*/ 79 h 210"/>
                <a:gd name="T60" fmla="*/ 389 w 658"/>
                <a:gd name="T61" fmla="*/ 74 h 210"/>
                <a:gd name="T62" fmla="*/ 393 w 658"/>
                <a:gd name="T63" fmla="*/ 72 h 210"/>
                <a:gd name="T64" fmla="*/ 402 w 658"/>
                <a:gd name="T65" fmla="*/ 67 h 210"/>
                <a:gd name="T66" fmla="*/ 411 w 658"/>
                <a:gd name="T67" fmla="*/ 65 h 210"/>
                <a:gd name="T68" fmla="*/ 420 w 658"/>
                <a:gd name="T69" fmla="*/ 61 h 210"/>
                <a:gd name="T70" fmla="*/ 424 w 658"/>
                <a:gd name="T71" fmla="*/ 58 h 210"/>
                <a:gd name="T72" fmla="*/ 440 w 658"/>
                <a:gd name="T73" fmla="*/ 56 h 210"/>
                <a:gd name="T74" fmla="*/ 472 w 658"/>
                <a:gd name="T75" fmla="*/ 54 h 210"/>
                <a:gd name="T76" fmla="*/ 478 w 658"/>
                <a:gd name="T77" fmla="*/ 49 h 210"/>
                <a:gd name="T78" fmla="*/ 505 w 658"/>
                <a:gd name="T79" fmla="*/ 44 h 210"/>
                <a:gd name="T80" fmla="*/ 510 w 658"/>
                <a:gd name="T81" fmla="*/ 40 h 210"/>
                <a:gd name="T82" fmla="*/ 517 w 658"/>
                <a:gd name="T83" fmla="*/ 35 h 210"/>
                <a:gd name="T84" fmla="*/ 528 w 658"/>
                <a:gd name="T85" fmla="*/ 26 h 210"/>
                <a:gd name="T86" fmla="*/ 544 w 658"/>
                <a:gd name="T87" fmla="*/ 21 h 210"/>
                <a:gd name="T88" fmla="*/ 559 w 658"/>
                <a:gd name="T89" fmla="*/ 19 h 210"/>
                <a:gd name="T90" fmla="*/ 587 w 658"/>
                <a:gd name="T91" fmla="*/ 14 h 210"/>
                <a:gd name="T92" fmla="*/ 598 w 658"/>
                <a:gd name="T93" fmla="*/ 12 h 210"/>
                <a:gd name="T94" fmla="*/ 614 w 658"/>
                <a:gd name="T95" fmla="*/ 10 h 210"/>
                <a:gd name="T96" fmla="*/ 631 w 658"/>
                <a:gd name="T97" fmla="*/ 5 h 210"/>
                <a:gd name="T98" fmla="*/ 645 w 658"/>
                <a:gd name="T99" fmla="*/ 0 h 210"/>
                <a:gd name="T100" fmla="*/ 652 w 658"/>
                <a:gd name="T101"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8" h="210">
                  <a:moveTo>
                    <a:pt x="0" y="210"/>
                  </a:moveTo>
                  <a:lnTo>
                    <a:pt x="0" y="210"/>
                  </a:lnTo>
                  <a:lnTo>
                    <a:pt x="0" y="162"/>
                  </a:lnTo>
                  <a:lnTo>
                    <a:pt x="2" y="162"/>
                  </a:lnTo>
                  <a:lnTo>
                    <a:pt x="2" y="141"/>
                  </a:lnTo>
                  <a:lnTo>
                    <a:pt x="9" y="141"/>
                  </a:lnTo>
                  <a:lnTo>
                    <a:pt x="9" y="137"/>
                  </a:lnTo>
                  <a:lnTo>
                    <a:pt x="11" y="137"/>
                  </a:lnTo>
                  <a:lnTo>
                    <a:pt x="11" y="137"/>
                  </a:lnTo>
                  <a:lnTo>
                    <a:pt x="15" y="137"/>
                  </a:lnTo>
                  <a:lnTo>
                    <a:pt x="15" y="137"/>
                  </a:lnTo>
                  <a:lnTo>
                    <a:pt x="18" y="137"/>
                  </a:lnTo>
                  <a:lnTo>
                    <a:pt x="18" y="135"/>
                  </a:lnTo>
                  <a:lnTo>
                    <a:pt x="36" y="135"/>
                  </a:lnTo>
                  <a:lnTo>
                    <a:pt x="36" y="133"/>
                  </a:lnTo>
                  <a:lnTo>
                    <a:pt x="45" y="133"/>
                  </a:lnTo>
                  <a:lnTo>
                    <a:pt x="45" y="131"/>
                  </a:lnTo>
                  <a:lnTo>
                    <a:pt x="58" y="131"/>
                  </a:lnTo>
                  <a:lnTo>
                    <a:pt x="58" y="131"/>
                  </a:lnTo>
                  <a:lnTo>
                    <a:pt x="62" y="131"/>
                  </a:lnTo>
                  <a:lnTo>
                    <a:pt x="62" y="131"/>
                  </a:lnTo>
                  <a:lnTo>
                    <a:pt x="64" y="131"/>
                  </a:lnTo>
                  <a:lnTo>
                    <a:pt x="64" y="129"/>
                  </a:lnTo>
                  <a:lnTo>
                    <a:pt x="67" y="129"/>
                  </a:lnTo>
                  <a:lnTo>
                    <a:pt x="67" y="129"/>
                  </a:lnTo>
                  <a:lnTo>
                    <a:pt x="69" y="129"/>
                  </a:lnTo>
                  <a:lnTo>
                    <a:pt x="69" y="129"/>
                  </a:lnTo>
                  <a:lnTo>
                    <a:pt x="73" y="129"/>
                  </a:lnTo>
                  <a:lnTo>
                    <a:pt x="73" y="129"/>
                  </a:lnTo>
                  <a:lnTo>
                    <a:pt x="76" y="129"/>
                  </a:lnTo>
                  <a:lnTo>
                    <a:pt x="76" y="127"/>
                  </a:lnTo>
                  <a:lnTo>
                    <a:pt x="80" y="127"/>
                  </a:lnTo>
                  <a:lnTo>
                    <a:pt x="80" y="127"/>
                  </a:lnTo>
                  <a:lnTo>
                    <a:pt x="92" y="127"/>
                  </a:lnTo>
                  <a:lnTo>
                    <a:pt x="92" y="127"/>
                  </a:lnTo>
                  <a:lnTo>
                    <a:pt x="94" y="127"/>
                  </a:lnTo>
                  <a:lnTo>
                    <a:pt x="94" y="127"/>
                  </a:lnTo>
                  <a:lnTo>
                    <a:pt x="98" y="127"/>
                  </a:lnTo>
                  <a:lnTo>
                    <a:pt x="98" y="125"/>
                  </a:lnTo>
                  <a:lnTo>
                    <a:pt x="101" y="125"/>
                  </a:lnTo>
                  <a:lnTo>
                    <a:pt x="101" y="122"/>
                  </a:lnTo>
                  <a:lnTo>
                    <a:pt x="110" y="122"/>
                  </a:lnTo>
                  <a:lnTo>
                    <a:pt x="110" y="120"/>
                  </a:lnTo>
                  <a:lnTo>
                    <a:pt x="112" y="120"/>
                  </a:lnTo>
                  <a:lnTo>
                    <a:pt x="112" y="120"/>
                  </a:lnTo>
                  <a:lnTo>
                    <a:pt x="114" y="120"/>
                  </a:lnTo>
                  <a:lnTo>
                    <a:pt x="114" y="118"/>
                  </a:lnTo>
                  <a:lnTo>
                    <a:pt x="145" y="118"/>
                  </a:lnTo>
                  <a:lnTo>
                    <a:pt x="145" y="116"/>
                  </a:lnTo>
                  <a:lnTo>
                    <a:pt x="154" y="116"/>
                  </a:lnTo>
                  <a:lnTo>
                    <a:pt x="154" y="114"/>
                  </a:lnTo>
                  <a:lnTo>
                    <a:pt x="157" y="114"/>
                  </a:lnTo>
                  <a:lnTo>
                    <a:pt x="157" y="112"/>
                  </a:lnTo>
                  <a:lnTo>
                    <a:pt x="163" y="112"/>
                  </a:lnTo>
                  <a:lnTo>
                    <a:pt x="163" y="112"/>
                  </a:lnTo>
                  <a:lnTo>
                    <a:pt x="164" y="112"/>
                  </a:lnTo>
                  <a:lnTo>
                    <a:pt x="164" y="112"/>
                  </a:lnTo>
                  <a:lnTo>
                    <a:pt x="170" y="112"/>
                  </a:lnTo>
                  <a:lnTo>
                    <a:pt x="170" y="112"/>
                  </a:lnTo>
                  <a:lnTo>
                    <a:pt x="175" y="112"/>
                  </a:lnTo>
                  <a:lnTo>
                    <a:pt x="175" y="112"/>
                  </a:lnTo>
                  <a:lnTo>
                    <a:pt x="179" y="112"/>
                  </a:lnTo>
                  <a:lnTo>
                    <a:pt x="179" y="112"/>
                  </a:lnTo>
                  <a:lnTo>
                    <a:pt x="181" y="112"/>
                  </a:lnTo>
                  <a:lnTo>
                    <a:pt x="181" y="112"/>
                  </a:lnTo>
                  <a:lnTo>
                    <a:pt x="182" y="112"/>
                  </a:lnTo>
                  <a:lnTo>
                    <a:pt x="182" y="112"/>
                  </a:lnTo>
                  <a:lnTo>
                    <a:pt x="184" y="112"/>
                  </a:lnTo>
                  <a:lnTo>
                    <a:pt x="184" y="112"/>
                  </a:lnTo>
                  <a:lnTo>
                    <a:pt x="186" y="112"/>
                  </a:lnTo>
                  <a:lnTo>
                    <a:pt x="186" y="110"/>
                  </a:lnTo>
                  <a:lnTo>
                    <a:pt x="188" y="110"/>
                  </a:lnTo>
                  <a:lnTo>
                    <a:pt x="188" y="107"/>
                  </a:lnTo>
                  <a:lnTo>
                    <a:pt x="190" y="107"/>
                  </a:lnTo>
                  <a:lnTo>
                    <a:pt x="190" y="107"/>
                  </a:lnTo>
                  <a:lnTo>
                    <a:pt x="191" y="107"/>
                  </a:lnTo>
                  <a:lnTo>
                    <a:pt x="191" y="107"/>
                  </a:lnTo>
                  <a:lnTo>
                    <a:pt x="199" y="107"/>
                  </a:lnTo>
                  <a:lnTo>
                    <a:pt x="199" y="105"/>
                  </a:lnTo>
                  <a:lnTo>
                    <a:pt x="200" y="105"/>
                  </a:lnTo>
                  <a:lnTo>
                    <a:pt x="200" y="103"/>
                  </a:lnTo>
                  <a:lnTo>
                    <a:pt x="202" y="103"/>
                  </a:lnTo>
                  <a:lnTo>
                    <a:pt x="202" y="103"/>
                  </a:lnTo>
                  <a:lnTo>
                    <a:pt x="208" y="103"/>
                  </a:lnTo>
                  <a:lnTo>
                    <a:pt x="208" y="101"/>
                  </a:lnTo>
                  <a:lnTo>
                    <a:pt x="211" y="101"/>
                  </a:lnTo>
                  <a:lnTo>
                    <a:pt x="211" y="99"/>
                  </a:lnTo>
                  <a:lnTo>
                    <a:pt x="215" y="99"/>
                  </a:lnTo>
                  <a:lnTo>
                    <a:pt x="215" y="99"/>
                  </a:lnTo>
                  <a:lnTo>
                    <a:pt x="238" y="99"/>
                  </a:lnTo>
                  <a:lnTo>
                    <a:pt x="238" y="96"/>
                  </a:lnTo>
                  <a:lnTo>
                    <a:pt x="256" y="96"/>
                  </a:lnTo>
                  <a:lnTo>
                    <a:pt x="256" y="96"/>
                  </a:lnTo>
                  <a:lnTo>
                    <a:pt x="258" y="96"/>
                  </a:lnTo>
                  <a:lnTo>
                    <a:pt x="258" y="94"/>
                  </a:lnTo>
                  <a:lnTo>
                    <a:pt x="274" y="94"/>
                  </a:lnTo>
                  <a:lnTo>
                    <a:pt x="274" y="92"/>
                  </a:lnTo>
                  <a:lnTo>
                    <a:pt x="276" y="92"/>
                  </a:lnTo>
                  <a:lnTo>
                    <a:pt x="276" y="90"/>
                  </a:lnTo>
                  <a:lnTo>
                    <a:pt x="283" y="90"/>
                  </a:lnTo>
                  <a:lnTo>
                    <a:pt x="283" y="88"/>
                  </a:lnTo>
                  <a:lnTo>
                    <a:pt x="305" y="88"/>
                  </a:lnTo>
                  <a:lnTo>
                    <a:pt x="305" y="88"/>
                  </a:lnTo>
                  <a:lnTo>
                    <a:pt x="308" y="88"/>
                  </a:lnTo>
                  <a:lnTo>
                    <a:pt x="308" y="88"/>
                  </a:lnTo>
                  <a:lnTo>
                    <a:pt x="325" y="88"/>
                  </a:lnTo>
                  <a:lnTo>
                    <a:pt x="325" y="85"/>
                  </a:lnTo>
                  <a:lnTo>
                    <a:pt x="330" y="85"/>
                  </a:lnTo>
                  <a:lnTo>
                    <a:pt x="330" y="83"/>
                  </a:lnTo>
                  <a:lnTo>
                    <a:pt x="332" y="83"/>
                  </a:lnTo>
                  <a:lnTo>
                    <a:pt x="332" y="83"/>
                  </a:lnTo>
                  <a:lnTo>
                    <a:pt x="341" y="83"/>
                  </a:lnTo>
                  <a:lnTo>
                    <a:pt x="341" y="81"/>
                  </a:lnTo>
                  <a:lnTo>
                    <a:pt x="350" y="81"/>
                  </a:lnTo>
                  <a:lnTo>
                    <a:pt x="350" y="81"/>
                  </a:lnTo>
                  <a:lnTo>
                    <a:pt x="355" y="81"/>
                  </a:lnTo>
                  <a:lnTo>
                    <a:pt x="355" y="79"/>
                  </a:lnTo>
                  <a:lnTo>
                    <a:pt x="370" y="79"/>
                  </a:lnTo>
                  <a:lnTo>
                    <a:pt x="370" y="79"/>
                  </a:lnTo>
                  <a:lnTo>
                    <a:pt x="379" y="79"/>
                  </a:lnTo>
                  <a:lnTo>
                    <a:pt x="379" y="74"/>
                  </a:lnTo>
                  <a:lnTo>
                    <a:pt x="388" y="74"/>
                  </a:lnTo>
                  <a:lnTo>
                    <a:pt x="388" y="74"/>
                  </a:lnTo>
                  <a:lnTo>
                    <a:pt x="389" y="74"/>
                  </a:lnTo>
                  <a:lnTo>
                    <a:pt x="389" y="74"/>
                  </a:lnTo>
                  <a:lnTo>
                    <a:pt x="391" y="74"/>
                  </a:lnTo>
                  <a:lnTo>
                    <a:pt x="391" y="72"/>
                  </a:lnTo>
                  <a:lnTo>
                    <a:pt x="393" y="72"/>
                  </a:lnTo>
                  <a:lnTo>
                    <a:pt x="393" y="70"/>
                  </a:lnTo>
                  <a:lnTo>
                    <a:pt x="395" y="70"/>
                  </a:lnTo>
                  <a:lnTo>
                    <a:pt x="395" y="67"/>
                  </a:lnTo>
                  <a:lnTo>
                    <a:pt x="402" y="67"/>
                  </a:lnTo>
                  <a:lnTo>
                    <a:pt x="402" y="65"/>
                  </a:lnTo>
                  <a:lnTo>
                    <a:pt x="406" y="65"/>
                  </a:lnTo>
                  <a:lnTo>
                    <a:pt x="406" y="65"/>
                  </a:lnTo>
                  <a:lnTo>
                    <a:pt x="411" y="65"/>
                  </a:lnTo>
                  <a:lnTo>
                    <a:pt x="411" y="65"/>
                  </a:lnTo>
                  <a:lnTo>
                    <a:pt x="416" y="65"/>
                  </a:lnTo>
                  <a:lnTo>
                    <a:pt x="416" y="61"/>
                  </a:lnTo>
                  <a:lnTo>
                    <a:pt x="420" y="61"/>
                  </a:lnTo>
                  <a:lnTo>
                    <a:pt x="420" y="58"/>
                  </a:lnTo>
                  <a:lnTo>
                    <a:pt x="422" y="58"/>
                  </a:lnTo>
                  <a:lnTo>
                    <a:pt x="422" y="58"/>
                  </a:lnTo>
                  <a:lnTo>
                    <a:pt x="424" y="58"/>
                  </a:lnTo>
                  <a:lnTo>
                    <a:pt x="424" y="58"/>
                  </a:lnTo>
                  <a:lnTo>
                    <a:pt x="429" y="58"/>
                  </a:lnTo>
                  <a:lnTo>
                    <a:pt x="429" y="56"/>
                  </a:lnTo>
                  <a:lnTo>
                    <a:pt x="440" y="56"/>
                  </a:lnTo>
                  <a:lnTo>
                    <a:pt x="440" y="56"/>
                  </a:lnTo>
                  <a:lnTo>
                    <a:pt x="442" y="56"/>
                  </a:lnTo>
                  <a:lnTo>
                    <a:pt x="442" y="54"/>
                  </a:lnTo>
                  <a:lnTo>
                    <a:pt x="472" y="54"/>
                  </a:lnTo>
                  <a:lnTo>
                    <a:pt x="472" y="54"/>
                  </a:lnTo>
                  <a:lnTo>
                    <a:pt x="476" y="54"/>
                  </a:lnTo>
                  <a:lnTo>
                    <a:pt x="476" y="49"/>
                  </a:lnTo>
                  <a:lnTo>
                    <a:pt x="478" y="49"/>
                  </a:lnTo>
                  <a:lnTo>
                    <a:pt x="478" y="47"/>
                  </a:lnTo>
                  <a:lnTo>
                    <a:pt x="492" y="47"/>
                  </a:lnTo>
                  <a:lnTo>
                    <a:pt x="492" y="44"/>
                  </a:lnTo>
                  <a:lnTo>
                    <a:pt x="505" y="44"/>
                  </a:lnTo>
                  <a:lnTo>
                    <a:pt x="505" y="42"/>
                  </a:lnTo>
                  <a:lnTo>
                    <a:pt x="508" y="42"/>
                  </a:lnTo>
                  <a:lnTo>
                    <a:pt x="508" y="40"/>
                  </a:lnTo>
                  <a:lnTo>
                    <a:pt x="510" y="40"/>
                  </a:lnTo>
                  <a:lnTo>
                    <a:pt x="510" y="38"/>
                  </a:lnTo>
                  <a:lnTo>
                    <a:pt x="514" y="38"/>
                  </a:lnTo>
                  <a:lnTo>
                    <a:pt x="514" y="35"/>
                  </a:lnTo>
                  <a:lnTo>
                    <a:pt x="517" y="35"/>
                  </a:lnTo>
                  <a:lnTo>
                    <a:pt x="517" y="31"/>
                  </a:lnTo>
                  <a:lnTo>
                    <a:pt x="523" y="31"/>
                  </a:lnTo>
                  <a:lnTo>
                    <a:pt x="523" y="26"/>
                  </a:lnTo>
                  <a:lnTo>
                    <a:pt x="528" y="26"/>
                  </a:lnTo>
                  <a:lnTo>
                    <a:pt x="528" y="24"/>
                  </a:lnTo>
                  <a:lnTo>
                    <a:pt x="533" y="24"/>
                  </a:lnTo>
                  <a:lnTo>
                    <a:pt x="533" y="21"/>
                  </a:lnTo>
                  <a:lnTo>
                    <a:pt x="544" y="21"/>
                  </a:lnTo>
                  <a:lnTo>
                    <a:pt x="544" y="19"/>
                  </a:lnTo>
                  <a:lnTo>
                    <a:pt x="553" y="19"/>
                  </a:lnTo>
                  <a:lnTo>
                    <a:pt x="553" y="19"/>
                  </a:lnTo>
                  <a:lnTo>
                    <a:pt x="559" y="19"/>
                  </a:lnTo>
                  <a:lnTo>
                    <a:pt x="559" y="17"/>
                  </a:lnTo>
                  <a:lnTo>
                    <a:pt x="568" y="17"/>
                  </a:lnTo>
                  <a:lnTo>
                    <a:pt x="568" y="14"/>
                  </a:lnTo>
                  <a:lnTo>
                    <a:pt x="587" y="14"/>
                  </a:lnTo>
                  <a:lnTo>
                    <a:pt x="587" y="12"/>
                  </a:lnTo>
                  <a:lnTo>
                    <a:pt x="596" y="12"/>
                  </a:lnTo>
                  <a:lnTo>
                    <a:pt x="596" y="12"/>
                  </a:lnTo>
                  <a:lnTo>
                    <a:pt x="598" y="12"/>
                  </a:lnTo>
                  <a:lnTo>
                    <a:pt x="598" y="10"/>
                  </a:lnTo>
                  <a:lnTo>
                    <a:pt x="613" y="10"/>
                  </a:lnTo>
                  <a:lnTo>
                    <a:pt x="613" y="10"/>
                  </a:lnTo>
                  <a:lnTo>
                    <a:pt x="614" y="10"/>
                  </a:lnTo>
                  <a:lnTo>
                    <a:pt x="614" y="7"/>
                  </a:lnTo>
                  <a:lnTo>
                    <a:pt x="618" y="7"/>
                  </a:lnTo>
                  <a:lnTo>
                    <a:pt x="618" y="5"/>
                  </a:lnTo>
                  <a:lnTo>
                    <a:pt x="631" y="5"/>
                  </a:lnTo>
                  <a:lnTo>
                    <a:pt x="631" y="2"/>
                  </a:lnTo>
                  <a:lnTo>
                    <a:pt x="643" y="2"/>
                  </a:lnTo>
                  <a:lnTo>
                    <a:pt x="643" y="0"/>
                  </a:lnTo>
                  <a:lnTo>
                    <a:pt x="645" y="0"/>
                  </a:lnTo>
                  <a:lnTo>
                    <a:pt x="645" y="0"/>
                  </a:lnTo>
                  <a:lnTo>
                    <a:pt x="650" y="0"/>
                  </a:lnTo>
                  <a:lnTo>
                    <a:pt x="650" y="0"/>
                  </a:lnTo>
                  <a:lnTo>
                    <a:pt x="652" y="0"/>
                  </a:lnTo>
                  <a:lnTo>
                    <a:pt x="652" y="0"/>
                  </a:lnTo>
                  <a:lnTo>
                    <a:pt x="658" y="0"/>
                  </a:lnTo>
                  <a:lnTo>
                    <a:pt x="658" y="0"/>
                  </a:lnTo>
                </a:path>
              </a:pathLst>
            </a:custGeom>
            <a:noFill/>
            <a:ln w="3810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 name="Rectangle 73">
              <a:extLst>
                <a:ext uri="{FF2B5EF4-FFF2-40B4-BE49-F238E27FC236}">
                  <a16:creationId xmlns:a16="http://schemas.microsoft.com/office/drawing/2014/main" id="{0078AABC-C77A-A744-578D-46A373205C15}"/>
                </a:ext>
              </a:extLst>
            </p:cNvPr>
            <p:cNvSpPr>
              <a:spLocks noChangeArrowheads="1"/>
            </p:cNvSpPr>
            <p:nvPr/>
          </p:nvSpPr>
          <p:spPr bwMode="auto">
            <a:xfrm>
              <a:off x="7525877" y="3276143"/>
              <a:ext cx="21549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accent2"/>
                  </a:solidFill>
                  <a:effectLst/>
                  <a:latin typeface="Aptos" panose="020B0004020202020204" pitchFamily="34" charset="0"/>
                  <a:cs typeface="Arial" panose="020B0604020202020204" pitchFamily="34" charset="0"/>
                </a:rPr>
                <a:t>Balloon angioplasty alone</a:t>
              </a:r>
            </a:p>
          </p:txBody>
        </p:sp>
        <p:sp>
          <p:nvSpPr>
            <p:cNvPr id="122" name="Rectangle 73">
              <a:extLst>
                <a:ext uri="{FF2B5EF4-FFF2-40B4-BE49-F238E27FC236}">
                  <a16:creationId xmlns:a16="http://schemas.microsoft.com/office/drawing/2014/main" id="{3151954C-6701-68DC-6BB7-3AB6BF0C6122}"/>
                </a:ext>
              </a:extLst>
            </p:cNvPr>
            <p:cNvSpPr>
              <a:spLocks noChangeArrowheads="1"/>
            </p:cNvSpPr>
            <p:nvPr/>
          </p:nvSpPr>
          <p:spPr bwMode="auto">
            <a:xfrm>
              <a:off x="9476533" y="2560674"/>
              <a:ext cx="5081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solidFill>
                    <a:schemeClr val="accent2"/>
                  </a:solidFill>
                  <a:latin typeface="Aptos" panose="020B0004020202020204" pitchFamily="34" charset="0"/>
                  <a:cs typeface="Arial" panose="020B0604020202020204" pitchFamily="34" charset="0"/>
                </a:rPr>
                <a:t>10.0%</a:t>
              </a:r>
              <a:endParaRPr kumimoji="0" lang="en-US" altLang="en-US" sz="1400" b="1" i="0" u="none" strike="noStrike" cap="none" normalizeH="0" baseline="0" dirty="0">
                <a:ln>
                  <a:noFill/>
                </a:ln>
                <a:solidFill>
                  <a:schemeClr val="accent2"/>
                </a:solidFill>
                <a:effectLst/>
                <a:latin typeface="Aptos" panose="020B0004020202020204" pitchFamily="34" charset="0"/>
                <a:cs typeface="Arial" panose="020B0604020202020204" pitchFamily="34" charset="0"/>
              </a:endParaRPr>
            </a:p>
          </p:txBody>
        </p:sp>
      </p:grpSp>
      <p:sp>
        <p:nvSpPr>
          <p:cNvPr id="123" name="Rectangle 33">
            <a:extLst>
              <a:ext uri="{FF2B5EF4-FFF2-40B4-BE49-F238E27FC236}">
                <a16:creationId xmlns:a16="http://schemas.microsoft.com/office/drawing/2014/main" id="{E5DC87F2-5C90-7154-225D-4FC30F6F0080}"/>
              </a:ext>
            </a:extLst>
          </p:cNvPr>
          <p:cNvSpPr>
            <a:spLocks noChangeArrowheads="1"/>
          </p:cNvSpPr>
          <p:nvPr/>
        </p:nvSpPr>
        <p:spPr bwMode="auto">
          <a:xfrm rot="16200000">
            <a:off x="428677" y="2603722"/>
            <a:ext cx="2821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a:solidFill>
                  <a:srgbClr val="000000"/>
                </a:solidFill>
                <a:latin typeface="Aptos" panose="020B0004020202020204" pitchFamily="34" charset="0"/>
                <a:cs typeface="Arial" panose="020B0604020202020204" pitchFamily="34" charset="0"/>
              </a:rPr>
              <a:t>Target Vessel Failure (%)</a:t>
            </a:r>
            <a:endParaRPr kumimoji="0" lang="en-US" altLang="en-US" b="1" i="0" u="none" strike="noStrike" cap="none" normalizeH="0" baseline="0" dirty="0">
              <a:ln>
                <a:noFill/>
              </a:ln>
              <a:solidFill>
                <a:schemeClr val="tx1"/>
              </a:solidFill>
              <a:effectLst/>
              <a:latin typeface="Aptos" panose="020B0004020202020204" pitchFamily="34" charset="0"/>
              <a:cs typeface="Arial" panose="020B0604020202020204" pitchFamily="34" charset="0"/>
            </a:endParaRPr>
          </a:p>
        </p:txBody>
      </p:sp>
      <p:sp>
        <p:nvSpPr>
          <p:cNvPr id="124" name="Rectangle 75">
            <a:extLst>
              <a:ext uri="{FF2B5EF4-FFF2-40B4-BE49-F238E27FC236}">
                <a16:creationId xmlns:a16="http://schemas.microsoft.com/office/drawing/2014/main" id="{1380BEEB-34E8-8C15-CFBF-E82B6202224F}"/>
              </a:ext>
            </a:extLst>
          </p:cNvPr>
          <p:cNvSpPr>
            <a:spLocks noChangeArrowheads="1"/>
          </p:cNvSpPr>
          <p:nvPr/>
        </p:nvSpPr>
        <p:spPr bwMode="auto">
          <a:xfrm>
            <a:off x="3050478" y="1858828"/>
            <a:ext cx="414857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solidFill>
                  <a:srgbClr val="000000"/>
                </a:solidFill>
                <a:effectLst/>
                <a:latin typeface="Aptos" panose="020B0004020202020204" pitchFamily="34" charset="0"/>
              </a:rPr>
              <a:t>Hazard ratio: 1.16, 96% CI (0.87, 1.54)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C00000"/>
                </a:solidFill>
                <a:effectLst/>
                <a:latin typeface="Aptos" panose="020B0004020202020204" pitchFamily="34" charset="0"/>
              </a:rPr>
              <a:t>p=0.28</a:t>
            </a:r>
          </a:p>
        </p:txBody>
      </p:sp>
      <p:sp>
        <p:nvSpPr>
          <p:cNvPr id="4" name="Line 23">
            <a:extLst>
              <a:ext uri="{FF2B5EF4-FFF2-40B4-BE49-F238E27FC236}">
                <a16:creationId xmlns:a16="http://schemas.microsoft.com/office/drawing/2014/main" id="{B52AC855-0580-2F48-4141-479A7C7AEFB5}"/>
              </a:ext>
            </a:extLst>
          </p:cNvPr>
          <p:cNvSpPr>
            <a:spLocks noChangeShapeType="1"/>
          </p:cNvSpPr>
          <p:nvPr/>
        </p:nvSpPr>
        <p:spPr bwMode="auto">
          <a:xfrm flipV="1">
            <a:off x="4365219" y="4640407"/>
            <a:ext cx="0" cy="34925"/>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Line 23">
            <a:extLst>
              <a:ext uri="{FF2B5EF4-FFF2-40B4-BE49-F238E27FC236}">
                <a16:creationId xmlns:a16="http://schemas.microsoft.com/office/drawing/2014/main" id="{C9A5FD00-65F5-F94A-B1FE-855DAEDA12C6}"/>
              </a:ext>
            </a:extLst>
          </p:cNvPr>
          <p:cNvSpPr>
            <a:spLocks noChangeShapeType="1"/>
          </p:cNvSpPr>
          <p:nvPr/>
        </p:nvSpPr>
        <p:spPr bwMode="auto">
          <a:xfrm flipV="1">
            <a:off x="6020418" y="4641736"/>
            <a:ext cx="0" cy="34925"/>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Line 23">
            <a:extLst>
              <a:ext uri="{FF2B5EF4-FFF2-40B4-BE49-F238E27FC236}">
                <a16:creationId xmlns:a16="http://schemas.microsoft.com/office/drawing/2014/main" id="{E3FF666C-7F17-E5E9-2544-AD4FEFA1899C}"/>
              </a:ext>
            </a:extLst>
          </p:cNvPr>
          <p:cNvSpPr>
            <a:spLocks noChangeShapeType="1"/>
          </p:cNvSpPr>
          <p:nvPr/>
        </p:nvSpPr>
        <p:spPr bwMode="auto">
          <a:xfrm flipV="1">
            <a:off x="7683568" y="4643066"/>
            <a:ext cx="0" cy="34925"/>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23">
            <a:extLst>
              <a:ext uri="{FF2B5EF4-FFF2-40B4-BE49-F238E27FC236}">
                <a16:creationId xmlns:a16="http://schemas.microsoft.com/office/drawing/2014/main" id="{1D95E1A4-E3B9-FEA9-3C80-F43BF391DDC2}"/>
              </a:ext>
            </a:extLst>
          </p:cNvPr>
          <p:cNvSpPr>
            <a:spLocks noChangeShapeType="1"/>
          </p:cNvSpPr>
          <p:nvPr/>
        </p:nvSpPr>
        <p:spPr bwMode="auto">
          <a:xfrm flipV="1">
            <a:off x="9345384" y="4651014"/>
            <a:ext cx="0" cy="34925"/>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148699201"/>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strips(upRight)">
                                      <p:cBhvr>
                                        <p:cTn id="7" dur="500"/>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125"/>
                                        </p:tgtEl>
                                        <p:attrNameLst>
                                          <p:attrName>style.visibility</p:attrName>
                                        </p:attrNameLst>
                                      </p:cBhvr>
                                      <p:to>
                                        <p:strVal val="visible"/>
                                      </p:to>
                                    </p:set>
                                    <p:animEffect transition="in" filter="strips(upRight)">
                                      <p:cBhvr>
                                        <p:cTn id="12" dur="500"/>
                                        <p:tgtEl>
                                          <p:spTgt spid="125"/>
                                        </p:tgtEl>
                                      </p:cBhvr>
                                    </p:animEffect>
                                  </p:childTnLst>
                                </p:cTn>
                              </p:par>
                            </p:childTnLst>
                          </p:cTn>
                        </p:par>
                        <p:par>
                          <p:cTn id="13" fill="hold">
                            <p:stCondLst>
                              <p:cond delay="500"/>
                            </p:stCondLst>
                            <p:childTnLst>
                              <p:par>
                                <p:cTn id="14" presetID="9" presetClass="entr" presetSubtype="0" fill="hold" grpId="0" nodeType="afterEffect">
                                  <p:stCondLst>
                                    <p:cond delay="500"/>
                                  </p:stCondLst>
                                  <p:childTnLst>
                                    <p:set>
                                      <p:cBhvr>
                                        <p:cTn id="15" dur="1" fill="hold">
                                          <p:stCondLst>
                                            <p:cond delay="0"/>
                                          </p:stCondLst>
                                        </p:cTn>
                                        <p:tgtEl>
                                          <p:spTgt spid="124"/>
                                        </p:tgtEl>
                                        <p:attrNameLst>
                                          <p:attrName>style.visibility</p:attrName>
                                        </p:attrNameLst>
                                      </p:cBhvr>
                                      <p:to>
                                        <p:strVal val="visible"/>
                                      </p:to>
                                    </p:set>
                                    <p:animEffect transition="in" filter="dissolve">
                                      <p:cBhvr>
                                        <p:cTn id="16"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570CE-A4F9-A6E5-5091-F3707A6057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7BD3EE-5E1D-D40D-25FE-28839B34893E}"/>
              </a:ext>
            </a:extLst>
          </p:cNvPr>
          <p:cNvSpPr>
            <a:spLocks noGrp="1"/>
          </p:cNvSpPr>
          <p:nvPr>
            <p:ph type="title"/>
          </p:nvPr>
        </p:nvSpPr>
        <p:spPr>
          <a:xfrm>
            <a:off x="879346" y="66366"/>
            <a:ext cx="10358967" cy="755651"/>
          </a:xfrm>
        </p:spPr>
        <p:txBody>
          <a:bodyPr>
            <a:normAutofit/>
          </a:bodyPr>
          <a:lstStyle/>
          <a:p>
            <a:pPr algn="ctr"/>
            <a:r>
              <a:rPr lang="en-US" sz="3400" dirty="0">
                <a:latin typeface="Aptos" panose="020B0004020202020204" pitchFamily="34" charset="0"/>
              </a:rPr>
              <a:t>30-Day Clinical Outcomes</a:t>
            </a:r>
            <a:endParaRPr lang="en-US" sz="3400" dirty="0">
              <a:latin typeface="Aptos" panose="020B00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1734489C-85D5-4BA8-077F-FB78C10B39EB}"/>
              </a:ext>
            </a:extLst>
          </p:cNvPr>
          <p:cNvGraphicFramePr>
            <a:graphicFrameLocks noGrp="1"/>
          </p:cNvGraphicFramePr>
          <p:nvPr>
            <p:extLst>
              <p:ext uri="{D42A27DB-BD31-4B8C-83A1-F6EECF244321}">
                <p14:modId xmlns:p14="http://schemas.microsoft.com/office/powerpoint/2010/main" val="4081194757"/>
              </p:ext>
            </p:extLst>
          </p:nvPr>
        </p:nvGraphicFramePr>
        <p:xfrm>
          <a:off x="987041" y="697558"/>
          <a:ext cx="7807553" cy="5332540"/>
        </p:xfrm>
        <a:graphic>
          <a:graphicData uri="http://schemas.openxmlformats.org/drawingml/2006/table">
            <a:tbl>
              <a:tblPr>
                <a:tableStyleId>{5C22544A-7EE6-4342-B048-85BDC9FD1C3A}</a:tableStyleId>
              </a:tblPr>
              <a:tblGrid>
                <a:gridCol w="2881215">
                  <a:extLst>
                    <a:ext uri="{9D8B030D-6E8A-4147-A177-3AD203B41FA5}">
                      <a16:colId xmlns:a16="http://schemas.microsoft.com/office/drawing/2014/main" val="40235516"/>
                    </a:ext>
                  </a:extLst>
                </a:gridCol>
                <a:gridCol w="1827571">
                  <a:extLst>
                    <a:ext uri="{9D8B030D-6E8A-4147-A177-3AD203B41FA5}">
                      <a16:colId xmlns:a16="http://schemas.microsoft.com/office/drawing/2014/main" val="809071587"/>
                    </a:ext>
                  </a:extLst>
                </a:gridCol>
                <a:gridCol w="1936521">
                  <a:extLst>
                    <a:ext uri="{9D8B030D-6E8A-4147-A177-3AD203B41FA5}">
                      <a16:colId xmlns:a16="http://schemas.microsoft.com/office/drawing/2014/main" val="3838691769"/>
                    </a:ext>
                  </a:extLst>
                </a:gridCol>
                <a:gridCol w="1162246">
                  <a:extLst>
                    <a:ext uri="{9D8B030D-6E8A-4147-A177-3AD203B41FA5}">
                      <a16:colId xmlns:a16="http://schemas.microsoft.com/office/drawing/2014/main" val="3048590340"/>
                    </a:ext>
                  </a:extLst>
                </a:gridCol>
              </a:tblGrid>
              <a:tr h="487575">
                <a:tc>
                  <a:txBody>
                    <a:bodyPr/>
                    <a:lstStyle/>
                    <a:p>
                      <a:pPr marL="0" marR="0" algn="ctr">
                        <a:spcBef>
                          <a:spcPts val="300"/>
                        </a:spcBef>
                        <a:spcAft>
                          <a:spcPts val="300"/>
                        </a:spcAft>
                      </a:pPr>
                      <a:r>
                        <a:rPr lang="en-US" sz="2000" b="0" kern="100" dirty="0">
                          <a:solidFill>
                            <a:schemeClr val="tx1"/>
                          </a:solidFill>
                          <a:effectLst/>
                          <a:latin typeface="Aptos" panose="020B0004020202020204" pitchFamily="34" charset="0"/>
                          <a:cs typeface="Arial" panose="020B0604020202020204" pitchFamily="34" charset="0"/>
                        </a:rPr>
                        <a:t> </a:t>
                      </a:r>
                      <a:endParaRPr lang="en-US" sz="2000" b="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EBC"/>
                    </a:solidFill>
                  </a:tcPr>
                </a:tc>
                <a:tc>
                  <a:txBody>
                    <a:bodyPr/>
                    <a:lstStyle/>
                    <a:p>
                      <a:pPr marL="0" marR="0" algn="ctr">
                        <a:lnSpc>
                          <a:spcPct val="90000"/>
                        </a:lnSpc>
                        <a:spcBef>
                          <a:spcPts val="400"/>
                        </a:spcBef>
                        <a:spcAft>
                          <a:spcPts val="0"/>
                        </a:spcAft>
                      </a:pPr>
                      <a:r>
                        <a:rPr lang="en-US" sz="1800" b="0" dirty="0">
                          <a:solidFill>
                            <a:schemeClr val="tx1"/>
                          </a:solidFill>
                          <a:effectLst/>
                          <a:latin typeface="Aptos" panose="020B0004020202020204" pitchFamily="34" charset="0"/>
                          <a:cs typeface="Arial" panose="020B0604020202020204" pitchFamily="34" charset="0"/>
                        </a:rPr>
                        <a:t>Orbital Atherectomy </a:t>
                      </a:r>
                      <a:r>
                        <a:rPr lang="en-US" sz="1800" b="0" i="0" dirty="0">
                          <a:solidFill>
                            <a:schemeClr val="tx1"/>
                          </a:solidFill>
                          <a:effectLst/>
                          <a:latin typeface="Aptos" panose="020B0004020202020204" pitchFamily="34" charset="0"/>
                          <a:ea typeface="Calibri" panose="020F0502020204030204" pitchFamily="34" charset="0"/>
                          <a:cs typeface="Arial" panose="020B0604020202020204" pitchFamily="34" charset="0"/>
                        </a:rPr>
                        <a:t>(n=1008)</a:t>
                      </a:r>
                    </a:p>
                  </a:txBody>
                  <a:tcPr marL="25911" marR="25911" marT="18288" marB="0" anchor="ct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EBC"/>
                    </a:solidFill>
                  </a:tcPr>
                </a:tc>
                <a:tc>
                  <a:txBody>
                    <a:bodyPr/>
                    <a:lstStyle/>
                    <a:p>
                      <a:pPr marL="0" marR="0" algn="ctr">
                        <a:lnSpc>
                          <a:spcPct val="90000"/>
                        </a:lnSpc>
                        <a:spcBef>
                          <a:spcPts val="400"/>
                        </a:spcBef>
                        <a:spcAft>
                          <a:spcPts val="0"/>
                        </a:spcAft>
                      </a:pPr>
                      <a:r>
                        <a:rPr lang="en-US" sz="1800" b="0" dirty="0">
                          <a:solidFill>
                            <a:schemeClr val="tx1"/>
                          </a:solidFill>
                          <a:effectLst/>
                          <a:latin typeface="Aptos" panose="020B0004020202020204" pitchFamily="34" charset="0"/>
                          <a:cs typeface="Arial" panose="020B0604020202020204" pitchFamily="34" charset="0"/>
                        </a:rPr>
                        <a:t>Balloon Angioplasty </a:t>
                      </a:r>
                      <a:r>
                        <a:rPr lang="en-US" sz="1800" b="0" i="0" dirty="0">
                          <a:solidFill>
                            <a:schemeClr val="tx1"/>
                          </a:solidFill>
                          <a:effectLst/>
                          <a:latin typeface="Aptos" panose="020B0004020202020204" pitchFamily="34" charset="0"/>
                          <a:ea typeface="Calibri" panose="020F0502020204030204" pitchFamily="34" charset="0"/>
                          <a:cs typeface="Arial" panose="020B0604020202020204" pitchFamily="34" charset="0"/>
                        </a:rPr>
                        <a:t>(n=997)</a:t>
                      </a:r>
                    </a:p>
                  </a:txBody>
                  <a:tcPr marL="25911" marR="25911" marT="18288" marB="0" anchor="ct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EBC"/>
                    </a:solidFill>
                  </a:tcPr>
                </a:tc>
                <a:tc>
                  <a:txBody>
                    <a:bodyPr/>
                    <a:lstStyle/>
                    <a:p>
                      <a:pPr marL="0" marR="0" algn="ctr">
                        <a:spcBef>
                          <a:spcPts val="300"/>
                        </a:spcBef>
                        <a:spcAft>
                          <a:spcPts val="300"/>
                        </a:spcAft>
                      </a:pPr>
                      <a:r>
                        <a:rPr lang="en-US" sz="2000" b="0" i="1" kern="100" dirty="0">
                          <a:solidFill>
                            <a:schemeClr val="tx1"/>
                          </a:solidFill>
                          <a:effectLst/>
                          <a:latin typeface="Aptos" panose="020B0004020202020204" pitchFamily="34" charset="0"/>
                          <a:cs typeface="Arial" panose="020B0604020202020204" pitchFamily="34" charset="0"/>
                        </a:rPr>
                        <a:t>p</a:t>
                      </a:r>
                      <a:endParaRPr lang="en-US" sz="2000" b="0" kern="10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EBC"/>
                    </a:solidFill>
                  </a:tcPr>
                </a:tc>
                <a:extLst>
                  <a:ext uri="{0D108BD9-81ED-4DB2-BD59-A6C34878D82A}">
                    <a16:rowId xmlns:a16="http://schemas.microsoft.com/office/drawing/2014/main" val="1226878944"/>
                  </a:ext>
                </a:extLst>
              </a:tr>
              <a:tr h="303686">
                <a:tc>
                  <a:txBody>
                    <a:bodyPr/>
                    <a:lstStyle/>
                    <a:p>
                      <a:pPr marL="0" marR="0">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All-cause death</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R="38100" marT="0" marB="0" anchor="ctr">
                    <a:lnL w="12700" cap="flat" cmpd="sng" algn="ctr">
                      <a:solidFill>
                        <a:schemeClr val="bg2"/>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marL="0" marR="0" algn="ctr">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10 (1.0%)</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lnT w="12700" cap="flat" cmpd="sng" algn="ctr">
                      <a:solidFill>
                        <a:schemeClr val="tx1"/>
                      </a:solidFill>
                      <a:prstDash val="solid"/>
                      <a:round/>
                      <a:headEnd type="none" w="med" len="med"/>
                      <a:tailEnd type="none" w="med" len="med"/>
                    </a:lnT>
                    <a:noFill/>
                  </a:tcPr>
                </a:tc>
                <a:tc>
                  <a:txBody>
                    <a:bodyPr/>
                    <a:lstStyle/>
                    <a:p>
                      <a:pPr marL="0" marR="0" algn="ctr">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3 (0.3%)</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lnT w="12700" cap="flat" cmpd="sng" algn="ctr">
                      <a:solidFill>
                        <a:schemeClr val="tx1"/>
                      </a:solidFill>
                      <a:prstDash val="solid"/>
                      <a:round/>
                      <a:headEnd type="none" w="med" len="med"/>
                      <a:tailEnd type="none" w="med" len="med"/>
                    </a:lnT>
                    <a:noFill/>
                  </a:tcPr>
                </a:tc>
                <a:tc>
                  <a:txBody>
                    <a:bodyPr/>
                    <a:lstStyle/>
                    <a:p>
                      <a:pPr marL="0" marR="0" algn="ctr">
                        <a:spcBef>
                          <a:spcPts val="480"/>
                        </a:spcBef>
                        <a:spcAft>
                          <a:spcPts val="480"/>
                        </a:spcAft>
                      </a:pPr>
                      <a:r>
                        <a:rPr lang="en-US" sz="2000" b="0" kern="100" dirty="0">
                          <a:solidFill>
                            <a:srgbClr val="C00000"/>
                          </a:solidFill>
                          <a:effectLst/>
                          <a:latin typeface="Aptos" panose="020B0004020202020204" pitchFamily="34" charset="0"/>
                          <a:ea typeface="Calibri" panose="020F0502020204030204" pitchFamily="34" charset="0"/>
                          <a:cs typeface="Arial" panose="020B0604020202020204" pitchFamily="34" charset="0"/>
                        </a:rPr>
                        <a:t>0.05</a:t>
                      </a:r>
                    </a:p>
                  </a:txBody>
                  <a:tcPr marL="38100" marR="38100" marT="0" marB="0" anchor="ctr">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356338001"/>
                  </a:ext>
                </a:extLst>
              </a:tr>
              <a:tr h="303686">
                <a:tc>
                  <a:txBody>
                    <a:bodyPr/>
                    <a:lstStyle/>
                    <a:p>
                      <a:pPr marL="182880" marR="0">
                        <a:spcBef>
                          <a:spcPts val="480"/>
                        </a:spcBef>
                        <a:spcAft>
                          <a:spcPts val="480"/>
                        </a:spcAft>
                      </a:pPr>
                      <a:r>
                        <a:rPr lang="en-US" sz="2000" b="0" kern="100" dirty="0">
                          <a:solidFill>
                            <a:schemeClr val="bg2"/>
                          </a:solidFill>
                          <a:effectLst/>
                          <a:latin typeface="Aptos" panose="020B0004020202020204" pitchFamily="34" charset="0"/>
                          <a:cs typeface="Arial" panose="020B0604020202020204" pitchFamily="34" charset="0"/>
                        </a:rPr>
                        <a:t>Cardiac</a:t>
                      </a:r>
                      <a:endParaRPr lang="en-US" sz="2000" b="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R="38100" marT="0" marB="0" anchor="ctr">
                    <a:lnL w="12700" cap="flat" cmpd="sng" algn="ctr">
                      <a:solidFill>
                        <a:schemeClr val="bg2"/>
                      </a:solidFill>
                      <a:prstDash val="solid"/>
                      <a:round/>
                      <a:headEnd type="none" w="med" len="med"/>
                      <a:tailEnd type="none" w="med" len="med"/>
                    </a:lnL>
                    <a:noFill/>
                  </a:tcPr>
                </a:tc>
                <a:tc>
                  <a:txBody>
                    <a:bodyPr/>
                    <a:lstStyle/>
                    <a:p>
                      <a:pPr marL="0" marR="0" algn="ctr">
                        <a:spcBef>
                          <a:spcPts val="480"/>
                        </a:spcBef>
                        <a:spcAft>
                          <a:spcPts val="480"/>
                        </a:spcAft>
                      </a:pPr>
                      <a:r>
                        <a:rPr lang="en-US" sz="2000" b="0" kern="100" dirty="0">
                          <a:solidFill>
                            <a:schemeClr val="bg2"/>
                          </a:solidFill>
                          <a:effectLst/>
                          <a:latin typeface="Aptos" panose="020B0004020202020204" pitchFamily="34" charset="0"/>
                          <a:cs typeface="Arial" panose="020B0604020202020204" pitchFamily="34" charset="0"/>
                        </a:rPr>
                        <a:t>8 (0.8%)</a:t>
                      </a:r>
                      <a:endParaRPr lang="en-US" sz="2000" b="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noFill/>
                  </a:tcPr>
                </a:tc>
                <a:tc>
                  <a:txBody>
                    <a:bodyPr/>
                    <a:lstStyle/>
                    <a:p>
                      <a:pPr marL="0" marR="0" algn="ctr">
                        <a:spcBef>
                          <a:spcPts val="480"/>
                        </a:spcBef>
                        <a:spcAft>
                          <a:spcPts val="480"/>
                        </a:spcAft>
                      </a:pPr>
                      <a:r>
                        <a:rPr lang="en-US" sz="2000" b="0" kern="100" dirty="0">
                          <a:solidFill>
                            <a:schemeClr val="bg2"/>
                          </a:solidFill>
                          <a:effectLst/>
                          <a:latin typeface="Aptos" panose="020B0004020202020204" pitchFamily="34" charset="0"/>
                          <a:cs typeface="Arial" panose="020B0604020202020204" pitchFamily="34" charset="0"/>
                        </a:rPr>
                        <a:t>0 (0.0%)</a:t>
                      </a:r>
                      <a:endParaRPr lang="en-US" sz="2000" b="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noFill/>
                  </a:tcPr>
                </a:tc>
                <a:tc>
                  <a:txBody>
                    <a:bodyPr/>
                    <a:lstStyle/>
                    <a:p>
                      <a:pPr marL="0" marR="0" algn="ctr">
                        <a:spcBef>
                          <a:spcPts val="480"/>
                        </a:spcBef>
                        <a:spcAft>
                          <a:spcPts val="480"/>
                        </a:spcAft>
                      </a:pPr>
                      <a:r>
                        <a:rPr lang="en-US" sz="2000" b="0" kern="100" dirty="0">
                          <a:solidFill>
                            <a:srgbClr val="C00000"/>
                          </a:solidFill>
                          <a:effectLst/>
                          <a:latin typeface="Aptos" panose="020B0004020202020204" pitchFamily="34" charset="0"/>
                          <a:cs typeface="Arial" panose="020B0604020202020204" pitchFamily="34" charset="0"/>
                        </a:rPr>
                        <a:t>0.005</a:t>
                      </a:r>
                      <a:endParaRPr lang="en-US" sz="2000" b="0" kern="100" dirty="0">
                        <a:solidFill>
                          <a:srgbClr val="C00000"/>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lnR w="12700" cap="flat" cmpd="sng" algn="ctr">
                      <a:solidFill>
                        <a:schemeClr val="bg2"/>
                      </a:solidFill>
                      <a:prstDash val="solid"/>
                      <a:round/>
                      <a:headEnd type="none" w="med" len="med"/>
                      <a:tailEnd type="none" w="med" len="med"/>
                    </a:lnR>
                    <a:noFill/>
                  </a:tcPr>
                </a:tc>
                <a:extLst>
                  <a:ext uri="{0D108BD9-81ED-4DB2-BD59-A6C34878D82A}">
                    <a16:rowId xmlns:a16="http://schemas.microsoft.com/office/drawing/2014/main" val="3209576283"/>
                  </a:ext>
                </a:extLst>
              </a:tr>
              <a:tr h="303686">
                <a:tc>
                  <a:txBody>
                    <a:bodyPr/>
                    <a:lstStyle/>
                    <a:p>
                      <a:pPr marL="182880" marR="0">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Vascular</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R="38100" marT="0" marB="0" anchor="ctr">
                    <a:lnL w="12700" cap="flat" cmpd="sng" algn="ctr">
                      <a:solidFill>
                        <a:schemeClr val="bg2"/>
                      </a:solidFill>
                      <a:prstDash val="solid"/>
                      <a:round/>
                      <a:headEnd type="none" w="med" len="med"/>
                      <a:tailEnd type="none" w="med" len="med"/>
                    </a:lnL>
                    <a:noFill/>
                  </a:tcPr>
                </a:tc>
                <a:tc>
                  <a:txBody>
                    <a:bodyPr/>
                    <a:lstStyle/>
                    <a:p>
                      <a:pPr marL="0" marR="0" algn="ctr">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1 (0.1%)</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noFill/>
                  </a:tcPr>
                </a:tc>
                <a:tc>
                  <a:txBody>
                    <a:bodyPr/>
                    <a:lstStyle/>
                    <a:p>
                      <a:pPr marL="0" marR="0" algn="ctr">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0 (0.0%)</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noFill/>
                  </a:tcPr>
                </a:tc>
                <a:tc>
                  <a:txBody>
                    <a:bodyPr/>
                    <a:lstStyle/>
                    <a:p>
                      <a:pPr marL="0" marR="0" algn="ctr">
                        <a:spcBef>
                          <a:spcPts val="480"/>
                        </a:spcBef>
                        <a:spcAft>
                          <a:spcPts val="480"/>
                        </a:spcAft>
                      </a:pPr>
                      <a:r>
                        <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rPr>
                        <a:t>0.32</a:t>
                      </a:r>
                    </a:p>
                  </a:txBody>
                  <a:tcPr marL="38100" marR="38100" marT="0" marB="0" anchor="ctr">
                    <a:lnR w="12700" cap="flat" cmpd="sng" algn="ctr">
                      <a:solidFill>
                        <a:schemeClr val="bg2"/>
                      </a:solidFill>
                      <a:prstDash val="solid"/>
                      <a:round/>
                      <a:headEnd type="none" w="med" len="med"/>
                      <a:tailEnd type="none" w="med" len="med"/>
                    </a:lnR>
                    <a:noFill/>
                  </a:tcPr>
                </a:tc>
                <a:extLst>
                  <a:ext uri="{0D108BD9-81ED-4DB2-BD59-A6C34878D82A}">
                    <a16:rowId xmlns:a16="http://schemas.microsoft.com/office/drawing/2014/main" val="2366431719"/>
                  </a:ext>
                </a:extLst>
              </a:tr>
              <a:tr h="303686">
                <a:tc>
                  <a:txBody>
                    <a:bodyPr/>
                    <a:lstStyle/>
                    <a:p>
                      <a:pPr marL="182880" marR="0">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Non-cardiovascular</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R="38100" marT="0" marB="0" anchor="ctr">
                    <a:lnL w="12700" cap="flat" cmpd="sng" algn="ctr">
                      <a:solidFill>
                        <a:schemeClr val="bg2"/>
                      </a:solidFill>
                      <a:prstDash val="solid"/>
                      <a:round/>
                      <a:headEnd type="none" w="med" len="med"/>
                      <a:tailEnd type="none" w="med" len="med"/>
                    </a:lnL>
                    <a:noFill/>
                  </a:tcPr>
                </a:tc>
                <a:tc>
                  <a:txBody>
                    <a:bodyPr/>
                    <a:lstStyle/>
                    <a:p>
                      <a:pPr marL="0" marR="0" algn="ctr">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1 (0.1%)</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noFill/>
                  </a:tcPr>
                </a:tc>
                <a:tc>
                  <a:txBody>
                    <a:bodyPr/>
                    <a:lstStyle/>
                    <a:p>
                      <a:pPr marL="0" marR="0" algn="ctr">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3 (0.3%)</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noFill/>
                  </a:tcPr>
                </a:tc>
                <a:tc>
                  <a:txBody>
                    <a:bodyPr/>
                    <a:lstStyle/>
                    <a:p>
                      <a:pPr marL="0" marR="0" algn="ctr">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0.32</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lnR w="12700" cap="flat" cmpd="sng" algn="ctr">
                      <a:solidFill>
                        <a:schemeClr val="bg2"/>
                      </a:solidFill>
                      <a:prstDash val="solid"/>
                      <a:round/>
                      <a:headEnd type="none" w="med" len="med"/>
                      <a:tailEnd type="none" w="med" len="med"/>
                    </a:lnR>
                    <a:noFill/>
                  </a:tcPr>
                </a:tc>
                <a:extLst>
                  <a:ext uri="{0D108BD9-81ED-4DB2-BD59-A6C34878D82A}">
                    <a16:rowId xmlns:a16="http://schemas.microsoft.com/office/drawing/2014/main" val="105184415"/>
                  </a:ext>
                </a:extLst>
              </a:tr>
              <a:tr h="303686">
                <a:tc>
                  <a:txBody>
                    <a:bodyPr/>
                    <a:lstStyle/>
                    <a:p>
                      <a:pPr marL="0" marR="0">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All MI</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R="38100" marT="0" marB="0" anchor="ctr">
                    <a:lnL w="12700" cap="flat" cmpd="sng" algn="ctr">
                      <a:solidFill>
                        <a:schemeClr val="bg2"/>
                      </a:solidFill>
                      <a:prstDash val="solid"/>
                      <a:round/>
                      <a:headEnd type="none" w="med" len="med"/>
                      <a:tailEnd type="none" w="med" len="med"/>
                    </a:lnL>
                    <a:noFill/>
                  </a:tcPr>
                </a:tc>
                <a:tc>
                  <a:txBody>
                    <a:bodyPr/>
                    <a:lstStyle/>
                    <a:p>
                      <a:pPr marL="0" marR="0" algn="ctr">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50 (5.0%)</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noFill/>
                  </a:tcPr>
                </a:tc>
                <a:tc>
                  <a:txBody>
                    <a:bodyPr/>
                    <a:lstStyle/>
                    <a:p>
                      <a:pPr marL="0" marR="0" algn="ctr">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41 (4.1%)</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noFill/>
                  </a:tcPr>
                </a:tc>
                <a:tc>
                  <a:txBody>
                    <a:bodyPr/>
                    <a:lstStyle/>
                    <a:p>
                      <a:pPr marL="0" marR="0" algn="ctr">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0.36</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lnR w="12700" cap="flat" cmpd="sng" algn="ctr">
                      <a:solidFill>
                        <a:schemeClr val="bg2"/>
                      </a:solidFill>
                      <a:prstDash val="solid"/>
                      <a:round/>
                      <a:headEnd type="none" w="med" len="med"/>
                      <a:tailEnd type="none" w="med" len="med"/>
                    </a:lnR>
                    <a:noFill/>
                  </a:tcPr>
                </a:tc>
                <a:extLst>
                  <a:ext uri="{0D108BD9-81ED-4DB2-BD59-A6C34878D82A}">
                    <a16:rowId xmlns:a16="http://schemas.microsoft.com/office/drawing/2014/main" val="1849130896"/>
                  </a:ext>
                </a:extLst>
              </a:tr>
              <a:tr h="303686">
                <a:tc>
                  <a:txBody>
                    <a:bodyPr/>
                    <a:lstStyle/>
                    <a:p>
                      <a:pPr marL="182880" marR="0">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Procedural</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R="38100" marT="0" marB="0" anchor="ctr">
                    <a:lnL w="12700" cap="flat" cmpd="sng" algn="ctr">
                      <a:solidFill>
                        <a:schemeClr val="bg2"/>
                      </a:solidFill>
                      <a:prstDash val="solid"/>
                      <a:round/>
                      <a:headEnd type="none" w="med" len="med"/>
                      <a:tailEnd type="none" w="med" len="med"/>
                    </a:lnL>
                    <a:noFill/>
                  </a:tcPr>
                </a:tc>
                <a:tc>
                  <a:txBody>
                    <a:bodyPr/>
                    <a:lstStyle/>
                    <a:p>
                      <a:pPr marL="0" marR="0" algn="ctr">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41 (4.1%)</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noFill/>
                  </a:tcPr>
                </a:tc>
                <a:tc>
                  <a:txBody>
                    <a:bodyPr/>
                    <a:lstStyle/>
                    <a:p>
                      <a:pPr marL="0" marR="0" algn="ctr">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34 (3.4%)</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noFill/>
                  </a:tcPr>
                </a:tc>
                <a:tc>
                  <a:txBody>
                    <a:bodyPr/>
                    <a:lstStyle/>
                    <a:p>
                      <a:pPr marL="0" marR="0" algn="ctr">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0.44</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lnR w="12700" cap="flat" cmpd="sng" algn="ctr">
                      <a:solidFill>
                        <a:schemeClr val="bg2"/>
                      </a:solidFill>
                      <a:prstDash val="solid"/>
                      <a:round/>
                      <a:headEnd type="none" w="med" len="med"/>
                      <a:tailEnd type="none" w="med" len="med"/>
                    </a:lnR>
                    <a:noFill/>
                  </a:tcPr>
                </a:tc>
                <a:extLst>
                  <a:ext uri="{0D108BD9-81ED-4DB2-BD59-A6C34878D82A}">
                    <a16:rowId xmlns:a16="http://schemas.microsoft.com/office/drawing/2014/main" val="909254057"/>
                  </a:ext>
                </a:extLst>
              </a:tr>
              <a:tr h="303686">
                <a:tc>
                  <a:txBody>
                    <a:bodyPr/>
                    <a:lstStyle/>
                    <a:p>
                      <a:pPr marL="182880" marR="0">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Non-procedural</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R="38100" marT="0" marB="0" anchor="ctr">
                    <a:lnL w="12700" cap="flat" cmpd="sng" algn="ctr">
                      <a:solidFill>
                        <a:schemeClr val="bg2"/>
                      </a:solidFill>
                      <a:prstDash val="solid"/>
                      <a:round/>
                      <a:headEnd type="none" w="med" len="med"/>
                      <a:tailEnd type="none" w="med" len="med"/>
                    </a:lnL>
                    <a:noFill/>
                  </a:tcPr>
                </a:tc>
                <a:tc>
                  <a:txBody>
                    <a:bodyPr/>
                    <a:lstStyle/>
                    <a:p>
                      <a:pPr marL="0" marR="0" algn="ctr">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9 (0.9%)</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noFill/>
                  </a:tcPr>
                </a:tc>
                <a:tc>
                  <a:txBody>
                    <a:bodyPr/>
                    <a:lstStyle/>
                    <a:p>
                      <a:pPr marL="0" marR="0" algn="ctr">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7 (0.7%)</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noFill/>
                  </a:tcPr>
                </a:tc>
                <a:tc>
                  <a:txBody>
                    <a:bodyPr/>
                    <a:lstStyle/>
                    <a:p>
                      <a:pPr marL="0" marR="0" algn="ctr">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0.62</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lnR w="12700" cap="flat" cmpd="sng" algn="ctr">
                      <a:solidFill>
                        <a:schemeClr val="bg2"/>
                      </a:solidFill>
                      <a:prstDash val="solid"/>
                      <a:round/>
                      <a:headEnd type="none" w="med" len="med"/>
                      <a:tailEnd type="none" w="med" len="med"/>
                    </a:lnR>
                    <a:noFill/>
                  </a:tcPr>
                </a:tc>
                <a:extLst>
                  <a:ext uri="{0D108BD9-81ED-4DB2-BD59-A6C34878D82A}">
                    <a16:rowId xmlns:a16="http://schemas.microsoft.com/office/drawing/2014/main" val="1658539383"/>
                  </a:ext>
                </a:extLst>
              </a:tr>
              <a:tr h="303686">
                <a:tc>
                  <a:txBody>
                    <a:bodyPr/>
                    <a:lstStyle/>
                    <a:p>
                      <a:pPr marL="182880" marR="0">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Target-vessel</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R="38100" marT="0" marB="0" anchor="ctr">
                    <a:lnL w="12700" cap="flat" cmpd="sng" algn="ctr">
                      <a:solidFill>
                        <a:schemeClr val="bg2"/>
                      </a:solidFill>
                      <a:prstDash val="solid"/>
                      <a:round/>
                      <a:headEnd type="none" w="med" len="med"/>
                      <a:tailEnd type="none" w="med" len="med"/>
                    </a:lnL>
                    <a:noFill/>
                  </a:tcPr>
                </a:tc>
                <a:tc>
                  <a:txBody>
                    <a:bodyPr/>
                    <a:lstStyle/>
                    <a:p>
                      <a:pPr marL="0" marR="0" algn="ctr">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42 (4.2%)</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noFill/>
                  </a:tcPr>
                </a:tc>
                <a:tc>
                  <a:txBody>
                    <a:bodyPr/>
                    <a:lstStyle/>
                    <a:p>
                      <a:pPr marL="0" marR="0" algn="ctr">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35 (3.5%)</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noFill/>
                  </a:tcPr>
                </a:tc>
                <a:tc>
                  <a:txBody>
                    <a:bodyPr/>
                    <a:lstStyle/>
                    <a:p>
                      <a:pPr marL="0" marR="0" algn="ctr">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0.45</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lnR w="12700" cap="flat" cmpd="sng" algn="ctr">
                      <a:solidFill>
                        <a:schemeClr val="bg2"/>
                      </a:solidFill>
                      <a:prstDash val="solid"/>
                      <a:round/>
                      <a:headEnd type="none" w="med" len="med"/>
                      <a:tailEnd type="none" w="med" len="med"/>
                    </a:lnR>
                    <a:noFill/>
                  </a:tcPr>
                </a:tc>
                <a:extLst>
                  <a:ext uri="{0D108BD9-81ED-4DB2-BD59-A6C34878D82A}">
                    <a16:rowId xmlns:a16="http://schemas.microsoft.com/office/drawing/2014/main" val="1983296473"/>
                  </a:ext>
                </a:extLst>
              </a:tr>
              <a:tr h="303686">
                <a:tc>
                  <a:txBody>
                    <a:bodyPr/>
                    <a:lstStyle/>
                    <a:p>
                      <a:pPr marL="182880" marR="0">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Non-target-vessel</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R="38100" marT="0" marB="0" anchor="ctr">
                    <a:lnL w="12700" cap="flat" cmpd="sng" algn="ctr">
                      <a:solidFill>
                        <a:schemeClr val="bg2"/>
                      </a:solidFill>
                      <a:prstDash val="solid"/>
                      <a:round/>
                      <a:headEnd type="none" w="med" len="med"/>
                      <a:tailEnd type="none" w="med" len="med"/>
                    </a:lnL>
                    <a:noFill/>
                  </a:tcPr>
                </a:tc>
                <a:tc>
                  <a:txBody>
                    <a:bodyPr/>
                    <a:lstStyle/>
                    <a:p>
                      <a:pPr marL="0" marR="0" algn="ctr">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8 (0.8%)</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noFill/>
                  </a:tcPr>
                </a:tc>
                <a:tc>
                  <a:txBody>
                    <a:bodyPr/>
                    <a:lstStyle/>
                    <a:p>
                      <a:pPr marL="0" marR="0" algn="ctr">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6 (0.6%)</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noFill/>
                  </a:tcPr>
                </a:tc>
                <a:tc>
                  <a:txBody>
                    <a:bodyPr/>
                    <a:lstStyle/>
                    <a:p>
                      <a:pPr marL="0" marR="0" algn="ctr">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0.60</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lnR w="12700" cap="flat" cmpd="sng" algn="ctr">
                      <a:solidFill>
                        <a:schemeClr val="bg2"/>
                      </a:solidFill>
                      <a:prstDash val="solid"/>
                      <a:round/>
                      <a:headEnd type="none" w="med" len="med"/>
                      <a:tailEnd type="none" w="med" len="med"/>
                    </a:lnR>
                    <a:noFill/>
                  </a:tcPr>
                </a:tc>
                <a:extLst>
                  <a:ext uri="{0D108BD9-81ED-4DB2-BD59-A6C34878D82A}">
                    <a16:rowId xmlns:a16="http://schemas.microsoft.com/office/drawing/2014/main" val="1639874294"/>
                  </a:ext>
                </a:extLst>
              </a:tr>
              <a:tr h="303686">
                <a:tc>
                  <a:txBody>
                    <a:bodyPr/>
                    <a:lstStyle/>
                    <a:p>
                      <a:pPr marL="11113" marR="0" indent="0">
                        <a:spcBef>
                          <a:spcPts val="480"/>
                        </a:spcBef>
                        <a:spcAft>
                          <a:spcPts val="480"/>
                        </a:spcAft>
                        <a:tabLst/>
                      </a:pPr>
                      <a:r>
                        <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rPr>
                        <a:t>Ischemia-driven revasc</a:t>
                      </a:r>
                    </a:p>
                  </a:txBody>
                  <a:tcPr marR="38100" marT="0" marB="0" anchor="ctr">
                    <a:lnL w="12700" cap="flat" cmpd="sng" algn="ctr">
                      <a:solidFill>
                        <a:schemeClr val="bg2"/>
                      </a:solidFill>
                      <a:prstDash val="solid"/>
                      <a:round/>
                      <a:headEnd type="none" w="med" len="med"/>
                      <a:tailEnd type="none" w="med" len="med"/>
                    </a:lnL>
                    <a:noFill/>
                  </a:tcPr>
                </a:tc>
                <a:tc>
                  <a:txBody>
                    <a:bodyPr/>
                    <a:lstStyle/>
                    <a:p>
                      <a:pPr marL="0" marR="0" algn="ctr">
                        <a:spcBef>
                          <a:spcPts val="480"/>
                        </a:spcBef>
                        <a:spcAft>
                          <a:spcPts val="480"/>
                        </a:spcAft>
                      </a:pPr>
                      <a:r>
                        <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rPr>
                        <a:t>15 (1.5%)</a:t>
                      </a:r>
                    </a:p>
                  </a:txBody>
                  <a:tcPr marL="38100" marR="38100" marT="0" marB="0" anchor="ctr">
                    <a:noFill/>
                  </a:tcPr>
                </a:tc>
                <a:tc>
                  <a:txBody>
                    <a:bodyPr/>
                    <a:lstStyle/>
                    <a:p>
                      <a:pPr marL="0" marR="0" algn="ctr">
                        <a:spcBef>
                          <a:spcPts val="480"/>
                        </a:spcBef>
                        <a:spcAft>
                          <a:spcPts val="480"/>
                        </a:spcAft>
                      </a:pPr>
                      <a:r>
                        <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rPr>
                        <a:t>12 (1.2%)</a:t>
                      </a:r>
                    </a:p>
                  </a:txBody>
                  <a:tcPr marL="38100" marR="38100" marT="0" marB="0" anchor="ctr">
                    <a:noFill/>
                  </a:tcPr>
                </a:tc>
                <a:tc>
                  <a:txBody>
                    <a:bodyPr/>
                    <a:lstStyle/>
                    <a:p>
                      <a:pPr marL="0" marR="0" algn="ctr">
                        <a:spcBef>
                          <a:spcPts val="480"/>
                        </a:spcBef>
                        <a:spcAft>
                          <a:spcPts val="480"/>
                        </a:spcAft>
                      </a:pPr>
                      <a:r>
                        <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rPr>
                        <a:t>0.57</a:t>
                      </a:r>
                    </a:p>
                  </a:txBody>
                  <a:tcPr marL="38100" marR="38100" marT="0" marB="0" anchor="ctr">
                    <a:lnR w="12700" cap="flat" cmpd="sng" algn="ctr">
                      <a:solidFill>
                        <a:schemeClr val="bg2"/>
                      </a:solidFill>
                      <a:prstDash val="solid"/>
                      <a:round/>
                      <a:headEnd type="none" w="med" len="med"/>
                      <a:tailEnd type="none" w="med" len="med"/>
                    </a:lnR>
                    <a:noFill/>
                  </a:tcPr>
                </a:tc>
                <a:extLst>
                  <a:ext uri="{0D108BD9-81ED-4DB2-BD59-A6C34878D82A}">
                    <a16:rowId xmlns:a16="http://schemas.microsoft.com/office/drawing/2014/main" val="1087903568"/>
                  </a:ext>
                </a:extLst>
              </a:tr>
              <a:tr h="303686">
                <a:tc>
                  <a:txBody>
                    <a:bodyPr/>
                    <a:lstStyle/>
                    <a:p>
                      <a:pPr marL="11113" marR="0" indent="0">
                        <a:spcBef>
                          <a:spcPts val="480"/>
                        </a:spcBef>
                        <a:spcAft>
                          <a:spcPts val="480"/>
                        </a:spcAft>
                        <a:tabLst/>
                      </a:pPr>
                      <a:r>
                        <a:rPr lang="en-US" sz="2000" kern="100" dirty="0">
                          <a:solidFill>
                            <a:schemeClr val="bg2"/>
                          </a:solidFill>
                          <a:effectLst/>
                          <a:latin typeface="Aptos" panose="020B0004020202020204" pitchFamily="34" charset="0"/>
                          <a:cs typeface="Arial" panose="020B0604020202020204" pitchFamily="34" charset="0"/>
                        </a:rPr>
                        <a:t>   Ischemia-driven TVR</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R="38100" marT="0" marB="0" anchor="ctr">
                    <a:lnL w="12700" cap="flat" cmpd="sng" algn="ctr">
                      <a:solidFill>
                        <a:schemeClr val="bg2"/>
                      </a:solidFill>
                      <a:prstDash val="solid"/>
                      <a:round/>
                      <a:headEnd type="none" w="med" len="med"/>
                      <a:tailEnd type="none" w="med" len="med"/>
                    </a:lnL>
                    <a:noFill/>
                  </a:tcPr>
                </a:tc>
                <a:tc>
                  <a:txBody>
                    <a:bodyPr/>
                    <a:lstStyle/>
                    <a:p>
                      <a:pPr marL="0" marR="0" algn="ctr">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6 (0.6%)</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noFill/>
                  </a:tcPr>
                </a:tc>
                <a:tc>
                  <a:txBody>
                    <a:bodyPr/>
                    <a:lstStyle/>
                    <a:p>
                      <a:pPr marL="0" marR="0" algn="ctr">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6 (0.6%)</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noFill/>
                  </a:tcPr>
                </a:tc>
                <a:tc>
                  <a:txBody>
                    <a:bodyPr/>
                    <a:lstStyle/>
                    <a:p>
                      <a:pPr marL="0" marR="0" algn="ctr">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0.99</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lnR w="12700" cap="flat" cmpd="sng" algn="ctr">
                      <a:solidFill>
                        <a:schemeClr val="bg2"/>
                      </a:solidFill>
                      <a:prstDash val="solid"/>
                      <a:round/>
                      <a:headEnd type="none" w="med" len="med"/>
                      <a:tailEnd type="none" w="med" len="med"/>
                    </a:lnR>
                    <a:noFill/>
                  </a:tcPr>
                </a:tc>
                <a:extLst>
                  <a:ext uri="{0D108BD9-81ED-4DB2-BD59-A6C34878D82A}">
                    <a16:rowId xmlns:a16="http://schemas.microsoft.com/office/drawing/2014/main" val="251473877"/>
                  </a:ext>
                </a:extLst>
              </a:tr>
              <a:tr h="303686">
                <a:tc>
                  <a:txBody>
                    <a:bodyPr/>
                    <a:lstStyle/>
                    <a:p>
                      <a:pPr marL="173038" marR="0" indent="0">
                        <a:spcBef>
                          <a:spcPts val="480"/>
                        </a:spcBef>
                        <a:spcAft>
                          <a:spcPts val="480"/>
                        </a:spcAft>
                        <a:tabLst/>
                      </a:pPr>
                      <a:r>
                        <a:rPr lang="en-US" sz="2000" kern="100" dirty="0">
                          <a:solidFill>
                            <a:schemeClr val="bg2"/>
                          </a:solidFill>
                          <a:effectLst/>
                          <a:latin typeface="Aptos" panose="020B0004020202020204" pitchFamily="34" charset="0"/>
                          <a:cs typeface="Arial" panose="020B0604020202020204" pitchFamily="34" charset="0"/>
                        </a:rPr>
                        <a:t>Ischemia-driven TLR</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R="38100" marT="0" marB="0" anchor="ctr">
                    <a:lnL w="12700" cap="flat" cmpd="sng" algn="ctr">
                      <a:solidFill>
                        <a:schemeClr val="bg2"/>
                      </a:solidFill>
                      <a:prstDash val="solid"/>
                      <a:round/>
                      <a:headEnd type="none" w="med" len="med"/>
                      <a:tailEnd type="none" w="med" len="med"/>
                    </a:lnL>
                    <a:noFill/>
                  </a:tcPr>
                </a:tc>
                <a:tc>
                  <a:txBody>
                    <a:bodyPr/>
                    <a:lstStyle/>
                    <a:p>
                      <a:pPr marL="0" marR="0" algn="ctr">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6 (0.6%)</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noFill/>
                  </a:tcPr>
                </a:tc>
                <a:tc>
                  <a:txBody>
                    <a:bodyPr/>
                    <a:lstStyle/>
                    <a:p>
                      <a:pPr marL="0" marR="0" algn="ctr">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6 (0.6%)</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noFill/>
                  </a:tcPr>
                </a:tc>
                <a:tc>
                  <a:txBody>
                    <a:bodyPr/>
                    <a:lstStyle/>
                    <a:p>
                      <a:pPr marL="0" marR="0" algn="ctr">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0.99</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lnR w="12700" cap="flat" cmpd="sng" algn="ctr">
                      <a:solidFill>
                        <a:schemeClr val="bg2"/>
                      </a:solidFill>
                      <a:prstDash val="solid"/>
                      <a:round/>
                      <a:headEnd type="none" w="med" len="med"/>
                      <a:tailEnd type="none" w="med" len="med"/>
                    </a:lnR>
                    <a:noFill/>
                  </a:tcPr>
                </a:tc>
                <a:extLst>
                  <a:ext uri="{0D108BD9-81ED-4DB2-BD59-A6C34878D82A}">
                    <a16:rowId xmlns:a16="http://schemas.microsoft.com/office/drawing/2014/main" val="843122932"/>
                  </a:ext>
                </a:extLst>
              </a:tr>
              <a:tr h="303686">
                <a:tc>
                  <a:txBody>
                    <a:bodyPr/>
                    <a:lstStyle/>
                    <a:p>
                      <a:pPr marL="0" marR="0">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Stent thrombosis</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R="38100" marT="0" marB="0" anchor="ctr">
                    <a:lnL w="12700" cap="flat" cmpd="sng" algn="ctr">
                      <a:solidFill>
                        <a:schemeClr val="bg2"/>
                      </a:solidFill>
                      <a:prstDash val="solid"/>
                      <a:round/>
                      <a:headEnd type="none" w="med" len="med"/>
                      <a:tailEnd type="none" w="med" len="med"/>
                    </a:lnL>
                    <a:noFill/>
                  </a:tcPr>
                </a:tc>
                <a:tc>
                  <a:txBody>
                    <a:bodyPr/>
                    <a:lstStyle/>
                    <a:p>
                      <a:pPr marL="0" marR="0" algn="ctr">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7 (0.7%)</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noFill/>
                  </a:tcPr>
                </a:tc>
                <a:tc>
                  <a:txBody>
                    <a:bodyPr/>
                    <a:lstStyle/>
                    <a:p>
                      <a:pPr marL="0" marR="0" algn="ctr">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3 (0.3%)</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noFill/>
                  </a:tcPr>
                </a:tc>
                <a:tc>
                  <a:txBody>
                    <a:bodyPr/>
                    <a:lstStyle/>
                    <a:p>
                      <a:pPr marL="0" marR="0" algn="ctr">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0.21</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lnR w="12700" cap="flat" cmpd="sng" algn="ctr">
                      <a:solidFill>
                        <a:schemeClr val="bg2"/>
                      </a:solidFill>
                      <a:prstDash val="solid"/>
                      <a:round/>
                      <a:headEnd type="none" w="med" len="med"/>
                      <a:tailEnd type="none" w="med" len="med"/>
                    </a:lnR>
                    <a:noFill/>
                  </a:tcPr>
                </a:tc>
                <a:extLst>
                  <a:ext uri="{0D108BD9-81ED-4DB2-BD59-A6C34878D82A}">
                    <a16:rowId xmlns:a16="http://schemas.microsoft.com/office/drawing/2014/main" val="3580954834"/>
                  </a:ext>
                </a:extLst>
              </a:tr>
              <a:tr h="303686">
                <a:tc>
                  <a:txBody>
                    <a:bodyPr/>
                    <a:lstStyle/>
                    <a:p>
                      <a:pPr marL="182880" marR="0">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Definite</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R="38100" marT="0" marB="0" anchor="ctr">
                    <a:lnL w="12700" cap="flat" cmpd="sng" algn="ctr">
                      <a:solidFill>
                        <a:schemeClr val="bg2"/>
                      </a:solidFill>
                      <a:prstDash val="solid"/>
                      <a:round/>
                      <a:headEnd type="none" w="med" len="med"/>
                      <a:tailEnd type="none" w="med" len="med"/>
                    </a:lnL>
                    <a:noFill/>
                  </a:tcPr>
                </a:tc>
                <a:tc>
                  <a:txBody>
                    <a:bodyPr/>
                    <a:lstStyle/>
                    <a:p>
                      <a:pPr marL="0" marR="0" algn="ctr">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4 (0.4%)</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noFill/>
                  </a:tcPr>
                </a:tc>
                <a:tc>
                  <a:txBody>
                    <a:bodyPr/>
                    <a:lstStyle/>
                    <a:p>
                      <a:pPr marL="0" marR="0" algn="ctr">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3 (0.3%)</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noFill/>
                  </a:tcPr>
                </a:tc>
                <a:tc>
                  <a:txBody>
                    <a:bodyPr/>
                    <a:lstStyle/>
                    <a:p>
                      <a:pPr marL="0" marR="0" algn="ctr">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0.71</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lnR w="12700" cap="flat" cmpd="sng" algn="ctr">
                      <a:solidFill>
                        <a:schemeClr val="bg2"/>
                      </a:solidFill>
                      <a:prstDash val="solid"/>
                      <a:round/>
                      <a:headEnd type="none" w="med" len="med"/>
                      <a:tailEnd type="none" w="med" len="med"/>
                    </a:lnR>
                    <a:noFill/>
                  </a:tcPr>
                </a:tc>
                <a:extLst>
                  <a:ext uri="{0D108BD9-81ED-4DB2-BD59-A6C34878D82A}">
                    <a16:rowId xmlns:a16="http://schemas.microsoft.com/office/drawing/2014/main" val="264090283"/>
                  </a:ext>
                </a:extLst>
              </a:tr>
              <a:tr h="303686">
                <a:tc>
                  <a:txBody>
                    <a:bodyPr/>
                    <a:lstStyle/>
                    <a:p>
                      <a:pPr marL="182880" marR="0">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Probable</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R="38100" marT="0" marB="0" anchor="ctr">
                    <a:lnL w="12700" cap="flat" cmpd="sng" algn="ctr">
                      <a:solidFill>
                        <a:schemeClr val="bg2"/>
                      </a:solidFill>
                      <a:prstDash val="solid"/>
                      <a:round/>
                      <a:headEnd type="none" w="med" len="med"/>
                      <a:tailEnd type="none" w="med" len="med"/>
                    </a:lnL>
                    <a:lnB w="12700" cap="flat" cmpd="sng" algn="ctr">
                      <a:solidFill>
                        <a:schemeClr val="bg2"/>
                      </a:solidFill>
                      <a:prstDash val="solid"/>
                      <a:round/>
                      <a:headEnd type="none" w="med" len="med"/>
                      <a:tailEnd type="none" w="med" len="med"/>
                    </a:lnB>
                    <a:noFill/>
                  </a:tcPr>
                </a:tc>
                <a:tc>
                  <a:txBody>
                    <a:bodyPr/>
                    <a:lstStyle/>
                    <a:p>
                      <a:pPr marL="0" marR="0" algn="ctr">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3 (0.3%)</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lnB w="12700" cap="flat" cmpd="sng" algn="ctr">
                      <a:solidFill>
                        <a:schemeClr val="bg2"/>
                      </a:solidFill>
                      <a:prstDash val="solid"/>
                      <a:round/>
                      <a:headEnd type="none" w="med" len="med"/>
                      <a:tailEnd type="none" w="med" len="med"/>
                    </a:lnB>
                    <a:noFill/>
                  </a:tcPr>
                </a:tc>
                <a:tc>
                  <a:txBody>
                    <a:bodyPr/>
                    <a:lstStyle/>
                    <a:p>
                      <a:pPr marL="0" marR="0" algn="ctr">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0 (0.0%)</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lnB w="12700" cap="flat" cmpd="sng" algn="ctr">
                      <a:solidFill>
                        <a:schemeClr val="bg2"/>
                      </a:solidFill>
                      <a:prstDash val="solid"/>
                      <a:round/>
                      <a:headEnd type="none" w="med" len="med"/>
                      <a:tailEnd type="none" w="med" len="med"/>
                    </a:lnB>
                    <a:noFill/>
                  </a:tcPr>
                </a:tc>
                <a:tc>
                  <a:txBody>
                    <a:bodyPr/>
                    <a:lstStyle/>
                    <a:p>
                      <a:pPr marL="0" marR="0" algn="ctr">
                        <a:spcBef>
                          <a:spcPts val="480"/>
                        </a:spcBef>
                        <a:spcAft>
                          <a:spcPts val="480"/>
                        </a:spcAft>
                      </a:pPr>
                      <a:r>
                        <a:rPr lang="en-US" sz="2000" kern="100" dirty="0">
                          <a:solidFill>
                            <a:schemeClr val="bg2"/>
                          </a:solidFill>
                          <a:effectLst/>
                          <a:latin typeface="Aptos" panose="020B0004020202020204" pitchFamily="34" charset="0"/>
                          <a:cs typeface="Arial" panose="020B0604020202020204" pitchFamily="34" charset="0"/>
                        </a:rPr>
                        <a:t>0.08</a:t>
                      </a:r>
                      <a:endParaRPr lang="en-US" sz="2000" kern="1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38100" marR="38100" marT="0" marB="0" anchor="ct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065171644"/>
                  </a:ext>
                </a:extLst>
              </a:tr>
            </a:tbl>
          </a:graphicData>
        </a:graphic>
      </p:graphicFrame>
      <p:sp>
        <p:nvSpPr>
          <p:cNvPr id="5" name="TextBox 4">
            <a:extLst>
              <a:ext uri="{FF2B5EF4-FFF2-40B4-BE49-F238E27FC236}">
                <a16:creationId xmlns:a16="http://schemas.microsoft.com/office/drawing/2014/main" id="{95513DED-1470-8F4A-D2AF-8199F9E480D6}"/>
              </a:ext>
            </a:extLst>
          </p:cNvPr>
          <p:cNvSpPr txBox="1"/>
          <p:nvPr/>
        </p:nvSpPr>
        <p:spPr>
          <a:xfrm>
            <a:off x="8951358" y="1868556"/>
            <a:ext cx="3129130" cy="2846933"/>
          </a:xfrm>
          <a:prstGeom prst="rect">
            <a:avLst/>
          </a:prstGeom>
          <a:noFill/>
        </p:spPr>
        <p:txBody>
          <a:bodyPr wrap="square" rtlCol="0">
            <a:spAutoFit/>
          </a:bodyPr>
          <a:lstStyle/>
          <a:p>
            <a:pPr algn="ctr"/>
            <a:r>
              <a:rPr lang="en-US" sz="2400" b="1" dirty="0">
                <a:solidFill>
                  <a:schemeClr val="bg2"/>
                </a:solidFill>
              </a:rPr>
              <a:t>CEC adjudication     of 8 cardiac deaths       in the orbital atherectomy arm:</a:t>
            </a:r>
          </a:p>
          <a:p>
            <a:pPr algn="ctr"/>
            <a:endParaRPr lang="en-US" sz="1100" b="1" i="0" dirty="0">
              <a:solidFill>
                <a:schemeClr val="bg2"/>
              </a:solidFill>
            </a:endParaRPr>
          </a:p>
          <a:p>
            <a:pPr algn="ctr"/>
            <a:r>
              <a:rPr lang="en-US" sz="2400" dirty="0">
                <a:solidFill>
                  <a:schemeClr val="bg2"/>
                </a:solidFill>
              </a:rPr>
              <a:t>Related to device: 2</a:t>
            </a:r>
          </a:p>
          <a:p>
            <a:pPr algn="ctr"/>
            <a:r>
              <a:rPr lang="en-US" sz="2400" i="0" dirty="0">
                <a:solidFill>
                  <a:schemeClr val="bg2"/>
                </a:solidFill>
              </a:rPr>
              <a:t>Possibly related: 2</a:t>
            </a:r>
          </a:p>
          <a:p>
            <a:pPr algn="ctr"/>
            <a:r>
              <a:rPr lang="en-US" sz="2400" i="0" dirty="0">
                <a:solidFill>
                  <a:schemeClr val="bg2"/>
                </a:solidFill>
              </a:rPr>
              <a:t>Not related: 4</a:t>
            </a:r>
          </a:p>
        </p:txBody>
      </p:sp>
    </p:spTree>
    <p:extLst>
      <p:ext uri="{BB962C8B-B14F-4D97-AF65-F5344CB8AC3E}">
        <p14:creationId xmlns:p14="http://schemas.microsoft.com/office/powerpoint/2010/main" val="2156856038"/>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0F4A5-722F-6EB4-3039-00DDDF0FBC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DD27AE-ABAE-DD04-63E0-7871479FEABE}"/>
              </a:ext>
            </a:extLst>
          </p:cNvPr>
          <p:cNvSpPr>
            <a:spLocks noGrp="1"/>
          </p:cNvSpPr>
          <p:nvPr>
            <p:ph type="title"/>
          </p:nvPr>
        </p:nvSpPr>
        <p:spPr>
          <a:xfrm>
            <a:off x="838200" y="331134"/>
            <a:ext cx="10515600" cy="826675"/>
          </a:xfrm>
        </p:spPr>
        <p:txBody>
          <a:bodyPr>
            <a:normAutofit/>
          </a:bodyPr>
          <a:lstStyle/>
          <a:p>
            <a:pPr algn="ctr"/>
            <a:r>
              <a:rPr lang="en-US" sz="3600" b="1" dirty="0">
                <a:latin typeface="Aptos" panose="020B0004020202020204" pitchFamily="34" charset="0"/>
                <a:cs typeface="Arial" panose="020B0604020202020204" pitchFamily="34" charset="0"/>
              </a:rPr>
              <a:t>Financial Conflict of Interest Disclosure</a:t>
            </a:r>
          </a:p>
        </p:txBody>
      </p:sp>
      <p:sp>
        <p:nvSpPr>
          <p:cNvPr id="3" name="Content Placeholder 2">
            <a:extLst>
              <a:ext uri="{FF2B5EF4-FFF2-40B4-BE49-F238E27FC236}">
                <a16:creationId xmlns:a16="http://schemas.microsoft.com/office/drawing/2014/main" id="{1BFAC657-2B33-7D89-D7C5-17BDEA7D0061}"/>
              </a:ext>
            </a:extLst>
          </p:cNvPr>
          <p:cNvSpPr>
            <a:spLocks noGrp="1"/>
          </p:cNvSpPr>
          <p:nvPr>
            <p:ph idx="1"/>
          </p:nvPr>
        </p:nvSpPr>
        <p:spPr>
          <a:xfrm>
            <a:off x="618259" y="1157809"/>
            <a:ext cx="10955482" cy="4780654"/>
          </a:xfrm>
        </p:spPr>
        <p:txBody>
          <a:bodyPr>
            <a:normAutofit fontScale="85000" lnSpcReduction="10000"/>
          </a:bodyPr>
          <a:lstStyle/>
          <a:p>
            <a:pPr>
              <a:lnSpc>
                <a:spcPct val="120000"/>
              </a:lnSpc>
              <a:spcBef>
                <a:spcPts val="0"/>
              </a:spcBef>
            </a:pPr>
            <a:r>
              <a:rPr lang="en-US" dirty="0">
                <a:latin typeface="Aptos" panose="020B0004020202020204" pitchFamily="34" charset="0"/>
              </a:rPr>
              <a:t>Dr. Kirtane reports Institutional funding to Columbia University and/or Cardiovascular Research Foundation from Medtronic, Boston Scientific, Abbott Vascular, Amgen, CathWorks, Concept Medical, Philips, ReCor Medical, Neurotronic, Biotronik, Chiesi, Bolt Medical, Magenta Medical, SoniVie, and Shockwave Medical. In addition to research grants, institutional funding includes fees paid to Columbia University and/or Cardiovascular Research Foundation for consulting and/or speaking engagements in which Dr. Kirtane controlled the content. Personal: Equity options in Bolt Medical, Airiver; Travel Expenses/Meals from Amgen, Medtronic, Biotronik, Boston Scientific, Abbott Vascular, CathWorks, Concept Medical, Novartis, Philips, Abiomed, ReCor Medical, Chiesi, Zoll, Shockwave, and Regeneron</a:t>
            </a:r>
          </a:p>
        </p:txBody>
      </p:sp>
    </p:spTree>
    <p:extLst>
      <p:ext uri="{BB962C8B-B14F-4D97-AF65-F5344CB8AC3E}">
        <p14:creationId xmlns:p14="http://schemas.microsoft.com/office/powerpoint/2010/main" val="1641097267"/>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DCEB3-F049-B605-66AF-FC0590AF34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91698F-C067-0DFB-B258-D47928DB5A2D}"/>
              </a:ext>
            </a:extLst>
          </p:cNvPr>
          <p:cNvSpPr>
            <a:spLocks noGrp="1"/>
          </p:cNvSpPr>
          <p:nvPr>
            <p:ph type="title"/>
          </p:nvPr>
        </p:nvSpPr>
        <p:spPr>
          <a:xfrm>
            <a:off x="912286" y="88668"/>
            <a:ext cx="10358967" cy="755651"/>
          </a:xfrm>
        </p:spPr>
        <p:txBody>
          <a:bodyPr>
            <a:normAutofit/>
          </a:bodyPr>
          <a:lstStyle/>
          <a:p>
            <a:pPr algn="ctr"/>
            <a:r>
              <a:rPr lang="en-US" sz="3600" dirty="0">
                <a:latin typeface="Aptos" panose="020B0004020202020204" pitchFamily="34" charset="0"/>
              </a:rPr>
              <a:t>1-Year Clinical Outcomes</a:t>
            </a:r>
            <a:endParaRPr lang="en-US" sz="3600" dirty="0">
              <a:latin typeface="Aptos" panose="020B00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746FE879-66F1-9E59-E7DF-2EA4933868F0}"/>
              </a:ext>
            </a:extLst>
          </p:cNvPr>
          <p:cNvGraphicFramePr>
            <a:graphicFrameLocks noGrp="1"/>
          </p:cNvGraphicFramePr>
          <p:nvPr>
            <p:extLst>
              <p:ext uri="{D42A27DB-BD31-4B8C-83A1-F6EECF244321}">
                <p14:modId xmlns:p14="http://schemas.microsoft.com/office/powerpoint/2010/main" val="3089448118"/>
              </p:ext>
            </p:extLst>
          </p:nvPr>
        </p:nvGraphicFramePr>
        <p:xfrm>
          <a:off x="1235545" y="730660"/>
          <a:ext cx="9720910" cy="5290642"/>
        </p:xfrm>
        <a:graphic>
          <a:graphicData uri="http://schemas.openxmlformats.org/drawingml/2006/table">
            <a:tbl>
              <a:tblPr firstRow="1" firstCol="1" bandRow="1">
                <a:tableStyleId>{C083E6E3-FA7D-4D7B-A595-EF9225AFEA82}</a:tableStyleId>
              </a:tblPr>
              <a:tblGrid>
                <a:gridCol w="3282605">
                  <a:extLst>
                    <a:ext uri="{9D8B030D-6E8A-4147-A177-3AD203B41FA5}">
                      <a16:colId xmlns:a16="http://schemas.microsoft.com/office/drawing/2014/main" val="3151838424"/>
                    </a:ext>
                  </a:extLst>
                </a:gridCol>
                <a:gridCol w="2559298">
                  <a:extLst>
                    <a:ext uri="{9D8B030D-6E8A-4147-A177-3AD203B41FA5}">
                      <a16:colId xmlns:a16="http://schemas.microsoft.com/office/drawing/2014/main" val="1312130876"/>
                    </a:ext>
                  </a:extLst>
                </a:gridCol>
                <a:gridCol w="2559298">
                  <a:extLst>
                    <a:ext uri="{9D8B030D-6E8A-4147-A177-3AD203B41FA5}">
                      <a16:colId xmlns:a16="http://schemas.microsoft.com/office/drawing/2014/main" val="749054746"/>
                    </a:ext>
                  </a:extLst>
                </a:gridCol>
                <a:gridCol w="1319709">
                  <a:extLst>
                    <a:ext uri="{9D8B030D-6E8A-4147-A177-3AD203B41FA5}">
                      <a16:colId xmlns:a16="http://schemas.microsoft.com/office/drawing/2014/main" val="4132949939"/>
                    </a:ext>
                  </a:extLst>
                </a:gridCol>
              </a:tblGrid>
              <a:tr h="496945">
                <a:tc>
                  <a:txBody>
                    <a:bodyPr/>
                    <a:lstStyle/>
                    <a:p>
                      <a:pPr marL="0" marR="0">
                        <a:lnSpc>
                          <a:spcPct val="107000"/>
                        </a:lnSpc>
                        <a:spcBef>
                          <a:spcPts val="0"/>
                        </a:spcBef>
                        <a:spcAft>
                          <a:spcPts val="0"/>
                        </a:spcAft>
                        <a:tabLst>
                          <a:tab pos="217805" algn="l"/>
                        </a:tabLst>
                      </a:pPr>
                      <a:endParaRPr lang="en-US" sz="2000" b="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44499" marR="44499" marT="0" marB="0"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EBC"/>
                    </a:solidFill>
                  </a:tcPr>
                </a:tc>
                <a:tc>
                  <a:txBody>
                    <a:bodyPr/>
                    <a:lstStyle/>
                    <a:p>
                      <a:pPr marL="0" marR="0" algn="ctr">
                        <a:lnSpc>
                          <a:spcPct val="90000"/>
                        </a:lnSpc>
                        <a:spcBef>
                          <a:spcPts val="400"/>
                        </a:spcBef>
                        <a:spcAft>
                          <a:spcPts val="0"/>
                        </a:spcAft>
                      </a:pPr>
                      <a:r>
                        <a:rPr lang="en-US" sz="1800" b="0" dirty="0">
                          <a:solidFill>
                            <a:schemeClr val="tx1"/>
                          </a:solidFill>
                          <a:effectLst/>
                          <a:latin typeface="Aptos" panose="020B0004020202020204" pitchFamily="34" charset="0"/>
                          <a:cs typeface="Arial" panose="020B0604020202020204" pitchFamily="34" charset="0"/>
                        </a:rPr>
                        <a:t>Orbital Atherectomy </a:t>
                      </a:r>
                      <a:r>
                        <a:rPr lang="en-US" sz="1800" b="0" i="0" dirty="0">
                          <a:solidFill>
                            <a:schemeClr val="tx1"/>
                          </a:solidFill>
                          <a:effectLst/>
                          <a:latin typeface="Aptos" panose="020B0004020202020204" pitchFamily="34" charset="0"/>
                          <a:ea typeface="Calibri" panose="020F0502020204030204" pitchFamily="34" charset="0"/>
                          <a:cs typeface="Arial" panose="020B0604020202020204" pitchFamily="34" charset="0"/>
                        </a:rPr>
                        <a:t>(n=1008)</a:t>
                      </a:r>
                    </a:p>
                  </a:txBody>
                  <a:tcPr marL="25911" marR="25911" marT="18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EBC"/>
                    </a:solidFill>
                  </a:tcPr>
                </a:tc>
                <a:tc>
                  <a:txBody>
                    <a:bodyPr/>
                    <a:lstStyle/>
                    <a:p>
                      <a:pPr marL="0" marR="0" algn="ctr">
                        <a:lnSpc>
                          <a:spcPct val="90000"/>
                        </a:lnSpc>
                        <a:spcBef>
                          <a:spcPts val="400"/>
                        </a:spcBef>
                        <a:spcAft>
                          <a:spcPts val="0"/>
                        </a:spcAft>
                      </a:pPr>
                      <a:r>
                        <a:rPr lang="en-US" sz="1800" b="0" dirty="0">
                          <a:solidFill>
                            <a:schemeClr val="tx1"/>
                          </a:solidFill>
                          <a:effectLst/>
                          <a:latin typeface="Aptos" panose="020B0004020202020204" pitchFamily="34" charset="0"/>
                          <a:cs typeface="Arial" panose="020B0604020202020204" pitchFamily="34" charset="0"/>
                        </a:rPr>
                        <a:t>Balloon Angioplasty </a:t>
                      </a:r>
                      <a:r>
                        <a:rPr lang="en-US" sz="1800" b="0" i="0" dirty="0">
                          <a:solidFill>
                            <a:schemeClr val="tx1"/>
                          </a:solidFill>
                          <a:effectLst/>
                          <a:latin typeface="Aptos" panose="020B0004020202020204" pitchFamily="34" charset="0"/>
                          <a:ea typeface="Calibri" panose="020F0502020204030204" pitchFamily="34" charset="0"/>
                          <a:cs typeface="Arial" panose="020B0604020202020204" pitchFamily="34" charset="0"/>
                        </a:rPr>
                        <a:t>(n=997)</a:t>
                      </a:r>
                    </a:p>
                  </a:txBody>
                  <a:tcPr marL="25911" marR="25911" marT="182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EBC"/>
                    </a:solidFill>
                  </a:tcPr>
                </a:tc>
                <a:tc>
                  <a:txBody>
                    <a:bodyPr/>
                    <a:lstStyle/>
                    <a:p>
                      <a:pPr marL="0" marR="0" algn="ctr">
                        <a:lnSpc>
                          <a:spcPct val="107000"/>
                        </a:lnSpc>
                        <a:spcBef>
                          <a:spcPts val="0"/>
                        </a:spcBef>
                        <a:spcAft>
                          <a:spcPts val="0"/>
                        </a:spcAft>
                      </a:pPr>
                      <a:r>
                        <a:rPr lang="en-US" sz="2000" b="0" i="1" dirty="0">
                          <a:solidFill>
                            <a:schemeClr val="tx1"/>
                          </a:solidFill>
                          <a:effectLst/>
                          <a:latin typeface="Aptos" panose="020B0004020202020204" pitchFamily="34" charset="0"/>
                          <a:ea typeface="Calibri" panose="020F0502020204030204" pitchFamily="34" charset="0"/>
                          <a:cs typeface="Arial" panose="020B0604020202020204" pitchFamily="34" charset="0"/>
                        </a:rPr>
                        <a:t>p</a:t>
                      </a:r>
                      <a:endParaRPr lang="en-US" sz="2000" b="0" dirty="0">
                        <a:solidFill>
                          <a:schemeClr val="tx1"/>
                        </a:solidFill>
                        <a:effectLst/>
                        <a:latin typeface="Aptos" panose="020B0004020202020204" pitchFamily="34" charset="0"/>
                        <a:ea typeface="Calibri" panose="020F0502020204030204" pitchFamily="34" charset="0"/>
                        <a:cs typeface="Arial" panose="020B0604020202020204" pitchFamily="34" charset="0"/>
                      </a:endParaRPr>
                    </a:p>
                  </a:txBody>
                  <a:tcPr marL="44499" marR="44499" marT="0" marB="0"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EBC"/>
                    </a:solidFill>
                  </a:tcPr>
                </a:tc>
                <a:extLst>
                  <a:ext uri="{0D108BD9-81ED-4DB2-BD59-A6C34878D82A}">
                    <a16:rowId xmlns:a16="http://schemas.microsoft.com/office/drawing/2014/main" val="57066099"/>
                  </a:ext>
                </a:extLst>
              </a:tr>
              <a:tr h="318466">
                <a:tc>
                  <a:txBody>
                    <a:bodyPr/>
                    <a:lstStyle/>
                    <a:p>
                      <a:pPr marL="0" marR="0">
                        <a:lnSpc>
                          <a:spcPct val="107000"/>
                        </a:lnSpc>
                        <a:spcBef>
                          <a:spcPts val="0"/>
                        </a:spcBef>
                        <a:spcAft>
                          <a:spcPts val="0"/>
                        </a:spcAft>
                        <a:tabLst>
                          <a:tab pos="217805" algn="l"/>
                        </a:tabLst>
                      </a:pPr>
                      <a:r>
                        <a:rPr lang="en-US" sz="2000" b="0" dirty="0">
                          <a:solidFill>
                            <a:schemeClr val="bg2"/>
                          </a:solidFill>
                          <a:effectLst/>
                          <a:latin typeface="Aptos" panose="020B0004020202020204" pitchFamily="34" charset="0"/>
                          <a:cs typeface="Arial" panose="020B0604020202020204" pitchFamily="34" charset="0"/>
                        </a:rPr>
                        <a:t>All-cause death</a:t>
                      </a:r>
                      <a:endParaRPr lang="en-US" sz="2000" b="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9" marR="44499" marT="0" marB="0"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cs typeface="Arial" panose="020B0604020202020204" pitchFamily="34" charset="0"/>
                        </a:rPr>
                        <a:t>61 (6.2%)</a:t>
                      </a:r>
                      <a:endPar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8" marR="444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cs typeface="Arial" panose="020B0604020202020204" pitchFamily="34" charset="0"/>
                        </a:rPr>
                        <a:t>53 (5.5%)</a:t>
                      </a:r>
                      <a:endPar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8" marR="444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rPr>
                        <a:t>0.48</a:t>
                      </a:r>
                    </a:p>
                  </a:txBody>
                  <a:tcPr marL="44499" marR="44499" marT="0" marB="0"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4283180"/>
                  </a:ext>
                </a:extLst>
              </a:tr>
              <a:tr h="318466">
                <a:tc>
                  <a:txBody>
                    <a:bodyPr/>
                    <a:lstStyle/>
                    <a:p>
                      <a:pPr marL="0" marR="0">
                        <a:lnSpc>
                          <a:spcPct val="107000"/>
                        </a:lnSpc>
                        <a:spcBef>
                          <a:spcPts val="0"/>
                        </a:spcBef>
                        <a:spcAft>
                          <a:spcPts val="0"/>
                        </a:spcAft>
                        <a:tabLst>
                          <a:tab pos="217805" algn="l"/>
                        </a:tabLst>
                      </a:pPr>
                      <a:r>
                        <a:rPr lang="en-US" sz="2000" b="0" dirty="0">
                          <a:solidFill>
                            <a:schemeClr val="bg2"/>
                          </a:solidFill>
                          <a:effectLst/>
                          <a:latin typeface="Aptos" panose="020B0004020202020204" pitchFamily="34" charset="0"/>
                          <a:cs typeface="Arial" panose="020B0604020202020204" pitchFamily="34" charset="0"/>
                        </a:rPr>
                        <a:t>	Cardiac</a:t>
                      </a:r>
                      <a:endParaRPr lang="en-US" sz="2000" b="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9" marR="44499" marT="0" marB="0"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cs typeface="Arial" panose="020B0604020202020204" pitchFamily="34" charset="0"/>
                        </a:rPr>
                        <a:t>39 (4.0%)</a:t>
                      </a:r>
                      <a:endPar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8" marR="444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cs typeface="Arial" panose="020B0604020202020204" pitchFamily="34" charset="0"/>
                        </a:rPr>
                        <a:t>26 (2.7%)</a:t>
                      </a:r>
                      <a:endPar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8" marR="444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rPr>
                        <a:t>0.12</a:t>
                      </a:r>
                    </a:p>
                  </a:txBody>
                  <a:tcPr marL="44499" marR="44499" marT="0" marB="0"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8318514"/>
                  </a:ext>
                </a:extLst>
              </a:tr>
              <a:tr h="318466">
                <a:tc>
                  <a:txBody>
                    <a:bodyPr/>
                    <a:lstStyle/>
                    <a:p>
                      <a:pPr marL="0" marR="0">
                        <a:lnSpc>
                          <a:spcPct val="107000"/>
                        </a:lnSpc>
                        <a:spcBef>
                          <a:spcPts val="0"/>
                        </a:spcBef>
                        <a:spcAft>
                          <a:spcPts val="0"/>
                        </a:spcAft>
                        <a:tabLst>
                          <a:tab pos="217805" algn="l"/>
                        </a:tabLst>
                      </a:pPr>
                      <a:r>
                        <a:rPr lang="en-US" sz="2000" b="0" dirty="0">
                          <a:solidFill>
                            <a:schemeClr val="bg2"/>
                          </a:solidFill>
                          <a:effectLst/>
                          <a:latin typeface="Aptos" panose="020B0004020202020204" pitchFamily="34" charset="0"/>
                          <a:cs typeface="Arial" panose="020B0604020202020204" pitchFamily="34" charset="0"/>
                        </a:rPr>
                        <a:t>	Vascular</a:t>
                      </a:r>
                      <a:endParaRPr lang="en-US" sz="2000" b="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9" marR="44499" marT="0" marB="0"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cs typeface="Arial" panose="020B0604020202020204" pitchFamily="34" charset="0"/>
                        </a:rPr>
                        <a:t>4 (0.4%)</a:t>
                      </a:r>
                      <a:endPar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8" marR="444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cs typeface="Arial" panose="020B0604020202020204" pitchFamily="34" charset="0"/>
                        </a:rPr>
                        <a:t>2 (0.2%)</a:t>
                      </a:r>
                      <a:endPar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8" marR="444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rPr>
                        <a:t>0.43</a:t>
                      </a:r>
                    </a:p>
                  </a:txBody>
                  <a:tcPr marL="44499" marR="44499" marT="0" marB="0"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3850171"/>
                  </a:ext>
                </a:extLst>
              </a:tr>
              <a:tr h="318466">
                <a:tc>
                  <a:txBody>
                    <a:bodyPr/>
                    <a:lstStyle/>
                    <a:p>
                      <a:pPr marL="0" marR="0">
                        <a:lnSpc>
                          <a:spcPct val="107000"/>
                        </a:lnSpc>
                        <a:spcBef>
                          <a:spcPts val="0"/>
                        </a:spcBef>
                        <a:spcAft>
                          <a:spcPts val="0"/>
                        </a:spcAft>
                        <a:tabLst>
                          <a:tab pos="217805" algn="l"/>
                        </a:tabLst>
                      </a:pPr>
                      <a:r>
                        <a:rPr lang="en-US" sz="2000" b="0" dirty="0">
                          <a:solidFill>
                            <a:schemeClr val="bg2"/>
                          </a:solidFill>
                          <a:effectLst/>
                          <a:latin typeface="Aptos" panose="020B0004020202020204" pitchFamily="34" charset="0"/>
                          <a:cs typeface="Arial" panose="020B0604020202020204" pitchFamily="34" charset="0"/>
                        </a:rPr>
                        <a:t>	Non-cardiovascular</a:t>
                      </a:r>
                      <a:endParaRPr lang="en-US" sz="2000" b="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9" marR="44499" marT="0" marB="0"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cs typeface="Arial" panose="020B0604020202020204" pitchFamily="34" charset="0"/>
                        </a:rPr>
                        <a:t>18 (1.9%)</a:t>
                      </a:r>
                      <a:endPar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8" marR="444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cs typeface="Arial" panose="020B0604020202020204" pitchFamily="34" charset="0"/>
                        </a:rPr>
                        <a:t>25 (2.6%)</a:t>
                      </a:r>
                      <a:endPar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8" marR="444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rPr>
                        <a:t>0.28</a:t>
                      </a:r>
                    </a:p>
                  </a:txBody>
                  <a:tcPr marL="44499" marR="44499" marT="0" marB="0"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4869084"/>
                  </a:ext>
                </a:extLst>
              </a:tr>
              <a:tr h="318466">
                <a:tc>
                  <a:txBody>
                    <a:bodyPr/>
                    <a:lstStyle/>
                    <a:p>
                      <a:pPr marL="0" marR="0">
                        <a:lnSpc>
                          <a:spcPct val="107000"/>
                        </a:lnSpc>
                        <a:spcBef>
                          <a:spcPts val="0"/>
                        </a:spcBef>
                        <a:spcAft>
                          <a:spcPts val="0"/>
                        </a:spcAft>
                        <a:tabLst>
                          <a:tab pos="217805" algn="l"/>
                        </a:tabLst>
                      </a:pPr>
                      <a:r>
                        <a:rPr lang="en-US" sz="2000" b="0" dirty="0">
                          <a:solidFill>
                            <a:schemeClr val="bg2"/>
                          </a:solidFill>
                          <a:effectLst/>
                          <a:latin typeface="Aptos" panose="020B0004020202020204" pitchFamily="34" charset="0"/>
                          <a:cs typeface="Arial" panose="020B0604020202020204" pitchFamily="34" charset="0"/>
                        </a:rPr>
                        <a:t>All MI</a:t>
                      </a:r>
                      <a:endParaRPr lang="en-US" sz="2000" b="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9" marR="44499" marT="0" marB="0"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cs typeface="Arial" panose="020B0604020202020204" pitchFamily="34" charset="0"/>
                        </a:rPr>
                        <a:t>80 (8.1%)</a:t>
                      </a:r>
                      <a:endPar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8" marR="444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cs typeface="Arial" panose="020B0604020202020204" pitchFamily="34" charset="0"/>
                        </a:rPr>
                        <a:t>74 (7.6%)</a:t>
                      </a:r>
                      <a:endPar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8" marR="444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rPr>
                        <a:t>0.65</a:t>
                      </a:r>
                    </a:p>
                  </a:txBody>
                  <a:tcPr marL="44499" marR="44499" marT="0" marB="0"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5991306"/>
                  </a:ext>
                </a:extLst>
              </a:tr>
              <a:tr h="318466">
                <a:tc>
                  <a:txBody>
                    <a:bodyPr/>
                    <a:lstStyle/>
                    <a:p>
                      <a:pPr marL="0" marR="0">
                        <a:lnSpc>
                          <a:spcPct val="107000"/>
                        </a:lnSpc>
                        <a:spcBef>
                          <a:spcPts val="0"/>
                        </a:spcBef>
                        <a:spcAft>
                          <a:spcPts val="0"/>
                        </a:spcAft>
                        <a:tabLst>
                          <a:tab pos="217805" algn="l"/>
                        </a:tabLst>
                      </a:pPr>
                      <a:r>
                        <a:rPr lang="en-US" sz="2000" b="0" dirty="0">
                          <a:solidFill>
                            <a:schemeClr val="bg2"/>
                          </a:solidFill>
                          <a:effectLst/>
                          <a:latin typeface="Aptos" panose="020B0004020202020204" pitchFamily="34" charset="0"/>
                          <a:cs typeface="Arial" panose="020B0604020202020204" pitchFamily="34" charset="0"/>
                        </a:rPr>
                        <a:t>	Procedural</a:t>
                      </a:r>
                      <a:endParaRPr lang="en-US" sz="2000" b="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9" marR="44499" marT="0" marB="0"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cs typeface="Arial" panose="020B0604020202020204" pitchFamily="34" charset="0"/>
                        </a:rPr>
                        <a:t>41 (4.1%)</a:t>
                      </a:r>
                      <a:endPar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8" marR="444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cs typeface="Arial" panose="020B0604020202020204" pitchFamily="34" charset="0"/>
                        </a:rPr>
                        <a:t>34 (3.4%)</a:t>
                      </a:r>
                      <a:endPar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8" marR="444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rPr>
                        <a:t>0.45</a:t>
                      </a:r>
                    </a:p>
                  </a:txBody>
                  <a:tcPr marL="44499" marR="44499" marT="0" marB="0"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6280979"/>
                  </a:ext>
                </a:extLst>
              </a:tr>
              <a:tr h="318466">
                <a:tc>
                  <a:txBody>
                    <a:bodyPr/>
                    <a:lstStyle/>
                    <a:p>
                      <a:pPr marL="0" marR="0">
                        <a:lnSpc>
                          <a:spcPct val="107000"/>
                        </a:lnSpc>
                        <a:spcBef>
                          <a:spcPts val="0"/>
                        </a:spcBef>
                        <a:spcAft>
                          <a:spcPts val="0"/>
                        </a:spcAft>
                        <a:tabLst>
                          <a:tab pos="217805" algn="l"/>
                        </a:tabLst>
                      </a:pPr>
                      <a:r>
                        <a:rPr lang="en-US" sz="2000" b="0" dirty="0">
                          <a:solidFill>
                            <a:schemeClr val="bg2"/>
                          </a:solidFill>
                          <a:effectLst/>
                          <a:latin typeface="Aptos" panose="020B0004020202020204" pitchFamily="34" charset="0"/>
                          <a:cs typeface="Arial" panose="020B0604020202020204" pitchFamily="34" charset="0"/>
                        </a:rPr>
                        <a:t>	Non-procedural</a:t>
                      </a:r>
                      <a:endParaRPr lang="en-US" sz="2000" b="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9" marR="44499" marT="0" marB="0"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cs typeface="Arial" panose="020B0604020202020204" pitchFamily="34" charset="0"/>
                        </a:rPr>
                        <a:t>41 (4.3%)</a:t>
                      </a:r>
                      <a:endPar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8" marR="444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cs typeface="Arial" panose="020B0604020202020204" pitchFamily="34" charset="0"/>
                        </a:rPr>
                        <a:t>40 (4.2%)</a:t>
                      </a:r>
                      <a:endPar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8" marR="444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rPr>
                        <a:t>0.94</a:t>
                      </a:r>
                    </a:p>
                  </a:txBody>
                  <a:tcPr marL="44499" marR="44499" marT="0" marB="0"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8456103"/>
                  </a:ext>
                </a:extLst>
              </a:tr>
              <a:tr h="318466">
                <a:tc>
                  <a:txBody>
                    <a:bodyPr/>
                    <a:lstStyle/>
                    <a:p>
                      <a:pPr marL="0" marR="0">
                        <a:lnSpc>
                          <a:spcPct val="107000"/>
                        </a:lnSpc>
                        <a:spcBef>
                          <a:spcPts val="0"/>
                        </a:spcBef>
                        <a:spcAft>
                          <a:spcPts val="0"/>
                        </a:spcAft>
                        <a:tabLst>
                          <a:tab pos="217805" algn="l"/>
                        </a:tabLst>
                      </a:pPr>
                      <a:r>
                        <a:rPr lang="en-US" sz="2000" b="0" dirty="0">
                          <a:solidFill>
                            <a:schemeClr val="bg2"/>
                          </a:solidFill>
                          <a:effectLst/>
                          <a:latin typeface="Aptos" panose="020B0004020202020204" pitchFamily="34" charset="0"/>
                          <a:cs typeface="Arial" panose="020B0604020202020204" pitchFamily="34" charset="0"/>
                        </a:rPr>
                        <a:t>	Target-vessel related</a:t>
                      </a:r>
                      <a:endParaRPr lang="en-US" sz="2000" b="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9" marR="44499" marT="0" marB="0"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cs typeface="Arial" panose="020B0604020202020204" pitchFamily="34" charset="0"/>
                        </a:rPr>
                        <a:t>55 (5.6%)</a:t>
                      </a:r>
                      <a:endPar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8" marR="444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cs typeface="Arial" panose="020B0604020202020204" pitchFamily="34" charset="0"/>
                        </a:rPr>
                        <a:t>43 (4.4%)</a:t>
                      </a:r>
                      <a:endPar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8" marR="444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rPr>
                        <a:t>0.24</a:t>
                      </a:r>
                    </a:p>
                  </a:txBody>
                  <a:tcPr marL="44499" marR="44499" marT="0" marB="0"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8522616"/>
                  </a:ext>
                </a:extLst>
              </a:tr>
              <a:tr h="318466">
                <a:tc>
                  <a:txBody>
                    <a:bodyPr/>
                    <a:lstStyle/>
                    <a:p>
                      <a:pPr marL="0" marR="0">
                        <a:lnSpc>
                          <a:spcPct val="107000"/>
                        </a:lnSpc>
                        <a:spcBef>
                          <a:spcPts val="0"/>
                        </a:spcBef>
                        <a:spcAft>
                          <a:spcPts val="0"/>
                        </a:spcAft>
                        <a:tabLst>
                          <a:tab pos="217805" algn="l"/>
                        </a:tabLst>
                      </a:pPr>
                      <a:r>
                        <a:rPr lang="en-US" sz="2000" b="0" dirty="0">
                          <a:solidFill>
                            <a:schemeClr val="bg2"/>
                          </a:solidFill>
                          <a:effectLst/>
                          <a:latin typeface="Aptos" panose="020B0004020202020204" pitchFamily="34" charset="0"/>
                          <a:cs typeface="Arial" panose="020B0604020202020204" pitchFamily="34" charset="0"/>
                        </a:rPr>
                        <a:t>	Non-target-vessel related</a:t>
                      </a:r>
                      <a:endParaRPr lang="en-US" sz="2000" b="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9" marR="44499" marT="0" marB="0"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cs typeface="Arial" panose="020B0604020202020204" pitchFamily="34" charset="0"/>
                        </a:rPr>
                        <a:t>27 (2.8%)</a:t>
                      </a:r>
                      <a:endPar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8" marR="444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cs typeface="Arial" panose="020B0604020202020204" pitchFamily="34" charset="0"/>
                        </a:rPr>
                        <a:t>32 (3.4%)</a:t>
                      </a:r>
                      <a:endPar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8" marR="444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rPr>
                        <a:t>0.49</a:t>
                      </a:r>
                    </a:p>
                  </a:txBody>
                  <a:tcPr marL="44499" marR="44499" marT="0" marB="0"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6009817"/>
                  </a:ext>
                </a:extLst>
              </a:tr>
              <a:tr h="318466">
                <a:tc>
                  <a:txBody>
                    <a:bodyPr/>
                    <a:lstStyle/>
                    <a:p>
                      <a:pPr marL="0" marR="0">
                        <a:lnSpc>
                          <a:spcPct val="107000"/>
                        </a:lnSpc>
                        <a:spcBef>
                          <a:spcPts val="0"/>
                        </a:spcBef>
                        <a:spcAft>
                          <a:spcPts val="0"/>
                        </a:spcAft>
                        <a:tabLst>
                          <a:tab pos="217805" algn="l"/>
                        </a:tabLst>
                      </a:pPr>
                      <a:r>
                        <a:rPr lang="en-US" sz="2000" b="0" dirty="0">
                          <a:solidFill>
                            <a:schemeClr val="bg2"/>
                          </a:solidFill>
                          <a:effectLst/>
                          <a:latin typeface="Aptos" panose="020B0004020202020204" pitchFamily="34" charset="0"/>
                          <a:cs typeface="Arial" panose="020B0604020202020204" pitchFamily="34" charset="0"/>
                        </a:rPr>
                        <a:t>Ischemia-driven revasc</a:t>
                      </a:r>
                      <a:endParaRPr lang="en-US" sz="2000" b="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9" marR="44499" marT="0" marB="0"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cs typeface="Arial" panose="020B0604020202020204" pitchFamily="34" charset="0"/>
                        </a:rPr>
                        <a:t>81 (8.5%)</a:t>
                      </a:r>
                      <a:endPar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8" marR="444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cs typeface="Arial" panose="020B0604020202020204" pitchFamily="34" charset="0"/>
                        </a:rPr>
                        <a:t>76 (8.1%)</a:t>
                      </a:r>
                      <a:endPar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8" marR="444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rPr>
                        <a:t>0.70</a:t>
                      </a:r>
                    </a:p>
                  </a:txBody>
                  <a:tcPr marL="44499" marR="44499" marT="0" marB="0"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7371478"/>
                  </a:ext>
                </a:extLst>
              </a:tr>
              <a:tr h="318466">
                <a:tc>
                  <a:txBody>
                    <a:bodyPr/>
                    <a:lstStyle/>
                    <a:p>
                      <a:pPr marL="0" marR="0">
                        <a:lnSpc>
                          <a:spcPct val="107000"/>
                        </a:lnSpc>
                        <a:spcBef>
                          <a:spcPts val="0"/>
                        </a:spcBef>
                        <a:spcAft>
                          <a:spcPts val="0"/>
                        </a:spcAft>
                        <a:tabLst>
                          <a:tab pos="217805" algn="l"/>
                        </a:tabLst>
                      </a:pPr>
                      <a:r>
                        <a:rPr lang="en-US" sz="2000" b="0" dirty="0">
                          <a:solidFill>
                            <a:schemeClr val="bg2"/>
                          </a:solidFill>
                          <a:effectLst/>
                          <a:latin typeface="Aptos" panose="020B0004020202020204" pitchFamily="34" charset="0"/>
                          <a:cs typeface="Arial" panose="020B0604020202020204" pitchFamily="34" charset="0"/>
                        </a:rPr>
                        <a:t>	Ischemia-driven TVR</a:t>
                      </a:r>
                      <a:endParaRPr lang="en-US" sz="2000" b="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9" marR="44499" marT="0" marB="0"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cs typeface="Arial" panose="020B0604020202020204" pitchFamily="34" charset="0"/>
                        </a:rPr>
                        <a:t>40 (4.2%)</a:t>
                      </a:r>
                      <a:endPar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8" marR="444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cs typeface="Arial" panose="020B0604020202020204" pitchFamily="34" charset="0"/>
                        </a:rPr>
                        <a:t>41 (4.4%)</a:t>
                      </a:r>
                      <a:endPar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8" marR="444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rPr>
                        <a:t>0.88</a:t>
                      </a:r>
                    </a:p>
                  </a:txBody>
                  <a:tcPr marL="44499" marR="44499" marT="0" marB="0"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8701421"/>
                  </a:ext>
                </a:extLst>
              </a:tr>
              <a:tr h="318466">
                <a:tc>
                  <a:txBody>
                    <a:bodyPr/>
                    <a:lstStyle/>
                    <a:p>
                      <a:pPr marL="0" marR="0">
                        <a:lnSpc>
                          <a:spcPct val="107000"/>
                        </a:lnSpc>
                        <a:spcBef>
                          <a:spcPts val="0"/>
                        </a:spcBef>
                        <a:spcAft>
                          <a:spcPts val="0"/>
                        </a:spcAft>
                        <a:tabLst>
                          <a:tab pos="217805" algn="l"/>
                        </a:tabLst>
                      </a:pPr>
                      <a:r>
                        <a:rPr lang="en-US" sz="2000" b="0" dirty="0">
                          <a:solidFill>
                            <a:schemeClr val="bg2"/>
                          </a:solidFill>
                          <a:effectLst/>
                          <a:latin typeface="Aptos" panose="020B0004020202020204" pitchFamily="34" charset="0"/>
                          <a:cs typeface="Arial" panose="020B0604020202020204" pitchFamily="34" charset="0"/>
                        </a:rPr>
                        <a:t>	Ischemia-driven TLR</a:t>
                      </a:r>
                      <a:endParaRPr lang="en-US" sz="2000" b="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9" marR="44499" marT="0" marB="0"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cs typeface="Arial" panose="020B0604020202020204" pitchFamily="34" charset="0"/>
                        </a:rPr>
                        <a:t>32 (3.4%)</a:t>
                      </a:r>
                      <a:endPar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8" marR="444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cs typeface="Arial" panose="020B0604020202020204" pitchFamily="34" charset="0"/>
                        </a:rPr>
                        <a:t>32 (3.4%)</a:t>
                      </a:r>
                      <a:endPar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8" marR="444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rPr>
                        <a:t>0.98</a:t>
                      </a:r>
                    </a:p>
                  </a:txBody>
                  <a:tcPr marL="44499" marR="44499" marT="0" marB="0"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6638204"/>
                  </a:ext>
                </a:extLst>
              </a:tr>
              <a:tr h="318466">
                <a:tc>
                  <a:txBody>
                    <a:bodyPr/>
                    <a:lstStyle/>
                    <a:p>
                      <a:pPr marL="0" marR="0">
                        <a:lnSpc>
                          <a:spcPct val="107000"/>
                        </a:lnSpc>
                        <a:spcBef>
                          <a:spcPts val="0"/>
                        </a:spcBef>
                        <a:spcAft>
                          <a:spcPts val="0"/>
                        </a:spcAft>
                        <a:tabLst>
                          <a:tab pos="217805" algn="l"/>
                        </a:tabLst>
                      </a:pPr>
                      <a:r>
                        <a:rPr lang="en-US" sz="2000" b="0" dirty="0">
                          <a:solidFill>
                            <a:schemeClr val="bg2"/>
                          </a:solidFill>
                          <a:effectLst/>
                          <a:latin typeface="Aptos" panose="020B0004020202020204" pitchFamily="34" charset="0"/>
                          <a:cs typeface="Arial" panose="020B0604020202020204" pitchFamily="34" charset="0"/>
                        </a:rPr>
                        <a:t>Stent thrombosis</a:t>
                      </a:r>
                      <a:endParaRPr lang="en-US" sz="2000" b="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9" marR="44499" marT="0" marB="0"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cs typeface="Arial" panose="020B0604020202020204" pitchFamily="34" charset="0"/>
                        </a:rPr>
                        <a:t>11 (1.1%)</a:t>
                      </a:r>
                      <a:endPar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8" marR="444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cs typeface="Arial" panose="020B0604020202020204" pitchFamily="34" charset="0"/>
                        </a:rPr>
                        <a:t>4 (0.4%)</a:t>
                      </a:r>
                      <a:endPar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8" marR="444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rPr>
                        <a:t>0.08</a:t>
                      </a:r>
                    </a:p>
                  </a:txBody>
                  <a:tcPr marL="44499" marR="44499" marT="0" marB="0"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3692368"/>
                  </a:ext>
                </a:extLst>
              </a:tr>
              <a:tr h="318466">
                <a:tc>
                  <a:txBody>
                    <a:bodyPr/>
                    <a:lstStyle/>
                    <a:p>
                      <a:pPr marL="0" marR="0">
                        <a:lnSpc>
                          <a:spcPct val="107000"/>
                        </a:lnSpc>
                        <a:spcBef>
                          <a:spcPts val="0"/>
                        </a:spcBef>
                        <a:spcAft>
                          <a:spcPts val="0"/>
                        </a:spcAft>
                        <a:tabLst>
                          <a:tab pos="217805" algn="l"/>
                        </a:tabLst>
                      </a:pPr>
                      <a:r>
                        <a:rPr lang="en-US" sz="2000" b="0" dirty="0">
                          <a:solidFill>
                            <a:schemeClr val="bg2"/>
                          </a:solidFill>
                          <a:effectLst/>
                          <a:latin typeface="Aptos" panose="020B0004020202020204" pitchFamily="34" charset="0"/>
                          <a:cs typeface="Arial" panose="020B0604020202020204" pitchFamily="34" charset="0"/>
                        </a:rPr>
                        <a:t>	Definite</a:t>
                      </a:r>
                      <a:endParaRPr lang="en-US" sz="2000" b="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9" marR="44499" marT="0" marB="0"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cs typeface="Arial" panose="020B0604020202020204" pitchFamily="34" charset="0"/>
                        </a:rPr>
                        <a:t>8 (0.8%)</a:t>
                      </a:r>
                      <a:endPar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8" marR="444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cs typeface="Arial" panose="020B0604020202020204" pitchFamily="34" charset="0"/>
                        </a:rPr>
                        <a:t>4 (0.4%)</a:t>
                      </a:r>
                      <a:endPar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8" marR="444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rPr>
                        <a:t>0.26</a:t>
                      </a:r>
                    </a:p>
                  </a:txBody>
                  <a:tcPr marL="44499" marR="44499" marT="0" marB="0"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3300515"/>
                  </a:ext>
                </a:extLst>
              </a:tr>
              <a:tr h="318466">
                <a:tc>
                  <a:txBody>
                    <a:bodyPr/>
                    <a:lstStyle/>
                    <a:p>
                      <a:pPr marL="0" marR="0">
                        <a:lnSpc>
                          <a:spcPct val="107000"/>
                        </a:lnSpc>
                        <a:spcBef>
                          <a:spcPts val="0"/>
                        </a:spcBef>
                        <a:spcAft>
                          <a:spcPts val="0"/>
                        </a:spcAft>
                        <a:tabLst>
                          <a:tab pos="217805" algn="l"/>
                        </a:tabLst>
                      </a:pPr>
                      <a:r>
                        <a:rPr lang="en-US" sz="2000" b="0" dirty="0">
                          <a:solidFill>
                            <a:schemeClr val="bg2"/>
                          </a:solidFill>
                          <a:effectLst/>
                          <a:latin typeface="Aptos" panose="020B0004020202020204" pitchFamily="34" charset="0"/>
                          <a:cs typeface="Arial" panose="020B0604020202020204" pitchFamily="34" charset="0"/>
                        </a:rPr>
                        <a:t>	Probable</a:t>
                      </a:r>
                      <a:endParaRPr lang="en-US" sz="2000" b="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9" marR="44499" marT="0" marB="0"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cs typeface="Arial" panose="020B0604020202020204" pitchFamily="34" charset="0"/>
                        </a:rPr>
                        <a:t>3 (0.3%)</a:t>
                      </a:r>
                      <a:endPar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8" marR="444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cs typeface="Arial" panose="020B0604020202020204" pitchFamily="34" charset="0"/>
                        </a:rPr>
                        <a:t>0 (0.0%)</a:t>
                      </a:r>
                      <a:endPar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endParaRPr>
                    </a:p>
                  </a:txBody>
                  <a:tcPr marL="44498" marR="444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solidFill>
                            <a:schemeClr val="bg2"/>
                          </a:solidFill>
                          <a:effectLst/>
                          <a:latin typeface="Aptos" panose="020B0004020202020204" pitchFamily="34" charset="0"/>
                          <a:ea typeface="Calibri" panose="020F0502020204030204" pitchFamily="34" charset="0"/>
                          <a:cs typeface="Arial" panose="020B0604020202020204" pitchFamily="34" charset="0"/>
                        </a:rPr>
                        <a:t>1.00</a:t>
                      </a:r>
                    </a:p>
                  </a:txBody>
                  <a:tcPr marL="44499" marR="44499" marT="0" marB="0"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094760972"/>
                  </a:ext>
                </a:extLst>
              </a:tr>
            </a:tbl>
          </a:graphicData>
        </a:graphic>
      </p:graphicFrame>
    </p:spTree>
    <p:extLst>
      <p:ext uri="{BB962C8B-B14F-4D97-AF65-F5344CB8AC3E}">
        <p14:creationId xmlns:p14="http://schemas.microsoft.com/office/powerpoint/2010/main" val="3290465459"/>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178">
            <a:extLst>
              <a:ext uri="{FF2B5EF4-FFF2-40B4-BE49-F238E27FC236}">
                <a16:creationId xmlns:a16="http://schemas.microsoft.com/office/drawing/2014/main" id="{58C63CB6-AA51-25EA-83EC-FC690839D937}"/>
              </a:ext>
            </a:extLst>
          </p:cNvPr>
          <p:cNvSpPr>
            <a:spLocks noChangeArrowheads="1"/>
          </p:cNvSpPr>
          <p:nvPr/>
        </p:nvSpPr>
        <p:spPr bwMode="auto">
          <a:xfrm>
            <a:off x="1897653" y="5013250"/>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ptos" panose="020B0004020202020204" pitchFamily="34" charset="0"/>
              </a:rPr>
              <a:t>718</a:t>
            </a:r>
            <a:endParaRPr kumimoji="0" lang="en-US" altLang="en-US" sz="1200" b="0" i="0" u="none" strike="noStrike" cap="none" normalizeH="0" baseline="0" dirty="0">
              <a:ln>
                <a:noFill/>
              </a:ln>
              <a:solidFill>
                <a:schemeClr val="tx1"/>
              </a:solidFill>
              <a:effectLst/>
              <a:latin typeface="Aptos" panose="020B0004020202020204" pitchFamily="34" charset="0"/>
            </a:endParaRPr>
          </a:p>
        </p:txBody>
      </p:sp>
      <p:sp>
        <p:nvSpPr>
          <p:cNvPr id="49" name="Rectangle 179">
            <a:extLst>
              <a:ext uri="{FF2B5EF4-FFF2-40B4-BE49-F238E27FC236}">
                <a16:creationId xmlns:a16="http://schemas.microsoft.com/office/drawing/2014/main" id="{C76976B1-F972-A542-351A-809E389CB2F5}"/>
              </a:ext>
            </a:extLst>
          </p:cNvPr>
          <p:cNvSpPr>
            <a:spLocks noChangeArrowheads="1"/>
          </p:cNvSpPr>
          <p:nvPr/>
        </p:nvSpPr>
        <p:spPr bwMode="auto">
          <a:xfrm>
            <a:off x="3802806" y="5013250"/>
            <a:ext cx="2773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ptos" panose="020B0004020202020204" pitchFamily="34" charset="0"/>
              </a:rPr>
              <a:t>661</a:t>
            </a:r>
            <a:r>
              <a:rPr kumimoji="0" lang="en-US" altLang="en-US" sz="1200" b="0" i="0" u="none" strike="noStrike" cap="none" normalizeH="0" baseline="0" dirty="0">
                <a:ln>
                  <a:noFill/>
                </a:ln>
                <a:solidFill>
                  <a:srgbClr val="000000"/>
                </a:solidFill>
                <a:effectLst/>
                <a:latin typeface="Aptos" panose="020B0004020202020204" pitchFamily="34" charset="0"/>
              </a:rPr>
              <a:t> </a:t>
            </a:r>
            <a:endParaRPr kumimoji="0" lang="en-US" altLang="en-US" sz="1200" b="0" i="0" u="none" strike="noStrike" cap="none" normalizeH="0" baseline="0" dirty="0">
              <a:ln>
                <a:noFill/>
              </a:ln>
              <a:solidFill>
                <a:schemeClr val="tx1"/>
              </a:solidFill>
              <a:effectLst/>
              <a:latin typeface="Aptos" panose="020B0004020202020204" pitchFamily="34" charset="0"/>
            </a:endParaRPr>
          </a:p>
        </p:txBody>
      </p:sp>
      <p:sp>
        <p:nvSpPr>
          <p:cNvPr id="50" name="Rectangle 180">
            <a:extLst>
              <a:ext uri="{FF2B5EF4-FFF2-40B4-BE49-F238E27FC236}">
                <a16:creationId xmlns:a16="http://schemas.microsoft.com/office/drawing/2014/main" id="{239F6DA9-0B83-2CD9-E55C-C1E351F4099F}"/>
              </a:ext>
            </a:extLst>
          </p:cNvPr>
          <p:cNvSpPr>
            <a:spLocks noChangeArrowheads="1"/>
          </p:cNvSpPr>
          <p:nvPr/>
        </p:nvSpPr>
        <p:spPr bwMode="auto">
          <a:xfrm>
            <a:off x="5700243" y="5013250"/>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ptos" panose="020B0004020202020204" pitchFamily="34" charset="0"/>
              </a:rPr>
              <a:t>631</a:t>
            </a:r>
            <a:endParaRPr kumimoji="0" lang="en-US" altLang="en-US" sz="1200" b="0" i="0" u="none" strike="noStrike" cap="none" normalizeH="0" baseline="0" dirty="0">
              <a:ln>
                <a:noFill/>
              </a:ln>
              <a:solidFill>
                <a:schemeClr val="tx1"/>
              </a:solidFill>
              <a:effectLst/>
              <a:latin typeface="Aptos" panose="020B0004020202020204" pitchFamily="34" charset="0"/>
            </a:endParaRPr>
          </a:p>
        </p:txBody>
      </p:sp>
      <p:sp>
        <p:nvSpPr>
          <p:cNvPr id="51" name="Rectangle 181">
            <a:extLst>
              <a:ext uri="{FF2B5EF4-FFF2-40B4-BE49-F238E27FC236}">
                <a16:creationId xmlns:a16="http://schemas.microsoft.com/office/drawing/2014/main" id="{CD639673-A4BD-52DA-BA8F-5124131B510B}"/>
              </a:ext>
            </a:extLst>
          </p:cNvPr>
          <p:cNvSpPr>
            <a:spLocks noChangeArrowheads="1"/>
          </p:cNvSpPr>
          <p:nvPr/>
        </p:nvSpPr>
        <p:spPr bwMode="auto">
          <a:xfrm>
            <a:off x="7569434" y="5013250"/>
            <a:ext cx="2452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ptos" panose="020B0004020202020204" pitchFamily="34" charset="0"/>
              </a:rPr>
              <a:t>608</a:t>
            </a:r>
            <a:endParaRPr kumimoji="0" lang="en-US" altLang="en-US" sz="1200" b="0" i="0" u="none" strike="noStrike" cap="none" normalizeH="0" baseline="0" dirty="0">
              <a:ln>
                <a:noFill/>
              </a:ln>
              <a:solidFill>
                <a:schemeClr val="tx1"/>
              </a:solidFill>
              <a:effectLst/>
              <a:latin typeface="Aptos" panose="020B0004020202020204" pitchFamily="34" charset="0"/>
            </a:endParaRPr>
          </a:p>
        </p:txBody>
      </p:sp>
      <p:sp>
        <p:nvSpPr>
          <p:cNvPr id="52" name="Rectangle 182">
            <a:extLst>
              <a:ext uri="{FF2B5EF4-FFF2-40B4-BE49-F238E27FC236}">
                <a16:creationId xmlns:a16="http://schemas.microsoft.com/office/drawing/2014/main" id="{79C2864A-02DB-A22D-9FD1-4B95F73699C2}"/>
              </a:ext>
            </a:extLst>
          </p:cNvPr>
          <p:cNvSpPr>
            <a:spLocks noChangeArrowheads="1"/>
          </p:cNvSpPr>
          <p:nvPr/>
        </p:nvSpPr>
        <p:spPr bwMode="auto">
          <a:xfrm>
            <a:off x="9458351" y="5013250"/>
            <a:ext cx="2452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ptos" panose="020B0004020202020204" pitchFamily="34" charset="0"/>
              </a:rPr>
              <a:t>585</a:t>
            </a:r>
            <a:endParaRPr kumimoji="0" lang="en-US" altLang="en-US" sz="1200" b="0" i="0" u="none" strike="noStrike" cap="none" normalizeH="0" baseline="0" dirty="0">
              <a:ln>
                <a:noFill/>
              </a:ln>
              <a:solidFill>
                <a:schemeClr val="tx1"/>
              </a:solidFill>
              <a:effectLst/>
              <a:latin typeface="Aptos" panose="020B0004020202020204" pitchFamily="34" charset="0"/>
            </a:endParaRPr>
          </a:p>
        </p:txBody>
      </p:sp>
      <p:sp>
        <p:nvSpPr>
          <p:cNvPr id="53" name="Rectangle 184">
            <a:extLst>
              <a:ext uri="{FF2B5EF4-FFF2-40B4-BE49-F238E27FC236}">
                <a16:creationId xmlns:a16="http://schemas.microsoft.com/office/drawing/2014/main" id="{D35D1033-F08E-2E85-4E8B-4FC16ECA1340}"/>
              </a:ext>
            </a:extLst>
          </p:cNvPr>
          <p:cNvSpPr>
            <a:spLocks noChangeArrowheads="1"/>
          </p:cNvSpPr>
          <p:nvPr/>
        </p:nvSpPr>
        <p:spPr bwMode="auto">
          <a:xfrm>
            <a:off x="162115" y="5013250"/>
            <a:ext cx="14027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Aptos" panose="020B0004020202020204" pitchFamily="34" charset="0"/>
              </a:rPr>
              <a:t>BA </a:t>
            </a:r>
            <a:r>
              <a:rPr lang="en-US" altLang="en-US" sz="1200" dirty="0">
                <a:latin typeface="Aptos" panose="020B0004020202020204" pitchFamily="34" charset="0"/>
              </a:rPr>
              <a:t>n</a:t>
            </a:r>
            <a:r>
              <a:rPr kumimoji="0" lang="en-US" altLang="en-US" sz="1200" b="0" i="0" u="none" strike="noStrike" cap="none" normalizeH="0" baseline="0" dirty="0">
                <a:ln>
                  <a:noFill/>
                </a:ln>
                <a:effectLst/>
                <a:latin typeface="Aptos" panose="020B0004020202020204" pitchFamily="34" charset="0"/>
              </a:rPr>
              <a:t>ot in OCT Cohort</a:t>
            </a:r>
          </a:p>
        </p:txBody>
      </p:sp>
      <p:sp>
        <p:nvSpPr>
          <p:cNvPr id="43" name="Rectangle 173">
            <a:extLst>
              <a:ext uri="{FF2B5EF4-FFF2-40B4-BE49-F238E27FC236}">
                <a16:creationId xmlns:a16="http://schemas.microsoft.com/office/drawing/2014/main" id="{EAD6936F-D356-A1C3-9C64-EC51A2542945}"/>
              </a:ext>
            </a:extLst>
          </p:cNvPr>
          <p:cNvSpPr>
            <a:spLocks noChangeArrowheads="1"/>
          </p:cNvSpPr>
          <p:nvPr/>
        </p:nvSpPr>
        <p:spPr bwMode="auto">
          <a:xfrm>
            <a:off x="1897653" y="5236091"/>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ptos" panose="020B0004020202020204" pitchFamily="34" charset="0"/>
              </a:rPr>
              <a:t>279</a:t>
            </a:r>
            <a:endParaRPr kumimoji="0" lang="en-US" altLang="en-US" sz="1200" b="0" i="0" u="none" strike="noStrike" cap="none" normalizeH="0" baseline="0" dirty="0">
              <a:ln>
                <a:noFill/>
              </a:ln>
              <a:solidFill>
                <a:schemeClr val="tx1"/>
              </a:solidFill>
              <a:effectLst/>
              <a:latin typeface="Aptos" panose="020B0004020202020204" pitchFamily="34" charset="0"/>
            </a:endParaRPr>
          </a:p>
        </p:txBody>
      </p:sp>
      <p:sp>
        <p:nvSpPr>
          <p:cNvPr id="44" name="Rectangle 174">
            <a:extLst>
              <a:ext uri="{FF2B5EF4-FFF2-40B4-BE49-F238E27FC236}">
                <a16:creationId xmlns:a16="http://schemas.microsoft.com/office/drawing/2014/main" id="{82F1BEBA-D1EB-4539-6D14-B15F4D3E8B8E}"/>
              </a:ext>
            </a:extLst>
          </p:cNvPr>
          <p:cNvSpPr>
            <a:spLocks noChangeArrowheads="1"/>
          </p:cNvSpPr>
          <p:nvPr/>
        </p:nvSpPr>
        <p:spPr bwMode="auto">
          <a:xfrm>
            <a:off x="3814027" y="5236091"/>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ptos" panose="020B0004020202020204" pitchFamily="34" charset="0"/>
              </a:rPr>
              <a:t>267</a:t>
            </a:r>
            <a:endParaRPr kumimoji="0" lang="en-US" altLang="en-US" sz="1200" b="0" i="0" u="none" strike="noStrike" cap="none" normalizeH="0" baseline="0" dirty="0">
              <a:ln>
                <a:noFill/>
              </a:ln>
              <a:solidFill>
                <a:schemeClr val="tx1"/>
              </a:solidFill>
              <a:effectLst/>
              <a:latin typeface="Aptos" panose="020B0004020202020204" pitchFamily="34" charset="0"/>
            </a:endParaRPr>
          </a:p>
        </p:txBody>
      </p:sp>
      <p:sp>
        <p:nvSpPr>
          <p:cNvPr id="45" name="Rectangle 175">
            <a:extLst>
              <a:ext uri="{FF2B5EF4-FFF2-40B4-BE49-F238E27FC236}">
                <a16:creationId xmlns:a16="http://schemas.microsoft.com/office/drawing/2014/main" id="{6C86F025-D7F0-AEB4-5554-68239A2308E0}"/>
              </a:ext>
            </a:extLst>
          </p:cNvPr>
          <p:cNvSpPr>
            <a:spLocks noChangeArrowheads="1"/>
          </p:cNvSpPr>
          <p:nvPr/>
        </p:nvSpPr>
        <p:spPr bwMode="auto">
          <a:xfrm>
            <a:off x="5704052" y="5236091"/>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ptos" panose="020B0004020202020204" pitchFamily="34" charset="0"/>
              </a:rPr>
              <a:t>260</a:t>
            </a:r>
            <a:endParaRPr kumimoji="0" lang="en-US" altLang="en-US" sz="1200" b="0" i="0" u="none" strike="noStrike" cap="none" normalizeH="0" baseline="0" dirty="0">
              <a:ln>
                <a:noFill/>
              </a:ln>
              <a:solidFill>
                <a:schemeClr val="tx1"/>
              </a:solidFill>
              <a:effectLst/>
              <a:latin typeface="Aptos" panose="020B0004020202020204" pitchFamily="34" charset="0"/>
            </a:endParaRPr>
          </a:p>
        </p:txBody>
      </p:sp>
      <p:sp>
        <p:nvSpPr>
          <p:cNvPr id="46" name="Rectangle 176">
            <a:extLst>
              <a:ext uri="{FF2B5EF4-FFF2-40B4-BE49-F238E27FC236}">
                <a16:creationId xmlns:a16="http://schemas.microsoft.com/office/drawing/2014/main" id="{43E68C61-60DC-1A8B-E0F1-93B1A308FB72}"/>
              </a:ext>
            </a:extLst>
          </p:cNvPr>
          <p:cNvSpPr>
            <a:spLocks noChangeArrowheads="1"/>
          </p:cNvSpPr>
          <p:nvPr/>
        </p:nvSpPr>
        <p:spPr bwMode="auto">
          <a:xfrm>
            <a:off x="7569434" y="5236091"/>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ptos" panose="020B0004020202020204" pitchFamily="34" charset="0"/>
              </a:rPr>
              <a:t>254</a:t>
            </a:r>
            <a:endParaRPr kumimoji="0" lang="en-US" altLang="en-US" sz="1200" b="0" i="0" u="none" strike="noStrike" cap="none" normalizeH="0" baseline="0" dirty="0">
              <a:ln>
                <a:noFill/>
              </a:ln>
              <a:solidFill>
                <a:schemeClr val="tx1"/>
              </a:solidFill>
              <a:effectLst/>
              <a:latin typeface="Aptos" panose="020B0004020202020204" pitchFamily="34" charset="0"/>
            </a:endParaRPr>
          </a:p>
        </p:txBody>
      </p:sp>
      <p:sp>
        <p:nvSpPr>
          <p:cNvPr id="47" name="Rectangle 177">
            <a:extLst>
              <a:ext uri="{FF2B5EF4-FFF2-40B4-BE49-F238E27FC236}">
                <a16:creationId xmlns:a16="http://schemas.microsoft.com/office/drawing/2014/main" id="{21AD9037-1548-B3A0-5DDA-EF2305A28272}"/>
              </a:ext>
            </a:extLst>
          </p:cNvPr>
          <p:cNvSpPr>
            <a:spLocks noChangeArrowheads="1"/>
          </p:cNvSpPr>
          <p:nvPr/>
        </p:nvSpPr>
        <p:spPr bwMode="auto">
          <a:xfrm>
            <a:off x="9458351" y="5236091"/>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ptos" panose="020B0004020202020204" pitchFamily="34" charset="0"/>
              </a:rPr>
              <a:t>249</a:t>
            </a:r>
            <a:endParaRPr kumimoji="0" lang="en-US" altLang="en-US" sz="1200" b="0" i="0" u="none" strike="noStrike" cap="none" normalizeH="0" baseline="0" dirty="0">
              <a:ln>
                <a:noFill/>
              </a:ln>
              <a:solidFill>
                <a:schemeClr val="tx1"/>
              </a:solidFill>
              <a:effectLst/>
              <a:latin typeface="Aptos" panose="020B0004020202020204" pitchFamily="34" charset="0"/>
            </a:endParaRPr>
          </a:p>
        </p:txBody>
      </p:sp>
      <p:sp>
        <p:nvSpPr>
          <p:cNvPr id="54" name="Rectangle 185">
            <a:extLst>
              <a:ext uri="{FF2B5EF4-FFF2-40B4-BE49-F238E27FC236}">
                <a16:creationId xmlns:a16="http://schemas.microsoft.com/office/drawing/2014/main" id="{1B165594-511E-A282-292F-E46D997B6AB9}"/>
              </a:ext>
            </a:extLst>
          </p:cNvPr>
          <p:cNvSpPr>
            <a:spLocks noChangeArrowheads="1"/>
          </p:cNvSpPr>
          <p:nvPr/>
        </p:nvSpPr>
        <p:spPr bwMode="auto">
          <a:xfrm>
            <a:off x="413787" y="5236091"/>
            <a:ext cx="11510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lang="en-US" altLang="en-US" sz="1200" dirty="0">
                <a:latin typeface="Aptos" panose="020B0004020202020204" pitchFamily="34" charset="0"/>
              </a:rPr>
              <a:t>BA in OCT Cohort</a:t>
            </a:r>
            <a:endParaRPr kumimoji="0" lang="en-US" altLang="en-US" sz="1200" b="0" i="0" u="none" strike="noStrike" cap="none" normalizeH="0" baseline="0" dirty="0">
              <a:ln>
                <a:noFill/>
              </a:ln>
              <a:effectLst/>
              <a:latin typeface="Aptos" panose="020B0004020202020204" pitchFamily="34" charset="0"/>
            </a:endParaRPr>
          </a:p>
        </p:txBody>
      </p:sp>
      <p:sp>
        <p:nvSpPr>
          <p:cNvPr id="55" name="Rectangle 201">
            <a:extLst>
              <a:ext uri="{FF2B5EF4-FFF2-40B4-BE49-F238E27FC236}">
                <a16:creationId xmlns:a16="http://schemas.microsoft.com/office/drawing/2014/main" id="{2E0D2A6C-D545-6DBE-BD08-E82E9A17DA4F}"/>
              </a:ext>
            </a:extLst>
          </p:cNvPr>
          <p:cNvSpPr>
            <a:spLocks noChangeArrowheads="1"/>
          </p:cNvSpPr>
          <p:nvPr/>
        </p:nvSpPr>
        <p:spPr bwMode="auto">
          <a:xfrm>
            <a:off x="360567" y="4770456"/>
            <a:ext cx="12043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ptos" panose="020B0004020202020204" pitchFamily="34" charset="0"/>
              </a:rPr>
              <a:t>Number at risk</a:t>
            </a:r>
            <a:endParaRPr kumimoji="0" lang="en-US" altLang="en-US" sz="1400" b="1" i="0" u="none" strike="noStrike" cap="none" normalizeH="0" baseline="0" dirty="0">
              <a:ln>
                <a:noFill/>
              </a:ln>
              <a:solidFill>
                <a:schemeClr val="tx1"/>
              </a:solidFill>
              <a:effectLst/>
              <a:latin typeface="Aptos" panose="020B0004020202020204" pitchFamily="34" charset="0"/>
            </a:endParaRPr>
          </a:p>
        </p:txBody>
      </p:sp>
      <p:sp>
        <p:nvSpPr>
          <p:cNvPr id="56" name="Rectangle 32">
            <a:extLst>
              <a:ext uri="{FF2B5EF4-FFF2-40B4-BE49-F238E27FC236}">
                <a16:creationId xmlns:a16="http://schemas.microsoft.com/office/drawing/2014/main" id="{B79507B9-AFAB-4C5B-BFC0-F1990F7DE491}"/>
              </a:ext>
            </a:extLst>
          </p:cNvPr>
          <p:cNvSpPr>
            <a:spLocks noChangeArrowheads="1"/>
          </p:cNvSpPr>
          <p:nvPr/>
        </p:nvSpPr>
        <p:spPr bwMode="auto">
          <a:xfrm>
            <a:off x="4599481" y="4705575"/>
            <a:ext cx="23451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ptos" panose="020B0004020202020204" pitchFamily="34" charset="0"/>
                <a:cs typeface="Arial" panose="020B0604020202020204" pitchFamily="34" charset="0"/>
              </a:rPr>
              <a:t>Months after randomization</a:t>
            </a:r>
            <a:endParaRPr kumimoji="0" lang="en-US" altLang="en-US" sz="1400" b="1" i="0" u="none" strike="noStrike" cap="none" normalizeH="0" baseline="0" dirty="0">
              <a:ln>
                <a:noFill/>
              </a:ln>
              <a:solidFill>
                <a:schemeClr val="tx1"/>
              </a:solidFill>
              <a:effectLst/>
              <a:latin typeface="Aptos" panose="020B0004020202020204" pitchFamily="34" charset="0"/>
              <a:cs typeface="Arial" panose="020B0604020202020204" pitchFamily="34" charset="0"/>
            </a:endParaRPr>
          </a:p>
        </p:txBody>
      </p:sp>
      <p:sp>
        <p:nvSpPr>
          <p:cNvPr id="62" name="Rectangle 178">
            <a:extLst>
              <a:ext uri="{FF2B5EF4-FFF2-40B4-BE49-F238E27FC236}">
                <a16:creationId xmlns:a16="http://schemas.microsoft.com/office/drawing/2014/main" id="{E41FE4AC-8BF4-912A-D744-88ED550EB2A8}"/>
              </a:ext>
            </a:extLst>
          </p:cNvPr>
          <p:cNvSpPr>
            <a:spLocks noChangeArrowheads="1"/>
          </p:cNvSpPr>
          <p:nvPr/>
        </p:nvSpPr>
        <p:spPr bwMode="auto">
          <a:xfrm>
            <a:off x="1897653" y="5458932"/>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ptos" panose="020B0004020202020204" pitchFamily="34" charset="0"/>
              </a:rPr>
              <a:t>732</a:t>
            </a:r>
            <a:endParaRPr kumimoji="0" lang="en-US" altLang="en-US" sz="1200" b="0" i="0" u="none" strike="noStrike" cap="none" normalizeH="0" baseline="0" dirty="0">
              <a:ln>
                <a:noFill/>
              </a:ln>
              <a:solidFill>
                <a:schemeClr val="tx1"/>
              </a:solidFill>
              <a:effectLst/>
              <a:latin typeface="Aptos" panose="020B0004020202020204" pitchFamily="34" charset="0"/>
            </a:endParaRPr>
          </a:p>
        </p:txBody>
      </p:sp>
      <p:sp>
        <p:nvSpPr>
          <p:cNvPr id="63" name="Rectangle 179">
            <a:extLst>
              <a:ext uri="{FF2B5EF4-FFF2-40B4-BE49-F238E27FC236}">
                <a16:creationId xmlns:a16="http://schemas.microsoft.com/office/drawing/2014/main" id="{2AF1CB6B-F18A-2AF5-0262-34A2F686CFB1}"/>
              </a:ext>
            </a:extLst>
          </p:cNvPr>
          <p:cNvSpPr>
            <a:spLocks noChangeArrowheads="1"/>
          </p:cNvSpPr>
          <p:nvPr/>
        </p:nvSpPr>
        <p:spPr bwMode="auto">
          <a:xfrm>
            <a:off x="3802806" y="5458932"/>
            <a:ext cx="2773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ptos" panose="020B0004020202020204" pitchFamily="34" charset="0"/>
              </a:rPr>
              <a:t>664</a:t>
            </a:r>
            <a:r>
              <a:rPr kumimoji="0" lang="en-US" altLang="en-US" sz="1200" b="0" i="0" u="none" strike="noStrike" cap="none" normalizeH="0" baseline="0" dirty="0">
                <a:ln>
                  <a:noFill/>
                </a:ln>
                <a:solidFill>
                  <a:srgbClr val="000000"/>
                </a:solidFill>
                <a:effectLst/>
                <a:latin typeface="Aptos" panose="020B0004020202020204" pitchFamily="34" charset="0"/>
              </a:rPr>
              <a:t> </a:t>
            </a:r>
            <a:endParaRPr kumimoji="0" lang="en-US" altLang="en-US" sz="1200" b="0" i="0" u="none" strike="noStrike" cap="none" normalizeH="0" baseline="0" dirty="0">
              <a:ln>
                <a:noFill/>
              </a:ln>
              <a:solidFill>
                <a:schemeClr val="tx1"/>
              </a:solidFill>
              <a:effectLst/>
              <a:latin typeface="Aptos" panose="020B0004020202020204" pitchFamily="34" charset="0"/>
            </a:endParaRPr>
          </a:p>
        </p:txBody>
      </p:sp>
      <p:sp>
        <p:nvSpPr>
          <p:cNvPr id="64" name="Rectangle 180">
            <a:extLst>
              <a:ext uri="{FF2B5EF4-FFF2-40B4-BE49-F238E27FC236}">
                <a16:creationId xmlns:a16="http://schemas.microsoft.com/office/drawing/2014/main" id="{2672FE6A-15F3-A69C-BE04-5C80C1335BFF}"/>
              </a:ext>
            </a:extLst>
          </p:cNvPr>
          <p:cNvSpPr>
            <a:spLocks noChangeArrowheads="1"/>
          </p:cNvSpPr>
          <p:nvPr/>
        </p:nvSpPr>
        <p:spPr bwMode="auto">
          <a:xfrm>
            <a:off x="5712639" y="5458932"/>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ptos" panose="020B0004020202020204" pitchFamily="34" charset="0"/>
              </a:rPr>
              <a:t>625</a:t>
            </a:r>
            <a:endParaRPr kumimoji="0" lang="en-US" altLang="en-US" sz="1200" b="0" i="0" u="none" strike="noStrike" cap="none" normalizeH="0" baseline="0" dirty="0">
              <a:ln>
                <a:noFill/>
              </a:ln>
              <a:solidFill>
                <a:schemeClr val="tx1"/>
              </a:solidFill>
              <a:effectLst/>
              <a:latin typeface="Aptos" panose="020B0004020202020204" pitchFamily="34" charset="0"/>
            </a:endParaRPr>
          </a:p>
        </p:txBody>
      </p:sp>
      <p:sp>
        <p:nvSpPr>
          <p:cNvPr id="65" name="Rectangle 181">
            <a:extLst>
              <a:ext uri="{FF2B5EF4-FFF2-40B4-BE49-F238E27FC236}">
                <a16:creationId xmlns:a16="http://schemas.microsoft.com/office/drawing/2014/main" id="{FBB222E0-2AA5-7F78-C9EF-55DBB53A9F4D}"/>
              </a:ext>
            </a:extLst>
          </p:cNvPr>
          <p:cNvSpPr>
            <a:spLocks noChangeArrowheads="1"/>
          </p:cNvSpPr>
          <p:nvPr/>
        </p:nvSpPr>
        <p:spPr bwMode="auto">
          <a:xfrm>
            <a:off x="7575141" y="5458932"/>
            <a:ext cx="24346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ptos" panose="020B0004020202020204" pitchFamily="34" charset="0"/>
              </a:rPr>
              <a:t>611</a:t>
            </a:r>
            <a:endParaRPr kumimoji="0" lang="en-US" altLang="en-US" sz="1200" b="0" i="0" u="none" strike="noStrike" cap="none" normalizeH="0" baseline="0" dirty="0">
              <a:ln>
                <a:noFill/>
              </a:ln>
              <a:solidFill>
                <a:schemeClr val="tx1"/>
              </a:solidFill>
              <a:effectLst/>
              <a:latin typeface="Aptos" panose="020B0004020202020204" pitchFamily="34" charset="0"/>
            </a:endParaRPr>
          </a:p>
        </p:txBody>
      </p:sp>
      <p:sp>
        <p:nvSpPr>
          <p:cNvPr id="66" name="Rectangle 182">
            <a:extLst>
              <a:ext uri="{FF2B5EF4-FFF2-40B4-BE49-F238E27FC236}">
                <a16:creationId xmlns:a16="http://schemas.microsoft.com/office/drawing/2014/main" id="{9065EC44-AF89-73DF-D854-C4D2E6050E44}"/>
              </a:ext>
            </a:extLst>
          </p:cNvPr>
          <p:cNvSpPr>
            <a:spLocks noChangeArrowheads="1"/>
          </p:cNvSpPr>
          <p:nvPr/>
        </p:nvSpPr>
        <p:spPr bwMode="auto">
          <a:xfrm>
            <a:off x="9458351" y="5458932"/>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ptos" panose="020B0004020202020204" pitchFamily="34" charset="0"/>
              </a:rPr>
              <a:t>593</a:t>
            </a:r>
            <a:endParaRPr kumimoji="0" lang="en-US" altLang="en-US" sz="1200" b="0" i="0" u="none" strike="noStrike" cap="none" normalizeH="0" baseline="0" dirty="0">
              <a:ln>
                <a:noFill/>
              </a:ln>
              <a:solidFill>
                <a:schemeClr val="tx1"/>
              </a:solidFill>
              <a:effectLst/>
              <a:latin typeface="Aptos" panose="020B0004020202020204" pitchFamily="34" charset="0"/>
            </a:endParaRPr>
          </a:p>
        </p:txBody>
      </p:sp>
      <p:sp>
        <p:nvSpPr>
          <p:cNvPr id="67" name="Rectangle 184">
            <a:extLst>
              <a:ext uri="{FF2B5EF4-FFF2-40B4-BE49-F238E27FC236}">
                <a16:creationId xmlns:a16="http://schemas.microsoft.com/office/drawing/2014/main" id="{A826F954-7E91-F9D9-31B9-F55450C5E8A2}"/>
              </a:ext>
            </a:extLst>
          </p:cNvPr>
          <p:cNvSpPr>
            <a:spLocks noChangeArrowheads="1"/>
          </p:cNvSpPr>
          <p:nvPr/>
        </p:nvSpPr>
        <p:spPr bwMode="auto">
          <a:xfrm>
            <a:off x="266053" y="5458932"/>
            <a:ext cx="12988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Aptos" panose="020B0004020202020204" pitchFamily="34" charset="0"/>
              </a:rPr>
              <a:t>OA </a:t>
            </a:r>
            <a:r>
              <a:rPr lang="en-US" altLang="en-US" sz="1200" dirty="0">
                <a:latin typeface="Aptos" panose="020B0004020202020204" pitchFamily="34" charset="0"/>
              </a:rPr>
              <a:t>n</a:t>
            </a:r>
            <a:r>
              <a:rPr kumimoji="0" lang="en-US" altLang="en-US" sz="1200" b="0" i="0" u="none" strike="noStrike" cap="none" normalizeH="0" baseline="0" dirty="0">
                <a:ln>
                  <a:noFill/>
                </a:ln>
                <a:effectLst/>
                <a:latin typeface="Aptos" panose="020B0004020202020204" pitchFamily="34" charset="0"/>
              </a:rPr>
              <a:t>ot OCT Cohort</a:t>
            </a:r>
          </a:p>
        </p:txBody>
      </p:sp>
      <p:sp>
        <p:nvSpPr>
          <p:cNvPr id="57" name="Rectangle 173">
            <a:extLst>
              <a:ext uri="{FF2B5EF4-FFF2-40B4-BE49-F238E27FC236}">
                <a16:creationId xmlns:a16="http://schemas.microsoft.com/office/drawing/2014/main" id="{406B4876-B4BA-B9E1-724A-A7EF322A2DD9}"/>
              </a:ext>
            </a:extLst>
          </p:cNvPr>
          <p:cNvSpPr>
            <a:spLocks noChangeArrowheads="1"/>
          </p:cNvSpPr>
          <p:nvPr/>
        </p:nvSpPr>
        <p:spPr bwMode="auto">
          <a:xfrm>
            <a:off x="1897653" y="5681773"/>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ptos" panose="020B0004020202020204" pitchFamily="34" charset="0"/>
              </a:rPr>
              <a:t>27</a:t>
            </a:r>
            <a:r>
              <a:rPr lang="en-US" altLang="en-US" sz="1200" dirty="0">
                <a:solidFill>
                  <a:srgbClr val="000000"/>
                </a:solidFill>
                <a:latin typeface="Aptos" panose="020B0004020202020204" pitchFamily="34" charset="0"/>
              </a:rPr>
              <a:t>6</a:t>
            </a:r>
            <a:endParaRPr kumimoji="0" lang="en-US" altLang="en-US" sz="1200" b="0" i="0" u="none" strike="noStrike" cap="none" normalizeH="0" baseline="0" dirty="0">
              <a:ln>
                <a:noFill/>
              </a:ln>
              <a:solidFill>
                <a:schemeClr val="tx1"/>
              </a:solidFill>
              <a:effectLst/>
              <a:latin typeface="Aptos" panose="020B0004020202020204" pitchFamily="34" charset="0"/>
            </a:endParaRPr>
          </a:p>
        </p:txBody>
      </p:sp>
      <p:sp>
        <p:nvSpPr>
          <p:cNvPr id="58" name="Rectangle 174">
            <a:extLst>
              <a:ext uri="{FF2B5EF4-FFF2-40B4-BE49-F238E27FC236}">
                <a16:creationId xmlns:a16="http://schemas.microsoft.com/office/drawing/2014/main" id="{2366B507-68A3-E93B-85F1-D77AA1440AB2}"/>
              </a:ext>
            </a:extLst>
          </p:cNvPr>
          <p:cNvSpPr>
            <a:spLocks noChangeArrowheads="1"/>
          </p:cNvSpPr>
          <p:nvPr/>
        </p:nvSpPr>
        <p:spPr bwMode="auto">
          <a:xfrm>
            <a:off x="3814027" y="5681773"/>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ptos" panose="020B0004020202020204" pitchFamily="34" charset="0"/>
              </a:rPr>
              <a:t>263</a:t>
            </a:r>
            <a:endParaRPr kumimoji="0" lang="en-US" altLang="en-US" sz="1200" b="0" i="0" u="none" strike="noStrike" cap="none" normalizeH="0" baseline="0" dirty="0">
              <a:ln>
                <a:noFill/>
              </a:ln>
              <a:solidFill>
                <a:schemeClr val="tx1"/>
              </a:solidFill>
              <a:effectLst/>
              <a:latin typeface="Aptos" panose="020B0004020202020204" pitchFamily="34" charset="0"/>
            </a:endParaRPr>
          </a:p>
        </p:txBody>
      </p:sp>
      <p:sp>
        <p:nvSpPr>
          <p:cNvPr id="59" name="Rectangle 175">
            <a:extLst>
              <a:ext uri="{FF2B5EF4-FFF2-40B4-BE49-F238E27FC236}">
                <a16:creationId xmlns:a16="http://schemas.microsoft.com/office/drawing/2014/main" id="{8AB43A1E-B179-5BA1-B45C-3F50866E9B05}"/>
              </a:ext>
            </a:extLst>
          </p:cNvPr>
          <p:cNvSpPr>
            <a:spLocks noChangeArrowheads="1"/>
          </p:cNvSpPr>
          <p:nvPr/>
        </p:nvSpPr>
        <p:spPr bwMode="auto">
          <a:xfrm>
            <a:off x="5716448" y="5681773"/>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ptos" panose="020B0004020202020204" pitchFamily="34" charset="0"/>
              </a:rPr>
              <a:t>258</a:t>
            </a:r>
            <a:endParaRPr kumimoji="0" lang="en-US" altLang="en-US" sz="1200" b="0" i="0" u="none" strike="noStrike" cap="none" normalizeH="0" baseline="0" dirty="0">
              <a:ln>
                <a:noFill/>
              </a:ln>
              <a:solidFill>
                <a:schemeClr val="tx1"/>
              </a:solidFill>
              <a:effectLst/>
              <a:latin typeface="Aptos" panose="020B0004020202020204" pitchFamily="34" charset="0"/>
            </a:endParaRPr>
          </a:p>
        </p:txBody>
      </p:sp>
      <p:sp>
        <p:nvSpPr>
          <p:cNvPr id="60" name="Rectangle 176">
            <a:extLst>
              <a:ext uri="{FF2B5EF4-FFF2-40B4-BE49-F238E27FC236}">
                <a16:creationId xmlns:a16="http://schemas.microsoft.com/office/drawing/2014/main" id="{52B8D3E3-1D41-DDB7-618E-5F84F9153C24}"/>
              </a:ext>
            </a:extLst>
          </p:cNvPr>
          <p:cNvSpPr>
            <a:spLocks noChangeArrowheads="1"/>
          </p:cNvSpPr>
          <p:nvPr/>
        </p:nvSpPr>
        <p:spPr bwMode="auto">
          <a:xfrm>
            <a:off x="7569434" y="5681773"/>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ptos" panose="020B0004020202020204" pitchFamily="34" charset="0"/>
              </a:rPr>
              <a:t>249</a:t>
            </a:r>
            <a:endParaRPr kumimoji="0" lang="en-US" altLang="en-US" sz="1200" b="0" i="0" u="none" strike="noStrike" cap="none" normalizeH="0" baseline="0" dirty="0">
              <a:ln>
                <a:noFill/>
              </a:ln>
              <a:solidFill>
                <a:schemeClr val="tx1"/>
              </a:solidFill>
              <a:effectLst/>
              <a:latin typeface="Aptos" panose="020B0004020202020204" pitchFamily="34" charset="0"/>
            </a:endParaRPr>
          </a:p>
        </p:txBody>
      </p:sp>
      <p:sp>
        <p:nvSpPr>
          <p:cNvPr id="61" name="Rectangle 177">
            <a:extLst>
              <a:ext uri="{FF2B5EF4-FFF2-40B4-BE49-F238E27FC236}">
                <a16:creationId xmlns:a16="http://schemas.microsoft.com/office/drawing/2014/main" id="{3CC03D24-0BA2-D386-79FF-A7E4D04DCC5B}"/>
              </a:ext>
            </a:extLst>
          </p:cNvPr>
          <p:cNvSpPr>
            <a:spLocks noChangeArrowheads="1"/>
          </p:cNvSpPr>
          <p:nvPr/>
        </p:nvSpPr>
        <p:spPr bwMode="auto">
          <a:xfrm>
            <a:off x="9458351" y="5681773"/>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ptos" panose="020B0004020202020204" pitchFamily="34" charset="0"/>
              </a:rPr>
              <a:t>245</a:t>
            </a:r>
            <a:endParaRPr kumimoji="0" lang="en-US" altLang="en-US" sz="1200" b="0" i="0" u="none" strike="noStrike" cap="none" normalizeH="0" baseline="0" dirty="0">
              <a:ln>
                <a:noFill/>
              </a:ln>
              <a:solidFill>
                <a:schemeClr val="tx1"/>
              </a:solidFill>
              <a:effectLst/>
              <a:latin typeface="Aptos" panose="020B0004020202020204" pitchFamily="34" charset="0"/>
            </a:endParaRPr>
          </a:p>
        </p:txBody>
      </p:sp>
      <p:sp>
        <p:nvSpPr>
          <p:cNvPr id="68" name="Rectangle 185">
            <a:extLst>
              <a:ext uri="{FF2B5EF4-FFF2-40B4-BE49-F238E27FC236}">
                <a16:creationId xmlns:a16="http://schemas.microsoft.com/office/drawing/2014/main" id="{FFBCA82F-C929-BB3C-7A93-EB3CD2C62588}"/>
              </a:ext>
            </a:extLst>
          </p:cNvPr>
          <p:cNvSpPr>
            <a:spLocks noChangeArrowheads="1"/>
          </p:cNvSpPr>
          <p:nvPr/>
        </p:nvSpPr>
        <p:spPr bwMode="auto">
          <a:xfrm>
            <a:off x="395897" y="5681773"/>
            <a:ext cx="11689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lang="en-US" altLang="en-US" sz="1200" dirty="0">
                <a:latin typeface="Aptos" panose="020B0004020202020204" pitchFamily="34" charset="0"/>
              </a:rPr>
              <a:t>OA in OCT Cohort</a:t>
            </a:r>
            <a:endParaRPr kumimoji="0" lang="en-US" altLang="en-US" sz="1200" b="0" i="0" u="none" strike="noStrike" cap="none" normalizeH="0" baseline="0" dirty="0">
              <a:ln>
                <a:noFill/>
              </a:ln>
              <a:effectLst/>
              <a:latin typeface="Aptos" panose="020B0004020202020204" pitchFamily="34" charset="0"/>
            </a:endParaRPr>
          </a:p>
        </p:txBody>
      </p:sp>
      <p:sp>
        <p:nvSpPr>
          <p:cNvPr id="4" name="Title 3">
            <a:extLst>
              <a:ext uri="{FF2B5EF4-FFF2-40B4-BE49-F238E27FC236}">
                <a16:creationId xmlns:a16="http://schemas.microsoft.com/office/drawing/2014/main" id="{6D59422B-DAF0-A053-3AEF-0AE2F0DBEF60}"/>
              </a:ext>
            </a:extLst>
          </p:cNvPr>
          <p:cNvSpPr>
            <a:spLocks noGrp="1"/>
          </p:cNvSpPr>
          <p:nvPr>
            <p:ph type="title"/>
          </p:nvPr>
        </p:nvSpPr>
        <p:spPr>
          <a:xfrm>
            <a:off x="838200" y="207370"/>
            <a:ext cx="10515600" cy="768315"/>
          </a:xfrm>
        </p:spPr>
        <p:txBody>
          <a:bodyPr>
            <a:normAutofit fontScale="90000"/>
          </a:bodyPr>
          <a:lstStyle/>
          <a:p>
            <a:pPr algn="ctr"/>
            <a:r>
              <a:rPr lang="en-US" sz="3600" b="1" dirty="0">
                <a:latin typeface="Aptos" panose="020B0004020202020204" pitchFamily="34" charset="0"/>
                <a:cs typeface="Times New Roman" panose="02020603050405020304" pitchFamily="18" charset="0"/>
              </a:rPr>
              <a:t>TVF Stratified by Enrollment Cohort</a:t>
            </a:r>
            <a:br>
              <a:rPr lang="en-US" sz="3600" b="1" dirty="0">
                <a:latin typeface="Aptos" panose="020B0004020202020204" pitchFamily="34" charset="0"/>
                <a:cs typeface="Times New Roman" panose="02020603050405020304" pitchFamily="18" charset="0"/>
              </a:rPr>
            </a:br>
            <a:r>
              <a:rPr lang="en-US" sz="3600" b="1" dirty="0">
                <a:latin typeface="Aptos" panose="020B0004020202020204" pitchFamily="34" charset="0"/>
                <a:cs typeface="Times New Roman" panose="02020603050405020304" pitchFamily="18" charset="0"/>
              </a:rPr>
              <a:t>Orbital Atherectomy vs. Balloon Angioplasty</a:t>
            </a:r>
          </a:p>
        </p:txBody>
      </p:sp>
      <p:sp>
        <p:nvSpPr>
          <p:cNvPr id="102" name="Rectangle 33">
            <a:extLst>
              <a:ext uri="{FF2B5EF4-FFF2-40B4-BE49-F238E27FC236}">
                <a16:creationId xmlns:a16="http://schemas.microsoft.com/office/drawing/2014/main" id="{2C220D4C-9172-5189-56CA-2B32250243CA}"/>
              </a:ext>
            </a:extLst>
          </p:cNvPr>
          <p:cNvSpPr>
            <a:spLocks noChangeArrowheads="1"/>
          </p:cNvSpPr>
          <p:nvPr/>
        </p:nvSpPr>
        <p:spPr bwMode="auto">
          <a:xfrm rot="16200000">
            <a:off x="-364969" y="2623341"/>
            <a:ext cx="28832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a:solidFill>
                  <a:srgbClr val="000000"/>
                </a:solidFill>
                <a:latin typeface="Aptos" panose="020B0004020202020204" pitchFamily="34" charset="0"/>
                <a:cs typeface="Arial" panose="020B0604020202020204" pitchFamily="34" charset="0"/>
              </a:rPr>
              <a:t>Target Vessel Failure (%)</a:t>
            </a:r>
            <a:endParaRPr kumimoji="0" lang="en-US" altLang="en-US" b="1" i="0" u="none" strike="noStrike" cap="none" normalizeH="0" baseline="0" dirty="0">
              <a:ln>
                <a:noFill/>
              </a:ln>
              <a:solidFill>
                <a:schemeClr val="tx1"/>
              </a:solidFill>
              <a:effectLst/>
              <a:latin typeface="Aptos" panose="020B0004020202020204" pitchFamily="34" charset="0"/>
              <a:cs typeface="Arial" panose="020B0604020202020204" pitchFamily="34" charset="0"/>
            </a:endParaRPr>
          </a:p>
        </p:txBody>
      </p:sp>
      <p:grpSp>
        <p:nvGrpSpPr>
          <p:cNvPr id="115" name="Group 114">
            <a:extLst>
              <a:ext uri="{FF2B5EF4-FFF2-40B4-BE49-F238E27FC236}">
                <a16:creationId xmlns:a16="http://schemas.microsoft.com/office/drawing/2014/main" id="{74D19A4E-FBC2-C66B-AA9A-45184984B96B}"/>
              </a:ext>
            </a:extLst>
          </p:cNvPr>
          <p:cNvGrpSpPr/>
          <p:nvPr/>
        </p:nvGrpSpPr>
        <p:grpSpPr>
          <a:xfrm>
            <a:off x="2049881" y="2257129"/>
            <a:ext cx="10032187" cy="1981366"/>
            <a:chOff x="2049881" y="2257129"/>
            <a:chExt cx="10032187" cy="1981366"/>
          </a:xfrm>
        </p:grpSpPr>
        <p:sp>
          <p:nvSpPr>
            <p:cNvPr id="10" name="Freeform 8">
              <a:extLst>
                <a:ext uri="{FF2B5EF4-FFF2-40B4-BE49-F238E27FC236}">
                  <a16:creationId xmlns:a16="http://schemas.microsoft.com/office/drawing/2014/main" id="{9C601B63-B434-EC42-EC6F-60E152CDDF5E}"/>
                </a:ext>
              </a:extLst>
            </p:cNvPr>
            <p:cNvSpPr>
              <a:spLocks/>
            </p:cNvSpPr>
            <p:nvPr/>
          </p:nvSpPr>
          <p:spPr bwMode="auto">
            <a:xfrm>
              <a:off x="2049881" y="2609720"/>
              <a:ext cx="7627938" cy="1628775"/>
            </a:xfrm>
            <a:custGeom>
              <a:avLst/>
              <a:gdLst>
                <a:gd name="T0" fmla="*/ 0 w 600"/>
                <a:gd name="T1" fmla="*/ 98 h 128"/>
                <a:gd name="T2" fmla="*/ 9 w 600"/>
                <a:gd name="T3" fmla="*/ 87 h 128"/>
                <a:gd name="T4" fmla="*/ 10 w 600"/>
                <a:gd name="T5" fmla="*/ 84 h 128"/>
                <a:gd name="T6" fmla="*/ 17 w 600"/>
                <a:gd name="T7" fmla="*/ 84 h 128"/>
                <a:gd name="T8" fmla="*/ 33 w 600"/>
                <a:gd name="T9" fmla="*/ 81 h 128"/>
                <a:gd name="T10" fmla="*/ 56 w 600"/>
                <a:gd name="T11" fmla="*/ 80 h 128"/>
                <a:gd name="T12" fmla="*/ 58 w 600"/>
                <a:gd name="T13" fmla="*/ 78 h 128"/>
                <a:gd name="T14" fmla="*/ 63 w 600"/>
                <a:gd name="T15" fmla="*/ 78 h 128"/>
                <a:gd name="T16" fmla="*/ 66 w 600"/>
                <a:gd name="T17" fmla="*/ 78 h 128"/>
                <a:gd name="T18" fmla="*/ 73 w 600"/>
                <a:gd name="T19" fmla="*/ 76 h 128"/>
                <a:gd name="T20" fmla="*/ 86 w 600"/>
                <a:gd name="T21" fmla="*/ 76 h 128"/>
                <a:gd name="T22" fmla="*/ 101 w 600"/>
                <a:gd name="T23" fmla="*/ 75 h 128"/>
                <a:gd name="T24" fmla="*/ 102 w 600"/>
                <a:gd name="T25" fmla="*/ 73 h 128"/>
                <a:gd name="T26" fmla="*/ 132 w 600"/>
                <a:gd name="T27" fmla="*/ 72 h 128"/>
                <a:gd name="T28" fmla="*/ 140 w 600"/>
                <a:gd name="T29" fmla="*/ 69 h 128"/>
                <a:gd name="T30" fmla="*/ 148 w 600"/>
                <a:gd name="T31" fmla="*/ 67 h 128"/>
                <a:gd name="T32" fmla="*/ 150 w 600"/>
                <a:gd name="T33" fmla="*/ 67 h 128"/>
                <a:gd name="T34" fmla="*/ 160 w 600"/>
                <a:gd name="T35" fmla="*/ 67 h 128"/>
                <a:gd name="T36" fmla="*/ 163 w 600"/>
                <a:gd name="T37" fmla="*/ 67 h 128"/>
                <a:gd name="T38" fmla="*/ 166 w 600"/>
                <a:gd name="T39" fmla="*/ 67 h 128"/>
                <a:gd name="T40" fmla="*/ 170 w 600"/>
                <a:gd name="T41" fmla="*/ 65 h 128"/>
                <a:gd name="T42" fmla="*/ 173 w 600"/>
                <a:gd name="T43" fmla="*/ 65 h 128"/>
                <a:gd name="T44" fmla="*/ 175 w 600"/>
                <a:gd name="T45" fmla="*/ 65 h 128"/>
                <a:gd name="T46" fmla="*/ 183 w 600"/>
                <a:gd name="T47" fmla="*/ 64 h 128"/>
                <a:gd name="T48" fmla="*/ 184 w 600"/>
                <a:gd name="T49" fmla="*/ 62 h 128"/>
                <a:gd name="T50" fmla="*/ 196 w 600"/>
                <a:gd name="T51" fmla="*/ 60 h 128"/>
                <a:gd name="T52" fmla="*/ 217 w 600"/>
                <a:gd name="T53" fmla="*/ 59 h 128"/>
                <a:gd name="T54" fmla="*/ 235 w 600"/>
                <a:gd name="T55" fmla="*/ 59 h 128"/>
                <a:gd name="T56" fmla="*/ 250 w 600"/>
                <a:gd name="T57" fmla="*/ 55 h 128"/>
                <a:gd name="T58" fmla="*/ 258 w 600"/>
                <a:gd name="T59" fmla="*/ 54 h 128"/>
                <a:gd name="T60" fmla="*/ 278 w 600"/>
                <a:gd name="T61" fmla="*/ 52 h 128"/>
                <a:gd name="T62" fmla="*/ 301 w 600"/>
                <a:gd name="T63" fmla="*/ 50 h 128"/>
                <a:gd name="T64" fmla="*/ 303 w 600"/>
                <a:gd name="T65" fmla="*/ 49 h 128"/>
                <a:gd name="T66" fmla="*/ 324 w 600"/>
                <a:gd name="T67" fmla="*/ 49 h 128"/>
                <a:gd name="T68" fmla="*/ 346 w 600"/>
                <a:gd name="T69" fmla="*/ 44 h 128"/>
                <a:gd name="T70" fmla="*/ 359 w 600"/>
                <a:gd name="T71" fmla="*/ 44 h 128"/>
                <a:gd name="T72" fmla="*/ 360 w 600"/>
                <a:gd name="T73" fmla="*/ 40 h 128"/>
                <a:gd name="T74" fmla="*/ 370 w 600"/>
                <a:gd name="T75" fmla="*/ 39 h 128"/>
                <a:gd name="T76" fmla="*/ 375 w 600"/>
                <a:gd name="T77" fmla="*/ 39 h 128"/>
                <a:gd name="T78" fmla="*/ 383 w 600"/>
                <a:gd name="T79" fmla="*/ 35 h 128"/>
                <a:gd name="T80" fmla="*/ 387 w 600"/>
                <a:gd name="T81" fmla="*/ 33 h 128"/>
                <a:gd name="T82" fmla="*/ 401 w 600"/>
                <a:gd name="T83" fmla="*/ 32 h 128"/>
                <a:gd name="T84" fmla="*/ 403 w 600"/>
                <a:gd name="T85" fmla="*/ 30 h 128"/>
                <a:gd name="T86" fmla="*/ 434 w 600"/>
                <a:gd name="T87" fmla="*/ 30 h 128"/>
                <a:gd name="T88" fmla="*/ 436 w 600"/>
                <a:gd name="T89" fmla="*/ 27 h 128"/>
                <a:gd name="T90" fmla="*/ 461 w 600"/>
                <a:gd name="T91" fmla="*/ 25 h 128"/>
                <a:gd name="T92" fmla="*/ 464 w 600"/>
                <a:gd name="T93" fmla="*/ 21 h 128"/>
                <a:gd name="T94" fmla="*/ 469 w 600"/>
                <a:gd name="T95" fmla="*/ 20 h 128"/>
                <a:gd name="T96" fmla="*/ 472 w 600"/>
                <a:gd name="T97" fmla="*/ 14 h 128"/>
                <a:gd name="T98" fmla="*/ 482 w 600"/>
                <a:gd name="T99" fmla="*/ 11 h 128"/>
                <a:gd name="T100" fmla="*/ 497 w 600"/>
                <a:gd name="T101" fmla="*/ 7 h 128"/>
                <a:gd name="T102" fmla="*/ 544 w 600"/>
                <a:gd name="T103" fmla="*/ 7 h 128"/>
                <a:gd name="T104" fmla="*/ 546 w 600"/>
                <a:gd name="T105" fmla="*/ 6 h 128"/>
                <a:gd name="T106" fmla="*/ 561 w 600"/>
                <a:gd name="T107" fmla="*/ 6 h 128"/>
                <a:gd name="T108" fmla="*/ 564 w 600"/>
                <a:gd name="T109" fmla="*/ 4 h 128"/>
                <a:gd name="T110" fmla="*/ 587 w 600"/>
                <a:gd name="T111" fmla="*/ 2 h 128"/>
                <a:gd name="T112" fmla="*/ 589 w 600"/>
                <a:gd name="T113" fmla="*/ 0 h 128"/>
                <a:gd name="T114" fmla="*/ 595 w 600"/>
                <a:gd name="T115" fmla="*/ 0 h 128"/>
                <a:gd name="T116" fmla="*/ 600 w 600"/>
                <a:gd name="T11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0" h="128">
                  <a:moveTo>
                    <a:pt x="0" y="128"/>
                  </a:moveTo>
                  <a:lnTo>
                    <a:pt x="0" y="128"/>
                  </a:lnTo>
                  <a:lnTo>
                    <a:pt x="0" y="98"/>
                  </a:lnTo>
                  <a:lnTo>
                    <a:pt x="2" y="98"/>
                  </a:lnTo>
                  <a:lnTo>
                    <a:pt x="2" y="87"/>
                  </a:lnTo>
                  <a:lnTo>
                    <a:pt x="9" y="87"/>
                  </a:lnTo>
                  <a:lnTo>
                    <a:pt x="9" y="84"/>
                  </a:lnTo>
                  <a:lnTo>
                    <a:pt x="10" y="84"/>
                  </a:lnTo>
                  <a:lnTo>
                    <a:pt x="10" y="84"/>
                  </a:lnTo>
                  <a:lnTo>
                    <a:pt x="14" y="84"/>
                  </a:lnTo>
                  <a:lnTo>
                    <a:pt x="14" y="84"/>
                  </a:lnTo>
                  <a:lnTo>
                    <a:pt x="17" y="84"/>
                  </a:lnTo>
                  <a:lnTo>
                    <a:pt x="17" y="83"/>
                  </a:lnTo>
                  <a:lnTo>
                    <a:pt x="33" y="83"/>
                  </a:lnTo>
                  <a:lnTo>
                    <a:pt x="33" y="81"/>
                  </a:lnTo>
                  <a:lnTo>
                    <a:pt x="42" y="81"/>
                  </a:lnTo>
                  <a:lnTo>
                    <a:pt x="42" y="80"/>
                  </a:lnTo>
                  <a:lnTo>
                    <a:pt x="56" y="80"/>
                  </a:lnTo>
                  <a:lnTo>
                    <a:pt x="56" y="80"/>
                  </a:lnTo>
                  <a:lnTo>
                    <a:pt x="58" y="80"/>
                  </a:lnTo>
                  <a:lnTo>
                    <a:pt x="58" y="78"/>
                  </a:lnTo>
                  <a:lnTo>
                    <a:pt x="61" y="78"/>
                  </a:lnTo>
                  <a:lnTo>
                    <a:pt x="61" y="78"/>
                  </a:lnTo>
                  <a:lnTo>
                    <a:pt x="63" y="78"/>
                  </a:lnTo>
                  <a:lnTo>
                    <a:pt x="63" y="78"/>
                  </a:lnTo>
                  <a:lnTo>
                    <a:pt x="66" y="78"/>
                  </a:lnTo>
                  <a:lnTo>
                    <a:pt x="66" y="78"/>
                  </a:lnTo>
                  <a:lnTo>
                    <a:pt x="69" y="78"/>
                  </a:lnTo>
                  <a:lnTo>
                    <a:pt x="69" y="76"/>
                  </a:lnTo>
                  <a:lnTo>
                    <a:pt x="73" y="76"/>
                  </a:lnTo>
                  <a:lnTo>
                    <a:pt x="73" y="76"/>
                  </a:lnTo>
                  <a:lnTo>
                    <a:pt x="86" y="76"/>
                  </a:lnTo>
                  <a:lnTo>
                    <a:pt x="86" y="76"/>
                  </a:lnTo>
                  <a:lnTo>
                    <a:pt x="92" y="76"/>
                  </a:lnTo>
                  <a:lnTo>
                    <a:pt x="92" y="75"/>
                  </a:lnTo>
                  <a:lnTo>
                    <a:pt x="101" y="75"/>
                  </a:lnTo>
                  <a:lnTo>
                    <a:pt x="101" y="73"/>
                  </a:lnTo>
                  <a:lnTo>
                    <a:pt x="102" y="73"/>
                  </a:lnTo>
                  <a:lnTo>
                    <a:pt x="102" y="73"/>
                  </a:lnTo>
                  <a:lnTo>
                    <a:pt x="104" y="73"/>
                  </a:lnTo>
                  <a:lnTo>
                    <a:pt x="104" y="72"/>
                  </a:lnTo>
                  <a:lnTo>
                    <a:pt x="132" y="72"/>
                  </a:lnTo>
                  <a:lnTo>
                    <a:pt x="132" y="70"/>
                  </a:lnTo>
                  <a:lnTo>
                    <a:pt x="140" y="70"/>
                  </a:lnTo>
                  <a:lnTo>
                    <a:pt x="140" y="69"/>
                  </a:lnTo>
                  <a:lnTo>
                    <a:pt x="143" y="69"/>
                  </a:lnTo>
                  <a:lnTo>
                    <a:pt x="143" y="67"/>
                  </a:lnTo>
                  <a:lnTo>
                    <a:pt x="148" y="67"/>
                  </a:lnTo>
                  <a:lnTo>
                    <a:pt x="148" y="67"/>
                  </a:lnTo>
                  <a:lnTo>
                    <a:pt x="150" y="67"/>
                  </a:lnTo>
                  <a:lnTo>
                    <a:pt x="150" y="67"/>
                  </a:lnTo>
                  <a:lnTo>
                    <a:pt x="155" y="67"/>
                  </a:lnTo>
                  <a:lnTo>
                    <a:pt x="155" y="67"/>
                  </a:lnTo>
                  <a:lnTo>
                    <a:pt x="160" y="67"/>
                  </a:lnTo>
                  <a:lnTo>
                    <a:pt x="160" y="67"/>
                  </a:lnTo>
                  <a:lnTo>
                    <a:pt x="163" y="67"/>
                  </a:lnTo>
                  <a:lnTo>
                    <a:pt x="163" y="67"/>
                  </a:lnTo>
                  <a:lnTo>
                    <a:pt x="165" y="67"/>
                  </a:lnTo>
                  <a:lnTo>
                    <a:pt x="165" y="67"/>
                  </a:lnTo>
                  <a:lnTo>
                    <a:pt x="166" y="67"/>
                  </a:lnTo>
                  <a:lnTo>
                    <a:pt x="166" y="67"/>
                  </a:lnTo>
                  <a:lnTo>
                    <a:pt x="170" y="67"/>
                  </a:lnTo>
                  <a:lnTo>
                    <a:pt x="170" y="65"/>
                  </a:lnTo>
                  <a:lnTo>
                    <a:pt x="171" y="65"/>
                  </a:lnTo>
                  <a:lnTo>
                    <a:pt x="171" y="65"/>
                  </a:lnTo>
                  <a:lnTo>
                    <a:pt x="173" y="65"/>
                  </a:lnTo>
                  <a:lnTo>
                    <a:pt x="173" y="65"/>
                  </a:lnTo>
                  <a:lnTo>
                    <a:pt x="175" y="65"/>
                  </a:lnTo>
                  <a:lnTo>
                    <a:pt x="175" y="65"/>
                  </a:lnTo>
                  <a:lnTo>
                    <a:pt x="181" y="65"/>
                  </a:lnTo>
                  <a:lnTo>
                    <a:pt x="181" y="64"/>
                  </a:lnTo>
                  <a:lnTo>
                    <a:pt x="183" y="64"/>
                  </a:lnTo>
                  <a:lnTo>
                    <a:pt x="183" y="62"/>
                  </a:lnTo>
                  <a:lnTo>
                    <a:pt x="184" y="62"/>
                  </a:lnTo>
                  <a:lnTo>
                    <a:pt x="184" y="62"/>
                  </a:lnTo>
                  <a:lnTo>
                    <a:pt x="193" y="62"/>
                  </a:lnTo>
                  <a:lnTo>
                    <a:pt x="193" y="60"/>
                  </a:lnTo>
                  <a:lnTo>
                    <a:pt x="196" y="60"/>
                  </a:lnTo>
                  <a:lnTo>
                    <a:pt x="196" y="60"/>
                  </a:lnTo>
                  <a:lnTo>
                    <a:pt x="217" y="60"/>
                  </a:lnTo>
                  <a:lnTo>
                    <a:pt x="217" y="59"/>
                  </a:lnTo>
                  <a:lnTo>
                    <a:pt x="234" y="59"/>
                  </a:lnTo>
                  <a:lnTo>
                    <a:pt x="234" y="59"/>
                  </a:lnTo>
                  <a:lnTo>
                    <a:pt x="235" y="59"/>
                  </a:lnTo>
                  <a:lnTo>
                    <a:pt x="235" y="57"/>
                  </a:lnTo>
                  <a:lnTo>
                    <a:pt x="250" y="57"/>
                  </a:lnTo>
                  <a:lnTo>
                    <a:pt x="250" y="55"/>
                  </a:lnTo>
                  <a:lnTo>
                    <a:pt x="252" y="55"/>
                  </a:lnTo>
                  <a:lnTo>
                    <a:pt x="252" y="54"/>
                  </a:lnTo>
                  <a:lnTo>
                    <a:pt x="258" y="54"/>
                  </a:lnTo>
                  <a:lnTo>
                    <a:pt x="258" y="52"/>
                  </a:lnTo>
                  <a:lnTo>
                    <a:pt x="278" y="52"/>
                  </a:lnTo>
                  <a:lnTo>
                    <a:pt x="278" y="52"/>
                  </a:lnTo>
                  <a:lnTo>
                    <a:pt x="296" y="52"/>
                  </a:lnTo>
                  <a:lnTo>
                    <a:pt x="296" y="50"/>
                  </a:lnTo>
                  <a:lnTo>
                    <a:pt x="301" y="50"/>
                  </a:lnTo>
                  <a:lnTo>
                    <a:pt x="301" y="49"/>
                  </a:lnTo>
                  <a:lnTo>
                    <a:pt x="303" y="49"/>
                  </a:lnTo>
                  <a:lnTo>
                    <a:pt x="303" y="49"/>
                  </a:lnTo>
                  <a:lnTo>
                    <a:pt x="319" y="49"/>
                  </a:lnTo>
                  <a:lnTo>
                    <a:pt x="319" y="49"/>
                  </a:lnTo>
                  <a:lnTo>
                    <a:pt x="324" y="49"/>
                  </a:lnTo>
                  <a:lnTo>
                    <a:pt x="324" y="47"/>
                  </a:lnTo>
                  <a:lnTo>
                    <a:pt x="346" y="47"/>
                  </a:lnTo>
                  <a:lnTo>
                    <a:pt x="346" y="44"/>
                  </a:lnTo>
                  <a:lnTo>
                    <a:pt x="354" y="44"/>
                  </a:lnTo>
                  <a:lnTo>
                    <a:pt x="354" y="44"/>
                  </a:lnTo>
                  <a:lnTo>
                    <a:pt x="359" y="44"/>
                  </a:lnTo>
                  <a:lnTo>
                    <a:pt x="359" y="42"/>
                  </a:lnTo>
                  <a:lnTo>
                    <a:pt x="360" y="42"/>
                  </a:lnTo>
                  <a:lnTo>
                    <a:pt x="360" y="40"/>
                  </a:lnTo>
                  <a:lnTo>
                    <a:pt x="367" y="40"/>
                  </a:lnTo>
                  <a:lnTo>
                    <a:pt x="367" y="39"/>
                  </a:lnTo>
                  <a:lnTo>
                    <a:pt x="370" y="39"/>
                  </a:lnTo>
                  <a:lnTo>
                    <a:pt x="370" y="39"/>
                  </a:lnTo>
                  <a:lnTo>
                    <a:pt x="375" y="39"/>
                  </a:lnTo>
                  <a:lnTo>
                    <a:pt x="375" y="39"/>
                  </a:lnTo>
                  <a:lnTo>
                    <a:pt x="380" y="39"/>
                  </a:lnTo>
                  <a:lnTo>
                    <a:pt x="380" y="35"/>
                  </a:lnTo>
                  <a:lnTo>
                    <a:pt x="383" y="35"/>
                  </a:lnTo>
                  <a:lnTo>
                    <a:pt x="383" y="33"/>
                  </a:lnTo>
                  <a:lnTo>
                    <a:pt x="387" y="33"/>
                  </a:lnTo>
                  <a:lnTo>
                    <a:pt x="387" y="33"/>
                  </a:lnTo>
                  <a:lnTo>
                    <a:pt x="392" y="33"/>
                  </a:lnTo>
                  <a:lnTo>
                    <a:pt x="392" y="32"/>
                  </a:lnTo>
                  <a:lnTo>
                    <a:pt x="401" y="32"/>
                  </a:lnTo>
                  <a:lnTo>
                    <a:pt x="401" y="32"/>
                  </a:lnTo>
                  <a:lnTo>
                    <a:pt x="403" y="32"/>
                  </a:lnTo>
                  <a:lnTo>
                    <a:pt x="403" y="30"/>
                  </a:lnTo>
                  <a:lnTo>
                    <a:pt x="431" y="30"/>
                  </a:lnTo>
                  <a:lnTo>
                    <a:pt x="431" y="30"/>
                  </a:lnTo>
                  <a:lnTo>
                    <a:pt x="434" y="30"/>
                  </a:lnTo>
                  <a:lnTo>
                    <a:pt x="434" y="28"/>
                  </a:lnTo>
                  <a:lnTo>
                    <a:pt x="436" y="28"/>
                  </a:lnTo>
                  <a:lnTo>
                    <a:pt x="436" y="27"/>
                  </a:lnTo>
                  <a:lnTo>
                    <a:pt x="449" y="27"/>
                  </a:lnTo>
                  <a:lnTo>
                    <a:pt x="449" y="25"/>
                  </a:lnTo>
                  <a:lnTo>
                    <a:pt x="461" y="25"/>
                  </a:lnTo>
                  <a:lnTo>
                    <a:pt x="461" y="23"/>
                  </a:lnTo>
                  <a:lnTo>
                    <a:pt x="464" y="23"/>
                  </a:lnTo>
                  <a:lnTo>
                    <a:pt x="464" y="21"/>
                  </a:lnTo>
                  <a:lnTo>
                    <a:pt x="465" y="21"/>
                  </a:lnTo>
                  <a:lnTo>
                    <a:pt x="465" y="20"/>
                  </a:lnTo>
                  <a:lnTo>
                    <a:pt x="469" y="20"/>
                  </a:lnTo>
                  <a:lnTo>
                    <a:pt x="469" y="18"/>
                  </a:lnTo>
                  <a:lnTo>
                    <a:pt x="472" y="18"/>
                  </a:lnTo>
                  <a:lnTo>
                    <a:pt x="472" y="14"/>
                  </a:lnTo>
                  <a:lnTo>
                    <a:pt x="477" y="14"/>
                  </a:lnTo>
                  <a:lnTo>
                    <a:pt x="477" y="11"/>
                  </a:lnTo>
                  <a:lnTo>
                    <a:pt x="482" y="11"/>
                  </a:lnTo>
                  <a:lnTo>
                    <a:pt x="482" y="9"/>
                  </a:lnTo>
                  <a:lnTo>
                    <a:pt x="497" y="9"/>
                  </a:lnTo>
                  <a:lnTo>
                    <a:pt x="497" y="7"/>
                  </a:lnTo>
                  <a:lnTo>
                    <a:pt x="505" y="7"/>
                  </a:lnTo>
                  <a:lnTo>
                    <a:pt x="505" y="7"/>
                  </a:lnTo>
                  <a:lnTo>
                    <a:pt x="544" y="7"/>
                  </a:lnTo>
                  <a:lnTo>
                    <a:pt x="544" y="7"/>
                  </a:lnTo>
                  <a:lnTo>
                    <a:pt x="546" y="7"/>
                  </a:lnTo>
                  <a:lnTo>
                    <a:pt x="546" y="6"/>
                  </a:lnTo>
                  <a:lnTo>
                    <a:pt x="559" y="6"/>
                  </a:lnTo>
                  <a:lnTo>
                    <a:pt x="559" y="6"/>
                  </a:lnTo>
                  <a:lnTo>
                    <a:pt x="561" y="6"/>
                  </a:lnTo>
                  <a:lnTo>
                    <a:pt x="561" y="4"/>
                  </a:lnTo>
                  <a:lnTo>
                    <a:pt x="564" y="4"/>
                  </a:lnTo>
                  <a:lnTo>
                    <a:pt x="564" y="4"/>
                  </a:lnTo>
                  <a:lnTo>
                    <a:pt x="576" y="4"/>
                  </a:lnTo>
                  <a:lnTo>
                    <a:pt x="576" y="2"/>
                  </a:lnTo>
                  <a:lnTo>
                    <a:pt x="587" y="2"/>
                  </a:lnTo>
                  <a:lnTo>
                    <a:pt x="587" y="0"/>
                  </a:lnTo>
                  <a:lnTo>
                    <a:pt x="589" y="0"/>
                  </a:lnTo>
                  <a:lnTo>
                    <a:pt x="589" y="0"/>
                  </a:lnTo>
                  <a:lnTo>
                    <a:pt x="594" y="0"/>
                  </a:lnTo>
                  <a:lnTo>
                    <a:pt x="594" y="0"/>
                  </a:lnTo>
                  <a:lnTo>
                    <a:pt x="595" y="0"/>
                  </a:lnTo>
                  <a:lnTo>
                    <a:pt x="595" y="0"/>
                  </a:lnTo>
                  <a:lnTo>
                    <a:pt x="600" y="0"/>
                  </a:lnTo>
                  <a:lnTo>
                    <a:pt x="600" y="0"/>
                  </a:lnTo>
                </a:path>
              </a:pathLst>
            </a:custGeom>
            <a:noFill/>
            <a:ln w="38100" cap="flat">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a:extLst>
                <a:ext uri="{FF2B5EF4-FFF2-40B4-BE49-F238E27FC236}">
                  <a16:creationId xmlns:a16="http://schemas.microsoft.com/office/drawing/2014/main" id="{A6521E80-FDEE-0207-0FC2-8D1CD6CBA758}"/>
                </a:ext>
              </a:extLst>
            </p:cNvPr>
            <p:cNvSpPr>
              <a:spLocks/>
            </p:cNvSpPr>
            <p:nvPr/>
          </p:nvSpPr>
          <p:spPr bwMode="auto">
            <a:xfrm>
              <a:off x="2049881" y="2381120"/>
              <a:ext cx="7627938" cy="1857375"/>
            </a:xfrm>
            <a:custGeom>
              <a:avLst/>
              <a:gdLst>
                <a:gd name="T0" fmla="*/ 0 w 600"/>
                <a:gd name="T1" fmla="*/ 115 h 146"/>
                <a:gd name="T2" fmla="*/ 4 w 600"/>
                <a:gd name="T3" fmla="*/ 91 h 146"/>
                <a:gd name="T4" fmla="*/ 7 w 600"/>
                <a:gd name="T5" fmla="*/ 88 h 146"/>
                <a:gd name="T6" fmla="*/ 10 w 600"/>
                <a:gd name="T7" fmla="*/ 86 h 146"/>
                <a:gd name="T8" fmla="*/ 23 w 600"/>
                <a:gd name="T9" fmla="*/ 83 h 146"/>
                <a:gd name="T10" fmla="*/ 30 w 600"/>
                <a:gd name="T11" fmla="*/ 82 h 146"/>
                <a:gd name="T12" fmla="*/ 35 w 600"/>
                <a:gd name="T13" fmla="*/ 79 h 146"/>
                <a:gd name="T14" fmla="*/ 53 w 600"/>
                <a:gd name="T15" fmla="*/ 77 h 146"/>
                <a:gd name="T16" fmla="*/ 55 w 600"/>
                <a:gd name="T17" fmla="*/ 74 h 146"/>
                <a:gd name="T18" fmla="*/ 58 w 600"/>
                <a:gd name="T19" fmla="*/ 74 h 146"/>
                <a:gd name="T20" fmla="*/ 65 w 600"/>
                <a:gd name="T21" fmla="*/ 74 h 146"/>
                <a:gd name="T22" fmla="*/ 69 w 600"/>
                <a:gd name="T23" fmla="*/ 72 h 146"/>
                <a:gd name="T24" fmla="*/ 89 w 600"/>
                <a:gd name="T25" fmla="*/ 71 h 146"/>
                <a:gd name="T26" fmla="*/ 102 w 600"/>
                <a:gd name="T27" fmla="*/ 71 h 146"/>
                <a:gd name="T28" fmla="*/ 106 w 600"/>
                <a:gd name="T29" fmla="*/ 69 h 146"/>
                <a:gd name="T30" fmla="*/ 137 w 600"/>
                <a:gd name="T31" fmla="*/ 68 h 146"/>
                <a:gd name="T32" fmla="*/ 148 w 600"/>
                <a:gd name="T33" fmla="*/ 68 h 146"/>
                <a:gd name="T34" fmla="*/ 152 w 600"/>
                <a:gd name="T35" fmla="*/ 66 h 146"/>
                <a:gd name="T36" fmla="*/ 153 w 600"/>
                <a:gd name="T37" fmla="*/ 66 h 146"/>
                <a:gd name="T38" fmla="*/ 160 w 600"/>
                <a:gd name="T39" fmla="*/ 66 h 146"/>
                <a:gd name="T40" fmla="*/ 161 w 600"/>
                <a:gd name="T41" fmla="*/ 66 h 146"/>
                <a:gd name="T42" fmla="*/ 166 w 600"/>
                <a:gd name="T43" fmla="*/ 66 h 146"/>
                <a:gd name="T44" fmla="*/ 168 w 600"/>
                <a:gd name="T45" fmla="*/ 63 h 146"/>
                <a:gd name="T46" fmla="*/ 171 w 600"/>
                <a:gd name="T47" fmla="*/ 60 h 146"/>
                <a:gd name="T48" fmla="*/ 175 w 600"/>
                <a:gd name="T49" fmla="*/ 58 h 146"/>
                <a:gd name="T50" fmla="*/ 181 w 600"/>
                <a:gd name="T51" fmla="*/ 56 h 146"/>
                <a:gd name="T52" fmla="*/ 183 w 600"/>
                <a:gd name="T53" fmla="*/ 53 h 146"/>
                <a:gd name="T54" fmla="*/ 198 w 600"/>
                <a:gd name="T55" fmla="*/ 53 h 146"/>
                <a:gd name="T56" fmla="*/ 201 w 600"/>
                <a:gd name="T57" fmla="*/ 51 h 146"/>
                <a:gd name="T58" fmla="*/ 237 w 600"/>
                <a:gd name="T59" fmla="*/ 50 h 146"/>
                <a:gd name="T60" fmla="*/ 244 w 600"/>
                <a:gd name="T61" fmla="*/ 46 h 146"/>
                <a:gd name="T62" fmla="*/ 257 w 600"/>
                <a:gd name="T63" fmla="*/ 46 h 146"/>
                <a:gd name="T64" fmla="*/ 258 w 600"/>
                <a:gd name="T65" fmla="*/ 43 h 146"/>
                <a:gd name="T66" fmla="*/ 270 w 600"/>
                <a:gd name="T67" fmla="*/ 41 h 146"/>
                <a:gd name="T68" fmla="*/ 278 w 600"/>
                <a:gd name="T69" fmla="*/ 41 h 146"/>
                <a:gd name="T70" fmla="*/ 326 w 600"/>
                <a:gd name="T71" fmla="*/ 40 h 146"/>
                <a:gd name="T72" fmla="*/ 344 w 600"/>
                <a:gd name="T73" fmla="*/ 38 h 146"/>
                <a:gd name="T74" fmla="*/ 362 w 600"/>
                <a:gd name="T75" fmla="*/ 36 h 146"/>
                <a:gd name="T76" fmla="*/ 373 w 600"/>
                <a:gd name="T77" fmla="*/ 33 h 146"/>
                <a:gd name="T78" fmla="*/ 382 w 600"/>
                <a:gd name="T79" fmla="*/ 33 h 146"/>
                <a:gd name="T80" fmla="*/ 411 w 600"/>
                <a:gd name="T81" fmla="*/ 29 h 146"/>
                <a:gd name="T82" fmla="*/ 415 w 600"/>
                <a:gd name="T83" fmla="*/ 29 h 146"/>
                <a:gd name="T84" fmla="*/ 416 w 600"/>
                <a:gd name="T85" fmla="*/ 26 h 146"/>
                <a:gd name="T86" fmla="*/ 441 w 600"/>
                <a:gd name="T87" fmla="*/ 24 h 146"/>
                <a:gd name="T88" fmla="*/ 465 w 600"/>
                <a:gd name="T89" fmla="*/ 21 h 146"/>
                <a:gd name="T90" fmla="*/ 480 w 600"/>
                <a:gd name="T91" fmla="*/ 21 h 146"/>
                <a:gd name="T92" fmla="*/ 493 w 600"/>
                <a:gd name="T93" fmla="*/ 17 h 146"/>
                <a:gd name="T94" fmla="*/ 507 w 600"/>
                <a:gd name="T95" fmla="*/ 16 h 146"/>
                <a:gd name="T96" fmla="*/ 516 w 600"/>
                <a:gd name="T97" fmla="*/ 12 h 146"/>
                <a:gd name="T98" fmla="*/ 556 w 600"/>
                <a:gd name="T99" fmla="*/ 12 h 146"/>
                <a:gd name="T100" fmla="*/ 557 w 600"/>
                <a:gd name="T101" fmla="*/ 12 h 146"/>
                <a:gd name="T102" fmla="*/ 574 w 600"/>
                <a:gd name="T103" fmla="*/ 10 h 146"/>
                <a:gd name="T104" fmla="*/ 576 w 600"/>
                <a:gd name="T105" fmla="*/ 5 h 146"/>
                <a:gd name="T106" fmla="*/ 582 w 600"/>
                <a:gd name="T107" fmla="*/ 3 h 146"/>
                <a:gd name="T108" fmla="*/ 584 w 600"/>
                <a:gd name="T109" fmla="*/ 2 h 146"/>
                <a:gd name="T110" fmla="*/ 600 w 600"/>
                <a:gd name="T11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0" h="146">
                  <a:moveTo>
                    <a:pt x="0" y="146"/>
                  </a:moveTo>
                  <a:lnTo>
                    <a:pt x="0" y="146"/>
                  </a:lnTo>
                  <a:lnTo>
                    <a:pt x="0" y="115"/>
                  </a:lnTo>
                  <a:lnTo>
                    <a:pt x="2" y="115"/>
                  </a:lnTo>
                  <a:lnTo>
                    <a:pt x="2" y="91"/>
                  </a:lnTo>
                  <a:lnTo>
                    <a:pt x="4" y="91"/>
                  </a:lnTo>
                  <a:lnTo>
                    <a:pt x="4" y="88"/>
                  </a:lnTo>
                  <a:lnTo>
                    <a:pt x="7" y="88"/>
                  </a:lnTo>
                  <a:lnTo>
                    <a:pt x="7" y="88"/>
                  </a:lnTo>
                  <a:lnTo>
                    <a:pt x="9" y="88"/>
                  </a:lnTo>
                  <a:lnTo>
                    <a:pt x="9" y="86"/>
                  </a:lnTo>
                  <a:lnTo>
                    <a:pt x="10" y="86"/>
                  </a:lnTo>
                  <a:lnTo>
                    <a:pt x="10" y="85"/>
                  </a:lnTo>
                  <a:lnTo>
                    <a:pt x="23" y="85"/>
                  </a:lnTo>
                  <a:lnTo>
                    <a:pt x="23" y="83"/>
                  </a:lnTo>
                  <a:lnTo>
                    <a:pt x="27" y="83"/>
                  </a:lnTo>
                  <a:lnTo>
                    <a:pt x="27" y="82"/>
                  </a:lnTo>
                  <a:lnTo>
                    <a:pt x="30" y="82"/>
                  </a:lnTo>
                  <a:lnTo>
                    <a:pt x="30" y="80"/>
                  </a:lnTo>
                  <a:lnTo>
                    <a:pt x="35" y="80"/>
                  </a:lnTo>
                  <a:lnTo>
                    <a:pt x="35" y="79"/>
                  </a:lnTo>
                  <a:lnTo>
                    <a:pt x="37" y="79"/>
                  </a:lnTo>
                  <a:lnTo>
                    <a:pt x="37" y="77"/>
                  </a:lnTo>
                  <a:lnTo>
                    <a:pt x="53" y="77"/>
                  </a:lnTo>
                  <a:lnTo>
                    <a:pt x="53" y="76"/>
                  </a:lnTo>
                  <a:lnTo>
                    <a:pt x="55" y="76"/>
                  </a:lnTo>
                  <a:lnTo>
                    <a:pt x="55" y="74"/>
                  </a:lnTo>
                  <a:lnTo>
                    <a:pt x="56" y="74"/>
                  </a:lnTo>
                  <a:lnTo>
                    <a:pt x="56" y="74"/>
                  </a:lnTo>
                  <a:lnTo>
                    <a:pt x="58" y="74"/>
                  </a:lnTo>
                  <a:lnTo>
                    <a:pt x="58" y="74"/>
                  </a:lnTo>
                  <a:lnTo>
                    <a:pt x="65" y="74"/>
                  </a:lnTo>
                  <a:lnTo>
                    <a:pt x="65" y="74"/>
                  </a:lnTo>
                  <a:lnTo>
                    <a:pt x="66" y="74"/>
                  </a:lnTo>
                  <a:lnTo>
                    <a:pt x="66" y="72"/>
                  </a:lnTo>
                  <a:lnTo>
                    <a:pt x="69" y="72"/>
                  </a:lnTo>
                  <a:lnTo>
                    <a:pt x="69" y="72"/>
                  </a:lnTo>
                  <a:lnTo>
                    <a:pt x="89" y="72"/>
                  </a:lnTo>
                  <a:lnTo>
                    <a:pt x="89" y="71"/>
                  </a:lnTo>
                  <a:lnTo>
                    <a:pt x="94" y="71"/>
                  </a:lnTo>
                  <a:lnTo>
                    <a:pt x="94" y="71"/>
                  </a:lnTo>
                  <a:lnTo>
                    <a:pt x="102" y="71"/>
                  </a:lnTo>
                  <a:lnTo>
                    <a:pt x="102" y="69"/>
                  </a:lnTo>
                  <a:lnTo>
                    <a:pt x="106" y="69"/>
                  </a:lnTo>
                  <a:lnTo>
                    <a:pt x="106" y="69"/>
                  </a:lnTo>
                  <a:lnTo>
                    <a:pt x="124" y="69"/>
                  </a:lnTo>
                  <a:lnTo>
                    <a:pt x="124" y="68"/>
                  </a:lnTo>
                  <a:lnTo>
                    <a:pt x="137" y="68"/>
                  </a:lnTo>
                  <a:lnTo>
                    <a:pt x="137" y="68"/>
                  </a:lnTo>
                  <a:lnTo>
                    <a:pt x="148" y="68"/>
                  </a:lnTo>
                  <a:lnTo>
                    <a:pt x="148" y="68"/>
                  </a:lnTo>
                  <a:lnTo>
                    <a:pt x="150" y="68"/>
                  </a:lnTo>
                  <a:lnTo>
                    <a:pt x="150" y="66"/>
                  </a:lnTo>
                  <a:lnTo>
                    <a:pt x="152" y="66"/>
                  </a:lnTo>
                  <a:lnTo>
                    <a:pt x="152" y="66"/>
                  </a:lnTo>
                  <a:lnTo>
                    <a:pt x="153" y="66"/>
                  </a:lnTo>
                  <a:lnTo>
                    <a:pt x="153" y="66"/>
                  </a:lnTo>
                  <a:lnTo>
                    <a:pt x="158" y="66"/>
                  </a:lnTo>
                  <a:lnTo>
                    <a:pt x="158" y="66"/>
                  </a:lnTo>
                  <a:lnTo>
                    <a:pt x="160" y="66"/>
                  </a:lnTo>
                  <a:lnTo>
                    <a:pt x="160" y="66"/>
                  </a:lnTo>
                  <a:lnTo>
                    <a:pt x="161" y="66"/>
                  </a:lnTo>
                  <a:lnTo>
                    <a:pt x="161" y="66"/>
                  </a:lnTo>
                  <a:lnTo>
                    <a:pt x="165" y="66"/>
                  </a:lnTo>
                  <a:lnTo>
                    <a:pt x="165" y="66"/>
                  </a:lnTo>
                  <a:lnTo>
                    <a:pt x="166" y="66"/>
                  </a:lnTo>
                  <a:lnTo>
                    <a:pt x="166" y="63"/>
                  </a:lnTo>
                  <a:lnTo>
                    <a:pt x="168" y="63"/>
                  </a:lnTo>
                  <a:lnTo>
                    <a:pt x="168" y="63"/>
                  </a:lnTo>
                  <a:lnTo>
                    <a:pt x="170" y="63"/>
                  </a:lnTo>
                  <a:lnTo>
                    <a:pt x="170" y="60"/>
                  </a:lnTo>
                  <a:lnTo>
                    <a:pt x="171" y="60"/>
                  </a:lnTo>
                  <a:lnTo>
                    <a:pt x="171" y="60"/>
                  </a:lnTo>
                  <a:lnTo>
                    <a:pt x="175" y="60"/>
                  </a:lnTo>
                  <a:lnTo>
                    <a:pt x="175" y="58"/>
                  </a:lnTo>
                  <a:lnTo>
                    <a:pt x="180" y="58"/>
                  </a:lnTo>
                  <a:lnTo>
                    <a:pt x="180" y="56"/>
                  </a:lnTo>
                  <a:lnTo>
                    <a:pt x="181" y="56"/>
                  </a:lnTo>
                  <a:lnTo>
                    <a:pt x="181" y="55"/>
                  </a:lnTo>
                  <a:lnTo>
                    <a:pt x="183" y="55"/>
                  </a:lnTo>
                  <a:lnTo>
                    <a:pt x="183" y="53"/>
                  </a:lnTo>
                  <a:lnTo>
                    <a:pt x="194" y="53"/>
                  </a:lnTo>
                  <a:lnTo>
                    <a:pt x="194" y="53"/>
                  </a:lnTo>
                  <a:lnTo>
                    <a:pt x="198" y="53"/>
                  </a:lnTo>
                  <a:lnTo>
                    <a:pt x="198" y="53"/>
                  </a:lnTo>
                  <a:lnTo>
                    <a:pt x="201" y="53"/>
                  </a:lnTo>
                  <a:lnTo>
                    <a:pt x="201" y="51"/>
                  </a:lnTo>
                  <a:lnTo>
                    <a:pt x="214" y="51"/>
                  </a:lnTo>
                  <a:lnTo>
                    <a:pt x="214" y="50"/>
                  </a:lnTo>
                  <a:lnTo>
                    <a:pt x="237" y="50"/>
                  </a:lnTo>
                  <a:lnTo>
                    <a:pt x="237" y="48"/>
                  </a:lnTo>
                  <a:lnTo>
                    <a:pt x="244" y="48"/>
                  </a:lnTo>
                  <a:lnTo>
                    <a:pt x="244" y="46"/>
                  </a:lnTo>
                  <a:lnTo>
                    <a:pt x="254" y="46"/>
                  </a:lnTo>
                  <a:lnTo>
                    <a:pt x="254" y="46"/>
                  </a:lnTo>
                  <a:lnTo>
                    <a:pt x="257" y="46"/>
                  </a:lnTo>
                  <a:lnTo>
                    <a:pt x="257" y="45"/>
                  </a:lnTo>
                  <a:lnTo>
                    <a:pt x="258" y="45"/>
                  </a:lnTo>
                  <a:lnTo>
                    <a:pt x="258" y="43"/>
                  </a:lnTo>
                  <a:lnTo>
                    <a:pt x="265" y="43"/>
                  </a:lnTo>
                  <a:lnTo>
                    <a:pt x="265" y="41"/>
                  </a:lnTo>
                  <a:lnTo>
                    <a:pt x="270" y="41"/>
                  </a:lnTo>
                  <a:lnTo>
                    <a:pt x="270" y="41"/>
                  </a:lnTo>
                  <a:lnTo>
                    <a:pt x="278" y="41"/>
                  </a:lnTo>
                  <a:lnTo>
                    <a:pt x="278" y="41"/>
                  </a:lnTo>
                  <a:lnTo>
                    <a:pt x="314" y="41"/>
                  </a:lnTo>
                  <a:lnTo>
                    <a:pt x="314" y="40"/>
                  </a:lnTo>
                  <a:lnTo>
                    <a:pt x="326" y="40"/>
                  </a:lnTo>
                  <a:lnTo>
                    <a:pt x="326" y="38"/>
                  </a:lnTo>
                  <a:lnTo>
                    <a:pt x="344" y="38"/>
                  </a:lnTo>
                  <a:lnTo>
                    <a:pt x="344" y="38"/>
                  </a:lnTo>
                  <a:lnTo>
                    <a:pt x="354" y="38"/>
                  </a:lnTo>
                  <a:lnTo>
                    <a:pt x="354" y="36"/>
                  </a:lnTo>
                  <a:lnTo>
                    <a:pt x="362" y="36"/>
                  </a:lnTo>
                  <a:lnTo>
                    <a:pt x="362" y="35"/>
                  </a:lnTo>
                  <a:lnTo>
                    <a:pt x="373" y="35"/>
                  </a:lnTo>
                  <a:lnTo>
                    <a:pt x="373" y="33"/>
                  </a:lnTo>
                  <a:lnTo>
                    <a:pt x="378" y="33"/>
                  </a:lnTo>
                  <a:lnTo>
                    <a:pt x="378" y="33"/>
                  </a:lnTo>
                  <a:lnTo>
                    <a:pt x="382" y="33"/>
                  </a:lnTo>
                  <a:lnTo>
                    <a:pt x="382" y="31"/>
                  </a:lnTo>
                  <a:lnTo>
                    <a:pt x="411" y="31"/>
                  </a:lnTo>
                  <a:lnTo>
                    <a:pt x="411" y="29"/>
                  </a:lnTo>
                  <a:lnTo>
                    <a:pt x="413" y="29"/>
                  </a:lnTo>
                  <a:lnTo>
                    <a:pt x="413" y="29"/>
                  </a:lnTo>
                  <a:lnTo>
                    <a:pt x="415" y="29"/>
                  </a:lnTo>
                  <a:lnTo>
                    <a:pt x="415" y="28"/>
                  </a:lnTo>
                  <a:lnTo>
                    <a:pt x="416" y="28"/>
                  </a:lnTo>
                  <a:lnTo>
                    <a:pt x="416" y="26"/>
                  </a:lnTo>
                  <a:lnTo>
                    <a:pt x="433" y="26"/>
                  </a:lnTo>
                  <a:lnTo>
                    <a:pt x="433" y="24"/>
                  </a:lnTo>
                  <a:lnTo>
                    <a:pt x="441" y="24"/>
                  </a:lnTo>
                  <a:lnTo>
                    <a:pt x="441" y="23"/>
                  </a:lnTo>
                  <a:lnTo>
                    <a:pt x="465" y="23"/>
                  </a:lnTo>
                  <a:lnTo>
                    <a:pt x="465" y="21"/>
                  </a:lnTo>
                  <a:lnTo>
                    <a:pt x="470" y="21"/>
                  </a:lnTo>
                  <a:lnTo>
                    <a:pt x="470" y="21"/>
                  </a:lnTo>
                  <a:lnTo>
                    <a:pt x="480" y="21"/>
                  </a:lnTo>
                  <a:lnTo>
                    <a:pt x="480" y="19"/>
                  </a:lnTo>
                  <a:lnTo>
                    <a:pt x="493" y="19"/>
                  </a:lnTo>
                  <a:lnTo>
                    <a:pt x="493" y="17"/>
                  </a:lnTo>
                  <a:lnTo>
                    <a:pt x="503" y="17"/>
                  </a:lnTo>
                  <a:lnTo>
                    <a:pt x="503" y="16"/>
                  </a:lnTo>
                  <a:lnTo>
                    <a:pt x="507" y="16"/>
                  </a:lnTo>
                  <a:lnTo>
                    <a:pt x="507" y="14"/>
                  </a:lnTo>
                  <a:lnTo>
                    <a:pt x="516" y="14"/>
                  </a:lnTo>
                  <a:lnTo>
                    <a:pt x="516" y="12"/>
                  </a:lnTo>
                  <a:lnTo>
                    <a:pt x="534" y="12"/>
                  </a:lnTo>
                  <a:lnTo>
                    <a:pt x="534" y="12"/>
                  </a:lnTo>
                  <a:lnTo>
                    <a:pt x="556" y="12"/>
                  </a:lnTo>
                  <a:lnTo>
                    <a:pt x="556" y="12"/>
                  </a:lnTo>
                  <a:lnTo>
                    <a:pt x="557" y="12"/>
                  </a:lnTo>
                  <a:lnTo>
                    <a:pt x="557" y="12"/>
                  </a:lnTo>
                  <a:lnTo>
                    <a:pt x="564" y="12"/>
                  </a:lnTo>
                  <a:lnTo>
                    <a:pt x="564" y="10"/>
                  </a:lnTo>
                  <a:lnTo>
                    <a:pt x="574" y="10"/>
                  </a:lnTo>
                  <a:lnTo>
                    <a:pt x="574" y="7"/>
                  </a:lnTo>
                  <a:lnTo>
                    <a:pt x="576" y="7"/>
                  </a:lnTo>
                  <a:lnTo>
                    <a:pt x="576" y="5"/>
                  </a:lnTo>
                  <a:lnTo>
                    <a:pt x="577" y="5"/>
                  </a:lnTo>
                  <a:lnTo>
                    <a:pt x="577" y="3"/>
                  </a:lnTo>
                  <a:lnTo>
                    <a:pt x="582" y="3"/>
                  </a:lnTo>
                  <a:lnTo>
                    <a:pt x="582" y="3"/>
                  </a:lnTo>
                  <a:lnTo>
                    <a:pt x="584" y="3"/>
                  </a:lnTo>
                  <a:lnTo>
                    <a:pt x="584" y="2"/>
                  </a:lnTo>
                  <a:lnTo>
                    <a:pt x="585" y="2"/>
                  </a:lnTo>
                  <a:lnTo>
                    <a:pt x="585" y="0"/>
                  </a:lnTo>
                  <a:lnTo>
                    <a:pt x="600" y="0"/>
                  </a:lnTo>
                  <a:lnTo>
                    <a:pt x="600" y="0"/>
                  </a:lnTo>
                </a:path>
              </a:pathLst>
            </a:custGeom>
            <a:noFill/>
            <a:ln w="3810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184">
              <a:extLst>
                <a:ext uri="{FF2B5EF4-FFF2-40B4-BE49-F238E27FC236}">
                  <a16:creationId xmlns:a16="http://schemas.microsoft.com/office/drawing/2014/main" id="{7EA93C3C-3AAB-398B-F451-F20210AD8075}"/>
                </a:ext>
              </a:extLst>
            </p:cNvPr>
            <p:cNvSpPr>
              <a:spLocks noChangeArrowheads="1"/>
            </p:cNvSpPr>
            <p:nvPr/>
          </p:nvSpPr>
          <p:spPr bwMode="auto">
            <a:xfrm>
              <a:off x="9703340" y="2257129"/>
              <a:ext cx="2378728"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lang="en-US" altLang="en-US" sz="1400" b="1" dirty="0">
                  <a:solidFill>
                    <a:srgbClr val="FF0000"/>
                  </a:solidFill>
                  <a:latin typeface="Aptos" panose="020B0004020202020204" pitchFamily="34" charset="0"/>
                </a:rPr>
                <a:t>OA</a:t>
              </a:r>
              <a:r>
                <a:rPr kumimoji="0" lang="en-US" altLang="en-US" sz="1400" b="1" i="0" u="none" strike="noStrike" cap="none" normalizeH="0" baseline="0" dirty="0">
                  <a:ln>
                    <a:noFill/>
                  </a:ln>
                  <a:solidFill>
                    <a:srgbClr val="FF0000"/>
                  </a:solidFill>
                  <a:effectLst/>
                  <a:latin typeface="Aptos" panose="020B0004020202020204" pitchFamily="34" charset="0"/>
                </a:rPr>
                <a:t> Not in OCT Cohort - 12.9%</a:t>
              </a:r>
            </a:p>
          </p:txBody>
        </p:sp>
        <p:sp>
          <p:nvSpPr>
            <p:cNvPr id="28" name="Rectangle 184">
              <a:extLst>
                <a:ext uri="{FF2B5EF4-FFF2-40B4-BE49-F238E27FC236}">
                  <a16:creationId xmlns:a16="http://schemas.microsoft.com/office/drawing/2014/main" id="{D01A50D4-97B3-E966-0DAF-AAE522BDDCAE}"/>
                </a:ext>
              </a:extLst>
            </p:cNvPr>
            <p:cNvSpPr>
              <a:spLocks noChangeArrowheads="1"/>
            </p:cNvSpPr>
            <p:nvPr/>
          </p:nvSpPr>
          <p:spPr bwMode="auto">
            <a:xfrm>
              <a:off x="9703340" y="2498463"/>
              <a:ext cx="2357441"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0000"/>
                  </a:solidFill>
                  <a:effectLst/>
                  <a:latin typeface="Aptos" panose="020B0004020202020204" pitchFamily="34" charset="0"/>
                </a:rPr>
                <a:t>BA Not in OCT Cohort - 11.4%</a:t>
              </a:r>
            </a:p>
          </p:txBody>
        </p:sp>
      </p:grpSp>
      <p:grpSp>
        <p:nvGrpSpPr>
          <p:cNvPr id="116" name="Group 115">
            <a:extLst>
              <a:ext uri="{FF2B5EF4-FFF2-40B4-BE49-F238E27FC236}">
                <a16:creationId xmlns:a16="http://schemas.microsoft.com/office/drawing/2014/main" id="{83B960A9-8CFD-9AAA-E4BB-E6D4D003A033}"/>
              </a:ext>
            </a:extLst>
          </p:cNvPr>
          <p:cNvGrpSpPr/>
          <p:nvPr/>
        </p:nvGrpSpPr>
        <p:grpSpPr>
          <a:xfrm>
            <a:off x="2049881" y="3024764"/>
            <a:ext cx="9654109" cy="1213731"/>
            <a:chOff x="2049881" y="3024764"/>
            <a:chExt cx="9654109" cy="1213731"/>
          </a:xfrm>
        </p:grpSpPr>
        <p:sp>
          <p:nvSpPr>
            <p:cNvPr id="12" name="Freeform 10">
              <a:extLst>
                <a:ext uri="{FF2B5EF4-FFF2-40B4-BE49-F238E27FC236}">
                  <a16:creationId xmlns:a16="http://schemas.microsoft.com/office/drawing/2014/main" id="{C21B2349-9875-AF14-BE0B-7F44D61C6105}"/>
                </a:ext>
              </a:extLst>
            </p:cNvPr>
            <p:cNvSpPr>
              <a:spLocks/>
            </p:cNvSpPr>
            <p:nvPr/>
          </p:nvSpPr>
          <p:spPr bwMode="auto">
            <a:xfrm>
              <a:off x="2049881" y="3322507"/>
              <a:ext cx="7627938" cy="915988"/>
            </a:xfrm>
            <a:custGeom>
              <a:avLst/>
              <a:gdLst>
                <a:gd name="T0" fmla="*/ 0 w 600"/>
                <a:gd name="T1" fmla="*/ 72 h 72"/>
                <a:gd name="T2" fmla="*/ 0 w 600"/>
                <a:gd name="T3" fmla="*/ 72 h 72"/>
                <a:gd name="T4" fmla="*/ 0 w 600"/>
                <a:gd name="T5" fmla="*/ 57 h 72"/>
                <a:gd name="T6" fmla="*/ 2 w 600"/>
                <a:gd name="T7" fmla="*/ 57 h 72"/>
                <a:gd name="T8" fmla="*/ 2 w 600"/>
                <a:gd name="T9" fmla="*/ 45 h 72"/>
                <a:gd name="T10" fmla="*/ 53 w 600"/>
                <a:gd name="T11" fmla="*/ 45 h 72"/>
                <a:gd name="T12" fmla="*/ 53 w 600"/>
                <a:gd name="T13" fmla="*/ 45 h 72"/>
                <a:gd name="T14" fmla="*/ 56 w 600"/>
                <a:gd name="T15" fmla="*/ 45 h 72"/>
                <a:gd name="T16" fmla="*/ 56 w 600"/>
                <a:gd name="T17" fmla="*/ 45 h 72"/>
                <a:gd name="T18" fmla="*/ 84 w 600"/>
                <a:gd name="T19" fmla="*/ 45 h 72"/>
                <a:gd name="T20" fmla="*/ 84 w 600"/>
                <a:gd name="T21" fmla="*/ 45 h 72"/>
                <a:gd name="T22" fmla="*/ 89 w 600"/>
                <a:gd name="T23" fmla="*/ 45 h 72"/>
                <a:gd name="T24" fmla="*/ 89 w 600"/>
                <a:gd name="T25" fmla="*/ 41 h 72"/>
                <a:gd name="T26" fmla="*/ 150 w 600"/>
                <a:gd name="T27" fmla="*/ 41 h 72"/>
                <a:gd name="T28" fmla="*/ 150 w 600"/>
                <a:gd name="T29" fmla="*/ 41 h 72"/>
                <a:gd name="T30" fmla="*/ 168 w 600"/>
                <a:gd name="T31" fmla="*/ 41 h 72"/>
                <a:gd name="T32" fmla="*/ 168 w 600"/>
                <a:gd name="T33" fmla="*/ 41 h 72"/>
                <a:gd name="T34" fmla="*/ 170 w 600"/>
                <a:gd name="T35" fmla="*/ 41 h 72"/>
                <a:gd name="T36" fmla="*/ 170 w 600"/>
                <a:gd name="T37" fmla="*/ 41 h 72"/>
                <a:gd name="T38" fmla="*/ 171 w 600"/>
                <a:gd name="T39" fmla="*/ 41 h 72"/>
                <a:gd name="T40" fmla="*/ 171 w 600"/>
                <a:gd name="T41" fmla="*/ 37 h 72"/>
                <a:gd name="T42" fmla="*/ 189 w 600"/>
                <a:gd name="T43" fmla="*/ 37 h 72"/>
                <a:gd name="T44" fmla="*/ 189 w 600"/>
                <a:gd name="T45" fmla="*/ 33 h 72"/>
                <a:gd name="T46" fmla="*/ 281 w 600"/>
                <a:gd name="T47" fmla="*/ 33 h 72"/>
                <a:gd name="T48" fmla="*/ 281 w 600"/>
                <a:gd name="T49" fmla="*/ 33 h 72"/>
                <a:gd name="T50" fmla="*/ 311 w 600"/>
                <a:gd name="T51" fmla="*/ 33 h 72"/>
                <a:gd name="T52" fmla="*/ 311 w 600"/>
                <a:gd name="T53" fmla="*/ 29 h 72"/>
                <a:gd name="T54" fmla="*/ 337 w 600"/>
                <a:gd name="T55" fmla="*/ 29 h 72"/>
                <a:gd name="T56" fmla="*/ 337 w 600"/>
                <a:gd name="T57" fmla="*/ 29 h 72"/>
                <a:gd name="T58" fmla="*/ 355 w 600"/>
                <a:gd name="T59" fmla="*/ 29 h 72"/>
                <a:gd name="T60" fmla="*/ 355 w 600"/>
                <a:gd name="T61" fmla="*/ 29 h 72"/>
                <a:gd name="T62" fmla="*/ 357 w 600"/>
                <a:gd name="T63" fmla="*/ 29 h 72"/>
                <a:gd name="T64" fmla="*/ 357 w 600"/>
                <a:gd name="T65" fmla="*/ 25 h 72"/>
                <a:gd name="T66" fmla="*/ 385 w 600"/>
                <a:gd name="T67" fmla="*/ 25 h 72"/>
                <a:gd name="T68" fmla="*/ 385 w 600"/>
                <a:gd name="T69" fmla="*/ 25 h 72"/>
                <a:gd name="T70" fmla="*/ 434 w 600"/>
                <a:gd name="T71" fmla="*/ 25 h 72"/>
                <a:gd name="T72" fmla="*/ 434 w 600"/>
                <a:gd name="T73" fmla="*/ 21 h 72"/>
                <a:gd name="T74" fmla="*/ 487 w 600"/>
                <a:gd name="T75" fmla="*/ 21 h 72"/>
                <a:gd name="T76" fmla="*/ 487 w 600"/>
                <a:gd name="T77" fmla="*/ 17 h 72"/>
                <a:gd name="T78" fmla="*/ 510 w 600"/>
                <a:gd name="T79" fmla="*/ 17 h 72"/>
                <a:gd name="T80" fmla="*/ 510 w 600"/>
                <a:gd name="T81" fmla="*/ 12 h 72"/>
                <a:gd name="T82" fmla="*/ 518 w 600"/>
                <a:gd name="T83" fmla="*/ 12 h 72"/>
                <a:gd name="T84" fmla="*/ 518 w 600"/>
                <a:gd name="T85" fmla="*/ 8 h 72"/>
                <a:gd name="T86" fmla="*/ 536 w 600"/>
                <a:gd name="T87" fmla="*/ 8 h 72"/>
                <a:gd name="T88" fmla="*/ 536 w 600"/>
                <a:gd name="T89" fmla="*/ 4 h 72"/>
                <a:gd name="T90" fmla="*/ 564 w 600"/>
                <a:gd name="T91" fmla="*/ 4 h 72"/>
                <a:gd name="T92" fmla="*/ 564 w 600"/>
                <a:gd name="T93" fmla="*/ 0 h 72"/>
                <a:gd name="T94" fmla="*/ 600 w 600"/>
                <a:gd name="T95" fmla="*/ 0 h 72"/>
                <a:gd name="T96" fmla="*/ 600 w 600"/>
                <a:gd name="T9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0" h="72">
                  <a:moveTo>
                    <a:pt x="0" y="72"/>
                  </a:moveTo>
                  <a:lnTo>
                    <a:pt x="0" y="72"/>
                  </a:lnTo>
                  <a:lnTo>
                    <a:pt x="0" y="57"/>
                  </a:lnTo>
                  <a:lnTo>
                    <a:pt x="2" y="57"/>
                  </a:lnTo>
                  <a:lnTo>
                    <a:pt x="2" y="45"/>
                  </a:lnTo>
                  <a:lnTo>
                    <a:pt x="53" y="45"/>
                  </a:lnTo>
                  <a:lnTo>
                    <a:pt x="53" y="45"/>
                  </a:lnTo>
                  <a:lnTo>
                    <a:pt x="56" y="45"/>
                  </a:lnTo>
                  <a:lnTo>
                    <a:pt x="56" y="45"/>
                  </a:lnTo>
                  <a:lnTo>
                    <a:pt x="84" y="45"/>
                  </a:lnTo>
                  <a:lnTo>
                    <a:pt x="84" y="45"/>
                  </a:lnTo>
                  <a:lnTo>
                    <a:pt x="89" y="45"/>
                  </a:lnTo>
                  <a:lnTo>
                    <a:pt x="89" y="41"/>
                  </a:lnTo>
                  <a:lnTo>
                    <a:pt x="150" y="41"/>
                  </a:lnTo>
                  <a:lnTo>
                    <a:pt x="150" y="41"/>
                  </a:lnTo>
                  <a:lnTo>
                    <a:pt x="168" y="41"/>
                  </a:lnTo>
                  <a:lnTo>
                    <a:pt x="168" y="41"/>
                  </a:lnTo>
                  <a:lnTo>
                    <a:pt x="170" y="41"/>
                  </a:lnTo>
                  <a:lnTo>
                    <a:pt x="170" y="41"/>
                  </a:lnTo>
                  <a:lnTo>
                    <a:pt x="171" y="41"/>
                  </a:lnTo>
                  <a:lnTo>
                    <a:pt x="171" y="37"/>
                  </a:lnTo>
                  <a:lnTo>
                    <a:pt x="189" y="37"/>
                  </a:lnTo>
                  <a:lnTo>
                    <a:pt x="189" y="33"/>
                  </a:lnTo>
                  <a:lnTo>
                    <a:pt x="281" y="33"/>
                  </a:lnTo>
                  <a:lnTo>
                    <a:pt x="281" y="33"/>
                  </a:lnTo>
                  <a:lnTo>
                    <a:pt x="311" y="33"/>
                  </a:lnTo>
                  <a:lnTo>
                    <a:pt x="311" y="29"/>
                  </a:lnTo>
                  <a:lnTo>
                    <a:pt x="337" y="29"/>
                  </a:lnTo>
                  <a:lnTo>
                    <a:pt x="337" y="29"/>
                  </a:lnTo>
                  <a:lnTo>
                    <a:pt x="355" y="29"/>
                  </a:lnTo>
                  <a:lnTo>
                    <a:pt x="355" y="29"/>
                  </a:lnTo>
                  <a:lnTo>
                    <a:pt x="357" y="29"/>
                  </a:lnTo>
                  <a:lnTo>
                    <a:pt x="357" y="25"/>
                  </a:lnTo>
                  <a:lnTo>
                    <a:pt x="385" y="25"/>
                  </a:lnTo>
                  <a:lnTo>
                    <a:pt x="385" y="25"/>
                  </a:lnTo>
                  <a:lnTo>
                    <a:pt x="434" y="25"/>
                  </a:lnTo>
                  <a:lnTo>
                    <a:pt x="434" y="21"/>
                  </a:lnTo>
                  <a:lnTo>
                    <a:pt x="487" y="21"/>
                  </a:lnTo>
                  <a:lnTo>
                    <a:pt x="487" y="17"/>
                  </a:lnTo>
                  <a:lnTo>
                    <a:pt x="510" y="17"/>
                  </a:lnTo>
                  <a:lnTo>
                    <a:pt x="510" y="12"/>
                  </a:lnTo>
                  <a:lnTo>
                    <a:pt x="518" y="12"/>
                  </a:lnTo>
                  <a:lnTo>
                    <a:pt x="518" y="8"/>
                  </a:lnTo>
                  <a:lnTo>
                    <a:pt x="536" y="8"/>
                  </a:lnTo>
                  <a:lnTo>
                    <a:pt x="536" y="4"/>
                  </a:lnTo>
                  <a:lnTo>
                    <a:pt x="564" y="4"/>
                  </a:lnTo>
                  <a:lnTo>
                    <a:pt x="564" y="0"/>
                  </a:lnTo>
                  <a:lnTo>
                    <a:pt x="600" y="0"/>
                  </a:lnTo>
                  <a:lnTo>
                    <a:pt x="600" y="0"/>
                  </a:lnTo>
                </a:path>
              </a:pathLst>
            </a:custGeom>
            <a:noFill/>
            <a:ln w="38100" cap="flat">
              <a:solidFill>
                <a:srgbClr val="00B050"/>
              </a:solidFill>
              <a:prstDash val="lg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1">
              <a:extLst>
                <a:ext uri="{FF2B5EF4-FFF2-40B4-BE49-F238E27FC236}">
                  <a16:creationId xmlns:a16="http://schemas.microsoft.com/office/drawing/2014/main" id="{7CDAAF4B-498F-A71B-1DAA-072438A14C48}"/>
                </a:ext>
              </a:extLst>
            </p:cNvPr>
            <p:cNvSpPr>
              <a:spLocks/>
            </p:cNvSpPr>
            <p:nvPr/>
          </p:nvSpPr>
          <p:spPr bwMode="auto">
            <a:xfrm>
              <a:off x="2049881" y="3144707"/>
              <a:ext cx="7627938" cy="1093788"/>
            </a:xfrm>
            <a:custGeom>
              <a:avLst/>
              <a:gdLst>
                <a:gd name="T0" fmla="*/ 0 w 600"/>
                <a:gd name="T1" fmla="*/ 86 h 86"/>
                <a:gd name="T2" fmla="*/ 0 w 600"/>
                <a:gd name="T3" fmla="*/ 86 h 86"/>
                <a:gd name="T4" fmla="*/ 0 w 600"/>
                <a:gd name="T5" fmla="*/ 70 h 86"/>
                <a:gd name="T6" fmla="*/ 2 w 600"/>
                <a:gd name="T7" fmla="*/ 70 h 86"/>
                <a:gd name="T8" fmla="*/ 2 w 600"/>
                <a:gd name="T9" fmla="*/ 63 h 86"/>
                <a:gd name="T10" fmla="*/ 7 w 600"/>
                <a:gd name="T11" fmla="*/ 63 h 86"/>
                <a:gd name="T12" fmla="*/ 7 w 600"/>
                <a:gd name="T13" fmla="*/ 63 h 86"/>
                <a:gd name="T14" fmla="*/ 23 w 600"/>
                <a:gd name="T15" fmla="*/ 63 h 86"/>
                <a:gd name="T16" fmla="*/ 23 w 600"/>
                <a:gd name="T17" fmla="*/ 59 h 86"/>
                <a:gd name="T18" fmla="*/ 58 w 600"/>
                <a:gd name="T19" fmla="*/ 59 h 86"/>
                <a:gd name="T20" fmla="*/ 58 w 600"/>
                <a:gd name="T21" fmla="*/ 55 h 86"/>
                <a:gd name="T22" fmla="*/ 63 w 600"/>
                <a:gd name="T23" fmla="*/ 55 h 86"/>
                <a:gd name="T24" fmla="*/ 63 w 600"/>
                <a:gd name="T25" fmla="*/ 55 h 86"/>
                <a:gd name="T26" fmla="*/ 71 w 600"/>
                <a:gd name="T27" fmla="*/ 55 h 86"/>
                <a:gd name="T28" fmla="*/ 71 w 600"/>
                <a:gd name="T29" fmla="*/ 55 h 86"/>
                <a:gd name="T30" fmla="*/ 102 w 600"/>
                <a:gd name="T31" fmla="*/ 55 h 86"/>
                <a:gd name="T32" fmla="*/ 102 w 600"/>
                <a:gd name="T33" fmla="*/ 55 h 86"/>
                <a:gd name="T34" fmla="*/ 160 w 600"/>
                <a:gd name="T35" fmla="*/ 55 h 86"/>
                <a:gd name="T36" fmla="*/ 160 w 600"/>
                <a:gd name="T37" fmla="*/ 55 h 86"/>
                <a:gd name="T38" fmla="*/ 203 w 600"/>
                <a:gd name="T39" fmla="*/ 55 h 86"/>
                <a:gd name="T40" fmla="*/ 203 w 600"/>
                <a:gd name="T41" fmla="*/ 55 h 86"/>
                <a:gd name="T42" fmla="*/ 206 w 600"/>
                <a:gd name="T43" fmla="*/ 55 h 86"/>
                <a:gd name="T44" fmla="*/ 206 w 600"/>
                <a:gd name="T45" fmla="*/ 55 h 86"/>
                <a:gd name="T46" fmla="*/ 244 w 600"/>
                <a:gd name="T47" fmla="*/ 55 h 86"/>
                <a:gd name="T48" fmla="*/ 244 w 600"/>
                <a:gd name="T49" fmla="*/ 51 h 86"/>
                <a:gd name="T50" fmla="*/ 252 w 600"/>
                <a:gd name="T51" fmla="*/ 51 h 86"/>
                <a:gd name="T52" fmla="*/ 252 w 600"/>
                <a:gd name="T53" fmla="*/ 47 h 86"/>
                <a:gd name="T54" fmla="*/ 313 w 600"/>
                <a:gd name="T55" fmla="*/ 47 h 86"/>
                <a:gd name="T56" fmla="*/ 313 w 600"/>
                <a:gd name="T57" fmla="*/ 43 h 86"/>
                <a:gd name="T58" fmla="*/ 336 w 600"/>
                <a:gd name="T59" fmla="*/ 43 h 86"/>
                <a:gd name="T60" fmla="*/ 336 w 600"/>
                <a:gd name="T61" fmla="*/ 38 h 86"/>
                <a:gd name="T62" fmla="*/ 346 w 600"/>
                <a:gd name="T63" fmla="*/ 38 h 86"/>
                <a:gd name="T64" fmla="*/ 346 w 600"/>
                <a:gd name="T65" fmla="*/ 34 h 86"/>
                <a:gd name="T66" fmla="*/ 359 w 600"/>
                <a:gd name="T67" fmla="*/ 34 h 86"/>
                <a:gd name="T68" fmla="*/ 359 w 600"/>
                <a:gd name="T69" fmla="*/ 30 h 86"/>
                <a:gd name="T70" fmla="*/ 372 w 600"/>
                <a:gd name="T71" fmla="*/ 30 h 86"/>
                <a:gd name="T72" fmla="*/ 372 w 600"/>
                <a:gd name="T73" fmla="*/ 30 h 86"/>
                <a:gd name="T74" fmla="*/ 392 w 600"/>
                <a:gd name="T75" fmla="*/ 30 h 86"/>
                <a:gd name="T76" fmla="*/ 392 w 600"/>
                <a:gd name="T77" fmla="*/ 26 h 86"/>
                <a:gd name="T78" fmla="*/ 436 w 600"/>
                <a:gd name="T79" fmla="*/ 26 h 86"/>
                <a:gd name="T80" fmla="*/ 436 w 600"/>
                <a:gd name="T81" fmla="*/ 22 h 86"/>
                <a:gd name="T82" fmla="*/ 438 w 600"/>
                <a:gd name="T83" fmla="*/ 22 h 86"/>
                <a:gd name="T84" fmla="*/ 438 w 600"/>
                <a:gd name="T85" fmla="*/ 17 h 86"/>
                <a:gd name="T86" fmla="*/ 462 w 600"/>
                <a:gd name="T87" fmla="*/ 17 h 86"/>
                <a:gd name="T88" fmla="*/ 462 w 600"/>
                <a:gd name="T89" fmla="*/ 13 h 86"/>
                <a:gd name="T90" fmla="*/ 531 w 600"/>
                <a:gd name="T91" fmla="*/ 13 h 86"/>
                <a:gd name="T92" fmla="*/ 531 w 600"/>
                <a:gd name="T93" fmla="*/ 9 h 86"/>
                <a:gd name="T94" fmla="*/ 553 w 600"/>
                <a:gd name="T95" fmla="*/ 9 h 86"/>
                <a:gd name="T96" fmla="*/ 553 w 600"/>
                <a:gd name="T97" fmla="*/ 5 h 86"/>
                <a:gd name="T98" fmla="*/ 574 w 600"/>
                <a:gd name="T99" fmla="*/ 5 h 86"/>
                <a:gd name="T100" fmla="*/ 574 w 600"/>
                <a:gd name="T101" fmla="*/ 0 h 86"/>
                <a:gd name="T102" fmla="*/ 600 w 600"/>
                <a:gd name="T103" fmla="*/ 0 h 86"/>
                <a:gd name="T104" fmla="*/ 600 w 600"/>
                <a:gd name="T10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0" h="86">
                  <a:moveTo>
                    <a:pt x="0" y="86"/>
                  </a:moveTo>
                  <a:lnTo>
                    <a:pt x="0" y="86"/>
                  </a:lnTo>
                  <a:lnTo>
                    <a:pt x="0" y="70"/>
                  </a:lnTo>
                  <a:lnTo>
                    <a:pt x="2" y="70"/>
                  </a:lnTo>
                  <a:lnTo>
                    <a:pt x="2" y="63"/>
                  </a:lnTo>
                  <a:lnTo>
                    <a:pt x="7" y="63"/>
                  </a:lnTo>
                  <a:lnTo>
                    <a:pt x="7" y="63"/>
                  </a:lnTo>
                  <a:lnTo>
                    <a:pt x="23" y="63"/>
                  </a:lnTo>
                  <a:lnTo>
                    <a:pt x="23" y="59"/>
                  </a:lnTo>
                  <a:lnTo>
                    <a:pt x="58" y="59"/>
                  </a:lnTo>
                  <a:lnTo>
                    <a:pt x="58" y="55"/>
                  </a:lnTo>
                  <a:lnTo>
                    <a:pt x="63" y="55"/>
                  </a:lnTo>
                  <a:lnTo>
                    <a:pt x="63" y="55"/>
                  </a:lnTo>
                  <a:lnTo>
                    <a:pt x="71" y="55"/>
                  </a:lnTo>
                  <a:lnTo>
                    <a:pt x="71" y="55"/>
                  </a:lnTo>
                  <a:lnTo>
                    <a:pt x="102" y="55"/>
                  </a:lnTo>
                  <a:lnTo>
                    <a:pt x="102" y="55"/>
                  </a:lnTo>
                  <a:lnTo>
                    <a:pt x="160" y="55"/>
                  </a:lnTo>
                  <a:lnTo>
                    <a:pt x="160" y="55"/>
                  </a:lnTo>
                  <a:lnTo>
                    <a:pt x="203" y="55"/>
                  </a:lnTo>
                  <a:lnTo>
                    <a:pt x="203" y="55"/>
                  </a:lnTo>
                  <a:lnTo>
                    <a:pt x="206" y="55"/>
                  </a:lnTo>
                  <a:lnTo>
                    <a:pt x="206" y="55"/>
                  </a:lnTo>
                  <a:lnTo>
                    <a:pt x="244" y="55"/>
                  </a:lnTo>
                  <a:lnTo>
                    <a:pt x="244" y="51"/>
                  </a:lnTo>
                  <a:lnTo>
                    <a:pt x="252" y="51"/>
                  </a:lnTo>
                  <a:lnTo>
                    <a:pt x="252" y="47"/>
                  </a:lnTo>
                  <a:lnTo>
                    <a:pt x="313" y="47"/>
                  </a:lnTo>
                  <a:lnTo>
                    <a:pt x="313" y="43"/>
                  </a:lnTo>
                  <a:lnTo>
                    <a:pt x="336" y="43"/>
                  </a:lnTo>
                  <a:lnTo>
                    <a:pt x="336" y="38"/>
                  </a:lnTo>
                  <a:lnTo>
                    <a:pt x="346" y="38"/>
                  </a:lnTo>
                  <a:lnTo>
                    <a:pt x="346" y="34"/>
                  </a:lnTo>
                  <a:lnTo>
                    <a:pt x="359" y="34"/>
                  </a:lnTo>
                  <a:lnTo>
                    <a:pt x="359" y="30"/>
                  </a:lnTo>
                  <a:lnTo>
                    <a:pt x="372" y="30"/>
                  </a:lnTo>
                  <a:lnTo>
                    <a:pt x="372" y="30"/>
                  </a:lnTo>
                  <a:lnTo>
                    <a:pt x="392" y="30"/>
                  </a:lnTo>
                  <a:lnTo>
                    <a:pt x="392" y="26"/>
                  </a:lnTo>
                  <a:lnTo>
                    <a:pt x="436" y="26"/>
                  </a:lnTo>
                  <a:lnTo>
                    <a:pt x="436" y="22"/>
                  </a:lnTo>
                  <a:lnTo>
                    <a:pt x="438" y="22"/>
                  </a:lnTo>
                  <a:lnTo>
                    <a:pt x="438" y="17"/>
                  </a:lnTo>
                  <a:lnTo>
                    <a:pt x="462" y="17"/>
                  </a:lnTo>
                  <a:lnTo>
                    <a:pt x="462" y="13"/>
                  </a:lnTo>
                  <a:lnTo>
                    <a:pt x="531" y="13"/>
                  </a:lnTo>
                  <a:lnTo>
                    <a:pt x="531" y="9"/>
                  </a:lnTo>
                  <a:lnTo>
                    <a:pt x="553" y="9"/>
                  </a:lnTo>
                  <a:lnTo>
                    <a:pt x="553" y="5"/>
                  </a:lnTo>
                  <a:lnTo>
                    <a:pt x="574" y="5"/>
                  </a:lnTo>
                  <a:lnTo>
                    <a:pt x="574" y="0"/>
                  </a:lnTo>
                  <a:lnTo>
                    <a:pt x="600" y="0"/>
                  </a:lnTo>
                  <a:lnTo>
                    <a:pt x="600" y="0"/>
                  </a:lnTo>
                </a:path>
              </a:pathLst>
            </a:custGeom>
            <a:noFill/>
            <a:ln w="3810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184">
              <a:extLst>
                <a:ext uri="{FF2B5EF4-FFF2-40B4-BE49-F238E27FC236}">
                  <a16:creationId xmlns:a16="http://schemas.microsoft.com/office/drawing/2014/main" id="{AAAC58C2-BEC3-87CE-89EA-CE52B04964BB}"/>
                </a:ext>
              </a:extLst>
            </p:cNvPr>
            <p:cNvSpPr>
              <a:spLocks noChangeArrowheads="1"/>
            </p:cNvSpPr>
            <p:nvPr/>
          </p:nvSpPr>
          <p:spPr bwMode="auto">
            <a:xfrm>
              <a:off x="9732425" y="3024764"/>
              <a:ext cx="1971565" cy="215444"/>
            </a:xfrm>
            <a:prstGeom prst="rect">
              <a:avLst/>
            </a:prstGeom>
            <a:noFill/>
            <a:ln w="9525">
              <a:no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lang="en-US" altLang="en-US" sz="1400" b="1" dirty="0">
                  <a:solidFill>
                    <a:srgbClr val="00B050"/>
                  </a:solidFill>
                  <a:latin typeface="Aptos" panose="020B0004020202020204" pitchFamily="34" charset="0"/>
                </a:rPr>
                <a:t>OA</a:t>
              </a:r>
              <a:r>
                <a:rPr kumimoji="0" lang="en-US" altLang="en-US" sz="1400" b="1" i="0" u="none" strike="noStrike" cap="none" normalizeH="0" baseline="0" dirty="0">
                  <a:ln>
                    <a:noFill/>
                  </a:ln>
                  <a:solidFill>
                    <a:srgbClr val="00B050"/>
                  </a:solidFill>
                  <a:effectLst/>
                  <a:latin typeface="Aptos" panose="020B0004020202020204" pitchFamily="34" charset="0"/>
                </a:rPr>
                <a:t> </a:t>
              </a:r>
              <a:r>
                <a:rPr lang="en-US" altLang="en-US" sz="1400" b="1" dirty="0">
                  <a:solidFill>
                    <a:srgbClr val="00B050"/>
                  </a:solidFill>
                  <a:latin typeface="Aptos" panose="020B0004020202020204" pitchFamily="34" charset="0"/>
                </a:rPr>
                <a:t>in </a:t>
              </a:r>
              <a:r>
                <a:rPr kumimoji="0" lang="en-US" altLang="en-US" sz="1400" b="1" i="0" u="none" strike="noStrike" cap="none" normalizeH="0" baseline="0" dirty="0">
                  <a:ln>
                    <a:noFill/>
                  </a:ln>
                  <a:solidFill>
                    <a:srgbClr val="00B050"/>
                  </a:solidFill>
                  <a:effectLst/>
                  <a:latin typeface="Aptos" panose="020B0004020202020204" pitchFamily="34" charset="0"/>
                </a:rPr>
                <a:t>OCT Cohort – 7.8%</a:t>
              </a:r>
            </a:p>
          </p:txBody>
        </p:sp>
        <p:sp>
          <p:nvSpPr>
            <p:cNvPr id="30" name="Rectangle 184">
              <a:extLst>
                <a:ext uri="{FF2B5EF4-FFF2-40B4-BE49-F238E27FC236}">
                  <a16:creationId xmlns:a16="http://schemas.microsoft.com/office/drawing/2014/main" id="{19816374-4295-62E3-6A17-A67FD388A9FC}"/>
                </a:ext>
              </a:extLst>
            </p:cNvPr>
            <p:cNvSpPr>
              <a:spLocks noChangeArrowheads="1"/>
            </p:cNvSpPr>
            <p:nvPr/>
          </p:nvSpPr>
          <p:spPr bwMode="auto">
            <a:xfrm>
              <a:off x="9732425" y="3218534"/>
              <a:ext cx="1950277" cy="215444"/>
            </a:xfrm>
            <a:prstGeom prst="rect">
              <a:avLst/>
            </a:prstGeom>
            <a:noFill/>
            <a:ln w="9525">
              <a:no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B050"/>
                  </a:solidFill>
                  <a:effectLst/>
                  <a:latin typeface="Aptos" panose="020B0004020202020204" pitchFamily="34" charset="0"/>
                </a:rPr>
                <a:t>BA </a:t>
              </a:r>
              <a:r>
                <a:rPr lang="en-US" altLang="en-US" sz="1400" b="1" dirty="0">
                  <a:solidFill>
                    <a:srgbClr val="00B050"/>
                  </a:solidFill>
                  <a:latin typeface="Aptos" panose="020B0004020202020204" pitchFamily="34" charset="0"/>
                </a:rPr>
                <a:t>in</a:t>
              </a:r>
              <a:r>
                <a:rPr kumimoji="0" lang="en-US" altLang="en-US" sz="1400" b="1" i="0" u="none" strike="noStrike" cap="none" normalizeH="0" baseline="0" dirty="0">
                  <a:ln>
                    <a:noFill/>
                  </a:ln>
                  <a:solidFill>
                    <a:srgbClr val="00B050"/>
                  </a:solidFill>
                  <a:effectLst/>
                  <a:latin typeface="Aptos" panose="020B0004020202020204" pitchFamily="34" charset="0"/>
                </a:rPr>
                <a:t> OCT Cohort – </a:t>
              </a:r>
              <a:r>
                <a:rPr lang="en-US" altLang="en-US" sz="1400" b="1" dirty="0">
                  <a:solidFill>
                    <a:srgbClr val="00B050"/>
                  </a:solidFill>
                  <a:latin typeface="Aptos" panose="020B0004020202020204" pitchFamily="34" charset="0"/>
                </a:rPr>
                <a:t>6</a:t>
              </a:r>
              <a:r>
                <a:rPr kumimoji="0" lang="en-US" altLang="en-US" sz="1400" b="1" i="0" u="none" strike="noStrike" cap="none" normalizeH="0" baseline="0" dirty="0">
                  <a:ln>
                    <a:noFill/>
                  </a:ln>
                  <a:solidFill>
                    <a:srgbClr val="00B050"/>
                  </a:solidFill>
                  <a:effectLst/>
                  <a:latin typeface="Aptos" panose="020B0004020202020204" pitchFamily="34" charset="0"/>
                </a:rPr>
                <a:t>.6%</a:t>
              </a:r>
            </a:p>
          </p:txBody>
        </p:sp>
      </p:grpSp>
      <p:sp>
        <p:nvSpPr>
          <p:cNvPr id="31" name="Line 13">
            <a:extLst>
              <a:ext uri="{FF2B5EF4-FFF2-40B4-BE49-F238E27FC236}">
                <a16:creationId xmlns:a16="http://schemas.microsoft.com/office/drawing/2014/main" id="{79C338A7-3BE0-544B-63A0-938DEDEBD954}"/>
              </a:ext>
            </a:extLst>
          </p:cNvPr>
          <p:cNvSpPr>
            <a:spLocks noChangeShapeType="1"/>
          </p:cNvSpPr>
          <p:nvPr/>
        </p:nvSpPr>
        <p:spPr bwMode="auto">
          <a:xfrm flipV="1">
            <a:off x="1649833" y="1421318"/>
            <a:ext cx="0" cy="29511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31">
            <a:extLst>
              <a:ext uri="{FF2B5EF4-FFF2-40B4-BE49-F238E27FC236}">
                <a16:creationId xmlns:a16="http://schemas.microsoft.com/office/drawing/2014/main" id="{7389F2A6-665B-B4C7-798A-535EC90F876E}"/>
              </a:ext>
            </a:extLst>
          </p:cNvPr>
          <p:cNvSpPr>
            <a:spLocks noChangeArrowheads="1"/>
          </p:cNvSpPr>
          <p:nvPr/>
        </p:nvSpPr>
        <p:spPr bwMode="auto">
          <a:xfrm>
            <a:off x="1355872" y="1472118"/>
            <a:ext cx="19236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ptos" panose="020B0004020202020204" pitchFamily="34" charset="0"/>
              </a:rPr>
              <a:t>20</a:t>
            </a:r>
            <a:endParaRPr kumimoji="0" lang="en-US" altLang="en-US" sz="1400" b="0" i="0" u="none" strike="noStrike" cap="none" normalizeH="0" baseline="0" dirty="0">
              <a:ln>
                <a:noFill/>
              </a:ln>
              <a:solidFill>
                <a:schemeClr val="tx1"/>
              </a:solidFill>
              <a:effectLst/>
              <a:latin typeface="Aptos" panose="020B0004020202020204" pitchFamily="34" charset="0"/>
            </a:endParaRPr>
          </a:p>
        </p:txBody>
      </p:sp>
      <p:sp>
        <p:nvSpPr>
          <p:cNvPr id="34" name="Line 20">
            <a:extLst>
              <a:ext uri="{FF2B5EF4-FFF2-40B4-BE49-F238E27FC236}">
                <a16:creationId xmlns:a16="http://schemas.microsoft.com/office/drawing/2014/main" id="{5CBE917E-43D6-A114-FE1D-304A293944EC}"/>
              </a:ext>
            </a:extLst>
          </p:cNvPr>
          <p:cNvSpPr>
            <a:spLocks noChangeShapeType="1"/>
          </p:cNvSpPr>
          <p:nvPr/>
        </p:nvSpPr>
        <p:spPr bwMode="auto">
          <a:xfrm>
            <a:off x="1599033" y="3570793"/>
            <a:ext cx="508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Line 21">
            <a:extLst>
              <a:ext uri="{FF2B5EF4-FFF2-40B4-BE49-F238E27FC236}">
                <a16:creationId xmlns:a16="http://schemas.microsoft.com/office/drawing/2014/main" id="{1442BA09-CB16-4F12-2D09-AF9853BD86D0}"/>
              </a:ext>
            </a:extLst>
          </p:cNvPr>
          <p:cNvSpPr>
            <a:spLocks noChangeShapeType="1"/>
          </p:cNvSpPr>
          <p:nvPr/>
        </p:nvSpPr>
        <p:spPr bwMode="auto">
          <a:xfrm>
            <a:off x="1599033" y="2897693"/>
            <a:ext cx="508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Line 22">
            <a:extLst>
              <a:ext uri="{FF2B5EF4-FFF2-40B4-BE49-F238E27FC236}">
                <a16:creationId xmlns:a16="http://schemas.microsoft.com/office/drawing/2014/main" id="{4A1EA48A-E0B2-8611-B192-E18CC4531113}"/>
              </a:ext>
            </a:extLst>
          </p:cNvPr>
          <p:cNvSpPr>
            <a:spLocks noChangeShapeType="1"/>
          </p:cNvSpPr>
          <p:nvPr/>
        </p:nvSpPr>
        <p:spPr bwMode="auto">
          <a:xfrm>
            <a:off x="1599033" y="2235706"/>
            <a:ext cx="508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 name="Line 23">
            <a:extLst>
              <a:ext uri="{FF2B5EF4-FFF2-40B4-BE49-F238E27FC236}">
                <a16:creationId xmlns:a16="http://schemas.microsoft.com/office/drawing/2014/main" id="{BF734EE5-8FF0-7BE6-0226-A77C17EF58FB}"/>
              </a:ext>
            </a:extLst>
          </p:cNvPr>
          <p:cNvSpPr>
            <a:spLocks noChangeShapeType="1"/>
          </p:cNvSpPr>
          <p:nvPr/>
        </p:nvSpPr>
        <p:spPr bwMode="auto">
          <a:xfrm>
            <a:off x="1599033" y="1561018"/>
            <a:ext cx="508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 name="Rectangle 37">
            <a:extLst>
              <a:ext uri="{FF2B5EF4-FFF2-40B4-BE49-F238E27FC236}">
                <a16:creationId xmlns:a16="http://schemas.microsoft.com/office/drawing/2014/main" id="{3A246838-A037-32A2-9E75-918F23BB15FC}"/>
              </a:ext>
            </a:extLst>
          </p:cNvPr>
          <p:cNvSpPr>
            <a:spLocks noChangeArrowheads="1"/>
          </p:cNvSpPr>
          <p:nvPr/>
        </p:nvSpPr>
        <p:spPr bwMode="auto">
          <a:xfrm>
            <a:off x="1347113" y="2131954"/>
            <a:ext cx="19236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ptos" panose="020B0004020202020204" pitchFamily="34" charset="0"/>
              </a:rPr>
              <a:t>15</a:t>
            </a:r>
            <a:endParaRPr kumimoji="0" lang="en-US" altLang="en-US" sz="1400" b="0" i="0" u="none" strike="noStrike" cap="none" normalizeH="0" baseline="0" dirty="0">
              <a:ln>
                <a:noFill/>
              </a:ln>
              <a:solidFill>
                <a:schemeClr val="tx1"/>
              </a:solidFill>
              <a:effectLst/>
              <a:latin typeface="Aptos" panose="020B0004020202020204" pitchFamily="34" charset="0"/>
            </a:endParaRPr>
          </a:p>
        </p:txBody>
      </p:sp>
      <p:sp>
        <p:nvSpPr>
          <p:cNvPr id="39" name="Rectangle 38">
            <a:extLst>
              <a:ext uri="{FF2B5EF4-FFF2-40B4-BE49-F238E27FC236}">
                <a16:creationId xmlns:a16="http://schemas.microsoft.com/office/drawing/2014/main" id="{2CE525E8-B7BB-C607-F4FE-C595FAA5E8CF}"/>
              </a:ext>
            </a:extLst>
          </p:cNvPr>
          <p:cNvSpPr>
            <a:spLocks noChangeArrowheads="1"/>
          </p:cNvSpPr>
          <p:nvPr/>
        </p:nvSpPr>
        <p:spPr bwMode="auto">
          <a:xfrm>
            <a:off x="1347113" y="2784794"/>
            <a:ext cx="19236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ptos" panose="020B0004020202020204" pitchFamily="34" charset="0"/>
              </a:rPr>
              <a:t>1</a:t>
            </a:r>
            <a:r>
              <a:rPr kumimoji="0" lang="en-US" altLang="en-US" sz="1400" b="0" i="0" u="none" strike="noStrike" cap="none" normalizeH="0" baseline="0" dirty="0">
                <a:ln>
                  <a:noFill/>
                </a:ln>
                <a:solidFill>
                  <a:srgbClr val="000000"/>
                </a:solidFill>
                <a:effectLst/>
                <a:latin typeface="Aptos" panose="020B0004020202020204" pitchFamily="34" charset="0"/>
              </a:rPr>
              <a:t>0</a:t>
            </a:r>
            <a:endParaRPr kumimoji="0" lang="en-US" altLang="en-US" sz="1400" b="0" i="0" u="none" strike="noStrike" cap="none" normalizeH="0" baseline="0" dirty="0">
              <a:ln>
                <a:noFill/>
              </a:ln>
              <a:solidFill>
                <a:schemeClr val="tx1"/>
              </a:solidFill>
              <a:effectLst/>
              <a:latin typeface="Aptos" panose="020B0004020202020204" pitchFamily="34" charset="0"/>
            </a:endParaRPr>
          </a:p>
        </p:txBody>
      </p:sp>
      <p:sp>
        <p:nvSpPr>
          <p:cNvPr id="42" name="Rectangle 41">
            <a:extLst>
              <a:ext uri="{FF2B5EF4-FFF2-40B4-BE49-F238E27FC236}">
                <a16:creationId xmlns:a16="http://schemas.microsoft.com/office/drawing/2014/main" id="{6D320F00-A1AA-8A27-51B2-002E71CDCB09}"/>
              </a:ext>
            </a:extLst>
          </p:cNvPr>
          <p:cNvSpPr>
            <a:spLocks noChangeArrowheads="1"/>
          </p:cNvSpPr>
          <p:nvPr/>
        </p:nvSpPr>
        <p:spPr bwMode="auto">
          <a:xfrm>
            <a:off x="1443293" y="3461387"/>
            <a:ext cx="9618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ptos" panose="020B0004020202020204" pitchFamily="34" charset="0"/>
              </a:rPr>
              <a:t>5</a:t>
            </a:r>
            <a:endParaRPr kumimoji="0" lang="en-US" altLang="en-US" sz="1400" b="0" i="0" u="none" strike="noStrike" cap="none" normalizeH="0" baseline="0" dirty="0">
              <a:ln>
                <a:noFill/>
              </a:ln>
              <a:solidFill>
                <a:schemeClr val="tx1"/>
              </a:solidFill>
              <a:effectLst/>
              <a:latin typeface="Aptos" panose="020B0004020202020204" pitchFamily="34" charset="0"/>
            </a:endParaRPr>
          </a:p>
        </p:txBody>
      </p:sp>
      <p:sp>
        <p:nvSpPr>
          <p:cNvPr id="70" name="Rectangle 69">
            <a:extLst>
              <a:ext uri="{FF2B5EF4-FFF2-40B4-BE49-F238E27FC236}">
                <a16:creationId xmlns:a16="http://schemas.microsoft.com/office/drawing/2014/main" id="{EBC8EE43-188A-C4CD-3034-27F66CDB0F74}"/>
              </a:ext>
            </a:extLst>
          </p:cNvPr>
          <p:cNvSpPr>
            <a:spLocks noChangeArrowheads="1"/>
          </p:cNvSpPr>
          <p:nvPr/>
        </p:nvSpPr>
        <p:spPr bwMode="auto">
          <a:xfrm>
            <a:off x="2177739" y="4473561"/>
            <a:ext cx="6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75" name="Rectangle 74">
            <a:extLst>
              <a:ext uri="{FF2B5EF4-FFF2-40B4-BE49-F238E27FC236}">
                <a16:creationId xmlns:a16="http://schemas.microsoft.com/office/drawing/2014/main" id="{A5068329-32B5-E9B8-DB9A-7C9B7B80ED01}"/>
              </a:ext>
            </a:extLst>
          </p:cNvPr>
          <p:cNvSpPr>
            <a:spLocks noChangeArrowheads="1"/>
          </p:cNvSpPr>
          <p:nvPr/>
        </p:nvSpPr>
        <p:spPr bwMode="auto">
          <a:xfrm>
            <a:off x="9485067" y="4499867"/>
            <a:ext cx="1923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ptos" panose="020B0004020202020204" pitchFamily="34" charset="0"/>
              </a:rPr>
              <a:t>12</a:t>
            </a:r>
          </a:p>
        </p:txBody>
      </p:sp>
      <p:sp>
        <p:nvSpPr>
          <p:cNvPr id="103" name="Line 19">
            <a:extLst>
              <a:ext uri="{FF2B5EF4-FFF2-40B4-BE49-F238E27FC236}">
                <a16:creationId xmlns:a16="http://schemas.microsoft.com/office/drawing/2014/main" id="{2BBD58FA-BC57-0509-FC41-7CDD43B3559D}"/>
              </a:ext>
            </a:extLst>
          </p:cNvPr>
          <p:cNvSpPr>
            <a:spLocks noChangeShapeType="1"/>
          </p:cNvSpPr>
          <p:nvPr/>
        </p:nvSpPr>
        <p:spPr bwMode="auto">
          <a:xfrm>
            <a:off x="1587413" y="4236537"/>
            <a:ext cx="508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 name="Line 24">
            <a:extLst>
              <a:ext uri="{FF2B5EF4-FFF2-40B4-BE49-F238E27FC236}">
                <a16:creationId xmlns:a16="http://schemas.microsoft.com/office/drawing/2014/main" id="{1315FEBE-5299-39A5-36A0-FFCC0B957AA3}"/>
              </a:ext>
            </a:extLst>
          </p:cNvPr>
          <p:cNvSpPr>
            <a:spLocks noChangeShapeType="1"/>
          </p:cNvSpPr>
          <p:nvPr/>
        </p:nvSpPr>
        <p:spPr bwMode="auto">
          <a:xfrm>
            <a:off x="1648847" y="4372868"/>
            <a:ext cx="7956098" cy="18122"/>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 name="Line 25">
            <a:extLst>
              <a:ext uri="{FF2B5EF4-FFF2-40B4-BE49-F238E27FC236}">
                <a16:creationId xmlns:a16="http://schemas.microsoft.com/office/drawing/2014/main" id="{0BF582DB-3CB8-7D64-48E1-DD4828A80726}"/>
              </a:ext>
            </a:extLst>
          </p:cNvPr>
          <p:cNvSpPr>
            <a:spLocks noChangeShapeType="1"/>
          </p:cNvSpPr>
          <p:nvPr/>
        </p:nvSpPr>
        <p:spPr bwMode="auto">
          <a:xfrm flipV="1">
            <a:off x="2044613" y="4372868"/>
            <a:ext cx="0" cy="5080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 name="Line 26">
            <a:extLst>
              <a:ext uri="{FF2B5EF4-FFF2-40B4-BE49-F238E27FC236}">
                <a16:creationId xmlns:a16="http://schemas.microsoft.com/office/drawing/2014/main" id="{167D36E0-62C6-8729-6C50-51BEF4A79F55}"/>
              </a:ext>
            </a:extLst>
          </p:cNvPr>
          <p:cNvSpPr>
            <a:spLocks noChangeShapeType="1"/>
          </p:cNvSpPr>
          <p:nvPr/>
        </p:nvSpPr>
        <p:spPr bwMode="auto">
          <a:xfrm flipV="1">
            <a:off x="3925800" y="4372868"/>
            <a:ext cx="0" cy="5080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 name="Line 27">
            <a:extLst>
              <a:ext uri="{FF2B5EF4-FFF2-40B4-BE49-F238E27FC236}">
                <a16:creationId xmlns:a16="http://schemas.microsoft.com/office/drawing/2014/main" id="{16E1BA73-2321-AADA-71F4-CF0FD3DF3DA1}"/>
              </a:ext>
            </a:extLst>
          </p:cNvPr>
          <p:cNvSpPr>
            <a:spLocks noChangeShapeType="1"/>
          </p:cNvSpPr>
          <p:nvPr/>
        </p:nvSpPr>
        <p:spPr bwMode="auto">
          <a:xfrm flipV="1">
            <a:off x="5808575" y="4372868"/>
            <a:ext cx="0" cy="5080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 name="Line 28">
            <a:extLst>
              <a:ext uri="{FF2B5EF4-FFF2-40B4-BE49-F238E27FC236}">
                <a16:creationId xmlns:a16="http://schemas.microsoft.com/office/drawing/2014/main" id="{5F5BCC14-0AC8-69AF-34B7-CCD7BF2E1B60}"/>
              </a:ext>
            </a:extLst>
          </p:cNvPr>
          <p:cNvSpPr>
            <a:spLocks noChangeShapeType="1"/>
          </p:cNvSpPr>
          <p:nvPr/>
        </p:nvSpPr>
        <p:spPr bwMode="auto">
          <a:xfrm flipV="1">
            <a:off x="7689763" y="4372868"/>
            <a:ext cx="0" cy="5080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9" name="Line 29">
            <a:extLst>
              <a:ext uri="{FF2B5EF4-FFF2-40B4-BE49-F238E27FC236}">
                <a16:creationId xmlns:a16="http://schemas.microsoft.com/office/drawing/2014/main" id="{48B3B0A6-810A-60F9-9798-97F13163BF9A}"/>
              </a:ext>
            </a:extLst>
          </p:cNvPr>
          <p:cNvSpPr>
            <a:spLocks noChangeShapeType="1"/>
          </p:cNvSpPr>
          <p:nvPr/>
        </p:nvSpPr>
        <p:spPr bwMode="auto">
          <a:xfrm flipV="1">
            <a:off x="9592216" y="4372868"/>
            <a:ext cx="0" cy="5080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0" name="Rectangle 109">
            <a:extLst>
              <a:ext uri="{FF2B5EF4-FFF2-40B4-BE49-F238E27FC236}">
                <a16:creationId xmlns:a16="http://schemas.microsoft.com/office/drawing/2014/main" id="{2DC66D4F-32CE-6D36-A021-B1561E6D988D}"/>
              </a:ext>
            </a:extLst>
          </p:cNvPr>
          <p:cNvSpPr>
            <a:spLocks noChangeArrowheads="1"/>
          </p:cNvSpPr>
          <p:nvPr/>
        </p:nvSpPr>
        <p:spPr bwMode="auto">
          <a:xfrm>
            <a:off x="7638676" y="4474449"/>
            <a:ext cx="9618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ptos" panose="020B0004020202020204" pitchFamily="34" charset="0"/>
              </a:rPr>
              <a:t>9</a:t>
            </a:r>
          </a:p>
        </p:txBody>
      </p:sp>
      <p:sp>
        <p:nvSpPr>
          <p:cNvPr id="111" name="Rectangle 110">
            <a:extLst>
              <a:ext uri="{FF2B5EF4-FFF2-40B4-BE49-F238E27FC236}">
                <a16:creationId xmlns:a16="http://schemas.microsoft.com/office/drawing/2014/main" id="{30A2C68F-557C-8670-DE30-D3430903B437}"/>
              </a:ext>
            </a:extLst>
          </p:cNvPr>
          <p:cNvSpPr>
            <a:spLocks noChangeArrowheads="1"/>
          </p:cNvSpPr>
          <p:nvPr/>
        </p:nvSpPr>
        <p:spPr bwMode="auto">
          <a:xfrm>
            <a:off x="5760485" y="4467190"/>
            <a:ext cx="9618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ptos" panose="020B0004020202020204" pitchFamily="34" charset="0"/>
              </a:rPr>
              <a:t>6</a:t>
            </a:r>
          </a:p>
        </p:txBody>
      </p:sp>
      <p:sp>
        <p:nvSpPr>
          <p:cNvPr id="112" name="Rectangle 111">
            <a:extLst>
              <a:ext uri="{FF2B5EF4-FFF2-40B4-BE49-F238E27FC236}">
                <a16:creationId xmlns:a16="http://schemas.microsoft.com/office/drawing/2014/main" id="{A16C9924-4314-50B2-A29C-FF841082CFC7}"/>
              </a:ext>
            </a:extLst>
          </p:cNvPr>
          <p:cNvSpPr>
            <a:spLocks noChangeArrowheads="1"/>
          </p:cNvSpPr>
          <p:nvPr/>
        </p:nvSpPr>
        <p:spPr bwMode="auto">
          <a:xfrm>
            <a:off x="3874384" y="4488950"/>
            <a:ext cx="9618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latin typeface="Aptos" panose="020B0004020202020204" pitchFamily="34" charset="0"/>
              </a:rPr>
              <a:t>3</a:t>
            </a:r>
            <a:endParaRPr kumimoji="0" lang="en-US" altLang="en-US" sz="1400" b="0" i="0" u="none" strike="noStrike" cap="none" normalizeH="0" baseline="0" dirty="0">
              <a:ln>
                <a:noFill/>
              </a:ln>
              <a:solidFill>
                <a:schemeClr val="tx1"/>
              </a:solidFill>
              <a:effectLst/>
              <a:latin typeface="Aptos" panose="020B0004020202020204" pitchFamily="34" charset="0"/>
            </a:endParaRPr>
          </a:p>
        </p:txBody>
      </p:sp>
      <p:sp>
        <p:nvSpPr>
          <p:cNvPr id="113" name="Rectangle 112">
            <a:extLst>
              <a:ext uri="{FF2B5EF4-FFF2-40B4-BE49-F238E27FC236}">
                <a16:creationId xmlns:a16="http://schemas.microsoft.com/office/drawing/2014/main" id="{4ABC8390-98D9-2FD4-AA75-E43FDACFA80E}"/>
              </a:ext>
            </a:extLst>
          </p:cNvPr>
          <p:cNvSpPr>
            <a:spLocks noChangeArrowheads="1"/>
          </p:cNvSpPr>
          <p:nvPr/>
        </p:nvSpPr>
        <p:spPr bwMode="auto">
          <a:xfrm>
            <a:off x="1987904" y="4499867"/>
            <a:ext cx="9618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ptos" panose="020B0004020202020204" pitchFamily="34" charset="0"/>
              </a:rPr>
              <a:t>0</a:t>
            </a:r>
          </a:p>
        </p:txBody>
      </p:sp>
      <p:sp>
        <p:nvSpPr>
          <p:cNvPr id="114" name="Rectangle 113">
            <a:extLst>
              <a:ext uri="{FF2B5EF4-FFF2-40B4-BE49-F238E27FC236}">
                <a16:creationId xmlns:a16="http://schemas.microsoft.com/office/drawing/2014/main" id="{332DAA53-4104-410C-D603-AEBD5B65163E}"/>
              </a:ext>
            </a:extLst>
          </p:cNvPr>
          <p:cNvSpPr>
            <a:spLocks noChangeArrowheads="1"/>
          </p:cNvSpPr>
          <p:nvPr/>
        </p:nvSpPr>
        <p:spPr bwMode="auto">
          <a:xfrm>
            <a:off x="1461119" y="4133229"/>
            <a:ext cx="9618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ptos" panose="020B0004020202020204" pitchFamily="34" charset="0"/>
              </a:rPr>
              <a:t>0</a:t>
            </a:r>
            <a:endParaRPr kumimoji="0" lang="en-US" altLang="en-US" sz="1400" b="0" i="0" u="none" strike="noStrike" cap="none" normalizeH="0" baseline="0" dirty="0">
              <a:ln>
                <a:noFill/>
              </a:ln>
              <a:solidFill>
                <a:schemeClr val="tx1"/>
              </a:solidFill>
              <a:effectLst/>
              <a:latin typeface="Aptos" panose="020B0004020202020204" pitchFamily="34" charset="0"/>
            </a:endParaRPr>
          </a:p>
        </p:txBody>
      </p:sp>
      <p:graphicFrame>
        <p:nvGraphicFramePr>
          <p:cNvPr id="3" name="Table 2">
            <a:extLst>
              <a:ext uri="{FF2B5EF4-FFF2-40B4-BE49-F238E27FC236}">
                <a16:creationId xmlns:a16="http://schemas.microsoft.com/office/drawing/2014/main" id="{A9DAC529-FC8E-D5ED-5A0B-E8ADE461BB4B}"/>
              </a:ext>
            </a:extLst>
          </p:cNvPr>
          <p:cNvGraphicFramePr>
            <a:graphicFrameLocks noGrp="1"/>
          </p:cNvGraphicFramePr>
          <p:nvPr>
            <p:extLst>
              <p:ext uri="{D42A27DB-BD31-4B8C-83A1-F6EECF244321}">
                <p14:modId xmlns:p14="http://schemas.microsoft.com/office/powerpoint/2010/main" val="1796765197"/>
              </p:ext>
            </p:extLst>
          </p:nvPr>
        </p:nvGraphicFramePr>
        <p:xfrm>
          <a:off x="2154112" y="1380555"/>
          <a:ext cx="5093254" cy="838436"/>
        </p:xfrm>
        <a:graphic>
          <a:graphicData uri="http://schemas.openxmlformats.org/drawingml/2006/table">
            <a:tbl>
              <a:tblPr firstRow="1" bandRow="1">
                <a:tableStyleId>{F2DE63D5-997A-4646-A377-4702673A728D}</a:tableStyleId>
              </a:tblPr>
              <a:tblGrid>
                <a:gridCol w="1450325">
                  <a:extLst>
                    <a:ext uri="{9D8B030D-6E8A-4147-A177-3AD203B41FA5}">
                      <a16:colId xmlns:a16="http://schemas.microsoft.com/office/drawing/2014/main" val="89406473"/>
                    </a:ext>
                  </a:extLst>
                </a:gridCol>
                <a:gridCol w="2289733">
                  <a:extLst>
                    <a:ext uri="{9D8B030D-6E8A-4147-A177-3AD203B41FA5}">
                      <a16:colId xmlns:a16="http://schemas.microsoft.com/office/drawing/2014/main" val="149117340"/>
                    </a:ext>
                  </a:extLst>
                </a:gridCol>
                <a:gridCol w="1353196">
                  <a:extLst>
                    <a:ext uri="{9D8B030D-6E8A-4147-A177-3AD203B41FA5}">
                      <a16:colId xmlns:a16="http://schemas.microsoft.com/office/drawing/2014/main" val="2352026740"/>
                    </a:ext>
                  </a:extLst>
                </a:gridCol>
              </a:tblGrid>
              <a:tr h="282058">
                <a:tc>
                  <a:txBody>
                    <a:bodyPr/>
                    <a:lstStyle/>
                    <a:p>
                      <a:pPr algn="l"/>
                      <a:r>
                        <a:rPr lang="en-US" sz="1200" dirty="0">
                          <a:ln>
                            <a:noFill/>
                          </a:ln>
                          <a:solidFill>
                            <a:schemeClr val="bg1"/>
                          </a:solidFill>
                          <a:latin typeface="Aptos" panose="020B0004020202020204" pitchFamily="34" charset="0"/>
                        </a:rPr>
                        <a:t>Cohort</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EBC"/>
                    </a:solidFill>
                  </a:tcPr>
                </a:tc>
                <a:tc>
                  <a:txBody>
                    <a:bodyPr/>
                    <a:lstStyle/>
                    <a:p>
                      <a:pPr algn="ctr"/>
                      <a:r>
                        <a:rPr lang="en-US" sz="1200" dirty="0">
                          <a:ln>
                            <a:noFill/>
                          </a:ln>
                          <a:solidFill>
                            <a:schemeClr val="bg1"/>
                          </a:solidFill>
                          <a:latin typeface="Aptos" panose="020B0004020202020204" pitchFamily="34" charset="0"/>
                        </a:rPr>
                        <a:t>OAS vs. BA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EBC"/>
                    </a:solidFill>
                  </a:tcPr>
                </a:tc>
                <a:tc>
                  <a:txBody>
                    <a:bodyPr/>
                    <a:lstStyle/>
                    <a:p>
                      <a:pPr algn="ctr"/>
                      <a:r>
                        <a:rPr lang="en-US" sz="1200" dirty="0">
                          <a:ln>
                            <a:noFill/>
                          </a:ln>
                          <a:solidFill>
                            <a:schemeClr val="bg1"/>
                          </a:solidFill>
                          <a:latin typeface="Aptos" panose="020B0004020202020204" pitchFamily="34" charset="0"/>
                        </a:rPr>
                        <a:t>Interaction </a:t>
                      </a:r>
                      <a:r>
                        <a:rPr lang="en-US" sz="1200" i="1" dirty="0">
                          <a:ln>
                            <a:noFill/>
                          </a:ln>
                          <a:solidFill>
                            <a:schemeClr val="bg1"/>
                          </a:solidFill>
                          <a:latin typeface="Aptos" panose="020B0004020202020204" pitchFamily="34" charset="0"/>
                        </a:rPr>
                        <a:t>p</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EBC"/>
                    </a:solidFill>
                  </a:tcPr>
                </a:tc>
                <a:extLst>
                  <a:ext uri="{0D108BD9-81ED-4DB2-BD59-A6C34878D82A}">
                    <a16:rowId xmlns:a16="http://schemas.microsoft.com/office/drawing/2014/main" val="2702134043"/>
                  </a:ext>
                </a:extLst>
              </a:tr>
              <a:tr h="282058">
                <a:tc>
                  <a:txBody>
                    <a:bodyPr/>
                    <a:lstStyle/>
                    <a:p>
                      <a:pPr algn="l"/>
                      <a:r>
                        <a:rPr lang="en-US" sz="1200" b="1" dirty="0">
                          <a:ln>
                            <a:noFill/>
                          </a:ln>
                          <a:solidFill>
                            <a:schemeClr val="tx1"/>
                          </a:solidFill>
                          <a:latin typeface="Aptos" panose="020B0004020202020204" pitchFamily="34" charset="0"/>
                        </a:rPr>
                        <a:t>OCT</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ln>
                            <a:noFill/>
                          </a:ln>
                          <a:solidFill>
                            <a:schemeClr val="tx1"/>
                          </a:solidFill>
                          <a:latin typeface="Aptos" panose="020B0004020202020204" pitchFamily="34" charset="0"/>
                        </a:rPr>
                        <a:t>HR 1.18,  95% CI (0.63, 2.21)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sz="1200" dirty="0">
                          <a:ln>
                            <a:noFill/>
                          </a:ln>
                          <a:solidFill>
                            <a:schemeClr val="tx1"/>
                          </a:solidFill>
                          <a:latin typeface="Aptos" panose="020B0004020202020204" pitchFamily="34" charset="0"/>
                        </a:rPr>
                        <a:t>0.95</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9762850"/>
                  </a:ext>
                </a:extLst>
              </a:tr>
              <a:tr h="258085">
                <a:tc>
                  <a:txBody>
                    <a:bodyPr/>
                    <a:lstStyle/>
                    <a:p>
                      <a:pPr algn="l"/>
                      <a:r>
                        <a:rPr lang="en-US" sz="1200" b="1" dirty="0">
                          <a:ln>
                            <a:noFill/>
                          </a:ln>
                          <a:solidFill>
                            <a:schemeClr val="tx1"/>
                          </a:solidFill>
                          <a:latin typeface="Aptos" panose="020B0004020202020204" pitchFamily="34" charset="0"/>
                        </a:rPr>
                        <a:t>Not in OCT cohort</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ln>
                            <a:noFill/>
                          </a:ln>
                          <a:solidFill>
                            <a:schemeClr val="tx1"/>
                          </a:solidFill>
                          <a:latin typeface="Aptos" panose="020B0004020202020204" pitchFamily="34" charset="0"/>
                        </a:rPr>
                        <a:t>HR </a:t>
                      </a:r>
                      <a:r>
                        <a:rPr lang="it-IT" sz="1200" dirty="0">
                          <a:ln>
                            <a:noFill/>
                          </a:ln>
                          <a:solidFill>
                            <a:schemeClr val="tx1"/>
                          </a:solidFill>
                          <a:latin typeface="Aptos" panose="020B0004020202020204" pitchFamily="34" charset="0"/>
                        </a:rPr>
                        <a:t>1.15,  95% CI (0.85, 1.56)</a:t>
                      </a:r>
                      <a:endParaRPr lang="en-US" sz="1200" dirty="0">
                        <a:ln>
                          <a:noFill/>
                        </a:ln>
                        <a:solidFill>
                          <a:schemeClr val="tx1"/>
                        </a:solidFill>
                        <a:latin typeface="Aptos" panose="020B00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sz="1200" dirty="0">
                        <a:latin typeface="Aptos" panose="020B0004020202020204" pitchFamily="34" charset="0"/>
                      </a:endParaRPr>
                    </a:p>
                  </a:txBody>
                  <a:tcPr/>
                </a:tc>
                <a:extLst>
                  <a:ext uri="{0D108BD9-81ED-4DB2-BD59-A6C34878D82A}">
                    <a16:rowId xmlns:a16="http://schemas.microsoft.com/office/drawing/2014/main" val="3832277999"/>
                  </a:ext>
                </a:extLst>
              </a:tr>
            </a:tbl>
          </a:graphicData>
        </a:graphic>
      </p:graphicFrame>
    </p:spTree>
    <p:extLst>
      <p:ext uri="{BB962C8B-B14F-4D97-AF65-F5344CB8AC3E}">
        <p14:creationId xmlns:p14="http://schemas.microsoft.com/office/powerpoint/2010/main" val="2097328122"/>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strips(upRight)">
                                      <p:cBhvr>
                                        <p:cTn id="7" dur="500"/>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strips(upRight)">
                                      <p:cBhvr>
                                        <p:cTn id="12" dur="500"/>
                                        <p:tgtEl>
                                          <p:spTgt spid="115"/>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3">
            <a:extLst>
              <a:ext uri="{FF2B5EF4-FFF2-40B4-BE49-F238E27FC236}">
                <a16:creationId xmlns:a16="http://schemas.microsoft.com/office/drawing/2014/main" id="{0FB9DDCC-6FD3-B421-E278-F9CD9421E78F}"/>
              </a:ext>
            </a:extLst>
          </p:cNvPr>
          <p:cNvSpPr>
            <a:spLocks noChangeArrowheads="1"/>
          </p:cNvSpPr>
          <p:nvPr/>
        </p:nvSpPr>
        <p:spPr bwMode="auto">
          <a:xfrm>
            <a:off x="2925024" y="5527290"/>
            <a:ext cx="32701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ptos" panose="020B0004020202020204" pitchFamily="34" charset="0"/>
              </a:rPr>
              <a:t>1450</a:t>
            </a:r>
            <a:endParaRPr kumimoji="0" lang="en-US" altLang="en-US" sz="1200" b="0" i="0" u="none" strike="noStrike" cap="none" normalizeH="0" baseline="0" dirty="0">
              <a:ln>
                <a:noFill/>
              </a:ln>
              <a:solidFill>
                <a:schemeClr val="tx1"/>
              </a:solidFill>
              <a:effectLst/>
              <a:latin typeface="Aptos" panose="020B0004020202020204" pitchFamily="34" charset="0"/>
            </a:endParaRPr>
          </a:p>
        </p:txBody>
      </p:sp>
      <p:sp>
        <p:nvSpPr>
          <p:cNvPr id="5" name="Rectangle 174">
            <a:extLst>
              <a:ext uri="{FF2B5EF4-FFF2-40B4-BE49-F238E27FC236}">
                <a16:creationId xmlns:a16="http://schemas.microsoft.com/office/drawing/2014/main" id="{5CFEDD9E-B8DC-8728-BDEC-4135785D1F65}"/>
              </a:ext>
            </a:extLst>
          </p:cNvPr>
          <p:cNvSpPr>
            <a:spLocks noChangeArrowheads="1"/>
          </p:cNvSpPr>
          <p:nvPr/>
        </p:nvSpPr>
        <p:spPr bwMode="auto">
          <a:xfrm>
            <a:off x="4554621" y="5527290"/>
            <a:ext cx="32701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ptos" panose="020B0004020202020204" pitchFamily="34" charset="0"/>
              </a:rPr>
              <a:t>1325</a:t>
            </a:r>
            <a:endParaRPr kumimoji="0" lang="en-US" altLang="en-US" sz="1200" b="0" i="0" u="none" strike="noStrike" cap="none" normalizeH="0" baseline="0" dirty="0">
              <a:ln>
                <a:noFill/>
              </a:ln>
              <a:solidFill>
                <a:schemeClr val="tx1"/>
              </a:solidFill>
              <a:effectLst/>
              <a:latin typeface="Aptos" panose="020B0004020202020204" pitchFamily="34" charset="0"/>
            </a:endParaRPr>
          </a:p>
        </p:txBody>
      </p:sp>
      <p:sp>
        <p:nvSpPr>
          <p:cNvPr id="6" name="Rectangle 175">
            <a:extLst>
              <a:ext uri="{FF2B5EF4-FFF2-40B4-BE49-F238E27FC236}">
                <a16:creationId xmlns:a16="http://schemas.microsoft.com/office/drawing/2014/main" id="{B18BC660-01DD-48AE-7302-CE0749FFE117}"/>
              </a:ext>
            </a:extLst>
          </p:cNvPr>
          <p:cNvSpPr>
            <a:spLocks noChangeArrowheads="1"/>
          </p:cNvSpPr>
          <p:nvPr/>
        </p:nvSpPr>
        <p:spPr bwMode="auto">
          <a:xfrm>
            <a:off x="6237671" y="5522511"/>
            <a:ext cx="32701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ptos" panose="020B0004020202020204" pitchFamily="34" charset="0"/>
              </a:rPr>
              <a:t>1256</a:t>
            </a:r>
            <a:endParaRPr kumimoji="0" lang="en-US" altLang="en-US" sz="1200" b="0" i="0" u="none" strike="noStrike" cap="none" normalizeH="0" baseline="0" dirty="0">
              <a:ln>
                <a:noFill/>
              </a:ln>
              <a:solidFill>
                <a:schemeClr val="tx1"/>
              </a:solidFill>
              <a:effectLst/>
              <a:latin typeface="Aptos" panose="020B0004020202020204" pitchFamily="34" charset="0"/>
            </a:endParaRPr>
          </a:p>
        </p:txBody>
      </p:sp>
      <p:sp>
        <p:nvSpPr>
          <p:cNvPr id="7" name="Rectangle 176">
            <a:extLst>
              <a:ext uri="{FF2B5EF4-FFF2-40B4-BE49-F238E27FC236}">
                <a16:creationId xmlns:a16="http://schemas.microsoft.com/office/drawing/2014/main" id="{ACC9F0CA-FD58-C473-5505-2E00DD4D614F}"/>
              </a:ext>
            </a:extLst>
          </p:cNvPr>
          <p:cNvSpPr>
            <a:spLocks noChangeArrowheads="1"/>
          </p:cNvSpPr>
          <p:nvPr/>
        </p:nvSpPr>
        <p:spPr bwMode="auto">
          <a:xfrm>
            <a:off x="7893995" y="5544166"/>
            <a:ext cx="32701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ptos" panose="020B0004020202020204" pitchFamily="34" charset="0"/>
              </a:rPr>
              <a:t>1219</a:t>
            </a:r>
            <a:endParaRPr kumimoji="0" lang="en-US" altLang="en-US" sz="1200" b="0" i="0" u="none" strike="noStrike" cap="none" normalizeH="0" baseline="0" dirty="0">
              <a:ln>
                <a:noFill/>
              </a:ln>
              <a:solidFill>
                <a:schemeClr val="tx1"/>
              </a:solidFill>
              <a:effectLst/>
              <a:latin typeface="Aptos" panose="020B0004020202020204" pitchFamily="34" charset="0"/>
            </a:endParaRPr>
          </a:p>
        </p:txBody>
      </p:sp>
      <p:sp>
        <p:nvSpPr>
          <p:cNvPr id="8" name="Rectangle 177">
            <a:extLst>
              <a:ext uri="{FF2B5EF4-FFF2-40B4-BE49-F238E27FC236}">
                <a16:creationId xmlns:a16="http://schemas.microsoft.com/office/drawing/2014/main" id="{5B58EB41-2430-8F7A-1110-359C23B26033}"/>
              </a:ext>
            </a:extLst>
          </p:cNvPr>
          <p:cNvSpPr>
            <a:spLocks noChangeArrowheads="1"/>
          </p:cNvSpPr>
          <p:nvPr/>
        </p:nvSpPr>
        <p:spPr bwMode="auto">
          <a:xfrm>
            <a:off x="9562847" y="5519914"/>
            <a:ext cx="32701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ptos" panose="020B0004020202020204" pitchFamily="34" charset="0"/>
              </a:rPr>
              <a:t>1178</a:t>
            </a:r>
            <a:endParaRPr kumimoji="0" lang="en-US" altLang="en-US" sz="1200" b="0" i="0" u="none" strike="noStrike" cap="none" normalizeH="0" baseline="0" dirty="0">
              <a:ln>
                <a:noFill/>
              </a:ln>
              <a:solidFill>
                <a:schemeClr val="tx1"/>
              </a:solidFill>
              <a:effectLst/>
              <a:latin typeface="Aptos" panose="020B0004020202020204" pitchFamily="34" charset="0"/>
            </a:endParaRPr>
          </a:p>
        </p:txBody>
      </p:sp>
      <p:sp>
        <p:nvSpPr>
          <p:cNvPr id="9" name="Rectangle 178">
            <a:extLst>
              <a:ext uri="{FF2B5EF4-FFF2-40B4-BE49-F238E27FC236}">
                <a16:creationId xmlns:a16="http://schemas.microsoft.com/office/drawing/2014/main" id="{027CD7F7-9CE3-A8B5-D609-3B3110E96C73}"/>
              </a:ext>
            </a:extLst>
          </p:cNvPr>
          <p:cNvSpPr>
            <a:spLocks noChangeArrowheads="1"/>
          </p:cNvSpPr>
          <p:nvPr/>
        </p:nvSpPr>
        <p:spPr bwMode="auto">
          <a:xfrm>
            <a:off x="2977178" y="5717701"/>
            <a:ext cx="2452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ptos" panose="020B0004020202020204" pitchFamily="34" charset="0"/>
              </a:rPr>
              <a:t>555</a:t>
            </a:r>
            <a:endParaRPr kumimoji="0" lang="en-US" altLang="en-US" sz="1200" b="0" i="0" u="none" strike="noStrike" cap="none" normalizeH="0" baseline="0" dirty="0">
              <a:ln>
                <a:noFill/>
              </a:ln>
              <a:solidFill>
                <a:schemeClr val="tx1"/>
              </a:solidFill>
              <a:effectLst/>
              <a:latin typeface="Aptos" panose="020B0004020202020204" pitchFamily="34" charset="0"/>
            </a:endParaRPr>
          </a:p>
        </p:txBody>
      </p:sp>
      <p:sp>
        <p:nvSpPr>
          <p:cNvPr id="10" name="Rectangle 179">
            <a:extLst>
              <a:ext uri="{FF2B5EF4-FFF2-40B4-BE49-F238E27FC236}">
                <a16:creationId xmlns:a16="http://schemas.microsoft.com/office/drawing/2014/main" id="{BA946872-A97C-1DF3-A75B-8A4035BD4769}"/>
              </a:ext>
            </a:extLst>
          </p:cNvPr>
          <p:cNvSpPr>
            <a:spLocks noChangeArrowheads="1"/>
          </p:cNvSpPr>
          <p:nvPr/>
        </p:nvSpPr>
        <p:spPr bwMode="auto">
          <a:xfrm>
            <a:off x="4623891" y="5726845"/>
            <a:ext cx="2452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ptos" panose="020B0004020202020204" pitchFamily="34" charset="0"/>
              </a:rPr>
              <a:t>530</a:t>
            </a:r>
            <a:endParaRPr kumimoji="0" lang="en-US" altLang="en-US" sz="1200" b="0" i="0" u="none" strike="noStrike" cap="none" normalizeH="0" baseline="0" dirty="0">
              <a:ln>
                <a:noFill/>
              </a:ln>
              <a:solidFill>
                <a:schemeClr val="tx1"/>
              </a:solidFill>
              <a:effectLst/>
              <a:latin typeface="Aptos" panose="020B0004020202020204" pitchFamily="34" charset="0"/>
            </a:endParaRPr>
          </a:p>
        </p:txBody>
      </p:sp>
      <p:sp>
        <p:nvSpPr>
          <p:cNvPr id="11" name="Rectangle 180">
            <a:extLst>
              <a:ext uri="{FF2B5EF4-FFF2-40B4-BE49-F238E27FC236}">
                <a16:creationId xmlns:a16="http://schemas.microsoft.com/office/drawing/2014/main" id="{2221FFBA-A125-C5A8-23F4-92E7E1BA4EF8}"/>
              </a:ext>
            </a:extLst>
          </p:cNvPr>
          <p:cNvSpPr>
            <a:spLocks noChangeArrowheads="1"/>
          </p:cNvSpPr>
          <p:nvPr/>
        </p:nvSpPr>
        <p:spPr bwMode="auto">
          <a:xfrm>
            <a:off x="6290836" y="5717701"/>
            <a:ext cx="2452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ptos" panose="020B0004020202020204" pitchFamily="34" charset="0"/>
              </a:rPr>
              <a:t>518</a:t>
            </a:r>
            <a:endParaRPr kumimoji="0" lang="en-US" altLang="en-US" sz="1200" b="0" i="0" u="none" strike="noStrike" cap="none" normalizeH="0" baseline="0" dirty="0">
              <a:ln>
                <a:noFill/>
              </a:ln>
              <a:solidFill>
                <a:schemeClr val="tx1"/>
              </a:solidFill>
              <a:effectLst/>
              <a:latin typeface="Aptos" panose="020B0004020202020204" pitchFamily="34" charset="0"/>
            </a:endParaRPr>
          </a:p>
        </p:txBody>
      </p:sp>
      <p:sp>
        <p:nvSpPr>
          <p:cNvPr id="12" name="Rectangle 181">
            <a:extLst>
              <a:ext uri="{FF2B5EF4-FFF2-40B4-BE49-F238E27FC236}">
                <a16:creationId xmlns:a16="http://schemas.microsoft.com/office/drawing/2014/main" id="{11449F9B-77B0-B21C-B28F-884087214E0E}"/>
              </a:ext>
            </a:extLst>
          </p:cNvPr>
          <p:cNvSpPr>
            <a:spLocks noChangeArrowheads="1"/>
          </p:cNvSpPr>
          <p:nvPr/>
        </p:nvSpPr>
        <p:spPr bwMode="auto">
          <a:xfrm>
            <a:off x="7935279" y="5726845"/>
            <a:ext cx="2452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ptos" panose="020B0004020202020204" pitchFamily="34" charset="0"/>
              </a:rPr>
              <a:t>503</a:t>
            </a:r>
            <a:endParaRPr kumimoji="0" lang="en-US" altLang="en-US" sz="1200" b="0" i="0" u="none" strike="noStrike" cap="none" normalizeH="0" baseline="0" dirty="0">
              <a:ln>
                <a:noFill/>
              </a:ln>
              <a:solidFill>
                <a:schemeClr val="tx1"/>
              </a:solidFill>
              <a:effectLst/>
              <a:latin typeface="Aptos" panose="020B0004020202020204" pitchFamily="34" charset="0"/>
            </a:endParaRPr>
          </a:p>
        </p:txBody>
      </p:sp>
      <p:sp>
        <p:nvSpPr>
          <p:cNvPr id="13" name="Rectangle 182">
            <a:extLst>
              <a:ext uri="{FF2B5EF4-FFF2-40B4-BE49-F238E27FC236}">
                <a16:creationId xmlns:a16="http://schemas.microsoft.com/office/drawing/2014/main" id="{F3EDAD25-775D-CDB5-6195-2B6CA1DB7BDC}"/>
              </a:ext>
            </a:extLst>
          </p:cNvPr>
          <p:cNvSpPr>
            <a:spLocks noChangeArrowheads="1"/>
          </p:cNvSpPr>
          <p:nvPr/>
        </p:nvSpPr>
        <p:spPr bwMode="auto">
          <a:xfrm>
            <a:off x="9602390" y="5715698"/>
            <a:ext cx="2452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ptos" panose="020B0004020202020204" pitchFamily="34" charset="0"/>
              </a:rPr>
              <a:t>494</a:t>
            </a:r>
            <a:endParaRPr kumimoji="0" lang="en-US" altLang="en-US" sz="1200" b="0" i="0" u="none" strike="noStrike" cap="none" normalizeH="0" baseline="0" dirty="0">
              <a:ln>
                <a:noFill/>
              </a:ln>
              <a:solidFill>
                <a:schemeClr val="tx1"/>
              </a:solidFill>
              <a:effectLst/>
              <a:latin typeface="Aptos" panose="020B0004020202020204" pitchFamily="34" charset="0"/>
            </a:endParaRPr>
          </a:p>
        </p:txBody>
      </p:sp>
      <p:sp>
        <p:nvSpPr>
          <p:cNvPr id="14" name="Rectangle 184">
            <a:extLst>
              <a:ext uri="{FF2B5EF4-FFF2-40B4-BE49-F238E27FC236}">
                <a16:creationId xmlns:a16="http://schemas.microsoft.com/office/drawing/2014/main" id="{8D06D8A0-2855-22B0-890E-FA2C1957C9B1}"/>
              </a:ext>
            </a:extLst>
          </p:cNvPr>
          <p:cNvSpPr>
            <a:spLocks noChangeArrowheads="1"/>
          </p:cNvSpPr>
          <p:nvPr/>
        </p:nvSpPr>
        <p:spPr bwMode="auto">
          <a:xfrm>
            <a:off x="1760922" y="5878176"/>
            <a:ext cx="78252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Aptos" panose="020B0004020202020204" pitchFamily="34" charset="0"/>
              </a:rPr>
              <a:t>OCT Cohort</a:t>
            </a:r>
          </a:p>
        </p:txBody>
      </p:sp>
      <p:sp>
        <p:nvSpPr>
          <p:cNvPr id="15" name="Rectangle 185">
            <a:extLst>
              <a:ext uri="{FF2B5EF4-FFF2-40B4-BE49-F238E27FC236}">
                <a16:creationId xmlns:a16="http://schemas.microsoft.com/office/drawing/2014/main" id="{15E88D52-98F5-7152-70EB-24EF0217C20A}"/>
              </a:ext>
            </a:extLst>
          </p:cNvPr>
          <p:cNvSpPr>
            <a:spLocks noChangeArrowheads="1"/>
          </p:cNvSpPr>
          <p:nvPr/>
        </p:nvSpPr>
        <p:spPr bwMode="auto">
          <a:xfrm>
            <a:off x="1405901" y="5531032"/>
            <a:ext cx="10582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Aptos" panose="020B0004020202020204" pitchFamily="34" charset="0"/>
              </a:rPr>
              <a:t>Not OCT Cohort</a:t>
            </a:r>
            <a:endParaRPr kumimoji="0" lang="en-US" altLang="en-US" sz="1200" b="0" i="0" u="none" strike="noStrike" cap="none" normalizeH="0" baseline="0" dirty="0">
              <a:ln>
                <a:noFill/>
              </a:ln>
              <a:effectLst/>
              <a:latin typeface="Aptos" panose="020B0004020202020204" pitchFamily="34" charset="0"/>
            </a:endParaRPr>
          </a:p>
        </p:txBody>
      </p:sp>
      <p:sp>
        <p:nvSpPr>
          <p:cNvPr id="16" name="Rectangle 201">
            <a:extLst>
              <a:ext uri="{FF2B5EF4-FFF2-40B4-BE49-F238E27FC236}">
                <a16:creationId xmlns:a16="http://schemas.microsoft.com/office/drawing/2014/main" id="{618CBED7-3712-9ED1-52B3-2C51F66AC052}"/>
              </a:ext>
            </a:extLst>
          </p:cNvPr>
          <p:cNvSpPr>
            <a:spLocks noChangeArrowheads="1"/>
          </p:cNvSpPr>
          <p:nvPr/>
        </p:nvSpPr>
        <p:spPr bwMode="auto">
          <a:xfrm>
            <a:off x="1361149" y="5237248"/>
            <a:ext cx="1204304" cy="21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ptos" panose="020B0004020202020204" pitchFamily="34" charset="0"/>
              </a:rPr>
              <a:t>Number at risk</a:t>
            </a:r>
            <a:endParaRPr kumimoji="0" lang="en-US" altLang="en-US" sz="1400" b="1" i="0" u="none" strike="noStrike" cap="none" normalizeH="0" baseline="0" dirty="0">
              <a:ln>
                <a:noFill/>
              </a:ln>
              <a:solidFill>
                <a:schemeClr val="tx1"/>
              </a:solidFill>
              <a:effectLst/>
              <a:latin typeface="Aptos" panose="020B0004020202020204" pitchFamily="34" charset="0"/>
            </a:endParaRPr>
          </a:p>
        </p:txBody>
      </p:sp>
      <p:sp>
        <p:nvSpPr>
          <p:cNvPr id="17" name="Rectangle 32">
            <a:extLst>
              <a:ext uri="{FF2B5EF4-FFF2-40B4-BE49-F238E27FC236}">
                <a16:creationId xmlns:a16="http://schemas.microsoft.com/office/drawing/2014/main" id="{982AE3AC-9878-1FE1-C20B-36F693107947}"/>
              </a:ext>
            </a:extLst>
          </p:cNvPr>
          <p:cNvSpPr>
            <a:spLocks noChangeArrowheads="1"/>
          </p:cNvSpPr>
          <p:nvPr/>
        </p:nvSpPr>
        <p:spPr bwMode="auto">
          <a:xfrm>
            <a:off x="5348987" y="5265732"/>
            <a:ext cx="2259850" cy="21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ptos" panose="020B0004020202020204" pitchFamily="34" charset="0"/>
                <a:cs typeface="Arial" panose="020B0604020202020204" pitchFamily="34" charset="0"/>
              </a:rPr>
              <a:t>Months after randomization</a:t>
            </a:r>
            <a:endParaRPr kumimoji="0" lang="en-US" altLang="en-US" sz="1400" b="1" i="0" u="none" strike="noStrike" cap="none" normalizeH="0" baseline="0" dirty="0">
              <a:ln>
                <a:noFill/>
              </a:ln>
              <a:solidFill>
                <a:schemeClr val="tx1"/>
              </a:solidFill>
              <a:effectLst/>
              <a:latin typeface="Aptos" panose="020B0004020202020204" pitchFamily="34" charset="0"/>
              <a:cs typeface="Arial" panose="020B0604020202020204" pitchFamily="34" charset="0"/>
            </a:endParaRPr>
          </a:p>
        </p:txBody>
      </p:sp>
      <p:sp>
        <p:nvSpPr>
          <p:cNvPr id="19" name="Rectangle 33">
            <a:extLst>
              <a:ext uri="{FF2B5EF4-FFF2-40B4-BE49-F238E27FC236}">
                <a16:creationId xmlns:a16="http://schemas.microsoft.com/office/drawing/2014/main" id="{E97FBCB5-9517-5498-0B1F-5FC5977FDF61}"/>
              </a:ext>
            </a:extLst>
          </p:cNvPr>
          <p:cNvSpPr>
            <a:spLocks noChangeArrowheads="1"/>
          </p:cNvSpPr>
          <p:nvPr/>
        </p:nvSpPr>
        <p:spPr bwMode="auto">
          <a:xfrm rot="16200000">
            <a:off x="712159" y="2742959"/>
            <a:ext cx="2729279"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a:solidFill>
                  <a:srgbClr val="000000"/>
                </a:solidFill>
                <a:latin typeface="Aptos" panose="020B0004020202020204" pitchFamily="34" charset="0"/>
                <a:cs typeface="Arial" panose="020B0604020202020204" pitchFamily="34" charset="0"/>
              </a:rPr>
              <a:t>Target Vessel Failure (%)</a:t>
            </a:r>
            <a:endParaRPr kumimoji="0" lang="en-US" altLang="en-US" b="1" i="0" u="none" strike="noStrike" cap="none" normalizeH="0" baseline="0" dirty="0">
              <a:ln>
                <a:noFill/>
              </a:ln>
              <a:solidFill>
                <a:schemeClr val="tx1"/>
              </a:solidFill>
              <a:effectLst/>
              <a:latin typeface="Aptos" panose="020B0004020202020204" pitchFamily="34" charset="0"/>
              <a:cs typeface="Arial" panose="020B0604020202020204" pitchFamily="34" charset="0"/>
            </a:endParaRPr>
          </a:p>
        </p:txBody>
      </p:sp>
      <p:sp>
        <p:nvSpPr>
          <p:cNvPr id="32" name="Rectangle 7">
            <a:extLst>
              <a:ext uri="{FF2B5EF4-FFF2-40B4-BE49-F238E27FC236}">
                <a16:creationId xmlns:a16="http://schemas.microsoft.com/office/drawing/2014/main" id="{44BE6527-0392-495E-6E12-3CF034673D54}"/>
              </a:ext>
            </a:extLst>
          </p:cNvPr>
          <p:cNvSpPr>
            <a:spLocks noChangeArrowheads="1"/>
          </p:cNvSpPr>
          <p:nvPr/>
        </p:nvSpPr>
        <p:spPr bwMode="auto">
          <a:xfrm>
            <a:off x="2730810" y="1229452"/>
            <a:ext cx="8091579" cy="34925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Aptos" panose="020B0004020202020204" pitchFamily="34" charset="0"/>
            </a:endParaRPr>
          </a:p>
        </p:txBody>
      </p:sp>
      <p:sp>
        <p:nvSpPr>
          <p:cNvPr id="35" name="Line 11">
            <a:extLst>
              <a:ext uri="{FF2B5EF4-FFF2-40B4-BE49-F238E27FC236}">
                <a16:creationId xmlns:a16="http://schemas.microsoft.com/office/drawing/2014/main" id="{8F00E0C8-DEAB-DC22-6A9D-34FD97BCE31E}"/>
              </a:ext>
            </a:extLst>
          </p:cNvPr>
          <p:cNvSpPr>
            <a:spLocks noChangeShapeType="1"/>
          </p:cNvSpPr>
          <p:nvPr/>
        </p:nvSpPr>
        <p:spPr bwMode="auto">
          <a:xfrm flipV="1">
            <a:off x="2730810" y="1229452"/>
            <a:ext cx="0" cy="3492532"/>
          </a:xfrm>
          <a:prstGeom prst="line">
            <a:avLst/>
          </a:prstGeom>
          <a:noFill/>
          <a:ln w="952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Aptos" panose="020B0004020202020204" pitchFamily="34" charset="0"/>
            </a:endParaRPr>
          </a:p>
        </p:txBody>
      </p:sp>
      <p:sp>
        <p:nvSpPr>
          <p:cNvPr id="36" name="Rectangle 12">
            <a:extLst>
              <a:ext uri="{FF2B5EF4-FFF2-40B4-BE49-F238E27FC236}">
                <a16:creationId xmlns:a16="http://schemas.microsoft.com/office/drawing/2014/main" id="{520BA764-884E-114B-90EE-558E70A35A98}"/>
              </a:ext>
            </a:extLst>
          </p:cNvPr>
          <p:cNvSpPr>
            <a:spLocks noChangeArrowheads="1"/>
          </p:cNvSpPr>
          <p:nvPr/>
        </p:nvSpPr>
        <p:spPr bwMode="auto">
          <a:xfrm>
            <a:off x="2543333" y="4466617"/>
            <a:ext cx="9618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ptos" panose="020B0004020202020204" pitchFamily="34" charset="0"/>
              </a:rPr>
              <a:t>0</a:t>
            </a:r>
            <a:endParaRPr kumimoji="0" lang="en-US" altLang="en-US" sz="1400" b="0" i="0" u="none" strike="noStrike" cap="none" normalizeH="0" baseline="0" dirty="0">
              <a:ln>
                <a:noFill/>
              </a:ln>
              <a:solidFill>
                <a:schemeClr val="tx1"/>
              </a:solidFill>
              <a:effectLst/>
              <a:latin typeface="Aptos" panose="020B0004020202020204" pitchFamily="34" charset="0"/>
            </a:endParaRPr>
          </a:p>
        </p:txBody>
      </p:sp>
      <p:sp>
        <p:nvSpPr>
          <p:cNvPr id="37" name="Rectangle 13">
            <a:extLst>
              <a:ext uri="{FF2B5EF4-FFF2-40B4-BE49-F238E27FC236}">
                <a16:creationId xmlns:a16="http://schemas.microsoft.com/office/drawing/2014/main" id="{06721612-4C48-9550-ED86-DA9917E5369B}"/>
              </a:ext>
            </a:extLst>
          </p:cNvPr>
          <p:cNvSpPr>
            <a:spLocks noChangeArrowheads="1"/>
          </p:cNvSpPr>
          <p:nvPr/>
        </p:nvSpPr>
        <p:spPr bwMode="auto">
          <a:xfrm>
            <a:off x="2543333" y="3682987"/>
            <a:ext cx="9618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ptos" panose="020B0004020202020204" pitchFamily="34" charset="0"/>
              </a:rPr>
              <a:t>5</a:t>
            </a:r>
            <a:endParaRPr kumimoji="0" lang="en-US" altLang="en-US" sz="1400" b="0" i="0" u="none" strike="noStrike" cap="none" normalizeH="0" baseline="0" dirty="0">
              <a:ln>
                <a:noFill/>
              </a:ln>
              <a:solidFill>
                <a:schemeClr val="tx1"/>
              </a:solidFill>
              <a:effectLst/>
              <a:latin typeface="Aptos" panose="020B0004020202020204" pitchFamily="34" charset="0"/>
            </a:endParaRPr>
          </a:p>
        </p:txBody>
      </p:sp>
      <p:sp>
        <p:nvSpPr>
          <p:cNvPr id="38" name="Rectangle 14">
            <a:extLst>
              <a:ext uri="{FF2B5EF4-FFF2-40B4-BE49-F238E27FC236}">
                <a16:creationId xmlns:a16="http://schemas.microsoft.com/office/drawing/2014/main" id="{6ACC5FD6-2ED2-2A8A-BDE4-84BA6CB169C5}"/>
              </a:ext>
            </a:extLst>
          </p:cNvPr>
          <p:cNvSpPr>
            <a:spLocks noChangeArrowheads="1"/>
          </p:cNvSpPr>
          <p:nvPr/>
        </p:nvSpPr>
        <p:spPr bwMode="auto">
          <a:xfrm>
            <a:off x="2447156" y="2886840"/>
            <a:ext cx="1923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ptos" panose="020B0004020202020204" pitchFamily="34" charset="0"/>
              </a:rPr>
              <a:t>10</a:t>
            </a:r>
            <a:endParaRPr kumimoji="0" lang="en-US" altLang="en-US" sz="1400" b="0" i="0" u="none" strike="noStrike" cap="none" normalizeH="0" baseline="0" dirty="0">
              <a:ln>
                <a:noFill/>
              </a:ln>
              <a:solidFill>
                <a:schemeClr val="tx1"/>
              </a:solidFill>
              <a:effectLst/>
              <a:latin typeface="Aptos" panose="020B0004020202020204" pitchFamily="34" charset="0"/>
            </a:endParaRPr>
          </a:p>
        </p:txBody>
      </p:sp>
      <p:sp>
        <p:nvSpPr>
          <p:cNvPr id="39" name="Rectangle 15">
            <a:extLst>
              <a:ext uri="{FF2B5EF4-FFF2-40B4-BE49-F238E27FC236}">
                <a16:creationId xmlns:a16="http://schemas.microsoft.com/office/drawing/2014/main" id="{C945CE64-1F94-AF94-56DF-7B9CB072DE99}"/>
              </a:ext>
            </a:extLst>
          </p:cNvPr>
          <p:cNvSpPr>
            <a:spLocks noChangeArrowheads="1"/>
          </p:cNvSpPr>
          <p:nvPr/>
        </p:nvSpPr>
        <p:spPr bwMode="auto">
          <a:xfrm>
            <a:off x="2447156" y="2088190"/>
            <a:ext cx="1923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ptos" panose="020B0004020202020204" pitchFamily="34" charset="0"/>
              </a:rPr>
              <a:t>15</a:t>
            </a:r>
            <a:endParaRPr kumimoji="0" lang="en-US" altLang="en-US" sz="1400" b="0" i="0" u="none" strike="noStrike" cap="none" normalizeH="0" baseline="0" dirty="0">
              <a:ln>
                <a:noFill/>
              </a:ln>
              <a:solidFill>
                <a:schemeClr val="tx1"/>
              </a:solidFill>
              <a:effectLst/>
              <a:latin typeface="Aptos" panose="020B0004020202020204" pitchFamily="34" charset="0"/>
            </a:endParaRPr>
          </a:p>
        </p:txBody>
      </p:sp>
      <p:sp>
        <p:nvSpPr>
          <p:cNvPr id="40" name="Rectangle 16">
            <a:extLst>
              <a:ext uri="{FF2B5EF4-FFF2-40B4-BE49-F238E27FC236}">
                <a16:creationId xmlns:a16="http://schemas.microsoft.com/office/drawing/2014/main" id="{DD2A54CA-4F93-23E4-A333-A26D8D27801A}"/>
              </a:ext>
            </a:extLst>
          </p:cNvPr>
          <p:cNvSpPr>
            <a:spLocks noChangeArrowheads="1"/>
          </p:cNvSpPr>
          <p:nvPr/>
        </p:nvSpPr>
        <p:spPr bwMode="auto">
          <a:xfrm>
            <a:off x="2447156" y="1292043"/>
            <a:ext cx="1923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ptos" panose="020B0004020202020204" pitchFamily="34" charset="0"/>
              </a:rPr>
              <a:t>20</a:t>
            </a:r>
            <a:endParaRPr kumimoji="0" lang="en-US" altLang="en-US" sz="1400" b="0" i="0" u="none" strike="noStrike" cap="none" normalizeH="0" baseline="0" dirty="0">
              <a:ln>
                <a:noFill/>
              </a:ln>
              <a:solidFill>
                <a:schemeClr val="tx1"/>
              </a:solidFill>
              <a:effectLst/>
              <a:latin typeface="Aptos" panose="020B0004020202020204" pitchFamily="34" charset="0"/>
            </a:endParaRPr>
          </a:p>
        </p:txBody>
      </p:sp>
      <p:sp>
        <p:nvSpPr>
          <p:cNvPr id="41" name="Line 17">
            <a:extLst>
              <a:ext uri="{FF2B5EF4-FFF2-40B4-BE49-F238E27FC236}">
                <a16:creationId xmlns:a16="http://schemas.microsoft.com/office/drawing/2014/main" id="{5E0B7EC9-2469-6A54-DB3B-2E9B38648C33}"/>
              </a:ext>
            </a:extLst>
          </p:cNvPr>
          <p:cNvSpPr>
            <a:spLocks noChangeShapeType="1"/>
          </p:cNvSpPr>
          <p:nvPr/>
        </p:nvSpPr>
        <p:spPr bwMode="auto">
          <a:xfrm>
            <a:off x="2686095" y="4571768"/>
            <a:ext cx="44715" cy="0"/>
          </a:xfrm>
          <a:prstGeom prst="line">
            <a:avLst/>
          </a:prstGeom>
          <a:noFill/>
          <a:ln w="952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Aptos" panose="020B0004020202020204" pitchFamily="34" charset="0"/>
            </a:endParaRPr>
          </a:p>
        </p:txBody>
      </p:sp>
      <p:sp>
        <p:nvSpPr>
          <p:cNvPr id="42" name="Line 18">
            <a:extLst>
              <a:ext uri="{FF2B5EF4-FFF2-40B4-BE49-F238E27FC236}">
                <a16:creationId xmlns:a16="http://schemas.microsoft.com/office/drawing/2014/main" id="{E49E17AB-6CF0-97B6-226D-4CB87238695D}"/>
              </a:ext>
            </a:extLst>
          </p:cNvPr>
          <p:cNvSpPr>
            <a:spLocks noChangeShapeType="1"/>
          </p:cNvSpPr>
          <p:nvPr/>
        </p:nvSpPr>
        <p:spPr bwMode="auto">
          <a:xfrm>
            <a:off x="2686095" y="3773117"/>
            <a:ext cx="44715" cy="0"/>
          </a:xfrm>
          <a:prstGeom prst="line">
            <a:avLst/>
          </a:prstGeom>
          <a:noFill/>
          <a:ln w="952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Aptos" panose="020B0004020202020204" pitchFamily="34" charset="0"/>
            </a:endParaRPr>
          </a:p>
        </p:txBody>
      </p:sp>
      <p:sp>
        <p:nvSpPr>
          <p:cNvPr id="43" name="Line 19">
            <a:extLst>
              <a:ext uri="{FF2B5EF4-FFF2-40B4-BE49-F238E27FC236}">
                <a16:creationId xmlns:a16="http://schemas.microsoft.com/office/drawing/2014/main" id="{88658CB2-C799-112A-45A2-7B98BF9A1551}"/>
              </a:ext>
            </a:extLst>
          </p:cNvPr>
          <p:cNvSpPr>
            <a:spLocks noChangeShapeType="1"/>
          </p:cNvSpPr>
          <p:nvPr/>
        </p:nvSpPr>
        <p:spPr bwMode="auto">
          <a:xfrm>
            <a:off x="2686095" y="2976970"/>
            <a:ext cx="44715" cy="0"/>
          </a:xfrm>
          <a:prstGeom prst="line">
            <a:avLst/>
          </a:prstGeom>
          <a:noFill/>
          <a:ln w="952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Aptos" panose="020B0004020202020204" pitchFamily="34" charset="0"/>
            </a:endParaRPr>
          </a:p>
        </p:txBody>
      </p:sp>
      <p:sp>
        <p:nvSpPr>
          <p:cNvPr id="44" name="Line 20">
            <a:extLst>
              <a:ext uri="{FF2B5EF4-FFF2-40B4-BE49-F238E27FC236}">
                <a16:creationId xmlns:a16="http://schemas.microsoft.com/office/drawing/2014/main" id="{9E5AB728-B9AD-B963-4929-4D3725A7BA12}"/>
              </a:ext>
            </a:extLst>
          </p:cNvPr>
          <p:cNvSpPr>
            <a:spLocks noChangeShapeType="1"/>
          </p:cNvSpPr>
          <p:nvPr/>
        </p:nvSpPr>
        <p:spPr bwMode="auto">
          <a:xfrm>
            <a:off x="2686095" y="2193341"/>
            <a:ext cx="44715" cy="0"/>
          </a:xfrm>
          <a:prstGeom prst="line">
            <a:avLst/>
          </a:prstGeom>
          <a:noFill/>
          <a:ln w="952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Aptos" panose="020B0004020202020204" pitchFamily="34" charset="0"/>
            </a:endParaRPr>
          </a:p>
        </p:txBody>
      </p:sp>
      <p:sp>
        <p:nvSpPr>
          <p:cNvPr id="45" name="Line 21">
            <a:extLst>
              <a:ext uri="{FF2B5EF4-FFF2-40B4-BE49-F238E27FC236}">
                <a16:creationId xmlns:a16="http://schemas.microsoft.com/office/drawing/2014/main" id="{1FBC5F52-F7D3-AC20-55C0-A5C13FDF18A7}"/>
              </a:ext>
            </a:extLst>
          </p:cNvPr>
          <p:cNvSpPr>
            <a:spLocks noChangeShapeType="1"/>
          </p:cNvSpPr>
          <p:nvPr/>
        </p:nvSpPr>
        <p:spPr bwMode="auto">
          <a:xfrm>
            <a:off x="2686095" y="1394690"/>
            <a:ext cx="44715" cy="0"/>
          </a:xfrm>
          <a:prstGeom prst="line">
            <a:avLst/>
          </a:prstGeom>
          <a:noFill/>
          <a:ln w="952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Aptos" panose="020B0004020202020204" pitchFamily="34" charset="0"/>
            </a:endParaRPr>
          </a:p>
        </p:txBody>
      </p:sp>
      <p:sp>
        <p:nvSpPr>
          <p:cNvPr id="46" name="Line 22">
            <a:extLst>
              <a:ext uri="{FF2B5EF4-FFF2-40B4-BE49-F238E27FC236}">
                <a16:creationId xmlns:a16="http://schemas.microsoft.com/office/drawing/2014/main" id="{0BE7F4A9-C5B4-BEF5-FE86-D0BEAFBBEF05}"/>
              </a:ext>
            </a:extLst>
          </p:cNvPr>
          <p:cNvSpPr>
            <a:spLocks noChangeShapeType="1"/>
          </p:cNvSpPr>
          <p:nvPr/>
        </p:nvSpPr>
        <p:spPr bwMode="auto">
          <a:xfrm>
            <a:off x="2730810" y="4721983"/>
            <a:ext cx="6983015" cy="6327"/>
          </a:xfrm>
          <a:prstGeom prst="line">
            <a:avLst/>
          </a:prstGeom>
          <a:noFill/>
          <a:ln w="952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Aptos" panose="020B0004020202020204" pitchFamily="34" charset="0"/>
            </a:endParaRPr>
          </a:p>
        </p:txBody>
      </p:sp>
      <p:sp>
        <p:nvSpPr>
          <p:cNvPr id="47" name="Line 23">
            <a:extLst>
              <a:ext uri="{FF2B5EF4-FFF2-40B4-BE49-F238E27FC236}">
                <a16:creationId xmlns:a16="http://schemas.microsoft.com/office/drawing/2014/main" id="{B24E8B01-428A-79DD-C9F9-2CE5347E0543}"/>
              </a:ext>
            </a:extLst>
          </p:cNvPr>
          <p:cNvSpPr>
            <a:spLocks noChangeShapeType="1"/>
          </p:cNvSpPr>
          <p:nvPr/>
        </p:nvSpPr>
        <p:spPr bwMode="auto">
          <a:xfrm flipV="1">
            <a:off x="3088531" y="4721984"/>
            <a:ext cx="0" cy="60087"/>
          </a:xfrm>
          <a:prstGeom prst="line">
            <a:avLst/>
          </a:prstGeom>
          <a:noFill/>
          <a:ln w="952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Aptos" panose="020B0004020202020204" pitchFamily="34" charset="0"/>
            </a:endParaRPr>
          </a:p>
        </p:txBody>
      </p:sp>
      <p:sp>
        <p:nvSpPr>
          <p:cNvPr id="48" name="Line 24">
            <a:extLst>
              <a:ext uri="{FF2B5EF4-FFF2-40B4-BE49-F238E27FC236}">
                <a16:creationId xmlns:a16="http://schemas.microsoft.com/office/drawing/2014/main" id="{96BE136D-4931-3A2A-9BBB-523A247A4818}"/>
              </a:ext>
            </a:extLst>
          </p:cNvPr>
          <p:cNvSpPr>
            <a:spLocks noChangeShapeType="1"/>
          </p:cNvSpPr>
          <p:nvPr/>
        </p:nvSpPr>
        <p:spPr bwMode="auto">
          <a:xfrm flipV="1">
            <a:off x="4744854" y="4721984"/>
            <a:ext cx="0" cy="60087"/>
          </a:xfrm>
          <a:prstGeom prst="line">
            <a:avLst/>
          </a:prstGeom>
          <a:noFill/>
          <a:ln w="952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Aptos" panose="020B0004020202020204" pitchFamily="34" charset="0"/>
            </a:endParaRPr>
          </a:p>
        </p:txBody>
      </p:sp>
      <p:sp>
        <p:nvSpPr>
          <p:cNvPr id="49" name="Line 25">
            <a:extLst>
              <a:ext uri="{FF2B5EF4-FFF2-40B4-BE49-F238E27FC236}">
                <a16:creationId xmlns:a16="http://schemas.microsoft.com/office/drawing/2014/main" id="{CDEF0F64-D6C2-5C8A-90EE-83621293F893}"/>
              </a:ext>
            </a:extLst>
          </p:cNvPr>
          <p:cNvSpPr>
            <a:spLocks noChangeShapeType="1"/>
          </p:cNvSpPr>
          <p:nvPr/>
        </p:nvSpPr>
        <p:spPr bwMode="auto">
          <a:xfrm flipV="1">
            <a:off x="6401178" y="4721984"/>
            <a:ext cx="0" cy="60087"/>
          </a:xfrm>
          <a:prstGeom prst="line">
            <a:avLst/>
          </a:prstGeom>
          <a:noFill/>
          <a:ln w="952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Aptos" panose="020B0004020202020204" pitchFamily="34" charset="0"/>
            </a:endParaRPr>
          </a:p>
        </p:txBody>
      </p:sp>
      <p:sp>
        <p:nvSpPr>
          <p:cNvPr id="50" name="Line 26">
            <a:extLst>
              <a:ext uri="{FF2B5EF4-FFF2-40B4-BE49-F238E27FC236}">
                <a16:creationId xmlns:a16="http://schemas.microsoft.com/office/drawing/2014/main" id="{B9DFB943-2F15-17BA-05EC-0D6EC83460C9}"/>
              </a:ext>
            </a:extLst>
          </p:cNvPr>
          <p:cNvSpPr>
            <a:spLocks noChangeShapeType="1"/>
          </p:cNvSpPr>
          <p:nvPr/>
        </p:nvSpPr>
        <p:spPr bwMode="auto">
          <a:xfrm flipV="1">
            <a:off x="8057502" y="4721984"/>
            <a:ext cx="0" cy="60087"/>
          </a:xfrm>
          <a:prstGeom prst="line">
            <a:avLst/>
          </a:prstGeom>
          <a:noFill/>
          <a:ln w="952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Aptos" panose="020B0004020202020204" pitchFamily="34" charset="0"/>
            </a:endParaRPr>
          </a:p>
        </p:txBody>
      </p:sp>
      <p:sp>
        <p:nvSpPr>
          <p:cNvPr id="51" name="Line 27">
            <a:extLst>
              <a:ext uri="{FF2B5EF4-FFF2-40B4-BE49-F238E27FC236}">
                <a16:creationId xmlns:a16="http://schemas.microsoft.com/office/drawing/2014/main" id="{80086D49-476A-0B33-1FEE-110F0A2F9EBE}"/>
              </a:ext>
            </a:extLst>
          </p:cNvPr>
          <p:cNvSpPr>
            <a:spLocks noChangeShapeType="1"/>
          </p:cNvSpPr>
          <p:nvPr/>
        </p:nvSpPr>
        <p:spPr bwMode="auto">
          <a:xfrm flipV="1">
            <a:off x="9713825" y="4721984"/>
            <a:ext cx="0" cy="60087"/>
          </a:xfrm>
          <a:prstGeom prst="line">
            <a:avLst/>
          </a:prstGeom>
          <a:noFill/>
          <a:ln w="952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Aptos" panose="020B0004020202020204" pitchFamily="34" charset="0"/>
            </a:endParaRPr>
          </a:p>
        </p:txBody>
      </p:sp>
      <p:sp>
        <p:nvSpPr>
          <p:cNvPr id="21" name="Rectangle 26">
            <a:extLst>
              <a:ext uri="{FF2B5EF4-FFF2-40B4-BE49-F238E27FC236}">
                <a16:creationId xmlns:a16="http://schemas.microsoft.com/office/drawing/2014/main" id="{DA79F823-8AFC-9990-C8B5-4732B51F7945}"/>
              </a:ext>
            </a:extLst>
          </p:cNvPr>
          <p:cNvSpPr>
            <a:spLocks noChangeArrowheads="1"/>
          </p:cNvSpPr>
          <p:nvPr/>
        </p:nvSpPr>
        <p:spPr bwMode="auto">
          <a:xfrm>
            <a:off x="3059702" y="4800909"/>
            <a:ext cx="96182" cy="21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ptos" panose="020B0004020202020204" pitchFamily="34" charset="0"/>
              </a:rPr>
              <a:t>0</a:t>
            </a:r>
            <a:endParaRPr kumimoji="0" lang="en-US" altLang="en-US" sz="1400" b="0" i="0" u="none" strike="noStrike" cap="none" normalizeH="0" baseline="0" dirty="0">
              <a:ln>
                <a:noFill/>
              </a:ln>
              <a:solidFill>
                <a:schemeClr val="tx1"/>
              </a:solidFill>
              <a:effectLst/>
              <a:latin typeface="Aptos" panose="020B0004020202020204" pitchFamily="34" charset="0"/>
            </a:endParaRPr>
          </a:p>
        </p:txBody>
      </p:sp>
      <p:sp>
        <p:nvSpPr>
          <p:cNvPr id="22" name="Rectangle 27">
            <a:extLst>
              <a:ext uri="{FF2B5EF4-FFF2-40B4-BE49-F238E27FC236}">
                <a16:creationId xmlns:a16="http://schemas.microsoft.com/office/drawing/2014/main" id="{3F49391E-753F-B6BF-C1C6-31C1C10AE3CB}"/>
              </a:ext>
            </a:extLst>
          </p:cNvPr>
          <p:cNvSpPr>
            <a:spLocks noChangeArrowheads="1"/>
          </p:cNvSpPr>
          <p:nvPr/>
        </p:nvSpPr>
        <p:spPr bwMode="auto">
          <a:xfrm>
            <a:off x="4712295" y="4788398"/>
            <a:ext cx="96182" cy="21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ptos" panose="020B0004020202020204" pitchFamily="34" charset="0"/>
              </a:rPr>
              <a:t>3</a:t>
            </a:r>
            <a:endParaRPr kumimoji="0" lang="en-US" altLang="en-US" sz="1400" b="0" i="0" u="none" strike="noStrike" cap="none" normalizeH="0" baseline="0" dirty="0">
              <a:ln>
                <a:noFill/>
              </a:ln>
              <a:solidFill>
                <a:schemeClr val="tx1"/>
              </a:solidFill>
              <a:effectLst/>
              <a:latin typeface="Aptos" panose="020B0004020202020204" pitchFamily="34" charset="0"/>
            </a:endParaRPr>
          </a:p>
        </p:txBody>
      </p:sp>
      <p:sp>
        <p:nvSpPr>
          <p:cNvPr id="23" name="Rectangle 28">
            <a:extLst>
              <a:ext uri="{FF2B5EF4-FFF2-40B4-BE49-F238E27FC236}">
                <a16:creationId xmlns:a16="http://schemas.microsoft.com/office/drawing/2014/main" id="{087783EA-C151-40EE-085D-BB02DB4FDC46}"/>
              </a:ext>
            </a:extLst>
          </p:cNvPr>
          <p:cNvSpPr>
            <a:spLocks noChangeArrowheads="1"/>
          </p:cNvSpPr>
          <p:nvPr/>
        </p:nvSpPr>
        <p:spPr bwMode="auto">
          <a:xfrm>
            <a:off x="6340201" y="4788398"/>
            <a:ext cx="96182" cy="21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ptos" panose="020B0004020202020204" pitchFamily="34" charset="0"/>
              </a:rPr>
              <a:t>6</a:t>
            </a:r>
            <a:endParaRPr kumimoji="0" lang="en-US" altLang="en-US" sz="1400" b="0" i="0" u="none" strike="noStrike" cap="none" normalizeH="0" baseline="0" dirty="0">
              <a:ln>
                <a:noFill/>
              </a:ln>
              <a:solidFill>
                <a:schemeClr val="tx1"/>
              </a:solidFill>
              <a:effectLst/>
              <a:latin typeface="Aptos" panose="020B0004020202020204" pitchFamily="34" charset="0"/>
            </a:endParaRPr>
          </a:p>
        </p:txBody>
      </p:sp>
      <p:sp>
        <p:nvSpPr>
          <p:cNvPr id="24" name="Rectangle 29">
            <a:extLst>
              <a:ext uri="{FF2B5EF4-FFF2-40B4-BE49-F238E27FC236}">
                <a16:creationId xmlns:a16="http://schemas.microsoft.com/office/drawing/2014/main" id="{F5638BC4-5F13-0D4C-373A-9CC64A0BCF3B}"/>
              </a:ext>
            </a:extLst>
          </p:cNvPr>
          <p:cNvSpPr>
            <a:spLocks noChangeArrowheads="1"/>
          </p:cNvSpPr>
          <p:nvPr/>
        </p:nvSpPr>
        <p:spPr bwMode="auto">
          <a:xfrm>
            <a:off x="8009411" y="4800907"/>
            <a:ext cx="96182" cy="21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ptos" panose="020B0004020202020204" pitchFamily="34" charset="0"/>
              </a:rPr>
              <a:t>9</a:t>
            </a:r>
            <a:endParaRPr kumimoji="0" lang="en-US" altLang="en-US" sz="1400" b="0" i="0" u="none" strike="noStrike" cap="none" normalizeH="0" baseline="0" dirty="0">
              <a:ln>
                <a:noFill/>
              </a:ln>
              <a:solidFill>
                <a:schemeClr val="tx1"/>
              </a:solidFill>
              <a:effectLst/>
              <a:latin typeface="Aptos" panose="020B0004020202020204" pitchFamily="34" charset="0"/>
            </a:endParaRPr>
          </a:p>
        </p:txBody>
      </p:sp>
      <p:sp>
        <p:nvSpPr>
          <p:cNvPr id="25" name="Rectangle 30">
            <a:extLst>
              <a:ext uri="{FF2B5EF4-FFF2-40B4-BE49-F238E27FC236}">
                <a16:creationId xmlns:a16="http://schemas.microsoft.com/office/drawing/2014/main" id="{0004DC24-D0D6-82E8-378C-916834BCD5FE}"/>
              </a:ext>
            </a:extLst>
          </p:cNvPr>
          <p:cNvSpPr>
            <a:spLocks noChangeArrowheads="1"/>
          </p:cNvSpPr>
          <p:nvPr/>
        </p:nvSpPr>
        <p:spPr bwMode="auto">
          <a:xfrm>
            <a:off x="9600358" y="4788397"/>
            <a:ext cx="192360" cy="21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ptos" panose="020B0004020202020204" pitchFamily="34" charset="0"/>
              </a:rPr>
              <a:t>12</a:t>
            </a:r>
            <a:endParaRPr kumimoji="0" lang="en-US" altLang="en-US" sz="1400" b="0" i="0" u="none" strike="noStrike" cap="none" normalizeH="0" baseline="0" dirty="0">
              <a:ln>
                <a:noFill/>
              </a:ln>
              <a:solidFill>
                <a:schemeClr val="tx1"/>
              </a:solidFill>
              <a:effectLst/>
              <a:latin typeface="Aptos" panose="020B0004020202020204" pitchFamily="34" charset="0"/>
            </a:endParaRPr>
          </a:p>
        </p:txBody>
      </p:sp>
      <p:sp>
        <p:nvSpPr>
          <p:cNvPr id="28" name="Rectangle 185">
            <a:extLst>
              <a:ext uri="{FF2B5EF4-FFF2-40B4-BE49-F238E27FC236}">
                <a16:creationId xmlns:a16="http://schemas.microsoft.com/office/drawing/2014/main" id="{F43E957A-AA19-1CEB-FF6E-0711157EBC15}"/>
              </a:ext>
            </a:extLst>
          </p:cNvPr>
          <p:cNvSpPr>
            <a:spLocks noChangeArrowheads="1"/>
          </p:cNvSpPr>
          <p:nvPr/>
        </p:nvSpPr>
        <p:spPr bwMode="auto">
          <a:xfrm>
            <a:off x="8844597" y="3708226"/>
            <a:ext cx="950838" cy="21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lang="en-US" altLang="en-US" sz="1400" b="1" dirty="0">
                <a:latin typeface="Aptos" panose="020B0004020202020204" pitchFamily="34" charset="0"/>
              </a:rPr>
              <a:t>OCT Cohort</a:t>
            </a:r>
            <a:endParaRPr kumimoji="0" lang="en-US" altLang="en-US" sz="1400" b="1" i="0" u="none" strike="noStrike" cap="none" normalizeH="0" baseline="0" dirty="0">
              <a:ln>
                <a:noFill/>
              </a:ln>
              <a:effectLst/>
              <a:latin typeface="Aptos" panose="020B0004020202020204" pitchFamily="34" charset="0"/>
            </a:endParaRPr>
          </a:p>
        </p:txBody>
      </p:sp>
      <p:grpSp>
        <p:nvGrpSpPr>
          <p:cNvPr id="58" name="Group 57">
            <a:extLst>
              <a:ext uri="{FF2B5EF4-FFF2-40B4-BE49-F238E27FC236}">
                <a16:creationId xmlns:a16="http://schemas.microsoft.com/office/drawing/2014/main" id="{D9BB58A2-3A0C-5BC0-E52F-D50C36D9C203}"/>
              </a:ext>
            </a:extLst>
          </p:cNvPr>
          <p:cNvGrpSpPr/>
          <p:nvPr/>
        </p:nvGrpSpPr>
        <p:grpSpPr>
          <a:xfrm>
            <a:off x="3088531" y="2268103"/>
            <a:ext cx="7295054" cy="2303665"/>
            <a:chOff x="3088531" y="2268103"/>
            <a:chExt cx="7295054" cy="2303665"/>
          </a:xfrm>
        </p:grpSpPr>
        <p:sp>
          <p:nvSpPr>
            <p:cNvPr id="33" name="Freeform 8">
              <a:extLst>
                <a:ext uri="{FF2B5EF4-FFF2-40B4-BE49-F238E27FC236}">
                  <a16:creationId xmlns:a16="http://schemas.microsoft.com/office/drawing/2014/main" id="{FD4577A6-6715-CEEA-81E8-4826E6F5639B}"/>
                </a:ext>
              </a:extLst>
            </p:cNvPr>
            <p:cNvSpPr>
              <a:spLocks/>
            </p:cNvSpPr>
            <p:nvPr/>
          </p:nvSpPr>
          <p:spPr bwMode="auto">
            <a:xfrm>
              <a:off x="3088531" y="2508796"/>
              <a:ext cx="6714726" cy="2062972"/>
            </a:xfrm>
            <a:custGeom>
              <a:avLst/>
              <a:gdLst>
                <a:gd name="T0" fmla="*/ 2 w 600"/>
                <a:gd name="T1" fmla="*/ 89 h 137"/>
                <a:gd name="T2" fmla="*/ 9 w 600"/>
                <a:gd name="T3" fmla="*/ 88 h 137"/>
                <a:gd name="T4" fmla="*/ 14 w 600"/>
                <a:gd name="T5" fmla="*/ 85 h 137"/>
                <a:gd name="T6" fmla="*/ 27 w 600"/>
                <a:gd name="T7" fmla="*/ 83 h 137"/>
                <a:gd name="T8" fmla="*/ 33 w 600"/>
                <a:gd name="T9" fmla="*/ 81 h 137"/>
                <a:gd name="T10" fmla="*/ 42 w 600"/>
                <a:gd name="T11" fmla="*/ 79 h 137"/>
                <a:gd name="T12" fmla="*/ 55 w 600"/>
                <a:gd name="T13" fmla="*/ 77 h 137"/>
                <a:gd name="T14" fmla="*/ 61 w 600"/>
                <a:gd name="T15" fmla="*/ 76 h 137"/>
                <a:gd name="T16" fmla="*/ 65 w 600"/>
                <a:gd name="T17" fmla="*/ 76 h 137"/>
                <a:gd name="T18" fmla="*/ 73 w 600"/>
                <a:gd name="T19" fmla="*/ 74 h 137"/>
                <a:gd name="T20" fmla="*/ 89 w 600"/>
                <a:gd name="T21" fmla="*/ 74 h 137"/>
                <a:gd name="T22" fmla="*/ 101 w 600"/>
                <a:gd name="T23" fmla="*/ 73 h 137"/>
                <a:gd name="T24" fmla="*/ 104 w 600"/>
                <a:gd name="T25" fmla="*/ 70 h 137"/>
                <a:gd name="T26" fmla="*/ 132 w 600"/>
                <a:gd name="T27" fmla="*/ 70 h 137"/>
                <a:gd name="T28" fmla="*/ 140 w 600"/>
                <a:gd name="T29" fmla="*/ 68 h 137"/>
                <a:gd name="T30" fmla="*/ 150 w 600"/>
                <a:gd name="T31" fmla="*/ 67 h 137"/>
                <a:gd name="T32" fmla="*/ 153 w 600"/>
                <a:gd name="T33" fmla="*/ 67 h 137"/>
                <a:gd name="T34" fmla="*/ 160 w 600"/>
                <a:gd name="T35" fmla="*/ 67 h 137"/>
                <a:gd name="T36" fmla="*/ 163 w 600"/>
                <a:gd name="T37" fmla="*/ 67 h 137"/>
                <a:gd name="T38" fmla="*/ 168 w 600"/>
                <a:gd name="T39" fmla="*/ 65 h 137"/>
                <a:gd name="T40" fmla="*/ 171 w 600"/>
                <a:gd name="T41" fmla="*/ 62 h 137"/>
                <a:gd name="T42" fmla="*/ 180 w 600"/>
                <a:gd name="T43" fmla="*/ 62 h 137"/>
                <a:gd name="T44" fmla="*/ 183 w 600"/>
                <a:gd name="T45" fmla="*/ 58 h 137"/>
                <a:gd name="T46" fmla="*/ 194 w 600"/>
                <a:gd name="T47" fmla="*/ 57 h 137"/>
                <a:gd name="T48" fmla="*/ 198 w 600"/>
                <a:gd name="T49" fmla="*/ 57 h 137"/>
                <a:gd name="T50" fmla="*/ 217 w 600"/>
                <a:gd name="T51" fmla="*/ 55 h 137"/>
                <a:gd name="T52" fmla="*/ 235 w 600"/>
                <a:gd name="T53" fmla="*/ 53 h 137"/>
                <a:gd name="T54" fmla="*/ 250 w 600"/>
                <a:gd name="T55" fmla="*/ 52 h 137"/>
                <a:gd name="T56" fmla="*/ 254 w 600"/>
                <a:gd name="T57" fmla="*/ 50 h 137"/>
                <a:gd name="T58" fmla="*/ 265 w 600"/>
                <a:gd name="T59" fmla="*/ 48 h 137"/>
                <a:gd name="T60" fmla="*/ 278 w 600"/>
                <a:gd name="T61" fmla="*/ 47 h 137"/>
                <a:gd name="T62" fmla="*/ 303 w 600"/>
                <a:gd name="T63" fmla="*/ 45 h 137"/>
                <a:gd name="T64" fmla="*/ 319 w 600"/>
                <a:gd name="T65" fmla="*/ 44 h 137"/>
                <a:gd name="T66" fmla="*/ 344 w 600"/>
                <a:gd name="T67" fmla="*/ 42 h 137"/>
                <a:gd name="T68" fmla="*/ 354 w 600"/>
                <a:gd name="T69" fmla="*/ 40 h 137"/>
                <a:gd name="T70" fmla="*/ 362 w 600"/>
                <a:gd name="T71" fmla="*/ 38 h 137"/>
                <a:gd name="T72" fmla="*/ 370 w 600"/>
                <a:gd name="T73" fmla="*/ 37 h 137"/>
                <a:gd name="T74" fmla="*/ 378 w 600"/>
                <a:gd name="T75" fmla="*/ 36 h 137"/>
                <a:gd name="T76" fmla="*/ 382 w 600"/>
                <a:gd name="T77" fmla="*/ 33 h 137"/>
                <a:gd name="T78" fmla="*/ 392 w 600"/>
                <a:gd name="T79" fmla="*/ 32 h 137"/>
                <a:gd name="T80" fmla="*/ 403 w 600"/>
                <a:gd name="T81" fmla="*/ 31 h 137"/>
                <a:gd name="T82" fmla="*/ 415 w 600"/>
                <a:gd name="T83" fmla="*/ 30 h 137"/>
                <a:gd name="T84" fmla="*/ 431 w 600"/>
                <a:gd name="T85" fmla="*/ 28 h 137"/>
                <a:gd name="T86" fmla="*/ 436 w 600"/>
                <a:gd name="T87" fmla="*/ 26 h 137"/>
                <a:gd name="T88" fmla="*/ 449 w 600"/>
                <a:gd name="T89" fmla="*/ 24 h 137"/>
                <a:gd name="T90" fmla="*/ 465 w 600"/>
                <a:gd name="T91" fmla="*/ 22 h 137"/>
                <a:gd name="T92" fmla="*/ 470 w 600"/>
                <a:gd name="T93" fmla="*/ 19 h 137"/>
                <a:gd name="T94" fmla="*/ 480 w 600"/>
                <a:gd name="T95" fmla="*/ 16 h 137"/>
                <a:gd name="T96" fmla="*/ 493 w 600"/>
                <a:gd name="T97" fmla="*/ 13 h 137"/>
                <a:gd name="T98" fmla="*/ 505 w 600"/>
                <a:gd name="T99" fmla="*/ 11 h 137"/>
                <a:gd name="T100" fmla="*/ 516 w 600"/>
                <a:gd name="T101" fmla="*/ 10 h 137"/>
                <a:gd name="T102" fmla="*/ 546 w 600"/>
                <a:gd name="T103" fmla="*/ 10 h 137"/>
                <a:gd name="T104" fmla="*/ 557 w 600"/>
                <a:gd name="T105" fmla="*/ 9 h 137"/>
                <a:gd name="T106" fmla="*/ 564 w 600"/>
                <a:gd name="T107" fmla="*/ 8 h 137"/>
                <a:gd name="T108" fmla="*/ 576 w 600"/>
                <a:gd name="T109" fmla="*/ 3 h 137"/>
                <a:gd name="T110" fmla="*/ 584 w 600"/>
                <a:gd name="T111" fmla="*/ 3 h 137"/>
                <a:gd name="T112" fmla="*/ 587 w 600"/>
                <a:gd name="T113" fmla="*/ 0 h 137"/>
                <a:gd name="T114" fmla="*/ 595 w 600"/>
                <a:gd name="T11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0" h="137">
                  <a:moveTo>
                    <a:pt x="0" y="137"/>
                  </a:moveTo>
                  <a:lnTo>
                    <a:pt x="0" y="137"/>
                  </a:lnTo>
                  <a:lnTo>
                    <a:pt x="0" y="107"/>
                  </a:lnTo>
                  <a:lnTo>
                    <a:pt x="2" y="107"/>
                  </a:lnTo>
                  <a:lnTo>
                    <a:pt x="2" y="89"/>
                  </a:lnTo>
                  <a:lnTo>
                    <a:pt x="4" y="89"/>
                  </a:lnTo>
                  <a:lnTo>
                    <a:pt x="4" y="88"/>
                  </a:lnTo>
                  <a:lnTo>
                    <a:pt x="7" y="88"/>
                  </a:lnTo>
                  <a:lnTo>
                    <a:pt x="7" y="88"/>
                  </a:lnTo>
                  <a:lnTo>
                    <a:pt x="9" y="88"/>
                  </a:lnTo>
                  <a:lnTo>
                    <a:pt x="9" y="85"/>
                  </a:lnTo>
                  <a:lnTo>
                    <a:pt x="10" y="85"/>
                  </a:lnTo>
                  <a:lnTo>
                    <a:pt x="10" y="85"/>
                  </a:lnTo>
                  <a:lnTo>
                    <a:pt x="14" y="85"/>
                  </a:lnTo>
                  <a:lnTo>
                    <a:pt x="14" y="85"/>
                  </a:lnTo>
                  <a:lnTo>
                    <a:pt x="17" y="85"/>
                  </a:lnTo>
                  <a:lnTo>
                    <a:pt x="17" y="84"/>
                  </a:lnTo>
                  <a:lnTo>
                    <a:pt x="23" y="84"/>
                  </a:lnTo>
                  <a:lnTo>
                    <a:pt x="23" y="83"/>
                  </a:lnTo>
                  <a:lnTo>
                    <a:pt x="27" y="83"/>
                  </a:lnTo>
                  <a:lnTo>
                    <a:pt x="27" y="82"/>
                  </a:lnTo>
                  <a:lnTo>
                    <a:pt x="30" y="82"/>
                  </a:lnTo>
                  <a:lnTo>
                    <a:pt x="30" y="81"/>
                  </a:lnTo>
                  <a:lnTo>
                    <a:pt x="33" y="81"/>
                  </a:lnTo>
                  <a:lnTo>
                    <a:pt x="33" y="81"/>
                  </a:lnTo>
                  <a:lnTo>
                    <a:pt x="35" y="81"/>
                  </a:lnTo>
                  <a:lnTo>
                    <a:pt x="35" y="80"/>
                  </a:lnTo>
                  <a:lnTo>
                    <a:pt x="37" y="80"/>
                  </a:lnTo>
                  <a:lnTo>
                    <a:pt x="37" y="79"/>
                  </a:lnTo>
                  <a:lnTo>
                    <a:pt x="42" y="79"/>
                  </a:lnTo>
                  <a:lnTo>
                    <a:pt x="42" y="78"/>
                  </a:lnTo>
                  <a:lnTo>
                    <a:pt x="53" y="78"/>
                  </a:lnTo>
                  <a:lnTo>
                    <a:pt x="53" y="78"/>
                  </a:lnTo>
                  <a:lnTo>
                    <a:pt x="55" y="78"/>
                  </a:lnTo>
                  <a:lnTo>
                    <a:pt x="55" y="77"/>
                  </a:lnTo>
                  <a:lnTo>
                    <a:pt x="56" y="77"/>
                  </a:lnTo>
                  <a:lnTo>
                    <a:pt x="56" y="77"/>
                  </a:lnTo>
                  <a:lnTo>
                    <a:pt x="58" y="77"/>
                  </a:lnTo>
                  <a:lnTo>
                    <a:pt x="58" y="76"/>
                  </a:lnTo>
                  <a:lnTo>
                    <a:pt x="61" y="76"/>
                  </a:lnTo>
                  <a:lnTo>
                    <a:pt x="61" y="76"/>
                  </a:lnTo>
                  <a:lnTo>
                    <a:pt x="63" y="76"/>
                  </a:lnTo>
                  <a:lnTo>
                    <a:pt x="63" y="76"/>
                  </a:lnTo>
                  <a:lnTo>
                    <a:pt x="65" y="76"/>
                  </a:lnTo>
                  <a:lnTo>
                    <a:pt x="65" y="76"/>
                  </a:lnTo>
                  <a:lnTo>
                    <a:pt x="66" y="76"/>
                  </a:lnTo>
                  <a:lnTo>
                    <a:pt x="66" y="75"/>
                  </a:lnTo>
                  <a:lnTo>
                    <a:pt x="69" y="75"/>
                  </a:lnTo>
                  <a:lnTo>
                    <a:pt x="69" y="74"/>
                  </a:lnTo>
                  <a:lnTo>
                    <a:pt x="73" y="74"/>
                  </a:lnTo>
                  <a:lnTo>
                    <a:pt x="73" y="74"/>
                  </a:lnTo>
                  <a:lnTo>
                    <a:pt x="86" y="74"/>
                  </a:lnTo>
                  <a:lnTo>
                    <a:pt x="86" y="74"/>
                  </a:lnTo>
                  <a:lnTo>
                    <a:pt x="89" y="74"/>
                  </a:lnTo>
                  <a:lnTo>
                    <a:pt x="89" y="74"/>
                  </a:lnTo>
                  <a:lnTo>
                    <a:pt x="92" y="74"/>
                  </a:lnTo>
                  <a:lnTo>
                    <a:pt x="92" y="73"/>
                  </a:lnTo>
                  <a:lnTo>
                    <a:pt x="94" y="73"/>
                  </a:lnTo>
                  <a:lnTo>
                    <a:pt x="94" y="73"/>
                  </a:lnTo>
                  <a:lnTo>
                    <a:pt x="101" y="73"/>
                  </a:lnTo>
                  <a:lnTo>
                    <a:pt x="101" y="72"/>
                  </a:lnTo>
                  <a:lnTo>
                    <a:pt x="102" y="72"/>
                  </a:lnTo>
                  <a:lnTo>
                    <a:pt x="102" y="71"/>
                  </a:lnTo>
                  <a:lnTo>
                    <a:pt x="104" y="71"/>
                  </a:lnTo>
                  <a:lnTo>
                    <a:pt x="104" y="70"/>
                  </a:lnTo>
                  <a:lnTo>
                    <a:pt x="106" y="70"/>
                  </a:lnTo>
                  <a:lnTo>
                    <a:pt x="106" y="70"/>
                  </a:lnTo>
                  <a:lnTo>
                    <a:pt x="124" y="70"/>
                  </a:lnTo>
                  <a:lnTo>
                    <a:pt x="124" y="70"/>
                  </a:lnTo>
                  <a:lnTo>
                    <a:pt x="132" y="70"/>
                  </a:lnTo>
                  <a:lnTo>
                    <a:pt x="132" y="69"/>
                  </a:lnTo>
                  <a:lnTo>
                    <a:pt x="137" y="69"/>
                  </a:lnTo>
                  <a:lnTo>
                    <a:pt x="137" y="69"/>
                  </a:lnTo>
                  <a:lnTo>
                    <a:pt x="140" y="69"/>
                  </a:lnTo>
                  <a:lnTo>
                    <a:pt x="140" y="68"/>
                  </a:lnTo>
                  <a:lnTo>
                    <a:pt x="143" y="68"/>
                  </a:lnTo>
                  <a:lnTo>
                    <a:pt x="143" y="67"/>
                  </a:lnTo>
                  <a:lnTo>
                    <a:pt x="148" y="67"/>
                  </a:lnTo>
                  <a:lnTo>
                    <a:pt x="148" y="67"/>
                  </a:lnTo>
                  <a:lnTo>
                    <a:pt x="150" y="67"/>
                  </a:lnTo>
                  <a:lnTo>
                    <a:pt x="150" y="67"/>
                  </a:lnTo>
                  <a:lnTo>
                    <a:pt x="152" y="67"/>
                  </a:lnTo>
                  <a:lnTo>
                    <a:pt x="152" y="67"/>
                  </a:lnTo>
                  <a:lnTo>
                    <a:pt x="153" y="67"/>
                  </a:lnTo>
                  <a:lnTo>
                    <a:pt x="153" y="67"/>
                  </a:lnTo>
                  <a:lnTo>
                    <a:pt x="155" y="67"/>
                  </a:lnTo>
                  <a:lnTo>
                    <a:pt x="155" y="67"/>
                  </a:lnTo>
                  <a:lnTo>
                    <a:pt x="158" y="67"/>
                  </a:lnTo>
                  <a:lnTo>
                    <a:pt x="158" y="67"/>
                  </a:lnTo>
                  <a:lnTo>
                    <a:pt x="160" y="67"/>
                  </a:lnTo>
                  <a:lnTo>
                    <a:pt x="160" y="67"/>
                  </a:lnTo>
                  <a:lnTo>
                    <a:pt x="161" y="67"/>
                  </a:lnTo>
                  <a:lnTo>
                    <a:pt x="161" y="67"/>
                  </a:lnTo>
                  <a:lnTo>
                    <a:pt x="163" y="67"/>
                  </a:lnTo>
                  <a:lnTo>
                    <a:pt x="163" y="67"/>
                  </a:lnTo>
                  <a:lnTo>
                    <a:pt x="165" y="67"/>
                  </a:lnTo>
                  <a:lnTo>
                    <a:pt x="165" y="67"/>
                  </a:lnTo>
                  <a:lnTo>
                    <a:pt x="166" y="67"/>
                  </a:lnTo>
                  <a:lnTo>
                    <a:pt x="166" y="65"/>
                  </a:lnTo>
                  <a:lnTo>
                    <a:pt x="168" y="65"/>
                  </a:lnTo>
                  <a:lnTo>
                    <a:pt x="168" y="65"/>
                  </a:lnTo>
                  <a:lnTo>
                    <a:pt x="170" y="65"/>
                  </a:lnTo>
                  <a:lnTo>
                    <a:pt x="170" y="62"/>
                  </a:lnTo>
                  <a:lnTo>
                    <a:pt x="171" y="62"/>
                  </a:lnTo>
                  <a:lnTo>
                    <a:pt x="171" y="62"/>
                  </a:lnTo>
                  <a:lnTo>
                    <a:pt x="173" y="62"/>
                  </a:lnTo>
                  <a:lnTo>
                    <a:pt x="173" y="62"/>
                  </a:lnTo>
                  <a:lnTo>
                    <a:pt x="175" y="62"/>
                  </a:lnTo>
                  <a:lnTo>
                    <a:pt x="175" y="62"/>
                  </a:lnTo>
                  <a:lnTo>
                    <a:pt x="180" y="62"/>
                  </a:lnTo>
                  <a:lnTo>
                    <a:pt x="180" y="61"/>
                  </a:lnTo>
                  <a:lnTo>
                    <a:pt x="181" y="61"/>
                  </a:lnTo>
                  <a:lnTo>
                    <a:pt x="181" y="59"/>
                  </a:lnTo>
                  <a:lnTo>
                    <a:pt x="183" y="59"/>
                  </a:lnTo>
                  <a:lnTo>
                    <a:pt x="183" y="58"/>
                  </a:lnTo>
                  <a:lnTo>
                    <a:pt x="184" y="58"/>
                  </a:lnTo>
                  <a:lnTo>
                    <a:pt x="184" y="58"/>
                  </a:lnTo>
                  <a:lnTo>
                    <a:pt x="193" y="58"/>
                  </a:lnTo>
                  <a:lnTo>
                    <a:pt x="193" y="57"/>
                  </a:lnTo>
                  <a:lnTo>
                    <a:pt x="194" y="57"/>
                  </a:lnTo>
                  <a:lnTo>
                    <a:pt x="194" y="57"/>
                  </a:lnTo>
                  <a:lnTo>
                    <a:pt x="196" y="57"/>
                  </a:lnTo>
                  <a:lnTo>
                    <a:pt x="196" y="57"/>
                  </a:lnTo>
                  <a:lnTo>
                    <a:pt x="198" y="57"/>
                  </a:lnTo>
                  <a:lnTo>
                    <a:pt x="198" y="57"/>
                  </a:lnTo>
                  <a:lnTo>
                    <a:pt x="201" y="57"/>
                  </a:lnTo>
                  <a:lnTo>
                    <a:pt x="201" y="56"/>
                  </a:lnTo>
                  <a:lnTo>
                    <a:pt x="214" y="56"/>
                  </a:lnTo>
                  <a:lnTo>
                    <a:pt x="214" y="55"/>
                  </a:lnTo>
                  <a:lnTo>
                    <a:pt x="217" y="55"/>
                  </a:lnTo>
                  <a:lnTo>
                    <a:pt x="217" y="54"/>
                  </a:lnTo>
                  <a:lnTo>
                    <a:pt x="234" y="54"/>
                  </a:lnTo>
                  <a:lnTo>
                    <a:pt x="234" y="54"/>
                  </a:lnTo>
                  <a:lnTo>
                    <a:pt x="235" y="54"/>
                  </a:lnTo>
                  <a:lnTo>
                    <a:pt x="235" y="53"/>
                  </a:lnTo>
                  <a:lnTo>
                    <a:pt x="237" y="53"/>
                  </a:lnTo>
                  <a:lnTo>
                    <a:pt x="237" y="53"/>
                  </a:lnTo>
                  <a:lnTo>
                    <a:pt x="244" y="53"/>
                  </a:lnTo>
                  <a:lnTo>
                    <a:pt x="244" y="52"/>
                  </a:lnTo>
                  <a:lnTo>
                    <a:pt x="250" y="52"/>
                  </a:lnTo>
                  <a:lnTo>
                    <a:pt x="250" y="51"/>
                  </a:lnTo>
                  <a:lnTo>
                    <a:pt x="252" y="51"/>
                  </a:lnTo>
                  <a:lnTo>
                    <a:pt x="252" y="50"/>
                  </a:lnTo>
                  <a:lnTo>
                    <a:pt x="254" y="50"/>
                  </a:lnTo>
                  <a:lnTo>
                    <a:pt x="254" y="50"/>
                  </a:lnTo>
                  <a:lnTo>
                    <a:pt x="257" y="50"/>
                  </a:lnTo>
                  <a:lnTo>
                    <a:pt x="257" y="49"/>
                  </a:lnTo>
                  <a:lnTo>
                    <a:pt x="258" y="49"/>
                  </a:lnTo>
                  <a:lnTo>
                    <a:pt x="258" y="48"/>
                  </a:lnTo>
                  <a:lnTo>
                    <a:pt x="265" y="48"/>
                  </a:lnTo>
                  <a:lnTo>
                    <a:pt x="265" y="47"/>
                  </a:lnTo>
                  <a:lnTo>
                    <a:pt x="270" y="47"/>
                  </a:lnTo>
                  <a:lnTo>
                    <a:pt x="270" y="47"/>
                  </a:lnTo>
                  <a:lnTo>
                    <a:pt x="278" y="47"/>
                  </a:lnTo>
                  <a:lnTo>
                    <a:pt x="278" y="47"/>
                  </a:lnTo>
                  <a:lnTo>
                    <a:pt x="296" y="47"/>
                  </a:lnTo>
                  <a:lnTo>
                    <a:pt x="296" y="46"/>
                  </a:lnTo>
                  <a:lnTo>
                    <a:pt x="301" y="46"/>
                  </a:lnTo>
                  <a:lnTo>
                    <a:pt x="301" y="45"/>
                  </a:lnTo>
                  <a:lnTo>
                    <a:pt x="303" y="45"/>
                  </a:lnTo>
                  <a:lnTo>
                    <a:pt x="303" y="45"/>
                  </a:lnTo>
                  <a:lnTo>
                    <a:pt x="314" y="45"/>
                  </a:lnTo>
                  <a:lnTo>
                    <a:pt x="314" y="44"/>
                  </a:lnTo>
                  <a:lnTo>
                    <a:pt x="319" y="44"/>
                  </a:lnTo>
                  <a:lnTo>
                    <a:pt x="319" y="44"/>
                  </a:lnTo>
                  <a:lnTo>
                    <a:pt x="324" y="44"/>
                  </a:lnTo>
                  <a:lnTo>
                    <a:pt x="324" y="43"/>
                  </a:lnTo>
                  <a:lnTo>
                    <a:pt x="326" y="43"/>
                  </a:lnTo>
                  <a:lnTo>
                    <a:pt x="326" y="42"/>
                  </a:lnTo>
                  <a:lnTo>
                    <a:pt x="344" y="42"/>
                  </a:lnTo>
                  <a:lnTo>
                    <a:pt x="344" y="42"/>
                  </a:lnTo>
                  <a:lnTo>
                    <a:pt x="346" y="42"/>
                  </a:lnTo>
                  <a:lnTo>
                    <a:pt x="346" y="41"/>
                  </a:lnTo>
                  <a:lnTo>
                    <a:pt x="354" y="41"/>
                  </a:lnTo>
                  <a:lnTo>
                    <a:pt x="354" y="40"/>
                  </a:lnTo>
                  <a:lnTo>
                    <a:pt x="359" y="40"/>
                  </a:lnTo>
                  <a:lnTo>
                    <a:pt x="359" y="39"/>
                  </a:lnTo>
                  <a:lnTo>
                    <a:pt x="360" y="39"/>
                  </a:lnTo>
                  <a:lnTo>
                    <a:pt x="360" y="38"/>
                  </a:lnTo>
                  <a:lnTo>
                    <a:pt x="362" y="38"/>
                  </a:lnTo>
                  <a:lnTo>
                    <a:pt x="362" y="37"/>
                  </a:lnTo>
                  <a:lnTo>
                    <a:pt x="367" y="37"/>
                  </a:lnTo>
                  <a:lnTo>
                    <a:pt x="367" y="37"/>
                  </a:lnTo>
                  <a:lnTo>
                    <a:pt x="370" y="37"/>
                  </a:lnTo>
                  <a:lnTo>
                    <a:pt x="370" y="37"/>
                  </a:lnTo>
                  <a:lnTo>
                    <a:pt x="373" y="37"/>
                  </a:lnTo>
                  <a:lnTo>
                    <a:pt x="373" y="36"/>
                  </a:lnTo>
                  <a:lnTo>
                    <a:pt x="375" y="36"/>
                  </a:lnTo>
                  <a:lnTo>
                    <a:pt x="375" y="36"/>
                  </a:lnTo>
                  <a:lnTo>
                    <a:pt x="378" y="36"/>
                  </a:lnTo>
                  <a:lnTo>
                    <a:pt x="378" y="36"/>
                  </a:lnTo>
                  <a:lnTo>
                    <a:pt x="380" y="36"/>
                  </a:lnTo>
                  <a:lnTo>
                    <a:pt x="380" y="34"/>
                  </a:lnTo>
                  <a:lnTo>
                    <a:pt x="382" y="34"/>
                  </a:lnTo>
                  <a:lnTo>
                    <a:pt x="382" y="33"/>
                  </a:lnTo>
                  <a:lnTo>
                    <a:pt x="383" y="33"/>
                  </a:lnTo>
                  <a:lnTo>
                    <a:pt x="383" y="32"/>
                  </a:lnTo>
                  <a:lnTo>
                    <a:pt x="387" y="32"/>
                  </a:lnTo>
                  <a:lnTo>
                    <a:pt x="387" y="32"/>
                  </a:lnTo>
                  <a:lnTo>
                    <a:pt x="392" y="32"/>
                  </a:lnTo>
                  <a:lnTo>
                    <a:pt x="392" y="31"/>
                  </a:lnTo>
                  <a:lnTo>
                    <a:pt x="401" y="31"/>
                  </a:lnTo>
                  <a:lnTo>
                    <a:pt x="401" y="31"/>
                  </a:lnTo>
                  <a:lnTo>
                    <a:pt x="403" y="31"/>
                  </a:lnTo>
                  <a:lnTo>
                    <a:pt x="403" y="31"/>
                  </a:lnTo>
                  <a:lnTo>
                    <a:pt x="411" y="31"/>
                  </a:lnTo>
                  <a:lnTo>
                    <a:pt x="411" y="30"/>
                  </a:lnTo>
                  <a:lnTo>
                    <a:pt x="413" y="30"/>
                  </a:lnTo>
                  <a:lnTo>
                    <a:pt x="413" y="30"/>
                  </a:lnTo>
                  <a:lnTo>
                    <a:pt x="415" y="30"/>
                  </a:lnTo>
                  <a:lnTo>
                    <a:pt x="415" y="29"/>
                  </a:lnTo>
                  <a:lnTo>
                    <a:pt x="416" y="29"/>
                  </a:lnTo>
                  <a:lnTo>
                    <a:pt x="416" y="28"/>
                  </a:lnTo>
                  <a:lnTo>
                    <a:pt x="431" y="28"/>
                  </a:lnTo>
                  <a:lnTo>
                    <a:pt x="431" y="28"/>
                  </a:lnTo>
                  <a:lnTo>
                    <a:pt x="433" y="28"/>
                  </a:lnTo>
                  <a:lnTo>
                    <a:pt x="433" y="27"/>
                  </a:lnTo>
                  <a:lnTo>
                    <a:pt x="434" y="27"/>
                  </a:lnTo>
                  <a:lnTo>
                    <a:pt x="434" y="26"/>
                  </a:lnTo>
                  <a:lnTo>
                    <a:pt x="436" y="26"/>
                  </a:lnTo>
                  <a:lnTo>
                    <a:pt x="436" y="25"/>
                  </a:lnTo>
                  <a:lnTo>
                    <a:pt x="441" y="25"/>
                  </a:lnTo>
                  <a:lnTo>
                    <a:pt x="441" y="25"/>
                  </a:lnTo>
                  <a:lnTo>
                    <a:pt x="449" y="25"/>
                  </a:lnTo>
                  <a:lnTo>
                    <a:pt x="449" y="24"/>
                  </a:lnTo>
                  <a:lnTo>
                    <a:pt x="461" y="24"/>
                  </a:lnTo>
                  <a:lnTo>
                    <a:pt x="461" y="23"/>
                  </a:lnTo>
                  <a:lnTo>
                    <a:pt x="464" y="23"/>
                  </a:lnTo>
                  <a:lnTo>
                    <a:pt x="464" y="22"/>
                  </a:lnTo>
                  <a:lnTo>
                    <a:pt x="465" y="22"/>
                  </a:lnTo>
                  <a:lnTo>
                    <a:pt x="465" y="20"/>
                  </a:lnTo>
                  <a:lnTo>
                    <a:pt x="469" y="20"/>
                  </a:lnTo>
                  <a:lnTo>
                    <a:pt x="469" y="19"/>
                  </a:lnTo>
                  <a:lnTo>
                    <a:pt x="470" y="19"/>
                  </a:lnTo>
                  <a:lnTo>
                    <a:pt x="470" y="19"/>
                  </a:lnTo>
                  <a:lnTo>
                    <a:pt x="472" y="19"/>
                  </a:lnTo>
                  <a:lnTo>
                    <a:pt x="472" y="18"/>
                  </a:lnTo>
                  <a:lnTo>
                    <a:pt x="477" y="18"/>
                  </a:lnTo>
                  <a:lnTo>
                    <a:pt x="477" y="16"/>
                  </a:lnTo>
                  <a:lnTo>
                    <a:pt x="480" y="16"/>
                  </a:lnTo>
                  <a:lnTo>
                    <a:pt x="480" y="15"/>
                  </a:lnTo>
                  <a:lnTo>
                    <a:pt x="482" y="15"/>
                  </a:lnTo>
                  <a:lnTo>
                    <a:pt x="482" y="14"/>
                  </a:lnTo>
                  <a:lnTo>
                    <a:pt x="493" y="14"/>
                  </a:lnTo>
                  <a:lnTo>
                    <a:pt x="493" y="13"/>
                  </a:lnTo>
                  <a:lnTo>
                    <a:pt x="497" y="13"/>
                  </a:lnTo>
                  <a:lnTo>
                    <a:pt x="497" y="12"/>
                  </a:lnTo>
                  <a:lnTo>
                    <a:pt x="503" y="12"/>
                  </a:lnTo>
                  <a:lnTo>
                    <a:pt x="503" y="11"/>
                  </a:lnTo>
                  <a:lnTo>
                    <a:pt x="505" y="11"/>
                  </a:lnTo>
                  <a:lnTo>
                    <a:pt x="505" y="11"/>
                  </a:lnTo>
                  <a:lnTo>
                    <a:pt x="507" y="11"/>
                  </a:lnTo>
                  <a:lnTo>
                    <a:pt x="507" y="11"/>
                  </a:lnTo>
                  <a:lnTo>
                    <a:pt x="516" y="11"/>
                  </a:lnTo>
                  <a:lnTo>
                    <a:pt x="516" y="10"/>
                  </a:lnTo>
                  <a:lnTo>
                    <a:pt x="534" y="10"/>
                  </a:lnTo>
                  <a:lnTo>
                    <a:pt x="534" y="10"/>
                  </a:lnTo>
                  <a:lnTo>
                    <a:pt x="544" y="10"/>
                  </a:lnTo>
                  <a:lnTo>
                    <a:pt x="544" y="10"/>
                  </a:lnTo>
                  <a:lnTo>
                    <a:pt x="546" y="10"/>
                  </a:lnTo>
                  <a:lnTo>
                    <a:pt x="546" y="9"/>
                  </a:lnTo>
                  <a:lnTo>
                    <a:pt x="556" y="9"/>
                  </a:lnTo>
                  <a:lnTo>
                    <a:pt x="556" y="9"/>
                  </a:lnTo>
                  <a:lnTo>
                    <a:pt x="557" y="9"/>
                  </a:lnTo>
                  <a:lnTo>
                    <a:pt x="557" y="9"/>
                  </a:lnTo>
                  <a:lnTo>
                    <a:pt x="559" y="9"/>
                  </a:lnTo>
                  <a:lnTo>
                    <a:pt x="559" y="9"/>
                  </a:lnTo>
                  <a:lnTo>
                    <a:pt x="561" y="9"/>
                  </a:lnTo>
                  <a:lnTo>
                    <a:pt x="561" y="8"/>
                  </a:lnTo>
                  <a:lnTo>
                    <a:pt x="564" y="8"/>
                  </a:lnTo>
                  <a:lnTo>
                    <a:pt x="564" y="7"/>
                  </a:lnTo>
                  <a:lnTo>
                    <a:pt x="574" y="7"/>
                  </a:lnTo>
                  <a:lnTo>
                    <a:pt x="574" y="5"/>
                  </a:lnTo>
                  <a:lnTo>
                    <a:pt x="576" y="5"/>
                  </a:lnTo>
                  <a:lnTo>
                    <a:pt x="576" y="3"/>
                  </a:lnTo>
                  <a:lnTo>
                    <a:pt x="577" y="3"/>
                  </a:lnTo>
                  <a:lnTo>
                    <a:pt x="577" y="3"/>
                  </a:lnTo>
                  <a:lnTo>
                    <a:pt x="582" y="3"/>
                  </a:lnTo>
                  <a:lnTo>
                    <a:pt x="582" y="3"/>
                  </a:lnTo>
                  <a:lnTo>
                    <a:pt x="584" y="3"/>
                  </a:lnTo>
                  <a:lnTo>
                    <a:pt x="584" y="2"/>
                  </a:lnTo>
                  <a:lnTo>
                    <a:pt x="585" y="2"/>
                  </a:lnTo>
                  <a:lnTo>
                    <a:pt x="585" y="1"/>
                  </a:lnTo>
                  <a:lnTo>
                    <a:pt x="587" y="1"/>
                  </a:lnTo>
                  <a:lnTo>
                    <a:pt x="587" y="0"/>
                  </a:lnTo>
                  <a:lnTo>
                    <a:pt x="589" y="0"/>
                  </a:lnTo>
                  <a:lnTo>
                    <a:pt x="589" y="0"/>
                  </a:lnTo>
                  <a:lnTo>
                    <a:pt x="594" y="0"/>
                  </a:lnTo>
                  <a:lnTo>
                    <a:pt x="594" y="0"/>
                  </a:lnTo>
                  <a:lnTo>
                    <a:pt x="595" y="0"/>
                  </a:lnTo>
                  <a:lnTo>
                    <a:pt x="595" y="0"/>
                  </a:lnTo>
                  <a:lnTo>
                    <a:pt x="600" y="0"/>
                  </a:lnTo>
                  <a:lnTo>
                    <a:pt x="600" y="0"/>
                  </a:lnTo>
                </a:path>
              </a:pathLst>
            </a:custGeom>
            <a:noFill/>
            <a:ln w="3810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latin typeface="Aptos" panose="020B0004020202020204" pitchFamily="34" charset="0"/>
              </a:endParaRPr>
            </a:p>
          </p:txBody>
        </p:sp>
        <p:sp>
          <p:nvSpPr>
            <p:cNvPr id="29" name="Rectangle 185">
              <a:extLst>
                <a:ext uri="{FF2B5EF4-FFF2-40B4-BE49-F238E27FC236}">
                  <a16:creationId xmlns:a16="http://schemas.microsoft.com/office/drawing/2014/main" id="{3E231CA8-18FE-8438-E37A-028BF2B1280A}"/>
                </a:ext>
              </a:extLst>
            </p:cNvPr>
            <p:cNvSpPr>
              <a:spLocks noChangeArrowheads="1"/>
            </p:cNvSpPr>
            <p:nvPr/>
          </p:nvSpPr>
          <p:spPr bwMode="auto">
            <a:xfrm>
              <a:off x="8236954" y="2268103"/>
              <a:ext cx="1473417"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lang="en-US" altLang="en-US" sz="1400" b="1" dirty="0">
                  <a:solidFill>
                    <a:srgbClr val="FF0000"/>
                  </a:solidFill>
                  <a:latin typeface="Aptos" panose="020B0004020202020204" pitchFamily="34" charset="0"/>
                </a:rPr>
                <a:t>Not in OCT Cohort</a:t>
              </a:r>
              <a:endParaRPr kumimoji="0" lang="en-US" altLang="en-US" sz="1400" b="1" i="0" u="none" strike="noStrike" cap="none" normalizeH="0" baseline="0" dirty="0">
                <a:ln>
                  <a:noFill/>
                </a:ln>
                <a:solidFill>
                  <a:srgbClr val="FF0000"/>
                </a:solidFill>
                <a:effectLst/>
                <a:latin typeface="Aptos" panose="020B0004020202020204" pitchFamily="34" charset="0"/>
              </a:endParaRPr>
            </a:p>
          </p:txBody>
        </p:sp>
        <p:sp>
          <p:nvSpPr>
            <p:cNvPr id="31" name="Rectangle 157">
              <a:extLst>
                <a:ext uri="{FF2B5EF4-FFF2-40B4-BE49-F238E27FC236}">
                  <a16:creationId xmlns:a16="http://schemas.microsoft.com/office/drawing/2014/main" id="{0E0729E0-816A-A5E6-E4D3-AA268A35D87C}"/>
                </a:ext>
              </a:extLst>
            </p:cNvPr>
            <p:cNvSpPr>
              <a:spLocks noChangeArrowheads="1"/>
            </p:cNvSpPr>
            <p:nvPr/>
          </p:nvSpPr>
          <p:spPr bwMode="auto">
            <a:xfrm>
              <a:off x="9889860" y="2401074"/>
              <a:ext cx="493725"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0000"/>
                  </a:solidFill>
                  <a:effectLst/>
                  <a:latin typeface="Aptos" panose="020B0004020202020204" pitchFamily="34" charset="0"/>
                </a:rPr>
                <a:t>12.2%</a:t>
              </a:r>
            </a:p>
          </p:txBody>
        </p:sp>
      </p:grpSp>
      <p:grpSp>
        <p:nvGrpSpPr>
          <p:cNvPr id="57" name="Group 56">
            <a:extLst>
              <a:ext uri="{FF2B5EF4-FFF2-40B4-BE49-F238E27FC236}">
                <a16:creationId xmlns:a16="http://schemas.microsoft.com/office/drawing/2014/main" id="{63F629D9-137E-2D29-C3B1-D51577E40945}"/>
              </a:ext>
            </a:extLst>
          </p:cNvPr>
          <p:cNvGrpSpPr/>
          <p:nvPr/>
        </p:nvGrpSpPr>
        <p:grpSpPr>
          <a:xfrm>
            <a:off x="3088531" y="3252458"/>
            <a:ext cx="7224291" cy="1319310"/>
            <a:chOff x="3088531" y="3252458"/>
            <a:chExt cx="7224291" cy="1319310"/>
          </a:xfrm>
        </p:grpSpPr>
        <p:sp>
          <p:nvSpPr>
            <p:cNvPr id="34" name="Freeform 9">
              <a:extLst>
                <a:ext uri="{FF2B5EF4-FFF2-40B4-BE49-F238E27FC236}">
                  <a16:creationId xmlns:a16="http://schemas.microsoft.com/office/drawing/2014/main" id="{0749FACA-28D9-4E85-6B76-A929F52EDC11}"/>
                </a:ext>
              </a:extLst>
            </p:cNvPr>
            <p:cNvSpPr>
              <a:spLocks/>
            </p:cNvSpPr>
            <p:nvPr/>
          </p:nvSpPr>
          <p:spPr bwMode="auto">
            <a:xfrm>
              <a:off x="3088531" y="3382554"/>
              <a:ext cx="6714726" cy="1189214"/>
            </a:xfrm>
            <a:custGeom>
              <a:avLst/>
              <a:gdLst>
                <a:gd name="T0" fmla="*/ 0 w 600"/>
                <a:gd name="T1" fmla="*/ 79 h 79"/>
                <a:gd name="T2" fmla="*/ 2 w 600"/>
                <a:gd name="T3" fmla="*/ 64 h 79"/>
                <a:gd name="T4" fmla="*/ 7 w 600"/>
                <a:gd name="T5" fmla="*/ 54 h 79"/>
                <a:gd name="T6" fmla="*/ 23 w 600"/>
                <a:gd name="T7" fmla="*/ 54 h 79"/>
                <a:gd name="T8" fmla="*/ 53 w 600"/>
                <a:gd name="T9" fmla="*/ 52 h 79"/>
                <a:gd name="T10" fmla="*/ 56 w 600"/>
                <a:gd name="T11" fmla="*/ 52 h 79"/>
                <a:gd name="T12" fmla="*/ 58 w 600"/>
                <a:gd name="T13" fmla="*/ 52 h 79"/>
                <a:gd name="T14" fmla="*/ 63 w 600"/>
                <a:gd name="T15" fmla="*/ 50 h 79"/>
                <a:gd name="T16" fmla="*/ 71 w 600"/>
                <a:gd name="T17" fmla="*/ 50 h 79"/>
                <a:gd name="T18" fmla="*/ 84 w 600"/>
                <a:gd name="T19" fmla="*/ 50 h 79"/>
                <a:gd name="T20" fmla="*/ 89 w 600"/>
                <a:gd name="T21" fmla="*/ 50 h 79"/>
                <a:gd name="T22" fmla="*/ 102 w 600"/>
                <a:gd name="T23" fmla="*/ 48 h 79"/>
                <a:gd name="T24" fmla="*/ 150 w 600"/>
                <a:gd name="T25" fmla="*/ 48 h 79"/>
                <a:gd name="T26" fmla="*/ 160 w 600"/>
                <a:gd name="T27" fmla="*/ 48 h 79"/>
                <a:gd name="T28" fmla="*/ 168 w 600"/>
                <a:gd name="T29" fmla="*/ 48 h 79"/>
                <a:gd name="T30" fmla="*/ 170 w 600"/>
                <a:gd name="T31" fmla="*/ 48 h 79"/>
                <a:gd name="T32" fmla="*/ 171 w 600"/>
                <a:gd name="T33" fmla="*/ 48 h 79"/>
                <a:gd name="T34" fmla="*/ 189 w 600"/>
                <a:gd name="T35" fmla="*/ 46 h 79"/>
                <a:gd name="T36" fmla="*/ 203 w 600"/>
                <a:gd name="T37" fmla="*/ 44 h 79"/>
                <a:gd name="T38" fmla="*/ 206 w 600"/>
                <a:gd name="T39" fmla="*/ 44 h 79"/>
                <a:gd name="T40" fmla="*/ 244 w 600"/>
                <a:gd name="T41" fmla="*/ 44 h 79"/>
                <a:gd name="T42" fmla="*/ 252 w 600"/>
                <a:gd name="T43" fmla="*/ 42 h 79"/>
                <a:gd name="T44" fmla="*/ 281 w 600"/>
                <a:gd name="T45" fmla="*/ 40 h 79"/>
                <a:gd name="T46" fmla="*/ 311 w 600"/>
                <a:gd name="T47" fmla="*/ 40 h 79"/>
                <a:gd name="T48" fmla="*/ 313 w 600"/>
                <a:gd name="T49" fmla="*/ 38 h 79"/>
                <a:gd name="T50" fmla="*/ 336 w 600"/>
                <a:gd name="T51" fmla="*/ 36 h 79"/>
                <a:gd name="T52" fmla="*/ 337 w 600"/>
                <a:gd name="T53" fmla="*/ 34 h 79"/>
                <a:gd name="T54" fmla="*/ 346 w 600"/>
                <a:gd name="T55" fmla="*/ 34 h 79"/>
                <a:gd name="T56" fmla="*/ 355 w 600"/>
                <a:gd name="T57" fmla="*/ 32 h 79"/>
                <a:gd name="T58" fmla="*/ 357 w 600"/>
                <a:gd name="T59" fmla="*/ 32 h 79"/>
                <a:gd name="T60" fmla="*/ 359 w 600"/>
                <a:gd name="T61" fmla="*/ 30 h 79"/>
                <a:gd name="T62" fmla="*/ 372 w 600"/>
                <a:gd name="T63" fmla="*/ 28 h 79"/>
                <a:gd name="T64" fmla="*/ 385 w 600"/>
                <a:gd name="T65" fmla="*/ 28 h 79"/>
                <a:gd name="T66" fmla="*/ 392 w 600"/>
                <a:gd name="T67" fmla="*/ 28 h 79"/>
                <a:gd name="T68" fmla="*/ 434 w 600"/>
                <a:gd name="T69" fmla="*/ 25 h 79"/>
                <a:gd name="T70" fmla="*/ 436 w 600"/>
                <a:gd name="T71" fmla="*/ 23 h 79"/>
                <a:gd name="T72" fmla="*/ 438 w 600"/>
                <a:gd name="T73" fmla="*/ 21 h 79"/>
                <a:gd name="T74" fmla="*/ 462 w 600"/>
                <a:gd name="T75" fmla="*/ 19 h 79"/>
                <a:gd name="T76" fmla="*/ 487 w 600"/>
                <a:gd name="T77" fmla="*/ 17 h 79"/>
                <a:gd name="T78" fmla="*/ 510 w 600"/>
                <a:gd name="T79" fmla="*/ 15 h 79"/>
                <a:gd name="T80" fmla="*/ 518 w 600"/>
                <a:gd name="T81" fmla="*/ 13 h 79"/>
                <a:gd name="T82" fmla="*/ 531 w 600"/>
                <a:gd name="T83" fmla="*/ 11 h 79"/>
                <a:gd name="T84" fmla="*/ 536 w 600"/>
                <a:gd name="T85" fmla="*/ 9 h 79"/>
                <a:gd name="T86" fmla="*/ 553 w 600"/>
                <a:gd name="T87" fmla="*/ 6 h 79"/>
                <a:gd name="T88" fmla="*/ 564 w 600"/>
                <a:gd name="T89" fmla="*/ 4 h 79"/>
                <a:gd name="T90" fmla="*/ 574 w 600"/>
                <a:gd name="T91" fmla="*/ 2 h 79"/>
                <a:gd name="T92" fmla="*/ 600 w 600"/>
                <a:gd name="T9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0" h="79">
                  <a:moveTo>
                    <a:pt x="0" y="79"/>
                  </a:moveTo>
                  <a:lnTo>
                    <a:pt x="0" y="79"/>
                  </a:lnTo>
                  <a:lnTo>
                    <a:pt x="0" y="64"/>
                  </a:lnTo>
                  <a:lnTo>
                    <a:pt x="2" y="64"/>
                  </a:lnTo>
                  <a:lnTo>
                    <a:pt x="2" y="54"/>
                  </a:lnTo>
                  <a:lnTo>
                    <a:pt x="7" y="54"/>
                  </a:lnTo>
                  <a:lnTo>
                    <a:pt x="7" y="54"/>
                  </a:lnTo>
                  <a:lnTo>
                    <a:pt x="23" y="54"/>
                  </a:lnTo>
                  <a:lnTo>
                    <a:pt x="23" y="52"/>
                  </a:lnTo>
                  <a:lnTo>
                    <a:pt x="53" y="52"/>
                  </a:lnTo>
                  <a:lnTo>
                    <a:pt x="53" y="52"/>
                  </a:lnTo>
                  <a:lnTo>
                    <a:pt x="56" y="52"/>
                  </a:lnTo>
                  <a:lnTo>
                    <a:pt x="56" y="52"/>
                  </a:lnTo>
                  <a:lnTo>
                    <a:pt x="58" y="52"/>
                  </a:lnTo>
                  <a:lnTo>
                    <a:pt x="58" y="50"/>
                  </a:lnTo>
                  <a:lnTo>
                    <a:pt x="63" y="50"/>
                  </a:lnTo>
                  <a:lnTo>
                    <a:pt x="63" y="50"/>
                  </a:lnTo>
                  <a:lnTo>
                    <a:pt x="71" y="50"/>
                  </a:lnTo>
                  <a:lnTo>
                    <a:pt x="71" y="50"/>
                  </a:lnTo>
                  <a:lnTo>
                    <a:pt x="84" y="50"/>
                  </a:lnTo>
                  <a:lnTo>
                    <a:pt x="84" y="50"/>
                  </a:lnTo>
                  <a:lnTo>
                    <a:pt x="89" y="50"/>
                  </a:lnTo>
                  <a:lnTo>
                    <a:pt x="89" y="48"/>
                  </a:lnTo>
                  <a:lnTo>
                    <a:pt x="102" y="48"/>
                  </a:lnTo>
                  <a:lnTo>
                    <a:pt x="102" y="48"/>
                  </a:lnTo>
                  <a:lnTo>
                    <a:pt x="150" y="48"/>
                  </a:lnTo>
                  <a:lnTo>
                    <a:pt x="150" y="48"/>
                  </a:lnTo>
                  <a:lnTo>
                    <a:pt x="160" y="48"/>
                  </a:lnTo>
                  <a:lnTo>
                    <a:pt x="160" y="48"/>
                  </a:lnTo>
                  <a:lnTo>
                    <a:pt x="168" y="48"/>
                  </a:lnTo>
                  <a:lnTo>
                    <a:pt x="168" y="48"/>
                  </a:lnTo>
                  <a:lnTo>
                    <a:pt x="170" y="48"/>
                  </a:lnTo>
                  <a:lnTo>
                    <a:pt x="170" y="48"/>
                  </a:lnTo>
                  <a:lnTo>
                    <a:pt x="171" y="48"/>
                  </a:lnTo>
                  <a:lnTo>
                    <a:pt x="171" y="46"/>
                  </a:lnTo>
                  <a:lnTo>
                    <a:pt x="189" y="46"/>
                  </a:lnTo>
                  <a:lnTo>
                    <a:pt x="189" y="44"/>
                  </a:lnTo>
                  <a:lnTo>
                    <a:pt x="203" y="44"/>
                  </a:lnTo>
                  <a:lnTo>
                    <a:pt x="203" y="44"/>
                  </a:lnTo>
                  <a:lnTo>
                    <a:pt x="206" y="44"/>
                  </a:lnTo>
                  <a:lnTo>
                    <a:pt x="206" y="44"/>
                  </a:lnTo>
                  <a:lnTo>
                    <a:pt x="244" y="44"/>
                  </a:lnTo>
                  <a:lnTo>
                    <a:pt x="244" y="42"/>
                  </a:lnTo>
                  <a:lnTo>
                    <a:pt x="252" y="42"/>
                  </a:lnTo>
                  <a:lnTo>
                    <a:pt x="252" y="40"/>
                  </a:lnTo>
                  <a:lnTo>
                    <a:pt x="281" y="40"/>
                  </a:lnTo>
                  <a:lnTo>
                    <a:pt x="281" y="40"/>
                  </a:lnTo>
                  <a:lnTo>
                    <a:pt x="311" y="40"/>
                  </a:lnTo>
                  <a:lnTo>
                    <a:pt x="311" y="38"/>
                  </a:lnTo>
                  <a:lnTo>
                    <a:pt x="313" y="38"/>
                  </a:lnTo>
                  <a:lnTo>
                    <a:pt x="313" y="36"/>
                  </a:lnTo>
                  <a:lnTo>
                    <a:pt x="336" y="36"/>
                  </a:lnTo>
                  <a:lnTo>
                    <a:pt x="336" y="34"/>
                  </a:lnTo>
                  <a:lnTo>
                    <a:pt x="337" y="34"/>
                  </a:lnTo>
                  <a:lnTo>
                    <a:pt x="337" y="34"/>
                  </a:lnTo>
                  <a:lnTo>
                    <a:pt x="346" y="34"/>
                  </a:lnTo>
                  <a:lnTo>
                    <a:pt x="346" y="32"/>
                  </a:lnTo>
                  <a:lnTo>
                    <a:pt x="355" y="32"/>
                  </a:lnTo>
                  <a:lnTo>
                    <a:pt x="355" y="32"/>
                  </a:lnTo>
                  <a:lnTo>
                    <a:pt x="357" y="32"/>
                  </a:lnTo>
                  <a:lnTo>
                    <a:pt x="357" y="30"/>
                  </a:lnTo>
                  <a:lnTo>
                    <a:pt x="359" y="30"/>
                  </a:lnTo>
                  <a:lnTo>
                    <a:pt x="359" y="28"/>
                  </a:lnTo>
                  <a:lnTo>
                    <a:pt x="372" y="28"/>
                  </a:lnTo>
                  <a:lnTo>
                    <a:pt x="372" y="28"/>
                  </a:lnTo>
                  <a:lnTo>
                    <a:pt x="385" y="28"/>
                  </a:lnTo>
                  <a:lnTo>
                    <a:pt x="385" y="28"/>
                  </a:lnTo>
                  <a:lnTo>
                    <a:pt x="392" y="28"/>
                  </a:lnTo>
                  <a:lnTo>
                    <a:pt x="392" y="25"/>
                  </a:lnTo>
                  <a:lnTo>
                    <a:pt x="434" y="25"/>
                  </a:lnTo>
                  <a:lnTo>
                    <a:pt x="434" y="23"/>
                  </a:lnTo>
                  <a:lnTo>
                    <a:pt x="436" y="23"/>
                  </a:lnTo>
                  <a:lnTo>
                    <a:pt x="436" y="21"/>
                  </a:lnTo>
                  <a:lnTo>
                    <a:pt x="438" y="21"/>
                  </a:lnTo>
                  <a:lnTo>
                    <a:pt x="438" y="19"/>
                  </a:lnTo>
                  <a:lnTo>
                    <a:pt x="462" y="19"/>
                  </a:lnTo>
                  <a:lnTo>
                    <a:pt x="462" y="17"/>
                  </a:lnTo>
                  <a:lnTo>
                    <a:pt x="487" y="17"/>
                  </a:lnTo>
                  <a:lnTo>
                    <a:pt x="487" y="15"/>
                  </a:lnTo>
                  <a:lnTo>
                    <a:pt x="510" y="15"/>
                  </a:lnTo>
                  <a:lnTo>
                    <a:pt x="510" y="13"/>
                  </a:lnTo>
                  <a:lnTo>
                    <a:pt x="518" y="13"/>
                  </a:lnTo>
                  <a:lnTo>
                    <a:pt x="518" y="11"/>
                  </a:lnTo>
                  <a:lnTo>
                    <a:pt x="531" y="11"/>
                  </a:lnTo>
                  <a:lnTo>
                    <a:pt x="531" y="9"/>
                  </a:lnTo>
                  <a:lnTo>
                    <a:pt x="536" y="9"/>
                  </a:lnTo>
                  <a:lnTo>
                    <a:pt x="536" y="6"/>
                  </a:lnTo>
                  <a:lnTo>
                    <a:pt x="553" y="6"/>
                  </a:lnTo>
                  <a:lnTo>
                    <a:pt x="553" y="4"/>
                  </a:lnTo>
                  <a:lnTo>
                    <a:pt x="564" y="4"/>
                  </a:lnTo>
                  <a:lnTo>
                    <a:pt x="564" y="2"/>
                  </a:lnTo>
                  <a:lnTo>
                    <a:pt x="574" y="2"/>
                  </a:lnTo>
                  <a:lnTo>
                    <a:pt x="574" y="0"/>
                  </a:lnTo>
                  <a:lnTo>
                    <a:pt x="600" y="0"/>
                  </a:lnTo>
                  <a:lnTo>
                    <a:pt x="600" y="0"/>
                  </a:lnTo>
                </a:path>
              </a:pathLst>
            </a:custGeom>
            <a:noFill/>
            <a:ln w="3810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latin typeface="Aptos" panose="020B0004020202020204" pitchFamily="34" charset="0"/>
              </a:endParaRPr>
            </a:p>
          </p:txBody>
        </p:sp>
        <p:sp>
          <p:nvSpPr>
            <p:cNvPr id="30" name="Rectangle 157">
              <a:extLst>
                <a:ext uri="{FF2B5EF4-FFF2-40B4-BE49-F238E27FC236}">
                  <a16:creationId xmlns:a16="http://schemas.microsoft.com/office/drawing/2014/main" id="{2B8D87E2-E58F-0D3E-DC5C-E544D29323C4}"/>
                </a:ext>
              </a:extLst>
            </p:cNvPr>
            <p:cNvSpPr>
              <a:spLocks noChangeArrowheads="1"/>
            </p:cNvSpPr>
            <p:nvPr/>
          </p:nvSpPr>
          <p:spPr bwMode="auto">
            <a:xfrm>
              <a:off x="9915277" y="3252458"/>
              <a:ext cx="397545"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solidFill>
                    <a:srgbClr val="00B050"/>
                  </a:solidFill>
                  <a:latin typeface="Aptos" panose="020B0004020202020204" pitchFamily="34" charset="0"/>
                </a:rPr>
                <a:t>7.2</a:t>
              </a:r>
              <a:r>
                <a:rPr kumimoji="0" lang="en-US" altLang="en-US" sz="1400" b="1" i="0" u="none" strike="noStrike" cap="none" normalizeH="0" baseline="0" dirty="0">
                  <a:ln>
                    <a:noFill/>
                  </a:ln>
                  <a:solidFill>
                    <a:srgbClr val="00B050"/>
                  </a:solidFill>
                  <a:effectLst/>
                  <a:latin typeface="Aptos" panose="020B0004020202020204" pitchFamily="34" charset="0"/>
                </a:rPr>
                <a:t>%</a:t>
              </a:r>
            </a:p>
          </p:txBody>
        </p:sp>
        <p:sp>
          <p:nvSpPr>
            <p:cNvPr id="52" name="Rectangle 185">
              <a:extLst>
                <a:ext uri="{FF2B5EF4-FFF2-40B4-BE49-F238E27FC236}">
                  <a16:creationId xmlns:a16="http://schemas.microsoft.com/office/drawing/2014/main" id="{5A5EB6BA-2728-51C6-CCD8-CB4AB72AE3DD}"/>
                </a:ext>
              </a:extLst>
            </p:cNvPr>
            <p:cNvSpPr>
              <a:spLocks noChangeArrowheads="1"/>
            </p:cNvSpPr>
            <p:nvPr/>
          </p:nvSpPr>
          <p:spPr bwMode="auto">
            <a:xfrm>
              <a:off x="8511173" y="3744526"/>
              <a:ext cx="950838"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lang="en-US" altLang="en-US" sz="1400" b="1" dirty="0">
                  <a:solidFill>
                    <a:srgbClr val="00B050"/>
                  </a:solidFill>
                  <a:latin typeface="Aptos" panose="020B0004020202020204" pitchFamily="34" charset="0"/>
                </a:rPr>
                <a:t>OCT Cohort</a:t>
              </a:r>
              <a:endParaRPr kumimoji="0" lang="en-US" altLang="en-US" sz="1400" b="1" i="0" u="none" strike="noStrike" cap="none" normalizeH="0" baseline="0" dirty="0">
                <a:ln>
                  <a:noFill/>
                </a:ln>
                <a:solidFill>
                  <a:srgbClr val="00B050"/>
                </a:solidFill>
                <a:effectLst/>
                <a:latin typeface="Aptos" panose="020B0004020202020204" pitchFamily="34" charset="0"/>
              </a:endParaRPr>
            </a:p>
          </p:txBody>
        </p:sp>
      </p:grpSp>
      <p:sp>
        <p:nvSpPr>
          <p:cNvPr id="53" name="Rectangle 185">
            <a:extLst>
              <a:ext uri="{FF2B5EF4-FFF2-40B4-BE49-F238E27FC236}">
                <a16:creationId xmlns:a16="http://schemas.microsoft.com/office/drawing/2014/main" id="{4148DE76-D7E4-BE2B-FA42-CCD45C7FE396}"/>
              </a:ext>
            </a:extLst>
          </p:cNvPr>
          <p:cNvSpPr>
            <a:spLocks noChangeArrowheads="1"/>
          </p:cNvSpPr>
          <p:nvPr/>
        </p:nvSpPr>
        <p:spPr bwMode="auto">
          <a:xfrm>
            <a:off x="9011415" y="1923828"/>
            <a:ext cx="87844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lang="en-US" altLang="en-US" sz="900" b="1" dirty="0"/>
              <a:t>Not OCT Cohort</a:t>
            </a:r>
            <a:endParaRPr kumimoji="0" lang="en-US" altLang="en-US" sz="900" b="1" i="0" u="none" strike="noStrike" cap="none" normalizeH="0" baseline="0" dirty="0">
              <a:ln>
                <a:noFill/>
              </a:ln>
              <a:effectLst/>
            </a:endParaRPr>
          </a:p>
        </p:txBody>
      </p:sp>
      <p:sp>
        <p:nvSpPr>
          <p:cNvPr id="54" name="Rectangle 184">
            <a:extLst>
              <a:ext uri="{FF2B5EF4-FFF2-40B4-BE49-F238E27FC236}">
                <a16:creationId xmlns:a16="http://schemas.microsoft.com/office/drawing/2014/main" id="{30757EE9-14EA-D997-F2F9-4B3AA192D578}"/>
              </a:ext>
            </a:extLst>
          </p:cNvPr>
          <p:cNvSpPr>
            <a:spLocks noChangeArrowheads="1"/>
          </p:cNvSpPr>
          <p:nvPr/>
        </p:nvSpPr>
        <p:spPr bwMode="auto">
          <a:xfrm>
            <a:off x="1756619" y="5707177"/>
            <a:ext cx="78252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2">
                    <a:lumMod val="95000"/>
                    <a:lumOff val="5000"/>
                  </a:schemeClr>
                </a:solidFill>
                <a:effectLst/>
                <a:latin typeface="Aptos" panose="020B0004020202020204" pitchFamily="34" charset="0"/>
              </a:rPr>
              <a:t>OCT Cohort</a:t>
            </a:r>
          </a:p>
        </p:txBody>
      </p:sp>
      <p:sp>
        <p:nvSpPr>
          <p:cNvPr id="55" name="Rectangle 185">
            <a:extLst>
              <a:ext uri="{FF2B5EF4-FFF2-40B4-BE49-F238E27FC236}">
                <a16:creationId xmlns:a16="http://schemas.microsoft.com/office/drawing/2014/main" id="{AD13451D-6E3D-EAC7-DEB6-986CB7F4004C}"/>
              </a:ext>
            </a:extLst>
          </p:cNvPr>
          <p:cNvSpPr>
            <a:spLocks noChangeArrowheads="1"/>
          </p:cNvSpPr>
          <p:nvPr/>
        </p:nvSpPr>
        <p:spPr bwMode="auto">
          <a:xfrm>
            <a:off x="1327014" y="5514467"/>
            <a:ext cx="121212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chemeClr val="bg2">
                    <a:lumMod val="95000"/>
                    <a:lumOff val="5000"/>
                  </a:schemeClr>
                </a:solidFill>
                <a:latin typeface="Aptos" panose="020B0004020202020204" pitchFamily="34" charset="0"/>
              </a:rPr>
              <a:t>Not in OCT Cohort</a:t>
            </a:r>
            <a:endParaRPr kumimoji="0" lang="en-US" altLang="en-US" sz="1200" b="0" i="0" u="none" strike="noStrike" cap="none" normalizeH="0" baseline="0" dirty="0">
              <a:ln>
                <a:noFill/>
              </a:ln>
              <a:solidFill>
                <a:schemeClr val="bg2">
                  <a:lumMod val="95000"/>
                  <a:lumOff val="5000"/>
                </a:schemeClr>
              </a:solidFill>
              <a:effectLst/>
              <a:latin typeface="Aptos" panose="020B0004020202020204" pitchFamily="34" charset="0"/>
            </a:endParaRPr>
          </a:p>
        </p:txBody>
      </p:sp>
      <p:sp>
        <p:nvSpPr>
          <p:cNvPr id="56" name="Rectangle 75">
            <a:extLst>
              <a:ext uri="{FF2B5EF4-FFF2-40B4-BE49-F238E27FC236}">
                <a16:creationId xmlns:a16="http://schemas.microsoft.com/office/drawing/2014/main" id="{0AB03475-9BAA-79F0-1F4E-CD9AA5130E4A}"/>
              </a:ext>
            </a:extLst>
          </p:cNvPr>
          <p:cNvSpPr>
            <a:spLocks noChangeArrowheads="1"/>
          </p:cNvSpPr>
          <p:nvPr/>
        </p:nvSpPr>
        <p:spPr bwMode="auto">
          <a:xfrm>
            <a:off x="3218305" y="1406279"/>
            <a:ext cx="553229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2000" dirty="0">
                <a:solidFill>
                  <a:srgbClr val="000000"/>
                </a:solidFill>
                <a:latin typeface="Aptos" panose="020B0004020202020204" pitchFamily="34" charset="0"/>
              </a:rPr>
              <a:t>Crude HR: 0.57, 95% CI (0.40, 0.81); </a:t>
            </a:r>
            <a:r>
              <a:rPr lang="en-US" altLang="en-US" sz="2000" b="1" dirty="0">
                <a:solidFill>
                  <a:srgbClr val="000000"/>
                </a:solidFill>
                <a:latin typeface="Aptos" panose="020B0004020202020204" pitchFamily="34" charset="0"/>
              </a:rPr>
              <a:t>p=0.0016</a:t>
            </a:r>
            <a:endParaRPr lang="en-US" altLang="en-US" sz="2000" b="1" dirty="0">
              <a:latin typeface="Aptos" panose="020B00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solidFill>
                  <a:srgbClr val="000000"/>
                </a:solidFill>
                <a:effectLst/>
                <a:latin typeface="Aptos" panose="020B0004020202020204" pitchFamily="34" charset="0"/>
              </a:rPr>
              <a:t>Adjusted HR: 0.68, 95% CI (0.55, 0.84); </a:t>
            </a:r>
            <a:r>
              <a:rPr kumimoji="0" lang="en-US" altLang="en-US" sz="2000" b="1" i="0" u="none" strike="noStrike" cap="none" normalizeH="0" baseline="0" dirty="0">
                <a:ln>
                  <a:noFill/>
                </a:ln>
                <a:solidFill>
                  <a:srgbClr val="000000"/>
                </a:solidFill>
                <a:effectLst/>
                <a:latin typeface="Aptos" panose="020B0004020202020204" pitchFamily="34" charset="0"/>
              </a:rPr>
              <a:t>p=0.0003*</a:t>
            </a:r>
          </a:p>
        </p:txBody>
      </p:sp>
      <p:sp>
        <p:nvSpPr>
          <p:cNvPr id="3" name="TextBox 2">
            <a:extLst>
              <a:ext uri="{FF2B5EF4-FFF2-40B4-BE49-F238E27FC236}">
                <a16:creationId xmlns:a16="http://schemas.microsoft.com/office/drawing/2014/main" id="{7E9A4E34-D8A5-2FEE-2C0D-7E62502659B5}"/>
              </a:ext>
            </a:extLst>
          </p:cNvPr>
          <p:cNvSpPr txBox="1"/>
          <p:nvPr/>
        </p:nvSpPr>
        <p:spPr>
          <a:xfrm>
            <a:off x="2745389" y="6240516"/>
            <a:ext cx="6701223" cy="584775"/>
          </a:xfrm>
          <a:prstGeom prst="rect">
            <a:avLst/>
          </a:prstGeom>
          <a:noFill/>
        </p:spPr>
        <p:txBody>
          <a:bodyPr wrap="square" rtlCol="0">
            <a:spAutoFit/>
          </a:bodyPr>
          <a:lstStyle/>
          <a:p>
            <a:pPr algn="ctr"/>
            <a:r>
              <a:rPr lang="en-US" sz="1200" i="0" dirty="0">
                <a:solidFill>
                  <a:schemeClr val="tx1"/>
                </a:solidFill>
                <a:latin typeface="Aptos" panose="020B0004020202020204" pitchFamily="34" charset="0"/>
              </a:rPr>
              <a:t>*</a:t>
            </a:r>
            <a:r>
              <a:rPr lang="en-US" sz="1200" dirty="0">
                <a:latin typeface="Aptos" panose="020B0004020202020204" pitchFamily="34" charset="0"/>
              </a:rPr>
              <a:t>Inverse probability-</a:t>
            </a:r>
            <a:r>
              <a:rPr lang="en-US" sz="1200" i="0" dirty="0">
                <a:solidFill>
                  <a:schemeClr val="tx1"/>
                </a:solidFill>
                <a:latin typeface="Aptos" panose="020B0004020202020204" pitchFamily="34" charset="0"/>
              </a:rPr>
              <a:t>weighted </a:t>
            </a:r>
            <a:r>
              <a:rPr lang="en-US" sz="1200" dirty="0">
                <a:latin typeface="Aptos" panose="020B0004020202020204" pitchFamily="34" charset="0"/>
              </a:rPr>
              <a:t>m</a:t>
            </a:r>
            <a:r>
              <a:rPr lang="en-US" sz="1200" i="0" dirty="0">
                <a:solidFill>
                  <a:schemeClr val="tx1"/>
                </a:solidFill>
                <a:latin typeface="Aptos" panose="020B0004020202020204" pitchFamily="34" charset="0"/>
              </a:rPr>
              <a:t>ultivariable </a:t>
            </a:r>
            <a:r>
              <a:rPr lang="en-US" sz="1200" dirty="0">
                <a:latin typeface="Aptos" panose="020B0004020202020204" pitchFamily="34" charset="0"/>
              </a:rPr>
              <a:t>a</a:t>
            </a:r>
            <a:r>
              <a:rPr lang="en-US" sz="1200" i="0" dirty="0">
                <a:solidFill>
                  <a:schemeClr val="tx1"/>
                </a:solidFill>
                <a:latin typeface="Aptos" panose="020B0004020202020204" pitchFamily="34" charset="0"/>
              </a:rPr>
              <a:t>djusted </a:t>
            </a:r>
            <a:r>
              <a:rPr lang="en-US" sz="1200" dirty="0">
                <a:latin typeface="Aptos" panose="020B0004020202020204" pitchFamily="34" charset="0"/>
              </a:rPr>
              <a:t>a</a:t>
            </a:r>
            <a:r>
              <a:rPr lang="en-US" sz="1200" i="0" dirty="0">
                <a:solidFill>
                  <a:schemeClr val="tx1"/>
                </a:solidFill>
                <a:latin typeface="Aptos" panose="020B0004020202020204" pitchFamily="34" charset="0"/>
              </a:rPr>
              <a:t>nalysis</a:t>
            </a:r>
          </a:p>
          <a:p>
            <a:pPr algn="ctr"/>
            <a:r>
              <a:rPr lang="en-US" sz="1000" dirty="0">
                <a:latin typeface="Aptos" panose="020B0004020202020204" pitchFamily="34" charset="0"/>
              </a:rPr>
              <a:t>Variables included in the model: age, sex, smoking, history of PVD, -CABG, -MI, and –PCI, DM, eGFR category, single/multi lesion (per core lab), core lab-assessed Ca length, -pre-procedure RVD, and –pre-procedure MLD</a:t>
            </a:r>
            <a:endParaRPr lang="en-US" sz="1000" i="0" dirty="0">
              <a:solidFill>
                <a:schemeClr val="tx1"/>
              </a:solidFill>
              <a:latin typeface="Aptos" panose="020B0004020202020204" pitchFamily="34" charset="0"/>
            </a:endParaRPr>
          </a:p>
        </p:txBody>
      </p:sp>
      <p:sp>
        <p:nvSpPr>
          <p:cNvPr id="26" name="Title 3">
            <a:extLst>
              <a:ext uri="{FF2B5EF4-FFF2-40B4-BE49-F238E27FC236}">
                <a16:creationId xmlns:a16="http://schemas.microsoft.com/office/drawing/2014/main" id="{72539744-0A2E-618D-2F32-8EB235492B4C}"/>
              </a:ext>
            </a:extLst>
          </p:cNvPr>
          <p:cNvSpPr>
            <a:spLocks noGrp="1"/>
          </p:cNvSpPr>
          <p:nvPr>
            <p:ph type="title"/>
          </p:nvPr>
        </p:nvSpPr>
        <p:spPr>
          <a:xfrm>
            <a:off x="838200" y="207370"/>
            <a:ext cx="10515600" cy="768315"/>
          </a:xfrm>
        </p:spPr>
        <p:txBody>
          <a:bodyPr>
            <a:normAutofit/>
          </a:bodyPr>
          <a:lstStyle/>
          <a:p>
            <a:pPr algn="ctr"/>
            <a:r>
              <a:rPr lang="en-US" sz="3600" b="1" dirty="0">
                <a:latin typeface="Aptos" panose="020B0004020202020204" pitchFamily="34" charset="0"/>
                <a:cs typeface="Times New Roman" panose="02020603050405020304" pitchFamily="18" charset="0"/>
              </a:rPr>
              <a:t>TVF Stratified by Enrollment Cohort</a:t>
            </a:r>
          </a:p>
        </p:txBody>
      </p:sp>
    </p:spTree>
    <p:extLst>
      <p:ext uri="{BB962C8B-B14F-4D97-AF65-F5344CB8AC3E}">
        <p14:creationId xmlns:p14="http://schemas.microsoft.com/office/powerpoint/2010/main" val="2829562143"/>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218E8-5CDF-57BD-3141-14DC4A667E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D13206-370E-5382-E3AC-5069920FF88A}"/>
              </a:ext>
            </a:extLst>
          </p:cNvPr>
          <p:cNvSpPr>
            <a:spLocks noGrp="1"/>
          </p:cNvSpPr>
          <p:nvPr>
            <p:ph type="title"/>
          </p:nvPr>
        </p:nvSpPr>
        <p:spPr>
          <a:xfrm>
            <a:off x="838200" y="59473"/>
            <a:ext cx="10515600" cy="780586"/>
          </a:xfrm>
        </p:spPr>
        <p:txBody>
          <a:bodyPr>
            <a:normAutofit/>
          </a:bodyPr>
          <a:lstStyle/>
          <a:p>
            <a:pPr algn="ctr"/>
            <a:r>
              <a:rPr lang="en-US" sz="3600" b="1" dirty="0">
                <a:latin typeface="Aptos" panose="020B0004020202020204" pitchFamily="34" charset="0"/>
              </a:rPr>
              <a:t>Study Limitations</a:t>
            </a:r>
          </a:p>
        </p:txBody>
      </p:sp>
      <p:sp>
        <p:nvSpPr>
          <p:cNvPr id="5" name="Content Placeholder 4">
            <a:extLst>
              <a:ext uri="{FF2B5EF4-FFF2-40B4-BE49-F238E27FC236}">
                <a16:creationId xmlns:a16="http://schemas.microsoft.com/office/drawing/2014/main" id="{6A25BC25-7C72-4C86-CE88-7385786DDB0D}"/>
              </a:ext>
            </a:extLst>
          </p:cNvPr>
          <p:cNvSpPr>
            <a:spLocks noGrp="1"/>
          </p:cNvSpPr>
          <p:nvPr>
            <p:ph idx="1"/>
          </p:nvPr>
        </p:nvSpPr>
        <p:spPr>
          <a:xfrm>
            <a:off x="1028700" y="922688"/>
            <a:ext cx="10134600" cy="5127238"/>
          </a:xfrm>
        </p:spPr>
        <p:txBody>
          <a:bodyPr>
            <a:normAutofit/>
          </a:bodyPr>
          <a:lstStyle/>
          <a:p>
            <a:pPr marL="285750" indent="-285750">
              <a:lnSpc>
                <a:spcPct val="100000"/>
              </a:lnSpc>
              <a:spcBef>
                <a:spcPts val="900"/>
              </a:spcBef>
              <a:buClr>
                <a:schemeClr val="accent5"/>
              </a:buClr>
            </a:pPr>
            <a:r>
              <a:rPr lang="en-US" sz="2400" dirty="0">
                <a:latin typeface="Aptos" panose="020B0004020202020204" pitchFamily="34" charset="0"/>
              </a:rPr>
              <a:t>The number of patients not enrolled due extremely calcified lesions for which investigators believed atherectomy was required, or lesions in which atherectomy might not have been safe (e.g., extreme vessel tortuosity or lesion angulation) was not tracked</a:t>
            </a:r>
          </a:p>
          <a:p>
            <a:pPr marL="285750" indent="-285750">
              <a:lnSpc>
                <a:spcPct val="100000"/>
              </a:lnSpc>
              <a:spcBef>
                <a:spcPts val="900"/>
              </a:spcBef>
              <a:buClr>
                <a:schemeClr val="accent5"/>
              </a:buClr>
            </a:pPr>
            <a:r>
              <a:rPr lang="en-US" sz="2400" b="1" dirty="0">
                <a:latin typeface="Aptos" panose="020B0004020202020204" pitchFamily="34" charset="0"/>
              </a:rPr>
              <a:t>Trial enrollment spanned a 6-year period </a:t>
            </a:r>
            <a:r>
              <a:rPr lang="en-US" sz="2400" dirty="0">
                <a:latin typeface="Aptos" panose="020B0004020202020204" pitchFamily="34" charset="0"/>
              </a:rPr>
              <a:t>during which changes in treatment practices occurred, new calcium-modifying devices were introduced, and the use of intravascular imaging grew</a:t>
            </a:r>
          </a:p>
          <a:p>
            <a:pPr marL="742950" lvl="1" indent="-285750">
              <a:lnSpc>
                <a:spcPct val="100000"/>
              </a:lnSpc>
              <a:spcBef>
                <a:spcPts val="900"/>
              </a:spcBef>
              <a:buClr>
                <a:schemeClr val="accent5"/>
              </a:buClr>
            </a:pPr>
            <a:r>
              <a:rPr lang="en-US" dirty="0">
                <a:latin typeface="Aptos" panose="020B0004020202020204" pitchFamily="34" charset="0"/>
              </a:rPr>
              <a:t>The present results apply only to lesion preparation with orbital atherectomy compared with balloon angioplasty using non-compliant, scoring, and cutting balloons </a:t>
            </a:r>
          </a:p>
          <a:p>
            <a:pPr marL="285750" indent="-285750" algn="l">
              <a:lnSpc>
                <a:spcPct val="100000"/>
              </a:lnSpc>
              <a:spcBef>
                <a:spcPts val="900"/>
              </a:spcBef>
              <a:buClr>
                <a:schemeClr val="accent5"/>
              </a:buClr>
              <a:buFont typeface="Arial" panose="020B0604020202020204" pitchFamily="34" charset="0"/>
              <a:buChar char="•"/>
            </a:pPr>
            <a:r>
              <a:rPr lang="en-US" sz="2400" dirty="0">
                <a:latin typeface="Aptos" panose="020B0004020202020204" pitchFamily="34" charset="0"/>
              </a:rPr>
              <a:t>O</a:t>
            </a:r>
            <a:r>
              <a:rPr lang="en-US" sz="2400" i="0" u="none" strike="noStrike" baseline="0" dirty="0">
                <a:latin typeface="Aptos" panose="020B0004020202020204" pitchFamily="34" charset="0"/>
              </a:rPr>
              <a:t>perators</a:t>
            </a:r>
            <a:r>
              <a:rPr lang="en-US" sz="2400" i="0" u="none" strike="noStrike" dirty="0">
                <a:latin typeface="Aptos" panose="020B0004020202020204" pitchFamily="34" charset="0"/>
              </a:rPr>
              <a:t> and </a:t>
            </a:r>
            <a:r>
              <a:rPr lang="en-US" sz="2400" i="0" u="none" strike="noStrike" baseline="0" dirty="0">
                <a:latin typeface="Aptos" panose="020B0004020202020204" pitchFamily="34" charset="0"/>
              </a:rPr>
              <a:t>patients were not blinded;</a:t>
            </a:r>
            <a:r>
              <a:rPr lang="en-US" sz="2400" dirty="0">
                <a:latin typeface="Aptos" panose="020B0004020202020204" pitchFamily="34" charset="0"/>
              </a:rPr>
              <a:t> differences between groups in treatments received and event ascertainment cannot be excluded</a:t>
            </a:r>
            <a:endParaRPr lang="en-US" sz="2400" i="0" u="none" strike="noStrike" baseline="0" dirty="0">
              <a:latin typeface="Aptos" panose="020B0004020202020204" pitchFamily="34" charset="0"/>
            </a:endParaRPr>
          </a:p>
        </p:txBody>
      </p:sp>
    </p:spTree>
    <p:extLst>
      <p:ext uri="{BB962C8B-B14F-4D97-AF65-F5344CB8AC3E}">
        <p14:creationId xmlns:p14="http://schemas.microsoft.com/office/powerpoint/2010/main" val="1666357158"/>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dissolv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dissolve">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ABC70-1CC8-6586-A836-E98A549DFB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41D5A6-3A37-FBE6-8325-A5A68FF634A8}"/>
              </a:ext>
            </a:extLst>
          </p:cNvPr>
          <p:cNvSpPr>
            <a:spLocks noGrp="1"/>
          </p:cNvSpPr>
          <p:nvPr>
            <p:ph type="title"/>
          </p:nvPr>
        </p:nvSpPr>
        <p:spPr>
          <a:xfrm>
            <a:off x="838200" y="56254"/>
            <a:ext cx="10515600" cy="850713"/>
          </a:xfrm>
        </p:spPr>
        <p:txBody>
          <a:bodyPr>
            <a:normAutofit/>
          </a:bodyPr>
          <a:lstStyle/>
          <a:p>
            <a:pPr algn="ctr"/>
            <a:r>
              <a:rPr lang="en-US" sz="3600" b="1" dirty="0">
                <a:latin typeface="Aptos" panose="020B0004020202020204" pitchFamily="34" charset="0"/>
              </a:rPr>
              <a:t>Conclusions and Context</a:t>
            </a:r>
          </a:p>
        </p:txBody>
      </p:sp>
      <p:sp>
        <p:nvSpPr>
          <p:cNvPr id="4" name="Content Placeholder 3">
            <a:extLst>
              <a:ext uri="{FF2B5EF4-FFF2-40B4-BE49-F238E27FC236}">
                <a16:creationId xmlns:a16="http://schemas.microsoft.com/office/drawing/2014/main" id="{CE76DEB3-647E-41A6-A2F4-C1D4DC1F157F}"/>
              </a:ext>
            </a:extLst>
          </p:cNvPr>
          <p:cNvSpPr>
            <a:spLocks noGrp="1"/>
          </p:cNvSpPr>
          <p:nvPr>
            <p:ph idx="1"/>
          </p:nvPr>
        </p:nvSpPr>
        <p:spPr>
          <a:xfrm>
            <a:off x="292423" y="915308"/>
            <a:ext cx="11607155" cy="5264106"/>
          </a:xfrm>
        </p:spPr>
        <p:txBody>
          <a:bodyPr anchor="t">
            <a:noAutofit/>
          </a:bodyPr>
          <a:lstStyle/>
          <a:p>
            <a:pPr>
              <a:lnSpc>
                <a:spcPct val="100000"/>
              </a:lnSpc>
              <a:spcBef>
                <a:spcPts val="1200"/>
              </a:spcBef>
              <a:buClr>
                <a:schemeClr val="accent5"/>
              </a:buClr>
            </a:pPr>
            <a:r>
              <a:rPr lang="en-US" b="1" dirty="0">
                <a:solidFill>
                  <a:srgbClr val="C00000"/>
                </a:solidFill>
                <a:latin typeface="Aptos" panose="020B0004020202020204" pitchFamily="34" charset="0"/>
              </a:rPr>
              <a:t>The routine use of orbital atherectomy did not improve MSA or reduce TVF </a:t>
            </a:r>
            <a:r>
              <a:rPr lang="en-US" dirty="0">
                <a:latin typeface="Aptos" panose="020B0004020202020204" pitchFamily="34" charset="0"/>
              </a:rPr>
              <a:t>at 1 yr compared w/conventional balloon angioplasty for preparation of severely calcified coronary lesions prior to DES implantation</a:t>
            </a:r>
          </a:p>
          <a:p>
            <a:pPr>
              <a:lnSpc>
                <a:spcPct val="100000"/>
              </a:lnSpc>
              <a:spcBef>
                <a:spcPts val="1200"/>
              </a:spcBef>
              <a:buClr>
                <a:schemeClr val="accent5"/>
              </a:buClr>
            </a:pPr>
            <a:r>
              <a:rPr lang="en-US" dirty="0">
                <a:latin typeface="Aptos" panose="020B0004020202020204" pitchFamily="34" charset="0"/>
              </a:rPr>
              <a:t>Extremely calcified lesions that the operator believed would be balloon-uncrossable or -</a:t>
            </a:r>
            <a:r>
              <a:rPr lang="en-US" dirty="0" err="1">
                <a:latin typeface="Aptos" panose="020B0004020202020204" pitchFamily="34" charset="0"/>
              </a:rPr>
              <a:t>undilatable</a:t>
            </a:r>
            <a:r>
              <a:rPr lang="en-US" dirty="0">
                <a:latin typeface="Aptos" panose="020B0004020202020204" pitchFamily="34" charset="0"/>
              </a:rPr>
              <a:t> (i.e. would require atherectomy) were excluded from randomization</a:t>
            </a:r>
          </a:p>
          <a:p>
            <a:pPr lvl="1">
              <a:lnSpc>
                <a:spcPct val="100000"/>
              </a:lnSpc>
              <a:spcBef>
                <a:spcPts val="1200"/>
              </a:spcBef>
              <a:buClr>
                <a:schemeClr val="accent5"/>
              </a:buClr>
              <a:buFont typeface="Wingdings" pitchFamily="2" charset="2"/>
              <a:buChar char="Ø"/>
            </a:pPr>
            <a:r>
              <a:rPr lang="en-US" sz="2800" dirty="0">
                <a:latin typeface="Aptos" panose="020B0004020202020204" pitchFamily="34" charset="0"/>
              </a:rPr>
              <a:t> Only 4.9% of lesions randomized to balloon crossed over</a:t>
            </a:r>
          </a:p>
          <a:p>
            <a:pPr>
              <a:lnSpc>
                <a:spcPct val="100000"/>
              </a:lnSpc>
              <a:spcBef>
                <a:spcPts val="1200"/>
              </a:spcBef>
              <a:buClr>
                <a:schemeClr val="accent5"/>
              </a:buClr>
            </a:pPr>
            <a:r>
              <a:rPr lang="en-US" dirty="0">
                <a:latin typeface="Aptos" panose="020B0004020202020204" pitchFamily="34" charset="0"/>
              </a:rPr>
              <a:t>Most lesions were qualified based upon angiography, but overall use of intravascular imaging was high (62%), which was associated with better outcomes in both groups</a:t>
            </a:r>
          </a:p>
          <a:p>
            <a:pPr marL="457200" lvl="1" indent="0">
              <a:lnSpc>
                <a:spcPct val="100000"/>
              </a:lnSpc>
              <a:spcBef>
                <a:spcPts val="0"/>
              </a:spcBef>
              <a:buClr>
                <a:schemeClr val="accent5"/>
              </a:buClr>
              <a:buNone/>
            </a:pPr>
            <a:endParaRPr lang="en-US" sz="600" b="1" dirty="0">
              <a:latin typeface="Aptos" panose="020B0004020202020204" pitchFamily="34" charset="0"/>
            </a:endParaRPr>
          </a:p>
        </p:txBody>
      </p:sp>
    </p:spTree>
    <p:extLst>
      <p:ext uri="{BB962C8B-B14F-4D97-AF65-F5344CB8AC3E}">
        <p14:creationId xmlns:p14="http://schemas.microsoft.com/office/powerpoint/2010/main" val="3074547571"/>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par>
                                <p:cTn id="13" presetID="2" presetClass="entr" presetSubtype="8" fill="hold" grpId="0" nodeType="withEffect">
                                  <p:stCondLst>
                                    <p:cond delay="200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dissolve">
                                      <p:cBhvr>
                                        <p:cTn id="2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8A7F3-C4F8-671D-F0B6-84A2E1BCA7E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51A4B33-8920-D040-5E2D-7B27803706E9}"/>
              </a:ext>
            </a:extLst>
          </p:cNvPr>
          <p:cNvSpPr/>
          <p:nvPr/>
        </p:nvSpPr>
        <p:spPr>
          <a:xfrm>
            <a:off x="364273" y="1013781"/>
            <a:ext cx="11463454" cy="1982638"/>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latin typeface="Aptos" panose="020B0004020202020204" pitchFamily="34" charset="0"/>
            </a:endParaRPr>
          </a:p>
        </p:txBody>
      </p:sp>
      <p:sp>
        <p:nvSpPr>
          <p:cNvPr id="2" name="Title 1">
            <a:extLst>
              <a:ext uri="{FF2B5EF4-FFF2-40B4-BE49-F238E27FC236}">
                <a16:creationId xmlns:a16="http://schemas.microsoft.com/office/drawing/2014/main" id="{66520C73-BBDE-5021-F48C-0A5DD83FC885}"/>
              </a:ext>
            </a:extLst>
          </p:cNvPr>
          <p:cNvSpPr>
            <a:spLocks noGrp="1"/>
          </p:cNvSpPr>
          <p:nvPr>
            <p:ph type="title"/>
          </p:nvPr>
        </p:nvSpPr>
        <p:spPr>
          <a:xfrm>
            <a:off x="838200" y="56254"/>
            <a:ext cx="10515600" cy="850713"/>
          </a:xfrm>
        </p:spPr>
        <p:txBody>
          <a:bodyPr>
            <a:normAutofit/>
          </a:bodyPr>
          <a:lstStyle/>
          <a:p>
            <a:pPr algn="ctr"/>
            <a:r>
              <a:rPr lang="en-US" sz="3600" b="1" dirty="0">
                <a:latin typeface="Aptos" panose="020B0004020202020204" pitchFamily="34" charset="0"/>
              </a:rPr>
              <a:t>Take Home Messages</a:t>
            </a:r>
          </a:p>
        </p:txBody>
      </p:sp>
      <p:sp>
        <p:nvSpPr>
          <p:cNvPr id="4" name="Content Placeholder 3">
            <a:extLst>
              <a:ext uri="{FF2B5EF4-FFF2-40B4-BE49-F238E27FC236}">
                <a16:creationId xmlns:a16="http://schemas.microsoft.com/office/drawing/2014/main" id="{7696AD82-8F62-9620-DB10-0D3E572F50AC}"/>
              </a:ext>
            </a:extLst>
          </p:cNvPr>
          <p:cNvSpPr>
            <a:spLocks noGrp="1"/>
          </p:cNvSpPr>
          <p:nvPr>
            <p:ph idx="1"/>
          </p:nvPr>
        </p:nvSpPr>
        <p:spPr>
          <a:xfrm>
            <a:off x="292423" y="1084121"/>
            <a:ext cx="11607155" cy="5264106"/>
          </a:xfrm>
        </p:spPr>
        <p:txBody>
          <a:bodyPr anchor="t">
            <a:noAutofit/>
          </a:bodyPr>
          <a:lstStyle/>
          <a:p>
            <a:pPr marL="0" indent="0" algn="ctr">
              <a:lnSpc>
                <a:spcPct val="100000"/>
              </a:lnSpc>
              <a:spcBef>
                <a:spcPts val="1200"/>
              </a:spcBef>
              <a:buClr>
                <a:schemeClr val="accent5"/>
              </a:buClr>
              <a:buNone/>
            </a:pPr>
            <a:r>
              <a:rPr lang="en-US" b="1" i="1" dirty="0">
                <a:latin typeface="Aptos" panose="020B0004020202020204" pitchFamily="34" charset="0"/>
              </a:rPr>
              <a:t>Adequate stent expansion and low rates of adverse outcomes are achievable with </a:t>
            </a:r>
            <a:r>
              <a:rPr lang="en-US" b="1" i="1" u="sng" dirty="0">
                <a:latin typeface="Aptos" panose="020B0004020202020204" pitchFamily="34" charset="0"/>
              </a:rPr>
              <a:t>conventional balloon angioplasty</a:t>
            </a:r>
            <a:r>
              <a:rPr lang="en-US" b="1" i="1" dirty="0">
                <a:latin typeface="Aptos" panose="020B0004020202020204" pitchFamily="34" charset="0"/>
              </a:rPr>
              <a:t> in a substantial proportion of severely calcified lesions if meticulous attention (including IV-imaging) is paid to lesion preparation</a:t>
            </a:r>
          </a:p>
          <a:p>
            <a:pPr marL="0" indent="0" algn="ctr">
              <a:lnSpc>
                <a:spcPct val="100000"/>
              </a:lnSpc>
              <a:spcBef>
                <a:spcPts val="1200"/>
              </a:spcBef>
              <a:buClr>
                <a:schemeClr val="accent5"/>
              </a:buClr>
              <a:buNone/>
            </a:pPr>
            <a:endParaRPr lang="en-US" sz="3200" i="1" dirty="0">
              <a:latin typeface="Aptos" panose="020B0004020202020204" pitchFamily="34" charset="0"/>
            </a:endParaRPr>
          </a:p>
          <a:p>
            <a:pPr marL="0" indent="-444500" algn="ctr">
              <a:lnSpc>
                <a:spcPct val="100000"/>
              </a:lnSpc>
              <a:spcBef>
                <a:spcPts val="1200"/>
              </a:spcBef>
              <a:buClr>
                <a:schemeClr val="accent5"/>
              </a:buClr>
              <a:buNone/>
            </a:pPr>
            <a:r>
              <a:rPr lang="en-US" b="1" dirty="0">
                <a:solidFill>
                  <a:srgbClr val="C00000"/>
                </a:solidFill>
                <a:latin typeface="Aptos" panose="020B0004020202020204" pitchFamily="34" charset="0"/>
              </a:rPr>
              <a:t>RCTs are essential to inform treatment strategies in this space!</a:t>
            </a:r>
          </a:p>
        </p:txBody>
      </p:sp>
    </p:spTree>
    <p:extLst>
      <p:ext uri="{BB962C8B-B14F-4D97-AF65-F5344CB8AC3E}">
        <p14:creationId xmlns:p14="http://schemas.microsoft.com/office/powerpoint/2010/main" val="1064847377"/>
      </p:ext>
    </p:extLst>
  </p:cSld>
  <p:clrMapOvr>
    <a:masterClrMapping/>
  </p:clrMapOvr>
  <mc:AlternateContent xmlns:mc="http://schemas.openxmlformats.org/markup-compatibility/2006">
    <mc:Choice xmlns:p14="http://schemas.microsoft.com/office/powerpoint/2010/main" Requires="p14">
      <p:transition p14:dur="250">
        <p:wipe dir="r"/>
      </p:transition>
    </mc:Choice>
    <mc:Fallback>
      <p:transition>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dissolve">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DCD9B-59F4-D62F-0369-2C02CEDFF7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B01D81-C58F-B9C9-6C6A-5B5EF100181A}"/>
              </a:ext>
            </a:extLst>
          </p:cNvPr>
          <p:cNvSpPr>
            <a:spLocks noGrp="1"/>
          </p:cNvSpPr>
          <p:nvPr>
            <p:ph type="title"/>
          </p:nvPr>
        </p:nvSpPr>
        <p:spPr>
          <a:xfrm>
            <a:off x="838200" y="-106350"/>
            <a:ext cx="10515600" cy="1325563"/>
          </a:xfrm>
        </p:spPr>
        <p:txBody>
          <a:bodyPr>
            <a:normAutofit/>
          </a:bodyPr>
          <a:lstStyle/>
          <a:p>
            <a:pPr algn="ctr"/>
            <a:r>
              <a:rPr lang="en-US" sz="3600" b="1" dirty="0">
                <a:latin typeface="Aptos" panose="020B0004020202020204" pitchFamily="34" charset="0"/>
              </a:rPr>
              <a:t>Study Organization</a:t>
            </a:r>
          </a:p>
        </p:txBody>
      </p:sp>
      <p:sp>
        <p:nvSpPr>
          <p:cNvPr id="4" name="TextBox 3">
            <a:extLst>
              <a:ext uri="{FF2B5EF4-FFF2-40B4-BE49-F238E27FC236}">
                <a16:creationId xmlns:a16="http://schemas.microsoft.com/office/drawing/2014/main" id="{533AD8D0-A642-ADF0-67BE-8117FD827867}"/>
              </a:ext>
            </a:extLst>
          </p:cNvPr>
          <p:cNvSpPr txBox="1"/>
          <p:nvPr/>
        </p:nvSpPr>
        <p:spPr>
          <a:xfrm>
            <a:off x="530451" y="973219"/>
            <a:ext cx="11131098" cy="4801314"/>
          </a:xfrm>
          <a:prstGeom prst="rect">
            <a:avLst/>
          </a:prstGeom>
          <a:noFill/>
        </p:spPr>
        <p:txBody>
          <a:bodyPr wrap="square">
            <a:spAutoFit/>
          </a:bodyPr>
          <a:lstStyle/>
          <a:p>
            <a:pPr marL="11112" marR="0" fontAlgn="base">
              <a:spcBef>
                <a:spcPts val="0"/>
              </a:spcBef>
              <a:spcAft>
                <a:spcPts val="0"/>
              </a:spcAft>
            </a:pPr>
            <a:r>
              <a:rPr lang="en-US" b="1" dirty="0">
                <a:solidFill>
                  <a:schemeClr val="accent1"/>
                </a:solidFill>
                <a:effectLst/>
                <a:latin typeface="Aptos" panose="020B0004020202020204" pitchFamily="34" charset="0"/>
                <a:ea typeface="Times New Roman" panose="02020603050405020304" pitchFamily="18" charset="0"/>
                <a:cs typeface="Arial" panose="020B0604020202020204" pitchFamily="34" charset="0"/>
              </a:rPr>
              <a:t>Principal Investigators:</a:t>
            </a:r>
            <a:r>
              <a:rPr lang="en-US" b="1" i="1" dirty="0">
                <a:solidFill>
                  <a:schemeClr val="accent1"/>
                </a:solidFill>
                <a:effectLst/>
                <a:latin typeface="Aptos" panose="020B0004020202020204" pitchFamily="34" charset="0"/>
                <a:ea typeface="Times New Roman" panose="02020603050405020304" pitchFamily="18" charset="0"/>
                <a:cs typeface="Arial" panose="020B0604020202020204" pitchFamily="34" charset="0"/>
              </a:rPr>
              <a:t> </a:t>
            </a:r>
            <a:r>
              <a:rPr lang="en-US" dirty="0">
                <a:effectLst/>
                <a:latin typeface="Aptos" panose="020B0004020202020204" pitchFamily="34" charset="0"/>
                <a:ea typeface="Times New Roman" panose="02020603050405020304" pitchFamily="18" charset="0"/>
                <a:cs typeface="Arial" panose="020B0604020202020204" pitchFamily="34" charset="0"/>
              </a:rPr>
              <a:t>A. Kirtane, P. Genereux</a:t>
            </a:r>
            <a:endParaRPr lang="en-US" dirty="0">
              <a:latin typeface="Aptos" panose="020B0004020202020204" pitchFamily="34" charset="0"/>
              <a:ea typeface="Times New Roman" panose="02020603050405020304" pitchFamily="18" charset="0"/>
              <a:cs typeface="Arial" panose="020B0604020202020204" pitchFamily="34" charset="0"/>
            </a:endParaRPr>
          </a:p>
          <a:p>
            <a:pPr marL="11112" marR="0" lvl="0" indent="0" algn="l" defTabSz="914400" rtl="0" eaLnBrk="1" fontAlgn="base"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Arial" panose="020B0604020202020204" pitchFamily="34" charset="0"/>
            </a:endParaRPr>
          </a:p>
          <a:p>
            <a:pPr marL="11112" marR="0" fontAlgn="base">
              <a:spcBef>
                <a:spcPts val="0"/>
              </a:spcBef>
              <a:spcAft>
                <a:spcPts val="0"/>
              </a:spcAft>
            </a:pPr>
            <a:r>
              <a:rPr lang="en-US" b="1" dirty="0">
                <a:solidFill>
                  <a:schemeClr val="accent1"/>
                </a:solidFill>
                <a:effectLst/>
                <a:latin typeface="Aptos" panose="020B0004020202020204" pitchFamily="34" charset="0"/>
                <a:ea typeface="Times New Roman" panose="02020603050405020304" pitchFamily="18" charset="0"/>
                <a:cs typeface="Arial" panose="020B0604020202020204" pitchFamily="34" charset="0"/>
              </a:rPr>
              <a:t>Study Chair:</a:t>
            </a:r>
            <a:r>
              <a:rPr lang="en-US" b="1" i="1" dirty="0">
                <a:solidFill>
                  <a:schemeClr val="accent1"/>
                </a:solidFill>
                <a:effectLst/>
                <a:latin typeface="Aptos" panose="020B0004020202020204" pitchFamily="34" charset="0"/>
                <a:ea typeface="Times New Roman" panose="02020603050405020304" pitchFamily="18" charset="0"/>
                <a:cs typeface="Arial" panose="020B0604020202020204" pitchFamily="34" charset="0"/>
              </a:rPr>
              <a:t> </a:t>
            </a:r>
            <a:r>
              <a:rPr lang="en-US" dirty="0">
                <a:effectLst/>
                <a:latin typeface="Aptos" panose="020B0004020202020204" pitchFamily="34" charset="0"/>
                <a:ea typeface="Times New Roman" panose="02020603050405020304" pitchFamily="18" charset="0"/>
                <a:cs typeface="Arial" panose="020B0604020202020204" pitchFamily="34" charset="0"/>
              </a:rPr>
              <a:t>G. Stone</a:t>
            </a:r>
            <a:endParaRPr lang="en-US" dirty="0">
              <a:latin typeface="Aptos" panose="020B0004020202020204" pitchFamily="34" charset="0"/>
              <a:ea typeface="Times New Roman" panose="02020603050405020304" pitchFamily="18" charset="0"/>
              <a:cs typeface="Arial" panose="020B0604020202020204" pitchFamily="34" charset="0"/>
            </a:endParaRPr>
          </a:p>
          <a:p>
            <a:pPr marL="11112" marR="0" fontAlgn="base">
              <a:spcBef>
                <a:spcPts val="0"/>
              </a:spcBef>
              <a:spcAft>
                <a:spcPts val="0"/>
              </a:spcAft>
            </a:pPr>
            <a:endParaRPr lang="en-US" sz="1000" dirty="0">
              <a:effectLst/>
              <a:latin typeface="Aptos" panose="020B0004020202020204" pitchFamily="34" charset="0"/>
              <a:ea typeface="Times New Roman" panose="02020603050405020304" pitchFamily="18" charset="0"/>
              <a:cs typeface="Arial" panose="020B0604020202020204" pitchFamily="34" charset="0"/>
            </a:endParaRPr>
          </a:p>
          <a:p>
            <a:pPr marL="11112" marR="0" fontAlgn="base">
              <a:spcBef>
                <a:spcPts val="0"/>
              </a:spcBef>
              <a:spcAft>
                <a:spcPts val="0"/>
              </a:spcAft>
            </a:pPr>
            <a:r>
              <a:rPr lang="en-US" b="1" dirty="0">
                <a:solidFill>
                  <a:schemeClr val="accent1"/>
                </a:solidFill>
                <a:effectLst/>
                <a:latin typeface="Aptos" panose="020B0004020202020204" pitchFamily="34" charset="0"/>
                <a:ea typeface="Times New Roman" panose="02020603050405020304" pitchFamily="18" charset="0"/>
                <a:cs typeface="Arial" panose="020B0604020202020204" pitchFamily="34" charset="0"/>
              </a:rPr>
              <a:t>Steering Committee:</a:t>
            </a:r>
            <a:r>
              <a:rPr lang="en-US" b="1" dirty="0">
                <a:solidFill>
                  <a:schemeClr val="accent1"/>
                </a:solidFill>
                <a:effectLst/>
                <a:latin typeface="Aptos" panose="020B0004020202020204" pitchFamily="34" charset="0"/>
                <a:ea typeface="Yu Gothic Light" panose="020B0300000000000000" pitchFamily="34" charset="-128"/>
                <a:cs typeface="Arial" panose="020B0604020202020204" pitchFamily="34" charset="0"/>
              </a:rPr>
              <a:t> </a:t>
            </a:r>
            <a:r>
              <a:rPr lang="en-US" dirty="0">
                <a:effectLst/>
                <a:latin typeface="Aptos" panose="020B0004020202020204" pitchFamily="34" charset="0"/>
                <a:ea typeface="Times New Roman" panose="02020603050405020304" pitchFamily="18" charset="0"/>
                <a:cs typeface="Arial" panose="020B0604020202020204" pitchFamily="34" charset="0"/>
              </a:rPr>
              <a:t>G. Stone (Chair), A. Kirtane, P. Genereux, E. Armstrong, D. Kandzari, M. Krucoff, W. O’Neill</a:t>
            </a:r>
          </a:p>
          <a:p>
            <a:pPr marL="11112" marR="0" fontAlgn="base">
              <a:spcBef>
                <a:spcPts val="0"/>
              </a:spcBef>
              <a:spcAft>
                <a:spcPts val="0"/>
              </a:spcAft>
            </a:pPr>
            <a:endParaRPr lang="en-US" sz="1000" dirty="0">
              <a:latin typeface="Aptos" panose="020B0004020202020204" pitchFamily="34" charset="0"/>
              <a:ea typeface="Times New Roman" panose="02020603050405020304" pitchFamily="18" charset="0"/>
              <a:cs typeface="Arial" panose="020B0604020202020204" pitchFamily="34" charset="0"/>
            </a:endParaRPr>
          </a:p>
          <a:p>
            <a:pPr marL="11112" marR="76200" fontAlgn="base">
              <a:spcBef>
                <a:spcPts val="0"/>
              </a:spcBef>
              <a:spcAft>
                <a:spcPts val="0"/>
              </a:spcAft>
            </a:pPr>
            <a:r>
              <a:rPr lang="en-US" b="1" dirty="0">
                <a:solidFill>
                  <a:schemeClr val="accent1"/>
                </a:solidFill>
                <a:effectLst/>
                <a:latin typeface="Aptos" panose="020B0004020202020204" pitchFamily="34" charset="0"/>
                <a:ea typeface="Times New Roman" panose="02020603050405020304" pitchFamily="18" charset="0"/>
                <a:cs typeface="Arial" panose="020B0604020202020204" pitchFamily="34" charset="0"/>
              </a:rPr>
              <a:t>Crossover Committee: </a:t>
            </a:r>
            <a:r>
              <a:rPr lang="en-US" dirty="0">
                <a:effectLst/>
                <a:latin typeface="Aptos" panose="020B0004020202020204" pitchFamily="34" charset="0"/>
                <a:ea typeface="Times New Roman" panose="02020603050405020304" pitchFamily="18" charset="0"/>
                <a:cs typeface="Arial" panose="020B0604020202020204" pitchFamily="34" charset="0"/>
              </a:rPr>
              <a:t>E. Brilakis, T. Dahle, S. Rao, R. Shlofmitz, K. Shunk, M. </a:t>
            </a:r>
            <a:r>
              <a:rPr lang="en-US" dirty="0">
                <a:latin typeface="Aptos" panose="020B0004020202020204" pitchFamily="34" charset="0"/>
                <a:ea typeface="Times New Roman" panose="02020603050405020304" pitchFamily="18" charset="0"/>
                <a:cs typeface="Arial" panose="020B0604020202020204" pitchFamily="34" charset="0"/>
              </a:rPr>
              <a:t>W</a:t>
            </a:r>
            <a:r>
              <a:rPr lang="en-US" dirty="0">
                <a:effectLst/>
                <a:latin typeface="Aptos" panose="020B0004020202020204" pitchFamily="34" charset="0"/>
                <a:ea typeface="Times New Roman" panose="02020603050405020304" pitchFamily="18" charset="0"/>
                <a:cs typeface="Arial" panose="020B0604020202020204" pitchFamily="34" charset="0"/>
              </a:rPr>
              <a:t>hitbeck</a:t>
            </a:r>
            <a:endParaRPr lang="en-US" dirty="0">
              <a:latin typeface="Aptos" panose="020B0004020202020204" pitchFamily="34" charset="0"/>
              <a:ea typeface="Times New Roman" panose="02020603050405020304" pitchFamily="18" charset="0"/>
              <a:cs typeface="Arial" panose="020B0604020202020204" pitchFamily="34" charset="0"/>
            </a:endParaRPr>
          </a:p>
          <a:p>
            <a:pPr marL="11112" marR="76200" fontAlgn="base">
              <a:spcBef>
                <a:spcPts val="0"/>
              </a:spcBef>
              <a:spcAft>
                <a:spcPts val="0"/>
              </a:spcAft>
            </a:pPr>
            <a:endParaRPr lang="en-US" sz="1000" dirty="0">
              <a:effectLst/>
              <a:latin typeface="Aptos" panose="020B0004020202020204" pitchFamily="34" charset="0"/>
              <a:ea typeface="Times New Roman" panose="02020603050405020304" pitchFamily="18" charset="0"/>
              <a:cs typeface="Arial" panose="020B0604020202020204" pitchFamily="34" charset="0"/>
            </a:endParaRPr>
          </a:p>
          <a:p>
            <a:pPr marL="11112" marR="76200" fontAlgn="base">
              <a:spcBef>
                <a:spcPts val="0"/>
              </a:spcBef>
              <a:spcAft>
                <a:spcPts val="0"/>
              </a:spcAft>
            </a:pPr>
            <a:r>
              <a:rPr lang="en-US" b="1" dirty="0">
                <a:solidFill>
                  <a:schemeClr val="accent1"/>
                </a:solidFill>
                <a:effectLst/>
                <a:latin typeface="Aptos" panose="020B0004020202020204" pitchFamily="34" charset="0"/>
                <a:ea typeface="Times New Roman" panose="02020603050405020304" pitchFamily="18" charset="0"/>
                <a:cs typeface="Arial" panose="020B0604020202020204" pitchFamily="34" charset="0"/>
              </a:rPr>
              <a:t>Data Monitoring Committee: </a:t>
            </a:r>
            <a:r>
              <a:rPr lang="en-US" dirty="0">
                <a:effectLst/>
                <a:latin typeface="Aptos" panose="020B0004020202020204" pitchFamily="34" charset="0"/>
                <a:ea typeface="Times New Roman" panose="02020603050405020304" pitchFamily="18" charset="0"/>
                <a:cs typeface="Arial" panose="020B0604020202020204" pitchFamily="34" charset="0"/>
              </a:rPr>
              <a:t>B. Carabello (Chair), J. Carrozza, H. Dauerman</a:t>
            </a:r>
            <a:endParaRPr lang="en-US" dirty="0">
              <a:latin typeface="Aptos" panose="020B0004020202020204" pitchFamily="34" charset="0"/>
              <a:ea typeface="Times New Roman" panose="02020603050405020304" pitchFamily="18" charset="0"/>
              <a:cs typeface="Arial" panose="020B0604020202020204" pitchFamily="34" charset="0"/>
            </a:endParaRPr>
          </a:p>
          <a:p>
            <a:pPr marL="11112" marR="76200" fontAlgn="base">
              <a:spcBef>
                <a:spcPts val="0"/>
              </a:spcBef>
              <a:spcAft>
                <a:spcPts val="0"/>
              </a:spcAft>
            </a:pPr>
            <a:endParaRPr lang="en-US" sz="1000" dirty="0">
              <a:effectLst/>
              <a:latin typeface="Aptos" panose="020B0004020202020204" pitchFamily="34" charset="0"/>
              <a:ea typeface="Times New Roman" panose="02020603050405020304" pitchFamily="18" charset="0"/>
              <a:cs typeface="Arial" panose="020B0604020202020204" pitchFamily="34" charset="0"/>
            </a:endParaRPr>
          </a:p>
          <a:p>
            <a:pPr marL="11112" marR="0" fontAlgn="base">
              <a:spcBef>
                <a:spcPts val="0"/>
              </a:spcBef>
              <a:spcAft>
                <a:spcPts val="0"/>
              </a:spcAft>
            </a:pPr>
            <a:r>
              <a:rPr lang="en-US" b="1" dirty="0">
                <a:solidFill>
                  <a:schemeClr val="accent1"/>
                </a:solidFill>
                <a:effectLst/>
                <a:latin typeface="Aptos" panose="020B0004020202020204" pitchFamily="34" charset="0"/>
                <a:ea typeface="Times New Roman" panose="02020603050405020304" pitchFamily="18" charset="0"/>
                <a:cs typeface="Arial" panose="020B0604020202020204" pitchFamily="34" charset="0"/>
              </a:rPr>
              <a:t>Clinical Endpoints Committee: </a:t>
            </a:r>
            <a:r>
              <a:rPr lang="en-US" dirty="0">
                <a:effectLst/>
                <a:latin typeface="Aptos" panose="020B0004020202020204" pitchFamily="34" charset="0"/>
                <a:ea typeface="Times New Roman" panose="02020603050405020304" pitchFamily="18" charset="0"/>
                <a:cs typeface="Arial" panose="020B0604020202020204" pitchFamily="34" charset="0"/>
              </a:rPr>
              <a:t>D. Engel (Chair), S. Marx</a:t>
            </a:r>
            <a:r>
              <a:rPr lang="en-US" dirty="0">
                <a:latin typeface="Aptos" panose="020B0004020202020204" pitchFamily="34" charset="0"/>
                <a:ea typeface="Times New Roman" panose="02020603050405020304" pitchFamily="18" charset="0"/>
                <a:cs typeface="Arial" panose="020B0604020202020204" pitchFamily="34" charset="0"/>
              </a:rPr>
              <a:t> </a:t>
            </a:r>
            <a:r>
              <a:rPr lang="en-US" dirty="0">
                <a:effectLst/>
                <a:latin typeface="Aptos" panose="020B0004020202020204" pitchFamily="34" charset="0"/>
                <a:ea typeface="Times New Roman" panose="02020603050405020304" pitchFamily="18" charset="0"/>
                <a:cs typeface="Arial" panose="020B0604020202020204" pitchFamily="34" charset="0"/>
              </a:rPr>
              <a:t>(Co-Chair), O. Dogan, G. Pitt, S. Wong</a:t>
            </a:r>
          </a:p>
          <a:p>
            <a:pPr marL="11112" marR="0" fontAlgn="base">
              <a:spcBef>
                <a:spcPts val="0"/>
              </a:spcBef>
              <a:spcAft>
                <a:spcPts val="0"/>
              </a:spcAft>
            </a:pPr>
            <a:endParaRPr lang="en-US" sz="1000" dirty="0">
              <a:effectLst/>
              <a:latin typeface="Aptos" panose="020B0004020202020204" pitchFamily="34" charset="0"/>
              <a:ea typeface="Times New Roman" panose="02020603050405020304" pitchFamily="18" charset="0"/>
              <a:cs typeface="Arial" panose="020B0604020202020204" pitchFamily="34" charset="0"/>
            </a:endParaRPr>
          </a:p>
          <a:p>
            <a:pPr marL="11112" marR="95250" fontAlgn="base">
              <a:spcBef>
                <a:spcPts val="0"/>
              </a:spcBef>
              <a:spcAft>
                <a:spcPts val="0"/>
              </a:spcAft>
            </a:pPr>
            <a:r>
              <a:rPr lang="en-US" b="1" dirty="0">
                <a:solidFill>
                  <a:schemeClr val="accent1"/>
                </a:solidFill>
                <a:effectLst/>
                <a:latin typeface="Aptos" panose="020B0004020202020204" pitchFamily="34" charset="0"/>
                <a:ea typeface="Times New Roman" panose="02020603050405020304" pitchFamily="18" charset="0"/>
                <a:cs typeface="Arial" panose="020B0604020202020204" pitchFamily="34" charset="0"/>
              </a:rPr>
              <a:t>Management, Monitoring</a:t>
            </a:r>
            <a:r>
              <a:rPr lang="en-US" b="1" dirty="0">
                <a:solidFill>
                  <a:schemeClr val="accent1"/>
                </a:solidFill>
                <a:latin typeface="Aptos" panose="020B0004020202020204" pitchFamily="34" charset="0"/>
                <a:ea typeface="Times New Roman" panose="02020603050405020304" pitchFamily="18" charset="0"/>
                <a:cs typeface="Arial" panose="020B0604020202020204" pitchFamily="34" charset="0"/>
              </a:rPr>
              <a:t> </a:t>
            </a:r>
            <a:r>
              <a:rPr lang="en-US" dirty="0">
                <a:effectLst/>
                <a:latin typeface="Aptos" panose="020B0004020202020204" pitchFamily="34" charset="0"/>
                <a:ea typeface="Times New Roman" panose="02020603050405020304" pitchFamily="18" charset="0"/>
                <a:cs typeface="Arial" panose="020B0604020202020204" pitchFamily="34" charset="0"/>
              </a:rPr>
              <a:t>(Abbott): D. Jones, K. </a:t>
            </a:r>
            <a:r>
              <a:rPr lang="en-US">
                <a:effectLst/>
                <a:latin typeface="Aptos" panose="020B0004020202020204" pitchFamily="34" charset="0"/>
                <a:ea typeface="Times New Roman" panose="02020603050405020304" pitchFamily="18" charset="0"/>
                <a:cs typeface="Arial" panose="020B0604020202020204" pitchFamily="34" charset="0"/>
              </a:rPr>
              <a:t>Stiefel</a:t>
            </a:r>
            <a:r>
              <a:rPr lang="en-US" dirty="0">
                <a:effectLst/>
                <a:latin typeface="Aptos" panose="020B0004020202020204" pitchFamily="34" charset="0"/>
                <a:ea typeface="Times New Roman" panose="02020603050405020304" pitchFamily="18" charset="0"/>
                <a:cs typeface="Arial" panose="020B0604020202020204" pitchFamily="34" charset="0"/>
              </a:rPr>
              <a:t>, K. Greer, K. Halsrud, C. Kraemer, J. Wang, J. </a:t>
            </a:r>
            <a:r>
              <a:rPr lang="en-US" dirty="0" err="1">
                <a:effectLst/>
                <a:latin typeface="Aptos" panose="020B0004020202020204" pitchFamily="34" charset="0"/>
                <a:ea typeface="Times New Roman" panose="02020603050405020304" pitchFamily="18" charset="0"/>
                <a:cs typeface="Arial" panose="020B0604020202020204" pitchFamily="34" charset="0"/>
              </a:rPr>
              <a:t>Buccola</a:t>
            </a:r>
            <a:endParaRPr lang="en-US" dirty="0">
              <a:effectLst/>
              <a:latin typeface="Aptos" panose="020B0004020202020204" pitchFamily="34" charset="0"/>
              <a:ea typeface="Times New Roman" panose="02020603050405020304" pitchFamily="18" charset="0"/>
              <a:cs typeface="Arial" panose="020B0604020202020204" pitchFamily="34" charset="0"/>
            </a:endParaRPr>
          </a:p>
          <a:p>
            <a:pPr marL="11112" marR="95250" fontAlgn="base">
              <a:spcBef>
                <a:spcPts val="0"/>
              </a:spcBef>
              <a:spcAft>
                <a:spcPts val="0"/>
              </a:spcAft>
            </a:pPr>
            <a:endParaRPr lang="en-US" sz="1000" dirty="0">
              <a:effectLst/>
              <a:latin typeface="Aptos" panose="020B0004020202020204" pitchFamily="34" charset="0"/>
              <a:ea typeface="Times New Roman" panose="02020603050405020304" pitchFamily="18" charset="0"/>
              <a:cs typeface="Arial" panose="020B0604020202020204" pitchFamily="34" charset="0"/>
            </a:endParaRPr>
          </a:p>
          <a:p>
            <a:pPr marL="11112" marR="95250" fontAlgn="base">
              <a:spcBef>
                <a:spcPts val="0"/>
              </a:spcBef>
              <a:spcAft>
                <a:spcPts val="0"/>
              </a:spcAft>
            </a:pPr>
            <a:r>
              <a:rPr lang="en-US" b="1" dirty="0">
                <a:solidFill>
                  <a:schemeClr val="accent1"/>
                </a:solidFill>
                <a:effectLst/>
                <a:latin typeface="Aptos" panose="020B0004020202020204" pitchFamily="34" charset="0"/>
                <a:ea typeface="Times New Roman" panose="02020603050405020304" pitchFamily="18" charset="0"/>
                <a:cs typeface="Arial" panose="020B0604020202020204" pitchFamily="34" charset="0"/>
              </a:rPr>
              <a:t>Biostatistics/Data Analysis:</a:t>
            </a:r>
            <a:r>
              <a:rPr lang="en-US" i="1" dirty="0">
                <a:solidFill>
                  <a:schemeClr val="accent1"/>
                </a:solidFill>
                <a:effectLst/>
                <a:latin typeface="Aptos" panose="020B0004020202020204" pitchFamily="34" charset="0"/>
                <a:ea typeface="Times New Roman" panose="02020603050405020304" pitchFamily="18" charset="0"/>
                <a:cs typeface="Arial" panose="020B0604020202020204" pitchFamily="34" charset="0"/>
              </a:rPr>
              <a:t> </a:t>
            </a:r>
            <a:r>
              <a:rPr lang="en-US" dirty="0">
                <a:effectLst/>
                <a:latin typeface="Aptos" panose="020B0004020202020204" pitchFamily="34" charset="0"/>
                <a:ea typeface="Times New Roman" panose="02020603050405020304" pitchFamily="18" charset="0"/>
                <a:cs typeface="Arial" panose="020B0604020202020204" pitchFamily="34" charset="0"/>
              </a:rPr>
              <a:t>North American Science Associates: L. Thackeray, J. Schaffer </a:t>
            </a:r>
            <a:r>
              <a:rPr lang="en-US" dirty="0">
                <a:effectLst/>
                <a:latin typeface="Aptos" panose="020B0004020202020204" pitchFamily="34" charset="0"/>
                <a:ea typeface="Yu Gothic Light" panose="020B0300000000000000" pitchFamily="34" charset="-128"/>
                <a:cs typeface="Arial" panose="020B0604020202020204" pitchFamily="34" charset="0"/>
              </a:rPr>
              <a:t> </a:t>
            </a:r>
          </a:p>
          <a:p>
            <a:pPr marL="11112" marR="95250" fontAlgn="base">
              <a:spcBef>
                <a:spcPts val="0"/>
              </a:spcBef>
              <a:spcAft>
                <a:spcPts val="0"/>
              </a:spcAft>
            </a:pPr>
            <a:endParaRPr lang="en-US" sz="1000" dirty="0">
              <a:effectLst/>
              <a:latin typeface="Aptos" panose="020B0004020202020204" pitchFamily="34" charset="0"/>
              <a:ea typeface="Times New Roman" panose="02020603050405020304" pitchFamily="18" charset="0"/>
              <a:cs typeface="Arial" panose="020B0604020202020204" pitchFamily="34" charset="0"/>
            </a:endParaRPr>
          </a:p>
          <a:p>
            <a:pPr marL="11112" marR="95250" fontAlgn="base">
              <a:spcBef>
                <a:spcPts val="0"/>
              </a:spcBef>
              <a:spcAft>
                <a:spcPts val="0"/>
              </a:spcAft>
            </a:pPr>
            <a:r>
              <a:rPr lang="en-US" b="1" dirty="0">
                <a:solidFill>
                  <a:schemeClr val="accent1"/>
                </a:solidFill>
                <a:latin typeface="Aptos" panose="020B0004020202020204" pitchFamily="34" charset="0"/>
                <a:ea typeface="Times New Roman" panose="02020603050405020304" pitchFamily="18" charset="0"/>
                <a:cs typeface="Arial" panose="020B0604020202020204" pitchFamily="34" charset="0"/>
              </a:rPr>
              <a:t>A</a:t>
            </a:r>
            <a:r>
              <a:rPr lang="en-US" b="1" dirty="0">
                <a:solidFill>
                  <a:schemeClr val="accent1"/>
                </a:solidFill>
                <a:effectLst/>
                <a:latin typeface="Aptos" panose="020B0004020202020204" pitchFamily="34" charset="0"/>
                <a:ea typeface="Times New Roman" panose="02020603050405020304" pitchFamily="18" charset="0"/>
                <a:cs typeface="Arial" panose="020B0604020202020204" pitchFamily="34" charset="0"/>
              </a:rPr>
              <a:t>ngiographic Core Laboratory:</a:t>
            </a:r>
            <a:r>
              <a:rPr lang="en-US" dirty="0">
                <a:solidFill>
                  <a:schemeClr val="accent1"/>
                </a:solidFill>
                <a:effectLst/>
                <a:latin typeface="Aptos" panose="020B0004020202020204" pitchFamily="34" charset="0"/>
                <a:ea typeface="Yu Gothic Light" panose="020B0300000000000000" pitchFamily="34" charset="-128"/>
                <a:cs typeface="Arial" panose="020B0604020202020204" pitchFamily="34" charset="0"/>
              </a:rPr>
              <a:t> </a:t>
            </a:r>
            <a:r>
              <a:rPr lang="en-US" dirty="0">
                <a:effectLst/>
                <a:latin typeface="Aptos" panose="020B0004020202020204" pitchFamily="34" charset="0"/>
                <a:ea typeface="Times New Roman" panose="02020603050405020304" pitchFamily="18" charset="0"/>
                <a:cs typeface="Arial" panose="020B0604020202020204" pitchFamily="34" charset="0"/>
              </a:rPr>
              <a:t>Cardiovascular Research Foundation: A. Popma (Director), Z. Ali, P. Genereux, M. Alfonso, I. Jankovic, K. Garcia, N. Enache, M. Chitiu</a:t>
            </a:r>
            <a:r>
              <a:rPr lang="en-US" dirty="0">
                <a:effectLst/>
                <a:latin typeface="Aptos" panose="020B0004020202020204" pitchFamily="34" charset="0"/>
                <a:ea typeface="Yu Gothic Light" panose="020B0300000000000000" pitchFamily="34" charset="-128"/>
                <a:cs typeface="Arial" panose="020B0604020202020204" pitchFamily="34" charset="0"/>
              </a:rPr>
              <a:t> </a:t>
            </a:r>
          </a:p>
          <a:p>
            <a:pPr marL="11112" marR="95250" fontAlgn="base">
              <a:spcBef>
                <a:spcPts val="0"/>
              </a:spcBef>
              <a:spcAft>
                <a:spcPts val="0"/>
              </a:spcAft>
            </a:pPr>
            <a:endParaRPr lang="en-US" sz="1000" dirty="0">
              <a:latin typeface="Aptos" panose="020B0004020202020204" pitchFamily="34" charset="0"/>
              <a:ea typeface="Yu Gothic Light" panose="020B0300000000000000" pitchFamily="34" charset="-128"/>
              <a:cs typeface="Arial" panose="020B0604020202020204" pitchFamily="34" charset="0"/>
            </a:endParaRPr>
          </a:p>
          <a:p>
            <a:pPr marL="11112" marR="95250" fontAlgn="base">
              <a:spcBef>
                <a:spcPts val="0"/>
              </a:spcBef>
              <a:spcAft>
                <a:spcPts val="0"/>
              </a:spcAft>
            </a:pPr>
            <a:r>
              <a:rPr lang="en-US" b="1" dirty="0">
                <a:solidFill>
                  <a:schemeClr val="accent1"/>
                </a:solidFill>
                <a:effectLst/>
                <a:latin typeface="Aptos" panose="020B0004020202020204" pitchFamily="34" charset="0"/>
                <a:ea typeface="Times New Roman" panose="02020603050405020304" pitchFamily="18" charset="0"/>
                <a:cs typeface="Arial" panose="020B0604020202020204" pitchFamily="34" charset="0"/>
              </a:rPr>
              <a:t>Intravascular Imaging Core Laboratory:</a:t>
            </a:r>
            <a:r>
              <a:rPr lang="en-US" i="1" dirty="0">
                <a:solidFill>
                  <a:schemeClr val="accent1"/>
                </a:solidFill>
                <a:effectLst/>
                <a:latin typeface="Aptos" panose="020B0004020202020204" pitchFamily="34" charset="0"/>
                <a:ea typeface="Times New Roman" panose="02020603050405020304" pitchFamily="18" charset="0"/>
                <a:cs typeface="Arial" panose="020B0604020202020204" pitchFamily="34" charset="0"/>
              </a:rPr>
              <a:t> </a:t>
            </a:r>
            <a:r>
              <a:rPr lang="en-US" dirty="0">
                <a:effectLst/>
                <a:latin typeface="Aptos" panose="020B0004020202020204" pitchFamily="34" charset="0"/>
                <a:ea typeface="Times New Roman" panose="02020603050405020304" pitchFamily="18" charset="0"/>
                <a:cs typeface="Arial" panose="020B0604020202020204" pitchFamily="34" charset="0"/>
              </a:rPr>
              <a:t>Cardiovascular Research Foundation: A. Maehara (Director), M. Matsumura, </a:t>
            </a:r>
            <a:r>
              <a:rPr lang="en-US" dirty="0">
                <a:effectLst/>
                <a:latin typeface="Aptos" panose="020B0004020202020204" pitchFamily="34" charset="0"/>
                <a:ea typeface="Yu Gothic Light" panose="020B0300000000000000" pitchFamily="34" charset="-128"/>
                <a:cs typeface="Arial" panose="020B0604020202020204" pitchFamily="34" charset="0"/>
              </a:rPr>
              <a:t>Q. Paracha, Z. Subhani, S. Mohamed, M. Zaidi</a:t>
            </a:r>
          </a:p>
        </p:txBody>
      </p:sp>
      <p:sp>
        <p:nvSpPr>
          <p:cNvPr id="3" name="TextBox 2">
            <a:extLst>
              <a:ext uri="{FF2B5EF4-FFF2-40B4-BE49-F238E27FC236}">
                <a16:creationId xmlns:a16="http://schemas.microsoft.com/office/drawing/2014/main" id="{98D79AF9-EF4C-7C58-523E-A349199244EC}"/>
              </a:ext>
            </a:extLst>
          </p:cNvPr>
          <p:cNvSpPr txBox="1"/>
          <p:nvPr/>
        </p:nvSpPr>
        <p:spPr>
          <a:xfrm>
            <a:off x="2273474" y="6385131"/>
            <a:ext cx="7645052" cy="307777"/>
          </a:xfrm>
          <a:prstGeom prst="rect">
            <a:avLst/>
          </a:prstGeom>
          <a:noFill/>
        </p:spPr>
        <p:txBody>
          <a:bodyPr wrap="square">
            <a:spAutoFit/>
          </a:bodyPr>
          <a:lstStyle/>
          <a:p>
            <a:pPr algn="ctr"/>
            <a:r>
              <a:rPr lang="en-US" sz="1400" i="0" u="none" strike="noStrike" baseline="0" dirty="0">
                <a:solidFill>
                  <a:schemeClr val="bg1"/>
                </a:solidFill>
                <a:latin typeface="Aptos" panose="020B0004020202020204" pitchFamily="34" charset="0"/>
                <a:cs typeface="Arial" panose="020B0604020202020204" pitchFamily="34" charset="0"/>
              </a:rPr>
              <a:t>Sponsor and Funding Source: Abbott Vascular; ClinicalTrials.gov number NCT03108456</a:t>
            </a:r>
            <a:endParaRPr lang="en-US" sz="1400" dirty="0">
              <a:solidFill>
                <a:schemeClr val="bg1"/>
              </a:solidFill>
              <a:latin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211160114"/>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D9C05-E194-44A0-48E8-B6FA9C2ECA4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28831DD-F158-C6C1-A280-54199CAA84B6}"/>
              </a:ext>
            </a:extLst>
          </p:cNvPr>
          <p:cNvSpPr/>
          <p:nvPr/>
        </p:nvSpPr>
        <p:spPr>
          <a:xfrm>
            <a:off x="453025" y="4165469"/>
            <a:ext cx="11314087" cy="1453020"/>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2" name="Title 1">
            <a:extLst>
              <a:ext uri="{FF2B5EF4-FFF2-40B4-BE49-F238E27FC236}">
                <a16:creationId xmlns:a16="http://schemas.microsoft.com/office/drawing/2014/main" id="{7ACE41C4-FD4F-20FF-219B-62807BA11305}"/>
              </a:ext>
            </a:extLst>
          </p:cNvPr>
          <p:cNvSpPr>
            <a:spLocks noGrp="1"/>
          </p:cNvSpPr>
          <p:nvPr>
            <p:ph type="title"/>
          </p:nvPr>
        </p:nvSpPr>
        <p:spPr>
          <a:xfrm>
            <a:off x="838200" y="215005"/>
            <a:ext cx="10515600" cy="792389"/>
          </a:xfrm>
        </p:spPr>
        <p:txBody>
          <a:bodyPr>
            <a:normAutofit/>
          </a:bodyPr>
          <a:lstStyle/>
          <a:p>
            <a:pPr algn="ctr"/>
            <a:r>
              <a:rPr lang="en-US" sz="3600" b="1" dirty="0">
                <a:latin typeface="Aptos" panose="020B0004020202020204" pitchFamily="34" charset="0"/>
              </a:rPr>
              <a:t>Background and Objectives</a:t>
            </a:r>
          </a:p>
        </p:txBody>
      </p:sp>
      <p:sp>
        <p:nvSpPr>
          <p:cNvPr id="5" name="Content Placeholder 4">
            <a:extLst>
              <a:ext uri="{FF2B5EF4-FFF2-40B4-BE49-F238E27FC236}">
                <a16:creationId xmlns:a16="http://schemas.microsoft.com/office/drawing/2014/main" id="{C933A154-1200-86C6-920D-C864F2FF40DE}"/>
              </a:ext>
            </a:extLst>
          </p:cNvPr>
          <p:cNvSpPr>
            <a:spLocks noGrp="1"/>
          </p:cNvSpPr>
          <p:nvPr>
            <p:ph idx="1"/>
          </p:nvPr>
        </p:nvSpPr>
        <p:spPr>
          <a:xfrm>
            <a:off x="438957" y="1033402"/>
            <a:ext cx="11314087" cy="5161760"/>
          </a:xfrm>
        </p:spPr>
        <p:txBody>
          <a:bodyPr>
            <a:normAutofit/>
          </a:bodyPr>
          <a:lstStyle/>
          <a:p>
            <a:pPr>
              <a:lnSpc>
                <a:spcPct val="100000"/>
              </a:lnSpc>
              <a:buClr>
                <a:schemeClr val="accent5"/>
              </a:buClr>
            </a:pPr>
            <a:r>
              <a:rPr lang="en-US" sz="2400" dirty="0">
                <a:effectLst/>
                <a:latin typeface="Aptos" panose="020B0004020202020204" pitchFamily="34" charset="0"/>
              </a:rPr>
              <a:t>Coronary lesion calcification is associated with greater PCI complexity, stent under-expansion, and increased rates of early/late adverse events </a:t>
            </a:r>
            <a:endParaRPr lang="en-US" sz="2400" dirty="0">
              <a:latin typeface="Aptos" panose="020B0004020202020204" pitchFamily="34" charset="0"/>
            </a:endParaRPr>
          </a:p>
          <a:p>
            <a:pPr>
              <a:lnSpc>
                <a:spcPct val="100000"/>
              </a:lnSpc>
              <a:buClr>
                <a:schemeClr val="accent5"/>
              </a:buClr>
            </a:pPr>
            <a:r>
              <a:rPr lang="en-US" sz="2400" dirty="0">
                <a:latin typeface="Aptos" panose="020B0004020202020204" pitchFamily="34" charset="0"/>
              </a:rPr>
              <a:t>Coronary atherectomy can ablate and fracture calcium – improving lesion compliance and facilitating stent delivery and expansion – and is an essential tool to treat balloon-uncrossable or non-dilatable calcified lesions</a:t>
            </a:r>
          </a:p>
          <a:p>
            <a:pPr>
              <a:lnSpc>
                <a:spcPct val="100000"/>
              </a:lnSpc>
              <a:buClr>
                <a:schemeClr val="accent5"/>
              </a:buClr>
            </a:pPr>
            <a:r>
              <a:rPr lang="en-US" sz="2400" i="1" dirty="0">
                <a:latin typeface="Aptos" panose="020B0004020202020204" pitchFamily="34" charset="0"/>
              </a:rPr>
              <a:t>Whether advanced calcium modification strategies improve clinical outcomes compared with conventional balloon angioplasty is unknown</a:t>
            </a:r>
          </a:p>
          <a:p>
            <a:pPr>
              <a:lnSpc>
                <a:spcPct val="100000"/>
              </a:lnSpc>
              <a:buClr>
                <a:schemeClr val="accent5"/>
              </a:buClr>
            </a:pPr>
            <a:endParaRPr lang="en-US" sz="600" b="1" i="1" dirty="0">
              <a:latin typeface="Aptos" panose="020B0004020202020204" pitchFamily="34" charset="0"/>
            </a:endParaRPr>
          </a:p>
          <a:p>
            <a:pPr marL="0" indent="0" algn="ctr">
              <a:lnSpc>
                <a:spcPct val="100000"/>
              </a:lnSpc>
              <a:buClr>
                <a:schemeClr val="accent5"/>
              </a:buClr>
              <a:buNone/>
            </a:pPr>
            <a:r>
              <a:rPr lang="en-US" b="1" dirty="0">
                <a:latin typeface="Aptos" panose="020B0004020202020204" pitchFamily="34" charset="0"/>
              </a:rPr>
              <a:t>We conducted a large-scale randomized trial comparing orbital atherectomy with conventional balloon angioplasty for treatment of severely calcified coronary lesions prior to DES implantation</a:t>
            </a:r>
          </a:p>
        </p:txBody>
      </p:sp>
    </p:spTree>
    <p:extLst>
      <p:ext uri="{BB962C8B-B14F-4D97-AF65-F5344CB8AC3E}">
        <p14:creationId xmlns:p14="http://schemas.microsoft.com/office/powerpoint/2010/main" val="29153912"/>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p:cTn id="1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19" dur="500"/>
                                        <p:tgtEl>
                                          <p:spTgt spid="5">
                                            <p:txEl>
                                              <p:pRg st="4" end="4"/>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914867-FC0F-9408-CED8-873CF16B0FC9}"/>
              </a:ext>
            </a:extLst>
          </p:cNvPr>
          <p:cNvSpPr>
            <a:spLocks noGrp="1"/>
          </p:cNvSpPr>
          <p:nvPr>
            <p:ph type="title"/>
          </p:nvPr>
        </p:nvSpPr>
        <p:spPr>
          <a:xfrm>
            <a:off x="2083905" y="-138683"/>
            <a:ext cx="10515600" cy="1325563"/>
          </a:xfrm>
        </p:spPr>
        <p:txBody>
          <a:bodyPr>
            <a:normAutofit/>
          </a:bodyPr>
          <a:lstStyle/>
          <a:p>
            <a:pPr algn="ctr"/>
            <a:r>
              <a:rPr lang="en-US" sz="3600" b="1" dirty="0">
                <a:latin typeface="Aptos" panose="020B0004020202020204" pitchFamily="34" charset="0"/>
              </a:rPr>
              <a:t>Study Design</a:t>
            </a:r>
          </a:p>
        </p:txBody>
      </p:sp>
      <p:sp>
        <p:nvSpPr>
          <p:cNvPr id="4" name="TextBox 3">
            <a:extLst>
              <a:ext uri="{FF2B5EF4-FFF2-40B4-BE49-F238E27FC236}">
                <a16:creationId xmlns:a16="http://schemas.microsoft.com/office/drawing/2014/main" id="{1AB1FF96-EEB2-D99E-D62D-C1E05D3D73CE}"/>
              </a:ext>
            </a:extLst>
          </p:cNvPr>
          <p:cNvSpPr txBox="1"/>
          <p:nvPr/>
        </p:nvSpPr>
        <p:spPr>
          <a:xfrm>
            <a:off x="3259012" y="975812"/>
            <a:ext cx="8246655" cy="400110"/>
          </a:xfrm>
          <a:prstGeom prst="rect">
            <a:avLst/>
          </a:prstGeom>
          <a:solidFill>
            <a:srgbClr val="002E4B"/>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b="1" dirty="0">
                <a:latin typeface="Aptos" panose="020B0004020202020204" pitchFamily="34" charset="0"/>
                <a:cs typeface="Arial" panose="020B0604020202020204" pitchFamily="34" charset="0"/>
              </a:rPr>
              <a:t>~2000 pts with severely calcified lesions; up to 150 US sites</a:t>
            </a:r>
          </a:p>
        </p:txBody>
      </p:sp>
      <p:sp>
        <p:nvSpPr>
          <p:cNvPr id="5" name="TextBox 4">
            <a:extLst>
              <a:ext uri="{FF2B5EF4-FFF2-40B4-BE49-F238E27FC236}">
                <a16:creationId xmlns:a16="http://schemas.microsoft.com/office/drawing/2014/main" id="{B6B4A4A6-6B64-46E7-0C26-8906C74A3D09}"/>
              </a:ext>
            </a:extLst>
          </p:cNvPr>
          <p:cNvSpPr txBox="1"/>
          <p:nvPr/>
        </p:nvSpPr>
        <p:spPr>
          <a:xfrm>
            <a:off x="3259011" y="1749130"/>
            <a:ext cx="3275766" cy="104644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pPr algn="ctr"/>
            <a:r>
              <a:rPr lang="en-US" sz="1600" b="1" dirty="0">
                <a:latin typeface="Aptos" panose="020B0004020202020204" pitchFamily="34" charset="0"/>
                <a:cs typeface="Arial" panose="020B0604020202020204" pitchFamily="34" charset="0"/>
              </a:rPr>
              <a:t>Orbital Atherectomy</a:t>
            </a:r>
          </a:p>
          <a:p>
            <a:pPr algn="ctr"/>
            <a:r>
              <a:rPr lang="en-US" sz="1600" b="1" dirty="0">
                <a:latin typeface="Aptos" panose="020B0004020202020204" pitchFamily="34" charset="0"/>
                <a:cs typeface="Arial" panose="020B0604020202020204" pitchFamily="34" charset="0"/>
              </a:rPr>
              <a:t>Lesion Preparation Strategy</a:t>
            </a:r>
          </a:p>
          <a:p>
            <a:pPr algn="ctr"/>
            <a:r>
              <a:rPr lang="en-US" sz="1500" dirty="0">
                <a:latin typeface="Aptos" panose="020B0004020202020204" pitchFamily="34" charset="0"/>
                <a:cs typeface="Arial" panose="020B0604020202020204" pitchFamily="34" charset="0"/>
              </a:rPr>
              <a:t>(1.25 mm Classic Crown followed by balloon pre-dilatation)</a:t>
            </a:r>
          </a:p>
        </p:txBody>
      </p:sp>
      <p:sp>
        <p:nvSpPr>
          <p:cNvPr id="6" name="TextBox 5">
            <a:extLst>
              <a:ext uri="{FF2B5EF4-FFF2-40B4-BE49-F238E27FC236}">
                <a16:creationId xmlns:a16="http://schemas.microsoft.com/office/drawing/2014/main" id="{6BB144AD-0C01-7E3A-28C1-4B3B77C77708}"/>
              </a:ext>
            </a:extLst>
          </p:cNvPr>
          <p:cNvSpPr txBox="1"/>
          <p:nvPr/>
        </p:nvSpPr>
        <p:spPr>
          <a:xfrm>
            <a:off x="8104148" y="1749130"/>
            <a:ext cx="3401518" cy="104644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US" sz="1600" b="1" dirty="0">
                <a:latin typeface="Aptos" panose="020B0004020202020204" pitchFamily="34" charset="0"/>
                <a:cs typeface="Arial" panose="020B0604020202020204" pitchFamily="34" charset="0"/>
              </a:rPr>
              <a:t>Conventional Angioplasty</a:t>
            </a:r>
          </a:p>
          <a:p>
            <a:pPr algn="ctr"/>
            <a:r>
              <a:rPr lang="en-US" sz="1600" b="1" dirty="0">
                <a:latin typeface="Aptos" panose="020B0004020202020204" pitchFamily="34" charset="0"/>
                <a:cs typeface="Arial" panose="020B0604020202020204" pitchFamily="34" charset="0"/>
              </a:rPr>
              <a:t>Lesion Preparation Strategy</a:t>
            </a:r>
          </a:p>
          <a:p>
            <a:pPr algn="ctr"/>
            <a:r>
              <a:rPr lang="en-US" sz="1500" dirty="0">
                <a:latin typeface="Aptos" panose="020B0004020202020204" pitchFamily="34" charset="0"/>
                <a:cs typeface="Arial" panose="020B0604020202020204" pitchFamily="34" charset="0"/>
              </a:rPr>
              <a:t>(conventional and/or specialty balloons per operator discretion)</a:t>
            </a:r>
          </a:p>
        </p:txBody>
      </p:sp>
      <p:sp>
        <p:nvSpPr>
          <p:cNvPr id="11" name="TextBox 10">
            <a:extLst>
              <a:ext uri="{FF2B5EF4-FFF2-40B4-BE49-F238E27FC236}">
                <a16:creationId xmlns:a16="http://schemas.microsoft.com/office/drawing/2014/main" id="{6E27E214-CDB9-5051-3507-C076CAE7611A}"/>
              </a:ext>
            </a:extLst>
          </p:cNvPr>
          <p:cNvSpPr txBox="1"/>
          <p:nvPr/>
        </p:nvSpPr>
        <p:spPr>
          <a:xfrm>
            <a:off x="3259011" y="4821880"/>
            <a:ext cx="8246655" cy="56477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tabLst>
                <a:tab pos="1598613" algn="l"/>
              </a:tabLst>
            </a:pPr>
            <a:r>
              <a:rPr lang="en-US" sz="1600" b="1" dirty="0">
                <a:latin typeface="Aptos" panose="020B0004020202020204" pitchFamily="34" charset="0"/>
                <a:cs typeface="Arial" panose="020B0604020202020204" pitchFamily="34" charset="0"/>
              </a:rPr>
              <a:t>      </a:t>
            </a:r>
            <a:r>
              <a:rPr lang="en-US" sz="1470" b="1" dirty="0">
                <a:latin typeface="Aptos" panose="020B0004020202020204" pitchFamily="34" charset="0"/>
                <a:cs typeface="Arial" panose="020B0604020202020204" pitchFamily="34" charset="0"/>
              </a:rPr>
              <a:t>2° endpoints: 	1) Procedural Success </a:t>
            </a:r>
            <a:r>
              <a:rPr lang="en-US" sz="1470" dirty="0">
                <a:latin typeface="Aptos" panose="020B0004020202020204" pitchFamily="34" charset="0"/>
                <a:cs typeface="Arial" panose="020B0604020202020204" pitchFamily="34" charset="0"/>
              </a:rPr>
              <a:t>(stent deployed w/RS≤20% &amp; no major complications)</a:t>
            </a:r>
          </a:p>
          <a:p>
            <a:pPr>
              <a:tabLst>
                <a:tab pos="1598613" algn="l"/>
              </a:tabLst>
            </a:pPr>
            <a:r>
              <a:rPr lang="en-US" sz="1470" b="1" dirty="0">
                <a:latin typeface="Aptos" panose="020B0004020202020204" pitchFamily="34" charset="0"/>
                <a:cs typeface="Arial" panose="020B0604020202020204" pitchFamily="34" charset="0"/>
              </a:rPr>
              <a:t>	2) Strategy Success </a:t>
            </a:r>
            <a:r>
              <a:rPr lang="en-US" sz="1470" dirty="0">
                <a:latin typeface="Aptos" panose="020B0004020202020204" pitchFamily="34" charset="0"/>
                <a:cs typeface="Arial" panose="020B0604020202020204" pitchFamily="34" charset="0"/>
              </a:rPr>
              <a:t>(procedural success w/out crossover)</a:t>
            </a:r>
          </a:p>
        </p:txBody>
      </p:sp>
      <p:sp>
        <p:nvSpPr>
          <p:cNvPr id="12" name="Rectangle: Rounded Corners 85">
            <a:extLst>
              <a:ext uri="{FF2B5EF4-FFF2-40B4-BE49-F238E27FC236}">
                <a16:creationId xmlns:a16="http://schemas.microsoft.com/office/drawing/2014/main" id="{D6A3FFA8-AB6B-7AC0-DBAB-1C47FA9DD30D}"/>
              </a:ext>
            </a:extLst>
          </p:cNvPr>
          <p:cNvSpPr/>
          <p:nvPr/>
        </p:nvSpPr>
        <p:spPr>
          <a:xfrm>
            <a:off x="107122" y="1508061"/>
            <a:ext cx="2893619" cy="3833469"/>
          </a:xfrm>
          <a:prstGeom prst="roundRect">
            <a:avLst>
              <a:gd name="adj" fmla="val 994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10000"/>
              </a:lnSpc>
              <a:spcAft>
                <a:spcPts val="900"/>
              </a:spcAft>
            </a:pPr>
            <a:r>
              <a:rPr lang="en-US" sz="1600" b="1" u="sng" dirty="0">
                <a:solidFill>
                  <a:schemeClr val="tx1"/>
                </a:solidFill>
                <a:latin typeface="Aptos" panose="020B0004020202020204" pitchFamily="34" charset="0"/>
                <a:cs typeface="Arial" panose="020B0604020202020204" pitchFamily="34" charset="0"/>
              </a:rPr>
              <a:t>Key Entry Criteria:</a:t>
            </a:r>
          </a:p>
          <a:p>
            <a:pPr marL="228600" indent="-228600">
              <a:spcAft>
                <a:spcPts val="900"/>
              </a:spcAft>
              <a:buClr>
                <a:srgbClr val="0069B9"/>
              </a:buClr>
              <a:buFont typeface="Arial" panose="020B0604020202020204" pitchFamily="34" charset="0"/>
              <a:buChar char="•"/>
              <a:defRPr/>
            </a:pPr>
            <a:r>
              <a:rPr lang="en-US" sz="1600" dirty="0">
                <a:solidFill>
                  <a:schemeClr val="tx1"/>
                </a:solidFill>
                <a:latin typeface="Aptos" panose="020B0004020202020204" pitchFamily="34" charset="0"/>
                <a:cs typeface="Arial" panose="020B0604020202020204" pitchFamily="34" charset="0"/>
              </a:rPr>
              <a:t>CCS, NSTEACS or stabilized post-STEMI</a:t>
            </a:r>
          </a:p>
          <a:p>
            <a:pPr marL="228600" indent="-228600">
              <a:spcAft>
                <a:spcPts val="900"/>
              </a:spcAft>
              <a:buClr>
                <a:srgbClr val="0069B9"/>
              </a:buClr>
              <a:buFont typeface="Arial" panose="020B0604020202020204" pitchFamily="34" charset="0"/>
              <a:buChar char="•"/>
              <a:defRPr/>
            </a:pPr>
            <a:r>
              <a:rPr lang="en-US" sz="1600" i="1" dirty="0">
                <a:solidFill>
                  <a:schemeClr val="tx1"/>
                </a:solidFill>
                <a:latin typeface="Aptos" panose="020B0004020202020204" pitchFamily="34" charset="0"/>
                <a:cs typeface="Arial" panose="020B0604020202020204" pitchFamily="34" charset="0"/>
              </a:rPr>
              <a:t>De novo </a:t>
            </a:r>
            <a:r>
              <a:rPr lang="en-US" sz="1600" dirty="0">
                <a:solidFill>
                  <a:schemeClr val="tx1"/>
                </a:solidFill>
                <a:latin typeface="Aptos" panose="020B0004020202020204" pitchFamily="34" charset="0"/>
                <a:cs typeface="Arial" panose="020B0604020202020204" pitchFamily="34" charset="0"/>
              </a:rPr>
              <a:t>lesion with severe calcium</a:t>
            </a:r>
          </a:p>
          <a:p>
            <a:pPr marL="236538">
              <a:spcAft>
                <a:spcPts val="900"/>
              </a:spcAft>
              <a:buClr>
                <a:srgbClr val="0069B9"/>
              </a:buClr>
              <a:defRPr/>
            </a:pPr>
            <a:r>
              <a:rPr lang="en-US" sz="1600" dirty="0">
                <a:solidFill>
                  <a:schemeClr val="tx1"/>
                </a:solidFill>
                <a:latin typeface="Aptos" panose="020B0004020202020204" pitchFamily="34" charset="0"/>
                <a:cs typeface="Arial" panose="020B0604020202020204" pitchFamily="34" charset="0"/>
              </a:rPr>
              <a:t>• Via angiogram: opacities w/o cardiac motion involving both sides of wall w/total Ca</a:t>
            </a:r>
            <a:r>
              <a:rPr lang="en-US" sz="1600" baseline="30000" dirty="0">
                <a:solidFill>
                  <a:schemeClr val="tx1"/>
                </a:solidFill>
                <a:latin typeface="Aptos" panose="020B0004020202020204" pitchFamily="34" charset="0"/>
                <a:cs typeface="Arial" panose="020B0604020202020204" pitchFamily="34" charset="0"/>
              </a:rPr>
              <a:t>++</a:t>
            </a:r>
            <a:r>
              <a:rPr lang="en-US" sz="1600" dirty="0">
                <a:solidFill>
                  <a:schemeClr val="tx1"/>
                </a:solidFill>
                <a:latin typeface="Aptos" panose="020B0004020202020204" pitchFamily="34" charset="0"/>
                <a:cs typeface="Arial" panose="020B0604020202020204" pitchFamily="34" charset="0"/>
              </a:rPr>
              <a:t> ≥15 mm and extending into the target lesion, or</a:t>
            </a:r>
          </a:p>
          <a:p>
            <a:pPr marL="236538">
              <a:spcAft>
                <a:spcPts val="900"/>
              </a:spcAft>
              <a:buClr>
                <a:srgbClr val="0069B9"/>
              </a:buClr>
              <a:defRPr/>
            </a:pPr>
            <a:r>
              <a:rPr lang="en-US" sz="1600" dirty="0">
                <a:solidFill>
                  <a:schemeClr val="tx1"/>
                </a:solidFill>
                <a:latin typeface="Aptos" panose="020B0004020202020204" pitchFamily="34" charset="0"/>
                <a:cs typeface="Arial" panose="020B0604020202020204" pitchFamily="34" charset="0"/>
              </a:rPr>
              <a:t>• Via IVUS/OCT: ≥270° Ca</a:t>
            </a:r>
            <a:r>
              <a:rPr lang="en-US" sz="1600" baseline="30000" dirty="0">
                <a:solidFill>
                  <a:schemeClr val="tx1"/>
                </a:solidFill>
                <a:latin typeface="Aptos" panose="020B0004020202020204" pitchFamily="34" charset="0"/>
                <a:cs typeface="Arial" panose="020B0604020202020204" pitchFamily="34" charset="0"/>
              </a:rPr>
              <a:t>++</a:t>
            </a:r>
            <a:r>
              <a:rPr lang="en-US" sz="1600" dirty="0">
                <a:solidFill>
                  <a:schemeClr val="tx1"/>
                </a:solidFill>
                <a:latin typeface="Aptos" panose="020B0004020202020204" pitchFamily="34" charset="0"/>
                <a:cs typeface="Arial" panose="020B0604020202020204" pitchFamily="34" charset="0"/>
              </a:rPr>
              <a:t> in ≥1 cross section</a:t>
            </a:r>
          </a:p>
          <a:p>
            <a:pPr marL="228600" indent="-228600">
              <a:spcAft>
                <a:spcPts val="900"/>
              </a:spcAft>
              <a:buClr>
                <a:srgbClr val="0069B9"/>
              </a:buClr>
              <a:buFont typeface="Arial" panose="020B0604020202020204" pitchFamily="34" charset="0"/>
              <a:buChar char="•"/>
              <a:defRPr/>
            </a:pPr>
            <a:r>
              <a:rPr lang="en-US" sz="1600" dirty="0">
                <a:solidFill>
                  <a:schemeClr val="tx1"/>
                </a:solidFill>
                <a:latin typeface="Aptos" panose="020B0004020202020204" pitchFamily="34" charset="0"/>
                <a:cs typeface="Arial" panose="020B0604020202020204" pitchFamily="34" charset="0"/>
              </a:rPr>
              <a:t>Equipoise regarding strategies (i.e. either no absolute requirement for or contraindication to atherectomy)</a:t>
            </a:r>
          </a:p>
          <a:p>
            <a:pPr marL="228600" indent="-228600">
              <a:spcAft>
                <a:spcPts val="900"/>
              </a:spcAft>
              <a:buClr>
                <a:srgbClr val="0069B9"/>
              </a:buClr>
              <a:buFont typeface="Arial" panose="020B0604020202020204" pitchFamily="34" charset="0"/>
              <a:buChar char="•"/>
              <a:defRPr/>
            </a:pPr>
            <a:endParaRPr lang="en-US" sz="1600" dirty="0">
              <a:solidFill>
                <a:schemeClr val="tx1"/>
              </a:solidFill>
              <a:latin typeface="Aptos" panose="020B00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29E18D26-6164-8395-ECF5-AA38B1FA0456}"/>
              </a:ext>
            </a:extLst>
          </p:cNvPr>
          <p:cNvSpPr txBox="1"/>
          <p:nvPr/>
        </p:nvSpPr>
        <p:spPr>
          <a:xfrm>
            <a:off x="6534777" y="1462755"/>
            <a:ext cx="1569371" cy="1008033"/>
          </a:xfrm>
          <a:prstGeom prst="rect">
            <a:avLst/>
          </a:prstGeom>
          <a:noFill/>
        </p:spPr>
        <p:txBody>
          <a:bodyPr wrap="square" rtlCol="0">
            <a:spAutoFit/>
          </a:bodyPr>
          <a:lstStyle/>
          <a:p>
            <a:pPr algn="ctr">
              <a:lnSpc>
                <a:spcPct val="90000"/>
              </a:lnSpc>
            </a:pPr>
            <a:r>
              <a:rPr lang="en-US" sz="1600" b="1" dirty="0">
                <a:latin typeface="Aptos" panose="020B0004020202020204" pitchFamily="34" charset="0"/>
              </a:rPr>
              <a:t>Randomized</a:t>
            </a:r>
          </a:p>
          <a:p>
            <a:pPr algn="ctr">
              <a:lnSpc>
                <a:spcPct val="90000"/>
              </a:lnSpc>
            </a:pPr>
            <a:r>
              <a:rPr lang="en-US" sz="1600" b="1" dirty="0">
                <a:latin typeface="Aptos" panose="020B0004020202020204" pitchFamily="34" charset="0"/>
              </a:rPr>
              <a:t>after wire crossing</a:t>
            </a:r>
          </a:p>
          <a:p>
            <a:pPr algn="ctr">
              <a:lnSpc>
                <a:spcPct val="90000"/>
              </a:lnSpc>
            </a:pPr>
            <a:r>
              <a:rPr lang="en-US" sz="1600" b="1" dirty="0">
                <a:latin typeface="Aptos" panose="020B0004020202020204" pitchFamily="34" charset="0"/>
              </a:rPr>
              <a:t>1:1</a:t>
            </a:r>
          </a:p>
        </p:txBody>
      </p:sp>
      <p:sp>
        <p:nvSpPr>
          <p:cNvPr id="14" name="Rectangle 13">
            <a:extLst>
              <a:ext uri="{FF2B5EF4-FFF2-40B4-BE49-F238E27FC236}">
                <a16:creationId xmlns:a16="http://schemas.microsoft.com/office/drawing/2014/main" id="{DD577358-3818-DA9E-0055-48C540E67A85}"/>
              </a:ext>
            </a:extLst>
          </p:cNvPr>
          <p:cNvSpPr/>
          <p:nvPr/>
        </p:nvSpPr>
        <p:spPr>
          <a:xfrm>
            <a:off x="3259011" y="5430844"/>
            <a:ext cx="8246655" cy="461665"/>
          </a:xfrm>
          <a:prstGeom prst="rect">
            <a:avLst/>
          </a:prstGeom>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effectLst/>
                <a:uLnTx/>
                <a:uFillTx/>
                <a:latin typeface="Aptos" panose="020B0004020202020204" pitchFamily="34" charset="0"/>
                <a:ea typeface="ＭＳ Ｐゴシック" charset="0"/>
                <a:cs typeface="Arial"/>
              </a:rPr>
              <a:t>Patients with severely calcified lesions were enrolled by physician determination according to a pre-specified definition, with post-procedure calcium severity confirmed by </a:t>
            </a:r>
            <a:r>
              <a:rPr lang="en-US" sz="1200" dirty="0">
                <a:latin typeface="Aptos" panose="020B0004020202020204" pitchFamily="34" charset="0"/>
                <a:ea typeface="ＭＳ Ｐゴシック" charset="0"/>
                <a:cs typeface="Arial"/>
              </a:rPr>
              <a:t>an independent</a:t>
            </a:r>
            <a:r>
              <a:rPr kumimoji="0" lang="en-US" sz="1200" i="0" u="none" strike="noStrike" kern="1200" cap="none" spc="0" normalizeH="0" baseline="0" noProof="0" dirty="0">
                <a:ln>
                  <a:noFill/>
                </a:ln>
                <a:effectLst/>
                <a:uLnTx/>
                <a:uFillTx/>
                <a:latin typeface="Aptos" panose="020B0004020202020204" pitchFamily="34" charset="0"/>
                <a:ea typeface="ＭＳ Ｐゴシック" charset="0"/>
                <a:cs typeface="Arial"/>
              </a:rPr>
              <a:t> Core Lab </a:t>
            </a:r>
            <a:endParaRPr kumimoji="0" lang="en-US" sz="1200" i="0" u="none" strike="noStrike" kern="1200" cap="none" spc="0" normalizeH="0" baseline="0" noProof="0" dirty="0">
              <a:ln>
                <a:noFill/>
              </a:ln>
              <a:effectLst/>
              <a:uLnTx/>
              <a:uFillTx/>
              <a:latin typeface="Aptos" panose="020B0004020202020204" pitchFamily="34" charset="0"/>
              <a:ea typeface="ＭＳ Ｐゴシック" charset="0"/>
            </a:endParaRPr>
          </a:p>
        </p:txBody>
      </p:sp>
      <p:sp>
        <p:nvSpPr>
          <p:cNvPr id="15" name="TextBox 14">
            <a:extLst>
              <a:ext uri="{FF2B5EF4-FFF2-40B4-BE49-F238E27FC236}">
                <a16:creationId xmlns:a16="http://schemas.microsoft.com/office/drawing/2014/main" id="{66E9FD63-6489-DE3B-002F-9257545A94E8}"/>
              </a:ext>
            </a:extLst>
          </p:cNvPr>
          <p:cNvSpPr txBox="1"/>
          <p:nvPr/>
        </p:nvSpPr>
        <p:spPr>
          <a:xfrm>
            <a:off x="3627967" y="6565743"/>
            <a:ext cx="4936066" cy="246221"/>
          </a:xfrm>
          <a:prstGeom prst="rect">
            <a:avLst/>
          </a:prstGeom>
          <a:noFill/>
        </p:spPr>
        <p:txBody>
          <a:bodyPr wrap="square" rtlCol="0">
            <a:spAutoFit/>
          </a:bodyPr>
          <a:lstStyle/>
          <a:p>
            <a:pPr algn="ctr"/>
            <a:r>
              <a:rPr lang="en-US" sz="1000" dirty="0">
                <a:solidFill>
                  <a:schemeClr val="bg1"/>
                </a:solidFill>
                <a:latin typeface="Aptos" panose="020B0004020202020204" pitchFamily="34" charset="0"/>
                <a:cs typeface="Arial" panose="020B0604020202020204" pitchFamily="34" charset="0"/>
              </a:rPr>
              <a:t>Genereux P, et al. </a:t>
            </a:r>
            <a:r>
              <a:rPr lang="en-US" sz="1000" i="1" dirty="0">
                <a:solidFill>
                  <a:schemeClr val="bg1"/>
                </a:solidFill>
                <a:latin typeface="Aptos" panose="020B0004020202020204" pitchFamily="34" charset="0"/>
                <a:cs typeface="Arial" panose="020B0604020202020204" pitchFamily="34" charset="0"/>
              </a:rPr>
              <a:t>Am Heart J. </a:t>
            </a:r>
            <a:r>
              <a:rPr lang="en-US" sz="1000" dirty="0">
                <a:solidFill>
                  <a:schemeClr val="bg1"/>
                </a:solidFill>
                <a:latin typeface="Aptos" panose="020B0004020202020204" pitchFamily="34" charset="0"/>
                <a:cs typeface="Arial" panose="020B0604020202020204" pitchFamily="34" charset="0"/>
              </a:rPr>
              <a:t>2022:249:1-11.  </a:t>
            </a:r>
          </a:p>
        </p:txBody>
      </p:sp>
      <p:sp>
        <p:nvSpPr>
          <p:cNvPr id="16" name="TextBox 15">
            <a:extLst>
              <a:ext uri="{FF2B5EF4-FFF2-40B4-BE49-F238E27FC236}">
                <a16:creationId xmlns:a16="http://schemas.microsoft.com/office/drawing/2014/main" id="{60D28247-519C-4D42-E123-8FBF31CAA702}"/>
              </a:ext>
            </a:extLst>
          </p:cNvPr>
          <p:cNvSpPr txBox="1"/>
          <p:nvPr/>
        </p:nvSpPr>
        <p:spPr>
          <a:xfrm>
            <a:off x="3048000" y="6288744"/>
            <a:ext cx="6096000" cy="276999"/>
          </a:xfrm>
          <a:prstGeom prst="rect">
            <a:avLst/>
          </a:prstGeom>
          <a:noFill/>
        </p:spPr>
        <p:txBody>
          <a:bodyPr wrap="square">
            <a:spAutoFit/>
          </a:bodyPr>
          <a:lstStyle/>
          <a:p>
            <a:pPr algn="ctr"/>
            <a:r>
              <a:rPr lang="en-US" sz="1200" b="0" i="0" u="none" strike="noStrike" baseline="0" dirty="0">
                <a:solidFill>
                  <a:schemeClr val="bg1"/>
                </a:solidFill>
                <a:latin typeface="Aptos" panose="020B0004020202020204" pitchFamily="34" charset="0"/>
                <a:cs typeface="Arial" panose="020B0604020202020204" pitchFamily="34" charset="0"/>
              </a:rPr>
              <a:t>Funded by Abbott; ECLIPSE ClinicalTrials.gov number NCT03108456</a:t>
            </a:r>
            <a:endParaRPr lang="en-US" sz="1200" dirty="0">
              <a:solidFill>
                <a:schemeClr val="bg1"/>
              </a:solidFill>
              <a:latin typeface="Aptos" panose="020B0004020202020204" pitchFamily="34" charset="0"/>
              <a:cs typeface="Arial" panose="020B0604020202020204" pitchFamily="34" charset="0"/>
            </a:endParaRPr>
          </a:p>
        </p:txBody>
      </p:sp>
      <p:cxnSp>
        <p:nvCxnSpPr>
          <p:cNvPr id="20" name="Straight Arrow Connector 19">
            <a:extLst>
              <a:ext uri="{FF2B5EF4-FFF2-40B4-BE49-F238E27FC236}">
                <a16:creationId xmlns:a16="http://schemas.microsoft.com/office/drawing/2014/main" id="{53E0456B-50B2-4D57-B326-B2866EE11D6E}"/>
              </a:ext>
            </a:extLst>
          </p:cNvPr>
          <p:cNvCxnSpPr>
            <a:cxnSpLocks/>
            <a:stCxn id="4" idx="2"/>
            <a:endCxn id="6" idx="0"/>
          </p:cNvCxnSpPr>
          <p:nvPr/>
        </p:nvCxnSpPr>
        <p:spPr>
          <a:xfrm>
            <a:off x="7382340" y="1375922"/>
            <a:ext cx="2422567" cy="373208"/>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1C4BD80-F564-A53C-8EDE-2C62C948BF85}"/>
              </a:ext>
            </a:extLst>
          </p:cNvPr>
          <p:cNvCxnSpPr>
            <a:cxnSpLocks/>
            <a:stCxn id="4" idx="2"/>
            <a:endCxn id="5" idx="0"/>
          </p:cNvCxnSpPr>
          <p:nvPr/>
        </p:nvCxnSpPr>
        <p:spPr>
          <a:xfrm flipH="1">
            <a:off x="4896894" y="1375922"/>
            <a:ext cx="2485446" cy="373208"/>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C8D54B3D-5E69-FE68-BC25-E8B59416FAAE}"/>
              </a:ext>
            </a:extLst>
          </p:cNvPr>
          <p:cNvGrpSpPr/>
          <p:nvPr/>
        </p:nvGrpSpPr>
        <p:grpSpPr>
          <a:xfrm>
            <a:off x="3259012" y="2795570"/>
            <a:ext cx="8246655" cy="1100759"/>
            <a:chOff x="3259012" y="2795570"/>
            <a:chExt cx="8246655" cy="1100759"/>
          </a:xfrm>
        </p:grpSpPr>
        <p:sp>
          <p:nvSpPr>
            <p:cNvPr id="7" name="TextBox 6">
              <a:extLst>
                <a:ext uri="{FF2B5EF4-FFF2-40B4-BE49-F238E27FC236}">
                  <a16:creationId xmlns:a16="http://schemas.microsoft.com/office/drawing/2014/main" id="{05676C01-8AD5-1DC1-BF0E-3B9B0B635CDF}"/>
                </a:ext>
              </a:extLst>
            </p:cNvPr>
            <p:cNvSpPr txBox="1"/>
            <p:nvPr/>
          </p:nvSpPr>
          <p:spPr>
            <a:xfrm>
              <a:off x="3259012" y="3311554"/>
              <a:ext cx="3275767" cy="584775"/>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pPr algn="ctr"/>
              <a:r>
                <a:rPr lang="en-US" sz="1600" b="1" dirty="0">
                  <a:latin typeface="Aptos" panose="020B0004020202020204" pitchFamily="34" charset="0"/>
                  <a:cs typeface="Arial" panose="020B0604020202020204" pitchFamily="34" charset="0"/>
                </a:rPr>
                <a:t>2</a:t>
              </a:r>
              <a:r>
                <a:rPr lang="en-US" sz="1600" b="1" baseline="30000" dirty="0">
                  <a:latin typeface="Aptos" panose="020B0004020202020204" pitchFamily="34" charset="0"/>
                  <a:cs typeface="Arial" panose="020B0604020202020204" pitchFamily="34" charset="0"/>
                </a:rPr>
                <a:t>nd</a:t>
              </a:r>
              <a:r>
                <a:rPr lang="en-US" sz="1600" b="1" dirty="0">
                  <a:latin typeface="Aptos" panose="020B0004020202020204" pitchFamily="34" charset="0"/>
                  <a:cs typeface="Arial" panose="020B0604020202020204" pitchFamily="34" charset="0"/>
                </a:rPr>
                <a:t> generation DES implantation and optimization </a:t>
              </a:r>
            </a:p>
          </p:txBody>
        </p:sp>
        <p:sp>
          <p:nvSpPr>
            <p:cNvPr id="9" name="TextBox 8">
              <a:extLst>
                <a:ext uri="{FF2B5EF4-FFF2-40B4-BE49-F238E27FC236}">
                  <a16:creationId xmlns:a16="http://schemas.microsoft.com/office/drawing/2014/main" id="{55360635-B8AC-F510-A834-70C41C27EBC8}"/>
                </a:ext>
              </a:extLst>
            </p:cNvPr>
            <p:cNvSpPr txBox="1"/>
            <p:nvPr/>
          </p:nvSpPr>
          <p:spPr>
            <a:xfrm>
              <a:off x="8104149" y="3311554"/>
              <a:ext cx="3401518" cy="58477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US" sz="1600" b="1" dirty="0">
                  <a:latin typeface="Aptos" panose="020B0004020202020204" pitchFamily="34" charset="0"/>
                  <a:cs typeface="Arial" panose="020B0604020202020204" pitchFamily="34" charset="0"/>
                </a:rPr>
                <a:t>2</a:t>
              </a:r>
              <a:r>
                <a:rPr lang="en-US" sz="1600" b="1" baseline="30000" dirty="0">
                  <a:latin typeface="Aptos" panose="020B0004020202020204" pitchFamily="34" charset="0"/>
                  <a:cs typeface="Arial" panose="020B0604020202020204" pitchFamily="34" charset="0"/>
                </a:rPr>
                <a:t>nd</a:t>
              </a:r>
              <a:r>
                <a:rPr lang="en-US" sz="1600" b="1" dirty="0">
                  <a:latin typeface="Aptos" panose="020B0004020202020204" pitchFamily="34" charset="0"/>
                  <a:cs typeface="Arial" panose="020B0604020202020204" pitchFamily="34" charset="0"/>
                </a:rPr>
                <a:t> generation DES implantation        and optimization </a:t>
              </a:r>
            </a:p>
          </p:txBody>
        </p:sp>
        <p:cxnSp>
          <p:nvCxnSpPr>
            <p:cNvPr id="24" name="Straight Arrow Connector 23">
              <a:extLst>
                <a:ext uri="{FF2B5EF4-FFF2-40B4-BE49-F238E27FC236}">
                  <a16:creationId xmlns:a16="http://schemas.microsoft.com/office/drawing/2014/main" id="{7F7F918F-D1B5-46FF-8866-16A47889B250}"/>
                </a:ext>
              </a:extLst>
            </p:cNvPr>
            <p:cNvCxnSpPr>
              <a:cxnSpLocks/>
              <a:stCxn id="5" idx="2"/>
              <a:endCxn id="7" idx="0"/>
            </p:cNvCxnSpPr>
            <p:nvPr/>
          </p:nvCxnSpPr>
          <p:spPr>
            <a:xfrm>
              <a:off x="4896894" y="2795570"/>
              <a:ext cx="2" cy="515984"/>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15E926B-963E-CB84-DBD9-B62DB84B15FC}"/>
                </a:ext>
              </a:extLst>
            </p:cNvPr>
            <p:cNvCxnSpPr>
              <a:cxnSpLocks/>
              <a:stCxn id="6" idx="2"/>
              <a:endCxn id="9" idx="0"/>
            </p:cNvCxnSpPr>
            <p:nvPr/>
          </p:nvCxnSpPr>
          <p:spPr>
            <a:xfrm>
              <a:off x="9804907" y="2795570"/>
              <a:ext cx="1" cy="515984"/>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C9143BEA-C534-B0B0-7116-2F20374C1155}"/>
              </a:ext>
            </a:extLst>
          </p:cNvPr>
          <p:cNvGrpSpPr/>
          <p:nvPr/>
        </p:nvGrpSpPr>
        <p:grpSpPr>
          <a:xfrm>
            <a:off x="3259011" y="3880420"/>
            <a:ext cx="8246655" cy="946726"/>
            <a:chOff x="3259011" y="3880420"/>
            <a:chExt cx="8246655" cy="946726"/>
          </a:xfrm>
        </p:grpSpPr>
        <p:sp>
          <p:nvSpPr>
            <p:cNvPr id="10" name="TextBox 9">
              <a:extLst>
                <a:ext uri="{FF2B5EF4-FFF2-40B4-BE49-F238E27FC236}">
                  <a16:creationId xmlns:a16="http://schemas.microsoft.com/office/drawing/2014/main" id="{AC8D6467-3F8C-8DB3-77B1-C84B2E96419E}"/>
                </a:ext>
              </a:extLst>
            </p:cNvPr>
            <p:cNvSpPr txBox="1"/>
            <p:nvPr/>
          </p:nvSpPr>
          <p:spPr>
            <a:xfrm>
              <a:off x="3259011" y="4211593"/>
              <a:ext cx="8246655" cy="61555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tabLst>
                  <a:tab pos="1598613" algn="l"/>
                </a:tabLst>
              </a:pPr>
              <a:r>
                <a:rPr lang="en-US" sz="1700" b="1" dirty="0">
                  <a:latin typeface="Aptos" panose="020B0004020202020204" pitchFamily="34" charset="0"/>
                  <a:cs typeface="Arial" panose="020B0604020202020204" pitchFamily="34" charset="0"/>
                </a:rPr>
                <a:t>     1° endpoints: 	1) Post-PCI in-stent MSA by OCT </a:t>
              </a:r>
              <a:r>
                <a:rPr lang="en-US" sz="1700" dirty="0">
                  <a:latin typeface="Aptos" panose="020B0004020202020204" pitchFamily="34" charset="0"/>
                  <a:cs typeface="Arial" panose="020B0604020202020204" pitchFamily="34" charset="0"/>
                </a:rPr>
                <a:t>(N=~500 in imaging sub-study)</a:t>
              </a:r>
            </a:p>
            <a:p>
              <a:pPr>
                <a:tabLst>
                  <a:tab pos="1598613" algn="l"/>
                </a:tabLst>
              </a:pPr>
              <a:r>
                <a:rPr lang="en-US" sz="1700" b="1" dirty="0">
                  <a:latin typeface="Aptos" panose="020B0004020202020204" pitchFamily="34" charset="0"/>
                  <a:cs typeface="Arial" panose="020B0604020202020204" pitchFamily="34" charset="0"/>
                </a:rPr>
                <a:t>	2) 1-year TVF (all subjects) </a:t>
              </a:r>
            </a:p>
          </p:txBody>
        </p:sp>
        <p:cxnSp>
          <p:nvCxnSpPr>
            <p:cNvPr id="29" name="Straight Arrow Connector 28">
              <a:extLst>
                <a:ext uri="{FF2B5EF4-FFF2-40B4-BE49-F238E27FC236}">
                  <a16:creationId xmlns:a16="http://schemas.microsoft.com/office/drawing/2014/main" id="{02C1A054-B9FF-D812-E777-3E80F0022D10}"/>
                </a:ext>
              </a:extLst>
            </p:cNvPr>
            <p:cNvCxnSpPr>
              <a:cxnSpLocks/>
            </p:cNvCxnSpPr>
            <p:nvPr/>
          </p:nvCxnSpPr>
          <p:spPr>
            <a:xfrm>
              <a:off x="4896896" y="3880420"/>
              <a:ext cx="0" cy="346041"/>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642F0A0-0E3B-A1CD-78D2-EFD57E80505B}"/>
                </a:ext>
              </a:extLst>
            </p:cNvPr>
            <p:cNvCxnSpPr>
              <a:cxnSpLocks/>
            </p:cNvCxnSpPr>
            <p:nvPr/>
          </p:nvCxnSpPr>
          <p:spPr>
            <a:xfrm>
              <a:off x="9804908" y="3880420"/>
              <a:ext cx="0" cy="346041"/>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95883703"/>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500"/>
                                        <p:tgtEl>
                                          <p:spTgt spid="22"/>
                                        </p:tgtEl>
                                      </p:cBhvr>
                                    </p:animEffect>
                                  </p:childTnLst>
                                </p:cTn>
                              </p:par>
                              <p:par>
                                <p:cTn id="11" presetID="9"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dissolve">
                                      <p:cBhvr>
                                        <p:cTn id="13" dur="500"/>
                                        <p:tgtEl>
                                          <p:spTgt spid="2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dissolve">
                                      <p:cBhvr>
                                        <p:cTn id="24" dur="500"/>
                                        <p:tgtEl>
                                          <p:spTgt spid="2"/>
                                        </p:tgtEl>
                                      </p:cBhvr>
                                    </p:animEffect>
                                  </p:childTnLst>
                                </p:cTn>
                              </p:par>
                            </p:childTnLst>
                          </p:cTn>
                        </p:par>
                        <p:par>
                          <p:cTn id="25" fill="hold">
                            <p:stCondLst>
                              <p:cond delay="500"/>
                            </p:stCondLst>
                            <p:childTnLst>
                              <p:par>
                                <p:cTn id="26" presetID="9" presetClass="entr" presetSubtype="0" fill="hold" nodeType="afterEffect">
                                  <p:stCondLst>
                                    <p:cond delay="100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par>
                                <p:cTn id="29" presetID="9" presetClass="entr" presetSubtype="0" fill="hold" grpId="0" nodeType="withEffect">
                                  <p:stCondLst>
                                    <p:cond delay="100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cTn>
                              </p:par>
                              <p:par>
                                <p:cTn id="32" presetID="9" presetClass="entr" presetSubtype="0" fill="hold" grpId="0" nodeType="with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4D33F-ED87-BCE2-71A4-930164F78AED}"/>
            </a:ext>
          </a:extLst>
        </p:cNvPr>
        <p:cNvGrpSpPr/>
        <p:nvPr/>
      </p:nvGrpSpPr>
      <p:grpSpPr>
        <a:xfrm>
          <a:off x="0" y="0"/>
          <a:ext cx="0" cy="0"/>
          <a:chOff x="0" y="0"/>
          <a:chExt cx="0" cy="0"/>
        </a:xfrm>
      </p:grpSpPr>
      <p:sp>
        <p:nvSpPr>
          <p:cNvPr id="3" name="Content Placeholder 4">
            <a:extLst>
              <a:ext uri="{FF2B5EF4-FFF2-40B4-BE49-F238E27FC236}">
                <a16:creationId xmlns:a16="http://schemas.microsoft.com/office/drawing/2014/main" id="{90918153-C4FB-E20D-2B0E-220CB6D4F8B7}"/>
              </a:ext>
            </a:extLst>
          </p:cNvPr>
          <p:cNvSpPr>
            <a:spLocks noGrp="1"/>
          </p:cNvSpPr>
          <p:nvPr>
            <p:ph idx="1"/>
          </p:nvPr>
        </p:nvSpPr>
        <p:spPr>
          <a:xfrm>
            <a:off x="2125979" y="1026669"/>
            <a:ext cx="9991680" cy="4971106"/>
          </a:xfrm>
        </p:spPr>
        <p:txBody>
          <a:bodyPr>
            <a:normAutofit fontScale="92500"/>
          </a:bodyPr>
          <a:lstStyle/>
          <a:p>
            <a:pPr>
              <a:lnSpc>
                <a:spcPct val="100000"/>
              </a:lnSpc>
              <a:buClr>
                <a:schemeClr val="accent5"/>
              </a:buClr>
            </a:pPr>
            <a:r>
              <a:rPr lang="en-US" sz="2400" b="1" dirty="0">
                <a:effectLst/>
                <a:latin typeface="Aptos" panose="020B0004020202020204" pitchFamily="34" charset="0"/>
              </a:rPr>
              <a:t>Orbital Atherectomy Arm</a:t>
            </a:r>
          </a:p>
          <a:p>
            <a:pPr lvl="1">
              <a:lnSpc>
                <a:spcPct val="100000"/>
              </a:lnSpc>
              <a:buClr>
                <a:schemeClr val="accent5"/>
              </a:buClr>
            </a:pPr>
            <a:r>
              <a:rPr lang="en-US" dirty="0">
                <a:effectLst/>
                <a:latin typeface="Aptos" panose="020B0004020202020204" pitchFamily="34" charset="0"/>
                <a:ea typeface="Times New Roman" panose="02020603050405020304" pitchFamily="18" charset="0"/>
              </a:rPr>
              <a:t>Balloon pre-dilatation prior to orbital atherectomy was allowed if necessary </a:t>
            </a:r>
          </a:p>
          <a:p>
            <a:pPr lvl="1">
              <a:lnSpc>
                <a:spcPct val="100000"/>
              </a:lnSpc>
              <a:buClr>
                <a:schemeClr val="accent5"/>
              </a:buClr>
            </a:pPr>
            <a:r>
              <a:rPr lang="en-US" dirty="0">
                <a:latin typeface="Aptos" panose="020B0004020202020204" pitchFamily="34" charset="0"/>
                <a:ea typeface="Times New Roman" panose="02020603050405020304" pitchFamily="18" charset="0"/>
              </a:rPr>
              <a:t>Mandatory balloon dilation </a:t>
            </a:r>
            <a:r>
              <a:rPr lang="en-US" dirty="0">
                <a:effectLst/>
                <a:latin typeface="Aptos" panose="020B0004020202020204" pitchFamily="34" charset="0"/>
                <a:ea typeface="Times New Roman" panose="02020603050405020304" pitchFamily="18" charset="0"/>
              </a:rPr>
              <a:t>after atherectomy prior to </a:t>
            </a:r>
            <a:r>
              <a:rPr lang="en-US" dirty="0">
                <a:latin typeface="Aptos" panose="020B0004020202020204" pitchFamily="34" charset="0"/>
                <a:ea typeface="Times New Roman" panose="02020603050405020304" pitchFamily="18" charset="0"/>
              </a:rPr>
              <a:t>DES implantation</a:t>
            </a:r>
            <a:endParaRPr lang="en-US" dirty="0">
              <a:effectLst/>
              <a:latin typeface="Aptos" panose="020B0004020202020204" pitchFamily="34" charset="0"/>
              <a:ea typeface="Times New Roman" panose="02020603050405020304" pitchFamily="18" charset="0"/>
            </a:endParaRPr>
          </a:p>
          <a:p>
            <a:pPr lvl="1">
              <a:lnSpc>
                <a:spcPct val="100000"/>
              </a:lnSpc>
              <a:buClr>
                <a:schemeClr val="accent5"/>
              </a:buClr>
            </a:pPr>
            <a:r>
              <a:rPr lang="en-US" dirty="0">
                <a:latin typeface="Aptos" panose="020B0004020202020204" pitchFamily="34" charset="0"/>
                <a:ea typeface="Times New Roman" panose="02020603050405020304" pitchFamily="18" charset="0"/>
              </a:rPr>
              <a:t>Mandatory p</a:t>
            </a:r>
            <a:r>
              <a:rPr lang="en-US" dirty="0">
                <a:effectLst/>
                <a:latin typeface="Aptos" panose="020B0004020202020204" pitchFamily="34" charset="0"/>
                <a:ea typeface="Times New Roman" panose="02020603050405020304" pitchFamily="18" charset="0"/>
              </a:rPr>
              <a:t>ost-dilatation with NC balloon sized 1:1 at ≥18 atm</a:t>
            </a:r>
          </a:p>
          <a:p>
            <a:pPr lvl="1">
              <a:lnSpc>
                <a:spcPct val="100000"/>
              </a:lnSpc>
              <a:buClr>
                <a:schemeClr val="accent5"/>
              </a:buClr>
            </a:pPr>
            <a:endParaRPr lang="en-US" sz="1600" dirty="0">
              <a:latin typeface="Aptos" panose="020B0004020202020204" pitchFamily="34" charset="0"/>
            </a:endParaRPr>
          </a:p>
          <a:p>
            <a:pPr>
              <a:lnSpc>
                <a:spcPct val="100000"/>
              </a:lnSpc>
              <a:buClr>
                <a:schemeClr val="accent5"/>
              </a:buClr>
            </a:pPr>
            <a:r>
              <a:rPr lang="en-US" sz="2400" b="1" dirty="0">
                <a:latin typeface="Aptos" panose="020B0004020202020204" pitchFamily="34" charset="0"/>
              </a:rPr>
              <a:t>Conventional Balloon Angioplasty Arm</a:t>
            </a:r>
          </a:p>
          <a:p>
            <a:pPr lvl="1">
              <a:lnSpc>
                <a:spcPct val="100000"/>
              </a:lnSpc>
              <a:buClr>
                <a:schemeClr val="accent5"/>
              </a:buClr>
            </a:pPr>
            <a:r>
              <a:rPr lang="en-US" dirty="0">
                <a:effectLst/>
                <a:latin typeface="Aptos" panose="020B0004020202020204" pitchFamily="34" charset="0"/>
                <a:ea typeface="Times New Roman" panose="02020603050405020304" pitchFamily="18" charset="0"/>
              </a:rPr>
              <a:t>Conventional balloon catheters (including cutting and scoring balloons but excluding intravascular lithotripsy) were allowed for lesion preparation prior to DES implantation</a:t>
            </a:r>
          </a:p>
          <a:p>
            <a:pPr lvl="1">
              <a:lnSpc>
                <a:spcPct val="100000"/>
              </a:lnSpc>
              <a:buClr>
                <a:schemeClr val="accent5"/>
              </a:buClr>
            </a:pPr>
            <a:endParaRPr lang="en-US" sz="1600" dirty="0">
              <a:latin typeface="Aptos" panose="020B0004020202020204" pitchFamily="34" charset="0"/>
            </a:endParaRPr>
          </a:p>
          <a:p>
            <a:pPr>
              <a:lnSpc>
                <a:spcPct val="100000"/>
              </a:lnSpc>
              <a:buClr>
                <a:schemeClr val="accent5"/>
              </a:buClr>
            </a:pPr>
            <a:r>
              <a:rPr lang="en-US" sz="2400" b="1" dirty="0">
                <a:latin typeface="Aptos" panose="020B0004020202020204" pitchFamily="34" charset="0"/>
              </a:rPr>
              <a:t>Crossovers were strongly discouraged </a:t>
            </a:r>
          </a:p>
          <a:p>
            <a:pPr lvl="1">
              <a:lnSpc>
                <a:spcPct val="100000"/>
              </a:lnSpc>
              <a:buClr>
                <a:schemeClr val="accent5"/>
              </a:buClr>
            </a:pPr>
            <a:r>
              <a:rPr lang="en-US" dirty="0">
                <a:latin typeface="Aptos" panose="020B0004020202020204" pitchFamily="34" charset="0"/>
              </a:rPr>
              <a:t>Pre-specified criteria for acceptable vs. unacceptable crossover were adjudicated by an independent committee</a:t>
            </a:r>
          </a:p>
        </p:txBody>
      </p:sp>
      <p:sp>
        <p:nvSpPr>
          <p:cNvPr id="6" name="Title 1">
            <a:extLst>
              <a:ext uri="{FF2B5EF4-FFF2-40B4-BE49-F238E27FC236}">
                <a16:creationId xmlns:a16="http://schemas.microsoft.com/office/drawing/2014/main" id="{38514F42-2456-19F2-6A0F-A1F440E184DA}"/>
              </a:ext>
            </a:extLst>
          </p:cNvPr>
          <p:cNvSpPr txBox="1">
            <a:spLocks/>
          </p:cNvSpPr>
          <p:nvPr/>
        </p:nvSpPr>
        <p:spPr>
          <a:xfrm>
            <a:off x="838200" y="215005"/>
            <a:ext cx="10515600" cy="7923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ctr"/>
            <a:r>
              <a:rPr lang="en-US" sz="3600" b="1" dirty="0">
                <a:latin typeface="Aptos" panose="020B0004020202020204" pitchFamily="34" charset="0"/>
              </a:rPr>
              <a:t>Study Interventions</a:t>
            </a:r>
          </a:p>
        </p:txBody>
      </p:sp>
      <p:sp>
        <p:nvSpPr>
          <p:cNvPr id="5" name="object 9">
            <a:extLst>
              <a:ext uri="{FF2B5EF4-FFF2-40B4-BE49-F238E27FC236}">
                <a16:creationId xmlns:a16="http://schemas.microsoft.com/office/drawing/2014/main" id="{34688573-440E-6922-112C-57FDDA5FCD7A}"/>
              </a:ext>
            </a:extLst>
          </p:cNvPr>
          <p:cNvSpPr/>
          <p:nvPr/>
        </p:nvSpPr>
        <p:spPr>
          <a:xfrm>
            <a:off x="-178475" y="1443758"/>
            <a:ext cx="2712078" cy="961700"/>
          </a:xfrm>
          <a:prstGeom prst="rect">
            <a:avLst/>
          </a:prstGeom>
          <a:blipFill>
            <a:blip r:embed="rId2"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7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172" name="Picture 4" descr=" NC Trek NEO">
            <a:extLst>
              <a:ext uri="{FF2B5EF4-FFF2-40B4-BE49-F238E27FC236}">
                <a16:creationId xmlns:a16="http://schemas.microsoft.com/office/drawing/2014/main" id="{F7CA00C7-BF3C-32A4-7639-3D7583898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4" y="3340772"/>
            <a:ext cx="2499103" cy="15969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7AC9F64-068F-B5E4-C447-A3FC84AD08C1}"/>
              </a:ext>
            </a:extLst>
          </p:cNvPr>
          <p:cNvSpPr txBox="1"/>
          <p:nvPr/>
        </p:nvSpPr>
        <p:spPr>
          <a:xfrm>
            <a:off x="3627967" y="6565743"/>
            <a:ext cx="4936066" cy="246221"/>
          </a:xfrm>
          <a:prstGeom prst="rect">
            <a:avLst/>
          </a:prstGeom>
          <a:noFill/>
        </p:spPr>
        <p:txBody>
          <a:bodyPr wrap="square" rtlCol="0">
            <a:spAutoFit/>
          </a:bodyPr>
          <a:lstStyle/>
          <a:p>
            <a:pPr algn="ctr"/>
            <a:r>
              <a:rPr lang="en-US" sz="1000" dirty="0">
                <a:solidFill>
                  <a:schemeClr val="bg1"/>
                </a:solidFill>
                <a:latin typeface="Aptos" panose="020B0004020202020204" pitchFamily="34" charset="0"/>
                <a:cs typeface="Arial" panose="020B0604020202020204" pitchFamily="34" charset="0"/>
              </a:rPr>
              <a:t>Genereux P, et al. </a:t>
            </a:r>
            <a:r>
              <a:rPr lang="en-US" sz="1000" i="1" dirty="0">
                <a:solidFill>
                  <a:schemeClr val="bg1"/>
                </a:solidFill>
                <a:latin typeface="Aptos" panose="020B0004020202020204" pitchFamily="34" charset="0"/>
                <a:cs typeface="Arial" panose="020B0604020202020204" pitchFamily="34" charset="0"/>
              </a:rPr>
              <a:t>Am Heart J. </a:t>
            </a:r>
            <a:r>
              <a:rPr lang="en-US" sz="1000" dirty="0">
                <a:solidFill>
                  <a:schemeClr val="bg1"/>
                </a:solidFill>
                <a:latin typeface="Aptos" panose="020B0004020202020204" pitchFamily="34" charset="0"/>
                <a:cs typeface="Arial" panose="020B0604020202020204" pitchFamily="34" charset="0"/>
              </a:rPr>
              <a:t>2022:249:1-11.  </a:t>
            </a:r>
          </a:p>
        </p:txBody>
      </p:sp>
    </p:spTree>
    <p:extLst>
      <p:ext uri="{BB962C8B-B14F-4D97-AF65-F5344CB8AC3E}">
        <p14:creationId xmlns:p14="http://schemas.microsoft.com/office/powerpoint/2010/main" val="3614230936"/>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7172"/>
                                        </p:tgtEl>
                                        <p:attrNameLst>
                                          <p:attrName>style.visibility</p:attrName>
                                        </p:attrNameLst>
                                      </p:cBhvr>
                                      <p:to>
                                        <p:strVal val="visible"/>
                                      </p:to>
                                    </p:set>
                                    <p:animEffect transition="in" filter="dissolve">
                                      <p:cBhvr>
                                        <p:cTn id="30" dur="500"/>
                                        <p:tgtEl>
                                          <p:spTgt spid="7172"/>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dissolve">
                                      <p:cBhvr>
                                        <p:cTn id="35" dur="500"/>
                                        <p:tgtEl>
                                          <p:spTgt spid="3">
                                            <p:txEl>
                                              <p:pRg st="8" end="8"/>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dissolv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A9733-B3AB-B1FC-8CA5-66E07CB729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20E875-F3CE-A5A2-192E-175D8BAECC73}"/>
              </a:ext>
            </a:extLst>
          </p:cNvPr>
          <p:cNvSpPr>
            <a:spLocks noGrp="1"/>
          </p:cNvSpPr>
          <p:nvPr>
            <p:ph type="title"/>
          </p:nvPr>
        </p:nvSpPr>
        <p:spPr>
          <a:xfrm>
            <a:off x="838200" y="14397"/>
            <a:ext cx="10515600" cy="1325563"/>
          </a:xfrm>
        </p:spPr>
        <p:txBody>
          <a:bodyPr>
            <a:normAutofit/>
          </a:bodyPr>
          <a:lstStyle/>
          <a:p>
            <a:pPr algn="ctr"/>
            <a:r>
              <a:rPr lang="en-US" sz="3600" b="1" dirty="0">
                <a:latin typeface="Aptos" panose="020B0004020202020204" pitchFamily="34" charset="0"/>
              </a:rPr>
              <a:t>Study Endpoints and Sample Size Calculations</a:t>
            </a:r>
          </a:p>
        </p:txBody>
      </p:sp>
      <p:sp>
        <p:nvSpPr>
          <p:cNvPr id="3" name="Content Placeholder 4">
            <a:extLst>
              <a:ext uri="{FF2B5EF4-FFF2-40B4-BE49-F238E27FC236}">
                <a16:creationId xmlns:a16="http://schemas.microsoft.com/office/drawing/2014/main" id="{C82F0BB5-F5F0-267D-608E-663645A89FE8}"/>
              </a:ext>
            </a:extLst>
          </p:cNvPr>
          <p:cNvSpPr>
            <a:spLocks noGrp="1"/>
          </p:cNvSpPr>
          <p:nvPr>
            <p:ph idx="1"/>
          </p:nvPr>
        </p:nvSpPr>
        <p:spPr>
          <a:xfrm>
            <a:off x="483818" y="1287007"/>
            <a:ext cx="11224364" cy="4351338"/>
          </a:xfrm>
        </p:spPr>
        <p:txBody>
          <a:bodyPr>
            <a:normAutofit fontScale="92500" lnSpcReduction="10000"/>
          </a:bodyPr>
          <a:lstStyle/>
          <a:p>
            <a:pPr marL="0" indent="0" algn="ctr">
              <a:lnSpc>
                <a:spcPct val="100000"/>
              </a:lnSpc>
              <a:buNone/>
            </a:pPr>
            <a:r>
              <a:rPr lang="en-US" b="1" dirty="0">
                <a:effectLst/>
                <a:latin typeface="Aptos" panose="020B0004020202020204" pitchFamily="34" charset="0"/>
              </a:rPr>
              <a:t>Primary Imaging Endpoint</a:t>
            </a:r>
            <a:r>
              <a:rPr lang="en-US" dirty="0">
                <a:effectLst/>
                <a:latin typeface="Aptos" panose="020B0004020202020204" pitchFamily="34" charset="0"/>
              </a:rPr>
              <a:t>:</a:t>
            </a:r>
          </a:p>
          <a:p>
            <a:pPr marL="0" indent="0" algn="ctr">
              <a:lnSpc>
                <a:spcPct val="100000"/>
              </a:lnSpc>
              <a:buNone/>
            </a:pPr>
            <a:r>
              <a:rPr lang="en-US" b="1" dirty="0">
                <a:latin typeface="Aptos" panose="020B0004020202020204" pitchFamily="34" charset="0"/>
              </a:rPr>
              <a:t>Post-PCI </a:t>
            </a:r>
            <a:r>
              <a:rPr lang="en-US" b="1" dirty="0">
                <a:effectLst/>
                <a:latin typeface="Aptos" panose="020B0004020202020204" pitchFamily="34" charset="0"/>
              </a:rPr>
              <a:t>Minimal Stent Area (MSA) at site of maximum calcification</a:t>
            </a:r>
          </a:p>
          <a:p>
            <a:pPr marL="0" indent="0" algn="ctr">
              <a:lnSpc>
                <a:spcPct val="100000"/>
              </a:lnSpc>
              <a:buNone/>
            </a:pPr>
            <a:r>
              <a:rPr lang="en-US" sz="2400" b="1" dirty="0">
                <a:solidFill>
                  <a:schemeClr val="accent5"/>
                </a:solidFill>
                <a:latin typeface="Aptos" panose="020B0004020202020204" pitchFamily="34" charset="0"/>
              </a:rPr>
              <a:t>Assumed 5.5 mm</a:t>
            </a:r>
            <a:r>
              <a:rPr lang="en-US" sz="2400" b="1" baseline="30000" dirty="0">
                <a:solidFill>
                  <a:schemeClr val="accent5"/>
                </a:solidFill>
                <a:latin typeface="Aptos" panose="020B0004020202020204" pitchFamily="34" charset="0"/>
              </a:rPr>
              <a:t>2</a:t>
            </a:r>
            <a:r>
              <a:rPr lang="en-US" sz="2400" b="1" dirty="0">
                <a:solidFill>
                  <a:schemeClr val="accent5"/>
                </a:solidFill>
                <a:latin typeface="Aptos" panose="020B0004020202020204" pitchFamily="34" charset="0"/>
              </a:rPr>
              <a:t> in OAS vs. 4.5 mm</a:t>
            </a:r>
            <a:r>
              <a:rPr lang="en-US" sz="2400" b="1" baseline="30000" dirty="0">
                <a:solidFill>
                  <a:schemeClr val="accent5"/>
                </a:solidFill>
                <a:latin typeface="Aptos" panose="020B0004020202020204" pitchFamily="34" charset="0"/>
              </a:rPr>
              <a:t>2</a:t>
            </a:r>
            <a:r>
              <a:rPr lang="en-US" sz="2400" b="1" dirty="0">
                <a:solidFill>
                  <a:schemeClr val="accent5"/>
                </a:solidFill>
                <a:latin typeface="Aptos" panose="020B0004020202020204" pitchFamily="34" charset="0"/>
              </a:rPr>
              <a:t> in balloon w/SD 2.5 mm</a:t>
            </a:r>
            <a:r>
              <a:rPr lang="en-US" sz="2400" b="1" baseline="30000" dirty="0">
                <a:solidFill>
                  <a:schemeClr val="accent5"/>
                </a:solidFill>
                <a:latin typeface="Aptos" panose="020B0004020202020204" pitchFamily="34" charset="0"/>
              </a:rPr>
              <a:t>2</a:t>
            </a:r>
          </a:p>
          <a:p>
            <a:pPr marL="0" indent="0" algn="ctr">
              <a:lnSpc>
                <a:spcPct val="100000"/>
              </a:lnSpc>
              <a:buNone/>
            </a:pPr>
            <a:r>
              <a:rPr lang="en-US" sz="2400" i="1" dirty="0">
                <a:solidFill>
                  <a:schemeClr val="accent5"/>
                </a:solidFill>
                <a:latin typeface="Aptos" panose="020B0004020202020204" pitchFamily="34" charset="0"/>
              </a:rPr>
              <a:t>Sample size of 414 provides 90% power at alpha 0.01 assuming 10% not evaluable</a:t>
            </a:r>
            <a:endParaRPr lang="en-US" sz="2400" i="1" dirty="0">
              <a:solidFill>
                <a:schemeClr val="accent5"/>
              </a:solidFill>
              <a:effectLst/>
              <a:latin typeface="Aptos" panose="020B0004020202020204" pitchFamily="34" charset="0"/>
            </a:endParaRPr>
          </a:p>
          <a:p>
            <a:pPr marL="0" indent="0" algn="ctr">
              <a:lnSpc>
                <a:spcPct val="100000"/>
              </a:lnSpc>
              <a:buNone/>
            </a:pPr>
            <a:endParaRPr lang="en-US" dirty="0">
              <a:latin typeface="Aptos" panose="020B0004020202020204" pitchFamily="34" charset="0"/>
            </a:endParaRPr>
          </a:p>
          <a:p>
            <a:pPr marL="0" indent="0" algn="ctr">
              <a:lnSpc>
                <a:spcPct val="100000"/>
              </a:lnSpc>
              <a:buNone/>
            </a:pPr>
            <a:r>
              <a:rPr lang="en-US" b="1" dirty="0">
                <a:latin typeface="Aptos" panose="020B0004020202020204" pitchFamily="34" charset="0"/>
              </a:rPr>
              <a:t>Primary Clinical Endpoint:</a:t>
            </a:r>
          </a:p>
          <a:p>
            <a:pPr marL="0" indent="0" algn="ctr">
              <a:lnSpc>
                <a:spcPct val="100000"/>
              </a:lnSpc>
              <a:buNone/>
            </a:pPr>
            <a:r>
              <a:rPr lang="en-US" b="1" dirty="0">
                <a:latin typeface="Aptos" panose="020B0004020202020204" pitchFamily="34" charset="0"/>
              </a:rPr>
              <a:t>TVF during 1-year clinical follow-up</a:t>
            </a:r>
          </a:p>
          <a:p>
            <a:pPr marL="0" indent="0" algn="ctr">
              <a:lnSpc>
                <a:spcPct val="100000"/>
              </a:lnSpc>
              <a:buNone/>
            </a:pPr>
            <a:r>
              <a:rPr lang="en-US" sz="2400" b="1" dirty="0">
                <a:solidFill>
                  <a:schemeClr val="accent5"/>
                </a:solidFill>
                <a:latin typeface="Aptos" panose="020B0004020202020204" pitchFamily="34" charset="0"/>
              </a:rPr>
              <a:t>Assumed 9% in OAS vs. 14% in balloon</a:t>
            </a:r>
            <a:endParaRPr lang="en-US" sz="2400" b="1" baseline="30000" dirty="0">
              <a:solidFill>
                <a:schemeClr val="accent5"/>
              </a:solidFill>
              <a:latin typeface="Aptos" panose="020B0004020202020204" pitchFamily="34" charset="0"/>
            </a:endParaRPr>
          </a:p>
          <a:p>
            <a:pPr marL="0" indent="0" algn="ctr">
              <a:lnSpc>
                <a:spcPct val="100000"/>
              </a:lnSpc>
              <a:buNone/>
            </a:pPr>
            <a:r>
              <a:rPr lang="en-US" sz="2400" i="1" dirty="0">
                <a:solidFill>
                  <a:schemeClr val="accent5"/>
                </a:solidFill>
                <a:latin typeface="Aptos" panose="020B0004020202020204" pitchFamily="34" charset="0"/>
              </a:rPr>
              <a:t>Sample size of 1989 provides 90% power at alpha 0.04 assuming 10% attrition</a:t>
            </a:r>
            <a:endParaRPr lang="en-US" sz="2400" i="1" dirty="0">
              <a:solidFill>
                <a:schemeClr val="accent5"/>
              </a:solidFill>
              <a:effectLst/>
              <a:latin typeface="Aptos" panose="020B0004020202020204" pitchFamily="34" charset="0"/>
            </a:endParaRPr>
          </a:p>
          <a:p>
            <a:pPr marL="0" indent="0" algn="ctr">
              <a:lnSpc>
                <a:spcPct val="100000"/>
              </a:lnSpc>
              <a:buNone/>
            </a:pPr>
            <a:endParaRPr lang="en-US" sz="2400" dirty="0">
              <a:latin typeface="Aptos" panose="020B0004020202020204" pitchFamily="34" charset="0"/>
            </a:endParaRPr>
          </a:p>
          <a:p>
            <a:pPr marL="0" indent="0" algn="ctr">
              <a:lnSpc>
                <a:spcPct val="100000"/>
              </a:lnSpc>
              <a:buNone/>
            </a:pPr>
            <a:endParaRPr lang="en-US" sz="2400" dirty="0">
              <a:latin typeface="Aptos" panose="020B0004020202020204" pitchFamily="34" charset="0"/>
            </a:endParaRPr>
          </a:p>
        </p:txBody>
      </p:sp>
      <p:sp>
        <p:nvSpPr>
          <p:cNvPr id="4" name="TextBox 3">
            <a:extLst>
              <a:ext uri="{FF2B5EF4-FFF2-40B4-BE49-F238E27FC236}">
                <a16:creationId xmlns:a16="http://schemas.microsoft.com/office/drawing/2014/main" id="{625B3489-8A76-F477-1287-1D0501D6C716}"/>
              </a:ext>
            </a:extLst>
          </p:cNvPr>
          <p:cNvSpPr txBox="1"/>
          <p:nvPr/>
        </p:nvSpPr>
        <p:spPr>
          <a:xfrm>
            <a:off x="3627967" y="6565743"/>
            <a:ext cx="4936066" cy="246221"/>
          </a:xfrm>
          <a:prstGeom prst="rect">
            <a:avLst/>
          </a:prstGeom>
          <a:noFill/>
        </p:spPr>
        <p:txBody>
          <a:bodyPr wrap="square" rtlCol="0">
            <a:spAutoFit/>
          </a:bodyPr>
          <a:lstStyle/>
          <a:p>
            <a:pPr algn="ctr"/>
            <a:r>
              <a:rPr lang="en-US" sz="1000" dirty="0">
                <a:solidFill>
                  <a:schemeClr val="bg1"/>
                </a:solidFill>
                <a:latin typeface="Aptos" panose="020B0004020202020204" pitchFamily="34" charset="0"/>
                <a:cs typeface="Arial" panose="020B0604020202020204" pitchFamily="34" charset="0"/>
              </a:rPr>
              <a:t>Genereux P, et al. </a:t>
            </a:r>
            <a:r>
              <a:rPr lang="en-US" sz="1000" i="1" dirty="0">
                <a:solidFill>
                  <a:schemeClr val="bg1"/>
                </a:solidFill>
                <a:latin typeface="Aptos" panose="020B0004020202020204" pitchFamily="34" charset="0"/>
                <a:cs typeface="Arial" panose="020B0604020202020204" pitchFamily="34" charset="0"/>
              </a:rPr>
              <a:t>Am Heart J. </a:t>
            </a:r>
            <a:r>
              <a:rPr lang="en-US" sz="1000" dirty="0">
                <a:solidFill>
                  <a:schemeClr val="bg1"/>
                </a:solidFill>
                <a:latin typeface="Aptos" panose="020B0004020202020204" pitchFamily="34" charset="0"/>
                <a:cs typeface="Arial" panose="020B0604020202020204" pitchFamily="34" charset="0"/>
              </a:rPr>
              <a:t>2022:249:1-11.  </a:t>
            </a:r>
          </a:p>
        </p:txBody>
      </p:sp>
    </p:spTree>
    <p:extLst>
      <p:ext uri="{BB962C8B-B14F-4D97-AF65-F5344CB8AC3E}">
        <p14:creationId xmlns:p14="http://schemas.microsoft.com/office/powerpoint/2010/main" val="2466216937"/>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ssolve">
                                      <p:cBhvr>
                                        <p:cTn id="10" dur="500"/>
                                        <p:tgtEl>
                                          <p:spTgt spid="3">
                                            <p:txEl>
                                              <p:pRg st="6" end="6"/>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dissolve">
                                      <p:cBhvr>
                                        <p:cTn id="13" dur="500"/>
                                        <p:tgtEl>
                                          <p:spTgt spid="3">
                                            <p:txEl>
                                              <p:pRg st="7" end="7"/>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dissolve">
                                      <p:cBhvr>
                                        <p:cTn id="1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B5147-2032-3A66-3DF9-52258AE43F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923D86-09E3-8C6E-421F-566E3299C6B4}"/>
              </a:ext>
            </a:extLst>
          </p:cNvPr>
          <p:cNvSpPr>
            <a:spLocks noGrp="1"/>
          </p:cNvSpPr>
          <p:nvPr>
            <p:ph type="title"/>
          </p:nvPr>
        </p:nvSpPr>
        <p:spPr>
          <a:xfrm>
            <a:off x="838200" y="-206536"/>
            <a:ext cx="10515600" cy="1325563"/>
          </a:xfrm>
        </p:spPr>
        <p:txBody>
          <a:bodyPr>
            <a:normAutofit/>
          </a:bodyPr>
          <a:lstStyle/>
          <a:p>
            <a:pPr algn="ctr"/>
            <a:r>
              <a:rPr lang="en-US" sz="3600" b="1" dirty="0">
                <a:solidFill>
                  <a:srgbClr val="002E4B"/>
                </a:solidFill>
                <a:latin typeface="Aptos" panose="020B0004020202020204" pitchFamily="34" charset="0"/>
              </a:rPr>
              <a:t>Top 15 Enrollers</a:t>
            </a:r>
          </a:p>
        </p:txBody>
      </p:sp>
      <p:graphicFrame>
        <p:nvGraphicFramePr>
          <p:cNvPr id="3" name="Table 2">
            <a:extLst>
              <a:ext uri="{FF2B5EF4-FFF2-40B4-BE49-F238E27FC236}">
                <a16:creationId xmlns:a16="http://schemas.microsoft.com/office/drawing/2014/main" id="{48627F54-9C72-E95C-EC23-B5F860D83499}"/>
              </a:ext>
            </a:extLst>
          </p:cNvPr>
          <p:cNvGraphicFramePr>
            <a:graphicFrameLocks noGrp="1"/>
          </p:cNvGraphicFramePr>
          <p:nvPr/>
        </p:nvGraphicFramePr>
        <p:xfrm>
          <a:off x="1036128" y="748555"/>
          <a:ext cx="10119744" cy="5318704"/>
        </p:xfrm>
        <a:graphic>
          <a:graphicData uri="http://schemas.openxmlformats.org/drawingml/2006/table">
            <a:tbl>
              <a:tblPr firstRow="1" bandRow="1">
                <a:tableStyleId>{9DCAF9ED-07DC-4A11-8D7F-57B35C25682E}</a:tableStyleId>
              </a:tblPr>
              <a:tblGrid>
                <a:gridCol w="2180033">
                  <a:extLst>
                    <a:ext uri="{9D8B030D-6E8A-4147-A177-3AD203B41FA5}">
                      <a16:colId xmlns:a16="http://schemas.microsoft.com/office/drawing/2014/main" val="2626855519"/>
                    </a:ext>
                  </a:extLst>
                </a:gridCol>
                <a:gridCol w="4849801">
                  <a:extLst>
                    <a:ext uri="{9D8B030D-6E8A-4147-A177-3AD203B41FA5}">
                      <a16:colId xmlns:a16="http://schemas.microsoft.com/office/drawing/2014/main" val="1297614240"/>
                    </a:ext>
                  </a:extLst>
                </a:gridCol>
                <a:gridCol w="1544955">
                  <a:extLst>
                    <a:ext uri="{9D8B030D-6E8A-4147-A177-3AD203B41FA5}">
                      <a16:colId xmlns:a16="http://schemas.microsoft.com/office/drawing/2014/main" val="4229456894"/>
                    </a:ext>
                  </a:extLst>
                </a:gridCol>
                <a:gridCol w="1544955">
                  <a:extLst>
                    <a:ext uri="{9D8B030D-6E8A-4147-A177-3AD203B41FA5}">
                      <a16:colId xmlns:a16="http://schemas.microsoft.com/office/drawing/2014/main" val="3816365990"/>
                    </a:ext>
                  </a:extLst>
                </a:gridCol>
              </a:tblGrid>
              <a:tr h="441904">
                <a:tc rowSpan="2">
                  <a:txBody>
                    <a:bodyPr/>
                    <a:lstStyle/>
                    <a:p>
                      <a:pPr algn="ctr"/>
                      <a:r>
                        <a:rPr lang="en-US" sz="1400" dirty="0">
                          <a:solidFill>
                            <a:schemeClr val="bg1"/>
                          </a:solidFill>
                          <a:latin typeface="Aptos" panose="020B0004020202020204" pitchFamily="34" charset="0"/>
                          <a:cs typeface="Arial" panose="020B0604020202020204" pitchFamily="34" charset="0"/>
                        </a:rPr>
                        <a:t>Principal Investigator</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rowSpan="2">
                  <a:txBody>
                    <a:bodyPr/>
                    <a:lstStyle/>
                    <a:p>
                      <a:pPr algn="ctr"/>
                      <a:r>
                        <a:rPr lang="en-US" sz="1400" dirty="0">
                          <a:solidFill>
                            <a:schemeClr val="bg1"/>
                          </a:solidFill>
                          <a:latin typeface="Aptos" panose="020B0004020202020204" pitchFamily="34" charset="0"/>
                          <a:cs typeface="Arial" panose="020B0604020202020204" pitchFamily="34" charset="0"/>
                        </a:rPr>
                        <a:t>Affiliation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gridSpan="2">
                  <a:txBody>
                    <a:bodyPr/>
                    <a:lstStyle/>
                    <a:p>
                      <a:pPr algn="ctr"/>
                      <a:r>
                        <a:rPr lang="en-US" sz="1400" dirty="0">
                          <a:solidFill>
                            <a:schemeClr val="bg1"/>
                          </a:solidFill>
                          <a:latin typeface="Aptos" panose="020B0004020202020204" pitchFamily="34" charset="0"/>
                          <a:cs typeface="Arial" panose="020B0604020202020204" pitchFamily="34" charset="0"/>
                        </a:rPr>
                        <a:t>Number of Patients Randomized</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a16="http://schemas.microsoft.com/office/drawing/2014/main" val="621756937"/>
                  </a:ext>
                </a:extLst>
              </a:tr>
              <a:tr h="283365">
                <a:tc vMerge="1">
                  <a:txBody>
                    <a:bodyPr/>
                    <a:lstStyle/>
                    <a:p>
                      <a:endParaRPr lang="en-US"/>
                    </a:p>
                  </a:txBody>
                  <a:tcPr/>
                </a:tc>
                <a:tc vMerge="1">
                  <a:txBody>
                    <a:bodyPr/>
                    <a:lstStyle/>
                    <a:p>
                      <a:endParaRPr lang="en-US"/>
                    </a:p>
                  </a:txBody>
                  <a:tcPr/>
                </a:tc>
                <a:tc>
                  <a:txBody>
                    <a:bodyPr/>
                    <a:lstStyle/>
                    <a:p>
                      <a:pPr algn="ctr"/>
                      <a:r>
                        <a:rPr lang="en-US" sz="1400" b="1" dirty="0">
                          <a:solidFill>
                            <a:schemeClr val="bg1"/>
                          </a:solidFill>
                          <a:latin typeface="Aptos" panose="020B0004020202020204" pitchFamily="34" charset="0"/>
                          <a:cs typeface="Arial" panose="020B0604020202020204" pitchFamily="34" charset="0"/>
                        </a:rPr>
                        <a:t>Total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r>
                        <a:rPr lang="en-US" sz="1400" b="1" dirty="0">
                          <a:solidFill>
                            <a:schemeClr val="bg1"/>
                          </a:solidFill>
                          <a:latin typeface="Aptos" panose="020B0004020202020204" pitchFamily="34" charset="0"/>
                          <a:cs typeface="Arial" panose="020B0604020202020204" pitchFamily="34" charset="0"/>
                        </a:rPr>
                        <a:t>In OCT Cohort</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204165330"/>
                  </a:ext>
                </a:extLst>
              </a:tr>
              <a:tr h="283365">
                <a:tc>
                  <a:txBody>
                    <a:bodyPr/>
                    <a:lstStyle/>
                    <a:p>
                      <a:r>
                        <a:rPr lang="en-US" sz="1400" b="1" dirty="0">
                          <a:solidFill>
                            <a:schemeClr val="tx1"/>
                          </a:solidFill>
                          <a:latin typeface="Aptos" panose="020B0004020202020204" pitchFamily="34" charset="0"/>
                          <a:cs typeface="Arial" panose="020B0604020202020204" pitchFamily="34" charset="0"/>
                        </a:rPr>
                        <a:t>Bruce Lewis</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400" dirty="0">
                          <a:solidFill>
                            <a:schemeClr val="tx1"/>
                          </a:solidFill>
                          <a:latin typeface="Aptos" panose="020B0004020202020204" pitchFamily="34" charset="0"/>
                          <a:cs typeface="Arial" panose="020B0604020202020204" pitchFamily="34" charset="0"/>
                        </a:rPr>
                        <a:t>Loyola University Medical Center, Chicago, IL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400" b="1" dirty="0">
                          <a:solidFill>
                            <a:schemeClr val="tx1"/>
                          </a:solidFill>
                          <a:latin typeface="Aptos" panose="020B0004020202020204" pitchFamily="34" charset="0"/>
                          <a:cs typeface="Arial" panose="020B0604020202020204" pitchFamily="34" charset="0"/>
                        </a:rPr>
                        <a:t>119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400" b="1" dirty="0">
                          <a:solidFill>
                            <a:schemeClr val="tx1"/>
                          </a:solidFill>
                          <a:latin typeface="Aptos" panose="020B0004020202020204" pitchFamily="34" charset="0"/>
                          <a:cs typeface="Arial" panose="020B0604020202020204"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61162583"/>
                  </a:ext>
                </a:extLst>
              </a:tr>
              <a:tr h="283365">
                <a:tc>
                  <a:txBody>
                    <a:bodyPr/>
                    <a:lstStyle/>
                    <a:p>
                      <a:r>
                        <a:rPr lang="en-US" sz="1400" b="1" dirty="0">
                          <a:solidFill>
                            <a:schemeClr val="tx1"/>
                          </a:solidFill>
                          <a:latin typeface="Aptos" panose="020B0004020202020204" pitchFamily="34" charset="0"/>
                          <a:cs typeface="Arial" panose="020B0604020202020204" pitchFamily="34" charset="0"/>
                        </a:rPr>
                        <a:t>Richard Shlofmitz</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400" dirty="0">
                          <a:solidFill>
                            <a:schemeClr val="tx1"/>
                          </a:solidFill>
                          <a:latin typeface="Aptos" panose="020B0004020202020204" pitchFamily="34" charset="0"/>
                          <a:cs typeface="Arial" panose="020B0604020202020204" pitchFamily="34" charset="0"/>
                        </a:rPr>
                        <a:t>St. Francis Hospital, Roslyn, NY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400" b="1" dirty="0">
                          <a:solidFill>
                            <a:schemeClr val="tx1"/>
                          </a:solidFill>
                          <a:latin typeface="Aptos" panose="020B0004020202020204" pitchFamily="34" charset="0"/>
                          <a:cs typeface="Arial" panose="020B0604020202020204" pitchFamily="34" charset="0"/>
                        </a:rPr>
                        <a:t>109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400" b="1" dirty="0">
                          <a:solidFill>
                            <a:schemeClr val="tx1"/>
                          </a:solidFill>
                          <a:latin typeface="Aptos" panose="020B0004020202020204" pitchFamily="34" charset="0"/>
                          <a:cs typeface="Arial" panose="020B0604020202020204" pitchFamily="34" charset="0"/>
                        </a:rPr>
                        <a:t>90</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97623072"/>
                  </a:ext>
                </a:extLst>
              </a:tr>
              <a:tr h="283365">
                <a:tc>
                  <a:txBody>
                    <a:bodyPr/>
                    <a:lstStyle/>
                    <a:p>
                      <a:r>
                        <a:rPr lang="en-US" sz="1400" b="1" dirty="0">
                          <a:solidFill>
                            <a:schemeClr val="tx1"/>
                          </a:solidFill>
                          <a:latin typeface="Aptos" panose="020B0004020202020204" pitchFamily="34" charset="0"/>
                          <a:cs typeface="Arial" panose="020B0604020202020204" pitchFamily="34" charset="0"/>
                        </a:rPr>
                        <a:t>Suhail Dohad</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400" dirty="0">
                          <a:solidFill>
                            <a:schemeClr val="tx1"/>
                          </a:solidFill>
                          <a:latin typeface="Aptos" panose="020B0004020202020204" pitchFamily="34" charset="0"/>
                          <a:cs typeface="Arial" panose="020B0604020202020204" pitchFamily="34" charset="0"/>
                        </a:rPr>
                        <a:t>Cedars-Sinai Heart Institute, Los Angeles, CA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400" b="1" dirty="0">
                          <a:solidFill>
                            <a:schemeClr val="tx1"/>
                          </a:solidFill>
                          <a:latin typeface="Aptos" panose="020B0004020202020204" pitchFamily="34" charset="0"/>
                          <a:cs typeface="Arial" panose="020B0604020202020204" pitchFamily="34" charset="0"/>
                        </a:rPr>
                        <a:t>90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400" b="1" dirty="0">
                          <a:solidFill>
                            <a:schemeClr val="tx1"/>
                          </a:solidFill>
                          <a:latin typeface="Aptos" panose="020B0004020202020204" pitchFamily="34" charset="0"/>
                          <a:cs typeface="Arial" panose="020B0604020202020204" pitchFamily="34" charset="0"/>
                        </a:rPr>
                        <a:t>66</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74527922"/>
                  </a:ext>
                </a:extLst>
              </a:tr>
              <a:tr h="283365">
                <a:tc>
                  <a:txBody>
                    <a:bodyPr/>
                    <a:lstStyle/>
                    <a:p>
                      <a:r>
                        <a:rPr lang="en-US" sz="1400" b="1" dirty="0">
                          <a:solidFill>
                            <a:schemeClr val="tx1"/>
                          </a:solidFill>
                          <a:latin typeface="Aptos" panose="020B0004020202020204" pitchFamily="34" charset="0"/>
                          <a:cs typeface="Arial" panose="020B0604020202020204" pitchFamily="34" charset="0"/>
                        </a:rPr>
                        <a:t>Jithendra Choudary</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400" dirty="0">
                          <a:solidFill>
                            <a:schemeClr val="tx1"/>
                          </a:solidFill>
                          <a:latin typeface="Aptos" panose="020B0004020202020204" pitchFamily="34" charset="0"/>
                          <a:cs typeface="Arial" panose="020B0604020202020204" pitchFamily="34" charset="0"/>
                        </a:rPr>
                        <a:t>Reid Health, Richmond, IN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400" b="1" dirty="0">
                          <a:solidFill>
                            <a:schemeClr val="tx1"/>
                          </a:solidFill>
                          <a:latin typeface="Aptos" panose="020B0004020202020204" pitchFamily="34" charset="0"/>
                          <a:cs typeface="Arial" panose="020B0604020202020204" pitchFamily="34" charset="0"/>
                        </a:rPr>
                        <a:t>77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400" b="1" dirty="0">
                          <a:solidFill>
                            <a:schemeClr val="tx1"/>
                          </a:solidFill>
                          <a:latin typeface="Aptos" panose="020B0004020202020204" pitchFamily="34" charset="0"/>
                          <a:cs typeface="Arial" panose="020B0604020202020204"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21960244"/>
                  </a:ext>
                </a:extLst>
              </a:tr>
              <a:tr h="283365">
                <a:tc>
                  <a:txBody>
                    <a:bodyPr/>
                    <a:lstStyle/>
                    <a:p>
                      <a:r>
                        <a:rPr lang="en-US" sz="1400" b="1" dirty="0">
                          <a:solidFill>
                            <a:schemeClr val="tx1"/>
                          </a:solidFill>
                          <a:latin typeface="Aptos" panose="020B0004020202020204" pitchFamily="34" charset="0"/>
                          <a:cs typeface="Arial" panose="020B0604020202020204" pitchFamily="34" charset="0"/>
                        </a:rPr>
                        <a:t>Thom Dahle</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400" dirty="0">
                          <a:solidFill>
                            <a:schemeClr val="tx1"/>
                          </a:solidFill>
                          <a:latin typeface="Aptos" panose="020B0004020202020204" pitchFamily="34" charset="0"/>
                          <a:cs typeface="Arial" panose="020B0604020202020204" pitchFamily="34" charset="0"/>
                        </a:rPr>
                        <a:t>CentraCare Heart &amp; Vascular Center, St. Cloud, MN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400" b="1" dirty="0">
                          <a:solidFill>
                            <a:schemeClr val="tx1"/>
                          </a:solidFill>
                          <a:latin typeface="Aptos" panose="020B0004020202020204" pitchFamily="34" charset="0"/>
                          <a:cs typeface="Arial" panose="020B0604020202020204" pitchFamily="34" charset="0"/>
                        </a:rPr>
                        <a:t>71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400" b="1" dirty="0">
                          <a:solidFill>
                            <a:schemeClr val="tx1"/>
                          </a:solidFill>
                          <a:latin typeface="Aptos" panose="020B0004020202020204" pitchFamily="34" charset="0"/>
                          <a:cs typeface="Arial" panose="020B0604020202020204"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69210054"/>
                  </a:ext>
                </a:extLst>
              </a:tr>
              <a:tr h="283365">
                <a:tc>
                  <a:txBody>
                    <a:bodyPr/>
                    <a:lstStyle/>
                    <a:p>
                      <a:r>
                        <a:rPr lang="en-US" sz="1400" b="1" kern="1200" dirty="0">
                          <a:solidFill>
                            <a:schemeClr val="tx1"/>
                          </a:solidFill>
                          <a:effectLst/>
                          <a:latin typeface="Aptos" panose="020B0004020202020204" pitchFamily="34" charset="0"/>
                          <a:cs typeface="Arial" panose="020B0604020202020204" pitchFamily="34" charset="0"/>
                        </a:rPr>
                        <a:t>Andres M. Pineda</a:t>
                      </a:r>
                      <a:endParaRPr lang="en-US" sz="1400" b="1" dirty="0">
                        <a:solidFill>
                          <a:schemeClr val="tx1"/>
                        </a:solidFill>
                        <a:latin typeface="Aptos" panose="020B00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400" dirty="0">
                          <a:solidFill>
                            <a:schemeClr val="tx1"/>
                          </a:solidFill>
                          <a:latin typeface="Aptos" panose="020B0004020202020204" pitchFamily="34" charset="0"/>
                          <a:cs typeface="Arial" panose="020B0604020202020204" pitchFamily="34" charset="0"/>
                        </a:rPr>
                        <a:t>UF Health Jacksonville, Jacksonville, FL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400" b="1" dirty="0">
                          <a:solidFill>
                            <a:schemeClr val="tx1"/>
                          </a:solidFill>
                          <a:latin typeface="Aptos" panose="020B0004020202020204" pitchFamily="34" charset="0"/>
                          <a:cs typeface="Arial" panose="020B0604020202020204" pitchFamily="34" charset="0"/>
                        </a:rPr>
                        <a:t>69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400" b="1" dirty="0">
                          <a:solidFill>
                            <a:schemeClr val="tx1"/>
                          </a:solidFill>
                          <a:latin typeface="Aptos" panose="020B0004020202020204" pitchFamily="34" charset="0"/>
                          <a:cs typeface="Arial" panose="020B0604020202020204" pitchFamily="34" charset="0"/>
                        </a:rPr>
                        <a:t>26</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88553968"/>
                  </a:ext>
                </a:extLst>
              </a:tr>
              <a:tr h="283365">
                <a:tc>
                  <a:txBody>
                    <a:bodyPr/>
                    <a:lstStyle/>
                    <a:p>
                      <a:r>
                        <a:rPr lang="en-US" sz="1400" b="1" dirty="0">
                          <a:solidFill>
                            <a:schemeClr val="tx1"/>
                          </a:solidFill>
                          <a:latin typeface="Aptos" panose="020B0004020202020204" pitchFamily="34" charset="0"/>
                          <a:cs typeface="Arial" panose="020B0604020202020204" pitchFamily="34" charset="0"/>
                        </a:rPr>
                        <a:t>Kendrick Shunk</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400" dirty="0">
                          <a:solidFill>
                            <a:schemeClr val="tx1"/>
                          </a:solidFill>
                          <a:latin typeface="Aptos" panose="020B0004020202020204" pitchFamily="34" charset="0"/>
                          <a:cs typeface="Arial" panose="020B0604020202020204" pitchFamily="34" charset="0"/>
                        </a:rPr>
                        <a:t>San Francisco VA Medical Center, San Francisco, CA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400" b="1" dirty="0">
                          <a:solidFill>
                            <a:schemeClr val="tx1"/>
                          </a:solidFill>
                          <a:latin typeface="Aptos" panose="020B0004020202020204" pitchFamily="34" charset="0"/>
                          <a:cs typeface="Arial" panose="020B0604020202020204" pitchFamily="34" charset="0"/>
                        </a:rPr>
                        <a:t>60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400" b="1" dirty="0">
                          <a:solidFill>
                            <a:schemeClr val="tx1"/>
                          </a:solidFill>
                          <a:latin typeface="Aptos" panose="020B0004020202020204" pitchFamily="34" charset="0"/>
                          <a:cs typeface="Arial" panose="020B0604020202020204" pitchFamily="34" charset="0"/>
                        </a:rPr>
                        <a:t>40</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57079432"/>
                  </a:ext>
                </a:extLst>
              </a:tr>
              <a:tr h="283365">
                <a:tc>
                  <a:txBody>
                    <a:bodyPr/>
                    <a:lstStyle/>
                    <a:p>
                      <a:r>
                        <a:rPr lang="en-US" sz="1400" b="1" dirty="0">
                          <a:solidFill>
                            <a:schemeClr val="tx1"/>
                          </a:solidFill>
                          <a:latin typeface="Aptos" panose="020B0004020202020204" pitchFamily="34" charset="0"/>
                          <a:cs typeface="Arial" panose="020B0604020202020204" pitchFamily="34" charset="0"/>
                        </a:rPr>
                        <a:t>Giora Weisz</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400" dirty="0">
                          <a:solidFill>
                            <a:schemeClr val="tx1"/>
                          </a:solidFill>
                          <a:latin typeface="Aptos" panose="020B0004020202020204" pitchFamily="34" charset="0"/>
                          <a:cs typeface="Arial" panose="020B0604020202020204" pitchFamily="34" charset="0"/>
                        </a:rPr>
                        <a:t>Montefiore Einstein Center for Heart and Vascular, Bronx, NY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400" b="1" dirty="0">
                          <a:solidFill>
                            <a:schemeClr val="tx1"/>
                          </a:solidFill>
                          <a:latin typeface="Aptos" panose="020B0004020202020204" pitchFamily="34" charset="0"/>
                          <a:cs typeface="Arial" panose="020B0604020202020204" pitchFamily="34" charset="0"/>
                        </a:rPr>
                        <a:t>55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400" b="1" dirty="0">
                          <a:solidFill>
                            <a:schemeClr val="tx1"/>
                          </a:solidFill>
                          <a:latin typeface="Aptos" panose="020B0004020202020204" pitchFamily="34" charset="0"/>
                          <a:cs typeface="Arial" panose="020B0604020202020204"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64351391"/>
                  </a:ext>
                </a:extLst>
              </a:tr>
              <a:tr h="283365">
                <a:tc>
                  <a:txBody>
                    <a:bodyPr/>
                    <a:lstStyle/>
                    <a:p>
                      <a:r>
                        <a:rPr lang="en-US" sz="1400" b="1" dirty="0">
                          <a:solidFill>
                            <a:schemeClr val="tx1"/>
                          </a:solidFill>
                          <a:latin typeface="Aptos" panose="020B0004020202020204" pitchFamily="34" charset="0"/>
                          <a:cs typeface="Arial" panose="020B0604020202020204" pitchFamily="34" charset="0"/>
                        </a:rPr>
                        <a:t>Ehtisham Mahmud</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400" dirty="0">
                          <a:solidFill>
                            <a:schemeClr val="tx1"/>
                          </a:solidFill>
                          <a:latin typeface="Aptos" panose="020B0004020202020204" pitchFamily="34" charset="0"/>
                          <a:cs typeface="Arial" panose="020B0604020202020204" pitchFamily="34" charset="0"/>
                        </a:rPr>
                        <a:t>University of California - San Diego, San Diego, CA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400" b="1" dirty="0">
                          <a:solidFill>
                            <a:schemeClr val="tx1"/>
                          </a:solidFill>
                          <a:latin typeface="Aptos" panose="020B0004020202020204" pitchFamily="34" charset="0"/>
                          <a:cs typeface="Arial" panose="020B0604020202020204" pitchFamily="34" charset="0"/>
                        </a:rPr>
                        <a:t>55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400" b="1" dirty="0">
                          <a:solidFill>
                            <a:schemeClr val="tx1"/>
                          </a:solidFill>
                          <a:latin typeface="Aptos" panose="020B0004020202020204" pitchFamily="34" charset="0"/>
                          <a:cs typeface="Arial" panose="020B0604020202020204" pitchFamily="34" charset="0"/>
                        </a:rPr>
                        <a:t>30</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16378277"/>
                  </a:ext>
                </a:extLst>
              </a:tr>
              <a:tr h="283365">
                <a:tc>
                  <a:txBody>
                    <a:bodyPr/>
                    <a:lstStyle/>
                    <a:p>
                      <a:r>
                        <a:rPr lang="en-US" sz="1400" b="1" dirty="0">
                          <a:solidFill>
                            <a:schemeClr val="tx1"/>
                          </a:solidFill>
                          <a:latin typeface="Aptos" panose="020B0004020202020204" pitchFamily="34" charset="0"/>
                          <a:cs typeface="Arial" panose="020B0604020202020204" pitchFamily="34" charset="0"/>
                        </a:rPr>
                        <a:t>Michael Collins</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400" dirty="0">
                          <a:solidFill>
                            <a:schemeClr val="tx1"/>
                          </a:solidFill>
                          <a:latin typeface="Aptos" panose="020B0004020202020204" pitchFamily="34" charset="0"/>
                          <a:cs typeface="Arial" panose="020B0604020202020204" pitchFamily="34" charset="0"/>
                        </a:rPr>
                        <a:t>Columbia University Medical Center, New York City, NY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400" b="1" dirty="0">
                          <a:solidFill>
                            <a:schemeClr val="tx1"/>
                          </a:solidFill>
                          <a:latin typeface="Aptos" panose="020B0004020202020204" pitchFamily="34" charset="0"/>
                          <a:cs typeface="Arial" panose="020B0604020202020204" pitchFamily="34" charset="0"/>
                        </a:rPr>
                        <a:t>53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400" b="1" dirty="0">
                          <a:solidFill>
                            <a:schemeClr val="tx1"/>
                          </a:solidFill>
                          <a:latin typeface="Aptos" panose="020B0004020202020204" pitchFamily="34" charset="0"/>
                          <a:cs typeface="Arial" panose="020B0604020202020204" pitchFamily="34" charset="0"/>
                        </a:rPr>
                        <a:t>29</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22625856"/>
                  </a:ext>
                </a:extLst>
              </a:tr>
              <a:tr h="283365">
                <a:tc>
                  <a:txBody>
                    <a:bodyPr/>
                    <a:lstStyle/>
                    <a:p>
                      <a:r>
                        <a:rPr lang="en-US" sz="1400" b="1" dirty="0">
                          <a:solidFill>
                            <a:schemeClr val="tx1"/>
                          </a:solidFill>
                          <a:latin typeface="Aptos" panose="020B0004020202020204" pitchFamily="34" charset="0"/>
                          <a:cs typeface="Arial" panose="020B0604020202020204" pitchFamily="34" charset="0"/>
                        </a:rPr>
                        <a:t>Khaldoon Alaswad</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400" dirty="0">
                          <a:solidFill>
                            <a:schemeClr val="tx1"/>
                          </a:solidFill>
                          <a:latin typeface="Aptos" panose="020B0004020202020204" pitchFamily="34" charset="0"/>
                          <a:cs typeface="Arial" panose="020B0604020202020204" pitchFamily="34" charset="0"/>
                        </a:rPr>
                        <a:t>Henry Ford Hospital, Detroit, MI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400" b="1" dirty="0">
                          <a:solidFill>
                            <a:schemeClr val="tx1"/>
                          </a:solidFill>
                          <a:latin typeface="Aptos" panose="020B0004020202020204" pitchFamily="34" charset="0"/>
                          <a:cs typeface="Arial" panose="020B0604020202020204" pitchFamily="34" charset="0"/>
                        </a:rPr>
                        <a:t>47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400" b="1" dirty="0">
                          <a:solidFill>
                            <a:schemeClr val="tx1"/>
                          </a:solidFill>
                          <a:latin typeface="Aptos" panose="020B0004020202020204" pitchFamily="34" charset="0"/>
                          <a:cs typeface="Arial" panose="020B0604020202020204"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39242860"/>
                  </a:ext>
                </a:extLst>
              </a:tr>
              <a:tr h="283365">
                <a:tc>
                  <a:txBody>
                    <a:bodyPr/>
                    <a:lstStyle/>
                    <a:p>
                      <a:r>
                        <a:rPr lang="en-US" sz="1400" b="1" dirty="0">
                          <a:solidFill>
                            <a:schemeClr val="tx1"/>
                          </a:solidFill>
                          <a:latin typeface="Aptos" panose="020B0004020202020204" pitchFamily="34" charset="0"/>
                          <a:cs typeface="Arial" panose="020B0604020202020204" pitchFamily="34" charset="0"/>
                        </a:rPr>
                        <a:t>Gautam Kumar</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400" dirty="0">
                          <a:solidFill>
                            <a:schemeClr val="tx1"/>
                          </a:solidFill>
                          <a:latin typeface="Aptos" panose="020B0004020202020204" pitchFamily="34" charset="0"/>
                          <a:cs typeface="Arial" panose="020B0604020202020204" pitchFamily="34" charset="0"/>
                        </a:rPr>
                        <a:t>Atlanta VA Medical Center, Atlanta, GA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400" b="1" dirty="0">
                          <a:solidFill>
                            <a:schemeClr val="tx1"/>
                          </a:solidFill>
                          <a:latin typeface="Aptos" panose="020B0004020202020204" pitchFamily="34" charset="0"/>
                          <a:cs typeface="Arial" panose="020B0604020202020204" pitchFamily="34" charset="0"/>
                        </a:rPr>
                        <a:t>44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400" b="1" dirty="0">
                          <a:solidFill>
                            <a:schemeClr val="tx1"/>
                          </a:solidFill>
                          <a:latin typeface="Aptos" panose="020B0004020202020204" pitchFamily="34" charset="0"/>
                          <a:cs typeface="Arial" panose="020B0604020202020204" pitchFamily="34" charset="0"/>
                        </a:rPr>
                        <a:t>22</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47697999"/>
                  </a:ext>
                </a:extLst>
              </a:tr>
              <a:tr h="283365">
                <a:tc>
                  <a:txBody>
                    <a:bodyPr/>
                    <a:lstStyle/>
                    <a:p>
                      <a:r>
                        <a:rPr lang="en-US" sz="1400" b="1" dirty="0">
                          <a:solidFill>
                            <a:schemeClr val="tx1"/>
                          </a:solidFill>
                          <a:latin typeface="Aptos" panose="020B0004020202020204" pitchFamily="34" charset="0"/>
                          <a:cs typeface="Arial" panose="020B0604020202020204" pitchFamily="34" charset="0"/>
                        </a:rPr>
                        <a:t>Naresh Solankhi </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400" dirty="0">
                          <a:solidFill>
                            <a:schemeClr val="tx1"/>
                          </a:solidFill>
                          <a:latin typeface="Aptos" panose="020B0004020202020204" pitchFamily="34" charset="0"/>
                          <a:cs typeface="Arial" panose="020B0604020202020204" pitchFamily="34" charset="0"/>
                        </a:rPr>
                        <a:t>UofL Health, Louisville, KY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400" b="1" dirty="0">
                          <a:solidFill>
                            <a:schemeClr val="tx1"/>
                          </a:solidFill>
                          <a:latin typeface="Aptos" panose="020B0004020202020204" pitchFamily="34" charset="0"/>
                          <a:cs typeface="Arial" panose="020B0604020202020204" pitchFamily="34" charset="0"/>
                        </a:rPr>
                        <a:t>42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400" b="1" dirty="0">
                          <a:solidFill>
                            <a:schemeClr val="tx1"/>
                          </a:solidFill>
                          <a:latin typeface="Aptos" panose="020B0004020202020204" pitchFamily="34" charset="0"/>
                          <a:cs typeface="Arial" panose="020B0604020202020204" pitchFamily="34" charset="0"/>
                        </a:rPr>
                        <a:t>8</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11193900"/>
                  </a:ext>
                </a:extLst>
              </a:tr>
              <a:tr h="283365">
                <a:tc>
                  <a:txBody>
                    <a:bodyPr/>
                    <a:lstStyle/>
                    <a:p>
                      <a:r>
                        <a:rPr lang="en-US" sz="1400" b="1" dirty="0">
                          <a:solidFill>
                            <a:schemeClr val="tx1"/>
                          </a:solidFill>
                          <a:latin typeface="Aptos" panose="020B0004020202020204" pitchFamily="34" charset="0"/>
                          <a:cs typeface="Arial" panose="020B0604020202020204" pitchFamily="34" charset="0"/>
                        </a:rPr>
                        <a:t>Daniel Dulas</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400" dirty="0">
                          <a:solidFill>
                            <a:schemeClr val="tx1"/>
                          </a:solidFill>
                          <a:latin typeface="Aptos" panose="020B0004020202020204" pitchFamily="34" charset="0"/>
                          <a:cs typeface="Arial" panose="020B0604020202020204" pitchFamily="34" charset="0"/>
                        </a:rPr>
                        <a:t>Metropolitan Heart Institute, Coon Rapids, MN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400" b="1" dirty="0">
                          <a:solidFill>
                            <a:schemeClr val="tx1"/>
                          </a:solidFill>
                          <a:latin typeface="Aptos" panose="020B0004020202020204" pitchFamily="34" charset="0"/>
                          <a:cs typeface="Arial" panose="020B0604020202020204" pitchFamily="34" charset="0"/>
                        </a:rPr>
                        <a:t>41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400" b="1" dirty="0">
                          <a:solidFill>
                            <a:schemeClr val="tx1"/>
                          </a:solidFill>
                          <a:latin typeface="Aptos" panose="020B0004020202020204" pitchFamily="34" charset="0"/>
                          <a:cs typeface="Arial" panose="020B0604020202020204" pitchFamily="34" charset="0"/>
                        </a:rPr>
                        <a:t>33</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48843918"/>
                  </a:ext>
                </a:extLst>
              </a:tr>
              <a:tr h="283365">
                <a:tc>
                  <a:txBody>
                    <a:bodyPr/>
                    <a:lstStyle/>
                    <a:p>
                      <a:r>
                        <a:rPr lang="en-US" sz="1400" b="1" dirty="0">
                          <a:solidFill>
                            <a:schemeClr val="tx1"/>
                          </a:solidFill>
                          <a:latin typeface="Aptos" panose="020B0004020202020204" pitchFamily="34" charset="0"/>
                          <a:cs typeface="Arial" panose="020B0604020202020204" pitchFamily="34" charset="0"/>
                        </a:rPr>
                        <a:t>John Altman</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latin typeface="Aptos" panose="020B0004020202020204" pitchFamily="34" charset="0"/>
                          <a:cs typeface="Arial" panose="020B0604020202020204" pitchFamily="34" charset="0"/>
                        </a:rPr>
                        <a:t>Colorado Heart and Vascular, Lakewood, CO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solidFill>
                            <a:schemeClr val="tx1"/>
                          </a:solidFill>
                          <a:latin typeface="Aptos" panose="020B0004020202020204" pitchFamily="34" charset="0"/>
                          <a:cs typeface="Arial" panose="020B0604020202020204" pitchFamily="34" charset="0"/>
                        </a:rPr>
                        <a:t>40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solidFill>
                            <a:schemeClr val="tx1"/>
                          </a:solidFill>
                          <a:latin typeface="Aptos" panose="020B0004020202020204" pitchFamily="34" charset="0"/>
                          <a:cs typeface="Arial" panose="020B0604020202020204"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905595"/>
                  </a:ext>
                </a:extLst>
              </a:tr>
            </a:tbl>
          </a:graphicData>
        </a:graphic>
      </p:graphicFrame>
      <p:sp>
        <p:nvSpPr>
          <p:cNvPr id="5" name="TextBox 4">
            <a:extLst>
              <a:ext uri="{FF2B5EF4-FFF2-40B4-BE49-F238E27FC236}">
                <a16:creationId xmlns:a16="http://schemas.microsoft.com/office/drawing/2014/main" id="{7FCBF756-261C-F13C-1147-7670BCA9475A}"/>
              </a:ext>
            </a:extLst>
          </p:cNvPr>
          <p:cNvSpPr txBox="1"/>
          <p:nvPr/>
        </p:nvSpPr>
        <p:spPr>
          <a:xfrm>
            <a:off x="3046326" y="6364603"/>
            <a:ext cx="609934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mn-ea"/>
                <a:cs typeface="Arial" panose="020B0604020202020204" pitchFamily="34" charset="0"/>
              </a:rPr>
              <a:t>2005 randomized patients, 146 PIs at 104 US sites</a:t>
            </a:r>
          </a:p>
        </p:txBody>
      </p:sp>
    </p:spTree>
    <p:extLst>
      <p:ext uri="{BB962C8B-B14F-4D97-AF65-F5344CB8AC3E}">
        <p14:creationId xmlns:p14="http://schemas.microsoft.com/office/powerpoint/2010/main" val="1045985617"/>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5AF65-C2AA-C836-ADF6-FFD6D5CE81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79AF9A-E75A-9B77-7C26-3587FC0CACA1}"/>
              </a:ext>
            </a:extLst>
          </p:cNvPr>
          <p:cNvSpPr>
            <a:spLocks noGrp="1"/>
          </p:cNvSpPr>
          <p:nvPr>
            <p:ph type="title"/>
          </p:nvPr>
        </p:nvSpPr>
        <p:spPr>
          <a:xfrm>
            <a:off x="838200" y="-131402"/>
            <a:ext cx="10515600" cy="1325563"/>
          </a:xfrm>
        </p:spPr>
        <p:txBody>
          <a:bodyPr>
            <a:normAutofit/>
          </a:bodyPr>
          <a:lstStyle/>
          <a:p>
            <a:pPr algn="ctr"/>
            <a:r>
              <a:rPr lang="en-US" sz="3600" b="1" dirty="0">
                <a:latin typeface="Aptos" panose="020B0004020202020204" pitchFamily="34" charset="0"/>
              </a:rPr>
              <a:t>Patient Flow</a:t>
            </a:r>
          </a:p>
        </p:txBody>
      </p:sp>
      <p:sp>
        <p:nvSpPr>
          <p:cNvPr id="3" name="TextBox 2">
            <a:extLst>
              <a:ext uri="{FF2B5EF4-FFF2-40B4-BE49-F238E27FC236}">
                <a16:creationId xmlns:a16="http://schemas.microsoft.com/office/drawing/2014/main" id="{7DE1F013-9D7C-4BCC-D341-86E909E72234}"/>
              </a:ext>
            </a:extLst>
          </p:cNvPr>
          <p:cNvSpPr txBox="1"/>
          <p:nvPr/>
        </p:nvSpPr>
        <p:spPr>
          <a:xfrm>
            <a:off x="2324775" y="778357"/>
            <a:ext cx="7542449" cy="430887"/>
          </a:xfrm>
          <a:prstGeom prst="rect">
            <a:avLst/>
          </a:prstGeom>
          <a:noFill/>
        </p:spPr>
        <p:txBody>
          <a:bodyPr wrap="none" rtlCol="0">
            <a:spAutoFit/>
          </a:bodyPr>
          <a:lstStyle/>
          <a:p>
            <a:pPr algn="ctr"/>
            <a:r>
              <a:rPr lang="en-US" sz="2200" b="1" dirty="0">
                <a:solidFill>
                  <a:srgbClr val="002E4B"/>
                </a:solidFill>
                <a:latin typeface="Aptos" panose="020B0004020202020204" pitchFamily="34" charset="0"/>
                <a:cs typeface="Arial" panose="020B0604020202020204" pitchFamily="34" charset="0"/>
              </a:rPr>
              <a:t>Intention-to-treat population: Enrollment and follow-up</a:t>
            </a:r>
          </a:p>
        </p:txBody>
      </p:sp>
      <p:sp>
        <p:nvSpPr>
          <p:cNvPr id="4" name="TextBox 3">
            <a:extLst>
              <a:ext uri="{FF2B5EF4-FFF2-40B4-BE49-F238E27FC236}">
                <a16:creationId xmlns:a16="http://schemas.microsoft.com/office/drawing/2014/main" id="{B1116395-C1CE-E321-20B7-FDE86C263102}"/>
              </a:ext>
            </a:extLst>
          </p:cNvPr>
          <p:cNvSpPr txBox="1"/>
          <p:nvPr/>
        </p:nvSpPr>
        <p:spPr>
          <a:xfrm>
            <a:off x="1972671" y="1335229"/>
            <a:ext cx="8676757" cy="400110"/>
          </a:xfrm>
          <a:prstGeom prst="rect">
            <a:avLst/>
          </a:prstGeom>
          <a:solidFill>
            <a:srgbClr val="002E4B"/>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b="1" dirty="0">
                <a:latin typeface="Aptos" panose="020B0004020202020204" pitchFamily="34" charset="0"/>
                <a:cs typeface="Arial" panose="020B0604020202020204" pitchFamily="34" charset="0"/>
              </a:rPr>
              <a:t>2005 subjects enrolled at 104 sites in the US</a:t>
            </a:r>
          </a:p>
        </p:txBody>
      </p:sp>
      <p:sp>
        <p:nvSpPr>
          <p:cNvPr id="5" name="TextBox 4">
            <a:extLst>
              <a:ext uri="{FF2B5EF4-FFF2-40B4-BE49-F238E27FC236}">
                <a16:creationId xmlns:a16="http://schemas.microsoft.com/office/drawing/2014/main" id="{50819641-145F-9DF5-5EE1-161A2DE65953}"/>
              </a:ext>
            </a:extLst>
          </p:cNvPr>
          <p:cNvSpPr txBox="1"/>
          <p:nvPr/>
        </p:nvSpPr>
        <p:spPr>
          <a:xfrm>
            <a:off x="1972671" y="1855079"/>
            <a:ext cx="3664454" cy="307777"/>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pPr algn="ctr"/>
            <a:r>
              <a:rPr lang="en-US" sz="1400" b="1" dirty="0">
                <a:latin typeface="Aptos" panose="020B0004020202020204" pitchFamily="34" charset="0"/>
                <a:cs typeface="Arial" panose="020B0604020202020204" pitchFamily="34" charset="0"/>
              </a:rPr>
              <a:t>1008 randomized to Orbital Atherectomy</a:t>
            </a:r>
          </a:p>
        </p:txBody>
      </p:sp>
      <p:sp>
        <p:nvSpPr>
          <p:cNvPr id="6" name="TextBox 5">
            <a:extLst>
              <a:ext uri="{FF2B5EF4-FFF2-40B4-BE49-F238E27FC236}">
                <a16:creationId xmlns:a16="http://schemas.microsoft.com/office/drawing/2014/main" id="{5E6D997C-897D-AB68-7585-3A74A8DB7311}"/>
              </a:ext>
            </a:extLst>
          </p:cNvPr>
          <p:cNvSpPr txBox="1"/>
          <p:nvPr/>
        </p:nvSpPr>
        <p:spPr>
          <a:xfrm>
            <a:off x="2905572" y="2464045"/>
            <a:ext cx="1798656" cy="553998"/>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pPr algn="ctr"/>
            <a:r>
              <a:rPr lang="en-US" sz="1500" b="1" dirty="0">
                <a:latin typeface="Aptos" panose="020B0004020202020204" pitchFamily="34" charset="0"/>
                <a:cs typeface="Arial" panose="020B0604020202020204" pitchFamily="34" charset="0"/>
              </a:rPr>
              <a:t>30-day follow-up</a:t>
            </a:r>
          </a:p>
          <a:p>
            <a:pPr algn="ctr"/>
            <a:r>
              <a:rPr lang="en-US" sz="1500" b="1" dirty="0">
                <a:latin typeface="Aptos" panose="020B0004020202020204" pitchFamily="34" charset="0"/>
                <a:cs typeface="Arial" panose="020B0604020202020204" pitchFamily="34" charset="0"/>
              </a:rPr>
              <a:t>N=1007 (99.9%)</a:t>
            </a:r>
          </a:p>
        </p:txBody>
      </p:sp>
      <p:sp>
        <p:nvSpPr>
          <p:cNvPr id="7" name="TextBox 6">
            <a:extLst>
              <a:ext uri="{FF2B5EF4-FFF2-40B4-BE49-F238E27FC236}">
                <a16:creationId xmlns:a16="http://schemas.microsoft.com/office/drawing/2014/main" id="{26D46F6B-E084-3B0C-C99B-7C5BABF4231A}"/>
              </a:ext>
            </a:extLst>
          </p:cNvPr>
          <p:cNvSpPr txBox="1"/>
          <p:nvPr/>
        </p:nvSpPr>
        <p:spPr>
          <a:xfrm>
            <a:off x="6554877" y="1855079"/>
            <a:ext cx="4094551" cy="307777"/>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US" sz="1400" b="1" dirty="0">
                <a:latin typeface="Aptos" panose="020B0004020202020204" pitchFamily="34" charset="0"/>
                <a:cs typeface="Arial" panose="020B0604020202020204" pitchFamily="34" charset="0"/>
              </a:rPr>
              <a:t>997 randomized to Balloon Angioplasty</a:t>
            </a:r>
          </a:p>
        </p:txBody>
      </p:sp>
      <p:sp>
        <p:nvSpPr>
          <p:cNvPr id="9" name="TextBox 8">
            <a:extLst>
              <a:ext uri="{FF2B5EF4-FFF2-40B4-BE49-F238E27FC236}">
                <a16:creationId xmlns:a16="http://schemas.microsoft.com/office/drawing/2014/main" id="{D95DEB9D-1AEC-6C61-AAF0-4C5A0555CF14}"/>
              </a:ext>
            </a:extLst>
          </p:cNvPr>
          <p:cNvSpPr txBox="1"/>
          <p:nvPr/>
        </p:nvSpPr>
        <p:spPr>
          <a:xfrm>
            <a:off x="7701468" y="2464045"/>
            <a:ext cx="1801368" cy="55399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US" sz="1500" b="1" dirty="0">
                <a:latin typeface="Aptos" panose="020B0004020202020204" pitchFamily="34" charset="0"/>
                <a:cs typeface="Arial" panose="020B0604020202020204" pitchFamily="34" charset="0"/>
              </a:rPr>
              <a:t>30-day follow-up</a:t>
            </a:r>
          </a:p>
          <a:p>
            <a:pPr algn="ctr"/>
            <a:r>
              <a:rPr lang="en-US" sz="1500" b="1" dirty="0">
                <a:latin typeface="Aptos" panose="020B0004020202020204" pitchFamily="34" charset="0"/>
                <a:cs typeface="Arial" panose="020B0604020202020204" pitchFamily="34" charset="0"/>
              </a:rPr>
              <a:t>N=991 (99.4%)</a:t>
            </a:r>
          </a:p>
        </p:txBody>
      </p:sp>
      <p:sp>
        <p:nvSpPr>
          <p:cNvPr id="10" name="TextBox 9">
            <a:extLst>
              <a:ext uri="{FF2B5EF4-FFF2-40B4-BE49-F238E27FC236}">
                <a16:creationId xmlns:a16="http://schemas.microsoft.com/office/drawing/2014/main" id="{AA5094AA-978D-DE05-43A7-1923A07F350E}"/>
              </a:ext>
            </a:extLst>
          </p:cNvPr>
          <p:cNvSpPr txBox="1"/>
          <p:nvPr/>
        </p:nvSpPr>
        <p:spPr>
          <a:xfrm>
            <a:off x="2905573" y="3416679"/>
            <a:ext cx="1798656" cy="553998"/>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pPr algn="ctr"/>
            <a:r>
              <a:rPr lang="en-US" sz="1500" b="1" dirty="0">
                <a:latin typeface="Aptos" panose="020B0004020202020204" pitchFamily="34" charset="0"/>
                <a:cs typeface="Arial" panose="020B0604020202020204" pitchFamily="34" charset="0"/>
              </a:rPr>
              <a:t>90-day follow-up</a:t>
            </a:r>
          </a:p>
          <a:p>
            <a:pPr algn="ctr"/>
            <a:r>
              <a:rPr lang="en-US" sz="1500" b="1" dirty="0">
                <a:latin typeface="Aptos" panose="020B0004020202020204" pitchFamily="34" charset="0"/>
                <a:cs typeface="Arial" panose="020B0604020202020204" pitchFamily="34" charset="0"/>
              </a:rPr>
              <a:t>N=1002 (99.4%)</a:t>
            </a:r>
          </a:p>
        </p:txBody>
      </p:sp>
      <p:sp>
        <p:nvSpPr>
          <p:cNvPr id="11" name="TextBox 10">
            <a:extLst>
              <a:ext uri="{FF2B5EF4-FFF2-40B4-BE49-F238E27FC236}">
                <a16:creationId xmlns:a16="http://schemas.microsoft.com/office/drawing/2014/main" id="{B3846E46-B93A-4BF2-6F2F-C73E0C9DD653}"/>
              </a:ext>
            </a:extLst>
          </p:cNvPr>
          <p:cNvSpPr txBox="1"/>
          <p:nvPr/>
        </p:nvSpPr>
        <p:spPr>
          <a:xfrm>
            <a:off x="2905572" y="4385768"/>
            <a:ext cx="1798657" cy="553998"/>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pPr algn="ctr"/>
            <a:r>
              <a:rPr lang="en-US" sz="1500" b="1" dirty="0">
                <a:latin typeface="Aptos" panose="020B0004020202020204" pitchFamily="34" charset="0"/>
                <a:cs typeface="Arial" panose="020B0604020202020204" pitchFamily="34" charset="0"/>
              </a:rPr>
              <a:t>1-year follow-up</a:t>
            </a:r>
          </a:p>
          <a:p>
            <a:pPr algn="ctr"/>
            <a:r>
              <a:rPr lang="en-US" sz="1500" b="1" dirty="0">
                <a:latin typeface="Aptos" panose="020B0004020202020204" pitchFamily="34" charset="0"/>
                <a:cs typeface="Arial" panose="020B0604020202020204" pitchFamily="34" charset="0"/>
              </a:rPr>
              <a:t>N=</a:t>
            </a:r>
            <a:r>
              <a:rPr lang="en-US" sz="1500" b="1" dirty="0">
                <a:solidFill>
                  <a:schemeClr val="bg1"/>
                </a:solidFill>
                <a:latin typeface="Aptos" panose="020B0004020202020204" pitchFamily="34" charset="0"/>
                <a:cs typeface="Arial" panose="020B0604020202020204" pitchFamily="34" charset="0"/>
              </a:rPr>
              <a:t>996 (98.8</a:t>
            </a:r>
            <a:r>
              <a:rPr lang="en-US" sz="1500" b="1" dirty="0">
                <a:latin typeface="Aptos" panose="020B00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46C3E241-B9B2-C3C0-11B2-8193623ABC6B}"/>
              </a:ext>
            </a:extLst>
          </p:cNvPr>
          <p:cNvSpPr txBox="1"/>
          <p:nvPr/>
        </p:nvSpPr>
        <p:spPr>
          <a:xfrm>
            <a:off x="2304476" y="5251585"/>
            <a:ext cx="3000847" cy="553998"/>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pPr algn="ctr"/>
            <a:r>
              <a:rPr lang="en-US" sz="1500" b="1" dirty="0">
                <a:latin typeface="Aptos" panose="020B0004020202020204" pitchFamily="34" charset="0"/>
                <a:cs typeface="Arial" panose="020B0604020202020204" pitchFamily="34" charset="0"/>
              </a:rPr>
              <a:t>1008 (100%) evaluable for TVF </a:t>
            </a:r>
          </a:p>
          <a:p>
            <a:pPr algn="ctr"/>
            <a:r>
              <a:rPr lang="en-US" sz="1500" b="1" dirty="0">
                <a:latin typeface="Aptos" panose="020B0004020202020204" pitchFamily="34" charset="0"/>
                <a:cs typeface="Arial" panose="020B0604020202020204" pitchFamily="34" charset="0"/>
              </a:rPr>
              <a:t>primary endpoint analysis*</a:t>
            </a:r>
          </a:p>
        </p:txBody>
      </p:sp>
      <p:sp>
        <p:nvSpPr>
          <p:cNvPr id="14" name="TextBox 13">
            <a:extLst>
              <a:ext uri="{FF2B5EF4-FFF2-40B4-BE49-F238E27FC236}">
                <a16:creationId xmlns:a16="http://schemas.microsoft.com/office/drawing/2014/main" id="{29C0F309-BD4D-49D7-5461-5C7B4307A218}"/>
              </a:ext>
            </a:extLst>
          </p:cNvPr>
          <p:cNvSpPr txBox="1"/>
          <p:nvPr/>
        </p:nvSpPr>
        <p:spPr>
          <a:xfrm>
            <a:off x="1757622" y="6422016"/>
            <a:ext cx="8676756" cy="230832"/>
          </a:xfrm>
          <a:prstGeom prst="rect">
            <a:avLst/>
          </a:prstGeom>
          <a:noFill/>
        </p:spPr>
        <p:txBody>
          <a:bodyPr wrap="square">
            <a:spAutoFit/>
          </a:bodyPr>
          <a:lstStyle/>
          <a:p>
            <a:pPr marL="0" marR="0" algn="ctr">
              <a:spcBef>
                <a:spcPts val="0"/>
              </a:spcBef>
              <a:spcAft>
                <a:spcPts val="0"/>
              </a:spcAft>
            </a:pPr>
            <a:r>
              <a:rPr lang="en-US" sz="900" kern="100" dirty="0">
                <a:solidFill>
                  <a:schemeClr val="bg1"/>
                </a:solidFill>
                <a:effectLst/>
                <a:latin typeface="Aptos" panose="020B0004020202020204" pitchFamily="34" charset="0"/>
                <a:ea typeface="Calibri" panose="020F0502020204030204" pitchFamily="34" charset="0"/>
                <a:cs typeface="Arial" panose="020B0604020202020204" pitchFamily="34" charset="0"/>
              </a:rPr>
              <a:t>*</a:t>
            </a:r>
            <a:r>
              <a:rPr lang="en-US" sz="900" kern="100" dirty="0">
                <a:solidFill>
                  <a:schemeClr val="bg1"/>
                </a:solidFill>
                <a:latin typeface="Aptos" panose="020B0004020202020204" pitchFamily="34" charset="0"/>
                <a:ea typeface="Calibri" panose="020F0502020204030204" pitchFamily="34" charset="0"/>
                <a:cs typeface="Arial" panose="020B0604020202020204" pitchFamily="34" charset="0"/>
              </a:rPr>
              <a:t>P</a:t>
            </a:r>
            <a:r>
              <a:rPr lang="en-US" sz="900" kern="100" dirty="0">
                <a:solidFill>
                  <a:schemeClr val="bg1"/>
                </a:solidFill>
                <a:effectLst/>
                <a:latin typeface="Aptos" panose="020B0004020202020204" pitchFamily="34" charset="0"/>
                <a:ea typeface="Calibri" panose="020F0502020204030204" pitchFamily="34" charset="0"/>
                <a:cs typeface="Arial" panose="020B0604020202020204" pitchFamily="34" charset="0"/>
              </a:rPr>
              <a:t>rincipal outcomes are reported as a complete case analysis. Patients lost to follow-up or withdrew were censored at the time of last data availability.</a:t>
            </a:r>
          </a:p>
        </p:txBody>
      </p:sp>
      <p:sp>
        <p:nvSpPr>
          <p:cNvPr id="15" name="TextBox 14">
            <a:extLst>
              <a:ext uri="{FF2B5EF4-FFF2-40B4-BE49-F238E27FC236}">
                <a16:creationId xmlns:a16="http://schemas.microsoft.com/office/drawing/2014/main" id="{3BC06019-432B-BAFB-A3AA-0CAFA275B0BD}"/>
              </a:ext>
            </a:extLst>
          </p:cNvPr>
          <p:cNvSpPr txBox="1"/>
          <p:nvPr/>
        </p:nvSpPr>
        <p:spPr>
          <a:xfrm>
            <a:off x="4029390" y="2199753"/>
            <a:ext cx="1356527" cy="246221"/>
          </a:xfrm>
          <a:prstGeom prst="rect">
            <a:avLst/>
          </a:prstGeom>
          <a:noFill/>
        </p:spPr>
        <p:txBody>
          <a:bodyPr wrap="square" rtlCol="0">
            <a:spAutoFit/>
          </a:bodyPr>
          <a:lstStyle/>
          <a:p>
            <a:r>
              <a:rPr lang="en-US" sz="1000" dirty="0">
                <a:latin typeface="Aptos" panose="020B0004020202020204" pitchFamily="34" charset="0"/>
                <a:cs typeface="Arial" panose="020B0604020202020204" pitchFamily="34" charset="0"/>
              </a:rPr>
              <a:t>1 Withdrawal</a:t>
            </a:r>
          </a:p>
        </p:txBody>
      </p:sp>
      <p:cxnSp>
        <p:nvCxnSpPr>
          <p:cNvPr id="17" name="Straight Connector 16">
            <a:extLst>
              <a:ext uri="{FF2B5EF4-FFF2-40B4-BE49-F238E27FC236}">
                <a16:creationId xmlns:a16="http://schemas.microsoft.com/office/drawing/2014/main" id="{EFE8DDBA-3721-7693-6728-3C5DA4118234}"/>
              </a:ext>
            </a:extLst>
          </p:cNvPr>
          <p:cNvCxnSpPr>
            <a:cxnSpLocks/>
            <a:stCxn id="5" idx="2"/>
            <a:endCxn id="6" idx="0"/>
          </p:cNvCxnSpPr>
          <p:nvPr/>
        </p:nvCxnSpPr>
        <p:spPr>
          <a:xfrm>
            <a:off x="3804898" y="2162856"/>
            <a:ext cx="2" cy="3011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9B23F97-CC0A-2C04-56E9-E9B1F769125F}"/>
              </a:ext>
            </a:extLst>
          </p:cNvPr>
          <p:cNvCxnSpPr>
            <a:cxnSpLocks/>
            <a:endCxn id="10" idx="0"/>
          </p:cNvCxnSpPr>
          <p:nvPr/>
        </p:nvCxnSpPr>
        <p:spPr>
          <a:xfrm>
            <a:off x="3804895" y="3060575"/>
            <a:ext cx="6" cy="356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41E3545-AFE7-4646-5D24-1C01CE36AA56}"/>
              </a:ext>
            </a:extLst>
          </p:cNvPr>
          <p:cNvCxnSpPr>
            <a:cxnSpLocks/>
            <a:endCxn id="11" idx="0"/>
          </p:cNvCxnSpPr>
          <p:nvPr/>
        </p:nvCxnSpPr>
        <p:spPr>
          <a:xfrm>
            <a:off x="3804899" y="3867662"/>
            <a:ext cx="2" cy="518106"/>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F1900B1-D33B-605E-E404-4028FBAE48DF}"/>
              </a:ext>
            </a:extLst>
          </p:cNvPr>
          <p:cNvSpPr txBox="1"/>
          <p:nvPr/>
        </p:nvSpPr>
        <p:spPr>
          <a:xfrm>
            <a:off x="7701468" y="3416679"/>
            <a:ext cx="1801368" cy="55399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US" sz="1500" b="1" dirty="0">
                <a:latin typeface="Aptos" panose="020B0004020202020204" pitchFamily="34" charset="0"/>
                <a:cs typeface="Arial" panose="020B0604020202020204" pitchFamily="34" charset="0"/>
              </a:rPr>
              <a:t>90-day follow-up</a:t>
            </a:r>
          </a:p>
          <a:p>
            <a:pPr algn="ctr"/>
            <a:r>
              <a:rPr lang="en-US" sz="1500" b="1" dirty="0">
                <a:latin typeface="Aptos" panose="020B0004020202020204" pitchFamily="34" charset="0"/>
                <a:cs typeface="Arial" panose="020B0604020202020204" pitchFamily="34" charset="0"/>
              </a:rPr>
              <a:t>N=988 (99.1%)</a:t>
            </a:r>
          </a:p>
        </p:txBody>
      </p:sp>
      <p:sp>
        <p:nvSpPr>
          <p:cNvPr id="26" name="TextBox 25">
            <a:extLst>
              <a:ext uri="{FF2B5EF4-FFF2-40B4-BE49-F238E27FC236}">
                <a16:creationId xmlns:a16="http://schemas.microsoft.com/office/drawing/2014/main" id="{1D8EAF09-9EEB-ED4E-9863-A55DBE858E52}"/>
              </a:ext>
            </a:extLst>
          </p:cNvPr>
          <p:cNvSpPr txBox="1"/>
          <p:nvPr/>
        </p:nvSpPr>
        <p:spPr>
          <a:xfrm>
            <a:off x="7701468" y="4376266"/>
            <a:ext cx="1801368" cy="55399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US" sz="1500" b="1" dirty="0">
                <a:latin typeface="Aptos" panose="020B0004020202020204" pitchFamily="34" charset="0"/>
                <a:cs typeface="Arial" panose="020B0604020202020204" pitchFamily="34" charset="0"/>
              </a:rPr>
              <a:t>1-year follow-up</a:t>
            </a:r>
          </a:p>
          <a:p>
            <a:pPr algn="ctr"/>
            <a:r>
              <a:rPr lang="en-US" sz="1500" b="1" dirty="0">
                <a:latin typeface="Aptos" panose="020B0004020202020204" pitchFamily="34" charset="0"/>
                <a:cs typeface="Arial" panose="020B0604020202020204" pitchFamily="34" charset="0"/>
              </a:rPr>
              <a:t>N=984 (98.7%)</a:t>
            </a:r>
          </a:p>
        </p:txBody>
      </p:sp>
      <p:sp>
        <p:nvSpPr>
          <p:cNvPr id="27" name="TextBox 26">
            <a:extLst>
              <a:ext uri="{FF2B5EF4-FFF2-40B4-BE49-F238E27FC236}">
                <a16:creationId xmlns:a16="http://schemas.microsoft.com/office/drawing/2014/main" id="{B58F6DBF-AC16-ADB3-E9DD-6C4D4DDAB37F}"/>
              </a:ext>
            </a:extLst>
          </p:cNvPr>
          <p:cNvSpPr txBox="1"/>
          <p:nvPr/>
        </p:nvSpPr>
        <p:spPr>
          <a:xfrm>
            <a:off x="7101728" y="5241389"/>
            <a:ext cx="3000847" cy="55399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US" sz="1500" b="1" dirty="0">
                <a:latin typeface="Aptos" panose="020B0004020202020204" pitchFamily="34" charset="0"/>
                <a:cs typeface="Arial" panose="020B0604020202020204" pitchFamily="34" charset="0"/>
              </a:rPr>
              <a:t>997 (100%) evaluable for TVF </a:t>
            </a:r>
          </a:p>
          <a:p>
            <a:pPr algn="ctr"/>
            <a:r>
              <a:rPr lang="en-US" sz="1500" b="1" dirty="0">
                <a:latin typeface="Aptos" panose="020B0004020202020204" pitchFamily="34" charset="0"/>
                <a:cs typeface="Arial" panose="020B0604020202020204" pitchFamily="34" charset="0"/>
              </a:rPr>
              <a:t>primary endpoint analysis*</a:t>
            </a:r>
          </a:p>
        </p:txBody>
      </p:sp>
      <p:cxnSp>
        <p:nvCxnSpPr>
          <p:cNvPr id="29" name="Straight Connector 28">
            <a:extLst>
              <a:ext uri="{FF2B5EF4-FFF2-40B4-BE49-F238E27FC236}">
                <a16:creationId xmlns:a16="http://schemas.microsoft.com/office/drawing/2014/main" id="{8B6315EB-D1EC-5B64-2042-5B5FA8F2C0F9}"/>
              </a:ext>
            </a:extLst>
          </p:cNvPr>
          <p:cNvCxnSpPr>
            <a:stCxn id="7" idx="2"/>
            <a:endCxn id="9" idx="0"/>
          </p:cNvCxnSpPr>
          <p:nvPr/>
        </p:nvCxnSpPr>
        <p:spPr>
          <a:xfrm flipH="1">
            <a:off x="8602152" y="2162856"/>
            <a:ext cx="1" cy="301189"/>
          </a:xfrm>
          <a:prstGeom prst="line">
            <a:avLst/>
          </a:prstGeom>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id="{B4F8F02F-AE17-8DC3-66F7-0B2C14BBDD3B}"/>
              </a:ext>
            </a:extLst>
          </p:cNvPr>
          <p:cNvCxnSpPr>
            <a:stCxn id="9" idx="2"/>
            <a:endCxn id="25" idx="0"/>
          </p:cNvCxnSpPr>
          <p:nvPr/>
        </p:nvCxnSpPr>
        <p:spPr>
          <a:xfrm>
            <a:off x="8602152" y="3018043"/>
            <a:ext cx="0" cy="398636"/>
          </a:xfrm>
          <a:prstGeom prst="line">
            <a:avLst/>
          </a:prstGeom>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id="{E8D6F17F-49A2-C074-8A76-88C4A865190C}"/>
              </a:ext>
            </a:extLst>
          </p:cNvPr>
          <p:cNvCxnSpPr>
            <a:stCxn id="25" idx="2"/>
            <a:endCxn id="26" idx="0"/>
          </p:cNvCxnSpPr>
          <p:nvPr/>
        </p:nvCxnSpPr>
        <p:spPr>
          <a:xfrm>
            <a:off x="8602152" y="3970677"/>
            <a:ext cx="0" cy="405589"/>
          </a:xfrm>
          <a:prstGeom prst="line">
            <a:avLst/>
          </a:prstGeom>
        </p:spPr>
        <p:style>
          <a:lnRef idx="1">
            <a:schemeClr val="accent2"/>
          </a:lnRef>
          <a:fillRef idx="0">
            <a:schemeClr val="accent2"/>
          </a:fillRef>
          <a:effectRef idx="0">
            <a:schemeClr val="accent2"/>
          </a:effectRef>
          <a:fontRef idx="minor">
            <a:schemeClr val="tx1"/>
          </a:fontRef>
        </p:style>
      </p:cxnSp>
      <p:cxnSp>
        <p:nvCxnSpPr>
          <p:cNvPr id="37" name="Straight Arrow Connector 36">
            <a:extLst>
              <a:ext uri="{FF2B5EF4-FFF2-40B4-BE49-F238E27FC236}">
                <a16:creationId xmlns:a16="http://schemas.microsoft.com/office/drawing/2014/main" id="{47714E56-08E6-5AA3-ECDB-E81CF2342525}"/>
              </a:ext>
            </a:extLst>
          </p:cNvPr>
          <p:cNvCxnSpPr>
            <a:cxnSpLocks/>
            <a:stCxn id="11" idx="2"/>
            <a:endCxn id="12" idx="0"/>
          </p:cNvCxnSpPr>
          <p:nvPr/>
        </p:nvCxnSpPr>
        <p:spPr>
          <a:xfrm flipH="1">
            <a:off x="3804900" y="4939766"/>
            <a:ext cx="1" cy="3118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E2757EC-FB2E-C644-9A03-E5B36B32784D}"/>
              </a:ext>
            </a:extLst>
          </p:cNvPr>
          <p:cNvCxnSpPr>
            <a:stCxn id="26" idx="2"/>
            <a:endCxn id="27" idx="0"/>
          </p:cNvCxnSpPr>
          <p:nvPr/>
        </p:nvCxnSpPr>
        <p:spPr>
          <a:xfrm>
            <a:off x="8602152" y="4930264"/>
            <a:ext cx="0" cy="31112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2" name="TextBox 41">
            <a:extLst>
              <a:ext uri="{FF2B5EF4-FFF2-40B4-BE49-F238E27FC236}">
                <a16:creationId xmlns:a16="http://schemas.microsoft.com/office/drawing/2014/main" id="{4643902B-DD1F-65B1-C2B3-909EA10774DC}"/>
              </a:ext>
            </a:extLst>
          </p:cNvPr>
          <p:cNvSpPr txBox="1"/>
          <p:nvPr/>
        </p:nvSpPr>
        <p:spPr>
          <a:xfrm>
            <a:off x="4029390" y="3033828"/>
            <a:ext cx="1356527" cy="400110"/>
          </a:xfrm>
          <a:prstGeom prst="rect">
            <a:avLst/>
          </a:prstGeom>
          <a:noFill/>
        </p:spPr>
        <p:txBody>
          <a:bodyPr wrap="square" rtlCol="0">
            <a:spAutoFit/>
          </a:bodyPr>
          <a:lstStyle/>
          <a:p>
            <a:r>
              <a:rPr lang="en-US" sz="1000" dirty="0">
                <a:latin typeface="Aptos" panose="020B0004020202020204" pitchFamily="34" charset="0"/>
                <a:cs typeface="Arial" panose="020B0604020202020204" pitchFamily="34" charset="0"/>
              </a:rPr>
              <a:t>4 Lost to follow-up</a:t>
            </a:r>
          </a:p>
          <a:p>
            <a:r>
              <a:rPr lang="en-US" sz="1000" dirty="0">
                <a:latin typeface="Aptos" panose="020B0004020202020204" pitchFamily="34" charset="0"/>
                <a:cs typeface="Arial" panose="020B0604020202020204" pitchFamily="34" charset="0"/>
              </a:rPr>
              <a:t>1 Withdrawal</a:t>
            </a:r>
          </a:p>
        </p:txBody>
      </p:sp>
      <p:sp>
        <p:nvSpPr>
          <p:cNvPr id="44" name="TextBox 43">
            <a:extLst>
              <a:ext uri="{FF2B5EF4-FFF2-40B4-BE49-F238E27FC236}">
                <a16:creationId xmlns:a16="http://schemas.microsoft.com/office/drawing/2014/main" id="{CDBF2E15-E393-67E9-C8D7-FF423F81C41B}"/>
              </a:ext>
            </a:extLst>
          </p:cNvPr>
          <p:cNvSpPr txBox="1"/>
          <p:nvPr/>
        </p:nvSpPr>
        <p:spPr>
          <a:xfrm>
            <a:off x="4029390" y="3987858"/>
            <a:ext cx="1356527" cy="400110"/>
          </a:xfrm>
          <a:prstGeom prst="rect">
            <a:avLst/>
          </a:prstGeom>
          <a:noFill/>
        </p:spPr>
        <p:txBody>
          <a:bodyPr wrap="square" rtlCol="0">
            <a:spAutoFit/>
          </a:bodyPr>
          <a:lstStyle/>
          <a:p>
            <a:r>
              <a:rPr lang="en-US" sz="1000" dirty="0">
                <a:latin typeface="Aptos" panose="020B0004020202020204" pitchFamily="34" charset="0"/>
                <a:cs typeface="Arial" panose="020B0604020202020204" pitchFamily="34" charset="0"/>
              </a:rPr>
              <a:t>4 Lost to follow-up</a:t>
            </a:r>
          </a:p>
          <a:p>
            <a:r>
              <a:rPr lang="en-US" sz="1000" dirty="0">
                <a:latin typeface="Aptos" panose="020B0004020202020204" pitchFamily="34" charset="0"/>
                <a:cs typeface="Arial" panose="020B0604020202020204" pitchFamily="34" charset="0"/>
              </a:rPr>
              <a:t>2 Withdrawal</a:t>
            </a:r>
          </a:p>
        </p:txBody>
      </p:sp>
      <p:cxnSp>
        <p:nvCxnSpPr>
          <p:cNvPr id="46" name="Straight Arrow Connector 45">
            <a:extLst>
              <a:ext uri="{FF2B5EF4-FFF2-40B4-BE49-F238E27FC236}">
                <a16:creationId xmlns:a16="http://schemas.microsoft.com/office/drawing/2014/main" id="{1ED944CB-FE74-487C-E3C4-17025DB05B5C}"/>
              </a:ext>
            </a:extLst>
          </p:cNvPr>
          <p:cNvCxnSpPr>
            <a:endCxn id="15" idx="1"/>
          </p:cNvCxnSpPr>
          <p:nvPr/>
        </p:nvCxnSpPr>
        <p:spPr>
          <a:xfrm>
            <a:off x="3804901" y="2313450"/>
            <a:ext cx="224489" cy="94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7A8C48D-888E-C8B2-2C0A-F6C6CCAD5AFF}"/>
              </a:ext>
            </a:extLst>
          </p:cNvPr>
          <p:cNvCxnSpPr>
            <a:cxnSpLocks/>
            <a:endCxn id="42" idx="1"/>
          </p:cNvCxnSpPr>
          <p:nvPr/>
        </p:nvCxnSpPr>
        <p:spPr>
          <a:xfrm>
            <a:off x="3804894" y="3218494"/>
            <a:ext cx="224496" cy="153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0D9FA3B-233C-767E-AF28-B7C34BD80F65}"/>
              </a:ext>
            </a:extLst>
          </p:cNvPr>
          <p:cNvCxnSpPr>
            <a:cxnSpLocks/>
          </p:cNvCxnSpPr>
          <p:nvPr/>
        </p:nvCxnSpPr>
        <p:spPr>
          <a:xfrm>
            <a:off x="3804901" y="4198523"/>
            <a:ext cx="2244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C0845091-1DDC-B042-C0E5-EE3D386F93FC}"/>
              </a:ext>
            </a:extLst>
          </p:cNvPr>
          <p:cNvSpPr txBox="1"/>
          <p:nvPr/>
        </p:nvSpPr>
        <p:spPr>
          <a:xfrm>
            <a:off x="8826642" y="2193283"/>
            <a:ext cx="1356527" cy="246221"/>
          </a:xfrm>
          <a:prstGeom prst="rect">
            <a:avLst/>
          </a:prstGeom>
          <a:noFill/>
        </p:spPr>
        <p:txBody>
          <a:bodyPr wrap="square" rtlCol="0">
            <a:spAutoFit/>
          </a:bodyPr>
          <a:lstStyle/>
          <a:p>
            <a:r>
              <a:rPr lang="en-US" sz="1000" dirty="0">
                <a:latin typeface="Aptos" panose="020B0004020202020204" pitchFamily="34" charset="0"/>
                <a:cs typeface="Arial" panose="020B0604020202020204" pitchFamily="34" charset="0"/>
              </a:rPr>
              <a:t>6 Withdrawal</a:t>
            </a:r>
          </a:p>
        </p:txBody>
      </p:sp>
      <p:sp>
        <p:nvSpPr>
          <p:cNvPr id="55" name="TextBox 54">
            <a:extLst>
              <a:ext uri="{FF2B5EF4-FFF2-40B4-BE49-F238E27FC236}">
                <a16:creationId xmlns:a16="http://schemas.microsoft.com/office/drawing/2014/main" id="{EF3F679B-E99B-0E7A-898F-2C47E7B91800}"/>
              </a:ext>
            </a:extLst>
          </p:cNvPr>
          <p:cNvSpPr txBox="1"/>
          <p:nvPr/>
        </p:nvSpPr>
        <p:spPr>
          <a:xfrm>
            <a:off x="8826642" y="3033995"/>
            <a:ext cx="1356527" cy="400110"/>
          </a:xfrm>
          <a:prstGeom prst="rect">
            <a:avLst/>
          </a:prstGeom>
          <a:noFill/>
        </p:spPr>
        <p:txBody>
          <a:bodyPr wrap="square" rtlCol="0">
            <a:spAutoFit/>
          </a:bodyPr>
          <a:lstStyle/>
          <a:p>
            <a:r>
              <a:rPr lang="en-US" sz="1000" dirty="0">
                <a:latin typeface="Aptos" panose="020B0004020202020204" pitchFamily="34" charset="0"/>
                <a:cs typeface="Arial" panose="020B0604020202020204" pitchFamily="34" charset="0"/>
              </a:rPr>
              <a:t>2 Lost to follow-up</a:t>
            </a:r>
          </a:p>
          <a:p>
            <a:r>
              <a:rPr lang="en-US" sz="1000" dirty="0">
                <a:latin typeface="Aptos" panose="020B0004020202020204" pitchFamily="34" charset="0"/>
                <a:cs typeface="Arial" panose="020B0604020202020204" pitchFamily="34" charset="0"/>
              </a:rPr>
              <a:t>1 Withdrawal</a:t>
            </a:r>
          </a:p>
        </p:txBody>
      </p:sp>
      <p:sp>
        <p:nvSpPr>
          <p:cNvPr id="56" name="TextBox 55">
            <a:extLst>
              <a:ext uri="{FF2B5EF4-FFF2-40B4-BE49-F238E27FC236}">
                <a16:creationId xmlns:a16="http://schemas.microsoft.com/office/drawing/2014/main" id="{23E6D827-1E19-9B32-DAA9-44331F562169}"/>
              </a:ext>
            </a:extLst>
          </p:cNvPr>
          <p:cNvSpPr txBox="1"/>
          <p:nvPr/>
        </p:nvSpPr>
        <p:spPr>
          <a:xfrm>
            <a:off x="8866629" y="3987310"/>
            <a:ext cx="1356527" cy="400110"/>
          </a:xfrm>
          <a:prstGeom prst="rect">
            <a:avLst/>
          </a:prstGeom>
          <a:noFill/>
        </p:spPr>
        <p:txBody>
          <a:bodyPr wrap="square" rtlCol="0">
            <a:spAutoFit/>
          </a:bodyPr>
          <a:lstStyle/>
          <a:p>
            <a:r>
              <a:rPr lang="en-US" sz="1000" dirty="0">
                <a:latin typeface="Aptos" panose="020B0004020202020204" pitchFamily="34" charset="0"/>
                <a:cs typeface="Arial" panose="020B0604020202020204" pitchFamily="34" charset="0"/>
              </a:rPr>
              <a:t>2 Lost to follow-up</a:t>
            </a:r>
          </a:p>
          <a:p>
            <a:r>
              <a:rPr lang="en-US" sz="1000" dirty="0">
                <a:latin typeface="Aptos" panose="020B0004020202020204" pitchFamily="34" charset="0"/>
                <a:cs typeface="Arial" panose="020B0604020202020204" pitchFamily="34" charset="0"/>
              </a:rPr>
              <a:t>2 Withdrawal</a:t>
            </a:r>
          </a:p>
        </p:txBody>
      </p:sp>
      <p:cxnSp>
        <p:nvCxnSpPr>
          <p:cNvPr id="58" name="Straight Arrow Connector 57">
            <a:extLst>
              <a:ext uri="{FF2B5EF4-FFF2-40B4-BE49-F238E27FC236}">
                <a16:creationId xmlns:a16="http://schemas.microsoft.com/office/drawing/2014/main" id="{8A00944F-03A1-B155-6089-77C67F0E6E3E}"/>
              </a:ext>
            </a:extLst>
          </p:cNvPr>
          <p:cNvCxnSpPr>
            <a:endCxn id="54" idx="1"/>
          </p:cNvCxnSpPr>
          <p:nvPr/>
        </p:nvCxnSpPr>
        <p:spPr>
          <a:xfrm>
            <a:off x="8602151" y="2308699"/>
            <a:ext cx="224491" cy="76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0" name="Straight Arrow Connector 59">
            <a:extLst>
              <a:ext uri="{FF2B5EF4-FFF2-40B4-BE49-F238E27FC236}">
                <a16:creationId xmlns:a16="http://schemas.microsoft.com/office/drawing/2014/main" id="{A9542E97-233C-A776-E700-BBD45EC09F4D}"/>
              </a:ext>
            </a:extLst>
          </p:cNvPr>
          <p:cNvCxnSpPr>
            <a:endCxn id="55" idx="1"/>
          </p:cNvCxnSpPr>
          <p:nvPr/>
        </p:nvCxnSpPr>
        <p:spPr>
          <a:xfrm>
            <a:off x="8602151" y="3209927"/>
            <a:ext cx="224491" cy="2412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2" name="Straight Arrow Connector 61">
            <a:extLst>
              <a:ext uri="{FF2B5EF4-FFF2-40B4-BE49-F238E27FC236}">
                <a16:creationId xmlns:a16="http://schemas.microsoft.com/office/drawing/2014/main" id="{6BD8AD48-49B5-2E13-E0E5-695316F7C550}"/>
              </a:ext>
            </a:extLst>
          </p:cNvPr>
          <p:cNvCxnSpPr>
            <a:cxnSpLocks/>
          </p:cNvCxnSpPr>
          <p:nvPr/>
        </p:nvCxnSpPr>
        <p:spPr>
          <a:xfrm>
            <a:off x="8602153" y="4198251"/>
            <a:ext cx="264476"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198A7106-945E-AEEF-80DE-695E0D998F6A}"/>
              </a:ext>
            </a:extLst>
          </p:cNvPr>
          <p:cNvCxnSpPr>
            <a:cxnSpLocks/>
          </p:cNvCxnSpPr>
          <p:nvPr/>
        </p:nvCxnSpPr>
        <p:spPr>
          <a:xfrm flipV="1">
            <a:off x="6096001" y="1717198"/>
            <a:ext cx="0" cy="2917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077D1E7-2FE0-137E-F0A6-AFB4D355E484}"/>
              </a:ext>
            </a:extLst>
          </p:cNvPr>
          <p:cNvCxnSpPr>
            <a:cxnSpLocks/>
          </p:cNvCxnSpPr>
          <p:nvPr/>
        </p:nvCxnSpPr>
        <p:spPr>
          <a:xfrm>
            <a:off x="5637125" y="2008968"/>
            <a:ext cx="917752" cy="0"/>
          </a:xfrm>
          <a:prstGeom prst="line">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087607"/>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53D78-0512-9C3E-0784-40294858D5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7CC98D-C5E8-10D6-E40A-A6D40AF002B6}"/>
              </a:ext>
            </a:extLst>
          </p:cNvPr>
          <p:cNvSpPr>
            <a:spLocks noGrp="1"/>
          </p:cNvSpPr>
          <p:nvPr>
            <p:ph type="title"/>
          </p:nvPr>
        </p:nvSpPr>
        <p:spPr>
          <a:xfrm>
            <a:off x="838200" y="-93824"/>
            <a:ext cx="10515600" cy="1325563"/>
          </a:xfrm>
        </p:spPr>
        <p:txBody>
          <a:bodyPr>
            <a:normAutofit/>
          </a:bodyPr>
          <a:lstStyle/>
          <a:p>
            <a:pPr algn="ctr"/>
            <a:r>
              <a:rPr lang="en-US" sz="3600" b="1" dirty="0">
                <a:latin typeface="Aptos" panose="020B0004020202020204" pitchFamily="34" charset="0"/>
              </a:rPr>
              <a:t>Patient Flow</a:t>
            </a:r>
          </a:p>
        </p:txBody>
      </p:sp>
      <p:sp>
        <p:nvSpPr>
          <p:cNvPr id="4" name="TextBox 3">
            <a:extLst>
              <a:ext uri="{FF2B5EF4-FFF2-40B4-BE49-F238E27FC236}">
                <a16:creationId xmlns:a16="http://schemas.microsoft.com/office/drawing/2014/main" id="{0F0D5717-FDCD-E6D9-B96B-08C674871DE9}"/>
              </a:ext>
            </a:extLst>
          </p:cNvPr>
          <p:cNvSpPr txBox="1"/>
          <p:nvPr/>
        </p:nvSpPr>
        <p:spPr>
          <a:xfrm>
            <a:off x="3062260" y="853513"/>
            <a:ext cx="6067494" cy="430887"/>
          </a:xfrm>
          <a:prstGeom prst="rect">
            <a:avLst/>
          </a:prstGeom>
          <a:noFill/>
        </p:spPr>
        <p:txBody>
          <a:bodyPr wrap="none" rtlCol="0">
            <a:spAutoFit/>
          </a:bodyPr>
          <a:lstStyle/>
          <a:p>
            <a:pPr algn="ctr"/>
            <a:r>
              <a:rPr lang="en-US" sz="2200" b="1" dirty="0">
                <a:solidFill>
                  <a:srgbClr val="002E4B"/>
                </a:solidFill>
                <a:latin typeface="Aptos" panose="020B0004020202020204" pitchFamily="34" charset="0"/>
                <a:cs typeface="Arial" panose="020B0604020202020204" pitchFamily="34" charset="0"/>
              </a:rPr>
              <a:t>OCT Cohort: Enrollment and valuable patients</a:t>
            </a:r>
          </a:p>
        </p:txBody>
      </p:sp>
      <p:sp>
        <p:nvSpPr>
          <p:cNvPr id="5" name="TextBox 4">
            <a:extLst>
              <a:ext uri="{FF2B5EF4-FFF2-40B4-BE49-F238E27FC236}">
                <a16:creationId xmlns:a16="http://schemas.microsoft.com/office/drawing/2014/main" id="{62799FD1-2A4B-82A6-2932-0F4512C126AE}"/>
              </a:ext>
            </a:extLst>
          </p:cNvPr>
          <p:cNvSpPr txBox="1"/>
          <p:nvPr/>
        </p:nvSpPr>
        <p:spPr>
          <a:xfrm>
            <a:off x="3428163" y="1372807"/>
            <a:ext cx="5335674" cy="400110"/>
          </a:xfrm>
          <a:prstGeom prst="rect">
            <a:avLst/>
          </a:prstGeom>
          <a:solidFill>
            <a:srgbClr val="002E4B"/>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b="1" dirty="0">
                <a:latin typeface="Aptos" panose="020B0004020202020204" pitchFamily="34" charset="0"/>
                <a:cs typeface="Arial" panose="020B0604020202020204" pitchFamily="34" charset="0"/>
              </a:rPr>
              <a:t>959 subjects enrolled at 39 sites in the US</a:t>
            </a:r>
          </a:p>
        </p:txBody>
      </p:sp>
      <p:sp>
        <p:nvSpPr>
          <p:cNvPr id="7" name="TextBox 6">
            <a:extLst>
              <a:ext uri="{FF2B5EF4-FFF2-40B4-BE49-F238E27FC236}">
                <a16:creationId xmlns:a16="http://schemas.microsoft.com/office/drawing/2014/main" id="{B04D0FB0-6105-D6E2-F9FD-D997693F7429}"/>
              </a:ext>
            </a:extLst>
          </p:cNvPr>
          <p:cNvSpPr txBox="1"/>
          <p:nvPr/>
        </p:nvSpPr>
        <p:spPr>
          <a:xfrm>
            <a:off x="3620794" y="2580481"/>
            <a:ext cx="4950412" cy="323165"/>
          </a:xfrm>
          <a:prstGeom prst="rect">
            <a:avLst/>
          </a:prstGeom>
          <a:solidFill>
            <a:schemeClr val="bg2">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n-US" sz="1500" b="1" dirty="0">
                <a:latin typeface="Aptos" panose="020B0004020202020204" pitchFamily="34" charset="0"/>
                <a:cs typeface="Arial" panose="020B0604020202020204" pitchFamily="34" charset="0"/>
              </a:rPr>
              <a:t>825 potentially eligible subjects</a:t>
            </a:r>
          </a:p>
        </p:txBody>
      </p:sp>
      <p:sp>
        <p:nvSpPr>
          <p:cNvPr id="10" name="TextBox 9">
            <a:extLst>
              <a:ext uri="{FF2B5EF4-FFF2-40B4-BE49-F238E27FC236}">
                <a16:creationId xmlns:a16="http://schemas.microsoft.com/office/drawing/2014/main" id="{404926AF-95AB-B0F6-10D2-C3AAD62F417A}"/>
              </a:ext>
            </a:extLst>
          </p:cNvPr>
          <p:cNvSpPr txBox="1"/>
          <p:nvPr/>
        </p:nvSpPr>
        <p:spPr>
          <a:xfrm>
            <a:off x="3620794" y="3526009"/>
            <a:ext cx="4950413" cy="323165"/>
          </a:xfrm>
          <a:prstGeom prst="rect">
            <a:avLst/>
          </a:prstGeom>
          <a:solidFill>
            <a:schemeClr val="bg2">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n-US" sz="1500" b="1" dirty="0">
                <a:latin typeface="Aptos" panose="020B0004020202020204" pitchFamily="34" charset="0"/>
                <a:cs typeface="Arial" panose="020B0604020202020204" pitchFamily="34" charset="0"/>
              </a:rPr>
              <a:t>681 eligible subjects with OCT</a:t>
            </a:r>
          </a:p>
        </p:txBody>
      </p:sp>
      <p:sp>
        <p:nvSpPr>
          <p:cNvPr id="11" name="TextBox 10">
            <a:extLst>
              <a:ext uri="{FF2B5EF4-FFF2-40B4-BE49-F238E27FC236}">
                <a16:creationId xmlns:a16="http://schemas.microsoft.com/office/drawing/2014/main" id="{6F43D18E-E2FB-8724-FBE9-42FF93B8EF0D}"/>
              </a:ext>
            </a:extLst>
          </p:cNvPr>
          <p:cNvSpPr txBox="1"/>
          <p:nvPr/>
        </p:nvSpPr>
        <p:spPr>
          <a:xfrm>
            <a:off x="3620795" y="4452156"/>
            <a:ext cx="4950413" cy="553998"/>
          </a:xfrm>
          <a:prstGeom prst="rect">
            <a:avLst/>
          </a:prstGeom>
          <a:solidFill>
            <a:schemeClr val="bg2">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n-US" sz="1500" b="1" dirty="0">
                <a:latin typeface="Aptos" panose="020B0004020202020204" pitchFamily="34" charset="0"/>
                <a:cs typeface="Arial" panose="020B0604020202020204" pitchFamily="34" charset="0"/>
              </a:rPr>
              <a:t>555 evaluable OCT Cohort subjects available with          578 lesions for primary imaging endpoint analysis</a:t>
            </a:r>
          </a:p>
        </p:txBody>
      </p:sp>
      <p:sp>
        <p:nvSpPr>
          <p:cNvPr id="12" name="TextBox 11">
            <a:extLst>
              <a:ext uri="{FF2B5EF4-FFF2-40B4-BE49-F238E27FC236}">
                <a16:creationId xmlns:a16="http://schemas.microsoft.com/office/drawing/2014/main" id="{2C3E33D8-1513-E10C-DE0C-89B76CEAD5FA}"/>
              </a:ext>
            </a:extLst>
          </p:cNvPr>
          <p:cNvSpPr txBox="1"/>
          <p:nvPr/>
        </p:nvSpPr>
        <p:spPr>
          <a:xfrm>
            <a:off x="2639805" y="5332137"/>
            <a:ext cx="3000847" cy="553998"/>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pPr algn="ctr"/>
            <a:r>
              <a:rPr lang="en-US" sz="1500" b="1" dirty="0">
                <a:latin typeface="Aptos" panose="020B0004020202020204" pitchFamily="34" charset="0"/>
                <a:cs typeface="Arial" panose="020B0604020202020204" pitchFamily="34" charset="0"/>
              </a:rPr>
              <a:t>Orbital Atherectomy arm</a:t>
            </a:r>
          </a:p>
          <a:p>
            <a:pPr algn="ctr"/>
            <a:r>
              <a:rPr lang="en-US" sz="1500" b="1" dirty="0">
                <a:latin typeface="Aptos" panose="020B0004020202020204" pitchFamily="34" charset="0"/>
                <a:cs typeface="Arial" panose="020B0604020202020204" pitchFamily="34" charset="0"/>
              </a:rPr>
              <a:t>276 patients, 286 lesions</a:t>
            </a:r>
          </a:p>
        </p:txBody>
      </p:sp>
      <p:sp>
        <p:nvSpPr>
          <p:cNvPr id="19" name="TextBox 18">
            <a:extLst>
              <a:ext uri="{FF2B5EF4-FFF2-40B4-BE49-F238E27FC236}">
                <a16:creationId xmlns:a16="http://schemas.microsoft.com/office/drawing/2014/main" id="{2B04449F-261E-66CA-9AAF-DC37E7E2E144}"/>
              </a:ext>
            </a:extLst>
          </p:cNvPr>
          <p:cNvSpPr txBox="1"/>
          <p:nvPr/>
        </p:nvSpPr>
        <p:spPr>
          <a:xfrm>
            <a:off x="6566436" y="5332137"/>
            <a:ext cx="3000847" cy="55399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US" sz="1500" b="1" dirty="0">
                <a:latin typeface="Aptos" panose="020B0004020202020204" pitchFamily="34" charset="0"/>
                <a:cs typeface="Arial" panose="020B0604020202020204" pitchFamily="34" charset="0"/>
              </a:rPr>
              <a:t>Balloon Angioplasty arm</a:t>
            </a:r>
          </a:p>
          <a:p>
            <a:pPr algn="ctr"/>
            <a:r>
              <a:rPr lang="en-US" sz="1500" b="1" dirty="0">
                <a:latin typeface="Aptos" panose="020B0004020202020204" pitchFamily="34" charset="0"/>
                <a:cs typeface="Arial" panose="020B0604020202020204" pitchFamily="34" charset="0"/>
              </a:rPr>
              <a:t>279 patients, 292 lesions</a:t>
            </a:r>
          </a:p>
        </p:txBody>
      </p:sp>
      <p:sp>
        <p:nvSpPr>
          <p:cNvPr id="25" name="TextBox 24">
            <a:extLst>
              <a:ext uri="{FF2B5EF4-FFF2-40B4-BE49-F238E27FC236}">
                <a16:creationId xmlns:a16="http://schemas.microsoft.com/office/drawing/2014/main" id="{33AAAE0A-CADC-F09F-B9F2-9D3343360B3E}"/>
              </a:ext>
            </a:extLst>
          </p:cNvPr>
          <p:cNvSpPr txBox="1"/>
          <p:nvPr/>
        </p:nvSpPr>
        <p:spPr>
          <a:xfrm>
            <a:off x="8835103" y="3009127"/>
            <a:ext cx="1770967" cy="400110"/>
          </a:xfrm>
          <a:prstGeom prst="rect">
            <a:avLst/>
          </a:prstGeom>
          <a:noFill/>
        </p:spPr>
        <p:txBody>
          <a:bodyPr wrap="square" rtlCol="0">
            <a:spAutoFit/>
          </a:bodyPr>
          <a:lstStyle/>
          <a:p>
            <a:r>
              <a:rPr lang="en-US" sz="1000" dirty="0">
                <a:latin typeface="Aptos" panose="020B0004020202020204" pitchFamily="34" charset="0"/>
                <a:cs typeface="Arial" panose="020B0604020202020204" pitchFamily="34" charset="0"/>
              </a:rPr>
              <a:t>140 OCT not performed</a:t>
            </a:r>
          </a:p>
          <a:p>
            <a:r>
              <a:rPr lang="en-US" sz="1000" dirty="0">
                <a:latin typeface="Aptos" panose="020B0004020202020204" pitchFamily="34" charset="0"/>
                <a:cs typeface="Arial" panose="020B0604020202020204" pitchFamily="34" charset="0"/>
              </a:rPr>
              <a:t>4 No stent placed</a:t>
            </a:r>
          </a:p>
        </p:txBody>
      </p:sp>
      <p:sp>
        <p:nvSpPr>
          <p:cNvPr id="26" name="TextBox 25">
            <a:extLst>
              <a:ext uri="{FF2B5EF4-FFF2-40B4-BE49-F238E27FC236}">
                <a16:creationId xmlns:a16="http://schemas.microsoft.com/office/drawing/2014/main" id="{58EC84ED-FEB9-2A42-45E9-4589E211E6BB}"/>
              </a:ext>
            </a:extLst>
          </p:cNvPr>
          <p:cNvSpPr txBox="1"/>
          <p:nvPr/>
        </p:nvSpPr>
        <p:spPr>
          <a:xfrm>
            <a:off x="8835102" y="3884022"/>
            <a:ext cx="3186769" cy="553998"/>
          </a:xfrm>
          <a:prstGeom prst="rect">
            <a:avLst/>
          </a:prstGeom>
          <a:noFill/>
        </p:spPr>
        <p:txBody>
          <a:bodyPr wrap="square" rtlCol="0">
            <a:spAutoFit/>
          </a:bodyPr>
          <a:lstStyle/>
          <a:p>
            <a:r>
              <a:rPr lang="en-US" sz="1000" dirty="0">
                <a:latin typeface="Aptos" panose="020B0004020202020204" pitchFamily="34" charset="0"/>
                <a:cs typeface="Arial" panose="020B0604020202020204" pitchFamily="34" charset="0"/>
              </a:rPr>
              <a:t>59 Unanalyzable at core lab due to poor image quality</a:t>
            </a:r>
          </a:p>
          <a:p>
            <a:r>
              <a:rPr lang="en-US" sz="1000" dirty="0">
                <a:latin typeface="Aptos" panose="020B0004020202020204" pitchFamily="34" charset="0"/>
                <a:cs typeface="Arial" panose="020B0604020202020204" pitchFamily="34" charset="0"/>
              </a:rPr>
              <a:t>54 No final post-stent image</a:t>
            </a:r>
          </a:p>
          <a:p>
            <a:r>
              <a:rPr lang="en-US" sz="1000" dirty="0">
                <a:latin typeface="Aptos" panose="020B0004020202020204" pitchFamily="34" charset="0"/>
                <a:cs typeface="Arial" panose="020B0604020202020204" pitchFamily="34" charset="0"/>
              </a:rPr>
              <a:t>13 Missing MSA at maximum calcium site</a:t>
            </a:r>
          </a:p>
        </p:txBody>
      </p:sp>
      <p:sp>
        <p:nvSpPr>
          <p:cNvPr id="37" name="TextBox 36">
            <a:extLst>
              <a:ext uri="{FF2B5EF4-FFF2-40B4-BE49-F238E27FC236}">
                <a16:creationId xmlns:a16="http://schemas.microsoft.com/office/drawing/2014/main" id="{6B88431E-E260-26AD-3F9D-2EAC0916BB4C}"/>
              </a:ext>
            </a:extLst>
          </p:cNvPr>
          <p:cNvSpPr txBox="1"/>
          <p:nvPr/>
        </p:nvSpPr>
        <p:spPr>
          <a:xfrm>
            <a:off x="3690502" y="2004139"/>
            <a:ext cx="4810997" cy="323165"/>
          </a:xfrm>
          <a:prstGeom prst="rect">
            <a:avLst/>
          </a:prstGeom>
          <a:noFill/>
        </p:spPr>
        <p:txBody>
          <a:bodyPr wrap="none" rtlCol="0">
            <a:spAutoFit/>
          </a:bodyPr>
          <a:lstStyle/>
          <a:p>
            <a:r>
              <a:rPr lang="en-US" sz="1500" dirty="0">
                <a:latin typeface="Aptos" panose="020B0004020202020204" pitchFamily="34" charset="0"/>
                <a:cs typeface="Arial" panose="020B0604020202020204" pitchFamily="34" charset="0"/>
              </a:rPr>
              <a:t>134 subjects excluded due to eGFR &lt;50 mL/min/1.73 m</a:t>
            </a:r>
            <a:r>
              <a:rPr lang="en-US" sz="1500" baseline="30000" dirty="0">
                <a:latin typeface="Aptos" panose="020B0004020202020204" pitchFamily="34" charset="0"/>
                <a:cs typeface="Arial" panose="020B0604020202020204" pitchFamily="34" charset="0"/>
              </a:rPr>
              <a:t>2</a:t>
            </a:r>
          </a:p>
        </p:txBody>
      </p:sp>
      <p:cxnSp>
        <p:nvCxnSpPr>
          <p:cNvPr id="41" name="Straight Arrow Connector 40">
            <a:extLst>
              <a:ext uri="{FF2B5EF4-FFF2-40B4-BE49-F238E27FC236}">
                <a16:creationId xmlns:a16="http://schemas.microsoft.com/office/drawing/2014/main" id="{29F8EAAF-8B05-5A52-B315-30ACB6419B03}"/>
              </a:ext>
            </a:extLst>
          </p:cNvPr>
          <p:cNvCxnSpPr>
            <a:cxnSpLocks/>
            <a:stCxn id="5" idx="2"/>
          </p:cNvCxnSpPr>
          <p:nvPr/>
        </p:nvCxnSpPr>
        <p:spPr>
          <a:xfrm>
            <a:off x="6096000" y="1772917"/>
            <a:ext cx="0" cy="2152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831F6786-546E-2F1F-FDC4-51439EA89FD5}"/>
              </a:ext>
            </a:extLst>
          </p:cNvPr>
          <p:cNvCxnSpPr>
            <a:cxnSpLocks/>
            <a:stCxn id="37" idx="2"/>
          </p:cNvCxnSpPr>
          <p:nvPr/>
        </p:nvCxnSpPr>
        <p:spPr>
          <a:xfrm flipH="1">
            <a:off x="6096000" y="2327304"/>
            <a:ext cx="1" cy="2187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C5A78301-DFEB-82E3-D6C6-DD6E02A41038}"/>
              </a:ext>
            </a:extLst>
          </p:cNvPr>
          <p:cNvCxnSpPr>
            <a:stCxn id="7" idx="2"/>
            <a:endCxn id="10" idx="0"/>
          </p:cNvCxnSpPr>
          <p:nvPr/>
        </p:nvCxnSpPr>
        <p:spPr>
          <a:xfrm>
            <a:off x="6096000" y="2903646"/>
            <a:ext cx="1" cy="622363"/>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61C8EB21-23DA-95C5-A500-6F0EE5555E53}"/>
              </a:ext>
            </a:extLst>
          </p:cNvPr>
          <p:cNvCxnSpPr>
            <a:cxnSpLocks/>
            <a:endCxn id="25" idx="1"/>
          </p:cNvCxnSpPr>
          <p:nvPr/>
        </p:nvCxnSpPr>
        <p:spPr>
          <a:xfrm>
            <a:off x="6096000" y="3209182"/>
            <a:ext cx="273910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5C0C2310-2CBD-9EE7-251B-4C18B579B971}"/>
              </a:ext>
            </a:extLst>
          </p:cNvPr>
          <p:cNvCxnSpPr>
            <a:stCxn id="10" idx="2"/>
          </p:cNvCxnSpPr>
          <p:nvPr/>
        </p:nvCxnSpPr>
        <p:spPr>
          <a:xfrm>
            <a:off x="6096001" y="3849174"/>
            <a:ext cx="0" cy="6029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a:extLst>
              <a:ext uri="{FF2B5EF4-FFF2-40B4-BE49-F238E27FC236}">
                <a16:creationId xmlns:a16="http://schemas.microsoft.com/office/drawing/2014/main" id="{F994F9FA-3A2D-2C13-BE33-593B9487B514}"/>
              </a:ext>
            </a:extLst>
          </p:cNvPr>
          <p:cNvCxnSpPr>
            <a:cxnSpLocks/>
            <a:endCxn id="26" idx="1"/>
          </p:cNvCxnSpPr>
          <p:nvPr/>
        </p:nvCxnSpPr>
        <p:spPr>
          <a:xfrm>
            <a:off x="6096001" y="4146152"/>
            <a:ext cx="2739101" cy="148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045EE5CA-4865-09D0-FA92-66D2E64F6CB7}"/>
              </a:ext>
            </a:extLst>
          </p:cNvPr>
          <p:cNvCxnSpPr>
            <a:endCxn id="12" idx="0"/>
          </p:cNvCxnSpPr>
          <p:nvPr/>
        </p:nvCxnSpPr>
        <p:spPr>
          <a:xfrm>
            <a:off x="4140228" y="5006154"/>
            <a:ext cx="1" cy="3259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42E7D69A-F47D-6D63-5082-3B9E09FE46D4}"/>
              </a:ext>
            </a:extLst>
          </p:cNvPr>
          <p:cNvCxnSpPr>
            <a:endCxn id="19" idx="0"/>
          </p:cNvCxnSpPr>
          <p:nvPr/>
        </p:nvCxnSpPr>
        <p:spPr>
          <a:xfrm>
            <a:off x="8066859" y="5006154"/>
            <a:ext cx="1" cy="32598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55894794"/>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jay 16 9 White Template" id="{0ED8F602-3AEC-D242-9C7A-B4FAF71315D7}" vid="{F8F72F56-C206-1246-92AD-1EAFE3269351}"/>
    </a:ext>
  </a:extLst>
</a:theme>
</file>

<file path=ppt/theme/theme2.xml><?xml version="1.0" encoding="utf-8"?>
<a:theme xmlns:a="http://schemas.openxmlformats.org/drawingml/2006/main" name="CRF_2006_background">
  <a:themeElements>
    <a:clrScheme name="Custom 40">
      <a:dk1>
        <a:srgbClr val="000000"/>
      </a:dk1>
      <a:lt1>
        <a:srgbClr val="FFFFFF"/>
      </a:lt1>
      <a:dk2>
        <a:srgbClr val="1D384C"/>
      </a:dk2>
      <a:lt2>
        <a:srgbClr val="FEB91A"/>
      </a:lt2>
      <a:accent1>
        <a:srgbClr val="ED2937"/>
      </a:accent1>
      <a:accent2>
        <a:srgbClr val="6699FF"/>
      </a:accent2>
      <a:accent3>
        <a:srgbClr val="9A9A9C"/>
      </a:accent3>
      <a:accent4>
        <a:srgbClr val="DADADA"/>
      </a:accent4>
      <a:accent5>
        <a:srgbClr val="FFADAA"/>
      </a:accent5>
      <a:accent6>
        <a:srgbClr val="5C8AE7"/>
      </a:accent6>
      <a:hlink>
        <a:srgbClr val="FFCC00"/>
      </a:hlink>
      <a:folHlink>
        <a:srgbClr val="969696"/>
      </a:folHlink>
    </a:clrScheme>
    <a:fontScheme name="CRF_2006_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defRPr>
        </a:defPPr>
      </a:lstStyle>
    </a:lnDef>
    <a:txDef>
      <a:spPr>
        <a:noFill/>
      </a:spPr>
      <a:bodyPr wrap="none" rtlCol="0">
        <a:spAutoFit/>
      </a:bodyPr>
      <a:lstStyle>
        <a:defPPr>
          <a:defRPr i="0" dirty="0" err="1" smtClean="0">
            <a:solidFill>
              <a:schemeClr val="tx1"/>
            </a:solidFill>
          </a:defRPr>
        </a:defPPr>
      </a:lstStyle>
    </a:txDef>
  </a:objectDefaults>
  <a:extraClrSchemeLst>
    <a:extraClrScheme>
      <a:clrScheme name="CRF_2006_backgrou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RF_2006_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RF_2006_backgrou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RF_2006_backgrou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RF_2006_backgrou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RF_2006_backgrou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RF_2006_backgrou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RF_2006_background 8">
        <a:dk1>
          <a:srgbClr val="000000"/>
        </a:dk1>
        <a:lt1>
          <a:srgbClr val="FFFFFF"/>
        </a:lt1>
        <a:dk2>
          <a:srgbClr val="002E4B"/>
        </a:dk2>
        <a:lt2>
          <a:srgbClr val="FDE25E"/>
        </a:lt2>
        <a:accent1>
          <a:srgbClr val="FF3300"/>
        </a:accent1>
        <a:accent2>
          <a:srgbClr val="3333FF"/>
        </a:accent2>
        <a:accent3>
          <a:srgbClr val="AAADB1"/>
        </a:accent3>
        <a:accent4>
          <a:srgbClr val="DADADA"/>
        </a:accent4>
        <a:accent5>
          <a:srgbClr val="FFADAA"/>
        </a:accent5>
        <a:accent6>
          <a:srgbClr val="2D2DE7"/>
        </a:accent6>
        <a:hlink>
          <a:srgbClr val="FFCC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6523</TotalTime>
  <Words>3701</Words>
  <Application>Microsoft Macintosh PowerPoint</Application>
  <PresentationFormat>Widescreen</PresentationFormat>
  <Paragraphs>884</Paragraphs>
  <Slides>26</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ヒラギノ角ゴ Pro W3</vt:lpstr>
      <vt:lpstr>Aptos</vt:lpstr>
      <vt:lpstr>Arial</vt:lpstr>
      <vt:lpstr>Calibri</vt:lpstr>
      <vt:lpstr>Wingdings</vt:lpstr>
      <vt:lpstr>Wingdings 2</vt:lpstr>
      <vt:lpstr>Office Theme</vt:lpstr>
      <vt:lpstr>CRF_2006_background</vt:lpstr>
      <vt:lpstr>PowerPoint Presentation</vt:lpstr>
      <vt:lpstr>Financial Conflict of Interest Disclosure</vt:lpstr>
      <vt:lpstr>Background and Objectives</vt:lpstr>
      <vt:lpstr>Study Design</vt:lpstr>
      <vt:lpstr>PowerPoint Presentation</vt:lpstr>
      <vt:lpstr>Study Endpoints and Sample Size Calculations</vt:lpstr>
      <vt:lpstr>Top 15 Enrollers</vt:lpstr>
      <vt:lpstr>Patient Flow</vt:lpstr>
      <vt:lpstr>Patient Flow</vt:lpstr>
      <vt:lpstr>Baseline Characteristics</vt:lpstr>
      <vt:lpstr>Baseline Angiographic Characteristics (Core Lab)</vt:lpstr>
      <vt:lpstr>Procedural Characteristics</vt:lpstr>
      <vt:lpstr>Procedural Device Usage (Lesion-level)</vt:lpstr>
      <vt:lpstr>Adjudication of Crossovers (Lesion-Level)</vt:lpstr>
      <vt:lpstr>Secondary Endpoints: Procedural Success</vt:lpstr>
      <vt:lpstr>Procedural Complications</vt:lpstr>
      <vt:lpstr>Primary Imaging Endpoint (OCT Cohort)</vt:lpstr>
      <vt:lpstr>Primary Clinical Endpoint Target Vessel Failure at 1 Year</vt:lpstr>
      <vt:lpstr>30-Day Clinical Outcomes</vt:lpstr>
      <vt:lpstr>1-Year Clinical Outcomes</vt:lpstr>
      <vt:lpstr>TVF Stratified by Enrollment Cohort Orbital Atherectomy vs. Balloon Angioplasty</vt:lpstr>
      <vt:lpstr>TVF Stratified by Enrollment Cohort</vt:lpstr>
      <vt:lpstr>Study Limitations</vt:lpstr>
      <vt:lpstr>Conclusions and Context</vt:lpstr>
      <vt:lpstr>Take Home Messages</vt:lpstr>
      <vt:lpstr>Study Organization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ECLIPSE: A Large-scale, Randomized Trial of Orbital Atherectomy vs. Conventional Balloon Angioplasty in Severely Calcified Coronary Arteries Prior to DES Implantation</dc:title>
  <dc:creator>Kirtane, Ajay J.</dc:creator>
  <cp:lastModifiedBy>Kirtane, Ajay J.</cp:lastModifiedBy>
  <cp:revision>193</cp:revision>
  <dcterms:created xsi:type="dcterms:W3CDTF">2024-10-08T20:04:55Z</dcterms:created>
  <dcterms:modified xsi:type="dcterms:W3CDTF">2024-10-28T23:32:23Z</dcterms:modified>
</cp:coreProperties>
</file>