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92" r:id="rId4"/>
    <p:sldId id="295" r:id="rId5"/>
    <p:sldId id="266" r:id="rId6"/>
    <p:sldId id="259" r:id="rId7"/>
    <p:sldId id="261" r:id="rId8"/>
    <p:sldId id="263" r:id="rId9"/>
    <p:sldId id="285" r:id="rId10"/>
    <p:sldId id="269" r:id="rId11"/>
    <p:sldId id="268" r:id="rId12"/>
    <p:sldId id="264" r:id="rId13"/>
    <p:sldId id="275" r:id="rId14"/>
    <p:sldId id="277" r:id="rId15"/>
    <p:sldId id="276" r:id="rId16"/>
    <p:sldId id="294" r:id="rId17"/>
    <p:sldId id="281" r:id="rId18"/>
    <p:sldId id="290" r:id="rId19"/>
    <p:sldId id="293" r:id="rId20"/>
    <p:sldId id="289" r:id="rId21"/>
    <p:sldId id="284" r:id="rId22"/>
    <p:sldId id="282" r:id="rId23"/>
    <p:sldId id="296" r:id="rId24"/>
    <p:sldId id="286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  <p:cmAuthor id="3" name="Ginkel, Dirk - Jan van (Cardiologie)" initials="GD-Jv(" lastIdx="2" clrIdx="2">
    <p:extLst>
      <p:ext uri="{19B8F6BF-5375-455C-9EA6-DF929625EA0E}">
        <p15:presenceInfo xmlns:p15="http://schemas.microsoft.com/office/powerpoint/2012/main" userId="Ginkel, Dirk - Jan van (Cardiologi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7E1FF"/>
    <a:srgbClr val="6EC2FF"/>
    <a:srgbClr val="26A4FF"/>
    <a:srgbClr val="E94D5F"/>
    <a:srgbClr val="00807F"/>
    <a:srgbClr val="FFD664"/>
    <a:srgbClr val="F5AF74"/>
    <a:srgbClr val="99B5DD"/>
    <a:srgbClr val="00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0597" autoAdjust="0"/>
  </p:normalViewPr>
  <p:slideViewPr>
    <p:cSldViewPr showGuides="1">
      <p:cViewPr varScale="1">
        <p:scale>
          <a:sx n="84" d="100"/>
          <a:sy n="84" d="100"/>
        </p:scale>
        <p:origin x="84" y="180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2B-4850-9740-79E7E98DC8F5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2B-4850-9740-79E7E98DC8F5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2B-4850-9740-79E7E98DC8F5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2B-4850-9740-79E7E98DC8F5}"/>
              </c:ext>
            </c:extLst>
          </c:dPt>
          <c:dPt>
            <c:idx val="4"/>
            <c:bubble3D val="0"/>
            <c:spPr>
              <a:solidFill>
                <a:srgbClr val="26A4FF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2B-4850-9740-79E7E98DC8F5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E2B-4850-9740-79E7E98DC8F5}"/>
              </c:ext>
            </c:extLst>
          </c:dPt>
          <c:dPt>
            <c:idx val="6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E2B-4850-9740-79E7E98DC8F5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 err="1">
                        <a:solidFill>
                          <a:schemeClr val="tx1"/>
                        </a:solidFill>
                      </a:rPr>
                      <a:t>Acenocoumarol</a:t>
                    </a:r>
                    <a:fld id="{312A0D8D-49D5-4D31-B221-6A320C154DF6}" type="PERCENTAG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000" dirty="0" err="1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2B-4850-9740-79E7E98DC8F5}"/>
                </c:ext>
              </c:extLst>
            </c:dLbl>
            <c:dLbl>
              <c:idx val="1"/>
              <c:layout>
                <c:manualLayout>
                  <c:x val="-9.8235078620489161E-17"/>
                  <c:y val="-3.70370370370370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spc="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000" b="1" i="0" u="none" strike="noStrike" kern="1200" spc="0" baseline="0" dirty="0" err="1">
                        <a:solidFill>
                          <a:schemeClr val="tx1"/>
                        </a:solidFill>
                      </a:rPr>
                      <a:t>Phenprocoumon</a:t>
                    </a:r>
                    <a:endParaRPr lang="en-US" sz="1000" b="1" i="0" u="none" strike="noStrike" kern="1200" spc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1000" b="1" i="0" u="none" strike="noStrike" kern="1200" spc="0" baseline="0" dirty="0">
                        <a:solidFill>
                          <a:schemeClr val="tx1"/>
                        </a:solidFill>
                      </a:rPr>
                      <a:t>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2949934339253"/>
                      <c:h val="0.18340296004666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2B-4850-9740-79E7E98DC8F5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Warfarin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fld id="{9FDB35A3-16DB-450D-9931-5AC86ABD43BD}" type="PERCENTAG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2B-4850-9740-79E7E98DC8F5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DCD6BD-D927-45B8-8E83-F13398564AA5}" type="CATEGORYNAME">
                      <a:rPr lang="en-US" sz="1000" b="1" i="0" u="none" strike="noStrike" kern="1200" spc="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[CATEGORIENAAM]</a:t>
                    </a:fld>
                    <a:endParaRPr lang="en-US" sz="800" b="1" i="0" u="none" strike="noStrike" kern="1200" spc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0D66F953-6787-44DB-8CE9-C3CA9E55F36D}" type="PERCENTAG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2B-4850-9740-79E7E98DC8F5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52352A-3792-4C6E-81DC-140CD9D71E80}" type="CATEGORYNAME">
                      <a:rPr lang="en-US" sz="1000" b="1" i="0" u="none" strike="noStrike" kern="1200" spc="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[CATEGORIENAAM]</a:t>
                    </a:fld>
                    <a:endParaRPr lang="en-US" sz="10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7E6EBB0D-24DD-4237-8326-D40DBD2137EA}" type="PERCENTAG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E2B-4850-9740-79E7E98DC8F5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C4698E-34B1-4D9F-90E6-6BFBE5FC4DCE}" type="CATEGORYNAME">
                      <a:rPr lang="en-US" sz="1000" b="1" i="0" u="none" strike="noStrike" kern="1200" spc="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[CATEGORIENAAM]</a:t>
                    </a:fld>
                    <a:endParaRPr lang="en-US" sz="800" b="1" i="0" u="none" strike="noStrike" kern="1200" spc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15BA9125-E037-4672-B8AC-28226B35ACE3}" type="PERCENTAG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E2B-4850-9740-79E7E98DC8F5}"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31B131-2093-4254-91A5-6EC3DAC90CA5}" type="CATEGORYNAME">
                      <a:rPr lang="en-US" sz="1000" b="1" i="0" u="none" strike="noStrike" kern="1200" spc="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[CATEGORIENAAM]</a:t>
                    </a:fld>
                    <a:endParaRPr lang="en-US" sz="1000" b="1" i="0" u="none" strike="noStrike" kern="1200" spc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2948026D-A5CA-4415-A1E0-954192C5333E}" type="PERCENTAG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E2B-4850-9740-79E7E98DC8F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Blad1!$A$22:$A$28</c:f>
              <c:strCache>
                <c:ptCount val="7"/>
                <c:pt idx="0">
                  <c:v>  Acenocoumarol</c:v>
                </c:pt>
                <c:pt idx="1">
                  <c:v>  Phenprocoumon</c:v>
                </c:pt>
                <c:pt idx="2">
                  <c:v>  Warfarin</c:v>
                </c:pt>
                <c:pt idx="3">
                  <c:v>  Apixaban </c:v>
                </c:pt>
                <c:pt idx="4">
                  <c:v>  Dabigatran </c:v>
                </c:pt>
                <c:pt idx="5">
                  <c:v>  Edoxaban </c:v>
                </c:pt>
                <c:pt idx="6">
                  <c:v>  Rivaroxaban </c:v>
                </c:pt>
              </c:strCache>
            </c:strRef>
          </c:cat>
          <c:val>
            <c:numRef>
              <c:f>Blad1!$B$22:$B$28</c:f>
              <c:numCache>
                <c:formatCode>General</c:formatCode>
                <c:ptCount val="7"/>
                <c:pt idx="0">
                  <c:v>116</c:v>
                </c:pt>
                <c:pt idx="1">
                  <c:v>33</c:v>
                </c:pt>
                <c:pt idx="2">
                  <c:v>5</c:v>
                </c:pt>
                <c:pt idx="3">
                  <c:v>313</c:v>
                </c:pt>
                <c:pt idx="4">
                  <c:v>63</c:v>
                </c:pt>
                <c:pt idx="5">
                  <c:v>136</c:v>
                </c:pt>
                <c:pt idx="6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2B-4850-9740-79E7E98DC8F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03/09/2024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9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29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85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49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2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04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68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9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9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7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4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9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2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0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27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3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7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28058"/>
            <a:ext cx="8856984" cy="461665"/>
          </a:xfrm>
        </p:spPr>
        <p:txBody>
          <a:bodyPr/>
          <a:lstStyle/>
          <a:p>
            <a:pPr algn="ctr"/>
            <a:r>
              <a:rPr lang="en-US" sz="2400" b="1" dirty="0"/>
              <a:t> International, randomized, open-label, </a:t>
            </a:r>
            <a:r>
              <a:rPr lang="en-US" sz="2400" b="1" dirty="0" err="1"/>
              <a:t>noninferiority</a:t>
            </a:r>
            <a:r>
              <a:rPr lang="en-US" sz="2400" b="1" dirty="0"/>
              <a:t> trial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584" y="2353740"/>
            <a:ext cx="6048670" cy="290018"/>
          </a:xfrm>
        </p:spPr>
        <p:txBody>
          <a:bodyPr/>
          <a:lstStyle/>
          <a:p>
            <a:r>
              <a:rPr lang="en-US" sz="2000" dirty="0"/>
              <a:t>Presented by Dirk-Jan van Ginkel, MD</a:t>
            </a:r>
          </a:p>
          <a:p>
            <a:r>
              <a:rPr lang="en-US" sz="2000" dirty="0"/>
              <a:t>on behalf of the </a:t>
            </a:r>
            <a:r>
              <a:rPr lang="en-US" sz="2000" b="1" dirty="0" err="1"/>
              <a:t>POPular</a:t>
            </a:r>
            <a:r>
              <a:rPr lang="en-US" sz="2000" b="1" dirty="0"/>
              <a:t> PAUSE TAVI </a:t>
            </a:r>
            <a:r>
              <a:rPr lang="en-US" sz="2000" dirty="0"/>
              <a:t>investigators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553540"/>
            <a:ext cx="8370928" cy="1202510"/>
          </a:xfrm>
        </p:spPr>
        <p:txBody>
          <a:bodyPr/>
          <a:lstStyle/>
          <a:p>
            <a:pPr algn="ctr"/>
            <a:r>
              <a:rPr lang="en-US" sz="3600" dirty="0"/>
              <a:t>Continuation versus Interruption of Oral Anticoagulation during TAVI</a:t>
            </a:r>
          </a:p>
        </p:txBody>
      </p:sp>
      <p:sp>
        <p:nvSpPr>
          <p:cNvPr id="7" name="Rechthoek 6"/>
          <p:cNvSpPr/>
          <p:nvPr/>
        </p:nvSpPr>
        <p:spPr>
          <a:xfrm>
            <a:off x="539552" y="3499143"/>
            <a:ext cx="6048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Principal investigator:	Prof. </a:t>
            </a:r>
            <a:r>
              <a:rPr lang="en-US" sz="1600" dirty="0" err="1"/>
              <a:t>Jurriën</a:t>
            </a:r>
            <a:r>
              <a:rPr lang="en-US" sz="1600" dirty="0"/>
              <a:t> M ten Berg, M.D., M.Sc., Ph.D.</a:t>
            </a:r>
            <a:br>
              <a:rPr lang="en-US" sz="1600" dirty="0"/>
            </a:br>
            <a:r>
              <a:rPr lang="en-US" sz="1600" dirty="0"/>
              <a:t>Coordinating investigators: Dirk-Jan van Ginkel, M.D. Wilbert Bor, M.D.</a:t>
            </a:r>
          </a:p>
        </p:txBody>
      </p:sp>
      <p:pic>
        <p:nvPicPr>
          <p:cNvPr id="1028" name="Picture 4" descr="Referenties van klanten van HDLG - St. Antonius Ziekenhu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35446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1F1DB7-D6A2-6967-3B72-2066EB60A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L" dirty="0"/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power &amp; statistics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920558" cy="3890434"/>
          </a:xfrm>
        </p:spPr>
        <p:txBody>
          <a:bodyPr>
            <a:normAutofit/>
          </a:bodyPr>
          <a:lstStyle/>
          <a:p>
            <a:r>
              <a:rPr lang="en-US" sz="2200" b="0" dirty="0"/>
              <a:t>Sample size = </a:t>
            </a:r>
            <a:r>
              <a:rPr lang="en-US" sz="2200" dirty="0"/>
              <a:t>858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Noninferiority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power 90%,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0.025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Expected event rate continued vs. interrupted: 13.5% vs. 17.5%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Margin 4.0% </a:t>
            </a:r>
            <a:r>
              <a:rPr lang="en-US" dirty="0"/>
              <a:t>for absolute between-group difference</a:t>
            </a:r>
            <a:r>
              <a:rPr lang="en-US" baseline="30000" dirty="0"/>
              <a:t>3</a:t>
            </a:r>
            <a:endParaRPr 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200" b="0" dirty="0"/>
          </a:p>
          <a:p>
            <a:r>
              <a:rPr lang="it-IT" sz="2200" b="0" dirty="0" smtClean="0"/>
              <a:t>If </a:t>
            </a:r>
            <a:r>
              <a:rPr lang="it-IT" sz="2200" b="0" dirty="0"/>
              <a:t>noninferiority criterion satisfied, then </a:t>
            </a:r>
            <a:r>
              <a:rPr lang="it-IT" sz="2200" dirty="0"/>
              <a:t>superiority </a:t>
            </a:r>
            <a:r>
              <a:rPr lang="it-IT" sz="2200" b="0" dirty="0"/>
              <a:t>testing</a:t>
            </a:r>
            <a:endParaRPr lang="nl-NL" sz="2200" b="0" dirty="0"/>
          </a:p>
        </p:txBody>
      </p:sp>
      <p:sp>
        <p:nvSpPr>
          <p:cNvPr id="5" name="Rechthoek 4"/>
          <p:cNvSpPr/>
          <p:nvPr/>
        </p:nvSpPr>
        <p:spPr>
          <a:xfrm>
            <a:off x="323850" y="415592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Brinkert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M, et al. J. Am. Coll.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. 2019</a:t>
            </a:r>
          </a:p>
          <a:p>
            <a:pPr marL="228600" indent="-228600">
              <a:buFontTx/>
              <a:buAutoNum type="arabicPeriod"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Nijenhuis VJ, et al. N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J Med. 2020</a:t>
            </a:r>
          </a:p>
          <a:p>
            <a:pPr marL="228600" indent="-228600">
              <a:buFontTx/>
              <a:buAutoNum type="arabicPeriod"/>
            </a:pP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Blackwelder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WC. Control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Trials 1982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87574"/>
            <a:ext cx="5418463" cy="3391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Recruitment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sz="2200" dirty="0"/>
              <a:t>22 European sites</a:t>
            </a:r>
          </a:p>
          <a:p>
            <a:pPr lvl="1"/>
            <a:r>
              <a:rPr lang="nl-NL" dirty="0"/>
              <a:t>Netherlands</a:t>
            </a:r>
          </a:p>
          <a:p>
            <a:pPr lvl="1"/>
            <a:r>
              <a:rPr lang="nl-NL" dirty="0"/>
              <a:t>Belgium</a:t>
            </a:r>
          </a:p>
          <a:p>
            <a:pPr lvl="1"/>
            <a:r>
              <a:rPr lang="nl-NL" dirty="0"/>
              <a:t>Denmark</a:t>
            </a:r>
          </a:p>
          <a:p>
            <a:pPr lvl="1"/>
            <a:r>
              <a:rPr lang="nl-NL" dirty="0"/>
              <a:t>Luxembourg</a:t>
            </a:r>
          </a:p>
          <a:p>
            <a:pPr lvl="1"/>
            <a:r>
              <a:rPr lang="nl-NL" dirty="0"/>
              <a:t>Ireland</a:t>
            </a:r>
          </a:p>
          <a:p>
            <a:pPr lvl="1"/>
            <a:r>
              <a:rPr lang="nl-NL" dirty="0"/>
              <a:t>Italy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9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kstvak 65"/>
          <p:cNvSpPr txBox="1"/>
          <p:nvPr/>
        </p:nvSpPr>
        <p:spPr>
          <a:xfrm>
            <a:off x="1134199" y="83408"/>
            <a:ext cx="6875603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 err="1"/>
              <a:t>Planned</a:t>
            </a:r>
            <a:r>
              <a:rPr lang="nl-NL" sz="2000" b="1" dirty="0"/>
              <a:t> </a:t>
            </a:r>
            <a:r>
              <a:rPr lang="nl-NL" sz="2000" b="1" dirty="0" err="1"/>
              <a:t>transfemoral</a:t>
            </a:r>
            <a:r>
              <a:rPr lang="nl-NL" sz="2000" b="1" dirty="0"/>
              <a:t>/</a:t>
            </a:r>
            <a:r>
              <a:rPr lang="nl-NL" sz="2000" b="1" dirty="0" err="1"/>
              <a:t>subclavian</a:t>
            </a:r>
            <a:r>
              <a:rPr lang="nl-NL" sz="2000" b="1" dirty="0"/>
              <a:t> TAVI </a:t>
            </a:r>
            <a:r>
              <a:rPr lang="nl-NL" sz="2000" b="1" dirty="0" err="1"/>
              <a:t>and</a:t>
            </a:r>
            <a:r>
              <a:rPr lang="nl-NL" sz="2000" b="1" dirty="0"/>
              <a:t> on long-term OAC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3581890" y="618823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b="1" i="0" kern="1200" dirty="0" err="1">
                <a:solidFill>
                  <a:schemeClr val="tx1"/>
                </a:solidFill>
              </a:rPr>
              <a:t>Randomization</a:t>
            </a:r>
            <a:r>
              <a:rPr lang="nl-NL" sz="1600" b="1" i="0" kern="1200" dirty="0">
                <a:solidFill>
                  <a:schemeClr val="tx1"/>
                </a:solidFill>
              </a:rPr>
              <a:t> 1:1</a:t>
            </a:r>
            <a:br>
              <a:rPr lang="nl-NL" sz="1600" b="1" i="0" kern="1200" dirty="0">
                <a:solidFill>
                  <a:schemeClr val="tx1"/>
                </a:solidFill>
              </a:rPr>
            </a:br>
            <a:r>
              <a:rPr lang="nl-NL" sz="1600" dirty="0"/>
              <a:t>N=869</a:t>
            </a:r>
            <a:endParaRPr lang="nl-NL" sz="1600" i="0" kern="1200" dirty="0">
              <a:solidFill>
                <a:schemeClr val="tx1"/>
              </a:solidFill>
            </a:endParaRPr>
          </a:p>
        </p:txBody>
      </p:sp>
      <p:cxnSp>
        <p:nvCxnSpPr>
          <p:cNvPr id="75" name="Rechte verbindingslijn 74"/>
          <p:cNvCxnSpPr/>
          <p:nvPr/>
        </p:nvCxnSpPr>
        <p:spPr>
          <a:xfrm flipH="1" flipV="1">
            <a:off x="2472704" y="911210"/>
            <a:ext cx="1109186" cy="43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 flipV="1">
            <a:off x="5562110" y="911210"/>
            <a:ext cx="1037175" cy="43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Rechte verbindingslijn met pijl 79"/>
          <p:cNvCxnSpPr>
            <a:endCxn id="83" idx="0"/>
          </p:cNvCxnSpPr>
          <p:nvPr/>
        </p:nvCxnSpPr>
        <p:spPr>
          <a:xfrm>
            <a:off x="2472704" y="911210"/>
            <a:ext cx="1" cy="23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>
            <a:endCxn id="85" idx="0"/>
          </p:cNvCxnSpPr>
          <p:nvPr/>
        </p:nvCxnSpPr>
        <p:spPr>
          <a:xfrm>
            <a:off x="6599285" y="911210"/>
            <a:ext cx="1" cy="23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1021483" y="1143784"/>
            <a:ext cx="2902443" cy="707886"/>
          </a:xfrm>
          <a:prstGeom prst="rect">
            <a:avLst/>
          </a:prstGeom>
          <a:solidFill>
            <a:srgbClr val="E0959C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 err="1">
                <a:ln w="0"/>
                <a:solidFill>
                  <a:schemeClr val="tx1"/>
                </a:solidFill>
              </a:rPr>
              <a:t>Continuation</a:t>
            </a:r>
            <a:r>
              <a:rPr lang="nl-NL" sz="2000" b="1" dirty="0">
                <a:ln w="0"/>
                <a:solidFill>
                  <a:schemeClr val="tx1"/>
                </a:solidFill>
              </a:rPr>
              <a:t> of OAC</a:t>
            </a:r>
          </a:p>
          <a:p>
            <a:pPr algn="ctr"/>
            <a:r>
              <a:rPr lang="nl-NL" sz="2000" dirty="0">
                <a:ln w="0"/>
                <a:solidFill>
                  <a:schemeClr val="tx1"/>
                </a:solidFill>
              </a:rPr>
              <a:t>N=435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5148064" y="1143784"/>
            <a:ext cx="2902443" cy="707886"/>
          </a:xfrm>
          <a:prstGeom prst="rect">
            <a:avLst/>
          </a:prstGeom>
          <a:solidFill>
            <a:srgbClr val="99B5DD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 err="1">
                <a:ln w="0"/>
                <a:solidFill>
                  <a:schemeClr val="tx1"/>
                </a:solidFill>
              </a:rPr>
              <a:t>Interruption</a:t>
            </a:r>
            <a:r>
              <a:rPr lang="nl-NL" sz="2000" b="1" dirty="0">
                <a:ln w="0"/>
                <a:solidFill>
                  <a:schemeClr val="tx1"/>
                </a:solidFill>
              </a:rPr>
              <a:t> of OAC</a:t>
            </a:r>
          </a:p>
          <a:p>
            <a:pPr algn="ctr"/>
            <a:r>
              <a:rPr lang="nl-NL" sz="2000" dirty="0">
                <a:ln w="0"/>
                <a:solidFill>
                  <a:schemeClr val="tx1"/>
                </a:solidFill>
              </a:rPr>
              <a:t>N=434</a:t>
            </a:r>
          </a:p>
        </p:txBody>
      </p:sp>
      <p:cxnSp>
        <p:nvCxnSpPr>
          <p:cNvPr id="93" name="Rechte verbindingslijn met pijl 92"/>
          <p:cNvCxnSpPr>
            <a:stCxn id="83" idx="2"/>
            <a:endCxn id="99" idx="0"/>
          </p:cNvCxnSpPr>
          <p:nvPr/>
        </p:nvCxnSpPr>
        <p:spPr>
          <a:xfrm>
            <a:off x="2472705" y="1851670"/>
            <a:ext cx="6453" cy="11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>
            <a:stCxn id="85" idx="2"/>
            <a:endCxn id="102" idx="0"/>
          </p:cNvCxnSpPr>
          <p:nvPr/>
        </p:nvCxnSpPr>
        <p:spPr>
          <a:xfrm>
            <a:off x="6599286" y="1851670"/>
            <a:ext cx="0" cy="11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kstvak 96"/>
          <p:cNvSpPr txBox="1"/>
          <p:nvPr/>
        </p:nvSpPr>
        <p:spPr>
          <a:xfrm>
            <a:off x="321935" y="1977683"/>
            <a:ext cx="215076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b="1" dirty="0"/>
              <a:t>4 EXCLUDED</a:t>
            </a:r>
          </a:p>
          <a:p>
            <a:r>
              <a:rPr lang="nl-NL" sz="1200" dirty="0"/>
              <a:t>     </a:t>
            </a:r>
            <a:r>
              <a:rPr lang="nl-NL" sz="1400" dirty="0"/>
              <a:t>3 had no TAVI procedure</a:t>
            </a:r>
          </a:p>
          <a:p>
            <a:r>
              <a:rPr lang="nl-NL" sz="1400" dirty="0"/>
              <a:t>     1 </a:t>
            </a:r>
            <a:r>
              <a:rPr lang="nl-NL" sz="1400" dirty="0" err="1"/>
              <a:t>withdrew</a:t>
            </a:r>
            <a:r>
              <a:rPr lang="nl-NL" sz="1400" dirty="0"/>
              <a:t> </a:t>
            </a:r>
            <a:r>
              <a:rPr lang="nl-NL" sz="1400" dirty="0" err="1"/>
              <a:t>written</a:t>
            </a:r>
            <a:endParaRPr lang="nl-NL" sz="1400" dirty="0"/>
          </a:p>
          <a:p>
            <a:r>
              <a:rPr lang="nl-NL" sz="1400" dirty="0"/>
              <a:t>         </a:t>
            </a:r>
            <a:r>
              <a:rPr lang="nl-NL" sz="1400" dirty="0" err="1"/>
              <a:t>informed</a:t>
            </a:r>
            <a:r>
              <a:rPr lang="nl-NL" sz="1400" dirty="0"/>
              <a:t> consent</a:t>
            </a:r>
          </a:p>
        </p:txBody>
      </p:sp>
      <p:sp>
        <p:nvSpPr>
          <p:cNvPr id="99" name="Tekstvak 98"/>
          <p:cNvSpPr txBox="1"/>
          <p:nvPr/>
        </p:nvSpPr>
        <p:spPr>
          <a:xfrm>
            <a:off x="1027936" y="3009356"/>
            <a:ext cx="2902443" cy="707886"/>
          </a:xfrm>
          <a:prstGeom prst="rect">
            <a:avLst/>
          </a:prstGeom>
          <a:solidFill>
            <a:srgbClr val="E0959C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 err="1">
                <a:ln w="0"/>
                <a:solidFill>
                  <a:schemeClr val="tx1"/>
                </a:solidFill>
              </a:rPr>
              <a:t>Modified</a:t>
            </a:r>
            <a:r>
              <a:rPr lang="nl-NL" sz="2000" b="1" dirty="0">
                <a:ln w="0"/>
                <a:solidFill>
                  <a:schemeClr val="tx1"/>
                </a:solidFill>
              </a:rPr>
              <a:t> ITT Analysis</a:t>
            </a:r>
          </a:p>
          <a:p>
            <a:pPr algn="ctr"/>
            <a:r>
              <a:rPr lang="nl-NL" sz="2000" dirty="0">
                <a:ln w="0"/>
                <a:solidFill>
                  <a:schemeClr val="tx1"/>
                </a:solidFill>
              </a:rPr>
              <a:t>N=431</a:t>
            </a:r>
          </a:p>
        </p:txBody>
      </p:sp>
      <p:sp>
        <p:nvSpPr>
          <p:cNvPr id="102" name="Tekstvak 101"/>
          <p:cNvSpPr txBox="1"/>
          <p:nvPr/>
        </p:nvSpPr>
        <p:spPr>
          <a:xfrm>
            <a:off x="5148064" y="3009356"/>
            <a:ext cx="2902443" cy="707886"/>
          </a:xfrm>
          <a:prstGeom prst="rect">
            <a:avLst/>
          </a:prstGeom>
          <a:solidFill>
            <a:srgbClr val="99B5DD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 err="1">
                <a:ln w="0"/>
                <a:solidFill>
                  <a:schemeClr val="tx1"/>
                </a:solidFill>
              </a:rPr>
              <a:t>Modified</a:t>
            </a:r>
            <a:r>
              <a:rPr lang="nl-NL" sz="2000" b="1" dirty="0">
                <a:ln w="0"/>
                <a:solidFill>
                  <a:schemeClr val="tx1"/>
                </a:solidFill>
              </a:rPr>
              <a:t> ITT Analysis</a:t>
            </a:r>
          </a:p>
          <a:p>
            <a:pPr algn="ctr"/>
            <a:r>
              <a:rPr lang="nl-NL" sz="2000" dirty="0">
                <a:ln w="0"/>
                <a:solidFill>
                  <a:schemeClr val="tx1"/>
                </a:solidFill>
              </a:rPr>
              <a:t>N=427</a:t>
            </a:r>
          </a:p>
        </p:txBody>
      </p:sp>
      <p:sp>
        <p:nvSpPr>
          <p:cNvPr id="104" name="Tekstvak 103"/>
          <p:cNvSpPr txBox="1"/>
          <p:nvPr/>
        </p:nvSpPr>
        <p:spPr>
          <a:xfrm>
            <a:off x="6614127" y="1977683"/>
            <a:ext cx="287275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b="1" dirty="0"/>
              <a:t>7 EXCLUDED</a:t>
            </a:r>
          </a:p>
          <a:p>
            <a:r>
              <a:rPr lang="nl-NL" sz="1200" dirty="0"/>
              <a:t>     </a:t>
            </a:r>
            <a:r>
              <a:rPr lang="nl-NL" sz="1400" dirty="0"/>
              <a:t>4 had no TAVI procedure</a:t>
            </a:r>
          </a:p>
          <a:p>
            <a:r>
              <a:rPr lang="nl-NL" sz="1400" dirty="0"/>
              <a:t>     3 </a:t>
            </a:r>
            <a:r>
              <a:rPr lang="nl-NL" sz="1400" dirty="0" err="1"/>
              <a:t>withdrew</a:t>
            </a:r>
            <a:r>
              <a:rPr lang="nl-NL" sz="1400" dirty="0"/>
              <a:t> </a:t>
            </a:r>
            <a:r>
              <a:rPr lang="nl-NL" sz="1400" dirty="0" err="1"/>
              <a:t>written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         </a:t>
            </a:r>
            <a:r>
              <a:rPr lang="nl-NL" sz="1400" dirty="0" err="1"/>
              <a:t>informed</a:t>
            </a:r>
            <a:r>
              <a:rPr lang="nl-NL" sz="1400" dirty="0"/>
              <a:t> consent</a:t>
            </a:r>
          </a:p>
        </p:txBody>
      </p:sp>
      <p:sp>
        <p:nvSpPr>
          <p:cNvPr id="110" name="Tekstvak 109"/>
          <p:cNvSpPr txBox="1"/>
          <p:nvPr/>
        </p:nvSpPr>
        <p:spPr>
          <a:xfrm>
            <a:off x="1021483" y="3795886"/>
            <a:ext cx="7029024" cy="8925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Follow-up 30 </a:t>
            </a:r>
            <a:r>
              <a:rPr lang="nl-NL" sz="2000" b="1" dirty="0" err="1"/>
              <a:t>days</a:t>
            </a:r>
            <a:endParaRPr lang="nl-NL" sz="2000" b="1" dirty="0"/>
          </a:p>
          <a:p>
            <a:pPr algn="ctr"/>
            <a:r>
              <a:rPr lang="nl-NL" sz="1600" dirty="0" err="1"/>
              <a:t>Primary</a:t>
            </a:r>
            <a:r>
              <a:rPr lang="nl-NL" sz="1600" dirty="0"/>
              <a:t> </a:t>
            </a:r>
            <a:r>
              <a:rPr lang="nl-NL" sz="1600" dirty="0" err="1"/>
              <a:t>outcome</a:t>
            </a:r>
            <a:r>
              <a:rPr lang="nl-NL" sz="1600" dirty="0"/>
              <a:t>: </a:t>
            </a:r>
            <a:r>
              <a:rPr lang="nl-NL" sz="1600" dirty="0" err="1"/>
              <a:t>cardiovascular</a:t>
            </a:r>
            <a:r>
              <a:rPr lang="nl-NL" sz="1600" dirty="0"/>
              <a:t> </a:t>
            </a:r>
            <a:r>
              <a:rPr lang="nl-NL" sz="1600" dirty="0" err="1"/>
              <a:t>mortality</a:t>
            </a:r>
            <a:r>
              <a:rPr lang="nl-NL" sz="1600" dirty="0"/>
              <a:t>, </a:t>
            </a: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stroke</a:t>
            </a:r>
            <a:r>
              <a:rPr lang="nl-NL" sz="1600" dirty="0"/>
              <a:t>, </a:t>
            </a:r>
            <a:r>
              <a:rPr lang="nl-NL" sz="1600" dirty="0" err="1"/>
              <a:t>myocardial</a:t>
            </a:r>
            <a:r>
              <a:rPr lang="nl-NL" sz="1600" dirty="0"/>
              <a:t> </a:t>
            </a:r>
            <a:r>
              <a:rPr lang="nl-NL" sz="1600" dirty="0" err="1"/>
              <a:t>infarction</a:t>
            </a:r>
            <a:r>
              <a:rPr lang="nl-NL" sz="1600" dirty="0"/>
              <a:t>, major </a:t>
            </a:r>
            <a:r>
              <a:rPr lang="nl-NL" sz="1600" dirty="0" err="1"/>
              <a:t>vascular</a:t>
            </a:r>
            <a:r>
              <a:rPr lang="nl-NL" sz="1600" dirty="0"/>
              <a:t> </a:t>
            </a:r>
            <a:r>
              <a:rPr lang="nl-NL" sz="1600" dirty="0" err="1"/>
              <a:t>complications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major </a:t>
            </a:r>
            <a:r>
              <a:rPr lang="nl-NL" sz="1600" dirty="0" err="1"/>
              <a:t>bleeding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9633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 animBg="1"/>
      <p:bldP spid="102" grpId="0" animBg="1"/>
      <p:bldP spid="104" grpId="0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74360494"/>
              </p:ext>
            </p:extLst>
          </p:nvPr>
        </p:nvGraphicFramePr>
        <p:xfrm>
          <a:off x="1331640" y="987574"/>
          <a:ext cx="6162104" cy="3429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7639">
                  <a:extLst>
                    <a:ext uri="{9D8B030D-6E8A-4147-A177-3AD203B41FA5}">
                      <a16:colId xmlns:a16="http://schemas.microsoft.com/office/drawing/2014/main" val="2943213660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1218419877"/>
                    </a:ext>
                  </a:extLst>
                </a:gridCol>
                <a:gridCol w="1408430">
                  <a:extLst>
                    <a:ext uri="{9D8B030D-6E8A-4147-A177-3AD203B41FA5}">
                      <a16:colId xmlns:a16="http://schemas.microsoft.com/office/drawing/2014/main" val="1588866284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Continued</a:t>
                      </a:r>
                      <a:br>
                        <a:rPr lang="en-US" sz="1800" b="1" dirty="0">
                          <a:effectLst/>
                        </a:rPr>
                      </a:br>
                      <a:r>
                        <a:rPr lang="en-US" sz="1800" b="1" dirty="0">
                          <a:effectLst/>
                        </a:rPr>
                        <a:t>(n=431)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Interrupted</a:t>
                      </a:r>
                      <a:endParaRPr lang="nl-NL" sz="18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(n=427)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0135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81.4 ± 5.6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80.9 ± 6.2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0894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Female – no (%)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158 (36.7)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138 (32.3)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7294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Atrial </a:t>
                      </a:r>
                      <a:r>
                        <a:rPr lang="en-US" sz="1800" dirty="0" smtClean="0">
                          <a:effectLst/>
                        </a:rPr>
                        <a:t>fibrillation – no (%)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414 (96.1)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406 (95.1)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0301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</a:rPr>
                        <a:t>  CHA</a:t>
                      </a:r>
                      <a:r>
                        <a:rPr lang="en-US" sz="1800" i="0" baseline="-25000" dirty="0">
                          <a:effectLst/>
                        </a:rPr>
                        <a:t>2</a:t>
                      </a:r>
                      <a:r>
                        <a:rPr lang="en-US" sz="1800" i="0" dirty="0">
                          <a:effectLst/>
                        </a:rPr>
                        <a:t>DS</a:t>
                      </a:r>
                      <a:r>
                        <a:rPr lang="en-US" sz="1800" i="0" baseline="-25000" dirty="0">
                          <a:effectLst/>
                        </a:rPr>
                        <a:t>2</a:t>
                      </a:r>
                      <a:r>
                        <a:rPr lang="en-US" sz="1800" i="0" dirty="0">
                          <a:effectLst/>
                        </a:rPr>
                        <a:t>-VASc score</a:t>
                      </a:r>
                      <a:endParaRPr lang="nl-NL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4.5 (1.4)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 (1.4)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94414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</a:rPr>
                        <a:t>Prior</a:t>
                      </a:r>
                      <a:r>
                        <a:rPr lang="en-US" sz="1800" i="0" baseline="0" dirty="0">
                          <a:effectLst/>
                        </a:rPr>
                        <a:t> i</a:t>
                      </a:r>
                      <a:r>
                        <a:rPr lang="en-US" sz="1800" i="0" dirty="0">
                          <a:effectLst/>
                        </a:rPr>
                        <a:t>schemic </a:t>
                      </a:r>
                      <a:r>
                        <a:rPr lang="en-US" sz="1800" i="0" dirty="0" smtClean="0">
                          <a:effectLst/>
                        </a:rPr>
                        <a:t>stroke </a:t>
                      </a:r>
                      <a:r>
                        <a:rPr lang="en-US" sz="1800" dirty="0" smtClean="0">
                          <a:effectLst/>
                        </a:rPr>
                        <a:t>– no (%)</a:t>
                      </a:r>
                      <a:endParaRPr lang="nl-NL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 (9.0)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 (11.9)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1517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Peripheral artery </a:t>
                      </a:r>
                      <a:r>
                        <a:rPr lang="en-US" sz="1800" dirty="0" smtClean="0">
                          <a:effectLst/>
                        </a:rPr>
                        <a:t>disease – no (%)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 (18.3)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 (19.9)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3316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Chronic renal </a:t>
                      </a:r>
                      <a:r>
                        <a:rPr lang="en-US" sz="1800" dirty="0" smtClean="0">
                          <a:effectLst/>
                        </a:rPr>
                        <a:t>insufficiency – no (%)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213 (49.4)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221 (51.8)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1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6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Antithrombotic </a:t>
            </a:r>
            <a:r>
              <a:rPr lang="en-US" dirty="0" smtClean="0"/>
              <a:t>therapy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23528" y="913564"/>
            <a:ext cx="8496944" cy="389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81.9%</a:t>
            </a:r>
            <a:r>
              <a:rPr lang="en-US" sz="2200" b="0" dirty="0"/>
              <a:t> </a:t>
            </a:r>
            <a:r>
              <a:rPr lang="en-US" sz="2200" b="0" dirty="0" smtClean="0"/>
              <a:t>DOAC, </a:t>
            </a:r>
            <a:r>
              <a:rPr lang="en-US" sz="2200" dirty="0" smtClean="0"/>
              <a:t>18.1%</a:t>
            </a:r>
            <a:r>
              <a:rPr lang="en-US" sz="2200" b="0" dirty="0" smtClean="0"/>
              <a:t> VKA</a:t>
            </a:r>
          </a:p>
          <a:p>
            <a:pPr lvl="1"/>
            <a:r>
              <a:rPr lang="en-US" dirty="0" smtClean="0"/>
              <a:t>25.1%</a:t>
            </a:r>
            <a:r>
              <a:rPr lang="en-US" b="0" dirty="0" smtClean="0"/>
              <a:t> </a:t>
            </a:r>
            <a:r>
              <a:rPr lang="en-US" b="0" dirty="0"/>
              <a:t>reduced </a:t>
            </a:r>
            <a:r>
              <a:rPr lang="en-US" b="0" dirty="0" smtClean="0"/>
              <a:t>dose</a:t>
            </a:r>
          </a:p>
          <a:p>
            <a:pPr lvl="1"/>
            <a:endParaRPr lang="en-US" sz="1800" b="0" dirty="0"/>
          </a:p>
          <a:p>
            <a:r>
              <a:rPr lang="en-US" sz="2200" b="0" dirty="0" smtClean="0"/>
              <a:t>Concomitant antiplatelet therapy:</a:t>
            </a:r>
          </a:p>
          <a:p>
            <a:pPr lvl="1"/>
            <a:r>
              <a:rPr lang="en-US" b="1" dirty="0" smtClean="0"/>
              <a:t>13.7% </a:t>
            </a:r>
            <a:r>
              <a:rPr lang="en-US" dirty="0"/>
              <a:t>in continuation group</a:t>
            </a:r>
          </a:p>
          <a:p>
            <a:pPr lvl="1"/>
            <a:r>
              <a:rPr lang="en-US" b="1" dirty="0" smtClean="0"/>
              <a:t>11.2% </a:t>
            </a:r>
            <a:r>
              <a:rPr lang="en-US" dirty="0"/>
              <a:t>in interruption </a:t>
            </a:r>
            <a:r>
              <a:rPr lang="en-US" dirty="0" smtClean="0"/>
              <a:t>group</a:t>
            </a:r>
            <a:endParaRPr lang="en-US" dirty="0"/>
          </a:p>
          <a:p>
            <a:endParaRPr lang="en-US" sz="1800" b="0" dirty="0" smtClean="0"/>
          </a:p>
          <a:p>
            <a:r>
              <a:rPr lang="en-US" sz="2200" b="0" dirty="0" smtClean="0"/>
              <a:t>Adherence to study protocol:</a:t>
            </a:r>
            <a:endParaRPr lang="en-US" sz="2200" b="0" dirty="0"/>
          </a:p>
          <a:p>
            <a:pPr lvl="1"/>
            <a:r>
              <a:rPr lang="en-US" b="1" dirty="0"/>
              <a:t>94.9%</a:t>
            </a:r>
            <a:r>
              <a:rPr lang="en-US" dirty="0"/>
              <a:t> </a:t>
            </a:r>
            <a:r>
              <a:rPr lang="en-US" b="0" dirty="0"/>
              <a:t>in continuation group</a:t>
            </a:r>
          </a:p>
          <a:p>
            <a:pPr lvl="1"/>
            <a:r>
              <a:rPr lang="en-US" b="1" dirty="0"/>
              <a:t>91.8%</a:t>
            </a:r>
            <a:r>
              <a:rPr lang="en-US" dirty="0"/>
              <a:t> </a:t>
            </a:r>
            <a:r>
              <a:rPr lang="en-US" b="0" dirty="0"/>
              <a:t>in interruption </a:t>
            </a:r>
            <a:r>
              <a:rPr lang="en-US" b="0" dirty="0" smtClean="0"/>
              <a:t>group</a:t>
            </a:r>
            <a:endParaRPr lang="en-US" sz="2200" b="0" dirty="0"/>
          </a:p>
          <a:p>
            <a:endParaRPr lang="nl-NL" sz="1100" b="0" dirty="0"/>
          </a:p>
        </p:txBody>
      </p:sp>
      <p:graphicFrame>
        <p:nvGraphicFramePr>
          <p:cNvPr id="15" name="Grafiek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006989"/>
              </p:ext>
            </p:extLst>
          </p:nvPr>
        </p:nvGraphicFramePr>
        <p:xfrm>
          <a:off x="4374589" y="1275606"/>
          <a:ext cx="4740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1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Procedural </a:t>
            </a:r>
            <a:r>
              <a:rPr lang="en-US" dirty="0" smtClean="0"/>
              <a:t>characteristics</a:t>
            </a:r>
            <a:endParaRPr lang="en-US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7279742"/>
              </p:ext>
            </p:extLst>
          </p:nvPr>
        </p:nvGraphicFramePr>
        <p:xfrm>
          <a:off x="1224931" y="1059582"/>
          <a:ext cx="7330694" cy="344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16262">
                  <a:extLst>
                    <a:ext uri="{9D8B030D-6E8A-4147-A177-3AD203B41FA5}">
                      <a16:colId xmlns:a16="http://schemas.microsoft.com/office/drawing/2014/main" val="2337615199"/>
                    </a:ext>
                  </a:extLst>
                </a:gridCol>
                <a:gridCol w="1805622">
                  <a:extLst>
                    <a:ext uri="{9D8B030D-6E8A-4147-A177-3AD203B41FA5}">
                      <a16:colId xmlns:a16="http://schemas.microsoft.com/office/drawing/2014/main" val="3781466381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762045069"/>
                    </a:ext>
                  </a:extLst>
                </a:gridCol>
              </a:tblGrid>
              <a:tr h="492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Continued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(n=431)</a:t>
                      </a:r>
                      <a:endParaRPr lang="nl-NL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Interrupted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(n=427)</a:t>
                      </a:r>
                      <a:endParaRPr lang="nl-NL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74527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Transfemoral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access </a:t>
                      </a:r>
                      <a:r>
                        <a:rPr lang="en-US" sz="1600" dirty="0" smtClean="0">
                          <a:effectLst/>
                        </a:rPr>
                        <a:t>– no (%)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423 (98.6)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424 (99.3)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25632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Cerebral embolic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protection </a:t>
                      </a:r>
                      <a:r>
                        <a:rPr lang="en-US" sz="1600" dirty="0" smtClean="0">
                          <a:effectLst/>
                        </a:rPr>
                        <a:t>– no (%)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47 (10.9)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38 (8.9)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41" marR="58341" marT="0" marB="0" anchor="ctr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17186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Heparin dose (IU)</a:t>
                      </a:r>
                      <a:endParaRPr lang="nl-N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7.500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5.000-8.000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nl-N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7.500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6.000-10.000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nl-N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95475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Protamine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 </a:t>
                      </a:r>
                      <a:r>
                        <a:rPr lang="en-US" sz="1600" dirty="0" smtClean="0">
                          <a:effectLst/>
                        </a:rPr>
                        <a:t>– no (%)</a:t>
                      </a:r>
                      <a:endParaRPr lang="nl-N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 (78.0)</a:t>
                      </a:r>
                      <a:endParaRPr lang="nl-NL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 (76.6)</a:t>
                      </a:r>
                      <a:endParaRPr lang="nl-N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00197"/>
                  </a:ext>
                </a:extLst>
              </a:tr>
              <a:tr h="369331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Vascular closure primary access site: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rgbClr val="E09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67285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ProGlide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ProStyle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– no (%)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 (77.5)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 (74.5)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52597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MANTA Vascular Closure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Device </a:t>
                      </a:r>
                      <a:r>
                        <a:rPr lang="en-US" sz="1600" dirty="0" smtClean="0">
                          <a:effectLst/>
                        </a:rPr>
                        <a:t>– no (%)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(16.5)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(18.7)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746597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Angio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-Seal </a:t>
                      </a:r>
                      <a:r>
                        <a:rPr lang="en-US" sz="1600" dirty="0" smtClean="0">
                          <a:effectLst/>
                        </a:rPr>
                        <a:t>– no (%)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(25.5)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 (24.1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3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2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8639870" cy="432048"/>
          </a:xfrm>
        </p:spPr>
        <p:txBody>
          <a:bodyPr/>
          <a:lstStyle/>
          <a:p>
            <a:r>
              <a:rPr lang="en-US" sz="2200" dirty="0"/>
              <a:t>Primary outcome: cardiovascular mortality, stroke, myocardial infarction, major vascular complications and major bleeding at 30 </a:t>
            </a:r>
            <a:r>
              <a:rPr lang="en-US" sz="2200" dirty="0" smtClean="0"/>
              <a:t>days</a:t>
            </a:r>
            <a:endParaRPr lang="en-US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23850" y="915566"/>
            <a:ext cx="8496622" cy="389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31590"/>
            <a:ext cx="6055920" cy="3863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18451" r="72652" b="12595"/>
          <a:stretch/>
        </p:blipFill>
        <p:spPr>
          <a:xfrm>
            <a:off x="2555775" y="1846908"/>
            <a:ext cx="864097" cy="2664296"/>
          </a:xfrm>
          <a:prstGeom prst="rect">
            <a:avLst/>
          </a:prstGeom>
          <a:ln w="12700"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31590"/>
            <a:ext cx="6055919" cy="3863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7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Secondary outcomes at 30 days</a:t>
            </a:r>
          </a:p>
          <a:p>
            <a:endParaRPr lang="en-US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99466"/>
              </p:ext>
            </p:extLst>
          </p:nvPr>
        </p:nvGraphicFramePr>
        <p:xfrm>
          <a:off x="563133" y="1117838"/>
          <a:ext cx="7839683" cy="3017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1206">
                  <a:extLst>
                    <a:ext uri="{9D8B030D-6E8A-4147-A177-3AD203B41FA5}">
                      <a16:colId xmlns:a16="http://schemas.microsoft.com/office/drawing/2014/main" val="4250492524"/>
                    </a:ext>
                  </a:extLst>
                </a:gridCol>
                <a:gridCol w="1199619">
                  <a:extLst>
                    <a:ext uri="{9D8B030D-6E8A-4147-A177-3AD203B41FA5}">
                      <a16:colId xmlns:a16="http://schemas.microsoft.com/office/drawing/2014/main" val="597909003"/>
                    </a:ext>
                  </a:extLst>
                </a:gridCol>
                <a:gridCol w="1340751">
                  <a:extLst>
                    <a:ext uri="{9D8B030D-6E8A-4147-A177-3AD203B41FA5}">
                      <a16:colId xmlns:a16="http://schemas.microsoft.com/office/drawing/2014/main" val="243851084"/>
                    </a:ext>
                  </a:extLst>
                </a:gridCol>
                <a:gridCol w="2258107">
                  <a:extLst>
                    <a:ext uri="{9D8B030D-6E8A-4147-A177-3AD203B41FA5}">
                      <a16:colId xmlns:a16="http://schemas.microsoft.com/office/drawing/2014/main" val="2485949798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Secondary outcomes – no. (%)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l-N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Continued</a:t>
                      </a:r>
                      <a:endParaRPr lang="nl-NL" sz="18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(n=431)</a:t>
                      </a:r>
                      <a:endParaRPr lang="nl-NL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Interrupted</a:t>
                      </a:r>
                      <a:endParaRPr lang="nl-NL" sz="18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(n=427)</a:t>
                      </a:r>
                      <a:endParaRPr lang="nl-N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Risk difference</a:t>
                      </a:r>
                      <a:br>
                        <a:rPr lang="en-US" sz="1800" b="1" dirty="0">
                          <a:effectLst/>
                          <a:latin typeface="+mn-lt"/>
                        </a:rPr>
                      </a:br>
                      <a:r>
                        <a:rPr lang="en-US" sz="1800" b="1" dirty="0">
                          <a:effectLst/>
                          <a:latin typeface="+mn-lt"/>
                        </a:rPr>
                        <a:t>- %</a:t>
                      </a:r>
                      <a:r>
                        <a:rPr lang="en-US" sz="18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(95% CI)</a:t>
                      </a:r>
                      <a:endParaRPr lang="nl-N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70472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Cardiovascular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death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 (2.1)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9 (2.1)</a:t>
                      </a:r>
                      <a:endParaRPr lang="nl-N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 (-1.9 - 1.9)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98256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Thromboembolic event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 (8.8)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 (8.2)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 (-3.1 - 4.4)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68479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Ischemic stroke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(3.2)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(3.7)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-0.5 (-3.0 - 2.0)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860209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Transient ischemic attack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(3.2)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(2.3)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 (-1.3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77993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Myocardial infarction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(1.2)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(1.6)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-0.5</a:t>
                      </a:r>
                      <a:r>
                        <a:rPr lang="nl-NL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nl-NL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l-NL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709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Systemic embolism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(1.4)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(0.7)</a:t>
                      </a:r>
                      <a:endParaRPr lang="nl-NL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 (-0.7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l-NL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11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4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Secondary outcomes at 30 </a:t>
            </a:r>
            <a:r>
              <a:rPr lang="en-US" dirty="0" smtClean="0"/>
              <a:t>days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87095"/>
              </p:ext>
            </p:extLst>
          </p:nvPr>
        </p:nvGraphicFramePr>
        <p:xfrm>
          <a:off x="552251" y="1118891"/>
          <a:ext cx="7917370" cy="2606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6847">
                  <a:extLst>
                    <a:ext uri="{9D8B030D-6E8A-4147-A177-3AD203B41FA5}">
                      <a16:colId xmlns:a16="http://schemas.microsoft.com/office/drawing/2014/main" val="1740581066"/>
                    </a:ext>
                  </a:extLst>
                </a:gridCol>
                <a:gridCol w="1422309">
                  <a:extLst>
                    <a:ext uri="{9D8B030D-6E8A-4147-A177-3AD203B41FA5}">
                      <a16:colId xmlns:a16="http://schemas.microsoft.com/office/drawing/2014/main" val="2874318765"/>
                    </a:ext>
                  </a:extLst>
                </a:gridCol>
                <a:gridCol w="1557414">
                  <a:extLst>
                    <a:ext uri="{9D8B030D-6E8A-4147-A177-3AD203B41FA5}">
                      <a16:colId xmlns:a16="http://schemas.microsoft.com/office/drawing/2014/main" val="3843536280"/>
                    </a:ext>
                  </a:extLst>
                </a:gridCol>
                <a:gridCol w="1720800">
                  <a:extLst>
                    <a:ext uri="{9D8B030D-6E8A-4147-A177-3AD203B41FA5}">
                      <a16:colId xmlns:a16="http://schemas.microsoft.com/office/drawing/2014/main" val="177272117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Secondary outcomes – no. (%)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Continued</a:t>
                      </a:r>
                      <a:endParaRPr lang="nl-NL" sz="18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(n=431)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Interrupted</a:t>
                      </a:r>
                      <a:endParaRPr lang="nl-NL" sz="18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(n=427)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Risk Difference % (95% CI)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2723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Any bleeding*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134 (31.1)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91 (21.3)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9.8 (3.9 - 15.6)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93756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</a:rPr>
                        <a:t>  Major</a:t>
                      </a:r>
                      <a:r>
                        <a:rPr lang="en-US" sz="1800" i="0" baseline="0" dirty="0">
                          <a:effectLst/>
                        </a:rPr>
                        <a:t> bleeding (</a:t>
                      </a:r>
                      <a:r>
                        <a:rPr lang="en-US" sz="1800" i="0" dirty="0">
                          <a:effectLst/>
                        </a:rPr>
                        <a:t>VARC type 2-4)</a:t>
                      </a:r>
                      <a:endParaRPr lang="nl-NL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48 (11.1)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38 (8.9)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2.2</a:t>
                      </a:r>
                      <a:r>
                        <a:rPr lang="en-US" sz="1800" baseline="0" dirty="0" smtClean="0">
                          <a:effectLst/>
                        </a:rPr>
                        <a:t> (</a:t>
                      </a:r>
                      <a:r>
                        <a:rPr lang="en-US" sz="1800" dirty="0" smtClean="0">
                          <a:effectLst/>
                        </a:rPr>
                        <a:t>-1.8</a:t>
                      </a:r>
                      <a:r>
                        <a:rPr lang="en-US" sz="1800" b="0" dirty="0" smtClean="0">
                          <a:effectLst/>
                        </a:rPr>
                        <a:t> -</a:t>
                      </a:r>
                      <a:r>
                        <a:rPr lang="en-US" sz="1800" b="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6.3)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23798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</a:rPr>
                        <a:t>  Minor bleeding (VARC type 1)</a:t>
                      </a:r>
                      <a:endParaRPr lang="nl-NL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93 (21.6)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 (12.9)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8.7 (3.7</a:t>
                      </a:r>
                      <a:r>
                        <a:rPr lang="en-US" sz="1800" b="0" dirty="0" smtClean="0">
                          <a:effectLst/>
                        </a:rPr>
                        <a:t> -</a:t>
                      </a:r>
                      <a:r>
                        <a:rPr lang="en-US" sz="1800" b="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	13.7)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46634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Major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vascular complication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44 (10.2)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33 (7.7)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2.5 (-1.3 - 6.3)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5012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Hemorrhagic stroke</a:t>
                      </a:r>
                      <a:endParaRPr lang="en-US" sz="1800" i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(0.5)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 (-1.1</a:t>
                      </a:r>
                      <a:r>
                        <a:rPr lang="en-US" sz="1800" b="0" dirty="0" smtClean="0">
                          <a:effectLst/>
                        </a:rPr>
                        <a:t> -</a:t>
                      </a:r>
                      <a:r>
                        <a:rPr lang="en-US" sz="1800" b="0" baseline="0" dirty="0" smtClean="0">
                          <a:effectLst/>
                        </a:rPr>
                        <a:t> </a:t>
                      </a: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000161"/>
                  </a:ext>
                </a:extLst>
              </a:tr>
            </a:tbl>
          </a:graphicData>
        </a:graphic>
      </p:graphicFrame>
      <p:sp>
        <p:nvSpPr>
          <p:cNvPr id="6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552251" y="3795886"/>
            <a:ext cx="8217712" cy="1802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*91% of bleedings were procedure-related</a:t>
            </a:r>
            <a:endParaRPr lang="nl-NL" sz="2000" b="0" dirty="0"/>
          </a:p>
        </p:txBody>
      </p:sp>
    </p:spTree>
    <p:extLst>
      <p:ext uri="{BB962C8B-B14F-4D97-AF65-F5344CB8AC3E}">
        <p14:creationId xmlns:p14="http://schemas.microsoft.com/office/powerpoint/2010/main" val="20399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23850" y="915566"/>
            <a:ext cx="8496622" cy="389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71" y="708553"/>
            <a:ext cx="7229580" cy="4097447"/>
          </a:xfrm>
          <a:prstGeom prst="rect">
            <a:avLst/>
          </a:prstGeom>
          <a:ln w="12700">
            <a:noFill/>
          </a:ln>
        </p:spPr>
      </p:pic>
      <p:sp>
        <p:nvSpPr>
          <p:cNvPr id="9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7631757" cy="432048"/>
          </a:xfrm>
        </p:spPr>
        <p:txBody>
          <a:bodyPr/>
          <a:lstStyle/>
          <a:p>
            <a:r>
              <a:rPr lang="en-US" dirty="0" smtClean="0"/>
              <a:t>Subgroup analyses primary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Transcatheter</a:t>
            </a:r>
            <a:r>
              <a:rPr lang="en-US" dirty="0"/>
              <a:t> aortic valve implantation (TAVI)</a:t>
            </a:r>
          </a:p>
        </p:txBody>
      </p:sp>
      <p:pic>
        <p:nvPicPr>
          <p:cNvPr id="6" name="Picture 2" descr="TAVR: Transcatheter Aortic Valve Replacement | Meril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17" y="699542"/>
            <a:ext cx="5214957" cy="42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424614" cy="389043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Open-label </a:t>
            </a:r>
            <a:r>
              <a:rPr lang="en-US" b="0" dirty="0"/>
              <a:t>design</a:t>
            </a:r>
          </a:p>
          <a:p>
            <a:pPr lvl="1"/>
            <a:r>
              <a:rPr lang="en-US" sz="2200" b="0" dirty="0"/>
              <a:t>Risk of </a:t>
            </a:r>
            <a:r>
              <a:rPr lang="en-US" sz="2200" dirty="0"/>
              <a:t>reporting and ascertainment biases</a:t>
            </a:r>
            <a:endParaRPr lang="en-US" sz="2200" b="0" dirty="0"/>
          </a:p>
          <a:p>
            <a:endParaRPr lang="en-US" sz="1900" b="0" dirty="0"/>
          </a:p>
          <a:p>
            <a:r>
              <a:rPr lang="en-US" dirty="0" smtClean="0"/>
              <a:t>No</a:t>
            </a:r>
            <a:r>
              <a:rPr lang="en-US" b="0" dirty="0" smtClean="0"/>
              <a:t> </a:t>
            </a:r>
            <a:r>
              <a:rPr lang="en-US" b="0" dirty="0"/>
              <a:t>routine </a:t>
            </a:r>
            <a:r>
              <a:rPr lang="en-US" dirty="0" smtClean="0"/>
              <a:t>neuroimaging</a:t>
            </a:r>
            <a:endParaRPr lang="en-US" dirty="0"/>
          </a:p>
          <a:p>
            <a:pPr lvl="1"/>
            <a:r>
              <a:rPr lang="en-US" sz="2200" dirty="0"/>
              <a:t>Effect on silent cerebral ischemia </a:t>
            </a:r>
            <a:r>
              <a:rPr lang="en-US" sz="2200" dirty="0" smtClean="0"/>
              <a:t>not studied</a:t>
            </a:r>
            <a:endParaRPr lang="en-US" sz="2200" b="0" dirty="0"/>
          </a:p>
          <a:p>
            <a:pPr marL="0" indent="0">
              <a:buNone/>
            </a:pPr>
            <a:endParaRPr lang="en-US" sz="1900" b="0" dirty="0"/>
          </a:p>
          <a:p>
            <a:r>
              <a:rPr lang="en-US" b="0" dirty="0" smtClean="0"/>
              <a:t>Powered </a:t>
            </a:r>
            <a:r>
              <a:rPr lang="en-US" b="0" dirty="0"/>
              <a:t>for </a:t>
            </a:r>
            <a:r>
              <a:rPr lang="en-US" dirty="0" smtClean="0"/>
              <a:t>composite</a:t>
            </a:r>
            <a:r>
              <a:rPr lang="en-US" b="0" dirty="0" smtClean="0"/>
              <a:t> </a:t>
            </a:r>
            <a:r>
              <a:rPr lang="en-US" b="0" dirty="0"/>
              <a:t>outcome of bleeding and thromboembolic events</a:t>
            </a:r>
          </a:p>
          <a:p>
            <a:pPr lvl="1"/>
            <a:r>
              <a:rPr lang="en-US" sz="2200" dirty="0"/>
              <a:t>Careful interpretation of individual components </a:t>
            </a:r>
            <a:r>
              <a:rPr lang="en-US" sz="2200" dirty="0" smtClean="0"/>
              <a:t>of primary outcome and </a:t>
            </a:r>
            <a:r>
              <a:rPr lang="en-US" sz="2200" dirty="0"/>
              <a:t>secondary outcomes</a:t>
            </a:r>
            <a:endParaRPr lang="en-US" sz="2200" b="0" dirty="0"/>
          </a:p>
          <a:p>
            <a:endParaRPr lang="en-US" sz="1900" b="0" dirty="0"/>
          </a:p>
          <a:p>
            <a:r>
              <a:rPr lang="en-US" b="0" dirty="0"/>
              <a:t>Almost all patients treated through </a:t>
            </a:r>
            <a:r>
              <a:rPr lang="en-US" dirty="0" err="1"/>
              <a:t>transfemoral</a:t>
            </a:r>
            <a:r>
              <a:rPr lang="en-US" b="0" dirty="0"/>
              <a:t> approach</a:t>
            </a:r>
          </a:p>
          <a:p>
            <a:pPr lvl="1"/>
            <a:r>
              <a:rPr lang="en-US" sz="2200" dirty="0"/>
              <a:t>Results not generalizable to other vascular approaches</a:t>
            </a:r>
            <a:endParaRPr lang="nl-NL" sz="2200" b="0" dirty="0"/>
          </a:p>
        </p:txBody>
      </p:sp>
    </p:spTree>
    <p:extLst>
      <p:ext uri="{BB962C8B-B14F-4D97-AF65-F5344CB8AC3E}">
        <p14:creationId xmlns:p14="http://schemas.microsoft.com/office/powerpoint/2010/main" val="29100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568630" cy="3890434"/>
          </a:xfrm>
        </p:spPr>
        <p:txBody>
          <a:bodyPr>
            <a:normAutofit/>
          </a:bodyPr>
          <a:lstStyle/>
          <a:p>
            <a:r>
              <a:rPr lang="en-US" sz="2200" b="0" dirty="0"/>
              <a:t>In patients undergoing TAVI with </a:t>
            </a:r>
            <a:r>
              <a:rPr lang="en-US" sz="2200" b="0" dirty="0" smtClean="0"/>
              <a:t>an </a:t>
            </a:r>
            <a:r>
              <a:rPr lang="en-US" sz="2200" b="0" dirty="0"/>
              <a:t>indication for oral </a:t>
            </a:r>
            <a:r>
              <a:rPr lang="en-US" sz="2200" b="0" dirty="0" smtClean="0"/>
              <a:t>anticoagulation, </a:t>
            </a:r>
            <a:r>
              <a:rPr lang="en-US" sz="2200" b="0" dirty="0" err="1" smtClean="0"/>
              <a:t>periprocedural</a:t>
            </a:r>
            <a:r>
              <a:rPr lang="en-US" sz="2200" b="0" dirty="0" smtClean="0"/>
              <a:t> </a:t>
            </a:r>
            <a:r>
              <a:rPr lang="en-US" sz="2200" dirty="0"/>
              <a:t>continuation</a:t>
            </a:r>
            <a:r>
              <a:rPr lang="en-US" sz="2200" b="0" dirty="0"/>
              <a:t> was </a:t>
            </a:r>
            <a:r>
              <a:rPr lang="en-US" sz="2200" dirty="0"/>
              <a:t>not</a:t>
            </a:r>
            <a:r>
              <a:rPr lang="en-US" sz="2200" b="0" dirty="0"/>
              <a:t> found to be </a:t>
            </a:r>
            <a:r>
              <a:rPr lang="en-US" sz="2200" dirty="0"/>
              <a:t>noninferior</a:t>
            </a:r>
            <a:r>
              <a:rPr lang="en-US" sz="2200" b="0" dirty="0"/>
              <a:t> to </a:t>
            </a:r>
            <a:r>
              <a:rPr lang="en-US" sz="2200" dirty="0"/>
              <a:t>interruption</a:t>
            </a:r>
            <a:r>
              <a:rPr lang="en-US" sz="2200" b="0" dirty="0"/>
              <a:t> of </a:t>
            </a:r>
            <a:r>
              <a:rPr lang="en-US" sz="2200" dirty="0"/>
              <a:t>oral anticoagulation</a:t>
            </a:r>
            <a:r>
              <a:rPr lang="en-US" sz="2200" b="0" dirty="0"/>
              <a:t> during TAVI</a:t>
            </a:r>
          </a:p>
          <a:p>
            <a:endParaRPr lang="en-US" sz="2200" b="0" dirty="0"/>
          </a:p>
          <a:p>
            <a:r>
              <a:rPr lang="en-US" sz="2200" b="0" dirty="0"/>
              <a:t>The incidence of </a:t>
            </a:r>
            <a:r>
              <a:rPr lang="en-US" sz="2200" dirty="0"/>
              <a:t>thromboembolic</a:t>
            </a:r>
            <a:r>
              <a:rPr lang="en-US" sz="2200" b="0" dirty="0"/>
              <a:t> events appeared </a:t>
            </a:r>
            <a:r>
              <a:rPr lang="en-US" sz="2200" dirty="0"/>
              <a:t>similar</a:t>
            </a:r>
            <a:r>
              <a:rPr lang="en-US" sz="2200" b="0" dirty="0"/>
              <a:t> between both groups, whilst </a:t>
            </a:r>
            <a:r>
              <a:rPr lang="en-US" sz="2200" dirty="0"/>
              <a:t>more</a:t>
            </a:r>
            <a:r>
              <a:rPr lang="en-US" sz="2200" b="0" dirty="0"/>
              <a:t> </a:t>
            </a:r>
            <a:r>
              <a:rPr lang="en-US" sz="2200" dirty="0"/>
              <a:t>bleeding</a:t>
            </a:r>
            <a:r>
              <a:rPr lang="en-US" sz="2200" b="0" dirty="0"/>
              <a:t> complications were observed in the continuation group</a:t>
            </a:r>
            <a:endParaRPr lang="nl-NL" sz="2200" b="0" dirty="0"/>
          </a:p>
        </p:txBody>
      </p:sp>
    </p:spTree>
    <p:extLst>
      <p:ext uri="{BB962C8B-B14F-4D97-AF65-F5344CB8AC3E}">
        <p14:creationId xmlns:p14="http://schemas.microsoft.com/office/powerpoint/2010/main" val="29310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24618" y="915566"/>
            <a:ext cx="8496622" cy="3890434"/>
          </a:xfrm>
        </p:spPr>
        <p:txBody>
          <a:bodyPr numCol="4">
            <a:normAutofit/>
          </a:bodyPr>
          <a:lstStyle/>
          <a:p>
            <a:pPr marL="0" indent="0">
              <a:buNone/>
            </a:pPr>
            <a:r>
              <a:rPr lang="en-US" sz="1400" dirty="0"/>
              <a:t>Investigators</a:t>
            </a:r>
            <a:br>
              <a:rPr lang="en-US" sz="1400" dirty="0"/>
            </a:br>
            <a:r>
              <a:rPr lang="en-US" sz="1400" b="0" dirty="0"/>
              <a:t>Willem L. Bor (CI)</a:t>
            </a:r>
            <a:br>
              <a:rPr lang="en-US" sz="1400" b="0" dirty="0"/>
            </a:br>
            <a:r>
              <a:rPr lang="en-US" sz="1400" b="0" dirty="0"/>
              <a:t>Hugo M. Aarts</a:t>
            </a:r>
            <a:br>
              <a:rPr lang="en-US" sz="1400" b="0" dirty="0"/>
            </a:br>
            <a:r>
              <a:rPr lang="en-US" sz="1400" b="0" dirty="0"/>
              <a:t>Christophe </a:t>
            </a:r>
            <a:r>
              <a:rPr lang="it-IT" sz="1400" b="0" dirty="0"/>
              <a:t>Dubois</a:t>
            </a:r>
            <a:br>
              <a:rPr lang="it-IT" sz="1400" b="0" dirty="0"/>
            </a:br>
            <a:r>
              <a:rPr lang="it-IT" sz="1400" b="0" dirty="0"/>
              <a:t>Ole De Backer</a:t>
            </a:r>
            <a:br>
              <a:rPr lang="it-IT" sz="1400" b="0" dirty="0"/>
            </a:br>
            <a:r>
              <a:rPr lang="it-IT" sz="1400" b="0" dirty="0"/>
              <a:t>Maxim J.P. Rooijakkers</a:t>
            </a:r>
            <a:br>
              <a:rPr lang="it-IT" sz="1400" b="0" dirty="0"/>
            </a:br>
            <a:r>
              <a:rPr lang="it-IT" sz="1400" b="0" dirty="0"/>
              <a:t>Liesbeth Rosseel</a:t>
            </a:r>
            <a:br>
              <a:rPr lang="it-IT" sz="1400" b="0" dirty="0"/>
            </a:br>
            <a:r>
              <a:rPr lang="it-IT" sz="1400" b="0" dirty="0"/>
              <a:t>Leo Veenstra</a:t>
            </a:r>
            <a:r>
              <a:rPr lang="it-IT" sz="1400" b="0" baseline="30000" dirty="0"/>
              <a:t/>
            </a:r>
            <a:br>
              <a:rPr lang="it-IT" sz="1400" b="0" baseline="30000" dirty="0"/>
            </a:br>
            <a:r>
              <a:rPr lang="it-IT" sz="1400" b="0" dirty="0"/>
              <a:t>Frank van der Kley</a:t>
            </a:r>
            <a:br>
              <a:rPr lang="it-IT" sz="1400" b="0" dirty="0"/>
            </a:br>
            <a:r>
              <a:rPr lang="it-IT" sz="1400" b="0" dirty="0"/>
              <a:t>Kees H. van Bergeijk</a:t>
            </a:r>
            <a:br>
              <a:rPr lang="it-IT" sz="1400" b="0" dirty="0"/>
            </a:br>
            <a:r>
              <a:rPr lang="it-IT" sz="1400" b="0" dirty="0"/>
              <a:t>Nicolas M. Van Mieghem</a:t>
            </a:r>
            <a:br>
              <a:rPr lang="it-IT" sz="1400" b="0" dirty="0"/>
            </a:br>
            <a:r>
              <a:rPr lang="it-IT" sz="1400" b="0" dirty="0"/>
              <a:t>Pierfrancesco Agostoni</a:t>
            </a:r>
            <a:br>
              <a:rPr lang="it-IT" sz="1400" b="0" dirty="0"/>
            </a:br>
            <a:r>
              <a:rPr lang="it-IT" sz="1400" b="0" dirty="0"/>
              <a:t>Michiel Voskuil</a:t>
            </a:r>
            <a:br>
              <a:rPr lang="it-IT" sz="1400" b="0" dirty="0"/>
            </a:br>
            <a:r>
              <a:rPr lang="it-IT" sz="1400" b="0" dirty="0"/>
              <a:t>Carl E. Schotborgh</a:t>
            </a:r>
            <a:br>
              <a:rPr lang="it-IT" sz="1400" b="0" dirty="0"/>
            </a:br>
            <a:r>
              <a:rPr lang="it-IT" sz="1400" b="0" dirty="0"/>
              <a:t>Alexander J.J. IJsselmuiden</a:t>
            </a:r>
            <a:br>
              <a:rPr lang="it-IT" sz="1400" b="0" dirty="0"/>
            </a:br>
            <a:r>
              <a:rPr lang="it-IT" sz="1400" b="0" dirty="0"/>
              <a:t>Jan A.S. Van Der Heyden</a:t>
            </a:r>
            <a:br>
              <a:rPr lang="it-IT" sz="1400" b="0" dirty="0"/>
            </a:br>
            <a:r>
              <a:rPr lang="it-IT" sz="1400" b="0" dirty="0"/>
              <a:t>Renicus S. Hermanides</a:t>
            </a:r>
            <a:br>
              <a:rPr lang="it-IT" sz="1400" b="0" dirty="0"/>
            </a:br>
            <a:r>
              <a:rPr lang="it-IT" sz="1400" b="0" dirty="0"/>
              <a:t>Emanuele Barbato</a:t>
            </a:r>
            <a:br>
              <a:rPr lang="it-IT" sz="1400" b="0" dirty="0"/>
            </a:br>
            <a:r>
              <a:rPr lang="it-IT" sz="1400" b="0" dirty="0"/>
              <a:t>Darren Mylotte</a:t>
            </a:r>
            <a:br>
              <a:rPr lang="it-IT" sz="1400" b="0" dirty="0"/>
            </a:br>
            <a:r>
              <a:rPr lang="it-IT" sz="1400" b="0" dirty="0"/>
              <a:t>Enrico Fabris</a:t>
            </a:r>
            <a:br>
              <a:rPr lang="it-IT" sz="1400" b="0" dirty="0"/>
            </a:br>
            <a:r>
              <a:rPr lang="it-IT" sz="1400" b="0" dirty="0"/>
              <a:t>Peter Frambach</a:t>
            </a:r>
            <a:br>
              <a:rPr lang="it-IT" sz="1400" b="0" dirty="0"/>
            </a:br>
            <a:r>
              <a:rPr lang="it-IT" sz="1400" b="0" dirty="0"/>
              <a:t>Karl Dujardin</a:t>
            </a:r>
            <a:br>
              <a:rPr lang="it-IT" sz="1400" b="0" dirty="0"/>
            </a:br>
            <a:r>
              <a:rPr lang="it-IT" sz="1400" b="0" dirty="0"/>
              <a:t>Bert Ferdinande</a:t>
            </a:r>
            <a:br>
              <a:rPr lang="it-IT" sz="1400" b="0" dirty="0"/>
            </a:br>
            <a:r>
              <a:rPr lang="it-IT" sz="1400" b="0" dirty="0"/>
              <a:t>Benno J.W.M. Rensing</a:t>
            </a:r>
            <a:br>
              <a:rPr lang="it-IT" sz="1400" b="0" dirty="0"/>
            </a:br>
            <a:r>
              <a:rPr lang="it-IT" sz="1400" b="0" dirty="0"/>
              <a:t>Leo Timmers</a:t>
            </a:r>
            <a:br>
              <a:rPr lang="it-IT" sz="1400" b="0" dirty="0"/>
            </a:br>
            <a:r>
              <a:rPr lang="it-IT" sz="1400" b="0" dirty="0"/>
              <a:t>Martin J. Swaans</a:t>
            </a:r>
            <a:br>
              <a:rPr lang="it-IT" sz="1400" b="0" dirty="0"/>
            </a:br>
            <a:r>
              <a:rPr lang="it-IT" sz="1400" b="0" dirty="0"/>
              <a:t>Jorn Brouwer</a:t>
            </a:r>
            <a:br>
              <a:rPr lang="it-IT" sz="1400" b="0" dirty="0"/>
            </a:br>
            <a:r>
              <a:rPr lang="it-IT" sz="1400" b="0" dirty="0"/>
              <a:t>Vincent J. Nijenhuis</a:t>
            </a:r>
            <a:br>
              <a:rPr lang="it-IT" sz="1400" b="0" dirty="0"/>
            </a:br>
            <a:r>
              <a:rPr lang="it-IT" sz="1400" b="0" dirty="0"/>
              <a:t>Daniel C. Overduin</a:t>
            </a:r>
            <a:br>
              <a:rPr lang="it-IT" sz="1400" b="0" dirty="0"/>
            </a:br>
            <a:r>
              <a:rPr lang="it-IT" sz="1400" b="0" dirty="0"/>
              <a:t>Tom Adriaenssens</a:t>
            </a:r>
            <a:br>
              <a:rPr lang="it-IT" sz="1400" b="0" dirty="0"/>
            </a:br>
            <a:r>
              <a:rPr lang="it-IT" sz="1400" b="0" dirty="0"/>
              <a:t>Yusuke Kobari</a:t>
            </a:r>
            <a:br>
              <a:rPr lang="it-IT" sz="1400" b="0" dirty="0"/>
            </a:br>
            <a:r>
              <a:rPr lang="it-IT" sz="1400" b="0" dirty="0"/>
              <a:t>Pieter A. Vriesendorp</a:t>
            </a:r>
            <a:br>
              <a:rPr lang="it-IT" sz="1400" b="0" dirty="0"/>
            </a:br>
            <a:r>
              <a:rPr lang="it-IT" sz="1400" b="0" dirty="0"/>
              <a:t>Jose M. Montero-Cabezas</a:t>
            </a:r>
            <a:br>
              <a:rPr lang="it-IT" sz="1400" b="0" dirty="0"/>
            </a:br>
            <a:r>
              <a:rPr lang="it-IT" sz="1400" b="0" dirty="0"/>
              <a:t>Hicham El Jattari</a:t>
            </a:r>
            <a:br>
              <a:rPr lang="it-IT" sz="1400" b="0" dirty="0"/>
            </a:br>
            <a:r>
              <a:rPr lang="it-IT" sz="1400" b="0" dirty="0"/>
              <a:t>Jonathan Halim</a:t>
            </a:r>
            <a:br>
              <a:rPr lang="it-IT" sz="1400" b="0" dirty="0"/>
            </a:br>
            <a:r>
              <a:rPr lang="it-IT" sz="1400" b="0" dirty="0"/>
              <a:t>Ben J.L. Van den Branden</a:t>
            </a:r>
            <a:br>
              <a:rPr lang="it-IT" sz="1400" b="0" dirty="0"/>
            </a:br>
            <a:r>
              <a:rPr lang="it-IT" sz="1400" b="0" dirty="0"/>
              <a:t>Remigio Leonora</a:t>
            </a:r>
            <a:br>
              <a:rPr lang="it-IT" sz="1400" b="0" dirty="0"/>
            </a:br>
            <a:r>
              <a:rPr lang="it-IT" sz="1400" b="0" dirty="0"/>
              <a:t>Marc Vanderheyden</a:t>
            </a:r>
            <a:br>
              <a:rPr lang="it-IT" sz="1400" b="0" dirty="0"/>
            </a:br>
            <a:r>
              <a:rPr lang="it-IT" sz="1400" b="0" dirty="0"/>
              <a:t>Michael Lauterbach</a:t>
            </a:r>
            <a:br>
              <a:rPr lang="it-IT" sz="1400" b="0" dirty="0"/>
            </a:br>
            <a:r>
              <a:rPr lang="it-IT" sz="1400" b="0" dirty="0"/>
              <a:t>Joanna J. Wykrzykowska</a:t>
            </a:r>
            <a:br>
              <a:rPr lang="it-IT" sz="1400" b="0" dirty="0"/>
            </a:br>
            <a:r>
              <a:rPr lang="it-IT" sz="1400" b="0" dirty="0"/>
              <a:t>Arnoud W.J. van 't Hof</a:t>
            </a:r>
            <a:br>
              <a:rPr lang="it-IT" sz="1400" b="0" dirty="0"/>
            </a:br>
            <a:r>
              <a:rPr lang="it-IT" sz="1400" b="0" dirty="0"/>
              <a:t>Niels van Royen</a:t>
            </a:r>
            <a:br>
              <a:rPr lang="it-IT" sz="1400" b="0" dirty="0"/>
            </a:br>
            <a:r>
              <a:rPr lang="it-IT" sz="1400" b="0" dirty="0"/>
              <a:t>Ronak Delewi</a:t>
            </a:r>
            <a:br>
              <a:rPr lang="it-IT" sz="1400" b="0" dirty="0"/>
            </a:br>
            <a:r>
              <a:rPr lang="it-IT" sz="1400" b="0" dirty="0"/>
              <a:t>Jurriën M. ten Berg (PI)</a:t>
            </a:r>
            <a:br>
              <a:rPr lang="it-IT" sz="1400" b="0" dirty="0"/>
            </a:br>
            <a:r>
              <a:rPr lang="it-IT" sz="1400" b="0" dirty="0"/>
              <a:t/>
            </a:r>
            <a:br>
              <a:rPr lang="it-IT" sz="1400" b="0" dirty="0"/>
            </a:br>
            <a:r>
              <a:rPr lang="it-IT" sz="1400" dirty="0"/>
              <a:t>All study coordinators &amp; study nurses</a:t>
            </a:r>
            <a:r>
              <a:rPr lang="it-IT" sz="1400" b="0" dirty="0"/>
              <a:t/>
            </a:r>
            <a:br>
              <a:rPr lang="it-IT" sz="1400" b="0" dirty="0"/>
            </a:br>
            <a:r>
              <a:rPr lang="it-IT" sz="1400" b="0" dirty="0"/>
              <a:t/>
            </a:r>
            <a:br>
              <a:rPr lang="it-IT" sz="1400" b="0" dirty="0"/>
            </a:br>
            <a:r>
              <a:rPr lang="en-US" sz="1400" dirty="0"/>
              <a:t>Trial statisticians</a:t>
            </a:r>
            <a:br>
              <a:rPr lang="en-US" sz="1400" dirty="0"/>
            </a:br>
            <a:r>
              <a:rPr lang="it-IT" sz="1400" b="0" dirty="0"/>
              <a:t>Joyce Peper</a:t>
            </a:r>
            <a:endParaRPr lang="en-US" sz="1400" b="0" dirty="0"/>
          </a:p>
          <a:p>
            <a:pPr marL="0" indent="0">
              <a:buNone/>
            </a:pPr>
            <a:r>
              <a:rPr lang="it-IT" sz="1400" b="0" dirty="0"/>
              <a:t>Jan G.P. Tijssen</a:t>
            </a:r>
            <a:br>
              <a:rPr lang="it-IT" sz="1400" b="0" dirty="0"/>
            </a:br>
            <a:r>
              <a:rPr lang="en-US" sz="1400" dirty="0"/>
              <a:t>Clinical-events committee</a:t>
            </a:r>
            <a:br>
              <a:rPr lang="en-US" sz="1400" dirty="0"/>
            </a:br>
            <a:r>
              <a:rPr lang="en-US" sz="1400" b="0" dirty="0"/>
              <a:t>Jaap Kappelle</a:t>
            </a:r>
            <a:br>
              <a:rPr lang="en-US" sz="1400" b="0" dirty="0"/>
            </a:br>
            <a:r>
              <a:rPr lang="en-US" sz="1400" b="0" dirty="0"/>
              <a:t>Egbert Bal</a:t>
            </a:r>
            <a:br>
              <a:rPr lang="en-US" sz="1400" b="0" dirty="0"/>
            </a:br>
            <a:r>
              <a:rPr lang="en-US" sz="1400" b="0" dirty="0"/>
              <a:t>Stef Hubbers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dirty="0"/>
              <a:t>Data Safety Monitoring Board</a:t>
            </a:r>
            <a:br>
              <a:rPr lang="en-US" sz="1400" dirty="0"/>
            </a:br>
            <a:r>
              <a:rPr lang="en-US" sz="1400" b="0" dirty="0"/>
              <a:t>Freek Verheugt</a:t>
            </a:r>
            <a:br>
              <a:rPr lang="en-US" sz="1400" b="0" dirty="0"/>
            </a:br>
            <a:r>
              <a:rPr lang="en-US" sz="1400" b="0" dirty="0"/>
              <a:t>Eric Boersma</a:t>
            </a:r>
            <a:br>
              <a:rPr lang="en-US" sz="1400" b="0" dirty="0"/>
            </a:br>
            <a:r>
              <a:rPr lang="en-US" sz="1400" b="0" dirty="0"/>
              <a:t>Jan-Henk Dambrink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dirty="0"/>
              <a:t>Funding</a:t>
            </a:r>
            <a:br>
              <a:rPr lang="en-US" sz="1400" dirty="0"/>
            </a:br>
            <a:r>
              <a:rPr lang="en-US" sz="1400" b="0" dirty="0"/>
              <a:t>St. Antonius Research Fund</a:t>
            </a:r>
            <a:br>
              <a:rPr lang="en-US" sz="1400" b="0" dirty="0"/>
            </a:br>
            <a:r>
              <a:rPr lang="en-US" sz="1400" b="0" dirty="0" err="1"/>
              <a:t>ZonMW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dirty="0"/>
              <a:t>The patients involved!</a:t>
            </a:r>
          </a:p>
        </p:txBody>
      </p:sp>
    </p:spTree>
    <p:extLst>
      <p:ext uri="{BB962C8B-B14F-4D97-AF65-F5344CB8AC3E}">
        <p14:creationId xmlns:p14="http://schemas.microsoft.com/office/powerpoint/2010/main" val="27626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B162EA0A-977B-DF86-349F-98F0AD5F5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5" r="9077"/>
          <a:stretch/>
        </p:blipFill>
        <p:spPr>
          <a:xfrm>
            <a:off x="1869921" y="-20538"/>
            <a:ext cx="5400601" cy="4731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6081" y="46558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21FC020-108B-0BA3-E705-FB0A7ED47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162" y="3701024"/>
            <a:ext cx="960120" cy="958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85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640638" cy="3890434"/>
          </a:xfrm>
        </p:spPr>
        <p:txBody>
          <a:bodyPr>
            <a:normAutofit/>
          </a:bodyPr>
          <a:lstStyle/>
          <a:p>
            <a:r>
              <a:rPr lang="en-US" b="0" dirty="0"/>
              <a:t>This </a:t>
            </a:r>
            <a:r>
              <a:rPr lang="en-US" b="0" dirty="0" smtClean="0"/>
              <a:t>first randomized </a:t>
            </a:r>
            <a:r>
              <a:rPr lang="en-US" b="0" dirty="0"/>
              <a:t>trial </a:t>
            </a:r>
            <a:r>
              <a:rPr lang="en-US" b="0" dirty="0" smtClean="0"/>
              <a:t>on </a:t>
            </a:r>
            <a:r>
              <a:rPr lang="en-US" b="0" dirty="0" err="1" smtClean="0"/>
              <a:t>periprocedural</a:t>
            </a:r>
            <a:r>
              <a:rPr lang="en-US" b="0" dirty="0" smtClean="0"/>
              <a:t> oral anticoagulation in patients undergoing TAVI provides evidence for </a:t>
            </a:r>
            <a:r>
              <a:rPr lang="en-US" dirty="0" smtClean="0"/>
              <a:t>interruption</a:t>
            </a:r>
            <a:r>
              <a:rPr lang="en-US" b="0" dirty="0" smtClean="0"/>
              <a:t> of </a:t>
            </a:r>
            <a:r>
              <a:rPr lang="en-US" dirty="0" smtClean="0"/>
              <a:t>oral anticoagulation</a:t>
            </a:r>
            <a:endParaRPr lang="en-US" dirty="0"/>
          </a:p>
          <a:p>
            <a:endParaRPr lang="en-US" b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51670"/>
            <a:ext cx="4392487" cy="2802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92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8135814" cy="432048"/>
          </a:xfrm>
        </p:spPr>
        <p:txBody>
          <a:bodyPr/>
          <a:lstStyle/>
          <a:p>
            <a:r>
              <a:rPr lang="en-US" dirty="0"/>
              <a:t>Patients on oral anticoagulation: high-risk subgroup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80922"/>
            <a:ext cx="6385346" cy="37360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626725" y="3007721"/>
            <a:ext cx="1584176" cy="1963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NL" sz="7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14438" y="2342208"/>
            <a:ext cx="2304256" cy="2154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NL" sz="8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524328" y="2875080"/>
            <a:ext cx="82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2400" b="1" i="0" kern="1200" dirty="0">
                <a:solidFill>
                  <a:srgbClr val="C00000"/>
                </a:solidFill>
                <a:latin typeface="+mn-lt"/>
                <a:ea typeface="+mn-ea"/>
              </a:rPr>
              <a:t>35%</a:t>
            </a:r>
          </a:p>
        </p:txBody>
      </p:sp>
      <p:sp>
        <p:nvSpPr>
          <p:cNvPr id="9" name="Rechthoek 8"/>
          <p:cNvSpPr/>
          <p:nvPr/>
        </p:nvSpPr>
        <p:spPr>
          <a:xfrm>
            <a:off x="3480197" y="4436160"/>
            <a:ext cx="2664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Capodanno</a:t>
            </a:r>
            <a:r>
              <a:rPr lang="en-GB" sz="800" i="1" dirty="0">
                <a:latin typeface="Calibri" panose="020F0502020204030204" pitchFamily="34" charset="0"/>
                <a:cs typeface="Calibri" panose="020F0502020204030204" pitchFamily="34" charset="0"/>
              </a:rPr>
              <a:t> D, et al. JACC </a:t>
            </a:r>
            <a:r>
              <a:rPr lang="en-GB" sz="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</a:t>
            </a:r>
            <a:r>
              <a:rPr lang="en-GB" sz="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Interv</a:t>
            </a:r>
            <a:r>
              <a:rPr lang="en-GB" sz="800" i="1" dirty="0">
                <a:latin typeface="Calibri" panose="020F0502020204030204" pitchFamily="34" charset="0"/>
                <a:cs typeface="Calibri" panose="020F0502020204030204" pitchFamily="34" charset="0"/>
              </a:rPr>
              <a:t>. 2021</a:t>
            </a:r>
          </a:p>
        </p:txBody>
      </p:sp>
    </p:spTree>
    <p:extLst>
      <p:ext uri="{BB962C8B-B14F-4D97-AF65-F5344CB8AC3E}">
        <p14:creationId xmlns:p14="http://schemas.microsoft.com/office/powerpoint/2010/main" val="28176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8135814" cy="432048"/>
          </a:xfrm>
        </p:spPr>
        <p:txBody>
          <a:bodyPr/>
          <a:lstStyle/>
          <a:p>
            <a:r>
              <a:rPr lang="en-US" dirty="0" smtClean="0"/>
              <a:t>Previous </a:t>
            </a:r>
            <a:r>
              <a:rPr lang="en-US" dirty="0" err="1" smtClean="0"/>
              <a:t>POPular</a:t>
            </a:r>
            <a:r>
              <a:rPr lang="en-US" dirty="0" smtClean="0"/>
              <a:t> TAVI studies focused on </a:t>
            </a:r>
            <a:r>
              <a:rPr lang="en-US" dirty="0" err="1" smtClean="0"/>
              <a:t>postprocedural</a:t>
            </a:r>
            <a:r>
              <a:rPr lang="en-US" dirty="0" smtClean="0"/>
              <a:t> antithrombotic therapy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7000" r="2019"/>
          <a:stretch/>
        </p:blipFill>
        <p:spPr>
          <a:xfrm>
            <a:off x="694672" y="1641924"/>
            <a:ext cx="3744416" cy="21523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929"/>
          <a:stretch/>
        </p:blipFill>
        <p:spPr>
          <a:xfrm>
            <a:off x="4799128" y="1635646"/>
            <a:ext cx="3661304" cy="21446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52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8063806" cy="432048"/>
          </a:xfrm>
        </p:spPr>
        <p:txBody>
          <a:bodyPr/>
          <a:lstStyle/>
          <a:p>
            <a:r>
              <a:rPr lang="nl-NL" dirty="0" err="1" smtClean="0"/>
              <a:t>Periprocedural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r>
              <a:rPr lang="nl-NL" dirty="0" smtClean="0"/>
              <a:t>: </a:t>
            </a:r>
            <a:r>
              <a:rPr lang="nl-NL" dirty="0" err="1" smtClean="0"/>
              <a:t>continuation</a:t>
            </a:r>
            <a:r>
              <a:rPr lang="nl-NL" dirty="0" smtClean="0"/>
              <a:t> </a:t>
            </a:r>
            <a:r>
              <a:rPr lang="nl-NL" dirty="0"/>
              <a:t>vs. </a:t>
            </a:r>
            <a:r>
              <a:rPr lang="nl-NL" dirty="0" err="1"/>
              <a:t>interruption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496622" cy="3890434"/>
          </a:xfrm>
        </p:spPr>
        <p:txBody>
          <a:bodyPr>
            <a:normAutofit/>
          </a:bodyPr>
          <a:lstStyle/>
          <a:p>
            <a:r>
              <a:rPr lang="en-US" sz="2200" dirty="0"/>
              <a:t>General guidelines </a:t>
            </a:r>
            <a:r>
              <a:rPr lang="en-US" sz="2200" b="0" dirty="0"/>
              <a:t>recommend </a:t>
            </a:r>
            <a:r>
              <a:rPr lang="en-US" sz="2200" dirty="0"/>
              <a:t>interruption</a:t>
            </a:r>
            <a:r>
              <a:rPr lang="en-US" sz="2200" b="0" dirty="0"/>
              <a:t> of oral anticoagulation</a:t>
            </a:r>
            <a:r>
              <a:rPr lang="en-US" sz="2200" b="0" baseline="30000" dirty="0"/>
              <a:t>1,2</a:t>
            </a:r>
          </a:p>
          <a:p>
            <a:endParaRPr lang="en-US" sz="2200" b="0" baseline="30000" dirty="0"/>
          </a:p>
          <a:p>
            <a:r>
              <a:rPr lang="en-US" sz="2200" b="0" dirty="0"/>
              <a:t>Observational studies on </a:t>
            </a:r>
            <a:r>
              <a:rPr lang="en-US" sz="2200" dirty="0"/>
              <a:t>continued</a:t>
            </a:r>
            <a:r>
              <a:rPr lang="en-US" sz="2200" b="0" dirty="0"/>
              <a:t> oral anticoagulation during TAVI:</a:t>
            </a:r>
            <a:r>
              <a:rPr lang="en-US" sz="2200" b="0" baseline="30000" dirty="0"/>
              <a:t>3,4</a:t>
            </a:r>
            <a:endParaRPr lang="en-US" sz="2200" b="0" dirty="0"/>
          </a:p>
          <a:p>
            <a:pPr lvl="1"/>
            <a:r>
              <a:rPr lang="en-US" dirty="0" smtClean="0"/>
              <a:t>Lower </a:t>
            </a:r>
            <a:r>
              <a:rPr lang="en-US" dirty="0"/>
              <a:t>risk of </a:t>
            </a:r>
            <a:r>
              <a:rPr lang="en-US" dirty="0" smtClean="0"/>
              <a:t>stroke</a:t>
            </a:r>
          </a:p>
          <a:p>
            <a:pPr lvl="1"/>
            <a:r>
              <a:rPr lang="en-US" dirty="0"/>
              <a:t>No increase in major </a:t>
            </a:r>
            <a:r>
              <a:rPr lang="en-US" dirty="0" smtClean="0"/>
              <a:t>bleeding</a:t>
            </a:r>
            <a:endParaRPr lang="en-US" dirty="0"/>
          </a:p>
          <a:p>
            <a:pPr marL="268287" lvl="1" indent="0">
              <a:buNone/>
            </a:pPr>
            <a:endParaRPr lang="en-US" b="0" baseline="30000" dirty="0"/>
          </a:p>
          <a:p>
            <a:endParaRPr lang="en-US" sz="2200" b="0" baseline="30000" dirty="0"/>
          </a:p>
          <a:p>
            <a:endParaRPr lang="en-US" sz="2200" b="0" dirty="0"/>
          </a:p>
        </p:txBody>
      </p:sp>
      <p:sp>
        <p:nvSpPr>
          <p:cNvPr id="5" name="Rechthoek 4"/>
          <p:cNvSpPr/>
          <p:nvPr/>
        </p:nvSpPr>
        <p:spPr>
          <a:xfrm>
            <a:off x="323850" y="401191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Douketis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JD, et al. Chest 2022</a:t>
            </a:r>
          </a:p>
          <a:p>
            <a:pPr marL="228600" indent="-228600">
              <a:buAutoNum type="arabicPeriod"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Steffel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J, et al.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Heart J 2018</a:t>
            </a:r>
          </a:p>
          <a:p>
            <a:pPr marL="228600" indent="-228600">
              <a:buAutoNum type="arabicPeriod"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Brinkert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M, et al. J Am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Coll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. 2019</a:t>
            </a:r>
          </a:p>
          <a:p>
            <a:pPr marL="228600" indent="-228600">
              <a:buAutoNum type="arabicPeriod"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Brinkert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M, et al. JACC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Interv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. 2021</a:t>
            </a:r>
          </a:p>
          <a:p>
            <a:pPr marL="228600" indent="-228600">
              <a:buAutoNum type="arabicPeriod"/>
            </a:pP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4" descr="http://127.0.0.1:11401/graphics/88d889e8-27bd-4c32-9a11-839686f3879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163633" y="4557918"/>
            <a:ext cx="27194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Adapted  from </a:t>
            </a:r>
            <a:r>
              <a:rPr lang="en-GB" sz="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Brinkert</a:t>
            </a:r>
            <a:r>
              <a:rPr lang="en-GB" sz="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i="1" dirty="0">
                <a:latin typeface="Calibri" panose="020F0502020204030204" pitchFamily="34" charset="0"/>
                <a:cs typeface="Calibri" panose="020F0502020204030204" pitchFamily="34" charset="0"/>
              </a:rPr>
              <a:t>M, et al. JACC </a:t>
            </a:r>
            <a:r>
              <a:rPr lang="en-GB" sz="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</a:t>
            </a:r>
            <a:r>
              <a:rPr lang="en-GB" sz="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Interv</a:t>
            </a:r>
            <a:r>
              <a:rPr lang="en-GB" sz="800" i="1" dirty="0">
                <a:latin typeface="Calibri" panose="020F0502020204030204" pitchFamily="34" charset="0"/>
                <a:cs typeface="Calibri" panose="020F0502020204030204" pitchFamily="34" charset="0"/>
              </a:rPr>
              <a:t>. 2021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5000" r="26375" b="6601"/>
          <a:stretch/>
        </p:blipFill>
        <p:spPr>
          <a:xfrm>
            <a:off x="4998968" y="2196470"/>
            <a:ext cx="2894637" cy="23838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2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Objective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136582" cy="3890434"/>
          </a:xfrm>
        </p:spPr>
        <p:txBody>
          <a:bodyPr/>
          <a:lstStyle/>
          <a:p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investigate the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efficacy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periprocedural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continuation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versus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interruption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of oral anticoagulation during TAVI</a:t>
            </a:r>
          </a:p>
          <a:p>
            <a:endParaRPr lang="en-US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Primary outcome: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cardiovascular mortality, all stroke, myocardial infarction, major vascular complications 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major bleeding 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within 30 days after TAVI</a:t>
            </a:r>
            <a:endParaRPr lang="en-GB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537" r="1"/>
          <a:stretch/>
        </p:blipFill>
        <p:spPr>
          <a:xfrm>
            <a:off x="2411760" y="3293935"/>
            <a:ext cx="4320480" cy="13660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hthoek 4"/>
          <p:cNvSpPr/>
          <p:nvPr/>
        </p:nvSpPr>
        <p:spPr>
          <a:xfrm>
            <a:off x="3491880" y="4624841"/>
            <a:ext cx="2232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i="1" dirty="0"/>
              <a:t>VARC-3 WRITING COMMITTEE. </a:t>
            </a:r>
            <a:r>
              <a:rPr lang="nl-NL" sz="800" i="1" dirty="0" err="1"/>
              <a:t>Eur</a:t>
            </a:r>
            <a:r>
              <a:rPr lang="nl-NL" sz="800" i="1" dirty="0"/>
              <a:t> Heart J. 2021</a:t>
            </a:r>
            <a:endParaRPr lang="en-GB" sz="800" i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Trial </a:t>
            </a:r>
            <a:r>
              <a:rPr lang="nl-NL" dirty="0" err="1"/>
              <a:t>organization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sz="2200" dirty="0"/>
              <a:t>Trial Design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Multicenter, international, investigator-initiated, randomized, open-label,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noninferiority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trial with blinded outcome assessment</a:t>
            </a:r>
          </a:p>
          <a:p>
            <a:r>
              <a:rPr lang="nl-NL" sz="2200" dirty="0"/>
              <a:t>Sponsor </a:t>
            </a:r>
            <a:r>
              <a:rPr lang="nl-NL" sz="2200" dirty="0" err="1"/>
              <a:t>and</a:t>
            </a:r>
            <a:r>
              <a:rPr lang="nl-NL" sz="2200" dirty="0"/>
              <a:t> </a:t>
            </a:r>
            <a:r>
              <a:rPr lang="nl-NL" sz="2200" dirty="0" err="1"/>
              <a:t>coordinating</a:t>
            </a:r>
            <a:r>
              <a:rPr lang="nl-NL" sz="2200" dirty="0"/>
              <a:t> center</a:t>
            </a:r>
          </a:p>
          <a:p>
            <a:pPr lvl="1"/>
            <a:r>
              <a:rPr lang="nl-NL" dirty="0"/>
              <a:t>St. Antonius </a:t>
            </a:r>
            <a:r>
              <a:rPr lang="nl-NL" dirty="0" err="1"/>
              <a:t>Hospital</a:t>
            </a:r>
            <a:r>
              <a:rPr lang="nl-NL" dirty="0"/>
              <a:t>, Nieuwegein, The Netherlands</a:t>
            </a:r>
          </a:p>
          <a:p>
            <a:r>
              <a:rPr lang="nl-NL" sz="2200" dirty="0" err="1"/>
              <a:t>Funding</a:t>
            </a:r>
            <a:r>
              <a:rPr lang="nl-NL" sz="2200" dirty="0"/>
              <a:t> </a:t>
            </a:r>
            <a:r>
              <a:rPr lang="nl-NL" sz="2200" dirty="0" err="1"/>
              <a:t>and</a:t>
            </a:r>
            <a:r>
              <a:rPr lang="nl-NL" sz="2200" dirty="0"/>
              <a:t> support</a:t>
            </a:r>
          </a:p>
          <a:p>
            <a:pPr lvl="1"/>
            <a:r>
              <a:rPr lang="nl-NL" dirty="0"/>
              <a:t>St. Antonius Research Fund</a:t>
            </a:r>
          </a:p>
          <a:p>
            <a:pPr lvl="1"/>
            <a:r>
              <a:rPr lang="nl-NL" dirty="0"/>
              <a:t>The Netherlands </a:t>
            </a:r>
            <a:r>
              <a:rPr lang="nl-NL" dirty="0" err="1"/>
              <a:t>Organization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Health Research </a:t>
            </a:r>
            <a:r>
              <a:rPr lang="nl-NL" dirty="0" err="1"/>
              <a:t>and</a:t>
            </a:r>
            <a:r>
              <a:rPr lang="nl-NL" dirty="0"/>
              <a:t> Development (ZonMw)</a:t>
            </a:r>
          </a:p>
          <a:p>
            <a:endParaRPr lang="nl-NL" dirty="0"/>
          </a:p>
        </p:txBody>
      </p:sp>
      <p:pic>
        <p:nvPicPr>
          <p:cNvPr id="2050" name="Picture 2" descr="zonmw-logo-og - AMR Insigh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35153" r="126" b="36875"/>
          <a:stretch/>
        </p:blipFill>
        <p:spPr bwMode="auto">
          <a:xfrm>
            <a:off x="6876256" y="3651870"/>
            <a:ext cx="1802027" cy="5040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ferenties van klanten van HDLG - St. Antonius Ziekenhu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43" y="2391730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population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467544" y="843558"/>
            <a:ext cx="7776864" cy="1656184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 err="1"/>
              <a:t>Inclusion</a:t>
            </a:r>
            <a:r>
              <a:rPr lang="nl-NL" sz="2200" dirty="0"/>
              <a:t> criteria:</a:t>
            </a:r>
          </a:p>
          <a:p>
            <a:r>
              <a:rPr lang="nl-NL" sz="2000" b="0" dirty="0" err="1"/>
              <a:t>Planned</a:t>
            </a:r>
            <a:r>
              <a:rPr lang="nl-NL" sz="2000" b="0" dirty="0"/>
              <a:t> </a:t>
            </a:r>
            <a:r>
              <a:rPr lang="nl-NL" sz="2000" b="0" dirty="0" err="1"/>
              <a:t>transfemoral</a:t>
            </a:r>
            <a:r>
              <a:rPr lang="nl-NL" sz="2000" b="0" dirty="0"/>
              <a:t> or </a:t>
            </a:r>
            <a:r>
              <a:rPr lang="nl-NL" sz="2000" b="0" dirty="0" err="1"/>
              <a:t>transsubclavian</a:t>
            </a:r>
            <a:r>
              <a:rPr lang="nl-NL" sz="2000" b="0" dirty="0"/>
              <a:t> TAVI</a:t>
            </a:r>
          </a:p>
          <a:p>
            <a:r>
              <a:rPr lang="nl-NL" sz="2000" b="0" dirty="0"/>
              <a:t>Long-term </a:t>
            </a:r>
            <a:r>
              <a:rPr lang="nl-NL" sz="2000" b="0" dirty="0" err="1"/>
              <a:t>oral</a:t>
            </a:r>
            <a:r>
              <a:rPr lang="nl-NL" sz="2000" b="0" dirty="0"/>
              <a:t> </a:t>
            </a:r>
            <a:r>
              <a:rPr lang="nl-NL" sz="2000" b="0" dirty="0" err="1"/>
              <a:t>anticoagulant</a:t>
            </a:r>
            <a:r>
              <a:rPr lang="nl-NL" sz="2000" b="0" dirty="0"/>
              <a:t> </a:t>
            </a:r>
            <a:r>
              <a:rPr lang="nl-NL" sz="2000" b="0" dirty="0" err="1"/>
              <a:t>use</a:t>
            </a:r>
            <a:endParaRPr lang="nl-NL" sz="2000" b="0" dirty="0"/>
          </a:p>
          <a:p>
            <a:r>
              <a:rPr lang="nl-NL" sz="2000" b="0" dirty="0" err="1"/>
              <a:t>Written</a:t>
            </a:r>
            <a:r>
              <a:rPr lang="nl-NL" sz="2000" b="0" dirty="0"/>
              <a:t> </a:t>
            </a:r>
            <a:r>
              <a:rPr lang="nl-NL" sz="2000" b="0" dirty="0" err="1"/>
              <a:t>informed</a:t>
            </a:r>
            <a:r>
              <a:rPr lang="nl-NL" sz="2000" b="0" dirty="0"/>
              <a:t> consent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067944" y="915566"/>
            <a:ext cx="3816000" cy="389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0" dirty="0"/>
          </a:p>
        </p:txBody>
      </p:sp>
      <p:sp>
        <p:nvSpPr>
          <p:cNvPr id="4" name="Rechthoek 3"/>
          <p:cNvSpPr/>
          <p:nvPr/>
        </p:nvSpPr>
        <p:spPr>
          <a:xfrm>
            <a:off x="467544" y="2643758"/>
            <a:ext cx="7776864" cy="190821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nl-NL" sz="2200" b="1" dirty="0" err="1"/>
              <a:t>Exclusion</a:t>
            </a:r>
            <a:r>
              <a:rPr lang="nl-NL" sz="2200" b="1" dirty="0"/>
              <a:t> criteria:</a:t>
            </a:r>
          </a:p>
          <a:p>
            <a:pPr marL="180975" indent="-180975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000" dirty="0" err="1">
                <a:cs typeface="Verdana"/>
              </a:rPr>
              <a:t>Mechanical</a:t>
            </a:r>
            <a:r>
              <a:rPr lang="nl-NL" sz="2000" dirty="0">
                <a:cs typeface="Verdana"/>
              </a:rPr>
              <a:t> </a:t>
            </a:r>
            <a:r>
              <a:rPr lang="nl-NL" sz="2000" dirty="0" err="1">
                <a:cs typeface="Verdana"/>
              </a:rPr>
              <a:t>heart</a:t>
            </a:r>
            <a:r>
              <a:rPr lang="nl-NL" sz="2000" dirty="0">
                <a:cs typeface="Verdana"/>
              </a:rPr>
              <a:t> </a:t>
            </a:r>
            <a:r>
              <a:rPr lang="nl-NL" sz="2000" dirty="0" err="1">
                <a:cs typeface="Verdana"/>
              </a:rPr>
              <a:t>valve</a:t>
            </a:r>
            <a:r>
              <a:rPr lang="nl-NL" sz="2000" dirty="0">
                <a:cs typeface="Verdana"/>
              </a:rPr>
              <a:t> prosthesis</a:t>
            </a:r>
          </a:p>
          <a:p>
            <a:pPr marL="180975" indent="-180975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000" dirty="0" err="1">
                <a:cs typeface="Verdana"/>
              </a:rPr>
              <a:t>Intracardiac</a:t>
            </a:r>
            <a:r>
              <a:rPr lang="nl-NL" sz="2000" dirty="0">
                <a:cs typeface="Verdana"/>
              </a:rPr>
              <a:t> </a:t>
            </a:r>
            <a:r>
              <a:rPr lang="nl-NL" sz="2000" dirty="0" err="1">
                <a:cs typeface="Verdana"/>
              </a:rPr>
              <a:t>thrombus</a:t>
            </a:r>
            <a:endParaRPr lang="nl-NL" sz="2000" dirty="0">
              <a:cs typeface="Verdana"/>
            </a:endParaRPr>
          </a:p>
          <a:p>
            <a:pPr marL="180975" indent="-180975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000" dirty="0" err="1">
                <a:cs typeface="Verdana"/>
              </a:rPr>
              <a:t>Venous</a:t>
            </a:r>
            <a:r>
              <a:rPr lang="nl-NL" sz="2000" dirty="0">
                <a:cs typeface="Verdana"/>
              </a:rPr>
              <a:t> </a:t>
            </a:r>
            <a:r>
              <a:rPr lang="nl-NL" sz="2000" dirty="0" err="1">
                <a:cs typeface="Verdana"/>
              </a:rPr>
              <a:t>thromboembolism</a:t>
            </a:r>
            <a:r>
              <a:rPr lang="nl-NL" sz="2000" dirty="0">
                <a:cs typeface="Verdana"/>
              </a:rPr>
              <a:t> &lt; 3 </a:t>
            </a:r>
            <a:r>
              <a:rPr lang="nl-NL" sz="2000" dirty="0" err="1">
                <a:cs typeface="Verdana"/>
              </a:rPr>
              <a:t>months</a:t>
            </a:r>
            <a:endParaRPr lang="nl-NL" sz="2000" dirty="0">
              <a:cs typeface="Verdana"/>
            </a:endParaRPr>
          </a:p>
          <a:p>
            <a:pPr marL="180975" indent="-180975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cs typeface="Verdana"/>
              </a:rPr>
              <a:t>TIA / </a:t>
            </a:r>
            <a:r>
              <a:rPr lang="nl-NL" sz="2000" dirty="0" err="1">
                <a:cs typeface="Verdana"/>
              </a:rPr>
              <a:t>stroke</a:t>
            </a:r>
            <a:r>
              <a:rPr lang="nl-NL" sz="2000" dirty="0">
                <a:cs typeface="Verdana"/>
              </a:rPr>
              <a:t> &lt; 6 </a:t>
            </a:r>
            <a:r>
              <a:rPr lang="nl-NL" sz="2000" dirty="0" err="1">
                <a:cs typeface="Verdana"/>
              </a:rPr>
              <a:t>months</a:t>
            </a:r>
            <a:r>
              <a:rPr lang="nl-NL" sz="2000" dirty="0">
                <a:cs typeface="Verdana"/>
              </a:rPr>
              <a:t> in </a:t>
            </a:r>
            <a:r>
              <a:rPr lang="nl-NL" sz="2000" dirty="0" err="1">
                <a:cs typeface="Verdana"/>
              </a:rPr>
              <a:t>patients</a:t>
            </a:r>
            <a:r>
              <a:rPr lang="nl-NL" sz="2000" dirty="0">
                <a:cs typeface="Verdana"/>
              </a:rPr>
              <a:t> </a:t>
            </a:r>
            <a:r>
              <a:rPr lang="nl-NL" sz="2000" dirty="0" err="1">
                <a:cs typeface="Verdana"/>
              </a:rPr>
              <a:t>with</a:t>
            </a:r>
            <a:r>
              <a:rPr lang="nl-NL" sz="2000" dirty="0">
                <a:cs typeface="Verdana"/>
              </a:rPr>
              <a:t> </a:t>
            </a:r>
            <a:r>
              <a:rPr lang="nl-NL" sz="2000" dirty="0" err="1">
                <a:cs typeface="Verdana"/>
              </a:rPr>
              <a:t>atrial</a:t>
            </a:r>
            <a:r>
              <a:rPr lang="nl-NL" sz="2000" dirty="0">
                <a:cs typeface="Verdana"/>
              </a:rPr>
              <a:t> </a:t>
            </a:r>
            <a:r>
              <a:rPr lang="nl-NL" sz="2000" dirty="0" err="1">
                <a:cs typeface="Verdana"/>
              </a:rPr>
              <a:t>fibrillation</a:t>
            </a:r>
            <a:endParaRPr lang="nl-NL" sz="20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899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procedures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280598" cy="2520280"/>
          </a:xfrm>
        </p:spPr>
        <p:txBody>
          <a:bodyPr>
            <a:normAutofit/>
          </a:bodyPr>
          <a:lstStyle/>
          <a:p>
            <a:r>
              <a:rPr lang="en-US" sz="2200" b="0" dirty="0"/>
              <a:t>Patients were randomized (1:1) before TAVI to a </a:t>
            </a:r>
            <a:r>
              <a:rPr lang="en-US" sz="2200" dirty="0"/>
              <a:t>continued</a:t>
            </a:r>
            <a:r>
              <a:rPr lang="en-US" sz="2200" b="0" dirty="0"/>
              <a:t> or </a:t>
            </a:r>
            <a:r>
              <a:rPr lang="en-US" sz="2200" dirty="0"/>
              <a:t>interrupted</a:t>
            </a:r>
            <a:r>
              <a:rPr lang="en-US" sz="2200" baseline="30000" dirty="0"/>
              <a:t>1</a:t>
            </a:r>
            <a:r>
              <a:rPr lang="en-US" sz="2200" b="0" dirty="0"/>
              <a:t> oral anticoagulation strategy</a:t>
            </a:r>
          </a:p>
          <a:p>
            <a:pPr lvl="1"/>
            <a:r>
              <a:rPr lang="en-US" dirty="0"/>
              <a:t>Stratification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study site </a:t>
            </a:r>
            <a:r>
              <a:rPr lang="en-US" dirty="0"/>
              <a:t>and </a:t>
            </a:r>
            <a:r>
              <a:rPr lang="en-US" b="1" dirty="0"/>
              <a:t>type</a:t>
            </a:r>
            <a:r>
              <a:rPr lang="en-US" dirty="0"/>
              <a:t> of oral anticoagulation (VKA or DOAC)</a:t>
            </a:r>
          </a:p>
          <a:p>
            <a:pPr lvl="1"/>
            <a:endParaRPr lang="en-US" dirty="0"/>
          </a:p>
          <a:p>
            <a:r>
              <a:rPr lang="en-US" sz="2200" b="0" dirty="0"/>
              <a:t>Bridging with (low-molecular-weight) heparin </a:t>
            </a:r>
            <a:r>
              <a:rPr lang="en-US" sz="2200" dirty="0"/>
              <a:t>not</a:t>
            </a:r>
            <a:r>
              <a:rPr lang="en-US" sz="2200" b="0" dirty="0"/>
              <a:t> recommended</a:t>
            </a:r>
          </a:p>
          <a:p>
            <a:pPr marL="0" indent="0"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200" b="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17799"/>
              </p:ext>
            </p:extLst>
          </p:nvPr>
        </p:nvGraphicFramePr>
        <p:xfrm>
          <a:off x="458106" y="2859783"/>
          <a:ext cx="8161018" cy="16567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9733">
                  <a:extLst>
                    <a:ext uri="{9D8B030D-6E8A-4147-A177-3AD203B41FA5}">
                      <a16:colId xmlns:a16="http://schemas.microsoft.com/office/drawing/2014/main" val="454958450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3517485041"/>
                    </a:ext>
                  </a:extLst>
                </a:gridCol>
                <a:gridCol w="424169">
                  <a:extLst>
                    <a:ext uri="{9D8B030D-6E8A-4147-A177-3AD203B41FA5}">
                      <a16:colId xmlns:a16="http://schemas.microsoft.com/office/drawing/2014/main" val="2846375126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1610978110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831527742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4254368156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3897733548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3050489977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658484040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3447615372"/>
                    </a:ext>
                  </a:extLst>
                </a:gridCol>
              </a:tblGrid>
              <a:tr h="2761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Day -6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Day -5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Day -4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Day -3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Day -2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Day -1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TAVI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Day +1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94097"/>
                  </a:ext>
                </a:extLst>
              </a:tr>
              <a:tr h="276127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 </a:t>
                      </a:r>
                      <a:r>
                        <a:rPr lang="nl-NL" sz="1000" b="1" u="none" strike="noStrike" dirty="0" err="1">
                          <a:effectLst/>
                        </a:rPr>
                        <a:t>Continuation</a:t>
                      </a:r>
                      <a:r>
                        <a:rPr lang="nl-NL" sz="1000" b="1" u="none" strike="noStrike" dirty="0">
                          <a:effectLst/>
                        </a:rPr>
                        <a:t> </a:t>
                      </a:r>
                      <a:r>
                        <a:rPr lang="nl-NL" sz="1000" b="1" u="none" strike="noStrike" dirty="0" err="1">
                          <a:effectLst/>
                        </a:rPr>
                        <a:t>group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  </a:t>
                      </a:r>
                      <a:r>
                        <a:rPr lang="nl-NL" sz="1000" b="1" u="none" strike="noStrike" dirty="0" err="1">
                          <a:effectLst/>
                        </a:rPr>
                        <a:t>Any</a:t>
                      </a:r>
                      <a:r>
                        <a:rPr lang="nl-NL" sz="1000" b="1" u="none" strike="noStrike" dirty="0">
                          <a:effectLst/>
                        </a:rPr>
                        <a:t> </a:t>
                      </a:r>
                      <a:r>
                        <a:rPr lang="nl-NL" sz="1000" b="1" u="none" strike="noStrike" dirty="0" err="1">
                          <a:effectLst/>
                        </a:rPr>
                        <a:t>oral</a:t>
                      </a:r>
                      <a:r>
                        <a:rPr lang="nl-NL" sz="1000" b="1" u="none" strike="noStrike" dirty="0">
                          <a:effectLst/>
                        </a:rPr>
                        <a:t> </a:t>
                      </a:r>
                      <a:r>
                        <a:rPr lang="nl-NL" sz="1000" b="1" u="none" strike="noStrike" dirty="0" err="1">
                          <a:effectLst/>
                        </a:rPr>
                        <a:t>anticoagulant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15236"/>
                  </a:ext>
                </a:extLst>
              </a:tr>
              <a:tr h="276127">
                <a:tc rowSpan="4"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 </a:t>
                      </a:r>
                      <a:r>
                        <a:rPr lang="nl-NL" sz="1000" b="1" u="none" strike="noStrike" dirty="0" err="1">
                          <a:effectLst/>
                        </a:rPr>
                        <a:t>Interruption</a:t>
                      </a:r>
                      <a:r>
                        <a:rPr lang="nl-NL" sz="1000" b="1" u="none" strike="noStrike" dirty="0">
                          <a:effectLst/>
                        </a:rPr>
                        <a:t> </a:t>
                      </a:r>
                      <a:r>
                        <a:rPr lang="nl-NL" sz="1000" b="1" u="none" strike="noStrike" dirty="0" err="1">
                          <a:effectLst/>
                        </a:rPr>
                        <a:t>group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  </a:t>
                      </a:r>
                      <a:r>
                        <a:rPr lang="nl-NL" sz="1000" b="1" u="none" strike="noStrike" dirty="0" err="1">
                          <a:effectLst/>
                        </a:rPr>
                        <a:t>Apixaban</a:t>
                      </a:r>
                      <a:r>
                        <a:rPr lang="nl-NL" sz="1000" b="1" u="none" strike="noStrike" dirty="0">
                          <a:effectLst/>
                        </a:rPr>
                        <a:t> / </a:t>
                      </a:r>
                      <a:r>
                        <a:rPr lang="nl-NL" sz="1000" b="1" u="none" strike="noStrike" dirty="0" err="1">
                          <a:effectLst/>
                        </a:rPr>
                        <a:t>Edoxaban</a:t>
                      </a:r>
                      <a:r>
                        <a:rPr lang="nl-NL" sz="1000" b="1" u="none" strike="noStrike" dirty="0">
                          <a:effectLst/>
                        </a:rPr>
                        <a:t> / </a:t>
                      </a:r>
                      <a:r>
                        <a:rPr lang="nl-NL" sz="1000" b="1" u="none" strike="noStrike" dirty="0" err="1">
                          <a:effectLst/>
                        </a:rPr>
                        <a:t>Rivaroxaban</a:t>
                      </a:r>
                      <a:r>
                        <a:rPr lang="nl-NL" sz="1000" b="1" u="none" strike="noStrike" dirty="0">
                          <a:effectLst/>
                        </a:rPr>
                        <a:t> / </a:t>
                      </a:r>
                      <a:r>
                        <a:rPr lang="nl-NL" sz="1000" b="1" u="none" strike="noStrike" dirty="0" err="1">
                          <a:effectLst/>
                        </a:rPr>
                        <a:t>Dabigatran</a:t>
                      </a:r>
                      <a:r>
                        <a:rPr lang="nl-NL" sz="1000" b="1" u="none" strike="noStrike" dirty="0">
                          <a:effectLst/>
                        </a:rPr>
                        <a:t> (</a:t>
                      </a:r>
                      <a:r>
                        <a:rPr lang="nl-NL" sz="1000" b="1" u="none" strike="noStrike" dirty="0" err="1">
                          <a:effectLst/>
                        </a:rPr>
                        <a:t>eGFR</a:t>
                      </a:r>
                      <a:r>
                        <a:rPr lang="nl-NL" sz="1000" b="1" u="none" strike="noStrike" dirty="0">
                          <a:effectLst/>
                        </a:rPr>
                        <a:t> ≥ 80)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13663"/>
                  </a:ext>
                </a:extLst>
              </a:tr>
              <a:tr h="276127">
                <a:tc vMerge="1">
                  <a:txBody>
                    <a:bodyPr/>
                    <a:lstStyle/>
                    <a:p>
                      <a:pPr algn="l" fontAlgn="b"/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  </a:t>
                      </a:r>
                      <a:r>
                        <a:rPr lang="nl-NL" sz="1000" b="1" u="none" strike="noStrike" dirty="0" err="1">
                          <a:effectLst/>
                        </a:rPr>
                        <a:t>Dabigatran</a:t>
                      </a:r>
                      <a:r>
                        <a:rPr lang="nl-NL" sz="1000" b="1" u="none" strike="noStrike" dirty="0">
                          <a:effectLst/>
                        </a:rPr>
                        <a:t> (</a:t>
                      </a:r>
                      <a:r>
                        <a:rPr lang="nl-NL" sz="1000" b="1" u="none" strike="noStrike" dirty="0" err="1">
                          <a:effectLst/>
                        </a:rPr>
                        <a:t>eGFR</a:t>
                      </a:r>
                      <a:r>
                        <a:rPr lang="nl-NL" sz="1000" b="1" u="none" strike="noStrike" dirty="0">
                          <a:effectLst/>
                        </a:rPr>
                        <a:t> 50-80) / Acenocoumarol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>
                          <a:effectLst/>
                        </a:rPr>
                        <a:t> 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52890"/>
                  </a:ext>
                </a:extLst>
              </a:tr>
              <a:tr h="276127">
                <a:tc vMerge="1">
                  <a:txBody>
                    <a:bodyPr/>
                    <a:lstStyle/>
                    <a:p>
                      <a:pPr algn="l" fontAlgn="b"/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  </a:t>
                      </a:r>
                      <a:r>
                        <a:rPr lang="nl-NL" sz="1000" b="1" u="none" strike="noStrike" dirty="0" err="1">
                          <a:effectLst/>
                        </a:rPr>
                        <a:t>Dabigatran</a:t>
                      </a:r>
                      <a:r>
                        <a:rPr lang="nl-NL" sz="1000" b="1" u="none" strike="noStrike" dirty="0">
                          <a:effectLst/>
                        </a:rPr>
                        <a:t> (</a:t>
                      </a:r>
                      <a:r>
                        <a:rPr lang="nl-NL" sz="1000" b="1" u="none" strike="noStrike" dirty="0" err="1">
                          <a:effectLst/>
                        </a:rPr>
                        <a:t>eGFR</a:t>
                      </a:r>
                      <a:r>
                        <a:rPr lang="nl-NL" sz="1000" b="1" u="none" strike="noStrike" dirty="0">
                          <a:effectLst/>
                        </a:rPr>
                        <a:t> 30-50)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905448"/>
                  </a:ext>
                </a:extLst>
              </a:tr>
              <a:tr h="276127">
                <a:tc vMerge="1">
                  <a:txBody>
                    <a:bodyPr/>
                    <a:lstStyle/>
                    <a:p>
                      <a:pPr algn="l" fontAlgn="b"/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  </a:t>
                      </a:r>
                      <a:r>
                        <a:rPr lang="nl-NL" sz="1000" b="1" u="none" strike="noStrike" dirty="0" err="1">
                          <a:effectLst/>
                        </a:rPr>
                        <a:t>Phenprocoumon</a:t>
                      </a:r>
                      <a:r>
                        <a:rPr lang="nl-NL" sz="1000" b="1" u="none" strike="noStrike" dirty="0">
                          <a:effectLst/>
                        </a:rPr>
                        <a:t> / </a:t>
                      </a:r>
                      <a:r>
                        <a:rPr lang="nl-NL" sz="1000" b="1" u="none" strike="noStrike" dirty="0" err="1">
                          <a:effectLst/>
                        </a:rPr>
                        <a:t>Warfarin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r>
                        <a:rPr lang="nl-N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 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00723"/>
                  </a:ext>
                </a:extLst>
              </a:tr>
            </a:tbl>
          </a:graphicData>
        </a:graphic>
      </p:graphicFrame>
      <p:cxnSp>
        <p:nvCxnSpPr>
          <p:cNvPr id="53" name="Rechte verbindingslijn 52"/>
          <p:cNvCxnSpPr/>
          <p:nvPr/>
        </p:nvCxnSpPr>
        <p:spPr>
          <a:xfrm>
            <a:off x="4871749" y="3272912"/>
            <a:ext cx="3747375" cy="1891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4871749" y="3548332"/>
            <a:ext cx="1855019" cy="553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4871749" y="3822648"/>
            <a:ext cx="1377034" cy="553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4871749" y="4096530"/>
            <a:ext cx="901342" cy="864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4871749" y="4371950"/>
            <a:ext cx="427175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8154495" y="3548332"/>
            <a:ext cx="464629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8154495" y="3822648"/>
            <a:ext cx="464629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8154495" y="4105177"/>
            <a:ext cx="464629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>
            <a:off x="8154495" y="4371950"/>
            <a:ext cx="464629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/>
        </p:nvSpPr>
        <p:spPr>
          <a:xfrm>
            <a:off x="323850" y="4516546"/>
            <a:ext cx="2664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Douketis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JD, et al. Chest 2022</a:t>
            </a:r>
          </a:p>
        </p:txBody>
      </p:sp>
    </p:spTree>
    <p:extLst>
      <p:ext uri="{BB962C8B-B14F-4D97-AF65-F5344CB8AC3E}">
        <p14:creationId xmlns:p14="http://schemas.microsoft.com/office/powerpoint/2010/main" val="28155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4254</TotalTime>
  <Words>1615</Words>
  <Application>Microsoft Office PowerPoint</Application>
  <PresentationFormat>Diavoorstelling (16:9)</PresentationFormat>
  <Paragraphs>324</Paragraphs>
  <Slides>24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ESC_PPT_Light_220817-16-9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Ginkel, Dirk - Jan van (Cardiologie)</cp:lastModifiedBy>
  <cp:revision>203</cp:revision>
  <dcterms:created xsi:type="dcterms:W3CDTF">2021-07-16T09:19:14Z</dcterms:created>
  <dcterms:modified xsi:type="dcterms:W3CDTF">2024-09-03T09:22:58Z</dcterms:modified>
</cp:coreProperties>
</file>