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62" r:id="rId2"/>
    <p:sldId id="452" r:id="rId3"/>
    <p:sldId id="450" r:id="rId4"/>
    <p:sldId id="429" r:id="rId5"/>
    <p:sldId id="261" r:id="rId6"/>
    <p:sldId id="455" r:id="rId7"/>
    <p:sldId id="263" r:id="rId8"/>
    <p:sldId id="265" r:id="rId9"/>
    <p:sldId id="461" r:id="rId10"/>
    <p:sldId id="262" r:id="rId11"/>
    <p:sldId id="288" r:id="rId12"/>
    <p:sldId id="266" r:id="rId13"/>
    <p:sldId id="276" r:id="rId14"/>
    <p:sldId id="267" r:id="rId15"/>
    <p:sldId id="268" r:id="rId16"/>
    <p:sldId id="465" r:id="rId17"/>
    <p:sldId id="468" r:id="rId18"/>
    <p:sldId id="469" r:id="rId19"/>
    <p:sldId id="470" r:id="rId20"/>
    <p:sldId id="277" r:id="rId21"/>
    <p:sldId id="456" r:id="rId22"/>
    <p:sldId id="274" r:id="rId23"/>
    <p:sldId id="457" r:id="rId24"/>
    <p:sldId id="256" r:id="rId25"/>
    <p:sldId id="275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524">
          <p15:clr>
            <a:srgbClr val="A4A3A4"/>
          </p15:clr>
        </p15:guide>
        <p15:guide id="4" pos="2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COLLINGRIDGE" initials="SC" lastIdx="12" clrIdx="0">
    <p:extLst>
      <p:ext uri="{19B8F6BF-5375-455C-9EA6-DF929625EA0E}">
        <p15:presenceInfo xmlns:p15="http://schemas.microsoft.com/office/powerpoint/2012/main" userId="S::sally_collingridge@escardio.net::bbed4dc1-00b7-474a-8549-18dc7b873d66" providerId="AD"/>
      </p:ext>
    </p:extLst>
  </p:cmAuthor>
  <p:cmAuthor id="2" name="Laure-Emmanuelle PEYRET" initials="LP" lastIdx="7" clrIdx="1">
    <p:extLst>
      <p:ext uri="{19B8F6BF-5375-455C-9EA6-DF929625EA0E}">
        <p15:presenceInfo xmlns:p15="http://schemas.microsoft.com/office/powerpoint/2012/main" userId="S::laure-emmanuelle_peyret@escardio.net::96dd4d06-5b74-42e8-b054-0c0a8419bf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AE1022"/>
    <a:srgbClr val="F28C26"/>
    <a:srgbClr val="878787"/>
    <a:srgbClr val="D0D0D0"/>
    <a:srgbClr val="D3D3D3"/>
    <a:srgbClr val="E0E0E0"/>
    <a:srgbClr val="FFBF08"/>
    <a:srgbClr val="B62A79"/>
    <a:srgbClr val="F3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91" autoAdjust="0"/>
    <p:restoredTop sz="96197"/>
  </p:normalViewPr>
  <p:slideViewPr>
    <p:cSldViewPr showGuides="1">
      <p:cViewPr varScale="1">
        <p:scale>
          <a:sx n="154" d="100"/>
          <a:sy n="154" d="100"/>
        </p:scale>
        <p:origin x="200" y="192"/>
      </p:cViewPr>
      <p:guideLst>
        <p:guide orient="horz" pos="1620"/>
        <p:guide pos="2880"/>
        <p:guide pos="5524"/>
        <p:guide pos="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2E146B-20D6-4F72-A2D7-8B86364A6FD6}" type="doc">
      <dgm:prSet loTypeId="urn:microsoft.com/office/officeart/2005/8/layout/radial1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453C973-D79D-436D-99BB-1192AFBF23F0}">
      <dgm:prSet phldrT="[Text]" custT="1"/>
      <dgm:spPr/>
      <dgm:t>
        <a:bodyPr/>
        <a:lstStyle/>
        <a:p>
          <a:r>
            <a:rPr lang="en-GB" sz="1600" b="1" dirty="0"/>
            <a:t>Multiple long-term conditions</a:t>
          </a:r>
        </a:p>
      </dgm:t>
    </dgm:pt>
    <dgm:pt modelId="{63FC9896-94C7-4196-9DD7-85BDC478EF14}" type="parTrans" cxnId="{093410CB-C85E-4CA3-BBDA-18A6624D4033}">
      <dgm:prSet/>
      <dgm:spPr/>
      <dgm:t>
        <a:bodyPr/>
        <a:lstStyle/>
        <a:p>
          <a:endParaRPr lang="en-GB" b="1"/>
        </a:p>
      </dgm:t>
    </dgm:pt>
    <dgm:pt modelId="{4D74AF7B-B14A-4B25-9496-FA70610C077E}" type="sibTrans" cxnId="{093410CB-C85E-4CA3-BBDA-18A6624D4033}">
      <dgm:prSet/>
      <dgm:spPr/>
      <dgm:t>
        <a:bodyPr/>
        <a:lstStyle/>
        <a:p>
          <a:endParaRPr lang="en-GB" b="1"/>
        </a:p>
      </dgm:t>
    </dgm:pt>
    <dgm:pt modelId="{55772C82-437E-4ADA-906D-2F3557A891F0}">
      <dgm:prSet phldrT="[Text]"/>
      <dgm:spPr/>
      <dgm:t>
        <a:bodyPr/>
        <a:lstStyle/>
        <a:p>
          <a:r>
            <a:rPr lang="en-GB" b="1" dirty="0"/>
            <a:t>Age</a:t>
          </a:r>
        </a:p>
      </dgm:t>
    </dgm:pt>
    <dgm:pt modelId="{819F4A1B-0B18-4D45-8FBF-80EC052CF51A}" type="parTrans" cxnId="{C5C6C112-F344-4092-8097-210AA2BEB069}">
      <dgm:prSet/>
      <dgm:spPr/>
      <dgm:t>
        <a:bodyPr/>
        <a:lstStyle/>
        <a:p>
          <a:endParaRPr lang="en-GB" b="1"/>
        </a:p>
      </dgm:t>
    </dgm:pt>
    <dgm:pt modelId="{8B9A26EB-116F-4BD5-9B57-74DAAC0B9560}" type="sibTrans" cxnId="{C5C6C112-F344-4092-8097-210AA2BEB069}">
      <dgm:prSet/>
      <dgm:spPr/>
      <dgm:t>
        <a:bodyPr/>
        <a:lstStyle/>
        <a:p>
          <a:endParaRPr lang="en-GB" b="1"/>
        </a:p>
      </dgm:t>
    </dgm:pt>
    <dgm:pt modelId="{670197AF-B2D5-4334-872D-E987BE76D1A9}">
      <dgm:prSet phldrT="[Text]"/>
      <dgm:spPr/>
      <dgm:t>
        <a:bodyPr/>
        <a:lstStyle/>
        <a:p>
          <a:r>
            <a:rPr lang="en-GB" b="1" dirty="0"/>
            <a:t>Frailty</a:t>
          </a:r>
        </a:p>
      </dgm:t>
    </dgm:pt>
    <dgm:pt modelId="{482DF1C8-A7F4-41FA-97C2-6D07CD41DC4D}" type="parTrans" cxnId="{0162801A-3C41-4F43-A15F-B26C4099AC4B}">
      <dgm:prSet/>
      <dgm:spPr/>
      <dgm:t>
        <a:bodyPr/>
        <a:lstStyle/>
        <a:p>
          <a:endParaRPr lang="en-GB" b="1"/>
        </a:p>
      </dgm:t>
    </dgm:pt>
    <dgm:pt modelId="{67118854-9943-48F3-BE3F-3F7143710AA3}" type="sibTrans" cxnId="{0162801A-3C41-4F43-A15F-B26C4099AC4B}">
      <dgm:prSet/>
      <dgm:spPr/>
      <dgm:t>
        <a:bodyPr/>
        <a:lstStyle/>
        <a:p>
          <a:endParaRPr lang="en-GB" b="1"/>
        </a:p>
      </dgm:t>
    </dgm:pt>
    <dgm:pt modelId="{45D071E3-B5C6-4209-954D-5B36DBA44620}">
      <dgm:prSet phldrT="[Text]"/>
      <dgm:spPr/>
      <dgm:t>
        <a:bodyPr/>
        <a:lstStyle/>
        <a:p>
          <a:r>
            <a:rPr lang="en-GB" b="1" dirty="0"/>
            <a:t>Diabetes</a:t>
          </a:r>
        </a:p>
      </dgm:t>
    </dgm:pt>
    <dgm:pt modelId="{52C59528-3973-4814-BB5B-8EF0C33B2165}" type="parTrans" cxnId="{2F45D489-0D33-4230-BED4-F0CAFB2A3DAE}">
      <dgm:prSet/>
      <dgm:spPr/>
      <dgm:t>
        <a:bodyPr/>
        <a:lstStyle/>
        <a:p>
          <a:endParaRPr lang="en-GB" b="1"/>
        </a:p>
      </dgm:t>
    </dgm:pt>
    <dgm:pt modelId="{AA0393D0-114B-459A-82DF-E9CD7C50E66E}" type="sibTrans" cxnId="{2F45D489-0D33-4230-BED4-F0CAFB2A3DAE}">
      <dgm:prSet/>
      <dgm:spPr/>
      <dgm:t>
        <a:bodyPr/>
        <a:lstStyle/>
        <a:p>
          <a:endParaRPr lang="en-GB" b="1"/>
        </a:p>
      </dgm:t>
    </dgm:pt>
    <dgm:pt modelId="{41464736-47C7-4476-988F-2027F7FBCF3B}">
      <dgm:prSet phldrT="[Text]"/>
      <dgm:spPr/>
      <dgm:t>
        <a:bodyPr/>
        <a:lstStyle/>
        <a:p>
          <a:r>
            <a:rPr lang="en-GB" b="1" dirty="0"/>
            <a:t>COPD</a:t>
          </a:r>
        </a:p>
      </dgm:t>
    </dgm:pt>
    <dgm:pt modelId="{644D746B-D6FD-4017-8029-9AA96F8FB663}" type="parTrans" cxnId="{833B3B26-A0B6-4CA4-91B2-15412BD19D07}">
      <dgm:prSet/>
      <dgm:spPr/>
      <dgm:t>
        <a:bodyPr/>
        <a:lstStyle/>
        <a:p>
          <a:endParaRPr lang="en-GB" b="1"/>
        </a:p>
      </dgm:t>
    </dgm:pt>
    <dgm:pt modelId="{E25425E0-DABA-4534-94DD-37C500EE8CF6}" type="sibTrans" cxnId="{833B3B26-A0B6-4CA4-91B2-15412BD19D07}">
      <dgm:prSet/>
      <dgm:spPr/>
      <dgm:t>
        <a:bodyPr/>
        <a:lstStyle/>
        <a:p>
          <a:endParaRPr lang="en-GB" b="1"/>
        </a:p>
      </dgm:t>
    </dgm:pt>
    <dgm:pt modelId="{312206E7-7566-464D-8ADE-21B69F36C062}">
      <dgm:prSet phldrT="[Text]"/>
      <dgm:spPr/>
      <dgm:t>
        <a:bodyPr/>
        <a:lstStyle/>
        <a:p>
          <a:r>
            <a:rPr lang="en-GB" b="1" dirty="0"/>
            <a:t>Liver disease</a:t>
          </a:r>
        </a:p>
      </dgm:t>
    </dgm:pt>
    <dgm:pt modelId="{5D570920-1A01-453A-BF02-C80FE9B139A1}" type="parTrans" cxnId="{26654F85-4784-4593-B878-FA242E2F668D}">
      <dgm:prSet/>
      <dgm:spPr/>
      <dgm:t>
        <a:bodyPr/>
        <a:lstStyle/>
        <a:p>
          <a:endParaRPr lang="en-GB" b="1"/>
        </a:p>
      </dgm:t>
    </dgm:pt>
    <dgm:pt modelId="{9A5C6F55-0FAD-4051-BC3D-76E1B350A05C}" type="sibTrans" cxnId="{26654F85-4784-4593-B878-FA242E2F668D}">
      <dgm:prSet/>
      <dgm:spPr/>
      <dgm:t>
        <a:bodyPr/>
        <a:lstStyle/>
        <a:p>
          <a:endParaRPr lang="en-GB" b="1"/>
        </a:p>
      </dgm:t>
    </dgm:pt>
    <dgm:pt modelId="{785E03F3-8CD5-4DF1-B9C8-08BF1F448D23}">
      <dgm:prSet phldrT="[Text]"/>
      <dgm:spPr/>
      <dgm:t>
        <a:bodyPr/>
        <a:lstStyle/>
        <a:p>
          <a:r>
            <a:rPr lang="en-GB" b="1" dirty="0"/>
            <a:t>Kidney disease</a:t>
          </a:r>
        </a:p>
      </dgm:t>
    </dgm:pt>
    <dgm:pt modelId="{03709DF8-8891-4FA0-B369-A685A2CBA5DE}" type="parTrans" cxnId="{9C6FA29E-3315-4AA1-8DEC-7D831389FCC0}">
      <dgm:prSet/>
      <dgm:spPr/>
      <dgm:t>
        <a:bodyPr/>
        <a:lstStyle/>
        <a:p>
          <a:endParaRPr lang="en-GB" b="1"/>
        </a:p>
      </dgm:t>
    </dgm:pt>
    <dgm:pt modelId="{7373CBE2-1112-48F4-8C38-FF67BF630F26}" type="sibTrans" cxnId="{9C6FA29E-3315-4AA1-8DEC-7D831389FCC0}">
      <dgm:prSet/>
      <dgm:spPr/>
      <dgm:t>
        <a:bodyPr/>
        <a:lstStyle/>
        <a:p>
          <a:endParaRPr lang="en-GB" b="1"/>
        </a:p>
      </dgm:t>
    </dgm:pt>
    <dgm:pt modelId="{48591C71-90FB-464D-A83E-5FF6B589C1DA}">
      <dgm:prSet phldrT="[Text]"/>
      <dgm:spPr/>
      <dgm:t>
        <a:bodyPr/>
        <a:lstStyle/>
        <a:p>
          <a:r>
            <a:rPr lang="en-GB" b="1" dirty="0"/>
            <a:t>Anaemia</a:t>
          </a:r>
        </a:p>
      </dgm:t>
    </dgm:pt>
    <dgm:pt modelId="{47BBAEA5-98F5-4558-A1D2-4159A8B74DE2}" type="parTrans" cxnId="{24E4B153-14FD-4443-909E-87BE03868817}">
      <dgm:prSet/>
      <dgm:spPr/>
      <dgm:t>
        <a:bodyPr/>
        <a:lstStyle/>
        <a:p>
          <a:endParaRPr lang="en-GB" b="1"/>
        </a:p>
      </dgm:t>
    </dgm:pt>
    <dgm:pt modelId="{9C56C69E-20B3-46C4-BDF0-7F2708E218A1}" type="sibTrans" cxnId="{24E4B153-14FD-4443-909E-87BE03868817}">
      <dgm:prSet/>
      <dgm:spPr/>
      <dgm:t>
        <a:bodyPr/>
        <a:lstStyle/>
        <a:p>
          <a:endParaRPr lang="en-GB" b="1"/>
        </a:p>
      </dgm:t>
    </dgm:pt>
    <dgm:pt modelId="{EF4E3516-4CD7-447E-A7A6-8B2C3D8A1DA5}">
      <dgm:prSet phldrT="[Text]"/>
      <dgm:spPr/>
      <dgm:t>
        <a:bodyPr/>
        <a:lstStyle/>
        <a:p>
          <a:r>
            <a:rPr lang="en-GB" b="1" dirty="0"/>
            <a:t>Stroke</a:t>
          </a:r>
        </a:p>
      </dgm:t>
    </dgm:pt>
    <dgm:pt modelId="{D41D71E9-7F2D-4C47-BACF-55BDD31E4987}" type="parTrans" cxnId="{BED5FB24-008B-4340-9E72-71DBB9EC13C9}">
      <dgm:prSet/>
      <dgm:spPr/>
      <dgm:t>
        <a:bodyPr/>
        <a:lstStyle/>
        <a:p>
          <a:endParaRPr lang="en-GB" b="1"/>
        </a:p>
      </dgm:t>
    </dgm:pt>
    <dgm:pt modelId="{904C42FB-894F-4035-8935-DA40E9BEE436}" type="sibTrans" cxnId="{BED5FB24-008B-4340-9E72-71DBB9EC13C9}">
      <dgm:prSet/>
      <dgm:spPr/>
      <dgm:t>
        <a:bodyPr/>
        <a:lstStyle/>
        <a:p>
          <a:endParaRPr lang="en-GB" b="1"/>
        </a:p>
      </dgm:t>
    </dgm:pt>
    <dgm:pt modelId="{8B1D783F-7B3F-48DD-8279-4F924DEB1DC2}">
      <dgm:prSet/>
      <dgm:spPr/>
      <dgm:t>
        <a:bodyPr/>
        <a:lstStyle/>
        <a:p>
          <a:r>
            <a:rPr lang="en-GB" b="1" dirty="0"/>
            <a:t>Cancer</a:t>
          </a:r>
        </a:p>
      </dgm:t>
    </dgm:pt>
    <dgm:pt modelId="{AA279761-1639-4CDD-9596-75F0B2DB0603}" type="parTrans" cxnId="{850BD4E5-6BE9-46D3-B258-EAC0BA7634D9}">
      <dgm:prSet/>
      <dgm:spPr/>
      <dgm:t>
        <a:bodyPr/>
        <a:lstStyle/>
        <a:p>
          <a:endParaRPr lang="en-GB" b="1"/>
        </a:p>
      </dgm:t>
    </dgm:pt>
    <dgm:pt modelId="{E369ED9E-46F5-4DC4-AEF1-51393290EB86}" type="sibTrans" cxnId="{850BD4E5-6BE9-46D3-B258-EAC0BA7634D9}">
      <dgm:prSet/>
      <dgm:spPr/>
      <dgm:t>
        <a:bodyPr/>
        <a:lstStyle/>
        <a:p>
          <a:endParaRPr lang="en-GB" b="1"/>
        </a:p>
      </dgm:t>
    </dgm:pt>
    <dgm:pt modelId="{5731F7E6-0667-4C9A-91D5-2FAE9A3F0C81}">
      <dgm:prSet/>
      <dgm:spPr/>
      <dgm:t>
        <a:bodyPr/>
        <a:lstStyle/>
        <a:p>
          <a:r>
            <a:rPr lang="en-GB" b="1" dirty="0"/>
            <a:t>PAD</a:t>
          </a:r>
        </a:p>
      </dgm:t>
    </dgm:pt>
    <dgm:pt modelId="{5B1C8C52-B7B5-47A9-BB2C-1297543BAE28}" type="parTrans" cxnId="{1FDC3047-62FB-4A11-812A-88B626632525}">
      <dgm:prSet/>
      <dgm:spPr/>
      <dgm:t>
        <a:bodyPr/>
        <a:lstStyle/>
        <a:p>
          <a:endParaRPr lang="en-GB"/>
        </a:p>
      </dgm:t>
    </dgm:pt>
    <dgm:pt modelId="{37B6D7FD-7C09-4202-B505-BC994B5F25D9}" type="sibTrans" cxnId="{1FDC3047-62FB-4A11-812A-88B626632525}">
      <dgm:prSet/>
      <dgm:spPr/>
      <dgm:t>
        <a:bodyPr/>
        <a:lstStyle/>
        <a:p>
          <a:endParaRPr lang="en-GB"/>
        </a:p>
      </dgm:t>
    </dgm:pt>
    <dgm:pt modelId="{5442040B-77A9-4860-B070-89C0334D85B2}">
      <dgm:prSet/>
      <dgm:spPr/>
      <dgm:t>
        <a:bodyPr/>
        <a:lstStyle/>
        <a:p>
          <a:r>
            <a:rPr lang="en-GB" b="1" dirty="0"/>
            <a:t>Cognition</a:t>
          </a:r>
        </a:p>
      </dgm:t>
    </dgm:pt>
    <dgm:pt modelId="{0BA96779-39A9-4673-A366-3FEE73C7C384}" type="parTrans" cxnId="{B6E30C62-A4E7-4354-BA05-1A1029585002}">
      <dgm:prSet/>
      <dgm:spPr/>
      <dgm:t>
        <a:bodyPr/>
        <a:lstStyle/>
        <a:p>
          <a:endParaRPr lang="en-GB"/>
        </a:p>
      </dgm:t>
    </dgm:pt>
    <dgm:pt modelId="{ECFD6394-A8FA-4316-93CB-6A4FD9974D85}" type="sibTrans" cxnId="{B6E30C62-A4E7-4354-BA05-1A1029585002}">
      <dgm:prSet/>
      <dgm:spPr/>
      <dgm:t>
        <a:bodyPr/>
        <a:lstStyle/>
        <a:p>
          <a:endParaRPr lang="en-GB"/>
        </a:p>
      </dgm:t>
    </dgm:pt>
    <dgm:pt modelId="{7964B5EF-C559-4C32-B97B-0F8F9FDFEF61}" type="pres">
      <dgm:prSet presAssocID="{4D2E146B-20D6-4F72-A2D7-8B86364A6FD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889A53F-D452-4454-BE1C-B821226E16D6}" type="pres">
      <dgm:prSet presAssocID="{3453C973-D79D-436D-99BB-1192AFBF23F0}" presName="centerShape" presStyleLbl="node0" presStyleIdx="0" presStyleCnt="1" custScaleX="300944" custScaleY="140895"/>
      <dgm:spPr/>
    </dgm:pt>
    <dgm:pt modelId="{333864E9-2FCD-4FAB-A585-7195E30F4E3F}" type="pres">
      <dgm:prSet presAssocID="{819F4A1B-0B18-4D45-8FBF-80EC052CF51A}" presName="Name9" presStyleLbl="parChTrans1D2" presStyleIdx="0" presStyleCnt="11"/>
      <dgm:spPr/>
    </dgm:pt>
    <dgm:pt modelId="{B7215F1E-C8A3-494B-AC84-E5BE23DCF035}" type="pres">
      <dgm:prSet presAssocID="{819F4A1B-0B18-4D45-8FBF-80EC052CF51A}" presName="connTx" presStyleLbl="parChTrans1D2" presStyleIdx="0" presStyleCnt="11"/>
      <dgm:spPr/>
    </dgm:pt>
    <dgm:pt modelId="{908CA627-2CE1-4F19-8AE0-631CC6C6085C}" type="pres">
      <dgm:prSet presAssocID="{55772C82-437E-4ADA-906D-2F3557A891F0}" presName="node" presStyleLbl="node1" presStyleIdx="0" presStyleCnt="11">
        <dgm:presLayoutVars>
          <dgm:bulletEnabled val="1"/>
        </dgm:presLayoutVars>
      </dgm:prSet>
      <dgm:spPr/>
    </dgm:pt>
    <dgm:pt modelId="{8B215EE7-FEA6-410B-83BC-CE8549640985}" type="pres">
      <dgm:prSet presAssocID="{482DF1C8-A7F4-41FA-97C2-6D07CD41DC4D}" presName="Name9" presStyleLbl="parChTrans1D2" presStyleIdx="1" presStyleCnt="11"/>
      <dgm:spPr/>
    </dgm:pt>
    <dgm:pt modelId="{F57FDB98-EBFE-4B77-8363-896EEC454619}" type="pres">
      <dgm:prSet presAssocID="{482DF1C8-A7F4-41FA-97C2-6D07CD41DC4D}" presName="connTx" presStyleLbl="parChTrans1D2" presStyleIdx="1" presStyleCnt="11"/>
      <dgm:spPr/>
    </dgm:pt>
    <dgm:pt modelId="{A4AF387C-1A7E-40B7-9BA6-9610D7B8C38B}" type="pres">
      <dgm:prSet presAssocID="{670197AF-B2D5-4334-872D-E987BE76D1A9}" presName="node" presStyleLbl="node1" presStyleIdx="1" presStyleCnt="11">
        <dgm:presLayoutVars>
          <dgm:bulletEnabled val="1"/>
        </dgm:presLayoutVars>
      </dgm:prSet>
      <dgm:spPr/>
    </dgm:pt>
    <dgm:pt modelId="{A5065246-0FC4-4C6B-9EF2-9B1EDA0C3969}" type="pres">
      <dgm:prSet presAssocID="{5D570920-1A01-453A-BF02-C80FE9B139A1}" presName="Name9" presStyleLbl="parChTrans1D2" presStyleIdx="2" presStyleCnt="11"/>
      <dgm:spPr/>
    </dgm:pt>
    <dgm:pt modelId="{00C62D60-2192-418A-9C6D-FCD81ADDF07E}" type="pres">
      <dgm:prSet presAssocID="{5D570920-1A01-453A-BF02-C80FE9B139A1}" presName="connTx" presStyleLbl="parChTrans1D2" presStyleIdx="2" presStyleCnt="11"/>
      <dgm:spPr/>
    </dgm:pt>
    <dgm:pt modelId="{644D3748-1DA4-4254-A0DB-BFE41B955100}" type="pres">
      <dgm:prSet presAssocID="{312206E7-7566-464D-8ADE-21B69F36C062}" presName="node" presStyleLbl="node1" presStyleIdx="2" presStyleCnt="11">
        <dgm:presLayoutVars>
          <dgm:bulletEnabled val="1"/>
        </dgm:presLayoutVars>
      </dgm:prSet>
      <dgm:spPr/>
    </dgm:pt>
    <dgm:pt modelId="{BB1A6D52-AB51-4AA9-BB97-5F688BFE29C5}" type="pres">
      <dgm:prSet presAssocID="{03709DF8-8891-4FA0-B369-A685A2CBA5DE}" presName="Name9" presStyleLbl="parChTrans1D2" presStyleIdx="3" presStyleCnt="11"/>
      <dgm:spPr/>
    </dgm:pt>
    <dgm:pt modelId="{3EB3AD3B-8CE5-400F-B788-A11F4E5E1278}" type="pres">
      <dgm:prSet presAssocID="{03709DF8-8891-4FA0-B369-A685A2CBA5DE}" presName="connTx" presStyleLbl="parChTrans1D2" presStyleIdx="3" presStyleCnt="11"/>
      <dgm:spPr/>
    </dgm:pt>
    <dgm:pt modelId="{2BD4A580-5397-4EE7-AD59-6F26778CFBFE}" type="pres">
      <dgm:prSet presAssocID="{785E03F3-8CD5-4DF1-B9C8-08BF1F448D23}" presName="node" presStyleLbl="node1" presStyleIdx="3" presStyleCnt="11">
        <dgm:presLayoutVars>
          <dgm:bulletEnabled val="1"/>
        </dgm:presLayoutVars>
      </dgm:prSet>
      <dgm:spPr/>
    </dgm:pt>
    <dgm:pt modelId="{3832CF12-164E-482D-83F7-D1F5757C6FA6}" type="pres">
      <dgm:prSet presAssocID="{47BBAEA5-98F5-4558-A1D2-4159A8B74DE2}" presName="Name9" presStyleLbl="parChTrans1D2" presStyleIdx="4" presStyleCnt="11"/>
      <dgm:spPr/>
    </dgm:pt>
    <dgm:pt modelId="{1E2B1444-7EC1-463B-BDE9-5EA0B5BD51A5}" type="pres">
      <dgm:prSet presAssocID="{47BBAEA5-98F5-4558-A1D2-4159A8B74DE2}" presName="connTx" presStyleLbl="parChTrans1D2" presStyleIdx="4" presStyleCnt="11"/>
      <dgm:spPr/>
    </dgm:pt>
    <dgm:pt modelId="{589CD264-4605-4E84-ACB5-1ED9EFBB0729}" type="pres">
      <dgm:prSet presAssocID="{48591C71-90FB-464D-A83E-5FF6B589C1DA}" presName="node" presStyleLbl="node1" presStyleIdx="4" presStyleCnt="11">
        <dgm:presLayoutVars>
          <dgm:bulletEnabled val="1"/>
        </dgm:presLayoutVars>
      </dgm:prSet>
      <dgm:spPr/>
    </dgm:pt>
    <dgm:pt modelId="{E93F0453-3322-4347-94AF-B92237242169}" type="pres">
      <dgm:prSet presAssocID="{D41D71E9-7F2D-4C47-BACF-55BDD31E4987}" presName="Name9" presStyleLbl="parChTrans1D2" presStyleIdx="5" presStyleCnt="11"/>
      <dgm:spPr/>
    </dgm:pt>
    <dgm:pt modelId="{E2AB365A-3467-4E48-ABC6-738B4457BAC9}" type="pres">
      <dgm:prSet presAssocID="{D41D71E9-7F2D-4C47-BACF-55BDD31E4987}" presName="connTx" presStyleLbl="parChTrans1D2" presStyleIdx="5" presStyleCnt="11"/>
      <dgm:spPr/>
    </dgm:pt>
    <dgm:pt modelId="{9CFEDCA4-6782-4769-A431-789E6A8E7BA0}" type="pres">
      <dgm:prSet presAssocID="{EF4E3516-4CD7-447E-A7A6-8B2C3D8A1DA5}" presName="node" presStyleLbl="node1" presStyleIdx="5" presStyleCnt="11">
        <dgm:presLayoutVars>
          <dgm:bulletEnabled val="1"/>
        </dgm:presLayoutVars>
      </dgm:prSet>
      <dgm:spPr/>
    </dgm:pt>
    <dgm:pt modelId="{B89B598D-507B-40D5-A382-62AF5209DF41}" type="pres">
      <dgm:prSet presAssocID="{52C59528-3973-4814-BB5B-8EF0C33B2165}" presName="Name9" presStyleLbl="parChTrans1D2" presStyleIdx="6" presStyleCnt="11"/>
      <dgm:spPr/>
    </dgm:pt>
    <dgm:pt modelId="{C7EA9F5C-0B5D-45DE-8C92-4F98A834A8F9}" type="pres">
      <dgm:prSet presAssocID="{52C59528-3973-4814-BB5B-8EF0C33B2165}" presName="connTx" presStyleLbl="parChTrans1D2" presStyleIdx="6" presStyleCnt="11"/>
      <dgm:spPr/>
    </dgm:pt>
    <dgm:pt modelId="{23108453-7BEF-4F2E-B8B3-9672583F4B8A}" type="pres">
      <dgm:prSet presAssocID="{45D071E3-B5C6-4209-954D-5B36DBA44620}" presName="node" presStyleLbl="node1" presStyleIdx="6" presStyleCnt="11">
        <dgm:presLayoutVars>
          <dgm:bulletEnabled val="1"/>
        </dgm:presLayoutVars>
      </dgm:prSet>
      <dgm:spPr/>
    </dgm:pt>
    <dgm:pt modelId="{89D54260-347F-487A-B65A-623ABEC3E73D}" type="pres">
      <dgm:prSet presAssocID="{644D746B-D6FD-4017-8029-9AA96F8FB663}" presName="Name9" presStyleLbl="parChTrans1D2" presStyleIdx="7" presStyleCnt="11"/>
      <dgm:spPr/>
    </dgm:pt>
    <dgm:pt modelId="{D6CB3CF2-5E07-4E36-89B1-BB4D7A0996F6}" type="pres">
      <dgm:prSet presAssocID="{644D746B-D6FD-4017-8029-9AA96F8FB663}" presName="connTx" presStyleLbl="parChTrans1D2" presStyleIdx="7" presStyleCnt="11"/>
      <dgm:spPr/>
    </dgm:pt>
    <dgm:pt modelId="{1204D129-3516-43D4-B898-D2B8CB77688C}" type="pres">
      <dgm:prSet presAssocID="{41464736-47C7-4476-988F-2027F7FBCF3B}" presName="node" presStyleLbl="node1" presStyleIdx="7" presStyleCnt="11">
        <dgm:presLayoutVars>
          <dgm:bulletEnabled val="1"/>
        </dgm:presLayoutVars>
      </dgm:prSet>
      <dgm:spPr/>
    </dgm:pt>
    <dgm:pt modelId="{F875F4AF-8AA9-462B-91B0-01125FC74D18}" type="pres">
      <dgm:prSet presAssocID="{AA279761-1639-4CDD-9596-75F0B2DB0603}" presName="Name9" presStyleLbl="parChTrans1D2" presStyleIdx="8" presStyleCnt="11"/>
      <dgm:spPr/>
    </dgm:pt>
    <dgm:pt modelId="{988533AF-EA63-4EB6-AD09-CF2178C878C3}" type="pres">
      <dgm:prSet presAssocID="{AA279761-1639-4CDD-9596-75F0B2DB0603}" presName="connTx" presStyleLbl="parChTrans1D2" presStyleIdx="8" presStyleCnt="11"/>
      <dgm:spPr/>
    </dgm:pt>
    <dgm:pt modelId="{08A711B8-D8E8-4928-990E-174FC5CD7A26}" type="pres">
      <dgm:prSet presAssocID="{8B1D783F-7B3F-48DD-8279-4F924DEB1DC2}" presName="node" presStyleLbl="node1" presStyleIdx="8" presStyleCnt="11">
        <dgm:presLayoutVars>
          <dgm:bulletEnabled val="1"/>
        </dgm:presLayoutVars>
      </dgm:prSet>
      <dgm:spPr/>
    </dgm:pt>
    <dgm:pt modelId="{00F1E535-AD1D-4FA3-891E-FA82A81F678A}" type="pres">
      <dgm:prSet presAssocID="{5B1C8C52-B7B5-47A9-BB2C-1297543BAE28}" presName="Name9" presStyleLbl="parChTrans1D2" presStyleIdx="9" presStyleCnt="11"/>
      <dgm:spPr/>
    </dgm:pt>
    <dgm:pt modelId="{37A77CCA-6019-483C-B7F2-C4D259E7F11F}" type="pres">
      <dgm:prSet presAssocID="{5B1C8C52-B7B5-47A9-BB2C-1297543BAE28}" presName="connTx" presStyleLbl="parChTrans1D2" presStyleIdx="9" presStyleCnt="11"/>
      <dgm:spPr/>
    </dgm:pt>
    <dgm:pt modelId="{7825EF14-6434-4C55-9365-2EA6DAA9AC45}" type="pres">
      <dgm:prSet presAssocID="{5731F7E6-0667-4C9A-91D5-2FAE9A3F0C81}" presName="node" presStyleLbl="node1" presStyleIdx="9" presStyleCnt="11">
        <dgm:presLayoutVars>
          <dgm:bulletEnabled val="1"/>
        </dgm:presLayoutVars>
      </dgm:prSet>
      <dgm:spPr/>
    </dgm:pt>
    <dgm:pt modelId="{EA2C9F88-6A3D-4039-A097-B9899F3E4EB9}" type="pres">
      <dgm:prSet presAssocID="{0BA96779-39A9-4673-A366-3FEE73C7C384}" presName="Name9" presStyleLbl="parChTrans1D2" presStyleIdx="10" presStyleCnt="11"/>
      <dgm:spPr/>
    </dgm:pt>
    <dgm:pt modelId="{4F7D50E6-A537-44E2-8621-831D6BBEB882}" type="pres">
      <dgm:prSet presAssocID="{0BA96779-39A9-4673-A366-3FEE73C7C384}" presName="connTx" presStyleLbl="parChTrans1D2" presStyleIdx="10" presStyleCnt="11"/>
      <dgm:spPr/>
    </dgm:pt>
    <dgm:pt modelId="{424DC1A0-8AC6-462B-8D3E-69E2E49E19E8}" type="pres">
      <dgm:prSet presAssocID="{5442040B-77A9-4860-B070-89C0334D85B2}" presName="node" presStyleLbl="node1" presStyleIdx="10" presStyleCnt="11">
        <dgm:presLayoutVars>
          <dgm:bulletEnabled val="1"/>
        </dgm:presLayoutVars>
      </dgm:prSet>
      <dgm:spPr/>
    </dgm:pt>
  </dgm:ptLst>
  <dgm:cxnLst>
    <dgm:cxn modelId="{549A3F10-D522-44F5-9DFE-E3A30DC2A804}" type="presOf" srcId="{AA279761-1639-4CDD-9596-75F0B2DB0603}" destId="{988533AF-EA63-4EB6-AD09-CF2178C878C3}" srcOrd="1" destOrd="0" presId="urn:microsoft.com/office/officeart/2005/8/layout/radial1"/>
    <dgm:cxn modelId="{C5C6C112-F344-4092-8097-210AA2BEB069}" srcId="{3453C973-D79D-436D-99BB-1192AFBF23F0}" destId="{55772C82-437E-4ADA-906D-2F3557A891F0}" srcOrd="0" destOrd="0" parTransId="{819F4A1B-0B18-4D45-8FBF-80EC052CF51A}" sibTransId="{8B9A26EB-116F-4BD5-9B57-74DAAC0B9560}"/>
    <dgm:cxn modelId="{D4F4D914-C377-445C-8493-3744D72D3685}" type="presOf" srcId="{55772C82-437E-4ADA-906D-2F3557A891F0}" destId="{908CA627-2CE1-4F19-8AE0-631CC6C6085C}" srcOrd="0" destOrd="0" presId="urn:microsoft.com/office/officeart/2005/8/layout/radial1"/>
    <dgm:cxn modelId="{1BE13115-40EF-4731-BBF5-CECFD06C6D4E}" type="presOf" srcId="{EF4E3516-4CD7-447E-A7A6-8B2C3D8A1DA5}" destId="{9CFEDCA4-6782-4769-A431-789E6A8E7BA0}" srcOrd="0" destOrd="0" presId="urn:microsoft.com/office/officeart/2005/8/layout/radial1"/>
    <dgm:cxn modelId="{0162801A-3C41-4F43-A15F-B26C4099AC4B}" srcId="{3453C973-D79D-436D-99BB-1192AFBF23F0}" destId="{670197AF-B2D5-4334-872D-E987BE76D1A9}" srcOrd="1" destOrd="0" parTransId="{482DF1C8-A7F4-41FA-97C2-6D07CD41DC4D}" sibTransId="{67118854-9943-48F3-BE3F-3F7143710AA3}"/>
    <dgm:cxn modelId="{A8D9E920-0439-4472-88F1-FC107F52B98C}" type="presOf" srcId="{41464736-47C7-4476-988F-2027F7FBCF3B}" destId="{1204D129-3516-43D4-B898-D2B8CB77688C}" srcOrd="0" destOrd="0" presId="urn:microsoft.com/office/officeart/2005/8/layout/radial1"/>
    <dgm:cxn modelId="{3CDC3C22-9177-4817-9AE6-796CF578B85E}" type="presOf" srcId="{482DF1C8-A7F4-41FA-97C2-6D07CD41DC4D}" destId="{F57FDB98-EBFE-4B77-8363-896EEC454619}" srcOrd="1" destOrd="0" presId="urn:microsoft.com/office/officeart/2005/8/layout/radial1"/>
    <dgm:cxn modelId="{06205622-EDAE-4DFF-BBCE-29921220C0E6}" type="presOf" srcId="{52C59528-3973-4814-BB5B-8EF0C33B2165}" destId="{B89B598D-507B-40D5-A382-62AF5209DF41}" srcOrd="0" destOrd="0" presId="urn:microsoft.com/office/officeart/2005/8/layout/radial1"/>
    <dgm:cxn modelId="{BED5FB24-008B-4340-9E72-71DBB9EC13C9}" srcId="{3453C973-D79D-436D-99BB-1192AFBF23F0}" destId="{EF4E3516-4CD7-447E-A7A6-8B2C3D8A1DA5}" srcOrd="5" destOrd="0" parTransId="{D41D71E9-7F2D-4C47-BACF-55BDD31E4987}" sibTransId="{904C42FB-894F-4035-8935-DA40E9BEE436}"/>
    <dgm:cxn modelId="{833B3B26-A0B6-4CA4-91B2-15412BD19D07}" srcId="{3453C973-D79D-436D-99BB-1192AFBF23F0}" destId="{41464736-47C7-4476-988F-2027F7FBCF3B}" srcOrd="7" destOrd="0" parTransId="{644D746B-D6FD-4017-8029-9AA96F8FB663}" sibTransId="{E25425E0-DABA-4534-94DD-37C500EE8CF6}"/>
    <dgm:cxn modelId="{03CDC627-5AD9-4099-A508-18A46BAD0A41}" type="presOf" srcId="{5B1C8C52-B7B5-47A9-BB2C-1297543BAE28}" destId="{00F1E535-AD1D-4FA3-891E-FA82A81F678A}" srcOrd="0" destOrd="0" presId="urn:microsoft.com/office/officeart/2005/8/layout/radial1"/>
    <dgm:cxn modelId="{1B01C029-F1F8-4225-8390-5BF992FD8877}" type="presOf" srcId="{482DF1C8-A7F4-41FA-97C2-6D07CD41DC4D}" destId="{8B215EE7-FEA6-410B-83BC-CE8549640985}" srcOrd="0" destOrd="0" presId="urn:microsoft.com/office/officeart/2005/8/layout/radial1"/>
    <dgm:cxn modelId="{FAAA952B-5EA3-4E58-BDB6-CDFBEF6E6D6C}" type="presOf" srcId="{5442040B-77A9-4860-B070-89C0334D85B2}" destId="{424DC1A0-8AC6-462B-8D3E-69E2E49E19E8}" srcOrd="0" destOrd="0" presId="urn:microsoft.com/office/officeart/2005/8/layout/radial1"/>
    <dgm:cxn modelId="{B1B8E639-0783-4913-9B43-F01434DF35E1}" type="presOf" srcId="{03709DF8-8891-4FA0-B369-A685A2CBA5DE}" destId="{3EB3AD3B-8CE5-400F-B788-A11F4E5E1278}" srcOrd="1" destOrd="0" presId="urn:microsoft.com/office/officeart/2005/8/layout/radial1"/>
    <dgm:cxn modelId="{175B1442-F864-4C3A-AE9D-D4A73F85CB1E}" type="presOf" srcId="{8B1D783F-7B3F-48DD-8279-4F924DEB1DC2}" destId="{08A711B8-D8E8-4928-990E-174FC5CD7A26}" srcOrd="0" destOrd="0" presId="urn:microsoft.com/office/officeart/2005/8/layout/radial1"/>
    <dgm:cxn modelId="{83855544-423F-4C3B-89A8-CA2AE3D76FB6}" type="presOf" srcId="{644D746B-D6FD-4017-8029-9AA96F8FB663}" destId="{D6CB3CF2-5E07-4E36-89B1-BB4D7A0996F6}" srcOrd="1" destOrd="0" presId="urn:microsoft.com/office/officeart/2005/8/layout/radial1"/>
    <dgm:cxn modelId="{1FDC3047-62FB-4A11-812A-88B626632525}" srcId="{3453C973-D79D-436D-99BB-1192AFBF23F0}" destId="{5731F7E6-0667-4C9A-91D5-2FAE9A3F0C81}" srcOrd="9" destOrd="0" parTransId="{5B1C8C52-B7B5-47A9-BB2C-1297543BAE28}" sibTransId="{37B6D7FD-7C09-4202-B505-BC994B5F25D9}"/>
    <dgm:cxn modelId="{A205DE4D-B024-4D39-AE58-AD2F1955B328}" type="presOf" srcId="{644D746B-D6FD-4017-8029-9AA96F8FB663}" destId="{89D54260-347F-487A-B65A-623ABEC3E73D}" srcOrd="0" destOrd="0" presId="urn:microsoft.com/office/officeart/2005/8/layout/radial1"/>
    <dgm:cxn modelId="{24E4B153-14FD-4443-909E-87BE03868817}" srcId="{3453C973-D79D-436D-99BB-1192AFBF23F0}" destId="{48591C71-90FB-464D-A83E-5FF6B589C1DA}" srcOrd="4" destOrd="0" parTransId="{47BBAEA5-98F5-4558-A1D2-4159A8B74DE2}" sibTransId="{9C56C69E-20B3-46C4-BDF0-7F2708E218A1}"/>
    <dgm:cxn modelId="{C4338358-3BC6-4A0F-B5E2-9341649E76AF}" type="presOf" srcId="{45D071E3-B5C6-4209-954D-5B36DBA44620}" destId="{23108453-7BEF-4F2E-B8B3-9672583F4B8A}" srcOrd="0" destOrd="0" presId="urn:microsoft.com/office/officeart/2005/8/layout/radial1"/>
    <dgm:cxn modelId="{6A28AF58-B830-4397-9D62-6C93C6E06EFD}" type="presOf" srcId="{48591C71-90FB-464D-A83E-5FF6B589C1DA}" destId="{589CD264-4605-4E84-ACB5-1ED9EFBB0729}" srcOrd="0" destOrd="0" presId="urn:microsoft.com/office/officeart/2005/8/layout/radial1"/>
    <dgm:cxn modelId="{0940A45B-61BE-4AD7-AFA7-7CA5BBE2BDB6}" type="presOf" srcId="{52C59528-3973-4814-BB5B-8EF0C33B2165}" destId="{C7EA9F5C-0B5D-45DE-8C92-4F98A834A8F9}" srcOrd="1" destOrd="0" presId="urn:microsoft.com/office/officeart/2005/8/layout/radial1"/>
    <dgm:cxn modelId="{2A980E5C-E421-481A-93E6-2D80BDCB0F01}" type="presOf" srcId="{819F4A1B-0B18-4D45-8FBF-80EC052CF51A}" destId="{333864E9-2FCD-4FAB-A585-7195E30F4E3F}" srcOrd="0" destOrd="0" presId="urn:microsoft.com/office/officeart/2005/8/layout/radial1"/>
    <dgm:cxn modelId="{642A2E5C-D1E4-469D-8FC5-1E8C65783465}" type="presOf" srcId="{03709DF8-8891-4FA0-B369-A685A2CBA5DE}" destId="{BB1A6D52-AB51-4AA9-BB97-5F688BFE29C5}" srcOrd="0" destOrd="0" presId="urn:microsoft.com/office/officeart/2005/8/layout/radial1"/>
    <dgm:cxn modelId="{8404CF5E-7CD6-4F60-9ED8-BCAF5351925A}" type="presOf" srcId="{4D2E146B-20D6-4F72-A2D7-8B86364A6FD6}" destId="{7964B5EF-C559-4C32-B97B-0F8F9FDFEF61}" srcOrd="0" destOrd="0" presId="urn:microsoft.com/office/officeart/2005/8/layout/radial1"/>
    <dgm:cxn modelId="{B6E30C62-A4E7-4354-BA05-1A1029585002}" srcId="{3453C973-D79D-436D-99BB-1192AFBF23F0}" destId="{5442040B-77A9-4860-B070-89C0334D85B2}" srcOrd="10" destOrd="0" parTransId="{0BA96779-39A9-4673-A366-3FEE73C7C384}" sibTransId="{ECFD6394-A8FA-4316-93CB-6A4FD9974D85}"/>
    <dgm:cxn modelId="{E9C55667-F693-4A0B-8811-E29F3CA8EEF5}" type="presOf" srcId="{3453C973-D79D-436D-99BB-1192AFBF23F0}" destId="{0889A53F-D452-4454-BE1C-B821226E16D6}" srcOrd="0" destOrd="0" presId="urn:microsoft.com/office/officeart/2005/8/layout/radial1"/>
    <dgm:cxn modelId="{EA97596A-FF4A-4151-A307-DFF2B04CFFE3}" type="presOf" srcId="{5B1C8C52-B7B5-47A9-BB2C-1297543BAE28}" destId="{37A77CCA-6019-483C-B7F2-C4D259E7F11F}" srcOrd="1" destOrd="0" presId="urn:microsoft.com/office/officeart/2005/8/layout/radial1"/>
    <dgm:cxn modelId="{9D2EE56F-D1D0-4107-BA4B-3B0A4C1BACB2}" type="presOf" srcId="{5D570920-1A01-453A-BF02-C80FE9B139A1}" destId="{A5065246-0FC4-4C6B-9EF2-9B1EDA0C3969}" srcOrd="0" destOrd="0" presId="urn:microsoft.com/office/officeart/2005/8/layout/radial1"/>
    <dgm:cxn modelId="{0A827B83-7F50-43E0-A4E2-42CB51638370}" type="presOf" srcId="{819F4A1B-0B18-4D45-8FBF-80EC052CF51A}" destId="{B7215F1E-C8A3-494B-AC84-E5BE23DCF035}" srcOrd="1" destOrd="0" presId="urn:microsoft.com/office/officeart/2005/8/layout/radial1"/>
    <dgm:cxn modelId="{26654F85-4784-4593-B878-FA242E2F668D}" srcId="{3453C973-D79D-436D-99BB-1192AFBF23F0}" destId="{312206E7-7566-464D-8ADE-21B69F36C062}" srcOrd="2" destOrd="0" parTransId="{5D570920-1A01-453A-BF02-C80FE9B139A1}" sibTransId="{9A5C6F55-0FAD-4051-BC3D-76E1B350A05C}"/>
    <dgm:cxn modelId="{1F84BC87-3E06-47DF-806A-96E07A2AE4EB}" type="presOf" srcId="{D41D71E9-7F2D-4C47-BACF-55BDD31E4987}" destId="{E2AB365A-3467-4E48-ABC6-738B4457BAC9}" srcOrd="1" destOrd="0" presId="urn:microsoft.com/office/officeart/2005/8/layout/radial1"/>
    <dgm:cxn modelId="{2F45D489-0D33-4230-BED4-F0CAFB2A3DAE}" srcId="{3453C973-D79D-436D-99BB-1192AFBF23F0}" destId="{45D071E3-B5C6-4209-954D-5B36DBA44620}" srcOrd="6" destOrd="0" parTransId="{52C59528-3973-4814-BB5B-8EF0C33B2165}" sibTransId="{AA0393D0-114B-459A-82DF-E9CD7C50E66E}"/>
    <dgm:cxn modelId="{97D1E789-4C05-4F8B-A94D-7ED177F2D92E}" type="presOf" srcId="{5731F7E6-0667-4C9A-91D5-2FAE9A3F0C81}" destId="{7825EF14-6434-4C55-9365-2EA6DAA9AC45}" srcOrd="0" destOrd="0" presId="urn:microsoft.com/office/officeart/2005/8/layout/radial1"/>
    <dgm:cxn modelId="{9C6FA29E-3315-4AA1-8DEC-7D831389FCC0}" srcId="{3453C973-D79D-436D-99BB-1192AFBF23F0}" destId="{785E03F3-8CD5-4DF1-B9C8-08BF1F448D23}" srcOrd="3" destOrd="0" parTransId="{03709DF8-8891-4FA0-B369-A685A2CBA5DE}" sibTransId="{7373CBE2-1112-48F4-8C38-FF67BF630F26}"/>
    <dgm:cxn modelId="{CF4261A2-718B-4E6F-BD67-82BB37881249}" type="presOf" srcId="{47BBAEA5-98F5-4558-A1D2-4159A8B74DE2}" destId="{3832CF12-164E-482D-83F7-D1F5757C6FA6}" srcOrd="0" destOrd="0" presId="urn:microsoft.com/office/officeart/2005/8/layout/radial1"/>
    <dgm:cxn modelId="{C68A2DAF-F202-469F-94D4-4F632772B22B}" type="presOf" srcId="{312206E7-7566-464D-8ADE-21B69F36C062}" destId="{644D3748-1DA4-4254-A0DB-BFE41B955100}" srcOrd="0" destOrd="0" presId="urn:microsoft.com/office/officeart/2005/8/layout/radial1"/>
    <dgm:cxn modelId="{3E3F47BA-942E-4E6C-B810-E2119A8EC87D}" type="presOf" srcId="{5D570920-1A01-453A-BF02-C80FE9B139A1}" destId="{00C62D60-2192-418A-9C6D-FCD81ADDF07E}" srcOrd="1" destOrd="0" presId="urn:microsoft.com/office/officeart/2005/8/layout/radial1"/>
    <dgm:cxn modelId="{29F425C0-1ABA-4C0D-9DF8-728F1034F07E}" type="presOf" srcId="{D41D71E9-7F2D-4C47-BACF-55BDD31E4987}" destId="{E93F0453-3322-4347-94AF-B92237242169}" srcOrd="0" destOrd="0" presId="urn:microsoft.com/office/officeart/2005/8/layout/radial1"/>
    <dgm:cxn modelId="{97020DC1-596A-40F9-A824-33D897EC9923}" type="presOf" srcId="{47BBAEA5-98F5-4558-A1D2-4159A8B74DE2}" destId="{1E2B1444-7EC1-463B-BDE9-5EA0B5BD51A5}" srcOrd="1" destOrd="0" presId="urn:microsoft.com/office/officeart/2005/8/layout/radial1"/>
    <dgm:cxn modelId="{8BF4F5C5-179E-4EAB-9000-008228848FDB}" type="presOf" srcId="{0BA96779-39A9-4673-A366-3FEE73C7C384}" destId="{4F7D50E6-A537-44E2-8621-831D6BBEB882}" srcOrd="1" destOrd="0" presId="urn:microsoft.com/office/officeart/2005/8/layout/radial1"/>
    <dgm:cxn modelId="{428001CB-515A-42C1-95D9-04FD0664EE58}" type="presOf" srcId="{670197AF-B2D5-4334-872D-E987BE76D1A9}" destId="{A4AF387C-1A7E-40B7-9BA6-9610D7B8C38B}" srcOrd="0" destOrd="0" presId="urn:microsoft.com/office/officeart/2005/8/layout/radial1"/>
    <dgm:cxn modelId="{093410CB-C85E-4CA3-BBDA-18A6624D4033}" srcId="{4D2E146B-20D6-4F72-A2D7-8B86364A6FD6}" destId="{3453C973-D79D-436D-99BB-1192AFBF23F0}" srcOrd="0" destOrd="0" parTransId="{63FC9896-94C7-4196-9DD7-85BDC478EF14}" sibTransId="{4D74AF7B-B14A-4B25-9496-FA70610C077E}"/>
    <dgm:cxn modelId="{B75690CE-5C64-43AB-B6E7-FE3136102033}" type="presOf" srcId="{AA279761-1639-4CDD-9596-75F0B2DB0603}" destId="{F875F4AF-8AA9-462B-91B0-01125FC74D18}" srcOrd="0" destOrd="0" presId="urn:microsoft.com/office/officeart/2005/8/layout/radial1"/>
    <dgm:cxn modelId="{5102C9E0-409E-4C46-98B3-9280F632E518}" type="presOf" srcId="{0BA96779-39A9-4673-A366-3FEE73C7C384}" destId="{EA2C9F88-6A3D-4039-A097-B9899F3E4EB9}" srcOrd="0" destOrd="0" presId="urn:microsoft.com/office/officeart/2005/8/layout/radial1"/>
    <dgm:cxn modelId="{850BD4E5-6BE9-46D3-B258-EAC0BA7634D9}" srcId="{3453C973-D79D-436D-99BB-1192AFBF23F0}" destId="{8B1D783F-7B3F-48DD-8279-4F924DEB1DC2}" srcOrd="8" destOrd="0" parTransId="{AA279761-1639-4CDD-9596-75F0B2DB0603}" sibTransId="{E369ED9E-46F5-4DC4-AEF1-51393290EB86}"/>
    <dgm:cxn modelId="{E156E9EB-FA1D-4D5B-9D07-3410433BC0CB}" type="presOf" srcId="{785E03F3-8CD5-4DF1-B9C8-08BF1F448D23}" destId="{2BD4A580-5397-4EE7-AD59-6F26778CFBFE}" srcOrd="0" destOrd="0" presId="urn:microsoft.com/office/officeart/2005/8/layout/radial1"/>
    <dgm:cxn modelId="{29F60BAB-BDE1-4EC0-8D01-D567F12E6F71}" type="presParOf" srcId="{7964B5EF-C559-4C32-B97B-0F8F9FDFEF61}" destId="{0889A53F-D452-4454-BE1C-B821226E16D6}" srcOrd="0" destOrd="0" presId="urn:microsoft.com/office/officeart/2005/8/layout/radial1"/>
    <dgm:cxn modelId="{5BBE57CC-141F-4DA9-B753-25705B81F70D}" type="presParOf" srcId="{7964B5EF-C559-4C32-B97B-0F8F9FDFEF61}" destId="{333864E9-2FCD-4FAB-A585-7195E30F4E3F}" srcOrd="1" destOrd="0" presId="urn:microsoft.com/office/officeart/2005/8/layout/radial1"/>
    <dgm:cxn modelId="{E2E820CF-B079-41BE-96A8-FBFF9EB14C3A}" type="presParOf" srcId="{333864E9-2FCD-4FAB-A585-7195E30F4E3F}" destId="{B7215F1E-C8A3-494B-AC84-E5BE23DCF035}" srcOrd="0" destOrd="0" presId="urn:microsoft.com/office/officeart/2005/8/layout/radial1"/>
    <dgm:cxn modelId="{C40E6E57-96C4-493B-A304-371D330BCA4D}" type="presParOf" srcId="{7964B5EF-C559-4C32-B97B-0F8F9FDFEF61}" destId="{908CA627-2CE1-4F19-8AE0-631CC6C6085C}" srcOrd="2" destOrd="0" presId="urn:microsoft.com/office/officeart/2005/8/layout/radial1"/>
    <dgm:cxn modelId="{CEF8A254-4166-43F0-9909-E3D497781B8B}" type="presParOf" srcId="{7964B5EF-C559-4C32-B97B-0F8F9FDFEF61}" destId="{8B215EE7-FEA6-410B-83BC-CE8549640985}" srcOrd="3" destOrd="0" presId="urn:microsoft.com/office/officeart/2005/8/layout/radial1"/>
    <dgm:cxn modelId="{D82D4E9D-4606-4162-B974-A847E0443F50}" type="presParOf" srcId="{8B215EE7-FEA6-410B-83BC-CE8549640985}" destId="{F57FDB98-EBFE-4B77-8363-896EEC454619}" srcOrd="0" destOrd="0" presId="urn:microsoft.com/office/officeart/2005/8/layout/radial1"/>
    <dgm:cxn modelId="{9CBDC5A6-8B3B-4A01-BC10-20B391929E06}" type="presParOf" srcId="{7964B5EF-C559-4C32-B97B-0F8F9FDFEF61}" destId="{A4AF387C-1A7E-40B7-9BA6-9610D7B8C38B}" srcOrd="4" destOrd="0" presId="urn:microsoft.com/office/officeart/2005/8/layout/radial1"/>
    <dgm:cxn modelId="{B527F42F-58D5-4AD8-B824-1548B45C55C8}" type="presParOf" srcId="{7964B5EF-C559-4C32-B97B-0F8F9FDFEF61}" destId="{A5065246-0FC4-4C6B-9EF2-9B1EDA0C3969}" srcOrd="5" destOrd="0" presId="urn:microsoft.com/office/officeart/2005/8/layout/radial1"/>
    <dgm:cxn modelId="{7B5FA3FB-9A98-4B16-9D88-399B0744CE5F}" type="presParOf" srcId="{A5065246-0FC4-4C6B-9EF2-9B1EDA0C3969}" destId="{00C62D60-2192-418A-9C6D-FCD81ADDF07E}" srcOrd="0" destOrd="0" presId="urn:microsoft.com/office/officeart/2005/8/layout/radial1"/>
    <dgm:cxn modelId="{DDDADBA6-E9F8-4354-9AC5-BD8EA3DF8041}" type="presParOf" srcId="{7964B5EF-C559-4C32-B97B-0F8F9FDFEF61}" destId="{644D3748-1DA4-4254-A0DB-BFE41B955100}" srcOrd="6" destOrd="0" presId="urn:microsoft.com/office/officeart/2005/8/layout/radial1"/>
    <dgm:cxn modelId="{9BE5079C-942E-4D20-8261-392937983048}" type="presParOf" srcId="{7964B5EF-C559-4C32-B97B-0F8F9FDFEF61}" destId="{BB1A6D52-AB51-4AA9-BB97-5F688BFE29C5}" srcOrd="7" destOrd="0" presId="urn:microsoft.com/office/officeart/2005/8/layout/radial1"/>
    <dgm:cxn modelId="{BA963CA8-0A55-4618-991E-FF20F921D1C9}" type="presParOf" srcId="{BB1A6D52-AB51-4AA9-BB97-5F688BFE29C5}" destId="{3EB3AD3B-8CE5-400F-B788-A11F4E5E1278}" srcOrd="0" destOrd="0" presId="urn:microsoft.com/office/officeart/2005/8/layout/radial1"/>
    <dgm:cxn modelId="{E8F56CBD-0627-4D85-9D46-7F2F2B585AC5}" type="presParOf" srcId="{7964B5EF-C559-4C32-B97B-0F8F9FDFEF61}" destId="{2BD4A580-5397-4EE7-AD59-6F26778CFBFE}" srcOrd="8" destOrd="0" presId="urn:microsoft.com/office/officeart/2005/8/layout/radial1"/>
    <dgm:cxn modelId="{7F287CD3-84D6-4E0C-ACED-D9A3823D4EC3}" type="presParOf" srcId="{7964B5EF-C559-4C32-B97B-0F8F9FDFEF61}" destId="{3832CF12-164E-482D-83F7-D1F5757C6FA6}" srcOrd="9" destOrd="0" presId="urn:microsoft.com/office/officeart/2005/8/layout/radial1"/>
    <dgm:cxn modelId="{7A7709C8-346E-4B1D-BE9B-1C0683ACF5C6}" type="presParOf" srcId="{3832CF12-164E-482D-83F7-D1F5757C6FA6}" destId="{1E2B1444-7EC1-463B-BDE9-5EA0B5BD51A5}" srcOrd="0" destOrd="0" presId="urn:microsoft.com/office/officeart/2005/8/layout/radial1"/>
    <dgm:cxn modelId="{0CABB6DA-7723-47DA-A4FB-08ACD223E8B5}" type="presParOf" srcId="{7964B5EF-C559-4C32-B97B-0F8F9FDFEF61}" destId="{589CD264-4605-4E84-ACB5-1ED9EFBB0729}" srcOrd="10" destOrd="0" presId="urn:microsoft.com/office/officeart/2005/8/layout/radial1"/>
    <dgm:cxn modelId="{ECD51DFD-83E5-4979-A8F3-678DB7C454DA}" type="presParOf" srcId="{7964B5EF-C559-4C32-B97B-0F8F9FDFEF61}" destId="{E93F0453-3322-4347-94AF-B92237242169}" srcOrd="11" destOrd="0" presId="urn:microsoft.com/office/officeart/2005/8/layout/radial1"/>
    <dgm:cxn modelId="{73628E50-A068-43F9-B266-BB81C40E6251}" type="presParOf" srcId="{E93F0453-3322-4347-94AF-B92237242169}" destId="{E2AB365A-3467-4E48-ABC6-738B4457BAC9}" srcOrd="0" destOrd="0" presId="urn:microsoft.com/office/officeart/2005/8/layout/radial1"/>
    <dgm:cxn modelId="{0E527199-1E59-4D35-8654-A4273D142705}" type="presParOf" srcId="{7964B5EF-C559-4C32-B97B-0F8F9FDFEF61}" destId="{9CFEDCA4-6782-4769-A431-789E6A8E7BA0}" srcOrd="12" destOrd="0" presId="urn:microsoft.com/office/officeart/2005/8/layout/radial1"/>
    <dgm:cxn modelId="{F6895BA4-9D49-4DBC-BD19-410149E29C01}" type="presParOf" srcId="{7964B5EF-C559-4C32-B97B-0F8F9FDFEF61}" destId="{B89B598D-507B-40D5-A382-62AF5209DF41}" srcOrd="13" destOrd="0" presId="urn:microsoft.com/office/officeart/2005/8/layout/radial1"/>
    <dgm:cxn modelId="{407FB1CC-2437-44A7-844B-9898360B91D3}" type="presParOf" srcId="{B89B598D-507B-40D5-A382-62AF5209DF41}" destId="{C7EA9F5C-0B5D-45DE-8C92-4F98A834A8F9}" srcOrd="0" destOrd="0" presId="urn:microsoft.com/office/officeart/2005/8/layout/radial1"/>
    <dgm:cxn modelId="{09647142-4C8D-4218-8CAE-7BA6389D0678}" type="presParOf" srcId="{7964B5EF-C559-4C32-B97B-0F8F9FDFEF61}" destId="{23108453-7BEF-4F2E-B8B3-9672583F4B8A}" srcOrd="14" destOrd="0" presId="urn:microsoft.com/office/officeart/2005/8/layout/radial1"/>
    <dgm:cxn modelId="{86924A0F-0A79-486E-8918-783F10E5EE2D}" type="presParOf" srcId="{7964B5EF-C559-4C32-B97B-0F8F9FDFEF61}" destId="{89D54260-347F-487A-B65A-623ABEC3E73D}" srcOrd="15" destOrd="0" presId="urn:microsoft.com/office/officeart/2005/8/layout/radial1"/>
    <dgm:cxn modelId="{75D79B75-A322-4C63-BB29-5CFF9F980573}" type="presParOf" srcId="{89D54260-347F-487A-B65A-623ABEC3E73D}" destId="{D6CB3CF2-5E07-4E36-89B1-BB4D7A0996F6}" srcOrd="0" destOrd="0" presId="urn:microsoft.com/office/officeart/2005/8/layout/radial1"/>
    <dgm:cxn modelId="{C10F4F62-D371-45F5-9A31-0433B0E9F06D}" type="presParOf" srcId="{7964B5EF-C559-4C32-B97B-0F8F9FDFEF61}" destId="{1204D129-3516-43D4-B898-D2B8CB77688C}" srcOrd="16" destOrd="0" presId="urn:microsoft.com/office/officeart/2005/8/layout/radial1"/>
    <dgm:cxn modelId="{5E01ADF3-C772-4EB3-BD4D-CAC720E99F9C}" type="presParOf" srcId="{7964B5EF-C559-4C32-B97B-0F8F9FDFEF61}" destId="{F875F4AF-8AA9-462B-91B0-01125FC74D18}" srcOrd="17" destOrd="0" presId="urn:microsoft.com/office/officeart/2005/8/layout/radial1"/>
    <dgm:cxn modelId="{CD5B5CD2-42CB-4C94-A701-82DE8F3FD613}" type="presParOf" srcId="{F875F4AF-8AA9-462B-91B0-01125FC74D18}" destId="{988533AF-EA63-4EB6-AD09-CF2178C878C3}" srcOrd="0" destOrd="0" presId="urn:microsoft.com/office/officeart/2005/8/layout/radial1"/>
    <dgm:cxn modelId="{B5FB551B-D962-4E15-ADFD-5ABD3ACE5306}" type="presParOf" srcId="{7964B5EF-C559-4C32-B97B-0F8F9FDFEF61}" destId="{08A711B8-D8E8-4928-990E-174FC5CD7A26}" srcOrd="18" destOrd="0" presId="urn:microsoft.com/office/officeart/2005/8/layout/radial1"/>
    <dgm:cxn modelId="{CE6AE529-57A6-4D75-9A86-E65A6C3A5EB3}" type="presParOf" srcId="{7964B5EF-C559-4C32-B97B-0F8F9FDFEF61}" destId="{00F1E535-AD1D-4FA3-891E-FA82A81F678A}" srcOrd="19" destOrd="0" presId="urn:microsoft.com/office/officeart/2005/8/layout/radial1"/>
    <dgm:cxn modelId="{B51CE844-1ACE-4322-BC11-83DDAB0F7C30}" type="presParOf" srcId="{00F1E535-AD1D-4FA3-891E-FA82A81F678A}" destId="{37A77CCA-6019-483C-B7F2-C4D259E7F11F}" srcOrd="0" destOrd="0" presId="urn:microsoft.com/office/officeart/2005/8/layout/radial1"/>
    <dgm:cxn modelId="{94764610-3308-4C2C-8D04-FC4598E9FC3D}" type="presParOf" srcId="{7964B5EF-C559-4C32-B97B-0F8F9FDFEF61}" destId="{7825EF14-6434-4C55-9365-2EA6DAA9AC45}" srcOrd="20" destOrd="0" presId="urn:microsoft.com/office/officeart/2005/8/layout/radial1"/>
    <dgm:cxn modelId="{A4605F60-84E4-4C23-94E9-6B5B80895033}" type="presParOf" srcId="{7964B5EF-C559-4C32-B97B-0F8F9FDFEF61}" destId="{EA2C9F88-6A3D-4039-A097-B9899F3E4EB9}" srcOrd="21" destOrd="0" presId="urn:microsoft.com/office/officeart/2005/8/layout/radial1"/>
    <dgm:cxn modelId="{4FB1E46D-CBED-43CE-9A5D-400CCF26685B}" type="presParOf" srcId="{EA2C9F88-6A3D-4039-A097-B9899F3E4EB9}" destId="{4F7D50E6-A537-44E2-8621-831D6BBEB882}" srcOrd="0" destOrd="0" presId="urn:microsoft.com/office/officeart/2005/8/layout/radial1"/>
    <dgm:cxn modelId="{EBAD30BA-3BBC-42B6-A6DE-FCB6BA77CCF8}" type="presParOf" srcId="{7964B5EF-C559-4C32-B97B-0F8F9FDFEF61}" destId="{424DC1A0-8AC6-462B-8D3E-69E2E49E19E8}" srcOrd="2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9A53F-D452-4454-BE1C-B821226E16D6}">
      <dsp:nvSpPr>
        <dsp:cNvPr id="0" name=""/>
        <dsp:cNvSpPr/>
      </dsp:nvSpPr>
      <dsp:spPr>
        <a:xfrm>
          <a:off x="1709526" y="1414282"/>
          <a:ext cx="1998274" cy="9355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Multiple long-term conditions</a:t>
          </a:r>
        </a:p>
      </dsp:txBody>
      <dsp:txXfrm>
        <a:off x="2002166" y="1551289"/>
        <a:ext cx="1412994" cy="661531"/>
      </dsp:txXfrm>
    </dsp:sp>
    <dsp:sp modelId="{333864E9-2FCD-4FAB-A585-7195E30F4E3F}">
      <dsp:nvSpPr>
        <dsp:cNvPr id="0" name=""/>
        <dsp:cNvSpPr/>
      </dsp:nvSpPr>
      <dsp:spPr>
        <a:xfrm rot="16200000">
          <a:off x="2341088" y="1035676"/>
          <a:ext cx="735149" cy="22062"/>
        </a:xfrm>
        <a:custGeom>
          <a:avLst/>
          <a:gdLst/>
          <a:ahLst/>
          <a:cxnLst/>
          <a:rect l="0" t="0" r="0" b="0"/>
          <a:pathLst>
            <a:path>
              <a:moveTo>
                <a:pt x="0" y="11031"/>
              </a:moveTo>
              <a:lnTo>
                <a:pt x="735149" y="1103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b="1" kern="1200"/>
        </a:p>
      </dsp:txBody>
      <dsp:txXfrm>
        <a:off x="2690284" y="1028328"/>
        <a:ext cx="36757" cy="36757"/>
      </dsp:txXfrm>
    </dsp:sp>
    <dsp:sp modelId="{908CA627-2CE1-4F19-8AE0-631CC6C6085C}">
      <dsp:nvSpPr>
        <dsp:cNvPr id="0" name=""/>
        <dsp:cNvSpPr/>
      </dsp:nvSpPr>
      <dsp:spPr>
        <a:xfrm>
          <a:off x="2376662" y="15131"/>
          <a:ext cx="664001" cy="6640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/>
            <a:t>Age</a:t>
          </a:r>
        </a:p>
      </dsp:txBody>
      <dsp:txXfrm>
        <a:off x="2473903" y="112372"/>
        <a:ext cx="469519" cy="469519"/>
      </dsp:txXfrm>
    </dsp:sp>
    <dsp:sp modelId="{8B215EE7-FEA6-410B-83BC-CE8549640985}">
      <dsp:nvSpPr>
        <dsp:cNvPr id="0" name=""/>
        <dsp:cNvSpPr/>
      </dsp:nvSpPr>
      <dsp:spPr>
        <a:xfrm rot="18163636">
          <a:off x="2842544" y="1141074"/>
          <a:ext cx="670458" cy="22062"/>
        </a:xfrm>
        <a:custGeom>
          <a:avLst/>
          <a:gdLst/>
          <a:ahLst/>
          <a:cxnLst/>
          <a:rect l="0" t="0" r="0" b="0"/>
          <a:pathLst>
            <a:path>
              <a:moveTo>
                <a:pt x="0" y="11031"/>
              </a:moveTo>
              <a:lnTo>
                <a:pt x="670458" y="1103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b="1" kern="1200"/>
        </a:p>
      </dsp:txBody>
      <dsp:txXfrm>
        <a:off x="3161012" y="1135344"/>
        <a:ext cx="33522" cy="33522"/>
      </dsp:txXfrm>
    </dsp:sp>
    <dsp:sp modelId="{A4AF387C-1A7E-40B7-9BA6-9610D7B8C38B}">
      <dsp:nvSpPr>
        <dsp:cNvPr id="0" name=""/>
        <dsp:cNvSpPr/>
      </dsp:nvSpPr>
      <dsp:spPr>
        <a:xfrm>
          <a:off x="3206504" y="258794"/>
          <a:ext cx="664001" cy="66400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/>
            <a:t>Frailty</a:t>
          </a:r>
        </a:p>
      </dsp:txBody>
      <dsp:txXfrm>
        <a:off x="3303745" y="356035"/>
        <a:ext cx="469519" cy="469519"/>
      </dsp:txXfrm>
    </dsp:sp>
    <dsp:sp modelId="{A5065246-0FC4-4C6B-9EF2-9B1EDA0C3969}">
      <dsp:nvSpPr>
        <dsp:cNvPr id="0" name=""/>
        <dsp:cNvSpPr/>
      </dsp:nvSpPr>
      <dsp:spPr>
        <a:xfrm rot="20127273">
          <a:off x="3405057" y="1457852"/>
          <a:ext cx="416647" cy="22062"/>
        </a:xfrm>
        <a:custGeom>
          <a:avLst/>
          <a:gdLst/>
          <a:ahLst/>
          <a:cxnLst/>
          <a:rect l="0" t="0" r="0" b="0"/>
          <a:pathLst>
            <a:path>
              <a:moveTo>
                <a:pt x="0" y="11031"/>
              </a:moveTo>
              <a:lnTo>
                <a:pt x="416647" y="1103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b="1" kern="1200"/>
        </a:p>
      </dsp:txBody>
      <dsp:txXfrm>
        <a:off x="3602965" y="1458467"/>
        <a:ext cx="20832" cy="20832"/>
      </dsp:txXfrm>
    </dsp:sp>
    <dsp:sp modelId="{644D3748-1DA4-4254-A0DB-BFE41B955100}">
      <dsp:nvSpPr>
        <dsp:cNvPr id="0" name=""/>
        <dsp:cNvSpPr/>
      </dsp:nvSpPr>
      <dsp:spPr>
        <a:xfrm>
          <a:off x="3772877" y="912424"/>
          <a:ext cx="664001" cy="66400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/>
            <a:t>Liver disease</a:t>
          </a:r>
        </a:p>
      </dsp:txBody>
      <dsp:txXfrm>
        <a:off x="3870118" y="1009665"/>
        <a:ext cx="469519" cy="469519"/>
      </dsp:txXfrm>
    </dsp:sp>
    <dsp:sp modelId="{BB1A6D52-AB51-4AA9-BB97-5F688BFE29C5}">
      <dsp:nvSpPr>
        <dsp:cNvPr id="0" name=""/>
        <dsp:cNvSpPr/>
      </dsp:nvSpPr>
      <dsp:spPr>
        <a:xfrm rot="490909">
          <a:off x="3662564" y="2025282"/>
          <a:ext cx="237988" cy="22062"/>
        </a:xfrm>
        <a:custGeom>
          <a:avLst/>
          <a:gdLst/>
          <a:ahLst/>
          <a:cxnLst/>
          <a:rect l="0" t="0" r="0" b="0"/>
          <a:pathLst>
            <a:path>
              <a:moveTo>
                <a:pt x="0" y="11031"/>
              </a:moveTo>
              <a:lnTo>
                <a:pt x="237988" y="1103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b="1" kern="1200"/>
        </a:p>
      </dsp:txBody>
      <dsp:txXfrm>
        <a:off x="3775609" y="2030364"/>
        <a:ext cx="11899" cy="11899"/>
      </dsp:txXfrm>
    </dsp:sp>
    <dsp:sp modelId="{2BD4A580-5397-4EE7-AD59-6F26778CFBFE}">
      <dsp:nvSpPr>
        <dsp:cNvPr id="0" name=""/>
        <dsp:cNvSpPr/>
      </dsp:nvSpPr>
      <dsp:spPr>
        <a:xfrm>
          <a:off x="3895962" y="1768496"/>
          <a:ext cx="664001" cy="66400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/>
            <a:t>Kidney disease</a:t>
          </a:r>
        </a:p>
      </dsp:txBody>
      <dsp:txXfrm>
        <a:off x="3993203" y="1865737"/>
        <a:ext cx="469519" cy="469519"/>
      </dsp:txXfrm>
    </dsp:sp>
    <dsp:sp modelId="{3832CF12-164E-482D-83F7-D1F5757C6FA6}">
      <dsp:nvSpPr>
        <dsp:cNvPr id="0" name=""/>
        <dsp:cNvSpPr/>
      </dsp:nvSpPr>
      <dsp:spPr>
        <a:xfrm rot="2454545">
          <a:off x="3113451" y="2470668"/>
          <a:ext cx="574477" cy="22062"/>
        </a:xfrm>
        <a:custGeom>
          <a:avLst/>
          <a:gdLst/>
          <a:ahLst/>
          <a:cxnLst/>
          <a:rect l="0" t="0" r="0" b="0"/>
          <a:pathLst>
            <a:path>
              <a:moveTo>
                <a:pt x="0" y="11031"/>
              </a:moveTo>
              <a:lnTo>
                <a:pt x="574477" y="1103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b="1" kern="1200"/>
        </a:p>
      </dsp:txBody>
      <dsp:txXfrm>
        <a:off x="3386328" y="2467338"/>
        <a:ext cx="28723" cy="28723"/>
      </dsp:txXfrm>
    </dsp:sp>
    <dsp:sp modelId="{589CD264-4605-4E84-ACB5-1ED9EFBB0729}">
      <dsp:nvSpPr>
        <dsp:cNvPr id="0" name=""/>
        <dsp:cNvSpPr/>
      </dsp:nvSpPr>
      <dsp:spPr>
        <a:xfrm>
          <a:off x="3536679" y="2555214"/>
          <a:ext cx="664001" cy="66400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/>
            <a:t>Anaemia</a:t>
          </a:r>
        </a:p>
      </dsp:txBody>
      <dsp:txXfrm>
        <a:off x="3633920" y="2652455"/>
        <a:ext cx="469519" cy="469519"/>
      </dsp:txXfrm>
    </dsp:sp>
    <dsp:sp modelId="{E93F0453-3322-4347-94AF-B92237242169}">
      <dsp:nvSpPr>
        <dsp:cNvPr id="0" name=""/>
        <dsp:cNvSpPr/>
      </dsp:nvSpPr>
      <dsp:spPr>
        <a:xfrm rot="4418182">
          <a:off x="2586178" y="2679828"/>
          <a:ext cx="719943" cy="22062"/>
        </a:xfrm>
        <a:custGeom>
          <a:avLst/>
          <a:gdLst/>
          <a:ahLst/>
          <a:cxnLst/>
          <a:rect l="0" t="0" r="0" b="0"/>
          <a:pathLst>
            <a:path>
              <a:moveTo>
                <a:pt x="0" y="11031"/>
              </a:moveTo>
              <a:lnTo>
                <a:pt x="719943" y="1103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b="1" kern="1200"/>
        </a:p>
      </dsp:txBody>
      <dsp:txXfrm>
        <a:off x="2928151" y="2672861"/>
        <a:ext cx="35997" cy="35997"/>
      </dsp:txXfrm>
    </dsp:sp>
    <dsp:sp modelId="{9CFEDCA4-6782-4769-A431-789E6A8E7BA0}">
      <dsp:nvSpPr>
        <dsp:cNvPr id="0" name=""/>
        <dsp:cNvSpPr/>
      </dsp:nvSpPr>
      <dsp:spPr>
        <a:xfrm>
          <a:off x="2809100" y="3022801"/>
          <a:ext cx="664001" cy="6640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/>
            <a:t>Stroke</a:t>
          </a:r>
        </a:p>
      </dsp:txBody>
      <dsp:txXfrm>
        <a:off x="2906341" y="3120042"/>
        <a:ext cx="469519" cy="469519"/>
      </dsp:txXfrm>
    </dsp:sp>
    <dsp:sp modelId="{B89B598D-507B-40D5-A382-62AF5209DF41}">
      <dsp:nvSpPr>
        <dsp:cNvPr id="0" name=""/>
        <dsp:cNvSpPr/>
      </dsp:nvSpPr>
      <dsp:spPr>
        <a:xfrm rot="6381818">
          <a:off x="2111205" y="2679828"/>
          <a:ext cx="719943" cy="22062"/>
        </a:xfrm>
        <a:custGeom>
          <a:avLst/>
          <a:gdLst/>
          <a:ahLst/>
          <a:cxnLst/>
          <a:rect l="0" t="0" r="0" b="0"/>
          <a:pathLst>
            <a:path>
              <a:moveTo>
                <a:pt x="0" y="11031"/>
              </a:moveTo>
              <a:lnTo>
                <a:pt x="719943" y="1103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b="1" kern="1200"/>
        </a:p>
      </dsp:txBody>
      <dsp:txXfrm rot="10800000">
        <a:off x="2453178" y="2672861"/>
        <a:ext cx="35997" cy="35997"/>
      </dsp:txXfrm>
    </dsp:sp>
    <dsp:sp modelId="{23108453-7BEF-4F2E-B8B3-9672583F4B8A}">
      <dsp:nvSpPr>
        <dsp:cNvPr id="0" name=""/>
        <dsp:cNvSpPr/>
      </dsp:nvSpPr>
      <dsp:spPr>
        <a:xfrm>
          <a:off x="1944224" y="3022801"/>
          <a:ext cx="664001" cy="66400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/>
            <a:t>Diabetes</a:t>
          </a:r>
        </a:p>
      </dsp:txBody>
      <dsp:txXfrm>
        <a:off x="2041465" y="3120042"/>
        <a:ext cx="469519" cy="469519"/>
      </dsp:txXfrm>
    </dsp:sp>
    <dsp:sp modelId="{89D54260-347F-487A-B65A-623ABEC3E73D}">
      <dsp:nvSpPr>
        <dsp:cNvPr id="0" name=""/>
        <dsp:cNvSpPr/>
      </dsp:nvSpPr>
      <dsp:spPr>
        <a:xfrm rot="8345455">
          <a:off x="1729397" y="2470668"/>
          <a:ext cx="574477" cy="22062"/>
        </a:xfrm>
        <a:custGeom>
          <a:avLst/>
          <a:gdLst/>
          <a:ahLst/>
          <a:cxnLst/>
          <a:rect l="0" t="0" r="0" b="0"/>
          <a:pathLst>
            <a:path>
              <a:moveTo>
                <a:pt x="0" y="11031"/>
              </a:moveTo>
              <a:lnTo>
                <a:pt x="574477" y="1103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b="1" kern="1200"/>
        </a:p>
      </dsp:txBody>
      <dsp:txXfrm rot="10800000">
        <a:off x="2002274" y="2467338"/>
        <a:ext cx="28723" cy="28723"/>
      </dsp:txXfrm>
    </dsp:sp>
    <dsp:sp modelId="{1204D129-3516-43D4-B898-D2B8CB77688C}">
      <dsp:nvSpPr>
        <dsp:cNvPr id="0" name=""/>
        <dsp:cNvSpPr/>
      </dsp:nvSpPr>
      <dsp:spPr>
        <a:xfrm>
          <a:off x="1216645" y="2555214"/>
          <a:ext cx="664001" cy="66400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/>
            <a:t>COPD</a:t>
          </a:r>
        </a:p>
      </dsp:txBody>
      <dsp:txXfrm>
        <a:off x="1313886" y="2652455"/>
        <a:ext cx="469519" cy="469519"/>
      </dsp:txXfrm>
    </dsp:sp>
    <dsp:sp modelId="{F875F4AF-8AA9-462B-91B0-01125FC74D18}">
      <dsp:nvSpPr>
        <dsp:cNvPr id="0" name=""/>
        <dsp:cNvSpPr/>
      </dsp:nvSpPr>
      <dsp:spPr>
        <a:xfrm rot="10309091">
          <a:off x="1516774" y="2025282"/>
          <a:ext cx="237988" cy="22062"/>
        </a:xfrm>
        <a:custGeom>
          <a:avLst/>
          <a:gdLst/>
          <a:ahLst/>
          <a:cxnLst/>
          <a:rect l="0" t="0" r="0" b="0"/>
          <a:pathLst>
            <a:path>
              <a:moveTo>
                <a:pt x="0" y="11031"/>
              </a:moveTo>
              <a:lnTo>
                <a:pt x="237988" y="1103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b="1" kern="1200"/>
        </a:p>
      </dsp:txBody>
      <dsp:txXfrm rot="10800000">
        <a:off x="1629818" y="2030364"/>
        <a:ext cx="11899" cy="11899"/>
      </dsp:txXfrm>
    </dsp:sp>
    <dsp:sp modelId="{08A711B8-D8E8-4928-990E-174FC5CD7A26}">
      <dsp:nvSpPr>
        <dsp:cNvPr id="0" name=""/>
        <dsp:cNvSpPr/>
      </dsp:nvSpPr>
      <dsp:spPr>
        <a:xfrm>
          <a:off x="857362" y="1768496"/>
          <a:ext cx="664001" cy="66400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/>
            <a:t>Cancer</a:t>
          </a:r>
        </a:p>
      </dsp:txBody>
      <dsp:txXfrm>
        <a:off x="954603" y="1865737"/>
        <a:ext cx="469519" cy="469519"/>
      </dsp:txXfrm>
    </dsp:sp>
    <dsp:sp modelId="{00F1E535-AD1D-4FA3-891E-FA82A81F678A}">
      <dsp:nvSpPr>
        <dsp:cNvPr id="0" name=""/>
        <dsp:cNvSpPr/>
      </dsp:nvSpPr>
      <dsp:spPr>
        <a:xfrm rot="12272727">
          <a:off x="1595621" y="1457852"/>
          <a:ext cx="416647" cy="22062"/>
        </a:xfrm>
        <a:custGeom>
          <a:avLst/>
          <a:gdLst/>
          <a:ahLst/>
          <a:cxnLst/>
          <a:rect l="0" t="0" r="0" b="0"/>
          <a:pathLst>
            <a:path>
              <a:moveTo>
                <a:pt x="0" y="11031"/>
              </a:moveTo>
              <a:lnTo>
                <a:pt x="416647" y="1103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1793529" y="1458467"/>
        <a:ext cx="20832" cy="20832"/>
      </dsp:txXfrm>
    </dsp:sp>
    <dsp:sp modelId="{7825EF14-6434-4C55-9365-2EA6DAA9AC45}">
      <dsp:nvSpPr>
        <dsp:cNvPr id="0" name=""/>
        <dsp:cNvSpPr/>
      </dsp:nvSpPr>
      <dsp:spPr>
        <a:xfrm>
          <a:off x="980447" y="912424"/>
          <a:ext cx="664001" cy="66400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/>
            <a:t>PAD</a:t>
          </a:r>
        </a:p>
      </dsp:txBody>
      <dsp:txXfrm>
        <a:off x="1077688" y="1009665"/>
        <a:ext cx="469519" cy="469519"/>
      </dsp:txXfrm>
    </dsp:sp>
    <dsp:sp modelId="{EA2C9F88-6A3D-4039-A097-B9899F3E4EB9}">
      <dsp:nvSpPr>
        <dsp:cNvPr id="0" name=""/>
        <dsp:cNvSpPr/>
      </dsp:nvSpPr>
      <dsp:spPr>
        <a:xfrm rot="14236364">
          <a:off x="1904324" y="1141074"/>
          <a:ext cx="670458" cy="22062"/>
        </a:xfrm>
        <a:custGeom>
          <a:avLst/>
          <a:gdLst/>
          <a:ahLst/>
          <a:cxnLst/>
          <a:rect l="0" t="0" r="0" b="0"/>
          <a:pathLst>
            <a:path>
              <a:moveTo>
                <a:pt x="0" y="11031"/>
              </a:moveTo>
              <a:lnTo>
                <a:pt x="670458" y="1103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2222791" y="1135344"/>
        <a:ext cx="33522" cy="33522"/>
      </dsp:txXfrm>
    </dsp:sp>
    <dsp:sp modelId="{424DC1A0-8AC6-462B-8D3E-69E2E49E19E8}">
      <dsp:nvSpPr>
        <dsp:cNvPr id="0" name=""/>
        <dsp:cNvSpPr/>
      </dsp:nvSpPr>
      <dsp:spPr>
        <a:xfrm>
          <a:off x="1546820" y="258794"/>
          <a:ext cx="664001" cy="6640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/>
            <a:t>Cognition</a:t>
          </a:r>
        </a:p>
      </dsp:txBody>
      <dsp:txXfrm>
        <a:off x="1644061" y="356035"/>
        <a:ext cx="469519" cy="469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CCA8C-2727-A54D-B40F-70CF9669C616}" type="datetimeFigureOut">
              <a:rPr lang="fr-FR"/>
              <a:pPr/>
              <a:t>03/09/2024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FCA3-4FB0-F648-923A-3843471D4321}" type="slidenum">
              <a:rPr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206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7D4E0-ADF2-4269-A368-F8657ABA7EB7}" type="datetimeFigureOut">
              <a:rPr lang="en-US" smtClean="0"/>
              <a:pPr/>
              <a:t>9/3/24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DCFB2-2FC4-4A48-85D8-914292BD17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515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6CFC2-8A7C-460A-8785-71907E8EA95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244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E87A3DCC-5F52-46C1-83E5-0DCD52BF0AF8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039771" y="2517053"/>
            <a:ext cx="684459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A short description about the subject of the presentation. Can be used as a subtitle. </a:t>
            </a:r>
          </a:p>
        </p:txBody>
      </p:sp>
      <p:sp>
        <p:nvSpPr>
          <p:cNvPr id="36" name="Espace réservé du texte 32">
            <a:extLst>
              <a:ext uri="{FF2B5EF4-FFF2-40B4-BE49-F238E27FC236}">
                <a16:creationId xmlns:a16="http://schemas.microsoft.com/office/drawing/2014/main" id="{16284A64-7B54-461F-9363-2BE4503F91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3597" y="3961569"/>
            <a:ext cx="5688626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AE1022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Presentation date</a:t>
            </a:r>
          </a:p>
        </p:txBody>
      </p:sp>
      <p:sp>
        <p:nvSpPr>
          <p:cNvPr id="15" name="Espace réservé du texte 32">
            <a:extLst>
              <a:ext uri="{FF2B5EF4-FFF2-40B4-BE49-F238E27FC236}">
                <a16:creationId xmlns:a16="http://schemas.microsoft.com/office/drawing/2014/main" id="{DFFB4CC0-14B2-483B-83A6-DA9CE43781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3610" y="3577877"/>
            <a:ext cx="5688619" cy="2900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Espace réservé du texte 32">
            <a:extLst>
              <a:ext uri="{FF2B5EF4-FFF2-40B4-BE49-F238E27FC236}">
                <a16:creationId xmlns:a16="http://schemas.microsoft.com/office/drawing/2014/main" id="{495DAAF3-5ADD-3B4B-9B4A-F80003C2F6E4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43610" y="927760"/>
            <a:ext cx="6768746" cy="833178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lvl1pPr marL="0" indent="0">
              <a:spcBef>
                <a:spcPts val="600"/>
              </a:spcBef>
              <a:buNone/>
              <a:defRPr sz="4800" b="1" i="0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EC9FD404-747D-47CF-8BD6-85DE35A09C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8" y="339502"/>
            <a:ext cx="7631757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First line of the headline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48225EB-A123-4416-BF74-09996F92429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7632700" cy="3890434"/>
          </a:xfrm>
          <a:prstGeom prst="rect">
            <a:avLst/>
          </a:prstGeom>
        </p:spPr>
        <p:txBody>
          <a:bodyPr/>
          <a:lstStyle>
            <a:lvl1pPr marL="180975" indent="-180975" defTabSz="36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2pPr marL="447675" indent="-179388" defTabSz="358775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628650" indent="-179388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0486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804863" algn="l"/>
              </a:tabLst>
              <a:defRPr>
                <a:solidFill>
                  <a:schemeClr val="tx1"/>
                </a:solidFill>
                <a:latin typeface="+mn-lt"/>
              </a:defRPr>
            </a:lvl4pPr>
            <a:lvl5pPr marL="985838" indent="-179388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116681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1076325" algn="l"/>
              </a:tabLst>
              <a:defRPr sz="1800"/>
            </a:lvl6pPr>
            <a:lvl7pPr marL="1346400" indent="-179388">
              <a:buClr>
                <a:srgbClr val="C00000"/>
              </a:buClr>
              <a:defRPr sz="1800"/>
            </a:lvl7pPr>
            <a:lvl8pPr marL="1530000" indent="-179388">
              <a:buClr>
                <a:srgbClr val="C00000"/>
              </a:buClr>
              <a:defRPr sz="1800"/>
            </a:lvl8pPr>
            <a:lvl9pPr marL="2424113" indent="-228600">
              <a:buClr>
                <a:srgbClr val="C00000"/>
              </a:buClr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5" name="Picture 4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9" t="36469" r="32021" b="32283"/>
          <a:stretch>
            <a:fillRect/>
          </a:stretch>
        </p:blipFill>
        <p:spPr bwMode="auto">
          <a:xfrm>
            <a:off x="8244408" y="62522"/>
            <a:ext cx="873981" cy="853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094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75713D93-C919-4892-838C-B532C4D773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8" y="339502"/>
            <a:ext cx="7631757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800" b="1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Want to use just a headline? =&gt; type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776530-3AF0-9010-AF2E-F8E30F4B2E0C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9" t="36469" r="32021" b="32283"/>
          <a:stretch>
            <a:fillRect/>
          </a:stretch>
        </p:blipFill>
        <p:spPr bwMode="auto">
          <a:xfrm>
            <a:off x="8244408" y="62522"/>
            <a:ext cx="873981" cy="853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294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ub-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8A1CE93C-D99C-4EDD-BA67-BCAAD80495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175" y="1364165"/>
            <a:ext cx="6825854" cy="11525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5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266693" indent="0">
              <a:buNone/>
              <a:defRPr/>
            </a:lvl2pPr>
            <a:lvl3pPr marL="531799" indent="0">
              <a:buNone/>
              <a:defRPr/>
            </a:lvl3pPr>
            <a:lvl4pPr marL="809605" indent="0">
              <a:buNone/>
              <a:defRPr/>
            </a:lvl4pPr>
            <a:lvl5pPr marL="1076298" indent="0">
              <a:buNone/>
              <a:defRPr/>
            </a:lvl5pPr>
          </a:lstStyle>
          <a:p>
            <a:pPr lvl="0"/>
            <a:r>
              <a:rPr lang="en-GB" dirty="0"/>
              <a:t>S</a:t>
            </a:r>
            <a:r>
              <a:rPr lang="en-US" dirty="0" err="1"/>
              <a:t>ub</a:t>
            </a:r>
            <a:r>
              <a:rPr lang="en-US" dirty="0"/>
              <a:t>-Title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2DF46A-1BA8-44CA-B779-2ACC2C3196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176" y="2571750"/>
            <a:ext cx="6825853" cy="16430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+mn-lt"/>
              </a:defRPr>
            </a:lvl1pPr>
            <a:lvl2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6" name="Picture 5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9" t="36469" r="32021" b="32283"/>
          <a:stretch>
            <a:fillRect/>
          </a:stretch>
        </p:blipFill>
        <p:spPr bwMode="auto">
          <a:xfrm>
            <a:off x="8244408" y="62522"/>
            <a:ext cx="873981" cy="853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688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A028-AD41-49FB-9EBA-E9245D0E43A3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7415-DAA3-438D-A91F-241802E6E68B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0E214D-D38A-25D3-5AC0-02E6D39DFA1E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9" t="36469" r="32021" b="32283"/>
          <a:stretch>
            <a:fillRect/>
          </a:stretch>
        </p:blipFill>
        <p:spPr bwMode="auto">
          <a:xfrm>
            <a:off x="8244408" y="62522"/>
            <a:ext cx="873981" cy="853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401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7AD9-02DD-B24B-B1F2-4955EFCC927E}" type="datetimeFigureOut">
              <a:rPr lang="en-US" smtClean="0"/>
              <a:pPr/>
              <a:t>9/3/24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00B5-B664-AA47-B7A8-902CA38EEB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CAC8FA-63DE-CB15-FFCC-257AB6BD18F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9" t="36469" r="32021" b="32283"/>
          <a:stretch>
            <a:fillRect/>
          </a:stretch>
        </p:blipFill>
        <p:spPr bwMode="auto">
          <a:xfrm>
            <a:off x="8244408" y="62522"/>
            <a:ext cx="873981" cy="853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997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89271022-20A5-4D9A-84BD-CFB63810A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38401"/>
            <a:ext cx="7886700" cy="409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0" indent="0">
              <a:lnSpc>
                <a:spcPts val="2500"/>
              </a:lnSpc>
              <a:spcBef>
                <a:spcPts val="0"/>
              </a:spcBef>
              <a:buClr>
                <a:srgbClr val="D00040"/>
              </a:buClr>
              <a:buFont typeface="Arial" pitchFamily="34" charset="0"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74904E-396E-4218-8F2B-633F12126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914400"/>
            <a:ext cx="7886700" cy="391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lvl="0" indent="-266700"/>
            <a:r>
              <a:rPr lang="fr-FR"/>
              <a:t>Cliquez pour modifier les styles du texte du masque</a:t>
            </a:r>
          </a:p>
          <a:p>
            <a:pPr marL="266700" lvl="1" indent="-266700"/>
            <a:r>
              <a:rPr lang="fr-FR"/>
              <a:t>Deuxième niveau</a:t>
            </a:r>
          </a:p>
          <a:p>
            <a:pPr marL="266700" lvl="2" indent="-266700"/>
            <a:r>
              <a:rPr lang="fr-FR"/>
              <a:t>Troisième niveau</a:t>
            </a:r>
          </a:p>
          <a:p>
            <a:pPr marL="266700" lvl="3" indent="-266700"/>
            <a:r>
              <a:rPr lang="fr-FR"/>
              <a:t>Quatrième niveau</a:t>
            </a:r>
          </a:p>
          <a:p>
            <a:pPr marL="266700" lvl="4" indent="-266700"/>
            <a:r>
              <a:rPr lang="fr-FR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5" r:id="rId3"/>
    <p:sldLayoutId id="2147483669" r:id="rId4"/>
    <p:sldLayoutId id="2147483671" r:id="rId5"/>
    <p:sldLayoutId id="2147483672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800" b="1" i="0" kern="1200" smtClean="0">
          <a:solidFill>
            <a:schemeClr val="accent1"/>
          </a:solidFill>
          <a:latin typeface="+mj-lt"/>
          <a:ea typeface="+mn-ea"/>
          <a:cs typeface="Verdana"/>
        </a:defRPr>
      </a:lvl1pPr>
    </p:titleStyle>
    <p:bodyStyle>
      <a:lvl1pPr marL="0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2400" b="1" i="0" kern="1200" dirty="0" smtClean="0">
          <a:solidFill>
            <a:schemeClr val="tx1"/>
          </a:solidFill>
          <a:latin typeface="+mn-lt"/>
          <a:ea typeface="+mn-ea"/>
          <a:cs typeface="Verdana"/>
        </a:defRPr>
      </a:lvl1pPr>
      <a:lvl2pPr marL="266700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20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2pPr>
      <a:lvl3pPr marL="531812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3pPr>
      <a:lvl4pPr marL="809625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4pPr>
      <a:lvl5pPr marL="1076325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5pPr>
      <a:lvl6pPr marL="1981200" indent="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6148CC-D3A4-4136-AA81-28BD3CC083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7400" y="483505"/>
            <a:ext cx="8352928" cy="861774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GB" sz="3200" b="1" dirty="0">
                <a:solidFill>
                  <a:srgbClr val="C00000"/>
                </a:solidFill>
              </a:rPr>
              <a:t>The British Heart Foundation  SENIOR-RITA Trial</a:t>
            </a:r>
          </a:p>
          <a:p>
            <a:pPr algn="ctr">
              <a:spcBef>
                <a:spcPts val="0"/>
              </a:spcBef>
            </a:pPr>
            <a:r>
              <a:rPr lang="en-US" sz="18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Invasive </a:t>
            </a:r>
            <a:r>
              <a:rPr lang="en-US" sz="1800" b="1" dirty="0">
                <a:solidFill>
                  <a:srgbClr val="C00000"/>
                </a:solidFill>
                <a:ea typeface="Calibri" panose="020F0502020204030204" pitchFamily="34" charset="0"/>
              </a:rPr>
              <a:t>T</a:t>
            </a:r>
            <a:r>
              <a:rPr lang="en-US" sz="18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reatment </a:t>
            </a:r>
            <a:r>
              <a:rPr lang="en-US" sz="1800" b="1" dirty="0">
                <a:solidFill>
                  <a:srgbClr val="C00000"/>
                </a:solidFill>
                <a:ea typeface="Calibri" panose="020F0502020204030204" pitchFamily="34" charset="0"/>
              </a:rPr>
              <a:t>S</a:t>
            </a:r>
            <a:r>
              <a:rPr lang="en-US" sz="18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trategy for Older Patients with Myocardial Infarction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92DE91E-1327-5145-A15A-6BFBFB789583}"/>
              </a:ext>
            </a:extLst>
          </p:cNvPr>
          <p:cNvSpPr txBox="1">
            <a:spLocks/>
          </p:cNvSpPr>
          <p:nvPr/>
        </p:nvSpPr>
        <p:spPr>
          <a:xfrm>
            <a:off x="1945554" y="3179583"/>
            <a:ext cx="5453449" cy="170289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400" b="1" i="0" kern="1200" dirty="0" smtClean="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1pPr>
            <a:lvl2pPr marL="266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2pPr>
            <a:lvl3pPr marL="531812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 dirty="0" smtClean="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3pPr>
            <a:lvl4pPr marL="809625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 dirty="0" smtClean="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4pPr>
            <a:lvl5pPr marL="1076325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 dirty="0" smtClean="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5pPr>
            <a:lvl6pPr marL="1981200" indent="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i="1" dirty="0">
                <a:solidFill>
                  <a:srgbClr val="002060"/>
                </a:solidFill>
                <a:ea typeface="ＭＳ Ｐゴシック" pitchFamily="34" charset="-128"/>
              </a:rPr>
              <a:t>Professor Vijay Kunadian </a:t>
            </a:r>
          </a:p>
          <a:p>
            <a:pPr algn="ctr">
              <a:spcBef>
                <a:spcPts val="0"/>
              </a:spcBef>
            </a:pPr>
            <a:endParaRPr lang="en-GB" sz="1300" i="1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algn="ctr">
              <a:spcBef>
                <a:spcPts val="0"/>
              </a:spcBef>
            </a:pPr>
            <a:r>
              <a:rPr lang="en-GB" sz="1300" i="1" dirty="0">
                <a:solidFill>
                  <a:srgbClr val="002060"/>
                </a:solidFill>
                <a:ea typeface="ＭＳ Ｐゴシック" pitchFamily="34" charset="-128"/>
              </a:rPr>
              <a:t>MBBS, MD, MRCP, FRCP, FACC, FESC, PG Dip (Clinical Trials)</a:t>
            </a:r>
          </a:p>
          <a:p>
            <a:pPr algn="ctr">
              <a:spcBef>
                <a:spcPts val="0"/>
              </a:spcBef>
            </a:pPr>
            <a:endParaRPr lang="en-GB" sz="1600" i="1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algn="ctr">
              <a:spcBef>
                <a:spcPts val="0"/>
              </a:spcBef>
            </a:pPr>
            <a:r>
              <a:rPr lang="en-GB" sz="1900" i="1" dirty="0">
                <a:solidFill>
                  <a:srgbClr val="002060"/>
                </a:solidFill>
                <a:ea typeface="ＭＳ Ｐゴシック" pitchFamily="34" charset="-128"/>
              </a:rPr>
              <a:t>Study Chair and Chief Investigator THE BHF SENIOR-RITA Trial</a:t>
            </a:r>
          </a:p>
          <a:p>
            <a:pPr algn="ctr">
              <a:spcBef>
                <a:spcPts val="0"/>
              </a:spcBef>
            </a:pPr>
            <a:endParaRPr lang="en-GB" sz="1600" i="1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algn="ctr">
              <a:spcBef>
                <a:spcPts val="0"/>
              </a:spcBef>
            </a:pPr>
            <a:r>
              <a:rPr lang="en-GB" sz="1600" i="1" dirty="0">
                <a:solidFill>
                  <a:srgbClr val="002060"/>
                </a:solidFill>
                <a:ea typeface="ＭＳ Ｐゴシック" pitchFamily="34" charset="-128"/>
              </a:rPr>
              <a:t>Personal Chair and Clinical Professor of Interventional Cardiology</a:t>
            </a:r>
          </a:p>
          <a:p>
            <a:pPr algn="ctr">
              <a:spcBef>
                <a:spcPts val="0"/>
              </a:spcBef>
            </a:pPr>
            <a:r>
              <a:rPr lang="en-GB" sz="1600" i="1" dirty="0">
                <a:solidFill>
                  <a:srgbClr val="002060"/>
                </a:solidFill>
                <a:ea typeface="ＭＳ Ｐゴシック" pitchFamily="34" charset="-128"/>
              </a:rPr>
              <a:t>Honorary Academic Consultant Interventional Cardiologist</a:t>
            </a:r>
          </a:p>
          <a:p>
            <a:pPr algn="ctr">
              <a:spcBef>
                <a:spcPts val="0"/>
              </a:spcBef>
            </a:pPr>
            <a:r>
              <a:rPr lang="en-GB" sz="1600" i="1" dirty="0">
                <a:solidFill>
                  <a:srgbClr val="002060"/>
                </a:solidFill>
                <a:ea typeface="ＭＳ Ｐゴシック" pitchFamily="34" charset="-128"/>
              </a:rPr>
              <a:t>Newcastle upon Tyne, United Kingdom</a:t>
            </a:r>
          </a:p>
        </p:txBody>
      </p:sp>
      <p:pic>
        <p:nvPicPr>
          <p:cNvPr id="1026" name="Picture 2" descr="Newcastle University Logo and symbol, meaning, history, PNG, bra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5" b="24579"/>
          <a:stretch/>
        </p:blipFill>
        <p:spPr bwMode="auto">
          <a:xfrm>
            <a:off x="18793" y="0"/>
            <a:ext cx="1600879" cy="50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wcastle upon Tyne Hospitals NHS Foundation Trust - NIHR Newcastle in  Vitro Diagnostics Co-operative (Newcastle MIC)NIHR Newcastle in Vitro  Diagnostics Co-operative (Newcastle MIC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22082" r="8162" b="22479"/>
          <a:stretch/>
        </p:blipFill>
        <p:spPr bwMode="auto">
          <a:xfrm>
            <a:off x="1691680" y="104"/>
            <a:ext cx="2291887" cy="49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9" t="36469" r="32021" b="32283"/>
          <a:stretch>
            <a:fillRect/>
          </a:stretch>
        </p:blipFill>
        <p:spPr bwMode="auto">
          <a:xfrm>
            <a:off x="3707904" y="1347460"/>
            <a:ext cx="1928751" cy="1832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BHF logo — Department of Physiology, Anatomy and Genetics (DPAG)">
            <a:extLst>
              <a:ext uri="{FF2B5EF4-FFF2-40B4-BE49-F238E27FC236}">
                <a16:creationId xmlns:a16="http://schemas.microsoft.com/office/drawing/2014/main" id="{E5967293-6519-B3E1-2A99-07AEBB0EB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690" y="3291830"/>
            <a:ext cx="1145388" cy="139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Our visual identity | NIHR">
            <a:extLst>
              <a:ext uri="{FF2B5EF4-FFF2-40B4-BE49-F238E27FC236}">
                <a16:creationId xmlns:a16="http://schemas.microsoft.com/office/drawing/2014/main" id="{971D68A3-5326-D9B8-2AD5-E0E64F566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874" y="-7341"/>
            <a:ext cx="2291887" cy="51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53593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5647" y="108573"/>
            <a:ext cx="7631757" cy="432048"/>
          </a:xfrm>
        </p:spPr>
        <p:txBody>
          <a:bodyPr/>
          <a:lstStyle/>
          <a:p>
            <a:r>
              <a:rPr lang="en-GB" dirty="0"/>
              <a:t>STUDY ORGANISATION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89D490-7869-9985-48AB-0AAE3ACBD6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77" t="12918" r="22045" b="12669"/>
          <a:stretch/>
        </p:blipFill>
        <p:spPr>
          <a:xfrm>
            <a:off x="4323270" y="164805"/>
            <a:ext cx="3184977" cy="38884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C43892-AE74-2650-C06E-2674CFF7C4F2}"/>
              </a:ext>
            </a:extLst>
          </p:cNvPr>
          <p:cNvSpPr txBox="1"/>
          <p:nvPr/>
        </p:nvSpPr>
        <p:spPr>
          <a:xfrm>
            <a:off x="6012160" y="176209"/>
            <a:ext cx="1461743" cy="40011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2000" b="1" i="0" kern="1200" dirty="0">
                <a:solidFill>
                  <a:srgbClr val="002060"/>
                </a:solidFill>
                <a:latin typeface="+mn-lt"/>
                <a:ea typeface="+mn-ea"/>
              </a:rPr>
              <a:t>48/52 Sites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6222F4-9E59-78FA-36BD-7BDABD7DD1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56" t="39600" r="58575" b="42612"/>
          <a:stretch/>
        </p:blipFill>
        <p:spPr>
          <a:xfrm>
            <a:off x="4348794" y="176209"/>
            <a:ext cx="996095" cy="418376"/>
          </a:xfrm>
          <a:prstGeom prst="rect">
            <a:avLst/>
          </a:prstGeom>
        </p:spPr>
      </p:pic>
      <p:pic>
        <p:nvPicPr>
          <p:cNvPr id="1026" name="Picture 2" descr="English flag icon - Country flags">
            <a:extLst>
              <a:ext uri="{FF2B5EF4-FFF2-40B4-BE49-F238E27FC236}">
                <a16:creationId xmlns:a16="http://schemas.microsoft.com/office/drawing/2014/main" id="{77E1D612-553B-710A-4BBE-08C82357A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197" y="1252222"/>
            <a:ext cx="736705" cy="67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ag of Scotland - Wikipedia">
            <a:extLst>
              <a:ext uri="{FF2B5EF4-FFF2-40B4-BE49-F238E27FC236}">
                <a16:creationId xmlns:a16="http://schemas.microsoft.com/office/drawing/2014/main" id="{C2360E21-C753-22EF-6699-B3FB0F95A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207" y="597494"/>
            <a:ext cx="726273" cy="61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3C666E-C745-BF3C-5A17-30A7A074CB27}"/>
              </a:ext>
            </a:extLst>
          </p:cNvPr>
          <p:cNvSpPr txBox="1"/>
          <p:nvPr/>
        </p:nvSpPr>
        <p:spPr>
          <a:xfrm>
            <a:off x="6743001" y="1444235"/>
            <a:ext cx="71228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bg1"/>
                </a:solidFill>
                <a:latin typeface="+mn-lt"/>
                <a:ea typeface="+mn-ea"/>
              </a:rPr>
              <a:t>40 Sites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04D9E0-1659-87A6-FACC-B107C51BB363}"/>
              </a:ext>
            </a:extLst>
          </p:cNvPr>
          <p:cNvSpPr txBox="1"/>
          <p:nvPr/>
        </p:nvSpPr>
        <p:spPr>
          <a:xfrm>
            <a:off x="6781000" y="768332"/>
            <a:ext cx="649097" cy="27699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200" b="1" i="0" kern="1200" dirty="0">
                <a:latin typeface="+mn-lt"/>
                <a:ea typeface="+mn-ea"/>
              </a:rPr>
              <a:t>8 Sites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A03348-0C3B-3C6E-E152-2435ED4FC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002672"/>
              </p:ext>
            </p:extLst>
          </p:nvPr>
        </p:nvGraphicFramePr>
        <p:xfrm>
          <a:off x="92128" y="487195"/>
          <a:ext cx="1903809" cy="428345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11721">
                  <a:extLst>
                    <a:ext uri="{9D8B030D-6E8A-4147-A177-3AD203B41FA5}">
                      <a16:colId xmlns:a16="http://schemas.microsoft.com/office/drawing/2014/main" val="195374462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172808150"/>
                    </a:ext>
                  </a:extLst>
                </a:gridCol>
              </a:tblGrid>
              <a:tr h="131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</a:rPr>
                        <a:t>Site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</a:rPr>
                        <a:t>No. of participants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extLst>
                  <a:ext uri="{0D108BD9-81ED-4DB2-BD59-A6C34878D82A}">
                    <a16:rowId xmlns:a16="http://schemas.microsoft.com/office/drawing/2014/main" val="3384827712"/>
                  </a:ext>
                </a:extLst>
              </a:tr>
              <a:tr h="68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>
                          <a:effectLst/>
                        </a:rPr>
                        <a:t>Northumbria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>
                          <a:effectLst/>
                        </a:rPr>
                        <a:t>171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extLst>
                  <a:ext uri="{0D108BD9-81ED-4DB2-BD59-A6C34878D82A}">
                    <a16:rowId xmlns:a16="http://schemas.microsoft.com/office/drawing/2014/main" val="1208820198"/>
                  </a:ext>
                </a:extLst>
              </a:tr>
              <a:tr h="68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>
                          <a:effectLst/>
                        </a:rPr>
                        <a:t>Newcastle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>
                          <a:effectLst/>
                        </a:rPr>
                        <a:t>167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extLst>
                  <a:ext uri="{0D108BD9-81ED-4DB2-BD59-A6C34878D82A}">
                    <a16:rowId xmlns:a16="http://schemas.microsoft.com/office/drawing/2014/main" val="2248699795"/>
                  </a:ext>
                </a:extLst>
              </a:tr>
              <a:tr h="68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>
                          <a:effectLst/>
                        </a:rPr>
                        <a:t>North Tees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>
                          <a:effectLst/>
                        </a:rPr>
                        <a:t>150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extLst>
                  <a:ext uri="{0D108BD9-81ED-4DB2-BD59-A6C34878D82A}">
                    <a16:rowId xmlns:a16="http://schemas.microsoft.com/office/drawing/2014/main" val="618398323"/>
                  </a:ext>
                </a:extLst>
              </a:tr>
              <a:tr h="68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>
                          <a:effectLst/>
                        </a:rPr>
                        <a:t>Chesterfield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>
                          <a:effectLst/>
                        </a:rPr>
                        <a:t>94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extLst>
                  <a:ext uri="{0D108BD9-81ED-4DB2-BD59-A6C34878D82A}">
                    <a16:rowId xmlns:a16="http://schemas.microsoft.com/office/drawing/2014/main" val="1810994410"/>
                  </a:ext>
                </a:extLst>
              </a:tr>
              <a:tr h="68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>
                          <a:effectLst/>
                        </a:rPr>
                        <a:t>South Tees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>
                          <a:effectLst/>
                        </a:rPr>
                        <a:t>88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extLst>
                  <a:ext uri="{0D108BD9-81ED-4DB2-BD59-A6C34878D82A}">
                    <a16:rowId xmlns:a16="http://schemas.microsoft.com/office/drawing/2014/main" val="799891330"/>
                  </a:ext>
                </a:extLst>
              </a:tr>
              <a:tr h="68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>
                          <a:effectLst/>
                        </a:rPr>
                        <a:t>Darlington &amp; Durham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>
                          <a:effectLst/>
                        </a:rPr>
                        <a:t>68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extLst>
                  <a:ext uri="{0D108BD9-81ED-4DB2-BD59-A6C34878D82A}">
                    <a16:rowId xmlns:a16="http://schemas.microsoft.com/office/drawing/2014/main" val="2688784442"/>
                  </a:ext>
                </a:extLst>
              </a:tr>
              <a:tr h="68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>
                          <a:effectLst/>
                        </a:rPr>
                        <a:t>Sheffield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>
                          <a:effectLst/>
                        </a:rPr>
                        <a:t>57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extLst>
                  <a:ext uri="{0D108BD9-81ED-4DB2-BD59-A6C34878D82A}">
                    <a16:rowId xmlns:a16="http://schemas.microsoft.com/office/drawing/2014/main" val="2493200433"/>
                  </a:ext>
                </a:extLst>
              </a:tr>
              <a:tr h="68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>
                          <a:effectLst/>
                        </a:rPr>
                        <a:t>Royal Derby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>
                          <a:effectLst/>
                        </a:rPr>
                        <a:t>56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extLst>
                  <a:ext uri="{0D108BD9-81ED-4DB2-BD59-A6C34878D82A}">
                    <a16:rowId xmlns:a16="http://schemas.microsoft.com/office/drawing/2014/main" val="2059375308"/>
                  </a:ext>
                </a:extLst>
              </a:tr>
              <a:tr h="68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>
                          <a:effectLst/>
                        </a:rPr>
                        <a:t>Ayrshire &amp; Arran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</a:rPr>
                        <a:t>53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extLst>
                  <a:ext uri="{0D108BD9-81ED-4DB2-BD59-A6C34878D82A}">
                    <a16:rowId xmlns:a16="http://schemas.microsoft.com/office/drawing/2014/main" val="3047581169"/>
                  </a:ext>
                </a:extLst>
              </a:tr>
              <a:tr h="68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>
                          <a:effectLst/>
                        </a:rPr>
                        <a:t>Leeds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>
                          <a:effectLst/>
                        </a:rPr>
                        <a:t>52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extLst>
                  <a:ext uri="{0D108BD9-81ED-4DB2-BD59-A6C34878D82A}">
                    <a16:rowId xmlns:a16="http://schemas.microsoft.com/office/drawing/2014/main" val="3341513683"/>
                  </a:ext>
                </a:extLst>
              </a:tr>
              <a:tr h="68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>
                          <a:effectLst/>
                        </a:rPr>
                        <a:t>Torbay &amp; South Devon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</a:rPr>
                        <a:t>51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extLst>
                  <a:ext uri="{0D108BD9-81ED-4DB2-BD59-A6C34878D82A}">
                    <a16:rowId xmlns:a16="http://schemas.microsoft.com/office/drawing/2014/main" val="3585716896"/>
                  </a:ext>
                </a:extLst>
              </a:tr>
              <a:tr h="68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>
                          <a:effectLst/>
                        </a:rPr>
                        <a:t>Edinburgh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>
                          <a:effectLst/>
                        </a:rPr>
                        <a:t>45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extLst>
                  <a:ext uri="{0D108BD9-81ED-4DB2-BD59-A6C34878D82A}">
                    <a16:rowId xmlns:a16="http://schemas.microsoft.com/office/drawing/2014/main" val="1351915653"/>
                  </a:ext>
                </a:extLst>
              </a:tr>
              <a:tr h="68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>
                          <a:effectLst/>
                        </a:rPr>
                        <a:t>South Manchester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>
                          <a:effectLst/>
                        </a:rPr>
                        <a:t>32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extLst>
                  <a:ext uri="{0D108BD9-81ED-4DB2-BD59-A6C34878D82A}">
                    <a16:rowId xmlns:a16="http://schemas.microsoft.com/office/drawing/2014/main" val="590991488"/>
                  </a:ext>
                </a:extLst>
              </a:tr>
              <a:tr h="68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>
                          <a:effectLst/>
                        </a:rPr>
                        <a:t>Epsom &amp; St Helier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>
                          <a:effectLst/>
                        </a:rPr>
                        <a:t>31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extLst>
                  <a:ext uri="{0D108BD9-81ED-4DB2-BD59-A6C34878D82A}">
                    <a16:rowId xmlns:a16="http://schemas.microsoft.com/office/drawing/2014/main" val="4113685245"/>
                  </a:ext>
                </a:extLst>
              </a:tr>
              <a:tr h="68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>
                          <a:effectLst/>
                        </a:rPr>
                        <a:t>Dundee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>
                          <a:effectLst/>
                        </a:rPr>
                        <a:t>28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extLst>
                  <a:ext uri="{0D108BD9-81ED-4DB2-BD59-A6C34878D82A}">
                    <a16:rowId xmlns:a16="http://schemas.microsoft.com/office/drawing/2014/main" val="1596820316"/>
                  </a:ext>
                </a:extLst>
              </a:tr>
              <a:tr h="68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>
                          <a:effectLst/>
                        </a:rPr>
                        <a:t>Bradford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>
                          <a:effectLst/>
                        </a:rPr>
                        <a:t>28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extLst>
                  <a:ext uri="{0D108BD9-81ED-4DB2-BD59-A6C34878D82A}">
                    <a16:rowId xmlns:a16="http://schemas.microsoft.com/office/drawing/2014/main" val="3359946526"/>
                  </a:ext>
                </a:extLst>
              </a:tr>
              <a:tr h="68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>
                          <a:effectLst/>
                        </a:rPr>
                        <a:t>Blackpool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>
                          <a:effectLst/>
                        </a:rPr>
                        <a:t>28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extLst>
                  <a:ext uri="{0D108BD9-81ED-4DB2-BD59-A6C34878D82A}">
                    <a16:rowId xmlns:a16="http://schemas.microsoft.com/office/drawing/2014/main" val="1368299940"/>
                  </a:ext>
                </a:extLst>
              </a:tr>
              <a:tr h="68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>
                          <a:effectLst/>
                        </a:rPr>
                        <a:t>Lincoln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>
                          <a:effectLst/>
                        </a:rPr>
                        <a:t>27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extLst>
                  <a:ext uri="{0D108BD9-81ED-4DB2-BD59-A6C34878D82A}">
                    <a16:rowId xmlns:a16="http://schemas.microsoft.com/office/drawing/2014/main" val="119593754"/>
                  </a:ext>
                </a:extLst>
              </a:tr>
              <a:tr h="68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>
                          <a:effectLst/>
                        </a:rPr>
                        <a:t>Wrightington Wigan &amp; Leigh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>
                          <a:effectLst/>
                        </a:rPr>
                        <a:t>23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extLst>
                  <a:ext uri="{0D108BD9-81ED-4DB2-BD59-A6C34878D82A}">
                    <a16:rowId xmlns:a16="http://schemas.microsoft.com/office/drawing/2014/main" val="944800637"/>
                  </a:ext>
                </a:extLst>
              </a:tr>
              <a:tr h="68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>
                          <a:effectLst/>
                        </a:rPr>
                        <a:t>North Bristol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>
                          <a:effectLst/>
                        </a:rPr>
                        <a:t>20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extLst>
                  <a:ext uri="{0D108BD9-81ED-4DB2-BD59-A6C34878D82A}">
                    <a16:rowId xmlns:a16="http://schemas.microsoft.com/office/drawing/2014/main" val="1445877206"/>
                  </a:ext>
                </a:extLst>
              </a:tr>
              <a:tr h="68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>
                          <a:effectLst/>
                        </a:rPr>
                        <a:t>Leicester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</a:rPr>
                        <a:t>20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extLst>
                  <a:ext uri="{0D108BD9-81ED-4DB2-BD59-A6C34878D82A}">
                    <a16:rowId xmlns:a16="http://schemas.microsoft.com/office/drawing/2014/main" val="75933338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2A87ED7-AA6B-B4CF-D02B-3E53786C2B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634458"/>
              </p:ext>
            </p:extLst>
          </p:nvPr>
        </p:nvGraphicFramePr>
        <p:xfrm>
          <a:off x="2029575" y="483518"/>
          <a:ext cx="2223676" cy="4526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3395">
                  <a:extLst>
                    <a:ext uri="{9D8B030D-6E8A-4147-A177-3AD203B41FA5}">
                      <a16:colId xmlns:a16="http://schemas.microsoft.com/office/drawing/2014/main" val="1953744624"/>
                    </a:ext>
                  </a:extLst>
                </a:gridCol>
                <a:gridCol w="720281">
                  <a:extLst>
                    <a:ext uri="{9D8B030D-6E8A-4147-A177-3AD203B41FA5}">
                      <a16:colId xmlns:a16="http://schemas.microsoft.com/office/drawing/2014/main" val="1172808150"/>
                    </a:ext>
                  </a:extLst>
                </a:gridCol>
              </a:tblGrid>
              <a:tr h="131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Site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No. of participants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extLst>
                  <a:ext uri="{0D108BD9-81ED-4DB2-BD59-A6C34878D82A}">
                    <a16:rowId xmlns:a16="http://schemas.microsoft.com/office/drawing/2014/main" val="3384827712"/>
                  </a:ext>
                </a:extLst>
              </a:tr>
              <a:tr h="68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Plymouth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19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extLst>
                  <a:ext uri="{0D108BD9-81ED-4DB2-BD59-A6C34878D82A}">
                    <a16:rowId xmlns:a16="http://schemas.microsoft.com/office/drawing/2014/main" val="2902091697"/>
                  </a:ext>
                </a:extLst>
              </a:tr>
              <a:tr h="68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Basildon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extLst>
                  <a:ext uri="{0D108BD9-81ED-4DB2-BD59-A6C34878D82A}">
                    <a16:rowId xmlns:a16="http://schemas.microsoft.com/office/drawing/2014/main" val="1628176400"/>
                  </a:ext>
                </a:extLst>
              </a:tr>
              <a:tr h="68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Gateshead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extLst>
                  <a:ext uri="{0D108BD9-81ED-4DB2-BD59-A6C34878D82A}">
                    <a16:rowId xmlns:a16="http://schemas.microsoft.com/office/drawing/2014/main" val="830811338"/>
                  </a:ext>
                </a:extLst>
              </a:tr>
              <a:tr h="68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Royal Free London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extLst>
                  <a:ext uri="{0D108BD9-81ED-4DB2-BD59-A6C34878D82A}">
                    <a16:rowId xmlns:a16="http://schemas.microsoft.com/office/drawing/2014/main" val="3197723636"/>
                  </a:ext>
                </a:extLst>
              </a:tr>
              <a:tr h="68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Pinderfields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extLst>
                  <a:ext uri="{0D108BD9-81ED-4DB2-BD59-A6C34878D82A}">
                    <a16:rowId xmlns:a16="http://schemas.microsoft.com/office/drawing/2014/main" val="3503517217"/>
                  </a:ext>
                </a:extLst>
              </a:tr>
              <a:tr h="68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Luton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extLst>
                  <a:ext uri="{0D108BD9-81ED-4DB2-BD59-A6C34878D82A}">
                    <a16:rowId xmlns:a16="http://schemas.microsoft.com/office/drawing/2014/main" val="3017960481"/>
                  </a:ext>
                </a:extLst>
              </a:tr>
              <a:tr h="68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York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extLst>
                  <a:ext uri="{0D108BD9-81ED-4DB2-BD59-A6C34878D82A}">
                    <a16:rowId xmlns:a16="http://schemas.microsoft.com/office/drawing/2014/main" val="1393438899"/>
                  </a:ext>
                </a:extLst>
              </a:tr>
              <a:tr h="68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West Middlesex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extLst>
                  <a:ext uri="{0D108BD9-81ED-4DB2-BD59-A6C34878D82A}">
                    <a16:rowId xmlns:a16="http://schemas.microsoft.com/office/drawing/2014/main" val="905368566"/>
                  </a:ext>
                </a:extLst>
              </a:tr>
              <a:tr h="68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Sandwell Birmingham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extLst>
                  <a:ext uri="{0D108BD9-81ED-4DB2-BD59-A6C34878D82A}">
                    <a16:rowId xmlns:a16="http://schemas.microsoft.com/office/drawing/2014/main" val="2881421599"/>
                  </a:ext>
                </a:extLst>
              </a:tr>
              <a:tr h="68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Mid Essex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extLst>
                  <a:ext uri="{0D108BD9-81ED-4DB2-BD59-A6C34878D82A}">
                    <a16:rowId xmlns:a16="http://schemas.microsoft.com/office/drawing/2014/main" val="3212054293"/>
                  </a:ext>
                </a:extLst>
              </a:tr>
              <a:tr h="68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East Sussex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extLst>
                  <a:ext uri="{0D108BD9-81ED-4DB2-BD59-A6C34878D82A}">
                    <a16:rowId xmlns:a16="http://schemas.microsoft.com/office/drawing/2014/main" val="502016670"/>
                  </a:ext>
                </a:extLst>
              </a:tr>
              <a:tr h="68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Glasgow-QEUH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extLst>
                  <a:ext uri="{0D108BD9-81ED-4DB2-BD59-A6C34878D82A}">
                    <a16:rowId xmlns:a16="http://schemas.microsoft.com/office/drawing/2014/main" val="1853511008"/>
                  </a:ext>
                </a:extLst>
              </a:tr>
              <a:tr h="68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Glasgow-Royal Alexandra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extLst>
                  <a:ext uri="{0D108BD9-81ED-4DB2-BD59-A6C34878D82A}">
                    <a16:rowId xmlns:a16="http://schemas.microsoft.com/office/drawing/2014/main" val="2868188039"/>
                  </a:ext>
                </a:extLst>
              </a:tr>
              <a:tr h="68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Surrey &amp; Sussex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extLst>
                  <a:ext uri="{0D108BD9-81ED-4DB2-BD59-A6C34878D82A}">
                    <a16:rowId xmlns:a16="http://schemas.microsoft.com/office/drawing/2014/main" val="3404784739"/>
                  </a:ext>
                </a:extLst>
              </a:tr>
              <a:tr h="68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North Cumbria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extLst>
                  <a:ext uri="{0D108BD9-81ED-4DB2-BD59-A6C34878D82A}">
                    <a16:rowId xmlns:a16="http://schemas.microsoft.com/office/drawing/2014/main" val="2700505986"/>
                  </a:ext>
                </a:extLst>
              </a:tr>
              <a:tr h="68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Salford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extLst>
                  <a:ext uri="{0D108BD9-81ED-4DB2-BD59-A6C34878D82A}">
                    <a16:rowId xmlns:a16="http://schemas.microsoft.com/office/drawing/2014/main" val="2759928550"/>
                  </a:ext>
                </a:extLst>
              </a:tr>
              <a:tr h="68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South Tyneside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extLst>
                  <a:ext uri="{0D108BD9-81ED-4DB2-BD59-A6C34878D82A}">
                    <a16:rowId xmlns:a16="http://schemas.microsoft.com/office/drawing/2014/main" val="3857459040"/>
                  </a:ext>
                </a:extLst>
              </a:tr>
              <a:tr h="68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Sunderland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extLst>
                  <a:ext uri="{0D108BD9-81ED-4DB2-BD59-A6C34878D82A}">
                    <a16:rowId xmlns:a16="http://schemas.microsoft.com/office/drawing/2014/main" val="3868699635"/>
                  </a:ext>
                </a:extLst>
              </a:tr>
              <a:tr h="68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Maidstone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extLst>
                  <a:ext uri="{0D108BD9-81ED-4DB2-BD59-A6C34878D82A}">
                    <a16:rowId xmlns:a16="http://schemas.microsoft.com/office/drawing/2014/main" val="114967048"/>
                  </a:ext>
                </a:extLst>
              </a:tr>
              <a:tr h="68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Aberdeen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extLst>
                  <a:ext uri="{0D108BD9-81ED-4DB2-BD59-A6C34878D82A}">
                    <a16:rowId xmlns:a16="http://schemas.microsoft.com/office/drawing/2014/main" val="2932558771"/>
                  </a:ext>
                </a:extLst>
              </a:tr>
              <a:tr h="68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Royal Oldham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extLst>
                  <a:ext uri="{0D108BD9-81ED-4DB2-BD59-A6C34878D82A}">
                    <a16:rowId xmlns:a16="http://schemas.microsoft.com/office/drawing/2014/main" val="3906986808"/>
                  </a:ext>
                </a:extLst>
              </a:tr>
              <a:tr h="68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Nottingham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extLst>
                  <a:ext uri="{0D108BD9-81ED-4DB2-BD59-A6C34878D82A}">
                    <a16:rowId xmlns:a16="http://schemas.microsoft.com/office/drawing/2014/main" val="3425924046"/>
                  </a:ext>
                </a:extLst>
              </a:tr>
              <a:tr h="68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Stoke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extLst>
                  <a:ext uri="{0D108BD9-81ED-4DB2-BD59-A6C34878D82A}">
                    <a16:rowId xmlns:a16="http://schemas.microsoft.com/office/drawing/2014/main" val="4117321952"/>
                  </a:ext>
                </a:extLst>
              </a:tr>
              <a:tr h="68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Lanarkshire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extLst>
                  <a:ext uri="{0D108BD9-81ED-4DB2-BD59-A6C34878D82A}">
                    <a16:rowId xmlns:a16="http://schemas.microsoft.com/office/drawing/2014/main" val="1735143354"/>
                  </a:ext>
                </a:extLst>
              </a:tr>
              <a:tr h="68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Royal Berkshire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extLst>
                  <a:ext uri="{0D108BD9-81ED-4DB2-BD59-A6C34878D82A}">
                    <a16:rowId xmlns:a16="http://schemas.microsoft.com/office/drawing/2014/main" val="461453076"/>
                  </a:ext>
                </a:extLst>
              </a:tr>
              <a:tr h="68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Salisbury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extLst>
                  <a:ext uri="{0D108BD9-81ED-4DB2-BD59-A6C34878D82A}">
                    <a16:rowId xmlns:a16="http://schemas.microsoft.com/office/drawing/2014/main" val="3942985602"/>
                  </a:ext>
                </a:extLst>
              </a:tr>
              <a:tr h="68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Borders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22" marR="23622" marT="0" marB="0"/>
                </a:tc>
                <a:extLst>
                  <a:ext uri="{0D108BD9-81ED-4DB2-BD59-A6C34878D82A}">
                    <a16:rowId xmlns:a16="http://schemas.microsoft.com/office/drawing/2014/main" val="408713954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60384F2-CBCD-ADE2-4775-BA9B0E73CFC0}"/>
              </a:ext>
            </a:extLst>
          </p:cNvPr>
          <p:cNvSpPr txBox="1"/>
          <p:nvPr/>
        </p:nvSpPr>
        <p:spPr>
          <a:xfrm>
            <a:off x="7565654" y="975223"/>
            <a:ext cx="1556464" cy="1077218"/>
          </a:xfrm>
          <a:prstGeom prst="rect">
            <a:avLst/>
          </a:prstGeom>
          <a:noFill/>
          <a:ln w="28575">
            <a:solidFill>
              <a:srgbClr val="AE1022"/>
            </a:solidFill>
          </a:ln>
        </p:spPr>
        <p:txBody>
          <a:bodyPr wrap="square" rtlCol="0">
            <a:spAutoFit/>
          </a:bodyPr>
          <a:lstStyle/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GB" sz="1600" b="1" i="0" kern="1200" dirty="0">
                <a:solidFill>
                  <a:srgbClr val="002060"/>
                </a:solidFill>
                <a:latin typeface="+mn-lt"/>
                <a:ea typeface="+mn-ea"/>
              </a:rPr>
              <a:t>45% of patients recruited from Northeast of England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233100-0DF3-7C69-8819-CAABED7F67F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157" t="20318" r="3872" b="5415"/>
          <a:stretch/>
        </p:blipFill>
        <p:spPr>
          <a:xfrm>
            <a:off x="7578266" y="2103966"/>
            <a:ext cx="1543852" cy="25823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70448C-D8F2-A378-8C5B-29133BF4CDBF}"/>
              </a:ext>
            </a:extLst>
          </p:cNvPr>
          <p:cNvSpPr txBox="1"/>
          <p:nvPr/>
        </p:nvSpPr>
        <p:spPr>
          <a:xfrm>
            <a:off x="4427984" y="4176750"/>
            <a:ext cx="2952327" cy="701731"/>
          </a:xfrm>
          <a:prstGeom prst="rect">
            <a:avLst/>
          </a:prstGeom>
          <a:noFill/>
          <a:ln w="12700">
            <a:solidFill>
              <a:srgbClr val="AE1022"/>
            </a:solidFill>
          </a:ln>
        </p:spPr>
        <p:txBody>
          <a:bodyPr wrap="square" rtlCol="0">
            <a:spAutoFit/>
          </a:bodyPr>
          <a:lstStyle/>
          <a:p>
            <a:pPr marL="324450" indent="-285750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b="1" i="0" kern="1200" dirty="0">
                <a:solidFill>
                  <a:srgbClr val="002060"/>
                </a:solidFill>
                <a:latin typeface="+mn-lt"/>
                <a:ea typeface="+mn-ea"/>
              </a:rPr>
              <a:t>Research to the patient!</a:t>
            </a:r>
          </a:p>
          <a:p>
            <a:pPr marL="324450" indent="-285750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02060"/>
                </a:solidFill>
              </a:rPr>
              <a:t>PCI and non-PCI centres</a:t>
            </a:r>
            <a:endParaRPr lang="en-GB" b="1" i="0" kern="1200" dirty="0">
              <a:solidFill>
                <a:srgbClr val="00206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714344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88900"/>
            <a:ext cx="6499225" cy="419100"/>
          </a:xfrm>
        </p:spPr>
        <p:txBody>
          <a:bodyPr>
            <a:noAutofit/>
          </a:bodyPr>
          <a:lstStyle/>
          <a:p>
            <a:r>
              <a:rPr lang="en-GB" sz="3000" dirty="0">
                <a:solidFill>
                  <a:srgbClr val="C00000"/>
                </a:solidFill>
                <a:latin typeface="Calibri" panose="020F0502020204030204" pitchFamily="34" charset="0"/>
              </a:rPr>
              <a:t>STUDY FLOW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D72071F-DCFC-4BB8-93C6-B16079C11057}"/>
              </a:ext>
            </a:extLst>
          </p:cNvPr>
          <p:cNvGrpSpPr/>
          <p:nvPr/>
        </p:nvGrpSpPr>
        <p:grpSpPr>
          <a:xfrm>
            <a:off x="2051720" y="1347614"/>
            <a:ext cx="1679494" cy="844850"/>
            <a:chOff x="1172095" y="1396538"/>
            <a:chExt cx="1679494" cy="189530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A4EB230-0CED-4140-BBA8-14E322591E90}"/>
                </a:ext>
              </a:extLst>
            </p:cNvPr>
            <p:cNvCxnSpPr/>
            <p:nvPr/>
          </p:nvCxnSpPr>
          <p:spPr>
            <a:xfrm>
              <a:off x="2012004" y="1396538"/>
              <a:ext cx="0" cy="964277"/>
            </a:xfrm>
            <a:prstGeom prst="line">
              <a:avLst/>
            </a:prstGeom>
            <a:ln w="38100">
              <a:solidFill>
                <a:srgbClr val="AE10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7C9A061-CB16-4642-8935-5EAE230750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72095" y="2327563"/>
              <a:ext cx="839909" cy="964277"/>
            </a:xfrm>
            <a:prstGeom prst="line">
              <a:avLst/>
            </a:prstGeom>
            <a:ln w="38100">
              <a:solidFill>
                <a:srgbClr val="AE10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0370FC5-C7FB-4946-8A93-508F659A916D}"/>
                </a:ext>
              </a:extLst>
            </p:cNvPr>
            <p:cNvCxnSpPr>
              <a:cxnSpLocks/>
            </p:cNvCxnSpPr>
            <p:nvPr/>
          </p:nvCxnSpPr>
          <p:spPr>
            <a:xfrm>
              <a:off x="2011680" y="2327563"/>
              <a:ext cx="839909" cy="964277"/>
            </a:xfrm>
            <a:prstGeom prst="line">
              <a:avLst/>
            </a:prstGeom>
            <a:ln w="38100">
              <a:solidFill>
                <a:srgbClr val="AE10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DB8C153-8F1F-4663-BE42-3E9A5189BADC}"/>
              </a:ext>
            </a:extLst>
          </p:cNvPr>
          <p:cNvSpPr/>
          <p:nvPr/>
        </p:nvSpPr>
        <p:spPr>
          <a:xfrm>
            <a:off x="281328" y="2195355"/>
            <a:ext cx="1861613" cy="611356"/>
          </a:xfrm>
          <a:custGeom>
            <a:avLst/>
            <a:gdLst>
              <a:gd name="connsiteX0" fmla="*/ 0 w 1332912"/>
              <a:gd name="connsiteY0" fmla="*/ 76011 h 456056"/>
              <a:gd name="connsiteX1" fmla="*/ 76011 w 1332912"/>
              <a:gd name="connsiteY1" fmla="*/ 0 h 456056"/>
              <a:gd name="connsiteX2" fmla="*/ 1256901 w 1332912"/>
              <a:gd name="connsiteY2" fmla="*/ 0 h 456056"/>
              <a:gd name="connsiteX3" fmla="*/ 1332912 w 1332912"/>
              <a:gd name="connsiteY3" fmla="*/ 76011 h 456056"/>
              <a:gd name="connsiteX4" fmla="*/ 1332912 w 1332912"/>
              <a:gd name="connsiteY4" fmla="*/ 380045 h 456056"/>
              <a:gd name="connsiteX5" fmla="*/ 1256901 w 1332912"/>
              <a:gd name="connsiteY5" fmla="*/ 456056 h 456056"/>
              <a:gd name="connsiteX6" fmla="*/ 76011 w 1332912"/>
              <a:gd name="connsiteY6" fmla="*/ 456056 h 456056"/>
              <a:gd name="connsiteX7" fmla="*/ 0 w 1332912"/>
              <a:gd name="connsiteY7" fmla="*/ 380045 h 456056"/>
              <a:gd name="connsiteX8" fmla="*/ 0 w 1332912"/>
              <a:gd name="connsiteY8" fmla="*/ 76011 h 456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2912" h="456056">
                <a:moveTo>
                  <a:pt x="0" y="76011"/>
                </a:moveTo>
                <a:cubicBezTo>
                  <a:pt x="0" y="34031"/>
                  <a:pt x="34031" y="0"/>
                  <a:pt x="76011" y="0"/>
                </a:cubicBezTo>
                <a:lnTo>
                  <a:pt x="1256901" y="0"/>
                </a:lnTo>
                <a:cubicBezTo>
                  <a:pt x="1298881" y="0"/>
                  <a:pt x="1332912" y="34031"/>
                  <a:pt x="1332912" y="76011"/>
                </a:cubicBezTo>
                <a:lnTo>
                  <a:pt x="1332912" y="380045"/>
                </a:lnTo>
                <a:cubicBezTo>
                  <a:pt x="1332912" y="422025"/>
                  <a:pt x="1298881" y="456056"/>
                  <a:pt x="1256901" y="456056"/>
                </a:cubicBezTo>
                <a:lnTo>
                  <a:pt x="76011" y="456056"/>
                </a:lnTo>
                <a:cubicBezTo>
                  <a:pt x="34031" y="456056"/>
                  <a:pt x="0" y="422025"/>
                  <a:pt x="0" y="380045"/>
                </a:cubicBezTo>
                <a:lnTo>
                  <a:pt x="0" y="76011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743" tIns="52743" rIns="52743" bIns="52743" numCol="1" spcCol="1270" anchor="ctr" anchorCtr="0">
            <a:noAutofit/>
          </a:bodyPr>
          <a:lstStyle/>
          <a:p>
            <a:pPr algn="ctr"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Invasive</a:t>
            </a:r>
            <a:br>
              <a:rPr lang="en-GB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GB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treatment: N=753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1F4BFDD-C779-43CE-AB85-DA42484EC55E}"/>
              </a:ext>
            </a:extLst>
          </p:cNvPr>
          <p:cNvSpPr/>
          <p:nvPr/>
        </p:nvSpPr>
        <p:spPr>
          <a:xfrm>
            <a:off x="3655902" y="2198534"/>
            <a:ext cx="1900893" cy="611356"/>
          </a:xfrm>
          <a:custGeom>
            <a:avLst/>
            <a:gdLst>
              <a:gd name="connsiteX0" fmla="*/ 0 w 1146335"/>
              <a:gd name="connsiteY0" fmla="*/ 76011 h 456056"/>
              <a:gd name="connsiteX1" fmla="*/ 76011 w 1146335"/>
              <a:gd name="connsiteY1" fmla="*/ 0 h 456056"/>
              <a:gd name="connsiteX2" fmla="*/ 1070324 w 1146335"/>
              <a:gd name="connsiteY2" fmla="*/ 0 h 456056"/>
              <a:gd name="connsiteX3" fmla="*/ 1146335 w 1146335"/>
              <a:gd name="connsiteY3" fmla="*/ 76011 h 456056"/>
              <a:gd name="connsiteX4" fmla="*/ 1146335 w 1146335"/>
              <a:gd name="connsiteY4" fmla="*/ 380045 h 456056"/>
              <a:gd name="connsiteX5" fmla="*/ 1070324 w 1146335"/>
              <a:gd name="connsiteY5" fmla="*/ 456056 h 456056"/>
              <a:gd name="connsiteX6" fmla="*/ 76011 w 1146335"/>
              <a:gd name="connsiteY6" fmla="*/ 456056 h 456056"/>
              <a:gd name="connsiteX7" fmla="*/ 0 w 1146335"/>
              <a:gd name="connsiteY7" fmla="*/ 380045 h 456056"/>
              <a:gd name="connsiteX8" fmla="*/ 0 w 1146335"/>
              <a:gd name="connsiteY8" fmla="*/ 76011 h 456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6335" h="456056">
                <a:moveTo>
                  <a:pt x="0" y="76011"/>
                </a:moveTo>
                <a:cubicBezTo>
                  <a:pt x="0" y="34031"/>
                  <a:pt x="34031" y="0"/>
                  <a:pt x="76011" y="0"/>
                </a:cubicBezTo>
                <a:lnTo>
                  <a:pt x="1070324" y="0"/>
                </a:lnTo>
                <a:cubicBezTo>
                  <a:pt x="1112304" y="0"/>
                  <a:pt x="1146335" y="34031"/>
                  <a:pt x="1146335" y="76011"/>
                </a:cubicBezTo>
                <a:lnTo>
                  <a:pt x="1146335" y="380045"/>
                </a:lnTo>
                <a:cubicBezTo>
                  <a:pt x="1146335" y="422025"/>
                  <a:pt x="1112304" y="456056"/>
                  <a:pt x="1070324" y="456056"/>
                </a:cubicBezTo>
                <a:lnTo>
                  <a:pt x="76011" y="456056"/>
                </a:lnTo>
                <a:cubicBezTo>
                  <a:pt x="34031" y="456056"/>
                  <a:pt x="0" y="422025"/>
                  <a:pt x="0" y="380045"/>
                </a:cubicBezTo>
                <a:lnTo>
                  <a:pt x="0" y="76011"/>
                </a:lnTo>
                <a:close/>
              </a:path>
            </a:pathLst>
          </a:custGeom>
          <a:solidFill>
            <a:srgbClr val="0070C0"/>
          </a:solidFill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743" tIns="52743" rIns="52743" bIns="52743" numCol="1" spcCol="1270" anchor="ctr" anchorCtr="0">
            <a:noAutofit/>
          </a:bodyPr>
          <a:lstStyle/>
          <a:p>
            <a:pPr algn="ctr"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Conservative treatment: N=765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BD058FB-5BC9-450F-B9FA-0EABC12DD69D}"/>
              </a:ext>
            </a:extLst>
          </p:cNvPr>
          <p:cNvSpPr/>
          <p:nvPr/>
        </p:nvSpPr>
        <p:spPr>
          <a:xfrm>
            <a:off x="1848851" y="1537551"/>
            <a:ext cx="1900893" cy="378600"/>
          </a:xfrm>
          <a:custGeom>
            <a:avLst/>
            <a:gdLst>
              <a:gd name="connsiteX0" fmla="*/ 0 w 1146335"/>
              <a:gd name="connsiteY0" fmla="*/ 76011 h 456056"/>
              <a:gd name="connsiteX1" fmla="*/ 76011 w 1146335"/>
              <a:gd name="connsiteY1" fmla="*/ 0 h 456056"/>
              <a:gd name="connsiteX2" fmla="*/ 1070324 w 1146335"/>
              <a:gd name="connsiteY2" fmla="*/ 0 h 456056"/>
              <a:gd name="connsiteX3" fmla="*/ 1146335 w 1146335"/>
              <a:gd name="connsiteY3" fmla="*/ 76011 h 456056"/>
              <a:gd name="connsiteX4" fmla="*/ 1146335 w 1146335"/>
              <a:gd name="connsiteY4" fmla="*/ 380045 h 456056"/>
              <a:gd name="connsiteX5" fmla="*/ 1070324 w 1146335"/>
              <a:gd name="connsiteY5" fmla="*/ 456056 h 456056"/>
              <a:gd name="connsiteX6" fmla="*/ 76011 w 1146335"/>
              <a:gd name="connsiteY6" fmla="*/ 456056 h 456056"/>
              <a:gd name="connsiteX7" fmla="*/ 0 w 1146335"/>
              <a:gd name="connsiteY7" fmla="*/ 380045 h 456056"/>
              <a:gd name="connsiteX8" fmla="*/ 0 w 1146335"/>
              <a:gd name="connsiteY8" fmla="*/ 76011 h 456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6335" h="456056">
                <a:moveTo>
                  <a:pt x="0" y="76011"/>
                </a:moveTo>
                <a:cubicBezTo>
                  <a:pt x="0" y="34031"/>
                  <a:pt x="34031" y="0"/>
                  <a:pt x="76011" y="0"/>
                </a:cubicBezTo>
                <a:lnTo>
                  <a:pt x="1070324" y="0"/>
                </a:lnTo>
                <a:cubicBezTo>
                  <a:pt x="1112304" y="0"/>
                  <a:pt x="1146335" y="34031"/>
                  <a:pt x="1146335" y="76011"/>
                </a:cubicBezTo>
                <a:lnTo>
                  <a:pt x="1146335" y="380045"/>
                </a:lnTo>
                <a:cubicBezTo>
                  <a:pt x="1146335" y="422025"/>
                  <a:pt x="1112304" y="456056"/>
                  <a:pt x="1070324" y="456056"/>
                </a:cubicBezTo>
                <a:lnTo>
                  <a:pt x="76011" y="456056"/>
                </a:lnTo>
                <a:cubicBezTo>
                  <a:pt x="34031" y="456056"/>
                  <a:pt x="0" y="422025"/>
                  <a:pt x="0" y="380045"/>
                </a:cubicBezTo>
                <a:lnTo>
                  <a:pt x="0" y="76011"/>
                </a:lnTo>
                <a:close/>
              </a:path>
            </a:pathLst>
          </a:custGeom>
          <a:solidFill>
            <a:schemeClr val="tx2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743" tIns="52743" rIns="52743" bIns="52743" numCol="1" spcCol="1270" anchor="ctr" anchorCtr="0">
            <a:noAutofit/>
          </a:bodyPr>
          <a:lstStyle/>
          <a:p>
            <a:pPr algn="ctr"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Randomise: N=1518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5359D14-B422-4048-ABFA-3DB57D375473}"/>
              </a:ext>
            </a:extLst>
          </p:cNvPr>
          <p:cNvSpPr/>
          <p:nvPr/>
        </p:nvSpPr>
        <p:spPr>
          <a:xfrm>
            <a:off x="2284794" y="616469"/>
            <a:ext cx="1184180" cy="699404"/>
          </a:xfrm>
          <a:custGeom>
            <a:avLst/>
            <a:gdLst>
              <a:gd name="connsiteX0" fmla="*/ 0 w 1146335"/>
              <a:gd name="connsiteY0" fmla="*/ 76011 h 456056"/>
              <a:gd name="connsiteX1" fmla="*/ 76011 w 1146335"/>
              <a:gd name="connsiteY1" fmla="*/ 0 h 456056"/>
              <a:gd name="connsiteX2" fmla="*/ 1070324 w 1146335"/>
              <a:gd name="connsiteY2" fmla="*/ 0 h 456056"/>
              <a:gd name="connsiteX3" fmla="*/ 1146335 w 1146335"/>
              <a:gd name="connsiteY3" fmla="*/ 76011 h 456056"/>
              <a:gd name="connsiteX4" fmla="*/ 1146335 w 1146335"/>
              <a:gd name="connsiteY4" fmla="*/ 380045 h 456056"/>
              <a:gd name="connsiteX5" fmla="*/ 1070324 w 1146335"/>
              <a:gd name="connsiteY5" fmla="*/ 456056 h 456056"/>
              <a:gd name="connsiteX6" fmla="*/ 76011 w 1146335"/>
              <a:gd name="connsiteY6" fmla="*/ 456056 h 456056"/>
              <a:gd name="connsiteX7" fmla="*/ 0 w 1146335"/>
              <a:gd name="connsiteY7" fmla="*/ 380045 h 456056"/>
              <a:gd name="connsiteX8" fmla="*/ 0 w 1146335"/>
              <a:gd name="connsiteY8" fmla="*/ 76011 h 456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6335" h="456056">
                <a:moveTo>
                  <a:pt x="0" y="76011"/>
                </a:moveTo>
                <a:cubicBezTo>
                  <a:pt x="0" y="34031"/>
                  <a:pt x="34031" y="0"/>
                  <a:pt x="76011" y="0"/>
                </a:cubicBezTo>
                <a:lnTo>
                  <a:pt x="1070324" y="0"/>
                </a:lnTo>
                <a:cubicBezTo>
                  <a:pt x="1112304" y="0"/>
                  <a:pt x="1146335" y="34031"/>
                  <a:pt x="1146335" y="76011"/>
                </a:cubicBezTo>
                <a:lnTo>
                  <a:pt x="1146335" y="380045"/>
                </a:lnTo>
                <a:cubicBezTo>
                  <a:pt x="1146335" y="422025"/>
                  <a:pt x="1112304" y="456056"/>
                  <a:pt x="1070324" y="456056"/>
                </a:cubicBezTo>
                <a:lnTo>
                  <a:pt x="76011" y="456056"/>
                </a:lnTo>
                <a:cubicBezTo>
                  <a:pt x="34031" y="456056"/>
                  <a:pt x="0" y="422025"/>
                  <a:pt x="0" y="380045"/>
                </a:cubicBezTo>
                <a:lnTo>
                  <a:pt x="0" y="76011"/>
                </a:lnTo>
                <a:close/>
              </a:path>
            </a:pathLst>
          </a:custGeom>
          <a:gradFill flip="none" rotWithShape="1">
            <a:gsLst>
              <a:gs pos="33628">
                <a:srgbClr val="F05055"/>
              </a:gs>
              <a:gs pos="84000">
                <a:srgbClr val="EB1C24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06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tIns="72000" rIns="216000" bIns="72000" rtlCol="0" anchor="ctr">
            <a:spAutoFit/>
          </a:bodyPr>
          <a:lstStyle/>
          <a:p>
            <a:pPr algn="ctr" defTabSz="914378"/>
            <a:r>
              <a:rPr lang="en-GB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75+</a:t>
            </a:r>
            <a:br>
              <a:rPr lang="en-GB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GB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NSTEMI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3388384-E961-97ED-8AA8-32BD6250A333}"/>
              </a:ext>
            </a:extLst>
          </p:cNvPr>
          <p:cNvSpPr/>
          <p:nvPr/>
        </p:nvSpPr>
        <p:spPr>
          <a:xfrm>
            <a:off x="76782" y="2987172"/>
            <a:ext cx="2869578" cy="611356"/>
          </a:xfrm>
          <a:custGeom>
            <a:avLst/>
            <a:gdLst>
              <a:gd name="connsiteX0" fmla="*/ 0 w 1332912"/>
              <a:gd name="connsiteY0" fmla="*/ 76011 h 456056"/>
              <a:gd name="connsiteX1" fmla="*/ 76011 w 1332912"/>
              <a:gd name="connsiteY1" fmla="*/ 0 h 456056"/>
              <a:gd name="connsiteX2" fmla="*/ 1256901 w 1332912"/>
              <a:gd name="connsiteY2" fmla="*/ 0 h 456056"/>
              <a:gd name="connsiteX3" fmla="*/ 1332912 w 1332912"/>
              <a:gd name="connsiteY3" fmla="*/ 76011 h 456056"/>
              <a:gd name="connsiteX4" fmla="*/ 1332912 w 1332912"/>
              <a:gd name="connsiteY4" fmla="*/ 380045 h 456056"/>
              <a:gd name="connsiteX5" fmla="*/ 1256901 w 1332912"/>
              <a:gd name="connsiteY5" fmla="*/ 456056 h 456056"/>
              <a:gd name="connsiteX6" fmla="*/ 76011 w 1332912"/>
              <a:gd name="connsiteY6" fmla="*/ 456056 h 456056"/>
              <a:gd name="connsiteX7" fmla="*/ 0 w 1332912"/>
              <a:gd name="connsiteY7" fmla="*/ 380045 h 456056"/>
              <a:gd name="connsiteX8" fmla="*/ 0 w 1332912"/>
              <a:gd name="connsiteY8" fmla="*/ 76011 h 456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2912" h="456056">
                <a:moveTo>
                  <a:pt x="0" y="76011"/>
                </a:moveTo>
                <a:cubicBezTo>
                  <a:pt x="0" y="34031"/>
                  <a:pt x="34031" y="0"/>
                  <a:pt x="76011" y="0"/>
                </a:cubicBezTo>
                <a:lnTo>
                  <a:pt x="1256901" y="0"/>
                </a:lnTo>
                <a:cubicBezTo>
                  <a:pt x="1298881" y="0"/>
                  <a:pt x="1332912" y="34031"/>
                  <a:pt x="1332912" y="76011"/>
                </a:cubicBezTo>
                <a:lnTo>
                  <a:pt x="1332912" y="380045"/>
                </a:lnTo>
                <a:cubicBezTo>
                  <a:pt x="1332912" y="422025"/>
                  <a:pt x="1298881" y="456056"/>
                  <a:pt x="1256901" y="456056"/>
                </a:cubicBezTo>
                <a:lnTo>
                  <a:pt x="76011" y="456056"/>
                </a:lnTo>
                <a:cubicBezTo>
                  <a:pt x="34031" y="456056"/>
                  <a:pt x="0" y="422025"/>
                  <a:pt x="0" y="380045"/>
                </a:cubicBezTo>
                <a:lnTo>
                  <a:pt x="0" y="76011"/>
                </a:lnTo>
                <a:close/>
              </a:path>
            </a:pathLst>
          </a:custGeom>
          <a:solidFill>
            <a:srgbClr val="00B050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743" tIns="52743" rIns="52743" bIns="52743" numCol="1" spcCol="1270" anchor="ctr" anchorCtr="0">
            <a:noAutofit/>
          </a:bodyPr>
          <a:lstStyle/>
          <a:p>
            <a:pPr algn="ctr"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Follow-up: </a:t>
            </a:r>
            <a:r>
              <a:rPr lang="en-GB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4.04 years (4.01-4.88)</a:t>
            </a:r>
            <a:endParaRPr lang="en-GB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F7B20DE-1706-826E-C6FF-395C2A7C6824}"/>
              </a:ext>
            </a:extLst>
          </p:cNvPr>
          <p:cNvSpPr/>
          <p:nvPr/>
        </p:nvSpPr>
        <p:spPr>
          <a:xfrm>
            <a:off x="3063422" y="3008191"/>
            <a:ext cx="3085854" cy="611356"/>
          </a:xfrm>
          <a:custGeom>
            <a:avLst/>
            <a:gdLst>
              <a:gd name="connsiteX0" fmla="*/ 0 w 1146335"/>
              <a:gd name="connsiteY0" fmla="*/ 76011 h 456056"/>
              <a:gd name="connsiteX1" fmla="*/ 76011 w 1146335"/>
              <a:gd name="connsiteY1" fmla="*/ 0 h 456056"/>
              <a:gd name="connsiteX2" fmla="*/ 1070324 w 1146335"/>
              <a:gd name="connsiteY2" fmla="*/ 0 h 456056"/>
              <a:gd name="connsiteX3" fmla="*/ 1146335 w 1146335"/>
              <a:gd name="connsiteY3" fmla="*/ 76011 h 456056"/>
              <a:gd name="connsiteX4" fmla="*/ 1146335 w 1146335"/>
              <a:gd name="connsiteY4" fmla="*/ 380045 h 456056"/>
              <a:gd name="connsiteX5" fmla="*/ 1070324 w 1146335"/>
              <a:gd name="connsiteY5" fmla="*/ 456056 h 456056"/>
              <a:gd name="connsiteX6" fmla="*/ 76011 w 1146335"/>
              <a:gd name="connsiteY6" fmla="*/ 456056 h 456056"/>
              <a:gd name="connsiteX7" fmla="*/ 0 w 1146335"/>
              <a:gd name="connsiteY7" fmla="*/ 380045 h 456056"/>
              <a:gd name="connsiteX8" fmla="*/ 0 w 1146335"/>
              <a:gd name="connsiteY8" fmla="*/ 76011 h 456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6335" h="456056">
                <a:moveTo>
                  <a:pt x="0" y="76011"/>
                </a:moveTo>
                <a:cubicBezTo>
                  <a:pt x="0" y="34031"/>
                  <a:pt x="34031" y="0"/>
                  <a:pt x="76011" y="0"/>
                </a:cubicBezTo>
                <a:lnTo>
                  <a:pt x="1070324" y="0"/>
                </a:lnTo>
                <a:cubicBezTo>
                  <a:pt x="1112304" y="0"/>
                  <a:pt x="1146335" y="34031"/>
                  <a:pt x="1146335" y="76011"/>
                </a:cubicBezTo>
                <a:lnTo>
                  <a:pt x="1146335" y="380045"/>
                </a:lnTo>
                <a:cubicBezTo>
                  <a:pt x="1146335" y="422025"/>
                  <a:pt x="1112304" y="456056"/>
                  <a:pt x="1070324" y="456056"/>
                </a:cubicBezTo>
                <a:lnTo>
                  <a:pt x="76011" y="456056"/>
                </a:lnTo>
                <a:cubicBezTo>
                  <a:pt x="34031" y="456056"/>
                  <a:pt x="0" y="422025"/>
                  <a:pt x="0" y="380045"/>
                </a:cubicBezTo>
                <a:lnTo>
                  <a:pt x="0" y="76011"/>
                </a:lnTo>
                <a:close/>
              </a:path>
            </a:pathLst>
          </a:custGeom>
          <a:solidFill>
            <a:srgbClr val="00B050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743" tIns="52743" rIns="52743" bIns="52743" numCol="1" spcCol="1270" anchor="ctr" anchorCtr="0">
            <a:noAutofit/>
          </a:bodyPr>
          <a:lstStyle/>
          <a:p>
            <a:pPr algn="ctr"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Follow-up: </a:t>
            </a:r>
            <a:r>
              <a:rPr lang="en-GB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4.06 years (4.02-4.31)**</a:t>
            </a:r>
            <a:endParaRPr lang="en-GB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E221331-1C7E-86AB-382D-1770CB212700}"/>
              </a:ext>
            </a:extLst>
          </p:cNvPr>
          <p:cNvSpPr/>
          <p:nvPr/>
        </p:nvSpPr>
        <p:spPr>
          <a:xfrm>
            <a:off x="93906" y="3804480"/>
            <a:ext cx="2852454" cy="611356"/>
          </a:xfrm>
          <a:custGeom>
            <a:avLst/>
            <a:gdLst>
              <a:gd name="connsiteX0" fmla="*/ 0 w 1332912"/>
              <a:gd name="connsiteY0" fmla="*/ 76011 h 456056"/>
              <a:gd name="connsiteX1" fmla="*/ 76011 w 1332912"/>
              <a:gd name="connsiteY1" fmla="*/ 0 h 456056"/>
              <a:gd name="connsiteX2" fmla="*/ 1256901 w 1332912"/>
              <a:gd name="connsiteY2" fmla="*/ 0 h 456056"/>
              <a:gd name="connsiteX3" fmla="*/ 1332912 w 1332912"/>
              <a:gd name="connsiteY3" fmla="*/ 76011 h 456056"/>
              <a:gd name="connsiteX4" fmla="*/ 1332912 w 1332912"/>
              <a:gd name="connsiteY4" fmla="*/ 380045 h 456056"/>
              <a:gd name="connsiteX5" fmla="*/ 1256901 w 1332912"/>
              <a:gd name="connsiteY5" fmla="*/ 456056 h 456056"/>
              <a:gd name="connsiteX6" fmla="*/ 76011 w 1332912"/>
              <a:gd name="connsiteY6" fmla="*/ 456056 h 456056"/>
              <a:gd name="connsiteX7" fmla="*/ 0 w 1332912"/>
              <a:gd name="connsiteY7" fmla="*/ 380045 h 456056"/>
              <a:gd name="connsiteX8" fmla="*/ 0 w 1332912"/>
              <a:gd name="connsiteY8" fmla="*/ 76011 h 456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2912" h="456056">
                <a:moveTo>
                  <a:pt x="0" y="76011"/>
                </a:moveTo>
                <a:cubicBezTo>
                  <a:pt x="0" y="34031"/>
                  <a:pt x="34031" y="0"/>
                  <a:pt x="76011" y="0"/>
                </a:cubicBezTo>
                <a:lnTo>
                  <a:pt x="1256901" y="0"/>
                </a:lnTo>
                <a:cubicBezTo>
                  <a:pt x="1298881" y="0"/>
                  <a:pt x="1332912" y="34031"/>
                  <a:pt x="1332912" y="76011"/>
                </a:cubicBezTo>
                <a:lnTo>
                  <a:pt x="1332912" y="380045"/>
                </a:lnTo>
                <a:cubicBezTo>
                  <a:pt x="1332912" y="422025"/>
                  <a:pt x="1298881" y="456056"/>
                  <a:pt x="1256901" y="456056"/>
                </a:cubicBezTo>
                <a:lnTo>
                  <a:pt x="76011" y="456056"/>
                </a:lnTo>
                <a:cubicBezTo>
                  <a:pt x="34031" y="456056"/>
                  <a:pt x="0" y="422025"/>
                  <a:pt x="0" y="380045"/>
                </a:cubicBezTo>
                <a:lnTo>
                  <a:pt x="0" y="76011"/>
                </a:lnTo>
                <a:close/>
              </a:path>
            </a:pathLst>
          </a:custGeom>
          <a:solidFill>
            <a:srgbClr val="C00000"/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743" tIns="52743" rIns="52743" bIns="52743" numCol="1" spcCol="1270" anchor="ctr" anchorCtr="0">
            <a:noAutofit/>
          </a:bodyPr>
          <a:lstStyle/>
          <a:p>
            <a:pPr algn="ctr"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ITT Primary Analysis: N=753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F07153C-CEF6-F6E9-A891-37C2E5A40370}"/>
              </a:ext>
            </a:extLst>
          </p:cNvPr>
          <p:cNvSpPr/>
          <p:nvPr/>
        </p:nvSpPr>
        <p:spPr>
          <a:xfrm>
            <a:off x="3063422" y="3825499"/>
            <a:ext cx="3094359" cy="611356"/>
          </a:xfrm>
          <a:custGeom>
            <a:avLst/>
            <a:gdLst>
              <a:gd name="connsiteX0" fmla="*/ 0 w 1146335"/>
              <a:gd name="connsiteY0" fmla="*/ 76011 h 456056"/>
              <a:gd name="connsiteX1" fmla="*/ 76011 w 1146335"/>
              <a:gd name="connsiteY1" fmla="*/ 0 h 456056"/>
              <a:gd name="connsiteX2" fmla="*/ 1070324 w 1146335"/>
              <a:gd name="connsiteY2" fmla="*/ 0 h 456056"/>
              <a:gd name="connsiteX3" fmla="*/ 1146335 w 1146335"/>
              <a:gd name="connsiteY3" fmla="*/ 76011 h 456056"/>
              <a:gd name="connsiteX4" fmla="*/ 1146335 w 1146335"/>
              <a:gd name="connsiteY4" fmla="*/ 380045 h 456056"/>
              <a:gd name="connsiteX5" fmla="*/ 1070324 w 1146335"/>
              <a:gd name="connsiteY5" fmla="*/ 456056 h 456056"/>
              <a:gd name="connsiteX6" fmla="*/ 76011 w 1146335"/>
              <a:gd name="connsiteY6" fmla="*/ 456056 h 456056"/>
              <a:gd name="connsiteX7" fmla="*/ 0 w 1146335"/>
              <a:gd name="connsiteY7" fmla="*/ 380045 h 456056"/>
              <a:gd name="connsiteX8" fmla="*/ 0 w 1146335"/>
              <a:gd name="connsiteY8" fmla="*/ 76011 h 456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6335" h="456056">
                <a:moveTo>
                  <a:pt x="0" y="76011"/>
                </a:moveTo>
                <a:cubicBezTo>
                  <a:pt x="0" y="34031"/>
                  <a:pt x="34031" y="0"/>
                  <a:pt x="76011" y="0"/>
                </a:cubicBezTo>
                <a:lnTo>
                  <a:pt x="1070324" y="0"/>
                </a:lnTo>
                <a:cubicBezTo>
                  <a:pt x="1112304" y="0"/>
                  <a:pt x="1146335" y="34031"/>
                  <a:pt x="1146335" y="76011"/>
                </a:cubicBezTo>
                <a:lnTo>
                  <a:pt x="1146335" y="380045"/>
                </a:lnTo>
                <a:cubicBezTo>
                  <a:pt x="1146335" y="422025"/>
                  <a:pt x="1112304" y="456056"/>
                  <a:pt x="1070324" y="456056"/>
                </a:cubicBezTo>
                <a:lnTo>
                  <a:pt x="76011" y="456056"/>
                </a:lnTo>
                <a:cubicBezTo>
                  <a:pt x="34031" y="456056"/>
                  <a:pt x="0" y="422025"/>
                  <a:pt x="0" y="380045"/>
                </a:cubicBezTo>
                <a:lnTo>
                  <a:pt x="0" y="76011"/>
                </a:lnTo>
                <a:close/>
              </a:path>
            </a:pathLst>
          </a:custGeom>
          <a:solidFill>
            <a:srgbClr val="0070C0"/>
          </a:solidFill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743" tIns="52743" rIns="52743" bIns="52743" numCol="1" spcCol="1270" anchor="ctr" anchorCtr="0">
            <a:noAutofit/>
          </a:bodyPr>
          <a:lstStyle/>
          <a:p>
            <a:pPr algn="ctr"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ITT Primary Analysis: N=765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29484C-8634-3765-58C0-059AC9697E1F}"/>
              </a:ext>
            </a:extLst>
          </p:cNvPr>
          <p:cNvCxnSpPr/>
          <p:nvPr/>
        </p:nvCxnSpPr>
        <p:spPr>
          <a:xfrm>
            <a:off x="1187624" y="2809287"/>
            <a:ext cx="0" cy="198904"/>
          </a:xfrm>
          <a:prstGeom prst="line">
            <a:avLst/>
          </a:prstGeom>
          <a:ln w="38100">
            <a:solidFill>
              <a:srgbClr val="AE10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59BB17-B01A-7B36-F63C-268073A1682D}"/>
              </a:ext>
            </a:extLst>
          </p:cNvPr>
          <p:cNvCxnSpPr>
            <a:cxnSpLocks/>
          </p:cNvCxnSpPr>
          <p:nvPr/>
        </p:nvCxnSpPr>
        <p:spPr>
          <a:xfrm>
            <a:off x="4716016" y="2809287"/>
            <a:ext cx="0" cy="198904"/>
          </a:xfrm>
          <a:prstGeom prst="line">
            <a:avLst/>
          </a:prstGeom>
          <a:ln w="38100">
            <a:solidFill>
              <a:srgbClr val="AE10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8873A8-40A3-75F0-45DE-52168C25CCB5}"/>
              </a:ext>
            </a:extLst>
          </p:cNvPr>
          <p:cNvCxnSpPr/>
          <p:nvPr/>
        </p:nvCxnSpPr>
        <p:spPr>
          <a:xfrm>
            <a:off x="1181433" y="3619547"/>
            <a:ext cx="0" cy="198904"/>
          </a:xfrm>
          <a:prstGeom prst="line">
            <a:avLst/>
          </a:prstGeom>
          <a:ln w="38100">
            <a:solidFill>
              <a:srgbClr val="AE10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2BDD876-805D-4BB0-D055-F4D1956B4938}"/>
              </a:ext>
            </a:extLst>
          </p:cNvPr>
          <p:cNvCxnSpPr/>
          <p:nvPr/>
        </p:nvCxnSpPr>
        <p:spPr>
          <a:xfrm>
            <a:off x="4732694" y="3626595"/>
            <a:ext cx="0" cy="198904"/>
          </a:xfrm>
          <a:prstGeom prst="line">
            <a:avLst/>
          </a:prstGeom>
          <a:ln w="38100">
            <a:solidFill>
              <a:srgbClr val="AE10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C1F1FD2-B2FF-436A-EB3F-16957AEDABCC}"/>
              </a:ext>
            </a:extLst>
          </p:cNvPr>
          <p:cNvSpPr txBox="1"/>
          <p:nvPr/>
        </p:nvSpPr>
        <p:spPr>
          <a:xfrm>
            <a:off x="6331935" y="3142070"/>
            <a:ext cx="2677614" cy="1477328"/>
          </a:xfrm>
          <a:prstGeom prst="rect">
            <a:avLst/>
          </a:prstGeom>
          <a:noFill/>
          <a:ln>
            <a:solidFill>
              <a:srgbClr val="AE102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98% events adjudicated by CEC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Follow-up available for 98.9% of patients across all time points 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7C3ED9E-D619-21FB-5AA9-F54AAFE43FE3}"/>
              </a:ext>
            </a:extLst>
          </p:cNvPr>
          <p:cNvSpPr txBox="1"/>
          <p:nvPr/>
        </p:nvSpPr>
        <p:spPr>
          <a:xfrm>
            <a:off x="6341759" y="1814221"/>
            <a:ext cx="2677614" cy="1200329"/>
          </a:xfrm>
          <a:prstGeom prst="rect">
            <a:avLst/>
          </a:prstGeom>
          <a:noFill/>
          <a:ln>
            <a:solidFill>
              <a:srgbClr val="AE102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02060"/>
                </a:solidFill>
              </a:rPr>
              <a:t>90% had angiography in the invasive group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02060"/>
                </a:solidFill>
              </a:rPr>
              <a:t>5.6% in conservative group had angiography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FB8C4FD-B0E8-3C25-356C-2E6F2D8CB6AA}"/>
              </a:ext>
            </a:extLst>
          </p:cNvPr>
          <p:cNvSpPr txBox="1"/>
          <p:nvPr/>
        </p:nvSpPr>
        <p:spPr>
          <a:xfrm>
            <a:off x="6331935" y="1009318"/>
            <a:ext cx="2677614" cy="646331"/>
          </a:xfrm>
          <a:prstGeom prst="rect">
            <a:avLst/>
          </a:prstGeom>
          <a:noFill/>
          <a:ln>
            <a:solidFill>
              <a:srgbClr val="AE102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02060"/>
                </a:solidFill>
              </a:rPr>
              <a:t>1:5 screened patient was recruited*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A5768D-4EFC-8B04-7256-D3F2270C8351}"/>
              </a:ext>
            </a:extLst>
          </p:cNvPr>
          <p:cNvSpPr txBox="1"/>
          <p:nvPr/>
        </p:nvSpPr>
        <p:spPr>
          <a:xfrm>
            <a:off x="1780738" y="4629692"/>
            <a:ext cx="6298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GB" sz="1000" b="1" i="1" kern="1200" dirty="0">
                <a:solidFill>
                  <a:srgbClr val="002060"/>
                </a:solidFill>
                <a:latin typeface="+mn-lt"/>
                <a:ea typeface="+mn-ea"/>
              </a:rPr>
              <a:t>*Given we are recruiting all comer patients who are heterogeneous-this was expected. As per screening log, the demographics of non-recruited patients were similar to recruited patients.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GB" sz="1000" b="1" i="1" dirty="0">
                <a:solidFill>
                  <a:srgbClr val="002060"/>
                </a:solidFill>
              </a:rPr>
              <a:t>** Median, 95% Confidence Interval. CEC-clinical events committee; ITT-intention to treat</a:t>
            </a:r>
            <a:endParaRPr lang="en-GB" sz="1000" b="1" i="1" kern="1200" dirty="0">
              <a:solidFill>
                <a:srgbClr val="00206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3622634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0057" y="51470"/>
            <a:ext cx="7631757" cy="432048"/>
          </a:xfrm>
        </p:spPr>
        <p:txBody>
          <a:bodyPr/>
          <a:lstStyle/>
          <a:p>
            <a:r>
              <a:rPr lang="en-GB" dirty="0"/>
              <a:t>BASELINE CHARACTERISTICS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955333"/>
              </p:ext>
            </p:extLst>
          </p:nvPr>
        </p:nvGraphicFramePr>
        <p:xfrm>
          <a:off x="209936" y="481445"/>
          <a:ext cx="6264696" cy="42456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43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3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6611"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Characteristics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Invasive strategy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N = 753 (%)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Conservative strategy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N = 765 (%)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57"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Female sex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337 (44.8%)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342 (44.7%)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57"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Mean age - years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82.5 ± 4.7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82.2 ± 4.7</a:t>
                      </a:r>
                      <a:endParaRPr lang="en-GB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57"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≥75 to &lt;80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211 (28.0%)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246 (32.2%)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57"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≥80 to &lt; 85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304 (40.4%)</a:t>
                      </a:r>
                      <a:endParaRPr lang="en-GB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291 (38.0%)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57"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≥85 to &lt; 90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182 (24.2%)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171 (22.4%)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57"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≥90 to &lt; 95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47 (6.2%)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51 (6.7%)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957"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≥95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9 (1.2%)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6 (0.8%)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7915"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Median days from admission to randomization (IQR) 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2 (1, 3)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2 (1, 3)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096"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Median MoCA (IQR)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25 (21, 27)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24 (21, 26)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096"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Impaired (MoCA &lt; 26)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433/724 (59.8%)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476/731 (65.1%)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5096"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Median Rockwood Frailty score (IQR)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3 (2, 4)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3 (2, 4)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5096"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Frail (Rockwood score ≥ 5) 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153 (20.3%)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164 (21.4%)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3957"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Median Fried Frailty score (IQR)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2 (1, 3)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2 (1, 3)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660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Robust (0)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150 (20.9%)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153 (21.0%)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660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Pre-frail (1 or 2)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335 (46.8%)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339 (46.4%)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3957"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Fried Frailty score Frail (≥3)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231 (32.3%)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238 (32.6%)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7915"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Median </a:t>
                      </a:r>
                      <a:r>
                        <a:rPr lang="en-US" sz="1400" b="1" dirty="0" err="1">
                          <a:effectLst/>
                        </a:rPr>
                        <a:t>Charlson</a:t>
                      </a:r>
                      <a:r>
                        <a:rPr lang="en-US" sz="1400" b="1" dirty="0">
                          <a:effectLst/>
                        </a:rPr>
                        <a:t> co-morbidity index (IQR)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5 (4, 6)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5 (4, 6)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B2192EA-E53C-4E13-92E3-58006329BACC}"/>
              </a:ext>
            </a:extLst>
          </p:cNvPr>
          <p:cNvSpPr txBox="1"/>
          <p:nvPr/>
        </p:nvSpPr>
        <p:spPr>
          <a:xfrm>
            <a:off x="6588224" y="1275606"/>
            <a:ext cx="2448272" cy="2363724"/>
          </a:xfrm>
          <a:prstGeom prst="rect">
            <a:avLst/>
          </a:prstGeom>
          <a:noFill/>
          <a:ln w="19050">
            <a:solidFill>
              <a:srgbClr val="AE1022"/>
            </a:solidFill>
          </a:ln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GB" b="1" i="0" kern="1200" dirty="0">
                <a:solidFill>
                  <a:srgbClr val="002060"/>
                </a:solidFill>
                <a:latin typeface="+mn-lt"/>
                <a:ea typeface="+mn-ea"/>
              </a:rPr>
              <a:t>Salient features:</a:t>
            </a:r>
          </a:p>
          <a:p>
            <a:pPr marL="324450" indent="-28575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02060"/>
                </a:solidFill>
              </a:rPr>
              <a:t>45% Female</a:t>
            </a:r>
          </a:p>
          <a:p>
            <a:pPr marL="324450" indent="-28575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b="1" i="0" kern="1200" dirty="0">
                <a:solidFill>
                  <a:srgbClr val="002060"/>
                </a:solidFill>
                <a:latin typeface="+mn-lt"/>
                <a:ea typeface="+mn-ea"/>
              </a:rPr>
              <a:t>72% ≥80 years</a:t>
            </a:r>
          </a:p>
          <a:p>
            <a:pPr marL="324450" indent="-28575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02060"/>
                </a:solidFill>
              </a:rPr>
              <a:t>Oldest 103 years </a:t>
            </a:r>
            <a:endParaRPr lang="en-GB" b="1" i="0" kern="1200" dirty="0">
              <a:solidFill>
                <a:srgbClr val="002060"/>
              </a:solidFill>
              <a:latin typeface="+mn-lt"/>
              <a:ea typeface="+mn-ea"/>
            </a:endParaRPr>
          </a:p>
          <a:p>
            <a:pPr marL="324450" indent="-28575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02060"/>
                </a:solidFill>
              </a:rPr>
              <a:t>80% Prefrail/Frail</a:t>
            </a:r>
          </a:p>
          <a:p>
            <a:pPr marL="324450" indent="-28575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b="1" i="0" kern="1200" dirty="0">
                <a:solidFill>
                  <a:srgbClr val="002060"/>
                </a:solidFill>
                <a:latin typeface="+mn-lt"/>
                <a:ea typeface="+mn-ea"/>
              </a:rPr>
              <a:t>60% MoCA &lt;26</a:t>
            </a:r>
          </a:p>
          <a:p>
            <a:pPr marL="324450" indent="-28575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b="1" i="0" kern="1200" dirty="0">
                <a:solidFill>
                  <a:srgbClr val="002060"/>
                </a:solidFill>
                <a:latin typeface="+mn-lt"/>
                <a:ea typeface="+mn-ea"/>
              </a:rPr>
              <a:t>Median CCI =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F0C99-2D0C-6D0D-0497-11360D95E7B0}"/>
              </a:ext>
            </a:extLst>
          </p:cNvPr>
          <p:cNvSpPr txBox="1"/>
          <p:nvPr/>
        </p:nvSpPr>
        <p:spPr>
          <a:xfrm>
            <a:off x="1835696" y="4876006"/>
            <a:ext cx="6048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GB" sz="1000" b="1" i="1" kern="1200" dirty="0">
                <a:solidFill>
                  <a:srgbClr val="002060"/>
                </a:solidFill>
                <a:latin typeface="+mn-lt"/>
                <a:ea typeface="+mn-ea"/>
              </a:rPr>
              <a:t>IQR-Inter quartile range; MoCA-Montreal cognitive assessment; CCI-</a:t>
            </a:r>
            <a:r>
              <a:rPr lang="en-GB" sz="1000" b="1" i="1" kern="1200" dirty="0" err="1">
                <a:solidFill>
                  <a:srgbClr val="002060"/>
                </a:solidFill>
                <a:latin typeface="+mn-lt"/>
                <a:ea typeface="+mn-ea"/>
              </a:rPr>
              <a:t>Charlson</a:t>
            </a:r>
            <a:r>
              <a:rPr lang="en-GB" sz="1000" b="1" i="1" kern="1200" dirty="0">
                <a:solidFill>
                  <a:srgbClr val="002060"/>
                </a:solidFill>
                <a:latin typeface="+mn-lt"/>
                <a:ea typeface="+mn-ea"/>
              </a:rPr>
              <a:t> co-morbidity index</a:t>
            </a:r>
          </a:p>
        </p:txBody>
      </p:sp>
    </p:spTree>
    <p:extLst>
      <p:ext uri="{BB962C8B-B14F-4D97-AF65-F5344CB8AC3E}">
        <p14:creationId xmlns:p14="http://schemas.microsoft.com/office/powerpoint/2010/main" val="322788095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598914"/>
              </p:ext>
            </p:extLst>
          </p:nvPr>
        </p:nvGraphicFramePr>
        <p:xfrm>
          <a:off x="1547664" y="512889"/>
          <a:ext cx="5904110" cy="411765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6611"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Characteristics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Invasive strategy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N = 753 (%)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Conservative strategy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N = 765 (%)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Hypertension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490 (65.1%)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500 (65.4%)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Diabetes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232 (30.8%)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234 (30.6%)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Smoking status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0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      Current smoker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35 (4.7%)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45 (6.0%)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0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      Ex-smoker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358 (47.9%)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336 (44.4%)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0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      Never smoked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355 (47.5%)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375 (49.6%)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Hypercholesterolemia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242 (32.2%)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231 (30.3%)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History of renal disease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156 (20.7%)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158 (20.7%)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Previous myocardial infarction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247 (32.8%)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227 (29.7%)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Previous PCI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163 (21.7%)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139 (18.2%)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6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Previous CABG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101 (13.4%)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80 (10.5%)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6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History of peripheral vascular disease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57 (7.6%)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61 (8.0%)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6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History of TIA/Stroke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128 (17.0%)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101 (13.2%)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6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History of COPD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115 (15.3%)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118 (15.4%)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6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History of malignancy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138 (18.3%)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129 (16.9%)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3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History of congestive heart failure</a:t>
                      </a:r>
                    </a:p>
                  </a:txBody>
                  <a:tcPr marL="18880" marR="18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73 (9.7%)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70 (9.2%)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6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History of liver disease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8 (1.1%)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9 (1.2%)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56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History of peptic ulcer disease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27 (3.6%)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31 (4.1%)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56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History of bleeding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25 (3.3%)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25 (3.3%)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56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History of anemia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58 (7.7%)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53 (6.9%)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80" marR="188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0057" y="51470"/>
            <a:ext cx="7631757" cy="432048"/>
          </a:xfrm>
        </p:spPr>
        <p:txBody>
          <a:bodyPr/>
          <a:lstStyle/>
          <a:p>
            <a:r>
              <a:rPr lang="en-GB" dirty="0"/>
              <a:t>BASELINE CHARACTERISTICS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B21162-9624-A5E8-871A-CA9CEE6CCD00}"/>
              </a:ext>
            </a:extLst>
          </p:cNvPr>
          <p:cNvSpPr txBox="1"/>
          <p:nvPr/>
        </p:nvSpPr>
        <p:spPr>
          <a:xfrm>
            <a:off x="1835696" y="4743390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GB" sz="1000" b="1" i="1" kern="1200" dirty="0">
                <a:solidFill>
                  <a:srgbClr val="002060"/>
                </a:solidFill>
                <a:latin typeface="+mn-lt"/>
                <a:ea typeface="+mn-ea"/>
              </a:rPr>
              <a:t>PCI-percutaneous coronary intervention; CABG-coronary artery </a:t>
            </a:r>
            <a:r>
              <a:rPr lang="en-GB" sz="1000" b="1" i="1" kern="1200" dirty="0" err="1">
                <a:solidFill>
                  <a:srgbClr val="002060"/>
                </a:solidFill>
                <a:latin typeface="+mn-lt"/>
                <a:ea typeface="+mn-ea"/>
              </a:rPr>
              <a:t>byspass</a:t>
            </a:r>
            <a:r>
              <a:rPr lang="en-GB" sz="1000" b="1" i="1" kern="1200" dirty="0">
                <a:solidFill>
                  <a:srgbClr val="002060"/>
                </a:solidFill>
                <a:latin typeface="+mn-lt"/>
                <a:ea typeface="+mn-ea"/>
              </a:rPr>
              <a:t> surgery; TIA-transient ischaemic attack; COPD-chronic obstructive pulmonary disease</a:t>
            </a:r>
          </a:p>
        </p:txBody>
      </p:sp>
    </p:spTree>
    <p:extLst>
      <p:ext uri="{BB962C8B-B14F-4D97-AF65-F5344CB8AC3E}">
        <p14:creationId xmlns:p14="http://schemas.microsoft.com/office/powerpoint/2010/main" val="238879074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4073" y="123478"/>
            <a:ext cx="7631757" cy="432048"/>
          </a:xfrm>
        </p:spPr>
        <p:txBody>
          <a:bodyPr/>
          <a:lstStyle/>
          <a:p>
            <a:r>
              <a:rPr lang="en-GB" dirty="0"/>
              <a:t>MEDICAL THERAPY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993134"/>
              </p:ext>
            </p:extLst>
          </p:nvPr>
        </p:nvGraphicFramePr>
        <p:xfrm>
          <a:off x="1331640" y="1059582"/>
          <a:ext cx="5904656" cy="28033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59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2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226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DISCHARGE MEDICAL THERAPY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Invasive Strategy N=752 (%)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Conservative Strategy N=762 (%)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5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Aspirin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682 (90.7%)</a:t>
                      </a:r>
                      <a:endParaRPr lang="en-GB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663 (87.0%)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75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P2Y</a:t>
                      </a:r>
                      <a:r>
                        <a:rPr lang="en-US" sz="1400" b="1" baseline="-25000" dirty="0">
                          <a:effectLst/>
                        </a:rPr>
                        <a:t>12</a:t>
                      </a:r>
                      <a:r>
                        <a:rPr lang="en-US" sz="1400" b="1" dirty="0">
                          <a:effectLst/>
                        </a:rPr>
                        <a:t> Receptor Antagonist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674 (89.6%)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719 (94.4%)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754"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Clopidogrel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348 (46.3%)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405 (53.1%)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754"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Ticagrelor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322 (42.8%)</a:t>
                      </a:r>
                      <a:endParaRPr lang="en-GB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313 (41.1%)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754"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Prasugrel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4 (0.5%)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1 (0.1%)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754"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None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20 (2.7%)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8 (1.0%)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075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Anticoagulant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170 (22.6%)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183 (24.0%)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075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Triple therapy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100 (13.3%) 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91 (11.9%)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075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ACE inhibitor or ARB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536 (71.3%)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513 (67.3%)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075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Beta-blocker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596 (79.3%)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601 (78.9%)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7075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Lipid lowering therapy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682 (90.7%)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688 (90.3%)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C705C04-C70A-619B-ABFD-96C24385FACD}"/>
              </a:ext>
            </a:extLst>
          </p:cNvPr>
          <p:cNvSpPr txBox="1"/>
          <p:nvPr/>
        </p:nvSpPr>
        <p:spPr>
          <a:xfrm>
            <a:off x="2339752" y="4876006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GB" sz="1000" b="1" i="1" dirty="0">
                <a:solidFill>
                  <a:srgbClr val="002060"/>
                </a:solidFill>
              </a:rPr>
              <a:t>ACE-angiotensin converting enzyme; ARB-aldosterone receptor blocker</a:t>
            </a:r>
            <a:endParaRPr lang="en-GB" sz="1000" b="1" i="1" kern="1200" dirty="0">
              <a:solidFill>
                <a:srgbClr val="00206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97159719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9512" y="123478"/>
            <a:ext cx="7631757" cy="432048"/>
          </a:xfrm>
        </p:spPr>
        <p:txBody>
          <a:bodyPr/>
          <a:lstStyle/>
          <a:p>
            <a:r>
              <a:rPr lang="en-GB" dirty="0"/>
              <a:t>PROCEDURAL CHARACTERISTICS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07327"/>
              </p:ext>
            </p:extLst>
          </p:nvPr>
        </p:nvGraphicFramePr>
        <p:xfrm>
          <a:off x="151237" y="826262"/>
          <a:ext cx="5184576" cy="37090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Angiography performed – no. (%)</a:t>
                      </a:r>
                      <a:r>
                        <a:rPr lang="en-US" sz="1400" baseline="30000" dirty="0">
                          <a:effectLst/>
                        </a:rPr>
                        <a:t>#</a:t>
                      </a:r>
                      <a:endParaRPr lang="en-GB" sz="14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680 (90.3%)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Radial access – no. (%)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607 (89.3%)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Multivessel disease </a:t>
                      </a:r>
                      <a:r>
                        <a:rPr lang="en-US" sz="1400" dirty="0">
                          <a:effectLst/>
                        </a:rPr>
                        <a:t>– no. (%)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380 (55.9)</a:t>
                      </a:r>
                    </a:p>
                  </a:txBody>
                  <a:tcPr marL="25269" marR="25269" marT="0" marB="0"/>
                </a:tc>
                <a:extLst>
                  <a:ext uri="{0D108BD9-81ED-4DB2-BD59-A6C34878D82A}">
                    <a16:rowId xmlns:a16="http://schemas.microsoft.com/office/drawing/2014/main" val="1733356996"/>
                  </a:ext>
                </a:extLst>
              </a:tr>
              <a:tr h="72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Median days from admission to angiography (IQR)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5 (3, 7)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Median days from randomization to angiography (IQR)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 (1, 5)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Reason not performed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11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Clinical decision – no. (%)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35 (4.6%)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11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Participant decision – no. (%)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21 (2.8%)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11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Participant too unwell – no. (%)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 (1.7%)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11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Participant died – no. (%)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 (0.4%)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211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Not known – no. (%)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(0.1%)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2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Revascularization performed – no. (%)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376 (49.9%)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211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PCI – no. (%)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351 (46.6%)*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211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CABG – no. (%)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 (3.3%)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2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Median days from admission to PCI (IQR)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 (3, 7)**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2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Median days from randomization to PCI (IQR)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 (1, 4)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72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Median days from admission to CABG (IQR)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 (13, 27)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69" marR="25269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09BC47A-34A6-7DD9-ECB9-79A4DEC1E0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193067"/>
              </p:ext>
            </p:extLst>
          </p:nvPr>
        </p:nvGraphicFramePr>
        <p:xfrm>
          <a:off x="5364088" y="826262"/>
          <a:ext cx="3168352" cy="36608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7672">
                  <a:extLst>
                    <a:ext uri="{9D8B030D-6E8A-4147-A177-3AD203B41FA5}">
                      <a16:colId xmlns:a16="http://schemas.microsoft.com/office/drawing/2014/main" val="4170363936"/>
                    </a:ext>
                  </a:extLst>
                </a:gridCol>
                <a:gridCol w="980680">
                  <a:extLst>
                    <a:ext uri="{9D8B030D-6E8A-4147-A177-3AD203B41FA5}">
                      <a16:colId xmlns:a16="http://schemas.microsoft.com/office/drawing/2014/main" val="3198876084"/>
                    </a:ext>
                  </a:extLst>
                </a:gridCol>
              </a:tblGrid>
              <a:tr h="1912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Procedural complications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5" marR="53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No. (%)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5" marR="53085" marT="0" marB="0"/>
                </a:tc>
                <a:extLst>
                  <a:ext uri="{0D108BD9-81ED-4DB2-BD59-A6C34878D82A}">
                    <a16:rowId xmlns:a16="http://schemas.microsoft.com/office/drawing/2014/main" val="1934486274"/>
                  </a:ext>
                </a:extLst>
              </a:tr>
              <a:tr h="150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Bleeding (BARC criteria)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5" marR="53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13 (1.9)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5" marR="53085" marT="0" marB="0"/>
                </a:tc>
                <a:extLst>
                  <a:ext uri="{0D108BD9-81ED-4DB2-BD59-A6C34878D82A}">
                    <a16:rowId xmlns:a16="http://schemas.microsoft.com/office/drawing/2014/main" val="3311108495"/>
                  </a:ext>
                </a:extLst>
              </a:tr>
              <a:tr h="15072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Type 1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5" marR="5308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3 (0.4)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5" marR="53085" marT="0" marB="0"/>
                </a:tc>
                <a:extLst>
                  <a:ext uri="{0D108BD9-81ED-4DB2-BD59-A6C34878D82A}">
                    <a16:rowId xmlns:a16="http://schemas.microsoft.com/office/drawing/2014/main" val="2114167089"/>
                  </a:ext>
                </a:extLst>
              </a:tr>
              <a:tr h="15072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Type 2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5" marR="5308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8 (1.2)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5" marR="53085" marT="0" marB="0"/>
                </a:tc>
                <a:extLst>
                  <a:ext uri="{0D108BD9-81ED-4DB2-BD59-A6C34878D82A}">
                    <a16:rowId xmlns:a16="http://schemas.microsoft.com/office/drawing/2014/main" val="4121634482"/>
                  </a:ext>
                </a:extLst>
              </a:tr>
              <a:tr h="15072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Type 3a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5" marR="5308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 (0.1)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5" marR="53085" marT="0" marB="0"/>
                </a:tc>
                <a:extLst>
                  <a:ext uri="{0D108BD9-81ED-4DB2-BD59-A6C34878D82A}">
                    <a16:rowId xmlns:a16="http://schemas.microsoft.com/office/drawing/2014/main" val="762741901"/>
                  </a:ext>
                </a:extLst>
              </a:tr>
              <a:tr h="15072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Type 5b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5" marR="5308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1 (0.1)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5" marR="53085" marT="0" marB="0"/>
                </a:tc>
                <a:extLst>
                  <a:ext uri="{0D108BD9-81ED-4DB2-BD59-A6C34878D82A}">
                    <a16:rowId xmlns:a16="http://schemas.microsoft.com/office/drawing/2014/main" val="3954835030"/>
                  </a:ext>
                </a:extLst>
              </a:tr>
              <a:tr h="150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Coronary dissection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5" marR="53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5 (0.7)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5" marR="53085" marT="0" marB="0"/>
                </a:tc>
                <a:extLst>
                  <a:ext uri="{0D108BD9-81ED-4DB2-BD59-A6C34878D82A}">
                    <a16:rowId xmlns:a16="http://schemas.microsoft.com/office/drawing/2014/main" val="1623235632"/>
                  </a:ext>
                </a:extLst>
              </a:tr>
              <a:tr h="150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Myocardial infarction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5" marR="53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4 (0.6)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5" marR="53085" marT="0" marB="0"/>
                </a:tc>
                <a:extLst>
                  <a:ext uri="{0D108BD9-81ED-4DB2-BD59-A6C34878D82A}">
                    <a16:rowId xmlns:a16="http://schemas.microsoft.com/office/drawing/2014/main" val="814777079"/>
                  </a:ext>
                </a:extLst>
              </a:tr>
              <a:tr h="293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&gt;25% increase in serum creatinine concentration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5" marR="53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3 (0.4)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5" marR="53085" marT="0" marB="0"/>
                </a:tc>
                <a:extLst>
                  <a:ext uri="{0D108BD9-81ED-4DB2-BD59-A6C34878D82A}">
                    <a16:rowId xmlns:a16="http://schemas.microsoft.com/office/drawing/2014/main" val="662761076"/>
                  </a:ext>
                </a:extLst>
              </a:tr>
              <a:tr h="293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Vascular complications needing intervention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5" marR="53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3 (0.4)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5" marR="53085" marT="0" marB="0"/>
                </a:tc>
                <a:extLst>
                  <a:ext uri="{0D108BD9-81ED-4DB2-BD59-A6C34878D82A}">
                    <a16:rowId xmlns:a16="http://schemas.microsoft.com/office/drawing/2014/main" val="2817292143"/>
                  </a:ext>
                </a:extLst>
              </a:tr>
              <a:tr h="150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Other – Cardiac arrest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5" marR="53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3 (0.4)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5" marR="53085" marT="0" marB="0"/>
                </a:tc>
                <a:extLst>
                  <a:ext uri="{0D108BD9-81ED-4DB2-BD59-A6C34878D82A}">
                    <a16:rowId xmlns:a16="http://schemas.microsoft.com/office/drawing/2014/main" val="1014658149"/>
                  </a:ext>
                </a:extLst>
              </a:tr>
              <a:tr h="150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Emergency repeat angiography or PCI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5" marR="53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2 (0.3)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5" marR="53085" marT="0" marB="0"/>
                </a:tc>
                <a:extLst>
                  <a:ext uri="{0D108BD9-81ED-4DB2-BD59-A6C34878D82A}">
                    <a16:rowId xmlns:a16="http://schemas.microsoft.com/office/drawing/2014/main" val="2234920079"/>
                  </a:ext>
                </a:extLst>
              </a:tr>
              <a:tr h="150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Other – Cardiogenic shock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5" marR="53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2 (0.3)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5" marR="53085" marT="0" marB="0"/>
                </a:tc>
                <a:extLst>
                  <a:ext uri="{0D108BD9-81ED-4DB2-BD59-A6C34878D82A}">
                    <a16:rowId xmlns:a16="http://schemas.microsoft.com/office/drawing/2014/main" val="914989892"/>
                  </a:ext>
                </a:extLst>
              </a:tr>
              <a:tr h="150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Other – Vasovagal event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5" marR="53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2 (0.3)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5" marR="53085" marT="0" marB="0"/>
                </a:tc>
                <a:extLst>
                  <a:ext uri="{0D108BD9-81ED-4DB2-BD59-A6C34878D82A}">
                    <a16:rowId xmlns:a16="http://schemas.microsoft.com/office/drawing/2014/main" val="1769588960"/>
                  </a:ext>
                </a:extLst>
              </a:tr>
              <a:tr h="150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Other – Stable chest pain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5" marR="53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2 (0.3)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5" marR="53085" marT="0" marB="0"/>
                </a:tc>
                <a:extLst>
                  <a:ext uri="{0D108BD9-81ED-4DB2-BD59-A6C34878D82A}">
                    <a16:rowId xmlns:a16="http://schemas.microsoft.com/office/drawing/2014/main" val="2151447238"/>
                  </a:ext>
                </a:extLst>
              </a:tr>
              <a:tr h="150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TIA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5" marR="53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1 (0.1)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5" marR="53085" marT="0" marB="0"/>
                </a:tc>
                <a:extLst>
                  <a:ext uri="{0D108BD9-81ED-4DB2-BD59-A6C34878D82A}">
                    <a16:rowId xmlns:a16="http://schemas.microsoft.com/office/drawing/2014/main" val="2981803733"/>
                  </a:ext>
                </a:extLst>
              </a:tr>
              <a:tr h="150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Stroke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5" marR="53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1 (0.1)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5" marR="53085" marT="0" marB="0"/>
                </a:tc>
                <a:extLst>
                  <a:ext uri="{0D108BD9-81ED-4DB2-BD59-A6C34878D82A}">
                    <a16:rowId xmlns:a16="http://schemas.microsoft.com/office/drawing/2014/main" val="159099853"/>
                  </a:ext>
                </a:extLst>
              </a:tr>
              <a:tr h="150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Death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5" marR="53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1 (0.1)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5" marR="53085" marT="0" marB="0"/>
                </a:tc>
                <a:extLst>
                  <a:ext uri="{0D108BD9-81ED-4DB2-BD59-A6C34878D82A}">
                    <a16:rowId xmlns:a16="http://schemas.microsoft.com/office/drawing/2014/main" val="3103892300"/>
                  </a:ext>
                </a:extLst>
              </a:tr>
              <a:tr h="150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Other – Contrast reaction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5" marR="53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1 (0.1)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5" marR="53085" marT="0" marB="0"/>
                </a:tc>
                <a:extLst>
                  <a:ext uri="{0D108BD9-81ED-4DB2-BD59-A6C34878D82A}">
                    <a16:rowId xmlns:a16="http://schemas.microsoft.com/office/drawing/2014/main" val="2309908504"/>
                  </a:ext>
                </a:extLst>
              </a:tr>
              <a:tr h="150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Other – Stent dislodgement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5" marR="53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1 (0.1)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5" marR="53085" marT="0" marB="0"/>
                </a:tc>
                <a:extLst>
                  <a:ext uri="{0D108BD9-81ED-4DB2-BD59-A6C34878D82A}">
                    <a16:rowId xmlns:a16="http://schemas.microsoft.com/office/drawing/2014/main" val="338320264"/>
                  </a:ext>
                </a:extLst>
              </a:tr>
              <a:tr h="150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Other – Confusion and agitation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5" marR="53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1 (0.1)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5" marR="53085" marT="0" marB="0"/>
                </a:tc>
                <a:extLst>
                  <a:ext uri="{0D108BD9-81ED-4DB2-BD59-A6C34878D82A}">
                    <a16:rowId xmlns:a16="http://schemas.microsoft.com/office/drawing/2014/main" val="262545365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5392B2A-D899-5FC7-2C97-1F20FA745C4B}"/>
              </a:ext>
            </a:extLst>
          </p:cNvPr>
          <p:cNvSpPr txBox="1"/>
          <p:nvPr/>
        </p:nvSpPr>
        <p:spPr>
          <a:xfrm>
            <a:off x="93695" y="4513862"/>
            <a:ext cx="8899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400" b="1" baseline="30000" dirty="0">
                <a:solidFill>
                  <a:srgbClr val="002060"/>
                </a:solidFill>
                <a:effectLst/>
              </a:rPr>
              <a:t>#</a:t>
            </a:r>
            <a:r>
              <a:rPr lang="en-US" sz="1400" b="1" dirty="0">
                <a:solidFill>
                  <a:srgbClr val="002060"/>
                </a:solidFill>
                <a:effectLst/>
              </a:rPr>
              <a:t>Detailed core lab angiographic analysis ongoing; </a:t>
            </a:r>
            <a:r>
              <a:rPr lang="en-GB" sz="1400" b="1" i="0" kern="1200" dirty="0">
                <a:solidFill>
                  <a:srgbClr val="002060"/>
                </a:solidFill>
                <a:latin typeface="+mn-lt"/>
                <a:ea typeface="+mn-ea"/>
              </a:rPr>
              <a:t>*30% had multivessel PCI; **Consistent with current UK practice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1549AF-78CE-22B5-EBD0-16208AA25823}"/>
              </a:ext>
            </a:extLst>
          </p:cNvPr>
          <p:cNvSpPr txBox="1"/>
          <p:nvPr/>
        </p:nvSpPr>
        <p:spPr>
          <a:xfrm>
            <a:off x="2145924" y="4773379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GB" sz="1000" b="1" i="1" kern="1200" dirty="0">
                <a:solidFill>
                  <a:srgbClr val="002060"/>
                </a:solidFill>
                <a:latin typeface="+mn-lt"/>
                <a:ea typeface="+mn-ea"/>
              </a:rPr>
              <a:t>IQR-inter quartile range; PCI-percutaneous coronary intervention; CABG-coronary artery bypass surgery; TIA- transient ischaemic attack; BARC-bleeding academic research consortium</a:t>
            </a:r>
          </a:p>
        </p:txBody>
      </p:sp>
    </p:spTree>
    <p:extLst>
      <p:ext uri="{BB962C8B-B14F-4D97-AF65-F5344CB8AC3E}">
        <p14:creationId xmlns:p14="http://schemas.microsoft.com/office/powerpoint/2010/main" val="128929134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1520" y="122734"/>
            <a:ext cx="7631757" cy="720823"/>
          </a:xfrm>
        </p:spPr>
        <p:txBody>
          <a:bodyPr/>
          <a:lstStyle/>
          <a:p>
            <a:r>
              <a:rPr lang="en-GB" dirty="0"/>
              <a:t>PRIMARY OUTCOME: </a:t>
            </a:r>
          </a:p>
          <a:p>
            <a:r>
              <a:rPr lang="en-GB" dirty="0"/>
              <a:t>COMPOSITE OF CV DEATH OR NON-FATAL MI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C624D93-2175-B9A9-23DF-ACEBB83F2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2000" y="987574"/>
            <a:ext cx="6000000" cy="3600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7965400-F7AE-385E-A191-564093D896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02000" y="987574"/>
            <a:ext cx="6000000" cy="36011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EEFCF5-D37A-C88C-5C99-69E37A27A294}"/>
              </a:ext>
            </a:extLst>
          </p:cNvPr>
          <p:cNvSpPr txBox="1"/>
          <p:nvPr/>
        </p:nvSpPr>
        <p:spPr>
          <a:xfrm>
            <a:off x="3862616" y="2788912"/>
            <a:ext cx="366055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2060"/>
                </a:solidFill>
                <a:ea typeface="Calibri" panose="020F0502020204030204" pitchFamily="34" charset="0"/>
              </a:rPr>
              <a:t>H</a:t>
            </a:r>
            <a:r>
              <a:rPr lang="en-US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azard ratio 0.94; 95% CI 0.77 - 1.14 P=0.53</a:t>
            </a:r>
            <a:endParaRPr lang="en-GB" b="1" i="0" kern="12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37FC1C-4CAD-95E3-08A9-F9DA463F7B72}"/>
              </a:ext>
            </a:extLst>
          </p:cNvPr>
          <p:cNvSpPr txBox="1"/>
          <p:nvPr/>
        </p:nvSpPr>
        <p:spPr>
          <a:xfrm>
            <a:off x="2627784" y="4804152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GB" sz="1400" b="1" i="1" kern="1200" dirty="0">
                <a:solidFill>
                  <a:srgbClr val="002060"/>
                </a:solidFill>
                <a:latin typeface="+mn-lt"/>
                <a:ea typeface="+mn-ea"/>
              </a:rPr>
              <a:t>CV-Cardiovascular; MI Myocardial infarction; CI-Confidence interval</a:t>
            </a:r>
          </a:p>
        </p:txBody>
      </p:sp>
    </p:spTree>
    <p:extLst>
      <p:ext uri="{BB962C8B-B14F-4D97-AF65-F5344CB8AC3E}">
        <p14:creationId xmlns:p14="http://schemas.microsoft.com/office/powerpoint/2010/main" val="10464106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42B962B-7235-2A5B-E448-A5D96E97A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3648" y="915566"/>
            <a:ext cx="5935684" cy="3499589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CD0A7D5-5B89-7D42-9013-77DE51FA99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618" y="339502"/>
            <a:ext cx="7631757" cy="432048"/>
          </a:xfrm>
        </p:spPr>
        <p:txBody>
          <a:bodyPr/>
          <a:lstStyle/>
          <a:p>
            <a:r>
              <a:rPr lang="en-GB" dirty="0"/>
              <a:t>CARDIOVASCULAR MORTALITY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B732878-61F5-A5B8-7913-DC81C74B69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3648" y="919396"/>
            <a:ext cx="5940000" cy="34995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54D907-2839-B5DC-DFE4-ADE978E73421}"/>
              </a:ext>
            </a:extLst>
          </p:cNvPr>
          <p:cNvSpPr txBox="1"/>
          <p:nvPr/>
        </p:nvSpPr>
        <p:spPr>
          <a:xfrm>
            <a:off x="3707904" y="3075806"/>
            <a:ext cx="352839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GB" b="1" i="0" kern="1200" dirty="0">
                <a:solidFill>
                  <a:srgbClr val="002060"/>
                </a:solidFill>
                <a:latin typeface="+mn-lt"/>
                <a:ea typeface="+mn-ea"/>
              </a:rPr>
              <a:t>Hazard ratio 1.11; 95% CI 0.86-1.44</a:t>
            </a:r>
          </a:p>
        </p:txBody>
      </p:sp>
    </p:spTree>
    <p:extLst>
      <p:ext uri="{BB962C8B-B14F-4D97-AF65-F5344CB8AC3E}">
        <p14:creationId xmlns:p14="http://schemas.microsoft.com/office/powerpoint/2010/main" val="129013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1B01E0B0-FEDF-E18E-EB4A-8684134647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618" y="339502"/>
            <a:ext cx="7631757" cy="432048"/>
          </a:xfrm>
        </p:spPr>
        <p:txBody>
          <a:bodyPr/>
          <a:lstStyle/>
          <a:p>
            <a:r>
              <a:rPr lang="en-GB" dirty="0"/>
              <a:t>NON-FATAL MYOCARDIAL INFARCTION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FBCD31D-CA16-6878-79AA-9C2BA8DAB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1340" y="959299"/>
            <a:ext cx="6047792" cy="362867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245FE96-0567-81D9-C93C-DB1C1A77899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1340" y="959298"/>
            <a:ext cx="6043476" cy="36286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3C1BB5-CCDF-65C0-1C5C-F3ED24514A8C}"/>
              </a:ext>
            </a:extLst>
          </p:cNvPr>
          <p:cNvSpPr txBox="1"/>
          <p:nvPr/>
        </p:nvSpPr>
        <p:spPr>
          <a:xfrm>
            <a:off x="4067944" y="3075806"/>
            <a:ext cx="3384376" cy="3539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GB" sz="1700" b="1" i="0" kern="1200" dirty="0">
                <a:solidFill>
                  <a:srgbClr val="002060"/>
                </a:solidFill>
                <a:latin typeface="+mn-lt"/>
                <a:ea typeface="+mn-ea"/>
              </a:rPr>
              <a:t>Hazard ratio 0.75; 95% CI 0.57-0.99</a:t>
            </a:r>
          </a:p>
        </p:txBody>
      </p:sp>
    </p:spTree>
    <p:extLst>
      <p:ext uri="{BB962C8B-B14F-4D97-AF65-F5344CB8AC3E}">
        <p14:creationId xmlns:p14="http://schemas.microsoft.com/office/powerpoint/2010/main" val="243335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9EAD48C0-6616-0901-5464-F68DEEA7E4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618" y="339502"/>
            <a:ext cx="7631757" cy="432048"/>
          </a:xfrm>
        </p:spPr>
        <p:txBody>
          <a:bodyPr/>
          <a:lstStyle/>
          <a:p>
            <a:r>
              <a:rPr lang="en-GB" dirty="0"/>
              <a:t>SUBSEQUENT REVASCULARISATION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2DAE8E8-4570-96C9-CE26-B582F935B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3648" y="843558"/>
            <a:ext cx="5832208" cy="34993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E168389-B76D-56AD-6BAE-60521C9387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95244" y="843558"/>
            <a:ext cx="5832208" cy="34993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5DABA1-A14C-A19B-925E-D01E90E7CDBC}"/>
              </a:ext>
            </a:extLst>
          </p:cNvPr>
          <p:cNvSpPr txBox="1"/>
          <p:nvPr/>
        </p:nvSpPr>
        <p:spPr>
          <a:xfrm>
            <a:off x="2421928" y="1464896"/>
            <a:ext cx="35350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GB" b="1" i="0" kern="1200" dirty="0">
                <a:solidFill>
                  <a:srgbClr val="002060"/>
                </a:solidFill>
                <a:latin typeface="+mn-lt"/>
                <a:ea typeface="+mn-ea"/>
              </a:rPr>
              <a:t>Hazard ratio 0.26; 95% CI 0.17-0.39</a:t>
            </a:r>
          </a:p>
        </p:txBody>
      </p:sp>
    </p:spTree>
    <p:extLst>
      <p:ext uri="{BB962C8B-B14F-4D97-AF65-F5344CB8AC3E}">
        <p14:creationId xmlns:p14="http://schemas.microsoft.com/office/powerpoint/2010/main" val="202976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44450"/>
            <a:ext cx="8594725" cy="714375"/>
          </a:xfrm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itchFamily="34" charset="-128"/>
              </a:rPr>
              <a:t>Background: Our population is rapidly ageing.....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00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00D7415-DAA3-438D-A91F-241802E6E68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C08A070-C13C-6EB3-771B-2E713B42D2D1}"/>
              </a:ext>
            </a:extLst>
          </p:cNvPr>
          <p:cNvSpPr txBox="1">
            <a:spLocks/>
          </p:cNvSpPr>
          <p:nvPr/>
        </p:nvSpPr>
        <p:spPr>
          <a:xfrm>
            <a:off x="5400316" y="853300"/>
            <a:ext cx="3861656" cy="4896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1" i="0" kern="1200" smtClean="0">
                <a:solidFill>
                  <a:schemeClr val="accent1"/>
                </a:solidFill>
                <a:latin typeface="+mj-lt"/>
                <a:ea typeface="+mn-ea"/>
                <a:cs typeface="Verdana"/>
              </a:defRPr>
            </a:lvl1pPr>
          </a:lstStyle>
          <a:p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</a:rPr>
              <a:t>Older adults are heterogeneous!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44FBA37-25AF-E8BA-E89D-F9C9FC90EA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3754859"/>
              </p:ext>
            </p:extLst>
          </p:nvPr>
        </p:nvGraphicFramePr>
        <p:xfrm>
          <a:off x="4536608" y="1181703"/>
          <a:ext cx="5417327" cy="3701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>
            <a:extLst>
              <a:ext uri="{FF2B5EF4-FFF2-40B4-BE49-F238E27FC236}">
                <a16:creationId xmlns:a16="http://schemas.microsoft.com/office/drawing/2014/main" id="{1D3F9034-CF7C-3132-C138-0B3C82B1B5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98728" y="771467"/>
            <a:ext cx="1581300" cy="1503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F2AA9726-C7B0-99D3-2954-0A4A8E851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0498" y="795875"/>
            <a:ext cx="1665198" cy="14787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AF012A4B-0595-A36C-A8A5-E9EEB7BFC1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3061" y="771246"/>
            <a:ext cx="1765938" cy="1503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1535DF1-8DFB-D3AB-D7CA-95CE204F0E38}"/>
              </a:ext>
            </a:extLst>
          </p:cNvPr>
          <p:cNvSpPr txBox="1"/>
          <p:nvPr/>
        </p:nvSpPr>
        <p:spPr>
          <a:xfrm>
            <a:off x="74573" y="432692"/>
            <a:ext cx="5001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88-year-old female with NSTEMI, multi-vessel stenting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05E006-CB4C-EDCB-8470-C7E9089A191E}"/>
              </a:ext>
            </a:extLst>
          </p:cNvPr>
          <p:cNvSpPr txBox="1"/>
          <p:nvPr/>
        </p:nvSpPr>
        <p:spPr>
          <a:xfrm>
            <a:off x="74573" y="2324054"/>
            <a:ext cx="5865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Complex, ageing, calcified coronary arteries…</a:t>
            </a:r>
          </a:p>
          <a:p>
            <a:pPr>
              <a:buFont typeface="Arial" pitchFamily="34" charset="0"/>
              <a:buChar char="•"/>
            </a:pPr>
            <a:r>
              <a:rPr lang="en-GB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Recurrent events, repeat hospitalisations, cost to service providers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271DF0-3BE4-3E0D-5840-6C1BA311922D}"/>
              </a:ext>
            </a:extLst>
          </p:cNvPr>
          <p:cNvSpPr txBox="1"/>
          <p:nvPr/>
        </p:nvSpPr>
        <p:spPr>
          <a:xfrm>
            <a:off x="170498" y="3147082"/>
            <a:ext cx="5138501" cy="1224951"/>
          </a:xfrm>
          <a:prstGeom prst="rect">
            <a:avLst/>
          </a:prstGeom>
          <a:noFill/>
          <a:ln w="28575">
            <a:solidFill>
              <a:srgbClr val="AE1022"/>
            </a:solidFill>
          </a:ln>
        </p:spPr>
        <p:txBody>
          <a:bodyPr wrap="square" rtlCol="0">
            <a:spAutoFit/>
          </a:bodyPr>
          <a:lstStyle/>
          <a:p>
            <a:pPr marL="324450" indent="-28575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600" b="1" i="0" kern="1200" dirty="0">
                <a:solidFill>
                  <a:srgbClr val="002060"/>
                </a:solidFill>
                <a:latin typeface="+mn-lt"/>
                <a:ea typeface="+mn-ea"/>
              </a:rPr>
              <a:t>Frailty- high mortality</a:t>
            </a:r>
          </a:p>
          <a:p>
            <a:pPr marL="324450" indent="-28575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600" b="1" dirty="0">
                <a:solidFill>
                  <a:srgbClr val="002060"/>
                </a:solidFill>
              </a:rPr>
              <a:t>Co-morbidity- high mortality</a:t>
            </a:r>
          </a:p>
          <a:p>
            <a:pPr marL="324450" indent="-28575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600" b="1" dirty="0">
                <a:solidFill>
                  <a:srgbClr val="002060"/>
                </a:solidFill>
              </a:rPr>
              <a:t>Cognitive impairment- high mortality</a:t>
            </a:r>
          </a:p>
          <a:p>
            <a:pPr marL="324450" indent="-28575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600" b="1" dirty="0">
                <a:solidFill>
                  <a:srgbClr val="002060"/>
                </a:solidFill>
              </a:rPr>
              <a:t>Frail patients-high risk plaque features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0458E43-17C9-552D-BA89-4D6F0DE864A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6479" t="34892" r="54317" b="52866"/>
          <a:stretch/>
        </p:blipFill>
        <p:spPr>
          <a:xfrm>
            <a:off x="4644009" y="3188985"/>
            <a:ext cx="611559" cy="509035"/>
          </a:xfrm>
          <a:prstGeom prst="rect">
            <a:avLst/>
          </a:prstGeom>
        </p:spPr>
      </p:pic>
      <p:pic>
        <p:nvPicPr>
          <p:cNvPr id="3074" name="Picture 2" descr="International Lewy Body Dementia Conference 2022 | International Lewy ...">
            <a:extLst>
              <a:ext uri="{FF2B5EF4-FFF2-40B4-BE49-F238E27FC236}">
                <a16:creationId xmlns:a16="http://schemas.microsoft.com/office/drawing/2014/main" id="{3939EB66-EE50-6541-3D29-E205E376B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3159915"/>
            <a:ext cx="1944216" cy="32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EF09018-ADEA-2440-F05B-CF4D0F805899}"/>
              </a:ext>
            </a:extLst>
          </p:cNvPr>
          <p:cNvSpPr txBox="1"/>
          <p:nvPr/>
        </p:nvSpPr>
        <p:spPr>
          <a:xfrm>
            <a:off x="1675026" y="4899613"/>
            <a:ext cx="726794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700" algn="l" defTabSz="360000" rtl="0" eaLnBrk="1" latinLnBrk="0" hangingPunct="1">
              <a:spcBef>
                <a:spcPct val="20000"/>
              </a:spcBef>
              <a:buClr>
                <a:srgbClr val="C00000"/>
              </a:buClr>
            </a:pPr>
            <a:r>
              <a:rPr lang="en-GB" sz="900" b="1" i="1" dirty="0">
                <a:solidFill>
                  <a:srgbClr val="002060"/>
                </a:solidFill>
                <a:effectLst/>
              </a:rPr>
              <a:t>Ratcovich et al. </a:t>
            </a:r>
            <a:r>
              <a:rPr lang="en-GB" sz="900" b="1" i="1" dirty="0" err="1">
                <a:solidFill>
                  <a:srgbClr val="002060"/>
                </a:solidFill>
                <a:effectLst/>
              </a:rPr>
              <a:t>Eur</a:t>
            </a:r>
            <a:r>
              <a:rPr lang="en-GB" sz="900" b="1" i="1" dirty="0">
                <a:solidFill>
                  <a:srgbClr val="002060"/>
                </a:solidFill>
                <a:effectLst/>
              </a:rPr>
              <a:t> Heart J Open. 2022 16;2(3):oeac035; </a:t>
            </a:r>
            <a:r>
              <a:rPr lang="en-GB" sz="900" b="1" i="1" dirty="0" err="1">
                <a:solidFill>
                  <a:srgbClr val="002060"/>
                </a:solidFill>
                <a:effectLst/>
              </a:rPr>
              <a:t>Dirjayanto</a:t>
            </a:r>
            <a:r>
              <a:rPr lang="en-GB" sz="900" b="1" i="1" dirty="0">
                <a:solidFill>
                  <a:srgbClr val="002060"/>
                </a:solidFill>
                <a:effectLst/>
              </a:rPr>
              <a:t> et al. Heart. 2024;110(6):416-424; </a:t>
            </a:r>
            <a:r>
              <a:rPr lang="en-GB" sz="900" b="1" i="1" kern="1200" dirty="0">
                <a:solidFill>
                  <a:srgbClr val="002060"/>
                </a:solidFill>
                <a:ea typeface="+mn-ea"/>
              </a:rPr>
              <a:t>Beska et al</a:t>
            </a:r>
            <a:r>
              <a:rPr lang="en-GB" sz="900" b="1" i="1" dirty="0">
                <a:solidFill>
                  <a:srgbClr val="002060"/>
                </a:solidFill>
              </a:rPr>
              <a:t>. </a:t>
            </a:r>
            <a:r>
              <a:rPr lang="nl-NL" sz="900" b="1" i="1" dirty="0">
                <a:solidFill>
                  <a:srgbClr val="002060"/>
                </a:solidFill>
                <a:effectLst/>
              </a:rPr>
              <a:t>BMJ Open. 2022;12(7):e061830</a:t>
            </a:r>
            <a:endParaRPr lang="en-GB" sz="900" b="1" i="1" kern="1200" dirty="0">
              <a:solidFill>
                <a:srgbClr val="002060"/>
              </a:solidFill>
              <a:ea typeface="+mn-ea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869AEF-F7D8-B0C9-9400-646296A9C707}"/>
              </a:ext>
            </a:extLst>
          </p:cNvPr>
          <p:cNvSpPr txBox="1"/>
          <p:nvPr/>
        </p:nvSpPr>
        <p:spPr>
          <a:xfrm>
            <a:off x="1835696" y="4568497"/>
            <a:ext cx="4536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GB" sz="1000" b="1" i="1" kern="1200" dirty="0">
                <a:solidFill>
                  <a:srgbClr val="002060"/>
                </a:solidFill>
                <a:latin typeface="+mn-lt"/>
                <a:ea typeface="+mn-ea"/>
              </a:rPr>
              <a:t>PAD-peripheral arterial disease, COPD-chronic obstructive pulmonary disease</a:t>
            </a:r>
          </a:p>
        </p:txBody>
      </p:sp>
    </p:spTree>
    <p:extLst>
      <p:ext uri="{BB962C8B-B14F-4D97-AF65-F5344CB8AC3E}">
        <p14:creationId xmlns:p14="http://schemas.microsoft.com/office/powerpoint/2010/main" val="1312164472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SECONDARY OUTCOMES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662091"/>
              </p:ext>
            </p:extLst>
          </p:nvPr>
        </p:nvGraphicFramePr>
        <p:xfrm>
          <a:off x="780522" y="987574"/>
          <a:ext cx="7175854" cy="3074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7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8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5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Outcome variables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Invasive Strategy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(N=753)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Conservative Strategy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(N=765)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Treatment effect</a:t>
                      </a:r>
                      <a:endParaRPr lang="en-GB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Hazard Ratio 95% CI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Secondary outcomes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All cause death and non-fatal MI - no. (%)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319 (42.4%)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321 (42.0%)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0.97 (0.83-1.13)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All cause death - no. (%)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272 (36.1%)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247 (32.3%)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1.13 (0.95-1.34)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Non-cardiovascular death - no. (%)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153 (20.3%)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138 (18.0%)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1.14 (0.90-1.43)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Fatal and non-fatal MI - no. (%)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 (13.3%)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124 (16.2%)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0.79 (0.61-1.02)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Coronary angiography - no. (%)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42 (5.6%)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185 (24.2%)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0.20 (0.14-0.28)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Coronary revascularization - no. (%)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29 (3.9%)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105 (13.7%)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0.26 (0.17-0.39)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Stroke - no. (%)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32 (4.2%)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 (5.2%)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0.81 (0.51-1.28)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Transient ischemic attack - no. (%)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 (2.4%)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 (1.2%)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2.05 (0.92-4.56)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Hospitalisation for heart failure - no. (%)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82 (10.9%)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82 (10.7%)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1.02 (0.75-1.39)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Bleeding (BARC Type 2+) – no. (%)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62 (8.2%)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49 (6.4%)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1.28 (0.88-1.86)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81C0AB5-3112-0AEF-FF7A-5A2EBCDACA63}"/>
              </a:ext>
            </a:extLst>
          </p:cNvPr>
          <p:cNvSpPr txBox="1"/>
          <p:nvPr/>
        </p:nvSpPr>
        <p:spPr>
          <a:xfrm>
            <a:off x="2123728" y="4833205"/>
            <a:ext cx="6048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GB" sz="1000" b="1" i="1" kern="1200" dirty="0">
                <a:solidFill>
                  <a:srgbClr val="002060"/>
                </a:solidFill>
                <a:latin typeface="+mn-lt"/>
                <a:ea typeface="+mn-ea"/>
              </a:rPr>
              <a:t>MI-myocardial infarction; CI-confidence interval; BARC-bleeding academic research consortium</a:t>
            </a:r>
          </a:p>
        </p:txBody>
      </p:sp>
    </p:spTree>
    <p:extLst>
      <p:ext uri="{BB962C8B-B14F-4D97-AF65-F5344CB8AC3E}">
        <p14:creationId xmlns:p14="http://schemas.microsoft.com/office/powerpoint/2010/main" val="344483815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43AA67E-7B17-51BD-8D8E-F85B883A71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6301" y="195486"/>
            <a:ext cx="2754734" cy="504056"/>
          </a:xfrm>
        </p:spPr>
        <p:txBody>
          <a:bodyPr/>
          <a:lstStyle/>
          <a:p>
            <a:r>
              <a:rPr lang="en-GB" sz="2400" dirty="0"/>
              <a:t>SUBGROUPS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9F9FE5-C705-7E90-5150-426881ACA883}"/>
              </a:ext>
            </a:extLst>
          </p:cNvPr>
          <p:cNvSpPr txBox="1"/>
          <p:nvPr/>
        </p:nvSpPr>
        <p:spPr>
          <a:xfrm>
            <a:off x="179512" y="1491630"/>
            <a:ext cx="2808312" cy="132343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The primary outcome findings appeared consistent across all pre-specified sub-groups</a:t>
            </a:r>
            <a:endParaRPr lang="en-GB" sz="2000" b="1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65CC6C-FEC1-2DAB-36B6-7804ADA42D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3" t="3467" r="1976"/>
          <a:stretch/>
        </p:blipFill>
        <p:spPr>
          <a:xfrm>
            <a:off x="3131840" y="447514"/>
            <a:ext cx="5111131" cy="446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15990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2130" y="195486"/>
            <a:ext cx="7631757" cy="432048"/>
          </a:xfrm>
        </p:spPr>
        <p:txBody>
          <a:bodyPr/>
          <a:lstStyle/>
          <a:p>
            <a:r>
              <a:rPr lang="en-GB" dirty="0"/>
              <a:t>STUDY LIMITATIONS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sz="quarter" idx="11"/>
          </p:nvPr>
        </p:nvSpPr>
        <p:spPr bwMode="auto">
          <a:xfrm>
            <a:off x="307210" y="612863"/>
            <a:ext cx="855035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E1022"/>
              </a:buClr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Our final sample size was 1518, as opposed to the planned 1668. Nevertheless,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altLang="en-US" sz="18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study is the largest 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Median follow-up of 4 years 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Addressing this important clinical question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altLang="en-US" sz="18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rovides valuable insights into the optimal care of such patients </a:t>
            </a:r>
            <a:endParaRPr lang="en-US" altLang="en-US" sz="18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Strengthens the evidence base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E1022"/>
              </a:buClr>
            </a:pPr>
            <a:endParaRPr lang="en-US" altLang="en-US" sz="18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E1022"/>
              </a:buClr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1:5 patients screened were recruited into the trial (as anticipated at the outset)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Challenges recruiting these all-comer older adults in research due to conditions that prevent participation. 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altLang="en-US" sz="18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Patients </a:t>
            </a:r>
            <a:r>
              <a:rPr kumimoji="0" lang="en-GB" altLang="en-US" sz="18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who were not randomized had similar demographics (mean age 82 years, 47% female) to those undergoing randomization, with 55% undergoing invasive strategy and 44% conservative strategy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altLang="en-US" sz="18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GB" altLang="en-US" sz="18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trengthening the generalizability of our study findings.</a:t>
            </a:r>
            <a:r>
              <a:rPr kumimoji="0" lang="en-GB" altLang="en-US" sz="18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6016281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E721F2-86F3-F5FC-1EEE-9BBE43672C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512" y="123478"/>
            <a:ext cx="7631757" cy="432048"/>
          </a:xfrm>
        </p:spPr>
        <p:txBody>
          <a:bodyPr/>
          <a:lstStyle/>
          <a:p>
            <a:r>
              <a:rPr lang="en-GB" dirty="0"/>
              <a:t>Individual patient meta-analysis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3FA129-6229-C15F-0174-B099504A5A79}"/>
              </a:ext>
            </a:extLst>
          </p:cNvPr>
          <p:cNvSpPr txBox="1"/>
          <p:nvPr/>
        </p:nvSpPr>
        <p:spPr>
          <a:xfrm>
            <a:off x="4932040" y="4827020"/>
            <a:ext cx="359930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 i="1" dirty="0" err="1">
                <a:solidFill>
                  <a:srgbClr val="002060"/>
                </a:solidFill>
                <a:effectLst/>
              </a:rPr>
              <a:t>Kotanidis</a:t>
            </a:r>
            <a:r>
              <a:rPr lang="en-GB" sz="1000" b="1" i="1" dirty="0">
                <a:solidFill>
                  <a:srgbClr val="002060"/>
                </a:solidFill>
                <a:effectLst/>
              </a:rPr>
              <a:t> et al. </a:t>
            </a:r>
            <a:r>
              <a:rPr lang="en-GB" sz="1000" b="1" i="1" dirty="0" err="1">
                <a:solidFill>
                  <a:srgbClr val="002060"/>
                </a:solidFill>
                <a:effectLst/>
              </a:rPr>
              <a:t>Eur</a:t>
            </a:r>
            <a:r>
              <a:rPr lang="en-GB" sz="1000" b="1" i="1" dirty="0">
                <a:solidFill>
                  <a:srgbClr val="002060"/>
                </a:solidFill>
                <a:effectLst/>
              </a:rPr>
              <a:t> Heart J. 2024 Jun 14;45(23):2052-2062</a:t>
            </a:r>
            <a:endParaRPr lang="en-GB" sz="1000" b="1" i="1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8D138E-D4F4-12EB-32C1-4CEFC240D6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6" t="3800" r="2419" b="3800"/>
          <a:stretch/>
        </p:blipFill>
        <p:spPr>
          <a:xfrm>
            <a:off x="281628" y="555526"/>
            <a:ext cx="6620816" cy="41616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3CF5D8-563F-8244-8803-64393DCFC07D}"/>
              </a:ext>
            </a:extLst>
          </p:cNvPr>
          <p:cNvSpPr txBox="1"/>
          <p:nvPr/>
        </p:nvSpPr>
        <p:spPr>
          <a:xfrm>
            <a:off x="5580112" y="2067694"/>
            <a:ext cx="3384376" cy="7078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GB" sz="2000" b="1" i="0" kern="1200" dirty="0">
                <a:solidFill>
                  <a:srgbClr val="002060"/>
                </a:solidFill>
                <a:latin typeface="+mn-lt"/>
                <a:ea typeface="+mn-ea"/>
              </a:rPr>
              <a:t>Updated IPD including SENIOR-RITA will follow soon!</a:t>
            </a:r>
          </a:p>
        </p:txBody>
      </p:sp>
    </p:spTree>
    <p:extLst>
      <p:ext uri="{BB962C8B-B14F-4D97-AF65-F5344CB8AC3E}">
        <p14:creationId xmlns:p14="http://schemas.microsoft.com/office/powerpoint/2010/main" val="1997884019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684DFF08-522C-8E45-5688-C190E1CE74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83" r="1648" b="5689"/>
          <a:stretch/>
        </p:blipFill>
        <p:spPr>
          <a:xfrm>
            <a:off x="1143007" y="83046"/>
            <a:ext cx="6857985" cy="45834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36081" y="465582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pic>
        <p:nvPicPr>
          <p:cNvPr id="2" name="Picture 1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DC195AC1-0BE2-8FBD-FEF3-6B14C10F1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3795886"/>
            <a:ext cx="960121" cy="9589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44281770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850" y="195486"/>
            <a:ext cx="7631757" cy="432048"/>
          </a:xfrm>
        </p:spPr>
        <p:txBody>
          <a:bodyPr/>
          <a:lstStyle/>
          <a:p>
            <a:r>
              <a:rPr lang="en-GB" dirty="0"/>
              <a:t>Take Home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23850" y="699542"/>
            <a:ext cx="8568630" cy="3890434"/>
          </a:xfrm>
        </p:spPr>
        <p:txBody>
          <a:bodyPr>
            <a:noAutofit/>
          </a:bodyPr>
          <a:lstStyle/>
          <a:p>
            <a:r>
              <a:rPr lang="en-GB" sz="17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The SENIOR-RITA trial is the largest trial to date in older adults with heart attacks than all previous trials combined.</a:t>
            </a:r>
          </a:p>
          <a:p>
            <a:endParaRPr lang="en-GB" sz="17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r>
              <a:rPr lang="en-US" sz="1700" dirty="0">
                <a:solidFill>
                  <a:srgbClr val="002060"/>
                </a:solidFill>
              </a:rPr>
              <a:t>Among older adults with type I NSTEMI, an invasive strategy is safe.</a:t>
            </a:r>
          </a:p>
          <a:p>
            <a:endParaRPr lang="en-US" sz="1700" dirty="0">
              <a:solidFill>
                <a:srgbClr val="002060"/>
              </a:solidFill>
            </a:endParaRPr>
          </a:p>
          <a:p>
            <a:r>
              <a:rPr lang="en-US" sz="1700" dirty="0">
                <a:solidFill>
                  <a:srgbClr val="002060"/>
                </a:solidFill>
              </a:rPr>
              <a:t>An invasive strategy did not significantly reduce the combined risk of cardiovascular death or non-fatal myocardial infarction as compared with a conservative strategy. </a:t>
            </a:r>
          </a:p>
          <a:p>
            <a:endParaRPr lang="en-US" sz="1700" dirty="0">
              <a:solidFill>
                <a:srgbClr val="002060"/>
              </a:solidFill>
            </a:endParaRPr>
          </a:p>
          <a:p>
            <a:r>
              <a:rPr lang="en-US" sz="1700" dirty="0">
                <a:solidFill>
                  <a:srgbClr val="002060"/>
                </a:solidFill>
              </a:rPr>
              <a:t>Treatment with an invasive strategy did reduce the risk of non-fatal myocardial infarction and subsequent revascularization. </a:t>
            </a:r>
          </a:p>
          <a:p>
            <a:endParaRPr lang="en-US" sz="1700" dirty="0">
              <a:solidFill>
                <a:srgbClr val="002060"/>
              </a:solidFill>
            </a:endParaRPr>
          </a:p>
          <a:p>
            <a:r>
              <a:rPr lang="en-GB" sz="17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The results provide a foundation for older heart attack patients and their clinicians to make an informed decision about whether to undergo invasive coronary angiography or not.</a:t>
            </a:r>
          </a:p>
          <a:p>
            <a:endParaRPr lang="en-GB" sz="1700" dirty="0">
              <a:solidFill>
                <a:srgbClr val="002060"/>
              </a:solidFill>
            </a:endParaRPr>
          </a:p>
          <a:p>
            <a:endParaRPr lang="en-GB" sz="17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92429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0" y="112713"/>
            <a:ext cx="8099425" cy="620712"/>
          </a:xfrm>
        </p:spPr>
        <p:txBody>
          <a:bodyPr/>
          <a:lstStyle/>
          <a:p>
            <a:r>
              <a:rPr lang="en-GB" sz="2400" b="1" dirty="0">
                <a:latin typeface="+mn-lt"/>
              </a:rPr>
              <a:t>Background: Optimal care underutilised in older patients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78737" y="4856311"/>
            <a:ext cx="3151583" cy="272758"/>
          </a:xfrm>
          <a:prstGeom prst="rect">
            <a:avLst/>
          </a:prstGeom>
        </p:spPr>
        <p:txBody>
          <a:bodyPr wrap="none" lIns="396000" bIns="72000" anchor="b" anchorCtr="0">
            <a:spAutoFit/>
          </a:bodyPr>
          <a:lstStyle/>
          <a:p>
            <a:pPr defTabSz="914378"/>
            <a:r>
              <a:rPr lang="en-GB" sz="1000" b="1" i="1" dirty="0">
                <a:solidFill>
                  <a:srgbClr val="002060"/>
                </a:solidFill>
                <a:latin typeface="Calibri"/>
              </a:rPr>
              <a:t>Zaman J et al. Eur Heart J 2014;</a:t>
            </a:r>
            <a:r>
              <a:rPr lang="en-US" sz="1000" b="1" i="1" dirty="0">
                <a:solidFill>
                  <a:srgbClr val="002060"/>
                </a:solidFill>
                <a:latin typeface="Calibri"/>
              </a:rPr>
              <a:t>35(23):1551–1558.</a:t>
            </a:r>
            <a:endParaRPr lang="en-GB" sz="10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1229" y="4220676"/>
            <a:ext cx="6357830" cy="461665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defTabSz="914378">
              <a:spcBef>
                <a:spcPts val="300"/>
              </a:spcBef>
              <a:buClr>
                <a:srgbClr val="4BACC6"/>
              </a:buClr>
              <a:buSzPct val="90000"/>
            </a:pPr>
            <a:r>
              <a:rPr lang="en-US" sz="2400" dirty="0">
                <a:solidFill>
                  <a:srgbClr val="44546A"/>
                </a:solidFill>
                <a:latin typeface="Calibri"/>
              </a:rPr>
              <a:t>Only </a:t>
            </a:r>
            <a:r>
              <a:rPr lang="en-US" sz="2400" b="1" dirty="0">
                <a:solidFill>
                  <a:srgbClr val="EB1C24"/>
                </a:solidFill>
                <a:latin typeface="Calibri"/>
              </a:rPr>
              <a:t>14% of those ≥85 years</a:t>
            </a:r>
            <a:r>
              <a:rPr lang="en-US" sz="2400" dirty="0">
                <a:solidFill>
                  <a:srgbClr val="44546A"/>
                </a:solidFill>
                <a:latin typeface="Calibri"/>
              </a:rPr>
              <a:t> receive angiography</a:t>
            </a:r>
            <a:endParaRPr lang="en-GB" sz="2400" dirty="0">
              <a:solidFill>
                <a:srgbClr val="44546A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228" y="876993"/>
            <a:ext cx="3079995" cy="620575"/>
          </a:xfrm>
          <a:prstGeom prst="roundRect">
            <a:avLst/>
          </a:prstGeom>
          <a:gradFill flip="none" rotWithShape="1">
            <a:gsLst>
              <a:gs pos="33628">
                <a:srgbClr val="F05055"/>
              </a:gs>
              <a:gs pos="100000">
                <a:schemeClr val="accent6"/>
              </a:gs>
              <a:gs pos="84000">
                <a:srgbClr val="EB1C2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06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72000" rIns="216000" bIns="72000" rtlCol="0" anchor="ctr">
            <a:spAutoFit/>
          </a:bodyPr>
          <a:lstStyle>
            <a:defPPr>
              <a:defRPr lang="en-US"/>
            </a:defPPr>
            <a:lvl1pPr algn="ctr">
              <a:defRPr sz="135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914378"/>
            <a:r>
              <a:rPr lang="en-GB" dirty="0">
                <a:solidFill>
                  <a:prstClr val="white"/>
                </a:solidFill>
                <a:latin typeface="Calibri"/>
              </a:rPr>
              <a:t>50% of NSTEMI occurs in patients aged ≥70years!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12" y="894802"/>
            <a:ext cx="1159367" cy="4073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27C2FC5-1648-4935-92CC-AD3B89AEF4B1}"/>
              </a:ext>
            </a:extLst>
          </p:cNvPr>
          <p:cNvSpPr txBox="1"/>
          <p:nvPr/>
        </p:nvSpPr>
        <p:spPr>
          <a:xfrm>
            <a:off x="438437" y="1495190"/>
            <a:ext cx="2609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8"/>
            <a:r>
              <a:rPr lang="en-GB" sz="1400" b="1" dirty="0">
                <a:solidFill>
                  <a:srgbClr val="4BACC6"/>
                </a:solidFill>
                <a:latin typeface="Calibri"/>
              </a:rPr>
              <a:t>Frequency distribution of STEMI </a:t>
            </a:r>
            <a:br>
              <a:rPr lang="en-GB" sz="1400" b="1" dirty="0">
                <a:solidFill>
                  <a:srgbClr val="4BACC6"/>
                </a:solidFill>
                <a:latin typeface="Calibri"/>
              </a:rPr>
            </a:br>
            <a:r>
              <a:rPr lang="en-GB" sz="1400" b="1" dirty="0">
                <a:solidFill>
                  <a:srgbClr val="4BACC6"/>
                </a:solidFill>
                <a:latin typeface="Calibri"/>
              </a:rPr>
              <a:t>and NSTEMI in 2013/14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99B68CC-1B58-411E-A351-CC02CFE33284}"/>
              </a:ext>
            </a:extLst>
          </p:cNvPr>
          <p:cNvSpPr/>
          <p:nvPr/>
        </p:nvSpPr>
        <p:spPr>
          <a:xfrm>
            <a:off x="650571" y="2003363"/>
            <a:ext cx="2574524" cy="1775534"/>
          </a:xfrm>
          <a:custGeom>
            <a:avLst/>
            <a:gdLst>
              <a:gd name="connsiteX0" fmla="*/ 0 w 2574524"/>
              <a:gd name="connsiteY0" fmla="*/ 0 h 1775534"/>
              <a:gd name="connsiteX1" fmla="*/ 0 w 2574524"/>
              <a:gd name="connsiteY1" fmla="*/ 1775534 h 1775534"/>
              <a:gd name="connsiteX2" fmla="*/ 2574524 w 2574524"/>
              <a:gd name="connsiteY2" fmla="*/ 1775534 h 177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4524" h="1775534">
                <a:moveTo>
                  <a:pt x="0" y="0"/>
                </a:moveTo>
                <a:lnTo>
                  <a:pt x="0" y="1775534"/>
                </a:lnTo>
                <a:lnTo>
                  <a:pt x="2574524" y="1775534"/>
                </a:lnTo>
              </a:path>
            </a:pathLst>
          </a:custGeom>
          <a:noFill/>
          <a:ln w="12700" cap="sq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82DC022-7153-4AFD-81A5-75F10455982D}"/>
              </a:ext>
            </a:extLst>
          </p:cNvPr>
          <p:cNvGrpSpPr/>
          <p:nvPr/>
        </p:nvGrpSpPr>
        <p:grpSpPr>
          <a:xfrm>
            <a:off x="375368" y="1896829"/>
            <a:ext cx="287258" cy="215444"/>
            <a:chOff x="437968" y="1890944"/>
            <a:chExt cx="287258" cy="215444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45C1BCC-BF60-4FA7-BF1A-19B16EA42110}"/>
                </a:ext>
              </a:extLst>
            </p:cNvPr>
            <p:cNvCxnSpPr/>
            <p:nvPr/>
          </p:nvCxnSpPr>
          <p:spPr>
            <a:xfrm>
              <a:off x="656946" y="1998665"/>
              <a:ext cx="54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A541645-EA6A-4003-977C-EBAA8A78A4A9}"/>
                </a:ext>
              </a:extLst>
            </p:cNvPr>
            <p:cNvSpPr txBox="1"/>
            <p:nvPr/>
          </p:nvSpPr>
          <p:spPr>
            <a:xfrm>
              <a:off x="437968" y="1890944"/>
              <a:ext cx="287258" cy="21544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 defTabSz="914378"/>
              <a:r>
                <a:rPr lang="en-GB" sz="800" dirty="0">
                  <a:solidFill>
                    <a:srgbClr val="44546A"/>
                  </a:solidFill>
                  <a:latin typeface="Calibri"/>
                </a:rPr>
                <a:t>30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7E6847E-235E-42B7-A031-46F0C7BCB06B}"/>
              </a:ext>
            </a:extLst>
          </p:cNvPr>
          <p:cNvGrpSpPr/>
          <p:nvPr/>
        </p:nvGrpSpPr>
        <p:grpSpPr>
          <a:xfrm>
            <a:off x="375368" y="2488674"/>
            <a:ext cx="287258" cy="215444"/>
            <a:chOff x="437968" y="1890944"/>
            <a:chExt cx="287258" cy="21544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934765E-F874-487D-88A9-6D6A1DBD955B}"/>
                </a:ext>
              </a:extLst>
            </p:cNvPr>
            <p:cNvCxnSpPr/>
            <p:nvPr/>
          </p:nvCxnSpPr>
          <p:spPr>
            <a:xfrm>
              <a:off x="656946" y="1998665"/>
              <a:ext cx="54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B24980F-EE7D-4C61-991F-2860B16D9E81}"/>
                </a:ext>
              </a:extLst>
            </p:cNvPr>
            <p:cNvSpPr txBox="1"/>
            <p:nvPr/>
          </p:nvSpPr>
          <p:spPr>
            <a:xfrm>
              <a:off x="437968" y="1890944"/>
              <a:ext cx="287258" cy="21544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 defTabSz="914378"/>
              <a:r>
                <a:rPr lang="en-GB" sz="800" dirty="0">
                  <a:solidFill>
                    <a:srgbClr val="44546A"/>
                  </a:solidFill>
                  <a:latin typeface="Calibri"/>
                </a:rPr>
                <a:t>20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E9B4AEC-6C4C-414E-8069-4FADE4BED58A}"/>
              </a:ext>
            </a:extLst>
          </p:cNvPr>
          <p:cNvGrpSpPr/>
          <p:nvPr/>
        </p:nvGrpSpPr>
        <p:grpSpPr>
          <a:xfrm>
            <a:off x="375368" y="3080518"/>
            <a:ext cx="287258" cy="215444"/>
            <a:chOff x="437968" y="1890944"/>
            <a:chExt cx="287258" cy="215444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5709EE7-2A65-4A63-B4B1-F8C747F373ED}"/>
                </a:ext>
              </a:extLst>
            </p:cNvPr>
            <p:cNvCxnSpPr/>
            <p:nvPr/>
          </p:nvCxnSpPr>
          <p:spPr>
            <a:xfrm>
              <a:off x="656946" y="1998665"/>
              <a:ext cx="54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56D0023-ABEC-4340-BDF9-EDFE1F2AF392}"/>
                </a:ext>
              </a:extLst>
            </p:cNvPr>
            <p:cNvSpPr txBox="1"/>
            <p:nvPr/>
          </p:nvSpPr>
          <p:spPr>
            <a:xfrm>
              <a:off x="437968" y="1890944"/>
              <a:ext cx="287258" cy="21544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 defTabSz="914378"/>
              <a:r>
                <a:rPr lang="en-GB" sz="800" dirty="0">
                  <a:solidFill>
                    <a:srgbClr val="44546A"/>
                  </a:solidFill>
                  <a:latin typeface="Calibri"/>
                </a:rPr>
                <a:t>10</a:t>
              </a:r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644E941-6BFE-46D7-B350-CE03668C82A1}"/>
              </a:ext>
            </a:extLst>
          </p:cNvPr>
          <p:cNvCxnSpPr/>
          <p:nvPr/>
        </p:nvCxnSpPr>
        <p:spPr>
          <a:xfrm>
            <a:off x="594344" y="3780084"/>
            <a:ext cx="54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442ABBB-0F63-4A7C-8B4E-3706E6A16F6D}"/>
              </a:ext>
            </a:extLst>
          </p:cNvPr>
          <p:cNvSpPr txBox="1"/>
          <p:nvPr/>
        </p:nvSpPr>
        <p:spPr>
          <a:xfrm>
            <a:off x="426662" y="3672363"/>
            <a:ext cx="235962" cy="2154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 defTabSz="914378"/>
            <a:r>
              <a:rPr lang="en-GB" sz="800" dirty="0">
                <a:solidFill>
                  <a:srgbClr val="44546A"/>
                </a:solidFill>
                <a:latin typeface="Calibri"/>
              </a:rPr>
              <a:t>0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089B4F4-7C65-44D2-8A85-9D99475B60BA}"/>
              </a:ext>
            </a:extLst>
          </p:cNvPr>
          <p:cNvGrpSpPr/>
          <p:nvPr/>
        </p:nvGrpSpPr>
        <p:grpSpPr>
          <a:xfrm>
            <a:off x="426664" y="3376440"/>
            <a:ext cx="235962" cy="215444"/>
            <a:chOff x="489264" y="1890944"/>
            <a:chExt cx="235962" cy="215444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C27E1C4-DD17-4741-9662-354F65466F44}"/>
                </a:ext>
              </a:extLst>
            </p:cNvPr>
            <p:cNvCxnSpPr/>
            <p:nvPr/>
          </p:nvCxnSpPr>
          <p:spPr>
            <a:xfrm>
              <a:off x="656946" y="1998665"/>
              <a:ext cx="54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626AF4A-5B7D-4E55-BD49-36190FD843E8}"/>
                </a:ext>
              </a:extLst>
            </p:cNvPr>
            <p:cNvSpPr txBox="1"/>
            <p:nvPr/>
          </p:nvSpPr>
          <p:spPr>
            <a:xfrm>
              <a:off x="489264" y="1890944"/>
              <a:ext cx="235962" cy="21544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 defTabSz="914378"/>
              <a:r>
                <a:rPr lang="en-GB" sz="800" dirty="0">
                  <a:solidFill>
                    <a:srgbClr val="44546A"/>
                  </a:solidFill>
                  <a:latin typeface="Calibri"/>
                </a:rPr>
                <a:t>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07A2335-339C-4F61-8379-E0498B37CB04}"/>
              </a:ext>
            </a:extLst>
          </p:cNvPr>
          <p:cNvGrpSpPr/>
          <p:nvPr/>
        </p:nvGrpSpPr>
        <p:grpSpPr>
          <a:xfrm>
            <a:off x="375368" y="2784595"/>
            <a:ext cx="287258" cy="215444"/>
            <a:chOff x="437968" y="1890944"/>
            <a:chExt cx="287258" cy="215444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12C3061-2596-4F7B-BB1F-E98A23A5F4DD}"/>
                </a:ext>
              </a:extLst>
            </p:cNvPr>
            <p:cNvCxnSpPr/>
            <p:nvPr/>
          </p:nvCxnSpPr>
          <p:spPr>
            <a:xfrm>
              <a:off x="656946" y="1998665"/>
              <a:ext cx="54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0730799-134F-4A93-B8B1-5E9778804E38}"/>
                </a:ext>
              </a:extLst>
            </p:cNvPr>
            <p:cNvSpPr txBox="1"/>
            <p:nvPr/>
          </p:nvSpPr>
          <p:spPr>
            <a:xfrm>
              <a:off x="437968" y="1890944"/>
              <a:ext cx="287258" cy="21544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 defTabSz="914378"/>
              <a:r>
                <a:rPr lang="en-GB" sz="800" dirty="0">
                  <a:solidFill>
                    <a:srgbClr val="44546A"/>
                  </a:solidFill>
                  <a:latin typeface="Calibri"/>
                </a:rPr>
                <a:t>15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A400EBB-C510-4EFE-80CA-54FCABBC885F}"/>
              </a:ext>
            </a:extLst>
          </p:cNvPr>
          <p:cNvGrpSpPr/>
          <p:nvPr/>
        </p:nvGrpSpPr>
        <p:grpSpPr>
          <a:xfrm>
            <a:off x="375368" y="2192752"/>
            <a:ext cx="287258" cy="215444"/>
            <a:chOff x="437968" y="1890944"/>
            <a:chExt cx="287258" cy="215444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8B9261C-6354-4340-AEF9-B9B4C8E4DDF9}"/>
                </a:ext>
              </a:extLst>
            </p:cNvPr>
            <p:cNvCxnSpPr/>
            <p:nvPr/>
          </p:nvCxnSpPr>
          <p:spPr>
            <a:xfrm>
              <a:off x="656946" y="1998665"/>
              <a:ext cx="54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5378704-5203-41DF-B40D-D71B504993D9}"/>
                </a:ext>
              </a:extLst>
            </p:cNvPr>
            <p:cNvSpPr txBox="1"/>
            <p:nvPr/>
          </p:nvSpPr>
          <p:spPr>
            <a:xfrm>
              <a:off x="437968" y="1890944"/>
              <a:ext cx="287258" cy="21544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 defTabSz="914378"/>
              <a:r>
                <a:rPr lang="en-GB" sz="800" dirty="0">
                  <a:solidFill>
                    <a:srgbClr val="44546A"/>
                  </a:solidFill>
                  <a:latin typeface="Calibri"/>
                </a:rPr>
                <a:t>25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EB10C477-ED1B-42F9-965D-08BC6169D863}"/>
              </a:ext>
            </a:extLst>
          </p:cNvPr>
          <p:cNvSpPr txBox="1"/>
          <p:nvPr/>
        </p:nvSpPr>
        <p:spPr>
          <a:xfrm>
            <a:off x="629849" y="3755222"/>
            <a:ext cx="441147" cy="2154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378"/>
            <a:r>
              <a:rPr lang="en-GB" sz="800" dirty="0">
                <a:solidFill>
                  <a:srgbClr val="44546A"/>
                </a:solidFill>
                <a:latin typeface="Calibri"/>
              </a:rPr>
              <a:t>20–29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81763B5-DECA-402A-96D6-2BC28CC39979}"/>
              </a:ext>
            </a:extLst>
          </p:cNvPr>
          <p:cNvSpPr txBox="1"/>
          <p:nvPr/>
        </p:nvSpPr>
        <p:spPr>
          <a:xfrm>
            <a:off x="946909" y="3755222"/>
            <a:ext cx="441147" cy="2154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378"/>
            <a:r>
              <a:rPr lang="en-GB" sz="800" dirty="0">
                <a:solidFill>
                  <a:srgbClr val="44546A"/>
                </a:solidFill>
                <a:latin typeface="Calibri"/>
              </a:rPr>
              <a:t>30–39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EAE3182-D3F7-4DDB-89FA-1C755217A323}"/>
              </a:ext>
            </a:extLst>
          </p:cNvPr>
          <p:cNvSpPr txBox="1"/>
          <p:nvPr/>
        </p:nvSpPr>
        <p:spPr>
          <a:xfrm>
            <a:off x="1263969" y="3755222"/>
            <a:ext cx="441147" cy="2154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378"/>
            <a:r>
              <a:rPr lang="en-GB" sz="800" dirty="0">
                <a:solidFill>
                  <a:srgbClr val="44546A"/>
                </a:solidFill>
                <a:latin typeface="Calibri"/>
              </a:rPr>
              <a:t>40–49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89F5148-8A6B-4A4C-BFF2-36412EFA9792}"/>
              </a:ext>
            </a:extLst>
          </p:cNvPr>
          <p:cNvSpPr txBox="1"/>
          <p:nvPr/>
        </p:nvSpPr>
        <p:spPr>
          <a:xfrm>
            <a:off x="1581029" y="3755222"/>
            <a:ext cx="441147" cy="2154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378"/>
            <a:r>
              <a:rPr lang="en-GB" sz="800" dirty="0">
                <a:solidFill>
                  <a:srgbClr val="44546A"/>
                </a:solidFill>
                <a:latin typeface="Calibri"/>
              </a:rPr>
              <a:t>50–59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D1E665E-43CB-4271-A218-32F84E753147}"/>
              </a:ext>
            </a:extLst>
          </p:cNvPr>
          <p:cNvSpPr txBox="1"/>
          <p:nvPr/>
        </p:nvSpPr>
        <p:spPr>
          <a:xfrm>
            <a:off x="1898089" y="3755222"/>
            <a:ext cx="441147" cy="2154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378"/>
            <a:r>
              <a:rPr lang="en-GB" sz="800" dirty="0">
                <a:solidFill>
                  <a:srgbClr val="44546A"/>
                </a:solidFill>
                <a:latin typeface="Calibri"/>
              </a:rPr>
              <a:t>60–69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571C3EA-2604-4D48-98F0-C5E1B7B98007}"/>
              </a:ext>
            </a:extLst>
          </p:cNvPr>
          <p:cNvSpPr txBox="1"/>
          <p:nvPr/>
        </p:nvSpPr>
        <p:spPr>
          <a:xfrm>
            <a:off x="2215149" y="3755222"/>
            <a:ext cx="441147" cy="2154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378"/>
            <a:r>
              <a:rPr lang="en-GB" sz="800" dirty="0">
                <a:solidFill>
                  <a:srgbClr val="44546A"/>
                </a:solidFill>
                <a:latin typeface="Calibri"/>
              </a:rPr>
              <a:t>70–79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BB7B23B-D9E9-446F-B4D9-07993DE5000F}"/>
              </a:ext>
            </a:extLst>
          </p:cNvPr>
          <p:cNvSpPr txBox="1"/>
          <p:nvPr/>
        </p:nvSpPr>
        <p:spPr>
          <a:xfrm>
            <a:off x="2532209" y="3755222"/>
            <a:ext cx="441147" cy="2154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378"/>
            <a:r>
              <a:rPr lang="en-GB" sz="800" dirty="0">
                <a:solidFill>
                  <a:srgbClr val="44546A"/>
                </a:solidFill>
                <a:latin typeface="Calibri"/>
              </a:rPr>
              <a:t>80–89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CF045A3-8CDE-4C8E-A736-35794DEE93F9}"/>
              </a:ext>
            </a:extLst>
          </p:cNvPr>
          <p:cNvSpPr txBox="1"/>
          <p:nvPr/>
        </p:nvSpPr>
        <p:spPr>
          <a:xfrm>
            <a:off x="2900563" y="3755222"/>
            <a:ext cx="338554" cy="2154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378"/>
            <a:r>
              <a:rPr lang="en-GB" sz="800" dirty="0">
                <a:solidFill>
                  <a:srgbClr val="44546A"/>
                </a:solidFill>
                <a:latin typeface="Calibri"/>
              </a:rPr>
              <a:t>90+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1F9F7A9-A970-48A6-96C0-9860B11E0B81}"/>
              </a:ext>
            </a:extLst>
          </p:cNvPr>
          <p:cNvSpPr txBox="1"/>
          <p:nvPr/>
        </p:nvSpPr>
        <p:spPr>
          <a:xfrm>
            <a:off x="1764548" y="3882469"/>
            <a:ext cx="346570" cy="2154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378"/>
            <a:r>
              <a:rPr lang="en-GB" sz="800" b="1" dirty="0">
                <a:solidFill>
                  <a:srgbClr val="44546A"/>
                </a:solidFill>
                <a:latin typeface="Calibri"/>
              </a:rPr>
              <a:t>Age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57DDCEA-B4D1-46DD-96DC-24BAFB1E8D02}"/>
              </a:ext>
            </a:extLst>
          </p:cNvPr>
          <p:cNvSpPr txBox="1"/>
          <p:nvPr/>
        </p:nvSpPr>
        <p:spPr>
          <a:xfrm rot="16200000">
            <a:off x="-61536" y="2783408"/>
            <a:ext cx="824265" cy="2154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378"/>
            <a:r>
              <a:rPr lang="en-GB" sz="800" b="1" dirty="0">
                <a:solidFill>
                  <a:srgbClr val="44546A"/>
                </a:solidFill>
                <a:latin typeface="Calibri"/>
              </a:rPr>
              <a:t>Percentage (%)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3F098E9-208C-4C9B-9CFF-A69D4B5BC63D}"/>
              </a:ext>
            </a:extLst>
          </p:cNvPr>
          <p:cNvSpPr txBox="1"/>
          <p:nvPr/>
        </p:nvSpPr>
        <p:spPr>
          <a:xfrm>
            <a:off x="913896" y="2089180"/>
            <a:ext cx="450764" cy="2154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914378"/>
            <a:r>
              <a:rPr lang="en-GB" sz="800" b="1" dirty="0">
                <a:solidFill>
                  <a:srgbClr val="44546A"/>
                </a:solidFill>
                <a:latin typeface="Calibri"/>
              </a:rPr>
              <a:t>STEMI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99D88BF-E815-44C7-B3C7-B2E370A267A8}"/>
              </a:ext>
            </a:extLst>
          </p:cNvPr>
          <p:cNvSpPr/>
          <p:nvPr/>
        </p:nvSpPr>
        <p:spPr>
          <a:xfrm>
            <a:off x="846095" y="2157934"/>
            <a:ext cx="115195" cy="77936"/>
          </a:xfrm>
          <a:prstGeom prst="rect">
            <a:avLst/>
          </a:prstGeom>
          <a:solidFill>
            <a:schemeClr val="accent6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9DAC495-6E5A-429F-8E2A-AE272AE5ED67}"/>
              </a:ext>
            </a:extLst>
          </p:cNvPr>
          <p:cNvSpPr txBox="1"/>
          <p:nvPr/>
        </p:nvSpPr>
        <p:spPr>
          <a:xfrm>
            <a:off x="913896" y="2234182"/>
            <a:ext cx="518091" cy="2154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914378"/>
            <a:r>
              <a:rPr lang="en-GB" sz="800" b="1" dirty="0">
                <a:solidFill>
                  <a:srgbClr val="44546A"/>
                </a:solidFill>
                <a:latin typeface="Calibri"/>
              </a:rPr>
              <a:t>NSTEMI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AFC6B29-D96C-4B33-B803-214C106862BF}"/>
              </a:ext>
            </a:extLst>
          </p:cNvPr>
          <p:cNvSpPr/>
          <p:nvPr/>
        </p:nvSpPr>
        <p:spPr>
          <a:xfrm>
            <a:off x="846095" y="2302936"/>
            <a:ext cx="115195" cy="77936"/>
          </a:xfrm>
          <a:prstGeom prst="rect">
            <a:avLst/>
          </a:prstGeom>
          <a:solidFill>
            <a:srgbClr val="EB1C24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6B25618-25D1-45D9-8F5F-6A71120DCADE}"/>
              </a:ext>
            </a:extLst>
          </p:cNvPr>
          <p:cNvGrpSpPr/>
          <p:nvPr/>
        </p:nvGrpSpPr>
        <p:grpSpPr>
          <a:xfrm>
            <a:off x="1350355" y="3095316"/>
            <a:ext cx="268374" cy="677662"/>
            <a:chOff x="1427261" y="3098307"/>
            <a:chExt cx="268374" cy="677662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A0060E9-42C6-4EF9-A843-9BE4A48F778A}"/>
                </a:ext>
              </a:extLst>
            </p:cNvPr>
            <p:cNvSpPr/>
            <p:nvPr/>
          </p:nvSpPr>
          <p:spPr>
            <a:xfrm>
              <a:off x="1427261" y="3098307"/>
              <a:ext cx="132250" cy="677662"/>
            </a:xfrm>
            <a:prstGeom prst="rect">
              <a:avLst/>
            </a:prstGeom>
            <a:solidFill>
              <a:schemeClr val="accent6"/>
            </a:solidFill>
            <a:ln w="1905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13EFA8D-DD26-4A43-BAE3-77FFA639D6AC}"/>
                </a:ext>
              </a:extLst>
            </p:cNvPr>
            <p:cNvSpPr/>
            <p:nvPr/>
          </p:nvSpPr>
          <p:spPr>
            <a:xfrm>
              <a:off x="1563385" y="3409025"/>
              <a:ext cx="132250" cy="366944"/>
            </a:xfrm>
            <a:prstGeom prst="rect">
              <a:avLst/>
            </a:prstGeom>
            <a:solidFill>
              <a:srgbClr val="EB1C24"/>
            </a:solidFill>
            <a:ln w="1905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78747E6-DE10-485D-9ECB-FF7B59FD74E6}"/>
              </a:ext>
            </a:extLst>
          </p:cNvPr>
          <p:cNvGrpSpPr/>
          <p:nvPr/>
        </p:nvGrpSpPr>
        <p:grpSpPr>
          <a:xfrm>
            <a:off x="716235" y="3754977"/>
            <a:ext cx="268374" cy="18000"/>
            <a:chOff x="1427261" y="3757969"/>
            <a:chExt cx="268374" cy="18000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D3129BC-F4A2-4987-82F6-1B39CDFFD24A}"/>
                </a:ext>
              </a:extLst>
            </p:cNvPr>
            <p:cNvSpPr/>
            <p:nvPr/>
          </p:nvSpPr>
          <p:spPr>
            <a:xfrm>
              <a:off x="1427261" y="3757969"/>
              <a:ext cx="132250" cy="18000"/>
            </a:xfrm>
            <a:prstGeom prst="rect">
              <a:avLst/>
            </a:prstGeom>
            <a:solidFill>
              <a:schemeClr val="accent6"/>
            </a:solidFill>
            <a:ln w="1905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55EEE37-1594-45C0-8F21-537C4267478B}"/>
                </a:ext>
              </a:extLst>
            </p:cNvPr>
            <p:cNvSpPr/>
            <p:nvPr/>
          </p:nvSpPr>
          <p:spPr>
            <a:xfrm>
              <a:off x="1563385" y="3765169"/>
              <a:ext cx="132250" cy="10800"/>
            </a:xfrm>
            <a:prstGeom prst="rect">
              <a:avLst/>
            </a:prstGeom>
            <a:solidFill>
              <a:srgbClr val="EB1C24"/>
            </a:solidFill>
            <a:ln w="1905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A68F6B2-3704-469F-90FA-CB3DEE5389E0}"/>
              </a:ext>
            </a:extLst>
          </p:cNvPr>
          <p:cNvGrpSpPr/>
          <p:nvPr/>
        </p:nvGrpSpPr>
        <p:grpSpPr>
          <a:xfrm>
            <a:off x="1033295" y="3642771"/>
            <a:ext cx="268374" cy="130206"/>
            <a:chOff x="1427261" y="3645763"/>
            <a:chExt cx="268374" cy="130206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5DA1A62-C3C4-42BE-94C1-E7C304AB405A}"/>
                </a:ext>
              </a:extLst>
            </p:cNvPr>
            <p:cNvSpPr/>
            <p:nvPr/>
          </p:nvSpPr>
          <p:spPr>
            <a:xfrm>
              <a:off x="1427261" y="3645763"/>
              <a:ext cx="132250" cy="130206"/>
            </a:xfrm>
            <a:prstGeom prst="rect">
              <a:avLst/>
            </a:prstGeom>
            <a:solidFill>
              <a:schemeClr val="accent6"/>
            </a:solidFill>
            <a:ln w="1905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ACE1782-7CC4-45E6-BC30-18B354388ECA}"/>
                </a:ext>
              </a:extLst>
            </p:cNvPr>
            <p:cNvSpPr/>
            <p:nvPr/>
          </p:nvSpPr>
          <p:spPr>
            <a:xfrm>
              <a:off x="1563385" y="3713825"/>
              <a:ext cx="132250" cy="62144"/>
            </a:xfrm>
            <a:prstGeom prst="rect">
              <a:avLst/>
            </a:prstGeom>
            <a:solidFill>
              <a:srgbClr val="EB1C24"/>
            </a:solidFill>
            <a:ln w="1905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E56824C-636F-48E2-AEC5-372D42C308EF}"/>
              </a:ext>
            </a:extLst>
          </p:cNvPr>
          <p:cNvGrpSpPr/>
          <p:nvPr/>
        </p:nvGrpSpPr>
        <p:grpSpPr>
          <a:xfrm>
            <a:off x="1667415" y="2435409"/>
            <a:ext cx="268374" cy="1337569"/>
            <a:chOff x="1427261" y="2438400"/>
            <a:chExt cx="268374" cy="1337569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1101CDC-E578-46DF-9718-B60ECA97BD85}"/>
                </a:ext>
              </a:extLst>
            </p:cNvPr>
            <p:cNvSpPr/>
            <p:nvPr/>
          </p:nvSpPr>
          <p:spPr>
            <a:xfrm>
              <a:off x="1427261" y="2438400"/>
              <a:ext cx="132250" cy="1337569"/>
            </a:xfrm>
            <a:prstGeom prst="rect">
              <a:avLst/>
            </a:prstGeom>
            <a:solidFill>
              <a:schemeClr val="accent6"/>
            </a:solidFill>
            <a:ln w="1905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BBA0616-9015-434A-A96B-F7D07A3FB81D}"/>
                </a:ext>
              </a:extLst>
            </p:cNvPr>
            <p:cNvSpPr/>
            <p:nvPr/>
          </p:nvSpPr>
          <p:spPr>
            <a:xfrm>
              <a:off x="1563385" y="2926672"/>
              <a:ext cx="132250" cy="849297"/>
            </a:xfrm>
            <a:prstGeom prst="rect">
              <a:avLst/>
            </a:prstGeom>
            <a:solidFill>
              <a:srgbClr val="EB1C24"/>
            </a:solidFill>
            <a:ln w="1905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95F86F4-91C6-4B29-A9E2-A92B7DD32CC6}"/>
              </a:ext>
            </a:extLst>
          </p:cNvPr>
          <p:cNvGrpSpPr/>
          <p:nvPr/>
        </p:nvGrpSpPr>
        <p:grpSpPr>
          <a:xfrm>
            <a:off x="1984475" y="2257856"/>
            <a:ext cx="268374" cy="1515122"/>
            <a:chOff x="1427261" y="2260847"/>
            <a:chExt cx="268374" cy="1515122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82722B9-73E8-43EB-8BC4-3FC4C4BB0702}"/>
                </a:ext>
              </a:extLst>
            </p:cNvPr>
            <p:cNvSpPr/>
            <p:nvPr/>
          </p:nvSpPr>
          <p:spPr>
            <a:xfrm>
              <a:off x="1427261" y="2260847"/>
              <a:ext cx="132250" cy="1515122"/>
            </a:xfrm>
            <a:prstGeom prst="rect">
              <a:avLst/>
            </a:prstGeom>
            <a:solidFill>
              <a:schemeClr val="accent6"/>
            </a:solidFill>
            <a:ln w="1905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D6815F8-529C-4D7C-8410-A000F5CB70AE}"/>
                </a:ext>
              </a:extLst>
            </p:cNvPr>
            <p:cNvSpPr/>
            <p:nvPr/>
          </p:nvSpPr>
          <p:spPr>
            <a:xfrm>
              <a:off x="1563385" y="2494625"/>
              <a:ext cx="132250" cy="1281344"/>
            </a:xfrm>
            <a:prstGeom prst="rect">
              <a:avLst/>
            </a:prstGeom>
            <a:solidFill>
              <a:srgbClr val="EB1C24"/>
            </a:solidFill>
            <a:ln w="1905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2E3A740-B756-497C-A2D7-A018C4DF0BDE}"/>
              </a:ext>
            </a:extLst>
          </p:cNvPr>
          <p:cNvGrpSpPr/>
          <p:nvPr/>
        </p:nvGrpSpPr>
        <p:grpSpPr>
          <a:xfrm>
            <a:off x="2301535" y="2240100"/>
            <a:ext cx="268374" cy="1532879"/>
            <a:chOff x="1427261" y="2243091"/>
            <a:chExt cx="268374" cy="1532879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F01BF66-1DD7-4BC4-80F2-3900479F4B0D}"/>
                </a:ext>
              </a:extLst>
            </p:cNvPr>
            <p:cNvSpPr/>
            <p:nvPr/>
          </p:nvSpPr>
          <p:spPr>
            <a:xfrm>
              <a:off x="1427261" y="2556770"/>
              <a:ext cx="132250" cy="1219200"/>
            </a:xfrm>
            <a:prstGeom prst="rect">
              <a:avLst/>
            </a:prstGeom>
            <a:solidFill>
              <a:schemeClr val="accent6"/>
            </a:solidFill>
            <a:ln w="1905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AD3C9C0-B57C-411B-BD69-0F51E243ACD1}"/>
                </a:ext>
              </a:extLst>
            </p:cNvPr>
            <p:cNvSpPr/>
            <p:nvPr/>
          </p:nvSpPr>
          <p:spPr>
            <a:xfrm>
              <a:off x="1563385" y="2243091"/>
              <a:ext cx="132250" cy="1532878"/>
            </a:xfrm>
            <a:prstGeom prst="rect">
              <a:avLst/>
            </a:prstGeom>
            <a:solidFill>
              <a:srgbClr val="EB1C24"/>
            </a:solidFill>
            <a:ln w="1905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0D0E0E7-EFFD-405F-AD96-8F8BF0CAD617}"/>
              </a:ext>
            </a:extLst>
          </p:cNvPr>
          <p:cNvGrpSpPr/>
          <p:nvPr/>
        </p:nvGrpSpPr>
        <p:grpSpPr>
          <a:xfrm>
            <a:off x="2618595" y="2358468"/>
            <a:ext cx="268374" cy="1414509"/>
            <a:chOff x="1427261" y="2361460"/>
            <a:chExt cx="268374" cy="1414509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FD705F5-1981-445A-8C6B-204FCDC27482}"/>
                </a:ext>
              </a:extLst>
            </p:cNvPr>
            <p:cNvSpPr/>
            <p:nvPr/>
          </p:nvSpPr>
          <p:spPr>
            <a:xfrm>
              <a:off x="1427261" y="2959224"/>
              <a:ext cx="132250" cy="816745"/>
            </a:xfrm>
            <a:prstGeom prst="rect">
              <a:avLst/>
            </a:prstGeom>
            <a:solidFill>
              <a:schemeClr val="accent6"/>
            </a:solidFill>
            <a:ln w="1905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2D0BD08-9A9E-4D28-90AD-099F67279ED5}"/>
                </a:ext>
              </a:extLst>
            </p:cNvPr>
            <p:cNvSpPr/>
            <p:nvPr/>
          </p:nvSpPr>
          <p:spPr>
            <a:xfrm>
              <a:off x="1563385" y="2361460"/>
              <a:ext cx="132250" cy="1414509"/>
            </a:xfrm>
            <a:prstGeom prst="rect">
              <a:avLst/>
            </a:prstGeom>
            <a:solidFill>
              <a:srgbClr val="EB1C24"/>
            </a:solidFill>
            <a:ln w="1905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A8E6422-6A72-499A-B635-EC40EB2ADF90}"/>
              </a:ext>
            </a:extLst>
          </p:cNvPr>
          <p:cNvGrpSpPr/>
          <p:nvPr/>
        </p:nvGrpSpPr>
        <p:grpSpPr>
          <a:xfrm>
            <a:off x="2935653" y="3388278"/>
            <a:ext cx="268374" cy="384699"/>
            <a:chOff x="1427261" y="3391270"/>
            <a:chExt cx="268374" cy="384699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A23ADF9-D68A-49D1-A97B-8D5AF4BD3563}"/>
                </a:ext>
              </a:extLst>
            </p:cNvPr>
            <p:cNvSpPr/>
            <p:nvPr/>
          </p:nvSpPr>
          <p:spPr>
            <a:xfrm>
              <a:off x="1427261" y="3580660"/>
              <a:ext cx="132250" cy="195309"/>
            </a:xfrm>
            <a:prstGeom prst="rect">
              <a:avLst/>
            </a:prstGeom>
            <a:solidFill>
              <a:schemeClr val="accent6"/>
            </a:solidFill>
            <a:ln w="1905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3FC0AF6-C8D0-4726-8749-E41E5D30D023}"/>
                </a:ext>
              </a:extLst>
            </p:cNvPr>
            <p:cNvSpPr/>
            <p:nvPr/>
          </p:nvSpPr>
          <p:spPr>
            <a:xfrm>
              <a:off x="1563385" y="3391270"/>
              <a:ext cx="132250" cy="384699"/>
            </a:xfrm>
            <a:prstGeom prst="rect">
              <a:avLst/>
            </a:prstGeom>
            <a:solidFill>
              <a:srgbClr val="EB1C24"/>
            </a:solidFill>
            <a:ln w="1905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789B15C5-53ED-472D-B3E4-5C702C5E1B10}"/>
              </a:ext>
            </a:extLst>
          </p:cNvPr>
          <p:cNvSpPr/>
          <p:nvPr/>
        </p:nvSpPr>
        <p:spPr>
          <a:xfrm flipH="1">
            <a:off x="4331030" y="1833779"/>
            <a:ext cx="1870007" cy="1945118"/>
          </a:xfrm>
          <a:custGeom>
            <a:avLst/>
            <a:gdLst>
              <a:gd name="connsiteX0" fmla="*/ 0 w 2574524"/>
              <a:gd name="connsiteY0" fmla="*/ 0 h 1775534"/>
              <a:gd name="connsiteX1" fmla="*/ 0 w 2574524"/>
              <a:gd name="connsiteY1" fmla="*/ 1775534 h 1775534"/>
              <a:gd name="connsiteX2" fmla="*/ 2574524 w 2574524"/>
              <a:gd name="connsiteY2" fmla="*/ 1775534 h 177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4524" h="1775534">
                <a:moveTo>
                  <a:pt x="0" y="0"/>
                </a:moveTo>
                <a:lnTo>
                  <a:pt x="0" y="1775534"/>
                </a:lnTo>
                <a:lnTo>
                  <a:pt x="2574524" y="1775534"/>
                </a:lnTo>
              </a:path>
            </a:pathLst>
          </a:custGeom>
          <a:noFill/>
          <a:ln w="12700" cap="sq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289B1E7-BA96-4B64-A960-A18A95C7869D}"/>
              </a:ext>
            </a:extLst>
          </p:cNvPr>
          <p:cNvSpPr txBox="1"/>
          <p:nvPr/>
        </p:nvSpPr>
        <p:spPr>
          <a:xfrm>
            <a:off x="3339351" y="1748819"/>
            <a:ext cx="926921" cy="22313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378"/>
            <a:r>
              <a:rPr lang="en-US" sz="700" b="1" dirty="0">
                <a:solidFill>
                  <a:srgbClr val="44546A"/>
                </a:solidFill>
                <a:latin typeface="Calibri"/>
              </a:rPr>
              <a:t>Aspirin 18 – &lt;65</a:t>
            </a:r>
            <a:br>
              <a:rPr lang="en-US" sz="700" b="1" dirty="0">
                <a:solidFill>
                  <a:srgbClr val="44546A"/>
                </a:solidFill>
                <a:latin typeface="Calibri"/>
              </a:rPr>
            </a:br>
            <a:r>
              <a:rPr lang="en-US" sz="700" b="1" dirty="0">
                <a:solidFill>
                  <a:srgbClr val="44546A"/>
                </a:solidFill>
                <a:latin typeface="Calibri"/>
              </a:rPr>
              <a:t>65 – &lt;75</a:t>
            </a:r>
            <a:br>
              <a:rPr lang="en-GB" sz="700" b="1" dirty="0">
                <a:solidFill>
                  <a:srgbClr val="44546A"/>
                </a:solidFill>
                <a:latin typeface="Calibri"/>
              </a:rPr>
            </a:br>
            <a:r>
              <a:rPr lang="en-GB" sz="700" b="1" dirty="0">
                <a:solidFill>
                  <a:srgbClr val="44546A"/>
                </a:solidFill>
                <a:latin typeface="Calibri"/>
              </a:rPr>
              <a:t>75 – &lt;85</a:t>
            </a:r>
            <a:br>
              <a:rPr lang="en-GB" sz="700" b="1" dirty="0">
                <a:solidFill>
                  <a:srgbClr val="44546A"/>
                </a:solidFill>
                <a:latin typeface="Calibri"/>
              </a:rPr>
            </a:br>
            <a:r>
              <a:rPr lang="en-GB" sz="700" b="1" dirty="0">
                <a:solidFill>
                  <a:srgbClr val="44546A"/>
                </a:solidFill>
                <a:latin typeface="Calibri"/>
              </a:rPr>
              <a:t>85+</a:t>
            </a:r>
          </a:p>
          <a:p>
            <a:pPr algn="r" defTabSz="914378">
              <a:spcBef>
                <a:spcPts val="600"/>
              </a:spcBef>
            </a:pPr>
            <a:r>
              <a:rPr lang="en-US" sz="700" b="1" dirty="0">
                <a:solidFill>
                  <a:srgbClr val="44546A"/>
                </a:solidFill>
                <a:latin typeface="Calibri"/>
              </a:rPr>
              <a:t>A</a:t>
            </a:r>
            <a:r>
              <a:rPr lang="en-GB" sz="700" b="1" dirty="0">
                <a:solidFill>
                  <a:srgbClr val="44546A"/>
                </a:solidFill>
                <a:latin typeface="Calibri"/>
              </a:rPr>
              <a:t>CEi 18 – &lt;65</a:t>
            </a:r>
            <a:br>
              <a:rPr lang="en-GB" sz="700" b="1" dirty="0">
                <a:solidFill>
                  <a:srgbClr val="44546A"/>
                </a:solidFill>
                <a:latin typeface="Calibri"/>
              </a:rPr>
            </a:br>
            <a:r>
              <a:rPr lang="en-GB" sz="700" b="1" dirty="0">
                <a:solidFill>
                  <a:srgbClr val="44546A"/>
                </a:solidFill>
                <a:latin typeface="Calibri"/>
              </a:rPr>
              <a:t>65 – &lt;75</a:t>
            </a:r>
            <a:br>
              <a:rPr lang="en-GB" sz="700" b="1" dirty="0">
                <a:solidFill>
                  <a:srgbClr val="44546A"/>
                </a:solidFill>
                <a:latin typeface="Calibri"/>
              </a:rPr>
            </a:br>
            <a:r>
              <a:rPr lang="en-GB" sz="700" b="1" dirty="0">
                <a:solidFill>
                  <a:srgbClr val="44546A"/>
                </a:solidFill>
                <a:latin typeface="Calibri"/>
              </a:rPr>
              <a:t>75 – &lt;85</a:t>
            </a:r>
            <a:br>
              <a:rPr lang="en-GB" sz="700" b="1" dirty="0">
                <a:solidFill>
                  <a:srgbClr val="44546A"/>
                </a:solidFill>
                <a:latin typeface="Calibri"/>
              </a:rPr>
            </a:br>
            <a:r>
              <a:rPr lang="en-GB" sz="700" b="1" dirty="0">
                <a:solidFill>
                  <a:srgbClr val="44546A"/>
                </a:solidFill>
                <a:latin typeface="Calibri"/>
              </a:rPr>
              <a:t>85+</a:t>
            </a:r>
          </a:p>
          <a:p>
            <a:pPr algn="r" defTabSz="914378">
              <a:spcBef>
                <a:spcPts val="600"/>
              </a:spcBef>
            </a:pPr>
            <a:r>
              <a:rPr lang="en-US" sz="700" b="1" dirty="0">
                <a:solidFill>
                  <a:srgbClr val="44546A"/>
                </a:solidFill>
                <a:latin typeface="Calibri"/>
              </a:rPr>
              <a:t>S</a:t>
            </a:r>
            <a:r>
              <a:rPr lang="en-GB" sz="700" b="1" dirty="0">
                <a:solidFill>
                  <a:srgbClr val="44546A"/>
                </a:solidFill>
                <a:latin typeface="Calibri"/>
              </a:rPr>
              <a:t>tatin 18 – &lt;65</a:t>
            </a:r>
            <a:br>
              <a:rPr lang="en-GB" sz="700" b="1" dirty="0">
                <a:solidFill>
                  <a:srgbClr val="44546A"/>
                </a:solidFill>
                <a:latin typeface="Calibri"/>
              </a:rPr>
            </a:br>
            <a:r>
              <a:rPr lang="en-GB" sz="700" b="1" dirty="0">
                <a:solidFill>
                  <a:srgbClr val="44546A"/>
                </a:solidFill>
                <a:latin typeface="Calibri"/>
              </a:rPr>
              <a:t>65 – &lt;75</a:t>
            </a:r>
            <a:br>
              <a:rPr lang="en-GB" sz="700" b="1" dirty="0">
                <a:solidFill>
                  <a:srgbClr val="44546A"/>
                </a:solidFill>
                <a:latin typeface="Calibri"/>
              </a:rPr>
            </a:br>
            <a:r>
              <a:rPr lang="en-GB" sz="700" b="1" dirty="0">
                <a:solidFill>
                  <a:srgbClr val="44546A"/>
                </a:solidFill>
                <a:latin typeface="Calibri"/>
              </a:rPr>
              <a:t>75 – &lt;85</a:t>
            </a:r>
            <a:br>
              <a:rPr lang="en-GB" sz="700" b="1" dirty="0">
                <a:solidFill>
                  <a:srgbClr val="44546A"/>
                </a:solidFill>
                <a:latin typeface="Calibri"/>
              </a:rPr>
            </a:br>
            <a:r>
              <a:rPr lang="en-GB" sz="700" b="1" dirty="0">
                <a:solidFill>
                  <a:srgbClr val="44546A"/>
                </a:solidFill>
                <a:latin typeface="Calibri"/>
              </a:rPr>
              <a:t>85+</a:t>
            </a:r>
          </a:p>
          <a:p>
            <a:pPr algn="r" defTabSz="914378">
              <a:spcBef>
                <a:spcPts val="600"/>
              </a:spcBef>
            </a:pPr>
            <a:r>
              <a:rPr lang="en-US" sz="700" b="1" dirty="0">
                <a:solidFill>
                  <a:srgbClr val="44546A"/>
                </a:solidFill>
                <a:latin typeface="Calibri"/>
              </a:rPr>
              <a:t>Angiogram </a:t>
            </a:r>
            <a:r>
              <a:rPr lang="en-GB" sz="700" b="1" dirty="0">
                <a:solidFill>
                  <a:srgbClr val="44546A"/>
                </a:solidFill>
                <a:latin typeface="Calibri"/>
              </a:rPr>
              <a:t>18 – &lt;65</a:t>
            </a:r>
            <a:br>
              <a:rPr lang="en-GB" sz="700" b="1" dirty="0">
                <a:solidFill>
                  <a:srgbClr val="44546A"/>
                </a:solidFill>
                <a:latin typeface="Calibri"/>
              </a:rPr>
            </a:br>
            <a:r>
              <a:rPr lang="en-GB" sz="700" b="1" dirty="0">
                <a:solidFill>
                  <a:srgbClr val="44546A"/>
                </a:solidFill>
                <a:latin typeface="Calibri"/>
              </a:rPr>
              <a:t>65 – &lt;75</a:t>
            </a:r>
            <a:br>
              <a:rPr lang="en-GB" sz="700" b="1" dirty="0">
                <a:solidFill>
                  <a:srgbClr val="44546A"/>
                </a:solidFill>
                <a:latin typeface="Calibri"/>
              </a:rPr>
            </a:br>
            <a:r>
              <a:rPr lang="en-GB" sz="700" b="1" dirty="0">
                <a:solidFill>
                  <a:srgbClr val="44546A"/>
                </a:solidFill>
                <a:latin typeface="Calibri"/>
              </a:rPr>
              <a:t>75 – &lt;85</a:t>
            </a:r>
            <a:br>
              <a:rPr lang="en-GB" sz="700" b="1" dirty="0">
                <a:solidFill>
                  <a:srgbClr val="44546A"/>
                </a:solidFill>
                <a:latin typeface="Calibri"/>
              </a:rPr>
            </a:br>
            <a:r>
              <a:rPr lang="en-GB" sz="700" b="1" dirty="0">
                <a:solidFill>
                  <a:srgbClr val="44546A"/>
                </a:solidFill>
                <a:latin typeface="Calibri"/>
              </a:rPr>
              <a:t>85+</a:t>
            </a:r>
          </a:p>
          <a:p>
            <a:pPr algn="r" defTabSz="914378">
              <a:spcBef>
                <a:spcPts val="600"/>
              </a:spcBef>
            </a:pPr>
            <a:endParaRPr lang="en-US" sz="700" b="1" dirty="0">
              <a:solidFill>
                <a:srgbClr val="44546A"/>
              </a:solidFill>
              <a:latin typeface="Calibri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8B102C3-7033-401D-BD77-DEC286BD72AB}"/>
              </a:ext>
            </a:extLst>
          </p:cNvPr>
          <p:cNvSpPr/>
          <p:nvPr/>
        </p:nvSpPr>
        <p:spPr>
          <a:xfrm>
            <a:off x="6163540" y="1820846"/>
            <a:ext cx="72000" cy="72000"/>
          </a:xfrm>
          <a:prstGeom prst="ellipse">
            <a:avLst/>
          </a:prstGeom>
          <a:solidFill>
            <a:schemeClr val="accent6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211071D-E4AB-42E9-89F6-87602B5F8E77}"/>
              </a:ext>
            </a:extLst>
          </p:cNvPr>
          <p:cNvCxnSpPr>
            <a:cxnSpLocks/>
          </p:cNvCxnSpPr>
          <p:nvPr/>
        </p:nvCxnSpPr>
        <p:spPr>
          <a:xfrm>
            <a:off x="5592270" y="1962494"/>
            <a:ext cx="370268" cy="0"/>
          </a:xfrm>
          <a:prstGeom prst="line">
            <a:avLst/>
          </a:prstGeom>
          <a:ln w="15875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>
            <a:extLst>
              <a:ext uri="{FF2B5EF4-FFF2-40B4-BE49-F238E27FC236}">
                <a16:creationId xmlns:a16="http://schemas.microsoft.com/office/drawing/2014/main" id="{4B0C4528-BA11-432D-A909-686CD482CCAE}"/>
              </a:ext>
            </a:extLst>
          </p:cNvPr>
          <p:cNvSpPr/>
          <p:nvPr/>
        </p:nvSpPr>
        <p:spPr>
          <a:xfrm>
            <a:off x="5738373" y="1926494"/>
            <a:ext cx="72000" cy="72000"/>
          </a:xfrm>
          <a:prstGeom prst="ellipse">
            <a:avLst/>
          </a:prstGeom>
          <a:solidFill>
            <a:schemeClr val="accent6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56E92AD9-9CB9-4BF7-BA3B-814368E24CFB}"/>
              </a:ext>
            </a:extLst>
          </p:cNvPr>
          <p:cNvCxnSpPr>
            <a:cxnSpLocks/>
          </p:cNvCxnSpPr>
          <p:nvPr/>
        </p:nvCxnSpPr>
        <p:spPr>
          <a:xfrm>
            <a:off x="5373862" y="2068142"/>
            <a:ext cx="282905" cy="0"/>
          </a:xfrm>
          <a:prstGeom prst="line">
            <a:avLst/>
          </a:prstGeom>
          <a:ln w="15875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>
            <a:extLst>
              <a:ext uri="{FF2B5EF4-FFF2-40B4-BE49-F238E27FC236}">
                <a16:creationId xmlns:a16="http://schemas.microsoft.com/office/drawing/2014/main" id="{561438C2-5C14-4948-A081-C83C55933AF9}"/>
              </a:ext>
            </a:extLst>
          </p:cNvPr>
          <p:cNvSpPr/>
          <p:nvPr/>
        </p:nvSpPr>
        <p:spPr>
          <a:xfrm>
            <a:off x="5476284" y="2032142"/>
            <a:ext cx="72000" cy="72000"/>
          </a:xfrm>
          <a:prstGeom prst="ellipse">
            <a:avLst/>
          </a:prstGeom>
          <a:solidFill>
            <a:schemeClr val="accent6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B94E04AA-FA63-4A9D-A26B-4616E004B1DB}"/>
              </a:ext>
            </a:extLst>
          </p:cNvPr>
          <p:cNvCxnSpPr>
            <a:cxnSpLocks/>
          </p:cNvCxnSpPr>
          <p:nvPr/>
        </p:nvCxnSpPr>
        <p:spPr>
          <a:xfrm>
            <a:off x="5295235" y="2173790"/>
            <a:ext cx="288730" cy="0"/>
          </a:xfrm>
          <a:prstGeom prst="line">
            <a:avLst/>
          </a:prstGeom>
          <a:ln w="15875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>
            <a:extLst>
              <a:ext uri="{FF2B5EF4-FFF2-40B4-BE49-F238E27FC236}">
                <a16:creationId xmlns:a16="http://schemas.microsoft.com/office/drawing/2014/main" id="{52C5A26C-815D-407A-8491-0D3863E7525C}"/>
              </a:ext>
            </a:extLst>
          </p:cNvPr>
          <p:cNvSpPr/>
          <p:nvPr/>
        </p:nvSpPr>
        <p:spPr>
          <a:xfrm>
            <a:off x="5400570" y="2137790"/>
            <a:ext cx="72000" cy="72000"/>
          </a:xfrm>
          <a:prstGeom prst="ellipse">
            <a:avLst/>
          </a:prstGeom>
          <a:solidFill>
            <a:schemeClr val="accent6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31031D94-3434-4E7E-8967-5E875E5A2008}"/>
              </a:ext>
            </a:extLst>
          </p:cNvPr>
          <p:cNvSpPr/>
          <p:nvPr/>
        </p:nvSpPr>
        <p:spPr>
          <a:xfrm>
            <a:off x="6163540" y="2323584"/>
            <a:ext cx="72000" cy="72000"/>
          </a:xfrm>
          <a:prstGeom prst="ellipse">
            <a:avLst/>
          </a:prstGeom>
          <a:solidFill>
            <a:schemeClr val="accent6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89574DF0-D80C-4CB2-9250-45CA1B8EC03A}"/>
              </a:ext>
            </a:extLst>
          </p:cNvPr>
          <p:cNvCxnSpPr>
            <a:cxnSpLocks/>
          </p:cNvCxnSpPr>
          <p:nvPr/>
        </p:nvCxnSpPr>
        <p:spPr>
          <a:xfrm>
            <a:off x="5808195" y="2465232"/>
            <a:ext cx="331746" cy="0"/>
          </a:xfrm>
          <a:prstGeom prst="line">
            <a:avLst/>
          </a:prstGeom>
          <a:ln w="15875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>
            <a:extLst>
              <a:ext uri="{FF2B5EF4-FFF2-40B4-BE49-F238E27FC236}">
                <a16:creationId xmlns:a16="http://schemas.microsoft.com/office/drawing/2014/main" id="{EA7851A1-B45C-4710-A2FE-7750DE43B950}"/>
              </a:ext>
            </a:extLst>
          </p:cNvPr>
          <p:cNvSpPr/>
          <p:nvPr/>
        </p:nvSpPr>
        <p:spPr>
          <a:xfrm>
            <a:off x="5942220" y="2429232"/>
            <a:ext cx="72000" cy="72000"/>
          </a:xfrm>
          <a:prstGeom prst="ellipse">
            <a:avLst/>
          </a:prstGeom>
          <a:solidFill>
            <a:schemeClr val="accent6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B5586C87-4883-49DB-96B9-79EA0CD307CC}"/>
              </a:ext>
            </a:extLst>
          </p:cNvPr>
          <p:cNvCxnSpPr/>
          <p:nvPr/>
        </p:nvCxnSpPr>
        <p:spPr>
          <a:xfrm>
            <a:off x="5510731" y="2570880"/>
            <a:ext cx="247726" cy="0"/>
          </a:xfrm>
          <a:prstGeom prst="line">
            <a:avLst/>
          </a:prstGeom>
          <a:ln w="15875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>
            <a:extLst>
              <a:ext uri="{FF2B5EF4-FFF2-40B4-BE49-F238E27FC236}">
                <a16:creationId xmlns:a16="http://schemas.microsoft.com/office/drawing/2014/main" id="{9317F8F7-4F81-44AE-A668-B0FC5B3231B8}"/>
              </a:ext>
            </a:extLst>
          </p:cNvPr>
          <p:cNvSpPr/>
          <p:nvPr/>
        </p:nvSpPr>
        <p:spPr>
          <a:xfrm>
            <a:off x="5601504" y="2534880"/>
            <a:ext cx="72000" cy="72000"/>
          </a:xfrm>
          <a:prstGeom prst="ellipse">
            <a:avLst/>
          </a:prstGeom>
          <a:solidFill>
            <a:schemeClr val="accent6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EC181DAE-2E0B-46FB-B064-A954B00A9EF3}"/>
              </a:ext>
            </a:extLst>
          </p:cNvPr>
          <p:cNvCxnSpPr>
            <a:cxnSpLocks/>
          </p:cNvCxnSpPr>
          <p:nvPr/>
        </p:nvCxnSpPr>
        <p:spPr>
          <a:xfrm>
            <a:off x="5120508" y="2676528"/>
            <a:ext cx="186806" cy="0"/>
          </a:xfrm>
          <a:prstGeom prst="line">
            <a:avLst/>
          </a:prstGeom>
          <a:ln w="15875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08">
            <a:extLst>
              <a:ext uri="{FF2B5EF4-FFF2-40B4-BE49-F238E27FC236}">
                <a16:creationId xmlns:a16="http://schemas.microsoft.com/office/drawing/2014/main" id="{549A1C05-7F3B-4855-B7A7-A35D2FB190D8}"/>
              </a:ext>
            </a:extLst>
          </p:cNvPr>
          <p:cNvSpPr/>
          <p:nvPr/>
        </p:nvSpPr>
        <p:spPr>
          <a:xfrm>
            <a:off x="5176338" y="2640528"/>
            <a:ext cx="72000" cy="72000"/>
          </a:xfrm>
          <a:prstGeom prst="ellipse">
            <a:avLst/>
          </a:prstGeom>
          <a:solidFill>
            <a:schemeClr val="accent6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386C4530-139C-4C26-9379-479006FD3A00}"/>
              </a:ext>
            </a:extLst>
          </p:cNvPr>
          <p:cNvSpPr/>
          <p:nvPr/>
        </p:nvSpPr>
        <p:spPr>
          <a:xfrm>
            <a:off x="6163540" y="2829965"/>
            <a:ext cx="72000" cy="72000"/>
          </a:xfrm>
          <a:prstGeom prst="ellipse">
            <a:avLst/>
          </a:prstGeom>
          <a:solidFill>
            <a:schemeClr val="accent6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51C1FE5E-B8AA-493E-A2D9-65E71193810D}"/>
              </a:ext>
            </a:extLst>
          </p:cNvPr>
          <p:cNvCxnSpPr>
            <a:cxnSpLocks/>
          </p:cNvCxnSpPr>
          <p:nvPr/>
        </p:nvCxnSpPr>
        <p:spPr>
          <a:xfrm>
            <a:off x="5793636" y="2971613"/>
            <a:ext cx="378339" cy="0"/>
          </a:xfrm>
          <a:prstGeom prst="line">
            <a:avLst/>
          </a:prstGeom>
          <a:ln w="15875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>
            <a:extLst>
              <a:ext uri="{FF2B5EF4-FFF2-40B4-BE49-F238E27FC236}">
                <a16:creationId xmlns:a16="http://schemas.microsoft.com/office/drawing/2014/main" id="{0610BB4A-0116-4F8D-9FE7-3F39227501B6}"/>
              </a:ext>
            </a:extLst>
          </p:cNvPr>
          <p:cNvSpPr/>
          <p:nvPr/>
        </p:nvSpPr>
        <p:spPr>
          <a:xfrm>
            <a:off x="5948045" y="2935613"/>
            <a:ext cx="72000" cy="72000"/>
          </a:xfrm>
          <a:prstGeom prst="ellipse">
            <a:avLst/>
          </a:prstGeom>
          <a:solidFill>
            <a:schemeClr val="accent6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9395C7D1-D58E-438B-9874-786FA1E98BCA}"/>
              </a:ext>
            </a:extLst>
          </p:cNvPr>
          <p:cNvCxnSpPr>
            <a:cxnSpLocks/>
          </p:cNvCxnSpPr>
          <p:nvPr/>
        </p:nvCxnSpPr>
        <p:spPr>
          <a:xfrm>
            <a:off x="5557323" y="3077261"/>
            <a:ext cx="291642" cy="0"/>
          </a:xfrm>
          <a:prstGeom prst="line">
            <a:avLst/>
          </a:prstGeom>
          <a:ln w="15875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Oval 117">
            <a:extLst>
              <a:ext uri="{FF2B5EF4-FFF2-40B4-BE49-F238E27FC236}">
                <a16:creationId xmlns:a16="http://schemas.microsoft.com/office/drawing/2014/main" id="{37F76D89-2F1F-4BF8-826E-DB488DCCD6CE}"/>
              </a:ext>
            </a:extLst>
          </p:cNvPr>
          <p:cNvSpPr/>
          <p:nvPr/>
        </p:nvSpPr>
        <p:spPr>
          <a:xfrm>
            <a:off x="5668483" y="3041261"/>
            <a:ext cx="72000" cy="72000"/>
          </a:xfrm>
          <a:prstGeom prst="ellipse">
            <a:avLst/>
          </a:prstGeom>
          <a:solidFill>
            <a:schemeClr val="accent6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ACEC8849-43D8-4D5C-B69B-51F19A05C01A}"/>
              </a:ext>
            </a:extLst>
          </p:cNvPr>
          <p:cNvCxnSpPr/>
          <p:nvPr/>
        </p:nvCxnSpPr>
        <p:spPr>
          <a:xfrm>
            <a:off x="5126333" y="3182909"/>
            <a:ext cx="247726" cy="0"/>
          </a:xfrm>
          <a:prstGeom prst="line">
            <a:avLst/>
          </a:prstGeom>
          <a:ln w="15875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>
            <a:extLst>
              <a:ext uri="{FF2B5EF4-FFF2-40B4-BE49-F238E27FC236}">
                <a16:creationId xmlns:a16="http://schemas.microsoft.com/office/drawing/2014/main" id="{0E63BE2E-D6E1-481D-B8EB-6C1F18E39F93}"/>
              </a:ext>
            </a:extLst>
          </p:cNvPr>
          <p:cNvSpPr/>
          <p:nvPr/>
        </p:nvSpPr>
        <p:spPr>
          <a:xfrm>
            <a:off x="5211284" y="3146909"/>
            <a:ext cx="72000" cy="72000"/>
          </a:xfrm>
          <a:prstGeom prst="ellipse">
            <a:avLst/>
          </a:prstGeom>
          <a:solidFill>
            <a:schemeClr val="accent6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1E66400C-3D08-40AC-A28F-BA1FCFE51E4A}"/>
              </a:ext>
            </a:extLst>
          </p:cNvPr>
          <p:cNvSpPr/>
          <p:nvPr/>
        </p:nvSpPr>
        <p:spPr>
          <a:xfrm>
            <a:off x="6163540" y="3329060"/>
            <a:ext cx="72000" cy="72000"/>
          </a:xfrm>
          <a:prstGeom prst="ellipse">
            <a:avLst/>
          </a:prstGeom>
          <a:solidFill>
            <a:schemeClr val="accent6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9784DF07-4190-41F5-9185-E222187E2171}"/>
              </a:ext>
            </a:extLst>
          </p:cNvPr>
          <p:cNvCxnSpPr>
            <a:cxnSpLocks/>
          </p:cNvCxnSpPr>
          <p:nvPr/>
        </p:nvCxnSpPr>
        <p:spPr>
          <a:xfrm>
            <a:off x="5103036" y="3470708"/>
            <a:ext cx="186806" cy="0"/>
          </a:xfrm>
          <a:prstGeom prst="line">
            <a:avLst/>
          </a:prstGeom>
          <a:ln w="15875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val 126">
            <a:extLst>
              <a:ext uri="{FF2B5EF4-FFF2-40B4-BE49-F238E27FC236}">
                <a16:creationId xmlns:a16="http://schemas.microsoft.com/office/drawing/2014/main" id="{60EB7324-E486-47F8-AE30-4AD2CEF1A9EF}"/>
              </a:ext>
            </a:extLst>
          </p:cNvPr>
          <p:cNvSpPr/>
          <p:nvPr/>
        </p:nvSpPr>
        <p:spPr>
          <a:xfrm>
            <a:off x="5155953" y="3434708"/>
            <a:ext cx="72000" cy="72000"/>
          </a:xfrm>
          <a:prstGeom prst="ellipse">
            <a:avLst/>
          </a:prstGeom>
          <a:solidFill>
            <a:schemeClr val="accent6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3F063723-B396-4C94-9230-B6B8283C00C6}"/>
              </a:ext>
            </a:extLst>
          </p:cNvPr>
          <p:cNvCxnSpPr>
            <a:cxnSpLocks/>
          </p:cNvCxnSpPr>
          <p:nvPr/>
        </p:nvCxnSpPr>
        <p:spPr>
          <a:xfrm>
            <a:off x="4584682" y="3576356"/>
            <a:ext cx="93619" cy="0"/>
          </a:xfrm>
          <a:prstGeom prst="line">
            <a:avLst/>
          </a:prstGeom>
          <a:ln w="15875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>
            <a:extLst>
              <a:ext uri="{FF2B5EF4-FFF2-40B4-BE49-F238E27FC236}">
                <a16:creationId xmlns:a16="http://schemas.microsoft.com/office/drawing/2014/main" id="{2C9FFA1C-11A0-4D01-A42B-5DF53B3D70ED}"/>
              </a:ext>
            </a:extLst>
          </p:cNvPr>
          <p:cNvSpPr/>
          <p:nvPr/>
        </p:nvSpPr>
        <p:spPr>
          <a:xfrm>
            <a:off x="4596830" y="3540356"/>
            <a:ext cx="72000" cy="72000"/>
          </a:xfrm>
          <a:prstGeom prst="ellipse">
            <a:avLst/>
          </a:prstGeom>
          <a:solidFill>
            <a:schemeClr val="accent6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AF22167D-5843-43D7-BB5F-FBB71D6681E9}"/>
              </a:ext>
            </a:extLst>
          </p:cNvPr>
          <p:cNvCxnSpPr>
            <a:cxnSpLocks/>
          </p:cNvCxnSpPr>
          <p:nvPr/>
        </p:nvCxnSpPr>
        <p:spPr>
          <a:xfrm>
            <a:off x="4360449" y="3682004"/>
            <a:ext cx="61586" cy="0"/>
          </a:xfrm>
          <a:prstGeom prst="line">
            <a:avLst/>
          </a:prstGeom>
          <a:ln w="15875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Oval 132">
            <a:extLst>
              <a:ext uri="{FF2B5EF4-FFF2-40B4-BE49-F238E27FC236}">
                <a16:creationId xmlns:a16="http://schemas.microsoft.com/office/drawing/2014/main" id="{16FD438B-4005-4AA4-B3F8-3AF7CA39DF80}"/>
              </a:ext>
            </a:extLst>
          </p:cNvPr>
          <p:cNvSpPr/>
          <p:nvPr/>
        </p:nvSpPr>
        <p:spPr>
          <a:xfrm>
            <a:off x="4358038" y="3646004"/>
            <a:ext cx="72000" cy="72000"/>
          </a:xfrm>
          <a:prstGeom prst="ellipse">
            <a:avLst/>
          </a:prstGeom>
          <a:solidFill>
            <a:schemeClr val="accent6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7087EA2-7CF4-45E0-A7A7-E50F934D5700}"/>
              </a:ext>
            </a:extLst>
          </p:cNvPr>
          <p:cNvGrpSpPr/>
          <p:nvPr/>
        </p:nvGrpSpPr>
        <p:grpSpPr>
          <a:xfrm>
            <a:off x="4212756" y="3778769"/>
            <a:ext cx="235962" cy="229755"/>
            <a:chOff x="4275352" y="3784719"/>
            <a:chExt cx="235961" cy="229755"/>
          </a:xfrm>
        </p:grpSpPr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4B7F75D4-9AED-4CCC-BEAE-8E96AC696710}"/>
                </a:ext>
              </a:extLst>
            </p:cNvPr>
            <p:cNvSpPr txBox="1"/>
            <p:nvPr/>
          </p:nvSpPr>
          <p:spPr>
            <a:xfrm>
              <a:off x="4275352" y="3799030"/>
              <a:ext cx="235961" cy="21544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914378"/>
              <a:r>
                <a:rPr lang="en-GB" sz="800" dirty="0">
                  <a:solidFill>
                    <a:srgbClr val="44546A"/>
                  </a:solidFill>
                  <a:latin typeface="Calibri"/>
                </a:rPr>
                <a:t>0</a:t>
              </a:r>
            </a:p>
          </p:txBody>
        </p: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0CF712F2-382D-41CA-8A53-3E73DE4D93E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367314" y="3811719"/>
              <a:ext cx="54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F31DA7A-5697-41CE-B48D-5AFE900B7170}"/>
              </a:ext>
            </a:extLst>
          </p:cNvPr>
          <p:cNvGrpSpPr/>
          <p:nvPr/>
        </p:nvGrpSpPr>
        <p:grpSpPr>
          <a:xfrm>
            <a:off x="4548193" y="3778769"/>
            <a:ext cx="312906" cy="229755"/>
            <a:chOff x="4236879" y="3784719"/>
            <a:chExt cx="312905" cy="229755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307AEBAD-AB16-492F-8B18-A0B83B91370F}"/>
                </a:ext>
              </a:extLst>
            </p:cNvPr>
            <p:cNvSpPr txBox="1"/>
            <p:nvPr/>
          </p:nvSpPr>
          <p:spPr>
            <a:xfrm>
              <a:off x="4236879" y="3799030"/>
              <a:ext cx="312905" cy="21544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914378"/>
              <a:r>
                <a:rPr lang="en-GB" sz="800" dirty="0">
                  <a:solidFill>
                    <a:srgbClr val="44546A"/>
                  </a:solidFill>
                  <a:latin typeface="Calibri"/>
                </a:rPr>
                <a:t>0.2</a:t>
              </a: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A897A2CA-E502-4004-83AF-B0BE9797D52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367314" y="3811719"/>
              <a:ext cx="54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FDCB3484-87B6-475A-882A-FD6442F5E3E5}"/>
              </a:ext>
            </a:extLst>
          </p:cNvPr>
          <p:cNvGrpSpPr/>
          <p:nvPr/>
        </p:nvGrpSpPr>
        <p:grpSpPr>
          <a:xfrm>
            <a:off x="4922107" y="3778769"/>
            <a:ext cx="312906" cy="229755"/>
            <a:chOff x="4236879" y="3784719"/>
            <a:chExt cx="312905" cy="229755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FC7F2316-99CD-4957-AA26-D63AFBA02E9F}"/>
                </a:ext>
              </a:extLst>
            </p:cNvPr>
            <p:cNvSpPr txBox="1"/>
            <p:nvPr/>
          </p:nvSpPr>
          <p:spPr>
            <a:xfrm>
              <a:off x="4236879" y="3799030"/>
              <a:ext cx="312905" cy="21544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914378"/>
              <a:r>
                <a:rPr lang="en-GB" sz="800" dirty="0">
                  <a:solidFill>
                    <a:srgbClr val="44546A"/>
                  </a:solidFill>
                  <a:latin typeface="Calibri"/>
                </a:rPr>
                <a:t>0.4</a:t>
              </a: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7145966E-B8FC-4634-971B-5FDD4006573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367314" y="3811719"/>
              <a:ext cx="54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26178C09-37BC-443E-A01A-AFBE0195B0B9}"/>
              </a:ext>
            </a:extLst>
          </p:cNvPr>
          <p:cNvGrpSpPr/>
          <p:nvPr/>
        </p:nvGrpSpPr>
        <p:grpSpPr>
          <a:xfrm>
            <a:off x="5296021" y="3778769"/>
            <a:ext cx="312906" cy="229755"/>
            <a:chOff x="4236879" y="3784719"/>
            <a:chExt cx="312905" cy="229755"/>
          </a:xfrm>
        </p:grpSpPr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E96B4614-A75A-49DD-A87D-3DEF4AA8F1B9}"/>
                </a:ext>
              </a:extLst>
            </p:cNvPr>
            <p:cNvSpPr txBox="1"/>
            <p:nvPr/>
          </p:nvSpPr>
          <p:spPr>
            <a:xfrm>
              <a:off x="4236879" y="3799030"/>
              <a:ext cx="312905" cy="21544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914378"/>
              <a:r>
                <a:rPr lang="en-GB" sz="800" dirty="0">
                  <a:solidFill>
                    <a:srgbClr val="44546A"/>
                  </a:solidFill>
                  <a:latin typeface="Calibri"/>
                </a:rPr>
                <a:t>0.6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AFEBD20A-2E74-45C6-9471-FFACA786FDC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367314" y="3811719"/>
              <a:ext cx="54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EE66A7A-0886-4E78-AB77-642F6580A0A2}"/>
              </a:ext>
            </a:extLst>
          </p:cNvPr>
          <p:cNvGrpSpPr/>
          <p:nvPr/>
        </p:nvGrpSpPr>
        <p:grpSpPr>
          <a:xfrm>
            <a:off x="5669935" y="3778769"/>
            <a:ext cx="312906" cy="229755"/>
            <a:chOff x="4236879" y="3784719"/>
            <a:chExt cx="312905" cy="22975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390143A8-06E2-44CE-82F3-6C645DBEB2DF}"/>
                </a:ext>
              </a:extLst>
            </p:cNvPr>
            <p:cNvSpPr txBox="1"/>
            <p:nvPr/>
          </p:nvSpPr>
          <p:spPr>
            <a:xfrm>
              <a:off x="4236879" y="3799030"/>
              <a:ext cx="312905" cy="21544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914378"/>
              <a:r>
                <a:rPr lang="en-GB" sz="800" dirty="0">
                  <a:solidFill>
                    <a:srgbClr val="44546A"/>
                  </a:solidFill>
                  <a:latin typeface="Calibri"/>
                </a:rPr>
                <a:t>0.8</a:t>
              </a:r>
            </a:p>
          </p:txBody>
        </p: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1B150102-50DA-4F49-B65C-E02B4A6EAEE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367314" y="3811719"/>
              <a:ext cx="54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9F093AF0-B378-4304-87FF-8D0EAD9790D9}"/>
              </a:ext>
            </a:extLst>
          </p:cNvPr>
          <p:cNvGrpSpPr/>
          <p:nvPr/>
        </p:nvGrpSpPr>
        <p:grpSpPr>
          <a:xfrm>
            <a:off x="6043848" y="3778769"/>
            <a:ext cx="312906" cy="229755"/>
            <a:chOff x="4236879" y="3784719"/>
            <a:chExt cx="312905" cy="229755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C8898D52-75D3-4DC6-964A-9177E8D50A1E}"/>
                </a:ext>
              </a:extLst>
            </p:cNvPr>
            <p:cNvSpPr txBox="1"/>
            <p:nvPr/>
          </p:nvSpPr>
          <p:spPr>
            <a:xfrm>
              <a:off x="4236879" y="3799030"/>
              <a:ext cx="312905" cy="21544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914378"/>
              <a:r>
                <a:rPr lang="en-GB" sz="800" dirty="0">
                  <a:solidFill>
                    <a:srgbClr val="44546A"/>
                  </a:solidFill>
                  <a:latin typeface="Calibri"/>
                </a:rPr>
                <a:t>1.0</a:t>
              </a:r>
            </a:p>
          </p:txBody>
        </p: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8E5D4DC6-9442-4508-9EC3-95924733193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367314" y="3811719"/>
              <a:ext cx="54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val 13"/>
          <p:cNvSpPr/>
          <p:nvPr/>
        </p:nvSpPr>
        <p:spPr>
          <a:xfrm>
            <a:off x="4285508" y="3439438"/>
            <a:ext cx="214525" cy="433968"/>
          </a:xfrm>
          <a:prstGeom prst="ellipse">
            <a:avLst/>
          </a:prstGeom>
          <a:noFill/>
          <a:ln w="38100">
            <a:solidFill>
              <a:srgbClr val="EB1C2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44ECBFA-1E4B-4E0A-AD96-54E2DB6DE65A}"/>
              </a:ext>
            </a:extLst>
          </p:cNvPr>
          <p:cNvSpPr txBox="1"/>
          <p:nvPr/>
        </p:nvSpPr>
        <p:spPr>
          <a:xfrm>
            <a:off x="4129353" y="3933675"/>
            <a:ext cx="2273379" cy="2154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378"/>
            <a:r>
              <a:rPr lang="en-GB" sz="800" b="1" dirty="0">
                <a:solidFill>
                  <a:srgbClr val="44546A"/>
                </a:solidFill>
                <a:latin typeface="Calibri"/>
              </a:rPr>
              <a:t>Odds ratios for receipt of treatment by age group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7CD4C4-4A58-1719-9DBC-1D8B3B093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194" y="885998"/>
            <a:ext cx="1652844" cy="4167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71F3C8-03D4-EED8-4C45-EFCCF90239C1}"/>
              </a:ext>
            </a:extLst>
          </p:cNvPr>
          <p:cNvSpPr txBox="1"/>
          <p:nvPr/>
        </p:nvSpPr>
        <p:spPr>
          <a:xfrm>
            <a:off x="6326116" y="1069459"/>
            <a:ext cx="2736299" cy="2739211"/>
          </a:xfrm>
          <a:prstGeom prst="rect">
            <a:avLst/>
          </a:prstGeom>
          <a:noFill/>
          <a:ln>
            <a:solidFill>
              <a:srgbClr val="AE1022"/>
            </a:solidFill>
          </a:ln>
        </p:spPr>
        <p:txBody>
          <a:bodyPr wrap="square" rtlCol="0">
            <a:spAutoFit/>
          </a:bodyPr>
          <a:lstStyle/>
          <a:p>
            <a:pPr marL="38700" defTabSz="360000" rtl="0" eaLnBrk="1" latinLnBrk="0" hangingPunct="1">
              <a:spcBef>
                <a:spcPct val="20000"/>
              </a:spcBef>
              <a:buClr>
                <a:srgbClr val="C00000"/>
              </a:buClr>
            </a:pPr>
            <a:r>
              <a:rPr lang="en-GB" sz="2800" b="1" i="0" kern="1200" dirty="0">
                <a:solidFill>
                  <a:srgbClr val="002060"/>
                </a:solidFill>
                <a:latin typeface="+mn-lt"/>
                <a:ea typeface="+mn-ea"/>
              </a:rPr>
              <a:t>Questions:</a:t>
            </a:r>
          </a:p>
          <a:p>
            <a:pPr marL="324450" indent="-28575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b="1" i="0" kern="1200" dirty="0">
                <a:solidFill>
                  <a:srgbClr val="002060"/>
                </a:solidFill>
                <a:latin typeface="+mn-lt"/>
                <a:ea typeface="+mn-ea"/>
              </a:rPr>
              <a:t>Older adults undertreated?</a:t>
            </a:r>
          </a:p>
          <a:p>
            <a:pPr marL="324450" indent="-28575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b="1" i="0" kern="1200" dirty="0">
                <a:solidFill>
                  <a:srgbClr val="002060"/>
                </a:solidFill>
                <a:latin typeface="+mn-lt"/>
                <a:ea typeface="+mn-ea"/>
              </a:rPr>
              <a:t>What about the rest-86%?</a:t>
            </a:r>
          </a:p>
          <a:p>
            <a:pPr marL="324450" indent="-28575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02060"/>
                </a:solidFill>
              </a:rPr>
              <a:t>Fear of complications?</a:t>
            </a:r>
          </a:p>
          <a:p>
            <a:pPr marL="324450" indent="-28575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b="1" i="0" kern="1200" dirty="0">
                <a:solidFill>
                  <a:srgbClr val="002060"/>
                </a:solidFill>
                <a:latin typeface="+mn-lt"/>
                <a:ea typeface="+mn-ea"/>
              </a:rPr>
              <a:t>Futility?</a:t>
            </a:r>
          </a:p>
          <a:p>
            <a:pPr marL="324450" indent="-28575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02060"/>
                </a:solidFill>
              </a:rPr>
              <a:t>Care is diverse</a:t>
            </a:r>
            <a:endParaRPr lang="en-GB" b="1" i="0" kern="1200" dirty="0">
              <a:solidFill>
                <a:srgbClr val="00206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0080818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3813"/>
            <a:ext cx="8301038" cy="593725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C00000"/>
                </a:solidFill>
                <a:latin typeface="+mn-lt"/>
              </a:rPr>
              <a:t>Background: RCT evidence in older NSTEMI patients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5724128" y="4869674"/>
            <a:ext cx="3435291" cy="272758"/>
          </a:xfrm>
          <a:prstGeom prst="rect">
            <a:avLst/>
          </a:prstGeom>
        </p:spPr>
        <p:txBody>
          <a:bodyPr wrap="square" lIns="396000" bIns="72000" anchor="b" anchorCtr="0">
            <a:spAutoFit/>
          </a:bodyPr>
          <a:lstStyle/>
          <a:p>
            <a:pPr defTabSz="914355"/>
            <a:r>
              <a:rPr lang="en-GB" sz="1000" b="1" i="1" dirty="0">
                <a:solidFill>
                  <a:srgbClr val="002060"/>
                </a:solidFill>
              </a:rPr>
              <a:t>Mills et al. Eur Heart J Open. 2021;2(1):oeab044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7C0D9F2-C158-452F-8C78-DB95DAD4F65B}"/>
              </a:ext>
            </a:extLst>
          </p:cNvPr>
          <p:cNvGrpSpPr/>
          <p:nvPr/>
        </p:nvGrpSpPr>
        <p:grpSpPr>
          <a:xfrm>
            <a:off x="7741785" y="1064840"/>
            <a:ext cx="1388177" cy="1420049"/>
            <a:chOff x="6925249" y="2889504"/>
            <a:chExt cx="1944497" cy="158008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C79AAA8-B813-4FE2-ABD9-92C6C10611D1}"/>
                </a:ext>
              </a:extLst>
            </p:cNvPr>
            <p:cNvGrpSpPr/>
            <p:nvPr/>
          </p:nvGrpSpPr>
          <p:grpSpPr>
            <a:xfrm>
              <a:off x="6925249" y="2889504"/>
              <a:ext cx="1944497" cy="1580083"/>
              <a:chOff x="3509189" y="795528"/>
              <a:chExt cx="5040451" cy="5418188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B0AB98F9-D2FD-4AE7-BF4A-AF2A644B05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845" t="11600" r="14222" b="15333"/>
              <a:stretch/>
            </p:blipFill>
            <p:spPr>
              <a:xfrm>
                <a:off x="3547872" y="795528"/>
                <a:ext cx="5001768" cy="5010912"/>
              </a:xfrm>
              <a:prstGeom prst="rect">
                <a:avLst/>
              </a:prstGeom>
            </p:spPr>
          </p:pic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F3519F5A-FD78-407E-8FC8-4F7E5C7A3F13}"/>
                  </a:ext>
                </a:extLst>
              </p:cNvPr>
              <p:cNvSpPr/>
              <p:nvPr/>
            </p:nvSpPr>
            <p:spPr>
              <a:xfrm>
                <a:off x="3509189" y="822960"/>
                <a:ext cx="5003876" cy="5390756"/>
              </a:xfrm>
              <a:custGeom>
                <a:avLst/>
                <a:gdLst>
                  <a:gd name="connsiteX0" fmla="*/ 1700784 w 5458968"/>
                  <a:gd name="connsiteY0" fmla="*/ 4590288 h 5541264"/>
                  <a:gd name="connsiteX1" fmla="*/ 512064 w 5458968"/>
                  <a:gd name="connsiteY1" fmla="*/ 2386584 h 5541264"/>
                  <a:gd name="connsiteX2" fmla="*/ 2999232 w 5458968"/>
                  <a:gd name="connsiteY2" fmla="*/ 0 h 5541264"/>
                  <a:gd name="connsiteX3" fmla="*/ 5458968 w 5458968"/>
                  <a:gd name="connsiteY3" fmla="*/ 2487168 h 5541264"/>
                  <a:gd name="connsiteX4" fmla="*/ 2962656 w 5458968"/>
                  <a:gd name="connsiteY4" fmla="*/ 4965192 h 5541264"/>
                  <a:gd name="connsiteX5" fmla="*/ 2203704 w 5458968"/>
                  <a:gd name="connsiteY5" fmla="*/ 4837176 h 5541264"/>
                  <a:gd name="connsiteX6" fmla="*/ 0 w 5458968"/>
                  <a:gd name="connsiteY6" fmla="*/ 5541264 h 5541264"/>
                  <a:gd name="connsiteX7" fmla="*/ 1335024 w 5458968"/>
                  <a:gd name="connsiteY7" fmla="*/ 4745736 h 5541264"/>
                  <a:gd name="connsiteX0" fmla="*/ 1700784 w 5458968"/>
                  <a:gd name="connsiteY0" fmla="*/ 4590288 h 5541264"/>
                  <a:gd name="connsiteX1" fmla="*/ 512064 w 5458968"/>
                  <a:gd name="connsiteY1" fmla="*/ 2386584 h 5541264"/>
                  <a:gd name="connsiteX2" fmla="*/ 2999232 w 5458968"/>
                  <a:gd name="connsiteY2" fmla="*/ 0 h 5541264"/>
                  <a:gd name="connsiteX3" fmla="*/ 5458968 w 5458968"/>
                  <a:gd name="connsiteY3" fmla="*/ 2487168 h 5541264"/>
                  <a:gd name="connsiteX4" fmla="*/ 2962656 w 5458968"/>
                  <a:gd name="connsiteY4" fmla="*/ 4965192 h 5541264"/>
                  <a:gd name="connsiteX5" fmla="*/ 2203704 w 5458968"/>
                  <a:gd name="connsiteY5" fmla="*/ 4837176 h 5541264"/>
                  <a:gd name="connsiteX6" fmla="*/ 0 w 5458968"/>
                  <a:gd name="connsiteY6" fmla="*/ 5541264 h 5541264"/>
                  <a:gd name="connsiteX7" fmla="*/ 1335024 w 5458968"/>
                  <a:gd name="connsiteY7" fmla="*/ 4745736 h 5541264"/>
                  <a:gd name="connsiteX0" fmla="*/ 1700784 w 5458968"/>
                  <a:gd name="connsiteY0" fmla="*/ 4590288 h 5541264"/>
                  <a:gd name="connsiteX1" fmla="*/ 512064 w 5458968"/>
                  <a:gd name="connsiteY1" fmla="*/ 2386584 h 5541264"/>
                  <a:gd name="connsiteX2" fmla="*/ 2999232 w 5458968"/>
                  <a:gd name="connsiteY2" fmla="*/ 0 h 5541264"/>
                  <a:gd name="connsiteX3" fmla="*/ 5458968 w 5458968"/>
                  <a:gd name="connsiteY3" fmla="*/ 2487168 h 5541264"/>
                  <a:gd name="connsiteX4" fmla="*/ 2962656 w 5458968"/>
                  <a:gd name="connsiteY4" fmla="*/ 4965192 h 5541264"/>
                  <a:gd name="connsiteX5" fmla="*/ 2203704 w 5458968"/>
                  <a:gd name="connsiteY5" fmla="*/ 4837176 h 5541264"/>
                  <a:gd name="connsiteX6" fmla="*/ 0 w 5458968"/>
                  <a:gd name="connsiteY6" fmla="*/ 5541264 h 5541264"/>
                  <a:gd name="connsiteX7" fmla="*/ 1335024 w 5458968"/>
                  <a:gd name="connsiteY7" fmla="*/ 4745736 h 5541264"/>
                  <a:gd name="connsiteX0" fmla="*/ 1700784 w 5458968"/>
                  <a:gd name="connsiteY0" fmla="*/ 4590288 h 5541264"/>
                  <a:gd name="connsiteX1" fmla="*/ 512064 w 5458968"/>
                  <a:gd name="connsiteY1" fmla="*/ 2386584 h 5541264"/>
                  <a:gd name="connsiteX2" fmla="*/ 2999232 w 5458968"/>
                  <a:gd name="connsiteY2" fmla="*/ 0 h 5541264"/>
                  <a:gd name="connsiteX3" fmla="*/ 5458968 w 5458968"/>
                  <a:gd name="connsiteY3" fmla="*/ 2487168 h 5541264"/>
                  <a:gd name="connsiteX4" fmla="*/ 2962656 w 5458968"/>
                  <a:gd name="connsiteY4" fmla="*/ 4965192 h 5541264"/>
                  <a:gd name="connsiteX5" fmla="*/ 2203704 w 5458968"/>
                  <a:gd name="connsiteY5" fmla="*/ 4837176 h 5541264"/>
                  <a:gd name="connsiteX6" fmla="*/ 0 w 5458968"/>
                  <a:gd name="connsiteY6" fmla="*/ 5541264 h 5541264"/>
                  <a:gd name="connsiteX7" fmla="*/ 1335024 w 5458968"/>
                  <a:gd name="connsiteY7" fmla="*/ 4745736 h 5541264"/>
                  <a:gd name="connsiteX0" fmla="*/ 1700784 w 5458968"/>
                  <a:gd name="connsiteY0" fmla="*/ 4590288 h 5541264"/>
                  <a:gd name="connsiteX1" fmla="*/ 512064 w 5458968"/>
                  <a:gd name="connsiteY1" fmla="*/ 2386584 h 5541264"/>
                  <a:gd name="connsiteX2" fmla="*/ 2999232 w 5458968"/>
                  <a:gd name="connsiteY2" fmla="*/ 0 h 5541264"/>
                  <a:gd name="connsiteX3" fmla="*/ 5458968 w 5458968"/>
                  <a:gd name="connsiteY3" fmla="*/ 2487168 h 5541264"/>
                  <a:gd name="connsiteX4" fmla="*/ 2962656 w 5458968"/>
                  <a:gd name="connsiteY4" fmla="*/ 4965192 h 5541264"/>
                  <a:gd name="connsiteX5" fmla="*/ 2203704 w 5458968"/>
                  <a:gd name="connsiteY5" fmla="*/ 4837176 h 5541264"/>
                  <a:gd name="connsiteX6" fmla="*/ 0 w 5458968"/>
                  <a:gd name="connsiteY6" fmla="*/ 5541264 h 5541264"/>
                  <a:gd name="connsiteX7" fmla="*/ 1335024 w 5458968"/>
                  <a:gd name="connsiteY7" fmla="*/ 4745736 h 5541264"/>
                  <a:gd name="connsiteX0" fmla="*/ 1700784 w 5458968"/>
                  <a:gd name="connsiteY0" fmla="*/ 4590288 h 5541264"/>
                  <a:gd name="connsiteX1" fmla="*/ 512064 w 5458968"/>
                  <a:gd name="connsiteY1" fmla="*/ 2386584 h 5541264"/>
                  <a:gd name="connsiteX2" fmla="*/ 2999232 w 5458968"/>
                  <a:gd name="connsiteY2" fmla="*/ 0 h 5541264"/>
                  <a:gd name="connsiteX3" fmla="*/ 5458968 w 5458968"/>
                  <a:gd name="connsiteY3" fmla="*/ 2487168 h 5541264"/>
                  <a:gd name="connsiteX4" fmla="*/ 2962656 w 5458968"/>
                  <a:gd name="connsiteY4" fmla="*/ 4965192 h 5541264"/>
                  <a:gd name="connsiteX5" fmla="*/ 2203704 w 5458968"/>
                  <a:gd name="connsiteY5" fmla="*/ 4837176 h 5541264"/>
                  <a:gd name="connsiteX6" fmla="*/ 0 w 5458968"/>
                  <a:gd name="connsiteY6" fmla="*/ 5541264 h 5541264"/>
                  <a:gd name="connsiteX7" fmla="*/ 1335024 w 5458968"/>
                  <a:gd name="connsiteY7" fmla="*/ 4745736 h 5541264"/>
                  <a:gd name="connsiteX0" fmla="*/ 1700784 w 5458968"/>
                  <a:gd name="connsiteY0" fmla="*/ 4590288 h 5541264"/>
                  <a:gd name="connsiteX1" fmla="*/ 512064 w 5458968"/>
                  <a:gd name="connsiteY1" fmla="*/ 2386584 h 5541264"/>
                  <a:gd name="connsiteX2" fmla="*/ 2999232 w 5458968"/>
                  <a:gd name="connsiteY2" fmla="*/ 0 h 5541264"/>
                  <a:gd name="connsiteX3" fmla="*/ 5458968 w 5458968"/>
                  <a:gd name="connsiteY3" fmla="*/ 2487168 h 5541264"/>
                  <a:gd name="connsiteX4" fmla="*/ 2962656 w 5458968"/>
                  <a:gd name="connsiteY4" fmla="*/ 4965192 h 5541264"/>
                  <a:gd name="connsiteX5" fmla="*/ 2203704 w 5458968"/>
                  <a:gd name="connsiteY5" fmla="*/ 4837176 h 5541264"/>
                  <a:gd name="connsiteX6" fmla="*/ 0 w 5458968"/>
                  <a:gd name="connsiteY6" fmla="*/ 5541264 h 5541264"/>
                  <a:gd name="connsiteX7" fmla="*/ 1335024 w 5458968"/>
                  <a:gd name="connsiteY7" fmla="*/ 4745736 h 5541264"/>
                  <a:gd name="connsiteX0" fmla="*/ 1700784 w 5458968"/>
                  <a:gd name="connsiteY0" fmla="*/ 4590288 h 5541264"/>
                  <a:gd name="connsiteX1" fmla="*/ 512064 w 5458968"/>
                  <a:gd name="connsiteY1" fmla="*/ 2386584 h 5541264"/>
                  <a:gd name="connsiteX2" fmla="*/ 2999232 w 5458968"/>
                  <a:gd name="connsiteY2" fmla="*/ 0 h 5541264"/>
                  <a:gd name="connsiteX3" fmla="*/ 5458968 w 5458968"/>
                  <a:gd name="connsiteY3" fmla="*/ 2487168 h 5541264"/>
                  <a:gd name="connsiteX4" fmla="*/ 2962656 w 5458968"/>
                  <a:gd name="connsiteY4" fmla="*/ 4965192 h 5541264"/>
                  <a:gd name="connsiteX5" fmla="*/ 2203704 w 5458968"/>
                  <a:gd name="connsiteY5" fmla="*/ 4837176 h 5541264"/>
                  <a:gd name="connsiteX6" fmla="*/ 0 w 5458968"/>
                  <a:gd name="connsiteY6" fmla="*/ 5541264 h 5541264"/>
                  <a:gd name="connsiteX7" fmla="*/ 1335024 w 5458968"/>
                  <a:gd name="connsiteY7" fmla="*/ 4745736 h 5541264"/>
                  <a:gd name="connsiteX0" fmla="*/ 1700784 w 5458968"/>
                  <a:gd name="connsiteY0" fmla="*/ 4590288 h 5541264"/>
                  <a:gd name="connsiteX1" fmla="*/ 512064 w 5458968"/>
                  <a:gd name="connsiteY1" fmla="*/ 2386584 h 5541264"/>
                  <a:gd name="connsiteX2" fmla="*/ 2999232 w 5458968"/>
                  <a:gd name="connsiteY2" fmla="*/ 0 h 5541264"/>
                  <a:gd name="connsiteX3" fmla="*/ 5458968 w 5458968"/>
                  <a:gd name="connsiteY3" fmla="*/ 2487168 h 5541264"/>
                  <a:gd name="connsiteX4" fmla="*/ 2962656 w 5458968"/>
                  <a:gd name="connsiteY4" fmla="*/ 4965192 h 5541264"/>
                  <a:gd name="connsiteX5" fmla="*/ 2203704 w 5458968"/>
                  <a:gd name="connsiteY5" fmla="*/ 4837176 h 5541264"/>
                  <a:gd name="connsiteX6" fmla="*/ 0 w 5458968"/>
                  <a:gd name="connsiteY6" fmla="*/ 5541264 h 5541264"/>
                  <a:gd name="connsiteX7" fmla="*/ 1335024 w 5458968"/>
                  <a:gd name="connsiteY7" fmla="*/ 4745736 h 5541264"/>
                  <a:gd name="connsiteX0" fmla="*/ 1700784 w 5458968"/>
                  <a:gd name="connsiteY0" fmla="*/ 4590288 h 5541264"/>
                  <a:gd name="connsiteX1" fmla="*/ 512064 w 5458968"/>
                  <a:gd name="connsiteY1" fmla="*/ 2386584 h 5541264"/>
                  <a:gd name="connsiteX2" fmla="*/ 2999232 w 5458968"/>
                  <a:gd name="connsiteY2" fmla="*/ 0 h 5541264"/>
                  <a:gd name="connsiteX3" fmla="*/ 5458968 w 5458968"/>
                  <a:gd name="connsiteY3" fmla="*/ 2487168 h 5541264"/>
                  <a:gd name="connsiteX4" fmla="*/ 2999232 w 5458968"/>
                  <a:gd name="connsiteY4" fmla="*/ 4965192 h 5541264"/>
                  <a:gd name="connsiteX5" fmla="*/ 2203704 w 5458968"/>
                  <a:gd name="connsiteY5" fmla="*/ 4837176 h 5541264"/>
                  <a:gd name="connsiteX6" fmla="*/ 0 w 5458968"/>
                  <a:gd name="connsiteY6" fmla="*/ 5541264 h 5541264"/>
                  <a:gd name="connsiteX7" fmla="*/ 1335024 w 5458968"/>
                  <a:gd name="connsiteY7" fmla="*/ 4745736 h 5541264"/>
                  <a:gd name="connsiteX0" fmla="*/ 1700784 w 5458968"/>
                  <a:gd name="connsiteY0" fmla="*/ 4590288 h 5541264"/>
                  <a:gd name="connsiteX1" fmla="*/ 512064 w 5458968"/>
                  <a:gd name="connsiteY1" fmla="*/ 2386584 h 5541264"/>
                  <a:gd name="connsiteX2" fmla="*/ 2999232 w 5458968"/>
                  <a:gd name="connsiteY2" fmla="*/ 0 h 5541264"/>
                  <a:gd name="connsiteX3" fmla="*/ 5458968 w 5458968"/>
                  <a:gd name="connsiteY3" fmla="*/ 2487168 h 5541264"/>
                  <a:gd name="connsiteX4" fmla="*/ 2999232 w 5458968"/>
                  <a:gd name="connsiteY4" fmla="*/ 4965192 h 5541264"/>
                  <a:gd name="connsiteX5" fmla="*/ 2203704 w 5458968"/>
                  <a:gd name="connsiteY5" fmla="*/ 4837176 h 5541264"/>
                  <a:gd name="connsiteX6" fmla="*/ 0 w 5458968"/>
                  <a:gd name="connsiteY6" fmla="*/ 5541264 h 5541264"/>
                  <a:gd name="connsiteX7" fmla="*/ 1335024 w 5458968"/>
                  <a:gd name="connsiteY7" fmla="*/ 4745736 h 5541264"/>
                  <a:gd name="connsiteX0" fmla="*/ 1700784 w 5458968"/>
                  <a:gd name="connsiteY0" fmla="*/ 4590288 h 5541264"/>
                  <a:gd name="connsiteX1" fmla="*/ 512064 w 5458968"/>
                  <a:gd name="connsiteY1" fmla="*/ 2386584 h 5541264"/>
                  <a:gd name="connsiteX2" fmla="*/ 2999232 w 5458968"/>
                  <a:gd name="connsiteY2" fmla="*/ 0 h 5541264"/>
                  <a:gd name="connsiteX3" fmla="*/ 5458968 w 5458968"/>
                  <a:gd name="connsiteY3" fmla="*/ 2487168 h 5541264"/>
                  <a:gd name="connsiteX4" fmla="*/ 2999232 w 5458968"/>
                  <a:gd name="connsiteY4" fmla="*/ 4965192 h 5541264"/>
                  <a:gd name="connsiteX5" fmla="*/ 2203704 w 5458968"/>
                  <a:gd name="connsiteY5" fmla="*/ 4837176 h 5541264"/>
                  <a:gd name="connsiteX6" fmla="*/ 0 w 5458968"/>
                  <a:gd name="connsiteY6" fmla="*/ 5541264 h 5541264"/>
                  <a:gd name="connsiteX7" fmla="*/ 1335024 w 5458968"/>
                  <a:gd name="connsiteY7" fmla="*/ 4745736 h 5541264"/>
                  <a:gd name="connsiteX0" fmla="*/ 1700784 w 5458968"/>
                  <a:gd name="connsiteY0" fmla="*/ 4590288 h 5541264"/>
                  <a:gd name="connsiteX1" fmla="*/ 512064 w 5458968"/>
                  <a:gd name="connsiteY1" fmla="*/ 2386584 h 5541264"/>
                  <a:gd name="connsiteX2" fmla="*/ 2999232 w 5458968"/>
                  <a:gd name="connsiteY2" fmla="*/ 0 h 5541264"/>
                  <a:gd name="connsiteX3" fmla="*/ 5458968 w 5458968"/>
                  <a:gd name="connsiteY3" fmla="*/ 2487168 h 5541264"/>
                  <a:gd name="connsiteX4" fmla="*/ 2999232 w 5458968"/>
                  <a:gd name="connsiteY4" fmla="*/ 4965192 h 5541264"/>
                  <a:gd name="connsiteX5" fmla="*/ 2203704 w 5458968"/>
                  <a:gd name="connsiteY5" fmla="*/ 4837176 h 5541264"/>
                  <a:gd name="connsiteX6" fmla="*/ 0 w 5458968"/>
                  <a:gd name="connsiteY6" fmla="*/ 5541264 h 5541264"/>
                  <a:gd name="connsiteX7" fmla="*/ 1335024 w 5458968"/>
                  <a:gd name="connsiteY7" fmla="*/ 4745736 h 5541264"/>
                  <a:gd name="connsiteX0" fmla="*/ 1700784 w 5458968"/>
                  <a:gd name="connsiteY0" fmla="*/ 4590288 h 5541264"/>
                  <a:gd name="connsiteX1" fmla="*/ 512064 w 5458968"/>
                  <a:gd name="connsiteY1" fmla="*/ 2386584 h 5541264"/>
                  <a:gd name="connsiteX2" fmla="*/ 2999232 w 5458968"/>
                  <a:gd name="connsiteY2" fmla="*/ 0 h 5541264"/>
                  <a:gd name="connsiteX3" fmla="*/ 5458968 w 5458968"/>
                  <a:gd name="connsiteY3" fmla="*/ 2487168 h 5541264"/>
                  <a:gd name="connsiteX4" fmla="*/ 2999232 w 5458968"/>
                  <a:gd name="connsiteY4" fmla="*/ 4965192 h 5541264"/>
                  <a:gd name="connsiteX5" fmla="*/ 2203704 w 5458968"/>
                  <a:gd name="connsiteY5" fmla="*/ 4837176 h 5541264"/>
                  <a:gd name="connsiteX6" fmla="*/ 0 w 5458968"/>
                  <a:gd name="connsiteY6" fmla="*/ 5541264 h 5541264"/>
                  <a:gd name="connsiteX7" fmla="*/ 1335024 w 5458968"/>
                  <a:gd name="connsiteY7" fmla="*/ 4745736 h 5541264"/>
                  <a:gd name="connsiteX0" fmla="*/ 1700784 w 5458968"/>
                  <a:gd name="connsiteY0" fmla="*/ 4590288 h 5541264"/>
                  <a:gd name="connsiteX1" fmla="*/ 512064 w 5458968"/>
                  <a:gd name="connsiteY1" fmla="*/ 2386584 h 5541264"/>
                  <a:gd name="connsiteX2" fmla="*/ 2999232 w 5458968"/>
                  <a:gd name="connsiteY2" fmla="*/ 0 h 5541264"/>
                  <a:gd name="connsiteX3" fmla="*/ 5458968 w 5458968"/>
                  <a:gd name="connsiteY3" fmla="*/ 2487168 h 5541264"/>
                  <a:gd name="connsiteX4" fmla="*/ 2999232 w 5458968"/>
                  <a:gd name="connsiteY4" fmla="*/ 4965192 h 5541264"/>
                  <a:gd name="connsiteX5" fmla="*/ 2203704 w 5458968"/>
                  <a:gd name="connsiteY5" fmla="*/ 4837176 h 5541264"/>
                  <a:gd name="connsiteX6" fmla="*/ 0 w 5458968"/>
                  <a:gd name="connsiteY6" fmla="*/ 5541264 h 5541264"/>
                  <a:gd name="connsiteX7" fmla="*/ 1335024 w 5458968"/>
                  <a:gd name="connsiteY7" fmla="*/ 4745736 h 5541264"/>
                  <a:gd name="connsiteX0" fmla="*/ 1700784 w 5458968"/>
                  <a:gd name="connsiteY0" fmla="*/ 4590288 h 5541264"/>
                  <a:gd name="connsiteX1" fmla="*/ 512064 w 5458968"/>
                  <a:gd name="connsiteY1" fmla="*/ 2386584 h 5541264"/>
                  <a:gd name="connsiteX2" fmla="*/ 2999232 w 5458968"/>
                  <a:gd name="connsiteY2" fmla="*/ 0 h 5541264"/>
                  <a:gd name="connsiteX3" fmla="*/ 5458968 w 5458968"/>
                  <a:gd name="connsiteY3" fmla="*/ 2487168 h 5541264"/>
                  <a:gd name="connsiteX4" fmla="*/ 2999232 w 5458968"/>
                  <a:gd name="connsiteY4" fmla="*/ 4965192 h 5541264"/>
                  <a:gd name="connsiteX5" fmla="*/ 2203704 w 5458968"/>
                  <a:gd name="connsiteY5" fmla="*/ 4837176 h 5541264"/>
                  <a:gd name="connsiteX6" fmla="*/ 0 w 5458968"/>
                  <a:gd name="connsiteY6" fmla="*/ 5541264 h 5541264"/>
                  <a:gd name="connsiteX7" fmla="*/ 1335024 w 5458968"/>
                  <a:gd name="connsiteY7" fmla="*/ 4745736 h 5541264"/>
                  <a:gd name="connsiteX0" fmla="*/ 1700784 w 5458968"/>
                  <a:gd name="connsiteY0" fmla="*/ 4590288 h 5541264"/>
                  <a:gd name="connsiteX1" fmla="*/ 512064 w 5458968"/>
                  <a:gd name="connsiteY1" fmla="*/ 2386584 h 5541264"/>
                  <a:gd name="connsiteX2" fmla="*/ 2999232 w 5458968"/>
                  <a:gd name="connsiteY2" fmla="*/ 0 h 5541264"/>
                  <a:gd name="connsiteX3" fmla="*/ 5458968 w 5458968"/>
                  <a:gd name="connsiteY3" fmla="*/ 2487168 h 5541264"/>
                  <a:gd name="connsiteX4" fmla="*/ 2999232 w 5458968"/>
                  <a:gd name="connsiteY4" fmla="*/ 4965192 h 5541264"/>
                  <a:gd name="connsiteX5" fmla="*/ 2203704 w 5458968"/>
                  <a:gd name="connsiteY5" fmla="*/ 4837176 h 5541264"/>
                  <a:gd name="connsiteX6" fmla="*/ 0 w 5458968"/>
                  <a:gd name="connsiteY6" fmla="*/ 5541264 h 5541264"/>
                  <a:gd name="connsiteX7" fmla="*/ 1335024 w 5458968"/>
                  <a:gd name="connsiteY7" fmla="*/ 4745736 h 5541264"/>
                  <a:gd name="connsiteX0" fmla="*/ 1245691 w 5003875"/>
                  <a:gd name="connsiteY0" fmla="*/ 4590288 h 5390756"/>
                  <a:gd name="connsiteX1" fmla="*/ 56971 w 5003875"/>
                  <a:gd name="connsiteY1" fmla="*/ 2386584 h 5390756"/>
                  <a:gd name="connsiteX2" fmla="*/ 2544139 w 5003875"/>
                  <a:gd name="connsiteY2" fmla="*/ 0 h 5390756"/>
                  <a:gd name="connsiteX3" fmla="*/ 5003875 w 5003875"/>
                  <a:gd name="connsiteY3" fmla="*/ 2487168 h 5390756"/>
                  <a:gd name="connsiteX4" fmla="*/ 2544139 w 5003875"/>
                  <a:gd name="connsiteY4" fmla="*/ 4965192 h 5390756"/>
                  <a:gd name="connsiteX5" fmla="*/ 1748611 w 5003875"/>
                  <a:gd name="connsiteY5" fmla="*/ 4837176 h 5390756"/>
                  <a:gd name="connsiteX6" fmla="*/ 0 w 5003875"/>
                  <a:gd name="connsiteY6" fmla="*/ 5390756 h 5390756"/>
                  <a:gd name="connsiteX7" fmla="*/ 879931 w 5003875"/>
                  <a:gd name="connsiteY7" fmla="*/ 4745736 h 5390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03875" h="5390756">
                    <a:moveTo>
                      <a:pt x="1245691" y="4590288"/>
                    </a:moveTo>
                    <a:cubicBezTo>
                      <a:pt x="474547" y="4056888"/>
                      <a:pt x="78307" y="3368040"/>
                      <a:pt x="56971" y="2386584"/>
                    </a:cubicBezTo>
                    <a:cubicBezTo>
                      <a:pt x="53923" y="1399032"/>
                      <a:pt x="919555" y="27432"/>
                      <a:pt x="2544139" y="0"/>
                    </a:cubicBezTo>
                    <a:cubicBezTo>
                      <a:pt x="3994987" y="15240"/>
                      <a:pt x="4997779" y="1191768"/>
                      <a:pt x="5003875" y="2487168"/>
                    </a:cubicBezTo>
                    <a:cubicBezTo>
                      <a:pt x="4949011" y="4026408"/>
                      <a:pt x="3824299" y="4962144"/>
                      <a:pt x="2544139" y="4965192"/>
                    </a:cubicBezTo>
                    <a:cubicBezTo>
                      <a:pt x="2242387" y="4949952"/>
                      <a:pt x="2013787" y="4898136"/>
                      <a:pt x="1748611" y="4837176"/>
                    </a:cubicBezTo>
                    <a:cubicBezTo>
                      <a:pt x="1324939" y="4715256"/>
                      <a:pt x="734568" y="5156060"/>
                      <a:pt x="0" y="5390756"/>
                    </a:cubicBezTo>
                    <a:cubicBezTo>
                      <a:pt x="481584" y="5125580"/>
                      <a:pt x="517219" y="5056632"/>
                      <a:pt x="879931" y="4745736"/>
                    </a:cubicBezTo>
                  </a:path>
                </a:pathLst>
              </a:custGeom>
              <a:noFill/>
              <a:ln w="38100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5"/>
                <a:endParaRPr lang="en-GB">
                  <a:solidFill>
                    <a:schemeClr val="tx1"/>
                  </a:solidFill>
                  <a:latin typeface="Calibri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F5BB399-BCC7-4B10-A9AD-02B6F4926A37}"/>
                </a:ext>
              </a:extLst>
            </p:cNvPr>
            <p:cNvSpPr txBox="1"/>
            <p:nvPr/>
          </p:nvSpPr>
          <p:spPr>
            <a:xfrm>
              <a:off x="7002663" y="3021177"/>
              <a:ext cx="1834414" cy="657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55">
                <a:lnSpc>
                  <a:spcPct val="90000"/>
                </a:lnSpc>
              </a:pPr>
              <a:r>
                <a:rPr lang="en-GB" dirty="0">
                  <a:latin typeface="Calibri"/>
                </a:rPr>
                <a:t>Total</a:t>
              </a:r>
              <a:br>
                <a:rPr lang="en-GB" dirty="0">
                  <a:latin typeface="Calibri"/>
                </a:rPr>
              </a:br>
              <a:r>
                <a:rPr lang="en-GB" dirty="0">
                  <a:latin typeface="Calibri"/>
                </a:rPr>
                <a:t>sample size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D835397-AAEC-49EF-8570-4566DA45C8B6}"/>
                </a:ext>
              </a:extLst>
            </p:cNvPr>
            <p:cNvSpPr txBox="1"/>
            <p:nvPr/>
          </p:nvSpPr>
          <p:spPr>
            <a:xfrm>
              <a:off x="7029343" y="3584447"/>
              <a:ext cx="1781064" cy="657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55">
                <a:lnSpc>
                  <a:spcPct val="90000"/>
                </a:lnSpc>
              </a:pPr>
              <a:r>
                <a:rPr lang="en-GB" sz="3600" b="1" dirty="0">
                  <a:latin typeface="Calibri"/>
                </a:rPr>
                <a:t>1480!</a:t>
              </a:r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81C7A74-0E31-4ED4-8398-5CF9E04BC705}"/>
              </a:ext>
            </a:extLst>
          </p:cNvPr>
          <p:cNvSpPr/>
          <p:nvPr/>
        </p:nvSpPr>
        <p:spPr>
          <a:xfrm>
            <a:off x="384868" y="460001"/>
            <a:ext cx="6588522" cy="772521"/>
          </a:xfrm>
          <a:custGeom>
            <a:avLst/>
            <a:gdLst>
              <a:gd name="connsiteX0" fmla="*/ 0 w 4347606"/>
              <a:gd name="connsiteY0" fmla="*/ 0 h 1057644"/>
              <a:gd name="connsiteX1" fmla="*/ 3818784 w 4347606"/>
              <a:gd name="connsiteY1" fmla="*/ 0 h 1057644"/>
              <a:gd name="connsiteX2" fmla="*/ 4347606 w 4347606"/>
              <a:gd name="connsiteY2" fmla="*/ 528822 h 1057644"/>
              <a:gd name="connsiteX3" fmla="*/ 3818784 w 4347606"/>
              <a:gd name="connsiteY3" fmla="*/ 1057644 h 1057644"/>
              <a:gd name="connsiteX4" fmla="*/ 0 w 4347606"/>
              <a:gd name="connsiteY4" fmla="*/ 1057644 h 1057644"/>
              <a:gd name="connsiteX5" fmla="*/ 0 w 4347606"/>
              <a:gd name="connsiteY5" fmla="*/ 0 h 105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7606" h="1057644">
                <a:moveTo>
                  <a:pt x="4347606" y="1057643"/>
                </a:moveTo>
                <a:lnTo>
                  <a:pt x="528822" y="1057643"/>
                </a:lnTo>
                <a:lnTo>
                  <a:pt x="0" y="528822"/>
                </a:lnTo>
                <a:lnTo>
                  <a:pt x="528822" y="1"/>
                </a:lnTo>
                <a:lnTo>
                  <a:pt x="4347606" y="1"/>
                </a:lnTo>
                <a:lnTo>
                  <a:pt x="4347606" y="1057643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96000" tIns="83821" rIns="156464" bIns="83821" numCol="1" spcCol="1270" anchor="ctr" anchorCtr="0">
            <a:spAutoFit/>
          </a:bodyPr>
          <a:lstStyle/>
          <a:p>
            <a:pPr algn="ctr" defTabSz="888956">
              <a:lnSpc>
                <a:spcPct val="90000"/>
              </a:lnSpc>
              <a:spcBef>
                <a:spcPts val="300"/>
              </a:spcBef>
            </a:pPr>
            <a:r>
              <a:rPr lang="en-GB" sz="1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Italian Elderly ACS: Sample size = 313</a:t>
            </a:r>
          </a:p>
          <a:p>
            <a:pPr algn="ctr" defTabSz="888956">
              <a:lnSpc>
                <a:spcPct val="90000"/>
              </a:lnSpc>
              <a:spcBef>
                <a:spcPts val="300"/>
              </a:spcBef>
            </a:pP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No difference between conservative vs invasive treatment</a:t>
            </a:r>
          </a:p>
          <a:p>
            <a:pPr algn="ctr" defTabSz="888956">
              <a:lnSpc>
                <a:spcPct val="90000"/>
              </a:lnSpc>
              <a:spcBef>
                <a:spcPts val="300"/>
              </a:spcBef>
            </a:pPr>
            <a:r>
              <a:rPr lang="en-GB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Savonitto</a:t>
            </a:r>
            <a:r>
              <a:rPr lang="en-GB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S,</a:t>
            </a:r>
            <a:r>
              <a:rPr lang="en-GB" sz="1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et al. JACC. Cardiovasc </a:t>
            </a:r>
            <a:r>
              <a:rPr lang="en-GB" sz="1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Interv</a:t>
            </a:r>
            <a:r>
              <a:rPr lang="en-GB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2012;5:906–916</a:t>
            </a:r>
            <a:r>
              <a:rPr lang="en-GB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.</a:t>
            </a:r>
            <a:endParaRPr lang="en-GB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328E903-28F1-41D7-8EAA-BFB7CC83FA5D}"/>
              </a:ext>
            </a:extLst>
          </p:cNvPr>
          <p:cNvSpPr/>
          <p:nvPr/>
        </p:nvSpPr>
        <p:spPr>
          <a:xfrm>
            <a:off x="129945" y="556233"/>
            <a:ext cx="760181" cy="760181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14355"/>
            <a:endParaRPr lang="en-GB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5564CE9-5B7B-4EEA-AFE8-D7682B297CCC}"/>
              </a:ext>
            </a:extLst>
          </p:cNvPr>
          <p:cNvSpPr/>
          <p:nvPr/>
        </p:nvSpPr>
        <p:spPr>
          <a:xfrm>
            <a:off x="380199" y="1259327"/>
            <a:ext cx="6588522" cy="1004892"/>
          </a:xfrm>
          <a:custGeom>
            <a:avLst/>
            <a:gdLst>
              <a:gd name="connsiteX0" fmla="*/ 0 w 4347606"/>
              <a:gd name="connsiteY0" fmla="*/ 0 h 1057644"/>
              <a:gd name="connsiteX1" fmla="*/ 3818784 w 4347606"/>
              <a:gd name="connsiteY1" fmla="*/ 0 h 1057644"/>
              <a:gd name="connsiteX2" fmla="*/ 4347606 w 4347606"/>
              <a:gd name="connsiteY2" fmla="*/ 528822 h 1057644"/>
              <a:gd name="connsiteX3" fmla="*/ 3818784 w 4347606"/>
              <a:gd name="connsiteY3" fmla="*/ 1057644 h 1057644"/>
              <a:gd name="connsiteX4" fmla="*/ 0 w 4347606"/>
              <a:gd name="connsiteY4" fmla="*/ 1057644 h 1057644"/>
              <a:gd name="connsiteX5" fmla="*/ 0 w 4347606"/>
              <a:gd name="connsiteY5" fmla="*/ 0 h 105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7606" h="1057644">
                <a:moveTo>
                  <a:pt x="4347606" y="1057643"/>
                </a:moveTo>
                <a:lnTo>
                  <a:pt x="528822" y="1057643"/>
                </a:lnTo>
                <a:lnTo>
                  <a:pt x="0" y="528822"/>
                </a:lnTo>
                <a:lnTo>
                  <a:pt x="528822" y="1"/>
                </a:lnTo>
                <a:lnTo>
                  <a:pt x="4347606" y="1"/>
                </a:lnTo>
                <a:lnTo>
                  <a:pt x="4347606" y="105764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96000" tIns="83821" rIns="156464" bIns="83821" numCol="1" spcCol="1270" anchor="ctr" anchorCtr="0">
            <a:spAutoFit/>
          </a:bodyPr>
          <a:lstStyle/>
          <a:p>
            <a:pPr algn="ctr" defTabSz="888956">
              <a:lnSpc>
                <a:spcPct val="90000"/>
              </a:lnSpc>
              <a:spcBef>
                <a:spcPts val="300"/>
              </a:spcBef>
            </a:pPr>
            <a:r>
              <a:rPr lang="en-GB" sz="1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After Eighty: Sample size = 457</a:t>
            </a:r>
          </a:p>
          <a:p>
            <a:pPr algn="ctr" defTabSz="888956">
              <a:lnSpc>
                <a:spcPct val="90000"/>
              </a:lnSpc>
              <a:spcBef>
                <a:spcPts val="300"/>
              </a:spcBef>
            </a:pP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Reduction in recurrent MIs and coronary revascularisations. </a:t>
            </a:r>
          </a:p>
          <a:p>
            <a:pPr algn="ctr" defTabSz="888956">
              <a:lnSpc>
                <a:spcPct val="90000"/>
              </a:lnSpc>
              <a:spcBef>
                <a:spcPts val="300"/>
              </a:spcBef>
            </a:pP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No major differences </a:t>
            </a:r>
            <a:r>
              <a:rPr lang="en-GB" sz="1400" b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in the rates of death,</a:t>
            </a:r>
            <a:r>
              <a:rPr lang="en-GB" sz="1400" b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stroke,</a:t>
            </a:r>
            <a:r>
              <a:rPr lang="en-GB" sz="1400" b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or bleeding</a:t>
            </a:r>
          </a:p>
          <a:p>
            <a:pPr algn="ctr" defTabSz="888956">
              <a:lnSpc>
                <a:spcPct val="90000"/>
              </a:lnSpc>
              <a:spcBef>
                <a:spcPts val="300"/>
              </a:spcBef>
            </a:pPr>
            <a:r>
              <a:rPr lang="en-GB" sz="1000" i="1" dirty="0" err="1">
                <a:solidFill>
                  <a:schemeClr val="bg1"/>
                </a:solidFill>
                <a:latin typeface="Calibri"/>
              </a:rPr>
              <a:t>Tegn</a:t>
            </a:r>
            <a:r>
              <a:rPr lang="en-GB" sz="1000" i="1" dirty="0">
                <a:solidFill>
                  <a:schemeClr val="bg1"/>
                </a:solidFill>
                <a:latin typeface="Calibri"/>
              </a:rPr>
              <a:t> N, et al. Lancet 2016;387:1057–1065.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F1CDC8B-EE23-4D1C-BEAA-ECBD357AAA09}"/>
              </a:ext>
            </a:extLst>
          </p:cNvPr>
          <p:cNvSpPr/>
          <p:nvPr/>
        </p:nvSpPr>
        <p:spPr>
          <a:xfrm>
            <a:off x="390296" y="2298779"/>
            <a:ext cx="6564969" cy="772521"/>
          </a:xfrm>
          <a:custGeom>
            <a:avLst/>
            <a:gdLst>
              <a:gd name="connsiteX0" fmla="*/ 0 w 4347606"/>
              <a:gd name="connsiteY0" fmla="*/ 0 h 1057644"/>
              <a:gd name="connsiteX1" fmla="*/ 3818784 w 4347606"/>
              <a:gd name="connsiteY1" fmla="*/ 0 h 1057644"/>
              <a:gd name="connsiteX2" fmla="*/ 4347606 w 4347606"/>
              <a:gd name="connsiteY2" fmla="*/ 528822 h 1057644"/>
              <a:gd name="connsiteX3" fmla="*/ 3818784 w 4347606"/>
              <a:gd name="connsiteY3" fmla="*/ 1057644 h 1057644"/>
              <a:gd name="connsiteX4" fmla="*/ 0 w 4347606"/>
              <a:gd name="connsiteY4" fmla="*/ 1057644 h 1057644"/>
              <a:gd name="connsiteX5" fmla="*/ 0 w 4347606"/>
              <a:gd name="connsiteY5" fmla="*/ 0 h 105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7606" h="1057644">
                <a:moveTo>
                  <a:pt x="4347606" y="1057643"/>
                </a:moveTo>
                <a:lnTo>
                  <a:pt x="528822" y="1057643"/>
                </a:lnTo>
                <a:lnTo>
                  <a:pt x="0" y="528822"/>
                </a:lnTo>
                <a:lnTo>
                  <a:pt x="528822" y="1"/>
                </a:lnTo>
                <a:lnTo>
                  <a:pt x="4347606" y="1"/>
                </a:lnTo>
                <a:lnTo>
                  <a:pt x="4347606" y="1057643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96000" tIns="83821" rIns="156464" bIns="83821" numCol="1" spcCol="1270" anchor="ctr" anchorCtr="0">
            <a:spAutoFit/>
          </a:bodyPr>
          <a:lstStyle/>
          <a:p>
            <a:pPr algn="ctr" defTabSz="888956">
              <a:lnSpc>
                <a:spcPct val="90000"/>
              </a:lnSpc>
              <a:spcBef>
                <a:spcPts val="300"/>
              </a:spcBef>
            </a:pPr>
            <a:r>
              <a:rPr lang="en-GB" sz="1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MOSCA: Sample size = 106; MOSCA Frail = 167</a:t>
            </a:r>
          </a:p>
          <a:p>
            <a:pPr algn="ctr" defTabSz="888956">
              <a:lnSpc>
                <a:spcPct val="90000"/>
              </a:lnSpc>
              <a:spcBef>
                <a:spcPts val="300"/>
              </a:spcBef>
            </a:pP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No difference between conservative vs invasive treatment</a:t>
            </a:r>
          </a:p>
          <a:p>
            <a:pPr algn="ctr" defTabSz="888956">
              <a:lnSpc>
                <a:spcPct val="90000"/>
              </a:lnSpc>
              <a:spcBef>
                <a:spcPts val="300"/>
              </a:spcBef>
            </a:pPr>
            <a:r>
              <a:rPr lang="en-GB" sz="1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Sanchis</a:t>
            </a:r>
            <a:r>
              <a:rPr lang="en-GB" sz="1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J, et al. Eur J Intern Med 2016;35:89–94; </a:t>
            </a:r>
            <a:r>
              <a:rPr lang="pt-BR" sz="1000" i="1" dirty="0"/>
              <a:t>JAMA Netw Open. 2024;7(3):e240809.</a:t>
            </a:r>
            <a:endParaRPr lang="en-GB" sz="1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1BFFE5A-ED13-4D61-84BA-39228C4B7C79}"/>
              </a:ext>
            </a:extLst>
          </p:cNvPr>
          <p:cNvSpPr/>
          <p:nvPr/>
        </p:nvSpPr>
        <p:spPr>
          <a:xfrm>
            <a:off x="89202" y="2320290"/>
            <a:ext cx="765779" cy="760181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000" r="-26000"/>
            </a:stretch>
          </a:blip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-7352010"/>
              <a:satOff val="68062"/>
              <a:lumOff val="682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5F2D321-8C00-45E7-87D8-F29A130680AC}"/>
              </a:ext>
            </a:extLst>
          </p:cNvPr>
          <p:cNvSpPr/>
          <p:nvPr/>
        </p:nvSpPr>
        <p:spPr>
          <a:xfrm>
            <a:off x="133618" y="1381686"/>
            <a:ext cx="760181" cy="760181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9000" r="-19000"/>
            </a:stretch>
          </a:blip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-3676005"/>
              <a:satOff val="34031"/>
              <a:lumOff val="341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 sz="1350"/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AB8ADD0E-0C4B-4092-A786-29A9FAF7639F}"/>
              </a:ext>
            </a:extLst>
          </p:cNvPr>
          <p:cNvSpPr/>
          <p:nvPr/>
        </p:nvSpPr>
        <p:spPr>
          <a:xfrm>
            <a:off x="7431603" y="534413"/>
            <a:ext cx="171228" cy="4197292"/>
          </a:xfrm>
          <a:prstGeom prst="rightBrace">
            <a:avLst>
              <a:gd name="adj1" fmla="val 54333"/>
              <a:gd name="adj2" fmla="val 50000"/>
            </a:avLst>
          </a:prstGeom>
          <a:ln w="31750" cap="rnd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55"/>
            <a:endParaRPr lang="en-GB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8" name="Freeform: Shape 23">
            <a:extLst>
              <a:ext uri="{FF2B5EF4-FFF2-40B4-BE49-F238E27FC236}">
                <a16:creationId xmlns:a16="http://schemas.microsoft.com/office/drawing/2014/main" id="{6F1CDC8B-EE23-4D1C-BEAA-ECBD357AAA09}"/>
              </a:ext>
            </a:extLst>
          </p:cNvPr>
          <p:cNvSpPr/>
          <p:nvPr/>
        </p:nvSpPr>
        <p:spPr>
          <a:xfrm>
            <a:off x="395536" y="3939902"/>
            <a:ext cx="6564969" cy="772521"/>
          </a:xfrm>
          <a:custGeom>
            <a:avLst/>
            <a:gdLst>
              <a:gd name="connsiteX0" fmla="*/ 0 w 4347606"/>
              <a:gd name="connsiteY0" fmla="*/ 0 h 1057644"/>
              <a:gd name="connsiteX1" fmla="*/ 3818784 w 4347606"/>
              <a:gd name="connsiteY1" fmla="*/ 0 h 1057644"/>
              <a:gd name="connsiteX2" fmla="*/ 4347606 w 4347606"/>
              <a:gd name="connsiteY2" fmla="*/ 528822 h 1057644"/>
              <a:gd name="connsiteX3" fmla="*/ 3818784 w 4347606"/>
              <a:gd name="connsiteY3" fmla="*/ 1057644 h 1057644"/>
              <a:gd name="connsiteX4" fmla="*/ 0 w 4347606"/>
              <a:gd name="connsiteY4" fmla="*/ 1057644 h 1057644"/>
              <a:gd name="connsiteX5" fmla="*/ 0 w 4347606"/>
              <a:gd name="connsiteY5" fmla="*/ 0 h 105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7606" h="1057644">
                <a:moveTo>
                  <a:pt x="4347606" y="1057643"/>
                </a:moveTo>
                <a:lnTo>
                  <a:pt x="528822" y="1057643"/>
                </a:lnTo>
                <a:lnTo>
                  <a:pt x="0" y="528822"/>
                </a:lnTo>
                <a:lnTo>
                  <a:pt x="528822" y="1"/>
                </a:lnTo>
                <a:lnTo>
                  <a:pt x="4347606" y="1"/>
                </a:lnTo>
                <a:lnTo>
                  <a:pt x="4347606" y="105764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96000" tIns="83821" rIns="156464" bIns="83821" numCol="1" spcCol="1270" anchor="ctr" anchorCtr="0">
            <a:spAutoFit/>
          </a:bodyPr>
          <a:lstStyle/>
          <a:p>
            <a:pPr algn="ctr" defTabSz="888956">
              <a:lnSpc>
                <a:spcPct val="90000"/>
              </a:lnSpc>
              <a:spcBef>
                <a:spcPts val="300"/>
              </a:spcBef>
            </a:pPr>
            <a:r>
              <a:rPr lang="en-GB" sz="1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RINCAL: Sample size = 251</a:t>
            </a:r>
          </a:p>
          <a:p>
            <a:pPr algn="ctr" defTabSz="888956">
              <a:lnSpc>
                <a:spcPct val="90000"/>
              </a:lnSpc>
              <a:spcBef>
                <a:spcPts val="300"/>
              </a:spcBef>
            </a:pP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No difference between conservative vs invasive treatment</a:t>
            </a:r>
          </a:p>
          <a:p>
            <a:pPr algn="ctr" defTabSz="888956">
              <a:lnSpc>
                <a:spcPct val="90000"/>
              </a:lnSpc>
              <a:spcBef>
                <a:spcPts val="300"/>
              </a:spcBef>
            </a:pPr>
            <a:r>
              <a:rPr lang="en-GB" sz="1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De Belder A et al. </a:t>
            </a:r>
            <a:r>
              <a:rPr lang="en-GB" sz="1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Eurointervention </a:t>
            </a:r>
            <a:r>
              <a:rPr lang="en-GB" sz="1000" i="1" dirty="0">
                <a:solidFill>
                  <a:schemeClr val="bg1"/>
                </a:solidFill>
              </a:rPr>
              <a:t>2021 May 17;17(1):67-74</a:t>
            </a:r>
            <a:endParaRPr lang="en-GB" sz="1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FC62CC-5AB1-ED46-8267-5BFC8F3F0E31}"/>
              </a:ext>
            </a:extLst>
          </p:cNvPr>
          <p:cNvSpPr txBox="1"/>
          <p:nvPr/>
        </p:nvSpPr>
        <p:spPr>
          <a:xfrm>
            <a:off x="198174" y="764758"/>
            <a:ext cx="60415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2012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5103B6-EC07-3045-AEF4-41CEA9D96C07}"/>
              </a:ext>
            </a:extLst>
          </p:cNvPr>
          <p:cNvSpPr txBox="1"/>
          <p:nvPr/>
        </p:nvSpPr>
        <p:spPr>
          <a:xfrm>
            <a:off x="328624" y="1411318"/>
            <a:ext cx="60415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2016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996DF0-1B8F-D341-ABE9-F89E1E6E43A5}"/>
              </a:ext>
            </a:extLst>
          </p:cNvPr>
          <p:cNvSpPr txBox="1"/>
          <p:nvPr/>
        </p:nvSpPr>
        <p:spPr>
          <a:xfrm>
            <a:off x="296195" y="2439411"/>
            <a:ext cx="6086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2016</a:t>
            </a:r>
          </a:p>
          <a:p>
            <a:pPr algn="ctr"/>
            <a:r>
              <a:rPr lang="en-US" sz="1350" b="1" dirty="0"/>
              <a:t>2023</a:t>
            </a:r>
          </a:p>
        </p:txBody>
      </p:sp>
      <p:sp>
        <p:nvSpPr>
          <p:cNvPr id="33" name="Freeform: Shape 23">
            <a:extLst>
              <a:ext uri="{FF2B5EF4-FFF2-40B4-BE49-F238E27FC236}">
                <a16:creationId xmlns:a16="http://schemas.microsoft.com/office/drawing/2014/main" id="{6F1CDC8B-EE23-4D1C-BEAA-ECBD357AAA09}"/>
              </a:ext>
            </a:extLst>
          </p:cNvPr>
          <p:cNvSpPr/>
          <p:nvPr/>
        </p:nvSpPr>
        <p:spPr>
          <a:xfrm>
            <a:off x="393429" y="3125356"/>
            <a:ext cx="6575292" cy="772521"/>
          </a:xfrm>
          <a:custGeom>
            <a:avLst/>
            <a:gdLst>
              <a:gd name="connsiteX0" fmla="*/ 0 w 4347606"/>
              <a:gd name="connsiteY0" fmla="*/ 0 h 1057644"/>
              <a:gd name="connsiteX1" fmla="*/ 3818784 w 4347606"/>
              <a:gd name="connsiteY1" fmla="*/ 0 h 1057644"/>
              <a:gd name="connsiteX2" fmla="*/ 4347606 w 4347606"/>
              <a:gd name="connsiteY2" fmla="*/ 528822 h 1057644"/>
              <a:gd name="connsiteX3" fmla="*/ 3818784 w 4347606"/>
              <a:gd name="connsiteY3" fmla="*/ 1057644 h 1057644"/>
              <a:gd name="connsiteX4" fmla="*/ 0 w 4347606"/>
              <a:gd name="connsiteY4" fmla="*/ 1057644 h 1057644"/>
              <a:gd name="connsiteX5" fmla="*/ 0 w 4347606"/>
              <a:gd name="connsiteY5" fmla="*/ 0 h 105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7606" h="1057644">
                <a:moveTo>
                  <a:pt x="4347606" y="1057643"/>
                </a:moveTo>
                <a:lnTo>
                  <a:pt x="528822" y="1057643"/>
                </a:lnTo>
                <a:lnTo>
                  <a:pt x="0" y="528822"/>
                </a:lnTo>
                <a:lnTo>
                  <a:pt x="528822" y="1"/>
                </a:lnTo>
                <a:lnTo>
                  <a:pt x="4347606" y="1"/>
                </a:lnTo>
                <a:lnTo>
                  <a:pt x="4347606" y="1057643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96000" tIns="83821" rIns="156464" bIns="83821" numCol="1" spcCol="1270" anchor="ctr" anchorCtr="0">
            <a:spAutoFit/>
          </a:bodyPr>
          <a:lstStyle/>
          <a:p>
            <a:pPr algn="ctr" defTabSz="888956">
              <a:lnSpc>
                <a:spcPct val="90000"/>
              </a:lnSpc>
              <a:spcBef>
                <a:spcPts val="300"/>
              </a:spcBef>
            </a:pPr>
            <a:r>
              <a:rPr lang="en-GB" sz="1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80+ Study: Sample size = 186</a:t>
            </a:r>
          </a:p>
          <a:p>
            <a:pPr algn="ctr" defTabSz="888956">
              <a:lnSpc>
                <a:spcPct val="90000"/>
              </a:lnSpc>
              <a:spcBef>
                <a:spcPts val="300"/>
              </a:spcBef>
            </a:pP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difference between conservative vs invasive treatment</a:t>
            </a:r>
          </a:p>
          <a:p>
            <a:pPr algn="ctr" defTabSz="888956">
              <a:lnSpc>
                <a:spcPct val="90000"/>
              </a:lnSpc>
              <a:spcBef>
                <a:spcPts val="300"/>
              </a:spcBef>
            </a:pPr>
            <a:r>
              <a:rPr lang="en-GB" sz="1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Hirlekar</a:t>
            </a:r>
            <a:r>
              <a:rPr lang="en-GB" sz="1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al. Scandinavian Cardiovascular Journal 2020: </a:t>
            </a:r>
            <a:r>
              <a:rPr lang="en-GB" sz="1000" i="1" dirty="0">
                <a:solidFill>
                  <a:schemeClr val="bg1"/>
                </a:solidFill>
              </a:rPr>
              <a:t>54(5):315-321</a:t>
            </a:r>
            <a:endParaRPr lang="en-GB" sz="1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Oval 36"/>
          <p:cNvSpPr/>
          <p:nvPr/>
        </p:nvSpPr>
        <p:spPr>
          <a:xfrm>
            <a:off x="148953" y="4020376"/>
            <a:ext cx="698168" cy="711329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2074236"/>
              <a:satOff val="100000"/>
              <a:lumOff val="198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 sz="1350"/>
          </a:p>
        </p:txBody>
      </p:sp>
      <p:sp>
        <p:nvSpPr>
          <p:cNvPr id="38" name="Oval 37"/>
          <p:cNvSpPr/>
          <p:nvPr/>
        </p:nvSpPr>
        <p:spPr>
          <a:xfrm>
            <a:off x="88889" y="3203783"/>
            <a:ext cx="752679" cy="700507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1555677"/>
              <a:satOff val="75000"/>
              <a:lumOff val="148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 sz="135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FF8FDC-CFAE-4D44-B008-44B566CDBFF1}"/>
              </a:ext>
            </a:extLst>
          </p:cNvPr>
          <p:cNvSpPr txBox="1"/>
          <p:nvPr/>
        </p:nvSpPr>
        <p:spPr>
          <a:xfrm>
            <a:off x="132198" y="3400811"/>
            <a:ext cx="60415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2020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FF8FDC-CFAE-4D44-B008-44B566CDBFF1}"/>
              </a:ext>
            </a:extLst>
          </p:cNvPr>
          <p:cNvSpPr txBox="1"/>
          <p:nvPr/>
        </p:nvSpPr>
        <p:spPr>
          <a:xfrm>
            <a:off x="168702" y="4225998"/>
            <a:ext cx="60415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2021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961489" y="447442"/>
            <a:ext cx="5437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sym typeface="Wingdings" panose="05000000000000000000" pitchFamily="2" charset="2"/>
              </a:rPr>
              <a:t></a:t>
            </a:r>
            <a:endParaRPr lang="en-GB" sz="4400" b="1" dirty="0">
              <a:solidFill>
                <a:srgbClr val="C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958467" y="2390024"/>
            <a:ext cx="5437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sym typeface="Wingdings" panose="05000000000000000000" pitchFamily="2" charset="2"/>
              </a:rPr>
              <a:t></a:t>
            </a:r>
            <a:endParaRPr lang="en-GB" sz="4400" b="1" dirty="0">
              <a:solidFill>
                <a:srgbClr val="C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952952" y="3221885"/>
            <a:ext cx="5437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sym typeface="Wingdings" panose="05000000000000000000" pitchFamily="2" charset="2"/>
              </a:rPr>
              <a:t></a:t>
            </a:r>
            <a:endParaRPr lang="en-GB" sz="4400" b="1" dirty="0">
              <a:solidFill>
                <a:srgbClr val="C0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960505" y="4001753"/>
            <a:ext cx="5437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sym typeface="Wingdings" panose="05000000000000000000" pitchFamily="2" charset="2"/>
              </a:rPr>
              <a:t></a:t>
            </a:r>
            <a:endParaRPr lang="en-GB" sz="4400" b="1" dirty="0">
              <a:solidFill>
                <a:srgbClr val="C0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910473" y="1440402"/>
            <a:ext cx="6286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GB" sz="4400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F7F66F-1392-EE89-72A4-0B87C4BB6080}"/>
              </a:ext>
            </a:extLst>
          </p:cNvPr>
          <p:cNvSpPr txBox="1"/>
          <p:nvPr/>
        </p:nvSpPr>
        <p:spPr>
          <a:xfrm>
            <a:off x="931888" y="509503"/>
            <a:ext cx="6104637" cy="4170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marL="38700" algn="l" defTabSz="360000" rtl="0" eaLnBrk="1" latinLnBrk="0" hangingPunct="1">
              <a:spcBef>
                <a:spcPct val="20000"/>
              </a:spcBef>
              <a:buClr>
                <a:srgbClr val="C00000"/>
              </a:buClr>
            </a:pPr>
            <a:r>
              <a:rPr lang="en-US" sz="25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Limitations of existing studies:</a:t>
            </a:r>
          </a:p>
          <a:p>
            <a:pPr marL="381600" indent="-342900" algn="l" defTabSz="3600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5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Small sample sizes</a:t>
            </a:r>
          </a:p>
          <a:p>
            <a:pPr marL="381600" indent="-342900" algn="l" defTabSz="3600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500" b="1" dirty="0">
                <a:solidFill>
                  <a:schemeClr val="bg1"/>
                </a:solidFill>
                <a:ea typeface="Calibri" panose="020F0502020204030204" pitchFamily="34" charset="0"/>
              </a:rPr>
              <a:t>Challenges with recruitment</a:t>
            </a:r>
            <a:r>
              <a:rPr lang="en-US" sz="25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</a:p>
          <a:p>
            <a:pPr marL="381600" indent="-342900" algn="l" defTabSz="3600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5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No formal frailty assessment</a:t>
            </a:r>
          </a:p>
          <a:p>
            <a:pPr marL="381600" indent="-342900" algn="l" defTabSz="3600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500" b="1" dirty="0">
                <a:solidFill>
                  <a:schemeClr val="bg1"/>
                </a:solidFill>
                <a:ea typeface="Calibri" panose="020F0502020204030204" pitchFamily="34" charset="0"/>
              </a:rPr>
              <a:t>No assessment of</a:t>
            </a:r>
            <a:r>
              <a:rPr lang="en-US" sz="25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comorbidities burden</a:t>
            </a:r>
          </a:p>
          <a:p>
            <a:pPr marL="381600" indent="-342900" algn="l" defTabSz="3600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500" b="1" dirty="0">
                <a:solidFill>
                  <a:schemeClr val="bg1"/>
                </a:solidFill>
                <a:ea typeface="Calibri" panose="020F0502020204030204" pitchFamily="34" charset="0"/>
              </a:rPr>
              <a:t>No assessment of</a:t>
            </a:r>
            <a:r>
              <a:rPr lang="en-US" sz="25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cognitive function </a:t>
            </a:r>
          </a:p>
          <a:p>
            <a:pPr marL="381600" indent="-342900" algn="l" defTabSz="3600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5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No formal adjudication of events</a:t>
            </a:r>
          </a:p>
          <a:p>
            <a:pPr marL="381600" indent="-342900" algn="l" defTabSz="3600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5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Inconsistent findings </a:t>
            </a:r>
          </a:p>
          <a:p>
            <a:pPr marL="381600" indent="-342900" algn="l" defTabSz="3600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500" b="1" dirty="0">
                <a:solidFill>
                  <a:schemeClr val="bg1"/>
                </a:solidFill>
                <a:ea typeface="Calibri" panose="020F0502020204030204" pitchFamily="34" charset="0"/>
              </a:rPr>
              <a:t>L</a:t>
            </a:r>
            <a:r>
              <a:rPr lang="en-US" sz="25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imits generalizability</a:t>
            </a:r>
            <a:endParaRPr lang="en-GB" sz="2500" b="1" i="0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20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C2E3A9A4-76F8-6C47-B859-3D618D5064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195486"/>
            <a:ext cx="7631757" cy="432048"/>
          </a:xfrm>
        </p:spPr>
        <p:txBody>
          <a:bodyPr/>
          <a:lstStyle/>
          <a:p>
            <a:r>
              <a:rPr lang="fr-FR" dirty="0"/>
              <a:t>RESEARCH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37313" y="1419622"/>
            <a:ext cx="8543478" cy="3168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002060"/>
                </a:solidFill>
              </a:rPr>
              <a:t>To investigate whether conservative strategy with medical therapy alone or invasive strategy plus medical therapy is beneficial in an all-comer older adults with non-ST-elevation myocardial infarction.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37991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95263"/>
            <a:ext cx="6499225" cy="420687"/>
          </a:xfrm>
        </p:spPr>
        <p:txBody>
          <a:bodyPr>
            <a:noAutofit/>
          </a:bodyPr>
          <a:lstStyle/>
          <a:p>
            <a:r>
              <a:rPr lang="en-GB" sz="3000" dirty="0">
                <a:solidFill>
                  <a:srgbClr val="C00000"/>
                </a:solidFill>
                <a:latin typeface="Calibri" panose="020F0502020204030204" pitchFamily="34" charset="0"/>
              </a:rPr>
              <a:t>STUDY DESIGN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D72071F-DCFC-4BB8-93C6-B16079C11057}"/>
              </a:ext>
            </a:extLst>
          </p:cNvPr>
          <p:cNvGrpSpPr/>
          <p:nvPr/>
        </p:nvGrpSpPr>
        <p:grpSpPr>
          <a:xfrm>
            <a:off x="1459996" y="1630547"/>
            <a:ext cx="1679494" cy="844850"/>
            <a:chOff x="1172095" y="1396538"/>
            <a:chExt cx="1679494" cy="189530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A4EB230-0CED-4140-BBA8-14E322591E90}"/>
                </a:ext>
              </a:extLst>
            </p:cNvPr>
            <p:cNvCxnSpPr/>
            <p:nvPr/>
          </p:nvCxnSpPr>
          <p:spPr>
            <a:xfrm>
              <a:off x="2012004" y="1396538"/>
              <a:ext cx="0" cy="964277"/>
            </a:xfrm>
            <a:prstGeom prst="line">
              <a:avLst/>
            </a:prstGeom>
            <a:ln w="38100">
              <a:solidFill>
                <a:srgbClr val="AE10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7C9A061-CB16-4642-8935-5EAE230750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72095" y="2327563"/>
              <a:ext cx="839909" cy="964277"/>
            </a:xfrm>
            <a:prstGeom prst="line">
              <a:avLst/>
            </a:prstGeom>
            <a:ln w="38100">
              <a:solidFill>
                <a:srgbClr val="AE10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0370FC5-C7FB-4946-8A93-508F659A916D}"/>
                </a:ext>
              </a:extLst>
            </p:cNvPr>
            <p:cNvCxnSpPr>
              <a:cxnSpLocks/>
            </p:cNvCxnSpPr>
            <p:nvPr/>
          </p:nvCxnSpPr>
          <p:spPr>
            <a:xfrm>
              <a:off x="2011680" y="2327563"/>
              <a:ext cx="839909" cy="964277"/>
            </a:xfrm>
            <a:prstGeom prst="line">
              <a:avLst/>
            </a:prstGeom>
            <a:ln w="38100">
              <a:solidFill>
                <a:srgbClr val="AE10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DB8C153-8F1F-4663-BE42-3E9A5189BADC}"/>
              </a:ext>
            </a:extLst>
          </p:cNvPr>
          <p:cNvSpPr/>
          <p:nvPr/>
        </p:nvSpPr>
        <p:spPr>
          <a:xfrm>
            <a:off x="345960" y="2475397"/>
            <a:ext cx="1861613" cy="611356"/>
          </a:xfrm>
          <a:custGeom>
            <a:avLst/>
            <a:gdLst>
              <a:gd name="connsiteX0" fmla="*/ 0 w 1332912"/>
              <a:gd name="connsiteY0" fmla="*/ 76011 h 456056"/>
              <a:gd name="connsiteX1" fmla="*/ 76011 w 1332912"/>
              <a:gd name="connsiteY1" fmla="*/ 0 h 456056"/>
              <a:gd name="connsiteX2" fmla="*/ 1256901 w 1332912"/>
              <a:gd name="connsiteY2" fmla="*/ 0 h 456056"/>
              <a:gd name="connsiteX3" fmla="*/ 1332912 w 1332912"/>
              <a:gd name="connsiteY3" fmla="*/ 76011 h 456056"/>
              <a:gd name="connsiteX4" fmla="*/ 1332912 w 1332912"/>
              <a:gd name="connsiteY4" fmla="*/ 380045 h 456056"/>
              <a:gd name="connsiteX5" fmla="*/ 1256901 w 1332912"/>
              <a:gd name="connsiteY5" fmla="*/ 456056 h 456056"/>
              <a:gd name="connsiteX6" fmla="*/ 76011 w 1332912"/>
              <a:gd name="connsiteY6" fmla="*/ 456056 h 456056"/>
              <a:gd name="connsiteX7" fmla="*/ 0 w 1332912"/>
              <a:gd name="connsiteY7" fmla="*/ 380045 h 456056"/>
              <a:gd name="connsiteX8" fmla="*/ 0 w 1332912"/>
              <a:gd name="connsiteY8" fmla="*/ 76011 h 456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2912" h="456056">
                <a:moveTo>
                  <a:pt x="0" y="76011"/>
                </a:moveTo>
                <a:cubicBezTo>
                  <a:pt x="0" y="34031"/>
                  <a:pt x="34031" y="0"/>
                  <a:pt x="76011" y="0"/>
                </a:cubicBezTo>
                <a:lnTo>
                  <a:pt x="1256901" y="0"/>
                </a:lnTo>
                <a:cubicBezTo>
                  <a:pt x="1298881" y="0"/>
                  <a:pt x="1332912" y="34031"/>
                  <a:pt x="1332912" y="76011"/>
                </a:cubicBezTo>
                <a:lnTo>
                  <a:pt x="1332912" y="380045"/>
                </a:lnTo>
                <a:cubicBezTo>
                  <a:pt x="1332912" y="422025"/>
                  <a:pt x="1298881" y="456056"/>
                  <a:pt x="1256901" y="456056"/>
                </a:cubicBezTo>
                <a:lnTo>
                  <a:pt x="76011" y="456056"/>
                </a:lnTo>
                <a:cubicBezTo>
                  <a:pt x="34031" y="456056"/>
                  <a:pt x="0" y="422025"/>
                  <a:pt x="0" y="380045"/>
                </a:cubicBezTo>
                <a:lnTo>
                  <a:pt x="0" y="76011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743" tIns="52743" rIns="52743" bIns="52743" numCol="1" spcCol="1270" anchor="ctr" anchorCtr="0">
            <a:noAutofit/>
          </a:bodyPr>
          <a:lstStyle/>
          <a:p>
            <a:pPr algn="ctr"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Invasive</a:t>
            </a:r>
            <a:br>
              <a:rPr lang="en-GB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GB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treatment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1F4BFDD-C779-43CE-AB85-DA42484EC55E}"/>
              </a:ext>
            </a:extLst>
          </p:cNvPr>
          <p:cNvSpPr/>
          <p:nvPr/>
        </p:nvSpPr>
        <p:spPr>
          <a:xfrm>
            <a:off x="2424202" y="2465762"/>
            <a:ext cx="1900893" cy="611356"/>
          </a:xfrm>
          <a:custGeom>
            <a:avLst/>
            <a:gdLst>
              <a:gd name="connsiteX0" fmla="*/ 0 w 1146335"/>
              <a:gd name="connsiteY0" fmla="*/ 76011 h 456056"/>
              <a:gd name="connsiteX1" fmla="*/ 76011 w 1146335"/>
              <a:gd name="connsiteY1" fmla="*/ 0 h 456056"/>
              <a:gd name="connsiteX2" fmla="*/ 1070324 w 1146335"/>
              <a:gd name="connsiteY2" fmla="*/ 0 h 456056"/>
              <a:gd name="connsiteX3" fmla="*/ 1146335 w 1146335"/>
              <a:gd name="connsiteY3" fmla="*/ 76011 h 456056"/>
              <a:gd name="connsiteX4" fmla="*/ 1146335 w 1146335"/>
              <a:gd name="connsiteY4" fmla="*/ 380045 h 456056"/>
              <a:gd name="connsiteX5" fmla="*/ 1070324 w 1146335"/>
              <a:gd name="connsiteY5" fmla="*/ 456056 h 456056"/>
              <a:gd name="connsiteX6" fmla="*/ 76011 w 1146335"/>
              <a:gd name="connsiteY6" fmla="*/ 456056 h 456056"/>
              <a:gd name="connsiteX7" fmla="*/ 0 w 1146335"/>
              <a:gd name="connsiteY7" fmla="*/ 380045 h 456056"/>
              <a:gd name="connsiteX8" fmla="*/ 0 w 1146335"/>
              <a:gd name="connsiteY8" fmla="*/ 76011 h 456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6335" h="456056">
                <a:moveTo>
                  <a:pt x="0" y="76011"/>
                </a:moveTo>
                <a:cubicBezTo>
                  <a:pt x="0" y="34031"/>
                  <a:pt x="34031" y="0"/>
                  <a:pt x="76011" y="0"/>
                </a:cubicBezTo>
                <a:lnTo>
                  <a:pt x="1070324" y="0"/>
                </a:lnTo>
                <a:cubicBezTo>
                  <a:pt x="1112304" y="0"/>
                  <a:pt x="1146335" y="34031"/>
                  <a:pt x="1146335" y="76011"/>
                </a:cubicBezTo>
                <a:lnTo>
                  <a:pt x="1146335" y="380045"/>
                </a:lnTo>
                <a:cubicBezTo>
                  <a:pt x="1146335" y="422025"/>
                  <a:pt x="1112304" y="456056"/>
                  <a:pt x="1070324" y="456056"/>
                </a:cubicBezTo>
                <a:lnTo>
                  <a:pt x="76011" y="456056"/>
                </a:lnTo>
                <a:cubicBezTo>
                  <a:pt x="34031" y="456056"/>
                  <a:pt x="0" y="422025"/>
                  <a:pt x="0" y="380045"/>
                </a:cubicBezTo>
                <a:lnTo>
                  <a:pt x="0" y="76011"/>
                </a:lnTo>
                <a:close/>
              </a:path>
            </a:pathLst>
          </a:custGeom>
          <a:solidFill>
            <a:srgbClr val="0070C0"/>
          </a:solidFill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743" tIns="52743" rIns="52743" bIns="52743" numCol="1" spcCol="1270" anchor="ctr" anchorCtr="0">
            <a:noAutofit/>
          </a:bodyPr>
          <a:lstStyle/>
          <a:p>
            <a:pPr algn="ctr"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Conservative treatment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BD058FB-5BC9-450F-B9FA-0EABC12DD69D}"/>
              </a:ext>
            </a:extLst>
          </p:cNvPr>
          <p:cNvSpPr/>
          <p:nvPr/>
        </p:nvSpPr>
        <p:spPr>
          <a:xfrm>
            <a:off x="1257127" y="1820484"/>
            <a:ext cx="1900893" cy="378600"/>
          </a:xfrm>
          <a:custGeom>
            <a:avLst/>
            <a:gdLst>
              <a:gd name="connsiteX0" fmla="*/ 0 w 1146335"/>
              <a:gd name="connsiteY0" fmla="*/ 76011 h 456056"/>
              <a:gd name="connsiteX1" fmla="*/ 76011 w 1146335"/>
              <a:gd name="connsiteY1" fmla="*/ 0 h 456056"/>
              <a:gd name="connsiteX2" fmla="*/ 1070324 w 1146335"/>
              <a:gd name="connsiteY2" fmla="*/ 0 h 456056"/>
              <a:gd name="connsiteX3" fmla="*/ 1146335 w 1146335"/>
              <a:gd name="connsiteY3" fmla="*/ 76011 h 456056"/>
              <a:gd name="connsiteX4" fmla="*/ 1146335 w 1146335"/>
              <a:gd name="connsiteY4" fmla="*/ 380045 h 456056"/>
              <a:gd name="connsiteX5" fmla="*/ 1070324 w 1146335"/>
              <a:gd name="connsiteY5" fmla="*/ 456056 h 456056"/>
              <a:gd name="connsiteX6" fmla="*/ 76011 w 1146335"/>
              <a:gd name="connsiteY6" fmla="*/ 456056 h 456056"/>
              <a:gd name="connsiteX7" fmla="*/ 0 w 1146335"/>
              <a:gd name="connsiteY7" fmla="*/ 380045 h 456056"/>
              <a:gd name="connsiteX8" fmla="*/ 0 w 1146335"/>
              <a:gd name="connsiteY8" fmla="*/ 76011 h 456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6335" h="456056">
                <a:moveTo>
                  <a:pt x="0" y="76011"/>
                </a:moveTo>
                <a:cubicBezTo>
                  <a:pt x="0" y="34031"/>
                  <a:pt x="34031" y="0"/>
                  <a:pt x="76011" y="0"/>
                </a:cubicBezTo>
                <a:lnTo>
                  <a:pt x="1070324" y="0"/>
                </a:lnTo>
                <a:cubicBezTo>
                  <a:pt x="1112304" y="0"/>
                  <a:pt x="1146335" y="34031"/>
                  <a:pt x="1146335" y="76011"/>
                </a:cubicBezTo>
                <a:lnTo>
                  <a:pt x="1146335" y="380045"/>
                </a:lnTo>
                <a:cubicBezTo>
                  <a:pt x="1146335" y="422025"/>
                  <a:pt x="1112304" y="456056"/>
                  <a:pt x="1070324" y="456056"/>
                </a:cubicBezTo>
                <a:lnTo>
                  <a:pt x="76011" y="456056"/>
                </a:lnTo>
                <a:cubicBezTo>
                  <a:pt x="34031" y="456056"/>
                  <a:pt x="0" y="422025"/>
                  <a:pt x="0" y="380045"/>
                </a:cubicBezTo>
                <a:lnTo>
                  <a:pt x="0" y="76011"/>
                </a:lnTo>
                <a:close/>
              </a:path>
            </a:pathLst>
          </a:custGeom>
          <a:solidFill>
            <a:schemeClr val="tx2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743" tIns="52743" rIns="52743" bIns="52743" numCol="1" spcCol="1270" anchor="ctr" anchorCtr="0">
            <a:noAutofit/>
          </a:bodyPr>
          <a:lstStyle/>
          <a:p>
            <a:pPr algn="ctr"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Randomise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5359D14-B422-4048-ABFA-3DB57D375473}"/>
              </a:ext>
            </a:extLst>
          </p:cNvPr>
          <p:cNvSpPr/>
          <p:nvPr/>
        </p:nvSpPr>
        <p:spPr>
          <a:xfrm>
            <a:off x="1693070" y="899402"/>
            <a:ext cx="1184180" cy="699404"/>
          </a:xfrm>
          <a:custGeom>
            <a:avLst/>
            <a:gdLst>
              <a:gd name="connsiteX0" fmla="*/ 0 w 1146335"/>
              <a:gd name="connsiteY0" fmla="*/ 76011 h 456056"/>
              <a:gd name="connsiteX1" fmla="*/ 76011 w 1146335"/>
              <a:gd name="connsiteY1" fmla="*/ 0 h 456056"/>
              <a:gd name="connsiteX2" fmla="*/ 1070324 w 1146335"/>
              <a:gd name="connsiteY2" fmla="*/ 0 h 456056"/>
              <a:gd name="connsiteX3" fmla="*/ 1146335 w 1146335"/>
              <a:gd name="connsiteY3" fmla="*/ 76011 h 456056"/>
              <a:gd name="connsiteX4" fmla="*/ 1146335 w 1146335"/>
              <a:gd name="connsiteY4" fmla="*/ 380045 h 456056"/>
              <a:gd name="connsiteX5" fmla="*/ 1070324 w 1146335"/>
              <a:gd name="connsiteY5" fmla="*/ 456056 h 456056"/>
              <a:gd name="connsiteX6" fmla="*/ 76011 w 1146335"/>
              <a:gd name="connsiteY6" fmla="*/ 456056 h 456056"/>
              <a:gd name="connsiteX7" fmla="*/ 0 w 1146335"/>
              <a:gd name="connsiteY7" fmla="*/ 380045 h 456056"/>
              <a:gd name="connsiteX8" fmla="*/ 0 w 1146335"/>
              <a:gd name="connsiteY8" fmla="*/ 76011 h 456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6335" h="456056">
                <a:moveTo>
                  <a:pt x="0" y="76011"/>
                </a:moveTo>
                <a:cubicBezTo>
                  <a:pt x="0" y="34031"/>
                  <a:pt x="34031" y="0"/>
                  <a:pt x="76011" y="0"/>
                </a:cubicBezTo>
                <a:lnTo>
                  <a:pt x="1070324" y="0"/>
                </a:lnTo>
                <a:cubicBezTo>
                  <a:pt x="1112304" y="0"/>
                  <a:pt x="1146335" y="34031"/>
                  <a:pt x="1146335" y="76011"/>
                </a:cubicBezTo>
                <a:lnTo>
                  <a:pt x="1146335" y="380045"/>
                </a:lnTo>
                <a:cubicBezTo>
                  <a:pt x="1146335" y="422025"/>
                  <a:pt x="1112304" y="456056"/>
                  <a:pt x="1070324" y="456056"/>
                </a:cubicBezTo>
                <a:lnTo>
                  <a:pt x="76011" y="456056"/>
                </a:lnTo>
                <a:cubicBezTo>
                  <a:pt x="34031" y="456056"/>
                  <a:pt x="0" y="422025"/>
                  <a:pt x="0" y="380045"/>
                </a:cubicBezTo>
                <a:lnTo>
                  <a:pt x="0" y="76011"/>
                </a:lnTo>
                <a:close/>
              </a:path>
            </a:pathLst>
          </a:custGeom>
          <a:gradFill flip="none" rotWithShape="1">
            <a:gsLst>
              <a:gs pos="33628">
                <a:srgbClr val="F05055"/>
              </a:gs>
              <a:gs pos="84000">
                <a:srgbClr val="EB1C24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06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tIns="72000" rIns="216000" bIns="72000" rtlCol="0" anchor="ctr">
            <a:spAutoFit/>
          </a:bodyPr>
          <a:lstStyle/>
          <a:p>
            <a:pPr algn="ctr" defTabSz="914378"/>
            <a:r>
              <a:rPr lang="en-GB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75+</a:t>
            </a:r>
            <a:br>
              <a:rPr lang="en-GB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GB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NSTEMI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9668501-75A9-CF99-66B0-5E3A10D26706}"/>
              </a:ext>
            </a:extLst>
          </p:cNvPr>
          <p:cNvSpPr/>
          <p:nvPr/>
        </p:nvSpPr>
        <p:spPr>
          <a:xfrm>
            <a:off x="398688" y="3412508"/>
            <a:ext cx="3814661" cy="830997"/>
          </a:xfrm>
          <a:custGeom>
            <a:avLst/>
            <a:gdLst>
              <a:gd name="connsiteX0" fmla="*/ 0 w 1146335"/>
              <a:gd name="connsiteY0" fmla="*/ 76011 h 456056"/>
              <a:gd name="connsiteX1" fmla="*/ 76011 w 1146335"/>
              <a:gd name="connsiteY1" fmla="*/ 0 h 456056"/>
              <a:gd name="connsiteX2" fmla="*/ 1070324 w 1146335"/>
              <a:gd name="connsiteY2" fmla="*/ 0 h 456056"/>
              <a:gd name="connsiteX3" fmla="*/ 1146335 w 1146335"/>
              <a:gd name="connsiteY3" fmla="*/ 76011 h 456056"/>
              <a:gd name="connsiteX4" fmla="*/ 1146335 w 1146335"/>
              <a:gd name="connsiteY4" fmla="*/ 380045 h 456056"/>
              <a:gd name="connsiteX5" fmla="*/ 1070324 w 1146335"/>
              <a:gd name="connsiteY5" fmla="*/ 456056 h 456056"/>
              <a:gd name="connsiteX6" fmla="*/ 76011 w 1146335"/>
              <a:gd name="connsiteY6" fmla="*/ 456056 h 456056"/>
              <a:gd name="connsiteX7" fmla="*/ 0 w 1146335"/>
              <a:gd name="connsiteY7" fmla="*/ 380045 h 456056"/>
              <a:gd name="connsiteX8" fmla="*/ 0 w 1146335"/>
              <a:gd name="connsiteY8" fmla="*/ 76011 h 456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6335" h="456056">
                <a:moveTo>
                  <a:pt x="0" y="76011"/>
                </a:moveTo>
                <a:cubicBezTo>
                  <a:pt x="0" y="34031"/>
                  <a:pt x="34031" y="0"/>
                  <a:pt x="76011" y="0"/>
                </a:cubicBezTo>
                <a:lnTo>
                  <a:pt x="1070324" y="0"/>
                </a:lnTo>
                <a:cubicBezTo>
                  <a:pt x="1112304" y="0"/>
                  <a:pt x="1146335" y="34031"/>
                  <a:pt x="1146335" y="76011"/>
                </a:cubicBezTo>
                <a:lnTo>
                  <a:pt x="1146335" y="380045"/>
                </a:lnTo>
                <a:cubicBezTo>
                  <a:pt x="1146335" y="422025"/>
                  <a:pt x="1112304" y="456056"/>
                  <a:pt x="1070324" y="456056"/>
                </a:cubicBezTo>
                <a:lnTo>
                  <a:pt x="76011" y="456056"/>
                </a:lnTo>
                <a:cubicBezTo>
                  <a:pt x="34031" y="456056"/>
                  <a:pt x="0" y="422025"/>
                  <a:pt x="0" y="380045"/>
                </a:cubicBezTo>
                <a:lnTo>
                  <a:pt x="0" y="76011"/>
                </a:lnTo>
                <a:close/>
              </a:path>
            </a:pathLst>
          </a:custGeom>
          <a:solidFill>
            <a:srgbClr val="00B050"/>
          </a:solidFill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743" tIns="52743" rIns="52743" bIns="52743" numCol="1" spcCol="1270" anchor="ctr" anchorCtr="0">
            <a:noAutofit/>
          </a:bodyPr>
          <a:lstStyle/>
          <a:p>
            <a:pPr algn="ctr"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Follow-up: </a:t>
            </a:r>
            <a:r>
              <a:rPr lang="en-US" sz="1600" b="1" dirty="0">
                <a:effectLst/>
                <a:ea typeface="Calibri" panose="020F0502020204030204" pitchFamily="34" charset="0"/>
              </a:rPr>
              <a:t>6 months, 1 year and then yearly until 5 years either via telephone or in person visit</a:t>
            </a:r>
            <a:endParaRPr lang="en-GB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B49B03-D26E-21C5-9B53-C2A73E23EC53}"/>
              </a:ext>
            </a:extLst>
          </p:cNvPr>
          <p:cNvSpPr txBox="1"/>
          <p:nvPr/>
        </p:nvSpPr>
        <p:spPr>
          <a:xfrm>
            <a:off x="4502555" y="1006920"/>
            <a:ext cx="4292303" cy="830997"/>
          </a:xfrm>
          <a:prstGeom prst="rect">
            <a:avLst/>
          </a:prstGeom>
          <a:noFill/>
          <a:ln>
            <a:solidFill>
              <a:srgbClr val="AE1022"/>
            </a:solidFill>
          </a:ln>
        </p:spPr>
        <p:txBody>
          <a:bodyPr wrap="square" rtlCol="0">
            <a:spAutoFit/>
          </a:bodyPr>
          <a:lstStyle/>
          <a:p>
            <a:pPr marL="324450" indent="-285750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600" b="1" i="0" kern="1200" dirty="0">
                <a:solidFill>
                  <a:srgbClr val="002060"/>
                </a:solidFill>
                <a:latin typeface="+mn-lt"/>
                <a:ea typeface="+mn-ea"/>
              </a:rPr>
              <a:t>Patients were recruited from EDs, MAU, cardiology wards, medical wards, geriatric wards at PCI and non-PCI centres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DA8AFC-D423-A057-9B43-1C4B2FA2C31D}"/>
              </a:ext>
            </a:extLst>
          </p:cNvPr>
          <p:cNvSpPr txBox="1"/>
          <p:nvPr/>
        </p:nvSpPr>
        <p:spPr>
          <a:xfrm>
            <a:off x="4541725" y="2059845"/>
            <a:ext cx="4253134" cy="1323439"/>
          </a:xfrm>
          <a:prstGeom prst="rect">
            <a:avLst/>
          </a:prstGeom>
          <a:noFill/>
          <a:ln>
            <a:solidFill>
              <a:srgbClr val="AE102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 patients assigned to the conservative arm, coronary angiography was allowed if there was clinical deterioration, and it was clinically indicated at the discretion of the treating physicians.</a:t>
            </a:r>
            <a:endParaRPr lang="en-GB" sz="16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F12F1D-A527-005B-CB34-C512005B4CDF}"/>
              </a:ext>
            </a:extLst>
          </p:cNvPr>
          <p:cNvSpPr txBox="1"/>
          <p:nvPr/>
        </p:nvSpPr>
        <p:spPr>
          <a:xfrm>
            <a:off x="4552200" y="3651870"/>
            <a:ext cx="4253133" cy="584775"/>
          </a:xfrm>
          <a:prstGeom prst="rect">
            <a:avLst/>
          </a:prstGeom>
          <a:noFill/>
          <a:ln>
            <a:solidFill>
              <a:srgbClr val="AE1022"/>
            </a:solidFill>
          </a:ln>
        </p:spPr>
        <p:txBody>
          <a:bodyPr wrap="square" rtlCol="0">
            <a:spAutoFit/>
          </a:bodyPr>
          <a:lstStyle/>
          <a:p>
            <a:pPr marL="324450" indent="-285750" defTabSz="3600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Formal assessment of frailty, cognition, co-morbidity at baseline and follow-up</a:t>
            </a:r>
            <a:endParaRPr lang="en-GB" sz="1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07255B6-3AC4-45AD-FC36-35DD5AD819D9}"/>
              </a:ext>
            </a:extLst>
          </p:cNvPr>
          <p:cNvCxnSpPr/>
          <p:nvPr/>
        </p:nvCxnSpPr>
        <p:spPr>
          <a:xfrm>
            <a:off x="1403648" y="3111098"/>
            <a:ext cx="0" cy="301410"/>
          </a:xfrm>
          <a:prstGeom prst="line">
            <a:avLst/>
          </a:prstGeom>
          <a:ln w="38100">
            <a:solidFill>
              <a:srgbClr val="AE10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D0CB816-4E75-53C3-9C7D-E8FA1600428A}"/>
              </a:ext>
            </a:extLst>
          </p:cNvPr>
          <p:cNvCxnSpPr/>
          <p:nvPr/>
        </p:nvCxnSpPr>
        <p:spPr>
          <a:xfrm>
            <a:off x="3275856" y="3111098"/>
            <a:ext cx="0" cy="2721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564E627-7FDD-5B61-9AEB-8546CC4693EB}"/>
              </a:ext>
            </a:extLst>
          </p:cNvPr>
          <p:cNvSpPr txBox="1"/>
          <p:nvPr/>
        </p:nvSpPr>
        <p:spPr>
          <a:xfrm>
            <a:off x="3139490" y="4872128"/>
            <a:ext cx="698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GB" sz="1000" b="1" i="1" kern="1200" dirty="0">
                <a:solidFill>
                  <a:srgbClr val="002060"/>
                </a:solidFill>
                <a:latin typeface="+mn-lt"/>
                <a:ea typeface="+mn-ea"/>
              </a:rPr>
              <a:t>ED-emergency department; MAU-medical admissions unit; PCI-percutaneous coronary intervention</a:t>
            </a:r>
          </a:p>
        </p:txBody>
      </p:sp>
    </p:spTree>
    <p:extLst>
      <p:ext uri="{BB962C8B-B14F-4D97-AF65-F5344CB8AC3E}">
        <p14:creationId xmlns:p14="http://schemas.microsoft.com/office/powerpoint/2010/main" val="326148594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ELIGIBILITY CRITERIA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985410"/>
              </p:ext>
            </p:extLst>
          </p:nvPr>
        </p:nvGraphicFramePr>
        <p:xfrm>
          <a:off x="324618" y="843556"/>
          <a:ext cx="8063806" cy="343948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063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3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2060"/>
                          </a:solidFill>
                          <a:effectLst/>
                        </a:rPr>
                        <a:t>INCLUSION CRITERIA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33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</a:rPr>
                        <a:t>Aged ≥75 years old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33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</a:rPr>
                        <a:t>Type 1 NSTEMI during index hospitalisation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3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2060"/>
                          </a:solidFill>
                          <a:effectLst/>
                        </a:rPr>
                        <a:t>EXCLUSION CRITERIA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339"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</a:rPr>
                        <a:t>Patients presenting with STEMI or unstable angina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339"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</a:rPr>
                        <a:t>Patients with cardiogenic shock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339"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</a:rPr>
                        <a:t>Patients with a known life expectancy of &lt;1 year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339"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</a:rPr>
                        <a:t>Previous randomisation in the SENIOR RITA trial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2851"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</a:rPr>
                        <a:t>Inability to undergo invasive coronary angiography, such as no vascular access site, or absolute contraindication to coronary revascularisation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9379A5D-4E41-2F13-B6DB-8979627723EF}"/>
              </a:ext>
            </a:extLst>
          </p:cNvPr>
          <p:cNvSpPr txBox="1"/>
          <p:nvPr/>
        </p:nvSpPr>
        <p:spPr>
          <a:xfrm>
            <a:off x="2915816" y="4876006"/>
            <a:ext cx="5328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GB" sz="1000" b="1" i="1" kern="1200" dirty="0">
                <a:solidFill>
                  <a:srgbClr val="002060"/>
                </a:solidFill>
                <a:latin typeface="+mn-lt"/>
                <a:ea typeface="+mn-ea"/>
              </a:rPr>
              <a:t>NSTEMI-non ST elevation myocardial infarction; STEMI-ST elevation myocardial infarction</a:t>
            </a:r>
          </a:p>
        </p:txBody>
      </p:sp>
    </p:spTree>
    <p:extLst>
      <p:ext uri="{BB962C8B-B14F-4D97-AF65-F5344CB8AC3E}">
        <p14:creationId xmlns:p14="http://schemas.microsoft.com/office/powerpoint/2010/main" val="117717867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STUDY ENDPOINTS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22379" y="806583"/>
            <a:ext cx="4032448" cy="38904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Primary outcome: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Time to cardiovascular death or non-fatal myocardial infarction.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283968" y="806583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Secondary outcomes: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Cardiovascular death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Non-fatal myocardial infarction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Composite of all cause death or myocardial infarction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All cause death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Non-cardiovascular death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Recurrent myocardial infarction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Subsequent coronary angiography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Subsequent coronary revascularization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Hospitalization for heart failure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Stroke, transient ischemic attack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Bleeding defined by the BARC criteria 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A4A817-36C4-1563-7D24-48B084B75EB0}"/>
              </a:ext>
            </a:extLst>
          </p:cNvPr>
          <p:cNvSpPr txBox="1"/>
          <p:nvPr/>
        </p:nvSpPr>
        <p:spPr>
          <a:xfrm>
            <a:off x="5868144" y="4811271"/>
            <a:ext cx="334786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i="1" dirty="0">
                <a:solidFill>
                  <a:srgbClr val="002060"/>
                </a:solidFill>
              </a:rPr>
              <a:t>BARC-bleeding academic research consortium </a:t>
            </a:r>
            <a:endParaRPr lang="en-GB" sz="1000" b="1" i="1" dirty="0"/>
          </a:p>
        </p:txBody>
      </p:sp>
    </p:spTree>
    <p:extLst>
      <p:ext uri="{BB962C8B-B14F-4D97-AF65-F5344CB8AC3E}">
        <p14:creationId xmlns:p14="http://schemas.microsoft.com/office/powerpoint/2010/main" val="350808363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C2E3A9A4-76F8-6C47-B859-3D618D5064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195486"/>
            <a:ext cx="7631757" cy="432048"/>
          </a:xfrm>
        </p:spPr>
        <p:txBody>
          <a:bodyPr/>
          <a:lstStyle/>
          <a:p>
            <a:r>
              <a:rPr lang="fr-FR" dirty="0"/>
              <a:t>SAMPLE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37313" y="843558"/>
            <a:ext cx="8543478" cy="374441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 assumed a primary event rate of 20% in the conservative therapy arm at 12 months and aimed to detect a reduction to 16% in the invasive therapy arm, corresponding to hazard ratio of 0.78.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target sample size was 1668 patients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Analyses used all available data, up to a maximum of 5 years follow-up, and were performed on an intention-to-treat basis. </a:t>
            </a:r>
            <a:endParaRPr lang="en-GB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48541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ESC_PPT_Light_220817-16-9">
  <a:themeElements>
    <a:clrScheme name="ESC // branding 2017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AE1022"/>
      </a:accent1>
      <a:accent2>
        <a:srgbClr val="552682"/>
      </a:accent2>
      <a:accent3>
        <a:srgbClr val="00ABAA"/>
      </a:accent3>
      <a:accent4>
        <a:srgbClr val="005694"/>
      </a:accent4>
      <a:accent5>
        <a:srgbClr val="FBB800"/>
      </a:accent5>
      <a:accent6>
        <a:srgbClr val="EF7918"/>
      </a:accent6>
      <a:hlink>
        <a:srgbClr val="F8B836"/>
      </a:hlink>
      <a:folHlink>
        <a:srgbClr val="F5832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 marL="38700" indent="0" algn="l" defTabSz="360000" rtl="0" eaLnBrk="1" latinLnBrk="0" hangingPunct="1">
          <a:spcBef>
            <a:spcPct val="20000"/>
          </a:spcBef>
          <a:buClr>
            <a:srgbClr val="C00000"/>
          </a:buClr>
          <a:buFont typeface="Arial" panose="020B0604020202020204" pitchFamily="34" charset="0"/>
          <a:buNone/>
          <a:defRPr sz="1600" b="1" i="0" kern="1200" dirty="0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C_PPT_GENERIC_12012021  -  Read-Only" id="{8CB5A6F9-0108-4F1C-927D-5872DF40D793}" vid="{717AFAD0-94CD-4965-A011-B2544BC082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10701</TotalTime>
  <Words>2849</Words>
  <Application>Microsoft Macintosh PowerPoint</Application>
  <PresentationFormat>On-screen Show (16:9)</PresentationFormat>
  <Paragraphs>625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ESC_PPT_Light_220817-16-9</vt:lpstr>
      <vt:lpstr>PowerPoint Presentation</vt:lpstr>
      <vt:lpstr>Background: Our population is rapidly ageing.....</vt:lpstr>
      <vt:lpstr>Background: Optimal care underutilised in older patients</vt:lpstr>
      <vt:lpstr>Background: RCT evidence in older NSTEMI patients</vt:lpstr>
      <vt:lpstr>PowerPoint Presentation</vt:lpstr>
      <vt:lpstr>STUDY DESIGN</vt:lpstr>
      <vt:lpstr>PowerPoint Presentation</vt:lpstr>
      <vt:lpstr>PowerPoint Presentation</vt:lpstr>
      <vt:lpstr>PowerPoint Presentation</vt:lpstr>
      <vt:lpstr>PowerPoint Presentation</vt:lpstr>
      <vt:lpstr>STUDY 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Roland COLLIN</dc:creator>
  <cp:lastModifiedBy>Vijay Kunadian</cp:lastModifiedBy>
  <cp:revision>335</cp:revision>
  <dcterms:created xsi:type="dcterms:W3CDTF">2021-07-16T09:19:14Z</dcterms:created>
  <dcterms:modified xsi:type="dcterms:W3CDTF">2024-09-03T15:45:10Z</dcterms:modified>
</cp:coreProperties>
</file>