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81" r:id="rId5"/>
    <p:sldId id="259" r:id="rId6"/>
    <p:sldId id="279" r:id="rId7"/>
    <p:sldId id="263" r:id="rId8"/>
    <p:sldId id="282" r:id="rId9"/>
    <p:sldId id="262" r:id="rId10"/>
    <p:sldId id="290" r:id="rId11"/>
    <p:sldId id="289" r:id="rId12"/>
    <p:sldId id="284" r:id="rId13"/>
    <p:sldId id="273" r:id="rId14"/>
    <p:sldId id="274" r:id="rId15"/>
    <p:sldId id="269" r:id="rId16"/>
    <p:sldId id="286" r:id="rId17"/>
    <p:sldId id="287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524">
          <p15:clr>
            <a:srgbClr val="A4A3A4"/>
          </p15:clr>
        </p15:guide>
        <p15:guide id="4" pos="2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COLLINGRIDGE" initials="SC" lastIdx="12" clrIdx="0">
    <p:extLst>
      <p:ext uri="{19B8F6BF-5375-455C-9EA6-DF929625EA0E}">
        <p15:presenceInfo xmlns:p15="http://schemas.microsoft.com/office/powerpoint/2012/main" userId="S::sally_collingridge@escardio.net::bbed4dc1-00b7-474a-8549-18dc7b873d66" providerId="AD"/>
      </p:ext>
    </p:extLst>
  </p:cmAuthor>
  <p:cmAuthor id="2" name="Laure-Emmanuelle PEYRET" initials="LP" lastIdx="7" clrIdx="1">
    <p:extLst>
      <p:ext uri="{19B8F6BF-5375-455C-9EA6-DF929625EA0E}">
        <p15:presenceInfo xmlns:p15="http://schemas.microsoft.com/office/powerpoint/2012/main" userId="S::laure-emmanuelle_peyret@escardio.net::96dd4d06-5b74-42e8-b054-0c0a8419bf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918"/>
    <a:srgbClr val="005694"/>
    <a:srgbClr val="AE1122"/>
    <a:srgbClr val="FAFAFA"/>
    <a:srgbClr val="5F3393"/>
    <a:srgbClr val="D1CDD8"/>
    <a:srgbClr val="AE1022"/>
    <a:srgbClr val="01ABA9"/>
    <a:srgbClr val="FFBF08"/>
    <a:srgbClr val="1D76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emlayout 2 - Marker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yst layout 2 - Marker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llemlayout 1 - Marker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yst layout 1 - Marker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9" autoAdjust="0"/>
    <p:restoredTop sz="95205"/>
  </p:normalViewPr>
  <p:slideViewPr>
    <p:cSldViewPr showGuides="1">
      <p:cViewPr varScale="1">
        <p:scale>
          <a:sx n="130" d="100"/>
          <a:sy n="130" d="100"/>
        </p:scale>
        <p:origin x="192" y="608"/>
      </p:cViewPr>
      <p:guideLst>
        <p:guide orient="horz" pos="1620"/>
        <p:guide pos="2880"/>
        <p:guide pos="5524"/>
        <p:guide pos="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5" d="100"/>
        <a:sy n="55" d="100"/>
      </p:scale>
      <p:origin x="0" y="0"/>
    </p:cViewPr>
  </p:notesTextViewPr>
  <p:notesViewPr>
    <p:cSldViewPr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u301665/Library/Mobile%20Documents/com~apple~CloudDocs/Documents/Dokumenter/Ph.D./Studier/DNII%20/MMR/MM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'Ark1'!$C$1</c:f>
              <c:strCache>
                <c:ptCount val="1"/>
                <c:pt idx="0">
                  <c:v>Baseline</c:v>
                </c:pt>
              </c:strCache>
            </c:strRef>
          </c:tx>
          <c:spPr>
            <a:pattFill prst="wdUpDiag">
              <a:fgClr>
                <a:srgbClr val="AE1122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rgbClr val="AE1122"/>
                </a:fgClr>
                <a:bgClr>
                  <a:schemeClr val="bg1"/>
                </a:bgClr>
              </a:pattFill>
              <a:ln w="25400">
                <a:solidFill>
                  <a:srgbClr val="AE112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31-B54A-9EE9-5AFCE9679879}"/>
              </c:ext>
            </c:extLst>
          </c:dPt>
          <c:dPt>
            <c:idx val="1"/>
            <c:invertIfNegative val="0"/>
            <c:bubble3D val="0"/>
            <c:spPr>
              <a:pattFill prst="wdUpDiag">
                <a:fgClr>
                  <a:srgbClr val="005694"/>
                </a:fgClr>
                <a:bgClr>
                  <a:schemeClr val="bg1"/>
                </a:bgClr>
              </a:pattFill>
              <a:ln w="25400">
                <a:solidFill>
                  <a:srgbClr val="00569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31-B54A-9EE9-5AFCE9679879}"/>
              </c:ext>
            </c:extLst>
          </c:dPt>
          <c:dPt>
            <c:idx val="2"/>
            <c:invertIfNegative val="0"/>
            <c:bubble3D val="0"/>
            <c:spPr>
              <a:pattFill prst="wdUpDiag">
                <a:fgClr>
                  <a:srgbClr val="F07918"/>
                </a:fgClr>
                <a:bgClr>
                  <a:schemeClr val="bg1"/>
                </a:bgClr>
              </a:pattFill>
              <a:ln w="25400">
                <a:solidFill>
                  <a:srgbClr val="F0791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31-B54A-9EE9-5AFCE9679879}"/>
              </c:ext>
            </c:extLst>
          </c:dPt>
          <c:dPt>
            <c:idx val="3"/>
            <c:invertIfNegative val="0"/>
            <c:bubble3D val="0"/>
            <c:spPr>
              <a:pattFill prst="wdUpDiag">
                <a:fgClr>
                  <a:srgbClr val="5F3393"/>
                </a:fgClr>
                <a:bgClr>
                  <a:schemeClr val="bg1"/>
                </a:bgClr>
              </a:pattFill>
              <a:ln w="25400">
                <a:solidFill>
                  <a:srgbClr val="5F339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31-B54A-9EE9-5AFCE9679879}"/>
              </c:ext>
            </c:extLst>
          </c:dPt>
          <c:errBars>
            <c:errBarType val="both"/>
            <c:errValType val="cust"/>
            <c:noEndCap val="0"/>
            <c:plus>
              <c:numRef>
                <c:f>'Ark1'!$C$7:$C$10</c:f>
                <c:numCache>
                  <c:formatCode>General</c:formatCode>
                  <c:ptCount val="4"/>
                  <c:pt idx="0">
                    <c:v>0.19</c:v>
                  </c:pt>
                  <c:pt idx="1">
                    <c:v>0.25</c:v>
                  </c:pt>
                  <c:pt idx="2">
                    <c:v>0.28000000000000003</c:v>
                  </c:pt>
                  <c:pt idx="3">
                    <c:v>0.32</c:v>
                  </c:pt>
                </c:numCache>
              </c:numRef>
            </c:plus>
            <c:minus>
              <c:numRef>
                <c:f>'Ark1'!$C$7:$C$10</c:f>
                <c:numCache>
                  <c:formatCode>General</c:formatCode>
                  <c:ptCount val="4"/>
                  <c:pt idx="0">
                    <c:v>0.19</c:v>
                  </c:pt>
                  <c:pt idx="1">
                    <c:v>0.25</c:v>
                  </c:pt>
                  <c:pt idx="2">
                    <c:v>0.28000000000000003</c:v>
                  </c:pt>
                  <c:pt idx="3">
                    <c:v>0.32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'Ark1'!$B$2:$B$5</c:f>
              <c:strCache>
                <c:ptCount val="4"/>
                <c:pt idx="0">
                  <c:v>Normal MRR - no revascularization</c:v>
                </c:pt>
                <c:pt idx="1">
                  <c:v>Abnormal MRR - no revascularization</c:v>
                </c:pt>
                <c:pt idx="2">
                  <c:v>Normal MRR - revascularization</c:v>
                </c:pt>
                <c:pt idx="3">
                  <c:v>Abnormal MRR - revascularization</c:v>
                </c:pt>
              </c:strCache>
            </c:strRef>
          </c:cat>
          <c:val>
            <c:numRef>
              <c:f>'Ark1'!$C$2:$C$5</c:f>
              <c:numCache>
                <c:formatCode>General</c:formatCode>
                <c:ptCount val="4"/>
                <c:pt idx="0">
                  <c:v>1.81</c:v>
                </c:pt>
                <c:pt idx="1">
                  <c:v>1.78</c:v>
                </c:pt>
                <c:pt idx="2">
                  <c:v>1.68</c:v>
                </c:pt>
                <c:pt idx="3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31-B54A-9EE9-5AFCE9679879}"/>
            </c:ext>
          </c:extLst>
        </c:ser>
        <c:ser>
          <c:idx val="1"/>
          <c:order val="1"/>
          <c:tx>
            <c:strRef>
              <c:f>'Ark1'!$D$1</c:f>
              <c:strCache>
                <c:ptCount val="1"/>
                <c:pt idx="0">
                  <c:v>Follow-up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E11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DC31-B54A-9EE9-5AFCE9679879}"/>
              </c:ext>
            </c:extLst>
          </c:dPt>
          <c:dPt>
            <c:idx val="1"/>
            <c:invertIfNegative val="0"/>
            <c:bubble3D val="0"/>
            <c:spPr>
              <a:solidFill>
                <a:srgbClr val="0056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DC31-B54A-9EE9-5AFCE9679879}"/>
              </c:ext>
            </c:extLst>
          </c:dPt>
          <c:dPt>
            <c:idx val="2"/>
            <c:invertIfNegative val="0"/>
            <c:bubble3D val="0"/>
            <c:spPr>
              <a:solidFill>
                <a:srgbClr val="F0791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DC31-B54A-9EE9-5AFCE9679879}"/>
              </c:ext>
            </c:extLst>
          </c:dPt>
          <c:dPt>
            <c:idx val="3"/>
            <c:invertIfNegative val="0"/>
            <c:bubble3D val="0"/>
            <c:spPr>
              <a:solidFill>
                <a:srgbClr val="5F339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DC31-B54A-9EE9-5AFCE9679879}"/>
              </c:ext>
            </c:extLst>
          </c:dPt>
          <c:errBars>
            <c:errBarType val="both"/>
            <c:errValType val="cust"/>
            <c:noEndCap val="0"/>
            <c:plus>
              <c:numRef>
                <c:f>'Ark1'!$D$7:$D$10</c:f>
                <c:numCache>
                  <c:formatCode>General</c:formatCode>
                  <c:ptCount val="4"/>
                  <c:pt idx="0">
                    <c:v>0.32</c:v>
                  </c:pt>
                  <c:pt idx="1">
                    <c:v>0.73</c:v>
                  </c:pt>
                  <c:pt idx="2">
                    <c:v>0.54</c:v>
                  </c:pt>
                  <c:pt idx="3">
                    <c:v>0.37</c:v>
                  </c:pt>
                </c:numCache>
              </c:numRef>
            </c:plus>
            <c:minus>
              <c:numRef>
                <c:f>'Ark1'!$D$7:$D$10</c:f>
                <c:numCache>
                  <c:formatCode>General</c:formatCode>
                  <c:ptCount val="4"/>
                  <c:pt idx="0">
                    <c:v>0.32</c:v>
                  </c:pt>
                  <c:pt idx="1">
                    <c:v>0.73</c:v>
                  </c:pt>
                  <c:pt idx="2">
                    <c:v>0.54</c:v>
                  </c:pt>
                  <c:pt idx="3">
                    <c:v>0.37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'Ark1'!$B$2:$B$5</c:f>
              <c:strCache>
                <c:ptCount val="4"/>
                <c:pt idx="0">
                  <c:v>Normal MRR - no revascularization</c:v>
                </c:pt>
                <c:pt idx="1">
                  <c:v>Abnormal MRR - no revascularization</c:v>
                </c:pt>
                <c:pt idx="2">
                  <c:v>Normal MRR - revascularization</c:v>
                </c:pt>
                <c:pt idx="3">
                  <c:v>Abnormal MRR - revascularization</c:v>
                </c:pt>
              </c:strCache>
            </c:strRef>
          </c:cat>
          <c:val>
            <c:numRef>
              <c:f>'Ark1'!$D$2:$D$5</c:f>
              <c:numCache>
                <c:formatCode>General</c:formatCode>
                <c:ptCount val="4"/>
                <c:pt idx="0">
                  <c:v>1.86</c:v>
                </c:pt>
                <c:pt idx="1">
                  <c:v>1.92</c:v>
                </c:pt>
                <c:pt idx="2">
                  <c:v>1.81</c:v>
                </c:pt>
                <c:pt idx="3">
                  <c:v>2.21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DC31-B54A-9EE9-5AFCE96798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67967"/>
        <c:axId val="10287983"/>
      </c:barChart>
      <c:catAx>
        <c:axId val="1036796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287983"/>
        <c:crosses val="autoZero"/>
        <c:auto val="1"/>
        <c:lblAlgn val="ctr"/>
        <c:lblOffset val="100"/>
        <c:noMultiLvlLbl val="0"/>
      </c:catAx>
      <c:valAx>
        <c:axId val="10287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defRPr>
                </a:pPr>
                <a:r>
                  <a:rPr lang="da-DK" sz="900" dirty="0"/>
                  <a:t>Hyperemic </a:t>
                </a:r>
                <a:r>
                  <a:rPr lang="da-DK" sz="900" dirty="0" err="1"/>
                  <a:t>myocardial</a:t>
                </a:r>
                <a:r>
                  <a:rPr lang="da-DK" sz="900" baseline="0" dirty="0"/>
                  <a:t> </a:t>
                </a:r>
                <a:r>
                  <a:rPr lang="da-DK" sz="900" baseline="0" dirty="0" err="1"/>
                  <a:t>blood</a:t>
                </a:r>
                <a:r>
                  <a:rPr lang="da-DK" sz="900" baseline="0" dirty="0"/>
                  <a:t> flow</a:t>
                </a:r>
                <a:br>
                  <a:rPr lang="da-DK" sz="900" baseline="0" dirty="0"/>
                </a:br>
                <a:r>
                  <a:rPr lang="da-DK" sz="900" baseline="0" dirty="0"/>
                  <a:t>(ml/g/min)</a:t>
                </a:r>
                <a:endParaRPr lang="da-DK" sz="900" dirty="0"/>
              </a:p>
            </c:rich>
          </c:tx>
          <c:layout>
            <c:manualLayout>
              <c:xMode val="edge"/>
              <c:yMode val="edge"/>
              <c:x val="2.6847664419294683E-2"/>
              <c:y val="0.222878269828741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defRPr>
              </a:pPr>
              <a:endParaRPr lang="da-DK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pPr>
            <a:endParaRPr lang="da-DK"/>
          </a:p>
        </c:txPr>
        <c:crossAx val="103679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AFAFA"/>
    </a:solidFill>
    <a:ln>
      <a:noFill/>
    </a:ln>
    <a:effectLst/>
  </c:spPr>
  <c:txPr>
    <a:bodyPr/>
    <a:lstStyle/>
    <a:p>
      <a:pPr>
        <a:defRPr sz="7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842EC2-F81E-5241-9A26-B8ED59DA1FD6}" type="doc">
      <dgm:prSet loTypeId="urn:microsoft.com/office/officeart/2005/8/layout/hProcess1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a-DK"/>
        </a:p>
      </dgm:t>
    </dgm:pt>
    <dgm:pt modelId="{9D756293-91D7-DA4E-8459-FC436A489D2C}">
      <dgm:prSet phldrT="[Tekst]" custT="1"/>
      <dgm:spPr/>
      <dgm:t>
        <a:bodyPr/>
        <a:lstStyle/>
        <a:p>
          <a:r>
            <a:rPr lang="da-DK" sz="1100" dirty="0"/>
            <a:t>Baseline SAQ and PET</a:t>
          </a:r>
        </a:p>
      </dgm:t>
    </dgm:pt>
    <dgm:pt modelId="{D546D642-8BDB-144E-9843-DA3D9D967AD8}" type="parTrans" cxnId="{31D29E1E-8661-0E45-B528-790B0F48EE25}">
      <dgm:prSet/>
      <dgm:spPr/>
      <dgm:t>
        <a:bodyPr/>
        <a:lstStyle/>
        <a:p>
          <a:endParaRPr lang="da-DK"/>
        </a:p>
      </dgm:t>
    </dgm:pt>
    <dgm:pt modelId="{5A31BA53-4D0F-514A-B985-13A8FFB29F2A}" type="sibTrans" cxnId="{31D29E1E-8661-0E45-B528-790B0F48EE25}">
      <dgm:prSet/>
      <dgm:spPr/>
      <dgm:t>
        <a:bodyPr/>
        <a:lstStyle/>
        <a:p>
          <a:endParaRPr lang="da-DK"/>
        </a:p>
      </dgm:t>
    </dgm:pt>
    <dgm:pt modelId="{0466532E-91D4-8244-BCD1-AB5A97A050CC}">
      <dgm:prSet phldrT="[Tekst]" custT="1"/>
      <dgm:spPr/>
      <dgm:t>
        <a:bodyPr/>
        <a:lstStyle/>
        <a:p>
          <a:r>
            <a:rPr lang="da-DK" sz="1100" dirty="0"/>
            <a:t>Invasive angiography with FFR and CFR</a:t>
          </a:r>
        </a:p>
      </dgm:t>
    </dgm:pt>
    <dgm:pt modelId="{FE6CBD4E-EE97-9941-9BD5-FD943B9E994A}" type="parTrans" cxnId="{3AE0E337-12DC-6645-824B-51E26173609B}">
      <dgm:prSet/>
      <dgm:spPr/>
      <dgm:t>
        <a:bodyPr/>
        <a:lstStyle/>
        <a:p>
          <a:endParaRPr lang="da-DK"/>
        </a:p>
      </dgm:t>
    </dgm:pt>
    <dgm:pt modelId="{930E54FF-1526-C04B-B258-6F8FB0CA8785}" type="sibTrans" cxnId="{3AE0E337-12DC-6645-824B-51E26173609B}">
      <dgm:prSet/>
      <dgm:spPr/>
      <dgm:t>
        <a:bodyPr/>
        <a:lstStyle/>
        <a:p>
          <a:endParaRPr lang="da-DK"/>
        </a:p>
      </dgm:t>
    </dgm:pt>
    <dgm:pt modelId="{4558AB86-F9B4-784D-AC9D-C35AB74A3E27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da-DK" sz="1100" dirty="0"/>
            <a:t>3-months </a:t>
          </a:r>
          <a:r>
            <a:rPr lang="da-DK" sz="1100" dirty="0" err="1"/>
            <a:t>follow-up</a:t>
          </a:r>
          <a:r>
            <a:rPr lang="da-DK" sz="1100" dirty="0"/>
            <a:t> SAQ</a:t>
          </a:r>
        </a:p>
      </dgm:t>
    </dgm:pt>
    <dgm:pt modelId="{D09FC054-1148-B84F-A2BC-5DD8251F01DE}" type="parTrans" cxnId="{0267E758-399F-AC44-97F2-E1553AEF6744}">
      <dgm:prSet/>
      <dgm:spPr/>
      <dgm:t>
        <a:bodyPr/>
        <a:lstStyle/>
        <a:p>
          <a:endParaRPr lang="da-DK"/>
        </a:p>
      </dgm:t>
    </dgm:pt>
    <dgm:pt modelId="{0BBC97AB-C754-9043-B06C-5E2F0A2CFC49}" type="sibTrans" cxnId="{0267E758-399F-AC44-97F2-E1553AEF6744}">
      <dgm:prSet/>
      <dgm:spPr/>
      <dgm:t>
        <a:bodyPr/>
        <a:lstStyle/>
        <a:p>
          <a:endParaRPr lang="da-DK"/>
        </a:p>
      </dgm:t>
    </dgm:pt>
    <dgm:pt modelId="{0402E7A7-A326-5346-9D94-F2CE8A7D138E}">
      <dgm:prSet custT="1"/>
      <dgm:spPr/>
      <dgm:t>
        <a:bodyPr/>
        <a:lstStyle/>
        <a:p>
          <a:r>
            <a:rPr lang="da-DK" sz="1100" dirty="0"/>
            <a:t>12-months </a:t>
          </a:r>
          <a:r>
            <a:rPr lang="da-DK" sz="1100" dirty="0" err="1"/>
            <a:t>follow-up</a:t>
          </a:r>
          <a:r>
            <a:rPr lang="da-DK" sz="1100" dirty="0"/>
            <a:t> PET*</a:t>
          </a:r>
        </a:p>
      </dgm:t>
    </dgm:pt>
    <dgm:pt modelId="{5D112FC8-E460-364B-81B4-182DFC624F52}" type="parTrans" cxnId="{56A48856-AC83-7747-9BB6-C40344BCF7F5}">
      <dgm:prSet/>
      <dgm:spPr/>
      <dgm:t>
        <a:bodyPr/>
        <a:lstStyle/>
        <a:p>
          <a:endParaRPr lang="da-DK"/>
        </a:p>
      </dgm:t>
    </dgm:pt>
    <dgm:pt modelId="{26114595-7DC8-8340-9978-C79C6C52E3A4}" type="sibTrans" cxnId="{56A48856-AC83-7747-9BB6-C40344BCF7F5}">
      <dgm:prSet/>
      <dgm:spPr/>
      <dgm:t>
        <a:bodyPr/>
        <a:lstStyle/>
        <a:p>
          <a:endParaRPr lang="da-DK"/>
        </a:p>
      </dgm:t>
    </dgm:pt>
    <dgm:pt modelId="{47EEFCFE-5F13-DC44-8053-ACD8317914FB}" type="pres">
      <dgm:prSet presAssocID="{92842EC2-F81E-5241-9A26-B8ED59DA1FD6}" presName="Name0" presStyleCnt="0">
        <dgm:presLayoutVars>
          <dgm:dir/>
          <dgm:resizeHandles val="exact"/>
        </dgm:presLayoutVars>
      </dgm:prSet>
      <dgm:spPr/>
    </dgm:pt>
    <dgm:pt modelId="{5A107790-4193-794A-839C-451383AA428C}" type="pres">
      <dgm:prSet presAssocID="{92842EC2-F81E-5241-9A26-B8ED59DA1FD6}" presName="arrow" presStyleLbl="bgShp" presStyleIdx="0" presStyleCnt="1"/>
      <dgm:spPr/>
    </dgm:pt>
    <dgm:pt modelId="{DB112E5A-5D8B-324A-B12E-F9BDE18D80D9}" type="pres">
      <dgm:prSet presAssocID="{92842EC2-F81E-5241-9A26-B8ED59DA1FD6}" presName="points" presStyleCnt="0"/>
      <dgm:spPr/>
    </dgm:pt>
    <dgm:pt modelId="{F46F8E7B-402D-2E47-A537-C743BF02D627}" type="pres">
      <dgm:prSet presAssocID="{9D756293-91D7-DA4E-8459-FC436A489D2C}" presName="compositeA" presStyleCnt="0"/>
      <dgm:spPr/>
    </dgm:pt>
    <dgm:pt modelId="{F47DB07D-4C7F-D24C-BFF6-86C6FC597C1C}" type="pres">
      <dgm:prSet presAssocID="{9D756293-91D7-DA4E-8459-FC436A489D2C}" presName="textA" presStyleLbl="revTx" presStyleIdx="0" presStyleCnt="4" custLinFactNeighborX="31781" custLinFactNeighborY="991">
        <dgm:presLayoutVars>
          <dgm:bulletEnabled val="1"/>
        </dgm:presLayoutVars>
      </dgm:prSet>
      <dgm:spPr/>
    </dgm:pt>
    <dgm:pt modelId="{8FEBCCCE-D135-1E4F-ADD1-E6DDE1A9E229}" type="pres">
      <dgm:prSet presAssocID="{9D756293-91D7-DA4E-8459-FC436A489D2C}" presName="circleA" presStyleLbl="node1" presStyleIdx="0" presStyleCnt="4" custLinFactX="100000" custLinFactNeighborX="165172" custLinFactNeighborY="-1755"/>
      <dgm:spPr>
        <a:solidFill>
          <a:srgbClr val="5F3393"/>
        </a:solidFill>
      </dgm:spPr>
    </dgm:pt>
    <dgm:pt modelId="{1D03B73B-75E8-F244-837C-CE42CDD7ECC5}" type="pres">
      <dgm:prSet presAssocID="{9D756293-91D7-DA4E-8459-FC436A489D2C}" presName="spaceA" presStyleCnt="0"/>
      <dgm:spPr/>
    </dgm:pt>
    <dgm:pt modelId="{36AD2AD2-BEFE-B747-9738-6843E11F7FF6}" type="pres">
      <dgm:prSet presAssocID="{5A31BA53-4D0F-514A-B985-13A8FFB29F2A}" presName="space" presStyleCnt="0"/>
      <dgm:spPr/>
    </dgm:pt>
    <dgm:pt modelId="{EC982F81-3833-9540-A979-B9211E95621D}" type="pres">
      <dgm:prSet presAssocID="{0466532E-91D4-8244-BCD1-AB5A97A050CC}" presName="compositeB" presStyleCnt="0"/>
      <dgm:spPr/>
    </dgm:pt>
    <dgm:pt modelId="{1FDB94B5-8952-2248-B77B-F55468D9DE49}" type="pres">
      <dgm:prSet presAssocID="{0466532E-91D4-8244-BCD1-AB5A97A050CC}" presName="textB" presStyleLbl="revTx" presStyleIdx="1" presStyleCnt="4" custLinFactNeighborX="1000" custLinFactNeighborY="13638">
        <dgm:presLayoutVars>
          <dgm:bulletEnabled val="1"/>
        </dgm:presLayoutVars>
      </dgm:prSet>
      <dgm:spPr/>
    </dgm:pt>
    <dgm:pt modelId="{4C7BD918-0DC6-CA4A-9D19-AC98AA990B55}" type="pres">
      <dgm:prSet presAssocID="{0466532E-91D4-8244-BCD1-AB5A97A050CC}" presName="circleB" presStyleLbl="node1" presStyleIdx="1" presStyleCnt="4" custScaleX="31219" custScaleY="31219" custLinFactX="-200000" custLinFactNeighborX="-241090"/>
      <dgm:spPr>
        <a:solidFill>
          <a:srgbClr val="D1CDD8"/>
        </a:solidFill>
        <a:ln>
          <a:solidFill>
            <a:srgbClr val="D1CDD8"/>
          </a:solidFill>
        </a:ln>
      </dgm:spPr>
    </dgm:pt>
    <dgm:pt modelId="{5D7C3A77-A3B8-654F-BB05-2487AA4CBBF8}" type="pres">
      <dgm:prSet presAssocID="{0466532E-91D4-8244-BCD1-AB5A97A050CC}" presName="spaceB" presStyleCnt="0"/>
      <dgm:spPr/>
    </dgm:pt>
    <dgm:pt modelId="{F9232EAF-3B18-494D-B626-5EA274C58938}" type="pres">
      <dgm:prSet presAssocID="{930E54FF-1526-C04B-B258-6F8FB0CA8785}" presName="space" presStyleCnt="0"/>
      <dgm:spPr/>
    </dgm:pt>
    <dgm:pt modelId="{3983D90C-F787-4844-898A-1ACD22C4943C}" type="pres">
      <dgm:prSet presAssocID="{4558AB86-F9B4-784D-AC9D-C35AB74A3E27}" presName="compositeA" presStyleCnt="0"/>
      <dgm:spPr/>
    </dgm:pt>
    <dgm:pt modelId="{282B0E08-D1FB-684A-B313-D8FEB0AB43BC}" type="pres">
      <dgm:prSet presAssocID="{4558AB86-F9B4-784D-AC9D-C35AB74A3E27}" presName="textA" presStyleLbl="revTx" presStyleIdx="2" presStyleCnt="4" custScaleX="137596" custLinFactNeighborX="-29109" custLinFactNeighborY="428">
        <dgm:presLayoutVars>
          <dgm:bulletEnabled val="1"/>
        </dgm:presLayoutVars>
      </dgm:prSet>
      <dgm:spPr/>
    </dgm:pt>
    <dgm:pt modelId="{90E8FA19-2E0D-3843-B937-FFF67CDC6622}" type="pres">
      <dgm:prSet presAssocID="{4558AB86-F9B4-784D-AC9D-C35AB74A3E27}" presName="circleA" presStyleLbl="node1" presStyleIdx="2" presStyleCnt="4" custLinFactX="-182488" custLinFactNeighborX="-200000"/>
      <dgm:spPr>
        <a:solidFill>
          <a:srgbClr val="5F3393"/>
        </a:solidFill>
      </dgm:spPr>
    </dgm:pt>
    <dgm:pt modelId="{4B29B36B-0094-5A40-8ADE-63C7899FCA60}" type="pres">
      <dgm:prSet presAssocID="{4558AB86-F9B4-784D-AC9D-C35AB74A3E27}" presName="spaceA" presStyleCnt="0"/>
      <dgm:spPr/>
    </dgm:pt>
    <dgm:pt modelId="{F152C622-5F2D-B44A-829A-EB525A367CCF}" type="pres">
      <dgm:prSet presAssocID="{0BBC97AB-C754-9043-B06C-5E2F0A2CFC49}" presName="space" presStyleCnt="0"/>
      <dgm:spPr/>
    </dgm:pt>
    <dgm:pt modelId="{6B40A058-E96C-5347-AD88-8939DF51C9ED}" type="pres">
      <dgm:prSet presAssocID="{0402E7A7-A326-5346-9D94-F2CE8A7D138E}" presName="compositeB" presStyleCnt="0"/>
      <dgm:spPr/>
    </dgm:pt>
    <dgm:pt modelId="{C7760556-5199-BA48-B866-4AE60E9B6D2C}" type="pres">
      <dgm:prSet presAssocID="{0402E7A7-A326-5346-9D94-F2CE8A7D138E}" presName="textB" presStyleLbl="revTx" presStyleIdx="3" presStyleCnt="4" custScaleX="126170" custLinFactY="-17215" custLinFactNeighborX="-1635" custLinFactNeighborY="-100000">
        <dgm:presLayoutVars>
          <dgm:bulletEnabled val="1"/>
        </dgm:presLayoutVars>
      </dgm:prSet>
      <dgm:spPr/>
    </dgm:pt>
    <dgm:pt modelId="{C75CD768-81C4-EE48-8348-564D402CE42E}" type="pres">
      <dgm:prSet presAssocID="{0402E7A7-A326-5346-9D94-F2CE8A7D138E}" presName="circleB" presStyleLbl="node1" presStyleIdx="3" presStyleCnt="4"/>
      <dgm:spPr>
        <a:solidFill>
          <a:srgbClr val="F07918"/>
        </a:solidFill>
      </dgm:spPr>
    </dgm:pt>
    <dgm:pt modelId="{A0C761BE-14FA-0948-B33D-3189A5579577}" type="pres">
      <dgm:prSet presAssocID="{0402E7A7-A326-5346-9D94-F2CE8A7D138E}" presName="spaceB" presStyleCnt="0"/>
      <dgm:spPr/>
    </dgm:pt>
  </dgm:ptLst>
  <dgm:cxnLst>
    <dgm:cxn modelId="{31D29E1E-8661-0E45-B528-790B0F48EE25}" srcId="{92842EC2-F81E-5241-9A26-B8ED59DA1FD6}" destId="{9D756293-91D7-DA4E-8459-FC436A489D2C}" srcOrd="0" destOrd="0" parTransId="{D546D642-8BDB-144E-9843-DA3D9D967AD8}" sibTransId="{5A31BA53-4D0F-514A-B985-13A8FFB29F2A}"/>
    <dgm:cxn modelId="{3AE0E337-12DC-6645-824B-51E26173609B}" srcId="{92842EC2-F81E-5241-9A26-B8ED59DA1FD6}" destId="{0466532E-91D4-8244-BCD1-AB5A97A050CC}" srcOrd="1" destOrd="0" parTransId="{FE6CBD4E-EE97-9941-9BD5-FD943B9E994A}" sibTransId="{930E54FF-1526-C04B-B258-6F8FB0CA8785}"/>
    <dgm:cxn modelId="{56A48856-AC83-7747-9BB6-C40344BCF7F5}" srcId="{92842EC2-F81E-5241-9A26-B8ED59DA1FD6}" destId="{0402E7A7-A326-5346-9D94-F2CE8A7D138E}" srcOrd="3" destOrd="0" parTransId="{5D112FC8-E460-364B-81B4-182DFC624F52}" sibTransId="{26114595-7DC8-8340-9978-C79C6C52E3A4}"/>
    <dgm:cxn modelId="{0267E758-399F-AC44-97F2-E1553AEF6744}" srcId="{92842EC2-F81E-5241-9A26-B8ED59DA1FD6}" destId="{4558AB86-F9B4-784D-AC9D-C35AB74A3E27}" srcOrd="2" destOrd="0" parTransId="{D09FC054-1148-B84F-A2BC-5DD8251F01DE}" sibTransId="{0BBC97AB-C754-9043-B06C-5E2F0A2CFC49}"/>
    <dgm:cxn modelId="{45FE947D-42F2-9C45-99AA-8AC85D176AA8}" type="presOf" srcId="{92842EC2-F81E-5241-9A26-B8ED59DA1FD6}" destId="{47EEFCFE-5F13-DC44-8053-ACD8317914FB}" srcOrd="0" destOrd="0" presId="urn:microsoft.com/office/officeart/2005/8/layout/hProcess11"/>
    <dgm:cxn modelId="{31BE4BC4-7DCF-C74D-8E6F-C9147BA4C505}" type="presOf" srcId="{9D756293-91D7-DA4E-8459-FC436A489D2C}" destId="{F47DB07D-4C7F-D24C-BFF6-86C6FC597C1C}" srcOrd="0" destOrd="0" presId="urn:microsoft.com/office/officeart/2005/8/layout/hProcess11"/>
    <dgm:cxn modelId="{0AEC41E3-211A-144E-B125-B595CA7BAC8A}" type="presOf" srcId="{0402E7A7-A326-5346-9D94-F2CE8A7D138E}" destId="{C7760556-5199-BA48-B866-4AE60E9B6D2C}" srcOrd="0" destOrd="0" presId="urn:microsoft.com/office/officeart/2005/8/layout/hProcess11"/>
    <dgm:cxn modelId="{C15992F6-55ED-6B47-930C-39F1804C61F9}" type="presOf" srcId="{0466532E-91D4-8244-BCD1-AB5A97A050CC}" destId="{1FDB94B5-8952-2248-B77B-F55468D9DE49}" srcOrd="0" destOrd="0" presId="urn:microsoft.com/office/officeart/2005/8/layout/hProcess11"/>
    <dgm:cxn modelId="{64B6BDF8-833D-CA48-B107-B44CDE984963}" type="presOf" srcId="{4558AB86-F9B4-784D-AC9D-C35AB74A3E27}" destId="{282B0E08-D1FB-684A-B313-D8FEB0AB43BC}" srcOrd="0" destOrd="0" presId="urn:microsoft.com/office/officeart/2005/8/layout/hProcess11"/>
    <dgm:cxn modelId="{EA9937AF-0586-8E41-863E-5684B1CA8A14}" type="presParOf" srcId="{47EEFCFE-5F13-DC44-8053-ACD8317914FB}" destId="{5A107790-4193-794A-839C-451383AA428C}" srcOrd="0" destOrd="0" presId="urn:microsoft.com/office/officeart/2005/8/layout/hProcess11"/>
    <dgm:cxn modelId="{CB664871-C08C-924C-B303-34ABDB7A86D7}" type="presParOf" srcId="{47EEFCFE-5F13-DC44-8053-ACD8317914FB}" destId="{DB112E5A-5D8B-324A-B12E-F9BDE18D80D9}" srcOrd="1" destOrd="0" presId="urn:microsoft.com/office/officeart/2005/8/layout/hProcess11"/>
    <dgm:cxn modelId="{3AAA8CAF-7918-F142-BB48-F0D1FACE2BAE}" type="presParOf" srcId="{DB112E5A-5D8B-324A-B12E-F9BDE18D80D9}" destId="{F46F8E7B-402D-2E47-A537-C743BF02D627}" srcOrd="0" destOrd="0" presId="urn:microsoft.com/office/officeart/2005/8/layout/hProcess11"/>
    <dgm:cxn modelId="{59EE18D5-BA4F-F24C-9BEC-FBFEFD349B67}" type="presParOf" srcId="{F46F8E7B-402D-2E47-A537-C743BF02D627}" destId="{F47DB07D-4C7F-D24C-BFF6-86C6FC597C1C}" srcOrd="0" destOrd="0" presId="urn:microsoft.com/office/officeart/2005/8/layout/hProcess11"/>
    <dgm:cxn modelId="{92843674-E2A0-7843-B9FA-CF8343E7C6B4}" type="presParOf" srcId="{F46F8E7B-402D-2E47-A537-C743BF02D627}" destId="{8FEBCCCE-D135-1E4F-ADD1-E6DDE1A9E229}" srcOrd="1" destOrd="0" presId="urn:microsoft.com/office/officeart/2005/8/layout/hProcess11"/>
    <dgm:cxn modelId="{37354AEA-3EAF-714B-9327-6EFE74D8A563}" type="presParOf" srcId="{F46F8E7B-402D-2E47-A537-C743BF02D627}" destId="{1D03B73B-75E8-F244-837C-CE42CDD7ECC5}" srcOrd="2" destOrd="0" presId="urn:microsoft.com/office/officeart/2005/8/layout/hProcess11"/>
    <dgm:cxn modelId="{A3E02342-8F48-A443-9D44-63F52FFB3EBB}" type="presParOf" srcId="{DB112E5A-5D8B-324A-B12E-F9BDE18D80D9}" destId="{36AD2AD2-BEFE-B747-9738-6843E11F7FF6}" srcOrd="1" destOrd="0" presId="urn:microsoft.com/office/officeart/2005/8/layout/hProcess11"/>
    <dgm:cxn modelId="{6B033126-E165-714F-8E3D-31F92BE81AFF}" type="presParOf" srcId="{DB112E5A-5D8B-324A-B12E-F9BDE18D80D9}" destId="{EC982F81-3833-9540-A979-B9211E95621D}" srcOrd="2" destOrd="0" presId="urn:microsoft.com/office/officeart/2005/8/layout/hProcess11"/>
    <dgm:cxn modelId="{20FDA88F-26B5-3445-835B-FB0F9E9557AC}" type="presParOf" srcId="{EC982F81-3833-9540-A979-B9211E95621D}" destId="{1FDB94B5-8952-2248-B77B-F55468D9DE49}" srcOrd="0" destOrd="0" presId="urn:microsoft.com/office/officeart/2005/8/layout/hProcess11"/>
    <dgm:cxn modelId="{22DEDEB3-BAFF-0F44-BD32-8FF3C4F2B6FC}" type="presParOf" srcId="{EC982F81-3833-9540-A979-B9211E95621D}" destId="{4C7BD918-0DC6-CA4A-9D19-AC98AA990B55}" srcOrd="1" destOrd="0" presId="urn:microsoft.com/office/officeart/2005/8/layout/hProcess11"/>
    <dgm:cxn modelId="{85D1C243-9408-C949-96C8-D8A545F71613}" type="presParOf" srcId="{EC982F81-3833-9540-A979-B9211E95621D}" destId="{5D7C3A77-A3B8-654F-BB05-2487AA4CBBF8}" srcOrd="2" destOrd="0" presId="urn:microsoft.com/office/officeart/2005/8/layout/hProcess11"/>
    <dgm:cxn modelId="{B121FB5A-9963-AB4B-9D55-6FFBF4A2182D}" type="presParOf" srcId="{DB112E5A-5D8B-324A-B12E-F9BDE18D80D9}" destId="{F9232EAF-3B18-494D-B626-5EA274C58938}" srcOrd="3" destOrd="0" presId="urn:microsoft.com/office/officeart/2005/8/layout/hProcess11"/>
    <dgm:cxn modelId="{B83C32BC-1017-BC40-A925-8D5253392B6B}" type="presParOf" srcId="{DB112E5A-5D8B-324A-B12E-F9BDE18D80D9}" destId="{3983D90C-F787-4844-898A-1ACD22C4943C}" srcOrd="4" destOrd="0" presId="urn:microsoft.com/office/officeart/2005/8/layout/hProcess11"/>
    <dgm:cxn modelId="{AD91A1FE-A1E0-C445-8A22-7838FF2FB1AA}" type="presParOf" srcId="{3983D90C-F787-4844-898A-1ACD22C4943C}" destId="{282B0E08-D1FB-684A-B313-D8FEB0AB43BC}" srcOrd="0" destOrd="0" presId="urn:microsoft.com/office/officeart/2005/8/layout/hProcess11"/>
    <dgm:cxn modelId="{AB42581A-96C3-D240-9798-C7749005A067}" type="presParOf" srcId="{3983D90C-F787-4844-898A-1ACD22C4943C}" destId="{90E8FA19-2E0D-3843-B937-FFF67CDC6622}" srcOrd="1" destOrd="0" presId="urn:microsoft.com/office/officeart/2005/8/layout/hProcess11"/>
    <dgm:cxn modelId="{D4D453D1-CC86-0E4E-AACB-B46E0E04E2F8}" type="presParOf" srcId="{3983D90C-F787-4844-898A-1ACD22C4943C}" destId="{4B29B36B-0094-5A40-8ADE-63C7899FCA60}" srcOrd="2" destOrd="0" presId="urn:microsoft.com/office/officeart/2005/8/layout/hProcess11"/>
    <dgm:cxn modelId="{89B1C73B-E2CC-5040-A357-125E2F6B9B2E}" type="presParOf" srcId="{DB112E5A-5D8B-324A-B12E-F9BDE18D80D9}" destId="{F152C622-5F2D-B44A-829A-EB525A367CCF}" srcOrd="5" destOrd="0" presId="urn:microsoft.com/office/officeart/2005/8/layout/hProcess11"/>
    <dgm:cxn modelId="{387AC1D1-C371-994A-B79C-65752D56F13B}" type="presParOf" srcId="{DB112E5A-5D8B-324A-B12E-F9BDE18D80D9}" destId="{6B40A058-E96C-5347-AD88-8939DF51C9ED}" srcOrd="6" destOrd="0" presId="urn:microsoft.com/office/officeart/2005/8/layout/hProcess11"/>
    <dgm:cxn modelId="{E33D6935-B585-2F4D-8237-00EC1341F55C}" type="presParOf" srcId="{6B40A058-E96C-5347-AD88-8939DF51C9ED}" destId="{C7760556-5199-BA48-B866-4AE60E9B6D2C}" srcOrd="0" destOrd="0" presId="urn:microsoft.com/office/officeart/2005/8/layout/hProcess11"/>
    <dgm:cxn modelId="{ECB3330E-55EA-E847-B015-DEDD994F830C}" type="presParOf" srcId="{6B40A058-E96C-5347-AD88-8939DF51C9ED}" destId="{C75CD768-81C4-EE48-8348-564D402CE42E}" srcOrd="1" destOrd="0" presId="urn:microsoft.com/office/officeart/2005/8/layout/hProcess11"/>
    <dgm:cxn modelId="{F060A57D-6A45-0649-86E3-CF007F8122CB}" type="presParOf" srcId="{6B40A058-E96C-5347-AD88-8939DF51C9ED}" destId="{A0C761BE-14FA-0948-B33D-3189A557957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E3E875-76D9-2140-B69B-0E31ECF7191E}" type="doc">
      <dgm:prSet loTypeId="urn:microsoft.com/office/officeart/2005/8/layout/cycle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27D317A3-7CA7-7A43-8F8A-71187E61E350}">
      <dgm:prSet phldrT="[Tekst]" custT="1"/>
      <dgm:spPr>
        <a:solidFill>
          <a:schemeClr val="bg1"/>
        </a:solidFill>
        <a:ln>
          <a:solidFill>
            <a:srgbClr val="AE1022"/>
          </a:solidFill>
        </a:ln>
      </dgm:spPr>
      <dgm:t>
        <a:bodyPr/>
        <a:lstStyle/>
        <a:p>
          <a:pPr algn="ctr"/>
          <a:r>
            <a:rPr lang="da-DK" sz="700" dirty="0">
              <a:solidFill>
                <a:schemeClr val="tx1"/>
              </a:solidFill>
            </a:rPr>
            <a:t>Male</a:t>
          </a:r>
          <a:br>
            <a:rPr lang="da-DK" sz="700" dirty="0">
              <a:solidFill>
                <a:schemeClr val="tx1"/>
              </a:solidFill>
            </a:rPr>
          </a:br>
          <a:r>
            <a:rPr lang="da-DK" sz="1600" dirty="0">
              <a:solidFill>
                <a:schemeClr val="tx1"/>
              </a:solidFill>
            </a:rPr>
            <a:t>68%</a:t>
          </a:r>
        </a:p>
      </dgm:t>
    </dgm:pt>
    <dgm:pt modelId="{BC888C93-EBBD-EA40-B163-A85146FBCDD4}" type="parTrans" cxnId="{897F09B5-2112-5449-AD7F-36578EAF042B}">
      <dgm:prSet/>
      <dgm:spPr/>
      <dgm:t>
        <a:bodyPr/>
        <a:lstStyle/>
        <a:p>
          <a:endParaRPr lang="da-DK" sz="2800"/>
        </a:p>
      </dgm:t>
    </dgm:pt>
    <dgm:pt modelId="{1D96A226-8A34-0B4F-B7FC-6C713E8A4C62}" type="sibTrans" cxnId="{897F09B5-2112-5449-AD7F-36578EAF042B}">
      <dgm:prSet/>
      <dgm:spPr>
        <a:ln w="3810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da-DK" sz="2800"/>
        </a:p>
      </dgm:t>
    </dgm:pt>
    <dgm:pt modelId="{320E5AC4-C346-AB45-B179-BEE90219F18B}">
      <dgm:prSet phldrT="[Tekst]" custT="1"/>
      <dgm:spPr>
        <a:solidFill>
          <a:schemeClr val="bg1"/>
        </a:solidFill>
        <a:ln>
          <a:solidFill>
            <a:srgbClr val="AE1022"/>
          </a:solidFill>
        </a:ln>
      </dgm:spPr>
      <dgm:t>
        <a:bodyPr/>
        <a:lstStyle/>
        <a:p>
          <a:pPr algn="ctr"/>
          <a:r>
            <a:rPr lang="da-DK" sz="700" dirty="0">
              <a:solidFill>
                <a:schemeClr val="tx1"/>
              </a:solidFill>
            </a:rPr>
            <a:t>Hypertension</a:t>
          </a:r>
          <a:br>
            <a:rPr lang="da-DK" sz="700" dirty="0">
              <a:solidFill>
                <a:schemeClr val="tx1"/>
              </a:solidFill>
            </a:rPr>
          </a:br>
          <a:r>
            <a:rPr lang="da-DK" sz="1600" dirty="0">
              <a:solidFill>
                <a:schemeClr val="tx1"/>
              </a:solidFill>
            </a:rPr>
            <a:t>53%</a:t>
          </a:r>
        </a:p>
      </dgm:t>
    </dgm:pt>
    <dgm:pt modelId="{EC1F801C-7710-4545-B02C-DC6030AB3072}" type="parTrans" cxnId="{68C3FA5D-6943-864A-99AB-D0976BF72597}">
      <dgm:prSet/>
      <dgm:spPr/>
      <dgm:t>
        <a:bodyPr/>
        <a:lstStyle/>
        <a:p>
          <a:endParaRPr lang="da-DK" sz="2800"/>
        </a:p>
      </dgm:t>
    </dgm:pt>
    <dgm:pt modelId="{91B998BD-CF5C-B440-8617-7D294A939BE6}" type="sibTrans" cxnId="{68C3FA5D-6943-864A-99AB-D0976BF72597}">
      <dgm:prSet/>
      <dgm:spPr>
        <a:ln w="3810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da-DK" sz="2800">
            <a:ln w="38100">
              <a:solidFill>
                <a:schemeClr val="tx1"/>
              </a:solidFill>
            </a:ln>
          </a:endParaRPr>
        </a:p>
      </dgm:t>
    </dgm:pt>
    <dgm:pt modelId="{4492F28E-CDC4-3F44-8713-DED4903DDB02}">
      <dgm:prSet phldrT="[Tekst]" custT="1"/>
      <dgm:spPr>
        <a:solidFill>
          <a:schemeClr val="bg1"/>
        </a:solidFill>
        <a:ln>
          <a:solidFill>
            <a:srgbClr val="AE1022"/>
          </a:solidFill>
        </a:ln>
      </dgm:spPr>
      <dgm:t>
        <a:bodyPr/>
        <a:lstStyle/>
        <a:p>
          <a:pPr algn="ctr"/>
          <a:r>
            <a:rPr lang="da-DK" sz="700" dirty="0">
              <a:solidFill>
                <a:schemeClr val="tx1"/>
              </a:solidFill>
            </a:rPr>
            <a:t>Dyslipedemia</a:t>
          </a:r>
          <a:br>
            <a:rPr lang="da-DK" sz="700" dirty="0">
              <a:solidFill>
                <a:schemeClr val="tx1"/>
              </a:solidFill>
            </a:rPr>
          </a:br>
          <a:r>
            <a:rPr lang="da-DK" sz="1600" dirty="0">
              <a:solidFill>
                <a:schemeClr val="tx1"/>
              </a:solidFill>
            </a:rPr>
            <a:t>35%</a:t>
          </a:r>
        </a:p>
      </dgm:t>
    </dgm:pt>
    <dgm:pt modelId="{2B48F87A-353B-6842-9FF0-0A279E128179}" type="parTrans" cxnId="{F554140D-CEE3-ED42-AC42-D84E89C492E9}">
      <dgm:prSet/>
      <dgm:spPr/>
      <dgm:t>
        <a:bodyPr/>
        <a:lstStyle/>
        <a:p>
          <a:endParaRPr lang="da-DK" sz="2800"/>
        </a:p>
      </dgm:t>
    </dgm:pt>
    <dgm:pt modelId="{4723E727-40BD-374F-929D-D4CAF3CB6F74}" type="sibTrans" cxnId="{F554140D-CEE3-ED42-AC42-D84E89C492E9}">
      <dgm:prSet/>
      <dgm:spPr>
        <a:noFill/>
        <a:ln w="3810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da-DK" sz="2800"/>
        </a:p>
      </dgm:t>
    </dgm:pt>
    <dgm:pt modelId="{8A39795C-9483-9B4C-81C1-E8A2CED3F738}">
      <dgm:prSet phldrT="[Tekst]" custT="1"/>
      <dgm:spPr>
        <a:solidFill>
          <a:schemeClr val="bg1"/>
        </a:solidFill>
        <a:ln>
          <a:solidFill>
            <a:srgbClr val="AE1022"/>
          </a:solidFill>
        </a:ln>
      </dgm:spPr>
      <dgm:t>
        <a:bodyPr/>
        <a:lstStyle/>
        <a:p>
          <a:pPr algn="ctr"/>
          <a:r>
            <a:rPr lang="da-DK" sz="700" dirty="0">
              <a:solidFill>
                <a:schemeClr val="tx1"/>
              </a:solidFill>
            </a:rPr>
            <a:t>Diabetes</a:t>
          </a:r>
          <a:br>
            <a:rPr lang="da-DK" sz="700" dirty="0">
              <a:solidFill>
                <a:schemeClr val="tx1"/>
              </a:solidFill>
            </a:rPr>
          </a:br>
          <a:r>
            <a:rPr lang="da-DK" sz="1600" dirty="0">
              <a:solidFill>
                <a:schemeClr val="tx1"/>
              </a:solidFill>
            </a:rPr>
            <a:t>12%</a:t>
          </a:r>
        </a:p>
      </dgm:t>
    </dgm:pt>
    <dgm:pt modelId="{CC563DEA-257B-6345-91DB-711477E36097}" type="parTrans" cxnId="{0B5E31C1-2704-A448-8374-05805509B730}">
      <dgm:prSet/>
      <dgm:spPr/>
      <dgm:t>
        <a:bodyPr/>
        <a:lstStyle/>
        <a:p>
          <a:endParaRPr lang="da-DK" sz="2800"/>
        </a:p>
      </dgm:t>
    </dgm:pt>
    <dgm:pt modelId="{7EC721C9-4D1A-BE48-B1E2-3CD4C7513AFB}" type="sibTrans" cxnId="{0B5E31C1-2704-A448-8374-05805509B730}">
      <dgm:prSet/>
      <dgm:spPr>
        <a:ln w="3810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da-DK" sz="2800"/>
        </a:p>
      </dgm:t>
    </dgm:pt>
    <dgm:pt modelId="{120081D3-7191-8646-A289-FFF73C60D12A}">
      <dgm:prSet custT="1"/>
      <dgm:spPr>
        <a:solidFill>
          <a:schemeClr val="bg1"/>
        </a:solidFill>
        <a:ln>
          <a:solidFill>
            <a:srgbClr val="AE1022"/>
          </a:solidFill>
        </a:ln>
      </dgm:spPr>
      <dgm:t>
        <a:bodyPr/>
        <a:lstStyle/>
        <a:p>
          <a:pPr algn="ctr"/>
          <a:r>
            <a:rPr lang="da-DK" sz="1500" dirty="0">
              <a:solidFill>
                <a:schemeClr val="tx1"/>
              </a:solidFill>
            </a:rPr>
            <a:t>63y</a:t>
          </a:r>
        </a:p>
      </dgm:t>
    </dgm:pt>
    <dgm:pt modelId="{480B0D42-D5EE-024C-95E5-0E874E485F07}" type="parTrans" cxnId="{669D510A-5512-6449-B91B-1A539A7FEBC6}">
      <dgm:prSet/>
      <dgm:spPr/>
      <dgm:t>
        <a:bodyPr/>
        <a:lstStyle/>
        <a:p>
          <a:endParaRPr lang="da-DK" sz="2800"/>
        </a:p>
      </dgm:t>
    </dgm:pt>
    <dgm:pt modelId="{DB7707D3-CA55-7C49-8B7E-DEB6C97BDB7A}" type="sibTrans" cxnId="{669D510A-5512-6449-B91B-1A539A7FEBC6}">
      <dgm:prSet/>
      <dgm:spPr>
        <a:ln w="3810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da-DK" sz="2800"/>
        </a:p>
      </dgm:t>
    </dgm:pt>
    <dgm:pt modelId="{88EC0947-B57A-8140-A9A7-2896BD182BAB}">
      <dgm:prSet custT="1"/>
      <dgm:spPr>
        <a:solidFill>
          <a:schemeClr val="bg1"/>
        </a:solidFill>
        <a:ln>
          <a:solidFill>
            <a:srgbClr val="AE1022"/>
          </a:solidFill>
        </a:ln>
      </dgm:spPr>
      <dgm:t>
        <a:bodyPr/>
        <a:lstStyle/>
        <a:p>
          <a:pPr algn="ctr"/>
          <a:r>
            <a:rPr lang="da-DK" sz="700" dirty="0">
              <a:solidFill>
                <a:schemeClr val="tx1"/>
              </a:solidFill>
            </a:rPr>
            <a:t>Family history</a:t>
          </a:r>
          <a:br>
            <a:rPr lang="da-DK" sz="1000" dirty="0">
              <a:solidFill>
                <a:schemeClr val="tx1"/>
              </a:solidFill>
            </a:rPr>
          </a:br>
          <a:r>
            <a:rPr lang="da-DK" sz="1600" dirty="0">
              <a:solidFill>
                <a:schemeClr val="tx1"/>
              </a:solidFill>
            </a:rPr>
            <a:t>43%</a:t>
          </a:r>
        </a:p>
      </dgm:t>
    </dgm:pt>
    <dgm:pt modelId="{41705B71-5398-8E49-9A9B-4A982C2218FE}" type="parTrans" cxnId="{2AA67F6A-B663-FA43-8DA0-02C0D1FEC452}">
      <dgm:prSet/>
      <dgm:spPr/>
      <dgm:t>
        <a:bodyPr/>
        <a:lstStyle/>
        <a:p>
          <a:endParaRPr lang="da-DK" sz="2800"/>
        </a:p>
      </dgm:t>
    </dgm:pt>
    <dgm:pt modelId="{C6D3D3A3-1B37-6A47-A994-3E0AED6C8B8D}" type="sibTrans" cxnId="{2AA67F6A-B663-FA43-8DA0-02C0D1FEC452}">
      <dgm:prSet/>
      <dgm:spPr>
        <a:ln w="3810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da-DK" sz="2800"/>
        </a:p>
      </dgm:t>
    </dgm:pt>
    <dgm:pt modelId="{FF3ABEA4-BE23-5D40-8272-CD879A1A195B}">
      <dgm:prSet custT="1"/>
      <dgm:spPr>
        <a:solidFill>
          <a:schemeClr val="bg1"/>
        </a:solidFill>
        <a:ln>
          <a:solidFill>
            <a:srgbClr val="AE1022"/>
          </a:solidFill>
        </a:ln>
      </dgm:spPr>
      <dgm:t>
        <a:bodyPr/>
        <a:lstStyle/>
        <a:p>
          <a:pPr algn="ctr"/>
          <a:r>
            <a:rPr lang="da-DK" sz="700" dirty="0">
              <a:solidFill>
                <a:schemeClr val="tx1"/>
              </a:solidFill>
            </a:rPr>
            <a:t>Smoking</a:t>
          </a:r>
          <a:br>
            <a:rPr lang="da-DK" sz="700" dirty="0">
              <a:solidFill>
                <a:schemeClr val="tx1"/>
              </a:solidFill>
            </a:rPr>
          </a:br>
          <a:r>
            <a:rPr lang="da-DK" sz="1600" dirty="0">
              <a:solidFill>
                <a:schemeClr val="tx1"/>
              </a:solidFill>
            </a:rPr>
            <a:t>65%</a:t>
          </a:r>
        </a:p>
      </dgm:t>
    </dgm:pt>
    <dgm:pt modelId="{FEAE90AD-CB8D-794A-87A8-DF1FF7CF709B}" type="parTrans" cxnId="{BE9FA5C7-8CC4-D143-9BCA-345AF39F371C}">
      <dgm:prSet/>
      <dgm:spPr/>
      <dgm:t>
        <a:bodyPr/>
        <a:lstStyle/>
        <a:p>
          <a:endParaRPr lang="da-DK" sz="2800"/>
        </a:p>
      </dgm:t>
    </dgm:pt>
    <dgm:pt modelId="{9FA93237-369E-5C49-A029-F83709D35D2D}" type="sibTrans" cxnId="{BE9FA5C7-8CC4-D143-9BCA-345AF39F371C}">
      <dgm:prSet/>
      <dgm:spPr>
        <a:ln w="3810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da-DK" sz="2800">
            <a:ln w="38100">
              <a:solidFill>
                <a:schemeClr val="tx1"/>
              </a:solidFill>
            </a:ln>
          </a:endParaRPr>
        </a:p>
      </dgm:t>
    </dgm:pt>
    <dgm:pt modelId="{FCF49AEF-8C41-574F-A45D-CD04ACEF68AC}" type="pres">
      <dgm:prSet presAssocID="{48E3E875-76D9-2140-B69B-0E31ECF7191E}" presName="cycle" presStyleCnt="0">
        <dgm:presLayoutVars>
          <dgm:dir/>
          <dgm:resizeHandles val="exact"/>
        </dgm:presLayoutVars>
      </dgm:prSet>
      <dgm:spPr/>
    </dgm:pt>
    <dgm:pt modelId="{3C7F5008-3406-D24E-8EB1-B009FE1AECDE}" type="pres">
      <dgm:prSet presAssocID="{27D317A3-7CA7-7A43-8F8A-71187E61E350}" presName="node" presStyleLbl="node1" presStyleIdx="0" presStyleCnt="7">
        <dgm:presLayoutVars>
          <dgm:bulletEnabled val="1"/>
        </dgm:presLayoutVars>
      </dgm:prSet>
      <dgm:spPr/>
    </dgm:pt>
    <dgm:pt modelId="{7878D230-35CF-3941-BD92-6D1D9F7CF19A}" type="pres">
      <dgm:prSet presAssocID="{27D317A3-7CA7-7A43-8F8A-71187E61E350}" presName="spNode" presStyleCnt="0"/>
      <dgm:spPr/>
    </dgm:pt>
    <dgm:pt modelId="{C5561753-88C3-5D41-A52D-F0060DD90285}" type="pres">
      <dgm:prSet presAssocID="{1D96A226-8A34-0B4F-B7FC-6C713E8A4C62}" presName="sibTrans" presStyleLbl="sibTrans1D1" presStyleIdx="0" presStyleCnt="7"/>
      <dgm:spPr/>
    </dgm:pt>
    <dgm:pt modelId="{0768BA94-5976-324F-9701-0EDABA47620E}" type="pres">
      <dgm:prSet presAssocID="{120081D3-7191-8646-A289-FFF73C60D12A}" presName="node" presStyleLbl="node1" presStyleIdx="1" presStyleCnt="7">
        <dgm:presLayoutVars>
          <dgm:bulletEnabled val="1"/>
        </dgm:presLayoutVars>
      </dgm:prSet>
      <dgm:spPr/>
    </dgm:pt>
    <dgm:pt modelId="{D45D934E-D9BD-8A47-8645-29A07A57EAAC}" type="pres">
      <dgm:prSet presAssocID="{120081D3-7191-8646-A289-FFF73C60D12A}" presName="spNode" presStyleCnt="0"/>
      <dgm:spPr/>
    </dgm:pt>
    <dgm:pt modelId="{E50EE764-6B60-E440-B1EA-6134BF987689}" type="pres">
      <dgm:prSet presAssocID="{DB7707D3-CA55-7C49-8B7E-DEB6C97BDB7A}" presName="sibTrans" presStyleLbl="sibTrans1D1" presStyleIdx="1" presStyleCnt="7"/>
      <dgm:spPr/>
    </dgm:pt>
    <dgm:pt modelId="{CF662EAE-0C10-B042-BEC7-FD12275A44F0}" type="pres">
      <dgm:prSet presAssocID="{88EC0947-B57A-8140-A9A7-2896BD182BAB}" presName="node" presStyleLbl="node1" presStyleIdx="2" presStyleCnt="7">
        <dgm:presLayoutVars>
          <dgm:bulletEnabled val="1"/>
        </dgm:presLayoutVars>
      </dgm:prSet>
      <dgm:spPr/>
    </dgm:pt>
    <dgm:pt modelId="{DECA83AA-6BE6-0140-9E38-2BD1289C5200}" type="pres">
      <dgm:prSet presAssocID="{88EC0947-B57A-8140-A9A7-2896BD182BAB}" presName="spNode" presStyleCnt="0"/>
      <dgm:spPr/>
    </dgm:pt>
    <dgm:pt modelId="{3FFB0209-0D6D-6F4D-9F9C-8C19F65057F7}" type="pres">
      <dgm:prSet presAssocID="{C6D3D3A3-1B37-6A47-A994-3E0AED6C8B8D}" presName="sibTrans" presStyleLbl="sibTrans1D1" presStyleIdx="2" presStyleCnt="7"/>
      <dgm:spPr/>
    </dgm:pt>
    <dgm:pt modelId="{AF64F5C2-EE60-7840-A40A-E548AD81AF49}" type="pres">
      <dgm:prSet presAssocID="{FF3ABEA4-BE23-5D40-8272-CD879A1A195B}" presName="node" presStyleLbl="node1" presStyleIdx="3" presStyleCnt="7">
        <dgm:presLayoutVars>
          <dgm:bulletEnabled val="1"/>
        </dgm:presLayoutVars>
      </dgm:prSet>
      <dgm:spPr/>
    </dgm:pt>
    <dgm:pt modelId="{62CFE4DB-1F61-CA44-9617-00A7DCCD5070}" type="pres">
      <dgm:prSet presAssocID="{FF3ABEA4-BE23-5D40-8272-CD879A1A195B}" presName="spNode" presStyleCnt="0"/>
      <dgm:spPr/>
    </dgm:pt>
    <dgm:pt modelId="{3200C7F0-6773-B041-981F-7B9167C57870}" type="pres">
      <dgm:prSet presAssocID="{9FA93237-369E-5C49-A029-F83709D35D2D}" presName="sibTrans" presStyleLbl="sibTrans1D1" presStyleIdx="3" presStyleCnt="7"/>
      <dgm:spPr/>
    </dgm:pt>
    <dgm:pt modelId="{771D9D53-78DF-334D-B833-38DA04B69E10}" type="pres">
      <dgm:prSet presAssocID="{320E5AC4-C346-AB45-B179-BEE90219F18B}" presName="node" presStyleLbl="node1" presStyleIdx="4" presStyleCnt="7">
        <dgm:presLayoutVars>
          <dgm:bulletEnabled val="1"/>
        </dgm:presLayoutVars>
      </dgm:prSet>
      <dgm:spPr/>
    </dgm:pt>
    <dgm:pt modelId="{3078E15D-08FD-4341-8470-0D1655B75CB5}" type="pres">
      <dgm:prSet presAssocID="{320E5AC4-C346-AB45-B179-BEE90219F18B}" presName="spNode" presStyleCnt="0"/>
      <dgm:spPr/>
    </dgm:pt>
    <dgm:pt modelId="{918B6AFE-CE59-324C-840E-6B703C06876C}" type="pres">
      <dgm:prSet presAssocID="{91B998BD-CF5C-B440-8617-7D294A939BE6}" presName="sibTrans" presStyleLbl="sibTrans1D1" presStyleIdx="4" presStyleCnt="7"/>
      <dgm:spPr/>
    </dgm:pt>
    <dgm:pt modelId="{E8FF2E21-2B89-1D48-B4BE-690ABCCB5FC5}" type="pres">
      <dgm:prSet presAssocID="{4492F28E-CDC4-3F44-8713-DED4903DDB02}" presName="node" presStyleLbl="node1" presStyleIdx="5" presStyleCnt="7">
        <dgm:presLayoutVars>
          <dgm:bulletEnabled val="1"/>
        </dgm:presLayoutVars>
      </dgm:prSet>
      <dgm:spPr/>
    </dgm:pt>
    <dgm:pt modelId="{A25E9C19-F607-DF4C-8DFD-3E852939C392}" type="pres">
      <dgm:prSet presAssocID="{4492F28E-CDC4-3F44-8713-DED4903DDB02}" presName="spNode" presStyleCnt="0"/>
      <dgm:spPr/>
    </dgm:pt>
    <dgm:pt modelId="{6E31E6A3-30B7-9842-BC54-AEBDA0855A0D}" type="pres">
      <dgm:prSet presAssocID="{4723E727-40BD-374F-929D-D4CAF3CB6F74}" presName="sibTrans" presStyleLbl="sibTrans1D1" presStyleIdx="5" presStyleCnt="7"/>
      <dgm:spPr/>
    </dgm:pt>
    <dgm:pt modelId="{F4386397-02C6-F742-999B-0D9CC6FA4103}" type="pres">
      <dgm:prSet presAssocID="{8A39795C-9483-9B4C-81C1-E8A2CED3F738}" presName="node" presStyleLbl="node1" presStyleIdx="6" presStyleCnt="7">
        <dgm:presLayoutVars>
          <dgm:bulletEnabled val="1"/>
        </dgm:presLayoutVars>
      </dgm:prSet>
      <dgm:spPr/>
    </dgm:pt>
    <dgm:pt modelId="{A188D1E3-36F0-E64C-9D0A-F29B83A94E3A}" type="pres">
      <dgm:prSet presAssocID="{8A39795C-9483-9B4C-81C1-E8A2CED3F738}" presName="spNode" presStyleCnt="0"/>
      <dgm:spPr/>
    </dgm:pt>
    <dgm:pt modelId="{432D280E-F82B-D247-9289-E5FF0AECC5EE}" type="pres">
      <dgm:prSet presAssocID="{7EC721C9-4D1A-BE48-B1E2-3CD4C7513AFB}" presName="sibTrans" presStyleLbl="sibTrans1D1" presStyleIdx="6" presStyleCnt="7"/>
      <dgm:spPr/>
    </dgm:pt>
  </dgm:ptLst>
  <dgm:cxnLst>
    <dgm:cxn modelId="{669D510A-5512-6449-B91B-1A539A7FEBC6}" srcId="{48E3E875-76D9-2140-B69B-0E31ECF7191E}" destId="{120081D3-7191-8646-A289-FFF73C60D12A}" srcOrd="1" destOrd="0" parTransId="{480B0D42-D5EE-024C-95E5-0E874E485F07}" sibTransId="{DB7707D3-CA55-7C49-8B7E-DEB6C97BDB7A}"/>
    <dgm:cxn modelId="{F554140D-CEE3-ED42-AC42-D84E89C492E9}" srcId="{48E3E875-76D9-2140-B69B-0E31ECF7191E}" destId="{4492F28E-CDC4-3F44-8713-DED4903DDB02}" srcOrd="5" destOrd="0" parTransId="{2B48F87A-353B-6842-9FF0-0A279E128179}" sibTransId="{4723E727-40BD-374F-929D-D4CAF3CB6F74}"/>
    <dgm:cxn modelId="{7EE3EF1A-A172-CA4F-906F-291C7AD69421}" type="presOf" srcId="{91B998BD-CF5C-B440-8617-7D294A939BE6}" destId="{918B6AFE-CE59-324C-840E-6B703C06876C}" srcOrd="0" destOrd="0" presId="urn:microsoft.com/office/officeart/2005/8/layout/cycle6"/>
    <dgm:cxn modelId="{0CE8A31C-E76B-754B-8820-62FBE38B93B4}" type="presOf" srcId="{7EC721C9-4D1A-BE48-B1E2-3CD4C7513AFB}" destId="{432D280E-F82B-D247-9289-E5FF0AECC5EE}" srcOrd="0" destOrd="0" presId="urn:microsoft.com/office/officeart/2005/8/layout/cycle6"/>
    <dgm:cxn modelId="{CD12E11F-B7DC-AE47-85F9-6AD103F7323B}" type="presOf" srcId="{FF3ABEA4-BE23-5D40-8272-CD879A1A195B}" destId="{AF64F5C2-EE60-7840-A40A-E548AD81AF49}" srcOrd="0" destOrd="0" presId="urn:microsoft.com/office/officeart/2005/8/layout/cycle6"/>
    <dgm:cxn modelId="{4C989B21-8255-E645-962F-706DC7B2DF45}" type="presOf" srcId="{C6D3D3A3-1B37-6A47-A994-3E0AED6C8B8D}" destId="{3FFB0209-0D6D-6F4D-9F9C-8C19F65057F7}" srcOrd="0" destOrd="0" presId="urn:microsoft.com/office/officeart/2005/8/layout/cycle6"/>
    <dgm:cxn modelId="{FCA41B55-DAFC-D24F-8BA4-AA62197478BB}" type="presOf" srcId="{9FA93237-369E-5C49-A029-F83709D35D2D}" destId="{3200C7F0-6773-B041-981F-7B9167C57870}" srcOrd="0" destOrd="0" presId="urn:microsoft.com/office/officeart/2005/8/layout/cycle6"/>
    <dgm:cxn modelId="{68C3FA5D-6943-864A-99AB-D0976BF72597}" srcId="{48E3E875-76D9-2140-B69B-0E31ECF7191E}" destId="{320E5AC4-C346-AB45-B179-BEE90219F18B}" srcOrd="4" destOrd="0" parTransId="{EC1F801C-7710-4545-B02C-DC6030AB3072}" sibTransId="{91B998BD-CF5C-B440-8617-7D294A939BE6}"/>
    <dgm:cxn modelId="{5FC9765E-287E-7047-96E4-52977130681F}" type="presOf" srcId="{4723E727-40BD-374F-929D-D4CAF3CB6F74}" destId="{6E31E6A3-30B7-9842-BC54-AEBDA0855A0D}" srcOrd="0" destOrd="0" presId="urn:microsoft.com/office/officeart/2005/8/layout/cycle6"/>
    <dgm:cxn modelId="{2AA67F6A-B663-FA43-8DA0-02C0D1FEC452}" srcId="{48E3E875-76D9-2140-B69B-0E31ECF7191E}" destId="{88EC0947-B57A-8140-A9A7-2896BD182BAB}" srcOrd="2" destOrd="0" parTransId="{41705B71-5398-8E49-9A9B-4A982C2218FE}" sibTransId="{C6D3D3A3-1B37-6A47-A994-3E0AED6C8B8D}"/>
    <dgm:cxn modelId="{B1626D73-922E-7944-8988-0794DD257323}" type="presOf" srcId="{27D317A3-7CA7-7A43-8F8A-71187E61E350}" destId="{3C7F5008-3406-D24E-8EB1-B009FE1AECDE}" srcOrd="0" destOrd="0" presId="urn:microsoft.com/office/officeart/2005/8/layout/cycle6"/>
    <dgm:cxn modelId="{9A261E7D-38C6-BC42-8C08-128F3AF9F98A}" type="presOf" srcId="{1D96A226-8A34-0B4F-B7FC-6C713E8A4C62}" destId="{C5561753-88C3-5D41-A52D-F0060DD90285}" srcOrd="0" destOrd="0" presId="urn:microsoft.com/office/officeart/2005/8/layout/cycle6"/>
    <dgm:cxn modelId="{898F9D85-C913-C946-9191-EEDA9CCAEB1A}" type="presOf" srcId="{DB7707D3-CA55-7C49-8B7E-DEB6C97BDB7A}" destId="{E50EE764-6B60-E440-B1EA-6134BF987689}" srcOrd="0" destOrd="0" presId="urn:microsoft.com/office/officeart/2005/8/layout/cycle6"/>
    <dgm:cxn modelId="{2B6926AA-D1EF-244F-BEA7-1123D4F46C25}" type="presOf" srcId="{88EC0947-B57A-8140-A9A7-2896BD182BAB}" destId="{CF662EAE-0C10-B042-BEC7-FD12275A44F0}" srcOrd="0" destOrd="0" presId="urn:microsoft.com/office/officeart/2005/8/layout/cycle6"/>
    <dgm:cxn modelId="{3976B4AE-B56D-B249-AB13-BACA9CD248A4}" type="presOf" srcId="{4492F28E-CDC4-3F44-8713-DED4903DDB02}" destId="{E8FF2E21-2B89-1D48-B4BE-690ABCCB5FC5}" srcOrd="0" destOrd="0" presId="urn:microsoft.com/office/officeart/2005/8/layout/cycle6"/>
    <dgm:cxn modelId="{897F09B5-2112-5449-AD7F-36578EAF042B}" srcId="{48E3E875-76D9-2140-B69B-0E31ECF7191E}" destId="{27D317A3-7CA7-7A43-8F8A-71187E61E350}" srcOrd="0" destOrd="0" parTransId="{BC888C93-EBBD-EA40-B163-A85146FBCDD4}" sibTransId="{1D96A226-8A34-0B4F-B7FC-6C713E8A4C62}"/>
    <dgm:cxn modelId="{0B5E31C1-2704-A448-8374-05805509B730}" srcId="{48E3E875-76D9-2140-B69B-0E31ECF7191E}" destId="{8A39795C-9483-9B4C-81C1-E8A2CED3F738}" srcOrd="6" destOrd="0" parTransId="{CC563DEA-257B-6345-91DB-711477E36097}" sibTransId="{7EC721C9-4D1A-BE48-B1E2-3CD4C7513AFB}"/>
    <dgm:cxn modelId="{BE9FA5C7-8CC4-D143-9BCA-345AF39F371C}" srcId="{48E3E875-76D9-2140-B69B-0E31ECF7191E}" destId="{FF3ABEA4-BE23-5D40-8272-CD879A1A195B}" srcOrd="3" destOrd="0" parTransId="{FEAE90AD-CB8D-794A-87A8-DF1FF7CF709B}" sibTransId="{9FA93237-369E-5C49-A029-F83709D35D2D}"/>
    <dgm:cxn modelId="{CB5118E2-4F0F-9E44-A95D-49C378157D2F}" type="presOf" srcId="{120081D3-7191-8646-A289-FFF73C60D12A}" destId="{0768BA94-5976-324F-9701-0EDABA47620E}" srcOrd="0" destOrd="0" presId="urn:microsoft.com/office/officeart/2005/8/layout/cycle6"/>
    <dgm:cxn modelId="{D51C79E4-439A-C84A-9027-3614242D2914}" type="presOf" srcId="{8A39795C-9483-9B4C-81C1-E8A2CED3F738}" destId="{F4386397-02C6-F742-999B-0D9CC6FA4103}" srcOrd="0" destOrd="0" presId="urn:microsoft.com/office/officeart/2005/8/layout/cycle6"/>
    <dgm:cxn modelId="{FE7363E7-652C-9142-A980-48BFAA2DC87D}" type="presOf" srcId="{320E5AC4-C346-AB45-B179-BEE90219F18B}" destId="{771D9D53-78DF-334D-B833-38DA04B69E10}" srcOrd="0" destOrd="0" presId="urn:microsoft.com/office/officeart/2005/8/layout/cycle6"/>
    <dgm:cxn modelId="{8083E8ED-61E8-584B-8E6B-DC4AE1918B90}" type="presOf" srcId="{48E3E875-76D9-2140-B69B-0E31ECF7191E}" destId="{FCF49AEF-8C41-574F-A45D-CD04ACEF68AC}" srcOrd="0" destOrd="0" presId="urn:microsoft.com/office/officeart/2005/8/layout/cycle6"/>
    <dgm:cxn modelId="{D9409C46-3958-214C-BCAF-DDA4E1D57ACB}" type="presParOf" srcId="{FCF49AEF-8C41-574F-A45D-CD04ACEF68AC}" destId="{3C7F5008-3406-D24E-8EB1-B009FE1AECDE}" srcOrd="0" destOrd="0" presId="urn:microsoft.com/office/officeart/2005/8/layout/cycle6"/>
    <dgm:cxn modelId="{32037B2A-CA8A-3C49-961D-1035F8DAE519}" type="presParOf" srcId="{FCF49AEF-8C41-574F-A45D-CD04ACEF68AC}" destId="{7878D230-35CF-3941-BD92-6D1D9F7CF19A}" srcOrd="1" destOrd="0" presId="urn:microsoft.com/office/officeart/2005/8/layout/cycle6"/>
    <dgm:cxn modelId="{7471AC4F-2258-8449-BAA9-05B6BB5D34DE}" type="presParOf" srcId="{FCF49AEF-8C41-574F-A45D-CD04ACEF68AC}" destId="{C5561753-88C3-5D41-A52D-F0060DD90285}" srcOrd="2" destOrd="0" presId="urn:microsoft.com/office/officeart/2005/8/layout/cycle6"/>
    <dgm:cxn modelId="{170BD946-1E9F-064C-BE55-CDABA9D05B27}" type="presParOf" srcId="{FCF49AEF-8C41-574F-A45D-CD04ACEF68AC}" destId="{0768BA94-5976-324F-9701-0EDABA47620E}" srcOrd="3" destOrd="0" presId="urn:microsoft.com/office/officeart/2005/8/layout/cycle6"/>
    <dgm:cxn modelId="{F2E47CE5-B092-0F41-B04C-4123F5A26465}" type="presParOf" srcId="{FCF49AEF-8C41-574F-A45D-CD04ACEF68AC}" destId="{D45D934E-D9BD-8A47-8645-29A07A57EAAC}" srcOrd="4" destOrd="0" presId="urn:microsoft.com/office/officeart/2005/8/layout/cycle6"/>
    <dgm:cxn modelId="{B419C058-1DEC-4840-B95B-F7087BE510BD}" type="presParOf" srcId="{FCF49AEF-8C41-574F-A45D-CD04ACEF68AC}" destId="{E50EE764-6B60-E440-B1EA-6134BF987689}" srcOrd="5" destOrd="0" presId="urn:microsoft.com/office/officeart/2005/8/layout/cycle6"/>
    <dgm:cxn modelId="{01352B22-6068-494E-B9FC-36C581C69EBC}" type="presParOf" srcId="{FCF49AEF-8C41-574F-A45D-CD04ACEF68AC}" destId="{CF662EAE-0C10-B042-BEC7-FD12275A44F0}" srcOrd="6" destOrd="0" presId="urn:microsoft.com/office/officeart/2005/8/layout/cycle6"/>
    <dgm:cxn modelId="{5B61AA91-FBB4-6841-87C5-A62BB5ABB536}" type="presParOf" srcId="{FCF49AEF-8C41-574F-A45D-CD04ACEF68AC}" destId="{DECA83AA-6BE6-0140-9E38-2BD1289C5200}" srcOrd="7" destOrd="0" presId="urn:microsoft.com/office/officeart/2005/8/layout/cycle6"/>
    <dgm:cxn modelId="{DEFFA028-2301-9A42-BB0D-A812CD2E4E9C}" type="presParOf" srcId="{FCF49AEF-8C41-574F-A45D-CD04ACEF68AC}" destId="{3FFB0209-0D6D-6F4D-9F9C-8C19F65057F7}" srcOrd="8" destOrd="0" presId="urn:microsoft.com/office/officeart/2005/8/layout/cycle6"/>
    <dgm:cxn modelId="{0507CD80-DAC9-1A49-8B3D-747E14958CCC}" type="presParOf" srcId="{FCF49AEF-8C41-574F-A45D-CD04ACEF68AC}" destId="{AF64F5C2-EE60-7840-A40A-E548AD81AF49}" srcOrd="9" destOrd="0" presId="urn:microsoft.com/office/officeart/2005/8/layout/cycle6"/>
    <dgm:cxn modelId="{41BD9F00-93C1-EF47-B4D2-9C1F669B3001}" type="presParOf" srcId="{FCF49AEF-8C41-574F-A45D-CD04ACEF68AC}" destId="{62CFE4DB-1F61-CA44-9617-00A7DCCD5070}" srcOrd="10" destOrd="0" presId="urn:microsoft.com/office/officeart/2005/8/layout/cycle6"/>
    <dgm:cxn modelId="{876F3F16-9BF3-284C-900A-F5ACBACB8776}" type="presParOf" srcId="{FCF49AEF-8C41-574F-A45D-CD04ACEF68AC}" destId="{3200C7F0-6773-B041-981F-7B9167C57870}" srcOrd="11" destOrd="0" presId="urn:microsoft.com/office/officeart/2005/8/layout/cycle6"/>
    <dgm:cxn modelId="{25018E80-C89C-4E4C-BB7C-365B01BB87E3}" type="presParOf" srcId="{FCF49AEF-8C41-574F-A45D-CD04ACEF68AC}" destId="{771D9D53-78DF-334D-B833-38DA04B69E10}" srcOrd="12" destOrd="0" presId="urn:microsoft.com/office/officeart/2005/8/layout/cycle6"/>
    <dgm:cxn modelId="{77B7DE4C-B2FE-F541-8CE3-84291F781841}" type="presParOf" srcId="{FCF49AEF-8C41-574F-A45D-CD04ACEF68AC}" destId="{3078E15D-08FD-4341-8470-0D1655B75CB5}" srcOrd="13" destOrd="0" presId="urn:microsoft.com/office/officeart/2005/8/layout/cycle6"/>
    <dgm:cxn modelId="{CA3B3E98-A82C-364A-950F-532FF31ACD82}" type="presParOf" srcId="{FCF49AEF-8C41-574F-A45D-CD04ACEF68AC}" destId="{918B6AFE-CE59-324C-840E-6B703C06876C}" srcOrd="14" destOrd="0" presId="urn:microsoft.com/office/officeart/2005/8/layout/cycle6"/>
    <dgm:cxn modelId="{DCB50154-4FDE-C842-B36D-8D1CDA694996}" type="presParOf" srcId="{FCF49AEF-8C41-574F-A45D-CD04ACEF68AC}" destId="{E8FF2E21-2B89-1D48-B4BE-690ABCCB5FC5}" srcOrd="15" destOrd="0" presId="urn:microsoft.com/office/officeart/2005/8/layout/cycle6"/>
    <dgm:cxn modelId="{9CA16483-0C9E-7947-81BB-1A70603209A8}" type="presParOf" srcId="{FCF49AEF-8C41-574F-A45D-CD04ACEF68AC}" destId="{A25E9C19-F607-DF4C-8DFD-3E852939C392}" srcOrd="16" destOrd="0" presId="urn:microsoft.com/office/officeart/2005/8/layout/cycle6"/>
    <dgm:cxn modelId="{8282421C-9B87-6146-BB2B-548B504BCDDC}" type="presParOf" srcId="{FCF49AEF-8C41-574F-A45D-CD04ACEF68AC}" destId="{6E31E6A3-30B7-9842-BC54-AEBDA0855A0D}" srcOrd="17" destOrd="0" presId="urn:microsoft.com/office/officeart/2005/8/layout/cycle6"/>
    <dgm:cxn modelId="{FC465AF7-B801-8244-9403-C1A3C3C2A4C5}" type="presParOf" srcId="{FCF49AEF-8C41-574F-A45D-CD04ACEF68AC}" destId="{F4386397-02C6-F742-999B-0D9CC6FA4103}" srcOrd="18" destOrd="0" presId="urn:microsoft.com/office/officeart/2005/8/layout/cycle6"/>
    <dgm:cxn modelId="{E75935F0-AA8F-DA42-BF56-50AAF60B6816}" type="presParOf" srcId="{FCF49AEF-8C41-574F-A45D-CD04ACEF68AC}" destId="{A188D1E3-36F0-E64C-9D0A-F29B83A94E3A}" srcOrd="19" destOrd="0" presId="urn:microsoft.com/office/officeart/2005/8/layout/cycle6"/>
    <dgm:cxn modelId="{4F26D540-AC4A-0F46-9629-EB6F0911CC26}" type="presParOf" srcId="{FCF49AEF-8C41-574F-A45D-CD04ACEF68AC}" destId="{432D280E-F82B-D247-9289-E5FF0AECC5EE}" srcOrd="20" destOrd="0" presId="urn:microsoft.com/office/officeart/2005/8/layout/cycle6"/>
  </dgm:cxnLst>
  <dgm:bg/>
  <dgm:whole>
    <a:ln w="381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E3E875-76D9-2140-B69B-0E31ECF7191E}" type="doc">
      <dgm:prSet loTypeId="urn:microsoft.com/office/officeart/2005/8/layout/cycle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27D317A3-7CA7-7A43-8F8A-71187E61E350}">
      <dgm:prSet phldrT="[Tekst]" custT="1"/>
      <dgm:spPr>
        <a:solidFill>
          <a:schemeClr val="bg1"/>
        </a:solidFill>
        <a:ln>
          <a:solidFill>
            <a:srgbClr val="5F3393"/>
          </a:solidFill>
        </a:ln>
      </dgm:spPr>
      <dgm:t>
        <a:bodyPr/>
        <a:lstStyle/>
        <a:p>
          <a:pPr algn="ctr"/>
          <a:r>
            <a:rPr lang="da-DK" sz="700" dirty="0">
              <a:solidFill>
                <a:schemeClr val="tx1"/>
              </a:solidFill>
            </a:rPr>
            <a:t>1VD</a:t>
          </a:r>
          <a:r>
            <a:rPr lang="da-DK" sz="1000" dirty="0">
              <a:solidFill>
                <a:schemeClr val="tx1"/>
              </a:solidFill>
            </a:rPr>
            <a:t> </a:t>
          </a:r>
          <a:br>
            <a:rPr lang="da-DK" sz="1000" dirty="0">
              <a:solidFill>
                <a:schemeClr val="tx1"/>
              </a:solidFill>
            </a:rPr>
          </a:br>
          <a:r>
            <a:rPr lang="da-DK" sz="1600" dirty="0">
              <a:solidFill>
                <a:schemeClr val="tx1"/>
              </a:solidFill>
            </a:rPr>
            <a:t>77%</a:t>
          </a:r>
        </a:p>
      </dgm:t>
    </dgm:pt>
    <dgm:pt modelId="{BC888C93-EBBD-EA40-B163-A85146FBCDD4}" type="parTrans" cxnId="{897F09B5-2112-5449-AD7F-36578EAF042B}">
      <dgm:prSet/>
      <dgm:spPr/>
      <dgm:t>
        <a:bodyPr/>
        <a:lstStyle/>
        <a:p>
          <a:endParaRPr lang="da-DK" sz="2800"/>
        </a:p>
      </dgm:t>
    </dgm:pt>
    <dgm:pt modelId="{1D96A226-8A34-0B4F-B7FC-6C713E8A4C62}" type="sibTrans" cxnId="{897F09B5-2112-5449-AD7F-36578EAF042B}">
      <dgm:prSet/>
      <dgm:spPr>
        <a:ln w="3810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da-DK" sz="2800"/>
        </a:p>
      </dgm:t>
    </dgm:pt>
    <dgm:pt modelId="{320E5AC4-C346-AB45-B179-BEE90219F18B}">
      <dgm:prSet phldrT="[Tekst]" custT="1"/>
      <dgm:spPr>
        <a:solidFill>
          <a:schemeClr val="bg1"/>
        </a:solidFill>
        <a:ln>
          <a:solidFill>
            <a:srgbClr val="005694"/>
          </a:solidFill>
        </a:ln>
      </dgm:spPr>
      <dgm:t>
        <a:bodyPr/>
        <a:lstStyle/>
        <a:p>
          <a:pPr algn="ctr"/>
          <a:r>
            <a:rPr lang="da-DK" sz="700" dirty="0">
              <a:solidFill>
                <a:schemeClr val="tx1"/>
              </a:solidFill>
            </a:rPr>
            <a:t>Mean MRR</a:t>
          </a:r>
          <a:br>
            <a:rPr lang="da-DK" sz="700" dirty="0">
              <a:solidFill>
                <a:schemeClr val="tx1"/>
              </a:solidFill>
            </a:rPr>
          </a:br>
          <a:r>
            <a:rPr lang="da-DK" sz="1600" dirty="0">
              <a:solidFill>
                <a:schemeClr val="tx1"/>
              </a:solidFill>
            </a:rPr>
            <a:t>3.81</a:t>
          </a:r>
        </a:p>
      </dgm:t>
    </dgm:pt>
    <dgm:pt modelId="{EC1F801C-7710-4545-B02C-DC6030AB3072}" type="parTrans" cxnId="{68C3FA5D-6943-864A-99AB-D0976BF72597}">
      <dgm:prSet/>
      <dgm:spPr/>
      <dgm:t>
        <a:bodyPr/>
        <a:lstStyle/>
        <a:p>
          <a:endParaRPr lang="da-DK" sz="2800"/>
        </a:p>
      </dgm:t>
    </dgm:pt>
    <dgm:pt modelId="{91B998BD-CF5C-B440-8617-7D294A939BE6}" type="sibTrans" cxnId="{68C3FA5D-6943-864A-99AB-D0976BF72597}">
      <dgm:prSet/>
      <dgm:spPr>
        <a:ln w="3810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da-DK" sz="2800">
            <a:ln w="38100">
              <a:solidFill>
                <a:schemeClr val="tx1"/>
              </a:solidFill>
            </a:ln>
          </a:endParaRPr>
        </a:p>
      </dgm:t>
    </dgm:pt>
    <dgm:pt modelId="{4492F28E-CDC4-3F44-8713-DED4903DDB02}">
      <dgm:prSet phldrT="[Tekst]" custT="1"/>
      <dgm:spPr>
        <a:solidFill>
          <a:schemeClr val="bg1"/>
        </a:solidFill>
        <a:ln>
          <a:solidFill>
            <a:srgbClr val="005694"/>
          </a:solidFill>
        </a:ln>
      </dgm:spPr>
      <dgm:t>
        <a:bodyPr/>
        <a:lstStyle/>
        <a:p>
          <a:pPr algn="ctr"/>
          <a:r>
            <a:rPr lang="da-DK" sz="700" dirty="0">
              <a:solidFill>
                <a:schemeClr val="tx1"/>
              </a:solidFill>
            </a:rPr>
            <a:t>Mean FFR</a:t>
          </a:r>
          <a:br>
            <a:rPr lang="da-DK" sz="700" dirty="0">
              <a:solidFill>
                <a:schemeClr val="tx1"/>
              </a:solidFill>
            </a:rPr>
          </a:br>
          <a:r>
            <a:rPr lang="da-DK" sz="1600" dirty="0">
              <a:solidFill>
                <a:schemeClr val="tx1"/>
              </a:solidFill>
            </a:rPr>
            <a:t>0.82</a:t>
          </a:r>
        </a:p>
      </dgm:t>
    </dgm:pt>
    <dgm:pt modelId="{2B48F87A-353B-6842-9FF0-0A279E128179}" type="parTrans" cxnId="{F554140D-CEE3-ED42-AC42-D84E89C492E9}">
      <dgm:prSet/>
      <dgm:spPr/>
      <dgm:t>
        <a:bodyPr/>
        <a:lstStyle/>
        <a:p>
          <a:endParaRPr lang="da-DK" sz="2800"/>
        </a:p>
      </dgm:t>
    </dgm:pt>
    <dgm:pt modelId="{4723E727-40BD-374F-929D-D4CAF3CB6F74}" type="sibTrans" cxnId="{F554140D-CEE3-ED42-AC42-D84E89C492E9}">
      <dgm:prSet/>
      <dgm:spPr>
        <a:ln w="3810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da-DK" sz="2800"/>
        </a:p>
      </dgm:t>
    </dgm:pt>
    <dgm:pt modelId="{8A39795C-9483-9B4C-81C1-E8A2CED3F738}">
      <dgm:prSet phldrT="[Tekst]" custT="1"/>
      <dgm:spPr>
        <a:solidFill>
          <a:schemeClr val="bg1"/>
        </a:solidFill>
        <a:ln>
          <a:solidFill>
            <a:srgbClr val="005694"/>
          </a:solidFill>
        </a:ln>
      </dgm:spPr>
      <dgm:t>
        <a:bodyPr/>
        <a:lstStyle/>
        <a:p>
          <a:pPr algn="ctr"/>
          <a:r>
            <a:rPr lang="da-DK" sz="700" dirty="0">
              <a:solidFill>
                <a:schemeClr val="tx1"/>
              </a:solidFill>
            </a:rPr>
            <a:t>Mean CFR</a:t>
          </a:r>
          <a:br>
            <a:rPr lang="da-DK" sz="700" dirty="0">
              <a:solidFill>
                <a:schemeClr val="tx1"/>
              </a:solidFill>
            </a:rPr>
          </a:br>
          <a:r>
            <a:rPr lang="da-DK" sz="1600" dirty="0">
              <a:solidFill>
                <a:schemeClr val="tx1"/>
              </a:solidFill>
            </a:rPr>
            <a:t>2.70</a:t>
          </a:r>
        </a:p>
      </dgm:t>
    </dgm:pt>
    <dgm:pt modelId="{CC563DEA-257B-6345-91DB-711477E36097}" type="parTrans" cxnId="{0B5E31C1-2704-A448-8374-05805509B730}">
      <dgm:prSet/>
      <dgm:spPr/>
      <dgm:t>
        <a:bodyPr/>
        <a:lstStyle/>
        <a:p>
          <a:endParaRPr lang="da-DK" sz="2800"/>
        </a:p>
      </dgm:t>
    </dgm:pt>
    <dgm:pt modelId="{7EC721C9-4D1A-BE48-B1E2-3CD4C7513AFB}" type="sibTrans" cxnId="{0B5E31C1-2704-A448-8374-05805509B730}">
      <dgm:prSet/>
      <dgm:spPr>
        <a:ln w="3810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da-DK" sz="2800"/>
        </a:p>
      </dgm:t>
    </dgm:pt>
    <dgm:pt modelId="{120081D3-7191-8646-A289-FFF73C60D12A}">
      <dgm:prSet custT="1"/>
      <dgm:spPr>
        <a:solidFill>
          <a:schemeClr val="bg1"/>
        </a:solidFill>
        <a:ln>
          <a:solidFill>
            <a:srgbClr val="5F3393"/>
          </a:solidFill>
        </a:ln>
      </dgm:spPr>
      <dgm:t>
        <a:bodyPr/>
        <a:lstStyle/>
        <a:p>
          <a:pPr algn="ctr"/>
          <a:r>
            <a:rPr lang="da-DK" sz="700" dirty="0">
              <a:solidFill>
                <a:schemeClr val="tx1"/>
              </a:solidFill>
            </a:rPr>
            <a:t>LAD </a:t>
          </a:r>
          <a:r>
            <a:rPr lang="da-DK" sz="700" dirty="0" err="1">
              <a:solidFill>
                <a:schemeClr val="tx1"/>
              </a:solidFill>
            </a:rPr>
            <a:t>lesion</a:t>
          </a:r>
          <a:br>
            <a:rPr lang="da-DK" sz="700" dirty="0">
              <a:solidFill>
                <a:schemeClr val="tx1"/>
              </a:solidFill>
            </a:rPr>
          </a:br>
          <a:r>
            <a:rPr lang="da-DK" sz="1500" dirty="0">
              <a:solidFill>
                <a:schemeClr val="tx1"/>
              </a:solidFill>
            </a:rPr>
            <a:t>73%</a:t>
          </a:r>
        </a:p>
      </dgm:t>
    </dgm:pt>
    <dgm:pt modelId="{480B0D42-D5EE-024C-95E5-0E874E485F07}" type="parTrans" cxnId="{669D510A-5512-6449-B91B-1A539A7FEBC6}">
      <dgm:prSet/>
      <dgm:spPr/>
      <dgm:t>
        <a:bodyPr/>
        <a:lstStyle/>
        <a:p>
          <a:endParaRPr lang="da-DK" sz="2800"/>
        </a:p>
      </dgm:t>
    </dgm:pt>
    <dgm:pt modelId="{DB7707D3-CA55-7C49-8B7E-DEB6C97BDB7A}" type="sibTrans" cxnId="{669D510A-5512-6449-B91B-1A539A7FEBC6}">
      <dgm:prSet/>
      <dgm:spPr>
        <a:ln w="3810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da-DK" sz="2800"/>
        </a:p>
      </dgm:t>
    </dgm:pt>
    <dgm:pt modelId="{88EC0947-B57A-8140-A9A7-2896BD182BAB}">
      <dgm:prSet custT="1"/>
      <dgm:spPr>
        <a:solidFill>
          <a:schemeClr val="bg1"/>
        </a:solidFill>
        <a:ln>
          <a:solidFill>
            <a:srgbClr val="5F3393"/>
          </a:solidFill>
        </a:ln>
      </dgm:spPr>
      <dgm:t>
        <a:bodyPr/>
        <a:lstStyle/>
        <a:p>
          <a:pPr algn="ctr"/>
          <a:r>
            <a:rPr lang="da-DK" sz="700" dirty="0">
              <a:solidFill>
                <a:schemeClr val="tx1"/>
              </a:solidFill>
            </a:rPr>
            <a:t>Mean DS</a:t>
          </a:r>
          <a:br>
            <a:rPr lang="da-DK" sz="700" dirty="0">
              <a:solidFill>
                <a:schemeClr val="tx1"/>
              </a:solidFill>
            </a:rPr>
          </a:br>
          <a:r>
            <a:rPr lang="da-DK" sz="1600" dirty="0">
              <a:solidFill>
                <a:schemeClr val="tx1"/>
              </a:solidFill>
            </a:rPr>
            <a:t>45%</a:t>
          </a:r>
        </a:p>
      </dgm:t>
    </dgm:pt>
    <dgm:pt modelId="{41705B71-5398-8E49-9A9B-4A982C2218FE}" type="parTrans" cxnId="{2AA67F6A-B663-FA43-8DA0-02C0D1FEC452}">
      <dgm:prSet/>
      <dgm:spPr/>
      <dgm:t>
        <a:bodyPr/>
        <a:lstStyle/>
        <a:p>
          <a:endParaRPr lang="da-DK" sz="2800"/>
        </a:p>
      </dgm:t>
    </dgm:pt>
    <dgm:pt modelId="{C6D3D3A3-1B37-6A47-A994-3E0AED6C8B8D}" type="sibTrans" cxnId="{2AA67F6A-B663-FA43-8DA0-02C0D1FEC452}">
      <dgm:prSet/>
      <dgm:spPr>
        <a:ln w="3810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da-DK" sz="2800"/>
        </a:p>
      </dgm:t>
    </dgm:pt>
    <dgm:pt modelId="{FF3ABEA4-BE23-5D40-8272-CD879A1A195B}">
      <dgm:prSet custT="1"/>
      <dgm:spPr>
        <a:solidFill>
          <a:schemeClr val="bg1"/>
        </a:solidFill>
        <a:ln>
          <a:solidFill>
            <a:srgbClr val="F07918"/>
          </a:solidFill>
        </a:ln>
      </dgm:spPr>
      <dgm:t>
        <a:bodyPr/>
        <a:lstStyle/>
        <a:p>
          <a:pPr algn="ctr"/>
          <a:r>
            <a:rPr lang="da-DK" sz="700" dirty="0" err="1">
              <a:solidFill>
                <a:schemeClr val="tx1"/>
              </a:solidFill>
            </a:rPr>
            <a:t>Revasc</a:t>
          </a:r>
          <a:r>
            <a:rPr lang="da-DK" sz="700" dirty="0">
              <a:solidFill>
                <a:schemeClr val="tx1"/>
              </a:solidFill>
            </a:rPr>
            <a:t>.</a:t>
          </a:r>
          <a:br>
            <a:rPr lang="da-DK" sz="700" dirty="0">
              <a:solidFill>
                <a:schemeClr val="tx1"/>
              </a:solidFill>
            </a:rPr>
          </a:br>
          <a:r>
            <a:rPr lang="da-DK" sz="1600" dirty="0">
              <a:solidFill>
                <a:schemeClr val="tx1"/>
              </a:solidFill>
            </a:rPr>
            <a:t>24%</a:t>
          </a:r>
        </a:p>
      </dgm:t>
    </dgm:pt>
    <dgm:pt modelId="{FEAE90AD-CB8D-794A-87A8-DF1FF7CF709B}" type="parTrans" cxnId="{BE9FA5C7-8CC4-D143-9BCA-345AF39F371C}">
      <dgm:prSet/>
      <dgm:spPr/>
      <dgm:t>
        <a:bodyPr/>
        <a:lstStyle/>
        <a:p>
          <a:endParaRPr lang="da-DK" sz="2800"/>
        </a:p>
      </dgm:t>
    </dgm:pt>
    <dgm:pt modelId="{9FA93237-369E-5C49-A029-F83709D35D2D}" type="sibTrans" cxnId="{BE9FA5C7-8CC4-D143-9BCA-345AF39F371C}">
      <dgm:prSet/>
      <dgm:spPr>
        <a:ln w="3810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da-DK" sz="2800">
            <a:ln w="38100">
              <a:solidFill>
                <a:schemeClr val="tx1"/>
              </a:solidFill>
            </a:ln>
          </a:endParaRPr>
        </a:p>
      </dgm:t>
    </dgm:pt>
    <dgm:pt modelId="{FCF49AEF-8C41-574F-A45D-CD04ACEF68AC}" type="pres">
      <dgm:prSet presAssocID="{48E3E875-76D9-2140-B69B-0E31ECF7191E}" presName="cycle" presStyleCnt="0">
        <dgm:presLayoutVars>
          <dgm:dir/>
          <dgm:resizeHandles val="exact"/>
        </dgm:presLayoutVars>
      </dgm:prSet>
      <dgm:spPr/>
    </dgm:pt>
    <dgm:pt modelId="{3C7F5008-3406-D24E-8EB1-B009FE1AECDE}" type="pres">
      <dgm:prSet presAssocID="{27D317A3-7CA7-7A43-8F8A-71187E61E350}" presName="node" presStyleLbl="node1" presStyleIdx="0" presStyleCnt="7">
        <dgm:presLayoutVars>
          <dgm:bulletEnabled val="1"/>
        </dgm:presLayoutVars>
      </dgm:prSet>
      <dgm:spPr/>
    </dgm:pt>
    <dgm:pt modelId="{7878D230-35CF-3941-BD92-6D1D9F7CF19A}" type="pres">
      <dgm:prSet presAssocID="{27D317A3-7CA7-7A43-8F8A-71187E61E350}" presName="spNode" presStyleCnt="0"/>
      <dgm:spPr/>
    </dgm:pt>
    <dgm:pt modelId="{C5561753-88C3-5D41-A52D-F0060DD90285}" type="pres">
      <dgm:prSet presAssocID="{1D96A226-8A34-0B4F-B7FC-6C713E8A4C62}" presName="sibTrans" presStyleLbl="sibTrans1D1" presStyleIdx="0" presStyleCnt="7"/>
      <dgm:spPr/>
    </dgm:pt>
    <dgm:pt modelId="{0768BA94-5976-324F-9701-0EDABA47620E}" type="pres">
      <dgm:prSet presAssocID="{120081D3-7191-8646-A289-FFF73C60D12A}" presName="node" presStyleLbl="node1" presStyleIdx="1" presStyleCnt="7">
        <dgm:presLayoutVars>
          <dgm:bulletEnabled val="1"/>
        </dgm:presLayoutVars>
      </dgm:prSet>
      <dgm:spPr/>
    </dgm:pt>
    <dgm:pt modelId="{D45D934E-D9BD-8A47-8645-29A07A57EAAC}" type="pres">
      <dgm:prSet presAssocID="{120081D3-7191-8646-A289-FFF73C60D12A}" presName="spNode" presStyleCnt="0"/>
      <dgm:spPr/>
    </dgm:pt>
    <dgm:pt modelId="{E50EE764-6B60-E440-B1EA-6134BF987689}" type="pres">
      <dgm:prSet presAssocID="{DB7707D3-CA55-7C49-8B7E-DEB6C97BDB7A}" presName="sibTrans" presStyleLbl="sibTrans1D1" presStyleIdx="1" presStyleCnt="7"/>
      <dgm:spPr/>
    </dgm:pt>
    <dgm:pt modelId="{CF662EAE-0C10-B042-BEC7-FD12275A44F0}" type="pres">
      <dgm:prSet presAssocID="{88EC0947-B57A-8140-A9A7-2896BD182BAB}" presName="node" presStyleLbl="node1" presStyleIdx="2" presStyleCnt="7">
        <dgm:presLayoutVars>
          <dgm:bulletEnabled val="1"/>
        </dgm:presLayoutVars>
      </dgm:prSet>
      <dgm:spPr/>
    </dgm:pt>
    <dgm:pt modelId="{DECA83AA-6BE6-0140-9E38-2BD1289C5200}" type="pres">
      <dgm:prSet presAssocID="{88EC0947-B57A-8140-A9A7-2896BD182BAB}" presName="spNode" presStyleCnt="0"/>
      <dgm:spPr/>
    </dgm:pt>
    <dgm:pt modelId="{3FFB0209-0D6D-6F4D-9F9C-8C19F65057F7}" type="pres">
      <dgm:prSet presAssocID="{C6D3D3A3-1B37-6A47-A994-3E0AED6C8B8D}" presName="sibTrans" presStyleLbl="sibTrans1D1" presStyleIdx="2" presStyleCnt="7"/>
      <dgm:spPr/>
    </dgm:pt>
    <dgm:pt modelId="{AF64F5C2-EE60-7840-A40A-E548AD81AF49}" type="pres">
      <dgm:prSet presAssocID="{FF3ABEA4-BE23-5D40-8272-CD879A1A195B}" presName="node" presStyleLbl="node1" presStyleIdx="3" presStyleCnt="7">
        <dgm:presLayoutVars>
          <dgm:bulletEnabled val="1"/>
        </dgm:presLayoutVars>
      </dgm:prSet>
      <dgm:spPr/>
    </dgm:pt>
    <dgm:pt modelId="{62CFE4DB-1F61-CA44-9617-00A7DCCD5070}" type="pres">
      <dgm:prSet presAssocID="{FF3ABEA4-BE23-5D40-8272-CD879A1A195B}" presName="spNode" presStyleCnt="0"/>
      <dgm:spPr/>
    </dgm:pt>
    <dgm:pt modelId="{3200C7F0-6773-B041-981F-7B9167C57870}" type="pres">
      <dgm:prSet presAssocID="{9FA93237-369E-5C49-A029-F83709D35D2D}" presName="sibTrans" presStyleLbl="sibTrans1D1" presStyleIdx="3" presStyleCnt="7"/>
      <dgm:spPr/>
    </dgm:pt>
    <dgm:pt modelId="{771D9D53-78DF-334D-B833-38DA04B69E10}" type="pres">
      <dgm:prSet presAssocID="{320E5AC4-C346-AB45-B179-BEE90219F18B}" presName="node" presStyleLbl="node1" presStyleIdx="4" presStyleCnt="7">
        <dgm:presLayoutVars>
          <dgm:bulletEnabled val="1"/>
        </dgm:presLayoutVars>
      </dgm:prSet>
      <dgm:spPr/>
    </dgm:pt>
    <dgm:pt modelId="{3078E15D-08FD-4341-8470-0D1655B75CB5}" type="pres">
      <dgm:prSet presAssocID="{320E5AC4-C346-AB45-B179-BEE90219F18B}" presName="spNode" presStyleCnt="0"/>
      <dgm:spPr/>
    </dgm:pt>
    <dgm:pt modelId="{918B6AFE-CE59-324C-840E-6B703C06876C}" type="pres">
      <dgm:prSet presAssocID="{91B998BD-CF5C-B440-8617-7D294A939BE6}" presName="sibTrans" presStyleLbl="sibTrans1D1" presStyleIdx="4" presStyleCnt="7"/>
      <dgm:spPr/>
    </dgm:pt>
    <dgm:pt modelId="{E8FF2E21-2B89-1D48-B4BE-690ABCCB5FC5}" type="pres">
      <dgm:prSet presAssocID="{4492F28E-CDC4-3F44-8713-DED4903DDB02}" presName="node" presStyleLbl="node1" presStyleIdx="5" presStyleCnt="7">
        <dgm:presLayoutVars>
          <dgm:bulletEnabled val="1"/>
        </dgm:presLayoutVars>
      </dgm:prSet>
      <dgm:spPr/>
    </dgm:pt>
    <dgm:pt modelId="{A25E9C19-F607-DF4C-8DFD-3E852939C392}" type="pres">
      <dgm:prSet presAssocID="{4492F28E-CDC4-3F44-8713-DED4903DDB02}" presName="spNode" presStyleCnt="0"/>
      <dgm:spPr/>
    </dgm:pt>
    <dgm:pt modelId="{6E31E6A3-30B7-9842-BC54-AEBDA0855A0D}" type="pres">
      <dgm:prSet presAssocID="{4723E727-40BD-374F-929D-D4CAF3CB6F74}" presName="sibTrans" presStyleLbl="sibTrans1D1" presStyleIdx="5" presStyleCnt="7"/>
      <dgm:spPr/>
    </dgm:pt>
    <dgm:pt modelId="{F4386397-02C6-F742-999B-0D9CC6FA4103}" type="pres">
      <dgm:prSet presAssocID="{8A39795C-9483-9B4C-81C1-E8A2CED3F738}" presName="node" presStyleLbl="node1" presStyleIdx="6" presStyleCnt="7">
        <dgm:presLayoutVars>
          <dgm:bulletEnabled val="1"/>
        </dgm:presLayoutVars>
      </dgm:prSet>
      <dgm:spPr/>
    </dgm:pt>
    <dgm:pt modelId="{A188D1E3-36F0-E64C-9D0A-F29B83A94E3A}" type="pres">
      <dgm:prSet presAssocID="{8A39795C-9483-9B4C-81C1-E8A2CED3F738}" presName="spNode" presStyleCnt="0"/>
      <dgm:spPr/>
    </dgm:pt>
    <dgm:pt modelId="{432D280E-F82B-D247-9289-E5FF0AECC5EE}" type="pres">
      <dgm:prSet presAssocID="{7EC721C9-4D1A-BE48-B1E2-3CD4C7513AFB}" presName="sibTrans" presStyleLbl="sibTrans1D1" presStyleIdx="6" presStyleCnt="7"/>
      <dgm:spPr/>
    </dgm:pt>
  </dgm:ptLst>
  <dgm:cxnLst>
    <dgm:cxn modelId="{669D510A-5512-6449-B91B-1A539A7FEBC6}" srcId="{48E3E875-76D9-2140-B69B-0E31ECF7191E}" destId="{120081D3-7191-8646-A289-FFF73C60D12A}" srcOrd="1" destOrd="0" parTransId="{480B0D42-D5EE-024C-95E5-0E874E485F07}" sibTransId="{DB7707D3-CA55-7C49-8B7E-DEB6C97BDB7A}"/>
    <dgm:cxn modelId="{F554140D-CEE3-ED42-AC42-D84E89C492E9}" srcId="{48E3E875-76D9-2140-B69B-0E31ECF7191E}" destId="{4492F28E-CDC4-3F44-8713-DED4903DDB02}" srcOrd="5" destOrd="0" parTransId="{2B48F87A-353B-6842-9FF0-0A279E128179}" sibTransId="{4723E727-40BD-374F-929D-D4CAF3CB6F74}"/>
    <dgm:cxn modelId="{7EE3EF1A-A172-CA4F-906F-291C7AD69421}" type="presOf" srcId="{91B998BD-CF5C-B440-8617-7D294A939BE6}" destId="{918B6AFE-CE59-324C-840E-6B703C06876C}" srcOrd="0" destOrd="0" presId="urn:microsoft.com/office/officeart/2005/8/layout/cycle6"/>
    <dgm:cxn modelId="{0CE8A31C-E76B-754B-8820-62FBE38B93B4}" type="presOf" srcId="{7EC721C9-4D1A-BE48-B1E2-3CD4C7513AFB}" destId="{432D280E-F82B-D247-9289-E5FF0AECC5EE}" srcOrd="0" destOrd="0" presId="urn:microsoft.com/office/officeart/2005/8/layout/cycle6"/>
    <dgm:cxn modelId="{CD12E11F-B7DC-AE47-85F9-6AD103F7323B}" type="presOf" srcId="{FF3ABEA4-BE23-5D40-8272-CD879A1A195B}" destId="{AF64F5C2-EE60-7840-A40A-E548AD81AF49}" srcOrd="0" destOrd="0" presId="urn:microsoft.com/office/officeart/2005/8/layout/cycle6"/>
    <dgm:cxn modelId="{4C989B21-8255-E645-962F-706DC7B2DF45}" type="presOf" srcId="{C6D3D3A3-1B37-6A47-A994-3E0AED6C8B8D}" destId="{3FFB0209-0D6D-6F4D-9F9C-8C19F65057F7}" srcOrd="0" destOrd="0" presId="urn:microsoft.com/office/officeart/2005/8/layout/cycle6"/>
    <dgm:cxn modelId="{FCA41B55-DAFC-D24F-8BA4-AA62197478BB}" type="presOf" srcId="{9FA93237-369E-5C49-A029-F83709D35D2D}" destId="{3200C7F0-6773-B041-981F-7B9167C57870}" srcOrd="0" destOrd="0" presId="urn:microsoft.com/office/officeart/2005/8/layout/cycle6"/>
    <dgm:cxn modelId="{68C3FA5D-6943-864A-99AB-D0976BF72597}" srcId="{48E3E875-76D9-2140-B69B-0E31ECF7191E}" destId="{320E5AC4-C346-AB45-B179-BEE90219F18B}" srcOrd="4" destOrd="0" parTransId="{EC1F801C-7710-4545-B02C-DC6030AB3072}" sibTransId="{91B998BD-CF5C-B440-8617-7D294A939BE6}"/>
    <dgm:cxn modelId="{5FC9765E-287E-7047-96E4-52977130681F}" type="presOf" srcId="{4723E727-40BD-374F-929D-D4CAF3CB6F74}" destId="{6E31E6A3-30B7-9842-BC54-AEBDA0855A0D}" srcOrd="0" destOrd="0" presId="urn:microsoft.com/office/officeart/2005/8/layout/cycle6"/>
    <dgm:cxn modelId="{2AA67F6A-B663-FA43-8DA0-02C0D1FEC452}" srcId="{48E3E875-76D9-2140-B69B-0E31ECF7191E}" destId="{88EC0947-B57A-8140-A9A7-2896BD182BAB}" srcOrd="2" destOrd="0" parTransId="{41705B71-5398-8E49-9A9B-4A982C2218FE}" sibTransId="{C6D3D3A3-1B37-6A47-A994-3E0AED6C8B8D}"/>
    <dgm:cxn modelId="{B1626D73-922E-7944-8988-0794DD257323}" type="presOf" srcId="{27D317A3-7CA7-7A43-8F8A-71187E61E350}" destId="{3C7F5008-3406-D24E-8EB1-B009FE1AECDE}" srcOrd="0" destOrd="0" presId="urn:microsoft.com/office/officeart/2005/8/layout/cycle6"/>
    <dgm:cxn modelId="{9A261E7D-38C6-BC42-8C08-128F3AF9F98A}" type="presOf" srcId="{1D96A226-8A34-0B4F-B7FC-6C713E8A4C62}" destId="{C5561753-88C3-5D41-A52D-F0060DD90285}" srcOrd="0" destOrd="0" presId="urn:microsoft.com/office/officeart/2005/8/layout/cycle6"/>
    <dgm:cxn modelId="{898F9D85-C913-C946-9191-EEDA9CCAEB1A}" type="presOf" srcId="{DB7707D3-CA55-7C49-8B7E-DEB6C97BDB7A}" destId="{E50EE764-6B60-E440-B1EA-6134BF987689}" srcOrd="0" destOrd="0" presId="urn:microsoft.com/office/officeart/2005/8/layout/cycle6"/>
    <dgm:cxn modelId="{2B6926AA-D1EF-244F-BEA7-1123D4F46C25}" type="presOf" srcId="{88EC0947-B57A-8140-A9A7-2896BD182BAB}" destId="{CF662EAE-0C10-B042-BEC7-FD12275A44F0}" srcOrd="0" destOrd="0" presId="urn:microsoft.com/office/officeart/2005/8/layout/cycle6"/>
    <dgm:cxn modelId="{3976B4AE-B56D-B249-AB13-BACA9CD248A4}" type="presOf" srcId="{4492F28E-CDC4-3F44-8713-DED4903DDB02}" destId="{E8FF2E21-2B89-1D48-B4BE-690ABCCB5FC5}" srcOrd="0" destOrd="0" presId="urn:microsoft.com/office/officeart/2005/8/layout/cycle6"/>
    <dgm:cxn modelId="{897F09B5-2112-5449-AD7F-36578EAF042B}" srcId="{48E3E875-76D9-2140-B69B-0E31ECF7191E}" destId="{27D317A3-7CA7-7A43-8F8A-71187E61E350}" srcOrd="0" destOrd="0" parTransId="{BC888C93-EBBD-EA40-B163-A85146FBCDD4}" sibTransId="{1D96A226-8A34-0B4F-B7FC-6C713E8A4C62}"/>
    <dgm:cxn modelId="{0B5E31C1-2704-A448-8374-05805509B730}" srcId="{48E3E875-76D9-2140-B69B-0E31ECF7191E}" destId="{8A39795C-9483-9B4C-81C1-E8A2CED3F738}" srcOrd="6" destOrd="0" parTransId="{CC563DEA-257B-6345-91DB-711477E36097}" sibTransId="{7EC721C9-4D1A-BE48-B1E2-3CD4C7513AFB}"/>
    <dgm:cxn modelId="{BE9FA5C7-8CC4-D143-9BCA-345AF39F371C}" srcId="{48E3E875-76D9-2140-B69B-0E31ECF7191E}" destId="{FF3ABEA4-BE23-5D40-8272-CD879A1A195B}" srcOrd="3" destOrd="0" parTransId="{FEAE90AD-CB8D-794A-87A8-DF1FF7CF709B}" sibTransId="{9FA93237-369E-5C49-A029-F83709D35D2D}"/>
    <dgm:cxn modelId="{CB5118E2-4F0F-9E44-A95D-49C378157D2F}" type="presOf" srcId="{120081D3-7191-8646-A289-FFF73C60D12A}" destId="{0768BA94-5976-324F-9701-0EDABA47620E}" srcOrd="0" destOrd="0" presId="urn:microsoft.com/office/officeart/2005/8/layout/cycle6"/>
    <dgm:cxn modelId="{D51C79E4-439A-C84A-9027-3614242D2914}" type="presOf" srcId="{8A39795C-9483-9B4C-81C1-E8A2CED3F738}" destId="{F4386397-02C6-F742-999B-0D9CC6FA4103}" srcOrd="0" destOrd="0" presId="urn:microsoft.com/office/officeart/2005/8/layout/cycle6"/>
    <dgm:cxn modelId="{FE7363E7-652C-9142-A980-48BFAA2DC87D}" type="presOf" srcId="{320E5AC4-C346-AB45-B179-BEE90219F18B}" destId="{771D9D53-78DF-334D-B833-38DA04B69E10}" srcOrd="0" destOrd="0" presId="urn:microsoft.com/office/officeart/2005/8/layout/cycle6"/>
    <dgm:cxn modelId="{8083E8ED-61E8-584B-8E6B-DC4AE1918B90}" type="presOf" srcId="{48E3E875-76D9-2140-B69B-0E31ECF7191E}" destId="{FCF49AEF-8C41-574F-A45D-CD04ACEF68AC}" srcOrd="0" destOrd="0" presId="urn:microsoft.com/office/officeart/2005/8/layout/cycle6"/>
    <dgm:cxn modelId="{D9409C46-3958-214C-BCAF-DDA4E1D57ACB}" type="presParOf" srcId="{FCF49AEF-8C41-574F-A45D-CD04ACEF68AC}" destId="{3C7F5008-3406-D24E-8EB1-B009FE1AECDE}" srcOrd="0" destOrd="0" presId="urn:microsoft.com/office/officeart/2005/8/layout/cycle6"/>
    <dgm:cxn modelId="{32037B2A-CA8A-3C49-961D-1035F8DAE519}" type="presParOf" srcId="{FCF49AEF-8C41-574F-A45D-CD04ACEF68AC}" destId="{7878D230-35CF-3941-BD92-6D1D9F7CF19A}" srcOrd="1" destOrd="0" presId="urn:microsoft.com/office/officeart/2005/8/layout/cycle6"/>
    <dgm:cxn modelId="{7471AC4F-2258-8449-BAA9-05B6BB5D34DE}" type="presParOf" srcId="{FCF49AEF-8C41-574F-A45D-CD04ACEF68AC}" destId="{C5561753-88C3-5D41-A52D-F0060DD90285}" srcOrd="2" destOrd="0" presId="urn:microsoft.com/office/officeart/2005/8/layout/cycle6"/>
    <dgm:cxn modelId="{170BD946-1E9F-064C-BE55-CDABA9D05B27}" type="presParOf" srcId="{FCF49AEF-8C41-574F-A45D-CD04ACEF68AC}" destId="{0768BA94-5976-324F-9701-0EDABA47620E}" srcOrd="3" destOrd="0" presId="urn:microsoft.com/office/officeart/2005/8/layout/cycle6"/>
    <dgm:cxn modelId="{F2E47CE5-B092-0F41-B04C-4123F5A26465}" type="presParOf" srcId="{FCF49AEF-8C41-574F-A45D-CD04ACEF68AC}" destId="{D45D934E-D9BD-8A47-8645-29A07A57EAAC}" srcOrd="4" destOrd="0" presId="urn:microsoft.com/office/officeart/2005/8/layout/cycle6"/>
    <dgm:cxn modelId="{B419C058-1DEC-4840-B95B-F7087BE510BD}" type="presParOf" srcId="{FCF49AEF-8C41-574F-A45D-CD04ACEF68AC}" destId="{E50EE764-6B60-E440-B1EA-6134BF987689}" srcOrd="5" destOrd="0" presId="urn:microsoft.com/office/officeart/2005/8/layout/cycle6"/>
    <dgm:cxn modelId="{01352B22-6068-494E-B9FC-36C581C69EBC}" type="presParOf" srcId="{FCF49AEF-8C41-574F-A45D-CD04ACEF68AC}" destId="{CF662EAE-0C10-B042-BEC7-FD12275A44F0}" srcOrd="6" destOrd="0" presId="urn:microsoft.com/office/officeart/2005/8/layout/cycle6"/>
    <dgm:cxn modelId="{5B61AA91-FBB4-6841-87C5-A62BB5ABB536}" type="presParOf" srcId="{FCF49AEF-8C41-574F-A45D-CD04ACEF68AC}" destId="{DECA83AA-6BE6-0140-9E38-2BD1289C5200}" srcOrd="7" destOrd="0" presId="urn:microsoft.com/office/officeart/2005/8/layout/cycle6"/>
    <dgm:cxn modelId="{DEFFA028-2301-9A42-BB0D-A812CD2E4E9C}" type="presParOf" srcId="{FCF49AEF-8C41-574F-A45D-CD04ACEF68AC}" destId="{3FFB0209-0D6D-6F4D-9F9C-8C19F65057F7}" srcOrd="8" destOrd="0" presId="urn:microsoft.com/office/officeart/2005/8/layout/cycle6"/>
    <dgm:cxn modelId="{0507CD80-DAC9-1A49-8B3D-747E14958CCC}" type="presParOf" srcId="{FCF49AEF-8C41-574F-A45D-CD04ACEF68AC}" destId="{AF64F5C2-EE60-7840-A40A-E548AD81AF49}" srcOrd="9" destOrd="0" presId="urn:microsoft.com/office/officeart/2005/8/layout/cycle6"/>
    <dgm:cxn modelId="{41BD9F00-93C1-EF47-B4D2-9C1F669B3001}" type="presParOf" srcId="{FCF49AEF-8C41-574F-A45D-CD04ACEF68AC}" destId="{62CFE4DB-1F61-CA44-9617-00A7DCCD5070}" srcOrd="10" destOrd="0" presId="urn:microsoft.com/office/officeart/2005/8/layout/cycle6"/>
    <dgm:cxn modelId="{876F3F16-9BF3-284C-900A-F5ACBACB8776}" type="presParOf" srcId="{FCF49AEF-8C41-574F-A45D-CD04ACEF68AC}" destId="{3200C7F0-6773-B041-981F-7B9167C57870}" srcOrd="11" destOrd="0" presId="urn:microsoft.com/office/officeart/2005/8/layout/cycle6"/>
    <dgm:cxn modelId="{25018E80-C89C-4E4C-BB7C-365B01BB87E3}" type="presParOf" srcId="{FCF49AEF-8C41-574F-A45D-CD04ACEF68AC}" destId="{771D9D53-78DF-334D-B833-38DA04B69E10}" srcOrd="12" destOrd="0" presId="urn:microsoft.com/office/officeart/2005/8/layout/cycle6"/>
    <dgm:cxn modelId="{77B7DE4C-B2FE-F541-8CE3-84291F781841}" type="presParOf" srcId="{FCF49AEF-8C41-574F-A45D-CD04ACEF68AC}" destId="{3078E15D-08FD-4341-8470-0D1655B75CB5}" srcOrd="13" destOrd="0" presId="urn:microsoft.com/office/officeart/2005/8/layout/cycle6"/>
    <dgm:cxn modelId="{CA3B3E98-A82C-364A-950F-532FF31ACD82}" type="presParOf" srcId="{FCF49AEF-8C41-574F-A45D-CD04ACEF68AC}" destId="{918B6AFE-CE59-324C-840E-6B703C06876C}" srcOrd="14" destOrd="0" presId="urn:microsoft.com/office/officeart/2005/8/layout/cycle6"/>
    <dgm:cxn modelId="{DCB50154-4FDE-C842-B36D-8D1CDA694996}" type="presParOf" srcId="{FCF49AEF-8C41-574F-A45D-CD04ACEF68AC}" destId="{E8FF2E21-2B89-1D48-B4BE-690ABCCB5FC5}" srcOrd="15" destOrd="0" presId="urn:microsoft.com/office/officeart/2005/8/layout/cycle6"/>
    <dgm:cxn modelId="{9CA16483-0C9E-7947-81BB-1A70603209A8}" type="presParOf" srcId="{FCF49AEF-8C41-574F-A45D-CD04ACEF68AC}" destId="{A25E9C19-F607-DF4C-8DFD-3E852939C392}" srcOrd="16" destOrd="0" presId="urn:microsoft.com/office/officeart/2005/8/layout/cycle6"/>
    <dgm:cxn modelId="{8282421C-9B87-6146-BB2B-548B504BCDDC}" type="presParOf" srcId="{FCF49AEF-8C41-574F-A45D-CD04ACEF68AC}" destId="{6E31E6A3-30B7-9842-BC54-AEBDA0855A0D}" srcOrd="17" destOrd="0" presId="urn:microsoft.com/office/officeart/2005/8/layout/cycle6"/>
    <dgm:cxn modelId="{FC465AF7-B801-8244-9403-C1A3C3C2A4C5}" type="presParOf" srcId="{FCF49AEF-8C41-574F-A45D-CD04ACEF68AC}" destId="{F4386397-02C6-F742-999B-0D9CC6FA4103}" srcOrd="18" destOrd="0" presId="urn:microsoft.com/office/officeart/2005/8/layout/cycle6"/>
    <dgm:cxn modelId="{E75935F0-AA8F-DA42-BF56-50AAF60B6816}" type="presParOf" srcId="{FCF49AEF-8C41-574F-A45D-CD04ACEF68AC}" destId="{A188D1E3-36F0-E64C-9D0A-F29B83A94E3A}" srcOrd="19" destOrd="0" presId="urn:microsoft.com/office/officeart/2005/8/layout/cycle6"/>
    <dgm:cxn modelId="{4F26D540-AC4A-0F46-9629-EB6F0911CC26}" type="presParOf" srcId="{FCF49AEF-8C41-574F-A45D-CD04ACEF68AC}" destId="{432D280E-F82B-D247-9289-E5FF0AECC5EE}" srcOrd="20" destOrd="0" presId="urn:microsoft.com/office/officeart/2005/8/layout/cycle6"/>
  </dgm:cxnLst>
  <dgm:bg/>
  <dgm:whole>
    <a:ln w="38100"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07790-4193-794A-839C-451383AA428C}">
      <dsp:nvSpPr>
        <dsp:cNvPr id="0" name=""/>
        <dsp:cNvSpPr/>
      </dsp:nvSpPr>
      <dsp:spPr>
        <a:xfrm>
          <a:off x="0" y="345938"/>
          <a:ext cx="7470831" cy="461251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7DB07D-4C7F-D24C-BFF6-86C6FC597C1C}">
      <dsp:nvSpPr>
        <dsp:cNvPr id="0" name=""/>
        <dsp:cNvSpPr/>
      </dsp:nvSpPr>
      <dsp:spPr>
        <a:xfrm>
          <a:off x="448145" y="4571"/>
          <a:ext cx="1403516" cy="461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/>
            <a:t>Baseline SAQ and PET</a:t>
          </a:r>
        </a:p>
      </dsp:txBody>
      <dsp:txXfrm>
        <a:off x="448145" y="4571"/>
        <a:ext cx="1403516" cy="461251"/>
      </dsp:txXfrm>
    </dsp:sp>
    <dsp:sp modelId="{8FEBCCCE-D135-1E4F-ADD1-E6DDE1A9E229}">
      <dsp:nvSpPr>
        <dsp:cNvPr id="0" name=""/>
        <dsp:cNvSpPr/>
      </dsp:nvSpPr>
      <dsp:spPr>
        <a:xfrm>
          <a:off x="951972" y="516884"/>
          <a:ext cx="115312" cy="115312"/>
        </a:xfrm>
        <a:prstGeom prst="ellipse">
          <a:avLst/>
        </a:prstGeom>
        <a:solidFill>
          <a:srgbClr val="5F339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DB94B5-8952-2248-B77B-F55468D9DE49}">
      <dsp:nvSpPr>
        <dsp:cNvPr id="0" name=""/>
        <dsp:cNvSpPr/>
      </dsp:nvSpPr>
      <dsp:spPr>
        <a:xfrm>
          <a:off x="1489821" y="691877"/>
          <a:ext cx="1403516" cy="461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/>
            <a:t>Invasive angiography with FFR and CFR</a:t>
          </a:r>
        </a:p>
      </dsp:txBody>
      <dsp:txXfrm>
        <a:off x="1489821" y="691877"/>
        <a:ext cx="1403516" cy="461251"/>
      </dsp:txXfrm>
    </dsp:sp>
    <dsp:sp modelId="{4C7BD918-0DC6-CA4A-9D19-AC98AA990B55}">
      <dsp:nvSpPr>
        <dsp:cNvPr id="0" name=""/>
        <dsp:cNvSpPr/>
      </dsp:nvSpPr>
      <dsp:spPr>
        <a:xfrm>
          <a:off x="1650911" y="558564"/>
          <a:ext cx="35999" cy="35999"/>
        </a:xfrm>
        <a:prstGeom prst="ellipse">
          <a:avLst/>
        </a:prstGeom>
        <a:solidFill>
          <a:srgbClr val="D1CDD8"/>
        </a:solidFill>
        <a:ln w="25400" cap="flat" cmpd="sng" algn="ctr">
          <a:solidFill>
            <a:srgbClr val="D1CDD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2B0E08-D1FB-684A-B313-D8FEB0AB43BC}">
      <dsp:nvSpPr>
        <dsp:cNvPr id="0" name=""/>
        <dsp:cNvSpPr/>
      </dsp:nvSpPr>
      <dsp:spPr>
        <a:xfrm>
          <a:off x="2540928" y="1974"/>
          <a:ext cx="1931182" cy="461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/>
            <a:t>3-months </a:t>
          </a:r>
          <a:r>
            <a:rPr lang="da-DK" sz="1100" kern="1200" dirty="0" err="1"/>
            <a:t>follow-up</a:t>
          </a:r>
          <a:r>
            <a:rPr lang="da-DK" sz="1100" kern="1200" dirty="0"/>
            <a:t> SAQ</a:t>
          </a:r>
        </a:p>
      </dsp:txBody>
      <dsp:txXfrm>
        <a:off x="2540928" y="1974"/>
        <a:ext cx="1931182" cy="461251"/>
      </dsp:txXfrm>
    </dsp:sp>
    <dsp:sp modelId="{90E8FA19-2E0D-3843-B937-FFF67CDC6622}">
      <dsp:nvSpPr>
        <dsp:cNvPr id="0" name=""/>
        <dsp:cNvSpPr/>
      </dsp:nvSpPr>
      <dsp:spPr>
        <a:xfrm>
          <a:off x="3416355" y="518908"/>
          <a:ext cx="115312" cy="115312"/>
        </a:xfrm>
        <a:prstGeom prst="ellipse">
          <a:avLst/>
        </a:prstGeom>
        <a:solidFill>
          <a:srgbClr val="5F339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60556-5199-BA48-B866-4AE60E9B6D2C}">
      <dsp:nvSpPr>
        <dsp:cNvPr id="0" name=""/>
        <dsp:cNvSpPr/>
      </dsp:nvSpPr>
      <dsp:spPr>
        <a:xfrm>
          <a:off x="4927889" y="151221"/>
          <a:ext cx="1770817" cy="461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/>
            <a:t>12-months </a:t>
          </a:r>
          <a:r>
            <a:rPr lang="da-DK" sz="1100" kern="1200" dirty="0" err="1"/>
            <a:t>follow-up</a:t>
          </a:r>
          <a:r>
            <a:rPr lang="da-DK" sz="1100" kern="1200" dirty="0"/>
            <a:t> PET*</a:t>
          </a:r>
        </a:p>
      </dsp:txBody>
      <dsp:txXfrm>
        <a:off x="4927889" y="151221"/>
        <a:ext cx="1770817" cy="461251"/>
      </dsp:txXfrm>
    </dsp:sp>
    <dsp:sp modelId="{C75CD768-81C4-EE48-8348-564D402CE42E}">
      <dsp:nvSpPr>
        <dsp:cNvPr id="0" name=""/>
        <dsp:cNvSpPr/>
      </dsp:nvSpPr>
      <dsp:spPr>
        <a:xfrm>
          <a:off x="5778589" y="518908"/>
          <a:ext cx="115312" cy="115312"/>
        </a:xfrm>
        <a:prstGeom prst="ellipse">
          <a:avLst/>
        </a:prstGeom>
        <a:solidFill>
          <a:srgbClr val="F0791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F5008-3406-D24E-8EB1-B009FE1AECDE}">
      <dsp:nvSpPr>
        <dsp:cNvPr id="0" name=""/>
        <dsp:cNvSpPr/>
      </dsp:nvSpPr>
      <dsp:spPr>
        <a:xfrm>
          <a:off x="1844590" y="1660"/>
          <a:ext cx="654275" cy="425279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AE102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>
              <a:solidFill>
                <a:schemeClr val="tx1"/>
              </a:solidFill>
            </a:rPr>
            <a:t>Male</a:t>
          </a:r>
          <a:br>
            <a:rPr lang="da-DK" sz="700" kern="1200" dirty="0">
              <a:solidFill>
                <a:schemeClr val="tx1"/>
              </a:solidFill>
            </a:rPr>
          </a:br>
          <a:r>
            <a:rPr lang="da-DK" sz="1600" kern="1200" dirty="0">
              <a:solidFill>
                <a:schemeClr val="tx1"/>
              </a:solidFill>
            </a:rPr>
            <a:t>68%</a:t>
          </a:r>
        </a:p>
      </dsp:txBody>
      <dsp:txXfrm>
        <a:off x="1865350" y="22420"/>
        <a:ext cx="612755" cy="383759"/>
      </dsp:txXfrm>
    </dsp:sp>
    <dsp:sp modelId="{C5561753-88C3-5D41-A52D-F0060DD90285}">
      <dsp:nvSpPr>
        <dsp:cNvPr id="0" name=""/>
        <dsp:cNvSpPr/>
      </dsp:nvSpPr>
      <dsp:spPr>
        <a:xfrm>
          <a:off x="957766" y="214300"/>
          <a:ext cx="2427923" cy="2427923"/>
        </a:xfrm>
        <a:custGeom>
          <a:avLst/>
          <a:gdLst/>
          <a:ahLst/>
          <a:cxnLst/>
          <a:rect l="0" t="0" r="0" b="0"/>
          <a:pathLst>
            <a:path>
              <a:moveTo>
                <a:pt x="1545431" y="46129"/>
              </a:moveTo>
              <a:arcTo wR="1213961" hR="1213961" stAng="17150743" swAng="1256421"/>
            </a:path>
          </a:pathLst>
        </a:custGeom>
        <a:noFill/>
        <a:ln w="381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68BA94-5976-324F-9701-0EDABA47620E}">
      <dsp:nvSpPr>
        <dsp:cNvPr id="0" name=""/>
        <dsp:cNvSpPr/>
      </dsp:nvSpPr>
      <dsp:spPr>
        <a:xfrm>
          <a:off x="2793703" y="458729"/>
          <a:ext cx="654275" cy="425279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AE102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>
              <a:solidFill>
                <a:schemeClr val="tx1"/>
              </a:solidFill>
            </a:rPr>
            <a:t>63y</a:t>
          </a:r>
        </a:p>
      </dsp:txBody>
      <dsp:txXfrm>
        <a:off x="2814463" y="479489"/>
        <a:ext cx="612755" cy="383759"/>
      </dsp:txXfrm>
    </dsp:sp>
    <dsp:sp modelId="{E50EE764-6B60-E440-B1EA-6134BF987689}">
      <dsp:nvSpPr>
        <dsp:cNvPr id="0" name=""/>
        <dsp:cNvSpPr/>
      </dsp:nvSpPr>
      <dsp:spPr>
        <a:xfrm>
          <a:off x="957766" y="214300"/>
          <a:ext cx="2427923" cy="2427923"/>
        </a:xfrm>
        <a:custGeom>
          <a:avLst/>
          <a:gdLst/>
          <a:ahLst/>
          <a:cxnLst/>
          <a:rect l="0" t="0" r="0" b="0"/>
          <a:pathLst>
            <a:path>
              <a:moveTo>
                <a:pt x="2301828" y="675213"/>
              </a:moveTo>
              <a:arcTo wR="1213961" hR="1213961" stAng="20019230" swAng="1726221"/>
            </a:path>
          </a:pathLst>
        </a:custGeom>
        <a:noFill/>
        <a:ln w="381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662EAE-0C10-B042-BEC7-FD12275A44F0}">
      <dsp:nvSpPr>
        <dsp:cNvPr id="0" name=""/>
        <dsp:cNvSpPr/>
      </dsp:nvSpPr>
      <dsp:spPr>
        <a:xfrm>
          <a:off x="3028115" y="1485754"/>
          <a:ext cx="654275" cy="425279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AE102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>
              <a:solidFill>
                <a:schemeClr val="tx1"/>
              </a:solidFill>
            </a:rPr>
            <a:t>Family history</a:t>
          </a:r>
          <a:br>
            <a:rPr lang="da-DK" sz="1000" kern="1200" dirty="0">
              <a:solidFill>
                <a:schemeClr val="tx1"/>
              </a:solidFill>
            </a:rPr>
          </a:br>
          <a:r>
            <a:rPr lang="da-DK" sz="1600" kern="1200" dirty="0">
              <a:solidFill>
                <a:schemeClr val="tx1"/>
              </a:solidFill>
            </a:rPr>
            <a:t>43%</a:t>
          </a:r>
        </a:p>
      </dsp:txBody>
      <dsp:txXfrm>
        <a:off x="3048875" y="1506514"/>
        <a:ext cx="612755" cy="383759"/>
      </dsp:txXfrm>
    </dsp:sp>
    <dsp:sp modelId="{3FFB0209-0D6D-6F4D-9F9C-8C19F65057F7}">
      <dsp:nvSpPr>
        <dsp:cNvPr id="0" name=""/>
        <dsp:cNvSpPr/>
      </dsp:nvSpPr>
      <dsp:spPr>
        <a:xfrm>
          <a:off x="957766" y="214300"/>
          <a:ext cx="2427923" cy="2427923"/>
        </a:xfrm>
        <a:custGeom>
          <a:avLst/>
          <a:gdLst/>
          <a:ahLst/>
          <a:cxnLst/>
          <a:rect l="0" t="0" r="0" b="0"/>
          <a:pathLst>
            <a:path>
              <a:moveTo>
                <a:pt x="2325857" y="1701190"/>
              </a:moveTo>
              <a:arcTo wR="1213961" hR="1213961" stAng="1419771" swAng="1358624"/>
            </a:path>
          </a:pathLst>
        </a:custGeom>
        <a:noFill/>
        <a:ln w="381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64F5C2-EE60-7840-A40A-E548AD81AF49}">
      <dsp:nvSpPr>
        <dsp:cNvPr id="0" name=""/>
        <dsp:cNvSpPr/>
      </dsp:nvSpPr>
      <dsp:spPr>
        <a:xfrm>
          <a:off x="2371308" y="2309364"/>
          <a:ext cx="654275" cy="425279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AE102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>
              <a:solidFill>
                <a:schemeClr val="tx1"/>
              </a:solidFill>
            </a:rPr>
            <a:t>Smoking</a:t>
          </a:r>
          <a:br>
            <a:rPr lang="da-DK" sz="700" kern="1200" dirty="0">
              <a:solidFill>
                <a:schemeClr val="tx1"/>
              </a:solidFill>
            </a:rPr>
          </a:br>
          <a:r>
            <a:rPr lang="da-DK" sz="1600" kern="1200" dirty="0">
              <a:solidFill>
                <a:schemeClr val="tx1"/>
              </a:solidFill>
            </a:rPr>
            <a:t>65%</a:t>
          </a:r>
        </a:p>
      </dsp:txBody>
      <dsp:txXfrm>
        <a:off x="2392068" y="2330124"/>
        <a:ext cx="612755" cy="383759"/>
      </dsp:txXfrm>
    </dsp:sp>
    <dsp:sp modelId="{3200C7F0-6773-B041-981F-7B9167C57870}">
      <dsp:nvSpPr>
        <dsp:cNvPr id="0" name=""/>
        <dsp:cNvSpPr/>
      </dsp:nvSpPr>
      <dsp:spPr>
        <a:xfrm>
          <a:off x="957766" y="214300"/>
          <a:ext cx="2427923" cy="2427923"/>
        </a:xfrm>
        <a:custGeom>
          <a:avLst/>
          <a:gdLst/>
          <a:ahLst/>
          <a:cxnLst/>
          <a:rect l="0" t="0" r="0" b="0"/>
          <a:pathLst>
            <a:path>
              <a:moveTo>
                <a:pt x="1409603" y="2412054"/>
              </a:moveTo>
              <a:arcTo wR="1213961" hR="1213961" stAng="4843546" swAng="1112908"/>
            </a:path>
          </a:pathLst>
        </a:custGeom>
        <a:noFill/>
        <a:ln w="381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D9D53-78DF-334D-B833-38DA04B69E10}">
      <dsp:nvSpPr>
        <dsp:cNvPr id="0" name=""/>
        <dsp:cNvSpPr/>
      </dsp:nvSpPr>
      <dsp:spPr>
        <a:xfrm>
          <a:off x="1317871" y="2309364"/>
          <a:ext cx="654275" cy="425279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AE102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>
              <a:solidFill>
                <a:schemeClr val="tx1"/>
              </a:solidFill>
            </a:rPr>
            <a:t>Hypertension</a:t>
          </a:r>
          <a:br>
            <a:rPr lang="da-DK" sz="700" kern="1200" dirty="0">
              <a:solidFill>
                <a:schemeClr val="tx1"/>
              </a:solidFill>
            </a:rPr>
          </a:br>
          <a:r>
            <a:rPr lang="da-DK" sz="1600" kern="1200" dirty="0">
              <a:solidFill>
                <a:schemeClr val="tx1"/>
              </a:solidFill>
            </a:rPr>
            <a:t>53%</a:t>
          </a:r>
        </a:p>
      </dsp:txBody>
      <dsp:txXfrm>
        <a:off x="1338631" y="2330124"/>
        <a:ext cx="612755" cy="383759"/>
      </dsp:txXfrm>
    </dsp:sp>
    <dsp:sp modelId="{918B6AFE-CE59-324C-840E-6B703C06876C}">
      <dsp:nvSpPr>
        <dsp:cNvPr id="0" name=""/>
        <dsp:cNvSpPr/>
      </dsp:nvSpPr>
      <dsp:spPr>
        <a:xfrm>
          <a:off x="957766" y="214300"/>
          <a:ext cx="2427923" cy="2427923"/>
        </a:xfrm>
        <a:custGeom>
          <a:avLst/>
          <a:gdLst/>
          <a:ahLst/>
          <a:cxnLst/>
          <a:rect l="0" t="0" r="0" b="0"/>
          <a:pathLst>
            <a:path>
              <a:moveTo>
                <a:pt x="375357" y="2091712"/>
              </a:moveTo>
              <a:arcTo wR="1213961" hR="1213961" stAng="8021605" swAng="1358624"/>
            </a:path>
          </a:pathLst>
        </a:custGeom>
        <a:noFill/>
        <a:ln w="381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FF2E21-2B89-1D48-B4BE-690ABCCB5FC5}">
      <dsp:nvSpPr>
        <dsp:cNvPr id="0" name=""/>
        <dsp:cNvSpPr/>
      </dsp:nvSpPr>
      <dsp:spPr>
        <a:xfrm>
          <a:off x="661065" y="1485754"/>
          <a:ext cx="654275" cy="425279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AE102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>
              <a:solidFill>
                <a:schemeClr val="tx1"/>
              </a:solidFill>
            </a:rPr>
            <a:t>Dyslipedemia</a:t>
          </a:r>
          <a:br>
            <a:rPr lang="da-DK" sz="700" kern="1200" dirty="0">
              <a:solidFill>
                <a:schemeClr val="tx1"/>
              </a:solidFill>
            </a:rPr>
          </a:br>
          <a:r>
            <a:rPr lang="da-DK" sz="1600" kern="1200" dirty="0">
              <a:solidFill>
                <a:schemeClr val="tx1"/>
              </a:solidFill>
            </a:rPr>
            <a:t>35%</a:t>
          </a:r>
        </a:p>
      </dsp:txBody>
      <dsp:txXfrm>
        <a:off x="681825" y="1506514"/>
        <a:ext cx="612755" cy="383759"/>
      </dsp:txXfrm>
    </dsp:sp>
    <dsp:sp modelId="{6E31E6A3-30B7-9842-BC54-AEBDA0855A0D}">
      <dsp:nvSpPr>
        <dsp:cNvPr id="0" name=""/>
        <dsp:cNvSpPr/>
      </dsp:nvSpPr>
      <dsp:spPr>
        <a:xfrm>
          <a:off x="957766" y="214300"/>
          <a:ext cx="2427923" cy="2427923"/>
        </a:xfrm>
        <a:custGeom>
          <a:avLst/>
          <a:gdLst/>
          <a:ahLst/>
          <a:cxnLst/>
          <a:rect l="0" t="0" r="0" b="0"/>
          <a:pathLst>
            <a:path>
              <a:moveTo>
                <a:pt x="1086" y="1265309"/>
              </a:moveTo>
              <a:arcTo wR="1213961" hR="1213961" stAng="10654548" swAng="1726221"/>
            </a:path>
          </a:pathLst>
        </a:custGeom>
        <a:noFill/>
        <a:ln w="381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386397-02C6-F742-999B-0D9CC6FA4103}">
      <dsp:nvSpPr>
        <dsp:cNvPr id="0" name=""/>
        <dsp:cNvSpPr/>
      </dsp:nvSpPr>
      <dsp:spPr>
        <a:xfrm>
          <a:off x="895476" y="458729"/>
          <a:ext cx="654275" cy="425279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AE102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>
              <a:solidFill>
                <a:schemeClr val="tx1"/>
              </a:solidFill>
            </a:rPr>
            <a:t>Diabetes</a:t>
          </a:r>
          <a:br>
            <a:rPr lang="da-DK" sz="700" kern="1200" dirty="0">
              <a:solidFill>
                <a:schemeClr val="tx1"/>
              </a:solidFill>
            </a:rPr>
          </a:br>
          <a:r>
            <a:rPr lang="da-DK" sz="1600" kern="1200" dirty="0">
              <a:solidFill>
                <a:schemeClr val="tx1"/>
              </a:solidFill>
            </a:rPr>
            <a:t>12%</a:t>
          </a:r>
        </a:p>
      </dsp:txBody>
      <dsp:txXfrm>
        <a:off x="916236" y="479489"/>
        <a:ext cx="612755" cy="383759"/>
      </dsp:txXfrm>
    </dsp:sp>
    <dsp:sp modelId="{432D280E-F82B-D247-9289-E5FF0AECC5EE}">
      <dsp:nvSpPr>
        <dsp:cNvPr id="0" name=""/>
        <dsp:cNvSpPr/>
      </dsp:nvSpPr>
      <dsp:spPr>
        <a:xfrm>
          <a:off x="957766" y="214300"/>
          <a:ext cx="2427923" cy="2427923"/>
        </a:xfrm>
        <a:custGeom>
          <a:avLst/>
          <a:gdLst/>
          <a:ahLst/>
          <a:cxnLst/>
          <a:rect l="0" t="0" r="0" b="0"/>
          <a:pathLst>
            <a:path>
              <a:moveTo>
                <a:pt x="487006" y="241727"/>
              </a:moveTo>
              <a:arcTo wR="1213961" hR="1213961" stAng="13992836" swAng="1256421"/>
            </a:path>
          </a:pathLst>
        </a:custGeom>
        <a:noFill/>
        <a:ln w="381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F5008-3406-D24E-8EB1-B009FE1AECDE}">
      <dsp:nvSpPr>
        <dsp:cNvPr id="0" name=""/>
        <dsp:cNvSpPr/>
      </dsp:nvSpPr>
      <dsp:spPr>
        <a:xfrm>
          <a:off x="1844590" y="1660"/>
          <a:ext cx="654275" cy="425279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5F339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>
              <a:solidFill>
                <a:schemeClr val="tx1"/>
              </a:solidFill>
            </a:rPr>
            <a:t>1VD</a:t>
          </a:r>
          <a:r>
            <a:rPr lang="da-DK" sz="1000" kern="1200" dirty="0">
              <a:solidFill>
                <a:schemeClr val="tx1"/>
              </a:solidFill>
            </a:rPr>
            <a:t> </a:t>
          </a:r>
          <a:br>
            <a:rPr lang="da-DK" sz="1000" kern="1200" dirty="0">
              <a:solidFill>
                <a:schemeClr val="tx1"/>
              </a:solidFill>
            </a:rPr>
          </a:br>
          <a:r>
            <a:rPr lang="da-DK" sz="1600" kern="1200" dirty="0">
              <a:solidFill>
                <a:schemeClr val="tx1"/>
              </a:solidFill>
            </a:rPr>
            <a:t>77%</a:t>
          </a:r>
        </a:p>
      </dsp:txBody>
      <dsp:txXfrm>
        <a:off x="1865350" y="22420"/>
        <a:ext cx="612755" cy="383759"/>
      </dsp:txXfrm>
    </dsp:sp>
    <dsp:sp modelId="{C5561753-88C3-5D41-A52D-F0060DD90285}">
      <dsp:nvSpPr>
        <dsp:cNvPr id="0" name=""/>
        <dsp:cNvSpPr/>
      </dsp:nvSpPr>
      <dsp:spPr>
        <a:xfrm>
          <a:off x="957766" y="214300"/>
          <a:ext cx="2427923" cy="2427923"/>
        </a:xfrm>
        <a:custGeom>
          <a:avLst/>
          <a:gdLst/>
          <a:ahLst/>
          <a:cxnLst/>
          <a:rect l="0" t="0" r="0" b="0"/>
          <a:pathLst>
            <a:path>
              <a:moveTo>
                <a:pt x="1545431" y="46129"/>
              </a:moveTo>
              <a:arcTo wR="1213961" hR="1213961" stAng="17150743" swAng="1256421"/>
            </a:path>
          </a:pathLst>
        </a:custGeom>
        <a:noFill/>
        <a:ln w="381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68BA94-5976-324F-9701-0EDABA47620E}">
      <dsp:nvSpPr>
        <dsp:cNvPr id="0" name=""/>
        <dsp:cNvSpPr/>
      </dsp:nvSpPr>
      <dsp:spPr>
        <a:xfrm>
          <a:off x="2793703" y="458729"/>
          <a:ext cx="654275" cy="425279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5F339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>
              <a:solidFill>
                <a:schemeClr val="tx1"/>
              </a:solidFill>
            </a:rPr>
            <a:t>LAD </a:t>
          </a:r>
          <a:r>
            <a:rPr lang="da-DK" sz="700" kern="1200" dirty="0" err="1">
              <a:solidFill>
                <a:schemeClr val="tx1"/>
              </a:solidFill>
            </a:rPr>
            <a:t>lesion</a:t>
          </a:r>
          <a:br>
            <a:rPr lang="da-DK" sz="700" kern="1200" dirty="0">
              <a:solidFill>
                <a:schemeClr val="tx1"/>
              </a:solidFill>
            </a:rPr>
          </a:br>
          <a:r>
            <a:rPr lang="da-DK" sz="1500" kern="1200" dirty="0">
              <a:solidFill>
                <a:schemeClr val="tx1"/>
              </a:solidFill>
            </a:rPr>
            <a:t>73%</a:t>
          </a:r>
        </a:p>
      </dsp:txBody>
      <dsp:txXfrm>
        <a:off x="2814463" y="479489"/>
        <a:ext cx="612755" cy="383759"/>
      </dsp:txXfrm>
    </dsp:sp>
    <dsp:sp modelId="{E50EE764-6B60-E440-B1EA-6134BF987689}">
      <dsp:nvSpPr>
        <dsp:cNvPr id="0" name=""/>
        <dsp:cNvSpPr/>
      </dsp:nvSpPr>
      <dsp:spPr>
        <a:xfrm>
          <a:off x="957766" y="214300"/>
          <a:ext cx="2427923" cy="2427923"/>
        </a:xfrm>
        <a:custGeom>
          <a:avLst/>
          <a:gdLst/>
          <a:ahLst/>
          <a:cxnLst/>
          <a:rect l="0" t="0" r="0" b="0"/>
          <a:pathLst>
            <a:path>
              <a:moveTo>
                <a:pt x="2301828" y="675213"/>
              </a:moveTo>
              <a:arcTo wR="1213961" hR="1213961" stAng="20019230" swAng="1726221"/>
            </a:path>
          </a:pathLst>
        </a:custGeom>
        <a:noFill/>
        <a:ln w="381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662EAE-0C10-B042-BEC7-FD12275A44F0}">
      <dsp:nvSpPr>
        <dsp:cNvPr id="0" name=""/>
        <dsp:cNvSpPr/>
      </dsp:nvSpPr>
      <dsp:spPr>
        <a:xfrm>
          <a:off x="3028115" y="1485754"/>
          <a:ext cx="654275" cy="425279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5F339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>
              <a:solidFill>
                <a:schemeClr val="tx1"/>
              </a:solidFill>
            </a:rPr>
            <a:t>Mean DS</a:t>
          </a:r>
          <a:br>
            <a:rPr lang="da-DK" sz="700" kern="1200" dirty="0">
              <a:solidFill>
                <a:schemeClr val="tx1"/>
              </a:solidFill>
            </a:rPr>
          </a:br>
          <a:r>
            <a:rPr lang="da-DK" sz="1600" kern="1200" dirty="0">
              <a:solidFill>
                <a:schemeClr val="tx1"/>
              </a:solidFill>
            </a:rPr>
            <a:t>45%</a:t>
          </a:r>
        </a:p>
      </dsp:txBody>
      <dsp:txXfrm>
        <a:off x="3048875" y="1506514"/>
        <a:ext cx="612755" cy="383759"/>
      </dsp:txXfrm>
    </dsp:sp>
    <dsp:sp modelId="{3FFB0209-0D6D-6F4D-9F9C-8C19F65057F7}">
      <dsp:nvSpPr>
        <dsp:cNvPr id="0" name=""/>
        <dsp:cNvSpPr/>
      </dsp:nvSpPr>
      <dsp:spPr>
        <a:xfrm>
          <a:off x="957766" y="214300"/>
          <a:ext cx="2427923" cy="2427923"/>
        </a:xfrm>
        <a:custGeom>
          <a:avLst/>
          <a:gdLst/>
          <a:ahLst/>
          <a:cxnLst/>
          <a:rect l="0" t="0" r="0" b="0"/>
          <a:pathLst>
            <a:path>
              <a:moveTo>
                <a:pt x="2325857" y="1701190"/>
              </a:moveTo>
              <a:arcTo wR="1213961" hR="1213961" stAng="1419771" swAng="1358624"/>
            </a:path>
          </a:pathLst>
        </a:custGeom>
        <a:noFill/>
        <a:ln w="381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64F5C2-EE60-7840-A40A-E548AD81AF49}">
      <dsp:nvSpPr>
        <dsp:cNvPr id="0" name=""/>
        <dsp:cNvSpPr/>
      </dsp:nvSpPr>
      <dsp:spPr>
        <a:xfrm>
          <a:off x="2371308" y="2309364"/>
          <a:ext cx="654275" cy="425279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F0791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 err="1">
              <a:solidFill>
                <a:schemeClr val="tx1"/>
              </a:solidFill>
            </a:rPr>
            <a:t>Revasc</a:t>
          </a:r>
          <a:r>
            <a:rPr lang="da-DK" sz="700" kern="1200" dirty="0">
              <a:solidFill>
                <a:schemeClr val="tx1"/>
              </a:solidFill>
            </a:rPr>
            <a:t>.</a:t>
          </a:r>
          <a:br>
            <a:rPr lang="da-DK" sz="700" kern="1200" dirty="0">
              <a:solidFill>
                <a:schemeClr val="tx1"/>
              </a:solidFill>
            </a:rPr>
          </a:br>
          <a:r>
            <a:rPr lang="da-DK" sz="1600" kern="1200" dirty="0">
              <a:solidFill>
                <a:schemeClr val="tx1"/>
              </a:solidFill>
            </a:rPr>
            <a:t>24%</a:t>
          </a:r>
        </a:p>
      </dsp:txBody>
      <dsp:txXfrm>
        <a:off x="2392068" y="2330124"/>
        <a:ext cx="612755" cy="383759"/>
      </dsp:txXfrm>
    </dsp:sp>
    <dsp:sp modelId="{3200C7F0-6773-B041-981F-7B9167C57870}">
      <dsp:nvSpPr>
        <dsp:cNvPr id="0" name=""/>
        <dsp:cNvSpPr/>
      </dsp:nvSpPr>
      <dsp:spPr>
        <a:xfrm>
          <a:off x="957766" y="214300"/>
          <a:ext cx="2427923" cy="2427923"/>
        </a:xfrm>
        <a:custGeom>
          <a:avLst/>
          <a:gdLst/>
          <a:ahLst/>
          <a:cxnLst/>
          <a:rect l="0" t="0" r="0" b="0"/>
          <a:pathLst>
            <a:path>
              <a:moveTo>
                <a:pt x="1409603" y="2412054"/>
              </a:moveTo>
              <a:arcTo wR="1213961" hR="1213961" stAng="4843546" swAng="1112908"/>
            </a:path>
          </a:pathLst>
        </a:custGeom>
        <a:noFill/>
        <a:ln w="381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D9D53-78DF-334D-B833-38DA04B69E10}">
      <dsp:nvSpPr>
        <dsp:cNvPr id="0" name=""/>
        <dsp:cNvSpPr/>
      </dsp:nvSpPr>
      <dsp:spPr>
        <a:xfrm>
          <a:off x="1317871" y="2309364"/>
          <a:ext cx="654275" cy="425279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56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>
              <a:solidFill>
                <a:schemeClr val="tx1"/>
              </a:solidFill>
            </a:rPr>
            <a:t>Mean MRR</a:t>
          </a:r>
          <a:br>
            <a:rPr lang="da-DK" sz="700" kern="1200" dirty="0">
              <a:solidFill>
                <a:schemeClr val="tx1"/>
              </a:solidFill>
            </a:rPr>
          </a:br>
          <a:r>
            <a:rPr lang="da-DK" sz="1600" kern="1200" dirty="0">
              <a:solidFill>
                <a:schemeClr val="tx1"/>
              </a:solidFill>
            </a:rPr>
            <a:t>3.81</a:t>
          </a:r>
        </a:p>
      </dsp:txBody>
      <dsp:txXfrm>
        <a:off x="1338631" y="2330124"/>
        <a:ext cx="612755" cy="383759"/>
      </dsp:txXfrm>
    </dsp:sp>
    <dsp:sp modelId="{918B6AFE-CE59-324C-840E-6B703C06876C}">
      <dsp:nvSpPr>
        <dsp:cNvPr id="0" name=""/>
        <dsp:cNvSpPr/>
      </dsp:nvSpPr>
      <dsp:spPr>
        <a:xfrm>
          <a:off x="957766" y="214300"/>
          <a:ext cx="2427923" cy="2427923"/>
        </a:xfrm>
        <a:custGeom>
          <a:avLst/>
          <a:gdLst/>
          <a:ahLst/>
          <a:cxnLst/>
          <a:rect l="0" t="0" r="0" b="0"/>
          <a:pathLst>
            <a:path>
              <a:moveTo>
                <a:pt x="375357" y="2091712"/>
              </a:moveTo>
              <a:arcTo wR="1213961" hR="1213961" stAng="8021605" swAng="1358624"/>
            </a:path>
          </a:pathLst>
        </a:custGeom>
        <a:noFill/>
        <a:ln w="381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FF2E21-2B89-1D48-B4BE-690ABCCB5FC5}">
      <dsp:nvSpPr>
        <dsp:cNvPr id="0" name=""/>
        <dsp:cNvSpPr/>
      </dsp:nvSpPr>
      <dsp:spPr>
        <a:xfrm>
          <a:off x="661065" y="1485754"/>
          <a:ext cx="654275" cy="425279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56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>
              <a:solidFill>
                <a:schemeClr val="tx1"/>
              </a:solidFill>
            </a:rPr>
            <a:t>Mean FFR</a:t>
          </a:r>
          <a:br>
            <a:rPr lang="da-DK" sz="700" kern="1200" dirty="0">
              <a:solidFill>
                <a:schemeClr val="tx1"/>
              </a:solidFill>
            </a:rPr>
          </a:br>
          <a:r>
            <a:rPr lang="da-DK" sz="1600" kern="1200" dirty="0">
              <a:solidFill>
                <a:schemeClr val="tx1"/>
              </a:solidFill>
            </a:rPr>
            <a:t>0.82</a:t>
          </a:r>
        </a:p>
      </dsp:txBody>
      <dsp:txXfrm>
        <a:off x="681825" y="1506514"/>
        <a:ext cx="612755" cy="383759"/>
      </dsp:txXfrm>
    </dsp:sp>
    <dsp:sp modelId="{6E31E6A3-30B7-9842-BC54-AEBDA0855A0D}">
      <dsp:nvSpPr>
        <dsp:cNvPr id="0" name=""/>
        <dsp:cNvSpPr/>
      </dsp:nvSpPr>
      <dsp:spPr>
        <a:xfrm>
          <a:off x="957766" y="214300"/>
          <a:ext cx="2427923" cy="2427923"/>
        </a:xfrm>
        <a:custGeom>
          <a:avLst/>
          <a:gdLst/>
          <a:ahLst/>
          <a:cxnLst/>
          <a:rect l="0" t="0" r="0" b="0"/>
          <a:pathLst>
            <a:path>
              <a:moveTo>
                <a:pt x="1086" y="1265309"/>
              </a:moveTo>
              <a:arcTo wR="1213961" hR="1213961" stAng="10654548" swAng="1726221"/>
            </a:path>
          </a:pathLst>
        </a:custGeom>
        <a:noFill/>
        <a:ln w="381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386397-02C6-F742-999B-0D9CC6FA4103}">
      <dsp:nvSpPr>
        <dsp:cNvPr id="0" name=""/>
        <dsp:cNvSpPr/>
      </dsp:nvSpPr>
      <dsp:spPr>
        <a:xfrm>
          <a:off x="895476" y="458729"/>
          <a:ext cx="654275" cy="425279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56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>
              <a:solidFill>
                <a:schemeClr val="tx1"/>
              </a:solidFill>
            </a:rPr>
            <a:t>Mean CFR</a:t>
          </a:r>
          <a:br>
            <a:rPr lang="da-DK" sz="700" kern="1200" dirty="0">
              <a:solidFill>
                <a:schemeClr val="tx1"/>
              </a:solidFill>
            </a:rPr>
          </a:br>
          <a:r>
            <a:rPr lang="da-DK" sz="1600" kern="1200" dirty="0">
              <a:solidFill>
                <a:schemeClr val="tx1"/>
              </a:solidFill>
            </a:rPr>
            <a:t>2.70</a:t>
          </a:r>
        </a:p>
      </dsp:txBody>
      <dsp:txXfrm>
        <a:off x="916236" y="479489"/>
        <a:ext cx="612755" cy="383759"/>
      </dsp:txXfrm>
    </dsp:sp>
    <dsp:sp modelId="{432D280E-F82B-D247-9289-E5FF0AECC5EE}">
      <dsp:nvSpPr>
        <dsp:cNvPr id="0" name=""/>
        <dsp:cNvSpPr/>
      </dsp:nvSpPr>
      <dsp:spPr>
        <a:xfrm>
          <a:off x="957766" y="214300"/>
          <a:ext cx="2427923" cy="2427923"/>
        </a:xfrm>
        <a:custGeom>
          <a:avLst/>
          <a:gdLst/>
          <a:ahLst/>
          <a:cxnLst/>
          <a:rect l="0" t="0" r="0" b="0"/>
          <a:pathLst>
            <a:path>
              <a:moveTo>
                <a:pt x="487006" y="241727"/>
              </a:moveTo>
              <a:arcTo wR="1213961" hR="1213961" stAng="13992836" swAng="1256421"/>
            </a:path>
          </a:pathLst>
        </a:custGeom>
        <a:noFill/>
        <a:ln w="381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CCA8C-2727-A54D-B40F-70CF9669C616}" type="datetimeFigureOut">
              <a:rPr lang="fr-FR"/>
              <a:pPr/>
              <a:t>29/08/2024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FCA3-4FB0-F648-923A-3843471D4321}" type="slidenum">
              <a:rPr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206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7D4E0-ADF2-4269-A368-F8657ABA7EB7}" type="datetimeFigureOut">
              <a:rPr lang="en-US" smtClean="0"/>
              <a:pPr/>
              <a:t>8/29/24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DCFB2-2FC4-4A48-85D8-914292BD17B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515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753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b="0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912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b="0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517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b="0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099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43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65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21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614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705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057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453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520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20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563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b="0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E87A3DCC-5F52-46C1-83E5-0DCD52BF0AF8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039771" y="2517053"/>
            <a:ext cx="684459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A short description about the subject of the presentation. Can be used as a subtitle. </a:t>
            </a:r>
          </a:p>
        </p:txBody>
      </p:sp>
      <p:sp>
        <p:nvSpPr>
          <p:cNvPr id="36" name="Espace réservé du texte 32">
            <a:extLst>
              <a:ext uri="{FF2B5EF4-FFF2-40B4-BE49-F238E27FC236}">
                <a16:creationId xmlns:a16="http://schemas.microsoft.com/office/drawing/2014/main" id="{16284A64-7B54-461F-9363-2BE4503F91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3597" y="3961569"/>
            <a:ext cx="5688626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AE1022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Presentation date</a:t>
            </a:r>
          </a:p>
        </p:txBody>
      </p:sp>
      <p:sp>
        <p:nvSpPr>
          <p:cNvPr id="15" name="Espace réservé du texte 32">
            <a:extLst>
              <a:ext uri="{FF2B5EF4-FFF2-40B4-BE49-F238E27FC236}">
                <a16:creationId xmlns:a16="http://schemas.microsoft.com/office/drawing/2014/main" id="{DFFB4CC0-14B2-483B-83A6-DA9CE43781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3610" y="3577877"/>
            <a:ext cx="5688619" cy="2900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Espace réservé du texte 32">
            <a:extLst>
              <a:ext uri="{FF2B5EF4-FFF2-40B4-BE49-F238E27FC236}">
                <a16:creationId xmlns:a16="http://schemas.microsoft.com/office/drawing/2014/main" id="{495DAAF3-5ADD-3B4B-9B4A-F80003C2F6E4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43610" y="927760"/>
            <a:ext cx="6768746" cy="833178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lvl1pPr marL="0" indent="0">
              <a:spcBef>
                <a:spcPts val="600"/>
              </a:spcBef>
              <a:buNone/>
              <a:defRPr sz="4800" b="1" i="0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EC9FD404-747D-47CF-8BD6-85DE35A09C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8" y="339502"/>
            <a:ext cx="7631757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First line of the headline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48225EB-A123-4416-BF74-09996F92429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7632700" cy="3890434"/>
          </a:xfrm>
          <a:prstGeom prst="rect">
            <a:avLst/>
          </a:prstGeom>
        </p:spPr>
        <p:txBody>
          <a:bodyPr/>
          <a:lstStyle>
            <a:lvl1pPr marL="180975" indent="-180975" defTabSz="36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2pPr marL="447675" indent="-179388" defTabSz="358775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628650" indent="-179388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0486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804863" algn="l"/>
              </a:tabLst>
              <a:defRPr>
                <a:solidFill>
                  <a:schemeClr val="tx1"/>
                </a:solidFill>
                <a:latin typeface="+mn-lt"/>
              </a:defRPr>
            </a:lvl4pPr>
            <a:lvl5pPr marL="985838" indent="-179388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116681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1076325" algn="l"/>
              </a:tabLst>
              <a:defRPr sz="1800"/>
            </a:lvl6pPr>
            <a:lvl7pPr marL="1346400" indent="-179388">
              <a:buClr>
                <a:srgbClr val="C00000"/>
              </a:buClr>
              <a:defRPr sz="1800"/>
            </a:lvl7pPr>
            <a:lvl8pPr marL="1530000" indent="-179388">
              <a:buClr>
                <a:srgbClr val="C00000"/>
              </a:buClr>
              <a:defRPr sz="1800"/>
            </a:lvl8pPr>
            <a:lvl9pPr marL="2424113" indent="-228600">
              <a:buClr>
                <a:srgbClr val="C00000"/>
              </a:buClr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4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75713D93-C919-4892-838C-B532C4D773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8" y="339502"/>
            <a:ext cx="7631757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800" b="1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Want to use just a headline? =&gt; type here</a:t>
            </a:r>
          </a:p>
        </p:txBody>
      </p:sp>
    </p:spTree>
    <p:extLst>
      <p:ext uri="{BB962C8B-B14F-4D97-AF65-F5344CB8AC3E}">
        <p14:creationId xmlns:p14="http://schemas.microsoft.com/office/powerpoint/2010/main" val="197294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ub-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8A1CE93C-D99C-4EDD-BA67-BCAAD80495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175" y="1364165"/>
            <a:ext cx="6825854" cy="11525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5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266693" indent="0">
              <a:buNone/>
              <a:defRPr/>
            </a:lvl2pPr>
            <a:lvl3pPr marL="531799" indent="0">
              <a:buNone/>
              <a:defRPr/>
            </a:lvl3pPr>
            <a:lvl4pPr marL="809605" indent="0">
              <a:buNone/>
              <a:defRPr/>
            </a:lvl4pPr>
            <a:lvl5pPr marL="1076298" indent="0">
              <a:buNone/>
              <a:defRPr/>
            </a:lvl5pPr>
          </a:lstStyle>
          <a:p>
            <a:pPr lvl="0"/>
            <a:r>
              <a:rPr lang="en-GB" dirty="0"/>
              <a:t>S</a:t>
            </a:r>
            <a:r>
              <a:rPr lang="en-US" dirty="0" err="1"/>
              <a:t>ub</a:t>
            </a:r>
            <a:r>
              <a:rPr lang="en-US" dirty="0"/>
              <a:t>-Title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2DF46A-1BA8-44CA-B779-2ACC2C3196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176" y="2571750"/>
            <a:ext cx="6825853" cy="16430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+mn-lt"/>
              </a:defRPr>
            </a:lvl1pPr>
            <a:lvl2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88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89271022-20A5-4D9A-84BD-CFB63810A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38401"/>
            <a:ext cx="7886700" cy="409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0" indent="0">
              <a:lnSpc>
                <a:spcPts val="2500"/>
              </a:lnSpc>
              <a:spcBef>
                <a:spcPts val="0"/>
              </a:spcBef>
              <a:buClr>
                <a:srgbClr val="D00040"/>
              </a:buClr>
              <a:buFont typeface="Arial" pitchFamily="34" charset="0"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74904E-396E-4218-8F2B-633F12126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914400"/>
            <a:ext cx="7886700" cy="391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lvl="0" indent="-266700"/>
            <a:r>
              <a:rPr lang="fr-FR"/>
              <a:t>Cliquez pour modifier les styles du texte du masque</a:t>
            </a:r>
          </a:p>
          <a:p>
            <a:pPr marL="266700" lvl="1" indent="-266700"/>
            <a:r>
              <a:rPr lang="fr-FR"/>
              <a:t>Deuxième niveau</a:t>
            </a:r>
          </a:p>
          <a:p>
            <a:pPr marL="266700" lvl="2" indent="-266700"/>
            <a:r>
              <a:rPr lang="fr-FR"/>
              <a:t>Troisième niveau</a:t>
            </a:r>
          </a:p>
          <a:p>
            <a:pPr marL="266700" lvl="3" indent="-266700"/>
            <a:r>
              <a:rPr lang="fr-FR"/>
              <a:t>Quatrième niveau</a:t>
            </a:r>
          </a:p>
          <a:p>
            <a:pPr marL="266700" lvl="4" indent="-266700"/>
            <a:r>
              <a:rPr lang="fr-FR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5" r:id="rId3"/>
    <p:sldLayoutId id="2147483669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800" b="1" i="0" kern="1200" smtClean="0">
          <a:solidFill>
            <a:schemeClr val="accent1"/>
          </a:solidFill>
          <a:latin typeface="+mj-lt"/>
          <a:ea typeface="+mn-ea"/>
          <a:cs typeface="Verdana"/>
        </a:defRPr>
      </a:lvl1pPr>
    </p:titleStyle>
    <p:bodyStyle>
      <a:lvl1pPr marL="0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2400" b="1" i="0" kern="1200" dirty="0" smtClean="0">
          <a:solidFill>
            <a:schemeClr val="tx1"/>
          </a:solidFill>
          <a:latin typeface="+mn-lt"/>
          <a:ea typeface="+mn-ea"/>
          <a:cs typeface="Verdana"/>
        </a:defRPr>
      </a:lvl1pPr>
      <a:lvl2pPr marL="266700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20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2pPr>
      <a:lvl3pPr marL="531812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3pPr>
      <a:lvl4pPr marL="809625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4pPr>
      <a:lvl5pPr marL="1076325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5pPr>
      <a:lvl6pPr marL="1981200" indent="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hyperlink" Target="https://pixabay.com/de/checkliste-listen-gesch%C3%A4ft-formular-41335/" TargetMode="Externa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54CD9-6332-4018-80C0-8851DA2A6F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September 1</a:t>
            </a:r>
            <a:r>
              <a:rPr lang="en-US" baseline="30000" dirty="0"/>
              <a:t>st</a:t>
            </a:r>
            <a:r>
              <a:rPr lang="en-US" dirty="0"/>
              <a:t>,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10484-47B9-407B-AAD0-5EFF6D5A36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1203" y="3435846"/>
            <a:ext cx="5688619" cy="525723"/>
          </a:xfrm>
        </p:spPr>
        <p:txBody>
          <a:bodyPr/>
          <a:lstStyle/>
          <a:p>
            <a:r>
              <a:rPr lang="en-US" sz="1000" dirty="0"/>
              <a:t>On behalf of the Dan-NICAD (</a:t>
            </a:r>
            <a:r>
              <a:rPr lang="da-DK" sz="1000" dirty="0"/>
              <a:t>NCT03481712, NCT04707859</a:t>
            </a:r>
            <a:r>
              <a:rPr lang="en-US" sz="1000" dirty="0"/>
              <a:t>) investigators</a:t>
            </a:r>
          </a:p>
          <a:p>
            <a:r>
              <a:rPr lang="en-US" dirty="0"/>
              <a:t>Laust Dupont Rasmussen, MD, PhD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6148CC-D3A4-4136-AA81-28BD3CC083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43610" y="927760"/>
            <a:ext cx="6768746" cy="1202510"/>
          </a:xfrm>
        </p:spPr>
        <p:txBody>
          <a:bodyPr/>
          <a:lstStyle/>
          <a:p>
            <a:r>
              <a:rPr lang="en-US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Assessment of the microvascular resistance reserve for predicting the effect of revascularization in patients with moderate coronary stenoses</a:t>
            </a:r>
            <a:r>
              <a:rPr lang="da-DK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312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66212D7B-41BC-D8AB-650D-E726D6ED7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err="1"/>
              <a:t>Results</a:t>
            </a:r>
            <a:r>
              <a:rPr lang="da-DK" dirty="0"/>
              <a:t> – patient distribution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AA9D6968-C491-0FBD-F278-CFA46B0BB1FD}"/>
              </a:ext>
            </a:extLst>
          </p:cNvPr>
          <p:cNvSpPr txBox="1"/>
          <p:nvPr/>
        </p:nvSpPr>
        <p:spPr>
          <a:xfrm>
            <a:off x="5940153" y="4516546"/>
            <a:ext cx="291527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700" algn="r" defTabSz="360000">
              <a:spcBef>
                <a:spcPct val="20000"/>
              </a:spcBef>
              <a:buClr>
                <a:srgbClr val="C00000"/>
              </a:buClr>
            </a:pPr>
            <a:r>
              <a:rPr lang="da-DK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*MRR ≤3.0: </a:t>
            </a:r>
            <a:r>
              <a:rPr lang="da-DK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Boerhuyt</a:t>
            </a:r>
            <a:r>
              <a:rPr lang="da-DK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al., EHJ 2023 44, 2862–2869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C8BDCB1E-1159-43A7-6624-A06D14318B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65066"/>
              </p:ext>
            </p:extLst>
          </p:nvPr>
        </p:nvGraphicFramePr>
        <p:xfrm>
          <a:off x="971600" y="1059582"/>
          <a:ext cx="2766098" cy="30963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9426">
                  <a:extLst>
                    <a:ext uri="{9D8B030D-6E8A-4147-A177-3AD203B41FA5}">
                      <a16:colId xmlns:a16="http://schemas.microsoft.com/office/drawing/2014/main" val="4040366129"/>
                    </a:ext>
                  </a:extLst>
                </a:gridCol>
                <a:gridCol w="369392">
                  <a:extLst>
                    <a:ext uri="{9D8B030D-6E8A-4147-A177-3AD203B41FA5}">
                      <a16:colId xmlns:a16="http://schemas.microsoft.com/office/drawing/2014/main" val="2264661856"/>
                    </a:ext>
                  </a:extLst>
                </a:gridCol>
                <a:gridCol w="489829">
                  <a:extLst>
                    <a:ext uri="{9D8B030D-6E8A-4147-A177-3AD203B41FA5}">
                      <a16:colId xmlns:a16="http://schemas.microsoft.com/office/drawing/2014/main" val="2048669271"/>
                    </a:ext>
                  </a:extLst>
                </a:gridCol>
                <a:gridCol w="489829">
                  <a:extLst>
                    <a:ext uri="{9D8B030D-6E8A-4147-A177-3AD203B41FA5}">
                      <a16:colId xmlns:a16="http://schemas.microsoft.com/office/drawing/2014/main" val="1215405876"/>
                    </a:ext>
                  </a:extLst>
                </a:gridCol>
                <a:gridCol w="538811">
                  <a:extLst>
                    <a:ext uri="{9D8B030D-6E8A-4147-A177-3AD203B41FA5}">
                      <a16:colId xmlns:a16="http://schemas.microsoft.com/office/drawing/2014/main" val="2720327395"/>
                    </a:ext>
                  </a:extLst>
                </a:gridCol>
                <a:gridCol w="538811">
                  <a:extLst>
                    <a:ext uri="{9D8B030D-6E8A-4147-A177-3AD203B41FA5}">
                      <a16:colId xmlns:a16="http://schemas.microsoft.com/office/drawing/2014/main" val="759146282"/>
                    </a:ext>
                  </a:extLst>
                </a:gridCol>
              </a:tblGrid>
              <a:tr h="397099">
                <a:tc rowSpan="2" gridSpan="2"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a-DK" sz="1800" dirty="0"/>
                        <a:t>MRR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716183"/>
                  </a:ext>
                </a:extLst>
              </a:tr>
              <a:tr h="344152">
                <a:tc gridSpan="2" vMerge="1"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Low*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182447"/>
                  </a:ext>
                </a:extLst>
              </a:tr>
              <a:tr h="926190">
                <a:tc rowSpan="2">
                  <a:txBody>
                    <a:bodyPr/>
                    <a:lstStyle/>
                    <a:p>
                      <a:pPr algn="ctr"/>
                      <a:r>
                        <a:rPr lang="da-DK" sz="1800" dirty="0"/>
                        <a:t>Revascularization</a:t>
                      </a:r>
                    </a:p>
                  </a:txBody>
                  <a:tcPr vert="vert27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a-DK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rgbClr val="FAFAFA"/>
                          </a:solidFill>
                          <a:latin typeface="+mn-lt"/>
                          <a:ea typeface="+mn-ea"/>
                          <a:cs typeface="+mn-cs"/>
                        </a:rPr>
                        <a:t>n=105/222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FAFAFA"/>
                          </a:solidFill>
                          <a:latin typeface="+mn-lt"/>
                          <a:ea typeface="+mn-ea"/>
                          <a:cs typeface="+mn-cs"/>
                        </a:rPr>
                        <a:t>47% </a:t>
                      </a:r>
                      <a:endParaRPr lang="da-DK" sz="2400" b="1" kern="1200" dirty="0">
                        <a:solidFill>
                          <a:srgbClr val="FAFAF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11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n=64/222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29%</a:t>
                      </a:r>
                      <a:endParaRPr lang="da-DK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66320"/>
                  </a:ext>
                </a:extLst>
              </a:tr>
              <a:tr h="926190">
                <a:tc vMerge="1"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a-DK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rgbClr val="FAFAFA"/>
                          </a:solidFill>
                          <a:latin typeface="+mn-lt"/>
                          <a:ea typeface="+mn-ea"/>
                          <a:cs typeface="+mn-cs"/>
                        </a:rPr>
                        <a:t>n=29/222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FAFAFA"/>
                          </a:solidFill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  <a:endParaRPr lang="da-DK" sz="2400" b="1" kern="1200" dirty="0">
                        <a:solidFill>
                          <a:srgbClr val="FAFAF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791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rgbClr val="FAFAFA"/>
                          </a:solidFill>
                          <a:latin typeface="+mn-lt"/>
                          <a:ea typeface="+mn-ea"/>
                          <a:cs typeface="+mn-cs"/>
                        </a:rPr>
                        <a:t>n=24/222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FAFAFA"/>
                          </a:solidFill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  <a:endParaRPr lang="da-DK" sz="2400" b="1" kern="1200" dirty="0">
                        <a:solidFill>
                          <a:srgbClr val="FAFAF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33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467473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algn="ctr"/>
                      <a:endParaRPr lang="da-DK" sz="700" dirty="0"/>
                    </a:p>
                  </a:txBody>
                  <a:tcPr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a-DK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800" b="0" kern="1200" dirty="0">
                        <a:solidFill>
                          <a:schemeClr val="bg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791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800" b="0" kern="1200" dirty="0">
                        <a:solidFill>
                          <a:schemeClr val="bg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33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130810"/>
                  </a:ext>
                </a:extLst>
              </a:tr>
              <a:tr h="304593">
                <a:tc gridSpan="2">
                  <a:txBody>
                    <a:bodyPr/>
                    <a:lstStyle/>
                    <a:p>
                      <a:pPr algn="ctr"/>
                      <a:endParaRPr lang="da-DK" sz="1800" dirty="0"/>
                    </a:p>
                  </a:txBody>
                  <a:tcPr vert="vert27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a-DK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8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8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8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8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626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070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66212D7B-41BC-D8AB-650D-E726D6ED7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err="1"/>
              <a:t>Results</a:t>
            </a:r>
            <a:r>
              <a:rPr lang="da-DK" dirty="0"/>
              <a:t> – </a:t>
            </a:r>
            <a:r>
              <a:rPr lang="da-DK" dirty="0" err="1"/>
              <a:t>change</a:t>
            </a:r>
            <a:r>
              <a:rPr lang="da-DK" dirty="0"/>
              <a:t> in angina </a:t>
            </a:r>
            <a:r>
              <a:rPr lang="da-DK" dirty="0" err="1"/>
              <a:t>frequency</a:t>
            </a:r>
            <a:endParaRPr lang="da-DK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9E512841-F0EF-1CA4-F632-DED0793DFFC9}"/>
              </a:ext>
            </a:extLst>
          </p:cNvPr>
          <p:cNvSpPr txBox="1"/>
          <p:nvPr/>
        </p:nvSpPr>
        <p:spPr>
          <a:xfrm>
            <a:off x="5940153" y="4516546"/>
            <a:ext cx="291527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700" algn="r" defTabSz="360000">
              <a:spcBef>
                <a:spcPct val="20000"/>
              </a:spcBef>
              <a:buClr>
                <a:srgbClr val="C00000"/>
              </a:buClr>
            </a:pPr>
            <a:r>
              <a:rPr lang="da-DK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*MRR ≤3.0: </a:t>
            </a:r>
            <a:r>
              <a:rPr lang="da-DK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Boerhuyt</a:t>
            </a:r>
            <a:r>
              <a:rPr lang="da-DK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al., EHJ 2023 44, 2862–2869</a:t>
            </a: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C8D18D42-B06C-AC6E-7B02-F89557B14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772149"/>
              </p:ext>
            </p:extLst>
          </p:nvPr>
        </p:nvGraphicFramePr>
        <p:xfrm>
          <a:off x="971600" y="1059582"/>
          <a:ext cx="2766098" cy="31270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9426">
                  <a:extLst>
                    <a:ext uri="{9D8B030D-6E8A-4147-A177-3AD203B41FA5}">
                      <a16:colId xmlns:a16="http://schemas.microsoft.com/office/drawing/2014/main" val="4040366129"/>
                    </a:ext>
                  </a:extLst>
                </a:gridCol>
                <a:gridCol w="369392">
                  <a:extLst>
                    <a:ext uri="{9D8B030D-6E8A-4147-A177-3AD203B41FA5}">
                      <a16:colId xmlns:a16="http://schemas.microsoft.com/office/drawing/2014/main" val="2264661856"/>
                    </a:ext>
                  </a:extLst>
                </a:gridCol>
                <a:gridCol w="489829">
                  <a:extLst>
                    <a:ext uri="{9D8B030D-6E8A-4147-A177-3AD203B41FA5}">
                      <a16:colId xmlns:a16="http://schemas.microsoft.com/office/drawing/2014/main" val="2048669271"/>
                    </a:ext>
                  </a:extLst>
                </a:gridCol>
                <a:gridCol w="489829">
                  <a:extLst>
                    <a:ext uri="{9D8B030D-6E8A-4147-A177-3AD203B41FA5}">
                      <a16:colId xmlns:a16="http://schemas.microsoft.com/office/drawing/2014/main" val="1215405876"/>
                    </a:ext>
                  </a:extLst>
                </a:gridCol>
                <a:gridCol w="538811">
                  <a:extLst>
                    <a:ext uri="{9D8B030D-6E8A-4147-A177-3AD203B41FA5}">
                      <a16:colId xmlns:a16="http://schemas.microsoft.com/office/drawing/2014/main" val="2720327395"/>
                    </a:ext>
                  </a:extLst>
                </a:gridCol>
                <a:gridCol w="538811">
                  <a:extLst>
                    <a:ext uri="{9D8B030D-6E8A-4147-A177-3AD203B41FA5}">
                      <a16:colId xmlns:a16="http://schemas.microsoft.com/office/drawing/2014/main" val="759146282"/>
                    </a:ext>
                  </a:extLst>
                </a:gridCol>
              </a:tblGrid>
              <a:tr h="397099">
                <a:tc rowSpan="2" gridSpan="2"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a-DK" sz="1800" dirty="0"/>
                        <a:t>MRR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716183"/>
                  </a:ext>
                </a:extLst>
              </a:tr>
              <a:tr h="344152">
                <a:tc gridSpan="2" vMerge="1"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Low*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182447"/>
                  </a:ext>
                </a:extLst>
              </a:tr>
              <a:tr h="926190">
                <a:tc rowSpan="2">
                  <a:txBody>
                    <a:bodyPr/>
                    <a:lstStyle/>
                    <a:p>
                      <a:pPr algn="ctr"/>
                      <a:r>
                        <a:rPr lang="da-DK" sz="1800" dirty="0"/>
                        <a:t>Revascularization</a:t>
                      </a:r>
                    </a:p>
                  </a:txBody>
                  <a:tcPr vert="vert27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a-DK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a-DK" sz="2400" b="1" u="sng" kern="12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8.5</a:t>
                      </a:r>
                      <a:r>
                        <a:rPr lang="da-DK" sz="2400" b="1" kern="12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0" algn="ctr" defTabSz="914400" rtl="0" eaLnBrk="1" latinLnBrk="0" hangingPunct="1"/>
                      <a:r>
                        <a:rPr lang="da-DK" sz="1200" b="0" kern="12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3.1-13.1</a:t>
                      </a:r>
                      <a:r>
                        <a:rPr lang="da-DK" sz="1200" b="0" kern="12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 </a:t>
                      </a:r>
                    </a:p>
                    <a:p>
                      <a:pPr marL="0" algn="ctr" defTabSz="914400" rtl="0" eaLnBrk="1" latinLnBrk="0" hangingPunct="1"/>
                      <a:r>
                        <a:rPr lang="da-DK" sz="800" b="0" kern="12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p=0.002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11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b="0" kern="12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1.1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kern="12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(-5.1-7.9)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b="0" kern="12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p=0.78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66320"/>
                  </a:ext>
                </a:extLst>
              </a:tr>
              <a:tr h="926190">
                <a:tc vMerge="1"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a-DK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2400" b="0" kern="12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7.4 </a:t>
                      </a:r>
                    </a:p>
                    <a:p>
                      <a:pPr algn="ctr"/>
                      <a:r>
                        <a:rPr lang="da-DK" sz="1200" b="0" kern="12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(-1.8-16.2)</a:t>
                      </a:r>
                    </a:p>
                    <a:p>
                      <a:pPr algn="ctr"/>
                      <a:r>
                        <a:rPr lang="da-DK" sz="800" b="0" kern="12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p=0.12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791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b="1" u="sng" kern="12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13.5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kern="12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(2.8-23.2)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b="0" kern="12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p=0.01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33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467473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algn="ctr"/>
                      <a:endParaRPr lang="da-DK" sz="700" dirty="0"/>
                    </a:p>
                  </a:txBody>
                  <a:tcPr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a-DK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800" b="0" kern="1200" dirty="0">
                        <a:solidFill>
                          <a:schemeClr val="bg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791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800" b="0" kern="1200" dirty="0">
                        <a:solidFill>
                          <a:schemeClr val="bg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33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130810"/>
                  </a:ext>
                </a:extLst>
              </a:tr>
              <a:tr h="304593">
                <a:tc gridSpan="2">
                  <a:txBody>
                    <a:bodyPr/>
                    <a:lstStyle/>
                    <a:p>
                      <a:pPr algn="ctr"/>
                      <a:endParaRPr lang="da-DK" sz="1800" dirty="0"/>
                    </a:p>
                  </a:txBody>
                  <a:tcPr vert="vert27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a-DK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FFR</a:t>
                      </a:r>
                      <a:r>
                        <a:rPr lang="da-DK" sz="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CFR↑</a:t>
                      </a:r>
                      <a:r>
                        <a:rPr lang="en-US" sz="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a-DK" sz="8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112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FFR↑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CFR↓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FFR↓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CFR↑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791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FFR↓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CFR↓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3393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626654"/>
                  </a:ext>
                </a:extLst>
              </a:tr>
            </a:tbl>
          </a:graphicData>
        </a:graphic>
      </p:graphicFrame>
      <p:pic>
        <p:nvPicPr>
          <p:cNvPr id="10" name="Billede 9" descr="Et billede, der indeholder tekst, diagram, linje/række, Kurve&#10;&#10;Automatisk genereret beskrivelse">
            <a:extLst>
              <a:ext uri="{FF2B5EF4-FFF2-40B4-BE49-F238E27FC236}">
                <a16:creationId xmlns:a16="http://schemas.microsoft.com/office/drawing/2014/main" id="{4D23DDCB-3146-58E5-3E4D-1CD41185E0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383361" y="875831"/>
            <a:ext cx="3789040" cy="1768218"/>
          </a:xfrm>
          <a:prstGeom prst="rect">
            <a:avLst/>
          </a:prstGeom>
        </p:spPr>
      </p:pic>
      <p:pic>
        <p:nvPicPr>
          <p:cNvPr id="12" name="Billede 11" descr="Et billede, der indeholder tekst, diagram, linje/række, Kurve&#10;&#10;Automatisk genereret beskrivelse">
            <a:extLst>
              <a:ext uri="{FF2B5EF4-FFF2-40B4-BE49-F238E27FC236}">
                <a16:creationId xmlns:a16="http://schemas.microsoft.com/office/drawing/2014/main" id="{6E324CFE-D94F-BD53-F33A-231ACD635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3361" y="2644047"/>
            <a:ext cx="3789039" cy="1768218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9DD7B232-36B5-8574-1208-120F8A9D244B}"/>
              </a:ext>
            </a:extLst>
          </p:cNvPr>
          <p:cNvSpPr/>
          <p:nvPr/>
        </p:nvSpPr>
        <p:spPr>
          <a:xfrm>
            <a:off x="4383360" y="2621187"/>
            <a:ext cx="3833663" cy="45719"/>
          </a:xfrm>
          <a:prstGeom prst="rect">
            <a:avLst/>
          </a:prstGeom>
          <a:solidFill>
            <a:srgbClr val="FAFAFA"/>
          </a:solidFill>
          <a:ln>
            <a:solidFill>
              <a:srgbClr val="FAFAF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B9DD9EF-D511-56D9-B9A7-2CF9C88CD625}"/>
              </a:ext>
            </a:extLst>
          </p:cNvPr>
          <p:cNvSpPr/>
          <p:nvPr/>
        </p:nvSpPr>
        <p:spPr>
          <a:xfrm>
            <a:off x="4383361" y="875831"/>
            <a:ext cx="3789039" cy="3536434"/>
          </a:xfrm>
          <a:prstGeom prst="rect">
            <a:avLst/>
          </a:prstGeom>
          <a:noFill/>
          <a:ln>
            <a:solidFill>
              <a:srgbClr val="FAFAF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EABB6BE-4FA3-2A63-CA5B-B81B46E9DA1E}"/>
              </a:ext>
            </a:extLst>
          </p:cNvPr>
          <p:cNvSpPr/>
          <p:nvPr/>
        </p:nvSpPr>
        <p:spPr>
          <a:xfrm>
            <a:off x="2663080" y="3832561"/>
            <a:ext cx="1224136" cy="354052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9613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66212D7B-41BC-D8AB-650D-E726D6ED7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err="1"/>
              <a:t>Results</a:t>
            </a:r>
            <a:r>
              <a:rPr lang="da-DK" dirty="0"/>
              <a:t> – </a:t>
            </a:r>
            <a:r>
              <a:rPr lang="da-DK" dirty="0" err="1"/>
              <a:t>change</a:t>
            </a:r>
            <a:r>
              <a:rPr lang="da-DK" dirty="0"/>
              <a:t> in </a:t>
            </a:r>
            <a:r>
              <a:rPr lang="da-DK" dirty="0" err="1"/>
              <a:t>physical</a:t>
            </a:r>
            <a:r>
              <a:rPr lang="da-DK" dirty="0"/>
              <a:t> </a:t>
            </a:r>
            <a:r>
              <a:rPr lang="da-DK" dirty="0" err="1"/>
              <a:t>limitation</a:t>
            </a:r>
            <a:endParaRPr lang="da-DK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EB77B53D-BF87-B8DB-E761-EAB066044BB6}"/>
              </a:ext>
            </a:extLst>
          </p:cNvPr>
          <p:cNvSpPr txBox="1"/>
          <p:nvPr/>
        </p:nvSpPr>
        <p:spPr>
          <a:xfrm>
            <a:off x="5940153" y="4516546"/>
            <a:ext cx="291527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700" algn="r" defTabSz="360000">
              <a:spcBef>
                <a:spcPct val="20000"/>
              </a:spcBef>
              <a:buClr>
                <a:srgbClr val="C00000"/>
              </a:buClr>
            </a:pPr>
            <a:r>
              <a:rPr lang="da-DK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*MRR ≤3.0: </a:t>
            </a:r>
            <a:r>
              <a:rPr lang="da-DK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Boerhuyt</a:t>
            </a:r>
            <a:r>
              <a:rPr lang="da-DK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al., EHJ 2023 44, 2862–2869</a:t>
            </a:r>
          </a:p>
        </p:txBody>
      </p:sp>
      <p:pic>
        <p:nvPicPr>
          <p:cNvPr id="15" name="Billede 14" descr="Et billede, der indeholder diagram, tekst, linje/række, Kurve&#10;&#10;Automatisk genereret beskrivelse">
            <a:extLst>
              <a:ext uri="{FF2B5EF4-FFF2-40B4-BE49-F238E27FC236}">
                <a16:creationId xmlns:a16="http://schemas.microsoft.com/office/drawing/2014/main" id="{53810096-0E3E-47DB-CDFF-1C514F487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033" y="2644047"/>
            <a:ext cx="3785695" cy="1766658"/>
          </a:xfrm>
          <a:prstGeom prst="rect">
            <a:avLst/>
          </a:prstGeom>
        </p:spPr>
      </p:pic>
      <p:pic>
        <p:nvPicPr>
          <p:cNvPr id="6" name="Billede 5" descr="Et billede, der indeholder tekst, diagram, linje/række, Kurve&#10;&#10;Automatisk genereret beskrivelse">
            <a:extLst>
              <a:ext uri="{FF2B5EF4-FFF2-40B4-BE49-F238E27FC236}">
                <a16:creationId xmlns:a16="http://schemas.microsoft.com/office/drawing/2014/main" id="{DB890807-ACE0-8A8E-A607-6F5D87377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033" y="877387"/>
            <a:ext cx="3785698" cy="1766659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BADB823B-D82F-920E-DEF6-5C1FD2BC6F18}"/>
              </a:ext>
            </a:extLst>
          </p:cNvPr>
          <p:cNvSpPr/>
          <p:nvPr/>
        </p:nvSpPr>
        <p:spPr>
          <a:xfrm>
            <a:off x="4383360" y="2621187"/>
            <a:ext cx="3833663" cy="45719"/>
          </a:xfrm>
          <a:prstGeom prst="rect">
            <a:avLst/>
          </a:prstGeom>
          <a:solidFill>
            <a:srgbClr val="FAFAFA"/>
          </a:solidFill>
          <a:ln>
            <a:solidFill>
              <a:srgbClr val="FAFAF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962F7AD-3224-BE3E-880D-F0697F11E9D5}"/>
              </a:ext>
            </a:extLst>
          </p:cNvPr>
          <p:cNvSpPr/>
          <p:nvPr/>
        </p:nvSpPr>
        <p:spPr>
          <a:xfrm>
            <a:off x="4383361" y="875831"/>
            <a:ext cx="3789039" cy="3536434"/>
          </a:xfrm>
          <a:prstGeom prst="rect">
            <a:avLst/>
          </a:prstGeom>
          <a:noFill/>
          <a:ln>
            <a:solidFill>
              <a:srgbClr val="FAFAF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A53BC9AA-553E-F85E-A32E-51512F329F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935180"/>
              </p:ext>
            </p:extLst>
          </p:nvPr>
        </p:nvGraphicFramePr>
        <p:xfrm>
          <a:off x="971600" y="1059582"/>
          <a:ext cx="2766098" cy="31270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9426">
                  <a:extLst>
                    <a:ext uri="{9D8B030D-6E8A-4147-A177-3AD203B41FA5}">
                      <a16:colId xmlns:a16="http://schemas.microsoft.com/office/drawing/2014/main" val="4040366129"/>
                    </a:ext>
                  </a:extLst>
                </a:gridCol>
                <a:gridCol w="369392">
                  <a:extLst>
                    <a:ext uri="{9D8B030D-6E8A-4147-A177-3AD203B41FA5}">
                      <a16:colId xmlns:a16="http://schemas.microsoft.com/office/drawing/2014/main" val="2264661856"/>
                    </a:ext>
                  </a:extLst>
                </a:gridCol>
                <a:gridCol w="489829">
                  <a:extLst>
                    <a:ext uri="{9D8B030D-6E8A-4147-A177-3AD203B41FA5}">
                      <a16:colId xmlns:a16="http://schemas.microsoft.com/office/drawing/2014/main" val="2048669271"/>
                    </a:ext>
                  </a:extLst>
                </a:gridCol>
                <a:gridCol w="489829">
                  <a:extLst>
                    <a:ext uri="{9D8B030D-6E8A-4147-A177-3AD203B41FA5}">
                      <a16:colId xmlns:a16="http://schemas.microsoft.com/office/drawing/2014/main" val="1215405876"/>
                    </a:ext>
                  </a:extLst>
                </a:gridCol>
                <a:gridCol w="538811">
                  <a:extLst>
                    <a:ext uri="{9D8B030D-6E8A-4147-A177-3AD203B41FA5}">
                      <a16:colId xmlns:a16="http://schemas.microsoft.com/office/drawing/2014/main" val="2720327395"/>
                    </a:ext>
                  </a:extLst>
                </a:gridCol>
                <a:gridCol w="538811">
                  <a:extLst>
                    <a:ext uri="{9D8B030D-6E8A-4147-A177-3AD203B41FA5}">
                      <a16:colId xmlns:a16="http://schemas.microsoft.com/office/drawing/2014/main" val="759146282"/>
                    </a:ext>
                  </a:extLst>
                </a:gridCol>
              </a:tblGrid>
              <a:tr h="397099">
                <a:tc rowSpan="2" gridSpan="2"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a-DK" sz="1800" dirty="0"/>
                        <a:t>MRR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716183"/>
                  </a:ext>
                </a:extLst>
              </a:tr>
              <a:tr h="344152">
                <a:tc gridSpan="2" vMerge="1"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Low*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182447"/>
                  </a:ext>
                </a:extLst>
              </a:tr>
              <a:tr h="926190">
                <a:tc rowSpan="2">
                  <a:txBody>
                    <a:bodyPr/>
                    <a:lstStyle/>
                    <a:p>
                      <a:pPr algn="ctr"/>
                      <a:r>
                        <a:rPr lang="da-DK" sz="1800" dirty="0"/>
                        <a:t>Revascularization</a:t>
                      </a:r>
                    </a:p>
                  </a:txBody>
                  <a:tcPr vert="vert27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a-DK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kern="12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9.7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(4.8-11.9</a:t>
                      </a:r>
                      <a:r>
                        <a:rPr lang="da-DK" sz="1200" b="0" kern="12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00" b="0" kern="12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p&lt;0.001</a:t>
                      </a:r>
                      <a:endParaRPr lang="da-DK" sz="1600" b="0" kern="1200" dirty="0">
                        <a:solidFill>
                          <a:schemeClr val="bg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11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b="0" kern="12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2.6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kern="12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(-2.1-7.1)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00" b="0" kern="12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p=0.29</a:t>
                      </a:r>
                      <a:endParaRPr lang="da-DK" sz="1000" b="0" kern="1200" dirty="0">
                        <a:solidFill>
                          <a:schemeClr val="bg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66320"/>
                  </a:ext>
                </a:extLst>
              </a:tr>
              <a:tr h="926190">
                <a:tc vMerge="1"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a-DK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b="0" kern="12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-0.7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kern="12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(-7.3-5.4)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00" b="0" kern="12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p=0.77</a:t>
                      </a:r>
                      <a:endParaRPr lang="da-DK" sz="1000" b="0" kern="1200" dirty="0">
                        <a:solidFill>
                          <a:schemeClr val="bg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791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b="1" u="sng" kern="12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8.7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(0.5-13.9)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p=0.04</a:t>
                      </a:r>
                      <a:endParaRPr lang="da-DK" sz="1000" b="0" kern="1200" dirty="0">
                        <a:solidFill>
                          <a:schemeClr val="bg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33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467473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algn="ctr"/>
                      <a:endParaRPr lang="da-DK" sz="700" dirty="0"/>
                    </a:p>
                  </a:txBody>
                  <a:tcPr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a-DK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800" b="0" kern="1200" dirty="0">
                        <a:solidFill>
                          <a:schemeClr val="bg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791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800" b="0" kern="1200" dirty="0">
                        <a:solidFill>
                          <a:schemeClr val="bg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33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130810"/>
                  </a:ext>
                </a:extLst>
              </a:tr>
              <a:tr h="304593">
                <a:tc gridSpan="2">
                  <a:txBody>
                    <a:bodyPr/>
                    <a:lstStyle/>
                    <a:p>
                      <a:pPr algn="ctr"/>
                      <a:endParaRPr lang="da-DK" sz="1800" dirty="0"/>
                    </a:p>
                  </a:txBody>
                  <a:tcPr vert="vert27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a-DK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FFR</a:t>
                      </a:r>
                      <a:r>
                        <a:rPr lang="da-DK" sz="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CFR↑</a:t>
                      </a:r>
                      <a:r>
                        <a:rPr lang="en-US" sz="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a-DK" sz="8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112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FFR↑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CFR↓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FFR↓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CFR↑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791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FFR↓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CFR↓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3393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626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3205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66212D7B-41BC-D8AB-650D-E726D6ED7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err="1"/>
              <a:t>Results</a:t>
            </a:r>
            <a:r>
              <a:rPr lang="da-DK" dirty="0"/>
              <a:t> – </a:t>
            </a:r>
            <a:r>
              <a:rPr lang="da-DK" dirty="0" err="1"/>
              <a:t>change</a:t>
            </a:r>
            <a:r>
              <a:rPr lang="da-DK" dirty="0"/>
              <a:t> in general </a:t>
            </a:r>
            <a:r>
              <a:rPr lang="da-DK" dirty="0" err="1"/>
              <a:t>health</a:t>
            </a:r>
            <a:r>
              <a:rPr lang="da-DK" dirty="0"/>
              <a:t> status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5DFD80D8-E9CE-EF2C-2B54-91DFE0AF1F7B}"/>
              </a:ext>
            </a:extLst>
          </p:cNvPr>
          <p:cNvSpPr txBox="1"/>
          <p:nvPr/>
        </p:nvSpPr>
        <p:spPr>
          <a:xfrm>
            <a:off x="5940153" y="4516546"/>
            <a:ext cx="291527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700" algn="r" defTabSz="360000">
              <a:spcBef>
                <a:spcPct val="20000"/>
              </a:spcBef>
              <a:buClr>
                <a:srgbClr val="C00000"/>
              </a:buClr>
            </a:pPr>
            <a:r>
              <a:rPr lang="da-DK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*MRR ≤3.0: </a:t>
            </a:r>
            <a:r>
              <a:rPr lang="da-DK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Boerhuyt</a:t>
            </a:r>
            <a:r>
              <a:rPr lang="da-DK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al., EHJ 2023 44, 2862–2869</a:t>
            </a:r>
          </a:p>
        </p:txBody>
      </p:sp>
      <p:pic>
        <p:nvPicPr>
          <p:cNvPr id="14" name="Billede 13" descr="Et billede, der indeholder diagram, linje/række, Kurve, skærmbillede&#10;&#10;Automatisk genereret beskrivelse">
            <a:extLst>
              <a:ext uri="{FF2B5EF4-FFF2-40B4-BE49-F238E27FC236}">
                <a16:creationId xmlns:a16="http://schemas.microsoft.com/office/drawing/2014/main" id="{D7A9CE9C-F307-9662-E685-13756B360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705" y="2642488"/>
            <a:ext cx="3785695" cy="1766658"/>
          </a:xfrm>
          <a:prstGeom prst="rect">
            <a:avLst/>
          </a:prstGeom>
        </p:spPr>
      </p:pic>
      <p:pic>
        <p:nvPicPr>
          <p:cNvPr id="16" name="Billede 15" descr="Et billede, der indeholder diagram, linje/række, Kurve, tekst&#10;&#10;Automatisk genereret beskrivelse">
            <a:extLst>
              <a:ext uri="{FF2B5EF4-FFF2-40B4-BE49-F238E27FC236}">
                <a16:creationId xmlns:a16="http://schemas.microsoft.com/office/drawing/2014/main" id="{A21E376D-C798-CA35-961D-F463BBCC2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8107" y="875390"/>
            <a:ext cx="3785695" cy="1766658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C9724197-2022-999E-2B9C-9A43DF3ADBA3}"/>
              </a:ext>
            </a:extLst>
          </p:cNvPr>
          <p:cNvSpPr/>
          <p:nvPr/>
        </p:nvSpPr>
        <p:spPr>
          <a:xfrm>
            <a:off x="4383360" y="2621187"/>
            <a:ext cx="3833663" cy="45719"/>
          </a:xfrm>
          <a:prstGeom prst="rect">
            <a:avLst/>
          </a:prstGeom>
          <a:solidFill>
            <a:srgbClr val="FAFAFA"/>
          </a:solidFill>
          <a:ln>
            <a:solidFill>
              <a:srgbClr val="FAFAF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F50DB93-D8A1-B69A-F545-26AF0A50F64A}"/>
              </a:ext>
            </a:extLst>
          </p:cNvPr>
          <p:cNvSpPr/>
          <p:nvPr/>
        </p:nvSpPr>
        <p:spPr>
          <a:xfrm>
            <a:off x="4383361" y="875831"/>
            <a:ext cx="3789039" cy="3536434"/>
          </a:xfrm>
          <a:prstGeom prst="rect">
            <a:avLst/>
          </a:prstGeom>
          <a:noFill/>
          <a:ln>
            <a:solidFill>
              <a:srgbClr val="FAFAF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EDEE8DCB-CB70-6D9F-ED6E-6FE42F3439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474318"/>
              </p:ext>
            </p:extLst>
          </p:nvPr>
        </p:nvGraphicFramePr>
        <p:xfrm>
          <a:off x="971600" y="1059582"/>
          <a:ext cx="2766098" cy="31270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9426">
                  <a:extLst>
                    <a:ext uri="{9D8B030D-6E8A-4147-A177-3AD203B41FA5}">
                      <a16:colId xmlns:a16="http://schemas.microsoft.com/office/drawing/2014/main" val="4040366129"/>
                    </a:ext>
                  </a:extLst>
                </a:gridCol>
                <a:gridCol w="369392">
                  <a:extLst>
                    <a:ext uri="{9D8B030D-6E8A-4147-A177-3AD203B41FA5}">
                      <a16:colId xmlns:a16="http://schemas.microsoft.com/office/drawing/2014/main" val="2264661856"/>
                    </a:ext>
                  </a:extLst>
                </a:gridCol>
                <a:gridCol w="489829">
                  <a:extLst>
                    <a:ext uri="{9D8B030D-6E8A-4147-A177-3AD203B41FA5}">
                      <a16:colId xmlns:a16="http://schemas.microsoft.com/office/drawing/2014/main" val="2048669271"/>
                    </a:ext>
                  </a:extLst>
                </a:gridCol>
                <a:gridCol w="489829">
                  <a:extLst>
                    <a:ext uri="{9D8B030D-6E8A-4147-A177-3AD203B41FA5}">
                      <a16:colId xmlns:a16="http://schemas.microsoft.com/office/drawing/2014/main" val="1215405876"/>
                    </a:ext>
                  </a:extLst>
                </a:gridCol>
                <a:gridCol w="538811">
                  <a:extLst>
                    <a:ext uri="{9D8B030D-6E8A-4147-A177-3AD203B41FA5}">
                      <a16:colId xmlns:a16="http://schemas.microsoft.com/office/drawing/2014/main" val="2720327395"/>
                    </a:ext>
                  </a:extLst>
                </a:gridCol>
                <a:gridCol w="538811">
                  <a:extLst>
                    <a:ext uri="{9D8B030D-6E8A-4147-A177-3AD203B41FA5}">
                      <a16:colId xmlns:a16="http://schemas.microsoft.com/office/drawing/2014/main" val="759146282"/>
                    </a:ext>
                  </a:extLst>
                </a:gridCol>
              </a:tblGrid>
              <a:tr h="397099">
                <a:tc rowSpan="2" gridSpan="2"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a-DK" sz="1800" dirty="0"/>
                        <a:t>MRR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716183"/>
                  </a:ext>
                </a:extLst>
              </a:tr>
              <a:tr h="344152">
                <a:tc gridSpan="2" vMerge="1"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Low*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182447"/>
                  </a:ext>
                </a:extLst>
              </a:tr>
              <a:tr h="926190">
                <a:tc rowSpan="2">
                  <a:txBody>
                    <a:bodyPr/>
                    <a:lstStyle/>
                    <a:p>
                      <a:pPr algn="ctr"/>
                      <a:r>
                        <a:rPr lang="da-DK" sz="1800" dirty="0"/>
                        <a:t>Revascularization</a:t>
                      </a:r>
                    </a:p>
                  </a:txBody>
                  <a:tcPr vert="vert27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a-DK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kern="12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9.3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(5.2-12.5)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p&lt;0.001</a:t>
                      </a:r>
                      <a:endParaRPr lang="da-DK" sz="900" b="0" kern="1200" dirty="0">
                        <a:solidFill>
                          <a:schemeClr val="bg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11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b="0" kern="12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4.3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kern="12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(-0.5-9.2)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00" b="0" kern="12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p=0.10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66320"/>
                  </a:ext>
                </a:extLst>
              </a:tr>
              <a:tr h="926190">
                <a:tc vMerge="1"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a-DK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b="0" kern="12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3.6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kern="12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(-3.2-9.9)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00" b="0" kern="12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p=0.32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500" b="0" kern="1200" dirty="0">
                        <a:solidFill>
                          <a:schemeClr val="bg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791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kern="12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10.8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(2.5-17.3</a:t>
                      </a:r>
                      <a:r>
                        <a:rPr lang="da-DK" sz="1200" b="0" kern="12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00" b="0" kern="12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p=0.01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33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467473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algn="ctr"/>
                      <a:endParaRPr lang="da-DK" sz="700" dirty="0"/>
                    </a:p>
                  </a:txBody>
                  <a:tcPr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a-DK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800" b="0" kern="1200" dirty="0">
                        <a:solidFill>
                          <a:schemeClr val="bg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791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800" b="0" kern="1200" dirty="0">
                        <a:solidFill>
                          <a:schemeClr val="bg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33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130810"/>
                  </a:ext>
                </a:extLst>
              </a:tr>
              <a:tr h="304593">
                <a:tc gridSpan="2">
                  <a:txBody>
                    <a:bodyPr/>
                    <a:lstStyle/>
                    <a:p>
                      <a:pPr algn="ctr"/>
                      <a:endParaRPr lang="da-DK" sz="1800" dirty="0"/>
                    </a:p>
                  </a:txBody>
                  <a:tcPr vert="vert27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a-DK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FFR</a:t>
                      </a:r>
                      <a:r>
                        <a:rPr lang="da-DK" sz="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CFR↑</a:t>
                      </a:r>
                      <a:r>
                        <a:rPr lang="en-US" sz="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a-DK" sz="8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112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FFR↑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CFR↓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FFR↓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CFR↑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791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FFR↓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CFR↓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3393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626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037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66212D7B-41BC-D8AB-650D-E726D6ED7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err="1"/>
              <a:t>Results</a:t>
            </a:r>
            <a:r>
              <a:rPr lang="da-DK" dirty="0"/>
              <a:t> – </a:t>
            </a:r>
            <a:r>
              <a:rPr lang="da-DK" dirty="0" err="1"/>
              <a:t>change</a:t>
            </a:r>
            <a:r>
              <a:rPr lang="da-DK" dirty="0"/>
              <a:t> in </a:t>
            </a:r>
            <a:r>
              <a:rPr lang="da-DK" dirty="0" err="1"/>
              <a:t>myocardial</a:t>
            </a:r>
            <a:r>
              <a:rPr lang="da-DK" dirty="0"/>
              <a:t> perfusion**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46F312AE-1C14-2C7C-DACA-92D092541AA9}"/>
              </a:ext>
            </a:extLst>
          </p:cNvPr>
          <p:cNvSpPr txBox="1"/>
          <p:nvPr/>
        </p:nvSpPr>
        <p:spPr>
          <a:xfrm>
            <a:off x="5940153" y="4371950"/>
            <a:ext cx="29152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700" algn="r" defTabSz="360000">
              <a:spcBef>
                <a:spcPct val="20000"/>
              </a:spcBef>
              <a:buClr>
                <a:srgbClr val="C00000"/>
              </a:buClr>
            </a:pPr>
            <a:r>
              <a:rPr lang="da-DK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*MRR ≤3.0: </a:t>
            </a:r>
            <a:r>
              <a:rPr lang="da-DK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Boerhuyt</a:t>
            </a:r>
            <a:r>
              <a:rPr lang="da-DK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al., EHJ 2023 44, 2862–2869</a:t>
            </a:r>
            <a:br>
              <a:rPr lang="da-DK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**In patients with an </a:t>
            </a:r>
            <a:r>
              <a:rPr lang="da-DK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initially</a:t>
            </a:r>
            <a:r>
              <a:rPr lang="da-DK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abnormal</a:t>
            </a:r>
            <a:r>
              <a:rPr lang="da-DK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PET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59211E4-751F-5165-4855-1D13C3B31C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5533869"/>
              </p:ext>
            </p:extLst>
          </p:nvPr>
        </p:nvGraphicFramePr>
        <p:xfrm>
          <a:off x="4211960" y="915566"/>
          <a:ext cx="4040900" cy="3448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kstfelt 8">
            <a:extLst>
              <a:ext uri="{FF2B5EF4-FFF2-40B4-BE49-F238E27FC236}">
                <a16:creationId xmlns:a16="http://schemas.microsoft.com/office/drawing/2014/main" id="{A73619AE-BFA1-F21B-D498-8C31E0BEB5BC}"/>
              </a:ext>
            </a:extLst>
          </p:cNvPr>
          <p:cNvSpPr txBox="1"/>
          <p:nvPr/>
        </p:nvSpPr>
        <p:spPr>
          <a:xfrm>
            <a:off x="4644008" y="4104390"/>
            <a:ext cx="360040" cy="215444"/>
          </a:xfrm>
          <a:prstGeom prst="rect">
            <a:avLst/>
          </a:prstGeom>
          <a:solidFill>
            <a:srgbClr val="FAFAFA"/>
          </a:solidFill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a-DK" sz="800" i="0" kern="1200" dirty="0">
                <a:solidFill>
                  <a:schemeClr val="tx1"/>
                </a:solidFill>
                <a:latin typeface="+mn-lt"/>
                <a:ea typeface="+mn-ea"/>
              </a:rPr>
              <a:t>0.0</a:t>
            </a:r>
            <a:endParaRPr lang="da-DK" sz="900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B4151F9D-2FBC-C0EC-885B-08ED71EE1EA3}"/>
              </a:ext>
            </a:extLst>
          </p:cNvPr>
          <p:cNvSpPr txBox="1"/>
          <p:nvPr/>
        </p:nvSpPr>
        <p:spPr>
          <a:xfrm>
            <a:off x="4644008" y="3579862"/>
            <a:ext cx="360040" cy="215444"/>
          </a:xfrm>
          <a:prstGeom prst="rect">
            <a:avLst/>
          </a:prstGeom>
          <a:solidFill>
            <a:srgbClr val="FAFAFA"/>
          </a:solidFill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a-DK" sz="800" i="0" kern="1200" dirty="0">
                <a:solidFill>
                  <a:schemeClr val="tx1"/>
                </a:solidFill>
                <a:latin typeface="+mn-lt"/>
                <a:ea typeface="+mn-ea"/>
              </a:rPr>
              <a:t>0.5</a:t>
            </a:r>
            <a:endParaRPr lang="da-DK" sz="900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038C0333-7EA0-A4A1-BBED-7D81B107D907}"/>
              </a:ext>
            </a:extLst>
          </p:cNvPr>
          <p:cNvSpPr txBox="1"/>
          <p:nvPr/>
        </p:nvSpPr>
        <p:spPr>
          <a:xfrm>
            <a:off x="4644008" y="3055334"/>
            <a:ext cx="360040" cy="215444"/>
          </a:xfrm>
          <a:prstGeom prst="rect">
            <a:avLst/>
          </a:prstGeom>
          <a:solidFill>
            <a:srgbClr val="FAFAFA"/>
          </a:solidFill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a-DK" sz="800" dirty="0"/>
              <a:t>1</a:t>
            </a:r>
            <a:r>
              <a:rPr lang="da-DK" sz="800" i="0" kern="1200" dirty="0">
                <a:solidFill>
                  <a:schemeClr val="tx1"/>
                </a:solidFill>
                <a:latin typeface="+mn-lt"/>
                <a:ea typeface="+mn-ea"/>
              </a:rPr>
              <a:t>.0</a:t>
            </a:r>
            <a:endParaRPr lang="da-DK" sz="900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6F58256B-2BB4-5777-9AD3-F0C0F84540C4}"/>
              </a:ext>
            </a:extLst>
          </p:cNvPr>
          <p:cNvSpPr txBox="1"/>
          <p:nvPr/>
        </p:nvSpPr>
        <p:spPr>
          <a:xfrm>
            <a:off x="4644008" y="2530806"/>
            <a:ext cx="360040" cy="215444"/>
          </a:xfrm>
          <a:prstGeom prst="rect">
            <a:avLst/>
          </a:prstGeom>
          <a:solidFill>
            <a:srgbClr val="FAFAFA"/>
          </a:solidFill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a-DK" sz="800" dirty="0"/>
              <a:t>1</a:t>
            </a:r>
            <a:r>
              <a:rPr lang="da-DK" sz="800" i="0" kern="1200" dirty="0">
                <a:solidFill>
                  <a:schemeClr val="tx1"/>
                </a:solidFill>
                <a:latin typeface="+mn-lt"/>
                <a:ea typeface="+mn-ea"/>
              </a:rPr>
              <a:t>.5</a:t>
            </a:r>
            <a:endParaRPr lang="da-DK" sz="900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A9D3CEEE-7CAB-F0C8-9558-8C94420117F7}"/>
              </a:ext>
            </a:extLst>
          </p:cNvPr>
          <p:cNvSpPr txBox="1"/>
          <p:nvPr/>
        </p:nvSpPr>
        <p:spPr>
          <a:xfrm>
            <a:off x="4644008" y="1996906"/>
            <a:ext cx="360040" cy="215444"/>
          </a:xfrm>
          <a:prstGeom prst="rect">
            <a:avLst/>
          </a:prstGeom>
          <a:solidFill>
            <a:srgbClr val="FAFAFA"/>
          </a:solidFill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a-DK" sz="800" dirty="0"/>
              <a:t>2.0</a:t>
            </a:r>
            <a:endParaRPr lang="da-DK" sz="900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B9570869-E847-8A7C-26BD-425CCB8120EA}"/>
              </a:ext>
            </a:extLst>
          </p:cNvPr>
          <p:cNvSpPr txBox="1"/>
          <p:nvPr/>
        </p:nvSpPr>
        <p:spPr>
          <a:xfrm>
            <a:off x="4644008" y="1479323"/>
            <a:ext cx="360040" cy="215444"/>
          </a:xfrm>
          <a:prstGeom prst="rect">
            <a:avLst/>
          </a:prstGeom>
          <a:solidFill>
            <a:srgbClr val="FAFAFA"/>
          </a:solidFill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a-DK" sz="800" dirty="0"/>
              <a:t>2.5</a:t>
            </a:r>
            <a:endParaRPr lang="da-DK" sz="900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FF9AEEC9-EDD2-F068-EBD2-BA4D9E36FC21}"/>
              </a:ext>
            </a:extLst>
          </p:cNvPr>
          <p:cNvSpPr txBox="1"/>
          <p:nvPr/>
        </p:nvSpPr>
        <p:spPr>
          <a:xfrm>
            <a:off x="4644008" y="946439"/>
            <a:ext cx="360040" cy="215444"/>
          </a:xfrm>
          <a:prstGeom prst="rect">
            <a:avLst/>
          </a:prstGeom>
          <a:solidFill>
            <a:srgbClr val="FAFAFA"/>
          </a:solidFill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a-DK" sz="800" dirty="0"/>
              <a:t>3.0</a:t>
            </a:r>
            <a:endParaRPr lang="da-DK" sz="900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F2272C93-3512-87A4-4212-26D6F74733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01562"/>
              </p:ext>
            </p:extLst>
          </p:nvPr>
        </p:nvGraphicFramePr>
        <p:xfrm>
          <a:off x="971600" y="1059582"/>
          <a:ext cx="2766098" cy="31270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9426">
                  <a:extLst>
                    <a:ext uri="{9D8B030D-6E8A-4147-A177-3AD203B41FA5}">
                      <a16:colId xmlns:a16="http://schemas.microsoft.com/office/drawing/2014/main" val="4040366129"/>
                    </a:ext>
                  </a:extLst>
                </a:gridCol>
                <a:gridCol w="369392">
                  <a:extLst>
                    <a:ext uri="{9D8B030D-6E8A-4147-A177-3AD203B41FA5}">
                      <a16:colId xmlns:a16="http://schemas.microsoft.com/office/drawing/2014/main" val="2264661856"/>
                    </a:ext>
                  </a:extLst>
                </a:gridCol>
                <a:gridCol w="489829">
                  <a:extLst>
                    <a:ext uri="{9D8B030D-6E8A-4147-A177-3AD203B41FA5}">
                      <a16:colId xmlns:a16="http://schemas.microsoft.com/office/drawing/2014/main" val="2048669271"/>
                    </a:ext>
                  </a:extLst>
                </a:gridCol>
                <a:gridCol w="489829">
                  <a:extLst>
                    <a:ext uri="{9D8B030D-6E8A-4147-A177-3AD203B41FA5}">
                      <a16:colId xmlns:a16="http://schemas.microsoft.com/office/drawing/2014/main" val="1215405876"/>
                    </a:ext>
                  </a:extLst>
                </a:gridCol>
                <a:gridCol w="538811">
                  <a:extLst>
                    <a:ext uri="{9D8B030D-6E8A-4147-A177-3AD203B41FA5}">
                      <a16:colId xmlns:a16="http://schemas.microsoft.com/office/drawing/2014/main" val="2720327395"/>
                    </a:ext>
                  </a:extLst>
                </a:gridCol>
                <a:gridCol w="538811">
                  <a:extLst>
                    <a:ext uri="{9D8B030D-6E8A-4147-A177-3AD203B41FA5}">
                      <a16:colId xmlns:a16="http://schemas.microsoft.com/office/drawing/2014/main" val="759146282"/>
                    </a:ext>
                  </a:extLst>
                </a:gridCol>
              </a:tblGrid>
              <a:tr h="397099">
                <a:tc rowSpan="2" gridSpan="2"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a-DK" sz="1800" dirty="0"/>
                        <a:t>MRR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716183"/>
                  </a:ext>
                </a:extLst>
              </a:tr>
              <a:tr h="344152">
                <a:tc gridSpan="2" vMerge="1"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Low*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182447"/>
                  </a:ext>
                </a:extLst>
              </a:tr>
              <a:tr h="926190">
                <a:tc rowSpan="2">
                  <a:txBody>
                    <a:bodyPr/>
                    <a:lstStyle/>
                    <a:p>
                      <a:pPr algn="ctr"/>
                      <a:r>
                        <a:rPr lang="da-DK" sz="1800" dirty="0"/>
                        <a:t>Revascularization</a:t>
                      </a:r>
                    </a:p>
                  </a:txBody>
                  <a:tcPr vert="vert27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a-DK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0.05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(-0.20-0.31)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p=0.60</a:t>
                      </a:r>
                      <a:endParaRPr lang="da-DK" sz="900" b="0" kern="1200" dirty="0">
                        <a:solidFill>
                          <a:schemeClr val="bg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11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b="0" kern="12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0.14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kern="12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(-0.14-0.64)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00" b="0" kern="12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p=0.34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66320"/>
                  </a:ext>
                </a:extLst>
              </a:tr>
              <a:tr h="926190">
                <a:tc vMerge="1">
                  <a:txBody>
                    <a:bodyPr/>
                    <a:lstStyle/>
                    <a:p>
                      <a:pPr algn="ctr"/>
                      <a:endParaRPr lang="da-DK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a-DK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b="0" kern="12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0.13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kern="12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(-0.11-0.59)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00" b="0" kern="12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p=0.32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00" b="0" kern="1200" dirty="0">
                        <a:solidFill>
                          <a:schemeClr val="bg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791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kern="12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0.61</a:t>
                      </a: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(0.29-0.98)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p=0.01</a:t>
                      </a:r>
                      <a:endParaRPr lang="da-DK" sz="400" b="0" kern="1200" dirty="0">
                        <a:solidFill>
                          <a:schemeClr val="bg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33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467473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algn="ctr"/>
                      <a:endParaRPr lang="da-DK" sz="700" dirty="0"/>
                    </a:p>
                  </a:txBody>
                  <a:tcPr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a-DK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800" b="0" kern="1200" dirty="0">
                        <a:solidFill>
                          <a:schemeClr val="bg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791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800" b="0" kern="1200" dirty="0">
                        <a:solidFill>
                          <a:schemeClr val="bg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33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130810"/>
                  </a:ext>
                </a:extLst>
              </a:tr>
              <a:tr h="304593">
                <a:tc gridSpan="2">
                  <a:txBody>
                    <a:bodyPr/>
                    <a:lstStyle/>
                    <a:p>
                      <a:pPr algn="ctr"/>
                      <a:endParaRPr lang="da-DK" sz="1800" dirty="0"/>
                    </a:p>
                  </a:txBody>
                  <a:tcPr vert="vert27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a-DK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FFR</a:t>
                      </a:r>
                      <a:r>
                        <a:rPr lang="da-DK" sz="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CFR↑</a:t>
                      </a:r>
                      <a:r>
                        <a:rPr lang="en-US" sz="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a-DK" sz="8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112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FFR↑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CFR↓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9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FFR↓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CFR↑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791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FFR↓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CFR↓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A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3393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626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35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>
        <p:bldAsOne/>
      </p:bldGraphic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0592A8BC-334C-F4DF-A190-A8347D14B5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Take home-messages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9CAB610-AEFE-8E2D-2050-ABEFC32AE93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7776542" cy="3890434"/>
          </a:xfrm>
        </p:spPr>
        <p:txBody>
          <a:bodyPr>
            <a:normAutofit/>
          </a:bodyPr>
          <a:lstStyle/>
          <a:p>
            <a:r>
              <a:rPr lang="en-US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patients with stable new-onset chest pain and moderate coronary stenoses of unclear functional significance, low MRR is associated with freedom of angina beyond CFR and FFR</a:t>
            </a:r>
          </a:p>
          <a:p>
            <a:endParaRPr lang="en-US" sz="1800" b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Patients with low MRR undergoing revascularization improve health-status outcomes, including measures of angina frequency and physical limitation, to levels similar to patients with normal MRR and no revascularization</a:t>
            </a:r>
          </a:p>
          <a:p>
            <a:endParaRPr lang="en-US" sz="1800" b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Patients with normal MRR undergoing revascularization did not experience health-status improvements in the current study</a:t>
            </a:r>
          </a:p>
          <a:p>
            <a:pPr marL="0" indent="0">
              <a:buNone/>
            </a:pPr>
            <a:endParaRPr lang="en-US" sz="1800" b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1800" b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Health-status outcomes seem to correlate to changes in myocardial perfusion</a:t>
            </a:r>
            <a:endParaRPr lang="en-US" sz="1800" b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sz="1800" b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329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E91CB4EE-9853-4316-6DA0-D64B5BC03C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A special </a:t>
            </a:r>
            <a:r>
              <a:rPr lang="da-DK" dirty="0" err="1"/>
              <a:t>thanks</a:t>
            </a:r>
            <a:r>
              <a:rPr lang="da-DK" dirty="0"/>
              <a:t> to…</a:t>
            </a: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DD737B8E-CA52-F4E2-9D79-BD17F54BA1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444432"/>
              </p:ext>
            </p:extLst>
          </p:nvPr>
        </p:nvGraphicFramePr>
        <p:xfrm>
          <a:off x="1115616" y="1352550"/>
          <a:ext cx="7631757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3919">
                  <a:extLst>
                    <a:ext uri="{9D8B030D-6E8A-4147-A177-3AD203B41FA5}">
                      <a16:colId xmlns:a16="http://schemas.microsoft.com/office/drawing/2014/main" val="548425947"/>
                    </a:ext>
                  </a:extLst>
                </a:gridCol>
                <a:gridCol w="2279525">
                  <a:extLst>
                    <a:ext uri="{9D8B030D-6E8A-4147-A177-3AD203B41FA5}">
                      <a16:colId xmlns:a16="http://schemas.microsoft.com/office/drawing/2014/main" val="3774503126"/>
                    </a:ext>
                  </a:extLst>
                </a:gridCol>
                <a:gridCol w="2808313">
                  <a:extLst>
                    <a:ext uri="{9D8B030D-6E8A-4147-A177-3AD203B41FA5}">
                      <a16:colId xmlns:a16="http://schemas.microsoft.com/office/drawing/2014/main" val="39921607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</a:rPr>
                        <a:t>Simon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</a:rPr>
                        <a:t>Winther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l"/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</a:rPr>
                        <a:t>Morten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</a:rPr>
                        <a:t>Bøttcher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l"/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</a:rPr>
                        <a:t>Louise Nissen</a:t>
                      </a:r>
                    </a:p>
                    <a:p>
                      <a:pPr algn="l"/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</a:rPr>
                        <a:t>Jacob H.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</a:rPr>
                        <a:t>Søby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l"/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</a:rPr>
                        <a:t>Gitte S. Brix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</a:rPr>
                        <a:t>Jonathan N. Dahl</a:t>
                      </a:r>
                    </a:p>
                    <a:p>
                      <a:pPr algn="l"/>
                      <a:endParaRPr lang="en-GB" sz="1400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l"/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</a:rPr>
                        <a:t>Lars L. Knudsen</a:t>
                      </a:r>
                    </a:p>
                    <a:p>
                      <a:pPr algn="l"/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</a:rPr>
                        <a:t>Hanne M.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</a:rPr>
                        <a:t>Søndergaard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l"/>
                      <a:r>
                        <a:rPr lang="en-US" sz="1400" b="0" dirty="0" err="1">
                          <a:solidFill>
                            <a:sysClr val="windowText" lastClr="000000"/>
                          </a:solidFill>
                        </a:rPr>
                        <a:t>Nicolaj</a:t>
                      </a:r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</a:rPr>
                        <a:t> C. L. Hansson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l"/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</a:rPr>
                        <a:t>Jane Kirk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</a:rPr>
                        <a:t>Salma Karim</a:t>
                      </a:r>
                    </a:p>
                    <a:p>
                      <a:pPr algn="l"/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</a:rPr>
                        <a:t>Jelmer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</a:rPr>
                        <a:t>Westra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l"/>
                      <a:r>
                        <a:rPr lang="en-US" sz="1400" b="0" dirty="0" err="1">
                          <a:solidFill>
                            <a:sysClr val="windowText" lastClr="000000"/>
                          </a:solidFill>
                        </a:rPr>
                        <a:t>Rebekka</a:t>
                      </a:r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</a:rPr>
                        <a:t> V. Jensen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l"/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</a:rPr>
                        <a:t>Ashkan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</a:rPr>
                        <a:t>Eftekhari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l"/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</a:rPr>
                        <a:t>Evald H. Christiansen</a:t>
                      </a:r>
                    </a:p>
                    <a:p>
                      <a:pPr algn="l"/>
                      <a:endParaRPr lang="en-GB" sz="1400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</a:rPr>
                        <a:t>June A.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</a:rPr>
                        <a:t>Ejlersen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l"/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</a:rPr>
                        <a:t>Lars P. </a:t>
                      </a:r>
                      <a:r>
                        <a:rPr lang="en-US" sz="1400" b="0" dirty="0" err="1">
                          <a:solidFill>
                            <a:sysClr val="windowText" lastClr="000000"/>
                          </a:solidFill>
                        </a:rPr>
                        <a:t>Tolbod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l"/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</a:rPr>
                        <a:t>Jesper Mortensen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</a:rPr>
                        <a:t>Michael A. Madsen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l"/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</a:rPr>
                        <a:t>Lars C.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</a:rPr>
                        <a:t>Gormsen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</a:rPr>
                        <a:t>Mette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</a:rPr>
                        <a:t>Nyegaard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l"/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</a:rPr>
                        <a:t>Vibeke</a:t>
                      </a:r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</a:rPr>
                        <a:t>Lynggaard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l"/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</a:rPr>
                        <a:t>Marianne Andersen</a:t>
                      </a:r>
                    </a:p>
                    <a:p>
                      <a:pPr algn="l"/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</a:rPr>
                        <a:t>Louise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</a:rPr>
                        <a:t>Stampe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l"/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</a:rPr>
                        <a:t>Kirsten Gottlieb</a:t>
                      </a:r>
                    </a:p>
                    <a:p>
                      <a:pPr algn="l"/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</a:rPr>
                        <a:t>Gitte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</a:rPr>
                        <a:t>Lerke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l"/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</a:rPr>
                        <a:t>Stine </a:t>
                      </a:r>
                      <a:r>
                        <a:rPr lang="en-GB" sz="1400" b="0" dirty="0" err="1">
                          <a:solidFill>
                            <a:sysClr val="windowText" lastClr="000000"/>
                          </a:solidFill>
                        </a:rPr>
                        <a:t>Søndergaard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l"/>
                      <a:endParaRPr lang="da-DK" sz="14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l"/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</a:rPr>
                        <a:t>Aarhus University</a:t>
                      </a:r>
                    </a:p>
                    <a:p>
                      <a:pPr algn="l"/>
                      <a:r>
                        <a:rPr lang="en-GB" sz="1400" b="0" dirty="0">
                          <a:solidFill>
                            <a:sysClr val="windowText" lastClr="000000"/>
                          </a:solidFill>
                        </a:rPr>
                        <a:t>Danish Cardiovascular Academy</a:t>
                      </a:r>
                    </a:p>
                    <a:p>
                      <a:pPr algn="l"/>
                      <a:r>
                        <a:rPr lang="en-GB" sz="1400" b="1" dirty="0">
                          <a:solidFill>
                            <a:sysClr val="windowText" lastClr="000000"/>
                          </a:solidFill>
                        </a:rPr>
                        <a:t>All patients involved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29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47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BCCDF54F-7B94-7BDE-9CD0-A343D4189C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More interest?</a:t>
            </a:r>
          </a:p>
        </p:txBody>
      </p:sp>
      <p:pic>
        <p:nvPicPr>
          <p:cNvPr id="5" name="Billede 4" descr="Et billede, der indeholder mønster, kvadratisk, pixel, sting&#10;&#10;Automatisk genereret beskrivelse">
            <a:extLst>
              <a:ext uri="{FF2B5EF4-FFF2-40B4-BE49-F238E27FC236}">
                <a16:creationId xmlns:a16="http://schemas.microsoft.com/office/drawing/2014/main" id="{63FB0707-D85B-E25F-FD66-3415F01A2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140" y="1311610"/>
            <a:ext cx="2340260" cy="2340260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9A7B003D-4C00-BC1B-0AE0-C21C99745D0A}"/>
              </a:ext>
            </a:extLst>
          </p:cNvPr>
          <p:cNvSpPr txBox="1"/>
          <p:nvPr/>
        </p:nvSpPr>
        <p:spPr>
          <a:xfrm>
            <a:off x="683568" y="1167594"/>
            <a:ext cx="4752528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Microcirculatory resistance reserve: impact on health status and myocardial perfusion after revascularization in chronic coronary syndrome </a:t>
            </a:r>
            <a:endParaRPr lang="en-US" sz="1400" dirty="0">
              <a:cs typeface="Verdana"/>
            </a:endParaRPr>
          </a:p>
          <a:p>
            <a:r>
              <a:rPr lang="en-US" sz="900" dirty="0">
                <a:cs typeface="Verdana"/>
              </a:rPr>
              <a:t>LD Rasmussen, J </a:t>
            </a:r>
            <a:r>
              <a:rPr lang="en-US" sz="900" dirty="0" err="1">
                <a:cs typeface="Verdana"/>
              </a:rPr>
              <a:t>Westra</a:t>
            </a:r>
            <a:r>
              <a:rPr lang="en-US" sz="900" dirty="0">
                <a:cs typeface="Verdana"/>
              </a:rPr>
              <a:t>, SR Karim, JN Dahl, JH </a:t>
            </a:r>
            <a:r>
              <a:rPr lang="en-US" sz="900" dirty="0" err="1">
                <a:cs typeface="Verdana"/>
              </a:rPr>
              <a:t>Søby</a:t>
            </a:r>
            <a:r>
              <a:rPr lang="en-US" sz="900" dirty="0">
                <a:cs typeface="Verdana"/>
              </a:rPr>
              <a:t>, JA </a:t>
            </a:r>
            <a:r>
              <a:rPr lang="en-US" sz="900" dirty="0" err="1">
                <a:cs typeface="Verdana"/>
              </a:rPr>
              <a:t>Ejlersen</a:t>
            </a:r>
            <a:r>
              <a:rPr lang="en-US" sz="900" dirty="0">
                <a:cs typeface="Verdana"/>
              </a:rPr>
              <a:t>, LC </a:t>
            </a:r>
            <a:r>
              <a:rPr lang="en-US" sz="900" dirty="0" err="1">
                <a:cs typeface="Verdana"/>
              </a:rPr>
              <a:t>Gormsen</a:t>
            </a:r>
            <a:r>
              <a:rPr lang="en-US" sz="900" dirty="0">
                <a:cs typeface="Verdana"/>
              </a:rPr>
              <a:t>, </a:t>
            </a:r>
          </a:p>
          <a:p>
            <a:r>
              <a:rPr lang="en-US" sz="900" dirty="0">
                <a:cs typeface="Verdana"/>
              </a:rPr>
              <a:t>A </a:t>
            </a:r>
            <a:r>
              <a:rPr lang="en-US" sz="900" dirty="0" err="1">
                <a:cs typeface="Verdana"/>
              </a:rPr>
              <a:t>Eftekhari</a:t>
            </a:r>
            <a:r>
              <a:rPr lang="en-US" sz="900" dirty="0">
                <a:cs typeface="Verdana"/>
              </a:rPr>
              <a:t>, EH Christiansen, M </a:t>
            </a:r>
            <a:r>
              <a:rPr lang="en-US" sz="900" dirty="0" err="1">
                <a:cs typeface="Verdana"/>
              </a:rPr>
              <a:t>Bøttcher</a:t>
            </a:r>
            <a:r>
              <a:rPr lang="en-US" sz="900" dirty="0">
                <a:cs typeface="Verdana"/>
              </a:rPr>
              <a:t> and S </a:t>
            </a:r>
            <a:r>
              <a:rPr lang="en-US" sz="900" dirty="0" err="1">
                <a:cs typeface="Verdana"/>
              </a:rPr>
              <a:t>Winther</a:t>
            </a:r>
            <a:br>
              <a:rPr lang="en-US" sz="9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</a:br>
            <a:endParaRPr lang="en-US" sz="9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cs typeface="Verdana"/>
              </a:rPr>
              <a:t>European Heart Journal 2024</a:t>
            </a:r>
            <a:endParaRPr lang="da-DK" sz="1400" dirty="0">
              <a:cs typeface="Verdana"/>
            </a:endParaRP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D98CE07F-B638-AF57-3885-0E9C478CE817}"/>
              </a:ext>
            </a:extLst>
          </p:cNvPr>
          <p:cNvSpPr txBox="1"/>
          <p:nvPr/>
        </p:nvSpPr>
        <p:spPr>
          <a:xfrm>
            <a:off x="5832140" y="3651870"/>
            <a:ext cx="2340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900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https</a:t>
            </a:r>
            <a:r>
              <a:rPr lang="da-DK" sz="9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://</a:t>
            </a:r>
            <a:r>
              <a:rPr lang="da-DK" sz="900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academic.oup.com</a:t>
            </a:r>
            <a:r>
              <a:rPr lang="da-DK" sz="9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/</a:t>
            </a:r>
            <a:r>
              <a:rPr lang="da-DK" sz="900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eurheartj</a:t>
            </a:r>
            <a:r>
              <a:rPr lang="da-DK" sz="9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/</a:t>
            </a:r>
            <a:r>
              <a:rPr lang="da-DK" sz="900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article-lookup</a:t>
            </a:r>
            <a:r>
              <a:rPr lang="da-DK" sz="9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/</a:t>
            </a:r>
            <a:r>
              <a:rPr lang="da-DK" sz="900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doi</a:t>
            </a:r>
            <a:r>
              <a:rPr lang="da-DK" sz="9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/10.1093/</a:t>
            </a:r>
            <a:r>
              <a:rPr lang="da-DK" sz="900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eurheartj</a:t>
            </a:r>
            <a:r>
              <a:rPr lang="da-DK" sz="9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/ehae546</a:t>
            </a:r>
          </a:p>
        </p:txBody>
      </p:sp>
    </p:spTree>
    <p:extLst>
      <p:ext uri="{BB962C8B-B14F-4D97-AF65-F5344CB8AC3E}">
        <p14:creationId xmlns:p14="http://schemas.microsoft.com/office/powerpoint/2010/main" val="1388345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379467-758D-49AF-9F9E-1C26E65138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A5A98-297F-4C9F-846A-FA7A7E3FD8D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1800" b="0" dirty="0"/>
              <a:t>Nothing to declare</a:t>
            </a:r>
          </a:p>
        </p:txBody>
      </p:sp>
    </p:spTree>
    <p:extLst>
      <p:ext uri="{BB962C8B-B14F-4D97-AF65-F5344CB8AC3E}">
        <p14:creationId xmlns:p14="http://schemas.microsoft.com/office/powerpoint/2010/main" val="83352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2E3A9A4-76F8-6C47-B859-3D618D5064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Background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CD2CAC-B4A4-F34A-968A-832FBD91A23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1600" b="0" dirty="0"/>
              <a:t>Revascularization in non-high-risk chronic coronary syndrome (CCS) should improve myocardial perfusion and reduce anginal symptoms</a:t>
            </a:r>
            <a:r>
              <a:rPr lang="en-US" sz="1600" b="0" baseline="30000" dirty="0"/>
              <a:t>1,2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4282DF9F-D9FE-5A04-04F4-FAF25F99EA38}"/>
              </a:ext>
            </a:extLst>
          </p:cNvPr>
          <p:cNvSpPr txBox="1"/>
          <p:nvPr/>
        </p:nvSpPr>
        <p:spPr>
          <a:xfrm>
            <a:off x="6554144" y="4368814"/>
            <a:ext cx="2266005" cy="36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algn="r" defTabSz="360000">
              <a:spcBef>
                <a:spcPct val="20000"/>
              </a:spcBef>
              <a:buClr>
                <a:srgbClr val="C00000"/>
              </a:buClr>
            </a:pPr>
            <a:r>
              <a:rPr lang="da-DK" sz="800" baseline="30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da-DK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Spertus et al., N </a:t>
            </a:r>
            <a:r>
              <a:rPr lang="da-DK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Engl</a:t>
            </a:r>
            <a:r>
              <a:rPr lang="da-DK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 Med 2020;382:1408-1419</a:t>
            </a:r>
            <a:endParaRPr lang="da-DK" sz="800" baseline="30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700" algn="r" defTabSz="360000">
              <a:spcBef>
                <a:spcPct val="20000"/>
              </a:spcBef>
              <a:buClr>
                <a:srgbClr val="C00000"/>
              </a:buClr>
            </a:pPr>
            <a:r>
              <a:rPr lang="da-DK" sz="800" baseline="30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da-DK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Maron et al., N </a:t>
            </a:r>
            <a:r>
              <a:rPr lang="da-DK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Engl</a:t>
            </a:r>
            <a:r>
              <a:rPr lang="da-DK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 Med 2020;382:1395-1407</a:t>
            </a:r>
          </a:p>
        </p:txBody>
      </p:sp>
    </p:spTree>
    <p:extLst>
      <p:ext uri="{BB962C8B-B14F-4D97-AF65-F5344CB8AC3E}">
        <p14:creationId xmlns:p14="http://schemas.microsoft.com/office/powerpoint/2010/main" val="2707366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2E3A9A4-76F8-6C47-B859-3D618D5064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Background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CD2CAC-B4A4-F34A-968A-832FBD91A23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1600" b="0" dirty="0"/>
              <a:t>The microvascular resistance reserve (MRR) assesses the vasodilator reserve capacity of the coronary microcirculation while eliminating the resistance of epicardial stenoses</a:t>
            </a:r>
            <a:r>
              <a:rPr lang="en-US" sz="1600" b="0" baseline="30000" dirty="0"/>
              <a:t>3</a:t>
            </a:r>
            <a:r>
              <a:rPr lang="da-DK" sz="1600" b="0" dirty="0"/>
              <a:t> </a:t>
            </a:r>
          </a:p>
          <a:p>
            <a:endParaRPr lang="en-US" sz="1600" b="0" dirty="0"/>
          </a:p>
          <a:p>
            <a:endParaRPr lang="en-US" sz="1600" b="0" dirty="0"/>
          </a:p>
          <a:p>
            <a:endParaRPr lang="en-US" sz="1600" b="0" dirty="0"/>
          </a:p>
          <a:p>
            <a:endParaRPr lang="en-US" sz="1600" b="0" dirty="0"/>
          </a:p>
          <a:p>
            <a:endParaRPr lang="en-US" sz="1600" b="0" dirty="0"/>
          </a:p>
          <a:p>
            <a:endParaRPr lang="en-US" sz="1600" b="0" dirty="0"/>
          </a:p>
          <a:p>
            <a:endParaRPr lang="en-US" sz="1600" b="0" dirty="0"/>
          </a:p>
          <a:p>
            <a:r>
              <a:rPr lang="en-US" sz="1600" b="0" dirty="0"/>
              <a:t>The MRR has both diagnostic and prognostic implications</a:t>
            </a:r>
            <a:r>
              <a:rPr lang="da-DK" sz="1600" b="0" dirty="0"/>
              <a:t> in CCS</a:t>
            </a:r>
            <a:r>
              <a:rPr lang="en-US" sz="1600" b="0" baseline="30000" dirty="0"/>
              <a:t>4</a:t>
            </a:r>
          </a:p>
          <a:p>
            <a:endParaRPr lang="en-US" sz="1600" b="0" baseline="30000" dirty="0"/>
          </a:p>
          <a:p>
            <a:r>
              <a:rPr lang="en-US" altLang="da-DK" sz="1600" b="0" dirty="0"/>
              <a:t>Whether MRR guides symptomatic benefit from revascularization is unknown </a:t>
            </a:r>
          </a:p>
          <a:p>
            <a:endParaRPr lang="en-US" sz="1600" b="0" baseline="30000" dirty="0"/>
          </a:p>
          <a:p>
            <a:endParaRPr lang="fr-FR" sz="1600" b="0" dirty="0"/>
          </a:p>
          <a:p>
            <a:endParaRPr lang="fr-FR" sz="1600" b="0" dirty="0"/>
          </a:p>
          <a:p>
            <a:endParaRPr lang="fr-FR" sz="1600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F79E7D2F-3B04-6745-074C-10E1C08704EA}"/>
              </a:ext>
            </a:extLst>
          </p:cNvPr>
          <p:cNvSpPr txBox="1"/>
          <p:nvPr/>
        </p:nvSpPr>
        <p:spPr>
          <a:xfrm>
            <a:off x="6156177" y="4365097"/>
            <a:ext cx="2663974" cy="510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700" algn="r" defTabSz="360000">
              <a:spcBef>
                <a:spcPct val="20000"/>
              </a:spcBef>
              <a:buClr>
                <a:srgbClr val="C00000"/>
              </a:buClr>
            </a:pPr>
            <a:r>
              <a:rPr lang="da-DK" sz="800" baseline="30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da-DK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Boerhuyt et al., EHJ 2023 44, 2862–2869</a:t>
            </a:r>
          </a:p>
          <a:p>
            <a:pPr marL="38700" algn="r" defTabSz="360000">
              <a:spcBef>
                <a:spcPct val="20000"/>
              </a:spcBef>
              <a:buClr>
                <a:srgbClr val="C00000"/>
              </a:buClr>
            </a:pPr>
            <a:r>
              <a:rPr lang="da-DK" sz="800" baseline="30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da-DK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da-DK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Bruyne</a:t>
            </a:r>
            <a:r>
              <a:rPr lang="da-DK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al., JACC 2021 </a:t>
            </a:r>
            <a:r>
              <a:rPr lang="da-DK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</a:t>
            </a:r>
            <a:r>
              <a:rPr lang="da-DK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 78 (15) 1541–1549</a:t>
            </a:r>
          </a:p>
          <a:p>
            <a:pPr marL="38700" algn="r" defTabSz="360000">
              <a:spcBef>
                <a:spcPct val="20000"/>
              </a:spcBef>
              <a:buClr>
                <a:srgbClr val="C00000"/>
              </a:buClr>
            </a:pPr>
            <a:endParaRPr lang="da-DK" sz="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felt 4">
                <a:extLst>
                  <a:ext uri="{FF2B5EF4-FFF2-40B4-BE49-F238E27FC236}">
                    <a16:creationId xmlns:a16="http://schemas.microsoft.com/office/drawing/2014/main" id="{A7A152F1-6758-92B3-B1EB-CCEEFB0770E6}"/>
                  </a:ext>
                </a:extLst>
              </p:cNvPr>
              <p:cNvSpPr txBox="1"/>
              <p:nvPr/>
            </p:nvSpPr>
            <p:spPr>
              <a:xfrm>
                <a:off x="5004999" y="2172719"/>
                <a:ext cx="2807361" cy="7179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AU" sz="2400" b="1" i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m:t>MRR</m:t>
                      </m:r>
                      <m:r>
                        <m:rPr>
                          <m:nor/>
                        </m:rPr>
                        <a:rPr lang="en-AU" sz="2400" b="1" i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AU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AU" sz="2400" b="1" i="1" smtClean="0">
                              <a:solidFill>
                                <a:srgbClr val="000000"/>
                              </a:solidFill>
                              <a:latin typeface="Calibri" panose="020F0502020204030204" pitchFamily="34" charset="0"/>
                              <a:ea typeface="Verdana" panose="020B0604030504040204" pitchFamily="34" charset="0"/>
                              <a:cs typeface="Calibri" panose="020F0502020204030204" pitchFamily="34" charset="0"/>
                            </a:rPr>
                            <m:t>CFR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AU" sz="2400" b="1" i="1" smtClean="0">
                              <a:solidFill>
                                <a:srgbClr val="000000"/>
                              </a:solidFill>
                              <a:latin typeface="Calibri" panose="020F0502020204030204" pitchFamily="34" charset="0"/>
                              <a:ea typeface="Verdana" panose="020B0604030504040204" pitchFamily="34" charset="0"/>
                              <a:cs typeface="Calibri" panose="020F0502020204030204" pitchFamily="34" charset="0"/>
                            </a:rPr>
                            <m:t>FFR</m:t>
                          </m:r>
                        </m:den>
                      </m:f>
                      <m:r>
                        <m:rPr>
                          <m:nor/>
                        </m:rPr>
                        <a:rPr lang="en-AU" sz="2400" b="1" i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m:t>×</m:t>
                      </m:r>
                      <m:f>
                        <m:fPr>
                          <m:ctrlPr>
                            <a:rPr lang="en-AU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AU" sz="2400" b="1" i="1">
                              <a:solidFill>
                                <a:srgbClr val="000000"/>
                              </a:solidFill>
                              <a:latin typeface="Calibri" panose="020F0502020204030204" pitchFamily="34" charset="0"/>
                              <a:ea typeface="Verdana" panose="020B0604030504040204" pitchFamily="34" charset="0"/>
                              <a:cs typeface="Calibri" panose="020F0502020204030204" pitchFamily="34" charset="0"/>
                            </a:rPr>
                            <m:t>Pa</m:t>
                          </m:r>
                          <m:r>
                            <m:rPr>
                              <m:nor/>
                            </m:rPr>
                            <a:rPr lang="en-AU" sz="2400" b="1" i="1" baseline="-25000">
                              <a:solidFill>
                                <a:srgbClr val="000000"/>
                              </a:solidFill>
                              <a:latin typeface="Calibri" panose="020F0502020204030204" pitchFamily="34" charset="0"/>
                              <a:ea typeface="Verdana" panose="020B0604030504040204" pitchFamily="34" charset="0"/>
                              <a:cs typeface="Calibri" panose="020F0502020204030204" pitchFamily="34" charset="0"/>
                            </a:rPr>
                            <m:t>rest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AU" sz="2400" b="1" i="1">
                              <a:solidFill>
                                <a:srgbClr val="000000"/>
                              </a:solidFill>
                              <a:latin typeface="Calibri" panose="020F0502020204030204" pitchFamily="34" charset="0"/>
                              <a:ea typeface="Verdana" panose="020B0604030504040204" pitchFamily="34" charset="0"/>
                              <a:cs typeface="Calibri" panose="020F0502020204030204" pitchFamily="34" charset="0"/>
                            </a:rPr>
                            <m:t>Pa</m:t>
                          </m:r>
                          <m:r>
                            <m:rPr>
                              <m:nor/>
                            </m:rPr>
                            <a:rPr lang="en-AU" sz="2400" b="1" i="1" baseline="-25000">
                              <a:solidFill>
                                <a:srgbClr val="000000"/>
                              </a:solidFill>
                              <a:latin typeface="Calibri" panose="020F0502020204030204" pitchFamily="34" charset="0"/>
                              <a:ea typeface="Verdana" panose="020B0604030504040204" pitchFamily="34" charset="0"/>
                              <a:cs typeface="Calibri" panose="020F0502020204030204" pitchFamily="34" charset="0"/>
                            </a:rPr>
                            <m:t>hyper</m:t>
                          </m:r>
                          <m:r>
                            <m:rPr>
                              <m:nor/>
                            </m:rPr>
                            <a:rPr lang="en-AU" sz="2400" b="1" i="1" baseline="-25000" smtClean="0">
                              <a:solidFill>
                                <a:srgbClr val="000000"/>
                              </a:solidFill>
                              <a:latin typeface="Calibri" panose="020F0502020204030204" pitchFamily="34" charset="0"/>
                              <a:ea typeface="Verdana" panose="020B0604030504040204" pitchFamily="34" charset="0"/>
                              <a:cs typeface="Calibri" panose="020F0502020204030204" pitchFamily="34" charset="0"/>
                            </a:rPr>
                            <m:t>emia</m:t>
                          </m:r>
                        </m:den>
                      </m:f>
                    </m:oMath>
                  </m:oMathPara>
                </a14:m>
                <a:endParaRPr lang="en-AU" sz="2400" b="1" i="1" dirty="0">
                  <a:solidFill>
                    <a:srgbClr val="000000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kstfelt 4">
                <a:extLst>
                  <a:ext uri="{FF2B5EF4-FFF2-40B4-BE49-F238E27FC236}">
                    <a16:creationId xmlns:a16="http://schemas.microsoft.com/office/drawing/2014/main" id="{A7A152F1-6758-92B3-B1EB-CCEEFB077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999" y="2172719"/>
                <a:ext cx="2807361" cy="717953"/>
              </a:xfrm>
              <a:prstGeom prst="rect">
                <a:avLst/>
              </a:prstGeom>
              <a:blipFill>
                <a:blip r:embed="rId3"/>
                <a:stretch>
                  <a:fillRect l="-5856" r="-2252" b="-20690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Billede 5" descr="Et billede, der indeholder skærmbillede, linje/række, tekst, Rektangel&#10;&#10;Automatisk genereret beskrivelse">
            <a:extLst>
              <a:ext uri="{FF2B5EF4-FFF2-40B4-BE49-F238E27FC236}">
                <a16:creationId xmlns:a16="http://schemas.microsoft.com/office/drawing/2014/main" id="{0495C5CF-EDF3-352F-7034-F6A30DE48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705" y="1699555"/>
            <a:ext cx="3445768" cy="166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78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27680308-C991-CDD9-D11C-BF044D92CC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err="1"/>
              <a:t>Aims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DC9B178-CEAB-15AB-9EAE-9A64AA02B29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1800" b="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sz="1800" b="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investigate whether MRR is associated with health-status outcomes after revascularization in patients with moderate coronary stenoses </a:t>
            </a:r>
          </a:p>
          <a:p>
            <a:endParaRPr lang="en-US" sz="1800" b="0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1800" b="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Secondly, to investigate whether an improvement in health-status outcomes </a:t>
            </a:r>
            <a:r>
              <a:rPr lang="en-US" sz="1800" b="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 associated </a:t>
            </a:r>
            <a:r>
              <a:rPr lang="en-US" sz="1800" b="0" ker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with </a:t>
            </a:r>
            <a:r>
              <a:rPr lang="en-US" sz="1800" b="0" ker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improvement </a:t>
            </a:r>
            <a:r>
              <a:rPr lang="en-US" sz="1800" b="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 myocardial perfusion</a:t>
            </a:r>
            <a:endParaRPr lang="da-DK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206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0D5E526A-91B3-65EA-D32D-908BFC2D14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Methods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FB96C69-A6C5-9074-2E0D-75AB0A1CA00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49" y="915566"/>
            <a:ext cx="7983565" cy="3890434"/>
          </a:xfrm>
        </p:spPr>
        <p:txBody>
          <a:bodyPr>
            <a:normAutofit/>
          </a:bodyPr>
          <a:lstStyle/>
          <a:p>
            <a:r>
              <a:rPr lang="en-GB" sz="1400" b="0" dirty="0"/>
              <a:t>Patients with new-onset chest pain and moderate stenoses (diameter 30-90%) on invasive angiography </a:t>
            </a:r>
          </a:p>
          <a:p>
            <a:endParaRPr lang="en-GB" sz="1400" b="0" dirty="0"/>
          </a:p>
          <a:p>
            <a:endParaRPr lang="en-GB" sz="1400" b="0" dirty="0"/>
          </a:p>
          <a:p>
            <a:endParaRPr lang="en-GB" sz="1400" b="0" dirty="0"/>
          </a:p>
          <a:p>
            <a:pPr marL="0" indent="0">
              <a:buNone/>
            </a:pPr>
            <a:endParaRPr lang="en-GB" sz="1400" b="0" dirty="0"/>
          </a:p>
          <a:p>
            <a:pPr marL="0" indent="0">
              <a:buNone/>
            </a:pPr>
            <a:endParaRPr lang="en-GB" sz="1400" b="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55B1C96-6974-690D-EA16-DCE3C17C03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1897055"/>
              </p:ext>
            </p:extLst>
          </p:nvPr>
        </p:nvGraphicFramePr>
        <p:xfrm>
          <a:off x="580215" y="1300605"/>
          <a:ext cx="7470831" cy="1153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felt 5">
                <a:extLst>
                  <a:ext uri="{FF2B5EF4-FFF2-40B4-BE49-F238E27FC236}">
                    <a16:creationId xmlns:a16="http://schemas.microsoft.com/office/drawing/2014/main" id="{F959E42D-612D-4657-A267-3F741B476CF3}"/>
                  </a:ext>
                </a:extLst>
              </p:cNvPr>
              <p:cNvSpPr txBox="1"/>
              <p:nvPr/>
            </p:nvSpPr>
            <p:spPr>
              <a:xfrm>
                <a:off x="1638543" y="3049902"/>
                <a:ext cx="2807361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a-DK" sz="1200" b="1" i="1" smtClean="0">
                          <a:solidFill>
                            <a:srgbClr val="000000"/>
                          </a:solidFill>
                          <a:latin typeface="+mj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m:t>SAQ</m:t>
                      </m:r>
                      <m:r>
                        <m:rPr>
                          <m:nor/>
                        </m:rPr>
                        <a:rPr lang="da-DK" sz="1200" b="1" i="1" smtClean="0">
                          <a:solidFill>
                            <a:srgbClr val="000000"/>
                          </a:solidFill>
                          <a:latin typeface="+mj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1200" b="1" i="1" smtClean="0">
                          <a:solidFill>
                            <a:srgbClr val="000000"/>
                          </a:solidFill>
                          <a:latin typeface="+mj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m:t>frequency</m:t>
                      </m:r>
                      <m:r>
                        <m:rPr>
                          <m:nor/>
                        </m:rPr>
                        <a:rPr lang="da-DK" sz="1200" b="1" i="1" smtClean="0">
                          <a:solidFill>
                            <a:srgbClr val="000000"/>
                          </a:solidFill>
                          <a:latin typeface="+mj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1200" b="1" i="1" smtClean="0">
                          <a:solidFill>
                            <a:srgbClr val="000000"/>
                          </a:solidFill>
                          <a:latin typeface="+mj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m:t>score</m:t>
                      </m:r>
                      <m:r>
                        <m:rPr>
                          <m:nor/>
                        </m:rPr>
                        <a:rPr lang="da-DK" sz="1200" b="1" i="1" smtClean="0">
                          <a:solidFill>
                            <a:srgbClr val="000000"/>
                          </a:solidFill>
                          <a:latin typeface="+mj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m:t>=100</m:t>
                      </m:r>
                    </m:oMath>
                  </m:oMathPara>
                </a14:m>
                <a:endParaRPr lang="en-AU" sz="1200" b="1" i="1" dirty="0">
                  <a:solidFill>
                    <a:srgbClr val="000000"/>
                  </a:solidFill>
                  <a:latin typeface="+mj-lt"/>
                  <a:ea typeface="Verdana" panose="020B060403050404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kstfelt 5">
                <a:extLst>
                  <a:ext uri="{FF2B5EF4-FFF2-40B4-BE49-F238E27FC236}">
                    <a16:creationId xmlns:a16="http://schemas.microsoft.com/office/drawing/2014/main" id="{F959E42D-612D-4657-A267-3F741B476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543" y="3049902"/>
                <a:ext cx="2807361" cy="184666"/>
              </a:xfrm>
              <a:prstGeom prst="rect">
                <a:avLst/>
              </a:prstGeom>
              <a:blipFill>
                <a:blip r:embed="rId8"/>
                <a:stretch>
                  <a:fillRect t="-26667" b="-40000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kstfelt 13">
            <a:extLst>
              <a:ext uri="{FF2B5EF4-FFF2-40B4-BE49-F238E27FC236}">
                <a16:creationId xmlns:a16="http://schemas.microsoft.com/office/drawing/2014/main" id="{56C078B2-970F-73B2-7ECC-4057E6EBE988}"/>
              </a:ext>
            </a:extLst>
          </p:cNvPr>
          <p:cNvSpPr txBox="1"/>
          <p:nvPr/>
        </p:nvSpPr>
        <p:spPr>
          <a:xfrm>
            <a:off x="1632328" y="2803590"/>
            <a:ext cx="28073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0" dirty="0"/>
              <a:t>Freedom of angina</a:t>
            </a:r>
            <a:r>
              <a:rPr lang="en-GB" sz="1200" b="0" baseline="30000" dirty="0"/>
              <a:t>5</a:t>
            </a:r>
            <a:endParaRPr lang="da-DK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felt 8">
                <a:extLst>
                  <a:ext uri="{FF2B5EF4-FFF2-40B4-BE49-F238E27FC236}">
                    <a16:creationId xmlns:a16="http://schemas.microsoft.com/office/drawing/2014/main" id="{8D7EC0E6-922D-5925-D737-F6B29E28351B}"/>
                  </a:ext>
                </a:extLst>
              </p:cNvPr>
              <p:cNvSpPr txBox="1"/>
              <p:nvPr/>
            </p:nvSpPr>
            <p:spPr>
              <a:xfrm>
                <a:off x="1638544" y="3697445"/>
                <a:ext cx="280736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1200" b="1" dirty="0"/>
                        <m:t>Δ</m:t>
                      </m:r>
                      <m:r>
                        <m:rPr>
                          <m:nor/>
                        </m:rPr>
                        <a:rPr lang="da-DK" sz="1200" b="1" i="1" dirty="0" smtClean="0"/>
                        <m:t> </m:t>
                      </m:r>
                      <m:r>
                        <m:rPr>
                          <m:nor/>
                        </m:rPr>
                        <a:rPr lang="da-DK" sz="1200" b="1" i="1" smtClean="0">
                          <a:solidFill>
                            <a:srgbClr val="000000"/>
                          </a:solidFill>
                          <a:latin typeface="+mj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m:t>SAQ</m:t>
                      </m:r>
                      <m:r>
                        <m:rPr>
                          <m:nor/>
                        </m:rPr>
                        <a:rPr lang="da-DK" sz="1200" b="1" i="1" smtClean="0">
                          <a:solidFill>
                            <a:srgbClr val="000000"/>
                          </a:solidFill>
                          <a:latin typeface="+mj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1200" b="1" i="1" smtClean="0">
                          <a:solidFill>
                            <a:srgbClr val="000000"/>
                          </a:solidFill>
                          <a:latin typeface="+mj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m:t>frequency</m:t>
                      </m:r>
                      <m:r>
                        <m:rPr>
                          <m:nor/>
                        </m:rPr>
                        <a:rPr lang="da-DK" sz="1200" b="1" i="1" smtClean="0">
                          <a:solidFill>
                            <a:srgbClr val="000000"/>
                          </a:solidFill>
                          <a:latin typeface="+mj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1200" b="1" i="1" smtClean="0">
                          <a:solidFill>
                            <a:srgbClr val="000000"/>
                          </a:solidFill>
                          <a:latin typeface="+mj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m:t>scor</m:t>
                      </m:r>
                      <m:r>
                        <m:rPr>
                          <m:nor/>
                        </m:rPr>
                        <a:rPr lang="da-DK" sz="1200" b="1" i="0" smtClean="0">
                          <a:solidFill>
                            <a:srgbClr val="000000"/>
                          </a:solidFill>
                          <a:latin typeface="+mj-lt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US" sz="1200" b="1"/>
                        <m:t>&gt;</m:t>
                      </m:r>
                      <m:r>
                        <m:rPr>
                          <m:nor/>
                        </m:rPr>
                        <a:rPr lang="da-DK" sz="1200" b="1" i="1" smtClean="0"/>
                        <m:t>10</m:t>
                      </m:r>
                    </m:oMath>
                  </m:oMathPara>
                </a14:m>
                <a:endParaRPr lang="da-DK" sz="1200" b="1" i="1" dirty="0">
                  <a:latin typeface="+mj-lt"/>
                </a:endParaRPr>
              </a:p>
              <a:p>
                <a:pPr algn="ctr"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1200" b="1" dirty="0" smtClean="0"/>
                        <m:t>Δ</m:t>
                      </m:r>
                      <m:r>
                        <m:rPr>
                          <m:nor/>
                        </m:rPr>
                        <a:rPr lang="da-DK" sz="1200" b="1" i="1" dirty="0" smtClean="0"/>
                        <m:t> </m:t>
                      </m:r>
                      <m:r>
                        <m:rPr>
                          <m:nor/>
                        </m:rPr>
                        <a:rPr lang="da-DK" sz="1200" b="1" i="1" smtClean="0">
                          <a:solidFill>
                            <a:srgbClr val="000000"/>
                          </a:solidFill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m:t>SAQ</m:t>
                      </m:r>
                      <m:r>
                        <m:rPr>
                          <m:nor/>
                        </m:rPr>
                        <a:rPr lang="da-DK" sz="1200" b="1" i="1" smtClean="0">
                          <a:solidFill>
                            <a:srgbClr val="000000"/>
                          </a:solidFill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1200" b="1" i="1" smtClean="0">
                          <a:solidFill>
                            <a:srgbClr val="000000"/>
                          </a:solidFill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m:t>physical</m:t>
                      </m:r>
                      <m:r>
                        <m:rPr>
                          <m:nor/>
                        </m:rPr>
                        <a:rPr lang="da-DK" sz="1200" b="1" i="1" smtClean="0">
                          <a:solidFill>
                            <a:srgbClr val="000000"/>
                          </a:solidFill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1200" b="1" i="1" smtClean="0">
                          <a:solidFill>
                            <a:srgbClr val="000000"/>
                          </a:solidFill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m:t>limitation</m:t>
                      </m:r>
                      <m:r>
                        <m:rPr>
                          <m:nor/>
                        </m:rPr>
                        <a:rPr lang="da-DK" sz="1200" b="1" i="1" smtClean="0">
                          <a:solidFill>
                            <a:srgbClr val="000000"/>
                          </a:solidFill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1200" b="1" i="1" smtClean="0">
                          <a:solidFill>
                            <a:srgbClr val="000000"/>
                          </a:solidFill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m:t>score</m:t>
                      </m:r>
                      <m:r>
                        <m:rPr>
                          <m:nor/>
                        </m:rPr>
                        <a:rPr lang="da-DK" sz="1200" b="1" i="1" smtClean="0">
                          <a:solidFill>
                            <a:srgbClr val="000000"/>
                          </a:solidFill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200" b="1" smtClean="0"/>
                        <m:t>&gt;</m:t>
                      </m:r>
                      <m:r>
                        <m:rPr>
                          <m:nor/>
                        </m:rPr>
                        <a:rPr lang="da-DK" sz="1200" b="1" i="1" smtClean="0"/>
                        <m:t>5</m:t>
                      </m:r>
                    </m:oMath>
                  </m:oMathPara>
                </a14:m>
                <a:endParaRPr lang="da-DK" sz="1200" b="1" i="1" dirty="0"/>
              </a:p>
              <a:p>
                <a:pPr algn="ctr"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1200" b="1" dirty="0" smtClean="0"/>
                        <m:t>Δ</m:t>
                      </m:r>
                      <m:r>
                        <m:rPr>
                          <m:nor/>
                        </m:rPr>
                        <a:rPr lang="da-DK" sz="1200" b="1" i="1" dirty="0" smtClean="0"/>
                        <m:t> </m:t>
                      </m:r>
                      <m:r>
                        <m:rPr>
                          <m:nor/>
                        </m:rPr>
                        <a:rPr lang="da-DK" sz="1200" b="1" i="1" smtClean="0">
                          <a:solidFill>
                            <a:srgbClr val="000000"/>
                          </a:solidFill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m:t>SAQ</m:t>
                      </m:r>
                      <m:r>
                        <m:rPr>
                          <m:nor/>
                        </m:rPr>
                        <a:rPr lang="da-DK" sz="1200" b="1" i="1" smtClean="0">
                          <a:solidFill>
                            <a:srgbClr val="000000"/>
                          </a:solidFill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1200" b="1" i="1" smtClean="0">
                          <a:solidFill>
                            <a:srgbClr val="000000"/>
                          </a:solidFill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m:t>summary</m:t>
                      </m:r>
                      <m:r>
                        <m:rPr>
                          <m:nor/>
                        </m:rPr>
                        <a:rPr lang="da-DK" sz="1200" b="1" i="1" smtClean="0">
                          <a:solidFill>
                            <a:srgbClr val="000000"/>
                          </a:solidFill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1200" b="1" i="1" smtClean="0">
                          <a:solidFill>
                            <a:srgbClr val="000000"/>
                          </a:solidFill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m:t>score</m:t>
                      </m:r>
                      <m:r>
                        <m:rPr>
                          <m:nor/>
                        </m:rPr>
                        <a:rPr lang="da-DK" sz="1200" b="1" i="1" smtClean="0">
                          <a:solidFill>
                            <a:srgbClr val="000000"/>
                          </a:solidFill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200" b="1" smtClean="0"/>
                        <m:t>&gt;</m:t>
                      </m:r>
                      <m:r>
                        <m:rPr>
                          <m:nor/>
                        </m:rPr>
                        <a:rPr lang="da-DK" sz="1200" b="1" i="1" smtClean="0"/>
                        <m:t>5</m:t>
                      </m:r>
                    </m:oMath>
                  </m:oMathPara>
                </a14:m>
                <a:endParaRPr lang="da-DK" sz="1200" b="1" i="1" dirty="0"/>
              </a:p>
            </p:txBody>
          </p:sp>
        </mc:Choice>
        <mc:Fallback xmlns="">
          <p:sp>
            <p:nvSpPr>
              <p:cNvPr id="9" name="Tekstfelt 8">
                <a:extLst>
                  <a:ext uri="{FF2B5EF4-FFF2-40B4-BE49-F238E27FC236}">
                    <a16:creationId xmlns:a16="http://schemas.microsoft.com/office/drawing/2014/main" id="{8D7EC0E6-922D-5925-D737-F6B29E283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544" y="3697445"/>
                <a:ext cx="2807361" cy="553998"/>
              </a:xfrm>
              <a:prstGeom prst="rect">
                <a:avLst/>
              </a:prstGeom>
              <a:blipFill>
                <a:blip r:embed="rId9"/>
                <a:stretch>
                  <a:fillRect t="-9091" b="-13636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Billede 15" descr="Et billede, der indeholder Grafik, grafisk design, Font/skrifttype, skærmbillede&#10;&#10;Automatisk genereret beskrivelse">
            <a:extLst>
              <a:ext uri="{FF2B5EF4-FFF2-40B4-BE49-F238E27FC236}">
                <a16:creationId xmlns:a16="http://schemas.microsoft.com/office/drawing/2014/main" id="{6C79594E-B9D5-096F-BB94-CB265A69DCE5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  <a:alphaModFix/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495939" y="2575425"/>
            <a:ext cx="641483" cy="801854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A347D35F-6293-60B2-9BB4-C5BE072E04D0}"/>
              </a:ext>
            </a:extLst>
          </p:cNvPr>
          <p:cNvSpPr txBox="1"/>
          <p:nvPr/>
        </p:nvSpPr>
        <p:spPr>
          <a:xfrm>
            <a:off x="1456808" y="3449287"/>
            <a:ext cx="31584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Clinically relevant health-status changes</a:t>
            </a:r>
            <a:r>
              <a:rPr lang="en-GB" sz="1200" baseline="30000" dirty="0"/>
              <a:t>5</a:t>
            </a:r>
            <a:endParaRPr lang="da-DK" sz="1200" dirty="0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3255F7B8-5103-DCAA-972E-4ACBB75894B4}"/>
              </a:ext>
            </a:extLst>
          </p:cNvPr>
          <p:cNvSpPr txBox="1"/>
          <p:nvPr/>
        </p:nvSpPr>
        <p:spPr>
          <a:xfrm>
            <a:off x="6464388" y="4368814"/>
            <a:ext cx="2355763" cy="363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700" algn="r" defTabSz="360000">
              <a:spcBef>
                <a:spcPct val="20000"/>
              </a:spcBef>
              <a:buClr>
                <a:srgbClr val="C00000"/>
              </a:buClr>
            </a:pPr>
            <a:r>
              <a:rPr lang="da-DK" sz="800" baseline="30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da-DK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Thomas et al., JAMA </a:t>
            </a:r>
            <a:r>
              <a:rPr lang="da-DK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Cardiol</a:t>
            </a:r>
            <a:r>
              <a:rPr lang="da-DK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 2021;6(5):593-599</a:t>
            </a:r>
          </a:p>
          <a:p>
            <a:pPr marL="38700" algn="r" defTabSz="360000">
              <a:spcBef>
                <a:spcPct val="20000"/>
              </a:spcBef>
              <a:buClr>
                <a:srgbClr val="C00000"/>
              </a:buClr>
            </a:pPr>
            <a:r>
              <a:rPr lang="da-DK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*In patients with an </a:t>
            </a:r>
            <a:r>
              <a:rPr lang="da-DK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initially</a:t>
            </a:r>
            <a:r>
              <a:rPr lang="da-DK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abnormal</a:t>
            </a:r>
            <a:r>
              <a:rPr lang="da-DK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PET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C2ED25C-2330-6571-2390-49E96305E3B5}"/>
              </a:ext>
            </a:extLst>
          </p:cNvPr>
          <p:cNvSpPr/>
          <p:nvPr/>
        </p:nvSpPr>
        <p:spPr>
          <a:xfrm>
            <a:off x="1759024" y="1817489"/>
            <a:ext cx="115312" cy="115312"/>
          </a:xfrm>
          <a:prstGeom prst="ellipse">
            <a:avLst/>
          </a:prstGeom>
          <a:solidFill>
            <a:srgbClr val="F0791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D8438CE-CF7B-A747-A935-7D2D9352F046}"/>
              </a:ext>
            </a:extLst>
          </p:cNvPr>
          <p:cNvSpPr/>
          <p:nvPr/>
        </p:nvSpPr>
        <p:spPr>
          <a:xfrm>
            <a:off x="2664061" y="1707654"/>
            <a:ext cx="215478" cy="288032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35C06E4C-C8E2-EA5F-5BC7-3E1C1BDC1911}"/>
              </a:ext>
            </a:extLst>
          </p:cNvPr>
          <p:cNvCxnSpPr>
            <a:cxnSpLocks/>
          </p:cNvCxnSpPr>
          <p:nvPr/>
        </p:nvCxnSpPr>
        <p:spPr>
          <a:xfrm>
            <a:off x="2771800" y="1731129"/>
            <a:ext cx="0" cy="28803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C8932DF9-5613-D46F-52AD-FCDA90D2E30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296" t="24450" r="3544" b="24450"/>
          <a:stretch/>
        </p:blipFill>
        <p:spPr>
          <a:xfrm>
            <a:off x="5052332" y="2698264"/>
            <a:ext cx="1018560" cy="1028022"/>
          </a:xfrm>
          <a:prstGeom prst="ellipse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kstfelt 35">
                <a:extLst>
                  <a:ext uri="{FF2B5EF4-FFF2-40B4-BE49-F238E27FC236}">
                    <a16:creationId xmlns:a16="http://schemas.microsoft.com/office/drawing/2014/main" id="{72EE237F-595C-E650-AE90-9E94FE4B3DB8}"/>
                  </a:ext>
                </a:extLst>
              </p:cNvPr>
              <p:cNvSpPr txBox="1"/>
              <p:nvPr/>
            </p:nvSpPr>
            <p:spPr>
              <a:xfrm>
                <a:off x="6043659" y="3117118"/>
                <a:ext cx="165766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a-DK" sz="1200" dirty="0"/>
                  <a:t>Stress perfusion PET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200" b="1" i="1" dirty="0" smtClean="0">
                        <a:latin typeface="+mj-lt"/>
                      </a:rPr>
                      <m:t>Δ</m:t>
                    </m:r>
                    <m:r>
                      <a:rPr lang="el-GR" sz="12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200" b="1" i="1" dirty="0">
                    <a:latin typeface="+mj-lt"/>
                  </a:rPr>
                  <a:t>Hyperemic MBF</a:t>
                </a:r>
                <a:endParaRPr lang="da-DK" sz="1200" b="1" i="1" dirty="0">
                  <a:latin typeface="+mj-lt"/>
                </a:endParaRPr>
              </a:p>
            </p:txBody>
          </p:sp>
        </mc:Choice>
        <mc:Fallback xmlns="">
          <p:sp>
            <p:nvSpPr>
              <p:cNvPr id="36" name="Tekstfelt 35">
                <a:extLst>
                  <a:ext uri="{FF2B5EF4-FFF2-40B4-BE49-F238E27FC236}">
                    <a16:creationId xmlns:a16="http://schemas.microsoft.com/office/drawing/2014/main" id="{72EE237F-595C-E650-AE90-9E94FE4B3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659" y="3117118"/>
                <a:ext cx="1657661" cy="461665"/>
              </a:xfrm>
              <a:prstGeom prst="rect">
                <a:avLst/>
              </a:prstGeom>
              <a:blipFill>
                <a:blip r:embed="rId13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Billede 36">
            <a:extLst>
              <a:ext uri="{FF2B5EF4-FFF2-40B4-BE49-F238E27FC236}">
                <a16:creationId xmlns:a16="http://schemas.microsoft.com/office/drawing/2014/main" id="{3B0F6D7D-FF72-254C-AD1D-9666FE3B9750}"/>
              </a:ext>
            </a:extLst>
          </p:cNvPr>
          <p:cNvPicPr>
            <a:picLocks/>
          </p:cNvPicPr>
          <p:nvPr/>
        </p:nvPicPr>
        <p:blipFill rotWithShape="1">
          <a:blip r:embed="rId14"/>
          <a:srcRect l="75724" t="2364" r="22782" b="71459"/>
          <a:stretch/>
        </p:blipFill>
        <p:spPr>
          <a:xfrm rot="5400000">
            <a:off x="5507277" y="3320597"/>
            <a:ext cx="74852" cy="984741"/>
          </a:xfrm>
          <a:prstGeom prst="rect">
            <a:avLst/>
          </a:prstGeom>
        </p:spPr>
      </p:pic>
      <p:sp>
        <p:nvSpPr>
          <p:cNvPr id="38" name="Tekstfelt 37">
            <a:extLst>
              <a:ext uri="{FF2B5EF4-FFF2-40B4-BE49-F238E27FC236}">
                <a16:creationId xmlns:a16="http://schemas.microsoft.com/office/drawing/2014/main" id="{E56B899F-B91C-AF66-0FD7-DD77261D949B}"/>
              </a:ext>
            </a:extLst>
          </p:cNvPr>
          <p:cNvSpPr txBox="1"/>
          <p:nvPr/>
        </p:nvSpPr>
        <p:spPr>
          <a:xfrm>
            <a:off x="5052332" y="3928982"/>
            <a:ext cx="98474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a-DK" sz="600" i="0" kern="1200" dirty="0">
                <a:solidFill>
                  <a:schemeClr val="tx1"/>
                </a:solidFill>
                <a:latin typeface="+mn-lt"/>
                <a:ea typeface="+mn-ea"/>
              </a:rPr>
              <a:t>ml/g/min</a:t>
            </a:r>
          </a:p>
        </p:txBody>
      </p:sp>
      <p:sp>
        <p:nvSpPr>
          <p:cNvPr id="39" name="Tekstfelt 38">
            <a:extLst>
              <a:ext uri="{FF2B5EF4-FFF2-40B4-BE49-F238E27FC236}">
                <a16:creationId xmlns:a16="http://schemas.microsoft.com/office/drawing/2014/main" id="{99EE962E-3CC9-FCF4-D335-34AE298894E9}"/>
              </a:ext>
            </a:extLst>
          </p:cNvPr>
          <p:cNvSpPr txBox="1"/>
          <p:nvPr/>
        </p:nvSpPr>
        <p:spPr>
          <a:xfrm>
            <a:off x="4929632" y="3850394"/>
            <a:ext cx="30392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a-DK" sz="500" i="0" kern="1200" dirty="0">
                <a:solidFill>
                  <a:schemeClr val="tx1"/>
                </a:solidFill>
                <a:latin typeface="+mn-lt"/>
                <a:ea typeface="+mn-ea"/>
              </a:rPr>
              <a:t>1.0</a:t>
            </a:r>
          </a:p>
        </p:txBody>
      </p:sp>
      <p:sp>
        <p:nvSpPr>
          <p:cNvPr id="40" name="Tekstfelt 39">
            <a:extLst>
              <a:ext uri="{FF2B5EF4-FFF2-40B4-BE49-F238E27FC236}">
                <a16:creationId xmlns:a16="http://schemas.microsoft.com/office/drawing/2014/main" id="{BEFB30D0-70C3-06FB-7161-C92AEA52A8FA}"/>
              </a:ext>
            </a:extLst>
          </p:cNvPr>
          <p:cNvSpPr txBox="1"/>
          <p:nvPr/>
        </p:nvSpPr>
        <p:spPr>
          <a:xfrm>
            <a:off x="5769939" y="3850394"/>
            <a:ext cx="30392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a-DK" sz="500" dirty="0"/>
              <a:t>5</a:t>
            </a:r>
            <a:r>
              <a:rPr lang="da-DK" sz="500" i="0" kern="1200" dirty="0">
                <a:solidFill>
                  <a:schemeClr val="tx1"/>
                </a:solidFill>
                <a:latin typeface="+mn-lt"/>
                <a:ea typeface="+mn-ea"/>
              </a:rPr>
              <a:t>.0</a:t>
            </a:r>
          </a:p>
        </p:txBody>
      </p:sp>
      <p:sp>
        <p:nvSpPr>
          <p:cNvPr id="41" name="Tekstfelt 40">
            <a:extLst>
              <a:ext uri="{FF2B5EF4-FFF2-40B4-BE49-F238E27FC236}">
                <a16:creationId xmlns:a16="http://schemas.microsoft.com/office/drawing/2014/main" id="{C7A8DB6E-6DFA-D005-1499-C61A4BB39D44}"/>
              </a:ext>
            </a:extLst>
          </p:cNvPr>
          <p:cNvSpPr txBox="1"/>
          <p:nvPr/>
        </p:nvSpPr>
        <p:spPr>
          <a:xfrm>
            <a:off x="5376947" y="3845964"/>
            <a:ext cx="30392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a-DK" sz="500" i="0" kern="1200" dirty="0">
                <a:solidFill>
                  <a:schemeClr val="tx1"/>
                </a:solidFill>
                <a:latin typeface="+mn-lt"/>
                <a:ea typeface="+mn-ea"/>
              </a:rPr>
              <a:t>3.0</a:t>
            </a:r>
          </a:p>
        </p:txBody>
      </p:sp>
      <p:sp>
        <p:nvSpPr>
          <p:cNvPr id="42" name="Tekstfelt 41">
            <a:extLst>
              <a:ext uri="{FF2B5EF4-FFF2-40B4-BE49-F238E27FC236}">
                <a16:creationId xmlns:a16="http://schemas.microsoft.com/office/drawing/2014/main" id="{814717BF-2CC8-47D9-9819-846E9F670706}"/>
              </a:ext>
            </a:extLst>
          </p:cNvPr>
          <p:cNvSpPr txBox="1"/>
          <p:nvPr/>
        </p:nvSpPr>
        <p:spPr>
          <a:xfrm>
            <a:off x="5156905" y="3848746"/>
            <a:ext cx="30392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a-DK" sz="500" dirty="0"/>
              <a:t>2</a:t>
            </a:r>
            <a:r>
              <a:rPr lang="da-DK" sz="500" i="0" kern="1200" dirty="0">
                <a:solidFill>
                  <a:schemeClr val="tx1"/>
                </a:solidFill>
                <a:latin typeface="+mn-lt"/>
                <a:ea typeface="+mn-ea"/>
              </a:rPr>
              <a:t>.0</a:t>
            </a:r>
          </a:p>
        </p:txBody>
      </p:sp>
      <p:sp>
        <p:nvSpPr>
          <p:cNvPr id="43" name="Tekstfelt 42">
            <a:extLst>
              <a:ext uri="{FF2B5EF4-FFF2-40B4-BE49-F238E27FC236}">
                <a16:creationId xmlns:a16="http://schemas.microsoft.com/office/drawing/2014/main" id="{B273E19E-68F9-ADBF-CF80-6363C6DE9C4E}"/>
              </a:ext>
            </a:extLst>
          </p:cNvPr>
          <p:cNvSpPr txBox="1"/>
          <p:nvPr/>
        </p:nvSpPr>
        <p:spPr>
          <a:xfrm>
            <a:off x="5596989" y="3848746"/>
            <a:ext cx="30392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da-DK" sz="500" i="0" kern="1200">
                <a:solidFill>
                  <a:schemeClr val="tx1"/>
                </a:solidFill>
                <a:latin typeface="+mn-lt"/>
                <a:ea typeface="+mn-ea"/>
              </a:rPr>
              <a:t>4.0</a:t>
            </a:r>
            <a:endParaRPr lang="da-DK" sz="500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09461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E4855A51-3E4B-3D13-1B0B-A9654DD949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err="1"/>
              <a:t>Results</a:t>
            </a:r>
            <a:endParaRPr lang="da-DK" dirty="0"/>
          </a:p>
        </p:txBody>
      </p:sp>
      <p:sp>
        <p:nvSpPr>
          <p:cNvPr id="57" name="Tekstfelt 56">
            <a:extLst>
              <a:ext uri="{FF2B5EF4-FFF2-40B4-BE49-F238E27FC236}">
                <a16:creationId xmlns:a16="http://schemas.microsoft.com/office/drawing/2014/main" id="{12583D7C-0B70-C1C9-3080-71E8AE0515B3}"/>
              </a:ext>
            </a:extLst>
          </p:cNvPr>
          <p:cNvSpPr txBox="1"/>
          <p:nvPr/>
        </p:nvSpPr>
        <p:spPr>
          <a:xfrm>
            <a:off x="4094707" y="3710176"/>
            <a:ext cx="9545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/>
              <a:t>N=222</a:t>
            </a:r>
            <a:endParaRPr lang="da-DK" dirty="0"/>
          </a:p>
        </p:txBody>
      </p:sp>
      <p:pic>
        <p:nvPicPr>
          <p:cNvPr id="63" name="Billede 62" descr="Et billede, der indeholder clipart, Grafik, illustration/afbildning, tegning&#10;&#10;Automatisk genereret beskrivelse">
            <a:extLst>
              <a:ext uri="{FF2B5EF4-FFF2-40B4-BE49-F238E27FC236}">
                <a16:creationId xmlns:a16="http://schemas.microsoft.com/office/drawing/2014/main" id="{40701582-2BE3-0CC3-AA2E-CEC0AA90899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3971775" y="994151"/>
            <a:ext cx="1200447" cy="271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93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E4855A51-3E4B-3D13-1B0B-A9654DD949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err="1"/>
              <a:t>Results</a:t>
            </a:r>
            <a:r>
              <a:rPr lang="da-DK" dirty="0"/>
              <a:t> - baseline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AFCB7C9F-69C6-A759-79F2-5DB98145D2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3487135"/>
              </p:ext>
            </p:extLst>
          </p:nvPr>
        </p:nvGraphicFramePr>
        <p:xfrm>
          <a:off x="444568" y="1213164"/>
          <a:ext cx="4343456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F93AFF77-F634-A063-12D4-F7999E56BE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6190623"/>
              </p:ext>
            </p:extLst>
          </p:nvPr>
        </p:nvGraphicFramePr>
        <p:xfrm>
          <a:off x="4355976" y="1203598"/>
          <a:ext cx="4343456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Tekstfelt 2">
            <a:extLst>
              <a:ext uri="{FF2B5EF4-FFF2-40B4-BE49-F238E27FC236}">
                <a16:creationId xmlns:a16="http://schemas.microsoft.com/office/drawing/2014/main" id="{D2CAAB23-C823-F1B9-F852-EB5797D4E983}"/>
              </a:ext>
            </a:extLst>
          </p:cNvPr>
          <p:cNvSpPr txBox="1"/>
          <p:nvPr/>
        </p:nvSpPr>
        <p:spPr>
          <a:xfrm>
            <a:off x="1896216" y="228892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Patient characteristics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5B1B7C97-EFEF-F5F2-6B8A-92001CFCC6B9}"/>
              </a:ext>
            </a:extLst>
          </p:cNvPr>
          <p:cNvSpPr txBox="1"/>
          <p:nvPr/>
        </p:nvSpPr>
        <p:spPr>
          <a:xfrm>
            <a:off x="5868144" y="2275168"/>
            <a:ext cx="144016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Invasive </a:t>
            </a:r>
          </a:p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600" b="1" dirty="0"/>
              <a:t>angiography</a:t>
            </a:r>
            <a:endParaRPr lang="en-US" sz="16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39095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11755363-73A8-30C6-AB67-E157D9BC25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err="1"/>
              <a:t>Results</a:t>
            </a:r>
            <a:r>
              <a:rPr lang="da-DK" dirty="0"/>
              <a:t> – </a:t>
            </a:r>
            <a:r>
              <a:rPr lang="da-DK" dirty="0" err="1"/>
              <a:t>freedom</a:t>
            </a:r>
            <a:r>
              <a:rPr lang="da-DK" dirty="0"/>
              <a:t> of angina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E4D8C1FA-B3A4-C336-87BD-BAFFB7F0A0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869684"/>
              </p:ext>
            </p:extLst>
          </p:nvPr>
        </p:nvGraphicFramePr>
        <p:xfrm>
          <a:off x="539552" y="1227599"/>
          <a:ext cx="3528392" cy="2688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136912986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07418259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749568976"/>
                    </a:ext>
                  </a:extLst>
                </a:gridCol>
              </a:tblGrid>
              <a:tr h="432826">
                <a:tc gridSpan="3">
                  <a:txBody>
                    <a:bodyPr/>
                    <a:lstStyle/>
                    <a:p>
                      <a:r>
                        <a:rPr lang="en-GB" sz="1050" kern="100" dirty="0">
                          <a:effectLst/>
                        </a:rPr>
                        <a:t>Regression analyses for the association to freedom of angina at follow-up </a:t>
                      </a:r>
                      <a:r>
                        <a:rPr lang="en-GB" sz="1050" b="0" kern="100" dirty="0">
                          <a:effectLst/>
                        </a:rPr>
                        <a:t>(n=38/178 (21%))</a:t>
                      </a:r>
                      <a:endParaRPr lang="da-DK" sz="1050" b="0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E11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120086"/>
                  </a:ext>
                </a:extLst>
              </a:tr>
              <a:tr h="287508">
                <a:tc>
                  <a:txBody>
                    <a:bodyPr/>
                    <a:lstStyle/>
                    <a:p>
                      <a:endParaRPr lang="da-DK" sz="1000" kern="100" dirty="0">
                        <a:effectLst/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kern="100" dirty="0">
                          <a:effectLst/>
                        </a:rPr>
                        <a:t>Multivariate*</a:t>
                      </a:r>
                      <a:endParaRPr lang="da-DK" sz="1000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641395"/>
                  </a:ext>
                </a:extLst>
              </a:tr>
              <a:tr h="320634">
                <a:tc>
                  <a:txBody>
                    <a:bodyPr/>
                    <a:lstStyle/>
                    <a:p>
                      <a:r>
                        <a:rPr lang="en-GB" sz="1000" kern="100" dirty="0">
                          <a:effectLst/>
                        </a:rPr>
                        <a:t>Variable</a:t>
                      </a:r>
                      <a:endParaRPr lang="da-DK" sz="1000" kern="100" dirty="0">
                        <a:effectLst/>
                        <a:latin typeface="+mn-lt"/>
                        <a:ea typeface="+mn-ea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kern="100" dirty="0">
                          <a:effectLst/>
                        </a:rPr>
                        <a:t>Odds ratio</a:t>
                      </a:r>
                      <a:endParaRPr lang="da-DK" sz="1000" kern="100" dirty="0">
                        <a:effectLst/>
                        <a:latin typeface="+mn-lt"/>
                        <a:ea typeface="+mn-ea"/>
                      </a:endParaRPr>
                    </a:p>
                  </a:txBody>
                  <a:tcPr anchor="ctr"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kern="100" dirty="0">
                          <a:effectLst/>
                        </a:rPr>
                        <a:t>p-value</a:t>
                      </a:r>
                      <a:endParaRPr lang="da-DK" sz="1000" kern="100" dirty="0">
                        <a:effectLst/>
                        <a:latin typeface="+mn-lt"/>
                        <a:ea typeface="+mn-ea"/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124217"/>
                  </a:ext>
                </a:extLst>
              </a:tr>
              <a:tr h="534393">
                <a:tc>
                  <a:txBody>
                    <a:bodyPr/>
                    <a:lstStyle/>
                    <a:p>
                      <a:r>
                        <a:rPr lang="da-DK" sz="1000" kern="100" dirty="0">
                          <a:effectLst/>
                        </a:rPr>
                        <a:t>CFR </a:t>
                      </a:r>
                    </a:p>
                    <a:p>
                      <a:r>
                        <a:rPr lang="da-DK" sz="800" kern="100" dirty="0">
                          <a:effectLst/>
                        </a:rPr>
                        <a:t>per point </a:t>
                      </a:r>
                      <a:r>
                        <a:rPr lang="da-DK" sz="800" kern="100" dirty="0" err="1">
                          <a:effectLst/>
                        </a:rPr>
                        <a:t>increase</a:t>
                      </a:r>
                      <a:endParaRPr lang="da-DK" sz="800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tint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kern="1200" dirty="0">
                          <a:effectLst/>
                        </a:rPr>
                        <a:t>0.92</a:t>
                      </a:r>
                      <a:endParaRPr lang="da-DK" sz="1000" kern="100" dirty="0">
                        <a:effectLst/>
                      </a:endParaRPr>
                    </a:p>
                    <a:p>
                      <a:pPr algn="ctr"/>
                      <a:r>
                        <a:rPr lang="da-DK" sz="1000" kern="1200" dirty="0">
                          <a:effectLst/>
                        </a:rPr>
                        <a:t>(0.74-1.13)</a:t>
                      </a:r>
                      <a:endParaRPr lang="da-DK" sz="1000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kern="1200" dirty="0">
                          <a:effectLst/>
                        </a:rPr>
                        <a:t>0.40</a:t>
                      </a:r>
                      <a:endParaRPr lang="da-DK" sz="1000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40000"/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408218"/>
                  </a:ext>
                </a:extLst>
              </a:tr>
              <a:tr h="578545">
                <a:tc>
                  <a:txBody>
                    <a:bodyPr/>
                    <a:lstStyle/>
                    <a:p>
                      <a:r>
                        <a:rPr lang="da-DK" sz="1000" kern="100" dirty="0">
                          <a:effectLst/>
                        </a:rPr>
                        <a:t>FFR</a:t>
                      </a:r>
                    </a:p>
                    <a:p>
                      <a:r>
                        <a:rPr lang="da-DK" sz="800" kern="100" dirty="0">
                          <a:effectLst/>
                        </a:rPr>
                        <a:t>per 5 point </a:t>
                      </a:r>
                      <a:r>
                        <a:rPr lang="da-DK" sz="800" kern="100" dirty="0" err="1">
                          <a:effectLst/>
                        </a:rPr>
                        <a:t>increase</a:t>
                      </a:r>
                      <a:endParaRPr lang="da-DK" sz="800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tint val="2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kern="1200" dirty="0">
                          <a:effectLst/>
                        </a:rPr>
                        <a:t>0.99</a:t>
                      </a:r>
                      <a:endParaRPr lang="da-DK" sz="1000" kern="100" dirty="0">
                        <a:effectLst/>
                      </a:endParaRPr>
                    </a:p>
                    <a:p>
                      <a:pPr algn="ctr"/>
                      <a:r>
                        <a:rPr lang="da-DK" sz="1000" kern="1200" dirty="0">
                          <a:effectLst/>
                        </a:rPr>
                        <a:t>(0.82-1.19)</a:t>
                      </a:r>
                      <a:endParaRPr lang="da-DK" sz="1000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tint val="2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kern="1200" dirty="0">
                          <a:effectLst/>
                        </a:rPr>
                        <a:t>0.89</a:t>
                      </a:r>
                      <a:endParaRPr lang="da-DK" sz="1000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tint val="20000"/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961376"/>
                  </a:ext>
                </a:extLst>
              </a:tr>
              <a:tr h="534393">
                <a:tc>
                  <a:txBody>
                    <a:bodyPr/>
                    <a:lstStyle/>
                    <a:p>
                      <a:r>
                        <a:rPr lang="en-GB" sz="1000" kern="100" dirty="0">
                          <a:effectLst/>
                        </a:rPr>
                        <a:t>MRR</a:t>
                      </a:r>
                    </a:p>
                    <a:p>
                      <a:r>
                        <a:rPr lang="en-GB" sz="800" kern="100" dirty="0">
                          <a:effectLst/>
                        </a:rPr>
                        <a:t>per </a:t>
                      </a:r>
                      <a:r>
                        <a:rPr lang="da-DK" sz="800" kern="100" dirty="0">
                          <a:effectLst/>
                        </a:rPr>
                        <a:t>point </a:t>
                      </a:r>
                      <a:r>
                        <a:rPr lang="en-GB" sz="800" kern="100" dirty="0">
                          <a:effectLst/>
                        </a:rPr>
                        <a:t>increase</a:t>
                      </a:r>
                      <a:endParaRPr lang="da-DK" sz="800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kern="100" dirty="0">
                          <a:effectLst/>
                        </a:rPr>
                        <a:t>0.86</a:t>
                      </a:r>
                      <a:endParaRPr lang="da-DK" sz="1000" kern="100" dirty="0">
                        <a:effectLst/>
                      </a:endParaRPr>
                    </a:p>
                    <a:p>
                      <a:pPr algn="ctr"/>
                      <a:r>
                        <a:rPr lang="en-GB" sz="1000" kern="100" dirty="0">
                          <a:effectLst/>
                        </a:rPr>
                        <a:t>(0.74-0.99)</a:t>
                      </a:r>
                      <a:endParaRPr lang="da-DK" sz="1000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00" dirty="0">
                          <a:effectLst/>
                        </a:rPr>
                        <a:t>0.04</a:t>
                      </a:r>
                      <a:endParaRPr lang="da-DK" sz="1000" b="1" kern="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150039"/>
                  </a:ext>
                </a:extLst>
              </a:tr>
            </a:tbl>
          </a:graphicData>
        </a:graphic>
      </p:graphicFrame>
      <p:sp>
        <p:nvSpPr>
          <p:cNvPr id="6" name="Tekstfelt 5">
            <a:extLst>
              <a:ext uri="{FF2B5EF4-FFF2-40B4-BE49-F238E27FC236}">
                <a16:creationId xmlns:a16="http://schemas.microsoft.com/office/drawing/2014/main" id="{EDDB0167-A6DF-A908-F2AF-1EE5B4854DBB}"/>
              </a:ext>
            </a:extLst>
          </p:cNvPr>
          <p:cNvSpPr txBox="1"/>
          <p:nvPr/>
        </p:nvSpPr>
        <p:spPr>
          <a:xfrm>
            <a:off x="1619672" y="3961388"/>
            <a:ext cx="25208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700" algn="r" defTabSz="360000">
              <a:spcBef>
                <a:spcPct val="20000"/>
              </a:spcBef>
              <a:buClr>
                <a:srgbClr val="C00000"/>
              </a:buClr>
            </a:pPr>
            <a:r>
              <a:rPr lang="da-DK" sz="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da-DK" sz="800" dirty="0" err="1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Adjusted</a:t>
            </a:r>
            <a:r>
              <a:rPr lang="da-DK" sz="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sex, age, diabetes, hyperemic blood flow, diameter stenosis and revascularization </a:t>
            </a:r>
            <a:endParaRPr lang="da-DK" sz="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26D23A17-2EDF-3276-0784-D93979ABF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798193"/>
              </p:ext>
            </p:extLst>
          </p:nvPr>
        </p:nvGraphicFramePr>
        <p:xfrm>
          <a:off x="4720512" y="1227600"/>
          <a:ext cx="3528392" cy="2688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136912986"/>
                    </a:ext>
                  </a:extLst>
                </a:gridCol>
              </a:tblGrid>
              <a:tr h="432826">
                <a:tc>
                  <a:txBody>
                    <a:bodyPr/>
                    <a:lstStyle/>
                    <a:p>
                      <a:r>
                        <a:rPr lang="en-US" sz="105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Change in SAQ angina frequency score by MRR levels and revascularization</a:t>
                      </a:r>
                      <a:endParaRPr lang="da-DK" sz="1050" b="1" kern="1200" dirty="0">
                        <a:solidFill>
                          <a:schemeClr val="lt1"/>
                        </a:solidFill>
                        <a:highlight>
                          <a:srgbClr val="FFFF00"/>
                        </a:highlight>
                        <a:latin typeface="+mn-lt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11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120086"/>
                  </a:ext>
                </a:extLst>
              </a:tr>
              <a:tr h="2255473">
                <a:tc>
                  <a:txBody>
                    <a:bodyPr/>
                    <a:lstStyle/>
                    <a:p>
                      <a:endParaRPr lang="da-DK" sz="1000" kern="100" dirty="0">
                        <a:effectLst/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641395"/>
                  </a:ext>
                </a:extLst>
              </a:tr>
            </a:tbl>
          </a:graphicData>
        </a:graphic>
      </p:graphicFrame>
      <p:pic>
        <p:nvPicPr>
          <p:cNvPr id="9" name="Billede 8" descr="Et billede, der indeholder tekst, skærmbillede, linje/række, Kurve&#10;&#10;Automatisk genereret beskrivelse">
            <a:extLst>
              <a:ext uri="{FF2B5EF4-FFF2-40B4-BE49-F238E27FC236}">
                <a16:creationId xmlns:a16="http://schemas.microsoft.com/office/drawing/2014/main" id="{F96F1B07-9F93-CDD1-17C6-4965B6657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020" y="1632766"/>
            <a:ext cx="3683376" cy="2458850"/>
          </a:xfrm>
          <a:prstGeom prst="rect">
            <a:avLst/>
          </a:prstGeom>
          <a:ln w="28575">
            <a:noFill/>
          </a:ln>
          <a:effectLst>
            <a:softEdge rad="127000"/>
          </a:effectLst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8ADA40-C56C-08FC-8047-A46540CB0DC3}"/>
              </a:ext>
            </a:extLst>
          </p:cNvPr>
          <p:cNvSpPr txBox="1"/>
          <p:nvPr/>
        </p:nvSpPr>
        <p:spPr>
          <a:xfrm>
            <a:off x="6061790" y="1769719"/>
            <a:ext cx="1117615" cy="230832"/>
          </a:xfrm>
          <a:prstGeom prst="rect">
            <a:avLst/>
          </a:prstGeom>
          <a:solidFill>
            <a:schemeClr val="bg1"/>
          </a:solidFill>
          <a:effectLst>
            <a:softEdge rad="254000"/>
          </a:effectLst>
        </p:spPr>
        <p:txBody>
          <a:bodyPr wrap="none" rtlCol="0">
            <a:spAutoFit/>
          </a:bodyPr>
          <a:lstStyle/>
          <a:p>
            <a:pPr algn="ctr"/>
            <a:r>
              <a:rPr lang="da-DK" sz="900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Effect</a:t>
            </a:r>
            <a:r>
              <a:rPr lang="da-DK" sz="9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on symptoms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4966FAEB-3B58-57B5-B4D0-8A2AA3AB3560}"/>
              </a:ext>
            </a:extLst>
          </p:cNvPr>
          <p:cNvSpPr txBox="1"/>
          <p:nvPr/>
        </p:nvSpPr>
        <p:spPr>
          <a:xfrm>
            <a:off x="6012160" y="3291830"/>
            <a:ext cx="1279517" cy="230832"/>
          </a:xfrm>
          <a:prstGeom prst="rect">
            <a:avLst/>
          </a:prstGeom>
          <a:solidFill>
            <a:schemeClr val="bg1"/>
          </a:solidFill>
          <a:effectLst>
            <a:softEdge rad="254000"/>
          </a:effectLst>
        </p:spPr>
        <p:txBody>
          <a:bodyPr wrap="none" rtlCol="0">
            <a:spAutoFit/>
          </a:bodyPr>
          <a:lstStyle/>
          <a:p>
            <a:pPr algn="ctr"/>
            <a:r>
              <a:rPr lang="da-DK" sz="9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No </a:t>
            </a:r>
            <a:r>
              <a:rPr lang="da-DK" sz="900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effect</a:t>
            </a:r>
            <a:r>
              <a:rPr lang="da-DK" sz="9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on symptoms</a:t>
            </a:r>
          </a:p>
        </p:txBody>
      </p:sp>
    </p:spTree>
    <p:extLst>
      <p:ext uri="{BB962C8B-B14F-4D97-AF65-F5344CB8AC3E}">
        <p14:creationId xmlns:p14="http://schemas.microsoft.com/office/powerpoint/2010/main" val="1350802826"/>
      </p:ext>
    </p:extLst>
  </p:cSld>
  <p:clrMapOvr>
    <a:masterClrMapping/>
  </p:clrMapOvr>
</p:sld>
</file>

<file path=ppt/theme/theme1.xml><?xml version="1.0" encoding="utf-8"?>
<a:theme xmlns:a="http://schemas.openxmlformats.org/drawingml/2006/main" name="ESC_PPT_Light_220817-16-9">
  <a:themeElements>
    <a:clrScheme name="ESC // branding 2017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AE1022"/>
      </a:accent1>
      <a:accent2>
        <a:srgbClr val="552682"/>
      </a:accent2>
      <a:accent3>
        <a:srgbClr val="00ABAA"/>
      </a:accent3>
      <a:accent4>
        <a:srgbClr val="005694"/>
      </a:accent4>
      <a:accent5>
        <a:srgbClr val="FBB800"/>
      </a:accent5>
      <a:accent6>
        <a:srgbClr val="EF7918"/>
      </a:accent6>
      <a:hlink>
        <a:srgbClr val="F8B836"/>
      </a:hlink>
      <a:folHlink>
        <a:srgbClr val="F5832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 marL="38700" indent="0" algn="l" defTabSz="360000" rtl="0" eaLnBrk="1" latinLnBrk="0" hangingPunct="1">
          <a:spcBef>
            <a:spcPct val="20000"/>
          </a:spcBef>
          <a:buClr>
            <a:srgbClr val="C00000"/>
          </a:buClr>
          <a:buFont typeface="Arial" panose="020B0604020202020204" pitchFamily="34" charset="0"/>
          <a:buNone/>
          <a:defRPr sz="1600" b="1" i="0" kern="1200" dirty="0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C_PPT_GENERIC_12012021  -  Read-Only" id="{8CB5A6F9-0108-4F1C-927D-5872DF40D793}" vid="{717AFAD0-94CD-4965-A011-B2544BC082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ESC_PPT_Light_220817-16-9</Template>
  <TotalTime>3312</TotalTime>
  <Words>1073</Words>
  <Application>Microsoft Macintosh PowerPoint</Application>
  <PresentationFormat>Skærmshow (16:9)</PresentationFormat>
  <Paragraphs>299</Paragraphs>
  <Slides>17</Slides>
  <Notes>14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 Math</vt:lpstr>
      <vt:lpstr>Verdana</vt:lpstr>
      <vt:lpstr>ESC_PPT_Light_220817-16-9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Roland COLLIN</dc:creator>
  <cp:lastModifiedBy>Laust Dupont Rasmussen</cp:lastModifiedBy>
  <cp:revision>238</cp:revision>
  <cp:lastPrinted>2024-08-27T17:05:37Z</cp:lastPrinted>
  <dcterms:created xsi:type="dcterms:W3CDTF">2021-07-16T09:19:14Z</dcterms:created>
  <dcterms:modified xsi:type="dcterms:W3CDTF">2024-08-29T06:51:54Z</dcterms:modified>
</cp:coreProperties>
</file>