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33" r:id="rId5"/>
    <p:sldMasterId id="2147483744" r:id="rId6"/>
    <p:sldMasterId id="2147483756" r:id="rId7"/>
  </p:sldMasterIdLst>
  <p:notesMasterIdLst>
    <p:notesMasterId r:id="rId26"/>
  </p:notesMasterIdLst>
  <p:sldIdLst>
    <p:sldId id="265" r:id="rId8"/>
    <p:sldId id="930" r:id="rId9"/>
    <p:sldId id="266" r:id="rId10"/>
    <p:sldId id="267" r:id="rId11"/>
    <p:sldId id="932" r:id="rId12"/>
    <p:sldId id="935" r:id="rId13"/>
    <p:sldId id="262" r:id="rId14"/>
    <p:sldId id="293" r:id="rId15"/>
    <p:sldId id="269" r:id="rId16"/>
    <p:sldId id="271" r:id="rId17"/>
    <p:sldId id="934" r:id="rId18"/>
    <p:sldId id="288" r:id="rId19"/>
    <p:sldId id="289" r:id="rId20"/>
    <p:sldId id="291" r:id="rId21"/>
    <p:sldId id="290" r:id="rId22"/>
    <p:sldId id="261" r:id="rId23"/>
    <p:sldId id="257"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CAEA23-5144-3E4A-48ED-710024A6FBCE}" name="Alan S Go" initials="AG" userId="S::Alan.S.Go@kp.org::6dea7f8e-6054-448e-bbca-0bb35275ba8b" providerId="AD"/>
  <p188:author id="{21B92A5A-6F99-3579-7BD3-81C140AA5554}" name="Kerry Stenke" initials="KS" userId="S::kerryb@duke.edu::cec30041-1409-4cbb-a0ab-02280781568d" providerId="AD"/>
  <p188:author id="{1C8B1FC1-706F-BB0A-8A70-962CE5CA2013}" name="Singer, Daniel E.,M.D." initials="SDE" userId="S::desinger@mgh.harvard.edu::c8223836-18b0-4779-b68b-70b9a259f5b4" providerId="AD"/>
  <p188:author id="{58ECD0C3-1B09-CCC6-5C5D-78FCCDC75E29}" name="Aronson, Ronald" initials="AR" userId="S::Ronald.Aronson@bms.com::e67db01d-8a6c-436a-994d-71363812fb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O'Brien" initials="EO" lastIdx="3" clrIdx="0">
    <p:extLst>
      <p:ext uri="{19B8F6BF-5375-455C-9EA6-DF929625EA0E}">
        <p15:presenceInfo xmlns:p15="http://schemas.microsoft.com/office/powerpoint/2012/main" userId="S-1-5-21-2053149899-1891010372-398732264-291008" providerId="AD"/>
      </p:ext>
    </p:extLst>
  </p:cmAuthor>
  <p:cmAuthor id="2" name="Renato Lopes, M.D." initials="RLM" lastIdx="48" clrIdx="1">
    <p:extLst>
      <p:ext uri="{19B8F6BF-5375-455C-9EA6-DF929625EA0E}">
        <p15:presenceInfo xmlns:p15="http://schemas.microsoft.com/office/powerpoint/2012/main" userId="Renato Lopes, M.D." providerId="None"/>
      </p:ext>
    </p:extLst>
  </p:cmAuthor>
  <p:cmAuthor id="3" name="Kerry Stenke" initials="KS" lastIdx="33" clrIdx="2">
    <p:extLst>
      <p:ext uri="{19B8F6BF-5375-455C-9EA6-DF929625EA0E}">
        <p15:presenceInfo xmlns:p15="http://schemas.microsoft.com/office/powerpoint/2012/main" userId="S::kerryb@duke.edu::cec30041-1409-4cbb-a0ab-02280781568d" providerId="AD"/>
      </p:ext>
    </p:extLst>
  </p:cmAuthor>
  <p:cmAuthor id="4" name="Singer, Daniel E.,M.D." initials="SDE" lastIdx="4" clrIdx="3">
    <p:extLst>
      <p:ext uri="{19B8F6BF-5375-455C-9EA6-DF929625EA0E}">
        <p15:presenceInfo xmlns:p15="http://schemas.microsoft.com/office/powerpoint/2012/main" userId="S::desinger@mgh.harvard.edu::c8223836-18b0-4779-b68b-70b9a259f5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2657"/>
    <a:srgbClr val="E54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1781" autoAdjust="0"/>
  </p:normalViewPr>
  <p:slideViewPr>
    <p:cSldViewPr snapToGrid="0">
      <p:cViewPr varScale="1">
        <p:scale>
          <a:sx n="81" d="100"/>
          <a:sy n="81" d="100"/>
        </p:scale>
        <p:origin x="61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4C42A-1D11-40D7-8B8D-5AD746DC4382}" type="datetimeFigureOut">
              <a:rPr lang="en-US" smtClean="0"/>
              <a:t>8/31/2024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9280E-AD26-427A-B02D-C618C5B08CC3}" type="slidenum">
              <a:rPr lang="en-US" smtClean="0"/>
              <a:t>‹#›</a:t>
            </a:fld>
            <a:endParaRPr lang="en-US" dirty="0"/>
          </a:p>
        </p:txBody>
      </p:sp>
    </p:spTree>
    <p:extLst>
      <p:ext uri="{BB962C8B-B14F-4D97-AF65-F5344CB8AC3E}">
        <p14:creationId xmlns:p14="http://schemas.microsoft.com/office/powerpoint/2010/main" val="4705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1</a:t>
            </a:fld>
            <a:endParaRPr lang="en-US" dirty="0"/>
          </a:p>
        </p:txBody>
      </p:sp>
    </p:spTree>
    <p:extLst>
      <p:ext uri="{BB962C8B-B14F-4D97-AF65-F5344CB8AC3E}">
        <p14:creationId xmlns:p14="http://schemas.microsoft.com/office/powerpoint/2010/main" val="50774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12</a:t>
            </a:fld>
            <a:endParaRPr lang="en-US" dirty="0"/>
          </a:p>
        </p:txBody>
      </p:sp>
    </p:spTree>
    <p:extLst>
      <p:ext uri="{BB962C8B-B14F-4D97-AF65-F5344CB8AC3E}">
        <p14:creationId xmlns:p14="http://schemas.microsoft.com/office/powerpoint/2010/main" val="15475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fld id="{E6D9280E-AD26-427A-B02D-C618C5B08CC3}" type="slidenum">
              <a:rPr lang="en-US" smtClean="0"/>
              <a:t>14</a:t>
            </a:fld>
            <a:endParaRPr lang="en-US" dirty="0"/>
          </a:p>
        </p:txBody>
      </p:sp>
    </p:spTree>
    <p:extLst>
      <p:ext uri="{BB962C8B-B14F-4D97-AF65-F5344CB8AC3E}">
        <p14:creationId xmlns:p14="http://schemas.microsoft.com/office/powerpoint/2010/main" val="244408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15</a:t>
            </a:fld>
            <a:endParaRPr lang="en-US" dirty="0"/>
          </a:p>
        </p:txBody>
      </p:sp>
    </p:spTree>
    <p:extLst>
      <p:ext uri="{BB962C8B-B14F-4D97-AF65-F5344CB8AC3E}">
        <p14:creationId xmlns:p14="http://schemas.microsoft.com/office/powerpoint/2010/main" val="40765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fld id="{E6D9280E-AD26-427A-B02D-C618C5B08CC3}" type="slidenum">
              <a:rPr lang="en-US" smtClean="0"/>
              <a:t>18</a:t>
            </a:fld>
            <a:endParaRPr lang="en-US" dirty="0"/>
          </a:p>
        </p:txBody>
      </p:sp>
    </p:spTree>
    <p:extLst>
      <p:ext uri="{BB962C8B-B14F-4D97-AF65-F5344CB8AC3E}">
        <p14:creationId xmlns:p14="http://schemas.microsoft.com/office/powerpoint/2010/main" val="45784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E6D9280E-AD26-427A-B02D-C618C5B08CC3}" type="slidenum">
              <a:rPr lang="en-US" smtClean="0"/>
              <a:t>2</a:t>
            </a:fld>
            <a:endParaRPr lang="en-US" dirty="0"/>
          </a:p>
        </p:txBody>
      </p:sp>
    </p:spTree>
    <p:extLst>
      <p:ext uri="{BB962C8B-B14F-4D97-AF65-F5344CB8AC3E}">
        <p14:creationId xmlns:p14="http://schemas.microsoft.com/office/powerpoint/2010/main" val="401271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fld id="{E6D9280E-AD26-427A-B02D-C618C5B08CC3}" type="slidenum">
              <a:rPr lang="en-US" smtClean="0"/>
              <a:t>3</a:t>
            </a:fld>
            <a:endParaRPr lang="en-US" dirty="0"/>
          </a:p>
        </p:txBody>
      </p:sp>
    </p:spTree>
    <p:extLst>
      <p:ext uri="{BB962C8B-B14F-4D97-AF65-F5344CB8AC3E}">
        <p14:creationId xmlns:p14="http://schemas.microsoft.com/office/powerpoint/2010/main" val="412181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4</a:t>
            </a:fld>
            <a:endParaRPr lang="en-US" dirty="0"/>
          </a:p>
        </p:txBody>
      </p:sp>
    </p:spTree>
    <p:extLst>
      <p:ext uri="{BB962C8B-B14F-4D97-AF65-F5344CB8AC3E}">
        <p14:creationId xmlns:p14="http://schemas.microsoft.com/office/powerpoint/2010/main" val="428416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6</a:t>
            </a:fld>
            <a:endParaRPr lang="en-US" dirty="0"/>
          </a:p>
        </p:txBody>
      </p:sp>
    </p:spTree>
    <p:extLst>
      <p:ext uri="{BB962C8B-B14F-4D97-AF65-F5344CB8AC3E}">
        <p14:creationId xmlns:p14="http://schemas.microsoft.com/office/powerpoint/2010/main" val="374695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7</a:t>
            </a:fld>
            <a:endParaRPr lang="en-US" dirty="0"/>
          </a:p>
        </p:txBody>
      </p:sp>
    </p:spTree>
    <p:extLst>
      <p:ext uri="{BB962C8B-B14F-4D97-AF65-F5344CB8AC3E}">
        <p14:creationId xmlns:p14="http://schemas.microsoft.com/office/powerpoint/2010/main" val="196332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fld id="{E6D9280E-AD26-427A-B02D-C618C5B08CC3}" type="slidenum">
              <a:rPr lang="en-US" smtClean="0"/>
              <a:t>8</a:t>
            </a:fld>
            <a:endParaRPr lang="en-US" dirty="0"/>
          </a:p>
        </p:txBody>
      </p:sp>
    </p:spTree>
    <p:extLst>
      <p:ext uri="{BB962C8B-B14F-4D97-AF65-F5344CB8AC3E}">
        <p14:creationId xmlns:p14="http://schemas.microsoft.com/office/powerpoint/2010/main" val="418017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p:txBody>
      </p:sp>
      <p:sp>
        <p:nvSpPr>
          <p:cNvPr id="4" name="Slide Number Placeholder 3"/>
          <p:cNvSpPr>
            <a:spLocks noGrp="1"/>
          </p:cNvSpPr>
          <p:nvPr>
            <p:ph type="sldNum" sz="quarter" idx="5"/>
          </p:nvPr>
        </p:nvSpPr>
        <p:spPr/>
        <p:txBody>
          <a:bodyPr/>
          <a:lstStyle/>
          <a:p>
            <a:fld id="{E6D9280E-AD26-427A-B02D-C618C5B08CC3}" type="slidenum">
              <a:rPr lang="en-US" smtClean="0"/>
              <a:t>9</a:t>
            </a:fld>
            <a:endParaRPr lang="en-US" dirty="0"/>
          </a:p>
        </p:txBody>
      </p:sp>
    </p:spTree>
    <p:extLst>
      <p:ext uri="{BB962C8B-B14F-4D97-AF65-F5344CB8AC3E}">
        <p14:creationId xmlns:p14="http://schemas.microsoft.com/office/powerpoint/2010/main" val="401612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D9280E-AD26-427A-B02D-C618C5B08CC3}" type="slidenum">
              <a:rPr lang="en-US" smtClean="0"/>
              <a:t>11</a:t>
            </a:fld>
            <a:endParaRPr lang="en-US" dirty="0"/>
          </a:p>
        </p:txBody>
      </p:sp>
    </p:spTree>
    <p:extLst>
      <p:ext uri="{BB962C8B-B14F-4D97-AF65-F5344CB8AC3E}">
        <p14:creationId xmlns:p14="http://schemas.microsoft.com/office/powerpoint/2010/main" val="2996495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386361" y="3356071"/>
            <a:ext cx="9126120" cy="748795"/>
          </a:xfrm>
          <a:prstGeom prst="rect">
            <a:avLst/>
          </a:prstGeom>
        </p:spPr>
        <p:txBody>
          <a:bodyPr wrap="square">
            <a:sp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391463" y="5282092"/>
            <a:ext cx="7584835" cy="384043"/>
          </a:xfrm>
          <a:prstGeom prst="rect">
            <a:avLst/>
          </a:prstGeom>
        </p:spPr>
        <p:txBody>
          <a:bodyPr>
            <a:noAutofit/>
          </a:bodyPr>
          <a:lstStyle>
            <a:lvl1pPr marL="0" indent="0">
              <a:buNone/>
              <a:defRPr sz="2133" b="0">
                <a:solidFill>
                  <a:srgbClr val="AE1022"/>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391481" y="4770503"/>
            <a:ext cx="7584825" cy="386691"/>
          </a:xfrm>
          <a:prstGeom prst="rect">
            <a:avLst/>
          </a:prstGeom>
        </p:spPr>
        <p:txBody>
          <a:bodyPr>
            <a:no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391480" y="1237013"/>
            <a:ext cx="9024995" cy="1110904"/>
          </a:xfrm>
          <a:prstGeom prst="rect">
            <a:avLst/>
          </a:prstGeom>
        </p:spPr>
        <p:txBody>
          <a:bodyPr wrap="square" lIns="90000" tIns="46800" rIns="90000" bIns="46800">
            <a:spAutoFit/>
          </a:bodyPr>
          <a:lstStyle>
            <a:lvl1pPr marL="0" indent="0">
              <a:spcBef>
                <a:spcPts val="800"/>
              </a:spcBef>
              <a:buNone/>
              <a:defRPr sz="6400" b="1" i="0" baseline="0">
                <a:solidFill>
                  <a:schemeClr val="accent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Presentation Title</a:t>
            </a:r>
          </a:p>
        </p:txBody>
      </p:sp>
    </p:spTree>
    <p:extLst>
      <p:ext uri="{BB962C8B-B14F-4D97-AF65-F5344CB8AC3E}">
        <p14:creationId xmlns:p14="http://schemas.microsoft.com/office/powerpoint/2010/main" val="317928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2C363A4-E9F5-4350-9BBD-B215305C4E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89" y="0"/>
            <a:ext cx="12222178" cy="6858000"/>
          </a:xfrm>
          <a:prstGeom prst="rect">
            <a:avLst/>
          </a:prstGeom>
        </p:spPr>
      </p:pic>
      <p:pic>
        <p:nvPicPr>
          <p:cNvPr id="10" name="Graphic 9">
            <a:extLst>
              <a:ext uri="{FF2B5EF4-FFF2-40B4-BE49-F238E27FC236}">
                <a16:creationId xmlns:a16="http://schemas.microsoft.com/office/drawing/2014/main" id="{3CD22920-59E2-41B6-819C-BB095451A86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9092" r="15899"/>
          <a:stretch/>
        </p:blipFill>
        <p:spPr>
          <a:xfrm>
            <a:off x="-30178" y="1999435"/>
            <a:ext cx="12222178" cy="1800000"/>
          </a:xfrm>
          <a:prstGeom prst="rect">
            <a:avLst/>
          </a:prstGeom>
        </p:spPr>
      </p:pic>
      <p:sp>
        <p:nvSpPr>
          <p:cNvPr id="17" name="Text Placeholder 16">
            <a:extLst>
              <a:ext uri="{FF2B5EF4-FFF2-40B4-BE49-F238E27FC236}">
                <a16:creationId xmlns:a16="http://schemas.microsoft.com/office/drawing/2014/main" id="{F533BA14-BBEA-4B0B-95CC-04F884CBA73F}"/>
              </a:ext>
            </a:extLst>
          </p:cNvPr>
          <p:cNvSpPr>
            <a:spLocks noGrp="1"/>
          </p:cNvSpPr>
          <p:nvPr>
            <p:ph type="body" sz="quarter" idx="10"/>
          </p:nvPr>
        </p:nvSpPr>
        <p:spPr>
          <a:xfrm>
            <a:off x="8534400" y="5664200"/>
            <a:ext cx="3302000" cy="812800"/>
          </a:xfrm>
        </p:spPr>
        <p:txBody>
          <a:bodyPr/>
          <a:lstStyle>
            <a:lvl1pPr>
              <a:defRPr b="0">
                <a:solidFill>
                  <a:schemeClr val="tx2"/>
                </a:solidFill>
                <a:latin typeface="+mj-lt"/>
              </a:defRPr>
            </a:lvl1pPr>
          </a:lstStyle>
          <a:p>
            <a:pPr lvl="0"/>
            <a:r>
              <a:rPr lang="en-US" noProof="0" dirty="0"/>
              <a:t>Click to edit Master text styles</a:t>
            </a:r>
          </a:p>
        </p:txBody>
      </p:sp>
      <p:sp>
        <p:nvSpPr>
          <p:cNvPr id="2" name="Title 1">
            <a:extLst>
              <a:ext uri="{FF2B5EF4-FFF2-40B4-BE49-F238E27FC236}">
                <a16:creationId xmlns:a16="http://schemas.microsoft.com/office/drawing/2014/main" id="{BA9729A7-377C-4CF9-9598-C365C68100D2}"/>
              </a:ext>
            </a:extLst>
          </p:cNvPr>
          <p:cNvSpPr>
            <a:spLocks noGrp="1"/>
          </p:cNvSpPr>
          <p:nvPr>
            <p:ph type="title" hasCustomPrompt="1"/>
          </p:nvPr>
        </p:nvSpPr>
        <p:spPr>
          <a:xfrm>
            <a:off x="710414" y="1333500"/>
            <a:ext cx="6082341" cy="1397386"/>
          </a:xfrm>
        </p:spPr>
        <p:txBody>
          <a:bodyPr anchor="b">
            <a:normAutofit/>
          </a:bodyPr>
          <a:lstStyle>
            <a:lvl1pPr>
              <a:defRPr sz="4000">
                <a:solidFill>
                  <a:schemeClr val="bg1"/>
                </a:solidFill>
              </a:defRPr>
            </a:lvl1pPr>
          </a:lstStyle>
          <a:p>
            <a:r>
              <a:rPr lang="en-US" noProof="0" dirty="0"/>
              <a:t>CLICK TO EDIT MASTER TITLE STYLE</a:t>
            </a:r>
          </a:p>
        </p:txBody>
      </p:sp>
      <p:sp>
        <p:nvSpPr>
          <p:cNvPr id="3" name="Text Placeholder 2">
            <a:extLst>
              <a:ext uri="{FF2B5EF4-FFF2-40B4-BE49-F238E27FC236}">
                <a16:creationId xmlns:a16="http://schemas.microsoft.com/office/drawing/2014/main" id="{6CD37992-1AE1-4732-BE6A-60B7513028EE}"/>
              </a:ext>
            </a:extLst>
          </p:cNvPr>
          <p:cNvSpPr>
            <a:spLocks noGrp="1"/>
          </p:cNvSpPr>
          <p:nvPr>
            <p:ph type="body" idx="1"/>
          </p:nvPr>
        </p:nvSpPr>
        <p:spPr>
          <a:xfrm>
            <a:off x="710414" y="3035301"/>
            <a:ext cx="6082340" cy="1595224"/>
          </a:xfrm>
        </p:spPr>
        <p:txBody>
          <a:bodyPr/>
          <a:lstStyle>
            <a:lvl1pPr marL="0" indent="0">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
        <p:nvSpPr>
          <p:cNvPr id="15" name="TextBox 14">
            <a:extLst>
              <a:ext uri="{FF2B5EF4-FFF2-40B4-BE49-F238E27FC236}">
                <a16:creationId xmlns:a16="http://schemas.microsoft.com/office/drawing/2014/main" id="{E7CDD6F7-652A-4909-ABD9-E8ADA225BFDF}"/>
              </a:ext>
            </a:extLst>
          </p:cNvPr>
          <p:cNvSpPr txBox="1"/>
          <p:nvPr/>
        </p:nvSpPr>
        <p:spPr>
          <a:xfrm>
            <a:off x="3459956" y="6506446"/>
            <a:ext cx="5272087" cy="231531"/>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4"/>
                </a:solidFill>
              </a:rPr>
              <a:t>BMS/Pfizer Confidential.  Not for further distribution</a:t>
            </a:r>
          </a:p>
        </p:txBody>
      </p:sp>
      <p:pic>
        <p:nvPicPr>
          <p:cNvPr id="9" name="Graphic 8">
            <a:extLst>
              <a:ext uri="{FF2B5EF4-FFF2-40B4-BE49-F238E27FC236}">
                <a16:creationId xmlns:a16="http://schemas.microsoft.com/office/drawing/2014/main" id="{E16D78EA-CE63-4674-AA70-5AF6F31525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575" y="6372500"/>
            <a:ext cx="3132773" cy="520065"/>
          </a:xfrm>
          <a:prstGeom prst="rect">
            <a:avLst/>
          </a:prstGeom>
        </p:spPr>
      </p:pic>
    </p:spTree>
    <p:extLst>
      <p:ext uri="{BB962C8B-B14F-4D97-AF65-F5344CB8AC3E}">
        <p14:creationId xmlns:p14="http://schemas.microsoft.com/office/powerpoint/2010/main" val="239730471"/>
      </p:ext>
    </p:extLst>
  </p:cSld>
  <p:clrMapOvr>
    <a:masterClrMapping/>
  </p:clrMapOvr>
  <p:extLst>
    <p:ext uri="{DCECCB84-F9BA-43D5-87BE-67443E8EF086}">
      <p15:sldGuideLst xmlns:p15="http://schemas.microsoft.com/office/powerpoint/2012/main">
        <p15:guide id="1" orient="horz" pos="4229">
          <p15:clr>
            <a:srgbClr val="FBAE40"/>
          </p15:clr>
        </p15:guide>
        <p15:guide id="3" pos="3840">
          <p15:clr>
            <a:srgbClr val="FBAE40"/>
          </p15:clr>
        </p15:guide>
        <p15:guide id="4" pos="5376">
          <p15:clr>
            <a:srgbClr val="FBAE40"/>
          </p15:clr>
        </p15:guide>
        <p15:guide id="5" pos="4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3" name="Picture 12" descr="A picture containing outdoor, water, flying, man&#10;&#10;Description automatically generated">
            <a:extLst>
              <a:ext uri="{FF2B5EF4-FFF2-40B4-BE49-F238E27FC236}">
                <a16:creationId xmlns:a16="http://schemas.microsoft.com/office/drawing/2014/main" id="{9B8353D2-FF47-4CEB-8C22-2A272779ECB3}"/>
              </a:ext>
            </a:extLst>
          </p:cNvPr>
          <p:cNvPicPr>
            <a:picLocks noChangeAspect="1"/>
          </p:cNvPicPr>
          <p:nvPr/>
        </p:nvPicPr>
        <p:blipFill rotWithShape="1">
          <a:blip r:embed="rId2">
            <a:extLst>
              <a:ext uri="{28A0092B-C50C-407E-A947-70E740481C1C}">
                <a14:useLocalDpi xmlns:a14="http://schemas.microsoft.com/office/drawing/2010/main" val="0"/>
              </a:ext>
            </a:extLst>
          </a:blip>
          <a:srcRect l="351"/>
          <a:stretch/>
        </p:blipFill>
        <p:spPr>
          <a:xfrm>
            <a:off x="0" y="0"/>
            <a:ext cx="12192000" cy="6882110"/>
          </a:xfrm>
          <a:prstGeom prst="rect">
            <a:avLst/>
          </a:prstGeom>
        </p:spPr>
      </p:pic>
      <p:sp>
        <p:nvSpPr>
          <p:cNvPr id="2" name="Title 1">
            <a:extLst>
              <a:ext uri="{FF2B5EF4-FFF2-40B4-BE49-F238E27FC236}">
                <a16:creationId xmlns:a16="http://schemas.microsoft.com/office/drawing/2014/main" id="{BA9729A7-377C-4CF9-9598-C365C68100D2}"/>
              </a:ext>
            </a:extLst>
          </p:cNvPr>
          <p:cNvSpPr>
            <a:spLocks noGrp="1"/>
          </p:cNvSpPr>
          <p:nvPr>
            <p:ph type="title"/>
          </p:nvPr>
        </p:nvSpPr>
        <p:spPr>
          <a:xfrm>
            <a:off x="709200" y="3008913"/>
            <a:ext cx="5302251" cy="1531164"/>
          </a:xfrm>
        </p:spPr>
        <p:txBody>
          <a:bodyPr anchor="t">
            <a:normAutofit/>
          </a:bodyPr>
          <a:lstStyle>
            <a:lvl1pPr>
              <a:defRPr sz="3600"/>
            </a:lvl1pPr>
          </a:lstStyle>
          <a:p>
            <a:r>
              <a:rPr lang="en-US" noProof="0" dirty="0"/>
              <a:t>Click to edit Master title style</a:t>
            </a:r>
          </a:p>
        </p:txBody>
      </p:sp>
      <p:sp>
        <p:nvSpPr>
          <p:cNvPr id="3" name="Text Placeholder 2">
            <a:extLst>
              <a:ext uri="{FF2B5EF4-FFF2-40B4-BE49-F238E27FC236}">
                <a16:creationId xmlns:a16="http://schemas.microsoft.com/office/drawing/2014/main" id="{6CD37992-1AE1-4732-BE6A-60B7513028EE}"/>
              </a:ext>
            </a:extLst>
          </p:cNvPr>
          <p:cNvSpPr>
            <a:spLocks noGrp="1"/>
          </p:cNvSpPr>
          <p:nvPr>
            <p:ph type="body" idx="1"/>
          </p:nvPr>
        </p:nvSpPr>
        <p:spPr>
          <a:xfrm>
            <a:off x="709200" y="2097492"/>
            <a:ext cx="5302251" cy="607608"/>
          </a:xfrm>
        </p:spPr>
        <p:txBody>
          <a:bodyPr anchor="b"/>
          <a:lstStyle>
            <a:lvl1pPr marL="0" indent="0">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pic>
        <p:nvPicPr>
          <p:cNvPr id="9" name="Picture 8">
            <a:extLst>
              <a:ext uri="{FF2B5EF4-FFF2-40B4-BE49-F238E27FC236}">
                <a16:creationId xmlns:a16="http://schemas.microsoft.com/office/drawing/2014/main" id="{A25D2BE5-74E5-3AD6-83FA-9390D9A95F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61" y="6506667"/>
            <a:ext cx="2054429" cy="228270"/>
          </a:xfrm>
          <a:prstGeom prst="rect">
            <a:avLst/>
          </a:prstGeom>
        </p:spPr>
      </p:pic>
      <p:pic>
        <p:nvPicPr>
          <p:cNvPr id="10" name="Picture 9">
            <a:extLst>
              <a:ext uri="{FF2B5EF4-FFF2-40B4-BE49-F238E27FC236}">
                <a16:creationId xmlns:a16="http://schemas.microsoft.com/office/drawing/2014/main" id="{3909CC85-F145-D9E1-7512-9834C10EF1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55841"/>
            <a:ext cx="12192000" cy="507016"/>
          </a:xfrm>
          <a:prstGeom prst="rect">
            <a:avLst/>
          </a:prstGeom>
        </p:spPr>
      </p:pic>
    </p:spTree>
    <p:extLst>
      <p:ext uri="{BB962C8B-B14F-4D97-AF65-F5344CB8AC3E}">
        <p14:creationId xmlns:p14="http://schemas.microsoft.com/office/powerpoint/2010/main" val="3158133025"/>
      </p:ext>
    </p:extLst>
  </p:cSld>
  <p:clrMapOvr>
    <a:masterClrMapping/>
  </p:clrMapOvr>
  <p:extLst>
    <p:ext uri="{DCECCB84-F9BA-43D5-87BE-67443E8EF086}">
      <p15:sldGuideLst xmlns:p15="http://schemas.microsoft.com/office/powerpoint/2012/main">
        <p15:guide id="1" orient="horz" pos="1944">
          <p15:clr>
            <a:srgbClr val="FBAE40"/>
          </p15:clr>
        </p15:guide>
        <p15:guide id="2" orient="horz" pos="422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BAA106A9-A15F-4516-9602-5AC5EC292122}"/>
              </a:ext>
            </a:extLst>
          </p:cNvPr>
          <p:cNvPicPr>
            <a:picLocks noChangeAspect="1"/>
          </p:cNvPicPr>
          <p:nvPr/>
        </p:nvPicPr>
        <p:blipFill rotWithShape="1">
          <a:blip r:embed="rId2">
            <a:extLst>
              <a:ext uri="{28A0092B-C50C-407E-A947-70E740481C1C}">
                <a14:useLocalDpi xmlns:a14="http://schemas.microsoft.com/office/drawing/2010/main" val="0"/>
              </a:ext>
            </a:extLst>
          </a:blip>
          <a:srcRect t="93096"/>
          <a:stretch/>
        </p:blipFill>
        <p:spPr>
          <a:xfrm>
            <a:off x="0" y="6384556"/>
            <a:ext cx="12192000" cy="473444"/>
          </a:xfrm>
          <a:prstGeom prst="rect">
            <a:avLst/>
          </a:prstGeom>
        </p:spPr>
      </p:pic>
      <p:sp>
        <p:nvSpPr>
          <p:cNvPr id="2" name="Title 1">
            <a:extLst>
              <a:ext uri="{FF2B5EF4-FFF2-40B4-BE49-F238E27FC236}">
                <a16:creationId xmlns:a16="http://schemas.microsoft.com/office/drawing/2014/main" id="{E22DE94D-195B-4E06-BF75-8ABB82C51F91}"/>
              </a:ext>
            </a:extLst>
          </p:cNvPr>
          <p:cNvSpPr>
            <a:spLocks noGrp="1"/>
          </p:cNvSpPr>
          <p:nvPr>
            <p:ph type="title"/>
          </p:nvPr>
        </p:nvSpPr>
        <p:spPr>
          <a:xfrm>
            <a:off x="359998" y="365125"/>
            <a:ext cx="11482751" cy="777875"/>
          </a:xfrm>
        </p:spPr>
        <p:txBody>
          <a:bodyPr>
            <a:normAutofit/>
          </a:bodyPr>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456AF1A0-5517-4F59-8F5A-A70F396F9B07}"/>
              </a:ext>
            </a:extLst>
          </p:cNvPr>
          <p:cNvSpPr>
            <a:spLocks noGrp="1"/>
          </p:cNvSpPr>
          <p:nvPr>
            <p:ph idx="1"/>
          </p:nvPr>
        </p:nvSpPr>
        <p:spPr>
          <a:xfrm>
            <a:off x="360001" y="1320800"/>
            <a:ext cx="11471636" cy="4482471"/>
          </a:xfrm>
        </p:spPr>
        <p:txBody>
          <a:bodyPr>
            <a:normAutofit/>
          </a:bodyPr>
          <a:lstStyle>
            <a:lvl1pPr marL="201613" indent="-201613">
              <a:lnSpc>
                <a:spcPct val="101000"/>
              </a:lnSpc>
              <a:spcBef>
                <a:spcPts val="1600"/>
              </a:spcBef>
              <a:buClr>
                <a:schemeClr val="tx2"/>
              </a:buClr>
              <a:buFont typeface="Arial" panose="020B0604020202020204" pitchFamily="34" charset="0"/>
              <a:buChar char="•"/>
              <a:tabLst/>
              <a:defRPr sz="2400"/>
            </a:lvl1pPr>
            <a:lvl2pPr marL="469900" indent="-239713">
              <a:lnSpc>
                <a:spcPct val="101000"/>
              </a:lnSpc>
              <a:buFont typeface="System Font Regular"/>
              <a:buChar char="–"/>
              <a:tabLst/>
              <a:defRPr sz="2400"/>
            </a:lvl2pPr>
            <a:lvl3pPr marL="573088" indent="-184150">
              <a:lnSpc>
                <a:spcPct val="101000"/>
              </a:lnSpc>
              <a:buClr>
                <a:schemeClr val="bg2">
                  <a:lumMod val="75000"/>
                </a:schemeClr>
              </a:buClr>
              <a:tabLst/>
              <a:defRPr sz="2400"/>
            </a:lvl3pPr>
            <a:lvl4pPr marL="808038" indent="-173038">
              <a:lnSpc>
                <a:spcPct val="101000"/>
              </a:lnSpc>
              <a:tabLst/>
              <a:defRPr sz="2400"/>
            </a:lvl4pPr>
            <a:lvl5pPr marL="971550" indent="-163513">
              <a:lnSpc>
                <a:spcPct val="101000"/>
              </a:lnSpc>
              <a:tabLst/>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Picture 5">
            <a:extLst>
              <a:ext uri="{FF2B5EF4-FFF2-40B4-BE49-F238E27FC236}">
                <a16:creationId xmlns:a16="http://schemas.microsoft.com/office/drawing/2014/main" id="{9794716B-505F-F95C-B1C8-B2DC11F04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61" y="6506667"/>
            <a:ext cx="2054429" cy="228270"/>
          </a:xfrm>
          <a:prstGeom prst="rect">
            <a:avLst/>
          </a:prstGeom>
        </p:spPr>
      </p:pic>
      <p:pic>
        <p:nvPicPr>
          <p:cNvPr id="16" name="Picture 15">
            <a:extLst>
              <a:ext uri="{FF2B5EF4-FFF2-40B4-BE49-F238E27FC236}">
                <a16:creationId xmlns:a16="http://schemas.microsoft.com/office/drawing/2014/main" id="{12AB466B-8B4A-C3D2-DB60-18AD8C9EB8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55841"/>
            <a:ext cx="12192000" cy="507016"/>
          </a:xfrm>
          <a:prstGeom prst="rect">
            <a:avLst/>
          </a:prstGeom>
        </p:spPr>
      </p:pic>
    </p:spTree>
    <p:extLst>
      <p:ext uri="{BB962C8B-B14F-4D97-AF65-F5344CB8AC3E}">
        <p14:creationId xmlns:p14="http://schemas.microsoft.com/office/powerpoint/2010/main" val="22554324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224">
          <p15:clr>
            <a:srgbClr val="FBAE40"/>
          </p15:clr>
        </p15:guide>
        <p15:guide id="3" orient="horz" pos="22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0220CAB2-D058-43D2-B8E5-5107438DD190}"/>
              </a:ext>
            </a:extLst>
          </p:cNvPr>
          <p:cNvPicPr>
            <a:picLocks noChangeAspect="1"/>
          </p:cNvPicPr>
          <p:nvPr/>
        </p:nvPicPr>
        <p:blipFill rotWithShape="1">
          <a:blip r:embed="rId2">
            <a:extLst>
              <a:ext uri="{28A0092B-C50C-407E-A947-70E740481C1C}">
                <a14:useLocalDpi xmlns:a14="http://schemas.microsoft.com/office/drawing/2010/main" val="0"/>
              </a:ext>
            </a:extLst>
          </a:blip>
          <a:srcRect t="93096"/>
          <a:stretch/>
        </p:blipFill>
        <p:spPr>
          <a:xfrm>
            <a:off x="0" y="6384556"/>
            <a:ext cx="12192000" cy="473444"/>
          </a:xfrm>
          <a:prstGeom prst="rect">
            <a:avLst/>
          </a:prstGeom>
        </p:spPr>
      </p:pic>
      <p:pic>
        <p:nvPicPr>
          <p:cNvPr id="7" name="Graphic 6">
            <a:extLst>
              <a:ext uri="{FF2B5EF4-FFF2-40B4-BE49-F238E27FC236}">
                <a16:creationId xmlns:a16="http://schemas.microsoft.com/office/drawing/2014/main" id="{A44D1D0D-AE1B-4268-9EA5-B03B315630E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14" r="3040"/>
          <a:stretch/>
        </p:blipFill>
        <p:spPr>
          <a:xfrm>
            <a:off x="0" y="5910853"/>
            <a:ext cx="12192000" cy="752856"/>
          </a:xfrm>
          <a:prstGeom prst="rect">
            <a:avLst/>
          </a:prstGeom>
        </p:spPr>
      </p:pic>
      <p:sp>
        <p:nvSpPr>
          <p:cNvPr id="2" name="Title 1">
            <a:extLst>
              <a:ext uri="{FF2B5EF4-FFF2-40B4-BE49-F238E27FC236}">
                <a16:creationId xmlns:a16="http://schemas.microsoft.com/office/drawing/2014/main" id="{E22DE94D-195B-4E06-BF75-8ABB82C51F91}"/>
              </a:ext>
            </a:extLst>
          </p:cNvPr>
          <p:cNvSpPr>
            <a:spLocks noGrp="1"/>
          </p:cNvSpPr>
          <p:nvPr>
            <p:ph type="title"/>
          </p:nvPr>
        </p:nvSpPr>
        <p:spPr>
          <a:xfrm>
            <a:off x="359998" y="365125"/>
            <a:ext cx="11482751" cy="777875"/>
          </a:xfrm>
        </p:spPr>
        <p:txBody>
          <a:bodyPr>
            <a:normAutofit/>
          </a:bodyPr>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456AF1A0-5517-4F59-8F5A-A70F396F9B07}"/>
              </a:ext>
            </a:extLst>
          </p:cNvPr>
          <p:cNvSpPr>
            <a:spLocks noGrp="1"/>
          </p:cNvSpPr>
          <p:nvPr>
            <p:ph idx="1"/>
          </p:nvPr>
        </p:nvSpPr>
        <p:spPr>
          <a:xfrm>
            <a:off x="360000" y="1320800"/>
            <a:ext cx="5618525" cy="448200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BE45DBA9-0339-444B-BF50-C7F5C933AAF3}"/>
              </a:ext>
            </a:extLst>
          </p:cNvPr>
          <p:cNvSpPr>
            <a:spLocks noGrp="1"/>
          </p:cNvSpPr>
          <p:nvPr>
            <p:ph type="body" sz="quarter" idx="11"/>
          </p:nvPr>
        </p:nvSpPr>
        <p:spPr>
          <a:xfrm>
            <a:off x="6216650" y="1320800"/>
            <a:ext cx="5626100" cy="4482000"/>
          </a:xfrm>
        </p:spPr>
        <p:txBody>
          <a:bodyPr>
            <a:normAutofit/>
          </a:bodyPr>
          <a:lstStyle>
            <a:lvl1pPr>
              <a:defRPr sz="2400"/>
            </a:lvl1pPr>
            <a:lvl2pPr>
              <a:defRPr sz="2400"/>
            </a:lvl2pPr>
            <a:lvl3pPr>
              <a:defRPr sz="2400"/>
            </a:lvl3pPr>
            <a:lvl4pP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5" name="Picture 4">
            <a:extLst>
              <a:ext uri="{FF2B5EF4-FFF2-40B4-BE49-F238E27FC236}">
                <a16:creationId xmlns:a16="http://schemas.microsoft.com/office/drawing/2014/main" id="{B6735A90-A7AF-885D-94B4-C680C2BFE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9998" y="6506667"/>
            <a:ext cx="2054429" cy="228270"/>
          </a:xfrm>
          <a:prstGeom prst="rect">
            <a:avLst/>
          </a:prstGeom>
        </p:spPr>
      </p:pic>
    </p:spTree>
    <p:extLst>
      <p:ext uri="{BB962C8B-B14F-4D97-AF65-F5344CB8AC3E}">
        <p14:creationId xmlns:p14="http://schemas.microsoft.com/office/powerpoint/2010/main" val="1493609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2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447801"/>
            <a:ext cx="115824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1581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216650"/>
          </a:xfrm>
        </p:spPr>
        <p:txBody>
          <a:bodyPr anchor="ctr" anchorCtr="1"/>
          <a:lstStyle>
            <a:lvl1pPr marL="0" indent="0">
              <a:buNone/>
              <a:defRPr/>
            </a:lvl1pPr>
          </a:lstStyle>
          <a:p>
            <a:r>
              <a:rPr lang="en-US" dirty="0"/>
              <a:t>Click icon to add picture</a:t>
            </a:r>
          </a:p>
        </p:txBody>
      </p:sp>
    </p:spTree>
    <p:extLst>
      <p:ext uri="{BB962C8B-B14F-4D97-AF65-F5344CB8AC3E}">
        <p14:creationId xmlns:p14="http://schemas.microsoft.com/office/powerpoint/2010/main" val="3126779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ection Header - SkyBlue">
    <p:bg>
      <p:bgPr>
        <a:solidFill>
          <a:srgbClr val="FFFFFF"/>
        </a:solidFill>
        <a:effectLst/>
      </p:bgPr>
    </p:bg>
    <p:spTree>
      <p:nvGrpSpPr>
        <p:cNvPr id="1" name=""/>
        <p:cNvGrpSpPr/>
        <p:nvPr/>
      </p:nvGrpSpPr>
      <p:grpSpPr>
        <a:xfrm>
          <a:off x="0" y="0"/>
          <a:ext cx="0" cy="0"/>
          <a:chOff x="0" y="0"/>
          <a:chExt cx="0" cy="0"/>
        </a:xfrm>
      </p:grpSpPr>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75208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762000"/>
          </a:xfrm>
        </p:spPr>
        <p:txBody>
          <a:bodyPr/>
          <a:lstStyle/>
          <a:p>
            <a:r>
              <a:rPr lang="en-US"/>
              <a:t>Click to edit Master title style</a:t>
            </a:r>
          </a:p>
        </p:txBody>
      </p:sp>
    </p:spTree>
    <p:extLst>
      <p:ext uri="{BB962C8B-B14F-4D97-AF65-F5344CB8AC3E}">
        <p14:creationId xmlns:p14="http://schemas.microsoft.com/office/powerpoint/2010/main" val="3795690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p:txBody>
          <a:bodyPr lIns="0" tIns="137160"/>
          <a:lstStyle/>
          <a:p>
            <a:r>
              <a:rPr lang="en-US"/>
              <a:t>Click to edit Master title style</a:t>
            </a:r>
          </a:p>
        </p:txBody>
      </p:sp>
      <p:sp>
        <p:nvSpPr>
          <p:cNvPr id="6" name="Content Placeholder 5">
            <a:extLst>
              <a:ext uri="{FF2B5EF4-FFF2-40B4-BE49-F238E27FC236}">
                <a16:creationId xmlns:a16="http://schemas.microsoft.com/office/drawing/2014/main" id="{A918AB0D-AE9D-3247-BF96-73E113CED028}"/>
              </a:ext>
            </a:extLst>
          </p:cNvPr>
          <p:cNvSpPr>
            <a:spLocks noGrp="1"/>
          </p:cNvSpPr>
          <p:nvPr>
            <p:ph sz="quarter" idx="10"/>
          </p:nvPr>
        </p:nvSpPr>
        <p:spPr>
          <a:xfrm>
            <a:off x="296334" y="1689101"/>
            <a:ext cx="11571817" cy="4677833"/>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45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a:xfrm>
            <a:off x="295789" y="1"/>
            <a:ext cx="11572695" cy="854340"/>
          </a:xfrm>
        </p:spPr>
        <p:txBody>
          <a:bodyPr/>
          <a:lstStyle>
            <a:lvl1pPr>
              <a:defRPr>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A918AB0D-AE9D-3247-BF96-73E113CED028}"/>
              </a:ext>
            </a:extLst>
          </p:cNvPr>
          <p:cNvSpPr>
            <a:spLocks noGrp="1"/>
          </p:cNvSpPr>
          <p:nvPr>
            <p:ph sz="quarter" idx="10"/>
          </p:nvPr>
        </p:nvSpPr>
        <p:spPr>
          <a:xfrm>
            <a:off x="296334" y="1689101"/>
            <a:ext cx="11571817" cy="4677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92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432825" y="452669"/>
            <a:ext cx="10175676" cy="576064"/>
          </a:xfrm>
          <a:prstGeom prst="rect">
            <a:avLst/>
          </a:prstGeom>
        </p:spPr>
        <p:txBody>
          <a:bodyPr>
            <a:noAutofit/>
          </a:bodyPr>
          <a:lstStyle>
            <a:lvl1pPr marL="0" indent="0">
              <a:lnSpc>
                <a:spcPts val="3333"/>
              </a:lnSpc>
              <a:spcBef>
                <a:spcPts val="0"/>
              </a:spcBef>
              <a:buNone/>
              <a:defRPr sz="3733" b="1">
                <a:solidFill>
                  <a:schemeClr val="accent1"/>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431800" y="1220755"/>
            <a:ext cx="10176933" cy="5187245"/>
          </a:xfrm>
          <a:prstGeom prst="rect">
            <a:avLst/>
          </a:prstGeom>
        </p:spPr>
        <p:txBody>
          <a:bodyPr/>
          <a:lstStyle>
            <a:lvl1pPr marL="241294" indent="-241294" defTabSz="479988">
              <a:buFont typeface="Arial" panose="020B0604020202020204" pitchFamily="34" charset="0"/>
              <a:buChar char="•"/>
              <a:defRPr>
                <a:solidFill>
                  <a:schemeClr val="tx1"/>
                </a:solidFill>
                <a:latin typeface="+mn-lt"/>
              </a:defRPr>
            </a:lvl1pPr>
            <a:lvl2pPr marL="596885" indent="-239178" defTabSz="478355">
              <a:buClr>
                <a:srgbClr val="AE1022"/>
              </a:buClr>
              <a:buFont typeface="Arial" panose="020B0604020202020204" pitchFamily="34" charset="0"/>
              <a:buChar char="•"/>
              <a:defRPr>
                <a:solidFill>
                  <a:schemeClr val="tx1"/>
                </a:solidFill>
                <a:latin typeface="+mn-lt"/>
              </a:defRPr>
            </a:lvl2pPr>
            <a:lvl3pPr marL="838179" indent="-239178">
              <a:buClr>
                <a:srgbClr val="AE1022"/>
              </a:buClr>
              <a:buFont typeface="Arial" panose="020B0604020202020204" pitchFamily="34" charset="0"/>
              <a:buChar char="•"/>
              <a:defRPr>
                <a:solidFill>
                  <a:schemeClr val="tx1"/>
                </a:solidFill>
                <a:latin typeface="+mn-lt"/>
              </a:defRPr>
            </a:lvl3pPr>
            <a:lvl4pPr marL="1073124" indent="-239178">
              <a:buClr>
                <a:srgbClr val="AE1022"/>
              </a:buClr>
              <a:buFont typeface="Arial" panose="020B0604020202020204" pitchFamily="34" charset="0"/>
              <a:buChar char="•"/>
              <a:tabLst>
                <a:tab pos="1073124" algn="l"/>
              </a:tabLst>
              <a:defRPr>
                <a:solidFill>
                  <a:schemeClr val="tx1"/>
                </a:solidFill>
                <a:latin typeface="+mn-lt"/>
              </a:defRPr>
            </a:lvl4pPr>
            <a:lvl5pPr marL="1314418" indent="-239178">
              <a:buClr>
                <a:srgbClr val="AE1022"/>
              </a:buClr>
              <a:buFont typeface="Arial" panose="020B0604020202020204" pitchFamily="34" charset="0"/>
              <a:buChar char="•"/>
              <a:defRPr>
                <a:solidFill>
                  <a:schemeClr val="tx1"/>
                </a:solidFill>
                <a:latin typeface="+mn-lt"/>
              </a:defRPr>
            </a:lvl5pPr>
            <a:lvl6pPr marL="1555712" indent="-239178">
              <a:buClr>
                <a:srgbClr val="AE1022"/>
              </a:buClr>
              <a:buFont typeface="Arial" panose="020B0604020202020204" pitchFamily="34" charset="0"/>
              <a:buChar char="•"/>
              <a:tabLst>
                <a:tab pos="1435064" algn="l"/>
              </a:tabLst>
              <a:defRPr sz="2400"/>
            </a:lvl6pPr>
            <a:lvl7pPr marL="1795155" indent="-239178">
              <a:buClr>
                <a:srgbClr val="C00000"/>
              </a:buClr>
              <a:defRPr sz="2400"/>
            </a:lvl7pPr>
            <a:lvl8pPr marL="2039949" indent="-239178">
              <a:buClr>
                <a:srgbClr val="C00000"/>
              </a:buClr>
              <a:defRPr sz="2400"/>
            </a:lvl8pPr>
            <a:lvl9pPr marL="3232070" indent="-304792">
              <a:buClr>
                <a:srgbClr val="C00000"/>
              </a:buClr>
              <a:buNone/>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20376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a:xfrm>
            <a:off x="4700834" y="1"/>
            <a:ext cx="7184863" cy="854340"/>
          </a:xfrm>
        </p:spPr>
        <p:txBody>
          <a:bodyPr/>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02743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259" y="410011"/>
            <a:ext cx="9425839" cy="802800"/>
          </a:xfrm>
          <a:prstGeom prst="rect">
            <a:avLst/>
          </a:prstGeom>
        </p:spPr>
        <p:txBody>
          <a:bodyPr tIns="126000" anchor="t" anchorCtr="0"/>
          <a:lstStyle>
            <a:lvl1pPr>
              <a:defRPr lang="en-US" sz="3200" b="1" kern="1200" noProof="0" dirty="0">
                <a:solidFill>
                  <a:schemeClr val="tx1"/>
                </a:solidFill>
              </a:defRPr>
            </a:lvl1pPr>
          </a:lstStyle>
          <a:p>
            <a:pPr marL="0" lvl="0" defTabSz="914377" latinLnBrk="0">
              <a:lnSpc>
                <a:spcPct val="75000"/>
              </a:lnSpc>
            </a:pPr>
            <a:r>
              <a:rPr lang="en-US" noProof="0" dirty="0"/>
              <a:t>Title</a:t>
            </a:r>
          </a:p>
        </p:txBody>
      </p:sp>
      <p:sp>
        <p:nvSpPr>
          <p:cNvPr id="7" name="Footer Placeholder 4"/>
          <p:cNvSpPr>
            <a:spLocks noGrp="1"/>
          </p:cNvSpPr>
          <p:nvPr>
            <p:ph type="ftr" sz="quarter" idx="3"/>
          </p:nvPr>
        </p:nvSpPr>
        <p:spPr>
          <a:xfrm>
            <a:off x="916331" y="6403154"/>
            <a:ext cx="8636000" cy="250825"/>
          </a:xfrm>
          <a:prstGeom prst="rect">
            <a:avLst/>
          </a:prstGeom>
        </p:spPr>
        <p:txBody>
          <a:bodyPr/>
          <a:lstStyle>
            <a:lvl1pPr>
              <a:defRPr sz="900" baseline="0">
                <a:solidFill>
                  <a:srgbClr val="7F7F7F"/>
                </a:solidFill>
              </a:defRPr>
            </a:lvl1pPr>
          </a:lstStyle>
          <a:p>
            <a:endParaRPr lang="en-US" dirty="0"/>
          </a:p>
        </p:txBody>
      </p:sp>
      <p:sp>
        <p:nvSpPr>
          <p:cNvPr id="8" name="Slide Number Placeholder 5"/>
          <p:cNvSpPr>
            <a:spLocks noGrp="1"/>
          </p:cNvSpPr>
          <p:nvPr>
            <p:ph type="sldNum" sz="quarter" idx="4"/>
          </p:nvPr>
        </p:nvSpPr>
        <p:spPr>
          <a:xfrm>
            <a:off x="571259" y="6403154"/>
            <a:ext cx="533380"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a:p>
        </p:txBody>
      </p:sp>
      <p:sp>
        <p:nvSpPr>
          <p:cNvPr id="9" name="Content Placeholder 2"/>
          <p:cNvSpPr>
            <a:spLocks noGrp="1"/>
          </p:cNvSpPr>
          <p:nvPr>
            <p:ph idx="1" hasCustomPrompt="1"/>
          </p:nvPr>
        </p:nvSpPr>
        <p:spPr>
          <a:xfrm>
            <a:off x="571259" y="1346200"/>
            <a:ext cx="11239784"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2252640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894D-3126-7D8A-D1FE-763444FA5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73960A-C98B-F30E-EF93-28802A214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45CD96-8BD3-F254-200E-814F3F4EE1BA}"/>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1E774A53-1A03-330E-BB67-4E985E5308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D444EA-3C7D-8669-03DE-EE9B25CB140C}"/>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615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10D4-EA35-CE7A-3424-0EAD005C4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31B63-2553-9A63-B960-7678A9B01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5FD6E-A6ED-441F-751A-17400803C7A8}"/>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21D1D2B0-B6A8-C28C-EC1E-CACE519574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CCA14-687F-D70B-2196-E90E6A355D7C}"/>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2121973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A998-7292-852E-7FDA-2739C9BEC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FC0D86-FD8A-5BBF-9ED7-254D139BF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3D84C-B90F-7F7D-3D87-5FDD85CDE303}"/>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3B543E67-73CC-240F-0A2E-B867E94319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970EFA-64C4-7777-E701-63249EF14922}"/>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727608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0F18-F92D-5FCF-B017-A0B6C7EF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523D-0CAD-BA5D-7746-57867A223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65C0A-EA89-58A5-7A5F-6DDDDCB9A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80D93-E924-41CC-C1BF-38439B46FE69}"/>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6" name="Footer Placeholder 5">
            <a:extLst>
              <a:ext uri="{FF2B5EF4-FFF2-40B4-BE49-F238E27FC236}">
                <a16:creationId xmlns:a16="http://schemas.microsoft.com/office/drawing/2014/main" id="{2B226113-9985-DCDC-7058-0ECD56798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5BD3B5-0CE1-9795-4BB3-3A1B88FE92B2}"/>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1669958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70BD-F4E0-F471-3AD0-7C8F20B41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68A33-6A35-54C2-4620-781C0EE29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6BF4C-4580-C65E-CECE-BC1C90D45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FE0F7-FDD5-8ACD-549C-A00D11BB1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9A534-7C2F-1FCE-F4AB-8F5C0F801A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D30029-7B08-A1D9-12E0-E4572D5E4C54}"/>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8" name="Footer Placeholder 7">
            <a:extLst>
              <a:ext uri="{FF2B5EF4-FFF2-40B4-BE49-F238E27FC236}">
                <a16:creationId xmlns:a16="http://schemas.microsoft.com/office/drawing/2014/main" id="{C07823F2-B5D4-B1C0-D91B-C5BFC99859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9C0A69-A335-252D-C1DD-7B6CBE2B5403}"/>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91737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3DC1-E8E6-5174-E9F4-FB91CAB99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C1524-BE62-3D83-FB56-A8B1FE968E49}"/>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4" name="Footer Placeholder 3">
            <a:extLst>
              <a:ext uri="{FF2B5EF4-FFF2-40B4-BE49-F238E27FC236}">
                <a16:creationId xmlns:a16="http://schemas.microsoft.com/office/drawing/2014/main" id="{AD260D72-F7A4-8142-70EF-3B4C1BA63D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D2B86A-DC9A-A5CB-41B9-F1728A659F49}"/>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133132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D0C3C-7C30-2969-AF34-1464C94ACE7B}"/>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3" name="Footer Placeholder 2">
            <a:extLst>
              <a:ext uri="{FF2B5EF4-FFF2-40B4-BE49-F238E27FC236}">
                <a16:creationId xmlns:a16="http://schemas.microsoft.com/office/drawing/2014/main" id="{34016AD7-AF60-CD77-DB6D-55D7BD1998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47887D-F4F5-9AC3-ED67-5663AA82F073}"/>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2480552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3170-D9BB-2594-4016-5E27D9C37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44F53D-7899-FB04-8DEA-36CC218AC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5FB6E8-8616-F534-047A-2AAF42A05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E6ECB-A1BC-A5E5-2D2E-039A92BC414B}"/>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6" name="Footer Placeholder 5">
            <a:extLst>
              <a:ext uri="{FF2B5EF4-FFF2-40B4-BE49-F238E27FC236}">
                <a16:creationId xmlns:a16="http://schemas.microsoft.com/office/drawing/2014/main" id="{B159B1A8-368A-C30D-4355-C7B8223634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BE5EDE-57DE-1162-3B1F-7AA41C57CF48}"/>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315103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ing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432825" y="452669"/>
            <a:ext cx="10175676" cy="576064"/>
          </a:xfrm>
          <a:prstGeom prst="rect">
            <a:avLst/>
          </a:prstGeom>
        </p:spPr>
        <p:txBody>
          <a:bodyPr>
            <a:noAutofit/>
          </a:bodyPr>
          <a:lstStyle>
            <a:lvl1pPr marL="0" indent="0">
              <a:lnSpc>
                <a:spcPts val="3333"/>
              </a:lnSpc>
              <a:spcBef>
                <a:spcPts val="0"/>
              </a:spcBef>
              <a:buNone/>
              <a:defRPr sz="3733" b="1" baseline="0">
                <a:solidFill>
                  <a:schemeClr val="accent1"/>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dirty="0"/>
              <a:t>Want to use just a headline? =&gt; type here</a:t>
            </a:r>
          </a:p>
        </p:txBody>
      </p:sp>
    </p:spTree>
    <p:extLst>
      <p:ext uri="{BB962C8B-B14F-4D97-AF65-F5344CB8AC3E}">
        <p14:creationId xmlns:p14="http://schemas.microsoft.com/office/powerpoint/2010/main" val="3583188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E7CC-0554-050E-5DF0-F0306D3CF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D7E0E-7477-50C2-44A7-B5B761515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4D4021-B6AF-6743-351E-7E3C2F29F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A730A-67D1-7835-54EF-0F797635CCDA}"/>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6" name="Footer Placeholder 5">
            <a:extLst>
              <a:ext uri="{FF2B5EF4-FFF2-40B4-BE49-F238E27FC236}">
                <a16:creationId xmlns:a16="http://schemas.microsoft.com/office/drawing/2014/main" id="{A0A0A322-B157-C37D-EC4E-802EA11F7B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2758FA-B0FD-B0E9-EAB2-CCE420AC054B}"/>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608411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AB22-49AF-DA36-47B1-AD0BC91B66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8F5A4-8DCB-7164-5831-F627C0CAC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77BCE-7744-38A0-3757-CAA9F58FA116}"/>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C0AD2C58-A750-29AD-E4A0-8320ABACB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2ACBA-76AA-0332-12D5-570FD0DE0E30}"/>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1581764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A8B7B6-FF43-757E-B383-CC2AEDA86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27CDD-CCB8-7A7E-6C79-DB0657590A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F4D0F-36B0-EEAE-CDFC-8B3221F426C0}"/>
              </a:ext>
            </a:extLst>
          </p:cNvPr>
          <p:cNvSpPr>
            <a:spLocks noGrp="1"/>
          </p:cNvSpPr>
          <p:nvPr>
            <p:ph type="dt" sz="half" idx="10"/>
          </p:nvPr>
        </p:nvSpPr>
        <p:spPr/>
        <p:txBody>
          <a:body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66527821-D753-AC78-8B6C-5C00C6255A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74E6B6-89E7-4A9F-CC47-B67C8F300B51}"/>
              </a:ext>
            </a:extLst>
          </p:cNvPr>
          <p:cNvSpPr>
            <a:spLocks noGrp="1"/>
          </p:cNvSpPr>
          <p:nvPr>
            <p:ph type="sldNum" sz="quarter" idx="12"/>
          </p:nvPr>
        </p:nvSpPr>
        <p:spPr/>
        <p:txBody>
          <a:bodyPr/>
          <a:lstStyle/>
          <a:p>
            <a:fld id="{E39BAD3D-1857-4B12-A415-300436D09A4D}" type="slidenum">
              <a:rPr lang="en-US" smtClean="0"/>
              <a:t>‹#›</a:t>
            </a:fld>
            <a:endParaRPr lang="en-US" dirty="0"/>
          </a:p>
        </p:txBody>
      </p:sp>
    </p:spTree>
    <p:extLst>
      <p:ext uri="{BB962C8B-B14F-4D97-AF65-F5344CB8AC3E}">
        <p14:creationId xmlns:p14="http://schemas.microsoft.com/office/powerpoint/2010/main" val="2519354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A51F-5E0B-CF67-68E2-008558F690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8C7FE-87DB-C484-AC0D-51AF0D7AE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904CA-B76E-E316-09A2-24E5B5ED532A}"/>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A56FEF72-F3B3-EDCA-EC25-A05435619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DC087-B38B-DE7C-1143-E6325ED10DC2}"/>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4131273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856A-4824-6846-64BF-1240846D3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D5C645-1DE8-EC04-F5A7-B50E7AD61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05FEF-55F7-0201-AE03-8E58B08EA9B9}"/>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AC2B1508-87DB-A701-FE0F-69BF79EB2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9EF30-9BDA-5E35-3A26-03C95A339AA2}"/>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3599172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C37-9442-1B55-4068-EB4B485647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9C47B1-C4DC-A635-88E7-2EE5FFAC6F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C2D16-EED7-325F-49BE-1B25DA2B2214}"/>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D779BE44-5ED3-512A-2C49-EF85DF13F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96D88-4510-137F-DEEB-34EE7C5CC1E5}"/>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250401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B651-7DB7-7165-BDDE-C5A170C52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4DC44-1B1D-BBE9-D1B5-265672BE4E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137EA-8E01-8707-DEAC-E4E9DED1E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7BB6E-45A1-061A-9549-587480068AC4}"/>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6" name="Footer Placeholder 5">
            <a:extLst>
              <a:ext uri="{FF2B5EF4-FFF2-40B4-BE49-F238E27FC236}">
                <a16:creationId xmlns:a16="http://schemas.microsoft.com/office/drawing/2014/main" id="{BBD1AD3D-7B01-9512-19BD-5C332E1CE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54184-DA43-5CB7-8EE9-527B9DFC63A8}"/>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873174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9A44-B524-D924-E248-378621EA9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E3382-927F-6938-6749-A5EF5FD89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BEA-90D5-2BFF-9954-95E6EE635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652CC-1357-EDE9-4C1F-7491705FE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9BA10-19B2-AE0A-C2ED-B40FAAC4DB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9FD1CD-5422-E042-0E50-148ECC88435F}"/>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8" name="Footer Placeholder 7">
            <a:extLst>
              <a:ext uri="{FF2B5EF4-FFF2-40B4-BE49-F238E27FC236}">
                <a16:creationId xmlns:a16="http://schemas.microsoft.com/office/drawing/2014/main" id="{BC97D3EF-2B39-A006-A62B-D3B433C8C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F4B796-C9EE-16C4-3A3D-1627E3808B72}"/>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217705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1740-2FEF-EB25-5609-CF2C30604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00AE85-E4B9-009D-2509-5C52FC49A8A8}"/>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4" name="Footer Placeholder 3">
            <a:extLst>
              <a:ext uri="{FF2B5EF4-FFF2-40B4-BE49-F238E27FC236}">
                <a16:creationId xmlns:a16="http://schemas.microsoft.com/office/drawing/2014/main" id="{2C892BC1-6EDE-EE00-1B57-5DC06D603F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DEBAB2-42A9-A474-D7B6-39F6A504B8E5}"/>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2713566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9C841-BA54-3825-B1C1-B9ABC2BC6D78}"/>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3" name="Footer Placeholder 2">
            <a:extLst>
              <a:ext uri="{FF2B5EF4-FFF2-40B4-BE49-F238E27FC236}">
                <a16:creationId xmlns:a16="http://schemas.microsoft.com/office/drawing/2014/main" id="{10170F35-1AEF-10F6-4DA6-639796AAE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19A56A-489D-34A7-448D-D4964818E232}"/>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141366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477567" y="1818887"/>
            <a:ext cx="9101139" cy="1536789"/>
          </a:xfrm>
          <a:prstGeom prst="rect">
            <a:avLst/>
          </a:prstGeom>
        </p:spPr>
        <p:txBody>
          <a:bodyPr/>
          <a:lstStyle>
            <a:lvl1pPr marL="0" indent="0">
              <a:lnSpc>
                <a:spcPct val="100000"/>
              </a:lnSpc>
              <a:spcBef>
                <a:spcPts val="600"/>
              </a:spcBef>
              <a:buNone/>
              <a:defRPr sz="3733" b="1">
                <a:solidFill>
                  <a:schemeClr val="accent1"/>
                </a:solidFill>
                <a:latin typeface="+mj-lt"/>
              </a:defRPr>
            </a:lvl1pPr>
            <a:lvl2pPr marL="355582" indent="0">
              <a:buNone/>
              <a:defRPr/>
            </a:lvl2pPr>
            <a:lvl3pPr marL="709048" indent="0">
              <a:buNone/>
              <a:defRPr/>
            </a:lvl3pPr>
            <a:lvl4pPr marL="1079446" indent="0">
              <a:buNone/>
              <a:defRPr/>
            </a:lvl4pPr>
            <a:lvl5pPr marL="143502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477569" y="3429001"/>
            <a:ext cx="9101137" cy="2190751"/>
          </a:xfrm>
          <a:prstGeom prst="rect">
            <a:avLst/>
          </a:prstGeom>
        </p:spPr>
        <p:txBody>
          <a:bodyPr/>
          <a:lstStyle>
            <a:lvl1pPr>
              <a:buFontTx/>
              <a:buNone/>
              <a:defRPr>
                <a:latin typeface="+mn-lt"/>
              </a:defRPr>
            </a:lvl1pPr>
            <a:lvl2pPr indent="-355191">
              <a:buClr>
                <a:srgbClr val="AE1022"/>
              </a:buClr>
              <a:buFont typeface="Arial" panose="020B0604020202020204" pitchFamily="34" charset="0"/>
              <a:buChar char="•"/>
              <a:defRPr>
                <a:latin typeface="+mn-lt"/>
              </a:defRPr>
            </a:lvl2pPr>
            <a:lvl3pPr indent="-355191">
              <a:buClr>
                <a:srgbClr val="AE1022"/>
              </a:buClr>
              <a:buFont typeface="Arial" panose="020B0604020202020204" pitchFamily="34" charset="0"/>
              <a:buChar char="•"/>
              <a:defRPr>
                <a:latin typeface="+mn-lt"/>
              </a:defRPr>
            </a:lvl3pPr>
            <a:lvl4pPr indent="-355191">
              <a:buClr>
                <a:srgbClr val="AE1022"/>
              </a:buClr>
              <a:buFont typeface="Arial" panose="020B0604020202020204" pitchFamily="34" charset="0"/>
              <a:buChar char="•"/>
              <a:defRPr>
                <a:latin typeface="+mn-lt"/>
              </a:defRPr>
            </a:lvl4pPr>
            <a:lvl5pPr indent="-355191">
              <a:buClr>
                <a:srgbClr val="AE1022"/>
              </a:buClr>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773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2401-C814-1F64-AC3B-532D4C215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9F174-CD37-0CB0-3C90-0EB09B27F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197CBE-A04C-5EEC-D226-5C94D3EB5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D9DFE-C294-A270-A025-0D1C5176A690}"/>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6" name="Footer Placeholder 5">
            <a:extLst>
              <a:ext uri="{FF2B5EF4-FFF2-40B4-BE49-F238E27FC236}">
                <a16:creationId xmlns:a16="http://schemas.microsoft.com/office/drawing/2014/main" id="{E83C79B5-838F-B770-0B79-04EFAA31F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5A51C-0B38-0C36-EB36-742D68B18A8E}"/>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7392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0EAC-17C7-A85B-91A0-BEBBD9257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C90A9-235C-E3E8-6660-447A204C8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146A6B-A690-3301-7F99-EB11AD784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1BFF5-6E21-7E2E-4929-F1B673274E07}"/>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6" name="Footer Placeholder 5">
            <a:extLst>
              <a:ext uri="{FF2B5EF4-FFF2-40B4-BE49-F238E27FC236}">
                <a16:creationId xmlns:a16="http://schemas.microsoft.com/office/drawing/2014/main" id="{8EA32F54-FED6-6C9F-C95B-84C10F590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C446B-2843-3045-0CD5-B9D68CA93CEE}"/>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1784348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B2C1-7AE7-FB0A-9A1C-E4ADD99AD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54B0B-7D2C-038C-1DD5-DFCCF395F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A7E34-D1A2-610E-A058-1AE45E772247}"/>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40B5E092-1F66-6400-6779-55CC996FC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3BE28-6DB8-0DF1-55E0-2B76CC3A9B12}"/>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846384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14A8E5-9B01-DBBD-1AE4-DA446FAD2D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E10BD4-061D-C758-BECC-7EC5B5D6D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433E6-EF75-2A8E-7BE8-2D5D160F5DDB}"/>
              </a:ext>
            </a:extLst>
          </p:cNvPr>
          <p:cNvSpPr>
            <a:spLocks noGrp="1"/>
          </p:cNvSpPr>
          <p:nvPr>
            <p:ph type="dt" sz="half" idx="10"/>
          </p:nvPr>
        </p:nvSpPr>
        <p:spPr/>
        <p:txBody>
          <a:body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62EC17EF-6170-E39C-817B-6ADBFB1A1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A6C8B-9027-CD44-A485-A535655D38BE}"/>
              </a:ext>
            </a:extLst>
          </p:cNvPr>
          <p:cNvSpPr>
            <a:spLocks noGrp="1"/>
          </p:cNvSpPr>
          <p:nvPr>
            <p:ph type="sldNum" sz="quarter" idx="12"/>
          </p:nvPr>
        </p:nvSpPr>
        <p:spPr/>
        <p:txBody>
          <a:bodyPr/>
          <a:lstStyle/>
          <a:p>
            <a:fld id="{C8A41440-31F6-45ED-8DF4-FE783FB15981}" type="slidenum">
              <a:rPr lang="en-US" smtClean="0"/>
              <a:t>‹#›</a:t>
            </a:fld>
            <a:endParaRPr lang="en-US"/>
          </a:p>
        </p:txBody>
      </p:sp>
    </p:spTree>
    <p:extLst>
      <p:ext uri="{BB962C8B-B14F-4D97-AF65-F5344CB8AC3E}">
        <p14:creationId xmlns:p14="http://schemas.microsoft.com/office/powerpoint/2010/main" val="188511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8860103" cy="2187326"/>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19200" y="3254128"/>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79116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447801"/>
            <a:ext cx="115824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7167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762000"/>
          </a:xfrm>
        </p:spPr>
        <p:txBody>
          <a:bodyPr/>
          <a:lstStyle/>
          <a:p>
            <a:r>
              <a:rPr lang="en-US"/>
              <a:t>Click to edit Master title style</a:t>
            </a:r>
          </a:p>
        </p:txBody>
      </p:sp>
    </p:spTree>
    <p:extLst>
      <p:ext uri="{BB962C8B-B14F-4D97-AF65-F5344CB8AC3E}">
        <p14:creationId xmlns:p14="http://schemas.microsoft.com/office/powerpoint/2010/main" val="3643074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216650"/>
          </a:xfrm>
        </p:spPr>
        <p:txBody>
          <a:bodyPr anchor="ctr" anchorCtr="1"/>
          <a:lstStyle>
            <a:lvl1pPr marL="0" indent="0">
              <a:buNone/>
              <a:defRPr/>
            </a:lvl1pPr>
          </a:lstStyle>
          <a:p>
            <a:r>
              <a:rPr lang="en-US" dirty="0"/>
              <a:t>Click icon to add picture</a:t>
            </a:r>
          </a:p>
        </p:txBody>
      </p:sp>
    </p:spTree>
    <p:extLst>
      <p:ext uri="{BB962C8B-B14F-4D97-AF65-F5344CB8AC3E}">
        <p14:creationId xmlns:p14="http://schemas.microsoft.com/office/powerpoint/2010/main" val="1866425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ection Header - SkyBlue">
    <p:bg>
      <p:bgPr>
        <a:solidFill>
          <a:srgbClr val="FFFFFF"/>
        </a:solidFill>
        <a:effectLst/>
      </p:bgPr>
    </p:bg>
    <p:spTree>
      <p:nvGrpSpPr>
        <p:cNvPr id="1" name=""/>
        <p:cNvGrpSpPr/>
        <p:nvPr/>
      </p:nvGrpSpPr>
      <p:grpSpPr>
        <a:xfrm>
          <a:off x="0" y="0"/>
          <a:ext cx="0" cy="0"/>
          <a:chOff x="0" y="0"/>
          <a:chExt cx="0" cy="0"/>
        </a:xfrm>
      </p:grpSpPr>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7664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432000" y="451201"/>
            <a:ext cx="10515600" cy="546123"/>
          </a:xfrm>
          <a:prstGeom prst="rect">
            <a:avLst/>
          </a:prstGeom>
        </p:spPr>
        <p:txBody>
          <a:bodyPr vert="horz" lIns="91440" tIns="45720" rIns="91440" bIns="45720" rtlCol="0">
            <a:noAutofit/>
          </a:bodyPr>
          <a:lstStyle/>
          <a:p>
            <a:pPr marL="0" lvl="0" indent="0">
              <a:lnSpc>
                <a:spcPts val="3333"/>
              </a:lnSpc>
              <a:spcBef>
                <a:spcPts val="0"/>
              </a:spcBef>
              <a:buClr>
                <a:srgbClr val="D00040"/>
              </a:buClr>
              <a:buFont typeface="Arial" pitchFamily="34" charset="0"/>
            </a:pPr>
            <a:r>
              <a:rPr lang="fr-FR"/>
              <a:t>Modifiez le style du titre</a:t>
            </a:r>
            <a:endParaRPr lang="en-US"/>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432000" y="1219200"/>
            <a:ext cx="10515600" cy="5217600"/>
          </a:xfrm>
          <a:prstGeom prst="rect">
            <a:avLst/>
          </a:prstGeom>
        </p:spPr>
        <p:txBody>
          <a:bodyPr vert="horz" lIns="91440" tIns="45720" rIns="91440" bIns="45720" rtlCol="0">
            <a:normAutofit/>
          </a:bodyPr>
          <a:lstStyle/>
          <a:p>
            <a:pPr marL="355591" lvl="0" indent="-355591"/>
            <a:r>
              <a:rPr lang="fr-FR"/>
              <a:t>Cliquez pour modifier les styles du texte du masque</a:t>
            </a:r>
          </a:p>
          <a:p>
            <a:pPr marL="355591" lvl="1" indent="-355591"/>
            <a:r>
              <a:rPr lang="fr-FR"/>
              <a:t>Deuxième niveau</a:t>
            </a:r>
          </a:p>
          <a:p>
            <a:pPr marL="355591" lvl="2" indent="-355591"/>
            <a:r>
              <a:rPr lang="fr-FR"/>
              <a:t>Troisième niveau</a:t>
            </a:r>
          </a:p>
          <a:p>
            <a:pPr marL="355591" lvl="3" indent="-355591"/>
            <a:r>
              <a:rPr lang="fr-FR"/>
              <a:t>Quatrième niveau</a:t>
            </a:r>
          </a:p>
          <a:p>
            <a:pPr marL="355591" lvl="4" indent="-355591"/>
            <a:r>
              <a:rPr lang="fr-FR"/>
              <a:t>Cinquième niveau</a:t>
            </a:r>
            <a:endParaRPr lang="en-US" dirty="0"/>
          </a:p>
        </p:txBody>
      </p:sp>
    </p:spTree>
    <p:extLst>
      <p:ext uri="{BB962C8B-B14F-4D97-AF65-F5344CB8AC3E}">
        <p14:creationId xmlns:p14="http://schemas.microsoft.com/office/powerpoint/2010/main" val="39748335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lang="en-US" sz="3733" b="1" i="0" kern="1200" smtClean="0">
          <a:solidFill>
            <a:schemeClr val="accent1"/>
          </a:solidFill>
          <a:latin typeface="+mj-lt"/>
          <a:ea typeface="+mn-ea"/>
          <a:cs typeface="Verdana"/>
        </a:defRPr>
      </a:lvl1pPr>
    </p:titleStyle>
    <p:bodyStyle>
      <a:lvl1pPr marL="0" indent="0" algn="l" defTabSz="479988" rtl="0" eaLnBrk="1" latinLnBrk="0" hangingPunct="1">
        <a:spcBef>
          <a:spcPct val="20000"/>
        </a:spcBef>
        <a:buClr>
          <a:srgbClr val="C00000"/>
        </a:buClr>
        <a:buFont typeface="Arial" panose="020B0604020202020204" pitchFamily="34" charset="0"/>
        <a:buNone/>
        <a:defRPr lang="en-US" sz="3200" b="1" i="0" kern="1200" dirty="0" smtClean="0">
          <a:solidFill>
            <a:schemeClr val="tx1"/>
          </a:solidFill>
          <a:latin typeface="+mn-lt"/>
          <a:ea typeface="+mn-ea"/>
          <a:cs typeface="Verdana"/>
        </a:defRPr>
      </a:lvl1pPr>
      <a:lvl2pPr marL="355591" indent="0" algn="l" defTabSz="479988" rtl="0" eaLnBrk="1" latinLnBrk="0" hangingPunct="1">
        <a:spcBef>
          <a:spcPct val="20000"/>
        </a:spcBef>
        <a:buClr>
          <a:srgbClr val="C00000"/>
        </a:buClr>
        <a:buFont typeface="Arial" panose="020B0604020202020204" pitchFamily="34" charset="0"/>
        <a:buNone/>
        <a:defRPr lang="en-US" sz="2667" b="0" i="0" kern="1200" dirty="0" smtClean="0">
          <a:solidFill>
            <a:schemeClr val="tx1"/>
          </a:solidFill>
          <a:latin typeface="+mn-lt"/>
          <a:ea typeface="+mn-ea"/>
          <a:cs typeface="Verdana"/>
        </a:defRPr>
      </a:lvl2pPr>
      <a:lvl3pPr marL="709065"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3pPr>
      <a:lvl4pPr marL="1079473"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4pPr>
      <a:lvl5pPr marL="1435064" indent="0" algn="l" defTabSz="479988" rtl="0" eaLnBrk="1" latinLnBrk="0" hangingPunct="1">
        <a:spcBef>
          <a:spcPct val="20000"/>
        </a:spcBef>
        <a:buClr>
          <a:srgbClr val="C00000"/>
        </a:buClr>
        <a:buFont typeface="Arial" panose="020B0604020202020204" pitchFamily="34" charset="0"/>
        <a:buNone/>
        <a:defRPr lang="en-US" sz="2400" b="0" i="0" kern="1200" dirty="0" smtClean="0">
          <a:solidFill>
            <a:schemeClr val="tx1"/>
          </a:solidFill>
          <a:latin typeface="+mn-lt"/>
          <a:ea typeface="+mn-ea"/>
          <a:cs typeface="Verdana"/>
        </a:defRPr>
      </a:lvl5pPr>
      <a:lvl6pPr marL="2641534" indent="0" algn="l" defTabSz="1219170" rtl="0" eaLnBrk="1" latinLnBrk="0" hangingPunct="1">
        <a:spcBef>
          <a:spcPct val="20000"/>
        </a:spcBef>
        <a:buClr>
          <a:srgbClr val="C00000"/>
        </a:buClr>
        <a:buFont typeface="Arial" panose="020B0604020202020204" pitchFamily="34" charset="0"/>
        <a:buNone/>
        <a:defRPr lang="en-US" sz="1867" kern="1200" dirty="0" smtClean="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C2259-FACA-4BAE-9FE5-B82CB928EACA}"/>
              </a:ext>
            </a:extLst>
          </p:cNvPr>
          <p:cNvSpPr>
            <a:spLocks noGrp="1"/>
          </p:cNvSpPr>
          <p:nvPr>
            <p:ph type="title"/>
          </p:nvPr>
        </p:nvSpPr>
        <p:spPr>
          <a:xfrm>
            <a:off x="359999" y="365125"/>
            <a:ext cx="11460526" cy="777875"/>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BC33EA3-1302-4D33-AEBF-8C4D9CFBA748}"/>
              </a:ext>
            </a:extLst>
          </p:cNvPr>
          <p:cNvSpPr>
            <a:spLocks noGrp="1"/>
          </p:cNvSpPr>
          <p:nvPr>
            <p:ph type="body" idx="1"/>
          </p:nvPr>
        </p:nvSpPr>
        <p:spPr>
          <a:xfrm>
            <a:off x="360000" y="1320800"/>
            <a:ext cx="11460525" cy="4531359"/>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9874699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3" r:id="rId3"/>
    <p:sldLayoutId id="2147483737" r:id="rId4"/>
    <p:sldLayoutId id="2147483738" r:id="rId5"/>
    <p:sldLayoutId id="2147483739" r:id="rId6"/>
    <p:sldLayoutId id="2147483740" r:id="rId7"/>
    <p:sldLayoutId id="2147483741" r:id="rId8"/>
    <p:sldLayoutId id="2147483742" r:id="rId9"/>
    <p:sldLayoutId id="2147483713" r:id="rId10"/>
    <p:sldLayoutId id="2147483714" r:id="rId11"/>
    <p:sldLayoutId id="2147483722" r:id="rId12"/>
  </p:sldLayoutIdLst>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361950" indent="-184150" algn="l" defTabSz="914400" rtl="0" eaLnBrk="1" latinLnBrk="0" hangingPunct="1">
        <a:lnSpc>
          <a:spcPct val="100000"/>
        </a:lnSpc>
        <a:spcBef>
          <a:spcPts val="500"/>
        </a:spcBef>
        <a:buFont typeface="Calibri Light" panose="020F0302020204030204" pitchFamily="34" charset="0"/>
        <a:buChar char="–"/>
        <a:defRPr sz="1800" kern="1200">
          <a:solidFill>
            <a:schemeClr val="tx2"/>
          </a:solidFill>
          <a:latin typeface="+mn-lt"/>
          <a:ea typeface="+mn-ea"/>
          <a:cs typeface="+mn-cs"/>
        </a:defRPr>
      </a:lvl3pPr>
      <a:lvl4pPr marL="539750" indent="-177800" algn="l" defTabSz="914400" rtl="0" eaLnBrk="1" latinLnBrk="0" hangingPunct="1">
        <a:lnSpc>
          <a:spcPct val="100000"/>
        </a:lnSpc>
        <a:spcBef>
          <a:spcPts val="500"/>
        </a:spcBef>
        <a:buFont typeface="Calibri Light" panose="020F0302020204030204" pitchFamily="34" charset="0"/>
        <a:buChar char="◦"/>
        <a:defRPr sz="1800" kern="1200">
          <a:solidFill>
            <a:schemeClr val="tx2"/>
          </a:solidFill>
          <a:latin typeface="+mn-lt"/>
          <a:ea typeface="+mn-ea"/>
          <a:cs typeface="+mn-cs"/>
        </a:defRPr>
      </a:lvl4pPr>
      <a:lvl5pPr marL="717550" indent="-1778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24">
          <p15:clr>
            <a:srgbClr val="F26B43"/>
          </p15:clr>
        </p15:guide>
        <p15:guide id="3" pos="7456">
          <p15:clr>
            <a:srgbClr val="F26B43"/>
          </p15:clr>
        </p15:guide>
        <p15:guide id="4" pos="3766">
          <p15:clr>
            <a:srgbClr val="F26B43"/>
          </p15:clr>
        </p15:guide>
        <p15:guide id="5" pos="3916">
          <p15:clr>
            <a:srgbClr val="F26B43"/>
          </p15:clr>
        </p15:guide>
        <p15:guide id="6" pos="2681">
          <p15:clr>
            <a:srgbClr val="F26B43"/>
          </p15:clr>
        </p15:guide>
        <p15:guide id="7" pos="2537">
          <p15:clr>
            <a:srgbClr val="F26B43"/>
          </p15:clr>
        </p15:guide>
        <p15:guide id="8" pos="1451">
          <p15:clr>
            <a:srgbClr val="F26B43"/>
          </p15:clr>
        </p15:guide>
        <p15:guide id="9" pos="1302">
          <p15:clr>
            <a:srgbClr val="F26B43"/>
          </p15:clr>
        </p15:guide>
        <p15:guide id="10" pos="4996">
          <p15:clr>
            <a:srgbClr val="F26B43"/>
          </p15:clr>
        </p15:guide>
        <p15:guide id="11" pos="5145">
          <p15:clr>
            <a:srgbClr val="F26B43"/>
          </p15:clr>
        </p15:guide>
        <p15:guide id="12" pos="6231">
          <p15:clr>
            <a:srgbClr val="F26B43"/>
          </p15:clr>
        </p15:guide>
        <p15:guide id="13" pos="6369">
          <p15:clr>
            <a:srgbClr val="F26B43"/>
          </p15:clr>
        </p15:guide>
        <p15:guide id="14" orient="horz" pos="2160">
          <p15:clr>
            <a:srgbClr val="F26B43"/>
          </p15:clr>
        </p15:guide>
        <p15:guide id="15" orient="horz" pos="3694">
          <p15:clr>
            <a:srgbClr val="F26B43"/>
          </p15:clr>
        </p15:guide>
        <p15:guide id="16" orient="horz" pos="8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FAE6C-9506-3DAD-9E1F-37AB21588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89DBF5-84DA-160E-A14C-92378E59B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9200B-B82D-991D-B3A9-CF23CC124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39B6F-2419-4CFE-B812-0CF97C7FB313}" type="datetimeFigureOut">
              <a:rPr lang="en-US" smtClean="0"/>
              <a:t>8/31/2024</a:t>
            </a:fld>
            <a:endParaRPr lang="en-US" dirty="0"/>
          </a:p>
        </p:txBody>
      </p:sp>
      <p:sp>
        <p:nvSpPr>
          <p:cNvPr id="5" name="Footer Placeholder 4">
            <a:extLst>
              <a:ext uri="{FF2B5EF4-FFF2-40B4-BE49-F238E27FC236}">
                <a16:creationId xmlns:a16="http://schemas.microsoft.com/office/drawing/2014/main" id="{4DCC5C71-BC9F-8AD3-974F-A9A349791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CC7A89-CF71-C3FF-9856-F68EFAE4F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BAD3D-1857-4B12-A415-300436D09A4D}" type="slidenum">
              <a:rPr lang="en-US" smtClean="0"/>
              <a:t>‹#›</a:t>
            </a:fld>
            <a:endParaRPr lang="en-US" dirty="0"/>
          </a:p>
        </p:txBody>
      </p:sp>
    </p:spTree>
    <p:extLst>
      <p:ext uri="{BB962C8B-B14F-4D97-AF65-F5344CB8AC3E}">
        <p14:creationId xmlns:p14="http://schemas.microsoft.com/office/powerpoint/2010/main" val="30068361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18C18-8FFF-0FFB-E16B-2B338182A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D5EB3-A6ED-DE73-C54E-CBE9F96D57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C446-8E87-66EC-2248-981F5467A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10C904-B581-471D-83C2-E8DE7778A27F}" type="datetimeFigureOut">
              <a:rPr lang="en-US" smtClean="0"/>
              <a:t>8/31/2024</a:t>
            </a:fld>
            <a:endParaRPr lang="en-US"/>
          </a:p>
        </p:txBody>
      </p:sp>
      <p:sp>
        <p:nvSpPr>
          <p:cNvPr id="5" name="Footer Placeholder 4">
            <a:extLst>
              <a:ext uri="{FF2B5EF4-FFF2-40B4-BE49-F238E27FC236}">
                <a16:creationId xmlns:a16="http://schemas.microsoft.com/office/drawing/2014/main" id="{BFB30AE9-8E3F-18D0-65EA-EA9FFC23A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5B9B15-2577-BF1E-E9EA-016F5B336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A41440-31F6-45ED-8DF4-FE783FB15981}" type="slidenum">
              <a:rPr lang="en-US" smtClean="0"/>
              <a:t>‹#›</a:t>
            </a:fld>
            <a:endParaRPr lang="en-US"/>
          </a:p>
        </p:txBody>
      </p:sp>
    </p:spTree>
    <p:extLst>
      <p:ext uri="{BB962C8B-B14F-4D97-AF65-F5344CB8AC3E}">
        <p14:creationId xmlns:p14="http://schemas.microsoft.com/office/powerpoint/2010/main" val="22438190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FC909A-ECA1-6ACD-ABA9-CCF28F059913}"/>
              </a:ext>
            </a:extLst>
          </p:cNvPr>
          <p:cNvSpPr>
            <a:spLocks noGrp="1"/>
          </p:cNvSpPr>
          <p:nvPr>
            <p:ph type="body" sz="quarter" idx="12"/>
          </p:nvPr>
        </p:nvSpPr>
        <p:spPr>
          <a:xfrm>
            <a:off x="2303583" y="2438529"/>
            <a:ext cx="7584835" cy="384043"/>
          </a:xfrm>
        </p:spPr>
        <p:txBody>
          <a:bodyPr/>
          <a:lstStyle/>
          <a:p>
            <a:pPr algn="ctr"/>
            <a:r>
              <a:rPr lang="en-US" sz="2000" dirty="0"/>
              <a:t>September 1, 2024</a:t>
            </a:r>
          </a:p>
        </p:txBody>
      </p:sp>
      <p:sp>
        <p:nvSpPr>
          <p:cNvPr id="10" name="Text Placeholder 9">
            <a:extLst>
              <a:ext uri="{FF2B5EF4-FFF2-40B4-BE49-F238E27FC236}">
                <a16:creationId xmlns:a16="http://schemas.microsoft.com/office/drawing/2014/main" id="{E9060F4D-B2EE-9A9E-0B46-D5FE424C009D}"/>
              </a:ext>
            </a:extLst>
          </p:cNvPr>
          <p:cNvSpPr>
            <a:spLocks noGrp="1"/>
          </p:cNvSpPr>
          <p:nvPr>
            <p:ph type="body" sz="quarter" idx="13"/>
          </p:nvPr>
        </p:nvSpPr>
        <p:spPr>
          <a:xfrm>
            <a:off x="1746800" y="2993049"/>
            <a:ext cx="8698400" cy="954107"/>
          </a:xfrm>
        </p:spPr>
        <p:txBody>
          <a:bodyPr wrap="square">
            <a:spAutoFit/>
          </a:bodyPr>
          <a:lstStyle/>
          <a:p>
            <a:pPr algn="ctr"/>
            <a:r>
              <a:rPr lang="en-US" sz="2800" dirty="0">
                <a:effectLst/>
                <a:latin typeface="+mj-lt"/>
              </a:rPr>
              <a:t>Renato D. Lopes MD, PhD</a:t>
            </a:r>
            <a:br>
              <a:rPr lang="en-US" sz="2800" dirty="0">
                <a:latin typeface="+mj-lt"/>
              </a:rPr>
            </a:br>
            <a:r>
              <a:rPr lang="en-US" sz="2800" b="0" i="1" u="none" strike="noStrike" dirty="0">
                <a:solidFill>
                  <a:srgbClr val="212121"/>
                </a:solidFill>
                <a:effectLst/>
                <a:latin typeface="+mj-lt"/>
              </a:rPr>
              <a:t>on behalf of the GUARD-AF investigators</a:t>
            </a:r>
            <a:endParaRPr lang="en-US" sz="2800" i="1" dirty="0">
              <a:latin typeface="+mj-lt"/>
            </a:endParaRPr>
          </a:p>
        </p:txBody>
      </p:sp>
      <p:sp>
        <p:nvSpPr>
          <p:cNvPr id="11" name="Text Placeholder 10">
            <a:extLst>
              <a:ext uri="{FF2B5EF4-FFF2-40B4-BE49-F238E27FC236}">
                <a16:creationId xmlns:a16="http://schemas.microsoft.com/office/drawing/2014/main" id="{679BC1F3-5B52-CD3D-E2EB-CF7CE9128185}"/>
              </a:ext>
            </a:extLst>
          </p:cNvPr>
          <p:cNvSpPr>
            <a:spLocks noGrp="1"/>
          </p:cNvSpPr>
          <p:nvPr>
            <p:ph type="body" sz="quarter" idx="14"/>
          </p:nvPr>
        </p:nvSpPr>
        <p:spPr>
          <a:xfrm>
            <a:off x="282389" y="515822"/>
            <a:ext cx="11627222" cy="1922707"/>
          </a:xfrm>
        </p:spPr>
        <p:txBody>
          <a:bodyPr/>
          <a:lstStyle/>
          <a:p>
            <a:pPr algn="ctr">
              <a:lnSpc>
                <a:spcPct val="90000"/>
              </a:lnSpc>
            </a:pPr>
            <a:r>
              <a:rPr lang="en-US" sz="4400" dirty="0"/>
              <a:t>reducinG stroke by screening for UndiAgnosed atRial fibrillation in elderly inDividuals:</a:t>
            </a:r>
            <a:br>
              <a:rPr lang="en-US" sz="4400" dirty="0"/>
            </a:br>
            <a:r>
              <a:rPr lang="en-US" sz="4400" dirty="0"/>
              <a:t>The GUARD-AF Trial Primary Results</a:t>
            </a:r>
          </a:p>
        </p:txBody>
      </p:sp>
      <p:pic>
        <p:nvPicPr>
          <p:cNvPr id="14" name="Graphic 13">
            <a:extLst>
              <a:ext uri="{FF2B5EF4-FFF2-40B4-BE49-F238E27FC236}">
                <a16:creationId xmlns:a16="http://schemas.microsoft.com/office/drawing/2014/main" id="{3E613E6A-3624-49E0-B88E-9329FC1D133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092" r="15899"/>
          <a:stretch/>
        </p:blipFill>
        <p:spPr>
          <a:xfrm>
            <a:off x="-30178" y="4117633"/>
            <a:ext cx="12222178" cy="1800000"/>
          </a:xfrm>
          <a:prstGeom prst="rect">
            <a:avLst/>
          </a:prstGeom>
        </p:spPr>
      </p:pic>
      <p:pic>
        <p:nvPicPr>
          <p:cNvPr id="16" name="Picture 15">
            <a:extLst>
              <a:ext uri="{FF2B5EF4-FFF2-40B4-BE49-F238E27FC236}">
                <a16:creationId xmlns:a16="http://schemas.microsoft.com/office/drawing/2014/main" id="{6B98FD54-0C8E-FE4B-63FF-317CB1512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463" y="5272439"/>
            <a:ext cx="3657600" cy="406400"/>
          </a:xfrm>
          <a:prstGeom prst="rect">
            <a:avLst/>
          </a:prstGeom>
        </p:spPr>
      </p:pic>
    </p:spTree>
    <p:extLst>
      <p:ext uri="{BB962C8B-B14F-4D97-AF65-F5344CB8AC3E}">
        <p14:creationId xmlns:p14="http://schemas.microsoft.com/office/powerpoint/2010/main" val="3995994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9797-F27C-44CB-90F7-74A46B9DD65E}"/>
              </a:ext>
            </a:extLst>
          </p:cNvPr>
          <p:cNvSpPr>
            <a:spLocks noGrp="1"/>
          </p:cNvSpPr>
          <p:nvPr>
            <p:ph type="title"/>
          </p:nvPr>
        </p:nvSpPr>
        <p:spPr/>
        <p:txBody>
          <a:bodyPr/>
          <a:lstStyle/>
          <a:p>
            <a:r>
              <a:rPr lang="en-US" dirty="0"/>
              <a:t>Baseline Characteristics</a:t>
            </a:r>
          </a:p>
        </p:txBody>
      </p:sp>
      <p:graphicFrame>
        <p:nvGraphicFramePr>
          <p:cNvPr id="14" name="Table 13">
            <a:extLst>
              <a:ext uri="{FF2B5EF4-FFF2-40B4-BE49-F238E27FC236}">
                <a16:creationId xmlns:a16="http://schemas.microsoft.com/office/drawing/2014/main" id="{3E6CB230-6CBD-404A-8687-A3A5A7520531}"/>
              </a:ext>
            </a:extLst>
          </p:cNvPr>
          <p:cNvGraphicFramePr>
            <a:graphicFrameLocks noGrp="1"/>
          </p:cNvGraphicFramePr>
          <p:nvPr>
            <p:extLst>
              <p:ext uri="{D42A27DB-BD31-4B8C-83A1-F6EECF244321}">
                <p14:modId xmlns:p14="http://schemas.microsoft.com/office/powerpoint/2010/main" val="526795217"/>
              </p:ext>
            </p:extLst>
          </p:nvPr>
        </p:nvGraphicFramePr>
        <p:xfrm>
          <a:off x="1385695" y="1538559"/>
          <a:ext cx="9420610" cy="4071974"/>
        </p:xfrm>
        <a:graphic>
          <a:graphicData uri="http://schemas.openxmlformats.org/drawingml/2006/table">
            <a:tbl>
              <a:tblPr/>
              <a:tblGrid>
                <a:gridCol w="3401774">
                  <a:extLst>
                    <a:ext uri="{9D8B030D-6E8A-4147-A177-3AD203B41FA5}">
                      <a16:colId xmlns:a16="http://schemas.microsoft.com/office/drawing/2014/main" val="3457999686"/>
                    </a:ext>
                  </a:extLst>
                </a:gridCol>
                <a:gridCol w="2939970">
                  <a:extLst>
                    <a:ext uri="{9D8B030D-6E8A-4147-A177-3AD203B41FA5}">
                      <a16:colId xmlns:a16="http://schemas.microsoft.com/office/drawing/2014/main" val="4118748920"/>
                    </a:ext>
                  </a:extLst>
                </a:gridCol>
                <a:gridCol w="3078866">
                  <a:extLst>
                    <a:ext uri="{9D8B030D-6E8A-4147-A177-3AD203B41FA5}">
                      <a16:colId xmlns:a16="http://schemas.microsoft.com/office/drawing/2014/main" val="3291542533"/>
                    </a:ext>
                  </a:extLst>
                </a:gridCol>
              </a:tblGrid>
              <a:tr h="390786">
                <a:tc>
                  <a:txBody>
                    <a:bodyPr/>
                    <a:lstStyle/>
                    <a:p>
                      <a:pPr marL="0" marR="0">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nchor="b">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marL="0" marR="0" algn="ctr">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Screening</a:t>
                      </a:r>
                      <a:br>
                        <a:rPr lang="en-US" sz="2200" b="1" dirty="0">
                          <a:solidFill>
                            <a:srgbClr val="000000"/>
                          </a:solidFill>
                          <a:effectLst/>
                          <a:latin typeface="+mj-lt"/>
                          <a:ea typeface="Calibri" panose="020F0502020204030204" pitchFamily="34" charset="0"/>
                          <a:cs typeface="Times New Roman" panose="02020603050405020304" pitchFamily="18" charset="0"/>
                        </a:rPr>
                      </a:br>
                      <a:r>
                        <a:rPr lang="en-US" sz="2200" b="1" dirty="0">
                          <a:solidFill>
                            <a:srgbClr val="000000"/>
                          </a:solidFill>
                          <a:effectLst/>
                          <a:latin typeface="+mj-lt"/>
                          <a:ea typeface="Calibri" panose="020F0502020204030204" pitchFamily="34" charset="0"/>
                          <a:cs typeface="Times New Roman" panose="02020603050405020304" pitchFamily="18" charset="0"/>
                        </a:rPr>
                        <a:t>N=5952</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nchor="b">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marL="0" marR="0" algn="ctr">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Usual Care</a:t>
                      </a:r>
                      <a:br>
                        <a:rPr lang="en-US" sz="2200" b="1" dirty="0">
                          <a:solidFill>
                            <a:srgbClr val="000000"/>
                          </a:solidFill>
                          <a:effectLst/>
                          <a:latin typeface="+mj-lt"/>
                          <a:ea typeface="Calibri" panose="020F0502020204030204" pitchFamily="34" charset="0"/>
                          <a:cs typeface="Times New Roman" panose="02020603050405020304" pitchFamily="18" charset="0"/>
                        </a:rPr>
                      </a:br>
                      <a:r>
                        <a:rPr lang="en-US" sz="2200" b="1" dirty="0">
                          <a:solidFill>
                            <a:srgbClr val="000000"/>
                          </a:solidFill>
                          <a:effectLst/>
                          <a:latin typeface="+mj-lt"/>
                          <a:ea typeface="Calibri" panose="020F0502020204030204" pitchFamily="34" charset="0"/>
                          <a:cs typeface="Times New Roman" panose="02020603050405020304" pitchFamily="18" charset="0"/>
                        </a:rPr>
                        <a:t>N=5953</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nchor="b">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extLst>
                  <a:ext uri="{0D108BD9-81ED-4DB2-BD59-A6C34878D82A}">
                    <a16:rowId xmlns:a16="http://schemas.microsoft.com/office/drawing/2014/main" val="2035366108"/>
                  </a:ext>
                </a:extLst>
              </a:tr>
              <a:tr h="125918">
                <a:tc>
                  <a:txBody>
                    <a:bodyPr/>
                    <a:lstStyle/>
                    <a:p>
                      <a:pPr marL="0" marR="0">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Age </a:t>
                      </a:r>
                      <a:r>
                        <a:rPr lang="en-US" sz="2200" b="0" dirty="0">
                          <a:solidFill>
                            <a:srgbClr val="000000"/>
                          </a:solidFill>
                          <a:effectLst/>
                          <a:latin typeface="+mj-lt"/>
                          <a:ea typeface="Calibri" panose="020F0502020204030204" pitchFamily="34" charset="0"/>
                          <a:cs typeface="Times New Roman" panose="02020603050405020304" pitchFamily="18" charset="0"/>
                        </a:rPr>
                        <a:t>(years)</a:t>
                      </a:r>
                      <a:endParaRPr lang="en-US" sz="2200" b="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ap="flat" cmpd="sng" algn="ctr">
                      <a:solidFill>
                        <a:schemeClr val="accent6"/>
                      </a:solidFill>
                      <a:prstDash val="solid"/>
                      <a:round/>
                      <a:headEnd type="none" w="med" len="med"/>
                      <a:tailEnd type="none" w="med" len="med"/>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ap="flat" cmpd="sng" algn="ctr">
                      <a:solidFill>
                        <a:schemeClr val="accent6"/>
                      </a:solidFill>
                      <a:prstDash val="solid"/>
                      <a:round/>
                      <a:headEnd type="none" w="med" len="med"/>
                      <a:tailEnd type="none" w="med" len="med"/>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ap="flat" cmpd="sng" algn="ctr">
                      <a:solidFill>
                        <a:schemeClr val="accent6"/>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3448831499"/>
                  </a:ext>
                </a:extLst>
              </a:tr>
              <a:tr h="421919">
                <a:tc>
                  <a:txBody>
                    <a:bodyPr/>
                    <a:lstStyle/>
                    <a:p>
                      <a:pPr marL="127000" marR="0">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Median (25</a:t>
                      </a:r>
                      <a:r>
                        <a:rPr lang="en-US" sz="2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dirty="0">
                          <a:solidFill>
                            <a:srgbClr val="000000"/>
                          </a:solidFill>
                          <a:effectLst/>
                          <a:latin typeface="+mj-lt"/>
                          <a:ea typeface="Calibri" panose="020F0502020204030204" pitchFamily="34" charset="0"/>
                          <a:cs typeface="Times New Roman" panose="02020603050405020304" pitchFamily="18" charset="0"/>
                        </a:rPr>
                        <a:t>, 75</a:t>
                      </a:r>
                      <a:r>
                        <a:rPr lang="en-US" sz="2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dirty="0">
                          <a:solidFill>
                            <a:srgbClr val="000000"/>
                          </a:solidFill>
                          <a:effectLst/>
                          <a:latin typeface="+mj-lt"/>
                          <a:ea typeface="Calibri" panose="020F0502020204030204" pitchFamily="34"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75.0 (72.0, 78.0)</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75.0 (72.0, 79.0)</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321410820"/>
                  </a:ext>
                </a:extLst>
              </a:tr>
              <a:tr h="125918">
                <a:tc>
                  <a:txBody>
                    <a:bodyPr/>
                    <a:lstStyle/>
                    <a:p>
                      <a:pPr marL="0" marR="0">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Sex</a:t>
                      </a:r>
                      <a:endParaRPr lang="en-US" sz="2200" b="1"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mpd="sng">
                      <a:noFill/>
                      <a:prstDash val="solid"/>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extLst>
                  <a:ext uri="{0D108BD9-81ED-4DB2-BD59-A6C34878D82A}">
                    <a16:rowId xmlns:a16="http://schemas.microsoft.com/office/drawing/2014/main" val="4256791107"/>
                  </a:ext>
                </a:extLst>
              </a:tr>
              <a:tr h="186992">
                <a:tc>
                  <a:txBody>
                    <a:bodyPr/>
                    <a:lstStyle/>
                    <a:p>
                      <a:pPr marL="127000" marR="0">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Male</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2569/5952 (43.2%)</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2599/5953 (43.7%)</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extLst>
                  <a:ext uri="{0D108BD9-81ED-4DB2-BD59-A6C34878D82A}">
                    <a16:rowId xmlns:a16="http://schemas.microsoft.com/office/drawing/2014/main" val="3809211273"/>
                  </a:ext>
                </a:extLst>
              </a:tr>
              <a:tr h="426847">
                <a:tc>
                  <a:txBody>
                    <a:bodyPr/>
                    <a:lstStyle/>
                    <a:p>
                      <a:pPr marL="127000" marR="0">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Female</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3383/5952 (56.8%)</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3354/5953 (56.3%)</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extLst>
                  <a:ext uri="{0D108BD9-81ED-4DB2-BD59-A6C34878D82A}">
                    <a16:rowId xmlns:a16="http://schemas.microsoft.com/office/drawing/2014/main" val="400001659"/>
                  </a:ext>
                </a:extLst>
              </a:tr>
              <a:tr h="125918">
                <a:tc>
                  <a:txBody>
                    <a:bodyPr/>
                    <a:lstStyle/>
                    <a:p>
                      <a:pPr marL="0" marR="0">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Follow-up time</a:t>
                      </a:r>
                      <a:r>
                        <a:rPr lang="en-US" sz="2200" dirty="0">
                          <a:solidFill>
                            <a:srgbClr val="000000"/>
                          </a:solidFill>
                          <a:effectLst/>
                          <a:latin typeface="+mj-lt"/>
                          <a:ea typeface="Calibri" panose="020F0502020204030204" pitchFamily="34" charset="0"/>
                          <a:cs typeface="Times New Roman" panose="02020603050405020304" pitchFamily="18" charset="0"/>
                        </a:rPr>
                        <a:t> (months)</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mpd="sng">
                      <a:noFill/>
                      <a:prstDash val="solid"/>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8915249"/>
                  </a:ext>
                </a:extLst>
              </a:tr>
              <a:tr h="420575">
                <a:tc>
                  <a:txBody>
                    <a:bodyPr/>
                    <a:lstStyle/>
                    <a:p>
                      <a:pPr marL="127000" marR="0" lvl="0" indent="0" algn="l" defTabSz="914400" rtl="0" eaLnBrk="1" fontAlgn="auto" latinLnBrk="0" hangingPunct="1">
                        <a:lnSpc>
                          <a:spcPct val="107000"/>
                        </a:lnSpc>
                        <a:spcBef>
                          <a:spcPts val="100"/>
                        </a:spcBef>
                        <a:spcAft>
                          <a:spcPts val="100"/>
                        </a:spcAft>
                        <a:buClrTx/>
                        <a:buSzTx/>
                        <a:buFontTx/>
                        <a:buNone/>
                        <a:tabLst/>
                        <a:defRPr/>
                      </a:pPr>
                      <a:r>
                        <a:rPr lang="en-US" sz="2200" kern="1200" dirty="0">
                          <a:solidFill>
                            <a:srgbClr val="000000"/>
                          </a:solidFill>
                          <a:effectLst/>
                          <a:latin typeface="+mj-lt"/>
                          <a:ea typeface="Calibri" panose="020F0502020204030204" pitchFamily="34" charset="0"/>
                          <a:cs typeface="Times New Roman" panose="02020603050405020304" pitchFamily="18" charset="0"/>
                        </a:rPr>
                        <a:t>Median (25</a:t>
                      </a:r>
                      <a:r>
                        <a:rPr lang="en-US" sz="2200" kern="1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kern="1200" dirty="0">
                          <a:solidFill>
                            <a:srgbClr val="000000"/>
                          </a:solidFill>
                          <a:effectLst/>
                          <a:latin typeface="+mj-lt"/>
                          <a:ea typeface="Calibri" panose="020F0502020204030204" pitchFamily="34" charset="0"/>
                          <a:cs typeface="Times New Roman" panose="02020603050405020304" pitchFamily="18" charset="0"/>
                        </a:rPr>
                        <a:t>, 75</a:t>
                      </a:r>
                      <a:r>
                        <a:rPr lang="en-US" sz="2200" kern="1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kern="1200" dirty="0">
                          <a:solidFill>
                            <a:srgbClr val="000000"/>
                          </a:solidFill>
                          <a:effectLst/>
                          <a:latin typeface="+mj-lt"/>
                          <a:ea typeface="Calibri" panose="020F0502020204030204" pitchFamily="34" charset="0"/>
                          <a:cs typeface="Times New Roman" panose="02020603050405020304" pitchFamily="18" charset="0"/>
                        </a:rPr>
                        <a:t>)</a:t>
                      </a:r>
                      <a:endParaRPr lang="en-US" sz="2200" kern="1200" dirty="0">
                        <a:solidFill>
                          <a:schemeClr val="tx1"/>
                        </a:solidFill>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100"/>
                        </a:spcBef>
                        <a:spcAft>
                          <a:spcPts val="100"/>
                        </a:spcAft>
                        <a:buClrTx/>
                        <a:buSzTx/>
                        <a:buFontTx/>
                        <a:buNone/>
                        <a:tabLst/>
                        <a:defRPr/>
                      </a:pPr>
                      <a:r>
                        <a:rPr lang="en-US" sz="2200" dirty="0">
                          <a:solidFill>
                            <a:srgbClr val="000000"/>
                          </a:solidFill>
                          <a:effectLst/>
                          <a:latin typeface="+mj-lt"/>
                          <a:ea typeface="Calibri" panose="020F0502020204030204" pitchFamily="34" charset="0"/>
                          <a:cs typeface="Times New Roman" panose="02020603050405020304" pitchFamily="18" charset="0"/>
                        </a:rPr>
                        <a:t>15.3 (13.8, 17.6)</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mpd="sng">
                      <a:noFill/>
                      <a:prstDash val="solid"/>
                    </a:lnT>
                    <a:lnB>
                      <a:noFill/>
                    </a:lnB>
                    <a:solidFill>
                      <a:schemeClr val="accent6">
                        <a:lumMod val="20000"/>
                        <a:lumOff val="80000"/>
                      </a:schemeClr>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15.3 (13.8, 17.4)</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45991671"/>
                  </a:ext>
                </a:extLst>
              </a:tr>
              <a:tr h="125918">
                <a:tc>
                  <a:txBody>
                    <a:bodyPr/>
                    <a:lstStyle/>
                    <a:p>
                      <a:pPr marL="0" marR="0">
                        <a:lnSpc>
                          <a:spcPct val="107000"/>
                        </a:lnSpc>
                        <a:spcBef>
                          <a:spcPts val="100"/>
                        </a:spcBef>
                        <a:spcAft>
                          <a:spcPts val="100"/>
                        </a:spcAft>
                      </a:pPr>
                      <a:r>
                        <a:rPr lang="en-US" sz="2200" b="1" dirty="0">
                          <a:solidFill>
                            <a:srgbClr val="000000"/>
                          </a:solidFill>
                          <a:effectLst/>
                          <a:latin typeface="+mj-lt"/>
                          <a:ea typeface="Calibri" panose="020F0502020204030204" pitchFamily="34" charset="0"/>
                          <a:cs typeface="Times New Roman" panose="02020603050405020304" pitchFamily="18" charset="0"/>
                        </a:rPr>
                        <a:t>CHA</a:t>
                      </a:r>
                      <a:r>
                        <a:rPr lang="en-US" sz="2200" b="1" baseline="-25000" dirty="0">
                          <a:solidFill>
                            <a:srgbClr val="000000"/>
                          </a:solidFill>
                          <a:effectLst/>
                          <a:latin typeface="+mj-lt"/>
                          <a:ea typeface="Calibri" panose="020F0502020204030204" pitchFamily="34" charset="0"/>
                          <a:cs typeface="Times New Roman" panose="02020603050405020304" pitchFamily="18" charset="0"/>
                        </a:rPr>
                        <a:t>2</a:t>
                      </a:r>
                      <a:r>
                        <a:rPr lang="en-US" sz="2200" b="1" dirty="0">
                          <a:solidFill>
                            <a:srgbClr val="000000"/>
                          </a:solidFill>
                          <a:effectLst/>
                          <a:latin typeface="+mj-lt"/>
                          <a:ea typeface="Calibri" panose="020F0502020204030204" pitchFamily="34" charset="0"/>
                          <a:cs typeface="Times New Roman" panose="02020603050405020304" pitchFamily="18" charset="0"/>
                        </a:rPr>
                        <a:t>DS</a:t>
                      </a:r>
                      <a:r>
                        <a:rPr lang="en-US" sz="2200" b="1" baseline="-25000" dirty="0">
                          <a:solidFill>
                            <a:srgbClr val="000000"/>
                          </a:solidFill>
                          <a:effectLst/>
                          <a:latin typeface="+mj-lt"/>
                          <a:ea typeface="Calibri" panose="020F0502020204030204" pitchFamily="34" charset="0"/>
                          <a:cs typeface="Times New Roman" panose="02020603050405020304" pitchFamily="18" charset="0"/>
                        </a:rPr>
                        <a:t>2</a:t>
                      </a:r>
                      <a:r>
                        <a:rPr lang="en-US" sz="2200" b="1" dirty="0">
                          <a:solidFill>
                            <a:srgbClr val="000000"/>
                          </a:solidFill>
                          <a:effectLst/>
                          <a:latin typeface="+mj-lt"/>
                          <a:ea typeface="Calibri" panose="020F0502020204030204" pitchFamily="34" charset="0"/>
                          <a:cs typeface="Times New Roman" panose="02020603050405020304" pitchFamily="18" charset="0"/>
                        </a:rPr>
                        <a:t>-VASc score</a:t>
                      </a:r>
                      <a:endParaRPr lang="en-US" sz="2200" strike="sngStrike"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w="12700" cmpd="sng">
                      <a:noFill/>
                      <a:prstDash val="solid"/>
                    </a:lnT>
                    <a:lnB>
                      <a:noFill/>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a:noFill/>
                    </a:lnB>
                    <a:solidFill>
                      <a:srgbClr val="FFFFFF"/>
                    </a:solidFill>
                  </a:tcPr>
                </a:tc>
                <a:extLst>
                  <a:ext uri="{0D108BD9-81ED-4DB2-BD59-A6C34878D82A}">
                    <a16:rowId xmlns:a16="http://schemas.microsoft.com/office/drawing/2014/main" val="4259959584"/>
                  </a:ext>
                </a:extLst>
              </a:tr>
              <a:tr h="386458">
                <a:tc>
                  <a:txBody>
                    <a:bodyPr/>
                    <a:lstStyle/>
                    <a:p>
                      <a:pPr marL="127000" marR="0" lvl="0" indent="0" algn="l" defTabSz="914400" rtl="0" eaLnBrk="1" fontAlgn="auto" latinLnBrk="0" hangingPunct="1">
                        <a:lnSpc>
                          <a:spcPct val="107000"/>
                        </a:lnSpc>
                        <a:spcBef>
                          <a:spcPts val="100"/>
                        </a:spcBef>
                        <a:spcAft>
                          <a:spcPts val="100"/>
                        </a:spcAft>
                        <a:buClrTx/>
                        <a:buSzTx/>
                        <a:buFontTx/>
                        <a:buNone/>
                        <a:tabLst/>
                        <a:defRPr/>
                      </a:pPr>
                      <a:r>
                        <a:rPr lang="en-US" sz="2200" kern="1200" dirty="0">
                          <a:solidFill>
                            <a:srgbClr val="000000"/>
                          </a:solidFill>
                          <a:effectLst/>
                          <a:latin typeface="+mj-lt"/>
                          <a:ea typeface="Calibri" panose="020F0502020204030204" pitchFamily="34" charset="0"/>
                          <a:cs typeface="Times New Roman" panose="02020603050405020304" pitchFamily="18" charset="0"/>
                        </a:rPr>
                        <a:t>Median (25</a:t>
                      </a:r>
                      <a:r>
                        <a:rPr lang="en-US" sz="2200" kern="1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kern="1200" dirty="0">
                          <a:solidFill>
                            <a:srgbClr val="000000"/>
                          </a:solidFill>
                          <a:effectLst/>
                          <a:latin typeface="+mj-lt"/>
                          <a:ea typeface="Calibri" panose="020F0502020204030204" pitchFamily="34" charset="0"/>
                          <a:cs typeface="Times New Roman" panose="02020603050405020304" pitchFamily="18" charset="0"/>
                        </a:rPr>
                        <a:t>, 75</a:t>
                      </a:r>
                      <a:r>
                        <a:rPr lang="en-US" sz="2200" kern="1200" baseline="30000" dirty="0">
                          <a:solidFill>
                            <a:srgbClr val="000000"/>
                          </a:solidFill>
                          <a:effectLst/>
                          <a:latin typeface="+mj-lt"/>
                          <a:ea typeface="Calibri" panose="020F0502020204030204" pitchFamily="34" charset="0"/>
                          <a:cs typeface="Times New Roman" panose="02020603050405020304" pitchFamily="18" charset="0"/>
                        </a:rPr>
                        <a:t>th</a:t>
                      </a:r>
                      <a:r>
                        <a:rPr lang="en-US" sz="2200" kern="1200" dirty="0">
                          <a:solidFill>
                            <a:srgbClr val="000000"/>
                          </a:solidFill>
                          <a:effectLst/>
                          <a:latin typeface="+mj-lt"/>
                          <a:ea typeface="Calibri" panose="020F0502020204030204" pitchFamily="34" charset="0"/>
                          <a:cs typeface="Times New Roman" panose="02020603050405020304" pitchFamily="18" charset="0"/>
                        </a:rPr>
                        <a:t>)</a:t>
                      </a:r>
                      <a:endParaRPr lang="en-US" sz="2200" kern="1200" dirty="0">
                        <a:solidFill>
                          <a:schemeClr val="tx1"/>
                        </a:solidFill>
                        <a:effectLst/>
                        <a:latin typeface="+mj-lt"/>
                        <a:ea typeface="Calibri" panose="020F0502020204030204" pitchFamily="34" charset="0"/>
                        <a:cs typeface="Times New Roman" panose="02020603050405020304" pitchFamily="18" charset="0"/>
                      </a:endParaRPr>
                    </a:p>
                  </a:txBody>
                  <a:tcPr marL="73152" marR="73152" marT="0" marB="0">
                    <a:lnL>
                      <a:noFill/>
                    </a:lnL>
                    <a:lnR>
                      <a:noFill/>
                    </a:lnR>
                    <a:lnT>
                      <a:noFill/>
                    </a:lnT>
                    <a:lnB w="12700" cap="flat" cmpd="sng" algn="ctr">
                      <a:solidFill>
                        <a:schemeClr val="accent6"/>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7000"/>
                        </a:lnSpc>
                        <a:spcBef>
                          <a:spcPts val="100"/>
                        </a:spcBef>
                        <a:spcAft>
                          <a:spcPts val="100"/>
                        </a:spcAft>
                        <a:buClrTx/>
                        <a:buSzTx/>
                        <a:buFontTx/>
                        <a:buNone/>
                        <a:tabLst/>
                        <a:defRPr/>
                      </a:pPr>
                      <a:r>
                        <a:rPr lang="en-US" sz="2200" dirty="0">
                          <a:solidFill>
                            <a:srgbClr val="000000"/>
                          </a:solidFill>
                          <a:effectLst/>
                          <a:latin typeface="+mj-lt"/>
                          <a:ea typeface="Calibri" panose="020F0502020204030204" pitchFamily="34" charset="0"/>
                          <a:cs typeface="Times New Roman" panose="02020603050405020304" pitchFamily="18" charset="0"/>
                        </a:rPr>
                        <a:t>3.0 (2.0, 4.0)</a:t>
                      </a:r>
                    </a:p>
                  </a:txBody>
                  <a:tcPr marL="73152" marR="73152" marT="0" marB="0">
                    <a:lnL>
                      <a:noFill/>
                    </a:lnL>
                    <a:lnR>
                      <a:noFill/>
                    </a:lnR>
                    <a:lnT>
                      <a:noFill/>
                    </a:lnT>
                    <a:lnB w="12700" cap="flat" cmpd="sng" algn="ctr">
                      <a:solidFill>
                        <a:schemeClr val="accent6"/>
                      </a:solidFill>
                      <a:prstDash val="solid"/>
                      <a:round/>
                      <a:headEnd type="none" w="med" len="med"/>
                      <a:tailEnd type="none" w="med" len="med"/>
                    </a:lnB>
                    <a:solidFill>
                      <a:srgbClr val="FFFFFF"/>
                    </a:solidFill>
                  </a:tcPr>
                </a:tc>
                <a:tc>
                  <a:txBody>
                    <a:bodyPr/>
                    <a:lstStyle/>
                    <a:p>
                      <a:pPr marL="0" marR="0" algn="ctr">
                        <a:lnSpc>
                          <a:spcPct val="107000"/>
                        </a:lnSpc>
                        <a:spcBef>
                          <a:spcPts val="100"/>
                        </a:spcBef>
                        <a:spcAft>
                          <a:spcPts val="100"/>
                        </a:spcAft>
                      </a:pPr>
                      <a:r>
                        <a:rPr lang="en-US" sz="2200" dirty="0">
                          <a:solidFill>
                            <a:srgbClr val="000000"/>
                          </a:solidFill>
                          <a:effectLst/>
                          <a:latin typeface="+mj-lt"/>
                          <a:ea typeface="+mn-ea"/>
                          <a:cs typeface="Times New Roman" panose="02020603050405020304" pitchFamily="18" charset="0"/>
                        </a:rPr>
                        <a:t>3.0 (2.0, 4.0)</a:t>
                      </a:r>
                    </a:p>
                  </a:txBody>
                  <a:tcPr marL="73152" marR="73152" marT="0" marB="0">
                    <a:lnL>
                      <a:noFill/>
                    </a:lnL>
                    <a:lnR>
                      <a:noFill/>
                    </a:lnR>
                    <a:lnT>
                      <a:noFill/>
                    </a:lnT>
                    <a:lnB w="12700" cap="flat" cmpd="sng" algn="ctr">
                      <a:solidFill>
                        <a:schemeClr val="accent6"/>
                      </a:solidFill>
                      <a:prstDash val="solid"/>
                      <a:round/>
                      <a:headEnd type="none" w="med" len="med"/>
                      <a:tailEnd type="none" w="med" len="med"/>
                    </a:lnB>
                    <a:solidFill>
                      <a:srgbClr val="FFFFFF"/>
                    </a:solidFill>
                  </a:tcPr>
                </a:tc>
                <a:extLst>
                  <a:ext uri="{0D108BD9-81ED-4DB2-BD59-A6C34878D82A}">
                    <a16:rowId xmlns:a16="http://schemas.microsoft.com/office/drawing/2014/main" val="1407492087"/>
                  </a:ext>
                </a:extLst>
              </a:tr>
            </a:tbl>
          </a:graphicData>
        </a:graphic>
      </p:graphicFrame>
    </p:spTree>
    <p:extLst>
      <p:ext uri="{BB962C8B-B14F-4D97-AF65-F5344CB8AC3E}">
        <p14:creationId xmlns:p14="http://schemas.microsoft.com/office/powerpoint/2010/main" val="215807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F462-E885-4CBB-58DA-0D5704EADB37}"/>
              </a:ext>
            </a:extLst>
          </p:cNvPr>
          <p:cNvSpPr>
            <a:spLocks noGrp="1"/>
          </p:cNvSpPr>
          <p:nvPr>
            <p:ph type="title"/>
          </p:nvPr>
        </p:nvSpPr>
        <p:spPr/>
        <p:txBody>
          <a:bodyPr>
            <a:normAutofit fontScale="90000"/>
          </a:bodyPr>
          <a:lstStyle/>
          <a:p>
            <a:r>
              <a:rPr lang="en-US" dirty="0"/>
              <a:t>AF Burden: Percent Time in AF in 252 (4.2%) Intervention-Arm Participants with AF Detected on their ECG Monitor</a:t>
            </a:r>
          </a:p>
        </p:txBody>
      </p:sp>
      <p:pic>
        <p:nvPicPr>
          <p:cNvPr id="9" name="Picture 8" descr="A graph of a number of blue squares&#10;&#10;Description automatically generated">
            <a:extLst>
              <a:ext uri="{FF2B5EF4-FFF2-40B4-BE49-F238E27FC236}">
                <a16:creationId xmlns:a16="http://schemas.microsoft.com/office/drawing/2014/main" id="{0AC807C8-2A01-6A20-7A00-46B7750DE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8" y="1464360"/>
            <a:ext cx="7772400" cy="4857750"/>
          </a:xfrm>
          <a:prstGeom prst="rect">
            <a:avLst/>
          </a:prstGeom>
        </p:spPr>
      </p:pic>
      <p:sp>
        <p:nvSpPr>
          <p:cNvPr id="10" name="Rectangle 9">
            <a:extLst>
              <a:ext uri="{FF2B5EF4-FFF2-40B4-BE49-F238E27FC236}">
                <a16:creationId xmlns:a16="http://schemas.microsoft.com/office/drawing/2014/main" id="{1D692554-7DD7-6323-0778-A0AC995B7D09}"/>
              </a:ext>
            </a:extLst>
          </p:cNvPr>
          <p:cNvSpPr/>
          <p:nvPr/>
        </p:nvSpPr>
        <p:spPr>
          <a:xfrm>
            <a:off x="8144128" y="5445274"/>
            <a:ext cx="2863396" cy="376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Light"/>
                <a:ea typeface="+mn-ea"/>
                <a:cs typeface="+mn-cs"/>
              </a:rPr>
              <a:t>Note the change in scale of the x-axis above 10% time in AF.</a:t>
            </a:r>
          </a:p>
        </p:txBody>
      </p:sp>
      <p:sp>
        <p:nvSpPr>
          <p:cNvPr id="11" name="TextBox 10">
            <a:extLst>
              <a:ext uri="{FF2B5EF4-FFF2-40B4-BE49-F238E27FC236}">
                <a16:creationId xmlns:a16="http://schemas.microsoft.com/office/drawing/2014/main" id="{FD78AD20-84C5-0CE7-5A4D-CE8961FD8736}"/>
              </a:ext>
            </a:extLst>
          </p:cNvPr>
          <p:cNvSpPr txBox="1"/>
          <p:nvPr/>
        </p:nvSpPr>
        <p:spPr>
          <a:xfrm>
            <a:off x="2385707" y="2182729"/>
            <a:ext cx="8336165" cy="1840504"/>
          </a:xfrm>
          <a:prstGeom prst="rect">
            <a:avLst/>
          </a:prstGeom>
          <a:solidFill>
            <a:schemeClr val="accent6">
              <a:lumMod val="20000"/>
              <a:lumOff val="80000"/>
            </a:schemeClr>
          </a:solidFill>
        </p:spPr>
        <p:txBody>
          <a:bodyPr wrap="square" lIns="109728" tIns="73152" rIns="109728" bIns="73152" rtlCol="0">
            <a:spAutoFit/>
          </a:bodyPr>
          <a:lstStyle/>
          <a:p>
            <a:pPr>
              <a:spcBef>
                <a:spcPts val="600"/>
              </a:spcBef>
              <a:defRPr/>
            </a:pPr>
            <a:r>
              <a:rPr lang="en-US" dirty="0">
                <a:solidFill>
                  <a:srgbClr val="000000"/>
                </a:solidFill>
                <a:latin typeface="Calibri"/>
              </a:rPr>
              <a:t>100% of participants in the screening arm received the patch; 95% analyzable patches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Median (25</a:t>
            </a:r>
            <a:r>
              <a:rPr kumimoji="0" lang="en-US" sz="1800" b="0" i="0" u="none" strike="noStrike" kern="1200" cap="none" spc="0" normalizeH="0" baseline="30000" noProof="0" dirty="0">
                <a:ln>
                  <a:noFill/>
                </a:ln>
                <a:solidFill>
                  <a:srgbClr val="000000"/>
                </a:solidFill>
                <a:effectLst/>
                <a:uLnTx/>
                <a:uFillTx/>
                <a:latin typeface="Calibri"/>
                <a:ea typeface="+mn-ea"/>
                <a:cs typeface="+mn-cs"/>
              </a:rPr>
              <a:t>th</a:t>
            </a:r>
            <a:r>
              <a:rPr kumimoji="0" lang="en-US" sz="1800" b="0" i="0" u="none" strike="noStrike" kern="1200" cap="none" spc="0" normalizeH="0" baseline="0" noProof="0" dirty="0">
                <a:ln>
                  <a:noFill/>
                </a:ln>
                <a:solidFill>
                  <a:srgbClr val="000000"/>
                </a:solidFill>
                <a:effectLst/>
                <a:uLnTx/>
                <a:uFillTx/>
                <a:latin typeface="Calibri"/>
                <a:ea typeface="+mn-ea"/>
                <a:cs typeface="+mn-cs"/>
              </a:rPr>
              <a:t>, 75</a:t>
            </a:r>
            <a:r>
              <a:rPr kumimoji="0" lang="en-US" sz="1800" b="0" i="0" u="none" strike="noStrike" kern="1200" cap="none" spc="0" normalizeH="0" baseline="30000" noProof="0" dirty="0">
                <a:ln>
                  <a:noFill/>
                </a:ln>
                <a:solidFill>
                  <a:srgbClr val="000000"/>
                </a:solidFill>
                <a:effectLst/>
                <a:uLnTx/>
                <a:uFillTx/>
                <a:latin typeface="Calibri"/>
                <a:ea typeface="+mn-ea"/>
                <a:cs typeface="+mn-cs"/>
              </a:rPr>
              <a:t>th</a:t>
            </a:r>
            <a:r>
              <a:rPr kumimoji="0" lang="en-US" sz="1800" b="0" i="0" u="none" strike="noStrike" kern="1200" cap="none" spc="0" normalizeH="0" baseline="0" noProof="0" dirty="0">
                <a:ln>
                  <a:noFill/>
                </a:ln>
                <a:solidFill>
                  <a:srgbClr val="000000"/>
                </a:solidFill>
                <a:effectLst/>
                <a:uLnTx/>
                <a:uFillTx/>
                <a:latin typeface="Calibri"/>
                <a:ea typeface="+mn-ea"/>
                <a:cs typeface="+mn-cs"/>
              </a:rPr>
              <a:t>) longest episode of AF: </a:t>
            </a:r>
            <a:r>
              <a:rPr lang="en-US" dirty="0">
                <a:solidFill>
                  <a:srgbClr val="000000"/>
                </a:solidFill>
                <a:latin typeface="Calibri"/>
              </a:rPr>
              <a:t>72.3 </a:t>
            </a:r>
            <a:r>
              <a:rPr kumimoji="0" lang="en-US" sz="1800" b="0" i="0" u="none" strike="noStrike" kern="1200" cap="none" spc="0" normalizeH="0" baseline="0" noProof="0" dirty="0">
                <a:ln>
                  <a:noFill/>
                </a:ln>
                <a:solidFill>
                  <a:srgbClr val="000000"/>
                </a:solidFill>
                <a:effectLst/>
                <a:uLnTx/>
                <a:uFillTx/>
                <a:latin typeface="Calibri"/>
                <a:ea typeface="+mn-ea"/>
                <a:cs typeface="+mn-cs"/>
              </a:rPr>
              <a:t>(2.4, 446) minutes</a:t>
            </a:r>
          </a:p>
          <a:p>
            <a:pPr lvl="0">
              <a:spcBef>
                <a:spcPts val="600"/>
              </a:spcBef>
              <a:defRPr/>
            </a:pPr>
            <a:r>
              <a:rPr lang="en-US" dirty="0">
                <a:solidFill>
                  <a:srgbClr val="000000"/>
                </a:solidFill>
                <a:latin typeface="Calibri"/>
              </a:rPr>
              <a:t>Median (25</a:t>
            </a:r>
            <a:r>
              <a:rPr lang="en-US" baseline="30000" dirty="0">
                <a:solidFill>
                  <a:srgbClr val="000000"/>
                </a:solidFill>
                <a:latin typeface="Calibri"/>
              </a:rPr>
              <a:t>th</a:t>
            </a:r>
            <a:r>
              <a:rPr lang="en-US" dirty="0">
                <a:solidFill>
                  <a:srgbClr val="000000"/>
                </a:solidFill>
                <a:latin typeface="Calibri"/>
              </a:rPr>
              <a:t>, 75</a:t>
            </a:r>
            <a:r>
              <a:rPr lang="en-US" baseline="30000" dirty="0">
                <a:solidFill>
                  <a:srgbClr val="000000"/>
                </a:solidFill>
                <a:latin typeface="Calibri"/>
              </a:rPr>
              <a:t>th</a:t>
            </a:r>
            <a:r>
              <a:rPr lang="en-US" dirty="0">
                <a:solidFill>
                  <a:srgbClr val="000000"/>
                </a:solidFill>
                <a:latin typeface="Calibri"/>
              </a:rPr>
              <a:t>) % time in AF: 0.78% (0.03%, 4.2%)</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latin typeface="Calibri"/>
              </a:rPr>
              <a:t>Of all participants with analyzable data (95%), </a:t>
            </a:r>
            <a:r>
              <a:rPr kumimoji="0" lang="en-US" sz="1800" b="0" i="0" u="none" kern="1200" cap="none" spc="0" normalizeH="0" baseline="0" noProof="0" dirty="0">
                <a:ln>
                  <a:noFill/>
                </a:ln>
                <a:effectLst/>
                <a:uLnTx/>
                <a:uFillTx/>
                <a:latin typeface="Calibri"/>
                <a:ea typeface="+mn-ea"/>
                <a:cs typeface="+mn-cs"/>
              </a:rPr>
              <a:t>88% of </a:t>
            </a:r>
            <a:r>
              <a:rPr kumimoji="0" lang="en-US" sz="1800" b="0" i="0" u="none" strike="noStrike" kern="1200" cap="none" spc="0" normalizeH="0" baseline="0" noProof="0" dirty="0">
                <a:ln>
                  <a:noFill/>
                </a:ln>
                <a:effectLst/>
                <a:uLnTx/>
                <a:uFillTx/>
                <a:latin typeface="Calibri"/>
                <a:ea typeface="+mn-ea"/>
                <a:cs typeface="+mn-cs"/>
              </a:rPr>
              <a:t>AF episodes </a:t>
            </a:r>
            <a:r>
              <a:rPr kumimoji="0" lang="en-US" sz="1800" b="0" i="0" u="none" strike="noStrike" kern="1200" cap="none" spc="0" normalizeH="0" baseline="0" noProof="0" dirty="0">
                <a:ln>
                  <a:noFill/>
                </a:ln>
                <a:solidFill>
                  <a:srgbClr val="000000"/>
                </a:solidFill>
                <a:effectLst/>
                <a:uLnTx/>
                <a:uFillTx/>
                <a:latin typeface="Calibri"/>
                <a:ea typeface="+mn-ea"/>
                <a:cs typeface="+mn-cs"/>
              </a:rPr>
              <a:t>were </a:t>
            </a:r>
            <a:r>
              <a:rPr kumimoji="0" lang="en-US" sz="1800" b="1" i="0" u="none" strike="noStrike" kern="1200" cap="none" spc="0" normalizeH="0" baseline="0" noProof="0" dirty="0">
                <a:ln>
                  <a:noFill/>
                </a:ln>
                <a:solidFill>
                  <a:srgbClr val="002554"/>
                </a:solidFill>
                <a:effectLst/>
                <a:uLnTx/>
                <a:uFillTx/>
                <a:latin typeface="Calibri"/>
                <a:ea typeface="+mn-ea"/>
                <a:cs typeface="+mn-cs"/>
              </a:rPr>
              <a:t>paroxysmal </a:t>
            </a:r>
            <a:r>
              <a:rPr kumimoji="0" lang="en-US" sz="1800" b="0" i="0" u="none" strike="noStrike" kern="1200" cap="none" spc="0" normalizeH="0" baseline="0" noProof="0" dirty="0">
                <a:ln>
                  <a:noFill/>
                </a:ln>
                <a:solidFill>
                  <a:srgbClr val="000000"/>
                </a:solidFill>
                <a:effectLst/>
                <a:uLnTx/>
                <a:uFillTx/>
                <a:latin typeface="Calibri"/>
                <a:ea typeface="+mn-ea"/>
                <a:cs typeface="+mn-cs"/>
              </a:rPr>
              <a:t>AF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Around 25% were long episod</a:t>
            </a:r>
            <a:r>
              <a:rPr kumimoji="0" lang="en-US" sz="1800" b="0" i="0" u="none" strike="noStrike" kern="1200" cap="none" spc="0" normalizeH="0" baseline="0" noProof="0" dirty="0">
                <a:ln>
                  <a:noFill/>
                </a:ln>
                <a:effectLst/>
                <a:uLnTx/>
                <a:uFillTx/>
                <a:latin typeface="Calibri"/>
                <a:ea typeface="+mn-ea"/>
                <a:cs typeface="+mn-cs"/>
              </a:rPr>
              <a:t>es</a:t>
            </a:r>
            <a:r>
              <a:rPr kumimoji="0" lang="en-US" sz="1800" b="0" i="0" u="none" strike="noStrike" kern="1200" cap="none" spc="0" normalizeH="0" baseline="0" noProof="0" dirty="0">
                <a:ln>
                  <a:noFill/>
                </a:ln>
                <a:solidFill>
                  <a:srgbClr val="000000"/>
                </a:solidFill>
                <a:effectLst/>
                <a:uLnTx/>
                <a:uFillTx/>
                <a:latin typeface="Calibri"/>
                <a:ea typeface="+mn-ea"/>
                <a:cs typeface="+mn-cs"/>
              </a:rPr>
              <a:t> with multiple (&gt;2) hours of duration</a:t>
            </a:r>
          </a:p>
        </p:txBody>
      </p:sp>
    </p:spTree>
    <p:extLst>
      <p:ext uri="{BB962C8B-B14F-4D97-AF65-F5344CB8AC3E}">
        <p14:creationId xmlns:p14="http://schemas.microsoft.com/office/powerpoint/2010/main" val="7515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0D0075-B36F-FFEB-6A95-416DDD0084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0438" y="921560"/>
            <a:ext cx="7531124" cy="5218578"/>
          </a:xfrm>
          <a:prstGeom prst="rect">
            <a:avLst/>
          </a:prstGeom>
        </p:spPr>
      </p:pic>
      <p:pic>
        <p:nvPicPr>
          <p:cNvPr id="10" name="Picture 9">
            <a:extLst>
              <a:ext uri="{FF2B5EF4-FFF2-40B4-BE49-F238E27FC236}">
                <a16:creationId xmlns:a16="http://schemas.microsoft.com/office/drawing/2014/main" id="{C11696BA-8D0B-E551-D0BA-69DC9ABF6F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0438" y="921560"/>
            <a:ext cx="7531124" cy="5218578"/>
          </a:xfrm>
          <a:prstGeom prst="rect">
            <a:avLst/>
          </a:prstGeom>
          <a:noFill/>
        </p:spPr>
      </p:pic>
      <p:pic>
        <p:nvPicPr>
          <p:cNvPr id="12" name="Picture 11">
            <a:extLst>
              <a:ext uri="{FF2B5EF4-FFF2-40B4-BE49-F238E27FC236}">
                <a16:creationId xmlns:a16="http://schemas.microsoft.com/office/drawing/2014/main" id="{0663255B-DEE0-EDD4-76D8-34845C4FB7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30438" y="921560"/>
            <a:ext cx="7531124" cy="5218578"/>
          </a:xfrm>
          <a:prstGeom prst="rect">
            <a:avLst/>
          </a:prstGeom>
          <a:noFill/>
        </p:spPr>
      </p:pic>
      <p:sp>
        <p:nvSpPr>
          <p:cNvPr id="6" name="Title 5">
            <a:extLst>
              <a:ext uri="{FF2B5EF4-FFF2-40B4-BE49-F238E27FC236}">
                <a16:creationId xmlns:a16="http://schemas.microsoft.com/office/drawing/2014/main" id="{71C28AC2-83A2-D920-A5DA-A01C37187092}"/>
              </a:ext>
            </a:extLst>
          </p:cNvPr>
          <p:cNvSpPr>
            <a:spLocks noGrp="1"/>
          </p:cNvSpPr>
          <p:nvPr>
            <p:ph type="title"/>
          </p:nvPr>
        </p:nvSpPr>
        <p:spPr/>
        <p:txBody>
          <a:bodyPr>
            <a:normAutofit fontScale="90000"/>
          </a:bodyPr>
          <a:lstStyle/>
          <a:p>
            <a:r>
              <a:rPr lang="en-US" dirty="0"/>
              <a:t>Primary Efficacy Outcome: Hospitalization for Stroke</a:t>
            </a:r>
            <a:br>
              <a:rPr lang="en-US" dirty="0"/>
            </a:br>
            <a:endParaRPr lang="en-US" dirty="0"/>
          </a:p>
        </p:txBody>
      </p:sp>
      <p:sp>
        <p:nvSpPr>
          <p:cNvPr id="15" name="TextBox 14">
            <a:extLst>
              <a:ext uri="{FF2B5EF4-FFF2-40B4-BE49-F238E27FC236}">
                <a16:creationId xmlns:a16="http://schemas.microsoft.com/office/drawing/2014/main" id="{BC12F948-7939-F098-4DEE-0A1EDB6EE21A}"/>
              </a:ext>
            </a:extLst>
          </p:cNvPr>
          <p:cNvSpPr txBox="1"/>
          <p:nvPr/>
        </p:nvSpPr>
        <p:spPr>
          <a:xfrm>
            <a:off x="3430655" y="1045858"/>
            <a:ext cx="3246253" cy="556801"/>
          </a:xfrm>
          <a:prstGeom prst="rect">
            <a:avLst/>
          </a:prstGeom>
          <a:noFill/>
        </p:spPr>
        <p:txBody>
          <a:bodyPr wrap="square" lIns="0" tIns="0" rIns="0" bIns="0" rtlCol="0">
            <a:noAutofit/>
          </a:bodyPr>
          <a:lstStyle/>
          <a:p>
            <a:r>
              <a:rPr lang="en-US" sz="2000" dirty="0">
                <a:latin typeface="+mj-lt"/>
              </a:rPr>
              <a:t>HR 1.10; 95% CI: 0.69–1.75</a:t>
            </a:r>
          </a:p>
        </p:txBody>
      </p:sp>
    </p:spTree>
    <p:extLst>
      <p:ext uri="{BB962C8B-B14F-4D97-AF65-F5344CB8AC3E}">
        <p14:creationId xmlns:p14="http://schemas.microsoft.com/office/powerpoint/2010/main" val="18305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 presetClass="entr" presetSubtype="0" fill="hold" grpId="0" nodeType="afterEffect">
                                  <p:stCondLst>
                                    <p:cond delay="20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008211-879B-14BD-D97F-E34F6F5F2E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28687" y="944075"/>
            <a:ext cx="7534626" cy="5192783"/>
          </a:xfrm>
          <a:prstGeom prst="rect">
            <a:avLst/>
          </a:prstGeom>
          <a:noFill/>
        </p:spPr>
      </p:pic>
      <p:pic>
        <p:nvPicPr>
          <p:cNvPr id="9" name="Picture 8">
            <a:extLst>
              <a:ext uri="{FF2B5EF4-FFF2-40B4-BE49-F238E27FC236}">
                <a16:creationId xmlns:a16="http://schemas.microsoft.com/office/drawing/2014/main" id="{AD370B35-C688-38E3-27E9-BDB71C4ABA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28687" y="944075"/>
            <a:ext cx="7534626" cy="5192783"/>
          </a:xfrm>
          <a:prstGeom prst="rect">
            <a:avLst/>
          </a:prstGeom>
          <a:noFill/>
        </p:spPr>
      </p:pic>
      <p:pic>
        <p:nvPicPr>
          <p:cNvPr id="10" name="Picture 9">
            <a:extLst>
              <a:ext uri="{FF2B5EF4-FFF2-40B4-BE49-F238E27FC236}">
                <a16:creationId xmlns:a16="http://schemas.microsoft.com/office/drawing/2014/main" id="{E0B3563B-7C62-FF50-FE48-91371E172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28688" y="944075"/>
            <a:ext cx="7534624" cy="5192782"/>
          </a:xfrm>
          <a:prstGeom prst="rect">
            <a:avLst/>
          </a:prstGeom>
          <a:noFill/>
        </p:spPr>
      </p:pic>
      <p:sp>
        <p:nvSpPr>
          <p:cNvPr id="6" name="Title 5">
            <a:extLst>
              <a:ext uri="{FF2B5EF4-FFF2-40B4-BE49-F238E27FC236}">
                <a16:creationId xmlns:a16="http://schemas.microsoft.com/office/drawing/2014/main" id="{ED8838C2-2F1B-7DF3-EFA3-56AA98237FB5}"/>
              </a:ext>
            </a:extLst>
          </p:cNvPr>
          <p:cNvSpPr>
            <a:spLocks noGrp="1"/>
          </p:cNvSpPr>
          <p:nvPr>
            <p:ph type="title"/>
          </p:nvPr>
        </p:nvSpPr>
        <p:spPr/>
        <p:txBody>
          <a:bodyPr>
            <a:normAutofit fontScale="90000"/>
          </a:bodyPr>
          <a:lstStyle/>
          <a:p>
            <a:r>
              <a:rPr lang="en-US" dirty="0"/>
              <a:t>Primary Safety Outcome: Hospitalization for Bleeding</a:t>
            </a:r>
            <a:br>
              <a:rPr lang="en-US" dirty="0"/>
            </a:br>
            <a:endParaRPr lang="en-US" dirty="0"/>
          </a:p>
        </p:txBody>
      </p:sp>
      <p:sp>
        <p:nvSpPr>
          <p:cNvPr id="12" name="TextBox 11">
            <a:extLst>
              <a:ext uri="{FF2B5EF4-FFF2-40B4-BE49-F238E27FC236}">
                <a16:creationId xmlns:a16="http://schemas.microsoft.com/office/drawing/2014/main" id="{F3401BFD-C71A-7558-14CB-8EFCA5328A57}"/>
              </a:ext>
            </a:extLst>
          </p:cNvPr>
          <p:cNvSpPr txBox="1"/>
          <p:nvPr/>
        </p:nvSpPr>
        <p:spPr>
          <a:xfrm>
            <a:off x="3416973" y="1047910"/>
            <a:ext cx="3234286" cy="554748"/>
          </a:xfrm>
          <a:prstGeom prst="rect">
            <a:avLst/>
          </a:prstGeom>
          <a:noFill/>
        </p:spPr>
        <p:txBody>
          <a:bodyPr wrap="square" lIns="0" tIns="0" rIns="0" bIns="0" rtlCol="0">
            <a:noAutofit/>
          </a:bodyPr>
          <a:lstStyle/>
          <a:p>
            <a:r>
              <a:rPr lang="en-US" sz="2000" dirty="0">
                <a:latin typeface="+mj-lt"/>
              </a:rPr>
              <a:t>HR: 0.87; 95% CI: 0.60–1.26</a:t>
            </a:r>
          </a:p>
        </p:txBody>
      </p:sp>
    </p:spTree>
    <p:extLst>
      <p:ext uri="{BB962C8B-B14F-4D97-AF65-F5344CB8AC3E}">
        <p14:creationId xmlns:p14="http://schemas.microsoft.com/office/powerpoint/2010/main" val="229880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 presetClass="entr" presetSubtype="0" fill="hold" grpId="0" nodeType="afterEffect">
                                  <p:stCondLst>
                                    <p:cond delay="2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FEF2C0F-B280-8055-1E46-F03466CD72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9778" y="944075"/>
            <a:ext cx="7412443" cy="5192783"/>
          </a:xfrm>
          <a:prstGeom prst="rect">
            <a:avLst/>
          </a:prstGeom>
          <a:noFill/>
        </p:spPr>
      </p:pic>
      <p:pic>
        <p:nvPicPr>
          <p:cNvPr id="11" name="Picture 10">
            <a:extLst>
              <a:ext uri="{FF2B5EF4-FFF2-40B4-BE49-F238E27FC236}">
                <a16:creationId xmlns:a16="http://schemas.microsoft.com/office/drawing/2014/main" id="{CE5290BE-7E69-FA6E-8733-43282AD170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89778" y="944075"/>
            <a:ext cx="7412443" cy="5192783"/>
          </a:xfrm>
          <a:prstGeom prst="rect">
            <a:avLst/>
          </a:prstGeom>
          <a:noFill/>
        </p:spPr>
      </p:pic>
      <p:pic>
        <p:nvPicPr>
          <p:cNvPr id="12" name="Picture 11">
            <a:extLst>
              <a:ext uri="{FF2B5EF4-FFF2-40B4-BE49-F238E27FC236}">
                <a16:creationId xmlns:a16="http://schemas.microsoft.com/office/drawing/2014/main" id="{C065DACD-2000-B763-AE22-3D67C1CA1A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89779" y="944075"/>
            <a:ext cx="7412441" cy="5192782"/>
          </a:xfrm>
          <a:prstGeom prst="rect">
            <a:avLst/>
          </a:prstGeom>
          <a:noFill/>
        </p:spPr>
      </p:pic>
      <p:sp>
        <p:nvSpPr>
          <p:cNvPr id="6" name="Title 5">
            <a:extLst>
              <a:ext uri="{FF2B5EF4-FFF2-40B4-BE49-F238E27FC236}">
                <a16:creationId xmlns:a16="http://schemas.microsoft.com/office/drawing/2014/main" id="{D346C9A2-B740-9418-F152-0945CBF73EA0}"/>
              </a:ext>
            </a:extLst>
          </p:cNvPr>
          <p:cNvSpPr>
            <a:spLocks noGrp="1"/>
          </p:cNvSpPr>
          <p:nvPr>
            <p:ph type="title"/>
          </p:nvPr>
        </p:nvSpPr>
        <p:spPr/>
        <p:txBody>
          <a:bodyPr>
            <a:normAutofit fontScale="90000"/>
          </a:bodyPr>
          <a:lstStyle/>
          <a:p>
            <a:r>
              <a:rPr lang="en-US" dirty="0"/>
              <a:t>Diagnosed Atrial Fibrillation/Flutter*</a:t>
            </a:r>
            <a:br>
              <a:rPr lang="en-US" dirty="0"/>
            </a:br>
            <a:endParaRPr lang="en-US" dirty="0"/>
          </a:p>
        </p:txBody>
      </p:sp>
      <p:sp>
        <p:nvSpPr>
          <p:cNvPr id="14" name="TextBox 13">
            <a:extLst>
              <a:ext uri="{FF2B5EF4-FFF2-40B4-BE49-F238E27FC236}">
                <a16:creationId xmlns:a16="http://schemas.microsoft.com/office/drawing/2014/main" id="{46AC86BB-0F8C-0514-8347-0A666E5BCD5C}"/>
              </a:ext>
            </a:extLst>
          </p:cNvPr>
          <p:cNvSpPr txBox="1"/>
          <p:nvPr/>
        </p:nvSpPr>
        <p:spPr>
          <a:xfrm>
            <a:off x="4967482" y="3990361"/>
            <a:ext cx="6724796" cy="923330"/>
          </a:xfrm>
          <a:prstGeom prst="rect">
            <a:avLst/>
          </a:prstGeom>
          <a:noFill/>
        </p:spPr>
        <p:txBody>
          <a:bodyPr wrap="square" lIns="0" tIns="0" rIns="0" bIns="0" rtlCol="0">
            <a:spAutoFit/>
          </a:bodyPr>
          <a:lstStyle/>
          <a:p>
            <a:r>
              <a:rPr lang="en-US" sz="2000" dirty="0">
                <a:latin typeface="+mj-lt"/>
              </a:rPr>
              <a:t>4.00 per 100 person-years in the screening group</a:t>
            </a:r>
          </a:p>
          <a:p>
            <a:r>
              <a:rPr lang="en-US" sz="2000" dirty="0">
                <a:latin typeface="+mj-lt"/>
              </a:rPr>
              <a:t>2.63 per 100 person-years in the usual care group</a:t>
            </a:r>
          </a:p>
          <a:p>
            <a:r>
              <a:rPr lang="en-US" sz="2000" dirty="0">
                <a:latin typeface="+mj-lt"/>
              </a:rPr>
              <a:t>52% increase in the AF/AFL detection in the screening arm</a:t>
            </a:r>
          </a:p>
        </p:txBody>
      </p:sp>
      <p:sp>
        <p:nvSpPr>
          <p:cNvPr id="2" name="TextBox 1">
            <a:extLst>
              <a:ext uri="{FF2B5EF4-FFF2-40B4-BE49-F238E27FC236}">
                <a16:creationId xmlns:a16="http://schemas.microsoft.com/office/drawing/2014/main" id="{35FD0017-CD6C-4489-9FFF-1A0C3451F26B}"/>
              </a:ext>
            </a:extLst>
          </p:cNvPr>
          <p:cNvSpPr txBox="1"/>
          <p:nvPr/>
        </p:nvSpPr>
        <p:spPr>
          <a:xfrm>
            <a:off x="235185" y="4767195"/>
            <a:ext cx="1651488" cy="1034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srgbClr val="000000"/>
                </a:solidFill>
                <a:effectLst/>
                <a:uLnTx/>
                <a:uFillTx/>
                <a:latin typeface="Calibri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4300" indent="-103188"/>
            <a:r>
              <a:rPr lang="en-US" dirty="0"/>
              <a:t>*Diagnosed AF/AFL is based on ICD codes. AF/AFL detected by screening with the Zio® XT monitor was not counted as a study outcome since it could only occur in the screening arm.</a:t>
            </a:r>
          </a:p>
        </p:txBody>
      </p:sp>
    </p:spTree>
    <p:extLst>
      <p:ext uri="{BB962C8B-B14F-4D97-AF65-F5344CB8AC3E}">
        <p14:creationId xmlns:p14="http://schemas.microsoft.com/office/powerpoint/2010/main" val="27358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 presetClass="entr" presetSubtype="0" fill="hold" grpId="0" nodeType="afterEffect">
                                  <p:stCondLst>
                                    <p:cond delay="2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34D65-F159-B253-2F2A-7EE54BED2C7E}"/>
              </a:ext>
            </a:extLst>
          </p:cNvPr>
          <p:cNvSpPr>
            <a:spLocks noGrp="1"/>
          </p:cNvSpPr>
          <p:nvPr>
            <p:ph type="title"/>
          </p:nvPr>
        </p:nvSpPr>
        <p:spPr/>
        <p:txBody>
          <a:bodyPr/>
          <a:lstStyle/>
          <a:p>
            <a:r>
              <a:rPr lang="en-US" dirty="0"/>
              <a:t>Outcomes</a:t>
            </a:r>
          </a:p>
        </p:txBody>
      </p:sp>
      <p:graphicFrame>
        <p:nvGraphicFramePr>
          <p:cNvPr id="9" name="Table 8">
            <a:extLst>
              <a:ext uri="{FF2B5EF4-FFF2-40B4-BE49-F238E27FC236}">
                <a16:creationId xmlns:a16="http://schemas.microsoft.com/office/drawing/2014/main" id="{E2E227D8-00B1-9936-C4CA-134FAA10F18B}"/>
              </a:ext>
            </a:extLst>
          </p:cNvPr>
          <p:cNvGraphicFramePr>
            <a:graphicFrameLocks noGrp="1"/>
          </p:cNvGraphicFramePr>
          <p:nvPr>
            <p:extLst>
              <p:ext uri="{D42A27DB-BD31-4B8C-83A1-F6EECF244321}">
                <p14:modId xmlns:p14="http://schemas.microsoft.com/office/powerpoint/2010/main" val="614035132"/>
              </p:ext>
            </p:extLst>
          </p:nvPr>
        </p:nvGraphicFramePr>
        <p:xfrm>
          <a:off x="359998" y="1568366"/>
          <a:ext cx="11482749" cy="3791776"/>
        </p:xfrm>
        <a:graphic>
          <a:graphicData uri="http://schemas.openxmlformats.org/drawingml/2006/table">
            <a:tbl>
              <a:tblPr firstRow="1" firstCol="1" bandRow="1">
                <a:tableStyleId>{5C22544A-7EE6-4342-B048-85BDC9FD1C3A}</a:tableStyleId>
              </a:tblPr>
              <a:tblGrid>
                <a:gridCol w="4970318">
                  <a:extLst>
                    <a:ext uri="{9D8B030D-6E8A-4147-A177-3AD203B41FA5}">
                      <a16:colId xmlns:a16="http://schemas.microsoft.com/office/drawing/2014/main" val="1903561931"/>
                    </a:ext>
                  </a:extLst>
                </a:gridCol>
                <a:gridCol w="2291226">
                  <a:extLst>
                    <a:ext uri="{9D8B030D-6E8A-4147-A177-3AD203B41FA5}">
                      <a16:colId xmlns:a16="http://schemas.microsoft.com/office/drawing/2014/main" val="1279993843"/>
                    </a:ext>
                  </a:extLst>
                </a:gridCol>
                <a:gridCol w="2197933">
                  <a:extLst>
                    <a:ext uri="{9D8B030D-6E8A-4147-A177-3AD203B41FA5}">
                      <a16:colId xmlns:a16="http://schemas.microsoft.com/office/drawing/2014/main" val="757394786"/>
                    </a:ext>
                  </a:extLst>
                </a:gridCol>
                <a:gridCol w="2023272">
                  <a:extLst>
                    <a:ext uri="{9D8B030D-6E8A-4147-A177-3AD203B41FA5}">
                      <a16:colId xmlns:a16="http://schemas.microsoft.com/office/drawing/2014/main" val="959315612"/>
                    </a:ext>
                  </a:extLst>
                </a:gridCol>
              </a:tblGrid>
              <a:tr h="289493">
                <a:tc>
                  <a:txBody>
                    <a:bodyPr/>
                    <a:lstStyle/>
                    <a:p>
                      <a:pPr marL="0" marR="0">
                        <a:lnSpc>
                          <a:spcPct val="100000"/>
                        </a:lnSpc>
                        <a:spcBef>
                          <a:spcPts val="0"/>
                        </a:spcBef>
                        <a:spcAft>
                          <a:spcPts val="0"/>
                        </a:spcAft>
                      </a:pPr>
                      <a:r>
                        <a:rPr lang="en-US" sz="1800" b="1" dirty="0">
                          <a:solidFill>
                            <a:schemeClr val="tx1"/>
                          </a:solidFill>
                          <a:effectLst/>
                          <a:latin typeface="+mj-lt"/>
                        </a:rPr>
                        <a:t>Outcome, no./No. (%)</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solidFill>
                          <a:effectLst/>
                          <a:latin typeface="+mj-lt"/>
                        </a:rPr>
                        <a:t>Screening</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solidFill>
                          <a:effectLst/>
                          <a:latin typeface="+mj-lt"/>
                        </a:rPr>
                        <a:t>Usual Care</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solidFill>
                          <a:effectLst/>
                          <a:latin typeface="+mj-lt"/>
                        </a:rPr>
                        <a:t>HR (95% CI)</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52603209"/>
                  </a:ext>
                </a:extLst>
              </a:tr>
              <a:tr h="289493">
                <a:tc>
                  <a:txBody>
                    <a:bodyPr/>
                    <a:lstStyle/>
                    <a:p>
                      <a:pPr marL="0" marR="0">
                        <a:lnSpc>
                          <a:spcPct val="100000"/>
                        </a:lnSpc>
                        <a:spcBef>
                          <a:spcPts val="0"/>
                        </a:spcBef>
                        <a:spcAft>
                          <a:spcPts val="0"/>
                        </a:spcAft>
                        <a:tabLst>
                          <a:tab pos="102870" algn="l"/>
                        </a:tabLst>
                      </a:pPr>
                      <a:r>
                        <a:rPr lang="en-US" sz="1800" b="1" dirty="0">
                          <a:solidFill>
                            <a:schemeClr val="tx1"/>
                          </a:solidFill>
                          <a:effectLst/>
                          <a:latin typeface="+mj-lt"/>
                        </a:rPr>
                        <a:t>First hospitalized stroke</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lnT w="12700"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37/5243 (0.7%)</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lnT w="12700"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34/5277 (0.6%)</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lnT w="12700"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1.10 (0.69–1.75)</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T w="12700" cap="flat" cmpd="sng" algn="ctr">
                      <a:solidFill>
                        <a:schemeClr val="accent6"/>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747420586"/>
                  </a:ext>
                </a:extLst>
              </a:tr>
              <a:tr h="289493">
                <a:tc>
                  <a:txBody>
                    <a:bodyPr/>
                    <a:lstStyle/>
                    <a:p>
                      <a:pPr marL="0" marR="0">
                        <a:lnSpc>
                          <a:spcPct val="100000"/>
                        </a:lnSpc>
                        <a:spcBef>
                          <a:spcPts val="0"/>
                        </a:spcBef>
                        <a:spcAft>
                          <a:spcPts val="0"/>
                        </a:spcAft>
                        <a:tabLst>
                          <a:tab pos="102870" algn="l"/>
                        </a:tabLst>
                      </a:pPr>
                      <a:r>
                        <a:rPr lang="en-US" sz="1800" b="1" dirty="0">
                          <a:solidFill>
                            <a:schemeClr val="tx1"/>
                          </a:solidFill>
                          <a:effectLst/>
                          <a:latin typeface="+mj-lt"/>
                        </a:rPr>
                        <a:t>First hospitalized bleed</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52/5243 (1.0%)</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60/5277 (1.1%)</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0.87 (0.60–1.26)</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noFill/>
                  </a:tcPr>
                </a:tc>
                <a:extLst>
                  <a:ext uri="{0D108BD9-81ED-4DB2-BD59-A6C34878D82A}">
                    <a16:rowId xmlns:a16="http://schemas.microsoft.com/office/drawing/2014/main" val="3808465493"/>
                  </a:ext>
                </a:extLst>
              </a:tr>
              <a:tr h="289493">
                <a:tc>
                  <a:txBody>
                    <a:bodyPr/>
                    <a:lstStyle/>
                    <a:p>
                      <a:pPr marL="0" marR="0">
                        <a:lnSpc>
                          <a:spcPct val="100000"/>
                        </a:lnSpc>
                        <a:spcBef>
                          <a:spcPts val="0"/>
                        </a:spcBef>
                        <a:spcAft>
                          <a:spcPts val="0"/>
                        </a:spcAft>
                        <a:tabLst>
                          <a:tab pos="102870" algn="l"/>
                        </a:tabLst>
                      </a:pPr>
                      <a:r>
                        <a:rPr lang="en-US" sz="1800" b="1" dirty="0">
                          <a:solidFill>
                            <a:schemeClr val="tx1"/>
                          </a:solidFill>
                          <a:effectLst/>
                          <a:latin typeface="+mj-lt"/>
                        </a:rPr>
                        <a:t>First intracranial bleed</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16/5243 (0.3%)</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13/5277 (0.2%)</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 </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solidFill>
                      <a:schemeClr val="accent6">
                        <a:lumMod val="20000"/>
                        <a:lumOff val="80000"/>
                      </a:schemeClr>
                    </a:solidFill>
                  </a:tcPr>
                </a:tc>
                <a:extLst>
                  <a:ext uri="{0D108BD9-81ED-4DB2-BD59-A6C34878D82A}">
                    <a16:rowId xmlns:a16="http://schemas.microsoft.com/office/drawing/2014/main" val="290618832"/>
                  </a:ext>
                </a:extLst>
              </a:tr>
              <a:tr h="289493">
                <a:tc>
                  <a:txBody>
                    <a:bodyPr/>
                    <a:lstStyle/>
                    <a:p>
                      <a:pPr marL="0" marR="0">
                        <a:lnSpc>
                          <a:spcPct val="100000"/>
                        </a:lnSpc>
                        <a:spcBef>
                          <a:spcPts val="0"/>
                        </a:spcBef>
                        <a:spcAft>
                          <a:spcPts val="0"/>
                        </a:spcAft>
                        <a:tabLst>
                          <a:tab pos="114300" algn="l"/>
                        </a:tabLst>
                      </a:pPr>
                      <a:r>
                        <a:rPr lang="en-US" sz="1800" b="1" dirty="0">
                          <a:solidFill>
                            <a:schemeClr val="tx1"/>
                          </a:solidFill>
                          <a:effectLst/>
                          <a:latin typeface="+mj-lt"/>
                        </a:rPr>
                        <a:t>First non-intracranial bleed*</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36/5243 (0.7%)</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47/5277 (0.9%)</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 </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noFill/>
                  </a:tcPr>
                </a:tc>
                <a:extLst>
                  <a:ext uri="{0D108BD9-81ED-4DB2-BD59-A6C34878D82A}">
                    <a16:rowId xmlns:a16="http://schemas.microsoft.com/office/drawing/2014/main" val="1576752026"/>
                  </a:ext>
                </a:extLst>
              </a:tr>
              <a:tr h="289493">
                <a:tc>
                  <a:txBody>
                    <a:bodyPr/>
                    <a:lstStyle/>
                    <a:p>
                      <a:pPr marL="156845" marR="0">
                        <a:lnSpc>
                          <a:spcPct val="100000"/>
                        </a:lnSpc>
                        <a:spcBef>
                          <a:spcPts val="0"/>
                        </a:spcBef>
                        <a:spcAft>
                          <a:spcPts val="0"/>
                        </a:spcAft>
                      </a:pPr>
                      <a:r>
                        <a:rPr lang="en-US" sz="1800" b="0" dirty="0">
                          <a:solidFill>
                            <a:schemeClr val="tx1"/>
                          </a:solidFill>
                          <a:effectLst/>
                          <a:latin typeface="+mj-lt"/>
                        </a:rPr>
                        <a:t>First GI bleed*</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19/36 (52.8%)</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29/47 (61.7%)</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 </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noFill/>
                  </a:tcPr>
                </a:tc>
                <a:extLst>
                  <a:ext uri="{0D108BD9-81ED-4DB2-BD59-A6C34878D82A}">
                    <a16:rowId xmlns:a16="http://schemas.microsoft.com/office/drawing/2014/main" val="1810019457"/>
                  </a:ext>
                </a:extLst>
              </a:tr>
              <a:tr h="289493">
                <a:tc>
                  <a:txBody>
                    <a:bodyPr/>
                    <a:lstStyle/>
                    <a:p>
                      <a:pPr marL="156845" marR="0">
                        <a:lnSpc>
                          <a:spcPct val="100000"/>
                        </a:lnSpc>
                        <a:spcBef>
                          <a:spcPts val="0"/>
                        </a:spcBef>
                        <a:spcAft>
                          <a:spcPts val="0"/>
                        </a:spcAft>
                      </a:pPr>
                      <a:r>
                        <a:rPr lang="en-US" sz="1800" b="0" dirty="0">
                          <a:solidFill>
                            <a:schemeClr val="tx1"/>
                          </a:solidFill>
                          <a:effectLst/>
                          <a:latin typeface="+mj-lt"/>
                        </a:rPr>
                        <a:t>First bleed other than ICH/GI*</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22/36 (61.1%)</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21/47 (44.7%)</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no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 </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noFill/>
                  </a:tcPr>
                </a:tc>
                <a:extLst>
                  <a:ext uri="{0D108BD9-81ED-4DB2-BD59-A6C34878D82A}">
                    <a16:rowId xmlns:a16="http://schemas.microsoft.com/office/drawing/2014/main" val="2179926497"/>
                  </a:ext>
                </a:extLst>
              </a:tr>
              <a:tr h="289493">
                <a:tc>
                  <a:txBody>
                    <a:bodyPr/>
                    <a:lstStyle/>
                    <a:p>
                      <a:pPr marL="0" marR="0">
                        <a:lnSpc>
                          <a:spcPct val="100000"/>
                        </a:lnSpc>
                        <a:spcBef>
                          <a:spcPts val="0"/>
                        </a:spcBef>
                        <a:spcAft>
                          <a:spcPts val="0"/>
                        </a:spcAft>
                      </a:pPr>
                      <a:r>
                        <a:rPr lang="en-US" sz="1800" b="1" dirty="0">
                          <a:solidFill>
                            <a:schemeClr val="tx1"/>
                          </a:solidFill>
                          <a:effectLst/>
                          <a:latin typeface="+mj-lt"/>
                        </a:rPr>
                        <a:t>All-cause mortality</a:t>
                      </a:r>
                      <a:endParaRPr lang="en-US" sz="2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125/5952 (2.1%)</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138/5953 (2.3%)</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lnR w="12700" cmpd="sng">
                      <a:noFill/>
                    </a:lnR>
                    <a:solidFill>
                      <a:schemeClr val="accent6">
                        <a:lumMod val="20000"/>
                        <a:lumOff val="80000"/>
                      </a:schemeClr>
                    </a:solidFill>
                  </a:tcPr>
                </a:tc>
                <a:tc>
                  <a:txBody>
                    <a:bodyPr/>
                    <a:lstStyle/>
                    <a:p>
                      <a:pPr marL="0" marR="0" algn="ctr">
                        <a:lnSpc>
                          <a:spcPct val="100000"/>
                        </a:lnSpc>
                        <a:spcBef>
                          <a:spcPts val="0"/>
                        </a:spcBef>
                        <a:spcAft>
                          <a:spcPts val="0"/>
                        </a:spcAft>
                      </a:pPr>
                      <a:r>
                        <a:rPr lang="en-US" sz="1800" b="0" dirty="0">
                          <a:solidFill>
                            <a:schemeClr val="tx1"/>
                          </a:solidFill>
                          <a:effectLst/>
                          <a:latin typeface="+mj-lt"/>
                        </a:rPr>
                        <a:t> </a:t>
                      </a:r>
                      <a:endParaRPr lang="en-US"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73152" marB="73152" anchor="ctr">
                    <a:lnL w="12700" cmpd="sng">
                      <a:noFill/>
                    </a:lnL>
                    <a:solidFill>
                      <a:schemeClr val="accent6">
                        <a:lumMod val="20000"/>
                        <a:lumOff val="80000"/>
                      </a:schemeClr>
                    </a:solidFill>
                  </a:tcPr>
                </a:tc>
                <a:extLst>
                  <a:ext uri="{0D108BD9-81ED-4DB2-BD59-A6C34878D82A}">
                    <a16:rowId xmlns:a16="http://schemas.microsoft.com/office/drawing/2014/main" val="2483403559"/>
                  </a:ext>
                </a:extLst>
              </a:tr>
              <a:tr h="0">
                <a:tc>
                  <a:txBody>
                    <a:bodyPr/>
                    <a:lstStyle/>
                    <a:p>
                      <a:pPr marL="0" marR="0">
                        <a:lnSpc>
                          <a:spcPct val="100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Prescription of any oral anticoagulant filled</a:t>
                      </a:r>
                    </a:p>
                  </a:txBody>
                  <a:tcPr marL="73152" marR="73152" marT="73152" marB="73152" anchor="ctr">
                    <a:lnR w="12700" cmpd="sng">
                      <a:noFill/>
                    </a:lnR>
                    <a:lnB w="12700" cap="flat" cmpd="sng" algn="ctr">
                      <a:solidFill>
                        <a:schemeClr val="accent6"/>
                      </a:solidFill>
                      <a:prstDash val="solid"/>
                      <a:round/>
                      <a:headEnd type="none" w="med" len="med"/>
                      <a:tailEnd type="none" w="med" len="med"/>
                    </a:lnB>
                    <a:noFill/>
                  </a:tcPr>
                </a:tc>
                <a:tc>
                  <a:txBody>
                    <a:bodyPr/>
                    <a:lstStyle/>
                    <a:p>
                      <a:pPr marL="0" marR="0" algn="ctr">
                        <a:lnSpc>
                          <a:spcPct val="107000"/>
                        </a:lnSpc>
                        <a:spcBef>
                          <a:spcPts val="100"/>
                        </a:spcBef>
                        <a:spcAft>
                          <a:spcPts val="100"/>
                        </a:spcAft>
                      </a:pPr>
                      <a:r>
                        <a:rPr lang="en-US" sz="1800" dirty="0">
                          <a:solidFill>
                            <a:schemeClr val="tx1"/>
                          </a:solidFill>
                          <a:effectLst/>
                          <a:latin typeface="+mj-lt"/>
                          <a:ea typeface="Calibri" panose="020F0502020204030204" pitchFamily="34" charset="0"/>
                          <a:cs typeface="Times New Roman" panose="02020603050405020304" pitchFamily="18" charset="0"/>
                        </a:rPr>
                        <a:t>166/3924 (4.2%) </a:t>
                      </a:r>
                    </a:p>
                  </a:txBody>
                  <a:tcPr marL="73152" marR="73152" marT="73152" marB="73152" anchor="ctr">
                    <a:lnL w="12700" cmpd="sng">
                      <a:noFill/>
                    </a:lnL>
                    <a:lnR w="12700" cmpd="sng">
                      <a:noFill/>
                    </a:lnR>
                    <a:lnB w="12700" cap="flat" cmpd="sng" algn="ctr">
                      <a:solidFill>
                        <a:schemeClr val="accent6"/>
                      </a:solidFill>
                      <a:prstDash val="solid"/>
                      <a:round/>
                      <a:headEnd type="none" w="med" len="med"/>
                      <a:tailEnd type="none" w="med" len="med"/>
                    </a:lnB>
                    <a:noFill/>
                  </a:tcPr>
                </a:tc>
                <a:tc>
                  <a:txBody>
                    <a:bodyPr/>
                    <a:lstStyle/>
                    <a:p>
                      <a:pPr marL="0" marR="0" algn="ctr">
                        <a:lnSpc>
                          <a:spcPct val="107000"/>
                        </a:lnSpc>
                        <a:spcBef>
                          <a:spcPts val="100"/>
                        </a:spcBef>
                        <a:spcAft>
                          <a:spcPts val="100"/>
                        </a:spcAft>
                      </a:pPr>
                      <a:r>
                        <a:rPr lang="en-US" sz="1800" dirty="0">
                          <a:solidFill>
                            <a:schemeClr val="tx1"/>
                          </a:solidFill>
                          <a:effectLst/>
                          <a:latin typeface="+mj-lt"/>
                          <a:ea typeface="Calibri" panose="020F0502020204030204" pitchFamily="34" charset="0"/>
                          <a:cs typeface="Times New Roman" panose="02020603050405020304" pitchFamily="18" charset="0"/>
                        </a:rPr>
                        <a:t>114/4010 (2.8%)</a:t>
                      </a:r>
                    </a:p>
                  </a:txBody>
                  <a:tcPr marL="73152" marR="73152" marT="73152" marB="73152" anchor="ctr">
                    <a:lnL w="12700" cmpd="sng">
                      <a:noFill/>
                    </a:lnL>
                    <a:lnR w="12700" cmpd="sng">
                      <a:noFill/>
                    </a:lnR>
                    <a:lnB w="12700" cap="flat" cmpd="sng" algn="ctr">
                      <a:solidFill>
                        <a:schemeClr val="accent6"/>
                      </a:solidFill>
                      <a:prstDash val="solid"/>
                      <a:round/>
                      <a:headEnd type="none" w="med" len="med"/>
                      <a:tailEnd type="none" w="med" len="med"/>
                    </a:lnB>
                    <a:noFill/>
                  </a:tcPr>
                </a:tc>
                <a:tc>
                  <a:txBody>
                    <a:bodyPr/>
                    <a:lstStyle/>
                    <a:p>
                      <a:pPr marL="0" marR="0" algn="ctr">
                        <a:lnSpc>
                          <a:spcPct val="107000"/>
                        </a:lnSpc>
                        <a:spcBef>
                          <a:spcPts val="100"/>
                        </a:spcBef>
                        <a:spcAft>
                          <a:spcPts val="100"/>
                        </a:spcAft>
                      </a:pPr>
                      <a:endParaRPr lang="en-US" sz="1800" dirty="0">
                        <a:effectLst/>
                        <a:latin typeface="+mj-lt"/>
                        <a:ea typeface="Calibri" panose="020F0502020204030204" pitchFamily="34" charset="0"/>
                        <a:cs typeface="Times New Roman" panose="02020603050405020304" pitchFamily="18" charset="0"/>
                      </a:endParaRPr>
                    </a:p>
                  </a:txBody>
                  <a:tcPr marL="73152" marR="73152" marT="73152" marB="73152" anchor="ctr">
                    <a:lnL w="12700" cmpd="sng">
                      <a:noFill/>
                    </a:lnL>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380247052"/>
                  </a:ext>
                </a:extLst>
              </a:tr>
            </a:tbl>
          </a:graphicData>
        </a:graphic>
      </p:graphicFrame>
      <p:sp>
        <p:nvSpPr>
          <p:cNvPr id="2" name="Rectangle 1">
            <a:extLst>
              <a:ext uri="{FF2B5EF4-FFF2-40B4-BE49-F238E27FC236}">
                <a16:creationId xmlns:a16="http://schemas.microsoft.com/office/drawing/2014/main" id="{77C62521-CA25-44C5-B653-F5FA17A20C34}"/>
              </a:ext>
            </a:extLst>
          </p:cNvPr>
          <p:cNvSpPr/>
          <p:nvPr/>
        </p:nvSpPr>
        <p:spPr>
          <a:xfrm>
            <a:off x="359998" y="5785508"/>
            <a:ext cx="975454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14300" indent="-103188"/>
            <a:r>
              <a:rPr lang="en-US" sz="1400" i="1" dirty="0">
                <a:solidFill>
                  <a:srgbClr val="000000"/>
                </a:solidFill>
                <a:latin typeface="Calibri Light"/>
              </a:rPr>
              <a:t>*More than one type of non-ICH bleed can occur for a patient so types of non-ICH bleed are not mutually exclusive.</a:t>
            </a:r>
          </a:p>
          <a:p>
            <a:pPr marL="114300" indent="-103188"/>
            <a:r>
              <a:rPr lang="en-US" sz="1400" i="1" dirty="0">
                <a:solidFill>
                  <a:srgbClr val="000000"/>
                </a:solidFill>
                <a:latin typeface="Calibri Light"/>
              </a:rPr>
              <a:t>GI, gastrointestinal; ICH, intracranial hemorrhage.</a:t>
            </a:r>
          </a:p>
        </p:txBody>
      </p:sp>
    </p:spTree>
    <p:extLst>
      <p:ext uri="{BB962C8B-B14F-4D97-AF65-F5344CB8AC3E}">
        <p14:creationId xmlns:p14="http://schemas.microsoft.com/office/powerpoint/2010/main" val="414066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26529-4311-B47C-9D2B-36EB19F31EB4}"/>
              </a:ext>
            </a:extLst>
          </p:cNvPr>
          <p:cNvSpPr>
            <a:spLocks noGrp="1"/>
          </p:cNvSpPr>
          <p:nvPr>
            <p:ph sz="half" idx="1"/>
          </p:nvPr>
        </p:nvSpPr>
        <p:spPr>
          <a:xfrm>
            <a:off x="6592956" y="133565"/>
            <a:ext cx="5330852" cy="4448709"/>
          </a:xfrm>
        </p:spPr>
        <p:txBody>
          <a:bodyPr>
            <a:normAutofit/>
          </a:bodyPr>
          <a:lstStyle/>
          <a:p>
            <a:pPr marL="0" indent="0" algn="ctr">
              <a:buNone/>
            </a:pPr>
            <a:r>
              <a:rPr lang="en-US"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Simultaneously published in </a:t>
            </a:r>
            <a:r>
              <a:rPr lang="en-US" sz="44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JACC</a:t>
            </a:r>
            <a:r>
              <a:rPr lang="en-US"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2F986D6-17AD-6554-CD4A-89E4B9F61D3C}"/>
              </a:ext>
            </a:extLst>
          </p:cNvPr>
          <p:cNvSpPr/>
          <p:nvPr/>
        </p:nvSpPr>
        <p:spPr>
          <a:xfrm>
            <a:off x="7566991" y="2027583"/>
            <a:ext cx="3233531" cy="2690191"/>
          </a:xfrm>
          <a:prstGeom prst="rect">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Blue letters on a black background&#10;&#10;Description automatically generated">
            <a:extLst>
              <a:ext uri="{FF2B5EF4-FFF2-40B4-BE49-F238E27FC236}">
                <a16:creationId xmlns:a16="http://schemas.microsoft.com/office/drawing/2014/main" id="{F182CF57-FE5E-8753-F8BB-BA5A1DD47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211" y="5085636"/>
            <a:ext cx="4116416" cy="1163713"/>
          </a:xfrm>
          <a:prstGeom prst="rect">
            <a:avLst/>
          </a:prstGeom>
        </p:spPr>
      </p:pic>
      <p:pic>
        <p:nvPicPr>
          <p:cNvPr id="7" name="Picture 6" descr="A close-up of a document&#10;&#10;Description automatically generated">
            <a:extLst>
              <a:ext uri="{FF2B5EF4-FFF2-40B4-BE49-F238E27FC236}">
                <a16:creationId xmlns:a16="http://schemas.microsoft.com/office/drawing/2014/main" id="{34D21037-460A-2AEA-1968-4D376922E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79" y="133565"/>
            <a:ext cx="4855446" cy="6524505"/>
          </a:xfrm>
          <a:prstGeom prst="rect">
            <a:avLst/>
          </a:prstGeom>
          <a:ln>
            <a:solidFill>
              <a:srgbClr val="0070C0"/>
            </a:solidFill>
          </a:ln>
        </p:spPr>
      </p:pic>
      <p:pic>
        <p:nvPicPr>
          <p:cNvPr id="9" name="Picture 8" descr="A qr code on a white background&#10;&#10;Description automatically generated">
            <a:extLst>
              <a:ext uri="{FF2B5EF4-FFF2-40B4-BE49-F238E27FC236}">
                <a16:creationId xmlns:a16="http://schemas.microsoft.com/office/drawing/2014/main" id="{412DBAA3-F0ED-DE4C-EC26-8CE361D72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107" y="1524221"/>
            <a:ext cx="3333209" cy="3333209"/>
          </a:xfrm>
          <a:prstGeom prst="rect">
            <a:avLst/>
          </a:prstGeom>
        </p:spPr>
      </p:pic>
    </p:spTree>
    <p:extLst>
      <p:ext uri="{BB962C8B-B14F-4D97-AF65-F5344CB8AC3E}">
        <p14:creationId xmlns:p14="http://schemas.microsoft.com/office/powerpoint/2010/main" val="71479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colorful hexagons&#10;&#10;Description automatically generated">
            <a:extLst>
              <a:ext uri="{FF2B5EF4-FFF2-40B4-BE49-F238E27FC236}">
                <a16:creationId xmlns:a16="http://schemas.microsoft.com/office/drawing/2014/main" id="{18341C21-DB41-4DBC-3175-4B475E73DE09}"/>
              </a:ext>
            </a:extLst>
          </p:cNvPr>
          <p:cNvPicPr>
            <a:picLocks noChangeAspect="1"/>
          </p:cNvPicPr>
          <p:nvPr/>
        </p:nvPicPr>
        <p:blipFill rotWithShape="1">
          <a:blip r:embed="rId2">
            <a:extLst>
              <a:ext uri="{28A0092B-C50C-407E-A947-70E740481C1C}">
                <a14:useLocalDpi xmlns:a14="http://schemas.microsoft.com/office/drawing/2010/main" val="0"/>
              </a:ext>
            </a:extLst>
          </a:blip>
          <a:srcRect t="536" r="-1" b="-1"/>
          <a:stretch/>
        </p:blipFill>
        <p:spPr>
          <a:xfrm>
            <a:off x="547545" y="547545"/>
            <a:ext cx="11088962" cy="5762910"/>
          </a:xfrm>
          <a:prstGeom prst="rect">
            <a:avLst/>
          </a:prstGeom>
        </p:spPr>
      </p:pic>
      <p:pic>
        <p:nvPicPr>
          <p:cNvPr id="4" name="Picture 3">
            <a:extLst>
              <a:ext uri="{FF2B5EF4-FFF2-40B4-BE49-F238E27FC236}">
                <a16:creationId xmlns:a16="http://schemas.microsoft.com/office/drawing/2014/main" id="{50594373-05F1-BA50-3E92-0D470171C81E}"/>
              </a:ext>
            </a:extLst>
          </p:cNvPr>
          <p:cNvPicPr>
            <a:picLocks noChangeAspect="1"/>
          </p:cNvPicPr>
          <p:nvPr/>
        </p:nvPicPr>
        <p:blipFill>
          <a:blip r:embed="rId3"/>
          <a:stretch>
            <a:fillRect/>
          </a:stretch>
        </p:blipFill>
        <p:spPr>
          <a:xfrm>
            <a:off x="6485999" y="93784"/>
            <a:ext cx="5512679" cy="6670431"/>
          </a:xfrm>
          <a:prstGeom prst="rect">
            <a:avLst/>
          </a:prstGeom>
        </p:spPr>
      </p:pic>
      <p:pic>
        <p:nvPicPr>
          <p:cNvPr id="7" name="Picture 6">
            <a:extLst>
              <a:ext uri="{FF2B5EF4-FFF2-40B4-BE49-F238E27FC236}">
                <a16:creationId xmlns:a16="http://schemas.microsoft.com/office/drawing/2014/main" id="{AF464FE9-AD69-1A08-9883-963F3A683EE2}"/>
              </a:ext>
            </a:extLst>
          </p:cNvPr>
          <p:cNvPicPr>
            <a:picLocks noChangeAspect="1"/>
          </p:cNvPicPr>
          <p:nvPr/>
        </p:nvPicPr>
        <p:blipFill>
          <a:blip r:embed="rId4"/>
          <a:stretch>
            <a:fillRect/>
          </a:stretch>
        </p:blipFill>
        <p:spPr>
          <a:xfrm>
            <a:off x="3012098" y="547545"/>
            <a:ext cx="2838450" cy="2809875"/>
          </a:xfrm>
          <a:prstGeom prst="rect">
            <a:avLst/>
          </a:prstGeom>
        </p:spPr>
      </p:pic>
    </p:spTree>
    <p:extLst>
      <p:ext uri="{BB962C8B-B14F-4D97-AF65-F5344CB8AC3E}">
        <p14:creationId xmlns:p14="http://schemas.microsoft.com/office/powerpoint/2010/main" val="112708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A5E6-A4D9-42CD-BCD0-1A995B3859B0}"/>
              </a:ext>
            </a:extLst>
          </p:cNvPr>
          <p:cNvSpPr>
            <a:spLocks noGrp="1"/>
          </p:cNvSpPr>
          <p:nvPr>
            <p:ph type="title"/>
          </p:nvPr>
        </p:nvSpPr>
        <p:spPr>
          <a:xfrm>
            <a:off x="359998" y="365125"/>
            <a:ext cx="11482751" cy="777875"/>
          </a:xfrm>
        </p:spPr>
        <p:txBody>
          <a:bodyPr>
            <a:normAutofit/>
          </a:bodyPr>
          <a:lstStyle/>
          <a:p>
            <a:r>
              <a:rPr lang="en-US" dirty="0"/>
              <a:t>Take-Home Messages</a:t>
            </a:r>
          </a:p>
        </p:txBody>
      </p:sp>
      <p:sp>
        <p:nvSpPr>
          <p:cNvPr id="5" name="Content Placeholder 4">
            <a:extLst>
              <a:ext uri="{FF2B5EF4-FFF2-40B4-BE49-F238E27FC236}">
                <a16:creationId xmlns:a16="http://schemas.microsoft.com/office/drawing/2014/main" id="{9523D5EA-2375-B4AD-6092-96D73EEB096A}"/>
              </a:ext>
            </a:extLst>
          </p:cNvPr>
          <p:cNvSpPr>
            <a:spLocks noGrp="1"/>
          </p:cNvSpPr>
          <p:nvPr>
            <p:ph idx="1"/>
          </p:nvPr>
        </p:nvSpPr>
        <p:spPr>
          <a:xfrm>
            <a:off x="360363" y="1517167"/>
            <a:ext cx="9813784" cy="4483100"/>
          </a:xfrm>
        </p:spPr>
        <p:txBody>
          <a:bodyPr>
            <a:normAutofit fontScale="77500" lnSpcReduction="20000"/>
          </a:bodyPr>
          <a:lstStyle/>
          <a:p>
            <a:pPr>
              <a:spcBef>
                <a:spcPts val="2600"/>
              </a:spcBef>
            </a:pPr>
            <a:r>
              <a:rPr lang="en-US" sz="2600" dirty="0"/>
              <a:t>Screening for AF using a 14-day, patch-based </a:t>
            </a:r>
            <a:r>
              <a:rPr lang="it-IT" sz="2600" dirty="0"/>
              <a:t>continuous ECG monitor </a:t>
            </a:r>
            <a:r>
              <a:rPr lang="en-US" sz="2600" dirty="0"/>
              <a:t>among individuals aged ≥70 years increased detection of AF by 52%, and initiation of OAC, but did not reduce hospitalization for stroke. </a:t>
            </a:r>
          </a:p>
          <a:p>
            <a:pPr>
              <a:spcBef>
                <a:spcPts val="2600"/>
              </a:spcBef>
            </a:pPr>
            <a:r>
              <a:rPr lang="en-US" sz="2600" dirty="0"/>
              <a:t>No differences were observed in the rates of hospitalization for bleeding or all-cause mortality between AF screening and usual care.</a:t>
            </a:r>
          </a:p>
          <a:p>
            <a:pPr>
              <a:spcBef>
                <a:spcPts val="2600"/>
              </a:spcBef>
            </a:pPr>
            <a:r>
              <a:rPr lang="en-US" sz="2600" dirty="0"/>
              <a:t>The premature termination of enrollment and low statistical power do not allow a definitive conclusion about the impact of AF screening on stroke prevention.</a:t>
            </a:r>
          </a:p>
          <a:p>
            <a:pPr>
              <a:spcBef>
                <a:spcPts val="2600"/>
              </a:spcBef>
            </a:pPr>
            <a:r>
              <a:rPr lang="en-US" sz="2600" dirty="0"/>
              <a:t>Nonetheless, GUARD-AF showed that a simple pragmatic trial design that can be done virtually is a practical strategy for screening for AF.</a:t>
            </a:r>
          </a:p>
          <a:p>
            <a:pPr>
              <a:spcBef>
                <a:spcPts val="2600"/>
              </a:spcBef>
            </a:pPr>
            <a:r>
              <a:rPr lang="en-US" sz="2600" dirty="0"/>
              <a:t>A more effective method to enhance the risk of the population to be screened beyond an age threshold of 70 years is needed to potentially demonstrate an impact on stroke prevention. </a:t>
            </a:r>
            <a:br>
              <a:rPr lang="en-US" sz="2600" dirty="0"/>
            </a:br>
            <a:endParaRPr lang="en-US" sz="2600" dirty="0"/>
          </a:p>
        </p:txBody>
      </p:sp>
    </p:spTree>
    <p:extLst>
      <p:ext uri="{BB962C8B-B14F-4D97-AF65-F5344CB8AC3E}">
        <p14:creationId xmlns:p14="http://schemas.microsoft.com/office/powerpoint/2010/main" val="235978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A2E0-B5D7-EFF0-AFA5-66C1C6AA6FBC}"/>
              </a:ext>
            </a:extLst>
          </p:cNvPr>
          <p:cNvSpPr>
            <a:spLocks noGrp="1"/>
          </p:cNvSpPr>
          <p:nvPr>
            <p:ph type="title"/>
          </p:nvPr>
        </p:nvSpPr>
        <p:spPr/>
        <p:txBody>
          <a:bodyPr/>
          <a:lstStyle/>
          <a:p>
            <a:r>
              <a:rPr lang="en-US" dirty="0"/>
              <a:t>Declaration of Interest</a:t>
            </a:r>
          </a:p>
        </p:txBody>
      </p:sp>
      <p:sp>
        <p:nvSpPr>
          <p:cNvPr id="3" name="Content Placeholder 2">
            <a:extLst>
              <a:ext uri="{FF2B5EF4-FFF2-40B4-BE49-F238E27FC236}">
                <a16:creationId xmlns:a16="http://schemas.microsoft.com/office/drawing/2014/main" id="{AA02960F-D7A0-2DF1-8B6E-9F3BD47E1AD5}"/>
              </a:ext>
            </a:extLst>
          </p:cNvPr>
          <p:cNvSpPr>
            <a:spLocks noGrp="1"/>
          </p:cNvSpPr>
          <p:nvPr>
            <p:ph idx="1"/>
          </p:nvPr>
        </p:nvSpPr>
        <p:spPr>
          <a:xfrm>
            <a:off x="360001" y="1320800"/>
            <a:ext cx="11471636" cy="3842043"/>
          </a:xfrm>
        </p:spPr>
        <p:txBody>
          <a:bodyPr anchor="ctr" anchorCtr="1">
            <a:normAutofit/>
          </a:bodyPr>
          <a:lstStyle/>
          <a:p>
            <a:pPr marL="0" indent="0">
              <a:buNone/>
            </a:pPr>
            <a:r>
              <a:rPr lang="en-US" sz="2600" dirty="0"/>
              <a:t>Bristol Myers Squibb/Pfizer Alliance sponsored the trial.</a:t>
            </a:r>
          </a:p>
        </p:txBody>
      </p:sp>
    </p:spTree>
    <p:extLst>
      <p:ext uri="{BB962C8B-B14F-4D97-AF65-F5344CB8AC3E}">
        <p14:creationId xmlns:p14="http://schemas.microsoft.com/office/powerpoint/2010/main" val="227530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E115-3E53-49E6-A434-5411DFD676CB}"/>
              </a:ext>
            </a:extLst>
          </p:cNvPr>
          <p:cNvSpPr>
            <a:spLocks noGrp="1"/>
          </p:cNvSpPr>
          <p:nvPr>
            <p:ph type="title"/>
          </p:nvPr>
        </p:nvSpPr>
        <p:spPr>
          <a:xfrm>
            <a:off x="359998" y="365125"/>
            <a:ext cx="11482751" cy="777875"/>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CA609A58-6793-4311-ABC4-ABDD78590BC8}"/>
              </a:ext>
            </a:extLst>
          </p:cNvPr>
          <p:cNvSpPr>
            <a:spLocks noGrp="1"/>
          </p:cNvSpPr>
          <p:nvPr>
            <p:ph idx="1"/>
          </p:nvPr>
        </p:nvSpPr>
        <p:spPr>
          <a:xfrm>
            <a:off x="360363" y="1404527"/>
            <a:ext cx="10681885" cy="4231479"/>
          </a:xfrm>
        </p:spPr>
        <p:txBody>
          <a:bodyPr wrap="square">
            <a:spAutoFit/>
          </a:bodyPr>
          <a:lstStyle/>
          <a:p>
            <a:pPr>
              <a:spcBef>
                <a:spcPts val="800"/>
              </a:spcBef>
            </a:pPr>
            <a:r>
              <a:rPr lang="en-US" dirty="0"/>
              <a:t>Atrial fibrillation (AF) independently increases ischemic stroke risk 4- to 5-fold.</a:t>
            </a:r>
            <a:r>
              <a:rPr lang="en-US" baseline="30000" dirty="0"/>
              <a:t>1 </a:t>
            </a:r>
          </a:p>
          <a:p>
            <a:pPr>
              <a:spcBef>
                <a:spcPts val="800"/>
              </a:spcBef>
            </a:pPr>
            <a:r>
              <a:rPr lang="en-US" dirty="0"/>
              <a:t>AF-related strokes are more disabling or fatal compared with those associated with other causes.</a:t>
            </a:r>
            <a:r>
              <a:rPr lang="en-US" baseline="30000" dirty="0"/>
              <a:t>2</a:t>
            </a:r>
          </a:p>
          <a:p>
            <a:pPr>
              <a:spcBef>
                <a:spcPts val="800"/>
              </a:spcBef>
            </a:pPr>
            <a:r>
              <a:rPr lang="en-US" altLang="en-US" dirty="0"/>
              <a:t>Risk of ischemic stroke can be reduced with oral anticoagulation.</a:t>
            </a:r>
            <a:r>
              <a:rPr lang="en-US" altLang="en-US" baseline="30000" dirty="0"/>
              <a:t>3,4 </a:t>
            </a:r>
          </a:p>
          <a:p>
            <a:pPr>
              <a:spcBef>
                <a:spcPts val="800"/>
              </a:spcBef>
            </a:pPr>
            <a:r>
              <a:rPr lang="en-US" dirty="0"/>
              <a:t>Recent randomized trials of one-time, brief screening for AF have not consistently shown a significant increase in diagnosis of AF.</a:t>
            </a:r>
            <a:r>
              <a:rPr lang="en-US" b="1" baseline="30000" dirty="0"/>
              <a:t>5</a:t>
            </a:r>
            <a:endParaRPr lang="en-US" dirty="0"/>
          </a:p>
          <a:p>
            <a:pPr>
              <a:spcBef>
                <a:spcPts val="800"/>
              </a:spcBef>
            </a:pPr>
            <a:r>
              <a:rPr lang="en-US" dirty="0"/>
              <a:t>Conversely, trials that used longer-term screening strategies have </a:t>
            </a:r>
            <a:br>
              <a:rPr lang="en-US" dirty="0"/>
            </a:br>
            <a:r>
              <a:rPr lang="en-US" dirty="0"/>
              <a:t>shown an increase in diagnosed AF.</a:t>
            </a:r>
            <a:r>
              <a:rPr lang="en-US" b="1" baseline="30000" dirty="0"/>
              <a:t>6</a:t>
            </a:r>
            <a:endParaRPr lang="en-US" dirty="0"/>
          </a:p>
          <a:p>
            <a:pPr>
              <a:spcBef>
                <a:spcPts val="800"/>
              </a:spcBef>
            </a:pPr>
            <a:r>
              <a:rPr lang="en-US" dirty="0"/>
              <a:t>To date, no trials have established that AF screening reduces </a:t>
            </a:r>
            <a:br>
              <a:rPr lang="en-US" dirty="0"/>
            </a:br>
            <a:r>
              <a:rPr lang="en-US" dirty="0"/>
              <a:t>stroke rates.</a:t>
            </a:r>
          </a:p>
        </p:txBody>
      </p:sp>
      <p:sp>
        <p:nvSpPr>
          <p:cNvPr id="9" name="Content Placeholder 2">
            <a:extLst>
              <a:ext uri="{FF2B5EF4-FFF2-40B4-BE49-F238E27FC236}">
                <a16:creationId xmlns:a16="http://schemas.microsoft.com/office/drawing/2014/main" id="{E192E9C6-4045-8D87-49F5-37FD8EA8AA4B}"/>
              </a:ext>
            </a:extLst>
          </p:cNvPr>
          <p:cNvSpPr txBox="1">
            <a:spLocks/>
          </p:cNvSpPr>
          <p:nvPr/>
        </p:nvSpPr>
        <p:spPr>
          <a:xfrm>
            <a:off x="8887968" y="4258874"/>
            <a:ext cx="2954782" cy="1472391"/>
          </a:xfrm>
          <a:prstGeom prst="rect">
            <a:avLst/>
          </a:prstGeom>
          <a:solidFill>
            <a:schemeClr val="accent6">
              <a:lumMod val="20000"/>
              <a:lumOff val="80000"/>
            </a:schemeClr>
          </a:solidFill>
        </p:spPr>
        <p:txBody>
          <a:bodyPr vert="horz" wrap="square" lIns="91440" tIns="45720" rIns="91440" bIns="45720" rtlCol="0" anchor="t" anchorCtr="0">
            <a:spAutoFit/>
          </a:bodyPr>
          <a:lstStyle>
            <a:lvl1pPr marL="173038" indent="-173038" algn="l" defTabSz="914400" rtl="0" eaLnBrk="1" latinLnBrk="0" hangingPunct="1">
              <a:lnSpc>
                <a:spcPct val="105000"/>
              </a:lnSpc>
              <a:spcBef>
                <a:spcPts val="1600"/>
              </a:spcBef>
              <a:buClr>
                <a:schemeClr val="tx2"/>
              </a:buClr>
              <a:buFont typeface="Arial" panose="020B0604020202020204" pitchFamily="34" charset="0"/>
              <a:buChar char="•"/>
              <a:tabLst/>
              <a:defRPr sz="2400" kern="1200">
                <a:solidFill>
                  <a:schemeClr val="tx2"/>
                </a:solidFill>
                <a:latin typeface="+mn-lt"/>
                <a:ea typeface="+mn-ea"/>
                <a:cs typeface="+mn-cs"/>
              </a:defRPr>
            </a:lvl1pPr>
            <a:lvl2pPr marL="409575" indent="-236538" algn="l" defTabSz="914400" rtl="0" eaLnBrk="1" latinLnBrk="0" hangingPunct="1">
              <a:lnSpc>
                <a:spcPct val="105000"/>
              </a:lnSpc>
              <a:spcBef>
                <a:spcPts val="500"/>
              </a:spcBef>
              <a:buFont typeface="System Font Regular"/>
              <a:buChar char="–"/>
              <a:tabLst/>
              <a:defRPr sz="2400" kern="1200">
                <a:solidFill>
                  <a:schemeClr val="tx2"/>
                </a:solidFill>
                <a:latin typeface="+mn-lt"/>
                <a:ea typeface="+mn-ea"/>
                <a:cs typeface="+mn-cs"/>
              </a:defRPr>
            </a:lvl2pPr>
            <a:lvl3pPr marL="573088" indent="-184150" algn="l" defTabSz="914400" rtl="0" eaLnBrk="1" latinLnBrk="0" hangingPunct="1">
              <a:lnSpc>
                <a:spcPct val="105000"/>
              </a:lnSpc>
              <a:spcBef>
                <a:spcPts val="500"/>
              </a:spcBef>
              <a:buClr>
                <a:schemeClr val="bg2">
                  <a:lumMod val="75000"/>
                </a:schemeClr>
              </a:buClr>
              <a:buFont typeface="Calibri Light" panose="020F0302020204030204" pitchFamily="34" charset="0"/>
              <a:buChar char="–"/>
              <a:tabLst/>
              <a:defRPr sz="2400" kern="1200">
                <a:solidFill>
                  <a:schemeClr val="tx2"/>
                </a:solidFill>
                <a:latin typeface="+mn-lt"/>
                <a:ea typeface="+mn-ea"/>
                <a:cs typeface="+mn-cs"/>
              </a:defRPr>
            </a:lvl3pPr>
            <a:lvl4pPr marL="808038" indent="-173038" algn="l" defTabSz="914400" rtl="0" eaLnBrk="1" latinLnBrk="0" hangingPunct="1">
              <a:lnSpc>
                <a:spcPct val="105000"/>
              </a:lnSpc>
              <a:spcBef>
                <a:spcPts val="500"/>
              </a:spcBef>
              <a:buFont typeface="Calibri Light" panose="020F0302020204030204" pitchFamily="34" charset="0"/>
              <a:buChar char="◦"/>
              <a:tabLst/>
              <a:defRPr sz="2400" kern="1200">
                <a:solidFill>
                  <a:schemeClr val="tx2"/>
                </a:solidFill>
                <a:latin typeface="+mn-lt"/>
                <a:ea typeface="+mn-ea"/>
                <a:cs typeface="+mn-cs"/>
              </a:defRPr>
            </a:lvl4pPr>
            <a:lvl5pPr marL="971550" indent="-163513" algn="l" defTabSz="914400" rtl="0" eaLnBrk="1" latinLnBrk="0" hangingPunct="1">
              <a:lnSpc>
                <a:spcPct val="105000"/>
              </a:lnSpc>
              <a:spcBef>
                <a:spcPts val="500"/>
              </a:spcBef>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1300" dirty="0"/>
              <a:t>1. Wolf PA, et al. Stroke 1991.</a:t>
            </a:r>
          </a:p>
          <a:p>
            <a:pPr marL="0" indent="0">
              <a:spcBef>
                <a:spcPts val="200"/>
              </a:spcBef>
              <a:buNone/>
            </a:pPr>
            <a:r>
              <a:rPr lang="en-US" sz="1300" dirty="0"/>
              <a:t>2. Lin HJ, et al. Stroke 1996.</a:t>
            </a:r>
          </a:p>
          <a:p>
            <a:pPr marL="0" indent="0">
              <a:spcBef>
                <a:spcPts val="200"/>
              </a:spcBef>
              <a:buNone/>
            </a:pPr>
            <a:r>
              <a:rPr lang="en-US" sz="1300" dirty="0"/>
              <a:t>3. Go AS, et al. Prog Cardiovasc Dis 2005.</a:t>
            </a:r>
          </a:p>
          <a:p>
            <a:pPr marL="0" indent="0">
              <a:spcBef>
                <a:spcPts val="200"/>
              </a:spcBef>
              <a:buNone/>
            </a:pPr>
            <a:r>
              <a:rPr lang="en-US" sz="1300" dirty="0"/>
              <a:t>4. Hart RG, et al. Ann Intern Med 2007.</a:t>
            </a:r>
          </a:p>
          <a:p>
            <a:pPr marL="0" indent="0">
              <a:spcBef>
                <a:spcPts val="200"/>
              </a:spcBef>
              <a:buNone/>
            </a:pPr>
            <a:r>
              <a:rPr lang="en-US" sz="1300" dirty="0"/>
              <a:t>5. Lubitz SA, et al. Circulation 2022.</a:t>
            </a:r>
          </a:p>
          <a:p>
            <a:pPr marL="0" indent="0">
              <a:spcBef>
                <a:spcPts val="200"/>
              </a:spcBef>
              <a:buNone/>
            </a:pPr>
            <a:r>
              <a:rPr lang="en-US" sz="1300" dirty="0"/>
              <a:t>6. Steinhubl SR, et al. JAMA 2018.</a:t>
            </a:r>
          </a:p>
        </p:txBody>
      </p:sp>
    </p:spTree>
    <p:extLst>
      <p:ext uri="{BB962C8B-B14F-4D97-AF65-F5344CB8AC3E}">
        <p14:creationId xmlns:p14="http://schemas.microsoft.com/office/powerpoint/2010/main" val="62744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49AA-0382-4761-8A74-58092B8104F2}"/>
              </a:ext>
            </a:extLst>
          </p:cNvPr>
          <p:cNvSpPr>
            <a:spLocks noGrp="1"/>
          </p:cNvSpPr>
          <p:nvPr>
            <p:ph type="title"/>
          </p:nvPr>
        </p:nvSpPr>
        <p:spPr>
          <a:xfrm>
            <a:off x="359998" y="365125"/>
            <a:ext cx="11482751" cy="777875"/>
          </a:xfrm>
        </p:spPr>
        <p:txBody>
          <a:bodyPr/>
          <a:lstStyle/>
          <a:p>
            <a:r>
              <a:rPr lang="en-US" dirty="0"/>
              <a:t>GUARD-AF Trial Objectives</a:t>
            </a:r>
          </a:p>
        </p:txBody>
      </p:sp>
      <p:sp>
        <p:nvSpPr>
          <p:cNvPr id="3" name="Content Placeholder 2">
            <a:extLst>
              <a:ext uri="{FF2B5EF4-FFF2-40B4-BE49-F238E27FC236}">
                <a16:creationId xmlns:a16="http://schemas.microsoft.com/office/drawing/2014/main" id="{5433E940-945C-4B31-A8F1-8A47F54814E2}"/>
              </a:ext>
            </a:extLst>
          </p:cNvPr>
          <p:cNvSpPr>
            <a:spLocks noGrp="1"/>
          </p:cNvSpPr>
          <p:nvPr>
            <p:ph idx="1"/>
          </p:nvPr>
        </p:nvSpPr>
        <p:spPr>
          <a:xfrm>
            <a:off x="359998" y="1611018"/>
            <a:ext cx="11471636" cy="4481483"/>
          </a:xfrm>
        </p:spPr>
        <p:txBody>
          <a:bodyPr>
            <a:spAutoFit/>
          </a:bodyPr>
          <a:lstStyle/>
          <a:p>
            <a:pPr marL="0" indent="0">
              <a:lnSpc>
                <a:spcPct val="101000"/>
              </a:lnSpc>
              <a:buNone/>
            </a:pPr>
            <a:r>
              <a:rPr lang="en-US" sz="2200" b="1" dirty="0">
                <a:latin typeface="+mj-lt"/>
              </a:rPr>
              <a:t>Primary efficacy</a:t>
            </a:r>
          </a:p>
          <a:p>
            <a:pPr lvl="1">
              <a:lnSpc>
                <a:spcPct val="101000"/>
              </a:lnSpc>
            </a:pPr>
            <a:r>
              <a:rPr lang="en-US" sz="2200" dirty="0"/>
              <a:t>To determine if an AF detection intervention in adults aged 70 years or older with no previously diagnosed AF or atrial flutter (AFL) reduces the rate of stroke compared with usual care.</a:t>
            </a:r>
          </a:p>
          <a:p>
            <a:pPr marL="0" indent="0">
              <a:lnSpc>
                <a:spcPct val="101000"/>
              </a:lnSpc>
              <a:buNone/>
            </a:pPr>
            <a:r>
              <a:rPr lang="en-US" sz="2200" b="1" dirty="0">
                <a:latin typeface="+mj-lt"/>
              </a:rPr>
              <a:t>Primary safety</a:t>
            </a:r>
          </a:p>
          <a:p>
            <a:pPr lvl="1">
              <a:lnSpc>
                <a:spcPct val="101000"/>
              </a:lnSpc>
            </a:pPr>
            <a:r>
              <a:rPr lang="en-US" sz="2200" dirty="0"/>
              <a:t>To compare the proportion of participants with bleeding leading to hospitalization between the screening and usual care groups.</a:t>
            </a:r>
          </a:p>
          <a:p>
            <a:pPr marL="0" indent="0">
              <a:lnSpc>
                <a:spcPct val="101000"/>
              </a:lnSpc>
              <a:buNone/>
            </a:pPr>
            <a:r>
              <a:rPr lang="en-US" sz="2200" b="1" dirty="0">
                <a:latin typeface="+mj-lt"/>
              </a:rPr>
              <a:t>Exploratory</a:t>
            </a:r>
          </a:p>
          <a:p>
            <a:pPr lvl="1">
              <a:lnSpc>
                <a:spcPct val="101000"/>
              </a:lnSpc>
            </a:pPr>
            <a:r>
              <a:rPr lang="en-US" sz="2200" dirty="0"/>
              <a:t>Compared with usual care, to determine if an intervention to detect undiagnosed AF/AFL increases:</a:t>
            </a:r>
          </a:p>
          <a:p>
            <a:pPr lvl="2"/>
            <a:r>
              <a:rPr lang="en-US" sz="2200" dirty="0"/>
              <a:t>The diagnosis of AF/AFL.</a:t>
            </a:r>
          </a:p>
          <a:p>
            <a:pPr lvl="2"/>
            <a:r>
              <a:rPr lang="en-US" sz="2200" dirty="0"/>
              <a:t>The likelihood of receiving an oral anticoagulant (OAC).</a:t>
            </a:r>
          </a:p>
        </p:txBody>
      </p:sp>
      <p:sp>
        <p:nvSpPr>
          <p:cNvPr id="4" name="Rectangle 3">
            <a:extLst>
              <a:ext uri="{FF2B5EF4-FFF2-40B4-BE49-F238E27FC236}">
                <a16:creationId xmlns:a16="http://schemas.microsoft.com/office/drawing/2014/main" id="{CC694D64-4156-47D3-B6B4-470C1AFB1E97}"/>
              </a:ext>
            </a:extLst>
          </p:cNvPr>
          <p:cNvSpPr/>
          <p:nvPr/>
        </p:nvSpPr>
        <p:spPr>
          <a:xfrm>
            <a:off x="5453527" y="296299"/>
            <a:ext cx="6389223" cy="1181862"/>
          </a:xfrm>
          <a:prstGeom prst="rect">
            <a:avLst/>
          </a:prstGeom>
          <a:solidFill>
            <a:schemeClr val="accent2">
              <a:lumMod val="75000"/>
            </a:schemeClr>
          </a:solidFill>
          <a:ln>
            <a:noFill/>
          </a:ln>
        </p:spPr>
        <p:txBody>
          <a:bodyPr wrap="square" tIns="91440" bIns="91440">
            <a:spAutoFit/>
          </a:bodyPr>
          <a:lstStyle/>
          <a:p>
            <a:pPr algn="ctr">
              <a:lnSpc>
                <a:spcPct val="90000"/>
              </a:lnSpc>
            </a:pPr>
            <a:r>
              <a:rPr lang="en-US" sz="2400" b="1" dirty="0">
                <a:solidFill>
                  <a:schemeClr val="bg1"/>
                </a:solidFill>
                <a:latin typeface="+mj-lt"/>
              </a:rPr>
              <a:t>OVERALL GOAL:</a:t>
            </a:r>
            <a:r>
              <a:rPr lang="en-US" sz="2400" i="1" dirty="0">
                <a:solidFill>
                  <a:schemeClr val="bg1"/>
                </a:solidFill>
                <a:latin typeface="+mj-lt"/>
              </a:rPr>
              <a:t> </a:t>
            </a:r>
            <a:r>
              <a:rPr lang="en-US" sz="2400" dirty="0">
                <a:solidFill>
                  <a:schemeClr val="bg1"/>
                </a:solidFill>
                <a:latin typeface="+mj-lt"/>
              </a:rPr>
              <a:t>To determine whether AF screening reduces stroke risk and provides a net clinical benefit compared with usual care</a:t>
            </a:r>
          </a:p>
        </p:txBody>
      </p:sp>
    </p:spTree>
    <p:extLst>
      <p:ext uri="{BB962C8B-B14F-4D97-AF65-F5344CB8AC3E}">
        <p14:creationId xmlns:p14="http://schemas.microsoft.com/office/powerpoint/2010/main" val="143779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Eligibility Criteria</a:t>
            </a:r>
          </a:p>
        </p:txBody>
      </p:sp>
      <p:sp>
        <p:nvSpPr>
          <p:cNvPr id="12" name="Content Placeholder 11">
            <a:extLst>
              <a:ext uri="{FF2B5EF4-FFF2-40B4-BE49-F238E27FC236}">
                <a16:creationId xmlns:a16="http://schemas.microsoft.com/office/drawing/2014/main" id="{D1D4734C-9372-4722-07CB-F32904BF3984}"/>
              </a:ext>
            </a:extLst>
          </p:cNvPr>
          <p:cNvSpPr>
            <a:spLocks noGrp="1"/>
          </p:cNvSpPr>
          <p:nvPr>
            <p:ph idx="1"/>
          </p:nvPr>
        </p:nvSpPr>
        <p:spPr>
          <a:xfrm>
            <a:off x="360000" y="1424972"/>
            <a:ext cx="5618525" cy="4482000"/>
          </a:xfrm>
        </p:spPr>
        <p:txBody>
          <a:bodyPr/>
          <a:lstStyle/>
          <a:p>
            <a:pPr marL="342900" indent="-342900">
              <a:buFont typeface="Arial" panose="020B0604020202020204" pitchFamily="34" charset="0"/>
              <a:buChar char="•"/>
            </a:pPr>
            <a:r>
              <a:rPr lang="en-US" dirty="0"/>
              <a:t>70 years or older in U.S. primary care practices.</a:t>
            </a:r>
          </a:p>
          <a:p>
            <a:pPr marL="342900" indent="-342900">
              <a:buFont typeface="Arial" panose="020B0604020202020204" pitchFamily="34" charset="0"/>
              <a:buChar char="•"/>
            </a:pPr>
            <a:r>
              <a:rPr lang="en-US" dirty="0"/>
              <a:t>Health insurance by Medicare Fee-for-Service or enrolled in Kaiser Permanente Northern California.</a:t>
            </a:r>
          </a:p>
          <a:p>
            <a:pPr marL="342900" indent="-342900">
              <a:buFont typeface="Arial" panose="020B0604020202020204" pitchFamily="34" charset="0"/>
              <a:buChar char="•"/>
            </a:pPr>
            <a:r>
              <a:rPr lang="en-US" dirty="0"/>
              <a:t>Provided consent to use personal health information to ascertain endpoints from the Medicare Claims and Kaiser Permanente databases.</a:t>
            </a:r>
          </a:p>
        </p:txBody>
      </p:sp>
      <p:sp>
        <p:nvSpPr>
          <p:cNvPr id="4" name="Text Placeholder 3">
            <a:extLst>
              <a:ext uri="{FF2B5EF4-FFF2-40B4-BE49-F238E27FC236}">
                <a16:creationId xmlns:a16="http://schemas.microsoft.com/office/drawing/2014/main" id="{58D041FB-E429-FDE6-4584-0F7D912CCEBA}"/>
              </a:ext>
            </a:extLst>
          </p:cNvPr>
          <p:cNvSpPr>
            <a:spLocks noGrp="1"/>
          </p:cNvSpPr>
          <p:nvPr>
            <p:ph type="body" sz="quarter" idx="11"/>
          </p:nvPr>
        </p:nvSpPr>
        <p:spPr>
          <a:xfrm>
            <a:off x="6216650" y="1424972"/>
            <a:ext cx="5415907" cy="4482000"/>
          </a:xfrm>
        </p:spPr>
        <p:txBody>
          <a:bodyPr>
            <a:normAutofit/>
          </a:bodyPr>
          <a:lstStyle/>
          <a:p>
            <a:pPr marL="342900" indent="-342900">
              <a:spcBef>
                <a:spcPts val="1200"/>
              </a:spcBef>
              <a:buFont typeface="Arial" panose="020B0604020202020204" pitchFamily="34" charset="0"/>
              <a:buChar char="•"/>
            </a:pPr>
            <a:r>
              <a:rPr lang="en-US" dirty="0"/>
              <a:t>Not receiving OAC at enrollment.</a:t>
            </a:r>
          </a:p>
          <a:p>
            <a:pPr marL="342900" indent="-342900">
              <a:spcBef>
                <a:spcPts val="1200"/>
              </a:spcBef>
              <a:buFont typeface="Arial" panose="020B0604020202020204" pitchFamily="34" charset="0"/>
              <a:buChar char="•"/>
            </a:pPr>
            <a:r>
              <a:rPr lang="en-US" dirty="0"/>
              <a:t>No prior documented AF or AFL.</a:t>
            </a:r>
          </a:p>
          <a:p>
            <a:pPr marL="342900" indent="-342900">
              <a:spcBef>
                <a:spcPts val="1200"/>
              </a:spcBef>
              <a:buFont typeface="Arial" panose="020B0604020202020204" pitchFamily="34" charset="0"/>
              <a:buChar char="•"/>
            </a:pPr>
            <a:r>
              <a:rPr lang="en-US" dirty="0"/>
              <a:t>No condition the investigator considered a contraindication to OAC.</a:t>
            </a:r>
          </a:p>
          <a:p>
            <a:pPr marL="342900" indent="-342900">
              <a:spcBef>
                <a:spcPts val="1200"/>
              </a:spcBef>
              <a:buFont typeface="Arial" panose="020B0604020202020204" pitchFamily="34" charset="0"/>
              <a:buChar char="•"/>
            </a:pPr>
            <a:r>
              <a:rPr lang="en-US" dirty="0"/>
              <a:t>No implanted cardiac devices (pacemakers, implantable cardiac defibrillators, cardiac resynchronization therapy, or implantable loop recorders).</a:t>
            </a:r>
          </a:p>
        </p:txBody>
      </p:sp>
      <p:sp>
        <p:nvSpPr>
          <p:cNvPr id="3" name="Content Placeholder 2">
            <a:extLst>
              <a:ext uri="{FF2B5EF4-FFF2-40B4-BE49-F238E27FC236}">
                <a16:creationId xmlns:a16="http://schemas.microsoft.com/office/drawing/2014/main" id="{73D355A0-CC35-C6DB-957E-BD6A3ABF5E6A}"/>
              </a:ext>
            </a:extLst>
          </p:cNvPr>
          <p:cNvSpPr txBox="1">
            <a:spLocks/>
          </p:cNvSpPr>
          <p:nvPr/>
        </p:nvSpPr>
        <p:spPr>
          <a:xfrm>
            <a:off x="5055291" y="2563973"/>
            <a:ext cx="11471636" cy="4482471"/>
          </a:xfrm>
          <a:prstGeom prst="rect">
            <a:avLst/>
          </a:prstGeom>
        </p:spPr>
        <p:txBody>
          <a:bodyPr vert="horz" lIns="0" tIns="0" rIns="0" bIns="0" rtlCol="0">
            <a:normAutofit/>
          </a:bodyPr>
          <a:lstStyle>
            <a:lvl1pPr marL="201613" indent="-201613" algn="l" defTabSz="914400" rtl="0" eaLnBrk="1" latinLnBrk="0" hangingPunct="1">
              <a:lnSpc>
                <a:spcPct val="101000"/>
              </a:lnSpc>
              <a:spcBef>
                <a:spcPts val="1600"/>
              </a:spcBef>
              <a:buClr>
                <a:schemeClr val="tx2"/>
              </a:buClr>
              <a:buFont typeface="Arial" panose="020B0604020202020204" pitchFamily="34" charset="0"/>
              <a:buChar char="•"/>
              <a:tabLst/>
              <a:defRPr sz="2400" kern="1200">
                <a:solidFill>
                  <a:schemeClr val="tx2"/>
                </a:solidFill>
                <a:latin typeface="+mn-lt"/>
                <a:ea typeface="+mn-ea"/>
                <a:cs typeface="+mn-cs"/>
              </a:defRPr>
            </a:lvl1pPr>
            <a:lvl2pPr marL="469900" indent="-239713" algn="l" defTabSz="914400" rtl="0" eaLnBrk="1" latinLnBrk="0" hangingPunct="1">
              <a:lnSpc>
                <a:spcPct val="101000"/>
              </a:lnSpc>
              <a:spcBef>
                <a:spcPts val="500"/>
              </a:spcBef>
              <a:buFont typeface="System Font Regular"/>
              <a:buChar char="–"/>
              <a:tabLst/>
              <a:defRPr sz="2400" kern="1200">
                <a:solidFill>
                  <a:schemeClr val="tx2"/>
                </a:solidFill>
                <a:latin typeface="+mn-lt"/>
                <a:ea typeface="+mn-ea"/>
                <a:cs typeface="+mn-cs"/>
              </a:defRPr>
            </a:lvl2pPr>
            <a:lvl3pPr marL="573088" indent="-184150" algn="l" defTabSz="914400" rtl="0" eaLnBrk="1" latinLnBrk="0" hangingPunct="1">
              <a:lnSpc>
                <a:spcPct val="101000"/>
              </a:lnSpc>
              <a:spcBef>
                <a:spcPts val="500"/>
              </a:spcBef>
              <a:buClr>
                <a:schemeClr val="bg2">
                  <a:lumMod val="75000"/>
                </a:schemeClr>
              </a:buClr>
              <a:buFont typeface="Calibri Light" panose="020F0302020204030204" pitchFamily="34" charset="0"/>
              <a:buChar char="–"/>
              <a:tabLst/>
              <a:defRPr sz="2400" kern="1200">
                <a:solidFill>
                  <a:schemeClr val="tx2"/>
                </a:solidFill>
                <a:latin typeface="+mn-lt"/>
                <a:ea typeface="+mn-ea"/>
                <a:cs typeface="+mn-cs"/>
              </a:defRPr>
            </a:lvl3pPr>
            <a:lvl4pPr marL="808038" indent="-173038" algn="l" defTabSz="914400" rtl="0" eaLnBrk="1" latinLnBrk="0" hangingPunct="1">
              <a:lnSpc>
                <a:spcPct val="101000"/>
              </a:lnSpc>
              <a:spcBef>
                <a:spcPts val="500"/>
              </a:spcBef>
              <a:buFont typeface="Calibri Light" panose="020F0302020204030204" pitchFamily="34" charset="0"/>
              <a:buChar char="◦"/>
              <a:tabLst/>
              <a:defRPr sz="2400" kern="1200">
                <a:solidFill>
                  <a:schemeClr val="tx2"/>
                </a:solidFill>
                <a:latin typeface="+mn-lt"/>
                <a:ea typeface="+mn-ea"/>
                <a:cs typeface="+mn-cs"/>
              </a:defRPr>
            </a:lvl4pPr>
            <a:lvl5pPr marL="971550" indent="-163513" algn="l" defTabSz="914400" rtl="0" eaLnBrk="1" latinLnBrk="0" hangingPunct="1">
              <a:lnSpc>
                <a:spcPct val="101000"/>
              </a:lnSpc>
              <a:spcBef>
                <a:spcPts val="500"/>
              </a:spcBef>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dirty="0"/>
          </a:p>
        </p:txBody>
      </p:sp>
    </p:spTree>
    <p:extLst>
      <p:ext uri="{BB962C8B-B14F-4D97-AF65-F5344CB8AC3E}">
        <p14:creationId xmlns:p14="http://schemas.microsoft.com/office/powerpoint/2010/main" val="231148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BFC9-D600-4706-9408-1A30DFC3E611}"/>
              </a:ext>
            </a:extLst>
          </p:cNvPr>
          <p:cNvSpPr>
            <a:spLocks noGrp="1"/>
          </p:cNvSpPr>
          <p:nvPr>
            <p:ph type="title"/>
          </p:nvPr>
        </p:nvSpPr>
        <p:spPr>
          <a:xfrm>
            <a:off x="359998" y="365125"/>
            <a:ext cx="11482751" cy="777875"/>
          </a:xfrm>
        </p:spPr>
        <p:txBody>
          <a:bodyPr>
            <a:normAutofit fontScale="90000"/>
          </a:bodyPr>
          <a:lstStyle/>
          <a:p>
            <a:r>
              <a:rPr lang="en-US" dirty="0"/>
              <a:t>GUARD-AF Design</a:t>
            </a:r>
            <a:br>
              <a:rPr lang="en-US" dirty="0"/>
            </a:br>
            <a:endParaRPr lang="en-US" dirty="0"/>
          </a:p>
        </p:txBody>
      </p:sp>
      <p:grpSp>
        <p:nvGrpSpPr>
          <p:cNvPr id="17" name="Group 16">
            <a:extLst>
              <a:ext uri="{FF2B5EF4-FFF2-40B4-BE49-F238E27FC236}">
                <a16:creationId xmlns:a16="http://schemas.microsoft.com/office/drawing/2014/main" id="{C29A8EDE-2A80-7121-8BB9-6FA45E09217D}"/>
              </a:ext>
            </a:extLst>
          </p:cNvPr>
          <p:cNvGrpSpPr/>
          <p:nvPr/>
        </p:nvGrpSpPr>
        <p:grpSpPr>
          <a:xfrm>
            <a:off x="451458" y="362972"/>
            <a:ext cx="7784866" cy="5650476"/>
            <a:chOff x="682907" y="224448"/>
            <a:chExt cx="7784866" cy="5650476"/>
          </a:xfrm>
        </p:grpSpPr>
        <p:sp>
          <p:nvSpPr>
            <p:cNvPr id="8" name="TextBox 7">
              <a:extLst>
                <a:ext uri="{FF2B5EF4-FFF2-40B4-BE49-F238E27FC236}">
                  <a16:creationId xmlns:a16="http://schemas.microsoft.com/office/drawing/2014/main" id="{775CC93E-4E9F-B0DA-7738-331496157032}"/>
                </a:ext>
              </a:extLst>
            </p:cNvPr>
            <p:cNvSpPr txBox="1"/>
            <p:nvPr/>
          </p:nvSpPr>
          <p:spPr>
            <a:xfrm>
              <a:off x="682907" y="3284894"/>
              <a:ext cx="2870521" cy="646986"/>
            </a:xfrm>
            <a:prstGeom prst="roundRect">
              <a:avLst/>
            </a:prstGeom>
            <a:ln w="38100">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Light"/>
                  <a:ea typeface="+mn-ea"/>
                  <a:cs typeface="+mn-cs"/>
                </a:rPr>
                <a:t>Randomization</a:t>
              </a:r>
            </a:p>
          </p:txBody>
        </p:sp>
        <p:sp>
          <p:nvSpPr>
            <p:cNvPr id="9" name="TextBox 8">
              <a:extLst>
                <a:ext uri="{FF2B5EF4-FFF2-40B4-BE49-F238E27FC236}">
                  <a16:creationId xmlns:a16="http://schemas.microsoft.com/office/drawing/2014/main" id="{7B95E0A2-798C-E3D3-D503-3FB1C9C0DCCC}"/>
                </a:ext>
              </a:extLst>
            </p:cNvPr>
            <p:cNvSpPr txBox="1"/>
            <p:nvPr/>
          </p:nvSpPr>
          <p:spPr>
            <a:xfrm>
              <a:off x="4757196" y="224448"/>
              <a:ext cx="3710577" cy="4029946"/>
            </a:xfrm>
            <a:prstGeom prst="roundRect">
              <a:avLst>
                <a:gd name="adj" fmla="val 3979"/>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wrap="square" tIns="91440" bIns="91440" rtlCol="0" anchor="b" anchorCtr="0">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Screening Arm</a:t>
              </a:r>
              <a:br>
                <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000000"/>
                  </a:solidFill>
                  <a:effectLst/>
                  <a:uLnTx/>
                  <a:uFillTx/>
                  <a:latin typeface="Calibri"/>
                  <a:ea typeface="+mn-ea"/>
                  <a:cs typeface="+mn-cs"/>
                </a:rPr>
                <a:t>Zio</a:t>
              </a:r>
              <a:r>
                <a:rPr kumimoji="0" lang="en-US" sz="2000" b="1" i="0" u="none" strike="noStrike" kern="1200" cap="none" spc="0" normalizeH="0" baseline="30000" noProof="0" dirty="0">
                  <a:ln>
                    <a:noFill/>
                  </a:ln>
                  <a:solidFill>
                    <a:srgbClr val="000000"/>
                  </a:solidFill>
                  <a:effectLst/>
                  <a:uLnTx/>
                  <a:uFillTx/>
                  <a:latin typeface="Calibri"/>
                  <a:ea typeface="+mn-ea"/>
                  <a:cs typeface="+mn-cs"/>
                </a:rPr>
                <a:t>®</a:t>
              </a:r>
              <a:r>
                <a:rPr kumimoji="0" lang="en-US" sz="2000" b="1" i="0" u="none" strike="noStrike" kern="1200" cap="none" spc="0" normalizeH="0" baseline="0" noProof="0" dirty="0">
                  <a:ln>
                    <a:noFill/>
                  </a:ln>
                  <a:solidFill>
                    <a:srgbClr val="000000"/>
                  </a:solidFill>
                  <a:effectLst/>
                  <a:uLnTx/>
                  <a:uFillTx/>
                  <a:latin typeface="Calibri"/>
                  <a:ea typeface="+mn-ea"/>
                  <a:cs typeface="+mn-cs"/>
                </a:rPr>
                <a:t> XT Long-Term Continuous</a:t>
              </a:r>
              <a:br>
                <a:rPr kumimoji="0" lang="en-US" sz="2000" b="1" i="0" u="none" strike="noStrike" kern="1200" cap="none" spc="0" normalizeH="0" baseline="0" noProof="0" dirty="0">
                  <a:ln>
                    <a:noFill/>
                  </a:ln>
                  <a:solidFill>
                    <a:srgbClr val="000000"/>
                  </a:solidFill>
                  <a:effectLst/>
                  <a:uLnTx/>
                  <a:uFillTx/>
                  <a:latin typeface="Calibri"/>
                  <a:ea typeface="+mn-ea"/>
                  <a:cs typeface="+mn-cs"/>
                </a:rPr>
              </a:br>
              <a:r>
                <a:rPr kumimoji="0" lang="en-US" sz="2000" b="1" i="0" u="none" strike="noStrike" kern="1200" cap="none" spc="0" normalizeH="0" baseline="0" noProof="0" dirty="0">
                  <a:ln>
                    <a:noFill/>
                  </a:ln>
                  <a:solidFill>
                    <a:srgbClr val="000000"/>
                  </a:solidFill>
                  <a:effectLst/>
                  <a:uLnTx/>
                  <a:uFillTx/>
                  <a:latin typeface="Calibri"/>
                  <a:ea typeface="+mn-ea"/>
                  <a:cs typeface="+mn-cs"/>
                </a:rPr>
                <a:t>Monitoring Device:*</a:t>
              </a:r>
              <a:br>
                <a:rPr kumimoji="0" lang="en-US" sz="2000" b="1" i="0" u="none" strike="noStrike" kern="1200" cap="none" spc="0" normalizeH="0" baseline="0" noProof="0" dirty="0">
                  <a:ln>
                    <a:noFill/>
                  </a:ln>
                  <a:solidFill>
                    <a:srgbClr val="000000"/>
                  </a:solidFill>
                  <a:effectLst/>
                  <a:uLnTx/>
                  <a:uFillTx/>
                  <a:latin typeface="Calibri"/>
                  <a:ea typeface="+mn-ea"/>
                  <a:cs typeface="+mn-cs"/>
                </a:rPr>
              </a:br>
              <a:r>
                <a:rPr kumimoji="0" lang="en-US" sz="2000" b="0" i="0" u="none" strike="noStrike" kern="1200" cap="none" spc="0" normalizeH="0" baseline="0" noProof="0" dirty="0">
                  <a:ln>
                    <a:noFill/>
                  </a:ln>
                  <a:solidFill>
                    <a:srgbClr val="000000"/>
                  </a:solidFill>
                  <a:effectLst/>
                  <a:uLnTx/>
                  <a:uFillTx/>
                  <a:latin typeface="Calibri Light"/>
                  <a:ea typeface="+mn-ea"/>
                  <a:cs typeface="+mn-cs"/>
                </a:rPr>
                <a:t>AF detection intervention </a:t>
              </a:r>
              <a:br>
                <a:rPr kumimoji="0" lang="en-US" sz="2000" b="0" i="0" u="none" strike="noStrike" kern="1200" cap="none" spc="0" normalizeH="0" baseline="0" noProof="0" dirty="0">
                  <a:ln>
                    <a:noFill/>
                  </a:ln>
                  <a:solidFill>
                    <a:srgbClr val="000000"/>
                  </a:solidFill>
                  <a:effectLst/>
                  <a:uLnTx/>
                  <a:uFillTx/>
                  <a:latin typeface="Calibri Light"/>
                  <a:ea typeface="+mn-ea"/>
                  <a:cs typeface="+mn-cs"/>
                </a:rPr>
              </a:br>
              <a:r>
                <a:rPr kumimoji="0" lang="en-US" sz="2000" b="0" i="0" u="none" strike="noStrike" kern="1200" cap="none" spc="0" normalizeH="0" baseline="0" noProof="0" dirty="0">
                  <a:ln>
                    <a:noFill/>
                  </a:ln>
                  <a:solidFill>
                    <a:srgbClr val="000000"/>
                  </a:solidFill>
                  <a:effectLst/>
                  <a:uLnTx/>
                  <a:uFillTx/>
                  <a:latin typeface="Calibri Light"/>
                  <a:ea typeface="+mn-ea"/>
                  <a:cs typeface="+mn-cs"/>
                </a:rPr>
                <a:t>for up to 14 days</a:t>
              </a:r>
              <a:br>
                <a:rPr kumimoji="0" lang="en-US" sz="2000" b="0" i="0" u="none" strike="noStrike" kern="1200" cap="none" spc="0" normalizeH="0" baseline="0" noProof="0" dirty="0">
                  <a:ln>
                    <a:noFill/>
                  </a:ln>
                  <a:solidFill>
                    <a:srgbClr val="000000"/>
                  </a:solidFill>
                  <a:effectLst/>
                  <a:uLnTx/>
                  <a:uFillTx/>
                  <a:latin typeface="Calibri Light"/>
                  <a:ea typeface="+mn-ea"/>
                  <a:cs typeface="+mn-cs"/>
                </a:rPr>
              </a:br>
              <a:r>
                <a:rPr kumimoji="0" lang="en-US" sz="2000" b="0" i="0" u="none" strike="noStrike" kern="1200" cap="none" spc="0" normalizeH="0" baseline="0" noProof="0" dirty="0">
                  <a:ln>
                    <a:noFill/>
                  </a:ln>
                  <a:solidFill>
                    <a:srgbClr val="000000"/>
                  </a:solidFill>
                  <a:effectLst/>
                  <a:uLnTx/>
                  <a:uFillTx/>
                  <a:latin typeface="Calibri Light"/>
                  <a:ea typeface="+mn-ea"/>
                  <a:cs typeface="+mn-cs"/>
                </a:rPr>
                <a:t>N=26,000</a:t>
              </a:r>
              <a:endParaRPr kumimoji="0" lang="en-US" sz="2000" b="1"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0" name="TextBox 9">
              <a:extLst>
                <a:ext uri="{FF2B5EF4-FFF2-40B4-BE49-F238E27FC236}">
                  <a16:creationId xmlns:a16="http://schemas.microsoft.com/office/drawing/2014/main" id="{7431EA87-6F54-1FBB-AB95-12588C3D018E}"/>
                </a:ext>
              </a:extLst>
            </p:cNvPr>
            <p:cNvSpPr txBox="1"/>
            <p:nvPr/>
          </p:nvSpPr>
          <p:spPr>
            <a:xfrm>
              <a:off x="4757195" y="4604944"/>
              <a:ext cx="3710577" cy="1269980"/>
            </a:xfrm>
            <a:prstGeom prst="roundRect">
              <a:avLst>
                <a:gd name="adj" fmla="val 10290"/>
              </a:avLst>
            </a:prstGeom>
            <a:ln w="381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a:ea typeface="+mn-ea"/>
                  <a:cs typeface="+mn-cs"/>
                </a:rPr>
                <a:t>Usual Care Arm:</a:t>
              </a:r>
              <a:br>
                <a:rPr kumimoji="0" lang="en-US" sz="2600" b="1" i="0" u="none" strike="noStrike" kern="1200" cap="none" spc="0" normalizeH="0" baseline="0" noProof="0" dirty="0">
                  <a:ln>
                    <a:noFill/>
                  </a:ln>
                  <a:solidFill>
                    <a:srgbClr val="000000"/>
                  </a:solidFill>
                  <a:effectLst/>
                  <a:uLnTx/>
                  <a:uFillTx/>
                  <a:latin typeface="Calibri"/>
                  <a:ea typeface="+mn-ea"/>
                  <a:cs typeface="+mn-cs"/>
                </a:rPr>
              </a:br>
              <a:r>
                <a:rPr kumimoji="0" lang="en-US" sz="2000" b="0" i="0" u="none" strike="noStrike" kern="1200" cap="none" spc="0" normalizeH="0" baseline="0" noProof="0" dirty="0">
                  <a:ln>
                    <a:noFill/>
                  </a:ln>
                  <a:solidFill>
                    <a:srgbClr val="000000"/>
                  </a:solidFill>
                  <a:effectLst/>
                  <a:uLnTx/>
                  <a:uFillTx/>
                  <a:latin typeface="Calibri Light"/>
                  <a:ea typeface="+mn-ea"/>
                  <a:cs typeface="+mn-cs"/>
                </a:rPr>
                <a:t>Usual care (no Zio® XT)</a:t>
              </a:r>
              <a:br>
                <a:rPr kumimoji="0" lang="en-US" sz="2000" b="0" i="0" u="none" strike="noStrike" kern="1200" cap="none" spc="0" normalizeH="0" baseline="0" noProof="0" dirty="0">
                  <a:ln>
                    <a:noFill/>
                  </a:ln>
                  <a:solidFill>
                    <a:srgbClr val="000000"/>
                  </a:solidFill>
                  <a:effectLst/>
                  <a:uLnTx/>
                  <a:uFillTx/>
                  <a:latin typeface="Calibri Light"/>
                  <a:ea typeface="+mn-ea"/>
                  <a:cs typeface="+mn-cs"/>
                </a:rPr>
              </a:br>
              <a:r>
                <a:rPr kumimoji="0" lang="en-US" sz="2000" b="0" i="0" u="none" strike="noStrike" kern="1200" cap="none" spc="0" normalizeH="0" baseline="0" noProof="0" dirty="0">
                  <a:ln>
                    <a:noFill/>
                  </a:ln>
                  <a:solidFill>
                    <a:srgbClr val="000000"/>
                  </a:solidFill>
                  <a:effectLst/>
                  <a:uLnTx/>
                  <a:uFillTx/>
                  <a:latin typeface="Calibri Light"/>
                  <a:ea typeface="+mn-ea"/>
                  <a:cs typeface="+mn-cs"/>
                </a:rPr>
                <a:t>N=26,000</a:t>
              </a:r>
              <a:endParaRPr kumimoji="0" lang="en-US" sz="2600" b="1"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2" name="Rectangle 11">
              <a:extLst>
                <a:ext uri="{FF2B5EF4-FFF2-40B4-BE49-F238E27FC236}">
                  <a16:creationId xmlns:a16="http://schemas.microsoft.com/office/drawing/2014/main" id="{0DC2524F-84A9-0434-D25A-FB629489541D}"/>
                </a:ext>
              </a:extLst>
            </p:cNvPr>
            <p:cNvSpPr/>
            <p:nvPr/>
          </p:nvSpPr>
          <p:spPr>
            <a:xfrm>
              <a:off x="4109012" y="2176995"/>
              <a:ext cx="613457" cy="3076491"/>
            </a:xfrm>
            <a:custGeom>
              <a:avLst/>
              <a:gdLst>
                <a:gd name="connsiteX0" fmla="*/ 0 w 613457"/>
                <a:gd name="connsiteY0" fmla="*/ 0 h 2025208"/>
                <a:gd name="connsiteX1" fmla="*/ 613457 w 613457"/>
                <a:gd name="connsiteY1" fmla="*/ 0 h 2025208"/>
                <a:gd name="connsiteX2" fmla="*/ 613457 w 613457"/>
                <a:gd name="connsiteY2" fmla="*/ 2025208 h 2025208"/>
                <a:gd name="connsiteX3" fmla="*/ 0 w 613457"/>
                <a:gd name="connsiteY3" fmla="*/ 2025208 h 2025208"/>
                <a:gd name="connsiteX4" fmla="*/ 0 w 613457"/>
                <a:gd name="connsiteY4" fmla="*/ 0 h 2025208"/>
                <a:gd name="connsiteX0" fmla="*/ 613457 w 704897"/>
                <a:gd name="connsiteY0" fmla="*/ 2025208 h 2116648"/>
                <a:gd name="connsiteX1" fmla="*/ 0 w 704897"/>
                <a:gd name="connsiteY1" fmla="*/ 2025208 h 2116648"/>
                <a:gd name="connsiteX2" fmla="*/ 0 w 704897"/>
                <a:gd name="connsiteY2" fmla="*/ 0 h 2116648"/>
                <a:gd name="connsiteX3" fmla="*/ 613457 w 704897"/>
                <a:gd name="connsiteY3" fmla="*/ 0 h 2116648"/>
                <a:gd name="connsiteX4" fmla="*/ 704897 w 704897"/>
                <a:gd name="connsiteY4" fmla="*/ 2116648 h 2116648"/>
                <a:gd name="connsiteX0" fmla="*/ 613457 w 613457"/>
                <a:gd name="connsiteY0" fmla="*/ 2025208 h 2025208"/>
                <a:gd name="connsiteX1" fmla="*/ 0 w 613457"/>
                <a:gd name="connsiteY1" fmla="*/ 2025208 h 2025208"/>
                <a:gd name="connsiteX2" fmla="*/ 0 w 613457"/>
                <a:gd name="connsiteY2" fmla="*/ 0 h 2025208"/>
                <a:gd name="connsiteX3" fmla="*/ 613457 w 613457"/>
                <a:gd name="connsiteY3" fmla="*/ 0 h 2025208"/>
              </a:gdLst>
              <a:ahLst/>
              <a:cxnLst>
                <a:cxn ang="0">
                  <a:pos x="connsiteX0" y="connsiteY0"/>
                </a:cxn>
                <a:cxn ang="0">
                  <a:pos x="connsiteX1" y="connsiteY1"/>
                </a:cxn>
                <a:cxn ang="0">
                  <a:pos x="connsiteX2" y="connsiteY2"/>
                </a:cxn>
                <a:cxn ang="0">
                  <a:pos x="connsiteX3" y="connsiteY3"/>
                </a:cxn>
              </a:cxnLst>
              <a:rect l="l" t="t" r="r" b="b"/>
              <a:pathLst>
                <a:path w="613457" h="2025208">
                  <a:moveTo>
                    <a:pt x="613457" y="2025208"/>
                  </a:moveTo>
                  <a:lnTo>
                    <a:pt x="0" y="2025208"/>
                  </a:lnTo>
                  <a:lnTo>
                    <a:pt x="0" y="0"/>
                  </a:lnTo>
                  <a:lnTo>
                    <a:pt x="613457" y="0"/>
                  </a:lnTo>
                </a:path>
              </a:pathLst>
            </a:custGeom>
            <a:noFill/>
            <a:ln w="31750">
              <a:solidFill>
                <a:schemeClr val="tx1">
                  <a:lumMod val="50000"/>
                  <a:lumOff val="50000"/>
                </a:schemeClr>
              </a:solidFill>
              <a:headEnd type="arrow" w="med" len="sm"/>
              <a:tailEnd type="arrow" w="med" len="s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Light"/>
                <a:ea typeface="+mn-ea"/>
                <a:cs typeface="+mn-cs"/>
              </a:endParaRPr>
            </a:p>
          </p:txBody>
        </p:sp>
        <p:cxnSp>
          <p:nvCxnSpPr>
            <p:cNvPr id="14" name="Straight Connector 13">
              <a:extLst>
                <a:ext uri="{FF2B5EF4-FFF2-40B4-BE49-F238E27FC236}">
                  <a16:creationId xmlns:a16="http://schemas.microsoft.com/office/drawing/2014/main" id="{50301647-414D-A88F-816A-9D75CCC7B44D}"/>
                </a:ext>
              </a:extLst>
            </p:cNvPr>
            <p:cNvCxnSpPr>
              <a:cxnSpLocks/>
              <a:endCxn id="8" idx="3"/>
            </p:cNvCxnSpPr>
            <p:nvPr/>
          </p:nvCxnSpPr>
          <p:spPr>
            <a:xfrm flipH="1">
              <a:off x="3553428" y="3608387"/>
              <a:ext cx="555584" cy="0"/>
            </a:xfrm>
            <a:prstGeom prst="line">
              <a:avLst/>
            </a:prstGeom>
            <a:noFill/>
            <a:ln w="31750" cap="flat" cmpd="sng" algn="ctr">
              <a:solidFill>
                <a:schemeClr val="tx1">
                  <a:lumMod val="50000"/>
                  <a:lumOff val="50000"/>
                </a:schemeClr>
              </a:solidFill>
              <a:prstDash val="solid"/>
              <a:tailEnd type="none"/>
            </a:ln>
            <a:effectLst/>
          </p:spPr>
        </p:cxnSp>
      </p:grpSp>
      <p:sp>
        <p:nvSpPr>
          <p:cNvPr id="7" name="Content Placeholder 2">
            <a:extLst>
              <a:ext uri="{FF2B5EF4-FFF2-40B4-BE49-F238E27FC236}">
                <a16:creationId xmlns:a16="http://schemas.microsoft.com/office/drawing/2014/main" id="{DEB18D99-8EBE-72FB-54AE-B63726444682}"/>
              </a:ext>
            </a:extLst>
          </p:cNvPr>
          <p:cNvSpPr txBox="1">
            <a:spLocks/>
          </p:cNvSpPr>
          <p:nvPr/>
        </p:nvSpPr>
        <p:spPr>
          <a:xfrm>
            <a:off x="2088086" y="5601750"/>
            <a:ext cx="9754663"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defPPr>
              <a:defRPr lang="en-US"/>
            </a:defPPr>
            <a:lvl1pPr marL="114300" indent="-103188">
              <a:defRPr sz="1400" i="1">
                <a:solidFill>
                  <a:srgbClr val="000000"/>
                </a:solidFill>
                <a:latin typeface="Calibri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spcBef>
                <a:spcPts val="400"/>
              </a:spcBef>
            </a:pPr>
            <a:r>
              <a:rPr lang="en-US" dirty="0"/>
              <a:t>Singer DE, et al. Am Heart J 2022.</a:t>
            </a:r>
          </a:p>
        </p:txBody>
      </p:sp>
      <p:pic>
        <p:nvPicPr>
          <p:cNvPr id="1028" name="Picture 4" descr="Telehealth with Zio">
            <a:extLst>
              <a:ext uri="{FF2B5EF4-FFF2-40B4-BE49-F238E27FC236}">
                <a16:creationId xmlns:a16="http://schemas.microsoft.com/office/drawing/2014/main" id="{6E6FCAA1-1FB9-F9F1-BC96-97E9F7539B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004" y="578346"/>
            <a:ext cx="3113507" cy="1626888"/>
          </a:xfrm>
          <a:prstGeom prst="rect">
            <a:avLst/>
          </a:prstGeom>
          <a:noFill/>
          <a:ln w="6350">
            <a:solidFill>
              <a:schemeClr val="accent6">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A04BD3-6281-E269-6011-E9F2391E4CB2}"/>
              </a:ext>
            </a:extLst>
          </p:cNvPr>
          <p:cNvPicPr>
            <a:picLocks noChangeAspect="1"/>
          </p:cNvPicPr>
          <p:nvPr/>
        </p:nvPicPr>
        <p:blipFill>
          <a:blip r:embed="rId4"/>
          <a:stretch>
            <a:fillRect/>
          </a:stretch>
        </p:blipFill>
        <p:spPr>
          <a:xfrm>
            <a:off x="8887236" y="365124"/>
            <a:ext cx="2853306" cy="3925399"/>
          </a:xfrm>
          <a:prstGeom prst="rect">
            <a:avLst/>
          </a:prstGeom>
          <a:ln w="6350">
            <a:solidFill>
              <a:schemeClr val="accent6">
                <a:lumMod val="20000"/>
                <a:lumOff val="80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6328AC6-E7CC-710A-3EAB-02183EDE89B3}"/>
              </a:ext>
            </a:extLst>
          </p:cNvPr>
          <p:cNvSpPr txBox="1"/>
          <p:nvPr/>
        </p:nvSpPr>
        <p:spPr>
          <a:xfrm>
            <a:off x="363151" y="5442327"/>
            <a:ext cx="3255260" cy="51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defPPr>
              <a:defRPr lang="en-US"/>
            </a:defPPr>
            <a:lvl1pPr marL="114300" indent="-103188">
              <a:defRPr sz="1400" i="1">
                <a:solidFill>
                  <a:srgbClr val="000000"/>
                </a:solidFill>
                <a:latin typeface="Calibri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2700" indent="-1588">
              <a:spcBef>
                <a:spcPts val="400"/>
              </a:spcBef>
            </a:pPr>
            <a:r>
              <a:rPr lang="en-US" dirty="0"/>
              <a:t>*Zio® XT and the ECG software are FDA cleared in the US and the devices were used on-label in the trial.</a:t>
            </a:r>
          </a:p>
          <a:p>
            <a:pPr marL="12700" indent="-1588">
              <a:spcBef>
                <a:spcPts val="400"/>
              </a:spcBef>
            </a:pPr>
            <a:r>
              <a:rPr lang="en-US" dirty="0"/>
              <a:t>iRhythm Technologies (San Francisco, CA).</a:t>
            </a:r>
          </a:p>
        </p:txBody>
      </p:sp>
    </p:spTree>
    <p:extLst>
      <p:ext uri="{BB962C8B-B14F-4D97-AF65-F5344CB8AC3E}">
        <p14:creationId xmlns:p14="http://schemas.microsoft.com/office/powerpoint/2010/main" val="12022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8" y="365125"/>
            <a:ext cx="11482751" cy="777875"/>
          </a:xfrm>
        </p:spPr>
        <p:txBody>
          <a:bodyPr/>
          <a:lstStyle/>
          <a:p>
            <a:r>
              <a:rPr lang="en-US" dirty="0"/>
              <a:t>Outcomes Assessment</a:t>
            </a:r>
          </a:p>
        </p:txBody>
      </p:sp>
      <p:sp>
        <p:nvSpPr>
          <p:cNvPr id="8" name="Content Placeholder 7">
            <a:extLst>
              <a:ext uri="{FF2B5EF4-FFF2-40B4-BE49-F238E27FC236}">
                <a16:creationId xmlns:a16="http://schemas.microsoft.com/office/drawing/2014/main" id="{61B9E2F5-D428-C07A-3A04-DAB5BE6B36EB}"/>
              </a:ext>
            </a:extLst>
          </p:cNvPr>
          <p:cNvSpPr>
            <a:spLocks noGrp="1"/>
          </p:cNvSpPr>
          <p:nvPr>
            <p:ph idx="1"/>
          </p:nvPr>
        </p:nvSpPr>
        <p:spPr>
          <a:xfrm>
            <a:off x="360001" y="1320800"/>
            <a:ext cx="11471636" cy="4482471"/>
          </a:xfrm>
        </p:spPr>
        <p:txBody>
          <a:bodyPr>
            <a:normAutofit lnSpcReduction="10000"/>
          </a:bodyPr>
          <a:lstStyle/>
          <a:p>
            <a:pPr marL="0" indent="0">
              <a:buNone/>
            </a:pPr>
            <a:r>
              <a:rPr lang="en-US" b="1" dirty="0">
                <a:latin typeface="+mj-lt"/>
              </a:rPr>
              <a:t>Primary Efficacy</a:t>
            </a:r>
          </a:p>
          <a:p>
            <a:pPr lvl="1"/>
            <a:r>
              <a:rPr lang="en-US" dirty="0"/>
              <a:t>Occurrence of stroke leading to hospitalization </a:t>
            </a:r>
            <a:br>
              <a:rPr lang="en-US" dirty="0"/>
            </a:br>
            <a:r>
              <a:rPr lang="en-US" dirty="0"/>
              <a:t>(data from Medicare Part A/Kaiser Permanente).</a:t>
            </a:r>
          </a:p>
          <a:p>
            <a:pPr marL="0" indent="0">
              <a:buNone/>
            </a:pPr>
            <a:r>
              <a:rPr lang="en-US" b="1" dirty="0">
                <a:latin typeface="+mj-lt"/>
              </a:rPr>
              <a:t>Primary Safety</a:t>
            </a:r>
          </a:p>
          <a:p>
            <a:pPr lvl="1"/>
            <a:r>
              <a:rPr lang="en-US" dirty="0"/>
              <a:t>Occurrence of bleeding leading to hospitalization </a:t>
            </a:r>
            <a:br>
              <a:rPr lang="en-US" dirty="0"/>
            </a:br>
            <a:r>
              <a:rPr lang="en-US" dirty="0"/>
              <a:t>(data from Medicare Part A/Kaiser Permanente).</a:t>
            </a:r>
          </a:p>
          <a:p>
            <a:pPr marL="0" indent="0">
              <a:buNone/>
            </a:pPr>
            <a:r>
              <a:rPr lang="en-US" b="1" dirty="0">
                <a:latin typeface="+mj-lt"/>
              </a:rPr>
              <a:t>Exploratory</a:t>
            </a:r>
          </a:p>
          <a:p>
            <a:pPr lvl="1"/>
            <a:r>
              <a:rPr lang="en-US" dirty="0"/>
              <a:t>Occurrence of AF/AFL (data from Medicare Parts A and B/Kaiser Permanente).</a:t>
            </a:r>
          </a:p>
          <a:p>
            <a:pPr lvl="1"/>
            <a:r>
              <a:rPr lang="en-US" dirty="0"/>
              <a:t>Prescriptions filled for OAC (data from Medicare Part D/Kaiser Permanente), which was done at the discretion of the treating physician. </a:t>
            </a:r>
            <a:br>
              <a:rPr lang="en-US" dirty="0"/>
            </a:br>
            <a:r>
              <a:rPr lang="en-US" dirty="0"/>
              <a:t>Only a subset of participants had Part D.</a:t>
            </a:r>
          </a:p>
        </p:txBody>
      </p:sp>
    </p:spTree>
    <p:extLst>
      <p:ext uri="{BB962C8B-B14F-4D97-AF65-F5344CB8AC3E}">
        <p14:creationId xmlns:p14="http://schemas.microsoft.com/office/powerpoint/2010/main" val="43116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A59BF2-A1B1-E922-0BA4-EA25A094B3EC}"/>
              </a:ext>
            </a:extLst>
          </p:cNvPr>
          <p:cNvSpPr>
            <a:spLocks noGrp="1"/>
          </p:cNvSpPr>
          <p:nvPr>
            <p:ph type="title"/>
          </p:nvPr>
        </p:nvSpPr>
        <p:spPr>
          <a:xfrm>
            <a:off x="359998" y="365125"/>
            <a:ext cx="11482751" cy="777875"/>
          </a:xfrm>
        </p:spPr>
        <p:txBody>
          <a:bodyPr/>
          <a:lstStyle/>
          <a:p>
            <a:r>
              <a:rPr lang="en-US" dirty="0"/>
              <a:t>Trial Recruitment</a:t>
            </a:r>
          </a:p>
        </p:txBody>
      </p:sp>
      <p:sp>
        <p:nvSpPr>
          <p:cNvPr id="8" name="Content Placeholder 7">
            <a:extLst>
              <a:ext uri="{FF2B5EF4-FFF2-40B4-BE49-F238E27FC236}">
                <a16:creationId xmlns:a16="http://schemas.microsoft.com/office/drawing/2014/main" id="{616408BC-ACCF-AEC5-8D56-A3AB8F6A866A}"/>
              </a:ext>
            </a:extLst>
          </p:cNvPr>
          <p:cNvSpPr>
            <a:spLocks noGrp="1"/>
          </p:cNvSpPr>
          <p:nvPr>
            <p:ph idx="1"/>
          </p:nvPr>
        </p:nvSpPr>
        <p:spPr>
          <a:xfrm>
            <a:off x="360364" y="1549666"/>
            <a:ext cx="11229124" cy="4254233"/>
          </a:xfrm>
        </p:spPr>
        <p:txBody>
          <a:bodyPr>
            <a:normAutofit fontScale="92500"/>
          </a:bodyPr>
          <a:lstStyle/>
          <a:p>
            <a:r>
              <a:rPr lang="en-US" sz="2600" dirty="0"/>
              <a:t>Enrollment occurred between December 17, 2019 - May 31, 2021.</a:t>
            </a:r>
          </a:p>
          <a:p>
            <a:r>
              <a:rPr lang="en-US" sz="2600" dirty="0"/>
              <a:t>149 primary care sites across the U.S. </a:t>
            </a:r>
          </a:p>
          <a:p>
            <a:r>
              <a:rPr lang="en-US" sz="2600" dirty="0"/>
              <a:t>20% of participants were enro</a:t>
            </a:r>
            <a:r>
              <a:rPr lang="en-US" sz="2600" dirty="0">
                <a:solidFill>
                  <a:schemeClr val="accent1"/>
                </a:solidFill>
              </a:rPr>
              <a:t>lled and consented virtu</a:t>
            </a:r>
            <a:r>
              <a:rPr lang="en-US" sz="2600" dirty="0"/>
              <a:t>ally and self-applied patches in their homes with only remote support.</a:t>
            </a:r>
          </a:p>
          <a:p>
            <a:r>
              <a:rPr lang="en-US" sz="2600" dirty="0"/>
              <a:t>The COVID-19 pandemic led the sponsor to terminate funding, which led to premature termination of enrollment with 11,905 participants in the intention-to-treat population.</a:t>
            </a:r>
          </a:p>
          <a:p>
            <a:r>
              <a:rPr lang="en-US" sz="2600" dirty="0"/>
              <a:t>The follow-up end date for efficacy and safety outcomes was June 19, 2022.</a:t>
            </a:r>
          </a:p>
          <a:p>
            <a:r>
              <a:rPr lang="en-US" sz="2600" dirty="0"/>
              <a:t>Median </a:t>
            </a:r>
            <a:r>
              <a:rPr lang="en-US" sz="2600" dirty="0">
                <a:solidFill>
                  <a:schemeClr val="tx1"/>
                </a:solidFill>
              </a:rPr>
              <a:t>(25</a:t>
            </a:r>
            <a:r>
              <a:rPr lang="en-US" sz="2600" baseline="30000" dirty="0">
                <a:solidFill>
                  <a:schemeClr val="tx1"/>
                </a:solidFill>
              </a:rPr>
              <a:t>th</a:t>
            </a:r>
            <a:r>
              <a:rPr lang="en-US" sz="2600" dirty="0">
                <a:solidFill>
                  <a:schemeClr val="tx1"/>
                </a:solidFill>
              </a:rPr>
              <a:t>, 75</a:t>
            </a:r>
            <a:r>
              <a:rPr lang="en-US" sz="2600" baseline="30000" dirty="0">
                <a:solidFill>
                  <a:schemeClr val="tx1"/>
                </a:solidFill>
              </a:rPr>
              <a:t>th</a:t>
            </a:r>
            <a:r>
              <a:rPr lang="en-US" sz="2600" dirty="0">
                <a:solidFill>
                  <a:schemeClr val="tx1"/>
                </a:solidFill>
              </a:rPr>
              <a:t> percentile) </a:t>
            </a:r>
            <a:r>
              <a:rPr lang="en-US" sz="2600" dirty="0"/>
              <a:t>follow-up was 15.3 (13.8, 17.6) months.</a:t>
            </a:r>
          </a:p>
        </p:txBody>
      </p:sp>
    </p:spTree>
    <p:extLst>
      <p:ext uri="{BB962C8B-B14F-4D97-AF65-F5344CB8AC3E}">
        <p14:creationId xmlns:p14="http://schemas.microsoft.com/office/powerpoint/2010/main" val="125987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9797-F27C-44CB-90F7-74A46B9DD65E}"/>
              </a:ext>
            </a:extLst>
          </p:cNvPr>
          <p:cNvSpPr>
            <a:spLocks noGrp="1"/>
          </p:cNvSpPr>
          <p:nvPr>
            <p:ph type="title"/>
          </p:nvPr>
        </p:nvSpPr>
        <p:spPr/>
        <p:txBody>
          <a:bodyPr>
            <a:normAutofit fontScale="90000"/>
          </a:bodyPr>
          <a:lstStyle/>
          <a:p>
            <a:r>
              <a:rPr lang="en-US" dirty="0"/>
              <a:t>Consort Diagram</a:t>
            </a:r>
            <a:br>
              <a:rPr lang="en-US" dirty="0"/>
            </a:br>
            <a:endParaRPr lang="en-US" dirty="0"/>
          </a:p>
        </p:txBody>
      </p:sp>
      <p:sp>
        <p:nvSpPr>
          <p:cNvPr id="38" name="Rectangle 37">
            <a:extLst>
              <a:ext uri="{FF2B5EF4-FFF2-40B4-BE49-F238E27FC236}">
                <a16:creationId xmlns:a16="http://schemas.microsoft.com/office/drawing/2014/main" id="{D6CFFDC6-5C14-56AB-4D02-CDC8DDACAD9A}"/>
              </a:ext>
            </a:extLst>
          </p:cNvPr>
          <p:cNvSpPr/>
          <p:nvPr/>
        </p:nvSpPr>
        <p:spPr>
          <a:xfrm>
            <a:off x="200395" y="1316525"/>
            <a:ext cx="2457744" cy="27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00" i="1" dirty="0">
                <a:solidFill>
                  <a:schemeClr val="tx1"/>
                </a:solidFill>
              </a:rPr>
              <a:t>EHRs, electronic health records; FFS, Fee-for-Service; ITT, intention-to-treat; Kaiser Permanente, Kaiser Permanente Northern California enrollees. </a:t>
            </a:r>
          </a:p>
        </p:txBody>
      </p:sp>
      <p:grpSp>
        <p:nvGrpSpPr>
          <p:cNvPr id="45" name="Group 44">
            <a:extLst>
              <a:ext uri="{FF2B5EF4-FFF2-40B4-BE49-F238E27FC236}">
                <a16:creationId xmlns:a16="http://schemas.microsoft.com/office/drawing/2014/main" id="{18F17B82-61E5-0B1F-A173-B7CAF4311D9F}"/>
              </a:ext>
            </a:extLst>
          </p:cNvPr>
          <p:cNvGrpSpPr/>
          <p:nvPr/>
        </p:nvGrpSpPr>
        <p:grpSpPr>
          <a:xfrm>
            <a:off x="2140557" y="173252"/>
            <a:ext cx="7910887" cy="6008533"/>
            <a:chOff x="1781754" y="173252"/>
            <a:chExt cx="7910887" cy="6008533"/>
          </a:xfrm>
        </p:grpSpPr>
        <p:sp>
          <p:nvSpPr>
            <p:cNvPr id="8" name="Rectangle 7">
              <a:extLst>
                <a:ext uri="{FF2B5EF4-FFF2-40B4-BE49-F238E27FC236}">
                  <a16:creationId xmlns:a16="http://schemas.microsoft.com/office/drawing/2014/main" id="{7426E94C-62E2-3271-9E39-98DCE9EA8094}"/>
                </a:ext>
              </a:extLst>
            </p:cNvPr>
            <p:cNvSpPr/>
            <p:nvPr/>
          </p:nvSpPr>
          <p:spPr>
            <a:xfrm>
              <a:off x="6889003" y="2968338"/>
              <a:ext cx="2560320" cy="1135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5332/5446 successfully linked to any Medicare FFS plan (A, B, or D)</a:t>
              </a:r>
            </a:p>
            <a:p>
              <a:r>
                <a:rPr lang="en-US" sz="1200" dirty="0">
                  <a:solidFill>
                    <a:schemeClr val="tx1"/>
                  </a:solidFill>
                </a:rPr>
                <a:t>      - 4770 in Parts A &amp; B</a:t>
              </a:r>
            </a:p>
            <a:p>
              <a:r>
                <a:rPr lang="en-US" sz="1200" dirty="0">
                  <a:solidFill>
                    <a:schemeClr val="tx1"/>
                  </a:solidFill>
                </a:rPr>
                <a:t>      - 4033 in Part D</a:t>
              </a:r>
            </a:p>
            <a:p>
              <a:endParaRPr lang="en-US" sz="1200" dirty="0">
                <a:solidFill>
                  <a:schemeClr val="tx1"/>
                </a:solidFill>
              </a:endParaRPr>
            </a:p>
            <a:p>
              <a:r>
                <a:rPr lang="en-US" sz="1200" dirty="0">
                  <a:solidFill>
                    <a:schemeClr val="tx1"/>
                  </a:solidFill>
                </a:rPr>
                <a:t>507 linked to Kaiser Permanente EHRs</a:t>
              </a:r>
            </a:p>
          </p:txBody>
        </p:sp>
        <p:sp>
          <p:nvSpPr>
            <p:cNvPr id="9" name="Rectangle 8">
              <a:extLst>
                <a:ext uri="{FF2B5EF4-FFF2-40B4-BE49-F238E27FC236}">
                  <a16:creationId xmlns:a16="http://schemas.microsoft.com/office/drawing/2014/main" id="{0216E5AC-FFC2-1FC1-CEE9-37841FE57D38}"/>
                </a:ext>
              </a:extLst>
            </p:cNvPr>
            <p:cNvSpPr/>
            <p:nvPr/>
          </p:nvSpPr>
          <p:spPr>
            <a:xfrm>
              <a:off x="1792676" y="2965367"/>
              <a:ext cx="2560320" cy="1110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5353/5447 successfully linked to any Medicare FFS plan (A, B, or D)</a:t>
              </a:r>
            </a:p>
            <a:p>
              <a:r>
                <a:rPr lang="en-US" sz="1200" dirty="0">
                  <a:solidFill>
                    <a:schemeClr val="tx1"/>
                  </a:solidFill>
                </a:rPr>
                <a:t>      - 4738 in Parts A &amp; B</a:t>
              </a:r>
            </a:p>
            <a:p>
              <a:r>
                <a:rPr lang="en-US" sz="1200" dirty="0">
                  <a:solidFill>
                    <a:schemeClr val="tx1"/>
                  </a:solidFill>
                </a:rPr>
                <a:t>      - 3987 in Part D</a:t>
              </a:r>
            </a:p>
            <a:p>
              <a:endParaRPr lang="en-US" sz="1200" dirty="0">
                <a:solidFill>
                  <a:schemeClr val="tx1"/>
                </a:solidFill>
              </a:endParaRPr>
            </a:p>
            <a:p>
              <a:r>
                <a:rPr lang="en-US" sz="1200" dirty="0">
                  <a:solidFill>
                    <a:schemeClr val="tx1"/>
                  </a:solidFill>
                </a:rPr>
                <a:t>505 linked to Kaiser Permanente EHRs</a:t>
              </a:r>
            </a:p>
          </p:txBody>
        </p:sp>
        <p:sp>
          <p:nvSpPr>
            <p:cNvPr id="10" name="Rectangle 9">
              <a:extLst>
                <a:ext uri="{FF2B5EF4-FFF2-40B4-BE49-F238E27FC236}">
                  <a16:creationId xmlns:a16="http://schemas.microsoft.com/office/drawing/2014/main" id="{3CDA3011-9EAD-1336-0493-EC2D87C4D781}"/>
                </a:ext>
              </a:extLst>
            </p:cNvPr>
            <p:cNvSpPr/>
            <p:nvPr/>
          </p:nvSpPr>
          <p:spPr>
            <a:xfrm>
              <a:off x="6879580" y="2252557"/>
              <a:ext cx="25603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5953 assigned to </a:t>
              </a:r>
            </a:p>
            <a:p>
              <a:pPr algn="ctr"/>
              <a:r>
                <a:rPr lang="en-US" sz="1200" dirty="0">
                  <a:solidFill>
                    <a:schemeClr val="tx1"/>
                  </a:solidFill>
                </a:rPr>
                <a:t>Usual Care Group</a:t>
              </a:r>
            </a:p>
          </p:txBody>
        </p:sp>
        <p:sp>
          <p:nvSpPr>
            <p:cNvPr id="11" name="Rectangle 10">
              <a:extLst>
                <a:ext uri="{FF2B5EF4-FFF2-40B4-BE49-F238E27FC236}">
                  <a16:creationId xmlns:a16="http://schemas.microsoft.com/office/drawing/2014/main" id="{A34317D4-06F9-7F93-CF8A-F3AB8BB2532A}"/>
                </a:ext>
              </a:extLst>
            </p:cNvPr>
            <p:cNvSpPr/>
            <p:nvPr/>
          </p:nvSpPr>
          <p:spPr>
            <a:xfrm>
              <a:off x="1791383" y="2249903"/>
              <a:ext cx="25603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5952 assigned to </a:t>
              </a:r>
            </a:p>
            <a:p>
              <a:pPr algn="ctr"/>
              <a:r>
                <a:rPr lang="en-US" sz="1200" dirty="0">
                  <a:solidFill>
                    <a:schemeClr val="tx1"/>
                  </a:solidFill>
                </a:rPr>
                <a:t>Screening Group</a:t>
              </a:r>
            </a:p>
          </p:txBody>
        </p:sp>
        <p:sp>
          <p:nvSpPr>
            <p:cNvPr id="13" name="Rectangle 12">
              <a:extLst>
                <a:ext uri="{FF2B5EF4-FFF2-40B4-BE49-F238E27FC236}">
                  <a16:creationId xmlns:a16="http://schemas.microsoft.com/office/drawing/2014/main" id="{2B7CE8EF-7B28-6A75-FD24-06A91F9C5304}"/>
                </a:ext>
              </a:extLst>
            </p:cNvPr>
            <p:cNvSpPr/>
            <p:nvPr/>
          </p:nvSpPr>
          <p:spPr>
            <a:xfrm>
              <a:off x="7132321" y="481263"/>
              <a:ext cx="2560320" cy="1003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52 excluded</a:t>
              </a:r>
            </a:p>
            <a:p>
              <a:r>
                <a:rPr lang="en-US" sz="1200" dirty="0">
                  <a:solidFill>
                    <a:schemeClr val="tx1"/>
                  </a:solidFill>
                </a:rPr>
                <a:t>      - 32 no longer met study criteria</a:t>
              </a:r>
            </a:p>
            <a:p>
              <a:r>
                <a:rPr lang="en-US" sz="1200" dirty="0">
                  <a:solidFill>
                    <a:schemeClr val="tx1"/>
                  </a:solidFill>
                </a:rPr>
                <a:t>      - 5 withdrew consent</a:t>
              </a:r>
            </a:p>
            <a:p>
              <a:r>
                <a:rPr lang="en-US" sz="1200" dirty="0">
                  <a:solidFill>
                    <a:schemeClr val="tx1"/>
                  </a:solidFill>
                </a:rPr>
                <a:t>      - 14 screen failed for other reasons</a:t>
              </a:r>
            </a:p>
            <a:p>
              <a:r>
                <a:rPr lang="en-US" sz="1200" dirty="0">
                  <a:solidFill>
                    <a:schemeClr val="tx1"/>
                  </a:solidFill>
                </a:rPr>
                <a:t>      - 1 randomization error</a:t>
              </a:r>
            </a:p>
          </p:txBody>
        </p:sp>
        <p:sp>
          <p:nvSpPr>
            <p:cNvPr id="14" name="Rectangle 13">
              <a:extLst>
                <a:ext uri="{FF2B5EF4-FFF2-40B4-BE49-F238E27FC236}">
                  <a16:creationId xmlns:a16="http://schemas.microsoft.com/office/drawing/2014/main" id="{481EF1C3-5912-FC66-5AAF-1F3CDBD10ED0}"/>
                </a:ext>
              </a:extLst>
            </p:cNvPr>
            <p:cNvSpPr/>
            <p:nvPr/>
          </p:nvSpPr>
          <p:spPr>
            <a:xfrm>
              <a:off x="4566896" y="1341925"/>
              <a:ext cx="2286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11,905 </a:t>
              </a:r>
            </a:p>
            <a:p>
              <a:pPr algn="ctr"/>
              <a:r>
                <a:rPr lang="en-US" sz="1200" dirty="0">
                  <a:solidFill>
                    <a:schemeClr val="tx1"/>
                  </a:solidFill>
                </a:rPr>
                <a:t>Randomized (ITT population)</a:t>
              </a:r>
            </a:p>
          </p:txBody>
        </p:sp>
        <p:sp>
          <p:nvSpPr>
            <p:cNvPr id="20" name="Rectangle 19">
              <a:extLst>
                <a:ext uri="{FF2B5EF4-FFF2-40B4-BE49-F238E27FC236}">
                  <a16:creationId xmlns:a16="http://schemas.microsoft.com/office/drawing/2014/main" id="{6C34856C-D54F-A641-F87B-1DA42CA0706B}"/>
                </a:ext>
              </a:extLst>
            </p:cNvPr>
            <p:cNvSpPr/>
            <p:nvPr/>
          </p:nvSpPr>
          <p:spPr>
            <a:xfrm>
              <a:off x="4561279" y="173252"/>
              <a:ext cx="2286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11,957 </a:t>
              </a:r>
            </a:p>
            <a:p>
              <a:pPr algn="ctr"/>
              <a:r>
                <a:rPr lang="en-US" sz="1200" dirty="0">
                  <a:solidFill>
                    <a:schemeClr val="tx1"/>
                  </a:solidFill>
                </a:rPr>
                <a:t>enrolled</a:t>
              </a:r>
            </a:p>
          </p:txBody>
        </p:sp>
        <p:sp>
          <p:nvSpPr>
            <p:cNvPr id="21" name="Rectangle 20">
              <a:extLst>
                <a:ext uri="{FF2B5EF4-FFF2-40B4-BE49-F238E27FC236}">
                  <a16:creationId xmlns:a16="http://schemas.microsoft.com/office/drawing/2014/main" id="{85500899-249F-CCD0-2440-E6C4E8E0942B}"/>
                </a:ext>
              </a:extLst>
            </p:cNvPr>
            <p:cNvSpPr/>
            <p:nvPr/>
          </p:nvSpPr>
          <p:spPr>
            <a:xfrm>
              <a:off x="1781754" y="4396298"/>
              <a:ext cx="2560320" cy="750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5243/5952 enrolled in Medicare FFS (A &amp; B) or Kaiser Permanente at randomization</a:t>
              </a:r>
            </a:p>
          </p:txBody>
        </p:sp>
        <p:sp>
          <p:nvSpPr>
            <p:cNvPr id="23" name="Rectangle 22">
              <a:extLst>
                <a:ext uri="{FF2B5EF4-FFF2-40B4-BE49-F238E27FC236}">
                  <a16:creationId xmlns:a16="http://schemas.microsoft.com/office/drawing/2014/main" id="{13A8548B-6CBC-A799-5339-61713FC28072}"/>
                </a:ext>
              </a:extLst>
            </p:cNvPr>
            <p:cNvSpPr/>
            <p:nvPr/>
          </p:nvSpPr>
          <p:spPr>
            <a:xfrm>
              <a:off x="6888610" y="4396297"/>
              <a:ext cx="2560320" cy="750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5277/5953 enrolled in Medicare FFS (A &amp; B) or Kaiser Permanente at randomization</a:t>
              </a:r>
            </a:p>
          </p:txBody>
        </p:sp>
        <p:sp>
          <p:nvSpPr>
            <p:cNvPr id="24" name="Rectangle 23">
              <a:extLst>
                <a:ext uri="{FF2B5EF4-FFF2-40B4-BE49-F238E27FC236}">
                  <a16:creationId xmlns:a16="http://schemas.microsoft.com/office/drawing/2014/main" id="{D48A166E-ED40-7BC4-69A8-9F50228CE671}"/>
                </a:ext>
              </a:extLst>
            </p:cNvPr>
            <p:cNvSpPr/>
            <p:nvPr/>
          </p:nvSpPr>
          <p:spPr>
            <a:xfrm>
              <a:off x="1781757" y="5431013"/>
              <a:ext cx="2560320" cy="750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3924/5952 enrolled in Medicare FFS (A, B, &amp; D) or Kaiser Permanente at randomization</a:t>
              </a:r>
            </a:p>
          </p:txBody>
        </p:sp>
        <p:sp>
          <p:nvSpPr>
            <p:cNvPr id="25" name="Rectangle 24">
              <a:extLst>
                <a:ext uri="{FF2B5EF4-FFF2-40B4-BE49-F238E27FC236}">
                  <a16:creationId xmlns:a16="http://schemas.microsoft.com/office/drawing/2014/main" id="{6A57FCA5-10AD-3BD9-F856-5B31C035BB2B}"/>
                </a:ext>
              </a:extLst>
            </p:cNvPr>
            <p:cNvSpPr/>
            <p:nvPr/>
          </p:nvSpPr>
          <p:spPr>
            <a:xfrm>
              <a:off x="6888609" y="5431013"/>
              <a:ext cx="2560320" cy="750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4010/5953 enrolled in Medicare FFS (A, B, &amp; D) or Kaiser Permanente at randomization</a:t>
              </a:r>
            </a:p>
          </p:txBody>
        </p:sp>
        <p:cxnSp>
          <p:nvCxnSpPr>
            <p:cNvPr id="26" name="Straight Arrow Connector 25">
              <a:extLst>
                <a:ext uri="{FF2B5EF4-FFF2-40B4-BE49-F238E27FC236}">
                  <a16:creationId xmlns:a16="http://schemas.microsoft.com/office/drawing/2014/main" id="{790490E9-A82E-D766-2E3A-D2A9137EC799}"/>
                </a:ext>
              </a:extLst>
            </p:cNvPr>
            <p:cNvCxnSpPr>
              <a:cxnSpLocks/>
            </p:cNvCxnSpPr>
            <p:nvPr/>
          </p:nvCxnSpPr>
          <p:spPr>
            <a:xfrm>
              <a:off x="5704279" y="986188"/>
              <a:ext cx="14184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E67E339-7EB4-227C-6BFD-E16063CC2563}"/>
                </a:ext>
              </a:extLst>
            </p:cNvPr>
            <p:cNvCxnSpPr>
              <a:stCxn id="20" idx="2"/>
              <a:endCxn id="14" idx="0"/>
            </p:cNvCxnSpPr>
            <p:nvPr/>
          </p:nvCxnSpPr>
          <p:spPr>
            <a:xfrm>
              <a:off x="5704279" y="630452"/>
              <a:ext cx="5617" cy="7114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116CF6-1B2B-3221-EA02-189C972DCD05}"/>
                </a:ext>
              </a:extLst>
            </p:cNvPr>
            <p:cNvCxnSpPr>
              <a:cxnSpLocks/>
            </p:cNvCxnSpPr>
            <p:nvPr/>
          </p:nvCxnSpPr>
          <p:spPr>
            <a:xfrm flipV="1">
              <a:off x="3055870" y="1979592"/>
              <a:ext cx="5108520" cy="1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04C0AB-0555-9A81-EDBB-2A63E72FFC48}"/>
                </a:ext>
              </a:extLst>
            </p:cNvPr>
            <p:cNvCxnSpPr>
              <a:cxnSpLocks/>
              <a:endCxn id="14" idx="2"/>
            </p:cNvCxnSpPr>
            <p:nvPr/>
          </p:nvCxnSpPr>
          <p:spPr>
            <a:xfrm flipV="1">
              <a:off x="5709896" y="1799125"/>
              <a:ext cx="0" cy="193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F152C6-CED4-D6E8-DC51-899AE0467DEE}"/>
                </a:ext>
              </a:extLst>
            </p:cNvPr>
            <p:cNvCxnSpPr>
              <a:cxnSpLocks/>
            </p:cNvCxnSpPr>
            <p:nvPr/>
          </p:nvCxnSpPr>
          <p:spPr>
            <a:xfrm>
              <a:off x="8156172" y="1992424"/>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D4656D-9C4B-B7E0-F697-43ED83ECBB1A}"/>
                </a:ext>
              </a:extLst>
            </p:cNvPr>
            <p:cNvCxnSpPr>
              <a:cxnSpLocks/>
            </p:cNvCxnSpPr>
            <p:nvPr/>
          </p:nvCxnSpPr>
          <p:spPr>
            <a:xfrm>
              <a:off x="3062116" y="1980396"/>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176904-D1FB-D3D3-C0E0-47ACE34277E5}"/>
                </a:ext>
              </a:extLst>
            </p:cNvPr>
            <p:cNvCxnSpPr>
              <a:cxnSpLocks/>
            </p:cNvCxnSpPr>
            <p:nvPr/>
          </p:nvCxnSpPr>
          <p:spPr>
            <a:xfrm>
              <a:off x="3068367" y="2707103"/>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1851E3-1FC0-A850-4801-81FFC011A242}"/>
                </a:ext>
              </a:extLst>
            </p:cNvPr>
            <p:cNvCxnSpPr>
              <a:cxnSpLocks/>
            </p:cNvCxnSpPr>
            <p:nvPr/>
          </p:nvCxnSpPr>
          <p:spPr>
            <a:xfrm>
              <a:off x="8164390" y="2707103"/>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B410E53-8023-225F-E48B-AF4261D125B2}"/>
                </a:ext>
              </a:extLst>
            </p:cNvPr>
            <p:cNvCxnSpPr>
              <a:cxnSpLocks/>
              <a:endCxn id="23" idx="0"/>
            </p:cNvCxnSpPr>
            <p:nvPr/>
          </p:nvCxnSpPr>
          <p:spPr>
            <a:xfrm>
              <a:off x="8164390" y="4104269"/>
              <a:ext cx="4380" cy="292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A1427E-B1AC-6615-C796-81F69B3A8B57}"/>
                </a:ext>
              </a:extLst>
            </p:cNvPr>
            <p:cNvCxnSpPr>
              <a:cxnSpLocks/>
              <a:endCxn id="21" idx="0"/>
            </p:cNvCxnSpPr>
            <p:nvPr/>
          </p:nvCxnSpPr>
          <p:spPr>
            <a:xfrm>
              <a:off x="3056932" y="4085417"/>
              <a:ext cx="4982" cy="310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A3DDECB-841B-B53A-5928-B4C25CADCCCE}"/>
                </a:ext>
              </a:extLst>
            </p:cNvPr>
            <p:cNvCxnSpPr>
              <a:cxnSpLocks/>
            </p:cNvCxnSpPr>
            <p:nvPr/>
          </p:nvCxnSpPr>
          <p:spPr>
            <a:xfrm>
              <a:off x="3059130" y="5142653"/>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E86248-8D82-2959-5669-460682D8B275}"/>
                </a:ext>
              </a:extLst>
            </p:cNvPr>
            <p:cNvCxnSpPr>
              <a:cxnSpLocks/>
            </p:cNvCxnSpPr>
            <p:nvPr/>
          </p:nvCxnSpPr>
          <p:spPr>
            <a:xfrm>
              <a:off x="8164390" y="5152079"/>
              <a:ext cx="0" cy="26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32952C6-877E-F478-A790-5868EDA2202D}"/>
                </a:ext>
              </a:extLst>
            </p:cNvPr>
            <p:cNvSpPr/>
            <p:nvPr/>
          </p:nvSpPr>
          <p:spPr>
            <a:xfrm>
              <a:off x="4823045" y="4543068"/>
              <a:ext cx="1617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Parts A &amp; B or Kaiser data for stroke, bleed, and AF outcomes</a:t>
              </a:r>
            </a:p>
          </p:txBody>
        </p:sp>
        <p:sp>
          <p:nvSpPr>
            <p:cNvPr id="40" name="Rectangle 39">
              <a:extLst>
                <a:ext uri="{FF2B5EF4-FFF2-40B4-BE49-F238E27FC236}">
                  <a16:creationId xmlns:a16="http://schemas.microsoft.com/office/drawing/2014/main" id="{91E39227-3E26-7B3F-F849-98DAC3E3BECE}"/>
                </a:ext>
              </a:extLst>
            </p:cNvPr>
            <p:cNvSpPr/>
            <p:nvPr/>
          </p:nvSpPr>
          <p:spPr>
            <a:xfrm>
              <a:off x="4823045" y="5577223"/>
              <a:ext cx="160691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Parts A, B, &amp; D or Kaiser data for OAC measures</a:t>
              </a:r>
            </a:p>
          </p:txBody>
        </p:sp>
        <p:cxnSp>
          <p:nvCxnSpPr>
            <p:cNvPr id="41" name="Straight Arrow Connector 40">
              <a:extLst>
                <a:ext uri="{FF2B5EF4-FFF2-40B4-BE49-F238E27FC236}">
                  <a16:creationId xmlns:a16="http://schemas.microsoft.com/office/drawing/2014/main" id="{D095547F-063D-4295-5009-E8E742781CF5}"/>
                </a:ext>
              </a:extLst>
            </p:cNvPr>
            <p:cNvCxnSpPr>
              <a:cxnSpLocks/>
              <a:stCxn id="39" idx="3"/>
              <a:endCxn id="23" idx="1"/>
            </p:cNvCxnSpPr>
            <p:nvPr/>
          </p:nvCxnSpPr>
          <p:spPr>
            <a:xfrm>
              <a:off x="6440095" y="4771668"/>
              <a:ext cx="448515" cy="1"/>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6D6847A-C2D9-C34D-EB96-BE832AD39E4A}"/>
                </a:ext>
              </a:extLst>
            </p:cNvPr>
            <p:cNvCxnSpPr>
              <a:stCxn id="39" idx="1"/>
              <a:endCxn id="21" idx="3"/>
            </p:cNvCxnSpPr>
            <p:nvPr/>
          </p:nvCxnSpPr>
          <p:spPr>
            <a:xfrm flipH="1">
              <a:off x="4342074" y="4771668"/>
              <a:ext cx="480971" cy="1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0B0F59D-7283-D7D5-D3B5-4EF51B5FC013}"/>
                </a:ext>
              </a:extLst>
            </p:cNvPr>
            <p:cNvCxnSpPr>
              <a:cxnSpLocks/>
              <a:stCxn id="40" idx="3"/>
              <a:endCxn id="25" idx="1"/>
            </p:cNvCxnSpPr>
            <p:nvPr/>
          </p:nvCxnSpPr>
          <p:spPr>
            <a:xfrm>
              <a:off x="6429960" y="5805823"/>
              <a:ext cx="458649" cy="561"/>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EB8DC02-9DDE-71DF-C113-44A1EF6456DA}"/>
                </a:ext>
              </a:extLst>
            </p:cNvPr>
            <p:cNvCxnSpPr>
              <a:cxnSpLocks/>
              <a:stCxn id="40" idx="1"/>
              <a:endCxn id="24" idx="3"/>
            </p:cNvCxnSpPr>
            <p:nvPr/>
          </p:nvCxnSpPr>
          <p:spPr>
            <a:xfrm flipH="1">
              <a:off x="4342077" y="5805823"/>
              <a:ext cx="480968" cy="57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0232933"/>
      </p:ext>
    </p:extLst>
  </p:cSld>
  <p:clrMapOvr>
    <a:masterClrMapping/>
  </p:clrMapOvr>
</p:sld>
</file>

<file path=ppt/theme/theme1.xml><?xml version="1.0" encoding="utf-8"?>
<a:theme xmlns:a="http://schemas.openxmlformats.org/drawingml/2006/main" name="esc 2024">
  <a:themeElements>
    <a:clrScheme name="ESC // branding 20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 2024" id="{397AB2D2-0B4C-E94B-8D28-0557B1C4E8A1}" vid="{2D335B90-B3DF-F544-88D2-5CA4A81C12A6}"/>
    </a:ext>
  </a:extLst>
</a:theme>
</file>

<file path=ppt/theme/theme2.xml><?xml version="1.0" encoding="utf-8"?>
<a:theme xmlns:a="http://schemas.openxmlformats.org/drawingml/2006/main" name="guard-af">
  <a:themeElements>
    <a:clrScheme name="AFib">
      <a:dk1>
        <a:srgbClr val="000000"/>
      </a:dk1>
      <a:lt1>
        <a:sysClr val="window" lastClr="FFFFFF"/>
      </a:lt1>
      <a:dk2>
        <a:srgbClr val="002554"/>
      </a:dk2>
      <a:lt2>
        <a:srgbClr val="99C0BC"/>
      </a:lt2>
      <a:accent1>
        <a:srgbClr val="002554"/>
      </a:accent1>
      <a:accent2>
        <a:srgbClr val="E54260"/>
      </a:accent2>
      <a:accent3>
        <a:srgbClr val="00C7B1"/>
      </a:accent3>
      <a:accent4>
        <a:srgbClr val="002554"/>
      </a:accent4>
      <a:accent5>
        <a:srgbClr val="E54260"/>
      </a:accent5>
      <a:accent6>
        <a:srgbClr val="99C0BC"/>
      </a:accent6>
      <a:hlink>
        <a:srgbClr val="00C7B1"/>
      </a:hlink>
      <a:folHlink>
        <a:srgbClr val="002554"/>
      </a:folHlink>
    </a:clrScheme>
    <a:fontScheme name="AF Fib">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guard-af" id="{5E0812F1-DF20-134C-8FC8-2ABDEB7331A5}" vid="{05AB3A78-12F4-564A-8CB7-F9F8EA8D8B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7f620c-f538-479c-a983-c1e2b247ea43">
      <Terms xmlns="http://schemas.microsoft.com/office/infopath/2007/PartnerControls"/>
    </lcf76f155ced4ddcb4097134ff3c332f>
    <TaxCatchAll xmlns="adb6555f-22ca-4ffc-8e61-d6314ffe11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DDACA0B0F9784AAEB9B2EE40F332FB" ma:contentTypeVersion="17" ma:contentTypeDescription="Create a new document." ma:contentTypeScope="" ma:versionID="a26b81258ce9127527ff4e16f5d0f8d7">
  <xsd:schema xmlns:xsd="http://www.w3.org/2001/XMLSchema" xmlns:xs="http://www.w3.org/2001/XMLSchema" xmlns:p="http://schemas.microsoft.com/office/2006/metadata/properties" xmlns:ns2="c57f620c-f538-479c-a983-c1e2b247ea43" xmlns:ns3="adb6555f-22ca-4ffc-8e61-d6314ffe110e" targetNamespace="http://schemas.microsoft.com/office/2006/metadata/properties" ma:root="true" ma:fieldsID="152c6701e308d1c287acb154634e4594" ns2:_="" ns3:_="">
    <xsd:import namespace="c57f620c-f538-479c-a983-c1e2b247ea43"/>
    <xsd:import namespace="adb6555f-22ca-4ffc-8e61-d6314ffe11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f620c-f538-479c-a983-c1e2b247e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6555f-22ca-4ffc-8e61-d6314ffe11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2639f79-1c56-4197-b417-b77afe68be45}" ma:internalName="TaxCatchAll" ma:showField="CatchAllData" ma:web="adb6555f-22ca-4ffc-8e61-d6314ffe11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01810-5A24-446F-971A-00360E569C92}">
  <ds:schemaRefs>
    <ds:schemaRef ds:uri="http://schemas.microsoft.com/sharepoint/v3/contenttype/forms"/>
  </ds:schemaRefs>
</ds:datastoreItem>
</file>

<file path=customXml/itemProps2.xml><?xml version="1.0" encoding="utf-8"?>
<ds:datastoreItem xmlns:ds="http://schemas.openxmlformats.org/officeDocument/2006/customXml" ds:itemID="{C1943131-C662-4E29-81D8-82B85C2E45AA}">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c57f620c-f538-479c-a983-c1e2b247ea43"/>
    <ds:schemaRef ds:uri="adb6555f-22ca-4ffc-8e61-d6314ffe110e"/>
    <ds:schemaRef ds:uri="http://www.w3.org/XML/1998/namespace"/>
    <ds:schemaRef ds:uri="http://purl.org/dc/elements/1.1/"/>
  </ds:schemaRefs>
</ds:datastoreItem>
</file>

<file path=customXml/itemProps3.xml><?xml version="1.0" encoding="utf-8"?>
<ds:datastoreItem xmlns:ds="http://schemas.openxmlformats.org/officeDocument/2006/customXml" ds:itemID="{1A9CDE57-9FD4-4A9A-8CE8-CE813028F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7f620c-f538-479c-a983-c1e2b247ea43"/>
    <ds:schemaRef ds:uri="adb6555f-22ca-4ffc-8e61-d6314ffe11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 id="{71e34cb8-3a56-4fd5-a259-4acadab6e4ac}" enabled="0" method="" siteId="{71e34cb8-3a56-4fd5-a259-4acadab6e4ac}" removed="1"/>
</clbl:labelList>
</file>

<file path=docProps/app.xml><?xml version="1.0" encoding="utf-8"?>
<Properties xmlns="http://schemas.openxmlformats.org/officeDocument/2006/extended-properties" xmlns:vt="http://schemas.openxmlformats.org/officeDocument/2006/docPropsVTypes">
  <TotalTime>5617</TotalTime>
  <Words>1605</Words>
  <Application>Microsoft Office PowerPoint</Application>
  <PresentationFormat>Widescreen</PresentationFormat>
  <Paragraphs>198</Paragraphs>
  <Slides>18</Slides>
  <Notes>13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Aptos</vt:lpstr>
      <vt:lpstr>Aptos Display</vt:lpstr>
      <vt:lpstr>Arial</vt:lpstr>
      <vt:lpstr>Calibri</vt:lpstr>
      <vt:lpstr>Calibri Light</vt:lpstr>
      <vt:lpstr>Helvetica</vt:lpstr>
      <vt:lpstr>System Font Regular</vt:lpstr>
      <vt:lpstr>Tahoma</vt:lpstr>
      <vt:lpstr>Times New Roman</vt:lpstr>
      <vt:lpstr>Verdana</vt:lpstr>
      <vt:lpstr>esc 2024</vt:lpstr>
      <vt:lpstr>guard-af</vt:lpstr>
      <vt:lpstr>Office Theme</vt:lpstr>
      <vt:lpstr>1_Office Theme</vt:lpstr>
      <vt:lpstr>PowerPoint Presentation</vt:lpstr>
      <vt:lpstr>Declaration of Interest</vt:lpstr>
      <vt:lpstr>Background</vt:lpstr>
      <vt:lpstr>GUARD-AF Trial Objectives</vt:lpstr>
      <vt:lpstr>Key Eligibility Criteria</vt:lpstr>
      <vt:lpstr>GUARD-AF Design </vt:lpstr>
      <vt:lpstr>Outcomes Assessment</vt:lpstr>
      <vt:lpstr>Trial Recruitment</vt:lpstr>
      <vt:lpstr>Consort Diagram </vt:lpstr>
      <vt:lpstr>Baseline Characteristics</vt:lpstr>
      <vt:lpstr>AF Burden: Percent Time in AF in 252 (4.2%) Intervention-Arm Participants with AF Detected on their ECG Monitor</vt:lpstr>
      <vt:lpstr>Primary Efficacy Outcome: Hospitalization for Stroke </vt:lpstr>
      <vt:lpstr>Primary Safety Outcome: Hospitalization for Bleeding </vt:lpstr>
      <vt:lpstr>Diagnosed Atrial Fibrillation/Flutter* </vt:lpstr>
      <vt:lpstr>Outcomes</vt:lpstr>
      <vt:lpstr>PowerPoint Presentation</vt:lpstr>
      <vt:lpstr>PowerPoint Presentation</vt:lpstr>
      <vt:lpstr>Take-Home Messages</vt:lpstr>
    </vt:vector>
  </TitlesOfParts>
  <Company>Duke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Inclusion/Exclusion Criteria</dc:title>
  <dc:creator>Dianne Gallup</dc:creator>
  <cp:lastModifiedBy>Renato Lopes, M.D.</cp:lastModifiedBy>
  <cp:revision>179</cp:revision>
  <dcterms:created xsi:type="dcterms:W3CDTF">2023-10-16T18:19:18Z</dcterms:created>
  <dcterms:modified xsi:type="dcterms:W3CDTF">2024-08-31T20:32:04Z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0x01010084DDACA0B0F9784AAEB9B2EE40F332FB</vt:lpwstr>
  </property>
  <property fmtid="{D5CDD505-2E9C-101B-9397-08002B2CF9AE}" pid="3" name="MediaServiceImageTags">
    <vt:lpwstr/>
  </property>
</Properties>
</file>