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9"/>
  </p:notesMasterIdLst>
  <p:sldIdLst>
    <p:sldId id="2145706009" r:id="rId2"/>
    <p:sldId id="547" r:id="rId3"/>
    <p:sldId id="2147480357" r:id="rId4"/>
    <p:sldId id="2147480315" r:id="rId5"/>
    <p:sldId id="2257" r:id="rId6"/>
    <p:sldId id="274" r:id="rId7"/>
    <p:sldId id="516" r:id="rId8"/>
    <p:sldId id="2145706007" r:id="rId9"/>
    <p:sldId id="289" r:id="rId10"/>
    <p:sldId id="2147480314" r:id="rId11"/>
    <p:sldId id="2147480200" r:id="rId12"/>
    <p:sldId id="2147480321" r:id="rId13"/>
    <p:sldId id="2147480322" r:id="rId14"/>
    <p:sldId id="2147480356" r:id="rId15"/>
    <p:sldId id="2147480317" r:id="rId16"/>
    <p:sldId id="2147480296" r:id="rId17"/>
    <p:sldId id="2147480307"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89EA9F-7931-4605-9E4C-0F207C251987}">
          <p14:sldIdLst>
            <p14:sldId id="2145706009"/>
            <p14:sldId id="547"/>
            <p14:sldId id="2147480357"/>
            <p14:sldId id="2147480315"/>
            <p14:sldId id="2257"/>
            <p14:sldId id="274"/>
            <p14:sldId id="516"/>
            <p14:sldId id="2145706007"/>
            <p14:sldId id="289"/>
            <p14:sldId id="2147480314"/>
            <p14:sldId id="2147480200"/>
            <p14:sldId id="2147480321"/>
            <p14:sldId id="2147480322"/>
            <p14:sldId id="2147480356"/>
            <p14:sldId id="2147480317"/>
            <p14:sldId id="2147480296"/>
            <p14:sldId id="214748030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uponcic" initials="SS" lastIdx="3" clrIdx="0">
    <p:extLst>
      <p:ext uri="{19B8F6BF-5375-455C-9EA6-DF929625EA0E}">
        <p15:presenceInfo xmlns:p15="http://schemas.microsoft.com/office/powerpoint/2012/main" userId="11dfd514b926da31" providerId="Windows Live"/>
      </p:ext>
    </p:extLst>
  </p:cmAuthor>
  <p:cmAuthor id="2" name="Meridian HealthComms" initials="MH" lastIdx="133" clrIdx="1">
    <p:extLst>
      <p:ext uri="{19B8F6BF-5375-455C-9EA6-DF929625EA0E}">
        <p15:presenceInfo xmlns:p15="http://schemas.microsoft.com/office/powerpoint/2012/main" userId="Meridian HealthComms" providerId="None"/>
      </p:ext>
    </p:extLst>
  </p:cmAuthor>
  <p:cmAuthor id="3" name="Author " initials="LW" lastIdx="31" clrIdx="2">
    <p:extLst>
      <p:ext uri="{19B8F6BF-5375-455C-9EA6-DF929625EA0E}">
        <p15:presenceInfo xmlns:p15="http://schemas.microsoft.com/office/powerpoint/2012/main" userId="Author " providerId="None"/>
      </p:ext>
    </p:extLst>
  </p:cmAuthor>
  <p:cmAuthor id="4" name="Shaunik, Alka US/KOP" initials="SAU" lastIdx="5" clrIdx="3">
    <p:extLst>
      <p:ext uri="{19B8F6BF-5375-455C-9EA6-DF929625EA0E}">
        <p15:presenceInfo xmlns:p15="http://schemas.microsoft.com/office/powerpoint/2012/main" userId="S-1-5-21-2052111302-583907252-725345543-381520" providerId="AD"/>
      </p:ext>
    </p:extLst>
  </p:cmAuthor>
  <p:cmAuthor id="5" name="Author" initials="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6FD"/>
    <a:srgbClr val="57DFFF"/>
    <a:srgbClr val="00CCFF"/>
    <a:srgbClr val="33CCFF"/>
    <a:srgbClr val="008000"/>
    <a:srgbClr val="FF33CC"/>
    <a:srgbClr val="99CCFF"/>
    <a:srgbClr val="FFCCCC"/>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4" autoAdjust="0"/>
    <p:restoredTop sz="94087" autoAdjust="0"/>
  </p:normalViewPr>
  <p:slideViewPr>
    <p:cSldViewPr snapToGrid="0">
      <p:cViewPr varScale="1">
        <p:scale>
          <a:sx n="77" d="100"/>
          <a:sy n="77" d="100"/>
        </p:scale>
        <p:origin x="786" y="90"/>
      </p:cViewPr>
      <p:guideLst/>
    </p:cSldViewPr>
  </p:slideViewPr>
  <p:notesTextViewPr>
    <p:cViewPr>
      <p:scale>
        <a:sx n="75" d="100"/>
        <a:sy n="75" d="100"/>
      </p:scale>
      <p:origin x="0" y="0"/>
    </p:cViewPr>
  </p:notesTextViewPr>
  <p:sorterViewPr>
    <p:cViewPr varScale="1">
      <p:scale>
        <a:sx n="100" d="100"/>
        <a:sy n="100" d="100"/>
      </p:scale>
      <p:origin x="0" y="-28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1041891069884"/>
          <c:y val="7.4237782615850345E-2"/>
          <c:w val="0.77612330861856882"/>
          <c:h val="0.75871179233193098"/>
        </c:manualLayout>
      </c:layout>
      <c:barChart>
        <c:barDir val="col"/>
        <c:grouping val="clustered"/>
        <c:varyColors val="0"/>
        <c:ser>
          <c:idx val="0"/>
          <c:order val="0"/>
          <c:tx>
            <c:strRef>
              <c:f>Sheet1!$B$1</c:f>
              <c:strCache>
                <c:ptCount val="1"/>
                <c:pt idx="0">
                  <c:v>Placebo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Sheet1!$A$2:$A$3</c:f>
              <c:strCache>
                <c:ptCount val="2"/>
                <c:pt idx="0">
                  <c:v>Total cholesterol efflux (%/4h)</c:v>
                </c:pt>
                <c:pt idx="1">
                  <c:v>ABCA1-dependent cholesterol efflux (%/4h)</c:v>
                </c:pt>
              </c:strCache>
            </c:strRef>
          </c:cat>
          <c:val>
            <c:numRef>
              <c:f>Sheet1!$B$2:$B$3</c:f>
              <c:numCache>
                <c:formatCode>General</c:formatCode>
                <c:ptCount val="2"/>
                <c:pt idx="0">
                  <c:v>0.94</c:v>
                </c:pt>
                <c:pt idx="1">
                  <c:v>0.82</c:v>
                </c:pt>
              </c:numCache>
            </c:numRef>
          </c:val>
          <c:extLst>
            <c:ext xmlns:c16="http://schemas.microsoft.com/office/drawing/2014/chart" uri="{C3380CC4-5D6E-409C-BE32-E72D297353CC}">
              <c16:uniqueId val="{00000000-0B07-4E7C-8F52-CF803DCD5C71}"/>
            </c:ext>
          </c:extLst>
        </c:ser>
        <c:ser>
          <c:idx val="1"/>
          <c:order val="1"/>
          <c:tx>
            <c:strRef>
              <c:f>Sheet1!$C$1</c:f>
              <c:strCache>
                <c:ptCount val="1"/>
                <c:pt idx="0">
                  <c:v>2 g CSL112</c:v>
                </c:pt>
              </c:strCache>
            </c:strRef>
          </c:tx>
          <c:spPr>
            <a:solidFill>
              <a:srgbClr val="0E56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Sheet1!$A$2:$A$3</c:f>
              <c:strCache>
                <c:ptCount val="2"/>
                <c:pt idx="0">
                  <c:v>Total cholesterol efflux (%/4h)</c:v>
                </c:pt>
                <c:pt idx="1">
                  <c:v>ABCA1-dependent cholesterol efflux (%/4h)</c:v>
                </c:pt>
              </c:strCache>
            </c:strRef>
          </c:cat>
          <c:val>
            <c:numRef>
              <c:f>Sheet1!$C$2:$C$3</c:f>
              <c:numCache>
                <c:formatCode>General</c:formatCode>
                <c:ptCount val="2"/>
                <c:pt idx="0">
                  <c:v>1.87</c:v>
                </c:pt>
                <c:pt idx="1">
                  <c:v>3.67</c:v>
                </c:pt>
              </c:numCache>
            </c:numRef>
          </c:val>
          <c:extLst>
            <c:ext xmlns:c16="http://schemas.microsoft.com/office/drawing/2014/chart" uri="{C3380CC4-5D6E-409C-BE32-E72D297353CC}">
              <c16:uniqueId val="{00000001-0B07-4E7C-8F52-CF803DCD5C71}"/>
            </c:ext>
          </c:extLst>
        </c:ser>
        <c:ser>
          <c:idx val="2"/>
          <c:order val="2"/>
          <c:tx>
            <c:strRef>
              <c:f>Sheet1!$D$1</c:f>
              <c:strCache>
                <c:ptCount val="1"/>
                <c:pt idx="0">
                  <c:v>6 g CSL112</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Sheet1!$A$2:$A$3</c:f>
              <c:strCache>
                <c:ptCount val="2"/>
                <c:pt idx="0">
                  <c:v>Total cholesterol efflux (%/4h)</c:v>
                </c:pt>
                <c:pt idx="1">
                  <c:v>ABCA1-dependent cholesterol efflux (%/4h)</c:v>
                </c:pt>
              </c:strCache>
            </c:strRef>
          </c:cat>
          <c:val>
            <c:numRef>
              <c:f>Sheet1!$D$2:$D$3</c:f>
              <c:numCache>
                <c:formatCode>General</c:formatCode>
                <c:ptCount val="2"/>
                <c:pt idx="0">
                  <c:v>2.4500000000000002</c:v>
                </c:pt>
                <c:pt idx="1">
                  <c:v>4.3</c:v>
                </c:pt>
              </c:numCache>
            </c:numRef>
          </c:val>
          <c:extLst>
            <c:ext xmlns:c16="http://schemas.microsoft.com/office/drawing/2014/chart" uri="{C3380CC4-5D6E-409C-BE32-E72D297353CC}">
              <c16:uniqueId val="{00000002-0B07-4E7C-8F52-CF803DCD5C71}"/>
            </c:ext>
          </c:extLst>
        </c:ser>
        <c:dLbls>
          <c:showLegendKey val="0"/>
          <c:showVal val="0"/>
          <c:showCatName val="0"/>
          <c:showSerName val="0"/>
          <c:showPercent val="0"/>
          <c:showBubbleSize val="0"/>
        </c:dLbls>
        <c:gapWidth val="150"/>
        <c:overlap val="-21"/>
        <c:axId val="271751920"/>
        <c:axId val="271753488"/>
      </c:barChart>
      <c:catAx>
        <c:axId val="271751920"/>
        <c:scaling>
          <c:orientation val="minMax"/>
        </c:scaling>
        <c:delete val="0"/>
        <c:axPos val="b"/>
        <c:numFmt formatCode="General" sourceLinked="0"/>
        <c:majorTickMark val="out"/>
        <c:minorTickMark val="none"/>
        <c:tickLblPos val="nextTo"/>
        <c:spPr>
          <a:noFill/>
          <a:ln w="12700" cap="sq" cmpd="sng" algn="ctr">
            <a:solidFill>
              <a:schemeClr val="tx1"/>
            </a:solidFill>
            <a:prstDash val="solid"/>
            <a:miter lim="800000"/>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1753488"/>
        <c:crosses val="autoZero"/>
        <c:auto val="1"/>
        <c:lblAlgn val="ctr"/>
        <c:lblOffset val="100"/>
        <c:noMultiLvlLbl val="0"/>
      </c:catAx>
      <c:valAx>
        <c:axId val="271753488"/>
        <c:scaling>
          <c:orientation val="minMax"/>
        </c:scaling>
        <c:delete val="0"/>
        <c:axPos val="l"/>
        <c:numFmt formatCode="General" sourceLinked="1"/>
        <c:majorTickMark val="out"/>
        <c:minorTickMark val="none"/>
        <c:tickLblPos val="nextTo"/>
        <c:spPr>
          <a:noFill/>
          <a:ln w="12700" cap="sq" cmpd="sng" algn="ctr">
            <a:solidFill>
              <a:schemeClr val="tx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71751920"/>
        <c:crosses val="autoZero"/>
        <c:crossBetween val="between"/>
        <c:majorUnit val="1"/>
      </c:valAx>
      <c:spPr>
        <a:noFill/>
        <a:ln>
          <a:noFill/>
        </a:ln>
        <a:effectLst/>
      </c:spPr>
    </c:plotArea>
    <c:legend>
      <c:legendPos val="tr"/>
      <c:layout>
        <c:manualLayout>
          <c:xMode val="edge"/>
          <c:yMode val="edge"/>
          <c:x val="0.17240037507755171"/>
          <c:y val="3.7953360625000793E-2"/>
          <c:w val="0.25034856362423119"/>
          <c:h val="0.3127268197239043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52617089683928"/>
          <c:y val="0.19297798443659994"/>
          <c:w val="0.51142970896751017"/>
          <c:h val="0.58253934397673679"/>
        </c:manualLayout>
      </c:layout>
      <c:barChart>
        <c:barDir val="col"/>
        <c:grouping val="clustered"/>
        <c:varyColors val="0"/>
        <c:ser>
          <c:idx val="0"/>
          <c:order val="0"/>
          <c:tx>
            <c:strRef>
              <c:f>Sheet1!$B$1</c:f>
              <c:strCache>
                <c:ptCount val="1"/>
                <c:pt idx="0">
                  <c:v>Placebo</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50000</c:v>
                </c:pt>
              </c:numCache>
            </c:numRef>
          </c:val>
          <c:extLst>
            <c:ext xmlns:c16="http://schemas.microsoft.com/office/drawing/2014/chart" uri="{C3380CC4-5D6E-409C-BE32-E72D297353CC}">
              <c16:uniqueId val="{00000000-792F-4875-98EB-62C4CE5BCECC}"/>
            </c:ext>
          </c:extLst>
        </c:ser>
        <c:ser>
          <c:idx val="1"/>
          <c:order val="1"/>
          <c:tx>
            <c:strRef>
              <c:f>Sheet1!$C$1</c:f>
              <c:strCache>
                <c:ptCount val="1"/>
                <c:pt idx="0">
                  <c:v>rHDL</c:v>
                </c:pt>
              </c:strCache>
            </c:strRef>
          </c:tx>
          <c:spPr>
            <a:solidFill>
              <a:srgbClr val="0E56A5"/>
            </a:solidFill>
            <a:ln>
              <a:solidFill>
                <a:schemeClr val="bg2"/>
              </a:solidFill>
            </a:ln>
            <a:effectLst/>
          </c:spPr>
          <c:invertIfNegative val="0"/>
          <c:cat>
            <c:strRef>
              <c:f>Sheet1!$A$2</c:f>
              <c:strCache>
                <c:ptCount val="1"/>
                <c:pt idx="0">
                  <c:v>Category 1</c:v>
                </c:pt>
              </c:strCache>
            </c:strRef>
          </c:cat>
          <c:val>
            <c:numRef>
              <c:f>Sheet1!$C$2</c:f>
              <c:numCache>
                <c:formatCode>General</c:formatCode>
                <c:ptCount val="1"/>
                <c:pt idx="0">
                  <c:v>19000</c:v>
                </c:pt>
              </c:numCache>
            </c:numRef>
          </c:val>
          <c:extLst>
            <c:ext xmlns:c16="http://schemas.microsoft.com/office/drawing/2014/chart" uri="{C3380CC4-5D6E-409C-BE32-E72D297353CC}">
              <c16:uniqueId val="{00000001-792F-4875-98EB-62C4CE5BCECC}"/>
            </c:ext>
          </c:extLst>
        </c:ser>
        <c:dLbls>
          <c:showLegendKey val="0"/>
          <c:showVal val="0"/>
          <c:showCatName val="0"/>
          <c:showSerName val="0"/>
          <c:showPercent val="0"/>
          <c:showBubbleSize val="0"/>
        </c:dLbls>
        <c:gapWidth val="219"/>
        <c:overlap val="-27"/>
        <c:axId val="271749960"/>
        <c:axId val="271750352"/>
      </c:barChart>
      <c:catAx>
        <c:axId val="271749960"/>
        <c:scaling>
          <c:orientation val="minMax"/>
        </c:scaling>
        <c:delete val="0"/>
        <c:axPos val="b"/>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750352"/>
        <c:crosses val="autoZero"/>
        <c:auto val="1"/>
        <c:lblAlgn val="ctr"/>
        <c:lblOffset val="100"/>
        <c:noMultiLvlLbl val="0"/>
      </c:catAx>
      <c:valAx>
        <c:axId val="271750352"/>
        <c:scaling>
          <c:orientation val="minMax"/>
          <c:max val="800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dirty="0">
                    <a:solidFill>
                      <a:schemeClr val="tx1"/>
                    </a:solidFill>
                  </a:rPr>
                  <a:t>Oil Red</a:t>
                </a:r>
                <a:r>
                  <a:rPr lang="en-GB" sz="1200" baseline="0" dirty="0">
                    <a:solidFill>
                      <a:schemeClr val="tx1"/>
                    </a:solidFill>
                  </a:rPr>
                  <a:t> O lesion area</a:t>
                </a:r>
                <a:br>
                  <a:rPr lang="en-GB" sz="1200" baseline="0" dirty="0">
                    <a:solidFill>
                      <a:schemeClr val="tx1"/>
                    </a:solidFill>
                  </a:rPr>
                </a:br>
                <a:r>
                  <a:rPr lang="en-GB" sz="1200" baseline="0" dirty="0">
                    <a:solidFill>
                      <a:schemeClr val="tx1"/>
                    </a:solidFill>
                  </a:rPr>
                  <a:t>(µm</a:t>
                </a:r>
                <a:r>
                  <a:rPr lang="en-GB" sz="1200" baseline="30000" dirty="0">
                    <a:solidFill>
                      <a:schemeClr val="tx1"/>
                    </a:solidFill>
                  </a:rPr>
                  <a:t>2</a:t>
                </a:r>
                <a:r>
                  <a:rPr lang="en-GB" sz="1200" baseline="0" dirty="0">
                    <a:solidFill>
                      <a:schemeClr val="tx1"/>
                    </a:solidFill>
                  </a:rPr>
                  <a:t>)</a:t>
                </a:r>
                <a:endParaRPr lang="en-GB" sz="1200" dirty="0">
                  <a:solidFill>
                    <a:schemeClr val="tx1"/>
                  </a:solidFill>
                </a:endParaRPr>
              </a:p>
            </c:rich>
          </c:tx>
          <c:layout>
            <c:manualLayout>
              <c:xMode val="edge"/>
              <c:yMode val="edge"/>
              <c:x val="0.23626206904215299"/>
              <c:y val="0.10211271165228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cap="sq">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1749960"/>
        <c:crosses val="autoZero"/>
        <c:crossBetween val="between"/>
        <c:majorUnit val="20000"/>
      </c:valAx>
      <c:spPr>
        <a:noFill/>
        <a:ln w="25400">
          <a:noFill/>
        </a:ln>
        <a:effectLst/>
      </c:spPr>
    </c:plotArea>
    <c:legend>
      <c:legendPos val="b"/>
      <c:layout>
        <c:manualLayout>
          <c:xMode val="edge"/>
          <c:yMode val="edge"/>
          <c:x val="0.44685768842864376"/>
          <c:y val="0.88656121233171215"/>
          <c:w val="0.51625960986327313"/>
          <c:h val="0.113438787668287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52617089683928"/>
          <c:y val="0.19297798443659994"/>
          <c:w val="0.51142970896751017"/>
          <c:h val="0.58253934397673679"/>
        </c:manualLayout>
      </c:layout>
      <c:barChart>
        <c:barDir val="col"/>
        <c:grouping val="clustered"/>
        <c:varyColors val="0"/>
        <c:ser>
          <c:idx val="0"/>
          <c:order val="0"/>
          <c:tx>
            <c:strRef>
              <c:f>Sheet1!$B$1</c:f>
              <c:strCache>
                <c:ptCount val="1"/>
                <c:pt idx="0">
                  <c:v>Placebo</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770</c:v>
                </c:pt>
              </c:numCache>
            </c:numRef>
          </c:val>
          <c:extLst>
            <c:ext xmlns:c16="http://schemas.microsoft.com/office/drawing/2014/chart" uri="{C3380CC4-5D6E-409C-BE32-E72D297353CC}">
              <c16:uniqueId val="{00000000-CE65-473F-B89D-88D61879C476}"/>
            </c:ext>
          </c:extLst>
        </c:ser>
        <c:ser>
          <c:idx val="1"/>
          <c:order val="1"/>
          <c:tx>
            <c:strRef>
              <c:f>Sheet1!$C$1</c:f>
              <c:strCache>
                <c:ptCount val="1"/>
                <c:pt idx="0">
                  <c:v>rHDL</c:v>
                </c:pt>
              </c:strCache>
            </c:strRef>
          </c:tx>
          <c:spPr>
            <a:solidFill>
              <a:srgbClr val="0E56A5"/>
            </a:solidFill>
            <a:ln>
              <a:solidFill>
                <a:schemeClr val="bg2"/>
              </a:solidFill>
            </a:ln>
            <a:effectLst/>
          </c:spPr>
          <c:invertIfNegative val="0"/>
          <c:cat>
            <c:strRef>
              <c:f>Sheet1!$A$2</c:f>
              <c:strCache>
                <c:ptCount val="1"/>
                <c:pt idx="0">
                  <c:v>Category 1</c:v>
                </c:pt>
              </c:strCache>
            </c:strRef>
          </c:cat>
          <c:val>
            <c:numRef>
              <c:f>Sheet1!$C$2</c:f>
              <c:numCache>
                <c:formatCode>General</c:formatCode>
                <c:ptCount val="1"/>
                <c:pt idx="0">
                  <c:v>300</c:v>
                </c:pt>
              </c:numCache>
            </c:numRef>
          </c:val>
          <c:extLst>
            <c:ext xmlns:c16="http://schemas.microsoft.com/office/drawing/2014/chart" uri="{C3380CC4-5D6E-409C-BE32-E72D297353CC}">
              <c16:uniqueId val="{00000001-CE65-473F-B89D-88D61879C476}"/>
            </c:ext>
          </c:extLst>
        </c:ser>
        <c:dLbls>
          <c:showLegendKey val="0"/>
          <c:showVal val="0"/>
          <c:showCatName val="0"/>
          <c:showSerName val="0"/>
          <c:showPercent val="0"/>
          <c:showBubbleSize val="0"/>
        </c:dLbls>
        <c:gapWidth val="219"/>
        <c:overlap val="-27"/>
        <c:axId val="548210456"/>
        <c:axId val="548210064"/>
      </c:barChart>
      <c:catAx>
        <c:axId val="548210456"/>
        <c:scaling>
          <c:orientation val="minMax"/>
        </c:scaling>
        <c:delete val="0"/>
        <c:axPos val="b"/>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8210064"/>
        <c:crosses val="autoZero"/>
        <c:auto val="1"/>
        <c:lblAlgn val="ctr"/>
        <c:lblOffset val="100"/>
        <c:noMultiLvlLbl val="0"/>
      </c:catAx>
      <c:valAx>
        <c:axId val="548210064"/>
        <c:scaling>
          <c:orientation val="minMax"/>
          <c:max val="15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dirty="0">
                    <a:solidFill>
                      <a:schemeClr val="tx1"/>
                    </a:solidFill>
                  </a:rPr>
                  <a:t>Macrophage size in lesion </a:t>
                </a:r>
                <a:r>
                  <a:rPr lang="en-GB" sz="1200" baseline="0" dirty="0">
                    <a:solidFill>
                      <a:schemeClr val="tx1"/>
                    </a:solidFill>
                  </a:rPr>
                  <a:t>(µm</a:t>
                </a:r>
                <a:r>
                  <a:rPr lang="en-GB" sz="1200" baseline="30000" dirty="0">
                    <a:solidFill>
                      <a:schemeClr val="tx1"/>
                    </a:solidFill>
                  </a:rPr>
                  <a:t>2</a:t>
                </a:r>
                <a:r>
                  <a:rPr lang="en-GB" sz="1200" baseline="0" dirty="0">
                    <a:solidFill>
                      <a:schemeClr val="tx1"/>
                    </a:solidFill>
                  </a:rPr>
                  <a:t>)</a:t>
                </a:r>
                <a:endParaRPr lang="en-GB" sz="1200" dirty="0">
                  <a:solidFill>
                    <a:schemeClr val="tx1"/>
                  </a:solidFill>
                </a:endParaRPr>
              </a:p>
            </c:rich>
          </c:tx>
          <c:layout>
            <c:manualLayout>
              <c:xMode val="edge"/>
              <c:yMode val="edge"/>
              <c:x val="0.25426309100466871"/>
              <c:y val="8.0808885463426169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cap="sq">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48210456"/>
        <c:crosses val="autoZero"/>
        <c:crossBetween val="between"/>
        <c:majorUnit val="25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BFE6B69A-C3D3-4BAF-A0A0-B58DA12524FC}" type="datetimeFigureOut">
              <a:rPr lang="en-US" smtClean="0"/>
              <a:t>8/26/2024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CEB4D5D9-6485-4581-B34F-45ADA0AD105C}" type="slidenum">
              <a:rPr lang="en-US" smtClean="0"/>
              <a:t>‹#›</a:t>
            </a:fld>
            <a:endParaRPr lang="en-US" dirty="0"/>
          </a:p>
        </p:txBody>
      </p:sp>
    </p:spTree>
    <p:extLst>
      <p:ext uri="{BB962C8B-B14F-4D97-AF65-F5344CB8AC3E}">
        <p14:creationId xmlns:p14="http://schemas.microsoft.com/office/powerpoint/2010/main" val="38110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14B68A6-1B15-4746-BB89-B5AA5BE24E47}"/>
              </a:ext>
            </a:extLst>
          </p:cNvPr>
          <p:cNvSpPr>
            <a:spLocks noGrp="1" noRot="1" noChangeAspect="1" noChangeArrowheads="1" noTextEdit="1"/>
          </p:cNvSpPr>
          <p:nvPr>
            <p:ph type="sldImg"/>
          </p:nvPr>
        </p:nvSpPr>
        <p:spPr>
          <a:xfrm>
            <a:off x="2327275" y="815975"/>
            <a:ext cx="3917950" cy="2205038"/>
          </a:xfrm>
          <a:ln w="12700"/>
        </p:spPr>
      </p:sp>
      <p:sp>
        <p:nvSpPr>
          <p:cNvPr id="24579" name="Notes Placeholder 2">
            <a:extLst>
              <a:ext uri="{FF2B5EF4-FFF2-40B4-BE49-F238E27FC236}">
                <a16:creationId xmlns:a16="http://schemas.microsoft.com/office/drawing/2014/main" id="{F3FD3764-DCA4-4AA6-AB5E-A49E101F50C1}"/>
              </a:ext>
            </a:extLst>
          </p:cNvPr>
          <p:cNvSpPr>
            <a:spLocks noGrp="1" noChangeArrowheads="1"/>
          </p:cNvSpPr>
          <p:nvPr>
            <p:ph type="body" idx="1"/>
          </p:nvPr>
        </p:nvSpPr>
        <p:spPr>
          <a:xfrm>
            <a:off x="857250" y="3143251"/>
            <a:ext cx="6858000" cy="257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0432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approximately one third of ACS patients have comorbid chronic kidney disease (CKD),</a:t>
            </a:r>
            <a:r>
              <a:rPr lang="en-GB" baseline="30000" dirty="0"/>
              <a:t>1</a:t>
            </a:r>
            <a:r>
              <a:rPr lang="en-GB" dirty="0"/>
              <a:t> the effect of the 6 g CSL112 dose on cholesterol efflux was investigated in post-MI patients with stage 3 moderate CKD and was observed to be similar to post-MI patients with normal or mildly-impaired renal function.</a:t>
            </a:r>
            <a:r>
              <a:rPr lang="en-GB" baseline="30000" dirty="0"/>
              <a:t>2,3</a:t>
            </a:r>
          </a:p>
          <a:p>
            <a:endParaRPr lang="en-GB" baseline="0" dirty="0"/>
          </a:p>
          <a:p>
            <a:pPr marL="226040" indent="-226040">
              <a:buAutoNum type="arabicPeriod"/>
            </a:pPr>
            <a:r>
              <a:rPr lang="en-GB" baseline="0" dirty="0"/>
              <a:t>Fox KA, et al. Eur Heart J. 2010; 31:2755-2764.</a:t>
            </a:r>
          </a:p>
          <a:p>
            <a:pPr marL="226040" indent="-226040" defTabSz="904159">
              <a:buFontTx/>
              <a:buAutoNum type="arabicPeriod"/>
              <a:defRPr/>
            </a:pPr>
            <a:r>
              <a:rPr lang="en-US" noProof="0" dirty="0"/>
              <a:t>Gibson CM, et al. Circulation 2016;134:1918–30</a:t>
            </a:r>
          </a:p>
          <a:p>
            <a:pPr marL="226040" indent="-226040" defTabSz="904159">
              <a:buFontTx/>
              <a:buAutoNum type="arabicPeriod"/>
              <a:defRPr/>
            </a:pPr>
            <a:r>
              <a:rPr lang="en-US" noProof="0" dirty="0"/>
              <a:t>Gibson CM, et al. Am Heart J 2019;208:81–90</a:t>
            </a:r>
          </a:p>
          <a:p>
            <a:endParaRPr lang="en-GB" dirty="0"/>
          </a:p>
        </p:txBody>
      </p:sp>
      <p:sp>
        <p:nvSpPr>
          <p:cNvPr id="4" name="Slide Number Placeholder 3"/>
          <p:cNvSpPr>
            <a:spLocks noGrp="1"/>
          </p:cNvSpPr>
          <p:nvPr>
            <p:ph type="sldNum" sz="quarter" idx="5"/>
          </p:nvPr>
        </p:nvSpPr>
        <p:spPr/>
        <p:txBody>
          <a:bodyPr/>
          <a:lstStyle/>
          <a:p>
            <a:fld id="{9DF2D3C8-9520-4A20-9095-A62731B49584}" type="slidenum">
              <a:rPr lang="en-AU" smtClean="0"/>
              <a:pPr/>
              <a:t>7</a:t>
            </a:fld>
            <a:endParaRPr lang="en-AU" dirty="0"/>
          </a:p>
        </p:txBody>
      </p:sp>
    </p:spTree>
    <p:extLst>
      <p:ext uri="{BB962C8B-B14F-4D97-AF65-F5344CB8AC3E}">
        <p14:creationId xmlns:p14="http://schemas.microsoft.com/office/powerpoint/2010/main" val="11847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4159">
              <a:defRPr/>
            </a:pPr>
            <a:fld id="{9DF2D3C8-9520-4A20-9095-A62731B49584}" type="slidenum">
              <a:rPr lang="en-AU">
                <a:solidFill>
                  <a:prstClr val="black"/>
                </a:solidFill>
                <a:latin typeface="Montserrat Light" panose="00000400000000000000" pitchFamily="2" charset="0"/>
              </a:rPr>
              <a:pPr defTabSz="904159">
                <a:defRPr/>
              </a:pPr>
              <a:t>8</a:t>
            </a:fld>
            <a:endParaRPr lang="en-AU" dirty="0">
              <a:solidFill>
                <a:prstClr val="black"/>
              </a:solidFill>
              <a:latin typeface="Montserrat Light" panose="00000400000000000000" pitchFamily="2" charset="0"/>
            </a:endParaRPr>
          </a:p>
        </p:txBody>
      </p:sp>
    </p:spTree>
    <p:extLst>
      <p:ext uri="{BB962C8B-B14F-4D97-AF65-F5344CB8AC3E}">
        <p14:creationId xmlns:p14="http://schemas.microsoft.com/office/powerpoint/2010/main" val="410714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F2D3C8-9520-4A20-9095-A62731B49584}" type="slidenum">
              <a:rPr lang="en-AU" smtClean="0"/>
              <a:pPr/>
              <a:t>11</a:t>
            </a:fld>
            <a:endParaRPr lang="en-AU"/>
          </a:p>
        </p:txBody>
      </p:sp>
    </p:spTree>
    <p:extLst>
      <p:ext uri="{BB962C8B-B14F-4D97-AF65-F5344CB8AC3E}">
        <p14:creationId xmlns:p14="http://schemas.microsoft.com/office/powerpoint/2010/main" val="85882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BDF0F1-6DEC-47C7-B805-2A764DA9301E}"/>
              </a:ext>
            </a:extLst>
          </p:cNvPr>
          <p:cNvSpPr>
            <a:spLocks noGrp="1"/>
          </p:cNvSpPr>
          <p:nvPr>
            <p:ph type="body" sz="quarter" idx="18" hasCustomPrompt="1"/>
          </p:nvPr>
        </p:nvSpPr>
        <p:spPr>
          <a:xfrm>
            <a:off x="731838" y="748662"/>
            <a:ext cx="10729912" cy="703269"/>
          </a:xfrm>
        </p:spPr>
        <p:txBody>
          <a:bodyPr wrap="square">
            <a:spAutoFit/>
          </a:bodyPr>
          <a:lstStyle>
            <a:lvl1pPr>
              <a:lnSpc>
                <a:spcPct val="90000"/>
              </a:lnSpc>
              <a:spcAft>
                <a:spcPts val="0"/>
              </a:spcAft>
              <a:defRPr sz="2800">
                <a:solidFill>
                  <a:schemeClr val="tx1"/>
                </a:solidFill>
                <a:latin typeface="Arial" panose="020B0604020202020204" pitchFamily="34" charset="0"/>
                <a:cs typeface="Arial" panose="020B0604020202020204" pitchFamily="34" charset="0"/>
              </a:defRPr>
            </a:lvl1pPr>
            <a:lvl2pPr marL="0" indent="0">
              <a:lnSpc>
                <a:spcPct val="90000"/>
              </a:lnSpc>
              <a:spcBef>
                <a:spcPts val="300"/>
              </a:spcBef>
              <a:spcAft>
                <a:spcPts val="300"/>
              </a:spcAft>
              <a:buNone/>
              <a:defRPr sz="2000">
                <a:solidFill>
                  <a:schemeClr val="tx1"/>
                </a:solidFill>
                <a:latin typeface="Arial" panose="020B0604020202020204" pitchFamily="34" charset="0"/>
                <a:cs typeface="Arial" panose="020B0604020202020204" pitchFamily="34" charset="0"/>
              </a:defRPr>
            </a:lvl2pPr>
            <a:lvl3pPr>
              <a:spcBef>
                <a:spcPts val="1800"/>
              </a:spcBef>
              <a:defRPr sz="1000">
                <a:solidFill>
                  <a:schemeClr val="accent1"/>
                </a:solidFill>
                <a:latin typeface="+mj-lt"/>
              </a:defRPr>
            </a:lvl3pPr>
          </a:lstStyle>
          <a:p>
            <a:pPr lvl="0"/>
            <a:r>
              <a:rPr lang="en-US" dirty="0"/>
              <a:t>Slide title</a:t>
            </a:r>
          </a:p>
          <a:p>
            <a:pPr lvl="1"/>
            <a:r>
              <a:rPr lang="en-US" dirty="0"/>
              <a:t>Slide subtitle</a:t>
            </a:r>
          </a:p>
        </p:txBody>
      </p:sp>
      <p:sp>
        <p:nvSpPr>
          <p:cNvPr id="10" name="Content Placeholder 9">
            <a:extLst>
              <a:ext uri="{FF2B5EF4-FFF2-40B4-BE49-F238E27FC236}">
                <a16:creationId xmlns:a16="http://schemas.microsoft.com/office/drawing/2014/main" id="{7994C696-0125-41F5-ADA3-AE9DFFE1011F}"/>
              </a:ext>
            </a:extLst>
          </p:cNvPr>
          <p:cNvSpPr>
            <a:spLocks noGrp="1"/>
          </p:cNvSpPr>
          <p:nvPr>
            <p:ph sz="quarter" idx="19"/>
          </p:nvPr>
        </p:nvSpPr>
        <p:spPr>
          <a:xfrm>
            <a:off x="731838" y="1981200"/>
            <a:ext cx="10729912" cy="37766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6918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One column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BDF0F1-6DEC-47C7-B805-2A764DA9301E}"/>
              </a:ext>
            </a:extLst>
          </p:cNvPr>
          <p:cNvSpPr>
            <a:spLocks noGrp="1"/>
          </p:cNvSpPr>
          <p:nvPr>
            <p:ph type="body" sz="quarter" idx="18" hasCustomPrompt="1"/>
          </p:nvPr>
        </p:nvSpPr>
        <p:spPr>
          <a:xfrm>
            <a:off x="731838" y="748662"/>
            <a:ext cx="10729912" cy="703269"/>
          </a:xfrm>
        </p:spPr>
        <p:txBody>
          <a:bodyPr wrap="square">
            <a:spAutoFit/>
          </a:bodyPr>
          <a:lstStyle>
            <a:lvl1pPr>
              <a:lnSpc>
                <a:spcPct val="90000"/>
              </a:lnSpc>
              <a:spcAft>
                <a:spcPts val="0"/>
              </a:spcAft>
              <a:defRPr sz="2800">
                <a:solidFill>
                  <a:schemeClr val="tx1"/>
                </a:solidFill>
                <a:latin typeface="Arial" panose="020B0604020202020204" pitchFamily="34" charset="0"/>
                <a:cs typeface="Arial" panose="020B0604020202020204" pitchFamily="34" charset="0"/>
              </a:defRPr>
            </a:lvl1pPr>
            <a:lvl2pPr>
              <a:lnSpc>
                <a:spcPct val="90000"/>
              </a:lnSpc>
              <a:spcBef>
                <a:spcPts val="300"/>
              </a:spcBef>
              <a:spcAft>
                <a:spcPts val="300"/>
              </a:spcAft>
              <a:defRPr sz="2000">
                <a:solidFill>
                  <a:schemeClr val="tx1"/>
                </a:solidFill>
                <a:latin typeface="Arial" panose="020B0604020202020204" pitchFamily="34" charset="0"/>
                <a:cs typeface="Arial" panose="020B0604020202020204" pitchFamily="34" charset="0"/>
              </a:defRPr>
            </a:lvl2pPr>
            <a:lvl3pPr>
              <a:spcBef>
                <a:spcPts val="1800"/>
              </a:spcBef>
              <a:defRPr sz="1000">
                <a:solidFill>
                  <a:schemeClr val="accent1"/>
                </a:solidFill>
                <a:latin typeface="+mj-lt"/>
              </a:defRPr>
            </a:lvl3pPr>
          </a:lstStyle>
          <a:p>
            <a:pPr lvl="0"/>
            <a:r>
              <a:rPr lang="en-US" dirty="0"/>
              <a:t>Slide title</a:t>
            </a:r>
          </a:p>
          <a:p>
            <a:pPr lvl="1"/>
            <a:r>
              <a:rPr lang="en-US" dirty="0"/>
              <a:t>Slide subtitle</a:t>
            </a:r>
          </a:p>
        </p:txBody>
      </p:sp>
      <p:sp>
        <p:nvSpPr>
          <p:cNvPr id="10" name="Content Placeholder 9">
            <a:extLst>
              <a:ext uri="{FF2B5EF4-FFF2-40B4-BE49-F238E27FC236}">
                <a16:creationId xmlns:a16="http://schemas.microsoft.com/office/drawing/2014/main" id="{7994C696-0125-41F5-ADA3-AE9DFFE1011F}"/>
              </a:ext>
            </a:extLst>
          </p:cNvPr>
          <p:cNvSpPr>
            <a:spLocks noGrp="1"/>
          </p:cNvSpPr>
          <p:nvPr>
            <p:ph sz="quarter" idx="19"/>
          </p:nvPr>
        </p:nvSpPr>
        <p:spPr>
          <a:xfrm>
            <a:off x="731838" y="1981200"/>
            <a:ext cx="10729912" cy="37766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Text Placeholder 4">
            <a:extLst>
              <a:ext uri="{FF2B5EF4-FFF2-40B4-BE49-F238E27FC236}">
                <a16:creationId xmlns:a16="http://schemas.microsoft.com/office/drawing/2014/main" id="{994E3D22-2D64-46AC-87CF-4A8A7ED85D30}"/>
              </a:ext>
            </a:extLst>
          </p:cNvPr>
          <p:cNvSpPr>
            <a:spLocks noGrp="1"/>
          </p:cNvSpPr>
          <p:nvPr>
            <p:ph type="body" sz="quarter" idx="22"/>
          </p:nvPr>
        </p:nvSpPr>
        <p:spPr>
          <a:xfrm>
            <a:off x="731839" y="5849655"/>
            <a:ext cx="9235121" cy="437477"/>
          </a:xfrm>
        </p:spPr>
        <p:txBody>
          <a:bodyPr anchor="b"/>
          <a:lstStyle>
            <a:lvl1pPr>
              <a:lnSpc>
                <a:spcPct val="100000"/>
              </a:lnSpc>
              <a:spcBef>
                <a:spcPts val="0"/>
              </a:spcBef>
              <a:spcAft>
                <a:spcPts val="300"/>
              </a:spcAft>
              <a:defRPr sz="700">
                <a:solidFill>
                  <a:schemeClr val="tx1"/>
                </a:solidFill>
                <a:latin typeface="Arial" panose="020B0604020202020204" pitchFamily="34" charset="0"/>
                <a:cs typeface="Arial" panose="020B0604020202020204" pitchFamily="34" charset="0"/>
              </a:defRPr>
            </a:lvl1pPr>
          </a:lstStyle>
          <a:p>
            <a:pPr lvl="0"/>
            <a:endParaRPr lang="en-GB" dirty="0"/>
          </a:p>
        </p:txBody>
      </p:sp>
    </p:spTree>
    <p:extLst>
      <p:ext uri="{BB962C8B-B14F-4D97-AF65-F5344CB8AC3E}">
        <p14:creationId xmlns:p14="http://schemas.microsoft.com/office/powerpoint/2010/main" val="304674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49995"/>
            <a:ext cx="10363200" cy="43088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8443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51" y="671969"/>
            <a:ext cx="11188700" cy="430887"/>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1985813"/>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81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195" y="163514"/>
            <a:ext cx="8617256" cy="845985"/>
          </a:xfrm>
          <a:prstGeom prst="rect">
            <a:avLst/>
          </a:prstGeom>
        </p:spPr>
        <p:txBody>
          <a:bodyPr anchor="ctr" anchorCtr="0">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522817" y="1549400"/>
            <a:ext cx="11114616" cy="994118"/>
          </a:xfrm>
        </p:spPr>
        <p:txBody>
          <a:bodyPr/>
          <a:lstStyle>
            <a:lvl1pPr>
              <a:spcBef>
                <a:spcPts val="0"/>
              </a:spcBef>
              <a:spcAft>
                <a:spcPts val="600"/>
              </a:spcAft>
              <a:defRPr sz="1800" b="0">
                <a:effectLst/>
              </a:defRPr>
            </a:lvl1pPr>
            <a:lvl2pPr marL="801688" indent="-346075">
              <a:spcBef>
                <a:spcPts val="0"/>
              </a:spcBef>
              <a:spcAft>
                <a:spcPts val="600"/>
              </a:spcAft>
              <a:buClr>
                <a:srgbClr val="FF4C02"/>
              </a:buClr>
              <a:buSzPct val="100000"/>
              <a:buFont typeface="Arial" panose="020B0604020202020204" pitchFamily="34" charset="0"/>
              <a:buChar char="–"/>
              <a:defRPr sz="1600" b="0">
                <a:effectLst/>
              </a:defRPr>
            </a:lvl2pPr>
            <a:lvl3pPr>
              <a:spcBef>
                <a:spcPts val="0"/>
              </a:spcBef>
              <a:spcAft>
                <a:spcPts val="600"/>
              </a:spcAft>
              <a:defRPr sz="1400" b="0">
                <a:effectLst/>
              </a:defRPr>
            </a:lvl3pPr>
            <a:lvl4pPr>
              <a:spcBef>
                <a:spcPts val="0"/>
              </a:spcBef>
              <a:spcAft>
                <a:spcPts val="600"/>
              </a:spcAft>
              <a:defRPr sz="1800" b="0">
                <a:effectLst/>
              </a:defRPr>
            </a:lvl4pPr>
            <a:lvl5pPr>
              <a:spcBef>
                <a:spcPts val="0"/>
              </a:spcBef>
              <a:spcAft>
                <a:spcPts val="600"/>
              </a:spcAft>
              <a:defRPr sz="1800" b="0">
                <a:effectLst/>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4210051" y="6573308"/>
            <a:ext cx="7981949" cy="284693"/>
          </a:xfrm>
        </p:spPr>
        <p:txBody>
          <a:bodyPr anchor="b" anchorCtr="0"/>
          <a:lstStyle>
            <a:lvl1pPr marL="0" indent="0" algn="r">
              <a:buNone/>
              <a:defRPr sz="1000" b="0">
                <a:effectLst/>
              </a:defRPr>
            </a:lvl1pPr>
          </a:lstStyle>
          <a:p>
            <a:pPr lvl="0"/>
            <a:r>
              <a:rPr lang="en-US" dirty="0"/>
              <a:t>Click to edit Master text styles</a:t>
            </a:r>
          </a:p>
        </p:txBody>
      </p:sp>
    </p:spTree>
    <p:extLst>
      <p:ext uri="{BB962C8B-B14F-4D97-AF65-F5344CB8AC3E}">
        <p14:creationId xmlns:p14="http://schemas.microsoft.com/office/powerpoint/2010/main" val="263564408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ne column content_SI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57ACE-F899-4F1F-849E-B8B8A824FF3C}"/>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endParaRPr lang="en-AU" dirty="0"/>
          </a:p>
        </p:txBody>
      </p:sp>
      <p:sp>
        <p:nvSpPr>
          <p:cNvPr id="6" name="Text Placeholder 5">
            <a:extLst>
              <a:ext uri="{FF2B5EF4-FFF2-40B4-BE49-F238E27FC236}">
                <a16:creationId xmlns:a16="http://schemas.microsoft.com/office/drawing/2014/main" id="{0DBDF0F1-6DEC-47C7-B805-2A764DA9301E}"/>
              </a:ext>
            </a:extLst>
          </p:cNvPr>
          <p:cNvSpPr>
            <a:spLocks noGrp="1"/>
          </p:cNvSpPr>
          <p:nvPr>
            <p:ph type="body" sz="quarter" idx="18" hasCustomPrompt="1"/>
          </p:nvPr>
        </p:nvSpPr>
        <p:spPr>
          <a:xfrm>
            <a:off x="731838" y="748662"/>
            <a:ext cx="10729912" cy="703269"/>
          </a:xfrm>
        </p:spPr>
        <p:txBody>
          <a:bodyPr wrap="square">
            <a:spAutoFit/>
          </a:bodyPr>
          <a:lstStyle>
            <a:lvl1pPr>
              <a:lnSpc>
                <a:spcPct val="90000"/>
              </a:lnSpc>
              <a:spcAft>
                <a:spcPts val="0"/>
              </a:spcAft>
              <a:defRPr sz="2800">
                <a:solidFill>
                  <a:schemeClr val="tx1"/>
                </a:solidFill>
                <a:latin typeface="Arial" panose="020B0604020202020204" pitchFamily="34" charset="0"/>
                <a:cs typeface="Arial" panose="020B0604020202020204" pitchFamily="34" charset="0"/>
              </a:defRPr>
            </a:lvl1pPr>
            <a:lvl2pPr>
              <a:lnSpc>
                <a:spcPct val="90000"/>
              </a:lnSpc>
              <a:spcBef>
                <a:spcPts val="300"/>
              </a:spcBef>
              <a:spcAft>
                <a:spcPts val="300"/>
              </a:spcAft>
              <a:defRPr sz="2000">
                <a:solidFill>
                  <a:schemeClr val="tx1"/>
                </a:solidFill>
                <a:latin typeface="Arial" panose="020B0604020202020204" pitchFamily="34" charset="0"/>
                <a:cs typeface="Arial" panose="020B0604020202020204" pitchFamily="34" charset="0"/>
              </a:defRPr>
            </a:lvl2pPr>
            <a:lvl3pPr>
              <a:spcBef>
                <a:spcPts val="1800"/>
              </a:spcBef>
              <a:defRPr sz="1000">
                <a:solidFill>
                  <a:schemeClr val="accent1"/>
                </a:solidFill>
                <a:latin typeface="+mj-lt"/>
              </a:defRPr>
            </a:lvl3pPr>
          </a:lstStyle>
          <a:p>
            <a:pPr lvl="0"/>
            <a:r>
              <a:rPr lang="en-US" dirty="0"/>
              <a:t>Slide title</a:t>
            </a:r>
          </a:p>
          <a:p>
            <a:pPr lvl="1"/>
            <a:r>
              <a:rPr lang="en-US" dirty="0"/>
              <a:t>Slide subtitle</a:t>
            </a:r>
          </a:p>
        </p:txBody>
      </p:sp>
      <p:sp>
        <p:nvSpPr>
          <p:cNvPr id="10" name="Content Placeholder 9">
            <a:extLst>
              <a:ext uri="{FF2B5EF4-FFF2-40B4-BE49-F238E27FC236}">
                <a16:creationId xmlns:a16="http://schemas.microsoft.com/office/drawing/2014/main" id="{7994C696-0125-41F5-ADA3-AE9DFFE1011F}"/>
              </a:ext>
            </a:extLst>
          </p:cNvPr>
          <p:cNvSpPr>
            <a:spLocks noGrp="1"/>
          </p:cNvSpPr>
          <p:nvPr>
            <p:ph sz="quarter" idx="19"/>
          </p:nvPr>
        </p:nvSpPr>
        <p:spPr>
          <a:xfrm>
            <a:off x="731838" y="1981200"/>
            <a:ext cx="10729912" cy="37766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a:extLst>
              <a:ext uri="{FF2B5EF4-FFF2-40B4-BE49-F238E27FC236}">
                <a16:creationId xmlns:a16="http://schemas.microsoft.com/office/drawing/2014/main" id="{F5A273ED-6911-4CC6-8312-B877D6508B3F}"/>
              </a:ext>
            </a:extLst>
          </p:cNvPr>
          <p:cNvSpPr>
            <a:spLocks noGrp="1"/>
          </p:cNvSpPr>
          <p:nvPr>
            <p:ph type="ftr" sz="quarter" idx="20"/>
          </p:nvPr>
        </p:nvSpPr>
        <p:spPr/>
        <p:txBody>
          <a:bodyPr/>
          <a:lstStyle>
            <a:lvl1pPr>
              <a:defRPr>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304633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One column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57ACE-F899-4F1F-849E-B8B8A824FF3C}"/>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99EB916B-55F2-4A6B-BCF8-09E073F77D34}" type="slidenum">
              <a:rPr lang="en-AU" sz="900" smtClean="0">
                <a:solidFill>
                  <a:srgbClr val="231F20"/>
                </a:solidFill>
              </a:rPr>
              <a:pPr>
                <a:defRPr/>
              </a:pPr>
              <a:t>‹#›</a:t>
            </a:fld>
            <a:endParaRPr lang="en-AU" sz="900">
              <a:solidFill>
                <a:srgbClr val="231F20"/>
              </a:solidFill>
            </a:endParaRPr>
          </a:p>
        </p:txBody>
      </p:sp>
      <p:sp>
        <p:nvSpPr>
          <p:cNvPr id="6" name="Text Placeholder 5">
            <a:extLst>
              <a:ext uri="{FF2B5EF4-FFF2-40B4-BE49-F238E27FC236}">
                <a16:creationId xmlns:a16="http://schemas.microsoft.com/office/drawing/2014/main" id="{0DBDF0F1-6DEC-47C7-B805-2A764DA9301E}"/>
              </a:ext>
            </a:extLst>
          </p:cNvPr>
          <p:cNvSpPr>
            <a:spLocks noGrp="1"/>
          </p:cNvSpPr>
          <p:nvPr>
            <p:ph type="body" sz="quarter" idx="18" hasCustomPrompt="1"/>
          </p:nvPr>
        </p:nvSpPr>
        <p:spPr>
          <a:xfrm>
            <a:off x="731838" y="748662"/>
            <a:ext cx="10729912" cy="703269"/>
          </a:xfrm>
        </p:spPr>
        <p:txBody>
          <a:bodyPr wrap="square">
            <a:spAutoFit/>
          </a:bodyPr>
          <a:lstStyle>
            <a:lvl1pPr>
              <a:lnSpc>
                <a:spcPct val="90000"/>
              </a:lnSpc>
              <a:spcAft>
                <a:spcPts val="0"/>
              </a:spcAft>
              <a:defRPr sz="2800">
                <a:solidFill>
                  <a:schemeClr val="tx1"/>
                </a:solidFill>
                <a:latin typeface="Arial" panose="020B0604020202020204" pitchFamily="34" charset="0"/>
                <a:cs typeface="Arial" panose="020B0604020202020204" pitchFamily="34" charset="0"/>
              </a:defRPr>
            </a:lvl1pPr>
            <a:lvl2pPr marL="0" indent="0">
              <a:lnSpc>
                <a:spcPct val="90000"/>
              </a:lnSpc>
              <a:spcBef>
                <a:spcPts val="300"/>
              </a:spcBef>
              <a:spcAft>
                <a:spcPts val="300"/>
              </a:spcAft>
              <a:buNone/>
              <a:defRPr sz="2000">
                <a:solidFill>
                  <a:schemeClr val="tx1"/>
                </a:solidFill>
                <a:latin typeface="Arial" panose="020B0604020202020204" pitchFamily="34" charset="0"/>
                <a:cs typeface="Arial" panose="020B0604020202020204" pitchFamily="34" charset="0"/>
              </a:defRPr>
            </a:lvl2pPr>
            <a:lvl3pPr>
              <a:spcBef>
                <a:spcPts val="1800"/>
              </a:spcBef>
              <a:defRPr sz="1000">
                <a:solidFill>
                  <a:schemeClr val="accent1"/>
                </a:solidFill>
                <a:latin typeface="+mj-lt"/>
              </a:defRPr>
            </a:lvl3pPr>
          </a:lstStyle>
          <a:p>
            <a:pPr lvl="0"/>
            <a:r>
              <a:rPr lang="en-US"/>
              <a:t>Slide title</a:t>
            </a:r>
          </a:p>
          <a:p>
            <a:pPr lvl="1"/>
            <a:r>
              <a:rPr lang="en-US"/>
              <a:t>Slide subtitle</a:t>
            </a:r>
          </a:p>
        </p:txBody>
      </p:sp>
      <p:sp>
        <p:nvSpPr>
          <p:cNvPr id="10" name="Content Placeholder 9">
            <a:extLst>
              <a:ext uri="{FF2B5EF4-FFF2-40B4-BE49-F238E27FC236}">
                <a16:creationId xmlns:a16="http://schemas.microsoft.com/office/drawing/2014/main" id="{7994C696-0125-41F5-ADA3-AE9DFFE1011F}"/>
              </a:ext>
            </a:extLst>
          </p:cNvPr>
          <p:cNvSpPr>
            <a:spLocks noGrp="1"/>
          </p:cNvSpPr>
          <p:nvPr>
            <p:ph sz="quarter" idx="19"/>
          </p:nvPr>
        </p:nvSpPr>
        <p:spPr>
          <a:xfrm>
            <a:off x="731838" y="1981200"/>
            <a:ext cx="10729912" cy="37766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F5A273ED-6911-4CC6-8312-B877D6508B3F}"/>
              </a:ext>
            </a:extLst>
          </p:cNvPr>
          <p:cNvSpPr>
            <a:spLocks noGrp="1"/>
          </p:cNvSpPr>
          <p:nvPr>
            <p:ph type="ftr" sz="quarter" idx="20"/>
          </p:nvPr>
        </p:nvSpPr>
        <p:spPr/>
        <p:txBody>
          <a:bodyPr/>
          <a:lstStyle>
            <a:lvl1pPr>
              <a:defRPr>
                <a:latin typeface="Arial" panose="020B0604020202020204" pitchFamily="34" charset="0"/>
                <a:cs typeface="Arial" panose="020B0604020202020204" pitchFamily="34" charset="0"/>
              </a:defRPr>
            </a:lvl1pPr>
          </a:lstStyle>
          <a:p>
            <a:pPr>
              <a:defRPr/>
            </a:pPr>
            <a:r>
              <a:rPr lang="en-AU" sz="900">
                <a:solidFill>
                  <a:srgbClr val="231F20">
                    <a:tint val="75000"/>
                  </a:srgbClr>
                </a:solidFill>
              </a:rPr>
              <a:t>|  Confidential – Internal Use Only</a:t>
            </a:r>
          </a:p>
        </p:txBody>
      </p:sp>
      <p:sp>
        <p:nvSpPr>
          <p:cNvPr id="5" name="Content Placeholder 4">
            <a:extLst>
              <a:ext uri="{FF2B5EF4-FFF2-40B4-BE49-F238E27FC236}">
                <a16:creationId xmlns:a16="http://schemas.microsoft.com/office/drawing/2014/main" id="{D5F6B498-DD58-4E79-A1A2-81C99DA43742}"/>
              </a:ext>
            </a:extLst>
          </p:cNvPr>
          <p:cNvSpPr>
            <a:spLocks noGrp="1"/>
          </p:cNvSpPr>
          <p:nvPr>
            <p:ph sz="quarter" idx="21" hasCustomPrompt="1"/>
          </p:nvPr>
        </p:nvSpPr>
        <p:spPr>
          <a:xfrm>
            <a:off x="725248" y="5843588"/>
            <a:ext cx="10736502" cy="443544"/>
          </a:xfrm>
        </p:spPr>
        <p:txBody>
          <a:bodyPr anchor="b"/>
          <a:lstStyle>
            <a:lvl1pPr>
              <a:defRPr sz="700">
                <a:solidFill>
                  <a:schemeClr val="tx1"/>
                </a:solidFill>
                <a:latin typeface="Arial" panose="020B0604020202020204" pitchFamily="34" charset="0"/>
                <a:cs typeface="Arial" panose="020B0604020202020204" pitchFamily="34" charset="0"/>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GB"/>
              <a:t>Abbreviations and references</a:t>
            </a:r>
          </a:p>
        </p:txBody>
      </p:sp>
    </p:spTree>
    <p:extLst>
      <p:ext uri="{BB962C8B-B14F-4D97-AF65-F5344CB8AC3E}">
        <p14:creationId xmlns:p14="http://schemas.microsoft.com/office/powerpoint/2010/main" val="14558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One column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BDF0F1-6DEC-47C7-B805-2A764DA9301E}"/>
              </a:ext>
            </a:extLst>
          </p:cNvPr>
          <p:cNvSpPr>
            <a:spLocks noGrp="1"/>
          </p:cNvSpPr>
          <p:nvPr>
            <p:ph type="body" sz="quarter" idx="18" hasCustomPrompt="1"/>
          </p:nvPr>
        </p:nvSpPr>
        <p:spPr>
          <a:xfrm>
            <a:off x="723525" y="736798"/>
            <a:ext cx="10729912" cy="387798"/>
          </a:xfrm>
        </p:spPr>
        <p:txBody>
          <a:bodyPr wrap="square">
            <a:spAutoFit/>
          </a:bodyPr>
          <a:lstStyle>
            <a:lvl1pPr>
              <a:lnSpc>
                <a:spcPct val="90000"/>
              </a:lnSpc>
              <a:spcAft>
                <a:spcPts val="0"/>
              </a:spcAft>
              <a:defRPr sz="2800" b="1">
                <a:solidFill>
                  <a:schemeClr val="accent1"/>
                </a:solidFill>
                <a:latin typeface="Arial" panose="020B0604020202020204" pitchFamily="34" charset="0"/>
                <a:cs typeface="Arial" panose="020B0604020202020204" pitchFamily="34" charset="0"/>
              </a:defRPr>
            </a:lvl1pPr>
            <a:lvl2pPr marL="0" indent="0">
              <a:lnSpc>
                <a:spcPct val="90000"/>
              </a:lnSpc>
              <a:spcBef>
                <a:spcPts val="300"/>
              </a:spcBef>
              <a:spcAft>
                <a:spcPts val="300"/>
              </a:spcAft>
              <a:buNone/>
              <a:defRPr sz="2000">
                <a:solidFill>
                  <a:schemeClr val="tx1"/>
                </a:solidFill>
              </a:defRPr>
            </a:lvl2pPr>
            <a:lvl3pPr>
              <a:spcBef>
                <a:spcPts val="1800"/>
              </a:spcBef>
              <a:defRPr sz="1000">
                <a:solidFill>
                  <a:schemeClr val="accent1"/>
                </a:solidFill>
                <a:latin typeface="+mj-lt"/>
              </a:defRPr>
            </a:lvl3pPr>
          </a:lstStyle>
          <a:p>
            <a:pPr lvl="0"/>
            <a:r>
              <a:rPr lang="en-US"/>
              <a:t>Slide Title</a:t>
            </a:r>
          </a:p>
        </p:txBody>
      </p:sp>
      <p:sp>
        <p:nvSpPr>
          <p:cNvPr id="9" name="Text Placeholder 2">
            <a:extLst>
              <a:ext uri="{FF2B5EF4-FFF2-40B4-BE49-F238E27FC236}">
                <a16:creationId xmlns:a16="http://schemas.microsoft.com/office/drawing/2014/main" id="{94E5B6FF-BB04-4B95-8767-BD9BFCDCD48D}"/>
              </a:ext>
            </a:extLst>
          </p:cNvPr>
          <p:cNvSpPr>
            <a:spLocks noGrp="1"/>
          </p:cNvSpPr>
          <p:nvPr>
            <p:ph idx="1"/>
          </p:nvPr>
        </p:nvSpPr>
        <p:spPr>
          <a:xfrm>
            <a:off x="723525" y="1723482"/>
            <a:ext cx="10729912" cy="4310743"/>
          </a:xfrm>
          <a:prstGeom prst="rect">
            <a:avLst/>
          </a:prstGeom>
        </p:spPr>
        <p:txBody>
          <a:bodyPr vert="horz" lIns="0" tIns="0" rIns="0" bIns="0" rtlCol="0">
            <a:noAutofit/>
          </a:bodyPr>
          <a:lstStyle>
            <a:lvl1pPr>
              <a:defRPr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a:buClr>
                <a:srgbClr val="FF0000"/>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999385A6-96BA-33D8-EE94-ECBBE1466970}"/>
              </a:ext>
            </a:extLst>
          </p:cNvPr>
          <p:cNvSpPr>
            <a:spLocks noGrp="1"/>
          </p:cNvSpPr>
          <p:nvPr>
            <p:ph type="body" sz="quarter" idx="27" hasCustomPrompt="1"/>
          </p:nvPr>
        </p:nvSpPr>
        <p:spPr>
          <a:xfrm>
            <a:off x="723900" y="1230313"/>
            <a:ext cx="10728325" cy="276225"/>
          </a:xfrm>
        </p:spPr>
        <p:txBody>
          <a:bodyPr/>
          <a:lstStyle>
            <a:lvl1pPr>
              <a:defRPr sz="2000">
                <a:solidFill>
                  <a:schemeClr val="tx1"/>
                </a:solidFill>
                <a:latin typeface="Arial" panose="020B0604020202020204" pitchFamily="34" charset="0"/>
                <a:cs typeface="Arial" panose="020B0604020202020204" pitchFamily="34" charset="0"/>
              </a:defRPr>
            </a:lvl1pPr>
          </a:lstStyle>
          <a:p>
            <a:pPr lvl="0"/>
            <a:r>
              <a:rPr lang="en-US"/>
              <a:t>Slide Subtitle </a:t>
            </a:r>
          </a:p>
        </p:txBody>
      </p:sp>
    </p:spTree>
    <p:extLst>
      <p:ext uri="{BB962C8B-B14F-4D97-AF65-F5344CB8AC3E}">
        <p14:creationId xmlns:p14="http://schemas.microsoft.com/office/powerpoint/2010/main" val="37445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8339C7-3A32-4AA9-BB48-E9C2EE01991D}"/>
              </a:ext>
            </a:extLst>
          </p:cNvPr>
          <p:cNvSpPr>
            <a:spLocks noGrp="1"/>
          </p:cNvSpPr>
          <p:nvPr>
            <p:ph type="body" idx="1"/>
          </p:nvPr>
        </p:nvSpPr>
        <p:spPr>
          <a:xfrm>
            <a:off x="731838" y="1990725"/>
            <a:ext cx="10729912" cy="3767138"/>
          </a:xfrm>
          <a:prstGeom prst="rect">
            <a:avLst/>
          </a:prstGeom>
        </p:spPr>
        <p:txBody>
          <a:bodyPr vert="horz" lIns="0" tIns="0" rIns="0" bIns="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a:p>
            <a:pPr lvl="6"/>
            <a:r>
              <a:rPr lang="en-US" dirty="0"/>
              <a:t>Sixth level</a:t>
            </a:r>
          </a:p>
          <a:p>
            <a:pPr lvl="7"/>
            <a:r>
              <a:rPr lang="en-US" dirty="0"/>
              <a:t>Seventh level</a:t>
            </a:r>
          </a:p>
          <a:p>
            <a:pPr lvl="8"/>
            <a:r>
              <a:rPr lang="en-US" dirty="0"/>
              <a:t>Eighth level</a:t>
            </a:r>
          </a:p>
        </p:txBody>
      </p:sp>
      <p:sp>
        <p:nvSpPr>
          <p:cNvPr id="5" name="Title Placeholder 4">
            <a:extLst>
              <a:ext uri="{FF2B5EF4-FFF2-40B4-BE49-F238E27FC236}">
                <a16:creationId xmlns:a16="http://schemas.microsoft.com/office/drawing/2014/main" id="{11350778-AEC0-4E5A-A645-24CAA74E53AC}"/>
              </a:ext>
            </a:extLst>
          </p:cNvPr>
          <p:cNvSpPr>
            <a:spLocks noGrp="1"/>
          </p:cNvSpPr>
          <p:nvPr>
            <p:ph type="title"/>
          </p:nvPr>
        </p:nvSpPr>
        <p:spPr>
          <a:xfrm>
            <a:off x="731838" y="1285429"/>
            <a:ext cx="10515600" cy="430887"/>
          </a:xfrm>
          <a:prstGeom prst="rect">
            <a:avLst/>
          </a:prstGeom>
        </p:spPr>
        <p:txBody>
          <a:bodyPr vert="horz" lIns="0" tIns="0" rIns="0" bIns="0" rtlCol="0" anchor="ctr">
            <a:spAutoFit/>
          </a:bodyPr>
          <a:lstStyle/>
          <a:p>
            <a:r>
              <a:rPr lang="en-US"/>
              <a:t>Click to edit Master title style</a:t>
            </a:r>
            <a:endParaRPr lang="en-AU" dirty="0"/>
          </a:p>
        </p:txBody>
      </p:sp>
      <p:pic>
        <p:nvPicPr>
          <p:cNvPr id="10" name="Picture 9">
            <a:extLst>
              <a:ext uri="{FF2B5EF4-FFF2-40B4-BE49-F238E27FC236}">
                <a16:creationId xmlns:a16="http://schemas.microsoft.com/office/drawing/2014/main" id="{BC19932F-7D8F-4DCE-B030-F96F81699A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259" y="-45244"/>
            <a:ext cx="1752606" cy="954887"/>
          </a:xfrm>
          <a:prstGeom prst="rect">
            <a:avLst/>
          </a:prstGeom>
        </p:spPr>
      </p:pic>
      <p:pic>
        <p:nvPicPr>
          <p:cNvPr id="7" name="Picture 8" descr="Harvard crest">
            <a:extLst>
              <a:ext uri="{FF2B5EF4-FFF2-40B4-BE49-F238E27FC236}">
                <a16:creationId xmlns:a16="http://schemas.microsoft.com/office/drawing/2014/main" id="{0454B691-95E6-4409-9187-447B83A116D7}"/>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790963" y="132037"/>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C4C7F5FB-41C2-40B6-9D5A-C5B1E88DAE0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526725" y="170712"/>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9B561FE-FB1C-4980-B19A-7DD429391423}"/>
              </a:ext>
            </a:extLst>
          </p:cNvPr>
          <p:cNvPicPr>
            <a:picLocks noChangeAspect="1"/>
          </p:cNvPicPr>
          <p:nvPr userDrawn="1"/>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371797" y="125848"/>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4">
            <a:extLst>
              <a:ext uri="{FF2B5EF4-FFF2-40B4-BE49-F238E27FC236}">
                <a16:creationId xmlns:a16="http://schemas.microsoft.com/office/drawing/2014/main" id="{A177CEF1-AFE8-4C84-B4EF-30D1229B5C49}"/>
              </a:ext>
            </a:extLst>
          </p:cNvPr>
          <p:cNvSpPr txBox="1">
            <a:spLocks noChangeArrowheads="1"/>
          </p:cNvSpPr>
          <p:nvPr userDrawn="1"/>
        </p:nvSpPr>
        <p:spPr bwMode="auto">
          <a:xfrm>
            <a:off x="0" y="6610492"/>
            <a:ext cx="2391971" cy="24620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5705" rIns="91410">
            <a:spAutoFit/>
          </a:bodyPr>
          <a:lstStyle>
            <a:lvl1pPr marL="341313" indent="-341313" algn="l" rtl="0" eaLnBrk="0" fontAlgn="base" hangingPunct="0">
              <a:lnSpc>
                <a:spcPct val="95000"/>
              </a:lnSpc>
              <a:spcBef>
                <a:spcPct val="35000"/>
              </a:spcBef>
              <a:spcAft>
                <a:spcPct val="0"/>
              </a:spcAft>
              <a:buClr>
                <a:srgbClr val="FF6600"/>
              </a:buClr>
              <a:buSzPct val="117000"/>
              <a:buFont typeface="Arial" panose="020B0604020202020204" pitchFamily="34" charset="0"/>
              <a:buChar char="•"/>
              <a:defRPr sz="2600" b="1">
                <a:solidFill>
                  <a:schemeClr val="tx1"/>
                </a:solidFill>
                <a:effectLst>
                  <a:outerShdw blurRad="38100" dist="38100" dir="2700000" algn="tl">
                    <a:srgbClr val="000000"/>
                  </a:outerShdw>
                </a:effectLst>
                <a:latin typeface="+mn-lt"/>
                <a:ea typeface="+mn-ea"/>
                <a:cs typeface="+mn-cs"/>
              </a:defRPr>
            </a:lvl1pPr>
            <a:lvl2pPr marL="801688" indent="-346075" algn="l" rtl="0" eaLnBrk="0" fontAlgn="base" hangingPunct="0">
              <a:lnSpc>
                <a:spcPct val="95000"/>
              </a:lnSpc>
              <a:spcBef>
                <a:spcPct val="25000"/>
              </a:spcBef>
              <a:spcAft>
                <a:spcPct val="0"/>
              </a:spcAft>
              <a:buClr>
                <a:schemeClr val="accent2"/>
              </a:buClr>
              <a:buSzPct val="68000"/>
              <a:buFont typeface="Monotype Sorts"/>
              <a:buChar char="l"/>
              <a:defRPr sz="2600" b="1">
                <a:solidFill>
                  <a:schemeClr val="tx1"/>
                </a:solidFill>
                <a:effectLst>
                  <a:outerShdw blurRad="38100" dist="38100" dir="2700000" algn="tl">
                    <a:srgbClr val="000000"/>
                  </a:outerShdw>
                </a:effectLst>
                <a:latin typeface="+mn-lt"/>
              </a:defRPr>
            </a:lvl2pPr>
            <a:lvl3pPr marL="1147763" indent="-231775" algn="l" rtl="0" eaLnBrk="0" fontAlgn="base" hangingPunct="0">
              <a:lnSpc>
                <a:spcPct val="95000"/>
              </a:lnSpc>
              <a:spcBef>
                <a:spcPct val="15000"/>
              </a:spcBef>
              <a:spcAft>
                <a:spcPct val="0"/>
              </a:spcAft>
              <a:buClr>
                <a:schemeClr val="tx2"/>
              </a:buClr>
              <a:buFont typeface="Arial" panose="020B0604020202020204" pitchFamily="34" charset="0"/>
              <a:buChar char="•"/>
              <a:defRPr sz="2600" b="1" i="1">
                <a:solidFill>
                  <a:schemeClr val="tx1"/>
                </a:solidFill>
                <a:effectLst>
                  <a:outerShdw blurRad="38100" dist="38100" dir="2700000" algn="tl">
                    <a:srgbClr val="000000"/>
                  </a:outerShdw>
                </a:effectLst>
                <a:latin typeface="+mn-lt"/>
              </a:defRPr>
            </a:lvl3pPr>
            <a:lvl4pPr marL="1711325"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9pPr>
          </a:lstStyle>
          <a:p>
            <a:pPr marL="0" indent="0" eaLnBrk="1" hangingPunct="1">
              <a:lnSpc>
                <a:spcPct val="100000"/>
              </a:lnSpc>
              <a:spcBef>
                <a:spcPct val="0"/>
              </a:spcBef>
              <a:buClrTx/>
              <a:buSzTx/>
              <a:buFont typeface="Arial" panose="020B0604020202020204" pitchFamily="34" charset="0"/>
              <a:buNone/>
              <a:defRPr/>
            </a:pPr>
            <a:r>
              <a:rPr lang="en-US" altLang="en-US" sz="1000" b="0" i="1" kern="0" dirty="0">
                <a:effectLst/>
                <a:latin typeface="Arial" panose="020B0604020202020204" pitchFamily="34" charset="0"/>
                <a:cs typeface="Arial" panose="020B0604020202020204" pitchFamily="34" charset="0"/>
              </a:rPr>
              <a:t>Slide by C. Michael Gibson, M.S., M.D.</a:t>
            </a:r>
          </a:p>
        </p:txBody>
      </p:sp>
    </p:spTree>
    <p:extLst>
      <p:ext uri="{BB962C8B-B14F-4D97-AF65-F5344CB8AC3E}">
        <p14:creationId xmlns:p14="http://schemas.microsoft.com/office/powerpoint/2010/main" val="3314734036"/>
      </p:ext>
    </p:extLst>
  </p:cSld>
  <p:clrMap bg1="lt1" tx1="dk1" bg2="lt2" tx2="dk2" accent1="accent1" accent2="accent2" accent3="accent3" accent4="accent4" accent5="accent5" accent6="accent6" hlink="hlink" folHlink="folHlink"/>
  <p:sldLayoutIdLst>
    <p:sldLayoutId id="2147483910" r:id="rId1"/>
    <p:sldLayoutId id="2147484004" r:id="rId2"/>
    <p:sldLayoutId id="2147484005" r:id="rId3"/>
    <p:sldLayoutId id="2147484006" r:id="rId4"/>
    <p:sldLayoutId id="2147484008" r:id="rId5"/>
    <p:sldLayoutId id="2147484012" r:id="rId6"/>
    <p:sldLayoutId id="2147484013" r:id="rId7"/>
    <p:sldLayoutId id="2147484017" r:id="rId8"/>
    <p:sldLayoutId id="214748401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1200"/>
        </a:spcBef>
        <a:spcAft>
          <a:spcPts val="600"/>
        </a:spcAft>
        <a:buFont typeface="Arial" panose="020B0604020202020204" pitchFamily="34" charset="0"/>
        <a:buNone/>
        <a:defRPr sz="1600" kern="1200">
          <a:solidFill>
            <a:srgbClr val="FF0000"/>
          </a:solidFill>
          <a:latin typeface="Arial" panose="020B0604020202020204" pitchFamily="34" charset="0"/>
          <a:ea typeface="+mn-ea"/>
          <a:cs typeface="Arial" panose="020B0604020202020204" pitchFamily="34" charset="0"/>
        </a:defRPr>
      </a:lvl1pPr>
      <a:lvl2pPr marL="288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2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08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44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180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6pPr>
      <a:lvl7pPr marL="216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7pPr>
      <a:lvl8pPr marL="252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8pPr>
      <a:lvl9pPr marL="288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0">
          <p15:clr>
            <a:srgbClr val="F26B43"/>
          </p15:clr>
        </p15:guide>
        <p15:guide id="2" pos="461">
          <p15:clr>
            <a:srgbClr val="F26B43"/>
          </p15:clr>
        </p15:guide>
        <p15:guide id="3" pos="7219">
          <p15:clr>
            <a:srgbClr val="F26B43"/>
          </p15:clr>
        </p15:guide>
        <p15:guide id="5" orient="horz" pos="3785">
          <p15:clr>
            <a:srgbClr val="F26B43"/>
          </p15:clr>
        </p15:guide>
        <p15:guide id="6" orient="horz" pos="4088">
          <p15:clr>
            <a:srgbClr val="F26B43"/>
          </p15:clr>
        </p15:guide>
        <p15:guide id="7" orient="horz" pos="3627">
          <p15:clr>
            <a:srgbClr val="F26B43"/>
          </p15:clr>
        </p15:guide>
        <p15:guide id="8" orient="horz" pos="12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2.xml"/><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chart" Target="../charts/chart3.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D8150C-5A3F-D900-8307-D49074F81D5C}"/>
              </a:ext>
            </a:extLst>
          </p:cNvPr>
          <p:cNvSpPr txBox="1"/>
          <p:nvPr/>
        </p:nvSpPr>
        <p:spPr>
          <a:xfrm>
            <a:off x="435507" y="741025"/>
            <a:ext cx="11320986" cy="1330364"/>
          </a:xfrm>
          <a:prstGeom prst="rect">
            <a:avLst/>
          </a:prstGeom>
          <a:noFill/>
        </p:spPr>
        <p:txBody>
          <a:bodyPr wrap="square" rtlCol="0">
            <a:spAutoFit/>
          </a:bodyPr>
          <a:lstStyle/>
          <a:p>
            <a:pPr marL="0" marR="0" algn="ctr">
              <a:lnSpc>
                <a:spcPct val="115000"/>
              </a:lnSpc>
              <a:spcBef>
                <a:spcPts val="0"/>
              </a:spcBef>
              <a:spcAft>
                <a:spcPts val="0"/>
              </a:spcAft>
            </a:pP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CSL 112 (Apolipoprotein A-I) Infusions and Cardiovascular Outcomes in Patients With Acute Myocardial Infarction &amp; </a:t>
            </a:r>
            <a:r>
              <a:rPr lang="en-US" sz="2400" b="1" dirty="0" err="1">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Hyperlipidemial</a:t>
            </a: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A</a:t>
            </a: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poA-I </a:t>
            </a:r>
            <a:r>
              <a:rPr lang="en-US" sz="2400" b="1" dirty="0">
                <a:effectLst/>
                <a:latin typeface="Arial" panose="020B0604020202020204" pitchFamily="34" charset="0"/>
                <a:ea typeface="Times New Roman" panose="02020603050405020304" pitchFamily="18" charset="0"/>
                <a:cs typeface="Arial" panose="020B0604020202020204" pitchFamily="34" charset="0"/>
              </a:rPr>
              <a:t>E</a:t>
            </a: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vent </a:t>
            </a:r>
            <a:r>
              <a:rPr lang="en-US" sz="2400" b="1" dirty="0" err="1">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Reducin</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a:t>
            </a: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in </a:t>
            </a:r>
            <a:r>
              <a:rPr lang="en-US" sz="2400" b="1" dirty="0">
                <a:effectLst/>
                <a:latin typeface="Arial" panose="020B0604020202020204" pitchFamily="34" charset="0"/>
                <a:ea typeface="Times New Roman" panose="02020603050405020304" pitchFamily="18" charset="0"/>
                <a:cs typeface="Arial" panose="020B0604020202020204" pitchFamily="34" charset="0"/>
              </a:rPr>
              <a:t>I</a:t>
            </a: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schemic </a:t>
            </a:r>
            <a:r>
              <a:rPr lang="en-US" sz="2400" b="1" dirty="0">
                <a:effectLst/>
                <a:latin typeface="Arial" panose="020B0604020202020204" pitchFamily="34" charset="0"/>
                <a:ea typeface="Times New Roman" panose="02020603050405020304" pitchFamily="18" charset="0"/>
                <a:cs typeface="Arial" panose="020B0604020202020204" pitchFamily="34" charset="0"/>
              </a:rPr>
              <a:t>S</a:t>
            </a: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yndromes </a:t>
            </a:r>
            <a:r>
              <a:rPr lang="en-US" sz="2400" b="1" dirty="0">
                <a:effectLst/>
                <a:latin typeface="Arial" panose="020B0604020202020204" pitchFamily="34" charset="0"/>
                <a:ea typeface="Times New Roman" panose="02020603050405020304" pitchFamily="18" charset="0"/>
                <a:cs typeface="Arial" panose="020B0604020202020204" pitchFamily="34" charset="0"/>
              </a:rPr>
              <a:t>II</a:t>
            </a: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AEGIS-II</a:t>
            </a: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Trial)</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7CE2AD5-4A9B-34F9-8B95-7C4262FA9320}"/>
              </a:ext>
            </a:extLst>
          </p:cNvPr>
          <p:cNvSpPr txBox="1"/>
          <p:nvPr/>
        </p:nvSpPr>
        <p:spPr>
          <a:xfrm>
            <a:off x="726989" y="2566924"/>
            <a:ext cx="10873946" cy="302929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algn="ctr">
              <a:lnSpc>
                <a:spcPct val="115000"/>
              </a:lnSpc>
              <a:spcBef>
                <a:spcPts val="0"/>
              </a:spcBef>
              <a:spcAft>
                <a:spcPts val="0"/>
              </a:spcAft>
            </a:pPr>
            <a:r>
              <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 Michael Gibson, MD; Danielle Duffy, MD; M. Cecilia Bahit, MD; Gerald Chi, MD; Harvey White, DSC; Serge Korjian, MD; John H. Alexander, MD; A. Michael Lincoff, MD; Mark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Heise</a:t>
            </a:r>
            <a:r>
              <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PhD.; Bronwyn A.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Kingwell</a:t>
            </a:r>
            <a:r>
              <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Jose C.</a:t>
            </a:r>
            <a:r>
              <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Nicolau</a:t>
            </a:r>
            <a:r>
              <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MD; Renato D. Lopes, MD; Jan H. Cornel, MD; Basil S. Lewis, MD; Dragos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Vinereanu</a:t>
            </a:r>
            <a:r>
              <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MD; Shaun G. Goodman, MD; Christoph Bode, MD; Ph. Gabriel Steg, MD; Peter Libby, MD; Frank M. Sacks, MD; Kevin R.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Bainey</a:t>
            </a:r>
            <a:r>
              <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MD; Paul M. Ridker, MD; Kenneth W. Mahaffey, MD; Philip Aylward, PhD; Stephen J. Nicholls, PhD; Stuart J. Pocock, PhD; Roxana Mehran, MD; Robert A. Harrington; for the AEGIS-II </a:t>
            </a:r>
          </a:p>
          <a:p>
            <a:pPr marL="0" marR="0" algn="ctr">
              <a:lnSpc>
                <a:spcPct val="115000"/>
              </a:lnSpc>
              <a:spcBef>
                <a:spcPts val="0"/>
              </a:spcBef>
              <a:spcAft>
                <a:spcPts val="0"/>
              </a:spcAft>
            </a:pPr>
            <a:endParaRPr lang="en-US" sz="1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0"/>
              </a:spcAf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On Behalf of the AEGIS-II Committees and Investigators</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371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D4F8-8855-245B-C857-14F50D5A4D4B}"/>
              </a:ext>
            </a:extLst>
          </p:cNvPr>
          <p:cNvSpPr>
            <a:spLocks noGrp="1"/>
          </p:cNvSpPr>
          <p:nvPr>
            <p:ph type="title"/>
          </p:nvPr>
        </p:nvSpPr>
        <p:spPr>
          <a:xfrm>
            <a:off x="1824203" y="0"/>
            <a:ext cx="8617256" cy="845985"/>
          </a:xfrm>
        </p:spPr>
        <p:txBody>
          <a:bodyPr/>
          <a:lstStyle/>
          <a:p>
            <a:r>
              <a:rPr lang="en-US" b="1" dirty="0"/>
              <a:t>Baseline Characteristics</a:t>
            </a:r>
            <a:endParaRPr lang="en-US" dirty="0"/>
          </a:p>
        </p:txBody>
      </p:sp>
      <p:graphicFrame>
        <p:nvGraphicFramePr>
          <p:cNvPr id="5" name="Table 4">
            <a:extLst>
              <a:ext uri="{FF2B5EF4-FFF2-40B4-BE49-F238E27FC236}">
                <a16:creationId xmlns:a16="http://schemas.microsoft.com/office/drawing/2014/main" id="{15B35475-1FFE-11FD-5D70-6F6890E37595}"/>
              </a:ext>
            </a:extLst>
          </p:cNvPr>
          <p:cNvGraphicFramePr>
            <a:graphicFrameLocks noGrp="1"/>
          </p:cNvGraphicFramePr>
          <p:nvPr>
            <p:extLst>
              <p:ext uri="{D42A27DB-BD31-4B8C-83A1-F6EECF244321}">
                <p14:modId xmlns:p14="http://schemas.microsoft.com/office/powerpoint/2010/main" val="1404854568"/>
              </p:ext>
            </p:extLst>
          </p:nvPr>
        </p:nvGraphicFramePr>
        <p:xfrm>
          <a:off x="2144628" y="1576780"/>
          <a:ext cx="8136199" cy="4041394"/>
        </p:xfrm>
        <a:graphic>
          <a:graphicData uri="http://schemas.openxmlformats.org/drawingml/2006/table">
            <a:tbl>
              <a:tblPr bandRow="1">
                <a:tableStyleId>{5C22544A-7EE6-4342-B048-85BDC9FD1C3A}</a:tableStyleId>
              </a:tblPr>
              <a:tblGrid>
                <a:gridCol w="5085049">
                  <a:extLst>
                    <a:ext uri="{9D8B030D-6E8A-4147-A177-3AD203B41FA5}">
                      <a16:colId xmlns:a16="http://schemas.microsoft.com/office/drawing/2014/main" val="553319384"/>
                    </a:ext>
                  </a:extLst>
                </a:gridCol>
                <a:gridCol w="1531237">
                  <a:extLst>
                    <a:ext uri="{9D8B030D-6E8A-4147-A177-3AD203B41FA5}">
                      <a16:colId xmlns:a16="http://schemas.microsoft.com/office/drawing/2014/main" val="3334000220"/>
                    </a:ext>
                  </a:extLst>
                </a:gridCol>
                <a:gridCol w="1519913">
                  <a:extLst>
                    <a:ext uri="{9D8B030D-6E8A-4147-A177-3AD203B41FA5}">
                      <a16:colId xmlns:a16="http://schemas.microsoft.com/office/drawing/2014/main" val="931320070"/>
                    </a:ext>
                  </a:extLst>
                </a:gridCol>
              </a:tblGrid>
              <a:tr h="77242">
                <a:tc>
                  <a:txBody>
                    <a:bodyPr/>
                    <a:lstStyle/>
                    <a:p>
                      <a:pPr marL="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Type of index MI - no.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CSL 112 </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Placebo</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2032003541"/>
                  </a:ext>
                </a:extLst>
              </a:tr>
              <a:tr h="77242">
                <a:tc>
                  <a:txBody>
                    <a:bodyPr/>
                    <a:lstStyle/>
                    <a:p>
                      <a:pPr marL="182880" marR="0">
                        <a:lnSpc>
                          <a:spcPct val="115000"/>
                        </a:lnSpc>
                        <a:spcBef>
                          <a:spcPts val="0"/>
                        </a:spcBef>
                        <a:spcAft>
                          <a:spcPts val="1000"/>
                        </a:spcAft>
                      </a:pPr>
                      <a:r>
                        <a:rPr lang="en-US" sz="1800" b="1" dirty="0">
                          <a:effectLst/>
                          <a:latin typeface="Arial" panose="020B0604020202020204" pitchFamily="34" charset="0"/>
                          <a:cs typeface="Arial" panose="020B0604020202020204" pitchFamily="34" charset="0"/>
                        </a:rPr>
                        <a:t>STEMI</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4606 (50.5)</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4600 (50.5)</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3385964892"/>
                  </a:ext>
                </a:extLst>
              </a:tr>
              <a:tr h="77242">
                <a:tc>
                  <a:txBody>
                    <a:bodyPr/>
                    <a:lstStyle/>
                    <a:p>
                      <a:pPr marL="18288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NSTEMI</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4506 (49.5)</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4507 (49.5)</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3095856297"/>
                  </a:ext>
                </a:extLst>
              </a:tr>
              <a:tr h="77242">
                <a:tc>
                  <a:txBody>
                    <a:bodyPr/>
                    <a:lstStyle/>
                    <a:p>
                      <a:pPr marL="0" marR="0">
                        <a:lnSpc>
                          <a:spcPct val="115000"/>
                        </a:lnSpc>
                        <a:spcBef>
                          <a:spcPts val="0"/>
                        </a:spcBef>
                        <a:spcAft>
                          <a:spcPts val="1000"/>
                        </a:spcAft>
                      </a:pPr>
                      <a:r>
                        <a:rPr lang="en-US" sz="1800" b="1" dirty="0">
                          <a:effectLst/>
                          <a:latin typeface="Arial" panose="020B0604020202020204" pitchFamily="34" charset="0"/>
                          <a:cs typeface="Arial" panose="020B0604020202020204" pitchFamily="34" charset="0"/>
                        </a:rPr>
                        <a:t>PCI performed for index MI – no.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8037 (88.2)</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7997 (87.8)</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578480404"/>
                  </a:ext>
                </a:extLst>
              </a:tr>
              <a:tr h="77242">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Medications at time of Randomization – no.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 </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 </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2139049966"/>
                  </a:ext>
                </a:extLst>
              </a:tr>
              <a:tr h="77242">
                <a:tc>
                  <a:txBody>
                    <a:bodyPr/>
                    <a:lstStyle/>
                    <a:p>
                      <a:pPr marL="18288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Aspirin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8489 (93.2)</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8473 (93.0)</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98203646"/>
                  </a:ext>
                </a:extLst>
              </a:tr>
              <a:tr h="77242">
                <a:tc>
                  <a:txBody>
                    <a:bodyPr/>
                    <a:lstStyle/>
                    <a:p>
                      <a:pPr marL="18288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P2Y12 inhibitor or other anti-platelet agent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8508 (93.4)</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8490 (93.2)</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2707007339"/>
                  </a:ext>
                </a:extLst>
              </a:tr>
              <a:tr h="77242">
                <a:tc>
                  <a:txBody>
                    <a:bodyPr/>
                    <a:lstStyle/>
                    <a:p>
                      <a:pPr marL="182880" marR="0">
                        <a:lnSpc>
                          <a:spcPct val="115000"/>
                        </a:lnSpc>
                        <a:spcBef>
                          <a:spcPts val="0"/>
                        </a:spcBef>
                        <a:spcAft>
                          <a:spcPts val="1000"/>
                        </a:spcAft>
                      </a:pPr>
                      <a:r>
                        <a:rPr lang="en-US" sz="1800" b="1" dirty="0">
                          <a:effectLst/>
                          <a:latin typeface="Arial" panose="020B0604020202020204" pitchFamily="34" charset="0"/>
                          <a:cs typeface="Arial" panose="020B0604020202020204" pitchFamily="34" charset="0"/>
                        </a:rPr>
                        <a:t>HMG CoA reductase inhibitor (statin)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8429 (92.5)</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8424 (92.5)</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3324496826"/>
                  </a:ext>
                </a:extLst>
              </a:tr>
              <a:tr h="77242">
                <a:tc>
                  <a:txBody>
                    <a:bodyPr/>
                    <a:lstStyle/>
                    <a:p>
                      <a:pPr marL="18288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     High intensity statin therapy^^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6871 (75.4)</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6890 (75.7)</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1050090017"/>
                  </a:ext>
                </a:extLst>
              </a:tr>
              <a:tr h="77242">
                <a:tc>
                  <a:txBody>
                    <a:bodyPr/>
                    <a:lstStyle/>
                    <a:p>
                      <a:pPr marL="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Median lipid level (IQR) –  mg/dL**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 </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 </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3517638987"/>
                  </a:ext>
                </a:extLst>
              </a:tr>
              <a:tr h="77242">
                <a:tc>
                  <a:txBody>
                    <a:bodyPr/>
                    <a:lstStyle/>
                    <a:p>
                      <a:pPr marL="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     Total Cholesterol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160 (133-192)</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159 (133-190)</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451222153"/>
                  </a:ext>
                </a:extLst>
              </a:tr>
              <a:tr h="77242">
                <a:tc>
                  <a:txBody>
                    <a:bodyPr/>
                    <a:lstStyle/>
                    <a:p>
                      <a:pPr marL="0" marR="0">
                        <a:lnSpc>
                          <a:spcPct val="115000"/>
                        </a:lnSpc>
                        <a:spcBef>
                          <a:spcPts val="0"/>
                        </a:spcBef>
                        <a:spcAft>
                          <a:spcPts val="1000"/>
                        </a:spcAft>
                      </a:pPr>
                      <a:r>
                        <a:rPr lang="en-US" sz="1800" b="1" dirty="0">
                          <a:effectLst/>
                          <a:latin typeface="Arial" panose="020B0604020202020204" pitchFamily="34" charset="0"/>
                          <a:cs typeface="Arial" panose="020B0604020202020204" pitchFamily="34" charset="0"/>
                        </a:rPr>
                        <a:t>     LDL Cholesterol</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84 (61-112)</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84 (62-111)</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1295095977"/>
                  </a:ext>
                </a:extLst>
              </a:tr>
              <a:tr h="77242">
                <a:tc>
                  <a:txBody>
                    <a:bodyPr/>
                    <a:lstStyle/>
                    <a:p>
                      <a:pPr marL="0" marR="0">
                        <a:lnSpc>
                          <a:spcPct val="115000"/>
                        </a:lnSpc>
                        <a:spcBef>
                          <a:spcPts val="0"/>
                        </a:spcBef>
                        <a:spcAft>
                          <a:spcPts val="1000"/>
                        </a:spcAft>
                      </a:pPr>
                      <a:r>
                        <a:rPr lang="en-US" sz="1800" b="1" dirty="0">
                          <a:effectLst/>
                          <a:latin typeface="Arial" panose="020B0604020202020204" pitchFamily="34" charset="0"/>
                          <a:cs typeface="Arial" panose="020B0604020202020204" pitchFamily="34" charset="0"/>
                        </a:rPr>
                        <a:t>     HDL Cholesterol</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39 (33-46)</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b="1" dirty="0">
                          <a:solidFill>
                            <a:schemeClr val="bg1"/>
                          </a:solidFill>
                          <a:effectLst/>
                          <a:latin typeface="Arial" panose="020B0604020202020204" pitchFamily="34" charset="0"/>
                          <a:cs typeface="Arial" panose="020B0604020202020204" pitchFamily="34" charset="0"/>
                        </a:rPr>
                        <a:t>39 (33-47)</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2326621406"/>
                  </a:ext>
                </a:extLst>
              </a:tr>
              <a:tr h="77242">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    Triglycerides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solidFill>
                      <a:schemeClr val="bg2">
                        <a:lumMod val="20000"/>
                        <a:lumOff val="80000"/>
                      </a:schemeClr>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156 (117-212)</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0E56A5"/>
                    </a:solidFill>
                  </a:tcPr>
                </a:tc>
                <a:tc>
                  <a:txBody>
                    <a:bodyPr/>
                    <a:lstStyle/>
                    <a:p>
                      <a:pPr marL="0" marR="0" algn="ctr">
                        <a:lnSpc>
                          <a:spcPct val="115000"/>
                        </a:lnSpc>
                        <a:spcBef>
                          <a:spcPts val="0"/>
                        </a:spcBef>
                        <a:spcAft>
                          <a:spcPts val="1000"/>
                        </a:spcAft>
                      </a:pPr>
                      <a:r>
                        <a:rPr lang="en-US" sz="1800" dirty="0">
                          <a:solidFill>
                            <a:schemeClr val="bg1"/>
                          </a:solidFill>
                          <a:effectLst/>
                          <a:latin typeface="Arial" panose="020B0604020202020204" pitchFamily="34" charset="0"/>
                          <a:cs typeface="Arial" panose="020B0604020202020204" pitchFamily="34" charset="0"/>
                        </a:rPr>
                        <a:t>153 (117-208)</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9332" marR="29332" marT="0" marB="0" anchor="ctr">
                    <a:solidFill>
                      <a:srgbClr val="C00000"/>
                    </a:solidFill>
                  </a:tcPr>
                </a:tc>
                <a:extLst>
                  <a:ext uri="{0D108BD9-81ED-4DB2-BD59-A6C34878D82A}">
                    <a16:rowId xmlns:a16="http://schemas.microsoft.com/office/drawing/2014/main" val="1268796268"/>
                  </a:ext>
                </a:extLst>
              </a:tr>
            </a:tbl>
          </a:graphicData>
        </a:graphic>
      </p:graphicFrame>
    </p:spTree>
    <p:extLst>
      <p:ext uri="{BB962C8B-B14F-4D97-AF65-F5344CB8AC3E}">
        <p14:creationId xmlns:p14="http://schemas.microsoft.com/office/powerpoint/2010/main" val="75074582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89C77C-BCA6-1066-6516-3FCA5F94A9B4}"/>
              </a:ext>
            </a:extLst>
          </p:cNvPr>
          <p:cNvSpPr>
            <a:spLocks noGrp="1"/>
          </p:cNvSpPr>
          <p:nvPr>
            <p:ph type="body" sz="quarter" idx="4294967295"/>
          </p:nvPr>
        </p:nvSpPr>
        <p:spPr>
          <a:xfrm>
            <a:off x="995171" y="460526"/>
            <a:ext cx="10729912" cy="429545"/>
          </a:xfrm>
        </p:spPr>
        <p:txBody>
          <a:bodyPr/>
          <a:lstStyle/>
          <a:p>
            <a:pPr algn="ctr"/>
            <a:r>
              <a:rPr lang="en-US" sz="2200" b="1" dirty="0">
                <a:solidFill>
                  <a:schemeClr val="tx1"/>
                </a:solidFill>
                <a:latin typeface="Arial" panose="020B0604020202020204" pitchFamily="34" charset="0"/>
                <a:cs typeface="Arial" panose="020B0604020202020204" pitchFamily="34" charset="0"/>
              </a:rPr>
              <a:t>Time to First Occurrence of CV Death, MI or Stroke</a:t>
            </a:r>
          </a:p>
        </p:txBody>
      </p:sp>
      <p:sp>
        <p:nvSpPr>
          <p:cNvPr id="13" name="TextBox 12">
            <a:extLst>
              <a:ext uri="{FF2B5EF4-FFF2-40B4-BE49-F238E27FC236}">
                <a16:creationId xmlns:a16="http://schemas.microsoft.com/office/drawing/2014/main" id="{2475F139-9577-6B5E-5ABC-C647666128C6}"/>
              </a:ext>
            </a:extLst>
          </p:cNvPr>
          <p:cNvSpPr txBox="1"/>
          <p:nvPr/>
        </p:nvSpPr>
        <p:spPr>
          <a:xfrm>
            <a:off x="8824260" y="6072142"/>
            <a:ext cx="450046" cy="338554"/>
          </a:xfrm>
          <a:prstGeom prst="rect">
            <a:avLst/>
          </a:prstGeom>
          <a:noFill/>
        </p:spPr>
        <p:txBody>
          <a:bodyPr wrap="square">
            <a:spAutoFit/>
          </a:bodyPr>
          <a:lstStyle/>
          <a:p>
            <a:pPr algn="ctr"/>
            <a:r>
              <a:rPr lang="en-US" sz="800" dirty="0">
                <a:solidFill>
                  <a:srgbClr val="0E56A5"/>
                </a:solidFill>
                <a:latin typeface="Arial" panose="020B0604020202020204" pitchFamily="34" charset="0"/>
                <a:cs typeface="Arial" panose="020B0604020202020204" pitchFamily="34" charset="0"/>
              </a:rPr>
              <a:t>7790</a:t>
            </a:r>
          </a:p>
          <a:p>
            <a:pPr algn="ctr"/>
            <a:r>
              <a:rPr lang="en-US" sz="800" dirty="0">
                <a:solidFill>
                  <a:schemeClr val="accent6">
                    <a:lumMod val="50000"/>
                  </a:schemeClr>
                </a:solidFill>
                <a:latin typeface="Arial" panose="020B0604020202020204" pitchFamily="34" charset="0"/>
                <a:cs typeface="Arial" panose="020B0604020202020204" pitchFamily="34" charset="0"/>
              </a:rPr>
              <a:t>7761</a:t>
            </a:r>
          </a:p>
        </p:txBody>
      </p:sp>
      <p:sp>
        <p:nvSpPr>
          <p:cNvPr id="14" name="TextBox 13">
            <a:extLst>
              <a:ext uri="{FF2B5EF4-FFF2-40B4-BE49-F238E27FC236}">
                <a16:creationId xmlns:a16="http://schemas.microsoft.com/office/drawing/2014/main" id="{08D81B17-EC9E-4537-B4F1-E289921AAB76}"/>
              </a:ext>
            </a:extLst>
          </p:cNvPr>
          <p:cNvSpPr txBox="1"/>
          <p:nvPr/>
        </p:nvSpPr>
        <p:spPr>
          <a:xfrm>
            <a:off x="3553549" y="6077406"/>
            <a:ext cx="415498" cy="33855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9112</a:t>
            </a:r>
          </a:p>
          <a:p>
            <a:r>
              <a:rPr lang="en-US" sz="800" dirty="0">
                <a:solidFill>
                  <a:schemeClr val="accent6">
                    <a:lumMod val="50000"/>
                  </a:schemeClr>
                </a:solidFill>
                <a:latin typeface="Arial" panose="020B0604020202020204" pitchFamily="34" charset="0"/>
                <a:cs typeface="Arial" panose="020B0604020202020204" pitchFamily="34" charset="0"/>
              </a:rPr>
              <a:t>9107</a:t>
            </a:r>
            <a:endParaRPr lang="en-US" sz="800" dirty="0">
              <a:solidFill>
                <a:schemeClr val="accent6">
                  <a:lumMod val="50000"/>
                </a:schemeClr>
              </a:solidFill>
            </a:endParaRPr>
          </a:p>
        </p:txBody>
      </p:sp>
      <p:sp>
        <p:nvSpPr>
          <p:cNvPr id="16" name="TextBox 15">
            <a:extLst>
              <a:ext uri="{FF2B5EF4-FFF2-40B4-BE49-F238E27FC236}">
                <a16:creationId xmlns:a16="http://schemas.microsoft.com/office/drawing/2014/main" id="{A0901E1C-6EDD-F511-075E-FC3F90EF1528}"/>
              </a:ext>
            </a:extLst>
          </p:cNvPr>
          <p:cNvSpPr txBox="1"/>
          <p:nvPr/>
        </p:nvSpPr>
        <p:spPr>
          <a:xfrm>
            <a:off x="4221354" y="6077406"/>
            <a:ext cx="415498" cy="33855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8714</a:t>
            </a:r>
          </a:p>
          <a:p>
            <a:r>
              <a:rPr lang="en-US" sz="800" dirty="0">
                <a:solidFill>
                  <a:schemeClr val="accent6">
                    <a:lumMod val="50000"/>
                  </a:schemeClr>
                </a:solidFill>
                <a:latin typeface="Arial" panose="020B0604020202020204" pitchFamily="34" charset="0"/>
                <a:cs typeface="Arial" panose="020B0604020202020204" pitchFamily="34" charset="0"/>
              </a:rPr>
              <a:t>8714</a:t>
            </a:r>
            <a:endParaRPr lang="en-US" sz="800" dirty="0">
              <a:solidFill>
                <a:schemeClr val="accent6">
                  <a:lumMod val="50000"/>
                </a:schemeClr>
              </a:solidFill>
            </a:endParaRPr>
          </a:p>
        </p:txBody>
      </p:sp>
      <p:sp>
        <p:nvSpPr>
          <p:cNvPr id="17" name="TextBox 16">
            <a:extLst>
              <a:ext uri="{FF2B5EF4-FFF2-40B4-BE49-F238E27FC236}">
                <a16:creationId xmlns:a16="http://schemas.microsoft.com/office/drawing/2014/main" id="{75C720DE-1074-AE46-12CD-6C55925B99CE}"/>
              </a:ext>
            </a:extLst>
          </p:cNvPr>
          <p:cNvSpPr txBox="1"/>
          <p:nvPr/>
        </p:nvSpPr>
        <p:spPr>
          <a:xfrm>
            <a:off x="4868594" y="6077406"/>
            <a:ext cx="415498" cy="33855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8581</a:t>
            </a:r>
          </a:p>
          <a:p>
            <a:r>
              <a:rPr lang="en-US" sz="800" dirty="0">
                <a:solidFill>
                  <a:schemeClr val="accent6">
                    <a:lumMod val="50000"/>
                  </a:schemeClr>
                </a:solidFill>
                <a:latin typeface="Arial" panose="020B0604020202020204" pitchFamily="34" charset="0"/>
                <a:cs typeface="Arial" panose="020B0604020202020204" pitchFamily="34" charset="0"/>
              </a:rPr>
              <a:t>8562</a:t>
            </a:r>
            <a:endParaRPr lang="en-US" sz="800" dirty="0">
              <a:solidFill>
                <a:schemeClr val="accent6">
                  <a:lumMod val="50000"/>
                </a:schemeClr>
              </a:solidFill>
            </a:endParaRPr>
          </a:p>
        </p:txBody>
      </p:sp>
      <p:sp>
        <p:nvSpPr>
          <p:cNvPr id="18" name="TextBox 17">
            <a:extLst>
              <a:ext uri="{FF2B5EF4-FFF2-40B4-BE49-F238E27FC236}">
                <a16:creationId xmlns:a16="http://schemas.microsoft.com/office/drawing/2014/main" id="{38056A41-E101-C96C-6600-C5C27B5982D5}"/>
              </a:ext>
            </a:extLst>
          </p:cNvPr>
          <p:cNvSpPr txBox="1"/>
          <p:nvPr/>
        </p:nvSpPr>
        <p:spPr>
          <a:xfrm>
            <a:off x="5511686" y="6077406"/>
            <a:ext cx="415498" cy="33855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8470</a:t>
            </a:r>
          </a:p>
          <a:p>
            <a:r>
              <a:rPr lang="en-US" sz="800" dirty="0">
                <a:solidFill>
                  <a:schemeClr val="accent6">
                    <a:lumMod val="50000"/>
                  </a:schemeClr>
                </a:solidFill>
                <a:latin typeface="Arial" panose="020B0604020202020204" pitchFamily="34" charset="0"/>
                <a:cs typeface="Arial" panose="020B0604020202020204" pitchFamily="34" charset="0"/>
              </a:rPr>
              <a:t>8442</a:t>
            </a:r>
            <a:endParaRPr lang="en-US" sz="800" dirty="0">
              <a:solidFill>
                <a:schemeClr val="accent6">
                  <a:lumMod val="50000"/>
                </a:schemeClr>
              </a:solidFill>
            </a:endParaRPr>
          </a:p>
        </p:txBody>
      </p:sp>
      <p:sp>
        <p:nvSpPr>
          <p:cNvPr id="19" name="TextBox 18">
            <a:extLst>
              <a:ext uri="{FF2B5EF4-FFF2-40B4-BE49-F238E27FC236}">
                <a16:creationId xmlns:a16="http://schemas.microsoft.com/office/drawing/2014/main" id="{FB5EDB01-83F4-BE0E-76B5-8D32FB552EB2}"/>
              </a:ext>
            </a:extLst>
          </p:cNvPr>
          <p:cNvSpPr txBox="1"/>
          <p:nvPr/>
        </p:nvSpPr>
        <p:spPr>
          <a:xfrm>
            <a:off x="6177460" y="6077409"/>
            <a:ext cx="415498" cy="33855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8364</a:t>
            </a:r>
          </a:p>
          <a:p>
            <a:r>
              <a:rPr lang="en-US" sz="800" dirty="0">
                <a:solidFill>
                  <a:schemeClr val="accent6">
                    <a:lumMod val="50000"/>
                  </a:schemeClr>
                </a:solidFill>
                <a:latin typeface="Arial" panose="020B0604020202020204" pitchFamily="34" charset="0"/>
                <a:cs typeface="Arial" panose="020B0604020202020204" pitchFamily="34" charset="0"/>
              </a:rPr>
              <a:t>8329</a:t>
            </a:r>
            <a:endParaRPr lang="en-US" sz="800" dirty="0">
              <a:solidFill>
                <a:schemeClr val="accent6">
                  <a:lumMod val="50000"/>
                </a:schemeClr>
              </a:solidFill>
            </a:endParaRPr>
          </a:p>
        </p:txBody>
      </p:sp>
      <p:sp>
        <p:nvSpPr>
          <p:cNvPr id="20" name="TextBox 19">
            <a:extLst>
              <a:ext uri="{FF2B5EF4-FFF2-40B4-BE49-F238E27FC236}">
                <a16:creationId xmlns:a16="http://schemas.microsoft.com/office/drawing/2014/main" id="{01B6141B-4ED2-75E0-1C9F-310DA46A0B11}"/>
              </a:ext>
            </a:extLst>
          </p:cNvPr>
          <p:cNvSpPr txBox="1"/>
          <p:nvPr/>
        </p:nvSpPr>
        <p:spPr>
          <a:xfrm>
            <a:off x="6820553" y="6077406"/>
            <a:ext cx="415498" cy="33855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8264</a:t>
            </a:r>
          </a:p>
          <a:p>
            <a:r>
              <a:rPr lang="en-US" sz="800" dirty="0">
                <a:solidFill>
                  <a:schemeClr val="accent6">
                    <a:lumMod val="50000"/>
                  </a:schemeClr>
                </a:solidFill>
                <a:latin typeface="Arial" panose="020B0604020202020204" pitchFamily="34" charset="0"/>
                <a:cs typeface="Arial" panose="020B0604020202020204" pitchFamily="34" charset="0"/>
              </a:rPr>
              <a:t>8232</a:t>
            </a:r>
            <a:endParaRPr lang="en-US" sz="800" dirty="0">
              <a:solidFill>
                <a:schemeClr val="accent6">
                  <a:lumMod val="50000"/>
                </a:schemeClr>
              </a:solidFill>
            </a:endParaRPr>
          </a:p>
        </p:txBody>
      </p:sp>
      <p:sp>
        <p:nvSpPr>
          <p:cNvPr id="21" name="TextBox 20">
            <a:extLst>
              <a:ext uri="{FF2B5EF4-FFF2-40B4-BE49-F238E27FC236}">
                <a16:creationId xmlns:a16="http://schemas.microsoft.com/office/drawing/2014/main" id="{C1E367A9-6038-5632-16A4-84144E190565}"/>
              </a:ext>
            </a:extLst>
          </p:cNvPr>
          <p:cNvSpPr txBox="1"/>
          <p:nvPr/>
        </p:nvSpPr>
        <p:spPr>
          <a:xfrm>
            <a:off x="7486118" y="6072142"/>
            <a:ext cx="415498" cy="33855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8188</a:t>
            </a:r>
          </a:p>
          <a:p>
            <a:r>
              <a:rPr lang="en-US" sz="800" dirty="0">
                <a:solidFill>
                  <a:schemeClr val="accent6">
                    <a:lumMod val="50000"/>
                  </a:schemeClr>
                </a:solidFill>
                <a:latin typeface="Arial" panose="020B0604020202020204" pitchFamily="34" charset="0"/>
                <a:cs typeface="Arial" panose="020B0604020202020204" pitchFamily="34" charset="0"/>
              </a:rPr>
              <a:t>8155</a:t>
            </a:r>
            <a:endParaRPr lang="en-US" sz="800" dirty="0">
              <a:solidFill>
                <a:schemeClr val="accent6">
                  <a:lumMod val="50000"/>
                </a:schemeClr>
              </a:solidFill>
            </a:endParaRPr>
          </a:p>
        </p:txBody>
      </p:sp>
      <p:sp>
        <p:nvSpPr>
          <p:cNvPr id="22" name="TextBox 21">
            <a:extLst>
              <a:ext uri="{FF2B5EF4-FFF2-40B4-BE49-F238E27FC236}">
                <a16:creationId xmlns:a16="http://schemas.microsoft.com/office/drawing/2014/main" id="{E80A99E3-BC10-B15A-9175-BCB9A25CA6B5}"/>
              </a:ext>
            </a:extLst>
          </p:cNvPr>
          <p:cNvSpPr txBox="1"/>
          <p:nvPr/>
        </p:nvSpPr>
        <p:spPr>
          <a:xfrm>
            <a:off x="8133566" y="6077406"/>
            <a:ext cx="415498" cy="33855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8121</a:t>
            </a:r>
          </a:p>
          <a:p>
            <a:r>
              <a:rPr lang="en-US" sz="800" dirty="0">
                <a:solidFill>
                  <a:schemeClr val="accent6">
                    <a:lumMod val="50000"/>
                  </a:schemeClr>
                </a:solidFill>
                <a:latin typeface="Arial" panose="020B0604020202020204" pitchFamily="34" charset="0"/>
                <a:cs typeface="Arial" panose="020B0604020202020204" pitchFamily="34" charset="0"/>
              </a:rPr>
              <a:t>8093</a:t>
            </a:r>
            <a:endParaRPr lang="en-US" sz="800" dirty="0">
              <a:solidFill>
                <a:schemeClr val="accent6">
                  <a:lumMod val="50000"/>
                </a:schemeClr>
              </a:solidFill>
            </a:endParaRPr>
          </a:p>
        </p:txBody>
      </p:sp>
      <p:pic>
        <p:nvPicPr>
          <p:cNvPr id="24" name="Picture 23">
            <a:extLst>
              <a:ext uri="{FF2B5EF4-FFF2-40B4-BE49-F238E27FC236}">
                <a16:creationId xmlns:a16="http://schemas.microsoft.com/office/drawing/2014/main" id="{A7339777-CEE4-27B9-17F8-21A2403FB3E5}"/>
              </a:ext>
            </a:extLst>
          </p:cNvPr>
          <p:cNvPicPr>
            <a:picLocks noChangeAspect="1"/>
          </p:cNvPicPr>
          <p:nvPr/>
        </p:nvPicPr>
        <p:blipFill>
          <a:blip r:embed="rId3"/>
          <a:stretch>
            <a:fillRect/>
          </a:stretch>
        </p:blipFill>
        <p:spPr>
          <a:xfrm>
            <a:off x="3561494" y="1377780"/>
            <a:ext cx="5681360" cy="4528752"/>
          </a:xfrm>
          <a:prstGeom prst="rect">
            <a:avLst/>
          </a:prstGeom>
        </p:spPr>
      </p:pic>
      <p:sp>
        <p:nvSpPr>
          <p:cNvPr id="5" name="TextBox 4">
            <a:extLst>
              <a:ext uri="{FF2B5EF4-FFF2-40B4-BE49-F238E27FC236}">
                <a16:creationId xmlns:a16="http://schemas.microsoft.com/office/drawing/2014/main" id="{F3319052-75F0-F139-96FE-C8510FC553C3}"/>
              </a:ext>
            </a:extLst>
          </p:cNvPr>
          <p:cNvSpPr txBox="1"/>
          <p:nvPr/>
        </p:nvSpPr>
        <p:spPr>
          <a:xfrm>
            <a:off x="5655255" y="1104492"/>
            <a:ext cx="1449436" cy="1600438"/>
          </a:xfrm>
          <a:prstGeom prst="rect">
            <a:avLst/>
          </a:prstGeom>
          <a:solidFill>
            <a:schemeClr val="bg2">
              <a:lumMod val="20000"/>
              <a:lumOff val="80000"/>
            </a:schemeClr>
          </a:solidFill>
        </p:spPr>
        <p:txBody>
          <a:bodyPr wrap="none" rtlCol="0">
            <a:spAutoFit/>
          </a:bodyPr>
          <a:lstStyle/>
          <a:p>
            <a:pPr algn="ctr"/>
            <a:r>
              <a:rPr lang="en-US" sz="1400" dirty="0">
                <a:latin typeface="Arial" panose="020B0604020202020204" pitchFamily="34" charset="0"/>
                <a:cs typeface="Arial" panose="020B0604020202020204" pitchFamily="34" charset="0"/>
              </a:rPr>
              <a:t>Key Secondary </a:t>
            </a:r>
          </a:p>
          <a:p>
            <a:pPr algn="ctr"/>
            <a:r>
              <a:rPr lang="en-US" sz="1400" dirty="0">
                <a:latin typeface="Arial" panose="020B0604020202020204" pitchFamily="34" charset="0"/>
                <a:cs typeface="Arial" panose="020B0604020202020204" pitchFamily="34" charset="0"/>
              </a:rPr>
              <a:t>Endpoint</a:t>
            </a:r>
          </a:p>
          <a:p>
            <a:pPr algn="ctr"/>
            <a:r>
              <a:rPr lang="en-US" sz="1400" dirty="0">
                <a:latin typeface="Arial" panose="020B0604020202020204" pitchFamily="34" charset="0"/>
                <a:cs typeface="Arial" panose="020B0604020202020204" pitchFamily="34" charset="0"/>
              </a:rPr>
              <a:t>180 days</a:t>
            </a:r>
          </a:p>
          <a:p>
            <a:pPr algn="ctr"/>
            <a:r>
              <a:rPr lang="en-US" sz="1400" dirty="0">
                <a:latin typeface="Arial" panose="020B0604020202020204" pitchFamily="34" charset="0"/>
                <a:cs typeface="Arial" panose="020B0604020202020204" pitchFamily="34" charset="0"/>
              </a:rPr>
              <a:t>6.9% vs. 7.6%</a:t>
            </a:r>
          </a:p>
          <a:p>
            <a:pPr algn="ctr"/>
            <a:r>
              <a:rPr lang="en-US" sz="1400" dirty="0">
                <a:latin typeface="Arial" panose="020B0604020202020204" pitchFamily="34" charset="0"/>
                <a:cs typeface="Arial" panose="020B0604020202020204" pitchFamily="34" charset="0"/>
              </a:rPr>
              <a:t>HR=0.91</a:t>
            </a:r>
          </a:p>
          <a:p>
            <a:pPr algn="ctr"/>
            <a:r>
              <a:rPr lang="en-US" sz="1400" dirty="0">
                <a:latin typeface="Arial" panose="020B0604020202020204" pitchFamily="34" charset="0"/>
                <a:cs typeface="Arial" panose="020B0604020202020204" pitchFamily="34" charset="0"/>
              </a:rPr>
              <a:t>(0.81-1.01)</a:t>
            </a:r>
          </a:p>
          <a:p>
            <a:pPr algn="ctr"/>
            <a:r>
              <a:rPr lang="en-US" sz="1400" dirty="0">
                <a:latin typeface="Arial" panose="020B0604020202020204" pitchFamily="34" charset="0"/>
                <a:cs typeface="Arial" panose="020B0604020202020204" pitchFamily="34" charset="0"/>
              </a:rPr>
              <a:t>p=0.077</a:t>
            </a:r>
          </a:p>
        </p:txBody>
      </p:sp>
      <p:sp>
        <p:nvSpPr>
          <p:cNvPr id="4" name="TextBox 3">
            <a:extLst>
              <a:ext uri="{FF2B5EF4-FFF2-40B4-BE49-F238E27FC236}">
                <a16:creationId xmlns:a16="http://schemas.microsoft.com/office/drawing/2014/main" id="{2DD5E8D0-E848-CE4E-C8E1-6CE8300D45C4}"/>
              </a:ext>
            </a:extLst>
          </p:cNvPr>
          <p:cNvSpPr txBox="1"/>
          <p:nvPr/>
        </p:nvSpPr>
        <p:spPr>
          <a:xfrm>
            <a:off x="4229652" y="1893061"/>
            <a:ext cx="1390868" cy="1600438"/>
          </a:xfrm>
          <a:prstGeom prst="rect">
            <a:avLst/>
          </a:prstGeom>
          <a:solidFill>
            <a:schemeClr val="bg1">
              <a:lumMod val="50000"/>
            </a:schemeClr>
          </a:solidFill>
        </p:spPr>
        <p:txBody>
          <a:bodyPr wrap="square">
            <a:spAutoFit/>
          </a:bodyPr>
          <a:lstStyle/>
          <a:p>
            <a:pPr algn="ctr"/>
            <a:r>
              <a:rPr lang="en-US" sz="1400" b="1" dirty="0">
                <a:solidFill>
                  <a:schemeClr val="bg1">
                    <a:lumMod val="95000"/>
                  </a:schemeClr>
                </a:solidFill>
                <a:latin typeface="Arial" panose="020B0604020202020204" pitchFamily="34" charset="0"/>
                <a:cs typeface="Arial" panose="020B0604020202020204" pitchFamily="34" charset="0"/>
              </a:rPr>
              <a:t>Primary Endpoint</a:t>
            </a:r>
          </a:p>
          <a:p>
            <a:pPr algn="ctr"/>
            <a:r>
              <a:rPr lang="en-US" sz="1400" b="1" dirty="0">
                <a:solidFill>
                  <a:schemeClr val="bg1">
                    <a:lumMod val="95000"/>
                  </a:schemeClr>
                </a:solidFill>
                <a:latin typeface="Arial" panose="020B0604020202020204" pitchFamily="34" charset="0"/>
                <a:cs typeface="Arial" panose="020B0604020202020204" pitchFamily="34" charset="0"/>
              </a:rPr>
              <a:t>90 days</a:t>
            </a:r>
          </a:p>
          <a:p>
            <a:pPr algn="ctr"/>
            <a:r>
              <a:rPr lang="en-US" sz="1400" b="1" dirty="0">
                <a:solidFill>
                  <a:schemeClr val="bg1">
                    <a:lumMod val="95000"/>
                  </a:schemeClr>
                </a:solidFill>
                <a:latin typeface="Arial" panose="020B0604020202020204" pitchFamily="34" charset="0"/>
                <a:cs typeface="Arial" panose="020B0604020202020204" pitchFamily="34" charset="0"/>
              </a:rPr>
              <a:t>4.9% vs. 5.2%</a:t>
            </a:r>
          </a:p>
          <a:p>
            <a:pPr algn="ctr"/>
            <a:r>
              <a:rPr lang="en-US" sz="1400" b="1" dirty="0">
                <a:solidFill>
                  <a:schemeClr val="bg1">
                    <a:lumMod val="95000"/>
                  </a:schemeClr>
                </a:solidFill>
                <a:latin typeface="Arial" panose="020B0604020202020204" pitchFamily="34" charset="0"/>
                <a:cs typeface="Arial" panose="020B0604020202020204" pitchFamily="34" charset="0"/>
              </a:rPr>
              <a:t>HR=0.93 </a:t>
            </a:r>
          </a:p>
          <a:p>
            <a:pPr algn="ctr"/>
            <a:r>
              <a:rPr lang="en-US" sz="1400" b="1" dirty="0">
                <a:solidFill>
                  <a:schemeClr val="bg1">
                    <a:lumMod val="95000"/>
                  </a:schemeClr>
                </a:solidFill>
                <a:latin typeface="Arial" panose="020B0604020202020204" pitchFamily="34" charset="0"/>
                <a:cs typeface="Arial" panose="020B0604020202020204" pitchFamily="34" charset="0"/>
              </a:rPr>
              <a:t>(0.81-1.05)</a:t>
            </a:r>
          </a:p>
          <a:p>
            <a:pPr algn="ctr"/>
            <a:r>
              <a:rPr lang="en-US" sz="1400" b="1" dirty="0">
                <a:solidFill>
                  <a:schemeClr val="bg1">
                    <a:lumMod val="95000"/>
                  </a:schemeClr>
                </a:solidFill>
                <a:latin typeface="Arial" panose="020B0604020202020204" pitchFamily="34" charset="0"/>
                <a:cs typeface="Arial" panose="020B0604020202020204" pitchFamily="34" charset="0"/>
              </a:rPr>
              <a:t>p=0.24</a:t>
            </a:r>
          </a:p>
        </p:txBody>
      </p:sp>
      <p:sp>
        <p:nvSpPr>
          <p:cNvPr id="6" name="TextBox 5">
            <a:extLst>
              <a:ext uri="{FF2B5EF4-FFF2-40B4-BE49-F238E27FC236}">
                <a16:creationId xmlns:a16="http://schemas.microsoft.com/office/drawing/2014/main" id="{C3DC270D-CABC-9B3B-3740-5BF66D0711F8}"/>
              </a:ext>
            </a:extLst>
          </p:cNvPr>
          <p:cNvSpPr txBox="1"/>
          <p:nvPr/>
        </p:nvSpPr>
        <p:spPr>
          <a:xfrm>
            <a:off x="9155653" y="1120378"/>
            <a:ext cx="1449436" cy="1600438"/>
          </a:xfrm>
          <a:prstGeom prst="rect">
            <a:avLst/>
          </a:prstGeom>
          <a:solidFill>
            <a:schemeClr val="bg2">
              <a:lumMod val="20000"/>
              <a:lumOff val="80000"/>
            </a:schemeClr>
          </a:solidFill>
        </p:spPr>
        <p:txBody>
          <a:bodyPr wrap="none" rtlCol="0">
            <a:spAutoFit/>
          </a:bodyPr>
          <a:lstStyle/>
          <a:p>
            <a:pPr algn="ctr"/>
            <a:r>
              <a:rPr lang="en-US" sz="1400" dirty="0">
                <a:latin typeface="Arial" panose="020B0604020202020204" pitchFamily="34" charset="0"/>
                <a:cs typeface="Arial" panose="020B0604020202020204" pitchFamily="34" charset="0"/>
              </a:rPr>
              <a:t>Key Secondary </a:t>
            </a:r>
          </a:p>
          <a:p>
            <a:pPr algn="ctr"/>
            <a:r>
              <a:rPr lang="en-US" sz="1400" dirty="0">
                <a:latin typeface="Arial" panose="020B0604020202020204" pitchFamily="34" charset="0"/>
                <a:cs typeface="Arial" panose="020B0604020202020204" pitchFamily="34" charset="0"/>
              </a:rPr>
              <a:t>Endpoint</a:t>
            </a:r>
          </a:p>
          <a:p>
            <a:pPr algn="ctr"/>
            <a:r>
              <a:rPr lang="en-US" sz="1400" dirty="0">
                <a:latin typeface="Arial" panose="020B0604020202020204" pitchFamily="34" charset="0"/>
                <a:cs typeface="Arial" panose="020B0604020202020204" pitchFamily="34" charset="0"/>
              </a:rPr>
              <a:t>365 days</a:t>
            </a:r>
          </a:p>
          <a:p>
            <a:pPr algn="ctr"/>
            <a:r>
              <a:rPr lang="en-US" sz="1400" dirty="0">
                <a:latin typeface="Arial" panose="020B0604020202020204" pitchFamily="34" charset="0"/>
                <a:cs typeface="Arial" panose="020B0604020202020204" pitchFamily="34" charset="0"/>
              </a:rPr>
              <a:t>9.8% vs. 10.5%</a:t>
            </a:r>
          </a:p>
          <a:p>
            <a:pPr algn="ctr"/>
            <a:r>
              <a:rPr lang="en-US" sz="1400" dirty="0">
                <a:latin typeface="Arial" panose="020B0604020202020204" pitchFamily="34" charset="0"/>
                <a:cs typeface="Arial" panose="020B0604020202020204" pitchFamily="34" charset="0"/>
              </a:rPr>
              <a:t>HR=0.93</a:t>
            </a:r>
          </a:p>
          <a:p>
            <a:pPr algn="ctr"/>
            <a:r>
              <a:rPr lang="en-US" sz="1400" dirty="0">
                <a:latin typeface="Arial" panose="020B0604020202020204" pitchFamily="34" charset="0"/>
                <a:cs typeface="Arial" panose="020B0604020202020204" pitchFamily="34" charset="0"/>
              </a:rPr>
              <a:t>(0.85-1.02)</a:t>
            </a:r>
          </a:p>
          <a:p>
            <a:pPr algn="ctr"/>
            <a:r>
              <a:rPr lang="en-US" sz="1400" dirty="0">
                <a:latin typeface="Arial" panose="020B0604020202020204" pitchFamily="34" charset="0"/>
                <a:cs typeface="Arial" panose="020B0604020202020204" pitchFamily="34" charset="0"/>
              </a:rPr>
              <a:t>p=0.137</a:t>
            </a:r>
          </a:p>
        </p:txBody>
      </p:sp>
      <p:sp>
        <p:nvSpPr>
          <p:cNvPr id="27" name="TextBox 26">
            <a:extLst>
              <a:ext uri="{FF2B5EF4-FFF2-40B4-BE49-F238E27FC236}">
                <a16:creationId xmlns:a16="http://schemas.microsoft.com/office/drawing/2014/main" id="{C8CF623F-5ECF-5ED9-B29B-91CEEE8FE40C}"/>
              </a:ext>
            </a:extLst>
          </p:cNvPr>
          <p:cNvSpPr txBox="1"/>
          <p:nvPr/>
        </p:nvSpPr>
        <p:spPr>
          <a:xfrm>
            <a:off x="3613583" y="5850408"/>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a:t>
            </a:r>
          </a:p>
        </p:txBody>
      </p:sp>
      <p:sp>
        <p:nvSpPr>
          <p:cNvPr id="28" name="TextBox 27">
            <a:extLst>
              <a:ext uri="{FF2B5EF4-FFF2-40B4-BE49-F238E27FC236}">
                <a16:creationId xmlns:a16="http://schemas.microsoft.com/office/drawing/2014/main" id="{52983AC2-FF4E-824C-1A8B-60591AAA0FD4}"/>
              </a:ext>
            </a:extLst>
          </p:cNvPr>
          <p:cNvSpPr txBox="1"/>
          <p:nvPr/>
        </p:nvSpPr>
        <p:spPr>
          <a:xfrm>
            <a:off x="4229652" y="5855498"/>
            <a:ext cx="38343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45</a:t>
            </a:r>
          </a:p>
        </p:txBody>
      </p:sp>
      <p:sp>
        <p:nvSpPr>
          <p:cNvPr id="29" name="TextBox 28">
            <a:extLst>
              <a:ext uri="{FF2B5EF4-FFF2-40B4-BE49-F238E27FC236}">
                <a16:creationId xmlns:a16="http://schemas.microsoft.com/office/drawing/2014/main" id="{09AAD586-2B5B-232A-8971-797A122B06FF}"/>
              </a:ext>
            </a:extLst>
          </p:cNvPr>
          <p:cNvSpPr txBox="1"/>
          <p:nvPr/>
        </p:nvSpPr>
        <p:spPr>
          <a:xfrm>
            <a:off x="4869752" y="5859846"/>
            <a:ext cx="38343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90</a:t>
            </a:r>
          </a:p>
        </p:txBody>
      </p:sp>
      <p:sp>
        <p:nvSpPr>
          <p:cNvPr id="30" name="TextBox 29">
            <a:extLst>
              <a:ext uri="{FF2B5EF4-FFF2-40B4-BE49-F238E27FC236}">
                <a16:creationId xmlns:a16="http://schemas.microsoft.com/office/drawing/2014/main" id="{95159086-4680-F5F7-16B2-FEA8D082171C}"/>
              </a:ext>
            </a:extLst>
          </p:cNvPr>
          <p:cNvSpPr txBox="1"/>
          <p:nvPr/>
        </p:nvSpPr>
        <p:spPr>
          <a:xfrm>
            <a:off x="5485936" y="5864655"/>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135</a:t>
            </a:r>
          </a:p>
        </p:txBody>
      </p:sp>
      <p:sp>
        <p:nvSpPr>
          <p:cNvPr id="31" name="TextBox 30">
            <a:extLst>
              <a:ext uri="{FF2B5EF4-FFF2-40B4-BE49-F238E27FC236}">
                <a16:creationId xmlns:a16="http://schemas.microsoft.com/office/drawing/2014/main" id="{45E6D485-D687-BD73-BE8B-63F41F06D324}"/>
              </a:ext>
            </a:extLst>
          </p:cNvPr>
          <p:cNvSpPr txBox="1"/>
          <p:nvPr/>
        </p:nvSpPr>
        <p:spPr>
          <a:xfrm>
            <a:off x="6126428" y="5862603"/>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180</a:t>
            </a:r>
          </a:p>
        </p:txBody>
      </p:sp>
      <p:sp>
        <p:nvSpPr>
          <p:cNvPr id="44" name="TextBox 43">
            <a:extLst>
              <a:ext uri="{FF2B5EF4-FFF2-40B4-BE49-F238E27FC236}">
                <a16:creationId xmlns:a16="http://schemas.microsoft.com/office/drawing/2014/main" id="{35AB2D9E-99EC-CC37-65FA-B9B7B9D34E60}"/>
              </a:ext>
            </a:extLst>
          </p:cNvPr>
          <p:cNvSpPr txBox="1"/>
          <p:nvPr/>
        </p:nvSpPr>
        <p:spPr>
          <a:xfrm>
            <a:off x="6781146" y="5862332"/>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225</a:t>
            </a:r>
          </a:p>
        </p:txBody>
      </p:sp>
      <p:sp>
        <p:nvSpPr>
          <p:cNvPr id="45" name="TextBox 44">
            <a:extLst>
              <a:ext uri="{FF2B5EF4-FFF2-40B4-BE49-F238E27FC236}">
                <a16:creationId xmlns:a16="http://schemas.microsoft.com/office/drawing/2014/main" id="{5B73F8EF-C527-4E64-D8D9-A6D620C606C4}"/>
              </a:ext>
            </a:extLst>
          </p:cNvPr>
          <p:cNvSpPr txBox="1"/>
          <p:nvPr/>
        </p:nvSpPr>
        <p:spPr>
          <a:xfrm>
            <a:off x="7433989" y="5854099"/>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270</a:t>
            </a:r>
          </a:p>
        </p:txBody>
      </p:sp>
      <p:sp>
        <p:nvSpPr>
          <p:cNvPr id="46" name="TextBox 45">
            <a:extLst>
              <a:ext uri="{FF2B5EF4-FFF2-40B4-BE49-F238E27FC236}">
                <a16:creationId xmlns:a16="http://schemas.microsoft.com/office/drawing/2014/main" id="{D5E1EC57-2F39-A47C-F743-E261A8E5764C}"/>
              </a:ext>
            </a:extLst>
          </p:cNvPr>
          <p:cNvSpPr txBox="1"/>
          <p:nvPr/>
        </p:nvSpPr>
        <p:spPr>
          <a:xfrm>
            <a:off x="8086827" y="5858227"/>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315</a:t>
            </a:r>
          </a:p>
        </p:txBody>
      </p:sp>
      <p:sp>
        <p:nvSpPr>
          <p:cNvPr id="47" name="TextBox 46">
            <a:extLst>
              <a:ext uri="{FF2B5EF4-FFF2-40B4-BE49-F238E27FC236}">
                <a16:creationId xmlns:a16="http://schemas.microsoft.com/office/drawing/2014/main" id="{995A3F1A-A49D-61CA-2F02-77BF3A7A9CE5}"/>
              </a:ext>
            </a:extLst>
          </p:cNvPr>
          <p:cNvSpPr txBox="1"/>
          <p:nvPr/>
        </p:nvSpPr>
        <p:spPr>
          <a:xfrm>
            <a:off x="8811241" y="5864246"/>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365</a:t>
            </a:r>
          </a:p>
        </p:txBody>
      </p:sp>
      <p:sp>
        <p:nvSpPr>
          <p:cNvPr id="48" name="TextBox 47">
            <a:extLst>
              <a:ext uri="{FF2B5EF4-FFF2-40B4-BE49-F238E27FC236}">
                <a16:creationId xmlns:a16="http://schemas.microsoft.com/office/drawing/2014/main" id="{1E32216B-54E9-EC7F-3066-616085581A63}"/>
              </a:ext>
            </a:extLst>
          </p:cNvPr>
          <p:cNvSpPr txBox="1"/>
          <p:nvPr/>
        </p:nvSpPr>
        <p:spPr>
          <a:xfrm>
            <a:off x="3330261" y="5591073"/>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a:t>
            </a:r>
          </a:p>
        </p:txBody>
      </p:sp>
      <p:sp>
        <p:nvSpPr>
          <p:cNvPr id="49" name="TextBox 48">
            <a:extLst>
              <a:ext uri="{FF2B5EF4-FFF2-40B4-BE49-F238E27FC236}">
                <a16:creationId xmlns:a16="http://schemas.microsoft.com/office/drawing/2014/main" id="{442669A1-67D3-9321-D329-F9ABADA6CE27}"/>
              </a:ext>
            </a:extLst>
          </p:cNvPr>
          <p:cNvSpPr txBox="1"/>
          <p:nvPr/>
        </p:nvSpPr>
        <p:spPr>
          <a:xfrm>
            <a:off x="3325313" y="4865726"/>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a:t>
            </a:r>
          </a:p>
        </p:txBody>
      </p:sp>
      <p:sp>
        <p:nvSpPr>
          <p:cNvPr id="50" name="TextBox 49">
            <a:extLst>
              <a:ext uri="{FF2B5EF4-FFF2-40B4-BE49-F238E27FC236}">
                <a16:creationId xmlns:a16="http://schemas.microsoft.com/office/drawing/2014/main" id="{BA49104F-5DCC-1A17-95AC-4F402401C639}"/>
              </a:ext>
            </a:extLst>
          </p:cNvPr>
          <p:cNvSpPr txBox="1"/>
          <p:nvPr/>
        </p:nvSpPr>
        <p:spPr>
          <a:xfrm>
            <a:off x="3325313" y="4152735"/>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a:t>
            </a:r>
          </a:p>
        </p:txBody>
      </p:sp>
      <p:sp>
        <p:nvSpPr>
          <p:cNvPr id="51" name="TextBox 50">
            <a:extLst>
              <a:ext uri="{FF2B5EF4-FFF2-40B4-BE49-F238E27FC236}">
                <a16:creationId xmlns:a16="http://schemas.microsoft.com/office/drawing/2014/main" id="{C64B9D35-0E08-7644-8801-5335DE702CF0}"/>
              </a:ext>
            </a:extLst>
          </p:cNvPr>
          <p:cNvSpPr txBox="1"/>
          <p:nvPr/>
        </p:nvSpPr>
        <p:spPr>
          <a:xfrm>
            <a:off x="3326294" y="3439744"/>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6</a:t>
            </a:r>
          </a:p>
        </p:txBody>
      </p:sp>
      <p:sp>
        <p:nvSpPr>
          <p:cNvPr id="52" name="TextBox 51">
            <a:extLst>
              <a:ext uri="{FF2B5EF4-FFF2-40B4-BE49-F238E27FC236}">
                <a16:creationId xmlns:a16="http://schemas.microsoft.com/office/drawing/2014/main" id="{C43E5BB8-A1E6-19B2-1E21-F8B0A86B2F9C}"/>
              </a:ext>
            </a:extLst>
          </p:cNvPr>
          <p:cNvSpPr txBox="1"/>
          <p:nvPr/>
        </p:nvSpPr>
        <p:spPr>
          <a:xfrm>
            <a:off x="3331189" y="2715030"/>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8</a:t>
            </a:r>
          </a:p>
        </p:txBody>
      </p:sp>
      <p:sp>
        <p:nvSpPr>
          <p:cNvPr id="53" name="TextBox 52">
            <a:extLst>
              <a:ext uri="{FF2B5EF4-FFF2-40B4-BE49-F238E27FC236}">
                <a16:creationId xmlns:a16="http://schemas.microsoft.com/office/drawing/2014/main" id="{9446FFA4-6AEF-ACA6-D86D-59672C61186B}"/>
              </a:ext>
            </a:extLst>
          </p:cNvPr>
          <p:cNvSpPr txBox="1"/>
          <p:nvPr/>
        </p:nvSpPr>
        <p:spPr>
          <a:xfrm>
            <a:off x="3228224" y="1995861"/>
            <a:ext cx="38343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10</a:t>
            </a:r>
          </a:p>
        </p:txBody>
      </p:sp>
      <p:sp>
        <p:nvSpPr>
          <p:cNvPr id="54" name="TextBox 53">
            <a:extLst>
              <a:ext uri="{FF2B5EF4-FFF2-40B4-BE49-F238E27FC236}">
                <a16:creationId xmlns:a16="http://schemas.microsoft.com/office/drawing/2014/main" id="{66D32AB6-F351-E91F-7B88-EDE1C31CF151}"/>
              </a:ext>
            </a:extLst>
          </p:cNvPr>
          <p:cNvSpPr txBox="1"/>
          <p:nvPr/>
        </p:nvSpPr>
        <p:spPr>
          <a:xfrm>
            <a:off x="3233070" y="1276692"/>
            <a:ext cx="38343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12</a:t>
            </a:r>
          </a:p>
        </p:txBody>
      </p:sp>
      <p:sp>
        <p:nvSpPr>
          <p:cNvPr id="55" name="TextBox 54">
            <a:extLst>
              <a:ext uri="{FF2B5EF4-FFF2-40B4-BE49-F238E27FC236}">
                <a16:creationId xmlns:a16="http://schemas.microsoft.com/office/drawing/2014/main" id="{BBEAC5A6-C0E3-8D61-C657-CCF0E10946F9}"/>
              </a:ext>
            </a:extLst>
          </p:cNvPr>
          <p:cNvSpPr txBox="1"/>
          <p:nvPr/>
        </p:nvSpPr>
        <p:spPr>
          <a:xfrm>
            <a:off x="4484559" y="-89270"/>
            <a:ext cx="3602268" cy="584775"/>
          </a:xfrm>
          <a:prstGeom prst="rect">
            <a:avLst/>
          </a:prstGeom>
          <a:noFill/>
        </p:spPr>
        <p:txBody>
          <a:bodyPr wrap="none" rtlCol="0">
            <a:spAutoFit/>
          </a:bodyPr>
          <a:lstStyle/>
          <a:p>
            <a:r>
              <a:rPr lang="en-US" sz="3200" b="1" dirty="0">
                <a:solidFill>
                  <a:schemeClr val="tx1"/>
                </a:solidFill>
                <a:latin typeface="Arial" panose="020B0604020202020204" pitchFamily="34" charset="0"/>
                <a:cs typeface="Arial" panose="020B0604020202020204" pitchFamily="34" charset="0"/>
              </a:rPr>
              <a:t>Primary Endpoint</a:t>
            </a:r>
            <a:endParaRPr lang="en-US" sz="3200" dirty="0"/>
          </a:p>
        </p:txBody>
      </p:sp>
      <p:sp>
        <p:nvSpPr>
          <p:cNvPr id="56" name="TextBox 55">
            <a:extLst>
              <a:ext uri="{FF2B5EF4-FFF2-40B4-BE49-F238E27FC236}">
                <a16:creationId xmlns:a16="http://schemas.microsoft.com/office/drawing/2014/main" id="{633815A6-B125-2D7A-1485-A079D8DB19BA}"/>
              </a:ext>
            </a:extLst>
          </p:cNvPr>
          <p:cNvSpPr txBox="1"/>
          <p:nvPr/>
        </p:nvSpPr>
        <p:spPr>
          <a:xfrm>
            <a:off x="2936514" y="6430781"/>
            <a:ext cx="6935251" cy="415498"/>
          </a:xfrm>
          <a:prstGeom prst="rect">
            <a:avLst/>
          </a:prstGeom>
          <a:noFill/>
        </p:spPr>
        <p:txBody>
          <a:bodyPr wrap="square" rtlCol="0">
            <a:spAutoFit/>
          </a:bodyPr>
          <a:lstStyle/>
          <a:p>
            <a:r>
              <a:rPr lang="en-US" sz="700" dirty="0">
                <a:effectLst/>
                <a:latin typeface="Arial" panose="020B0604020202020204" pitchFamily="34" charset="0"/>
                <a:ea typeface="Times New Roman" panose="02020603050405020304" pitchFamily="18" charset="0"/>
                <a:cs typeface="Arial" panose="020B0604020202020204" pitchFamily="34" charset="0"/>
              </a:rPr>
              <a:t>Cumulative event rates using the Kaplan-Meier method were calculated for the primary efficacy endpoint and other time to event endpoints. A covariate-adjusted Cox regression model including fixed effects for treatment, region, index MI type, index MI management, age, diabetes, peripheral arterial disease, prior MI, and an interaction term for index MI type and index MI management was fitted to estimate the hazard ratio and two-sided 95% confidence interval</a:t>
            </a:r>
            <a:endParaRPr lang="en-US" sz="700" dirty="0"/>
          </a:p>
        </p:txBody>
      </p:sp>
      <p:sp>
        <p:nvSpPr>
          <p:cNvPr id="57" name="TextBox 56">
            <a:extLst>
              <a:ext uri="{FF2B5EF4-FFF2-40B4-BE49-F238E27FC236}">
                <a16:creationId xmlns:a16="http://schemas.microsoft.com/office/drawing/2014/main" id="{431354A4-1412-2979-987E-BE7024A5B302}"/>
              </a:ext>
            </a:extLst>
          </p:cNvPr>
          <p:cNvSpPr txBox="1"/>
          <p:nvPr/>
        </p:nvSpPr>
        <p:spPr>
          <a:xfrm>
            <a:off x="2936514" y="6074312"/>
            <a:ext cx="587020" cy="215444"/>
          </a:xfrm>
          <a:prstGeom prst="rect">
            <a:avLst/>
          </a:prstGeom>
          <a:noFill/>
        </p:spPr>
        <p:txBody>
          <a:bodyPr wrap="none" rtlCol="0">
            <a:spAutoFit/>
          </a:bodyPr>
          <a:lstStyle/>
          <a:p>
            <a:r>
              <a:rPr lang="en-US" sz="800" dirty="0">
                <a:solidFill>
                  <a:srgbClr val="0E56A5"/>
                </a:solidFill>
                <a:latin typeface="Arial" panose="020B0604020202020204" pitchFamily="34" charset="0"/>
                <a:cs typeface="Arial" panose="020B0604020202020204" pitchFamily="34" charset="0"/>
              </a:rPr>
              <a:t>CSL 112</a:t>
            </a:r>
          </a:p>
        </p:txBody>
      </p:sp>
      <p:sp>
        <p:nvSpPr>
          <p:cNvPr id="58" name="TextBox 57">
            <a:extLst>
              <a:ext uri="{FF2B5EF4-FFF2-40B4-BE49-F238E27FC236}">
                <a16:creationId xmlns:a16="http://schemas.microsoft.com/office/drawing/2014/main" id="{E7CE19C4-1B0A-6565-DDB7-2D64D8E646DF}"/>
              </a:ext>
            </a:extLst>
          </p:cNvPr>
          <p:cNvSpPr txBox="1"/>
          <p:nvPr/>
        </p:nvSpPr>
        <p:spPr>
          <a:xfrm>
            <a:off x="2936514" y="6190069"/>
            <a:ext cx="558166" cy="215444"/>
          </a:xfrm>
          <a:prstGeom prst="rect">
            <a:avLst/>
          </a:prstGeom>
          <a:noFill/>
        </p:spPr>
        <p:txBody>
          <a:bodyPr wrap="none" rtlCol="0">
            <a:spAutoFit/>
          </a:bodyPr>
          <a:lstStyle/>
          <a:p>
            <a:r>
              <a:rPr lang="en-US" sz="800" dirty="0">
                <a:solidFill>
                  <a:schemeClr val="accent6">
                    <a:lumMod val="50000"/>
                  </a:schemeClr>
                </a:solidFill>
                <a:latin typeface="Arial" panose="020B0604020202020204" pitchFamily="34" charset="0"/>
                <a:cs typeface="Arial" panose="020B0604020202020204" pitchFamily="34" charset="0"/>
              </a:rPr>
              <a:t>Placebo</a:t>
            </a:r>
          </a:p>
        </p:txBody>
      </p:sp>
      <p:sp>
        <p:nvSpPr>
          <p:cNvPr id="2" name="TextBox 1">
            <a:extLst>
              <a:ext uri="{FF2B5EF4-FFF2-40B4-BE49-F238E27FC236}">
                <a16:creationId xmlns:a16="http://schemas.microsoft.com/office/drawing/2014/main" id="{53706BCD-E64A-D249-0D9A-EDBFBED2F4FD}"/>
              </a:ext>
            </a:extLst>
          </p:cNvPr>
          <p:cNvSpPr txBox="1"/>
          <p:nvPr/>
        </p:nvSpPr>
        <p:spPr>
          <a:xfrm>
            <a:off x="7620007" y="2763525"/>
            <a:ext cx="958468" cy="338554"/>
          </a:xfrm>
          <a:prstGeom prst="rect">
            <a:avLst/>
          </a:prstGeom>
          <a:noFill/>
        </p:spPr>
        <p:txBody>
          <a:bodyPr wrap="none" rtlCol="0">
            <a:spAutoFit/>
          </a:bodyPr>
          <a:lstStyle/>
          <a:p>
            <a:r>
              <a:rPr lang="en-US" sz="1600" dirty="0">
                <a:solidFill>
                  <a:srgbClr val="0070C0"/>
                </a:solidFill>
                <a:latin typeface="Arial" panose="020B0604020202020204" pitchFamily="34" charset="0"/>
                <a:cs typeface="Arial" panose="020B0604020202020204" pitchFamily="34" charset="0"/>
              </a:rPr>
              <a:t>CSL 112</a:t>
            </a:r>
          </a:p>
        </p:txBody>
      </p:sp>
      <p:sp>
        <p:nvSpPr>
          <p:cNvPr id="7" name="TextBox 6">
            <a:extLst>
              <a:ext uri="{FF2B5EF4-FFF2-40B4-BE49-F238E27FC236}">
                <a16:creationId xmlns:a16="http://schemas.microsoft.com/office/drawing/2014/main" id="{284B0966-3914-3E7B-259F-9B58CEAA384A}"/>
              </a:ext>
            </a:extLst>
          </p:cNvPr>
          <p:cNvSpPr txBox="1"/>
          <p:nvPr/>
        </p:nvSpPr>
        <p:spPr>
          <a:xfrm>
            <a:off x="7571948" y="1704596"/>
            <a:ext cx="101822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Placebo</a:t>
            </a:r>
          </a:p>
        </p:txBody>
      </p:sp>
    </p:spTree>
    <p:extLst>
      <p:ext uri="{BB962C8B-B14F-4D97-AF65-F5344CB8AC3E}">
        <p14:creationId xmlns:p14="http://schemas.microsoft.com/office/powerpoint/2010/main" val="2196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32B8E2-819F-D60E-D518-89DBA871F376}"/>
              </a:ext>
            </a:extLst>
          </p:cNvPr>
          <p:cNvGrpSpPr/>
          <p:nvPr/>
        </p:nvGrpSpPr>
        <p:grpSpPr>
          <a:xfrm>
            <a:off x="252604" y="750882"/>
            <a:ext cx="3942516" cy="5803443"/>
            <a:chOff x="8137132" y="792641"/>
            <a:chExt cx="4037755" cy="5803443"/>
          </a:xfrm>
        </p:grpSpPr>
        <p:sp>
          <p:nvSpPr>
            <p:cNvPr id="6" name="TextBox 5">
              <a:extLst>
                <a:ext uri="{FF2B5EF4-FFF2-40B4-BE49-F238E27FC236}">
                  <a16:creationId xmlns:a16="http://schemas.microsoft.com/office/drawing/2014/main" id="{DC084FF4-468D-1126-839B-3E9C439AD3CC}"/>
                </a:ext>
              </a:extLst>
            </p:cNvPr>
            <p:cNvSpPr txBox="1"/>
            <p:nvPr/>
          </p:nvSpPr>
          <p:spPr>
            <a:xfrm>
              <a:off x="9782823" y="792641"/>
              <a:ext cx="91942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All MI</a:t>
              </a:r>
              <a:endParaRPr lang="en-US" dirty="0"/>
            </a:p>
          </p:txBody>
        </p:sp>
        <p:grpSp>
          <p:nvGrpSpPr>
            <p:cNvPr id="7" name="Group 6">
              <a:extLst>
                <a:ext uri="{FF2B5EF4-FFF2-40B4-BE49-F238E27FC236}">
                  <a16:creationId xmlns:a16="http://schemas.microsoft.com/office/drawing/2014/main" id="{8574B249-4E92-557B-8114-59F295646F63}"/>
                </a:ext>
              </a:extLst>
            </p:cNvPr>
            <p:cNvGrpSpPr/>
            <p:nvPr/>
          </p:nvGrpSpPr>
          <p:grpSpPr>
            <a:xfrm>
              <a:off x="8137132" y="1161973"/>
              <a:ext cx="4037755" cy="5434111"/>
              <a:chOff x="8137132" y="1161973"/>
              <a:chExt cx="4037755" cy="5434111"/>
            </a:xfrm>
          </p:grpSpPr>
          <p:pic>
            <p:nvPicPr>
              <p:cNvPr id="8" name="Picture 7" descr="A graph on a black background&#10;&#10;Description automatically generated">
                <a:extLst>
                  <a:ext uri="{FF2B5EF4-FFF2-40B4-BE49-F238E27FC236}">
                    <a16:creationId xmlns:a16="http://schemas.microsoft.com/office/drawing/2014/main" id="{B0E28D87-5933-438D-1A55-3CC3C2221CA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084"/>
              <a:stretch/>
            </p:blipFill>
            <p:spPr>
              <a:xfrm>
                <a:off x="8137132" y="1190483"/>
                <a:ext cx="4037755" cy="5405601"/>
              </a:xfrm>
              <a:prstGeom prst="rect">
                <a:avLst/>
              </a:prstGeom>
            </p:spPr>
          </p:pic>
          <p:sp>
            <p:nvSpPr>
              <p:cNvPr id="9" name="TextBox 8">
                <a:extLst>
                  <a:ext uri="{FF2B5EF4-FFF2-40B4-BE49-F238E27FC236}">
                    <a16:creationId xmlns:a16="http://schemas.microsoft.com/office/drawing/2014/main" id="{9095161E-04D9-73DF-D531-44DBC30E1870}"/>
                  </a:ext>
                </a:extLst>
              </p:cNvPr>
              <p:cNvSpPr txBox="1"/>
              <p:nvPr/>
            </p:nvSpPr>
            <p:spPr>
              <a:xfrm>
                <a:off x="8753098" y="2816915"/>
                <a:ext cx="1028379" cy="861774"/>
              </a:xfrm>
              <a:prstGeom prst="rect">
                <a:avLst/>
              </a:prstGeom>
              <a:noFill/>
            </p:spPr>
            <p:txBody>
              <a:bodyPr wrap="square">
                <a:spAutoFit/>
              </a:bodyPr>
              <a:lstStyle/>
              <a:p>
                <a:pPr algn="ctr"/>
                <a:r>
                  <a:rPr lang="en-US" sz="1000" b="1" dirty="0">
                    <a:effectLst/>
                    <a:latin typeface="Arial" panose="020B0604020202020204" pitchFamily="34" charset="0"/>
                    <a:cs typeface="Arial" panose="020B0604020202020204" pitchFamily="34" charset="0"/>
                  </a:rPr>
                  <a:t>90 days</a:t>
                </a:r>
              </a:p>
              <a:p>
                <a:pPr algn="ctr"/>
                <a:r>
                  <a:rPr lang="en-US" sz="1000" dirty="0">
                    <a:effectLst/>
                    <a:latin typeface="Arial" panose="020B0604020202020204" pitchFamily="34" charset="0"/>
                    <a:cs typeface="Arial" panose="020B0604020202020204" pitchFamily="34" charset="0"/>
                  </a:rPr>
                  <a:t>3.5% vs. 3.8%</a:t>
                </a:r>
              </a:p>
              <a:p>
                <a:pPr algn="ctr"/>
                <a:r>
                  <a:rPr lang="en-US" sz="1000" dirty="0">
                    <a:effectLst/>
                    <a:latin typeface="Arial" panose="020B0604020202020204" pitchFamily="34" charset="0"/>
                    <a:cs typeface="Arial" panose="020B0604020202020204" pitchFamily="34" charset="0"/>
                  </a:rPr>
                  <a:t>HR=0.91 </a:t>
                </a:r>
              </a:p>
              <a:p>
                <a:pPr algn="ctr"/>
                <a:r>
                  <a:rPr lang="en-US" sz="1000" dirty="0">
                    <a:effectLst/>
                    <a:latin typeface="Arial" panose="020B0604020202020204" pitchFamily="34" charset="0"/>
                    <a:cs typeface="Arial" panose="020B0604020202020204" pitchFamily="34" charset="0"/>
                  </a:rPr>
                  <a:t>(0.78-1.06)</a:t>
                </a:r>
              </a:p>
              <a:p>
                <a:pPr algn="ctr"/>
                <a:r>
                  <a:rPr lang="en-US" sz="1000" dirty="0">
                    <a:effectLst/>
                    <a:latin typeface="Arial" panose="020B0604020202020204" pitchFamily="34" charset="0"/>
                    <a:cs typeface="Arial" panose="020B0604020202020204" pitchFamily="34" charset="0"/>
                  </a:rPr>
                  <a:t>p=0.23</a:t>
                </a:r>
              </a:p>
            </p:txBody>
          </p:sp>
          <p:sp>
            <p:nvSpPr>
              <p:cNvPr id="10" name="TextBox 9">
                <a:extLst>
                  <a:ext uri="{FF2B5EF4-FFF2-40B4-BE49-F238E27FC236}">
                    <a16:creationId xmlns:a16="http://schemas.microsoft.com/office/drawing/2014/main" id="{721BE8FB-B598-F30E-43D1-5F60578D4CAB}"/>
                  </a:ext>
                </a:extLst>
              </p:cNvPr>
              <p:cNvSpPr txBox="1"/>
              <p:nvPr/>
            </p:nvSpPr>
            <p:spPr>
              <a:xfrm>
                <a:off x="9675536" y="1926631"/>
                <a:ext cx="1026712" cy="861774"/>
              </a:xfrm>
              <a:prstGeom prst="rect">
                <a:avLst/>
              </a:prstGeom>
              <a:noFill/>
            </p:spPr>
            <p:txBody>
              <a:bodyPr wrap="square">
                <a:spAutoFit/>
              </a:bodyPr>
              <a:lstStyle/>
              <a:p>
                <a:pPr algn="ctr"/>
                <a:r>
                  <a:rPr lang="en-US" sz="1000" b="1" dirty="0">
                    <a:effectLst/>
                    <a:latin typeface="Arial" panose="020B0604020202020204" pitchFamily="34" charset="0"/>
                    <a:cs typeface="Arial" panose="020B0604020202020204" pitchFamily="34" charset="0"/>
                  </a:rPr>
                  <a:t>180 days</a:t>
                </a:r>
              </a:p>
              <a:p>
                <a:pPr algn="ctr"/>
                <a:r>
                  <a:rPr lang="en-US" sz="1000" dirty="0">
                    <a:effectLst/>
                    <a:latin typeface="Arial" panose="020B0604020202020204" pitchFamily="34" charset="0"/>
                    <a:cs typeface="Arial" panose="020B0604020202020204" pitchFamily="34" charset="0"/>
                  </a:rPr>
                  <a:t>5.0% vs. 5.7%</a:t>
                </a:r>
              </a:p>
              <a:p>
                <a:pPr algn="ctr"/>
                <a:r>
                  <a:rPr lang="en-US" sz="1000" dirty="0">
                    <a:effectLst/>
                    <a:latin typeface="Arial" panose="020B0604020202020204" pitchFamily="34" charset="0"/>
                    <a:cs typeface="Arial" panose="020B0604020202020204" pitchFamily="34" charset="0"/>
                  </a:rPr>
                  <a:t>HR=0.87 </a:t>
                </a:r>
              </a:p>
              <a:p>
                <a:pPr algn="ctr"/>
                <a:r>
                  <a:rPr lang="en-US" sz="1000" dirty="0">
                    <a:effectLst/>
                    <a:latin typeface="Arial" panose="020B0604020202020204" pitchFamily="34" charset="0"/>
                    <a:cs typeface="Arial" panose="020B0604020202020204" pitchFamily="34" charset="0"/>
                  </a:rPr>
                  <a:t>(0.77-0.99)</a:t>
                </a:r>
              </a:p>
              <a:p>
                <a:pPr algn="ctr"/>
                <a:r>
                  <a:rPr lang="en-US" sz="1000" dirty="0">
                    <a:effectLst/>
                    <a:latin typeface="Arial" panose="020B0604020202020204" pitchFamily="34" charset="0"/>
                    <a:cs typeface="Arial" panose="020B0604020202020204" pitchFamily="34" charset="0"/>
                  </a:rPr>
                  <a:t>p=0.038</a:t>
                </a:r>
              </a:p>
            </p:txBody>
          </p:sp>
          <p:sp>
            <p:nvSpPr>
              <p:cNvPr id="11" name="TextBox 10">
                <a:extLst>
                  <a:ext uri="{FF2B5EF4-FFF2-40B4-BE49-F238E27FC236}">
                    <a16:creationId xmlns:a16="http://schemas.microsoft.com/office/drawing/2014/main" id="{F259BA59-8AEB-3A95-FE0B-912D3641BBC6}"/>
                  </a:ext>
                </a:extLst>
              </p:cNvPr>
              <p:cNvSpPr txBox="1"/>
              <p:nvPr/>
            </p:nvSpPr>
            <p:spPr>
              <a:xfrm>
                <a:off x="11011146" y="1161973"/>
                <a:ext cx="1023991" cy="861774"/>
              </a:xfrm>
              <a:prstGeom prst="rect">
                <a:avLst/>
              </a:prstGeom>
              <a:noFill/>
            </p:spPr>
            <p:txBody>
              <a:bodyPr wrap="square">
                <a:spAutoFit/>
              </a:bodyPr>
              <a:lstStyle/>
              <a:p>
                <a:pPr algn="ctr"/>
                <a:r>
                  <a:rPr lang="en-US" sz="1000" b="1" dirty="0">
                    <a:effectLst/>
                    <a:latin typeface="Arial" panose="020B0604020202020204" pitchFamily="34" charset="0"/>
                    <a:cs typeface="Arial" panose="020B0604020202020204" pitchFamily="34" charset="0"/>
                  </a:rPr>
                  <a:t>365 days</a:t>
                </a:r>
              </a:p>
              <a:p>
                <a:pPr algn="ctr"/>
                <a:r>
                  <a:rPr lang="en-US" sz="1000" dirty="0">
                    <a:effectLst/>
                    <a:latin typeface="Arial" panose="020B0604020202020204" pitchFamily="34" charset="0"/>
                    <a:cs typeface="Arial" panose="020B0604020202020204" pitchFamily="34" charset="0"/>
                  </a:rPr>
                  <a:t>7.2% vs. 7.9%</a:t>
                </a:r>
              </a:p>
              <a:p>
                <a:pPr algn="ctr"/>
                <a:r>
                  <a:rPr lang="en-US" sz="1000" dirty="0">
                    <a:effectLst/>
                    <a:latin typeface="Arial" panose="020B0604020202020204" pitchFamily="34" charset="0"/>
                    <a:cs typeface="Arial" panose="020B0604020202020204" pitchFamily="34" charset="0"/>
                  </a:rPr>
                  <a:t>HR=0.90</a:t>
                </a:r>
              </a:p>
              <a:p>
                <a:pPr algn="ctr"/>
                <a:r>
                  <a:rPr lang="en-US" sz="1000" dirty="0">
                    <a:effectLst/>
                    <a:latin typeface="Arial" panose="020B0604020202020204" pitchFamily="34" charset="0"/>
                    <a:cs typeface="Arial" panose="020B0604020202020204" pitchFamily="34" charset="0"/>
                  </a:rPr>
                  <a:t>(0.81-1.00)</a:t>
                </a:r>
              </a:p>
              <a:p>
                <a:pPr algn="ctr"/>
                <a:r>
                  <a:rPr lang="en-US" sz="1000" dirty="0">
                    <a:effectLst/>
                    <a:latin typeface="Arial" panose="020B0604020202020204" pitchFamily="34" charset="0"/>
                    <a:cs typeface="Arial" panose="020B0604020202020204" pitchFamily="34" charset="0"/>
                  </a:rPr>
                  <a:t>p=0.056</a:t>
                </a:r>
              </a:p>
            </p:txBody>
          </p:sp>
        </p:grpSp>
      </p:grpSp>
      <p:sp>
        <p:nvSpPr>
          <p:cNvPr id="12" name="TextBox 11">
            <a:extLst>
              <a:ext uri="{FF2B5EF4-FFF2-40B4-BE49-F238E27FC236}">
                <a16:creationId xmlns:a16="http://schemas.microsoft.com/office/drawing/2014/main" id="{9622B276-49CD-E759-676F-D1BD99847C4F}"/>
              </a:ext>
            </a:extLst>
          </p:cNvPr>
          <p:cNvSpPr txBox="1"/>
          <p:nvPr/>
        </p:nvSpPr>
        <p:spPr>
          <a:xfrm rot="16200000">
            <a:off x="-1030396" y="3404230"/>
            <a:ext cx="235192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Cumulative Incidence (%)</a:t>
            </a:r>
          </a:p>
        </p:txBody>
      </p:sp>
      <p:pic>
        <p:nvPicPr>
          <p:cNvPr id="13" name="Picture 12" descr="A graph with a line graph&#10;&#10;Description automatically generated">
            <a:extLst>
              <a:ext uri="{FF2B5EF4-FFF2-40B4-BE49-F238E27FC236}">
                <a16:creationId xmlns:a16="http://schemas.microsoft.com/office/drawing/2014/main" id="{02624DC4-47D3-C377-3C87-AA1EFF3B1D8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901"/>
          <a:stretch/>
        </p:blipFill>
        <p:spPr>
          <a:xfrm>
            <a:off x="4335566" y="1148724"/>
            <a:ext cx="3935003" cy="5409941"/>
          </a:xfrm>
          <a:prstGeom prst="rect">
            <a:avLst/>
          </a:prstGeom>
        </p:spPr>
      </p:pic>
      <p:sp>
        <p:nvSpPr>
          <p:cNvPr id="14" name="TextBox 13">
            <a:extLst>
              <a:ext uri="{FF2B5EF4-FFF2-40B4-BE49-F238E27FC236}">
                <a16:creationId xmlns:a16="http://schemas.microsoft.com/office/drawing/2014/main" id="{34B54582-C927-CBCF-0A5E-A0C30A39CFB7}"/>
              </a:ext>
            </a:extLst>
          </p:cNvPr>
          <p:cNvSpPr txBox="1"/>
          <p:nvPr/>
        </p:nvSpPr>
        <p:spPr>
          <a:xfrm>
            <a:off x="5710079" y="764805"/>
            <a:ext cx="1208813"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Type 1 MI</a:t>
            </a:r>
            <a:endParaRPr lang="en-US" dirty="0"/>
          </a:p>
        </p:txBody>
      </p:sp>
      <p:grpSp>
        <p:nvGrpSpPr>
          <p:cNvPr id="18" name="Group 17">
            <a:extLst>
              <a:ext uri="{FF2B5EF4-FFF2-40B4-BE49-F238E27FC236}">
                <a16:creationId xmlns:a16="http://schemas.microsoft.com/office/drawing/2014/main" id="{61BEED3F-B8FB-4B88-1072-084C6A893122}"/>
              </a:ext>
            </a:extLst>
          </p:cNvPr>
          <p:cNvGrpSpPr/>
          <p:nvPr/>
        </p:nvGrpSpPr>
        <p:grpSpPr>
          <a:xfrm>
            <a:off x="8213113" y="763238"/>
            <a:ext cx="3935003" cy="5787956"/>
            <a:chOff x="4032929" y="813188"/>
            <a:chExt cx="4032284" cy="5787956"/>
          </a:xfrm>
        </p:grpSpPr>
        <p:sp>
          <p:nvSpPr>
            <p:cNvPr id="19" name="TextBox 18">
              <a:extLst>
                <a:ext uri="{FF2B5EF4-FFF2-40B4-BE49-F238E27FC236}">
                  <a16:creationId xmlns:a16="http://schemas.microsoft.com/office/drawing/2014/main" id="{CAE73D2C-7528-59C9-D839-B5C919EE9345}"/>
                </a:ext>
              </a:extLst>
            </p:cNvPr>
            <p:cNvSpPr txBox="1"/>
            <p:nvPr/>
          </p:nvSpPr>
          <p:spPr>
            <a:xfrm>
              <a:off x="5293016" y="813188"/>
              <a:ext cx="146120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Type 4b MI</a:t>
              </a:r>
              <a:endParaRPr lang="en-US" dirty="0"/>
            </a:p>
          </p:txBody>
        </p:sp>
        <p:grpSp>
          <p:nvGrpSpPr>
            <p:cNvPr id="20" name="Group 19">
              <a:extLst>
                <a:ext uri="{FF2B5EF4-FFF2-40B4-BE49-F238E27FC236}">
                  <a16:creationId xmlns:a16="http://schemas.microsoft.com/office/drawing/2014/main" id="{9136C4A4-3BD8-4ACD-0719-EBF0D519A7E8}"/>
                </a:ext>
              </a:extLst>
            </p:cNvPr>
            <p:cNvGrpSpPr/>
            <p:nvPr/>
          </p:nvGrpSpPr>
          <p:grpSpPr>
            <a:xfrm>
              <a:off x="4032929" y="1190847"/>
              <a:ext cx="4032284" cy="5410297"/>
              <a:chOff x="4032929" y="1190847"/>
              <a:chExt cx="4032284" cy="5410297"/>
            </a:xfrm>
          </p:grpSpPr>
          <p:pic>
            <p:nvPicPr>
              <p:cNvPr id="21" name="Picture 20" descr="A graph of a graph on a black background&#10;&#10;Description automatically generated">
                <a:extLst>
                  <a:ext uri="{FF2B5EF4-FFF2-40B4-BE49-F238E27FC236}">
                    <a16:creationId xmlns:a16="http://schemas.microsoft.com/office/drawing/2014/main" id="{923BC59F-11C4-2643-D416-571B62AFE51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3404"/>
              <a:stretch/>
            </p:blipFill>
            <p:spPr>
              <a:xfrm>
                <a:off x="4032929" y="1190847"/>
                <a:ext cx="4032284" cy="5410297"/>
              </a:xfrm>
              <a:prstGeom prst="rect">
                <a:avLst/>
              </a:prstGeom>
            </p:spPr>
          </p:pic>
          <p:sp>
            <p:nvSpPr>
              <p:cNvPr id="22" name="TextBox 21">
                <a:extLst>
                  <a:ext uri="{FF2B5EF4-FFF2-40B4-BE49-F238E27FC236}">
                    <a16:creationId xmlns:a16="http://schemas.microsoft.com/office/drawing/2014/main" id="{7A98B0D3-91EA-5163-A6E1-9C82557DA7C6}"/>
                  </a:ext>
                </a:extLst>
              </p:cNvPr>
              <p:cNvSpPr txBox="1"/>
              <p:nvPr/>
            </p:nvSpPr>
            <p:spPr>
              <a:xfrm>
                <a:off x="4756330" y="4354223"/>
                <a:ext cx="1028379" cy="861774"/>
              </a:xfrm>
              <a:prstGeom prst="rect">
                <a:avLst/>
              </a:prstGeom>
              <a:noFill/>
            </p:spPr>
            <p:txBody>
              <a:bodyPr wrap="square">
                <a:spAutoFit/>
              </a:bodyPr>
              <a:lstStyle/>
              <a:p>
                <a:pPr algn="ctr"/>
                <a:r>
                  <a:rPr lang="en-US" sz="1000" b="1" dirty="0">
                    <a:effectLst/>
                    <a:latin typeface="Arial" panose="020B0604020202020204" pitchFamily="34" charset="0"/>
                    <a:cs typeface="Arial" panose="020B0604020202020204" pitchFamily="34" charset="0"/>
                  </a:rPr>
                  <a:t>90 days</a:t>
                </a:r>
              </a:p>
              <a:p>
                <a:pPr algn="ctr"/>
                <a:r>
                  <a:rPr lang="en-US" sz="1000" dirty="0">
                    <a:effectLst/>
                    <a:latin typeface="Arial" panose="020B0604020202020204" pitchFamily="34" charset="0"/>
                    <a:cs typeface="Arial" panose="020B0604020202020204" pitchFamily="34" charset="0"/>
                  </a:rPr>
                  <a:t>0.5% vs. </a:t>
                </a:r>
                <a:r>
                  <a:rPr lang="en-US" sz="1000" dirty="0">
                    <a:latin typeface="Arial" panose="020B0604020202020204" pitchFamily="34" charset="0"/>
                    <a:cs typeface="Arial" panose="020B0604020202020204" pitchFamily="34" charset="0"/>
                  </a:rPr>
                  <a:t>0.8%</a:t>
                </a:r>
                <a:endParaRPr lang="en-US" sz="1000" dirty="0">
                  <a:effectLst/>
                  <a:latin typeface="Arial" panose="020B0604020202020204" pitchFamily="34" charset="0"/>
                  <a:cs typeface="Arial" panose="020B0604020202020204" pitchFamily="34" charset="0"/>
                </a:endParaRPr>
              </a:p>
              <a:p>
                <a:pPr algn="ctr"/>
                <a:r>
                  <a:rPr lang="en-US" sz="1000" dirty="0">
                    <a:effectLst/>
                    <a:latin typeface="Arial" panose="020B0604020202020204" pitchFamily="34" charset="0"/>
                    <a:cs typeface="Arial" panose="020B0604020202020204" pitchFamily="34" charset="0"/>
                  </a:rPr>
                  <a:t>HR=0.68 </a:t>
                </a:r>
              </a:p>
              <a:p>
                <a:pPr algn="ctr"/>
                <a:r>
                  <a:rPr lang="en-US" sz="1000" dirty="0">
                    <a:latin typeface="Arial" panose="020B0604020202020204" pitchFamily="34" charset="0"/>
                    <a:cs typeface="Arial" panose="020B0604020202020204" pitchFamily="34" charset="0"/>
                  </a:rPr>
                  <a:t>(</a:t>
                </a:r>
                <a:r>
                  <a:rPr lang="en-US" sz="1000" dirty="0">
                    <a:effectLst/>
                    <a:latin typeface="Arial" panose="020B0604020202020204" pitchFamily="34" charset="0"/>
                    <a:cs typeface="Arial" panose="020B0604020202020204" pitchFamily="34" charset="0"/>
                  </a:rPr>
                  <a:t>0.47-0.98)</a:t>
                </a:r>
              </a:p>
              <a:p>
                <a:pPr algn="ctr"/>
                <a:r>
                  <a:rPr lang="en-US" sz="1000" dirty="0">
                    <a:effectLst/>
                    <a:latin typeface="Arial" panose="020B0604020202020204" pitchFamily="34" charset="0"/>
                    <a:cs typeface="Arial" panose="020B0604020202020204" pitchFamily="34" charset="0"/>
                  </a:rPr>
                  <a:t>p=0.038</a:t>
                </a:r>
              </a:p>
            </p:txBody>
          </p:sp>
          <p:sp>
            <p:nvSpPr>
              <p:cNvPr id="23" name="TextBox 22">
                <a:extLst>
                  <a:ext uri="{FF2B5EF4-FFF2-40B4-BE49-F238E27FC236}">
                    <a16:creationId xmlns:a16="http://schemas.microsoft.com/office/drawing/2014/main" id="{3B83B234-A639-FB56-251E-CCC00D06F0D8}"/>
                  </a:ext>
                </a:extLst>
              </p:cNvPr>
              <p:cNvSpPr txBox="1"/>
              <p:nvPr/>
            </p:nvSpPr>
            <p:spPr>
              <a:xfrm>
                <a:off x="5712140" y="4053662"/>
                <a:ext cx="1026712" cy="861774"/>
              </a:xfrm>
              <a:prstGeom prst="rect">
                <a:avLst/>
              </a:prstGeom>
              <a:noFill/>
            </p:spPr>
            <p:txBody>
              <a:bodyPr wrap="square">
                <a:spAutoFit/>
              </a:bodyPr>
              <a:lstStyle/>
              <a:p>
                <a:pPr algn="ctr"/>
                <a:r>
                  <a:rPr lang="en-US" sz="1000" b="1" dirty="0">
                    <a:effectLst/>
                    <a:latin typeface="Arial" panose="020B0604020202020204" pitchFamily="34" charset="0"/>
                    <a:cs typeface="Arial" panose="020B0604020202020204" pitchFamily="34" charset="0"/>
                  </a:rPr>
                  <a:t>180 days</a:t>
                </a:r>
              </a:p>
              <a:p>
                <a:pPr algn="ctr"/>
                <a:r>
                  <a:rPr lang="en-US" sz="1000" dirty="0">
                    <a:effectLst/>
                    <a:latin typeface="Arial" panose="020B0604020202020204" pitchFamily="34" charset="0"/>
                    <a:cs typeface="Arial" panose="020B0604020202020204" pitchFamily="34" charset="0"/>
                  </a:rPr>
                  <a:t>0.6% vs. 0.9%</a:t>
                </a:r>
              </a:p>
              <a:p>
                <a:pPr algn="ctr"/>
                <a:r>
                  <a:rPr lang="en-US" sz="1000" dirty="0">
                    <a:effectLst/>
                    <a:latin typeface="Arial" panose="020B0604020202020204" pitchFamily="34" charset="0"/>
                    <a:cs typeface="Arial" panose="020B0604020202020204" pitchFamily="34" charset="0"/>
                  </a:rPr>
                  <a:t>HR=0.71 </a:t>
                </a:r>
              </a:p>
              <a:p>
                <a:pPr algn="ctr"/>
                <a:r>
                  <a:rPr lang="en-US" sz="1000" dirty="0">
                    <a:effectLst/>
                    <a:latin typeface="Arial" panose="020B0604020202020204" pitchFamily="34" charset="0"/>
                    <a:cs typeface="Arial" panose="020B0604020202020204" pitchFamily="34" charset="0"/>
                  </a:rPr>
                  <a:t>(0.51-1.00)</a:t>
                </a:r>
              </a:p>
              <a:p>
                <a:pPr algn="ctr"/>
                <a:r>
                  <a:rPr lang="en-US" sz="1000" dirty="0">
                    <a:effectLst/>
                    <a:latin typeface="Arial" panose="020B0604020202020204" pitchFamily="34" charset="0"/>
                    <a:cs typeface="Arial" panose="020B0604020202020204" pitchFamily="34" charset="0"/>
                  </a:rPr>
                  <a:t>p=0.052</a:t>
                </a:r>
              </a:p>
            </p:txBody>
          </p:sp>
          <p:sp>
            <p:nvSpPr>
              <p:cNvPr id="24" name="TextBox 23">
                <a:extLst>
                  <a:ext uri="{FF2B5EF4-FFF2-40B4-BE49-F238E27FC236}">
                    <a16:creationId xmlns:a16="http://schemas.microsoft.com/office/drawing/2014/main" id="{2E195A2C-7CAF-3457-326F-4DA8419BFD14}"/>
                  </a:ext>
                </a:extLst>
              </p:cNvPr>
              <p:cNvSpPr txBox="1"/>
              <p:nvPr/>
            </p:nvSpPr>
            <p:spPr>
              <a:xfrm>
                <a:off x="6921795" y="3396073"/>
                <a:ext cx="1099535" cy="861774"/>
              </a:xfrm>
              <a:prstGeom prst="rect">
                <a:avLst/>
              </a:prstGeom>
              <a:noFill/>
            </p:spPr>
            <p:txBody>
              <a:bodyPr wrap="square">
                <a:spAutoFit/>
              </a:bodyPr>
              <a:lstStyle/>
              <a:p>
                <a:pPr algn="r"/>
                <a:r>
                  <a:rPr lang="en-US" sz="1000" b="1" dirty="0">
                    <a:latin typeface="Arial" panose="020B0604020202020204" pitchFamily="34" charset="0"/>
                    <a:cs typeface="Arial" panose="020B0604020202020204" pitchFamily="34" charset="0"/>
                  </a:rPr>
                  <a:t>365 days</a:t>
                </a:r>
              </a:p>
              <a:p>
                <a:pPr algn="r"/>
                <a:r>
                  <a:rPr lang="en-US" sz="1000" dirty="0">
                    <a:latin typeface="Arial" panose="020B0604020202020204" pitchFamily="34" charset="0"/>
                    <a:cs typeface="Arial" panose="020B0604020202020204" pitchFamily="34" charset="0"/>
                  </a:rPr>
                  <a:t>0.8% vs. 1.0%</a:t>
                </a:r>
              </a:p>
              <a:p>
                <a:pPr algn="r"/>
                <a:r>
                  <a:rPr lang="en-US" sz="1000" dirty="0">
                    <a:latin typeface="Arial" panose="020B0604020202020204" pitchFamily="34" charset="0"/>
                    <a:cs typeface="Arial" panose="020B0604020202020204" pitchFamily="34" charset="0"/>
                  </a:rPr>
                  <a:t>HR=0.82 </a:t>
                </a:r>
              </a:p>
              <a:p>
                <a:pPr algn="r"/>
                <a:r>
                  <a:rPr lang="en-US" sz="1000" dirty="0">
                    <a:latin typeface="Arial" panose="020B0604020202020204" pitchFamily="34" charset="0"/>
                    <a:cs typeface="Arial" panose="020B0604020202020204" pitchFamily="34" charset="0"/>
                  </a:rPr>
                  <a:t>(0.60 - 1.11)</a:t>
                </a:r>
              </a:p>
              <a:p>
                <a:pPr algn="r"/>
                <a:r>
                  <a:rPr lang="en-US" sz="1000" dirty="0">
                    <a:latin typeface="Arial" panose="020B0604020202020204" pitchFamily="34" charset="0"/>
                    <a:cs typeface="Arial" panose="020B0604020202020204" pitchFamily="34" charset="0"/>
                  </a:rPr>
                  <a:t>p=0.098</a:t>
                </a:r>
              </a:p>
            </p:txBody>
          </p:sp>
        </p:grpSp>
      </p:grpSp>
      <p:sp>
        <p:nvSpPr>
          <p:cNvPr id="25" name="TextBox 24">
            <a:extLst>
              <a:ext uri="{FF2B5EF4-FFF2-40B4-BE49-F238E27FC236}">
                <a16:creationId xmlns:a16="http://schemas.microsoft.com/office/drawing/2014/main" id="{6DFB17AC-11DF-EF25-AB5C-5DFCC23E8086}"/>
              </a:ext>
            </a:extLst>
          </p:cNvPr>
          <p:cNvSpPr txBox="1"/>
          <p:nvPr/>
        </p:nvSpPr>
        <p:spPr>
          <a:xfrm>
            <a:off x="2208383" y="56919"/>
            <a:ext cx="7890878" cy="707886"/>
          </a:xfrm>
          <a:prstGeom prst="rect">
            <a:avLst/>
          </a:prstGeom>
          <a:noFill/>
        </p:spPr>
        <p:txBody>
          <a:bodyPr wrap="none" rtlCol="0">
            <a:spAutoFit/>
          </a:bodyPr>
          <a:lstStyle/>
          <a:p>
            <a:pPr algn="ctr"/>
            <a:r>
              <a:rPr lang="en-US" sz="2800" b="1" dirty="0">
                <a:latin typeface="Arial" panose="020B0604020202020204" pitchFamily="34" charset="0"/>
                <a:cs typeface="Arial" panose="020B0604020202020204" pitchFamily="34" charset="0"/>
              </a:rPr>
              <a:t>Myocardial Infarction Event Rates by MI Type</a:t>
            </a:r>
          </a:p>
          <a:p>
            <a:pPr algn="ctr"/>
            <a:r>
              <a:rPr lang="en-US" sz="1200" b="1" dirty="0">
                <a:latin typeface="Arial" panose="020B0604020202020204" pitchFamily="34" charset="0"/>
                <a:cs typeface="Arial" panose="020B0604020202020204" pitchFamily="34" charset="0"/>
              </a:rPr>
              <a:t>Secondary Endpoint; All Patients Included</a:t>
            </a:r>
          </a:p>
        </p:txBody>
      </p:sp>
      <p:sp>
        <p:nvSpPr>
          <p:cNvPr id="28" name="TextBox 27">
            <a:extLst>
              <a:ext uri="{FF2B5EF4-FFF2-40B4-BE49-F238E27FC236}">
                <a16:creationId xmlns:a16="http://schemas.microsoft.com/office/drawing/2014/main" id="{8976F6F1-4171-66D6-88CA-625EC7F35511}"/>
              </a:ext>
            </a:extLst>
          </p:cNvPr>
          <p:cNvSpPr txBox="1"/>
          <p:nvPr/>
        </p:nvSpPr>
        <p:spPr>
          <a:xfrm>
            <a:off x="5099848" y="2890956"/>
            <a:ext cx="1017690" cy="861774"/>
          </a:xfrm>
          <a:prstGeom prst="rect">
            <a:avLst/>
          </a:prstGeom>
          <a:noFill/>
        </p:spPr>
        <p:txBody>
          <a:bodyPr wrap="square">
            <a:spAutoFit/>
          </a:bodyPr>
          <a:lstStyle/>
          <a:p>
            <a:pPr algn="ctr"/>
            <a:r>
              <a:rPr lang="en-US" sz="1000" b="1" dirty="0">
                <a:effectLst/>
                <a:latin typeface="Arial" panose="020B0604020202020204" pitchFamily="34" charset="0"/>
                <a:cs typeface="Arial" panose="020B0604020202020204" pitchFamily="34" charset="0"/>
              </a:rPr>
              <a:t>90 days</a:t>
            </a:r>
          </a:p>
          <a:p>
            <a:pPr algn="ctr"/>
            <a:r>
              <a:rPr lang="en-US" sz="1000" dirty="0">
                <a:latin typeface="Arial" panose="020B0604020202020204" pitchFamily="34" charset="0"/>
                <a:cs typeface="Arial" panose="020B0604020202020204" pitchFamily="34" charset="0"/>
              </a:rPr>
              <a:t>1.4% vs. 1.7% </a:t>
            </a:r>
            <a:endParaRPr lang="en-US" sz="1000" dirty="0">
              <a:effectLst/>
              <a:latin typeface="Arial" panose="020B0604020202020204" pitchFamily="34" charset="0"/>
              <a:cs typeface="Arial" panose="020B0604020202020204" pitchFamily="34" charset="0"/>
            </a:endParaRPr>
          </a:p>
          <a:p>
            <a:pPr algn="ctr"/>
            <a:r>
              <a:rPr lang="en-US" sz="1000" dirty="0">
                <a:effectLst/>
                <a:latin typeface="Arial" panose="020B0604020202020204" pitchFamily="34" charset="0"/>
                <a:cs typeface="Arial" panose="020B0604020202020204" pitchFamily="34" charset="0"/>
              </a:rPr>
              <a:t>HR=0.86 </a:t>
            </a:r>
          </a:p>
          <a:p>
            <a:pPr algn="ctr"/>
            <a:r>
              <a:rPr lang="en-US" sz="1000" dirty="0">
                <a:effectLst/>
                <a:latin typeface="Arial" panose="020B0604020202020204" pitchFamily="34" charset="0"/>
                <a:cs typeface="Arial" panose="020B0604020202020204" pitchFamily="34" charset="0"/>
              </a:rPr>
              <a:t>(0.68-1.09)</a:t>
            </a:r>
          </a:p>
          <a:p>
            <a:pPr algn="ctr"/>
            <a:r>
              <a:rPr lang="en-US" sz="1000" dirty="0">
                <a:effectLst/>
                <a:latin typeface="Arial" panose="020B0604020202020204" pitchFamily="34" charset="0"/>
                <a:cs typeface="Arial" panose="020B0604020202020204" pitchFamily="34" charset="0"/>
              </a:rPr>
              <a:t>p=0.21</a:t>
            </a:r>
          </a:p>
        </p:txBody>
      </p:sp>
      <p:sp>
        <p:nvSpPr>
          <p:cNvPr id="29" name="TextBox 28">
            <a:extLst>
              <a:ext uri="{FF2B5EF4-FFF2-40B4-BE49-F238E27FC236}">
                <a16:creationId xmlns:a16="http://schemas.microsoft.com/office/drawing/2014/main" id="{644A10C8-9C67-4B26-B7FC-6E0DA18B8300}"/>
              </a:ext>
            </a:extLst>
          </p:cNvPr>
          <p:cNvSpPr txBox="1"/>
          <p:nvPr/>
        </p:nvSpPr>
        <p:spPr>
          <a:xfrm>
            <a:off x="6038436" y="1871922"/>
            <a:ext cx="1004493" cy="861774"/>
          </a:xfrm>
          <a:prstGeom prst="rect">
            <a:avLst/>
          </a:prstGeom>
          <a:noFill/>
        </p:spPr>
        <p:txBody>
          <a:bodyPr wrap="square">
            <a:spAutoFit/>
          </a:bodyPr>
          <a:lstStyle/>
          <a:p>
            <a:pPr algn="ctr"/>
            <a:r>
              <a:rPr lang="en-US" sz="1000" b="1" dirty="0">
                <a:effectLst/>
                <a:latin typeface="Arial" panose="020B0604020202020204" pitchFamily="34" charset="0"/>
                <a:cs typeface="Arial" panose="020B0604020202020204" pitchFamily="34" charset="0"/>
              </a:rPr>
              <a:t>180 days</a:t>
            </a:r>
          </a:p>
          <a:p>
            <a:pPr algn="ctr"/>
            <a:r>
              <a:rPr lang="en-US" sz="1000" dirty="0">
                <a:latin typeface="Arial" panose="020B0604020202020204" pitchFamily="34" charset="0"/>
                <a:cs typeface="Arial" panose="020B0604020202020204" pitchFamily="34" charset="0"/>
              </a:rPr>
              <a:t>2.2% vs. 2.6%</a:t>
            </a:r>
            <a:endParaRPr lang="en-US" sz="1000" dirty="0">
              <a:effectLst/>
              <a:latin typeface="Arial" panose="020B0604020202020204" pitchFamily="34" charset="0"/>
              <a:cs typeface="Arial" panose="020B0604020202020204" pitchFamily="34" charset="0"/>
            </a:endParaRPr>
          </a:p>
          <a:p>
            <a:pPr algn="ctr"/>
            <a:r>
              <a:rPr lang="en-US" sz="1000" dirty="0">
                <a:effectLst/>
                <a:latin typeface="Arial" panose="020B0604020202020204" pitchFamily="34" charset="0"/>
                <a:cs typeface="Arial" panose="020B0604020202020204" pitchFamily="34" charset="0"/>
              </a:rPr>
              <a:t>HR=0.84 </a:t>
            </a:r>
          </a:p>
          <a:p>
            <a:pPr algn="ctr"/>
            <a:r>
              <a:rPr lang="en-US" sz="1000" dirty="0">
                <a:effectLst/>
                <a:latin typeface="Arial" panose="020B0604020202020204" pitchFamily="34" charset="0"/>
                <a:cs typeface="Arial" panose="020B0604020202020204" pitchFamily="34" charset="0"/>
              </a:rPr>
              <a:t>(0.69-1.01)</a:t>
            </a:r>
          </a:p>
          <a:p>
            <a:pPr algn="ctr"/>
            <a:r>
              <a:rPr lang="en-US" sz="1000" dirty="0">
                <a:effectLst/>
                <a:latin typeface="Arial" panose="020B0604020202020204" pitchFamily="34" charset="0"/>
                <a:cs typeface="Arial" panose="020B0604020202020204" pitchFamily="34" charset="0"/>
              </a:rPr>
              <a:t>p=0.064</a:t>
            </a:r>
          </a:p>
        </p:txBody>
      </p:sp>
      <p:sp>
        <p:nvSpPr>
          <p:cNvPr id="30" name="TextBox 29">
            <a:extLst>
              <a:ext uri="{FF2B5EF4-FFF2-40B4-BE49-F238E27FC236}">
                <a16:creationId xmlns:a16="http://schemas.microsoft.com/office/drawing/2014/main" id="{DC39D3D2-0888-90BD-6AA0-B4D57621A9D9}"/>
              </a:ext>
            </a:extLst>
          </p:cNvPr>
          <p:cNvSpPr txBox="1"/>
          <p:nvPr/>
        </p:nvSpPr>
        <p:spPr>
          <a:xfrm>
            <a:off x="6965507" y="1148724"/>
            <a:ext cx="1305062" cy="861774"/>
          </a:xfrm>
          <a:prstGeom prst="rect">
            <a:avLst/>
          </a:prstGeom>
          <a:noFill/>
        </p:spPr>
        <p:txBody>
          <a:bodyPr wrap="square">
            <a:spAutoFit/>
          </a:bodyPr>
          <a:lstStyle/>
          <a:p>
            <a:pPr algn="ctr"/>
            <a:r>
              <a:rPr lang="en-US" sz="1000" b="1" dirty="0">
                <a:latin typeface="Arial" panose="020B0604020202020204" pitchFamily="34" charset="0"/>
                <a:cs typeface="Arial" panose="020B0604020202020204" pitchFamily="34" charset="0"/>
              </a:rPr>
              <a:t>365 days</a:t>
            </a:r>
          </a:p>
          <a:p>
            <a:pPr algn="ctr"/>
            <a:r>
              <a:rPr lang="en-US" sz="1000" dirty="0">
                <a:effectLst/>
                <a:latin typeface="Arial" panose="020B0604020202020204" pitchFamily="34" charset="0"/>
                <a:cs typeface="Arial" panose="020B0604020202020204" pitchFamily="34" charset="0"/>
              </a:rPr>
              <a:t>3.4% vs. 3.9%</a:t>
            </a:r>
          </a:p>
          <a:p>
            <a:pPr algn="ctr"/>
            <a:r>
              <a:rPr lang="en-US" sz="1000" dirty="0">
                <a:effectLst/>
                <a:latin typeface="Arial" panose="020B0604020202020204" pitchFamily="34" charset="0"/>
                <a:cs typeface="Arial" panose="020B0604020202020204" pitchFamily="34" charset="0"/>
              </a:rPr>
              <a:t>HR=0.87</a:t>
            </a:r>
          </a:p>
          <a:p>
            <a:pPr algn="ctr"/>
            <a:r>
              <a:rPr lang="en-US" sz="1000" dirty="0">
                <a:effectLst/>
                <a:latin typeface="Arial" panose="020B0604020202020204" pitchFamily="34" charset="0"/>
                <a:cs typeface="Arial" panose="020B0604020202020204" pitchFamily="34" charset="0"/>
              </a:rPr>
              <a:t>(0.74-1.01)</a:t>
            </a:r>
          </a:p>
          <a:p>
            <a:pPr algn="ctr"/>
            <a:r>
              <a:rPr lang="en-US" sz="1000" dirty="0">
                <a:effectLst/>
                <a:latin typeface="Arial" panose="020B0604020202020204" pitchFamily="34" charset="0"/>
                <a:cs typeface="Arial" panose="020B0604020202020204" pitchFamily="34" charset="0"/>
              </a:rPr>
              <a:t>p=0.074</a:t>
            </a:r>
          </a:p>
        </p:txBody>
      </p:sp>
    </p:spTree>
    <p:extLst>
      <p:ext uri="{BB962C8B-B14F-4D97-AF65-F5344CB8AC3E}">
        <p14:creationId xmlns:p14="http://schemas.microsoft.com/office/powerpoint/2010/main" val="32296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BA8B2D-599D-D7BD-5215-E8697FA09B7F}"/>
              </a:ext>
            </a:extLst>
          </p:cNvPr>
          <p:cNvPicPr>
            <a:picLocks noChangeAspect="1"/>
          </p:cNvPicPr>
          <p:nvPr/>
        </p:nvPicPr>
        <p:blipFill rotWithShape="1">
          <a:blip r:embed="rId2"/>
          <a:srcRect t="2262"/>
          <a:stretch/>
        </p:blipFill>
        <p:spPr>
          <a:xfrm>
            <a:off x="505714" y="982362"/>
            <a:ext cx="7535327" cy="5606243"/>
          </a:xfrm>
          <a:prstGeom prst="rect">
            <a:avLst/>
          </a:prstGeom>
        </p:spPr>
      </p:pic>
      <p:sp>
        <p:nvSpPr>
          <p:cNvPr id="9" name="TextBox 8">
            <a:extLst>
              <a:ext uri="{FF2B5EF4-FFF2-40B4-BE49-F238E27FC236}">
                <a16:creationId xmlns:a16="http://schemas.microsoft.com/office/drawing/2014/main" id="{FE14AD06-2DC9-F123-DB4A-4C1C919340A4}"/>
              </a:ext>
            </a:extLst>
          </p:cNvPr>
          <p:cNvSpPr txBox="1"/>
          <p:nvPr/>
        </p:nvSpPr>
        <p:spPr>
          <a:xfrm>
            <a:off x="2078122" y="0"/>
            <a:ext cx="8146964"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As Baseline LDL Increased The CSL 112 Treatment Effect Increased</a:t>
            </a:r>
          </a:p>
        </p:txBody>
      </p:sp>
      <p:sp>
        <p:nvSpPr>
          <p:cNvPr id="2" name="TextBox 1">
            <a:extLst>
              <a:ext uri="{FF2B5EF4-FFF2-40B4-BE49-F238E27FC236}">
                <a16:creationId xmlns:a16="http://schemas.microsoft.com/office/drawing/2014/main" id="{E2862FDE-B7D6-B625-C6FF-135FB61FEC6F}"/>
              </a:ext>
            </a:extLst>
          </p:cNvPr>
          <p:cNvSpPr txBox="1"/>
          <p:nvPr/>
        </p:nvSpPr>
        <p:spPr>
          <a:xfrm>
            <a:off x="8371703" y="1938823"/>
            <a:ext cx="3577280" cy="4247317"/>
          </a:xfrm>
          <a:prstGeom prst="rect">
            <a:avLst/>
          </a:prstGeom>
          <a:noFill/>
        </p:spPr>
        <p:txBody>
          <a:bodyPr wrap="square" rtlCol="0">
            <a:spAutoFit/>
          </a:bodyPr>
          <a:lstStyle/>
          <a:p>
            <a:r>
              <a:rPr lang="en-US" sz="1800" dirty="0">
                <a:solidFill>
                  <a:srgbClr val="2222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 natural cubic spline with 4 knots placed at 20%, 40%, 60%, 80% percentiles of the LDL-C was created, leading to 5 separate cubic curves in each of the 5 regions, while forcing the curves at the 4 knots to be continuous and smooth. </a:t>
            </a: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Adjusted </a:t>
            </a:r>
            <a:r>
              <a:rPr lang="en-US" sz="1800" dirty="0">
                <a:effectLst/>
                <a:latin typeface="Arial" panose="020B0604020202020204" pitchFamily="34" charset="0"/>
                <a:ea typeface="Times New Roman" panose="02020603050405020304" pitchFamily="18" charset="0"/>
                <a:cs typeface="Arial" panose="020B0604020202020204" pitchFamily="34" charset="0"/>
              </a:rPr>
              <a:t>for covariates including fixed effects for treatment, geographic region, index MI type, index MI management, age, diabetes, peripheral arterial disease.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0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EF511201-26B9-D789-D6AC-2502F7106B1D}"/>
              </a:ext>
            </a:extLst>
          </p:cNvPr>
          <p:cNvGraphicFramePr>
            <a:graphicFrameLocks noGrp="1"/>
          </p:cNvGraphicFramePr>
          <p:nvPr>
            <p:ph idx="1"/>
            <p:extLst>
              <p:ext uri="{D42A27DB-BD31-4B8C-83A1-F6EECF244321}">
                <p14:modId xmlns:p14="http://schemas.microsoft.com/office/powerpoint/2010/main" val="2053668307"/>
              </p:ext>
            </p:extLst>
          </p:nvPr>
        </p:nvGraphicFramePr>
        <p:xfrm>
          <a:off x="730250" y="689553"/>
          <a:ext cx="10729912" cy="5936869"/>
        </p:xfrm>
        <a:graphic>
          <a:graphicData uri="http://schemas.openxmlformats.org/drawingml/2006/table">
            <a:tbl>
              <a:tblPr firstRow="1" bandRow="1">
                <a:tableStyleId>{10A1B5D5-9B99-4C35-A422-299274C87663}</a:tableStyleId>
              </a:tblPr>
              <a:tblGrid>
                <a:gridCol w="2682478">
                  <a:extLst>
                    <a:ext uri="{9D8B030D-6E8A-4147-A177-3AD203B41FA5}">
                      <a16:colId xmlns:a16="http://schemas.microsoft.com/office/drawing/2014/main" val="1253269090"/>
                    </a:ext>
                  </a:extLst>
                </a:gridCol>
                <a:gridCol w="2682478">
                  <a:extLst>
                    <a:ext uri="{9D8B030D-6E8A-4147-A177-3AD203B41FA5}">
                      <a16:colId xmlns:a16="http://schemas.microsoft.com/office/drawing/2014/main" val="469125268"/>
                    </a:ext>
                  </a:extLst>
                </a:gridCol>
                <a:gridCol w="2682478">
                  <a:extLst>
                    <a:ext uri="{9D8B030D-6E8A-4147-A177-3AD203B41FA5}">
                      <a16:colId xmlns:a16="http://schemas.microsoft.com/office/drawing/2014/main" val="3456488357"/>
                    </a:ext>
                  </a:extLst>
                </a:gridCol>
                <a:gridCol w="2682478">
                  <a:extLst>
                    <a:ext uri="{9D8B030D-6E8A-4147-A177-3AD203B41FA5}">
                      <a16:colId xmlns:a16="http://schemas.microsoft.com/office/drawing/2014/main" val="3261434545"/>
                    </a:ext>
                  </a:extLst>
                </a:gridCol>
              </a:tblGrid>
              <a:tr h="370840">
                <a:tc>
                  <a:txBody>
                    <a:bodyPr/>
                    <a:lstStyle/>
                    <a:p>
                      <a:pPr marL="0" marR="0">
                        <a:lnSpc>
                          <a:spcPct val="115000"/>
                        </a:lnSpc>
                        <a:spcBef>
                          <a:spcPts val="0"/>
                        </a:spcBef>
                        <a:spcAft>
                          <a:spcPts val="1000"/>
                        </a:spcAft>
                      </a:pPr>
                      <a:r>
                        <a:rPr lang="en-US" sz="1200" b="1" kern="100" dirty="0">
                          <a:effectLst/>
                          <a:latin typeface="72" panose="020B0503030000000003" pitchFamily="34" charset="0"/>
                          <a:cs typeface="72" panose="020B0503030000000003" pitchFamily="34" charset="0"/>
                        </a:rPr>
                        <a:t>Characteristic</a:t>
                      </a:r>
                      <a:endParaRPr lang="en-US" sz="12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200" b="1" kern="100" dirty="0">
                          <a:effectLst/>
                          <a:latin typeface="72" panose="020B0503030000000003" pitchFamily="34" charset="0"/>
                          <a:cs typeface="72" panose="020B0503030000000003" pitchFamily="34" charset="0"/>
                        </a:rPr>
                        <a:t>LDL &lt; 100 mg/dL</a:t>
                      </a:r>
                      <a:endParaRPr lang="en-US" sz="12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200" b="1" kern="100" dirty="0">
                          <a:effectLst/>
                          <a:latin typeface="72" panose="020B0503030000000003" pitchFamily="34" charset="0"/>
                          <a:cs typeface="72" panose="020B0503030000000003" pitchFamily="34" charset="0"/>
                        </a:rPr>
                        <a:t>LDL ≥ 100 mg/dL</a:t>
                      </a:r>
                      <a:endParaRPr lang="en-US" sz="12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200" b="1" kern="100" dirty="0">
                          <a:effectLst/>
                          <a:latin typeface="72" panose="020B0503030000000003" pitchFamily="34" charset="0"/>
                          <a:cs typeface="72" panose="020B0503030000000003" pitchFamily="34" charset="0"/>
                        </a:rPr>
                        <a:t>P value</a:t>
                      </a:r>
                      <a:endParaRPr lang="en-US" sz="12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extLst>
                  <a:ext uri="{0D108BD9-81ED-4DB2-BD59-A6C34878D82A}">
                    <a16:rowId xmlns:a16="http://schemas.microsoft.com/office/drawing/2014/main" val="2887384277"/>
                  </a:ext>
                </a:extLst>
              </a:tr>
              <a:tr h="370840">
                <a:tc>
                  <a:txBody>
                    <a:bodyPr/>
                    <a:lstStyle/>
                    <a:p>
                      <a:pPr marL="0" marR="0">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Total</a:t>
                      </a:r>
                      <a:br>
                        <a:rPr lang="en-US" sz="1100" b="1" kern="100" dirty="0">
                          <a:effectLst/>
                          <a:latin typeface="72" panose="020B0503030000000003" pitchFamily="34" charset="0"/>
                          <a:cs typeface="72" panose="020B0503030000000003" pitchFamily="34" charset="0"/>
                        </a:rPr>
                      </a:br>
                      <a:r>
                        <a:rPr lang="en-US" sz="1100" b="1" kern="100" dirty="0">
                          <a:effectLst/>
                          <a:latin typeface="72" panose="020B0503030000000003" pitchFamily="34" charset="0"/>
                          <a:cs typeface="72" panose="020B0503030000000003" pitchFamily="34" charset="0"/>
                        </a:rPr>
                        <a:t>(N=11169)</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Total</a:t>
                      </a:r>
                      <a:br>
                        <a:rPr lang="en-US" sz="1100" b="1" kern="100" dirty="0">
                          <a:effectLst/>
                          <a:latin typeface="72" panose="020B0503030000000003" pitchFamily="34" charset="0"/>
                          <a:cs typeface="72" panose="020B0503030000000003" pitchFamily="34" charset="0"/>
                        </a:rPr>
                      </a:br>
                      <a:r>
                        <a:rPr lang="en-US" sz="1100" b="1" kern="100" dirty="0">
                          <a:effectLst/>
                          <a:latin typeface="72" panose="020B0503030000000003" pitchFamily="34" charset="0"/>
                          <a:cs typeface="72" panose="020B0503030000000003" pitchFamily="34" charset="0"/>
                        </a:rPr>
                        <a:t>(N=5803)</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3076100998"/>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Age ≥65 yr — no.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7116 (63.7%)</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3113 (53.6%)</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&lt;.0001</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3617192648"/>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Male sex — no.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8566 (76.7%)</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4005 (69%)</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&lt;.0001</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2395639032"/>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Geographic Region – no.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&lt;.0001</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859037432"/>
                  </a:ext>
                </a:extLst>
              </a:tr>
              <a:tr h="370840">
                <a:tc>
                  <a:txBody>
                    <a:bodyPr/>
                    <a:lstStyle/>
                    <a:p>
                      <a:pPr marL="0" marR="0">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Western Europe</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3218 (28.8%)</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1300 (22.4%)</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2309300961"/>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Central and Eastern Europe</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3369 (30.2%)</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2549 (43.9%)</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1136025042"/>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Latin America</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1856 (16.6%)</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839 (14.5%)</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1000901123"/>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North America</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1619 (14.5%)</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538 (9.3%)</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3362406084"/>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Asia Pacific</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1107 (9.9%)</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577 (9.9%)</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3314685662"/>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Medical history – no.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49534317"/>
                  </a:ext>
                </a:extLst>
              </a:tr>
              <a:tr h="370840">
                <a:tc>
                  <a:txBody>
                    <a:bodyPr/>
                    <a:lstStyle/>
                    <a:p>
                      <a:pPr marL="18288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Prior myocardial infarction</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4523 (40.5%)</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1688 (29.1%)</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&lt;.0001</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2069318951"/>
                  </a:ext>
                </a:extLst>
              </a:tr>
              <a:tr h="370840">
                <a:tc>
                  <a:txBody>
                    <a:bodyPr/>
                    <a:lstStyle/>
                    <a:p>
                      <a:pPr marL="18288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Prior coronary revascularization</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4914 (44%)</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1574 (27.1%)</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&lt;.0001</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3220644090"/>
                  </a:ext>
                </a:extLst>
              </a:tr>
              <a:tr h="370840">
                <a:tc>
                  <a:txBody>
                    <a:bodyPr/>
                    <a:lstStyle/>
                    <a:p>
                      <a:pPr marL="18288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Hypercholesterolemia</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7767 (69.5%)</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3026 (52.1%)</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&lt;.0001</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2638447430"/>
                  </a:ext>
                </a:extLst>
              </a:tr>
              <a:tr h="370840">
                <a:tc>
                  <a:txBody>
                    <a:bodyPr/>
                    <a:lstStyle/>
                    <a:p>
                      <a:pPr marL="0" marR="0">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Medications taken prior to the Index MI</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 </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3759318739"/>
                  </a:ext>
                </a:extLst>
              </a:tr>
              <a:tr h="370840">
                <a:tc>
                  <a:txBody>
                    <a:bodyPr/>
                    <a:lstStyle/>
                    <a:p>
                      <a:pPr marL="0" marR="0">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   Prior HMG CoA reductase inhibitor (statin)</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6475 (58%)</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a:effectLst/>
                          <a:latin typeface="72" panose="020B0503030000000003" pitchFamily="34" charset="0"/>
                          <a:cs typeface="72" panose="020B0503030000000003" pitchFamily="34" charset="0"/>
                        </a:rPr>
                        <a:t>1796 (30.9%)</a:t>
                      </a:r>
                      <a:endParaRPr lang="en-US" sz="1100" b="1" kern="10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tc>
                  <a:txBody>
                    <a:bodyPr/>
                    <a:lstStyle/>
                    <a:p>
                      <a:pPr marL="0" marR="0" algn="ctr">
                        <a:lnSpc>
                          <a:spcPct val="115000"/>
                        </a:lnSpc>
                        <a:spcBef>
                          <a:spcPts val="0"/>
                        </a:spcBef>
                        <a:spcAft>
                          <a:spcPts val="1000"/>
                        </a:spcAft>
                      </a:pPr>
                      <a:r>
                        <a:rPr lang="en-US" sz="1100" b="1" kern="100" dirty="0">
                          <a:effectLst/>
                          <a:latin typeface="72" panose="020B0503030000000003" pitchFamily="34" charset="0"/>
                          <a:cs typeface="72" panose="020B0503030000000003" pitchFamily="34" charset="0"/>
                        </a:rPr>
                        <a:t>&lt;.0001</a:t>
                      </a:r>
                      <a:endParaRPr lang="en-US" sz="1100" b="1" kern="100" dirty="0">
                        <a:effectLst/>
                        <a:latin typeface="72" panose="020B0503030000000003" pitchFamily="34" charset="0"/>
                        <a:ea typeface="Calibri" panose="020F0502020204030204" pitchFamily="34" charset="0"/>
                        <a:cs typeface="72" panose="020B0503030000000003" pitchFamily="34" charset="0"/>
                      </a:endParaRPr>
                    </a:p>
                  </a:txBody>
                  <a:tcPr marL="56811" marR="56811" marT="0" marB="0" anchor="b"/>
                </a:tc>
                <a:extLst>
                  <a:ext uri="{0D108BD9-81ED-4DB2-BD59-A6C34878D82A}">
                    <a16:rowId xmlns:a16="http://schemas.microsoft.com/office/drawing/2014/main" val="1881730569"/>
                  </a:ext>
                </a:extLst>
              </a:tr>
            </a:tbl>
          </a:graphicData>
        </a:graphic>
      </p:graphicFrame>
      <p:sp>
        <p:nvSpPr>
          <p:cNvPr id="2" name="TextBox 1">
            <a:extLst>
              <a:ext uri="{FF2B5EF4-FFF2-40B4-BE49-F238E27FC236}">
                <a16:creationId xmlns:a16="http://schemas.microsoft.com/office/drawing/2014/main" id="{CF1D8A4E-46C9-9D2C-5AE6-A732F5FBAAC1}"/>
              </a:ext>
            </a:extLst>
          </p:cNvPr>
          <p:cNvSpPr txBox="1"/>
          <p:nvPr/>
        </p:nvSpPr>
        <p:spPr>
          <a:xfrm>
            <a:off x="2032687" y="142103"/>
            <a:ext cx="789004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Baseline Characteristics in Patients With and Without LDL </a:t>
            </a:r>
            <a:r>
              <a:rPr lang="en-US" b="1" u="sng" dirty="0">
                <a:latin typeface="Arial" panose="020B0604020202020204" pitchFamily="34" charset="0"/>
                <a:cs typeface="Arial" panose="020B0604020202020204" pitchFamily="34" charset="0"/>
              </a:rPr>
              <a:t>&gt;</a:t>
            </a:r>
            <a:r>
              <a:rPr lang="en-US" b="1" dirty="0">
                <a:latin typeface="Arial" panose="020B0604020202020204" pitchFamily="34" charset="0"/>
                <a:cs typeface="Arial" panose="020B0604020202020204" pitchFamily="34" charset="0"/>
              </a:rPr>
              <a:t> 100 mg/dl</a:t>
            </a:r>
          </a:p>
        </p:txBody>
      </p:sp>
    </p:spTree>
    <p:extLst>
      <p:ext uri="{BB962C8B-B14F-4D97-AF65-F5344CB8AC3E}">
        <p14:creationId xmlns:p14="http://schemas.microsoft.com/office/powerpoint/2010/main" val="249226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1CECA7-A288-24C3-6CBD-9C230FC6B074}"/>
              </a:ext>
            </a:extLst>
          </p:cNvPr>
          <p:cNvSpPr txBox="1"/>
          <p:nvPr/>
        </p:nvSpPr>
        <p:spPr>
          <a:xfrm>
            <a:off x="1418186" y="68085"/>
            <a:ext cx="9554017"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Primary MACE Endpoint Lower In Patients With Baseline Hyperlipidemia (LDL-C </a:t>
            </a:r>
            <a:r>
              <a:rPr lang="en-US" sz="2800" b="1" u="sng" dirty="0">
                <a:latin typeface="Arial" panose="020B0604020202020204" pitchFamily="34" charset="0"/>
                <a:cs typeface="Arial" panose="020B0604020202020204" pitchFamily="34" charset="0"/>
              </a:rPr>
              <a:t>&gt;</a:t>
            </a:r>
            <a:r>
              <a:rPr lang="en-US" sz="2800" b="1" dirty="0">
                <a:latin typeface="Arial" panose="020B0604020202020204" pitchFamily="34" charset="0"/>
                <a:cs typeface="Arial" panose="020B0604020202020204" pitchFamily="34" charset="0"/>
              </a:rPr>
              <a:t> 100, All On Statins)</a:t>
            </a:r>
          </a:p>
        </p:txBody>
      </p:sp>
      <p:sp>
        <p:nvSpPr>
          <p:cNvPr id="11" name="TextBox 10">
            <a:extLst>
              <a:ext uri="{FF2B5EF4-FFF2-40B4-BE49-F238E27FC236}">
                <a16:creationId xmlns:a16="http://schemas.microsoft.com/office/drawing/2014/main" id="{123AF6A0-FD63-6BC5-83D4-55845975A121}"/>
              </a:ext>
            </a:extLst>
          </p:cNvPr>
          <p:cNvSpPr txBox="1"/>
          <p:nvPr/>
        </p:nvSpPr>
        <p:spPr>
          <a:xfrm>
            <a:off x="1785848" y="1093564"/>
            <a:ext cx="3860358"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Baseline LDL </a:t>
            </a:r>
            <a:r>
              <a:rPr lang="en-US" b="1" u="sng" dirty="0">
                <a:latin typeface="Arial" panose="020B0604020202020204" pitchFamily="34" charset="0"/>
                <a:cs typeface="Arial" panose="020B0604020202020204" pitchFamily="34" charset="0"/>
              </a:rPr>
              <a:t>&gt;</a:t>
            </a:r>
            <a:r>
              <a:rPr lang="en-US" b="1" dirty="0">
                <a:latin typeface="Arial" panose="020B0604020202020204" pitchFamily="34" charset="0"/>
                <a:cs typeface="Arial" panose="020B0604020202020204" pitchFamily="34" charset="0"/>
              </a:rPr>
              <a:t> 100 mg/dl </a:t>
            </a:r>
          </a:p>
        </p:txBody>
      </p:sp>
      <p:sp>
        <p:nvSpPr>
          <p:cNvPr id="12" name="TextBox 11">
            <a:extLst>
              <a:ext uri="{FF2B5EF4-FFF2-40B4-BE49-F238E27FC236}">
                <a16:creationId xmlns:a16="http://schemas.microsoft.com/office/drawing/2014/main" id="{5253F709-F0B5-A1E8-8980-A448B503C62E}"/>
              </a:ext>
            </a:extLst>
          </p:cNvPr>
          <p:cNvSpPr txBox="1"/>
          <p:nvPr/>
        </p:nvSpPr>
        <p:spPr>
          <a:xfrm>
            <a:off x="7734820" y="1118849"/>
            <a:ext cx="3591009"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Baseline LDL &lt; 100 mg/dl </a:t>
            </a:r>
          </a:p>
        </p:txBody>
      </p:sp>
      <p:pic>
        <p:nvPicPr>
          <p:cNvPr id="14" name="Picture 13">
            <a:extLst>
              <a:ext uri="{FF2B5EF4-FFF2-40B4-BE49-F238E27FC236}">
                <a16:creationId xmlns:a16="http://schemas.microsoft.com/office/drawing/2014/main" id="{9426FFDC-A8C7-2C89-E48F-228B22A49103}"/>
              </a:ext>
            </a:extLst>
          </p:cNvPr>
          <p:cNvPicPr>
            <a:picLocks noChangeAspect="1"/>
          </p:cNvPicPr>
          <p:nvPr/>
        </p:nvPicPr>
        <p:blipFill>
          <a:blip r:embed="rId2"/>
          <a:stretch>
            <a:fillRect/>
          </a:stretch>
        </p:blipFill>
        <p:spPr>
          <a:xfrm>
            <a:off x="1082272" y="1517134"/>
            <a:ext cx="5198027" cy="4153209"/>
          </a:xfrm>
          <a:prstGeom prst="rect">
            <a:avLst/>
          </a:prstGeom>
        </p:spPr>
      </p:pic>
      <p:sp>
        <p:nvSpPr>
          <p:cNvPr id="15" name="TextBox 14">
            <a:extLst>
              <a:ext uri="{FF2B5EF4-FFF2-40B4-BE49-F238E27FC236}">
                <a16:creationId xmlns:a16="http://schemas.microsoft.com/office/drawing/2014/main" id="{2835C572-C8EB-AEAB-949F-F88FD5518648}"/>
              </a:ext>
            </a:extLst>
          </p:cNvPr>
          <p:cNvSpPr txBox="1"/>
          <p:nvPr/>
        </p:nvSpPr>
        <p:spPr>
          <a:xfrm>
            <a:off x="3363326" y="5724547"/>
            <a:ext cx="61266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Days</a:t>
            </a:r>
          </a:p>
        </p:txBody>
      </p:sp>
      <p:sp>
        <p:nvSpPr>
          <p:cNvPr id="16" name="TextBox 15">
            <a:extLst>
              <a:ext uri="{FF2B5EF4-FFF2-40B4-BE49-F238E27FC236}">
                <a16:creationId xmlns:a16="http://schemas.microsoft.com/office/drawing/2014/main" id="{19FDA430-CB73-0045-6287-712D8F5A74A2}"/>
              </a:ext>
            </a:extLst>
          </p:cNvPr>
          <p:cNvSpPr txBox="1"/>
          <p:nvPr/>
        </p:nvSpPr>
        <p:spPr>
          <a:xfrm>
            <a:off x="887518" y="3376656"/>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6</a:t>
            </a:r>
          </a:p>
        </p:txBody>
      </p:sp>
      <p:sp>
        <p:nvSpPr>
          <p:cNvPr id="19" name="TextBox 18">
            <a:extLst>
              <a:ext uri="{FF2B5EF4-FFF2-40B4-BE49-F238E27FC236}">
                <a16:creationId xmlns:a16="http://schemas.microsoft.com/office/drawing/2014/main" id="{E9D77BE4-C279-FB0F-EFE6-E24D586E8883}"/>
              </a:ext>
            </a:extLst>
          </p:cNvPr>
          <p:cNvSpPr txBox="1"/>
          <p:nvPr/>
        </p:nvSpPr>
        <p:spPr>
          <a:xfrm>
            <a:off x="2268209" y="5557355"/>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90</a:t>
            </a:r>
          </a:p>
        </p:txBody>
      </p:sp>
      <p:sp>
        <p:nvSpPr>
          <p:cNvPr id="20" name="TextBox 19">
            <a:extLst>
              <a:ext uri="{FF2B5EF4-FFF2-40B4-BE49-F238E27FC236}">
                <a16:creationId xmlns:a16="http://schemas.microsoft.com/office/drawing/2014/main" id="{5FFADDB0-4C62-0598-D89C-2B9E0F89CD6F}"/>
              </a:ext>
            </a:extLst>
          </p:cNvPr>
          <p:cNvSpPr txBox="1"/>
          <p:nvPr/>
        </p:nvSpPr>
        <p:spPr>
          <a:xfrm>
            <a:off x="3426524" y="5557355"/>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180</a:t>
            </a:r>
          </a:p>
        </p:txBody>
      </p:sp>
      <p:sp>
        <p:nvSpPr>
          <p:cNvPr id="21" name="TextBox 20">
            <a:extLst>
              <a:ext uri="{FF2B5EF4-FFF2-40B4-BE49-F238E27FC236}">
                <a16:creationId xmlns:a16="http://schemas.microsoft.com/office/drawing/2014/main" id="{D6AA63B7-31DD-7B29-2E43-BD6EADA5F463}"/>
              </a:ext>
            </a:extLst>
          </p:cNvPr>
          <p:cNvSpPr txBox="1"/>
          <p:nvPr/>
        </p:nvSpPr>
        <p:spPr>
          <a:xfrm>
            <a:off x="5887160" y="5569039"/>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365</a:t>
            </a:r>
          </a:p>
        </p:txBody>
      </p:sp>
      <p:sp>
        <p:nvSpPr>
          <p:cNvPr id="22" name="TextBox 21">
            <a:extLst>
              <a:ext uri="{FF2B5EF4-FFF2-40B4-BE49-F238E27FC236}">
                <a16:creationId xmlns:a16="http://schemas.microsoft.com/office/drawing/2014/main" id="{4C150D42-E52B-4A78-4C5A-CEA864B2E1AD}"/>
              </a:ext>
            </a:extLst>
          </p:cNvPr>
          <p:cNvSpPr txBox="1"/>
          <p:nvPr/>
        </p:nvSpPr>
        <p:spPr>
          <a:xfrm>
            <a:off x="858796" y="5325766"/>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a:t>
            </a:r>
          </a:p>
        </p:txBody>
      </p:sp>
      <p:sp>
        <p:nvSpPr>
          <p:cNvPr id="23" name="TextBox 22">
            <a:extLst>
              <a:ext uri="{FF2B5EF4-FFF2-40B4-BE49-F238E27FC236}">
                <a16:creationId xmlns:a16="http://schemas.microsoft.com/office/drawing/2014/main" id="{72D3FC0F-1F03-DCA0-903F-14685A6EA53B}"/>
              </a:ext>
            </a:extLst>
          </p:cNvPr>
          <p:cNvSpPr txBox="1"/>
          <p:nvPr/>
        </p:nvSpPr>
        <p:spPr>
          <a:xfrm>
            <a:off x="1072608" y="5565633"/>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id="{BC33E425-3DBB-4962-8DC6-6F53E912177C}"/>
              </a:ext>
            </a:extLst>
          </p:cNvPr>
          <p:cNvSpPr txBox="1"/>
          <p:nvPr/>
        </p:nvSpPr>
        <p:spPr>
          <a:xfrm>
            <a:off x="882069" y="4015949"/>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a:t>
            </a:r>
          </a:p>
        </p:txBody>
      </p:sp>
      <p:sp>
        <p:nvSpPr>
          <p:cNvPr id="25" name="TextBox 24">
            <a:extLst>
              <a:ext uri="{FF2B5EF4-FFF2-40B4-BE49-F238E27FC236}">
                <a16:creationId xmlns:a16="http://schemas.microsoft.com/office/drawing/2014/main" id="{6DF090DD-CB78-68B7-FC5C-A2E5D6FBE80E}"/>
              </a:ext>
            </a:extLst>
          </p:cNvPr>
          <p:cNvSpPr txBox="1"/>
          <p:nvPr/>
        </p:nvSpPr>
        <p:spPr>
          <a:xfrm>
            <a:off x="863535" y="4653147"/>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FF12FCFA-76BD-693A-CFBD-FEFB57C7D270}"/>
              </a:ext>
            </a:extLst>
          </p:cNvPr>
          <p:cNvSpPr txBox="1"/>
          <p:nvPr/>
        </p:nvSpPr>
        <p:spPr>
          <a:xfrm>
            <a:off x="797172" y="1432279"/>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12</a:t>
            </a:r>
          </a:p>
        </p:txBody>
      </p:sp>
      <p:sp>
        <p:nvSpPr>
          <p:cNvPr id="27" name="TextBox 26">
            <a:extLst>
              <a:ext uri="{FF2B5EF4-FFF2-40B4-BE49-F238E27FC236}">
                <a16:creationId xmlns:a16="http://schemas.microsoft.com/office/drawing/2014/main" id="{FED04C66-51F9-690D-A5CE-5101530E806A}"/>
              </a:ext>
            </a:extLst>
          </p:cNvPr>
          <p:cNvSpPr txBox="1"/>
          <p:nvPr/>
        </p:nvSpPr>
        <p:spPr>
          <a:xfrm>
            <a:off x="883506" y="2726810"/>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8</a:t>
            </a:r>
          </a:p>
        </p:txBody>
      </p:sp>
      <p:sp>
        <p:nvSpPr>
          <p:cNvPr id="28" name="TextBox 27">
            <a:extLst>
              <a:ext uri="{FF2B5EF4-FFF2-40B4-BE49-F238E27FC236}">
                <a16:creationId xmlns:a16="http://schemas.microsoft.com/office/drawing/2014/main" id="{130CB39B-08FC-ADA8-2AB2-5933521FBEEF}"/>
              </a:ext>
            </a:extLst>
          </p:cNvPr>
          <p:cNvSpPr txBox="1"/>
          <p:nvPr/>
        </p:nvSpPr>
        <p:spPr>
          <a:xfrm>
            <a:off x="807144" y="2067790"/>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10</a:t>
            </a:r>
          </a:p>
        </p:txBody>
      </p:sp>
      <p:sp>
        <p:nvSpPr>
          <p:cNvPr id="30" name="TextBox 29">
            <a:extLst>
              <a:ext uri="{FF2B5EF4-FFF2-40B4-BE49-F238E27FC236}">
                <a16:creationId xmlns:a16="http://schemas.microsoft.com/office/drawing/2014/main" id="{AD7A9510-B313-F56E-FB16-B1F67184D164}"/>
              </a:ext>
            </a:extLst>
          </p:cNvPr>
          <p:cNvSpPr txBox="1"/>
          <p:nvPr/>
        </p:nvSpPr>
        <p:spPr>
          <a:xfrm>
            <a:off x="109899" y="6086530"/>
            <a:ext cx="6799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CSL 112</a:t>
            </a:r>
          </a:p>
        </p:txBody>
      </p:sp>
      <p:sp>
        <p:nvSpPr>
          <p:cNvPr id="31" name="TextBox 30">
            <a:extLst>
              <a:ext uri="{FF2B5EF4-FFF2-40B4-BE49-F238E27FC236}">
                <a16:creationId xmlns:a16="http://schemas.microsoft.com/office/drawing/2014/main" id="{A422D622-9ED8-7EB6-0B8A-768BBDEF6669}"/>
              </a:ext>
            </a:extLst>
          </p:cNvPr>
          <p:cNvSpPr txBox="1"/>
          <p:nvPr/>
        </p:nvSpPr>
        <p:spPr>
          <a:xfrm>
            <a:off x="956031" y="6093913"/>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2655</a:t>
            </a:r>
          </a:p>
        </p:txBody>
      </p:sp>
      <p:sp>
        <p:nvSpPr>
          <p:cNvPr id="32" name="TextBox 31">
            <a:extLst>
              <a:ext uri="{FF2B5EF4-FFF2-40B4-BE49-F238E27FC236}">
                <a16:creationId xmlns:a16="http://schemas.microsoft.com/office/drawing/2014/main" id="{8180D3B5-5240-8869-2F79-F1FAAE3793D1}"/>
              </a:ext>
            </a:extLst>
          </p:cNvPr>
          <p:cNvSpPr txBox="1"/>
          <p:nvPr/>
        </p:nvSpPr>
        <p:spPr>
          <a:xfrm>
            <a:off x="2190633" y="6086529"/>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2551</a:t>
            </a:r>
          </a:p>
        </p:txBody>
      </p:sp>
      <p:sp>
        <p:nvSpPr>
          <p:cNvPr id="33" name="TextBox 32">
            <a:extLst>
              <a:ext uri="{FF2B5EF4-FFF2-40B4-BE49-F238E27FC236}">
                <a16:creationId xmlns:a16="http://schemas.microsoft.com/office/drawing/2014/main" id="{D224DCC0-257B-853C-F140-6A506877D7E9}"/>
              </a:ext>
            </a:extLst>
          </p:cNvPr>
          <p:cNvSpPr txBox="1"/>
          <p:nvPr/>
        </p:nvSpPr>
        <p:spPr>
          <a:xfrm>
            <a:off x="3395254" y="6093913"/>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2496</a:t>
            </a:r>
          </a:p>
        </p:txBody>
      </p:sp>
      <p:sp>
        <p:nvSpPr>
          <p:cNvPr id="34" name="TextBox 33">
            <a:extLst>
              <a:ext uri="{FF2B5EF4-FFF2-40B4-BE49-F238E27FC236}">
                <a16:creationId xmlns:a16="http://schemas.microsoft.com/office/drawing/2014/main" id="{FF17379C-844D-0E74-FD2F-84BEBB3FB5D4}"/>
              </a:ext>
            </a:extLst>
          </p:cNvPr>
          <p:cNvSpPr txBox="1"/>
          <p:nvPr/>
        </p:nvSpPr>
        <p:spPr>
          <a:xfrm>
            <a:off x="5867662" y="6094099"/>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2348</a:t>
            </a:r>
          </a:p>
        </p:txBody>
      </p:sp>
      <p:sp>
        <p:nvSpPr>
          <p:cNvPr id="35" name="TextBox 34">
            <a:extLst>
              <a:ext uri="{FF2B5EF4-FFF2-40B4-BE49-F238E27FC236}">
                <a16:creationId xmlns:a16="http://schemas.microsoft.com/office/drawing/2014/main" id="{607AFECE-DDBC-72FE-2E9A-B1157677F7F4}"/>
              </a:ext>
            </a:extLst>
          </p:cNvPr>
          <p:cNvSpPr txBox="1"/>
          <p:nvPr/>
        </p:nvSpPr>
        <p:spPr>
          <a:xfrm>
            <a:off x="109899" y="6270245"/>
            <a:ext cx="644728"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Placebo</a:t>
            </a:r>
          </a:p>
        </p:txBody>
      </p:sp>
      <p:sp>
        <p:nvSpPr>
          <p:cNvPr id="36" name="TextBox 35">
            <a:extLst>
              <a:ext uri="{FF2B5EF4-FFF2-40B4-BE49-F238E27FC236}">
                <a16:creationId xmlns:a16="http://schemas.microsoft.com/office/drawing/2014/main" id="{6EDB283B-B183-F35B-752B-B18A1810B8E6}"/>
              </a:ext>
            </a:extLst>
          </p:cNvPr>
          <p:cNvSpPr txBox="1"/>
          <p:nvPr/>
        </p:nvSpPr>
        <p:spPr>
          <a:xfrm>
            <a:off x="951392" y="6272734"/>
            <a:ext cx="466794"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2649</a:t>
            </a:r>
          </a:p>
        </p:txBody>
      </p:sp>
      <p:sp>
        <p:nvSpPr>
          <p:cNvPr id="37" name="TextBox 36">
            <a:extLst>
              <a:ext uri="{FF2B5EF4-FFF2-40B4-BE49-F238E27FC236}">
                <a16:creationId xmlns:a16="http://schemas.microsoft.com/office/drawing/2014/main" id="{47752E68-C2FA-DF43-8A76-7AD0F6BDED3E}"/>
              </a:ext>
            </a:extLst>
          </p:cNvPr>
          <p:cNvSpPr txBox="1"/>
          <p:nvPr/>
        </p:nvSpPr>
        <p:spPr>
          <a:xfrm>
            <a:off x="2180510" y="6270245"/>
            <a:ext cx="466794"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2514</a:t>
            </a:r>
          </a:p>
        </p:txBody>
      </p:sp>
      <p:sp>
        <p:nvSpPr>
          <p:cNvPr id="38" name="TextBox 37">
            <a:extLst>
              <a:ext uri="{FF2B5EF4-FFF2-40B4-BE49-F238E27FC236}">
                <a16:creationId xmlns:a16="http://schemas.microsoft.com/office/drawing/2014/main" id="{DE7873FA-16E2-D2D9-7161-75D2CF730E1C}"/>
              </a:ext>
            </a:extLst>
          </p:cNvPr>
          <p:cNvSpPr txBox="1"/>
          <p:nvPr/>
        </p:nvSpPr>
        <p:spPr>
          <a:xfrm>
            <a:off x="3390396" y="6270245"/>
            <a:ext cx="466794"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2444</a:t>
            </a:r>
          </a:p>
        </p:txBody>
      </p:sp>
      <p:sp>
        <p:nvSpPr>
          <p:cNvPr id="39" name="TextBox 38">
            <a:extLst>
              <a:ext uri="{FF2B5EF4-FFF2-40B4-BE49-F238E27FC236}">
                <a16:creationId xmlns:a16="http://schemas.microsoft.com/office/drawing/2014/main" id="{0EA87F1D-0EE2-B613-6892-757E0EBC66F6}"/>
              </a:ext>
            </a:extLst>
          </p:cNvPr>
          <p:cNvSpPr txBox="1"/>
          <p:nvPr/>
        </p:nvSpPr>
        <p:spPr>
          <a:xfrm>
            <a:off x="5859910" y="6270245"/>
            <a:ext cx="466794"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2285</a:t>
            </a:r>
          </a:p>
        </p:txBody>
      </p:sp>
      <p:pic>
        <p:nvPicPr>
          <p:cNvPr id="41" name="Picture 40">
            <a:extLst>
              <a:ext uri="{FF2B5EF4-FFF2-40B4-BE49-F238E27FC236}">
                <a16:creationId xmlns:a16="http://schemas.microsoft.com/office/drawing/2014/main" id="{12A3E590-CDF8-861E-9956-C2AE22F04505}"/>
              </a:ext>
            </a:extLst>
          </p:cNvPr>
          <p:cNvPicPr>
            <a:picLocks noChangeAspect="1"/>
          </p:cNvPicPr>
          <p:nvPr/>
        </p:nvPicPr>
        <p:blipFill>
          <a:blip r:embed="rId3"/>
          <a:stretch>
            <a:fillRect/>
          </a:stretch>
        </p:blipFill>
        <p:spPr>
          <a:xfrm>
            <a:off x="6753907" y="1499967"/>
            <a:ext cx="5220429" cy="4153209"/>
          </a:xfrm>
          <a:prstGeom prst="rect">
            <a:avLst/>
          </a:prstGeom>
        </p:spPr>
      </p:pic>
      <p:sp>
        <p:nvSpPr>
          <p:cNvPr id="57" name="TextBox 56">
            <a:extLst>
              <a:ext uri="{FF2B5EF4-FFF2-40B4-BE49-F238E27FC236}">
                <a16:creationId xmlns:a16="http://schemas.microsoft.com/office/drawing/2014/main" id="{2C7177A9-CE27-A488-0806-B54AC42723F7}"/>
              </a:ext>
            </a:extLst>
          </p:cNvPr>
          <p:cNvSpPr txBox="1"/>
          <p:nvPr/>
        </p:nvSpPr>
        <p:spPr>
          <a:xfrm>
            <a:off x="9054604" y="5732449"/>
            <a:ext cx="61266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Days</a:t>
            </a:r>
          </a:p>
        </p:txBody>
      </p:sp>
      <p:sp>
        <p:nvSpPr>
          <p:cNvPr id="58" name="TextBox 57">
            <a:extLst>
              <a:ext uri="{FF2B5EF4-FFF2-40B4-BE49-F238E27FC236}">
                <a16:creationId xmlns:a16="http://schemas.microsoft.com/office/drawing/2014/main" id="{4DDEF05C-E537-46B7-E53B-D0B6869489B0}"/>
              </a:ext>
            </a:extLst>
          </p:cNvPr>
          <p:cNvSpPr txBox="1"/>
          <p:nvPr/>
        </p:nvSpPr>
        <p:spPr>
          <a:xfrm>
            <a:off x="7959487" y="5565257"/>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90</a:t>
            </a:r>
          </a:p>
        </p:txBody>
      </p:sp>
      <p:sp>
        <p:nvSpPr>
          <p:cNvPr id="59" name="TextBox 58">
            <a:extLst>
              <a:ext uri="{FF2B5EF4-FFF2-40B4-BE49-F238E27FC236}">
                <a16:creationId xmlns:a16="http://schemas.microsoft.com/office/drawing/2014/main" id="{3CB07980-016E-9515-C1E8-7DF6378A1068}"/>
              </a:ext>
            </a:extLst>
          </p:cNvPr>
          <p:cNvSpPr txBox="1"/>
          <p:nvPr/>
        </p:nvSpPr>
        <p:spPr>
          <a:xfrm>
            <a:off x="9117802" y="5565257"/>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180</a:t>
            </a:r>
          </a:p>
        </p:txBody>
      </p:sp>
      <p:sp>
        <p:nvSpPr>
          <p:cNvPr id="60" name="TextBox 59">
            <a:extLst>
              <a:ext uri="{FF2B5EF4-FFF2-40B4-BE49-F238E27FC236}">
                <a16:creationId xmlns:a16="http://schemas.microsoft.com/office/drawing/2014/main" id="{AF736463-31BE-4559-9DD5-EE811985F086}"/>
              </a:ext>
            </a:extLst>
          </p:cNvPr>
          <p:cNvSpPr txBox="1"/>
          <p:nvPr/>
        </p:nvSpPr>
        <p:spPr>
          <a:xfrm>
            <a:off x="11578438" y="5576941"/>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365</a:t>
            </a:r>
          </a:p>
        </p:txBody>
      </p:sp>
      <p:sp>
        <p:nvSpPr>
          <p:cNvPr id="61" name="TextBox 60">
            <a:extLst>
              <a:ext uri="{FF2B5EF4-FFF2-40B4-BE49-F238E27FC236}">
                <a16:creationId xmlns:a16="http://schemas.microsoft.com/office/drawing/2014/main" id="{CE25B410-08A5-94D9-0486-1B73CE6C36A9}"/>
              </a:ext>
            </a:extLst>
          </p:cNvPr>
          <p:cNvSpPr txBox="1"/>
          <p:nvPr/>
        </p:nvSpPr>
        <p:spPr>
          <a:xfrm>
            <a:off x="6763886" y="5573535"/>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a:t>
            </a:r>
          </a:p>
        </p:txBody>
      </p:sp>
      <p:sp>
        <p:nvSpPr>
          <p:cNvPr id="63" name="TextBox 62">
            <a:extLst>
              <a:ext uri="{FF2B5EF4-FFF2-40B4-BE49-F238E27FC236}">
                <a16:creationId xmlns:a16="http://schemas.microsoft.com/office/drawing/2014/main" id="{4E9C4242-DCA8-0805-6C83-36758B6E0B55}"/>
              </a:ext>
            </a:extLst>
          </p:cNvPr>
          <p:cNvSpPr txBox="1"/>
          <p:nvPr/>
        </p:nvSpPr>
        <p:spPr>
          <a:xfrm>
            <a:off x="6666098" y="6101815"/>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5198</a:t>
            </a:r>
          </a:p>
        </p:txBody>
      </p:sp>
      <p:sp>
        <p:nvSpPr>
          <p:cNvPr id="64" name="TextBox 63">
            <a:extLst>
              <a:ext uri="{FF2B5EF4-FFF2-40B4-BE49-F238E27FC236}">
                <a16:creationId xmlns:a16="http://schemas.microsoft.com/office/drawing/2014/main" id="{60AC91E3-F1A3-EECD-A305-AE9D99840C06}"/>
              </a:ext>
            </a:extLst>
          </p:cNvPr>
          <p:cNvSpPr txBox="1"/>
          <p:nvPr/>
        </p:nvSpPr>
        <p:spPr>
          <a:xfrm>
            <a:off x="7881911" y="6094431"/>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4882</a:t>
            </a:r>
          </a:p>
        </p:txBody>
      </p:sp>
      <p:sp>
        <p:nvSpPr>
          <p:cNvPr id="65" name="TextBox 64">
            <a:extLst>
              <a:ext uri="{FF2B5EF4-FFF2-40B4-BE49-F238E27FC236}">
                <a16:creationId xmlns:a16="http://schemas.microsoft.com/office/drawing/2014/main" id="{2884BE7E-B489-125F-C517-BDC77C26E641}"/>
              </a:ext>
            </a:extLst>
          </p:cNvPr>
          <p:cNvSpPr txBox="1"/>
          <p:nvPr/>
        </p:nvSpPr>
        <p:spPr>
          <a:xfrm>
            <a:off x="9086532" y="6101815"/>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4759</a:t>
            </a:r>
          </a:p>
        </p:txBody>
      </p:sp>
      <p:sp>
        <p:nvSpPr>
          <p:cNvPr id="66" name="TextBox 65">
            <a:extLst>
              <a:ext uri="{FF2B5EF4-FFF2-40B4-BE49-F238E27FC236}">
                <a16:creationId xmlns:a16="http://schemas.microsoft.com/office/drawing/2014/main" id="{CDC7F2AE-A784-F5D1-8FBB-24AF69CA9D6A}"/>
              </a:ext>
            </a:extLst>
          </p:cNvPr>
          <p:cNvSpPr txBox="1"/>
          <p:nvPr/>
        </p:nvSpPr>
        <p:spPr>
          <a:xfrm>
            <a:off x="11558940" y="6102001"/>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4412</a:t>
            </a:r>
          </a:p>
        </p:txBody>
      </p:sp>
      <p:sp>
        <p:nvSpPr>
          <p:cNvPr id="68" name="TextBox 67">
            <a:extLst>
              <a:ext uri="{FF2B5EF4-FFF2-40B4-BE49-F238E27FC236}">
                <a16:creationId xmlns:a16="http://schemas.microsoft.com/office/drawing/2014/main" id="{F8EA3F3E-704F-1DF8-ACA3-D1A922DF7713}"/>
              </a:ext>
            </a:extLst>
          </p:cNvPr>
          <p:cNvSpPr txBox="1"/>
          <p:nvPr/>
        </p:nvSpPr>
        <p:spPr>
          <a:xfrm>
            <a:off x="6661459" y="6280636"/>
            <a:ext cx="466794"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5229</a:t>
            </a:r>
          </a:p>
        </p:txBody>
      </p:sp>
      <p:sp>
        <p:nvSpPr>
          <p:cNvPr id="69" name="TextBox 68">
            <a:extLst>
              <a:ext uri="{FF2B5EF4-FFF2-40B4-BE49-F238E27FC236}">
                <a16:creationId xmlns:a16="http://schemas.microsoft.com/office/drawing/2014/main" id="{83F70533-4240-1527-D5B2-A46288122E47}"/>
              </a:ext>
            </a:extLst>
          </p:cNvPr>
          <p:cNvSpPr txBox="1"/>
          <p:nvPr/>
        </p:nvSpPr>
        <p:spPr>
          <a:xfrm>
            <a:off x="7871788" y="6278147"/>
            <a:ext cx="466794"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4910</a:t>
            </a:r>
          </a:p>
        </p:txBody>
      </p:sp>
      <p:sp>
        <p:nvSpPr>
          <p:cNvPr id="70" name="TextBox 69">
            <a:extLst>
              <a:ext uri="{FF2B5EF4-FFF2-40B4-BE49-F238E27FC236}">
                <a16:creationId xmlns:a16="http://schemas.microsoft.com/office/drawing/2014/main" id="{CB9921BA-4EF1-566F-4AC5-2749EFD16027}"/>
              </a:ext>
            </a:extLst>
          </p:cNvPr>
          <p:cNvSpPr txBox="1"/>
          <p:nvPr/>
        </p:nvSpPr>
        <p:spPr>
          <a:xfrm>
            <a:off x="9081674" y="6278147"/>
            <a:ext cx="466794"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4784</a:t>
            </a:r>
          </a:p>
        </p:txBody>
      </p:sp>
      <p:sp>
        <p:nvSpPr>
          <p:cNvPr id="71" name="TextBox 70">
            <a:extLst>
              <a:ext uri="{FF2B5EF4-FFF2-40B4-BE49-F238E27FC236}">
                <a16:creationId xmlns:a16="http://schemas.microsoft.com/office/drawing/2014/main" id="{109329CF-9075-F879-B45F-CC2D5E9234CB}"/>
              </a:ext>
            </a:extLst>
          </p:cNvPr>
          <p:cNvSpPr txBox="1"/>
          <p:nvPr/>
        </p:nvSpPr>
        <p:spPr>
          <a:xfrm>
            <a:off x="11551188" y="6278147"/>
            <a:ext cx="466794" cy="246221"/>
          </a:xfrm>
          <a:prstGeom prst="rect">
            <a:avLst/>
          </a:prstGeom>
          <a:noFill/>
        </p:spPr>
        <p:txBody>
          <a:bodyPr wrap="none" rtlCol="0">
            <a:spAutoFit/>
          </a:bodyPr>
          <a:lstStyle/>
          <a:p>
            <a:r>
              <a:rPr lang="en-US" sz="1000" dirty="0">
                <a:solidFill>
                  <a:schemeClr val="accent6">
                    <a:lumMod val="50000"/>
                  </a:schemeClr>
                </a:solidFill>
                <a:latin typeface="Arial" panose="020B0604020202020204" pitchFamily="34" charset="0"/>
                <a:cs typeface="Arial" panose="020B0604020202020204" pitchFamily="34" charset="0"/>
              </a:rPr>
              <a:t>4440</a:t>
            </a:r>
          </a:p>
        </p:txBody>
      </p:sp>
      <p:sp>
        <p:nvSpPr>
          <p:cNvPr id="75" name="TextBox 74">
            <a:extLst>
              <a:ext uri="{FF2B5EF4-FFF2-40B4-BE49-F238E27FC236}">
                <a16:creationId xmlns:a16="http://schemas.microsoft.com/office/drawing/2014/main" id="{89432581-FCDF-DF5F-C283-3FBA88699795}"/>
              </a:ext>
            </a:extLst>
          </p:cNvPr>
          <p:cNvSpPr txBox="1"/>
          <p:nvPr/>
        </p:nvSpPr>
        <p:spPr>
          <a:xfrm>
            <a:off x="2533010" y="1701190"/>
            <a:ext cx="2273300" cy="1384995"/>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180 Days</a:t>
            </a:r>
          </a:p>
          <a:p>
            <a:pPr algn="ctr"/>
            <a:r>
              <a:rPr lang="en-US" sz="1400" dirty="0">
                <a:latin typeface="Arial" panose="020B0604020202020204" pitchFamily="34" charset="0"/>
                <a:cs typeface="Arial" panose="020B0604020202020204" pitchFamily="34" charset="0"/>
              </a:rPr>
              <a:t>5.3% vs.7.3%; </a:t>
            </a:r>
          </a:p>
          <a:p>
            <a:pPr algn="ctr"/>
            <a:r>
              <a:rPr lang="en-US" sz="1400" dirty="0">
                <a:latin typeface="Arial" panose="020B0604020202020204" pitchFamily="34" charset="0"/>
                <a:cs typeface="Arial" panose="020B0604020202020204" pitchFamily="34" charset="0"/>
              </a:rPr>
              <a:t>HR=0.71 </a:t>
            </a:r>
          </a:p>
          <a:p>
            <a:pPr algn="ctr"/>
            <a:r>
              <a:rPr lang="en-US" sz="1400" dirty="0">
                <a:latin typeface="Arial" panose="020B0604020202020204" pitchFamily="34" charset="0"/>
                <a:cs typeface="Arial" panose="020B0604020202020204" pitchFamily="34" charset="0"/>
              </a:rPr>
              <a:t>(0.57-0.88)</a:t>
            </a:r>
          </a:p>
          <a:p>
            <a:pPr algn="ctr"/>
            <a:r>
              <a:rPr lang="en-US" sz="1400" b="1" dirty="0">
                <a:latin typeface="Arial" panose="020B0604020202020204" pitchFamily="34" charset="0"/>
                <a:cs typeface="Arial" panose="020B0604020202020204" pitchFamily="34" charset="0"/>
              </a:rPr>
              <a:t>p=0.002</a:t>
            </a:r>
          </a:p>
          <a:p>
            <a:pPr algn="ctr"/>
            <a:endParaRPr lang="en-US" sz="14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8EB8151-2A3B-5D54-7745-1DDF676663B2}"/>
              </a:ext>
            </a:extLst>
          </p:cNvPr>
          <p:cNvSpPr txBox="1"/>
          <p:nvPr/>
        </p:nvSpPr>
        <p:spPr>
          <a:xfrm>
            <a:off x="4536127" y="1233881"/>
            <a:ext cx="2019300" cy="1169551"/>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365 days</a:t>
            </a:r>
          </a:p>
          <a:p>
            <a:pPr algn="ctr"/>
            <a:r>
              <a:rPr lang="en-US" sz="1400" dirty="0">
                <a:latin typeface="Arial" panose="020B0604020202020204" pitchFamily="34" charset="0"/>
                <a:cs typeface="Arial" panose="020B0604020202020204" pitchFamily="34" charset="0"/>
              </a:rPr>
              <a:t> 7.8% vs. 9.9%</a:t>
            </a:r>
          </a:p>
          <a:p>
            <a:pPr algn="ctr"/>
            <a:r>
              <a:rPr lang="en-US" sz="1400" dirty="0">
                <a:latin typeface="Arial" panose="020B0604020202020204" pitchFamily="34" charset="0"/>
                <a:cs typeface="Arial" panose="020B0604020202020204" pitchFamily="34" charset="0"/>
              </a:rPr>
              <a:t>HR=0.78</a:t>
            </a:r>
          </a:p>
          <a:p>
            <a:pPr algn="ctr"/>
            <a:r>
              <a:rPr lang="en-US" sz="1400" dirty="0">
                <a:latin typeface="Arial" panose="020B0604020202020204" pitchFamily="34" charset="0"/>
                <a:cs typeface="Arial" panose="020B0604020202020204" pitchFamily="34" charset="0"/>
              </a:rPr>
              <a:t>(0.65-0.93)</a:t>
            </a:r>
          </a:p>
          <a:p>
            <a:pPr algn="ctr"/>
            <a:r>
              <a:rPr lang="en-US" sz="1400" b="1" dirty="0">
                <a:latin typeface="Arial" panose="020B0604020202020204" pitchFamily="34" charset="0"/>
                <a:cs typeface="Arial" panose="020B0604020202020204" pitchFamily="34" charset="0"/>
              </a:rPr>
              <a:t>p=0.006</a:t>
            </a:r>
          </a:p>
        </p:txBody>
      </p:sp>
      <p:sp>
        <p:nvSpPr>
          <p:cNvPr id="79" name="TextBox 78">
            <a:extLst>
              <a:ext uri="{FF2B5EF4-FFF2-40B4-BE49-F238E27FC236}">
                <a16:creationId xmlns:a16="http://schemas.microsoft.com/office/drawing/2014/main" id="{809AE18B-5FEE-6EA9-A5A4-75E24DF615EB}"/>
              </a:ext>
            </a:extLst>
          </p:cNvPr>
          <p:cNvSpPr txBox="1"/>
          <p:nvPr/>
        </p:nvSpPr>
        <p:spPr>
          <a:xfrm>
            <a:off x="1189428" y="2332820"/>
            <a:ext cx="2273300" cy="1169551"/>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90 days </a:t>
            </a:r>
          </a:p>
          <a:p>
            <a:pPr algn="ctr"/>
            <a:r>
              <a:rPr lang="en-US" sz="1400" dirty="0">
                <a:latin typeface="Arial" panose="020B0604020202020204" pitchFamily="34" charset="0"/>
                <a:cs typeface="Arial" panose="020B0604020202020204" pitchFamily="34" charset="0"/>
              </a:rPr>
              <a:t>3.4% vs. 4.9%</a:t>
            </a:r>
          </a:p>
          <a:p>
            <a:pPr algn="ctr"/>
            <a:r>
              <a:rPr lang="en-US" sz="1400" dirty="0">
                <a:latin typeface="Arial" panose="020B0604020202020204" pitchFamily="34" charset="0"/>
                <a:cs typeface="Arial" panose="020B0604020202020204" pitchFamily="34" charset="0"/>
              </a:rPr>
              <a:t>HR=0.69</a:t>
            </a:r>
          </a:p>
          <a:p>
            <a:pPr algn="ctr"/>
            <a:r>
              <a:rPr lang="en-US" sz="1400" dirty="0">
                <a:latin typeface="Arial" panose="020B0604020202020204" pitchFamily="34" charset="0"/>
                <a:cs typeface="Arial" panose="020B0604020202020204" pitchFamily="34" charset="0"/>
              </a:rPr>
              <a:t>(0.53-0.90)</a:t>
            </a:r>
          </a:p>
          <a:p>
            <a:pPr algn="ctr"/>
            <a:r>
              <a:rPr lang="en-US" sz="1400" b="1" dirty="0">
                <a:latin typeface="Arial" panose="020B0604020202020204" pitchFamily="34" charset="0"/>
                <a:cs typeface="Arial" panose="020B0604020202020204" pitchFamily="34" charset="0"/>
              </a:rPr>
              <a:t>p=0.007</a:t>
            </a:r>
          </a:p>
        </p:txBody>
      </p:sp>
      <p:sp>
        <p:nvSpPr>
          <p:cNvPr id="80" name="TextBox 79">
            <a:extLst>
              <a:ext uri="{FF2B5EF4-FFF2-40B4-BE49-F238E27FC236}">
                <a16:creationId xmlns:a16="http://schemas.microsoft.com/office/drawing/2014/main" id="{19010FD3-F6A4-AA56-7F27-1AA40317DF50}"/>
              </a:ext>
            </a:extLst>
          </p:cNvPr>
          <p:cNvSpPr txBox="1"/>
          <p:nvPr/>
        </p:nvSpPr>
        <p:spPr>
          <a:xfrm rot="16200000">
            <a:off x="-727224" y="3323296"/>
            <a:ext cx="235192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Cumulative Incidence (%)</a:t>
            </a:r>
          </a:p>
        </p:txBody>
      </p:sp>
      <p:sp>
        <p:nvSpPr>
          <p:cNvPr id="82" name="TextBox 81">
            <a:extLst>
              <a:ext uri="{FF2B5EF4-FFF2-40B4-BE49-F238E27FC236}">
                <a16:creationId xmlns:a16="http://schemas.microsoft.com/office/drawing/2014/main" id="{8C2A82B7-21CA-837F-EC14-B37C381664B6}"/>
              </a:ext>
            </a:extLst>
          </p:cNvPr>
          <p:cNvSpPr txBox="1"/>
          <p:nvPr/>
        </p:nvSpPr>
        <p:spPr>
          <a:xfrm>
            <a:off x="1859058" y="4653147"/>
            <a:ext cx="818301"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 interaction </a:t>
            </a:r>
          </a:p>
          <a:p>
            <a:pPr algn="ct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0.041</a:t>
            </a:r>
          </a:p>
        </p:txBody>
      </p:sp>
      <p:sp>
        <p:nvSpPr>
          <p:cNvPr id="85" name="TextBox 84">
            <a:extLst>
              <a:ext uri="{FF2B5EF4-FFF2-40B4-BE49-F238E27FC236}">
                <a16:creationId xmlns:a16="http://schemas.microsoft.com/office/drawing/2014/main" id="{7958BA78-9543-0F4A-4752-62A8333D5B8B}"/>
              </a:ext>
            </a:extLst>
          </p:cNvPr>
          <p:cNvSpPr txBox="1"/>
          <p:nvPr/>
        </p:nvSpPr>
        <p:spPr>
          <a:xfrm>
            <a:off x="3237145" y="3936860"/>
            <a:ext cx="818301"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 interaction </a:t>
            </a:r>
          </a:p>
          <a:p>
            <a:pPr algn="ct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0.023</a:t>
            </a:r>
          </a:p>
        </p:txBody>
      </p:sp>
      <p:sp>
        <p:nvSpPr>
          <p:cNvPr id="86" name="TextBox 85">
            <a:extLst>
              <a:ext uri="{FF2B5EF4-FFF2-40B4-BE49-F238E27FC236}">
                <a16:creationId xmlns:a16="http://schemas.microsoft.com/office/drawing/2014/main" id="{C6B13C23-4F9A-0D3C-A56B-69D7E9198566}"/>
              </a:ext>
            </a:extLst>
          </p:cNvPr>
          <p:cNvSpPr txBox="1"/>
          <p:nvPr/>
        </p:nvSpPr>
        <p:spPr>
          <a:xfrm>
            <a:off x="5136626" y="3160492"/>
            <a:ext cx="818301"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 interaction </a:t>
            </a:r>
          </a:p>
          <a:p>
            <a:pPr algn="ctr"/>
            <a:r>
              <a:rPr lang="en-US" sz="1200" dirty="0">
                <a:latin typeface="Arial" panose="020B0604020202020204" pitchFamily="34" charset="0"/>
                <a:cs typeface="Arial" panose="020B0604020202020204" pitchFamily="34" charset="0"/>
              </a:rPr>
              <a:t>= 0.070</a:t>
            </a:r>
          </a:p>
        </p:txBody>
      </p:sp>
      <p:sp>
        <p:nvSpPr>
          <p:cNvPr id="88" name="TextBox 87">
            <a:extLst>
              <a:ext uri="{FF2B5EF4-FFF2-40B4-BE49-F238E27FC236}">
                <a16:creationId xmlns:a16="http://schemas.microsoft.com/office/drawing/2014/main" id="{895AF812-E0C1-C22E-D673-1106AFAD7665}"/>
              </a:ext>
            </a:extLst>
          </p:cNvPr>
          <p:cNvSpPr txBox="1"/>
          <p:nvPr/>
        </p:nvSpPr>
        <p:spPr>
          <a:xfrm>
            <a:off x="4111192" y="4333850"/>
            <a:ext cx="2127049" cy="1200329"/>
          </a:xfrm>
          <a:prstGeom prst="rect">
            <a:avLst/>
          </a:prstGeom>
          <a:solidFill>
            <a:schemeClr val="bg1"/>
          </a:solidFill>
        </p:spPr>
        <p:txBody>
          <a:bodyPr wrap="square">
            <a:spAutoFit/>
          </a:bodyPr>
          <a:lstStyle/>
          <a:p>
            <a:pPr marR="0">
              <a:lnSpc>
                <a:spcPct val="100000"/>
              </a:lnSpc>
              <a:spcBef>
                <a:spcPts val="0"/>
              </a:spcBef>
              <a:spcAft>
                <a:spcPts val="0"/>
              </a:spcAft>
            </a:pP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As the baseline LDL increased, the potential treatment effect of ApoA-1 infusion increased significantly when analyzed as a continuous variable</a:t>
            </a:r>
          </a:p>
        </p:txBody>
      </p:sp>
      <p:sp>
        <p:nvSpPr>
          <p:cNvPr id="2" name="TextBox 1">
            <a:extLst>
              <a:ext uri="{FF2B5EF4-FFF2-40B4-BE49-F238E27FC236}">
                <a16:creationId xmlns:a16="http://schemas.microsoft.com/office/drawing/2014/main" id="{1004E79D-6F75-DAA3-067C-4108E934D1D8}"/>
              </a:ext>
            </a:extLst>
          </p:cNvPr>
          <p:cNvSpPr txBox="1"/>
          <p:nvPr/>
        </p:nvSpPr>
        <p:spPr>
          <a:xfrm>
            <a:off x="8621486" y="2301221"/>
            <a:ext cx="88838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All p=NS</a:t>
            </a:r>
          </a:p>
        </p:txBody>
      </p:sp>
      <p:sp>
        <p:nvSpPr>
          <p:cNvPr id="3" name="TextBox 2">
            <a:extLst>
              <a:ext uri="{FF2B5EF4-FFF2-40B4-BE49-F238E27FC236}">
                <a16:creationId xmlns:a16="http://schemas.microsoft.com/office/drawing/2014/main" id="{86E7B317-9B22-9E16-48BC-5EFBE3EAD82E}"/>
              </a:ext>
            </a:extLst>
          </p:cNvPr>
          <p:cNvSpPr txBox="1"/>
          <p:nvPr/>
        </p:nvSpPr>
        <p:spPr>
          <a:xfrm>
            <a:off x="1879194" y="5034036"/>
            <a:ext cx="7985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NNT 66</a:t>
            </a:r>
          </a:p>
        </p:txBody>
      </p:sp>
      <p:sp>
        <p:nvSpPr>
          <p:cNvPr id="4" name="TextBox 3">
            <a:extLst>
              <a:ext uri="{FF2B5EF4-FFF2-40B4-BE49-F238E27FC236}">
                <a16:creationId xmlns:a16="http://schemas.microsoft.com/office/drawing/2014/main" id="{5BE69469-D37D-9BDD-CAE4-6B9000365F6D}"/>
              </a:ext>
            </a:extLst>
          </p:cNvPr>
          <p:cNvSpPr txBox="1"/>
          <p:nvPr/>
        </p:nvSpPr>
        <p:spPr>
          <a:xfrm>
            <a:off x="3278717" y="4318278"/>
            <a:ext cx="7985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NNT 50</a:t>
            </a:r>
          </a:p>
        </p:txBody>
      </p:sp>
      <p:sp>
        <p:nvSpPr>
          <p:cNvPr id="5" name="TextBox 4">
            <a:extLst>
              <a:ext uri="{FF2B5EF4-FFF2-40B4-BE49-F238E27FC236}">
                <a16:creationId xmlns:a16="http://schemas.microsoft.com/office/drawing/2014/main" id="{0D77EECC-D93D-1D99-38EE-5DD1E4E944D7}"/>
              </a:ext>
            </a:extLst>
          </p:cNvPr>
          <p:cNvSpPr txBox="1"/>
          <p:nvPr/>
        </p:nvSpPr>
        <p:spPr>
          <a:xfrm>
            <a:off x="5178198" y="3553123"/>
            <a:ext cx="7985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NNT 48</a:t>
            </a:r>
          </a:p>
        </p:txBody>
      </p:sp>
      <p:sp>
        <p:nvSpPr>
          <p:cNvPr id="6" name="TextBox 5">
            <a:extLst>
              <a:ext uri="{FF2B5EF4-FFF2-40B4-BE49-F238E27FC236}">
                <a16:creationId xmlns:a16="http://schemas.microsoft.com/office/drawing/2014/main" id="{0689D27B-FD20-46FE-D234-FA3D2E9F19E3}"/>
              </a:ext>
            </a:extLst>
          </p:cNvPr>
          <p:cNvSpPr txBox="1"/>
          <p:nvPr/>
        </p:nvSpPr>
        <p:spPr>
          <a:xfrm>
            <a:off x="3067773" y="6614051"/>
            <a:ext cx="9187130" cy="246221"/>
          </a:xfrm>
          <a:prstGeom prst="rect">
            <a:avLst/>
          </a:prstGeom>
          <a:noFill/>
        </p:spPr>
        <p:txBody>
          <a:bodyPr wrap="none" rtlCol="0">
            <a:spAutoFit/>
          </a:bodyPr>
          <a:lstStyle/>
          <a:p>
            <a:r>
              <a:rPr lang="en-US" sz="1000" dirty="0">
                <a:latin typeface="Arial" panose="020B0604020202020204" pitchFamily="34" charset="0"/>
                <a:ea typeface="Times New Roman" panose="02020603050405020304" pitchFamily="18" charset="0"/>
                <a:cs typeface="Arial" panose="020B0604020202020204" pitchFamily="34" charset="0"/>
              </a:rPr>
              <a:t>Adjusted </a:t>
            </a:r>
            <a:r>
              <a:rPr lang="en-US" sz="1000" dirty="0">
                <a:effectLst/>
                <a:latin typeface="Arial" panose="020B0604020202020204" pitchFamily="34" charset="0"/>
                <a:ea typeface="Times New Roman" panose="02020603050405020304" pitchFamily="18" charset="0"/>
                <a:cs typeface="Arial" panose="020B0604020202020204" pitchFamily="34" charset="0"/>
              </a:rPr>
              <a:t>for covariates including fixed effects for treatment, geographic region, index MI type, index MI management, age, diabetes, peripheral arterial disease.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66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1CECA7-A288-24C3-6CBD-9C230FC6B074}"/>
              </a:ext>
            </a:extLst>
          </p:cNvPr>
          <p:cNvSpPr txBox="1"/>
          <p:nvPr/>
        </p:nvSpPr>
        <p:spPr>
          <a:xfrm>
            <a:off x="1573615" y="-2112"/>
            <a:ext cx="9554017"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Patients with Baseline Hyperlipidemia </a:t>
            </a:r>
          </a:p>
          <a:p>
            <a:pPr algn="ctr"/>
            <a:r>
              <a:rPr lang="en-US" sz="2800" b="1" dirty="0">
                <a:latin typeface="Arial" panose="020B0604020202020204" pitchFamily="34" charset="0"/>
                <a:cs typeface="Arial" panose="020B0604020202020204" pitchFamily="34" charset="0"/>
              </a:rPr>
              <a:t>(LDL-C </a:t>
            </a:r>
            <a:r>
              <a:rPr lang="en-US" sz="2800" b="1" u="sng">
                <a:latin typeface="Arial" panose="020B0604020202020204" pitchFamily="34" charset="0"/>
                <a:cs typeface="Arial" panose="020B0604020202020204" pitchFamily="34" charset="0"/>
              </a:rPr>
              <a:t>&gt;</a:t>
            </a:r>
            <a:r>
              <a:rPr lang="en-US" sz="2800" b="1">
                <a:latin typeface="Arial" panose="020B0604020202020204" pitchFamily="34" charset="0"/>
                <a:cs typeface="Arial" panose="020B0604020202020204" pitchFamily="34" charset="0"/>
              </a:rPr>
              <a:t> 100 mg/dl, </a:t>
            </a:r>
            <a:r>
              <a:rPr lang="en-US" sz="2800" b="1" dirty="0">
                <a:latin typeface="Arial" panose="020B0604020202020204" pitchFamily="34" charset="0"/>
                <a:cs typeface="Arial" panose="020B0604020202020204" pitchFamily="34" charset="0"/>
              </a:rPr>
              <a:t>All on Statins)</a:t>
            </a:r>
          </a:p>
        </p:txBody>
      </p:sp>
      <p:sp>
        <p:nvSpPr>
          <p:cNvPr id="15" name="TextBox 14">
            <a:extLst>
              <a:ext uri="{FF2B5EF4-FFF2-40B4-BE49-F238E27FC236}">
                <a16:creationId xmlns:a16="http://schemas.microsoft.com/office/drawing/2014/main" id="{2835C572-C8EB-AEAB-949F-F88FD5518648}"/>
              </a:ext>
            </a:extLst>
          </p:cNvPr>
          <p:cNvSpPr txBox="1"/>
          <p:nvPr/>
        </p:nvSpPr>
        <p:spPr>
          <a:xfrm>
            <a:off x="2205693" y="5681922"/>
            <a:ext cx="61266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Days</a:t>
            </a:r>
          </a:p>
        </p:txBody>
      </p:sp>
      <p:sp>
        <p:nvSpPr>
          <p:cNvPr id="19" name="TextBox 18">
            <a:extLst>
              <a:ext uri="{FF2B5EF4-FFF2-40B4-BE49-F238E27FC236}">
                <a16:creationId xmlns:a16="http://schemas.microsoft.com/office/drawing/2014/main" id="{E9D77BE4-C279-FB0F-EFE6-E24D586E8883}"/>
              </a:ext>
            </a:extLst>
          </p:cNvPr>
          <p:cNvSpPr txBox="1"/>
          <p:nvPr/>
        </p:nvSpPr>
        <p:spPr>
          <a:xfrm>
            <a:off x="1421797" y="5470859"/>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90</a:t>
            </a:r>
          </a:p>
        </p:txBody>
      </p:sp>
      <p:sp>
        <p:nvSpPr>
          <p:cNvPr id="20" name="TextBox 19">
            <a:extLst>
              <a:ext uri="{FF2B5EF4-FFF2-40B4-BE49-F238E27FC236}">
                <a16:creationId xmlns:a16="http://schemas.microsoft.com/office/drawing/2014/main" id="{5FFADDB0-4C62-0598-D89C-2B9E0F89CD6F}"/>
              </a:ext>
            </a:extLst>
          </p:cNvPr>
          <p:cNvSpPr txBox="1"/>
          <p:nvPr/>
        </p:nvSpPr>
        <p:spPr>
          <a:xfrm>
            <a:off x="2265015" y="5477041"/>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180</a:t>
            </a:r>
          </a:p>
        </p:txBody>
      </p:sp>
      <p:sp>
        <p:nvSpPr>
          <p:cNvPr id="21" name="TextBox 20">
            <a:extLst>
              <a:ext uri="{FF2B5EF4-FFF2-40B4-BE49-F238E27FC236}">
                <a16:creationId xmlns:a16="http://schemas.microsoft.com/office/drawing/2014/main" id="{D6AA63B7-31DD-7B29-2E43-BD6EADA5F463}"/>
              </a:ext>
            </a:extLst>
          </p:cNvPr>
          <p:cNvSpPr txBox="1"/>
          <p:nvPr/>
        </p:nvSpPr>
        <p:spPr>
          <a:xfrm>
            <a:off x="4080278" y="5482675"/>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365</a:t>
            </a:r>
          </a:p>
        </p:txBody>
      </p:sp>
      <p:sp>
        <p:nvSpPr>
          <p:cNvPr id="22" name="TextBox 21">
            <a:extLst>
              <a:ext uri="{FF2B5EF4-FFF2-40B4-BE49-F238E27FC236}">
                <a16:creationId xmlns:a16="http://schemas.microsoft.com/office/drawing/2014/main" id="{4C150D42-E52B-4A78-4C5A-CEA864B2E1AD}"/>
              </a:ext>
            </a:extLst>
          </p:cNvPr>
          <p:cNvSpPr txBox="1"/>
          <p:nvPr/>
        </p:nvSpPr>
        <p:spPr>
          <a:xfrm>
            <a:off x="265316" y="5308740"/>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a:t>
            </a:r>
          </a:p>
        </p:txBody>
      </p:sp>
      <p:sp>
        <p:nvSpPr>
          <p:cNvPr id="23" name="TextBox 22">
            <a:extLst>
              <a:ext uri="{FF2B5EF4-FFF2-40B4-BE49-F238E27FC236}">
                <a16:creationId xmlns:a16="http://schemas.microsoft.com/office/drawing/2014/main" id="{72D3FC0F-1F03-DCA0-903F-14685A6EA53B}"/>
              </a:ext>
            </a:extLst>
          </p:cNvPr>
          <p:cNvSpPr txBox="1"/>
          <p:nvPr/>
        </p:nvSpPr>
        <p:spPr>
          <a:xfrm>
            <a:off x="590717" y="5472961"/>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a:t>
            </a:r>
          </a:p>
        </p:txBody>
      </p:sp>
      <p:sp>
        <p:nvSpPr>
          <p:cNvPr id="25" name="TextBox 24">
            <a:extLst>
              <a:ext uri="{FF2B5EF4-FFF2-40B4-BE49-F238E27FC236}">
                <a16:creationId xmlns:a16="http://schemas.microsoft.com/office/drawing/2014/main" id="{6DF090DD-CB78-68B7-FC5C-A2E5D6FBE80E}"/>
              </a:ext>
            </a:extLst>
          </p:cNvPr>
          <p:cNvSpPr txBox="1"/>
          <p:nvPr/>
        </p:nvSpPr>
        <p:spPr>
          <a:xfrm>
            <a:off x="265316" y="4487049"/>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a:t>
            </a:r>
          </a:p>
        </p:txBody>
      </p:sp>
      <p:sp>
        <p:nvSpPr>
          <p:cNvPr id="30" name="TextBox 29">
            <a:extLst>
              <a:ext uri="{FF2B5EF4-FFF2-40B4-BE49-F238E27FC236}">
                <a16:creationId xmlns:a16="http://schemas.microsoft.com/office/drawing/2014/main" id="{AD7A9510-B313-F56E-FB16-B1F67184D164}"/>
              </a:ext>
            </a:extLst>
          </p:cNvPr>
          <p:cNvSpPr txBox="1"/>
          <p:nvPr/>
        </p:nvSpPr>
        <p:spPr>
          <a:xfrm>
            <a:off x="18266" y="5978704"/>
            <a:ext cx="6799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CSL 112</a:t>
            </a:r>
          </a:p>
        </p:txBody>
      </p:sp>
      <p:sp>
        <p:nvSpPr>
          <p:cNvPr id="31" name="TextBox 30">
            <a:extLst>
              <a:ext uri="{FF2B5EF4-FFF2-40B4-BE49-F238E27FC236}">
                <a16:creationId xmlns:a16="http://schemas.microsoft.com/office/drawing/2014/main" id="{A422D622-9ED8-7EB6-0B8A-768BBDEF6669}"/>
              </a:ext>
            </a:extLst>
          </p:cNvPr>
          <p:cNvSpPr txBox="1"/>
          <p:nvPr/>
        </p:nvSpPr>
        <p:spPr>
          <a:xfrm>
            <a:off x="602775" y="5986818"/>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2655</a:t>
            </a:r>
          </a:p>
        </p:txBody>
      </p:sp>
      <p:sp>
        <p:nvSpPr>
          <p:cNvPr id="32" name="TextBox 31">
            <a:extLst>
              <a:ext uri="{FF2B5EF4-FFF2-40B4-BE49-F238E27FC236}">
                <a16:creationId xmlns:a16="http://schemas.microsoft.com/office/drawing/2014/main" id="{8180D3B5-5240-8869-2F79-F1FAAE3793D1}"/>
              </a:ext>
            </a:extLst>
          </p:cNvPr>
          <p:cNvSpPr txBox="1"/>
          <p:nvPr/>
        </p:nvSpPr>
        <p:spPr>
          <a:xfrm>
            <a:off x="1350341" y="5978795"/>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2619</a:t>
            </a:r>
          </a:p>
        </p:txBody>
      </p:sp>
      <p:sp>
        <p:nvSpPr>
          <p:cNvPr id="33" name="TextBox 32">
            <a:extLst>
              <a:ext uri="{FF2B5EF4-FFF2-40B4-BE49-F238E27FC236}">
                <a16:creationId xmlns:a16="http://schemas.microsoft.com/office/drawing/2014/main" id="{D224DCC0-257B-853C-F140-6A506877D7E9}"/>
              </a:ext>
            </a:extLst>
          </p:cNvPr>
          <p:cNvSpPr txBox="1"/>
          <p:nvPr/>
        </p:nvSpPr>
        <p:spPr>
          <a:xfrm>
            <a:off x="2222721" y="5978704"/>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2599</a:t>
            </a:r>
          </a:p>
        </p:txBody>
      </p:sp>
      <p:sp>
        <p:nvSpPr>
          <p:cNvPr id="34" name="TextBox 33">
            <a:extLst>
              <a:ext uri="{FF2B5EF4-FFF2-40B4-BE49-F238E27FC236}">
                <a16:creationId xmlns:a16="http://schemas.microsoft.com/office/drawing/2014/main" id="{FF17379C-844D-0E74-FD2F-84BEBB3FB5D4}"/>
              </a:ext>
            </a:extLst>
          </p:cNvPr>
          <p:cNvSpPr txBox="1"/>
          <p:nvPr/>
        </p:nvSpPr>
        <p:spPr>
          <a:xfrm>
            <a:off x="3924556" y="5996962"/>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2490</a:t>
            </a:r>
          </a:p>
        </p:txBody>
      </p:sp>
      <p:sp>
        <p:nvSpPr>
          <p:cNvPr id="35" name="TextBox 34">
            <a:extLst>
              <a:ext uri="{FF2B5EF4-FFF2-40B4-BE49-F238E27FC236}">
                <a16:creationId xmlns:a16="http://schemas.microsoft.com/office/drawing/2014/main" id="{607AFECE-DDBC-72FE-2E9A-B1157677F7F4}"/>
              </a:ext>
            </a:extLst>
          </p:cNvPr>
          <p:cNvSpPr txBox="1"/>
          <p:nvPr/>
        </p:nvSpPr>
        <p:spPr>
          <a:xfrm>
            <a:off x="18266" y="6162419"/>
            <a:ext cx="644728"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Placebo</a:t>
            </a:r>
          </a:p>
        </p:txBody>
      </p:sp>
      <p:sp>
        <p:nvSpPr>
          <p:cNvPr id="36" name="TextBox 35">
            <a:extLst>
              <a:ext uri="{FF2B5EF4-FFF2-40B4-BE49-F238E27FC236}">
                <a16:creationId xmlns:a16="http://schemas.microsoft.com/office/drawing/2014/main" id="{6EDB283B-B183-F35B-752B-B18A1810B8E6}"/>
              </a:ext>
            </a:extLst>
          </p:cNvPr>
          <p:cNvSpPr txBox="1"/>
          <p:nvPr/>
        </p:nvSpPr>
        <p:spPr>
          <a:xfrm>
            <a:off x="598136" y="6165639"/>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2649</a:t>
            </a:r>
          </a:p>
        </p:txBody>
      </p:sp>
      <p:sp>
        <p:nvSpPr>
          <p:cNvPr id="37" name="TextBox 36">
            <a:extLst>
              <a:ext uri="{FF2B5EF4-FFF2-40B4-BE49-F238E27FC236}">
                <a16:creationId xmlns:a16="http://schemas.microsoft.com/office/drawing/2014/main" id="{47752E68-C2FA-DF43-8A76-7AD0F6BDED3E}"/>
              </a:ext>
            </a:extLst>
          </p:cNvPr>
          <p:cNvSpPr txBox="1"/>
          <p:nvPr/>
        </p:nvSpPr>
        <p:spPr>
          <a:xfrm>
            <a:off x="1340218" y="6162511"/>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2599</a:t>
            </a:r>
          </a:p>
        </p:txBody>
      </p:sp>
      <p:sp>
        <p:nvSpPr>
          <p:cNvPr id="38" name="TextBox 37">
            <a:extLst>
              <a:ext uri="{FF2B5EF4-FFF2-40B4-BE49-F238E27FC236}">
                <a16:creationId xmlns:a16="http://schemas.microsoft.com/office/drawing/2014/main" id="{DE7873FA-16E2-D2D9-7161-75D2CF730E1C}"/>
              </a:ext>
            </a:extLst>
          </p:cNvPr>
          <p:cNvSpPr txBox="1"/>
          <p:nvPr/>
        </p:nvSpPr>
        <p:spPr>
          <a:xfrm>
            <a:off x="2217389" y="6168794"/>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2576</a:t>
            </a:r>
          </a:p>
        </p:txBody>
      </p:sp>
      <p:sp>
        <p:nvSpPr>
          <p:cNvPr id="39" name="TextBox 38">
            <a:extLst>
              <a:ext uri="{FF2B5EF4-FFF2-40B4-BE49-F238E27FC236}">
                <a16:creationId xmlns:a16="http://schemas.microsoft.com/office/drawing/2014/main" id="{0EA87F1D-0EE2-B613-6892-757E0EBC66F6}"/>
              </a:ext>
            </a:extLst>
          </p:cNvPr>
          <p:cNvSpPr txBox="1"/>
          <p:nvPr/>
        </p:nvSpPr>
        <p:spPr>
          <a:xfrm>
            <a:off x="3916804" y="6173108"/>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2455</a:t>
            </a:r>
          </a:p>
        </p:txBody>
      </p:sp>
      <p:sp>
        <p:nvSpPr>
          <p:cNvPr id="57" name="TextBox 56">
            <a:extLst>
              <a:ext uri="{FF2B5EF4-FFF2-40B4-BE49-F238E27FC236}">
                <a16:creationId xmlns:a16="http://schemas.microsoft.com/office/drawing/2014/main" id="{2C7177A9-CE27-A488-0806-B54AC42723F7}"/>
              </a:ext>
            </a:extLst>
          </p:cNvPr>
          <p:cNvSpPr txBox="1"/>
          <p:nvPr/>
        </p:nvSpPr>
        <p:spPr>
          <a:xfrm>
            <a:off x="6070610" y="5681922"/>
            <a:ext cx="61266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Days</a:t>
            </a:r>
          </a:p>
        </p:txBody>
      </p:sp>
      <p:sp>
        <p:nvSpPr>
          <p:cNvPr id="58" name="TextBox 57">
            <a:extLst>
              <a:ext uri="{FF2B5EF4-FFF2-40B4-BE49-F238E27FC236}">
                <a16:creationId xmlns:a16="http://schemas.microsoft.com/office/drawing/2014/main" id="{4DDEF05C-E537-46B7-E53B-D0B6869489B0}"/>
              </a:ext>
            </a:extLst>
          </p:cNvPr>
          <p:cNvSpPr txBox="1"/>
          <p:nvPr/>
        </p:nvSpPr>
        <p:spPr>
          <a:xfrm>
            <a:off x="5294749" y="5495516"/>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90</a:t>
            </a:r>
          </a:p>
        </p:txBody>
      </p:sp>
      <p:sp>
        <p:nvSpPr>
          <p:cNvPr id="59" name="TextBox 58">
            <a:extLst>
              <a:ext uri="{FF2B5EF4-FFF2-40B4-BE49-F238E27FC236}">
                <a16:creationId xmlns:a16="http://schemas.microsoft.com/office/drawing/2014/main" id="{3CB07980-016E-9515-C1E8-7DF6378A1068}"/>
              </a:ext>
            </a:extLst>
          </p:cNvPr>
          <p:cNvSpPr txBox="1"/>
          <p:nvPr/>
        </p:nvSpPr>
        <p:spPr>
          <a:xfrm>
            <a:off x="6119847" y="5495516"/>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180</a:t>
            </a:r>
          </a:p>
        </p:txBody>
      </p:sp>
      <p:sp>
        <p:nvSpPr>
          <p:cNvPr id="60" name="TextBox 59">
            <a:extLst>
              <a:ext uri="{FF2B5EF4-FFF2-40B4-BE49-F238E27FC236}">
                <a16:creationId xmlns:a16="http://schemas.microsoft.com/office/drawing/2014/main" id="{AF736463-31BE-4559-9DD5-EE811985F086}"/>
              </a:ext>
            </a:extLst>
          </p:cNvPr>
          <p:cNvSpPr txBox="1"/>
          <p:nvPr/>
        </p:nvSpPr>
        <p:spPr>
          <a:xfrm>
            <a:off x="7945038" y="5507200"/>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365</a:t>
            </a:r>
          </a:p>
        </p:txBody>
      </p:sp>
      <p:sp>
        <p:nvSpPr>
          <p:cNvPr id="61" name="TextBox 60">
            <a:extLst>
              <a:ext uri="{FF2B5EF4-FFF2-40B4-BE49-F238E27FC236}">
                <a16:creationId xmlns:a16="http://schemas.microsoft.com/office/drawing/2014/main" id="{CE25B410-08A5-94D9-0486-1B73CE6C36A9}"/>
              </a:ext>
            </a:extLst>
          </p:cNvPr>
          <p:cNvSpPr txBox="1"/>
          <p:nvPr/>
        </p:nvSpPr>
        <p:spPr>
          <a:xfrm>
            <a:off x="4440527" y="5492258"/>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a:t>
            </a:r>
          </a:p>
        </p:txBody>
      </p:sp>
      <p:sp>
        <p:nvSpPr>
          <p:cNvPr id="63" name="TextBox 62">
            <a:extLst>
              <a:ext uri="{FF2B5EF4-FFF2-40B4-BE49-F238E27FC236}">
                <a16:creationId xmlns:a16="http://schemas.microsoft.com/office/drawing/2014/main" id="{4E9C4242-DCA8-0805-6C83-36758B6E0B55}"/>
              </a:ext>
            </a:extLst>
          </p:cNvPr>
          <p:cNvSpPr txBox="1"/>
          <p:nvPr/>
        </p:nvSpPr>
        <p:spPr>
          <a:xfrm>
            <a:off x="5213879" y="6006475"/>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2566</a:t>
            </a:r>
          </a:p>
        </p:txBody>
      </p:sp>
      <p:sp>
        <p:nvSpPr>
          <p:cNvPr id="64" name="TextBox 63">
            <a:extLst>
              <a:ext uri="{FF2B5EF4-FFF2-40B4-BE49-F238E27FC236}">
                <a16:creationId xmlns:a16="http://schemas.microsoft.com/office/drawing/2014/main" id="{60AC91E3-F1A3-EECD-A305-AE9D99840C06}"/>
              </a:ext>
            </a:extLst>
          </p:cNvPr>
          <p:cNvSpPr txBox="1"/>
          <p:nvPr/>
        </p:nvSpPr>
        <p:spPr>
          <a:xfrm>
            <a:off x="7827272" y="6014426"/>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2372</a:t>
            </a:r>
          </a:p>
        </p:txBody>
      </p:sp>
      <p:sp>
        <p:nvSpPr>
          <p:cNvPr id="68" name="TextBox 67">
            <a:extLst>
              <a:ext uri="{FF2B5EF4-FFF2-40B4-BE49-F238E27FC236}">
                <a16:creationId xmlns:a16="http://schemas.microsoft.com/office/drawing/2014/main" id="{F8EA3F3E-704F-1DF8-ACA3-D1A922DF7713}"/>
              </a:ext>
            </a:extLst>
          </p:cNvPr>
          <p:cNvSpPr txBox="1"/>
          <p:nvPr/>
        </p:nvSpPr>
        <p:spPr>
          <a:xfrm>
            <a:off x="5209240" y="6185296"/>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2526</a:t>
            </a:r>
          </a:p>
        </p:txBody>
      </p:sp>
      <p:sp>
        <p:nvSpPr>
          <p:cNvPr id="69" name="TextBox 68">
            <a:extLst>
              <a:ext uri="{FF2B5EF4-FFF2-40B4-BE49-F238E27FC236}">
                <a16:creationId xmlns:a16="http://schemas.microsoft.com/office/drawing/2014/main" id="{83F70533-4240-1527-D5B2-A46288122E47}"/>
              </a:ext>
            </a:extLst>
          </p:cNvPr>
          <p:cNvSpPr txBox="1"/>
          <p:nvPr/>
        </p:nvSpPr>
        <p:spPr>
          <a:xfrm>
            <a:off x="7817149" y="6198142"/>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2306</a:t>
            </a:r>
          </a:p>
        </p:txBody>
      </p:sp>
      <p:pic>
        <p:nvPicPr>
          <p:cNvPr id="3" name="Picture 2">
            <a:extLst>
              <a:ext uri="{FF2B5EF4-FFF2-40B4-BE49-F238E27FC236}">
                <a16:creationId xmlns:a16="http://schemas.microsoft.com/office/drawing/2014/main" id="{00E68FE9-5743-159F-4B2E-F76E3E7D0B3F}"/>
              </a:ext>
            </a:extLst>
          </p:cNvPr>
          <p:cNvPicPr>
            <a:picLocks noChangeAspect="1"/>
          </p:cNvPicPr>
          <p:nvPr/>
        </p:nvPicPr>
        <p:blipFill>
          <a:blip r:embed="rId2"/>
          <a:stretch>
            <a:fillRect/>
          </a:stretch>
        </p:blipFill>
        <p:spPr>
          <a:xfrm>
            <a:off x="585632" y="4176584"/>
            <a:ext cx="3832692" cy="1371631"/>
          </a:xfrm>
          <a:prstGeom prst="rect">
            <a:avLst/>
          </a:prstGeom>
        </p:spPr>
      </p:pic>
      <p:pic>
        <p:nvPicPr>
          <p:cNvPr id="5" name="Picture 4">
            <a:extLst>
              <a:ext uri="{FF2B5EF4-FFF2-40B4-BE49-F238E27FC236}">
                <a16:creationId xmlns:a16="http://schemas.microsoft.com/office/drawing/2014/main" id="{C63AA779-A99D-C591-E3E2-1169A0ED580D}"/>
              </a:ext>
            </a:extLst>
          </p:cNvPr>
          <p:cNvPicPr>
            <a:picLocks noChangeAspect="1"/>
          </p:cNvPicPr>
          <p:nvPr/>
        </p:nvPicPr>
        <p:blipFill>
          <a:blip r:embed="rId3"/>
          <a:stretch>
            <a:fillRect/>
          </a:stretch>
        </p:blipFill>
        <p:spPr>
          <a:xfrm>
            <a:off x="4431503" y="1571959"/>
            <a:ext cx="3852530" cy="4001576"/>
          </a:xfrm>
          <a:prstGeom prst="rect">
            <a:avLst/>
          </a:prstGeom>
        </p:spPr>
      </p:pic>
      <p:pic>
        <p:nvPicPr>
          <p:cNvPr id="7" name="Picture 6">
            <a:extLst>
              <a:ext uri="{FF2B5EF4-FFF2-40B4-BE49-F238E27FC236}">
                <a16:creationId xmlns:a16="http://schemas.microsoft.com/office/drawing/2014/main" id="{C9DC9BDF-1849-AB32-1A3F-27BA2361377F}"/>
              </a:ext>
            </a:extLst>
          </p:cNvPr>
          <p:cNvPicPr>
            <a:picLocks noChangeAspect="1"/>
          </p:cNvPicPr>
          <p:nvPr/>
        </p:nvPicPr>
        <p:blipFill>
          <a:blip r:embed="rId4"/>
          <a:stretch>
            <a:fillRect/>
          </a:stretch>
        </p:blipFill>
        <p:spPr>
          <a:xfrm>
            <a:off x="8294066" y="1532887"/>
            <a:ext cx="3768811" cy="4025438"/>
          </a:xfrm>
          <a:prstGeom prst="rect">
            <a:avLst/>
          </a:prstGeom>
        </p:spPr>
      </p:pic>
      <p:sp>
        <p:nvSpPr>
          <p:cNvPr id="8" name="TextBox 7">
            <a:extLst>
              <a:ext uri="{FF2B5EF4-FFF2-40B4-BE49-F238E27FC236}">
                <a16:creationId xmlns:a16="http://schemas.microsoft.com/office/drawing/2014/main" id="{25DBFEBF-221B-9044-CCBC-01CB50CE8603}"/>
              </a:ext>
            </a:extLst>
          </p:cNvPr>
          <p:cNvSpPr txBox="1"/>
          <p:nvPr/>
        </p:nvSpPr>
        <p:spPr>
          <a:xfrm>
            <a:off x="4096639" y="2959966"/>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6</a:t>
            </a:r>
          </a:p>
        </p:txBody>
      </p:sp>
      <p:sp>
        <p:nvSpPr>
          <p:cNvPr id="10" name="TextBox 9">
            <a:extLst>
              <a:ext uri="{FF2B5EF4-FFF2-40B4-BE49-F238E27FC236}">
                <a16:creationId xmlns:a16="http://schemas.microsoft.com/office/drawing/2014/main" id="{4EF9DDD2-72B5-BDB7-94B4-E2838E0193FB}"/>
              </a:ext>
            </a:extLst>
          </p:cNvPr>
          <p:cNvSpPr txBox="1"/>
          <p:nvPr/>
        </p:nvSpPr>
        <p:spPr>
          <a:xfrm>
            <a:off x="4098812" y="3710588"/>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a:t>
            </a:r>
          </a:p>
        </p:txBody>
      </p:sp>
      <p:sp>
        <p:nvSpPr>
          <p:cNvPr id="13" name="TextBox 12">
            <a:extLst>
              <a:ext uri="{FF2B5EF4-FFF2-40B4-BE49-F238E27FC236}">
                <a16:creationId xmlns:a16="http://schemas.microsoft.com/office/drawing/2014/main" id="{100B4592-05FB-1D7D-3337-307CB5A5BC16}"/>
              </a:ext>
            </a:extLst>
          </p:cNvPr>
          <p:cNvSpPr txBox="1"/>
          <p:nvPr/>
        </p:nvSpPr>
        <p:spPr>
          <a:xfrm>
            <a:off x="4080278" y="2224027"/>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8</a:t>
            </a:r>
          </a:p>
        </p:txBody>
      </p:sp>
      <p:sp>
        <p:nvSpPr>
          <p:cNvPr id="17" name="TextBox 16">
            <a:extLst>
              <a:ext uri="{FF2B5EF4-FFF2-40B4-BE49-F238E27FC236}">
                <a16:creationId xmlns:a16="http://schemas.microsoft.com/office/drawing/2014/main" id="{FC3637C2-4579-AE83-B16D-770EFCCF9878}"/>
              </a:ext>
            </a:extLst>
          </p:cNvPr>
          <p:cNvSpPr txBox="1"/>
          <p:nvPr/>
        </p:nvSpPr>
        <p:spPr>
          <a:xfrm>
            <a:off x="4037799" y="1495506"/>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10</a:t>
            </a:r>
          </a:p>
        </p:txBody>
      </p:sp>
      <p:sp>
        <p:nvSpPr>
          <p:cNvPr id="29" name="TextBox 28">
            <a:extLst>
              <a:ext uri="{FF2B5EF4-FFF2-40B4-BE49-F238E27FC236}">
                <a16:creationId xmlns:a16="http://schemas.microsoft.com/office/drawing/2014/main" id="{25149CC8-79B9-EB2E-57DD-ACE31E6F59C2}"/>
              </a:ext>
            </a:extLst>
          </p:cNvPr>
          <p:cNvSpPr txBox="1"/>
          <p:nvPr/>
        </p:nvSpPr>
        <p:spPr>
          <a:xfrm>
            <a:off x="628206" y="3651199"/>
            <a:ext cx="1654444" cy="861774"/>
          </a:xfrm>
          <a:prstGeom prst="rect">
            <a:avLst/>
          </a:prstGeom>
          <a:noFill/>
        </p:spPr>
        <p:txBody>
          <a:bodyPr wrap="square">
            <a:spAutoFit/>
          </a:bodyPr>
          <a:lstStyle/>
          <a:p>
            <a:pPr algn="ctr"/>
            <a:r>
              <a:rPr lang="en-US" sz="1000" dirty="0">
                <a:latin typeface="Arial" panose="020B0604020202020204" pitchFamily="34" charset="0"/>
                <a:cs typeface="Arial" panose="020B0604020202020204" pitchFamily="34" charset="0"/>
              </a:rPr>
              <a:t>90 days</a:t>
            </a:r>
          </a:p>
          <a:p>
            <a:pPr algn="ctr"/>
            <a:r>
              <a:rPr lang="en-US" sz="1000" dirty="0">
                <a:latin typeface="Arial" panose="020B0604020202020204" pitchFamily="34" charset="0"/>
                <a:cs typeface="Arial" panose="020B0604020202020204" pitchFamily="34" charset="0"/>
              </a:rPr>
              <a:t>0.8% vs. 1.5%</a:t>
            </a:r>
          </a:p>
          <a:p>
            <a:pPr algn="ctr"/>
            <a:r>
              <a:rPr lang="en-US" sz="1000" dirty="0">
                <a:latin typeface="Arial" panose="020B0604020202020204" pitchFamily="34" charset="0"/>
                <a:cs typeface="Arial" panose="020B0604020202020204" pitchFamily="34" charset="0"/>
              </a:rPr>
              <a:t>HR=0.50 </a:t>
            </a:r>
          </a:p>
          <a:p>
            <a:pPr algn="ctr"/>
            <a:r>
              <a:rPr lang="en-US" sz="1000" dirty="0">
                <a:latin typeface="Arial" panose="020B0604020202020204" pitchFamily="34" charset="0"/>
                <a:cs typeface="Arial" panose="020B0604020202020204" pitchFamily="34" charset="0"/>
              </a:rPr>
              <a:t>(0.29-0.86)</a:t>
            </a:r>
          </a:p>
          <a:p>
            <a:pPr algn="ctr"/>
            <a:r>
              <a:rPr lang="en-US" sz="1000" b="1" dirty="0">
                <a:latin typeface="Arial" panose="020B0604020202020204" pitchFamily="34" charset="0"/>
                <a:cs typeface="Arial" panose="020B0604020202020204" pitchFamily="34" charset="0"/>
              </a:rPr>
              <a:t>p=0.012</a:t>
            </a:r>
          </a:p>
        </p:txBody>
      </p:sp>
      <p:sp>
        <p:nvSpPr>
          <p:cNvPr id="42" name="TextBox 41">
            <a:extLst>
              <a:ext uri="{FF2B5EF4-FFF2-40B4-BE49-F238E27FC236}">
                <a16:creationId xmlns:a16="http://schemas.microsoft.com/office/drawing/2014/main" id="{956D2F14-8E69-8F20-8956-A032D20F86AE}"/>
              </a:ext>
            </a:extLst>
          </p:cNvPr>
          <p:cNvSpPr txBox="1"/>
          <p:nvPr/>
        </p:nvSpPr>
        <p:spPr>
          <a:xfrm>
            <a:off x="1892819" y="3298548"/>
            <a:ext cx="1297982" cy="861774"/>
          </a:xfrm>
          <a:prstGeom prst="rect">
            <a:avLst/>
          </a:prstGeom>
          <a:noFill/>
        </p:spPr>
        <p:txBody>
          <a:bodyPr wrap="square">
            <a:spAutoFit/>
          </a:bodyPr>
          <a:lstStyle/>
          <a:p>
            <a:pPr algn="ctr"/>
            <a:r>
              <a:rPr lang="en-US" sz="1000" dirty="0">
                <a:latin typeface="Arial" panose="020B0604020202020204" pitchFamily="34" charset="0"/>
                <a:cs typeface="Arial" panose="020B0604020202020204" pitchFamily="34" charset="0"/>
              </a:rPr>
              <a:t>180 days</a:t>
            </a:r>
          </a:p>
          <a:p>
            <a:pPr algn="ctr"/>
            <a:r>
              <a:rPr lang="en-US" sz="1000" dirty="0">
                <a:latin typeface="Arial" panose="020B0604020202020204" pitchFamily="34" charset="0"/>
                <a:cs typeface="Arial" panose="020B0604020202020204" pitchFamily="34" charset="0"/>
              </a:rPr>
              <a:t> 1.3% vs. 2.0%</a:t>
            </a:r>
          </a:p>
          <a:p>
            <a:pPr algn="ctr"/>
            <a:r>
              <a:rPr lang="en-US" sz="1000" dirty="0">
                <a:latin typeface="Arial" panose="020B0604020202020204" pitchFamily="34" charset="0"/>
                <a:cs typeface="Arial" panose="020B0604020202020204" pitchFamily="34" charset="0"/>
              </a:rPr>
              <a:t>HR=0.63</a:t>
            </a:r>
          </a:p>
          <a:p>
            <a:pPr algn="ctr"/>
            <a:r>
              <a:rPr lang="en-US" sz="1000" dirty="0">
                <a:latin typeface="Arial" panose="020B0604020202020204" pitchFamily="34" charset="0"/>
                <a:cs typeface="Arial" panose="020B0604020202020204" pitchFamily="34" charset="0"/>
              </a:rPr>
              <a:t>(0.41-0.97)</a:t>
            </a:r>
          </a:p>
          <a:p>
            <a:pPr algn="ctr"/>
            <a:r>
              <a:rPr lang="en-US" sz="1000" b="1" dirty="0">
                <a:latin typeface="Arial" panose="020B0604020202020204" pitchFamily="34" charset="0"/>
                <a:cs typeface="Arial" panose="020B0604020202020204" pitchFamily="34" charset="0"/>
              </a:rPr>
              <a:t>p=0.037</a:t>
            </a:r>
          </a:p>
        </p:txBody>
      </p:sp>
      <p:sp>
        <p:nvSpPr>
          <p:cNvPr id="44" name="TextBox 43">
            <a:extLst>
              <a:ext uri="{FF2B5EF4-FFF2-40B4-BE49-F238E27FC236}">
                <a16:creationId xmlns:a16="http://schemas.microsoft.com/office/drawing/2014/main" id="{E7272E35-3DBB-D155-9483-253AE7DF19D7}"/>
              </a:ext>
            </a:extLst>
          </p:cNvPr>
          <p:cNvSpPr txBox="1"/>
          <p:nvPr/>
        </p:nvSpPr>
        <p:spPr>
          <a:xfrm>
            <a:off x="2681311" y="3194334"/>
            <a:ext cx="1943228" cy="861774"/>
          </a:xfrm>
          <a:prstGeom prst="rect">
            <a:avLst/>
          </a:prstGeom>
          <a:noFill/>
        </p:spPr>
        <p:txBody>
          <a:bodyPr wrap="square">
            <a:spAutoFit/>
          </a:bodyPr>
          <a:lstStyle/>
          <a:p>
            <a:pPr algn="ctr"/>
            <a:r>
              <a:rPr lang="en-US" sz="1000" dirty="0">
                <a:latin typeface="Arial" panose="020B0604020202020204" pitchFamily="34" charset="0"/>
                <a:cs typeface="Arial" panose="020B0604020202020204" pitchFamily="34" charset="0"/>
              </a:rPr>
              <a:t>365 days</a:t>
            </a:r>
          </a:p>
          <a:p>
            <a:pPr algn="ctr"/>
            <a:r>
              <a:rPr lang="en-US" sz="1000" dirty="0">
                <a:latin typeface="Arial" panose="020B0604020202020204" pitchFamily="34" charset="0"/>
                <a:cs typeface="Arial" panose="020B0604020202020204" pitchFamily="34" charset="0"/>
              </a:rPr>
              <a:t>2.0% vs. 2.7%</a:t>
            </a:r>
          </a:p>
          <a:p>
            <a:pPr algn="ctr"/>
            <a:r>
              <a:rPr lang="en-US" sz="1000" dirty="0">
                <a:latin typeface="Arial" panose="020B0604020202020204" pitchFamily="34" charset="0"/>
                <a:cs typeface="Arial" panose="020B0604020202020204" pitchFamily="34" charset="0"/>
              </a:rPr>
              <a:t>HR=0.73</a:t>
            </a:r>
          </a:p>
          <a:p>
            <a:pPr algn="ctr"/>
            <a:r>
              <a:rPr lang="en-US" sz="1000" dirty="0">
                <a:latin typeface="Arial" panose="020B0604020202020204" pitchFamily="34" charset="0"/>
                <a:cs typeface="Arial" panose="020B0604020202020204" pitchFamily="34" charset="0"/>
              </a:rPr>
              <a:t>(0.51-1.04)</a:t>
            </a:r>
          </a:p>
          <a:p>
            <a:pPr algn="ctr"/>
            <a:r>
              <a:rPr lang="en-US" sz="1000" dirty="0">
                <a:latin typeface="Arial" panose="020B0604020202020204" pitchFamily="34" charset="0"/>
                <a:cs typeface="Arial" panose="020B0604020202020204" pitchFamily="34" charset="0"/>
              </a:rPr>
              <a:t>p=0.080</a:t>
            </a:r>
          </a:p>
        </p:txBody>
      </p:sp>
      <p:sp>
        <p:nvSpPr>
          <p:cNvPr id="46" name="TextBox 45">
            <a:extLst>
              <a:ext uri="{FF2B5EF4-FFF2-40B4-BE49-F238E27FC236}">
                <a16:creationId xmlns:a16="http://schemas.microsoft.com/office/drawing/2014/main" id="{4B81988A-51CA-D486-6D58-8B8ACC3A2231}"/>
              </a:ext>
            </a:extLst>
          </p:cNvPr>
          <p:cNvSpPr txBox="1"/>
          <p:nvPr/>
        </p:nvSpPr>
        <p:spPr>
          <a:xfrm>
            <a:off x="1729596" y="1184770"/>
            <a:ext cx="146120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CV Death</a:t>
            </a:r>
            <a:endParaRPr lang="en-US" dirty="0"/>
          </a:p>
        </p:txBody>
      </p:sp>
      <p:sp>
        <p:nvSpPr>
          <p:cNvPr id="47" name="TextBox 46">
            <a:extLst>
              <a:ext uri="{FF2B5EF4-FFF2-40B4-BE49-F238E27FC236}">
                <a16:creationId xmlns:a16="http://schemas.microsoft.com/office/drawing/2014/main" id="{54BF90F0-2036-11A7-5418-4C4213B0ED52}"/>
              </a:ext>
            </a:extLst>
          </p:cNvPr>
          <p:cNvSpPr txBox="1"/>
          <p:nvPr/>
        </p:nvSpPr>
        <p:spPr>
          <a:xfrm>
            <a:off x="6096000" y="1174743"/>
            <a:ext cx="441146"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MI</a:t>
            </a:r>
            <a:endParaRPr lang="en-US" dirty="0"/>
          </a:p>
        </p:txBody>
      </p:sp>
      <p:sp>
        <p:nvSpPr>
          <p:cNvPr id="49" name="TextBox 48">
            <a:extLst>
              <a:ext uri="{FF2B5EF4-FFF2-40B4-BE49-F238E27FC236}">
                <a16:creationId xmlns:a16="http://schemas.microsoft.com/office/drawing/2014/main" id="{BC71939D-8E13-23EF-76FE-55D1558A73E3}"/>
              </a:ext>
            </a:extLst>
          </p:cNvPr>
          <p:cNvSpPr txBox="1"/>
          <p:nvPr/>
        </p:nvSpPr>
        <p:spPr>
          <a:xfrm>
            <a:off x="9394866" y="1169124"/>
            <a:ext cx="1662266"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CV Death / MI </a:t>
            </a:r>
            <a:endParaRPr lang="en-US" dirty="0"/>
          </a:p>
        </p:txBody>
      </p:sp>
      <p:sp>
        <p:nvSpPr>
          <p:cNvPr id="51" name="TextBox 50">
            <a:extLst>
              <a:ext uri="{FF2B5EF4-FFF2-40B4-BE49-F238E27FC236}">
                <a16:creationId xmlns:a16="http://schemas.microsoft.com/office/drawing/2014/main" id="{F97CD6A2-4E73-AAF2-023B-A65B72D5DD42}"/>
              </a:ext>
            </a:extLst>
          </p:cNvPr>
          <p:cNvSpPr txBox="1"/>
          <p:nvPr/>
        </p:nvSpPr>
        <p:spPr>
          <a:xfrm>
            <a:off x="4575340" y="2823685"/>
            <a:ext cx="1320118" cy="861774"/>
          </a:xfrm>
          <a:prstGeom prst="rect">
            <a:avLst/>
          </a:prstGeom>
          <a:noFill/>
        </p:spPr>
        <p:txBody>
          <a:bodyPr wrap="square">
            <a:spAutoFit/>
          </a:bodyPr>
          <a:lstStyle/>
          <a:p>
            <a:pPr algn="ctr"/>
            <a:r>
              <a:rPr lang="en-US" sz="1000" dirty="0">
                <a:latin typeface="Arial" panose="020B0604020202020204" pitchFamily="34" charset="0"/>
                <a:cs typeface="Arial" panose="020B0604020202020204" pitchFamily="34" charset="0"/>
              </a:rPr>
              <a:t>90 days</a:t>
            </a:r>
          </a:p>
          <a:p>
            <a:pPr algn="ctr"/>
            <a:r>
              <a:rPr lang="en-US" sz="1000" dirty="0">
                <a:latin typeface="Arial" panose="020B0604020202020204" pitchFamily="34" charset="0"/>
                <a:cs typeface="Arial" panose="020B0604020202020204" pitchFamily="34" charset="0"/>
              </a:rPr>
              <a:t>2.3% vs. 3.4%</a:t>
            </a:r>
          </a:p>
          <a:p>
            <a:pPr algn="ctr"/>
            <a:r>
              <a:rPr lang="en-US" sz="1000" dirty="0">
                <a:latin typeface="Arial" panose="020B0604020202020204" pitchFamily="34" charset="0"/>
                <a:cs typeface="Arial" panose="020B0604020202020204" pitchFamily="34" charset="0"/>
              </a:rPr>
              <a:t>HR=0.68</a:t>
            </a:r>
          </a:p>
          <a:p>
            <a:pPr algn="ctr"/>
            <a:r>
              <a:rPr lang="en-US" sz="1000" dirty="0">
                <a:latin typeface="Arial" panose="020B0604020202020204" pitchFamily="34" charset="0"/>
                <a:cs typeface="Arial" panose="020B0604020202020204" pitchFamily="34" charset="0"/>
              </a:rPr>
              <a:t>(0.49-0.94)</a:t>
            </a:r>
          </a:p>
          <a:p>
            <a:pPr algn="ctr"/>
            <a:r>
              <a:rPr lang="en-US" sz="1000" b="1" dirty="0">
                <a:latin typeface="Arial" panose="020B0604020202020204" pitchFamily="34" charset="0"/>
                <a:cs typeface="Arial" panose="020B0604020202020204" pitchFamily="34" charset="0"/>
              </a:rPr>
              <a:t>p=0.021</a:t>
            </a:r>
          </a:p>
        </p:txBody>
      </p:sp>
      <p:sp>
        <p:nvSpPr>
          <p:cNvPr id="53" name="TextBox 52">
            <a:extLst>
              <a:ext uri="{FF2B5EF4-FFF2-40B4-BE49-F238E27FC236}">
                <a16:creationId xmlns:a16="http://schemas.microsoft.com/office/drawing/2014/main" id="{C4EBD037-4CD4-84DF-AB14-5E94A903791D}"/>
              </a:ext>
            </a:extLst>
          </p:cNvPr>
          <p:cNvSpPr txBox="1"/>
          <p:nvPr/>
        </p:nvSpPr>
        <p:spPr>
          <a:xfrm>
            <a:off x="5768493" y="2308908"/>
            <a:ext cx="1056102" cy="861774"/>
          </a:xfrm>
          <a:prstGeom prst="rect">
            <a:avLst/>
          </a:prstGeom>
          <a:noFill/>
        </p:spPr>
        <p:txBody>
          <a:bodyPr wrap="square">
            <a:spAutoFit/>
          </a:bodyPr>
          <a:lstStyle/>
          <a:p>
            <a:pPr algn="ctr"/>
            <a:r>
              <a:rPr lang="en-US" sz="1000" dirty="0">
                <a:latin typeface="Arial" panose="020B0604020202020204" pitchFamily="34" charset="0"/>
                <a:cs typeface="Arial" panose="020B0604020202020204" pitchFamily="34" charset="0"/>
              </a:rPr>
              <a:t>180 days</a:t>
            </a:r>
          </a:p>
          <a:p>
            <a:pPr algn="ctr"/>
            <a:r>
              <a:rPr lang="en-US" sz="1000" dirty="0">
                <a:latin typeface="Arial" panose="020B0604020202020204" pitchFamily="34" charset="0"/>
                <a:cs typeface="Arial" panose="020B0604020202020204" pitchFamily="34" charset="0"/>
              </a:rPr>
              <a:t>3.8% vs. 5.4%</a:t>
            </a:r>
          </a:p>
          <a:p>
            <a:pPr algn="ctr"/>
            <a:r>
              <a:rPr lang="en-US" sz="1000" dirty="0">
                <a:latin typeface="Arial" panose="020B0604020202020204" pitchFamily="34" charset="0"/>
                <a:cs typeface="Arial" panose="020B0604020202020204" pitchFamily="34" charset="0"/>
              </a:rPr>
              <a:t>HR=0.70</a:t>
            </a:r>
          </a:p>
          <a:p>
            <a:pPr algn="ctr"/>
            <a:r>
              <a:rPr lang="en-US" sz="1000" dirty="0">
                <a:latin typeface="Arial" panose="020B0604020202020204" pitchFamily="34" charset="0"/>
                <a:cs typeface="Arial" panose="020B0604020202020204" pitchFamily="34" charset="0"/>
              </a:rPr>
              <a:t>(0.54-0.90)</a:t>
            </a:r>
          </a:p>
          <a:p>
            <a:pPr algn="ctr"/>
            <a:r>
              <a:rPr lang="en-US" sz="1000" b="1" dirty="0">
                <a:latin typeface="Arial" panose="020B0604020202020204" pitchFamily="34" charset="0"/>
                <a:cs typeface="Arial" panose="020B0604020202020204" pitchFamily="34" charset="0"/>
              </a:rPr>
              <a:t>p=0.006</a:t>
            </a:r>
          </a:p>
        </p:txBody>
      </p:sp>
      <p:sp>
        <p:nvSpPr>
          <p:cNvPr id="55" name="TextBox 54">
            <a:extLst>
              <a:ext uri="{FF2B5EF4-FFF2-40B4-BE49-F238E27FC236}">
                <a16:creationId xmlns:a16="http://schemas.microsoft.com/office/drawing/2014/main" id="{4C1F6745-7A35-98AB-3121-C41F58F687B1}"/>
              </a:ext>
            </a:extLst>
          </p:cNvPr>
          <p:cNvSpPr txBox="1"/>
          <p:nvPr/>
        </p:nvSpPr>
        <p:spPr>
          <a:xfrm>
            <a:off x="6887660" y="1877997"/>
            <a:ext cx="1297982" cy="861774"/>
          </a:xfrm>
          <a:prstGeom prst="rect">
            <a:avLst/>
          </a:prstGeom>
          <a:noFill/>
        </p:spPr>
        <p:txBody>
          <a:bodyPr wrap="square">
            <a:spAutoFit/>
          </a:bodyPr>
          <a:lstStyle/>
          <a:p>
            <a:pPr algn="ctr"/>
            <a:r>
              <a:rPr lang="en-US" sz="1000" dirty="0">
                <a:latin typeface="Arial" panose="020B0604020202020204" pitchFamily="34" charset="0"/>
                <a:cs typeface="Arial" panose="020B0604020202020204" pitchFamily="34" charset="0"/>
              </a:rPr>
              <a:t>365 days</a:t>
            </a:r>
          </a:p>
          <a:p>
            <a:pPr algn="ctr"/>
            <a:r>
              <a:rPr lang="en-US" sz="1000" dirty="0">
                <a:latin typeface="Arial" panose="020B0604020202020204" pitchFamily="34" charset="0"/>
                <a:cs typeface="Arial" panose="020B0604020202020204" pitchFamily="34" charset="0"/>
              </a:rPr>
              <a:t>5.6% vs. 7.1%</a:t>
            </a:r>
          </a:p>
          <a:p>
            <a:pPr algn="ctr"/>
            <a:r>
              <a:rPr lang="en-US" sz="1000" dirty="0">
                <a:latin typeface="Arial" panose="020B0604020202020204" pitchFamily="34" charset="0"/>
                <a:cs typeface="Arial" panose="020B0604020202020204" pitchFamily="34" charset="0"/>
              </a:rPr>
              <a:t>HR=0.78</a:t>
            </a:r>
          </a:p>
          <a:p>
            <a:pPr algn="ctr"/>
            <a:r>
              <a:rPr lang="en-US" sz="1000" dirty="0">
                <a:latin typeface="Arial" panose="020B0604020202020204" pitchFamily="34" charset="0"/>
                <a:cs typeface="Arial" panose="020B0604020202020204" pitchFamily="34" charset="0"/>
              </a:rPr>
              <a:t>(0.63-0.97)</a:t>
            </a:r>
          </a:p>
          <a:p>
            <a:pPr algn="ctr"/>
            <a:r>
              <a:rPr lang="en-US" sz="1000" b="1" dirty="0">
                <a:latin typeface="Arial" panose="020B0604020202020204" pitchFamily="34" charset="0"/>
                <a:cs typeface="Arial" panose="020B0604020202020204" pitchFamily="34" charset="0"/>
              </a:rPr>
              <a:t>p=0.027</a:t>
            </a:r>
          </a:p>
        </p:txBody>
      </p:sp>
      <p:sp>
        <p:nvSpPr>
          <p:cNvPr id="56" name="TextBox 55">
            <a:extLst>
              <a:ext uri="{FF2B5EF4-FFF2-40B4-BE49-F238E27FC236}">
                <a16:creationId xmlns:a16="http://schemas.microsoft.com/office/drawing/2014/main" id="{77554C39-0443-DC56-C4B8-62031D77AEF5}"/>
              </a:ext>
            </a:extLst>
          </p:cNvPr>
          <p:cNvSpPr txBox="1"/>
          <p:nvPr/>
        </p:nvSpPr>
        <p:spPr>
          <a:xfrm>
            <a:off x="8622032" y="2495979"/>
            <a:ext cx="998991" cy="861774"/>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90 days</a:t>
            </a:r>
          </a:p>
          <a:p>
            <a:pPr algn="ctr"/>
            <a:r>
              <a:rPr lang="en-US" sz="1000" dirty="0">
                <a:latin typeface="Arial" panose="020B0604020202020204" pitchFamily="34" charset="0"/>
                <a:cs typeface="Arial" panose="020B0604020202020204" pitchFamily="34" charset="0"/>
              </a:rPr>
              <a:t>2.9% vs. 4.4%</a:t>
            </a:r>
          </a:p>
          <a:p>
            <a:pPr algn="ctr"/>
            <a:r>
              <a:rPr lang="en-US" sz="1000" dirty="0">
                <a:latin typeface="Arial" panose="020B0604020202020204" pitchFamily="34" charset="0"/>
                <a:cs typeface="Arial" panose="020B0604020202020204" pitchFamily="34" charset="0"/>
              </a:rPr>
              <a:t>HR=0.64</a:t>
            </a:r>
          </a:p>
          <a:p>
            <a:pPr algn="ctr"/>
            <a:r>
              <a:rPr lang="en-US" sz="1000" dirty="0">
                <a:latin typeface="Arial" panose="020B0604020202020204" pitchFamily="34" charset="0"/>
                <a:cs typeface="Arial" panose="020B0604020202020204" pitchFamily="34" charset="0"/>
              </a:rPr>
              <a:t>(0.48-0.86)</a:t>
            </a:r>
          </a:p>
          <a:p>
            <a:pPr algn="ctr"/>
            <a:r>
              <a:rPr lang="en-US" sz="1000" b="1" dirty="0">
                <a:latin typeface="Arial" panose="020B0604020202020204" pitchFamily="34" charset="0"/>
                <a:cs typeface="Arial" panose="020B0604020202020204" pitchFamily="34" charset="0"/>
              </a:rPr>
              <a:t>p=0.003</a:t>
            </a:r>
          </a:p>
        </p:txBody>
      </p:sp>
      <p:sp>
        <p:nvSpPr>
          <p:cNvPr id="67" name="TextBox 66">
            <a:extLst>
              <a:ext uri="{FF2B5EF4-FFF2-40B4-BE49-F238E27FC236}">
                <a16:creationId xmlns:a16="http://schemas.microsoft.com/office/drawing/2014/main" id="{EFE7EACC-2EF6-1134-F23D-7EA159506AAC}"/>
              </a:ext>
            </a:extLst>
          </p:cNvPr>
          <p:cNvSpPr txBox="1"/>
          <p:nvPr/>
        </p:nvSpPr>
        <p:spPr>
          <a:xfrm>
            <a:off x="9461241" y="1888946"/>
            <a:ext cx="1434460" cy="861774"/>
          </a:xfrm>
          <a:prstGeom prst="rect">
            <a:avLst/>
          </a:prstGeom>
          <a:noFill/>
        </p:spPr>
        <p:txBody>
          <a:bodyPr wrap="square">
            <a:spAutoFit/>
          </a:bodyPr>
          <a:lstStyle/>
          <a:p>
            <a:pPr algn="ctr"/>
            <a:r>
              <a:rPr lang="en-US" sz="1000" dirty="0">
                <a:latin typeface="Arial" panose="020B0604020202020204" pitchFamily="34" charset="0"/>
                <a:cs typeface="Arial" panose="020B0604020202020204" pitchFamily="34" charset="0"/>
              </a:rPr>
              <a:t>180 days</a:t>
            </a:r>
          </a:p>
          <a:p>
            <a:pPr algn="ctr"/>
            <a:r>
              <a:rPr lang="en-US" sz="1000" dirty="0">
                <a:latin typeface="Arial" panose="020B0604020202020204" pitchFamily="34" charset="0"/>
                <a:cs typeface="Arial" panose="020B0604020202020204" pitchFamily="34" charset="0"/>
              </a:rPr>
              <a:t>4.7% vs. 6.6%</a:t>
            </a:r>
          </a:p>
          <a:p>
            <a:pPr algn="ctr"/>
            <a:r>
              <a:rPr lang="en-US" sz="1000" dirty="0">
                <a:latin typeface="Arial" panose="020B0604020202020204" pitchFamily="34" charset="0"/>
                <a:cs typeface="Arial" panose="020B0604020202020204" pitchFamily="34" charset="0"/>
              </a:rPr>
              <a:t>HR=0.69</a:t>
            </a:r>
          </a:p>
          <a:p>
            <a:pPr algn="ctr"/>
            <a:r>
              <a:rPr lang="en-US" sz="1000" dirty="0">
                <a:latin typeface="Arial" panose="020B0604020202020204" pitchFamily="34" charset="0"/>
                <a:cs typeface="Arial" panose="020B0604020202020204" pitchFamily="34" charset="0"/>
              </a:rPr>
              <a:t>(0.55-0.87)</a:t>
            </a:r>
          </a:p>
          <a:p>
            <a:pPr algn="ctr"/>
            <a:r>
              <a:rPr lang="en-US" sz="1000" b="1" dirty="0">
                <a:latin typeface="Arial" panose="020B0604020202020204" pitchFamily="34" charset="0"/>
                <a:cs typeface="Arial" panose="020B0604020202020204" pitchFamily="34" charset="0"/>
              </a:rPr>
              <a:t>p=0.002</a:t>
            </a:r>
          </a:p>
        </p:txBody>
      </p:sp>
      <p:sp>
        <p:nvSpPr>
          <p:cNvPr id="73" name="TextBox 72">
            <a:extLst>
              <a:ext uri="{FF2B5EF4-FFF2-40B4-BE49-F238E27FC236}">
                <a16:creationId xmlns:a16="http://schemas.microsoft.com/office/drawing/2014/main" id="{046F5968-2F71-0D09-B5A0-714F220B6E8D}"/>
              </a:ext>
            </a:extLst>
          </p:cNvPr>
          <p:cNvSpPr txBox="1"/>
          <p:nvPr/>
        </p:nvSpPr>
        <p:spPr>
          <a:xfrm>
            <a:off x="10815983" y="1169124"/>
            <a:ext cx="1297982" cy="861774"/>
          </a:xfrm>
          <a:prstGeom prst="rect">
            <a:avLst/>
          </a:prstGeom>
          <a:noFill/>
        </p:spPr>
        <p:txBody>
          <a:bodyPr wrap="square">
            <a:spAutoFit/>
          </a:bodyPr>
          <a:lstStyle/>
          <a:p>
            <a:pPr algn="ctr"/>
            <a:r>
              <a:rPr lang="en-US" sz="1000" dirty="0">
                <a:latin typeface="Arial" panose="020B0604020202020204" pitchFamily="34" charset="0"/>
                <a:cs typeface="Arial" panose="020B0604020202020204" pitchFamily="34" charset="0"/>
              </a:rPr>
              <a:t>365 days</a:t>
            </a:r>
          </a:p>
          <a:p>
            <a:pPr algn="ctr"/>
            <a:r>
              <a:rPr lang="en-US" sz="1000" dirty="0">
                <a:latin typeface="Arial" panose="020B0604020202020204" pitchFamily="34" charset="0"/>
                <a:cs typeface="Arial" panose="020B0604020202020204" pitchFamily="34" charset="0"/>
              </a:rPr>
              <a:t>6.9% vs. 8.9%</a:t>
            </a:r>
          </a:p>
          <a:p>
            <a:pPr algn="ctr"/>
            <a:r>
              <a:rPr lang="en-US" sz="1000" dirty="0">
                <a:latin typeface="Arial" panose="020B0604020202020204" pitchFamily="34" charset="0"/>
                <a:cs typeface="Arial" panose="020B0604020202020204" pitchFamily="34" charset="0"/>
              </a:rPr>
              <a:t>HR=0.75</a:t>
            </a:r>
          </a:p>
          <a:p>
            <a:pPr algn="ctr"/>
            <a:r>
              <a:rPr lang="en-US" sz="1000" dirty="0">
                <a:latin typeface="Arial" panose="020B0604020202020204" pitchFamily="34" charset="0"/>
                <a:cs typeface="Arial" panose="020B0604020202020204" pitchFamily="34" charset="0"/>
              </a:rPr>
              <a:t>(0.62-0.91)</a:t>
            </a:r>
          </a:p>
          <a:p>
            <a:pPr algn="ctr"/>
            <a:r>
              <a:rPr lang="en-US" sz="1000" b="1" dirty="0">
                <a:latin typeface="Arial" panose="020B0604020202020204" pitchFamily="34" charset="0"/>
                <a:cs typeface="Arial" panose="020B0604020202020204" pitchFamily="34" charset="0"/>
              </a:rPr>
              <a:t>p=0.004</a:t>
            </a:r>
          </a:p>
        </p:txBody>
      </p:sp>
      <p:sp>
        <p:nvSpPr>
          <p:cNvPr id="74" name="TextBox 73">
            <a:extLst>
              <a:ext uri="{FF2B5EF4-FFF2-40B4-BE49-F238E27FC236}">
                <a16:creationId xmlns:a16="http://schemas.microsoft.com/office/drawing/2014/main" id="{4C4DD8C7-080F-5049-72EE-48341E78F1B7}"/>
              </a:ext>
            </a:extLst>
          </p:cNvPr>
          <p:cNvSpPr txBox="1"/>
          <p:nvPr/>
        </p:nvSpPr>
        <p:spPr>
          <a:xfrm>
            <a:off x="9138411" y="5513095"/>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90</a:t>
            </a:r>
          </a:p>
        </p:txBody>
      </p:sp>
      <p:sp>
        <p:nvSpPr>
          <p:cNvPr id="75" name="TextBox 74">
            <a:extLst>
              <a:ext uri="{FF2B5EF4-FFF2-40B4-BE49-F238E27FC236}">
                <a16:creationId xmlns:a16="http://schemas.microsoft.com/office/drawing/2014/main" id="{296C5BC4-BE17-1A3E-B0A4-733F141A0CD3}"/>
              </a:ext>
            </a:extLst>
          </p:cNvPr>
          <p:cNvSpPr txBox="1"/>
          <p:nvPr/>
        </p:nvSpPr>
        <p:spPr>
          <a:xfrm>
            <a:off x="9948011" y="5513095"/>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180</a:t>
            </a:r>
          </a:p>
        </p:txBody>
      </p:sp>
      <p:sp>
        <p:nvSpPr>
          <p:cNvPr id="76" name="TextBox 75">
            <a:extLst>
              <a:ext uri="{FF2B5EF4-FFF2-40B4-BE49-F238E27FC236}">
                <a16:creationId xmlns:a16="http://schemas.microsoft.com/office/drawing/2014/main" id="{C1E33AD2-55B7-9349-1DBA-E6451D18F711}"/>
              </a:ext>
            </a:extLst>
          </p:cNvPr>
          <p:cNvSpPr txBox="1"/>
          <p:nvPr/>
        </p:nvSpPr>
        <p:spPr>
          <a:xfrm>
            <a:off x="11718959" y="5524779"/>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365</a:t>
            </a:r>
          </a:p>
        </p:txBody>
      </p:sp>
      <p:sp>
        <p:nvSpPr>
          <p:cNvPr id="77" name="TextBox 76">
            <a:extLst>
              <a:ext uri="{FF2B5EF4-FFF2-40B4-BE49-F238E27FC236}">
                <a16:creationId xmlns:a16="http://schemas.microsoft.com/office/drawing/2014/main" id="{0279D7E9-5047-E7A5-3C06-072D373E5111}"/>
              </a:ext>
            </a:extLst>
          </p:cNvPr>
          <p:cNvSpPr txBox="1"/>
          <p:nvPr/>
        </p:nvSpPr>
        <p:spPr>
          <a:xfrm>
            <a:off x="8284189" y="5509837"/>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a:t>
            </a:r>
          </a:p>
        </p:txBody>
      </p:sp>
      <p:sp>
        <p:nvSpPr>
          <p:cNvPr id="78" name="TextBox 77">
            <a:extLst>
              <a:ext uri="{FF2B5EF4-FFF2-40B4-BE49-F238E27FC236}">
                <a16:creationId xmlns:a16="http://schemas.microsoft.com/office/drawing/2014/main" id="{BF58F2F6-6FDB-1CBA-B2A4-C15117B57B82}"/>
              </a:ext>
            </a:extLst>
          </p:cNvPr>
          <p:cNvSpPr txBox="1"/>
          <p:nvPr/>
        </p:nvSpPr>
        <p:spPr>
          <a:xfrm>
            <a:off x="4396706" y="5994516"/>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2655</a:t>
            </a:r>
          </a:p>
        </p:txBody>
      </p:sp>
      <p:sp>
        <p:nvSpPr>
          <p:cNvPr id="79" name="TextBox 78">
            <a:extLst>
              <a:ext uri="{FF2B5EF4-FFF2-40B4-BE49-F238E27FC236}">
                <a16:creationId xmlns:a16="http://schemas.microsoft.com/office/drawing/2014/main" id="{2D688C07-0767-300E-105B-5EE8A00A9641}"/>
              </a:ext>
            </a:extLst>
          </p:cNvPr>
          <p:cNvSpPr txBox="1"/>
          <p:nvPr/>
        </p:nvSpPr>
        <p:spPr>
          <a:xfrm>
            <a:off x="4392067" y="6173337"/>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2649</a:t>
            </a:r>
          </a:p>
        </p:txBody>
      </p:sp>
      <p:sp>
        <p:nvSpPr>
          <p:cNvPr id="80" name="TextBox 79">
            <a:extLst>
              <a:ext uri="{FF2B5EF4-FFF2-40B4-BE49-F238E27FC236}">
                <a16:creationId xmlns:a16="http://schemas.microsoft.com/office/drawing/2014/main" id="{2BA78463-A2E6-27BE-E377-3F32EE1142D7}"/>
              </a:ext>
            </a:extLst>
          </p:cNvPr>
          <p:cNvSpPr txBox="1"/>
          <p:nvPr/>
        </p:nvSpPr>
        <p:spPr>
          <a:xfrm>
            <a:off x="6089943" y="6014426"/>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2513</a:t>
            </a:r>
          </a:p>
        </p:txBody>
      </p:sp>
      <p:sp>
        <p:nvSpPr>
          <p:cNvPr id="81" name="TextBox 80">
            <a:extLst>
              <a:ext uri="{FF2B5EF4-FFF2-40B4-BE49-F238E27FC236}">
                <a16:creationId xmlns:a16="http://schemas.microsoft.com/office/drawing/2014/main" id="{0B9BB9E7-BF62-71A8-6D5C-2F6526B56368}"/>
              </a:ext>
            </a:extLst>
          </p:cNvPr>
          <p:cNvSpPr txBox="1"/>
          <p:nvPr/>
        </p:nvSpPr>
        <p:spPr>
          <a:xfrm>
            <a:off x="6085304" y="6193247"/>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2461</a:t>
            </a:r>
          </a:p>
        </p:txBody>
      </p:sp>
      <p:sp>
        <p:nvSpPr>
          <p:cNvPr id="84" name="TextBox 83">
            <a:extLst>
              <a:ext uri="{FF2B5EF4-FFF2-40B4-BE49-F238E27FC236}">
                <a16:creationId xmlns:a16="http://schemas.microsoft.com/office/drawing/2014/main" id="{E8316BD5-45D2-C858-E557-2DB704A57C38}"/>
              </a:ext>
            </a:extLst>
          </p:cNvPr>
          <p:cNvSpPr txBox="1"/>
          <p:nvPr/>
        </p:nvSpPr>
        <p:spPr>
          <a:xfrm>
            <a:off x="8302460" y="6013264"/>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2655</a:t>
            </a:r>
          </a:p>
        </p:txBody>
      </p:sp>
      <p:sp>
        <p:nvSpPr>
          <p:cNvPr id="85" name="TextBox 84">
            <a:extLst>
              <a:ext uri="{FF2B5EF4-FFF2-40B4-BE49-F238E27FC236}">
                <a16:creationId xmlns:a16="http://schemas.microsoft.com/office/drawing/2014/main" id="{92168FBF-90B2-A6D1-02DF-3917EA2ABE9E}"/>
              </a:ext>
            </a:extLst>
          </p:cNvPr>
          <p:cNvSpPr txBox="1"/>
          <p:nvPr/>
        </p:nvSpPr>
        <p:spPr>
          <a:xfrm>
            <a:off x="8297821" y="6192085"/>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2649</a:t>
            </a:r>
          </a:p>
        </p:txBody>
      </p:sp>
      <p:sp>
        <p:nvSpPr>
          <p:cNvPr id="86" name="TextBox 85">
            <a:extLst>
              <a:ext uri="{FF2B5EF4-FFF2-40B4-BE49-F238E27FC236}">
                <a16:creationId xmlns:a16="http://schemas.microsoft.com/office/drawing/2014/main" id="{0F4DA6F6-3ACB-4CE6-4EB0-1972EE2280A6}"/>
              </a:ext>
            </a:extLst>
          </p:cNvPr>
          <p:cNvSpPr txBox="1"/>
          <p:nvPr/>
        </p:nvSpPr>
        <p:spPr>
          <a:xfrm>
            <a:off x="9036098" y="6006475"/>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2566</a:t>
            </a:r>
          </a:p>
        </p:txBody>
      </p:sp>
      <p:sp>
        <p:nvSpPr>
          <p:cNvPr id="87" name="TextBox 86">
            <a:extLst>
              <a:ext uri="{FF2B5EF4-FFF2-40B4-BE49-F238E27FC236}">
                <a16:creationId xmlns:a16="http://schemas.microsoft.com/office/drawing/2014/main" id="{F7EA73CD-B613-A965-B08D-B4C6E4EFEFB4}"/>
              </a:ext>
            </a:extLst>
          </p:cNvPr>
          <p:cNvSpPr txBox="1"/>
          <p:nvPr/>
        </p:nvSpPr>
        <p:spPr>
          <a:xfrm>
            <a:off x="9031459" y="6185296"/>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2526</a:t>
            </a:r>
          </a:p>
        </p:txBody>
      </p:sp>
      <p:sp>
        <p:nvSpPr>
          <p:cNvPr id="88" name="TextBox 87">
            <a:extLst>
              <a:ext uri="{FF2B5EF4-FFF2-40B4-BE49-F238E27FC236}">
                <a16:creationId xmlns:a16="http://schemas.microsoft.com/office/drawing/2014/main" id="{E2620C0D-2EBC-4E48-C7EA-DCAB28E40B56}"/>
              </a:ext>
            </a:extLst>
          </p:cNvPr>
          <p:cNvSpPr txBox="1"/>
          <p:nvPr/>
        </p:nvSpPr>
        <p:spPr>
          <a:xfrm>
            <a:off x="9936838" y="6013264"/>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2513</a:t>
            </a:r>
          </a:p>
        </p:txBody>
      </p:sp>
      <p:sp>
        <p:nvSpPr>
          <p:cNvPr id="89" name="TextBox 88">
            <a:extLst>
              <a:ext uri="{FF2B5EF4-FFF2-40B4-BE49-F238E27FC236}">
                <a16:creationId xmlns:a16="http://schemas.microsoft.com/office/drawing/2014/main" id="{5797D4AD-BC18-9B92-0E3D-CEE3B15245D1}"/>
              </a:ext>
            </a:extLst>
          </p:cNvPr>
          <p:cNvSpPr txBox="1"/>
          <p:nvPr/>
        </p:nvSpPr>
        <p:spPr>
          <a:xfrm>
            <a:off x="9932199" y="6192085"/>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2461</a:t>
            </a:r>
          </a:p>
        </p:txBody>
      </p:sp>
      <p:sp>
        <p:nvSpPr>
          <p:cNvPr id="90" name="TextBox 89">
            <a:extLst>
              <a:ext uri="{FF2B5EF4-FFF2-40B4-BE49-F238E27FC236}">
                <a16:creationId xmlns:a16="http://schemas.microsoft.com/office/drawing/2014/main" id="{26B766D2-F8F2-5BF1-516C-13D746404772}"/>
              </a:ext>
            </a:extLst>
          </p:cNvPr>
          <p:cNvSpPr txBox="1"/>
          <p:nvPr/>
        </p:nvSpPr>
        <p:spPr>
          <a:xfrm>
            <a:off x="11649491" y="6008369"/>
            <a:ext cx="466794" cy="246221"/>
          </a:xfrm>
          <a:prstGeom prst="rect">
            <a:avLst/>
          </a:prstGeom>
          <a:noFill/>
        </p:spPr>
        <p:txBody>
          <a:bodyPr wrap="none" rtlCol="0">
            <a:spAutoFit/>
          </a:bodyPr>
          <a:lstStyle/>
          <a:p>
            <a:r>
              <a:rPr lang="en-US" sz="1000" dirty="0">
                <a:solidFill>
                  <a:srgbClr val="0E56A5"/>
                </a:solidFill>
                <a:latin typeface="Arial" panose="020B0604020202020204" pitchFamily="34" charset="0"/>
                <a:cs typeface="Arial" panose="020B0604020202020204" pitchFamily="34" charset="0"/>
              </a:rPr>
              <a:t>2372</a:t>
            </a:r>
          </a:p>
        </p:txBody>
      </p:sp>
      <p:sp>
        <p:nvSpPr>
          <p:cNvPr id="91" name="TextBox 90">
            <a:extLst>
              <a:ext uri="{FF2B5EF4-FFF2-40B4-BE49-F238E27FC236}">
                <a16:creationId xmlns:a16="http://schemas.microsoft.com/office/drawing/2014/main" id="{C7395803-DB1B-C51B-89B4-9BCFC9CFD89C}"/>
              </a:ext>
            </a:extLst>
          </p:cNvPr>
          <p:cNvSpPr txBox="1"/>
          <p:nvPr/>
        </p:nvSpPr>
        <p:spPr>
          <a:xfrm>
            <a:off x="11639368" y="6192085"/>
            <a:ext cx="466794" cy="246221"/>
          </a:xfrm>
          <a:prstGeom prst="rect">
            <a:avLst/>
          </a:prstGeom>
          <a:noFill/>
        </p:spPr>
        <p:txBody>
          <a:bodyPr wrap="none" rtlCol="0">
            <a:spAutoFit/>
          </a:bodyPr>
          <a:lstStyle/>
          <a:p>
            <a:r>
              <a:rPr lang="en-US" sz="1000" dirty="0">
                <a:solidFill>
                  <a:srgbClr val="C00000"/>
                </a:solidFill>
                <a:latin typeface="Arial" panose="020B0604020202020204" pitchFamily="34" charset="0"/>
                <a:cs typeface="Arial" panose="020B0604020202020204" pitchFamily="34" charset="0"/>
              </a:rPr>
              <a:t>2306</a:t>
            </a:r>
          </a:p>
        </p:txBody>
      </p:sp>
      <p:sp>
        <p:nvSpPr>
          <p:cNvPr id="92" name="TextBox 91">
            <a:extLst>
              <a:ext uri="{FF2B5EF4-FFF2-40B4-BE49-F238E27FC236}">
                <a16:creationId xmlns:a16="http://schemas.microsoft.com/office/drawing/2014/main" id="{69BC1131-883D-63B1-9367-1A46DFD65CC5}"/>
              </a:ext>
            </a:extLst>
          </p:cNvPr>
          <p:cNvSpPr txBox="1"/>
          <p:nvPr/>
        </p:nvSpPr>
        <p:spPr>
          <a:xfrm>
            <a:off x="9885219" y="5679041"/>
            <a:ext cx="61266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Days</a:t>
            </a:r>
          </a:p>
        </p:txBody>
      </p:sp>
      <p:sp>
        <p:nvSpPr>
          <p:cNvPr id="93" name="TextBox 92">
            <a:extLst>
              <a:ext uri="{FF2B5EF4-FFF2-40B4-BE49-F238E27FC236}">
                <a16:creationId xmlns:a16="http://schemas.microsoft.com/office/drawing/2014/main" id="{DE62EBCE-6279-3883-9DAE-2B7CB2BE52F6}"/>
              </a:ext>
            </a:extLst>
          </p:cNvPr>
          <p:cNvSpPr txBox="1"/>
          <p:nvPr/>
        </p:nvSpPr>
        <p:spPr>
          <a:xfrm rot="16200000">
            <a:off x="-1030396" y="3404230"/>
            <a:ext cx="235192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Cumulative Incidence (%)</a:t>
            </a:r>
          </a:p>
        </p:txBody>
      </p:sp>
      <p:sp>
        <p:nvSpPr>
          <p:cNvPr id="2" name="TextBox 1">
            <a:extLst>
              <a:ext uri="{FF2B5EF4-FFF2-40B4-BE49-F238E27FC236}">
                <a16:creationId xmlns:a16="http://schemas.microsoft.com/office/drawing/2014/main" id="{44CD25EB-CF08-1FFA-7A48-DFFA1D23AFAA}"/>
              </a:ext>
            </a:extLst>
          </p:cNvPr>
          <p:cNvSpPr txBox="1"/>
          <p:nvPr/>
        </p:nvSpPr>
        <p:spPr>
          <a:xfrm>
            <a:off x="8985715" y="4533215"/>
            <a:ext cx="818301"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 interaction </a:t>
            </a:r>
          </a:p>
          <a:p>
            <a:pPr algn="ctr"/>
            <a:r>
              <a:rPr lang="en-US" sz="1200" dirty="0">
                <a:latin typeface="Arial" panose="020B0604020202020204" pitchFamily="34" charset="0"/>
                <a:cs typeface="Arial" panose="020B0604020202020204" pitchFamily="34" charset="0"/>
              </a:rPr>
              <a:t>= 0.016</a:t>
            </a:r>
          </a:p>
        </p:txBody>
      </p:sp>
      <p:sp>
        <p:nvSpPr>
          <p:cNvPr id="4" name="TextBox 3">
            <a:extLst>
              <a:ext uri="{FF2B5EF4-FFF2-40B4-BE49-F238E27FC236}">
                <a16:creationId xmlns:a16="http://schemas.microsoft.com/office/drawing/2014/main" id="{C66B6857-D000-7114-665D-C17A8FE1F941}"/>
              </a:ext>
            </a:extLst>
          </p:cNvPr>
          <p:cNvSpPr txBox="1"/>
          <p:nvPr/>
        </p:nvSpPr>
        <p:spPr>
          <a:xfrm>
            <a:off x="10034225" y="3814536"/>
            <a:ext cx="818301"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 interaction </a:t>
            </a:r>
          </a:p>
          <a:p>
            <a:pPr algn="ctr"/>
            <a:r>
              <a:rPr lang="en-US" sz="1200" dirty="0">
                <a:latin typeface="Arial" panose="020B0604020202020204" pitchFamily="34" charset="0"/>
                <a:cs typeface="Arial" panose="020B0604020202020204" pitchFamily="34" charset="0"/>
              </a:rPr>
              <a:t>= 0.024</a:t>
            </a:r>
          </a:p>
        </p:txBody>
      </p:sp>
      <p:sp>
        <p:nvSpPr>
          <p:cNvPr id="6" name="TextBox 5">
            <a:extLst>
              <a:ext uri="{FF2B5EF4-FFF2-40B4-BE49-F238E27FC236}">
                <a16:creationId xmlns:a16="http://schemas.microsoft.com/office/drawing/2014/main" id="{FE951109-6955-ACEF-4DFC-B7927E133D27}"/>
              </a:ext>
            </a:extLst>
          </p:cNvPr>
          <p:cNvSpPr txBox="1"/>
          <p:nvPr/>
        </p:nvSpPr>
        <p:spPr>
          <a:xfrm>
            <a:off x="11162327" y="3075716"/>
            <a:ext cx="818301"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 interaction </a:t>
            </a:r>
          </a:p>
          <a:p>
            <a:pPr algn="ctr"/>
            <a:r>
              <a:rPr lang="en-US" sz="1200" dirty="0">
                <a:latin typeface="Arial" panose="020B0604020202020204" pitchFamily="34" charset="0"/>
                <a:cs typeface="Arial" panose="020B0604020202020204" pitchFamily="34" charset="0"/>
              </a:rPr>
              <a:t>= 0.069</a:t>
            </a:r>
          </a:p>
        </p:txBody>
      </p:sp>
      <p:sp>
        <p:nvSpPr>
          <p:cNvPr id="11" name="TextBox 10">
            <a:extLst>
              <a:ext uri="{FF2B5EF4-FFF2-40B4-BE49-F238E27FC236}">
                <a16:creationId xmlns:a16="http://schemas.microsoft.com/office/drawing/2014/main" id="{3AA8F002-6D0A-CD66-2D2F-82ED1DE19029}"/>
              </a:ext>
            </a:extLst>
          </p:cNvPr>
          <p:cNvSpPr txBox="1"/>
          <p:nvPr/>
        </p:nvSpPr>
        <p:spPr>
          <a:xfrm>
            <a:off x="10092269" y="4194557"/>
            <a:ext cx="7985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NNT 52</a:t>
            </a:r>
          </a:p>
        </p:txBody>
      </p:sp>
      <p:sp>
        <p:nvSpPr>
          <p:cNvPr id="12" name="TextBox 11">
            <a:extLst>
              <a:ext uri="{FF2B5EF4-FFF2-40B4-BE49-F238E27FC236}">
                <a16:creationId xmlns:a16="http://schemas.microsoft.com/office/drawing/2014/main" id="{E5F8BA07-89B0-1364-0214-5CFBF957AF37}"/>
              </a:ext>
            </a:extLst>
          </p:cNvPr>
          <p:cNvSpPr txBox="1"/>
          <p:nvPr/>
        </p:nvSpPr>
        <p:spPr>
          <a:xfrm>
            <a:off x="11182076" y="3439377"/>
            <a:ext cx="7985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NNT 50</a:t>
            </a:r>
          </a:p>
        </p:txBody>
      </p:sp>
      <p:sp>
        <p:nvSpPr>
          <p:cNvPr id="14" name="TextBox 13">
            <a:extLst>
              <a:ext uri="{FF2B5EF4-FFF2-40B4-BE49-F238E27FC236}">
                <a16:creationId xmlns:a16="http://schemas.microsoft.com/office/drawing/2014/main" id="{C01078D9-F980-CFA1-1947-5E6CE47B2676}"/>
              </a:ext>
            </a:extLst>
          </p:cNvPr>
          <p:cNvSpPr txBox="1"/>
          <p:nvPr/>
        </p:nvSpPr>
        <p:spPr>
          <a:xfrm>
            <a:off x="8995589" y="4920657"/>
            <a:ext cx="7985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NNT 66</a:t>
            </a:r>
          </a:p>
        </p:txBody>
      </p:sp>
      <p:sp>
        <p:nvSpPr>
          <p:cNvPr id="16" name="TextBox 15">
            <a:extLst>
              <a:ext uri="{FF2B5EF4-FFF2-40B4-BE49-F238E27FC236}">
                <a16:creationId xmlns:a16="http://schemas.microsoft.com/office/drawing/2014/main" id="{4CDAEC95-F792-503B-BC5F-2F4E1E061924}"/>
              </a:ext>
            </a:extLst>
          </p:cNvPr>
          <p:cNvSpPr txBox="1"/>
          <p:nvPr/>
        </p:nvSpPr>
        <p:spPr>
          <a:xfrm>
            <a:off x="3067773" y="6614051"/>
            <a:ext cx="9187130" cy="246221"/>
          </a:xfrm>
          <a:prstGeom prst="rect">
            <a:avLst/>
          </a:prstGeom>
          <a:noFill/>
        </p:spPr>
        <p:txBody>
          <a:bodyPr wrap="none" rtlCol="0">
            <a:spAutoFit/>
          </a:bodyPr>
          <a:lstStyle/>
          <a:p>
            <a:r>
              <a:rPr lang="en-US" sz="1000" dirty="0">
                <a:latin typeface="Arial" panose="020B0604020202020204" pitchFamily="34" charset="0"/>
                <a:ea typeface="Times New Roman" panose="02020603050405020304" pitchFamily="18" charset="0"/>
                <a:cs typeface="Arial" panose="020B0604020202020204" pitchFamily="34" charset="0"/>
              </a:rPr>
              <a:t>Adjusted </a:t>
            </a:r>
            <a:r>
              <a:rPr lang="en-US" sz="1000" dirty="0">
                <a:effectLst/>
                <a:latin typeface="Arial" panose="020B0604020202020204" pitchFamily="34" charset="0"/>
                <a:ea typeface="Times New Roman" panose="02020603050405020304" pitchFamily="18" charset="0"/>
                <a:cs typeface="Arial" panose="020B0604020202020204" pitchFamily="34" charset="0"/>
              </a:rPr>
              <a:t>for covariates including fixed effects for treatment, geographic region, index MI type, index MI management, age, diabetes, peripheral arterial disease.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5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CFECB-B2B5-2C8E-8238-C4568BDD2769}"/>
              </a:ext>
            </a:extLst>
          </p:cNvPr>
          <p:cNvSpPr>
            <a:spLocks noGrp="1"/>
          </p:cNvSpPr>
          <p:nvPr>
            <p:ph idx="4294967295"/>
          </p:nvPr>
        </p:nvSpPr>
        <p:spPr>
          <a:xfrm>
            <a:off x="418841" y="1323524"/>
            <a:ext cx="11511087" cy="5120524"/>
          </a:xfrm>
        </p:spPr>
        <p:txBody>
          <a:bodyPr/>
          <a:lstStyle/>
          <a:p>
            <a:pPr marL="285750" marR="0" indent="-285750">
              <a:lnSpc>
                <a:spcPct val="100000"/>
              </a:lnSpc>
              <a:spcBef>
                <a:spcPts val="0"/>
              </a:spcBef>
              <a:spcAft>
                <a:spcPts val="0"/>
              </a:spcAft>
              <a:buClr>
                <a:schemeClr val="accent6">
                  <a:lumMod val="50000"/>
                </a:schemeClr>
              </a:buClr>
              <a:buFont typeface="Arial" panose="020B0604020202020204" pitchFamily="34" charset="0"/>
              <a:buChar char="•"/>
            </a:pPr>
            <a:r>
              <a:rPr lang="en-US" sz="2800" dirty="0">
                <a:solidFill>
                  <a:schemeClr val="tx1"/>
                </a:solidFill>
                <a:ea typeface="Times New Roman" panose="02020603050405020304" pitchFamily="18" charset="0"/>
              </a:rPr>
              <a:t>As the baseline LDL-C increased, the potential treatment effect of ApoA-1 infusion increased significantly when analyzed as a continuous variable.</a:t>
            </a:r>
          </a:p>
          <a:p>
            <a:pPr marL="285750" marR="0" indent="-285750">
              <a:lnSpc>
                <a:spcPct val="100000"/>
              </a:lnSpc>
              <a:spcBef>
                <a:spcPts val="0"/>
              </a:spcBef>
              <a:spcAft>
                <a:spcPts val="0"/>
              </a:spcAft>
              <a:buClr>
                <a:schemeClr val="accent6">
                  <a:lumMod val="50000"/>
                </a:schemeClr>
              </a:buClr>
              <a:buFont typeface="Arial" panose="020B0604020202020204" pitchFamily="34" charset="0"/>
              <a:buChar char="•"/>
            </a:pPr>
            <a:r>
              <a:rPr lang="en-US" sz="2800" dirty="0">
                <a:solidFill>
                  <a:schemeClr val="tx1"/>
                </a:solidFill>
                <a:ea typeface="Times New Roman" panose="02020603050405020304" pitchFamily="18" charset="0"/>
              </a:rPr>
              <a:t>There was a positive interaction term such that the treatment effect in those patients with an LDL-C </a:t>
            </a:r>
            <a:r>
              <a:rPr lang="en-US" sz="2800" u="sng" dirty="0">
                <a:solidFill>
                  <a:schemeClr val="tx1"/>
                </a:solidFill>
                <a:ea typeface="Times New Roman" panose="02020603050405020304" pitchFamily="18" charset="0"/>
              </a:rPr>
              <a:t>&gt;</a:t>
            </a:r>
            <a:r>
              <a:rPr lang="en-US" sz="2800" dirty="0">
                <a:solidFill>
                  <a:schemeClr val="tx1"/>
                </a:solidFill>
                <a:ea typeface="Times New Roman" panose="02020603050405020304" pitchFamily="18" charset="0"/>
              </a:rPr>
              <a:t> 100 mg / dl was statistically significant while it was not in those with an LDL &lt; 100 mg/dl.</a:t>
            </a:r>
          </a:p>
          <a:p>
            <a:pPr marL="285750" marR="0" indent="-285750">
              <a:lnSpc>
                <a:spcPct val="100000"/>
              </a:lnSpc>
              <a:spcBef>
                <a:spcPts val="0"/>
              </a:spcBef>
              <a:spcAft>
                <a:spcPts val="0"/>
              </a:spcAft>
              <a:buClr>
                <a:schemeClr val="accent6">
                  <a:lumMod val="50000"/>
                </a:schemeClr>
              </a:buClr>
              <a:buFont typeface="Arial" panose="020B0604020202020204" pitchFamily="34" charset="0"/>
              <a:buChar char="•"/>
            </a:pP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2800" dirty="0">
                <a:solidFill>
                  <a:schemeClr val="tx1"/>
                </a:solidFill>
                <a:ea typeface="Times New Roman" panose="02020603050405020304" pitchFamily="18" charset="0"/>
              </a:rPr>
              <a:t>benefit on ApoA-1 infusions in hyperlipidemic patients is biologically plausible, but the observation is hypothesis generating and requires prospective validation.</a:t>
            </a:r>
          </a:p>
          <a:p>
            <a:pPr marL="285750" marR="0" indent="-285750">
              <a:lnSpc>
                <a:spcPct val="100000"/>
              </a:lnSpc>
              <a:spcBef>
                <a:spcPts val="0"/>
              </a:spcBef>
              <a:spcAft>
                <a:spcPts val="0"/>
              </a:spcAft>
              <a:buClr>
                <a:schemeClr val="accent6">
                  <a:lumMod val="50000"/>
                </a:schemeClr>
              </a:buClr>
              <a:buFont typeface="Arial" panose="020B0604020202020204" pitchFamily="34" charset="0"/>
              <a:buChar char="•"/>
            </a:pP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trends seen for the individual components of CV death and MI </a:t>
            </a:r>
            <a:r>
              <a:rPr lang="en-US" sz="2800" dirty="0">
                <a:solidFill>
                  <a:schemeClr val="tx1"/>
                </a:solidFill>
                <a:ea typeface="Times New Roman" panose="02020603050405020304" pitchFamily="18" charset="0"/>
              </a:rPr>
              <a:t>are</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consistent with the a priori proposed biologic effect of plaque stabilization.</a:t>
            </a:r>
          </a:p>
        </p:txBody>
      </p:sp>
      <p:sp>
        <p:nvSpPr>
          <p:cNvPr id="4" name="Text Placeholder 1">
            <a:extLst>
              <a:ext uri="{FF2B5EF4-FFF2-40B4-BE49-F238E27FC236}">
                <a16:creationId xmlns:a16="http://schemas.microsoft.com/office/drawing/2014/main" id="{BEEE04A2-9D48-6E68-0D0E-333277102BCB}"/>
              </a:ext>
            </a:extLst>
          </p:cNvPr>
          <p:cNvSpPr txBox="1">
            <a:spLocks/>
          </p:cNvSpPr>
          <p:nvPr/>
        </p:nvSpPr>
        <p:spPr>
          <a:xfrm>
            <a:off x="1618735" y="68205"/>
            <a:ext cx="8983362" cy="1133051"/>
          </a:xfrm>
          <a:prstGeom prst="rect">
            <a:avLst/>
          </a:prstGeom>
        </p:spPr>
        <p:txBody>
          <a:bodyPr vert="horz" lIns="0" tIns="0" rIns="0" bIns="0" rtlCol="0">
            <a:noAutofit/>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sz="1600" kern="1200">
                <a:solidFill>
                  <a:srgbClr val="FF0000"/>
                </a:solidFill>
                <a:latin typeface="Arial" panose="020B0604020202020204" pitchFamily="34" charset="0"/>
                <a:ea typeface="+mn-ea"/>
                <a:cs typeface="Arial" panose="020B0604020202020204" pitchFamily="34" charset="0"/>
              </a:defRPr>
            </a:lvl1pPr>
            <a:lvl2pPr marL="288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2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08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44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180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6pPr>
            <a:lvl7pPr marL="216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7pPr>
            <a:lvl8pPr marL="252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8pPr>
            <a:lvl9pPr marL="288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9pPr>
          </a:lstStyle>
          <a:p>
            <a:pPr algn="ctr">
              <a:lnSpc>
                <a:spcPct val="100000"/>
              </a:lnSpc>
              <a:spcBef>
                <a:spcPts val="0"/>
              </a:spcBef>
              <a:spcAft>
                <a:spcPts val="0"/>
              </a:spcAft>
            </a:pPr>
            <a:r>
              <a:rPr lang="en-US" sz="3200" b="1" dirty="0">
                <a:solidFill>
                  <a:schemeClr val="tx1"/>
                </a:solidFill>
              </a:rPr>
              <a:t>Conclusions of Exploratory Analysis of Patients with Baseline LDL-C </a:t>
            </a:r>
            <a:r>
              <a:rPr lang="en-US" sz="3200" b="1" u="sng" dirty="0">
                <a:solidFill>
                  <a:schemeClr val="tx1"/>
                </a:solidFill>
              </a:rPr>
              <a:t>&gt;</a:t>
            </a:r>
            <a:r>
              <a:rPr lang="en-US" sz="3200" b="1" dirty="0">
                <a:solidFill>
                  <a:schemeClr val="tx1"/>
                </a:solidFill>
              </a:rPr>
              <a:t> 100 mg/dl</a:t>
            </a:r>
          </a:p>
        </p:txBody>
      </p:sp>
    </p:spTree>
    <p:extLst>
      <p:ext uri="{BB962C8B-B14F-4D97-AF65-F5344CB8AC3E}">
        <p14:creationId xmlns:p14="http://schemas.microsoft.com/office/powerpoint/2010/main" val="42651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0EFD-1D66-4C78-BCF9-7F245CD0F468}"/>
              </a:ext>
            </a:extLst>
          </p:cNvPr>
          <p:cNvSpPr>
            <a:spLocks noGrp="1"/>
          </p:cNvSpPr>
          <p:nvPr>
            <p:ph type="title"/>
          </p:nvPr>
        </p:nvSpPr>
        <p:spPr>
          <a:xfrm>
            <a:off x="574075" y="127959"/>
            <a:ext cx="11188700" cy="492443"/>
          </a:xfrm>
        </p:spPr>
        <p:txBody>
          <a:bodyPr/>
          <a:lstStyle/>
          <a:p>
            <a:pPr algn="ctr">
              <a:defRPr/>
            </a:pPr>
            <a:r>
              <a:rPr lang="en-US" sz="3200" b="1" dirty="0"/>
              <a:t>Disclosures</a:t>
            </a:r>
          </a:p>
        </p:txBody>
      </p:sp>
      <p:sp>
        <p:nvSpPr>
          <p:cNvPr id="4" name="Content Placeholder 2">
            <a:extLst>
              <a:ext uri="{FF2B5EF4-FFF2-40B4-BE49-F238E27FC236}">
                <a16:creationId xmlns:a16="http://schemas.microsoft.com/office/drawing/2014/main" id="{7B104C27-8B7A-4145-B26F-DC4ABBF4517F}"/>
              </a:ext>
            </a:extLst>
          </p:cNvPr>
          <p:cNvSpPr>
            <a:spLocks noGrp="1"/>
          </p:cNvSpPr>
          <p:nvPr>
            <p:ph idx="1"/>
          </p:nvPr>
        </p:nvSpPr>
        <p:spPr>
          <a:xfrm>
            <a:off x="142190" y="1504068"/>
            <a:ext cx="4203700" cy="2518056"/>
          </a:xfrm>
        </p:spPr>
        <p:txBody>
          <a:bodyPr>
            <a:noAutofit/>
          </a:bodyPr>
          <a:lstStyle/>
          <a:p>
            <a:pPr marL="0" indent="0">
              <a:lnSpc>
                <a:spcPct val="100000"/>
              </a:lnSpc>
              <a:spcBef>
                <a:spcPts val="0"/>
              </a:spcBef>
              <a:buNone/>
              <a:defRPr/>
            </a:pPr>
            <a:r>
              <a:rPr lang="en-US" sz="1200" b="1" dirty="0">
                <a:solidFill>
                  <a:schemeClr val="tx1"/>
                </a:solidFill>
              </a:rPr>
              <a:t>Present Research/Grant Funding</a:t>
            </a:r>
          </a:p>
          <a:p>
            <a:pPr marL="0" indent="0">
              <a:lnSpc>
                <a:spcPct val="100000"/>
              </a:lnSpc>
              <a:spcBef>
                <a:spcPts val="0"/>
              </a:spcBef>
              <a:buNone/>
              <a:defRPr/>
            </a:pPr>
            <a:endParaRPr lang="en-US" sz="1200" dirty="0">
              <a:solidFill>
                <a:schemeClr val="tx1"/>
              </a:solidFill>
            </a:endParaRPr>
          </a:p>
          <a:p>
            <a:pPr marL="0" indent="0">
              <a:lnSpc>
                <a:spcPct val="100000"/>
              </a:lnSpc>
              <a:spcBef>
                <a:spcPts val="0"/>
              </a:spcBef>
              <a:buNone/>
              <a:defRPr/>
            </a:pPr>
            <a:r>
              <a:rPr lang="en-US" sz="1200" dirty="0">
                <a:solidFill>
                  <a:schemeClr val="tx1"/>
                </a:solidFill>
              </a:rPr>
              <a:t>Janssen/Johnson &amp; Johnson</a:t>
            </a:r>
          </a:p>
          <a:p>
            <a:pPr marL="0" indent="0">
              <a:lnSpc>
                <a:spcPct val="100000"/>
              </a:lnSpc>
              <a:spcBef>
                <a:spcPts val="0"/>
              </a:spcBef>
              <a:buNone/>
              <a:defRPr/>
            </a:pPr>
            <a:r>
              <a:rPr lang="en-US" sz="1200" b="1" dirty="0">
                <a:solidFill>
                  <a:srgbClr val="F06125"/>
                </a:solidFill>
              </a:rPr>
              <a:t>CSL Behring</a:t>
            </a:r>
          </a:p>
          <a:p>
            <a:pPr marL="0" indent="0">
              <a:lnSpc>
                <a:spcPct val="100000"/>
              </a:lnSpc>
              <a:spcBef>
                <a:spcPts val="0"/>
              </a:spcBef>
              <a:buNone/>
              <a:defRPr/>
            </a:pPr>
            <a:r>
              <a:rPr lang="en-US" sz="1200" dirty="0">
                <a:solidFill>
                  <a:schemeClr val="tx1"/>
                </a:solidFill>
              </a:rPr>
              <a:t>SCAD Alliance</a:t>
            </a:r>
          </a:p>
          <a:p>
            <a:pPr marL="0" indent="0">
              <a:lnSpc>
                <a:spcPct val="100000"/>
              </a:lnSpc>
              <a:spcBef>
                <a:spcPts val="0"/>
              </a:spcBef>
              <a:buNone/>
              <a:defRPr/>
            </a:pPr>
            <a:r>
              <a:rPr lang="en-US" sz="1200" dirty="0" err="1">
                <a:solidFill>
                  <a:schemeClr val="tx1"/>
                </a:solidFill>
              </a:rPr>
              <a:t>Baim</a:t>
            </a:r>
            <a:r>
              <a:rPr lang="en-US" sz="1200" dirty="0">
                <a:solidFill>
                  <a:schemeClr val="tx1"/>
                </a:solidFill>
              </a:rPr>
              <a:t> Institute</a:t>
            </a:r>
          </a:p>
          <a:p>
            <a:pPr marL="0" indent="0">
              <a:lnSpc>
                <a:spcPct val="100000"/>
              </a:lnSpc>
              <a:spcBef>
                <a:spcPts val="0"/>
              </a:spcBef>
              <a:buNone/>
              <a:defRPr/>
            </a:pPr>
            <a:endParaRPr lang="en-US" sz="1200" dirty="0">
              <a:solidFill>
                <a:schemeClr val="tx1"/>
              </a:solidFill>
            </a:endParaRPr>
          </a:p>
          <a:p>
            <a:pPr marL="0" indent="0">
              <a:spcBef>
                <a:spcPts val="0"/>
              </a:spcBef>
              <a:buNone/>
              <a:defRPr/>
            </a:pPr>
            <a:r>
              <a:rPr lang="en-US" sz="1200" b="1" dirty="0">
                <a:solidFill>
                  <a:schemeClr val="tx1"/>
                </a:solidFill>
              </a:rPr>
              <a:t>Patents and Stocks</a:t>
            </a:r>
            <a:r>
              <a:rPr lang="en-US" sz="1200" dirty="0">
                <a:solidFill>
                  <a:schemeClr val="tx1"/>
                </a:solidFill>
              </a:rPr>
              <a:t>: None</a:t>
            </a:r>
          </a:p>
          <a:p>
            <a:pPr marL="0" indent="0">
              <a:spcBef>
                <a:spcPts val="0"/>
              </a:spcBef>
              <a:buNone/>
              <a:defRPr/>
            </a:pPr>
            <a:endParaRPr lang="en-US" sz="1200" dirty="0">
              <a:solidFill>
                <a:schemeClr val="tx1"/>
              </a:solidFill>
            </a:endParaRPr>
          </a:p>
          <a:p>
            <a:pPr marL="0" indent="0">
              <a:spcBef>
                <a:spcPts val="0"/>
              </a:spcBef>
              <a:buNone/>
              <a:defRPr/>
            </a:pPr>
            <a:r>
              <a:rPr lang="en-US" sz="1200" b="1" dirty="0">
                <a:solidFill>
                  <a:schemeClr val="tx1"/>
                </a:solidFill>
              </a:rPr>
              <a:t>Equity</a:t>
            </a:r>
            <a:r>
              <a:rPr lang="en-US" sz="1200" dirty="0">
                <a:solidFill>
                  <a:schemeClr val="tx1"/>
                </a:solidFill>
              </a:rPr>
              <a:t>: </a:t>
            </a:r>
          </a:p>
          <a:p>
            <a:pPr marL="0" indent="0">
              <a:spcBef>
                <a:spcPts val="0"/>
              </a:spcBef>
              <a:buNone/>
              <a:defRPr/>
            </a:pPr>
            <a:r>
              <a:rPr lang="en-US" sz="1200" dirty="0" err="1">
                <a:solidFill>
                  <a:schemeClr val="tx1"/>
                </a:solidFill>
              </a:rPr>
              <a:t>nference</a:t>
            </a:r>
            <a:r>
              <a:rPr lang="en-US" sz="1200" dirty="0">
                <a:solidFill>
                  <a:schemeClr val="tx1"/>
                </a:solidFill>
              </a:rPr>
              <a:t>, Inc. </a:t>
            </a:r>
          </a:p>
          <a:p>
            <a:pPr marL="0" indent="0">
              <a:spcBef>
                <a:spcPts val="0"/>
              </a:spcBef>
              <a:buNone/>
              <a:defRPr/>
            </a:pPr>
            <a:r>
              <a:rPr lang="en-US" sz="1200" dirty="0">
                <a:solidFill>
                  <a:schemeClr val="tx1"/>
                </a:solidFill>
              </a:rPr>
              <a:t>Dyad Medical</a:t>
            </a:r>
          </a:p>
          <a:p>
            <a:pPr marL="0" indent="0">
              <a:spcBef>
                <a:spcPts val="0"/>
              </a:spcBef>
              <a:buNone/>
              <a:defRPr/>
            </a:pPr>
            <a:r>
              <a:rPr lang="en-US" sz="1200" dirty="0" err="1">
                <a:solidFill>
                  <a:schemeClr val="tx1"/>
                </a:solidFill>
              </a:rPr>
              <a:t>Absolutys</a:t>
            </a:r>
            <a:endParaRPr lang="en-US" sz="1200" dirty="0">
              <a:solidFill>
                <a:schemeClr val="tx1"/>
              </a:solidFill>
            </a:endParaRPr>
          </a:p>
          <a:p>
            <a:pPr marL="0" indent="0">
              <a:spcBef>
                <a:spcPts val="0"/>
              </a:spcBef>
              <a:buNone/>
              <a:defRPr/>
            </a:pPr>
            <a:r>
              <a:rPr lang="en-US" sz="1200" dirty="0">
                <a:solidFill>
                  <a:schemeClr val="tx1"/>
                </a:solidFill>
              </a:rPr>
              <a:t>Fortress Biotech</a:t>
            </a:r>
          </a:p>
          <a:p>
            <a:pPr marL="0" indent="0">
              <a:spcBef>
                <a:spcPts val="0"/>
              </a:spcBef>
              <a:buNone/>
              <a:defRPr/>
            </a:pPr>
            <a:r>
              <a:rPr lang="en-US" sz="1200" dirty="0" err="1">
                <a:solidFill>
                  <a:schemeClr val="tx1"/>
                </a:solidFill>
              </a:rPr>
              <a:t>FlowTherapy</a:t>
            </a:r>
            <a:endParaRPr lang="en-US" sz="1200" dirty="0">
              <a:solidFill>
                <a:schemeClr val="tx1"/>
              </a:solidFill>
            </a:endParaRPr>
          </a:p>
          <a:p>
            <a:pPr marL="0" indent="0">
              <a:spcBef>
                <a:spcPts val="0"/>
              </a:spcBef>
              <a:buNone/>
              <a:defRPr/>
            </a:pPr>
            <a:endParaRPr lang="en-US" sz="1200" dirty="0">
              <a:solidFill>
                <a:schemeClr val="tx1"/>
              </a:solidFill>
            </a:endParaRPr>
          </a:p>
        </p:txBody>
      </p:sp>
      <p:sp>
        <p:nvSpPr>
          <p:cNvPr id="5" name="TextBox 4">
            <a:extLst>
              <a:ext uri="{FF2B5EF4-FFF2-40B4-BE49-F238E27FC236}">
                <a16:creationId xmlns:a16="http://schemas.microsoft.com/office/drawing/2014/main" id="{F7E6EB93-89FD-4342-9655-214B2EA03C5C}"/>
              </a:ext>
            </a:extLst>
          </p:cNvPr>
          <p:cNvSpPr txBox="1"/>
          <p:nvPr/>
        </p:nvSpPr>
        <p:spPr>
          <a:xfrm>
            <a:off x="7239314" y="1488255"/>
            <a:ext cx="4810496" cy="276999"/>
          </a:xfrm>
          <a:prstGeom prst="rect">
            <a:avLst/>
          </a:prstGeom>
          <a:noFill/>
        </p:spPr>
        <p:txBody>
          <a:bodyPr wrap="square">
            <a:spAutoFit/>
          </a:bodyPr>
          <a:lstStyle/>
          <a:p>
            <a:pPr eaLnBrk="0" fontAlgn="base" hangingPunct="0">
              <a:spcAft>
                <a:spcPct val="0"/>
              </a:spcAft>
              <a:buFont typeface="Arial" panose="020B0604020202020204" pitchFamily="34" charset="0"/>
              <a:buNone/>
              <a:defRPr/>
            </a:pPr>
            <a:r>
              <a:rPr lang="en-US" sz="1200" b="1" dirty="0">
                <a:latin typeface="Arial" panose="020B0604020202020204" pitchFamily="34" charset="0"/>
                <a:cs typeface="Arial" panose="020B0604020202020204" pitchFamily="34" charset="0"/>
              </a:rPr>
              <a:t>Spouse: </a:t>
            </a:r>
            <a:r>
              <a:rPr lang="en-US" sz="1200" dirty="0">
                <a:latin typeface="Arial" panose="020B0604020202020204" pitchFamily="34" charset="0"/>
                <a:cs typeface="Arial" panose="020B0604020202020204" pitchFamily="34" charset="0"/>
              </a:rPr>
              <a:t>Employee of Boston Clinical Research Institute, has equity </a:t>
            </a:r>
          </a:p>
        </p:txBody>
      </p:sp>
      <p:graphicFrame>
        <p:nvGraphicFramePr>
          <p:cNvPr id="3" name="Table 2"/>
          <p:cNvGraphicFramePr>
            <a:graphicFrameLocks noGrp="1"/>
          </p:cNvGraphicFramePr>
          <p:nvPr/>
        </p:nvGraphicFramePr>
        <p:xfrm>
          <a:off x="2975061" y="1979268"/>
          <a:ext cx="4043576" cy="3242310"/>
        </p:xfrm>
        <a:graphic>
          <a:graphicData uri="http://schemas.openxmlformats.org/drawingml/2006/table">
            <a:tbl>
              <a:tblPr/>
              <a:tblGrid>
                <a:gridCol w="1928709">
                  <a:extLst>
                    <a:ext uri="{9D8B030D-6E8A-4147-A177-3AD203B41FA5}">
                      <a16:colId xmlns:a16="http://schemas.microsoft.com/office/drawing/2014/main" val="4031715427"/>
                    </a:ext>
                  </a:extLst>
                </a:gridCol>
                <a:gridCol w="2114867">
                  <a:extLst>
                    <a:ext uri="{9D8B030D-6E8A-4147-A177-3AD203B41FA5}">
                      <a16:colId xmlns:a16="http://schemas.microsoft.com/office/drawing/2014/main" val="3615582881"/>
                    </a:ext>
                  </a:extLst>
                </a:gridCol>
              </a:tblGrid>
              <a:tr h="142875">
                <a:tc>
                  <a:txBody>
                    <a:bodyPr/>
                    <a:lstStyle/>
                    <a:p>
                      <a:pPr algn="l" rtl="0" fontAlgn="ctr"/>
                      <a:r>
                        <a:rPr lang="en-US" sz="1200" b="0" i="0" u="none" strike="noStrike">
                          <a:solidFill>
                            <a:srgbClr val="000000"/>
                          </a:solidFill>
                          <a:effectLst/>
                          <a:latin typeface="Arial" panose="020B0604020202020204" pitchFamily="34" charset="0"/>
                        </a:rPr>
                        <a:t>Angel/Avertix Medical</a:t>
                      </a:r>
                    </a:p>
                  </a:txBody>
                  <a:tcPr marL="9525" marR="9525" marT="9525" marB="0" anchor="ctr">
                    <a:lnL>
                      <a:noFill/>
                    </a:lnL>
                    <a:lnR>
                      <a:noFill/>
                    </a:lnR>
                    <a:lnT>
                      <a:noFill/>
                    </a:lnT>
                    <a:lnB>
                      <a:noFill/>
                    </a:lnB>
                  </a:tcPr>
                </a:tc>
                <a:tc>
                  <a:txBody>
                    <a:bodyPr/>
                    <a:lstStyle/>
                    <a:p>
                      <a:pPr algn="l" rtl="0" fontAlgn="ctr"/>
                      <a:r>
                        <a:rPr lang="en-US" sz="1200" b="0" i="0" u="none" strike="noStrike">
                          <a:solidFill>
                            <a:srgbClr val="000000"/>
                          </a:solidFill>
                          <a:effectLst/>
                          <a:latin typeface="Arial" panose="020B0604020202020204" pitchFamily="34" charset="0"/>
                        </a:rPr>
                        <a:t>MD Magazine</a:t>
                      </a:r>
                    </a:p>
                  </a:txBody>
                  <a:tcPr marL="9525" marR="9525" marT="9525" marB="0" anchor="ctr">
                    <a:lnL>
                      <a:noFill/>
                    </a:lnL>
                    <a:lnR>
                      <a:noFill/>
                    </a:lnR>
                    <a:lnT>
                      <a:noFill/>
                    </a:lnT>
                    <a:lnB>
                      <a:noFill/>
                    </a:lnB>
                  </a:tcPr>
                </a:tc>
                <a:extLst>
                  <a:ext uri="{0D108BD9-81ED-4DB2-BD59-A6C34878D82A}">
                    <a16:rowId xmlns:a16="http://schemas.microsoft.com/office/drawing/2014/main" val="3449508125"/>
                  </a:ext>
                </a:extLst>
              </a:tr>
              <a:tr h="142875">
                <a:tc>
                  <a:txBody>
                    <a:bodyPr/>
                    <a:lstStyle/>
                    <a:p>
                      <a:pPr algn="l" rtl="0" fontAlgn="ctr"/>
                      <a:r>
                        <a:rPr lang="en-US" sz="1200" b="0" i="0" u="none" strike="noStrike">
                          <a:solidFill>
                            <a:srgbClr val="000000"/>
                          </a:solidFill>
                          <a:effectLst/>
                          <a:latin typeface="Arial" panose="020B0604020202020204" pitchFamily="34" charset="0"/>
                        </a:rPr>
                        <a:t>AstraZeneca </a:t>
                      </a:r>
                    </a:p>
                  </a:txBody>
                  <a:tcPr marL="9525" marR="9525" marT="9525" marB="0" anchor="ctr">
                    <a:lnL>
                      <a:noFill/>
                    </a:lnL>
                    <a:lnR>
                      <a:noFill/>
                    </a:lnR>
                    <a:lnT>
                      <a:noFill/>
                    </a:lnT>
                    <a:lnB>
                      <a:noFill/>
                    </a:lnB>
                  </a:tcPr>
                </a:tc>
                <a:tc>
                  <a:txBody>
                    <a:bodyPr/>
                    <a:lstStyle/>
                    <a:p>
                      <a:pPr algn="l" rtl="0" fontAlgn="ctr"/>
                      <a:r>
                        <a:rPr lang="en-US" sz="1200" b="0" i="0" u="none" strike="noStrike">
                          <a:solidFill>
                            <a:srgbClr val="000000"/>
                          </a:solidFill>
                          <a:effectLst/>
                          <a:latin typeface="Arial" panose="020B0604020202020204" pitchFamily="34" charset="0"/>
                        </a:rPr>
                        <a:t>Microport</a:t>
                      </a:r>
                    </a:p>
                  </a:txBody>
                  <a:tcPr marL="9525" marR="9525" marT="9525" marB="0" anchor="ctr">
                    <a:lnL>
                      <a:noFill/>
                    </a:lnL>
                    <a:lnR>
                      <a:noFill/>
                    </a:lnR>
                    <a:lnT>
                      <a:noFill/>
                    </a:lnT>
                    <a:lnB>
                      <a:noFill/>
                    </a:lnB>
                  </a:tcPr>
                </a:tc>
                <a:extLst>
                  <a:ext uri="{0D108BD9-81ED-4DB2-BD59-A6C34878D82A}">
                    <a16:rowId xmlns:a16="http://schemas.microsoft.com/office/drawing/2014/main" val="1034615181"/>
                  </a:ext>
                </a:extLst>
              </a:tr>
              <a:tr h="142875">
                <a:tc>
                  <a:txBody>
                    <a:bodyPr/>
                    <a:lstStyle/>
                    <a:p>
                      <a:pPr algn="l" rtl="0" fontAlgn="ctr"/>
                      <a:r>
                        <a:rPr lang="en-US" sz="1200" b="0" i="0" u="none" strike="noStrike">
                          <a:solidFill>
                            <a:srgbClr val="000000"/>
                          </a:solidFill>
                          <a:effectLst/>
                          <a:latin typeface="Arial" panose="020B0604020202020204" pitchFamily="34" charset="0"/>
                        </a:rPr>
                        <a:t>Bayer </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Novartis</a:t>
                      </a:r>
                    </a:p>
                  </a:txBody>
                  <a:tcPr marL="9525" marR="9525" marT="9525" marB="0" anchor="b">
                    <a:lnL>
                      <a:noFill/>
                    </a:lnL>
                    <a:lnR>
                      <a:noFill/>
                    </a:lnR>
                    <a:lnT>
                      <a:noFill/>
                    </a:lnT>
                    <a:lnB>
                      <a:noFill/>
                    </a:lnB>
                  </a:tcPr>
                </a:tc>
                <a:extLst>
                  <a:ext uri="{0D108BD9-81ED-4DB2-BD59-A6C34878D82A}">
                    <a16:rowId xmlns:a16="http://schemas.microsoft.com/office/drawing/2014/main" val="932964166"/>
                  </a:ext>
                </a:extLst>
              </a:tr>
              <a:tr h="142875">
                <a:tc>
                  <a:txBody>
                    <a:bodyPr/>
                    <a:lstStyle/>
                    <a:p>
                      <a:pPr algn="l" fontAlgn="ctr"/>
                      <a:r>
                        <a:rPr lang="en-US" sz="1200" b="0" i="0" u="none" strike="noStrike">
                          <a:solidFill>
                            <a:srgbClr val="000000"/>
                          </a:solidFill>
                          <a:effectLst/>
                          <a:latin typeface="Arial" panose="020B0604020202020204" pitchFamily="34" charset="0"/>
                        </a:rPr>
                        <a:t>Beren Therapeutics</a:t>
                      </a:r>
                    </a:p>
                  </a:txBody>
                  <a:tcPr marL="9525" marR="9525" marT="9525" marB="0" anchor="ctr">
                    <a:lnL>
                      <a:noFill/>
                    </a:lnL>
                    <a:lnR>
                      <a:noFill/>
                    </a:lnR>
                    <a:lnT>
                      <a:noFill/>
                    </a:lnT>
                    <a:lnB>
                      <a:noFill/>
                    </a:lnB>
                  </a:tcPr>
                </a:tc>
                <a:tc>
                  <a:txBody>
                    <a:bodyPr/>
                    <a:lstStyle/>
                    <a:p>
                      <a:pPr algn="l" rtl="0" fontAlgn="ctr"/>
                      <a:r>
                        <a:rPr lang="en-US" sz="1200" b="0" i="0" u="none" strike="noStrike">
                          <a:solidFill>
                            <a:srgbClr val="000000"/>
                          </a:solidFill>
                          <a:effectLst/>
                          <a:latin typeface="Arial" panose="020B0604020202020204" pitchFamily="34" charset="0"/>
                        </a:rPr>
                        <a:t>NovoNordisk</a:t>
                      </a:r>
                    </a:p>
                  </a:txBody>
                  <a:tcPr marL="9525" marR="9525" marT="9525" marB="0" anchor="ctr">
                    <a:lnL>
                      <a:noFill/>
                    </a:lnL>
                    <a:lnR>
                      <a:noFill/>
                    </a:lnR>
                    <a:lnT>
                      <a:noFill/>
                    </a:lnT>
                    <a:lnB>
                      <a:noFill/>
                    </a:lnB>
                  </a:tcPr>
                </a:tc>
                <a:extLst>
                  <a:ext uri="{0D108BD9-81ED-4DB2-BD59-A6C34878D82A}">
                    <a16:rowId xmlns:a16="http://schemas.microsoft.com/office/drawing/2014/main" val="1741712071"/>
                  </a:ext>
                </a:extLst>
              </a:tr>
              <a:tr h="142875">
                <a:tc>
                  <a:txBody>
                    <a:bodyPr/>
                    <a:lstStyle/>
                    <a:p>
                      <a:pPr algn="l" fontAlgn="b"/>
                      <a:r>
                        <a:rPr lang="en-US" sz="1200" b="0" i="0" u="none" strike="noStrike">
                          <a:solidFill>
                            <a:srgbClr val="000000"/>
                          </a:solidFill>
                          <a:effectLst/>
                          <a:latin typeface="Arial" panose="020B0604020202020204" pitchFamily="34" charset="0"/>
                        </a:rPr>
                        <a:t>Boehringer Ingelheim</a:t>
                      </a:r>
                    </a:p>
                  </a:txBody>
                  <a:tcPr marL="9525" marR="9525" marT="9525" marB="0" anchor="b">
                    <a:lnL>
                      <a:noFill/>
                    </a:lnL>
                    <a:lnR>
                      <a:noFill/>
                    </a:lnR>
                    <a:lnT>
                      <a:noFill/>
                    </a:lnT>
                    <a:lnB>
                      <a:noFill/>
                    </a:lnB>
                  </a:tcPr>
                </a:tc>
                <a:tc>
                  <a:txBody>
                    <a:bodyPr/>
                    <a:lstStyle/>
                    <a:p>
                      <a:pPr algn="l" rtl="0" fontAlgn="ctr"/>
                      <a:r>
                        <a:rPr lang="en-US" sz="1200" b="0" i="0" u="none" strike="noStrike" dirty="0">
                          <a:solidFill>
                            <a:srgbClr val="000000"/>
                          </a:solidFill>
                          <a:effectLst/>
                          <a:latin typeface="Arial" panose="020B0604020202020204" pitchFamily="34" charset="0"/>
                        </a:rPr>
                        <a:t>Pfizer</a:t>
                      </a:r>
                    </a:p>
                  </a:txBody>
                  <a:tcPr marL="9525" marR="9525" marT="9525" marB="0" anchor="ctr">
                    <a:lnL>
                      <a:noFill/>
                    </a:lnL>
                    <a:lnR>
                      <a:noFill/>
                    </a:lnR>
                    <a:lnT>
                      <a:noFill/>
                    </a:lnT>
                    <a:lnB>
                      <a:noFill/>
                    </a:lnB>
                  </a:tcPr>
                </a:tc>
                <a:extLst>
                  <a:ext uri="{0D108BD9-81ED-4DB2-BD59-A6C34878D82A}">
                    <a16:rowId xmlns:a16="http://schemas.microsoft.com/office/drawing/2014/main" val="2692762044"/>
                  </a:ext>
                </a:extLst>
              </a:tr>
              <a:tr h="142875">
                <a:tc>
                  <a:txBody>
                    <a:bodyPr/>
                    <a:lstStyle/>
                    <a:p>
                      <a:pPr algn="l" rtl="0" fontAlgn="ctr"/>
                      <a:r>
                        <a:rPr lang="en-US" sz="1200" b="0" i="0" u="none" strike="noStrike" dirty="0">
                          <a:solidFill>
                            <a:srgbClr val="000000"/>
                          </a:solidFill>
                          <a:effectLst/>
                          <a:latin typeface="Arial" panose="020B0604020202020204" pitchFamily="34" charset="0"/>
                        </a:rPr>
                        <a:t>Boston Clinical Research Institute</a:t>
                      </a:r>
                    </a:p>
                  </a:txBody>
                  <a:tcPr marL="9525" marR="9525" marT="9525" marB="0" anchor="ctr">
                    <a:lnL>
                      <a:noFill/>
                    </a:lnL>
                    <a:lnR>
                      <a:noFill/>
                    </a:lnR>
                    <a:lnT>
                      <a:noFill/>
                    </a:lnT>
                    <a:lnB>
                      <a:noFill/>
                    </a:lnB>
                  </a:tcPr>
                </a:tc>
                <a:tc>
                  <a:txBody>
                    <a:bodyPr/>
                    <a:lstStyle/>
                    <a:p>
                      <a:pPr algn="l" rtl="0" fontAlgn="ctr"/>
                      <a:r>
                        <a:rPr lang="en-US" sz="1200" b="0" i="0" u="none" strike="noStrike">
                          <a:solidFill>
                            <a:srgbClr val="000000"/>
                          </a:solidFill>
                          <a:effectLst/>
                          <a:latin typeface="Arial" panose="020B0604020202020204" pitchFamily="34" charset="0"/>
                        </a:rPr>
                        <a:t>PLxPharma</a:t>
                      </a:r>
                    </a:p>
                  </a:txBody>
                  <a:tcPr marL="9525" marR="9525" marT="9525" marB="0" anchor="ctr">
                    <a:lnL>
                      <a:noFill/>
                    </a:lnL>
                    <a:lnR>
                      <a:noFill/>
                    </a:lnR>
                    <a:lnT>
                      <a:noFill/>
                    </a:lnT>
                    <a:lnB>
                      <a:noFill/>
                    </a:lnB>
                  </a:tcPr>
                </a:tc>
                <a:extLst>
                  <a:ext uri="{0D108BD9-81ED-4DB2-BD59-A6C34878D82A}">
                    <a16:rowId xmlns:a16="http://schemas.microsoft.com/office/drawing/2014/main" val="3589528523"/>
                  </a:ext>
                </a:extLst>
              </a:tr>
              <a:tr h="142875">
                <a:tc>
                  <a:txBody>
                    <a:bodyPr/>
                    <a:lstStyle/>
                    <a:p>
                      <a:pPr algn="l" rtl="0" fontAlgn="ctr"/>
                      <a:r>
                        <a:rPr lang="en-US" sz="1200" b="0" i="0" u="none" strike="noStrike">
                          <a:solidFill>
                            <a:srgbClr val="000000"/>
                          </a:solidFill>
                          <a:effectLst/>
                          <a:latin typeface="Arial" panose="020B0604020202020204" pitchFamily="34" charset="0"/>
                        </a:rPr>
                        <a:t>Bristol-Myers Squibb</a:t>
                      </a:r>
                    </a:p>
                  </a:txBody>
                  <a:tcPr marL="9525" marR="9525" marT="9525" marB="0" anchor="ctr">
                    <a:lnL>
                      <a:noFill/>
                    </a:lnL>
                    <a:lnR>
                      <a:noFill/>
                    </a:lnR>
                    <a:lnT>
                      <a:noFill/>
                    </a:lnT>
                    <a:lnB>
                      <a:noFill/>
                    </a:lnB>
                  </a:tcPr>
                </a:tc>
                <a:tc>
                  <a:txBody>
                    <a:bodyPr/>
                    <a:lstStyle/>
                    <a:p>
                      <a:pPr algn="l" rtl="0" fontAlgn="ctr"/>
                      <a:r>
                        <a:rPr lang="en-US" sz="1200" b="0" i="0" u="none" strike="noStrike">
                          <a:solidFill>
                            <a:srgbClr val="000000"/>
                          </a:solidFill>
                          <a:effectLst/>
                          <a:latin typeface="Arial" panose="020B0604020202020204" pitchFamily="34" charset="0"/>
                        </a:rPr>
                        <a:t>Smart Medics</a:t>
                      </a:r>
                    </a:p>
                  </a:txBody>
                  <a:tcPr marL="9525" marR="9525" marT="9525" marB="0" anchor="ctr">
                    <a:lnL>
                      <a:noFill/>
                    </a:lnL>
                    <a:lnR>
                      <a:noFill/>
                    </a:lnR>
                    <a:lnT>
                      <a:noFill/>
                    </a:lnT>
                    <a:lnB>
                      <a:noFill/>
                    </a:lnB>
                  </a:tcPr>
                </a:tc>
                <a:extLst>
                  <a:ext uri="{0D108BD9-81ED-4DB2-BD59-A6C34878D82A}">
                    <a16:rowId xmlns:a16="http://schemas.microsoft.com/office/drawing/2014/main" val="2759498297"/>
                  </a:ext>
                </a:extLst>
              </a:tr>
              <a:tr h="142875">
                <a:tc>
                  <a:txBody>
                    <a:bodyPr/>
                    <a:lstStyle/>
                    <a:p>
                      <a:pPr algn="l" rtl="0" fontAlgn="ctr"/>
                      <a:r>
                        <a:rPr lang="en-US" sz="1200" b="0" i="0" u="none" strike="noStrike">
                          <a:solidFill>
                            <a:srgbClr val="000000"/>
                          </a:solidFill>
                          <a:effectLst/>
                          <a:latin typeface="Arial" panose="020B0604020202020204" pitchFamily="34" charset="0"/>
                        </a:rPr>
                        <a:t>Cardiovascular Research Foundation</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Solstic Health/New Amsterdam Pharma</a:t>
                      </a:r>
                    </a:p>
                  </a:txBody>
                  <a:tcPr marL="9525" marR="9525" marT="9525" marB="0" anchor="b">
                    <a:lnL>
                      <a:noFill/>
                    </a:lnL>
                    <a:lnR>
                      <a:noFill/>
                    </a:lnR>
                    <a:lnT>
                      <a:noFill/>
                    </a:lnT>
                    <a:lnB>
                      <a:noFill/>
                    </a:lnB>
                  </a:tcPr>
                </a:tc>
                <a:extLst>
                  <a:ext uri="{0D108BD9-81ED-4DB2-BD59-A6C34878D82A}">
                    <a16:rowId xmlns:a16="http://schemas.microsoft.com/office/drawing/2014/main" val="1753867865"/>
                  </a:ext>
                </a:extLst>
              </a:tr>
              <a:tr h="142875">
                <a:tc>
                  <a:txBody>
                    <a:bodyPr/>
                    <a:lstStyle/>
                    <a:p>
                      <a:pPr algn="l" rtl="0" fontAlgn="ctr"/>
                      <a:r>
                        <a:rPr lang="en-US" sz="1200" b="0" i="0" u="none" strike="noStrike">
                          <a:solidFill>
                            <a:srgbClr val="000000"/>
                          </a:solidFill>
                          <a:effectLst/>
                          <a:latin typeface="Arial" panose="020B0604020202020204" pitchFamily="34" charset="0"/>
                        </a:rPr>
                        <a:t>CeleCor Therapeutics</a:t>
                      </a:r>
                    </a:p>
                  </a:txBody>
                  <a:tcPr marL="9525" marR="9525" marT="9525" marB="0" anchor="ctr">
                    <a:lnL>
                      <a:noFill/>
                    </a:lnL>
                    <a:lnR>
                      <a:noFill/>
                    </a:lnR>
                    <a:lnT>
                      <a:noFill/>
                    </a:lnT>
                    <a:lnB>
                      <a:noFill/>
                    </a:lnB>
                  </a:tcPr>
                </a:tc>
                <a:tc>
                  <a:txBody>
                    <a:bodyPr/>
                    <a:lstStyle/>
                    <a:p>
                      <a:pPr algn="l" rtl="0" fontAlgn="ctr"/>
                      <a:r>
                        <a:rPr lang="en-US" sz="1200" b="0" i="0" u="none" strike="noStrike">
                          <a:solidFill>
                            <a:srgbClr val="000000"/>
                          </a:solidFill>
                          <a:effectLst/>
                          <a:latin typeface="Arial" panose="020B0604020202020204" pitchFamily="34" charset="0"/>
                        </a:rPr>
                        <a:t>Somahlution/Marizyme</a:t>
                      </a:r>
                    </a:p>
                  </a:txBody>
                  <a:tcPr marL="9525" marR="9525" marT="9525" marB="0" anchor="ctr">
                    <a:lnL>
                      <a:noFill/>
                    </a:lnL>
                    <a:lnR>
                      <a:noFill/>
                    </a:lnR>
                    <a:lnT>
                      <a:noFill/>
                    </a:lnT>
                    <a:lnB>
                      <a:noFill/>
                    </a:lnB>
                  </a:tcPr>
                </a:tc>
                <a:extLst>
                  <a:ext uri="{0D108BD9-81ED-4DB2-BD59-A6C34878D82A}">
                    <a16:rowId xmlns:a16="http://schemas.microsoft.com/office/drawing/2014/main" val="3177181597"/>
                  </a:ext>
                </a:extLst>
              </a:tr>
              <a:tr h="142875">
                <a:tc>
                  <a:txBody>
                    <a:bodyPr/>
                    <a:lstStyle/>
                    <a:p>
                      <a:pPr algn="l" fontAlgn="b"/>
                      <a:r>
                        <a:rPr lang="en-US" sz="1200" b="0" i="0" u="none" strike="noStrike">
                          <a:solidFill>
                            <a:srgbClr val="000000"/>
                          </a:solidFill>
                          <a:effectLst/>
                          <a:latin typeface="Arial" panose="020B0604020202020204" pitchFamily="34" charset="0"/>
                        </a:rPr>
                        <a:t>Esperion</a:t>
                      </a:r>
                    </a:p>
                  </a:txBody>
                  <a:tcPr marL="9525" marR="9525" marT="9525" marB="0" anchor="b">
                    <a:lnL>
                      <a:noFill/>
                    </a:lnL>
                    <a:lnR>
                      <a:noFill/>
                    </a:lnR>
                    <a:lnT>
                      <a:noFill/>
                    </a:lnT>
                    <a:lnB>
                      <a:noFill/>
                    </a:lnB>
                  </a:tcPr>
                </a:tc>
                <a:tc>
                  <a:txBody>
                    <a:bodyPr/>
                    <a:lstStyle/>
                    <a:p>
                      <a:pPr algn="l" fontAlgn="b"/>
                      <a:r>
                        <a:rPr lang="en-US" sz="1200" b="0" i="0" u="none" strike="noStrike" dirty="0" err="1">
                          <a:solidFill>
                            <a:srgbClr val="000000"/>
                          </a:solidFill>
                          <a:effectLst/>
                          <a:latin typeface="Arial" panose="020B0604020202020204" pitchFamily="34" charset="0"/>
                        </a:rPr>
                        <a:t>Vectura</a:t>
                      </a:r>
                      <a:endParaRPr lang="en-US" sz="12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45813857"/>
                  </a:ext>
                </a:extLst>
              </a:tr>
              <a:tr h="142875">
                <a:tc>
                  <a:txBody>
                    <a:bodyPr/>
                    <a:lstStyle/>
                    <a:p>
                      <a:pPr algn="l" rtl="0" fontAlgn="ctr"/>
                      <a:r>
                        <a:rPr lang="en-US" sz="1200" b="0" i="0" u="none" strike="noStrike" dirty="0">
                          <a:solidFill>
                            <a:srgbClr val="000000"/>
                          </a:solidFill>
                          <a:effectLst/>
                          <a:latin typeface="Arial" panose="020B0604020202020204" pitchFamily="34" charset="0"/>
                        </a:rPr>
                        <a:t>EXCITE International ($0 Received)</a:t>
                      </a:r>
                    </a:p>
                  </a:txBody>
                  <a:tcPr marL="9525" marR="9525" marT="9525" marB="0" anchor="ctr">
                    <a:lnL>
                      <a:noFill/>
                    </a:lnL>
                    <a:lnR>
                      <a:noFill/>
                    </a:lnR>
                    <a:lnT>
                      <a:noFill/>
                    </a:lnT>
                    <a:lnB>
                      <a:noFill/>
                    </a:lnB>
                  </a:tcPr>
                </a:tc>
                <a:tc>
                  <a:txBody>
                    <a:bodyPr/>
                    <a:lstStyle/>
                    <a:p>
                      <a:pPr algn="l" rtl="0" fontAlgn="ctr"/>
                      <a:r>
                        <a:rPr lang="en-US" sz="1200" b="0" i="0" u="none" strike="noStrike">
                          <a:solidFill>
                            <a:srgbClr val="000000"/>
                          </a:solidFill>
                          <a:effectLst/>
                          <a:latin typeface="Arial" panose="020B0604020202020204" pitchFamily="34" charset="0"/>
                        </a:rPr>
                        <a:t>WedMD</a:t>
                      </a:r>
                    </a:p>
                  </a:txBody>
                  <a:tcPr marL="9525" marR="9525" marT="9525" marB="0" anchor="ctr">
                    <a:lnL>
                      <a:noFill/>
                    </a:lnL>
                    <a:lnR>
                      <a:noFill/>
                    </a:lnR>
                    <a:lnT>
                      <a:noFill/>
                    </a:lnT>
                    <a:lnB>
                      <a:noFill/>
                    </a:lnB>
                  </a:tcPr>
                </a:tc>
                <a:extLst>
                  <a:ext uri="{0D108BD9-81ED-4DB2-BD59-A6C34878D82A}">
                    <a16:rowId xmlns:a16="http://schemas.microsoft.com/office/drawing/2014/main" val="4159487599"/>
                  </a:ext>
                </a:extLst>
              </a:tr>
              <a:tr h="142875">
                <a:tc>
                  <a:txBody>
                    <a:bodyPr/>
                    <a:lstStyle/>
                    <a:p>
                      <a:pPr algn="l" rtl="0" fontAlgn="ctr"/>
                      <a:r>
                        <a:rPr lang="en-US" sz="1200" b="0" i="0" u="none" strike="noStrike">
                          <a:solidFill>
                            <a:srgbClr val="000000"/>
                          </a:solidFill>
                          <a:effectLst/>
                          <a:latin typeface="Arial" panose="020B0604020202020204" pitchFamily="34" charset="0"/>
                        </a:rPr>
                        <a:t>Fortress Biotech</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Woman As One</a:t>
                      </a:r>
                    </a:p>
                  </a:txBody>
                  <a:tcPr marL="9525" marR="9525" marT="9525" marB="0" anchor="b">
                    <a:lnL>
                      <a:noFill/>
                    </a:lnL>
                    <a:lnR>
                      <a:noFill/>
                    </a:lnR>
                    <a:lnT>
                      <a:noFill/>
                    </a:lnT>
                    <a:lnB>
                      <a:noFill/>
                    </a:lnB>
                  </a:tcPr>
                </a:tc>
                <a:extLst>
                  <a:ext uri="{0D108BD9-81ED-4DB2-BD59-A6C34878D82A}">
                    <a16:rowId xmlns:a16="http://schemas.microsoft.com/office/drawing/2014/main" val="739812515"/>
                  </a:ext>
                </a:extLst>
              </a:tr>
              <a:tr h="142875">
                <a:tc>
                  <a:txBody>
                    <a:bodyPr/>
                    <a:lstStyle/>
                    <a:p>
                      <a:pPr algn="l" rtl="0" fontAlgn="ctr"/>
                      <a:r>
                        <a:rPr lang="en-US" sz="1200" b="0" i="0" u="none" strike="noStrike">
                          <a:solidFill>
                            <a:srgbClr val="000000"/>
                          </a:solidFill>
                          <a:effectLst/>
                          <a:latin typeface="Arial" panose="020B0604020202020204" pitchFamily="34" charset="0"/>
                        </a:rPr>
                        <a:t>Janssen/ J&amp;J</a:t>
                      </a:r>
                    </a:p>
                  </a:txBody>
                  <a:tcPr marL="9525" marR="9525" marT="9525" marB="0" anchor="ctr">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09514836"/>
                  </a:ext>
                </a:extLst>
              </a:tr>
              <a:tr h="142875">
                <a:tc>
                  <a:txBody>
                    <a:bodyPr/>
                    <a:lstStyle/>
                    <a:p>
                      <a:pPr algn="l" rtl="0" fontAlgn="ctr"/>
                      <a:r>
                        <a:rPr lang="en-US" sz="1200" b="0" i="0" u="none" strike="noStrike">
                          <a:solidFill>
                            <a:srgbClr val="000000"/>
                          </a:solidFill>
                          <a:effectLst/>
                          <a:latin typeface="Arial" panose="020B0604020202020204" pitchFamily="34" charset="0"/>
                        </a:rPr>
                        <a:t>MashUp MD</a:t>
                      </a:r>
                    </a:p>
                  </a:txBody>
                  <a:tcPr marL="9525" marR="9525" marT="9525" marB="0" anchor="ctr">
                    <a:lnL>
                      <a:noFill/>
                    </a:lnL>
                    <a:lnR>
                      <a:noFill/>
                    </a:lnR>
                    <a:lnT>
                      <a:noFill/>
                    </a:lnT>
                    <a:lnB>
                      <a:noFill/>
                    </a:lnB>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13760920"/>
                  </a:ext>
                </a:extLst>
              </a:tr>
            </a:tbl>
          </a:graphicData>
        </a:graphic>
      </p:graphicFrame>
      <p:graphicFrame>
        <p:nvGraphicFramePr>
          <p:cNvPr id="7" name="Table 6"/>
          <p:cNvGraphicFramePr>
            <a:graphicFrameLocks noGrp="1"/>
          </p:cNvGraphicFramePr>
          <p:nvPr/>
        </p:nvGraphicFramePr>
        <p:xfrm>
          <a:off x="7350810" y="1979268"/>
          <a:ext cx="4699000" cy="3838575"/>
        </p:xfrm>
        <a:graphic>
          <a:graphicData uri="http://schemas.openxmlformats.org/drawingml/2006/table">
            <a:tbl>
              <a:tblPr/>
              <a:tblGrid>
                <a:gridCol w="2731829">
                  <a:extLst>
                    <a:ext uri="{9D8B030D-6E8A-4147-A177-3AD203B41FA5}">
                      <a16:colId xmlns:a16="http://schemas.microsoft.com/office/drawing/2014/main" val="3180567464"/>
                    </a:ext>
                  </a:extLst>
                </a:gridCol>
                <a:gridCol w="1967171">
                  <a:extLst>
                    <a:ext uri="{9D8B030D-6E8A-4147-A177-3AD203B41FA5}">
                      <a16:colId xmlns:a16="http://schemas.microsoft.com/office/drawing/2014/main" val="3099695684"/>
                    </a:ext>
                  </a:extLst>
                </a:gridCol>
              </a:tblGrid>
              <a:tr h="142875">
                <a:tc>
                  <a:txBody>
                    <a:bodyPr/>
                    <a:lstStyle/>
                    <a:p>
                      <a:pPr algn="l" rtl="0" fontAlgn="ctr"/>
                      <a:r>
                        <a:rPr lang="en-US" sz="1200" b="0" i="0" u="none" strike="noStrike">
                          <a:solidFill>
                            <a:srgbClr val="000000"/>
                          </a:solidFill>
                          <a:effectLst/>
                          <a:latin typeface="Arial" panose="020B0604020202020204" pitchFamily="34" charset="0"/>
                        </a:rPr>
                        <a:t>Angel/Avertix Medical</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MD Magazine</a:t>
                      </a:r>
                    </a:p>
                  </a:txBody>
                  <a:tcPr marL="9525" marR="9525" marT="9525" marB="0" anchor="ctr">
                    <a:lnL>
                      <a:noFill/>
                    </a:lnL>
                    <a:lnR>
                      <a:noFill/>
                    </a:lnR>
                    <a:lnT>
                      <a:noFill/>
                    </a:lnT>
                    <a:lnB>
                      <a:noFill/>
                    </a:lnB>
                  </a:tcPr>
                </a:tc>
                <a:extLst>
                  <a:ext uri="{0D108BD9-81ED-4DB2-BD59-A6C34878D82A}">
                    <a16:rowId xmlns:a16="http://schemas.microsoft.com/office/drawing/2014/main" val="2852423457"/>
                  </a:ext>
                </a:extLst>
              </a:tr>
              <a:tr h="142875">
                <a:tc>
                  <a:txBody>
                    <a:bodyPr/>
                    <a:lstStyle/>
                    <a:p>
                      <a:pPr algn="l" fontAlgn="ctr"/>
                      <a:r>
                        <a:rPr lang="en-US" sz="1200" b="0" i="0" u="none" strike="noStrike">
                          <a:solidFill>
                            <a:srgbClr val="000000"/>
                          </a:solidFill>
                          <a:effectLst/>
                          <a:latin typeface="Arial" panose="020B0604020202020204" pitchFamily="34" charset="0"/>
                        </a:rPr>
                        <a:t>AstraZeneca</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Merck</a:t>
                      </a:r>
                    </a:p>
                  </a:txBody>
                  <a:tcPr marL="9525" marR="9525" marT="9525" marB="0" anchor="ctr">
                    <a:lnL>
                      <a:noFill/>
                    </a:lnL>
                    <a:lnR>
                      <a:noFill/>
                    </a:lnR>
                    <a:lnT>
                      <a:noFill/>
                    </a:lnT>
                    <a:lnB>
                      <a:noFill/>
                    </a:lnB>
                  </a:tcPr>
                </a:tc>
                <a:extLst>
                  <a:ext uri="{0D108BD9-81ED-4DB2-BD59-A6C34878D82A}">
                    <a16:rowId xmlns:a16="http://schemas.microsoft.com/office/drawing/2014/main" val="967791779"/>
                  </a:ext>
                </a:extLst>
              </a:tr>
              <a:tr h="142875">
                <a:tc>
                  <a:txBody>
                    <a:bodyPr/>
                    <a:lstStyle/>
                    <a:p>
                      <a:pPr algn="l" fontAlgn="ctr"/>
                      <a:r>
                        <a:rPr lang="en-US" sz="1200" b="0" i="0" u="none" strike="noStrike">
                          <a:solidFill>
                            <a:srgbClr val="000000"/>
                          </a:solidFill>
                          <a:effectLst/>
                          <a:latin typeface="Arial" panose="020B0604020202020204" pitchFamily="34" charset="0"/>
                        </a:rPr>
                        <a:t>Bayer/Janssen/ J&amp;J</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Microport</a:t>
                      </a:r>
                    </a:p>
                  </a:txBody>
                  <a:tcPr marL="9525" marR="9525" marT="9525" marB="0" anchor="ctr">
                    <a:lnL>
                      <a:noFill/>
                    </a:lnL>
                    <a:lnR>
                      <a:noFill/>
                    </a:lnR>
                    <a:lnT>
                      <a:noFill/>
                    </a:lnT>
                    <a:lnB>
                      <a:noFill/>
                    </a:lnB>
                  </a:tcPr>
                </a:tc>
                <a:extLst>
                  <a:ext uri="{0D108BD9-81ED-4DB2-BD59-A6C34878D82A}">
                    <a16:rowId xmlns:a16="http://schemas.microsoft.com/office/drawing/2014/main" val="1502953034"/>
                  </a:ext>
                </a:extLst>
              </a:tr>
              <a:tr h="142875">
                <a:tc>
                  <a:txBody>
                    <a:bodyPr/>
                    <a:lstStyle/>
                    <a:p>
                      <a:pPr algn="l" fontAlgn="ctr"/>
                      <a:r>
                        <a:rPr lang="en-US" sz="1200" b="0" i="0" u="none" strike="noStrike">
                          <a:solidFill>
                            <a:srgbClr val="000000"/>
                          </a:solidFill>
                          <a:effectLst/>
                          <a:latin typeface="Arial" panose="020B0604020202020204" pitchFamily="34" charset="0"/>
                        </a:rPr>
                        <a:t>Beren Therapeutics</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MjHealth</a:t>
                      </a:r>
                    </a:p>
                  </a:txBody>
                  <a:tcPr marL="9525" marR="9525" marT="9525" marB="0" anchor="b">
                    <a:lnL>
                      <a:noFill/>
                    </a:lnL>
                    <a:lnR>
                      <a:noFill/>
                    </a:lnR>
                    <a:lnT>
                      <a:noFill/>
                    </a:lnT>
                    <a:lnB>
                      <a:noFill/>
                    </a:lnB>
                  </a:tcPr>
                </a:tc>
                <a:extLst>
                  <a:ext uri="{0D108BD9-81ED-4DB2-BD59-A6C34878D82A}">
                    <a16:rowId xmlns:a16="http://schemas.microsoft.com/office/drawing/2014/main" val="280743214"/>
                  </a:ext>
                </a:extLst>
              </a:tr>
              <a:tr h="142875">
                <a:tc>
                  <a:txBody>
                    <a:bodyPr/>
                    <a:lstStyle/>
                    <a:p>
                      <a:pPr algn="l" fontAlgn="ctr"/>
                      <a:r>
                        <a:rPr lang="en-US" sz="1200" b="0" i="0" u="none" strike="noStrike" dirty="0" err="1">
                          <a:solidFill>
                            <a:srgbClr val="000000"/>
                          </a:solidFill>
                          <a:effectLst/>
                          <a:latin typeface="Arial" panose="020B0604020202020204" pitchFamily="34" charset="0"/>
                        </a:rPr>
                        <a:t>Bioclinica</a:t>
                      </a: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Novartis</a:t>
                      </a:r>
                    </a:p>
                  </a:txBody>
                  <a:tcPr marL="9525" marR="9525" marT="9525" marB="0" anchor="b">
                    <a:lnL>
                      <a:noFill/>
                    </a:lnL>
                    <a:lnR>
                      <a:noFill/>
                    </a:lnR>
                    <a:lnT>
                      <a:noFill/>
                    </a:lnT>
                    <a:lnB>
                      <a:noFill/>
                    </a:lnB>
                  </a:tcPr>
                </a:tc>
                <a:extLst>
                  <a:ext uri="{0D108BD9-81ED-4DB2-BD59-A6C34878D82A}">
                    <a16:rowId xmlns:a16="http://schemas.microsoft.com/office/drawing/2014/main" val="3468922939"/>
                  </a:ext>
                </a:extLst>
              </a:tr>
              <a:tr h="142875">
                <a:tc>
                  <a:txBody>
                    <a:bodyPr/>
                    <a:lstStyle/>
                    <a:p>
                      <a:pPr algn="l" fontAlgn="b"/>
                      <a:r>
                        <a:rPr lang="en-US" sz="1200" b="0" i="0" u="none" strike="noStrike">
                          <a:solidFill>
                            <a:srgbClr val="000000"/>
                          </a:solidFill>
                          <a:effectLst/>
                          <a:latin typeface="Arial" panose="020B0604020202020204" pitchFamily="34" charset="0"/>
                        </a:rPr>
                        <a:t>Boehringer Ingelheim</a:t>
                      </a:r>
                    </a:p>
                  </a:txBody>
                  <a:tcPr marL="9525" marR="9525" marT="9525" marB="0" anchor="b">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NovoNordisk</a:t>
                      </a:r>
                    </a:p>
                  </a:txBody>
                  <a:tcPr marL="9525" marR="9525" marT="9525" marB="0" anchor="ctr">
                    <a:lnL>
                      <a:noFill/>
                    </a:lnL>
                    <a:lnR>
                      <a:noFill/>
                    </a:lnR>
                    <a:lnT>
                      <a:noFill/>
                    </a:lnT>
                    <a:lnB>
                      <a:noFill/>
                    </a:lnB>
                  </a:tcPr>
                </a:tc>
                <a:extLst>
                  <a:ext uri="{0D108BD9-81ED-4DB2-BD59-A6C34878D82A}">
                    <a16:rowId xmlns:a16="http://schemas.microsoft.com/office/drawing/2014/main" val="1758544615"/>
                  </a:ext>
                </a:extLst>
              </a:tr>
              <a:tr h="142875">
                <a:tc>
                  <a:txBody>
                    <a:bodyPr/>
                    <a:lstStyle/>
                    <a:p>
                      <a:pPr algn="l" fontAlgn="ctr"/>
                      <a:r>
                        <a:rPr lang="en-US" sz="1200" b="0" i="0" u="none" strike="noStrike">
                          <a:solidFill>
                            <a:srgbClr val="000000"/>
                          </a:solidFill>
                          <a:effectLst/>
                          <a:latin typeface="Arial" panose="020B0604020202020204" pitchFamily="34" charset="0"/>
                        </a:rPr>
                        <a:t>Boston Clinical Research Institute</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PERT Consortium</a:t>
                      </a:r>
                    </a:p>
                  </a:txBody>
                  <a:tcPr marL="9525" marR="9525" marT="9525" marB="0" anchor="ctr">
                    <a:lnL>
                      <a:noFill/>
                    </a:lnL>
                    <a:lnR>
                      <a:noFill/>
                    </a:lnR>
                    <a:lnT>
                      <a:noFill/>
                    </a:lnT>
                    <a:lnB>
                      <a:noFill/>
                    </a:lnB>
                  </a:tcPr>
                </a:tc>
                <a:extLst>
                  <a:ext uri="{0D108BD9-81ED-4DB2-BD59-A6C34878D82A}">
                    <a16:rowId xmlns:a16="http://schemas.microsoft.com/office/drawing/2014/main" val="3897896230"/>
                  </a:ext>
                </a:extLst>
              </a:tr>
              <a:tr h="142875">
                <a:tc>
                  <a:txBody>
                    <a:bodyPr/>
                    <a:lstStyle/>
                    <a:p>
                      <a:pPr algn="l" fontAlgn="ctr"/>
                      <a:r>
                        <a:rPr lang="en-US" sz="1200" b="0" i="0" u="none" strike="noStrike">
                          <a:solidFill>
                            <a:srgbClr val="000000"/>
                          </a:solidFill>
                          <a:effectLst/>
                          <a:latin typeface="Arial" panose="020B0604020202020204" pitchFamily="34" charset="0"/>
                        </a:rPr>
                        <a:t>Boston Scientific</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Pfizer</a:t>
                      </a:r>
                    </a:p>
                  </a:txBody>
                  <a:tcPr marL="9525" marR="9525" marT="9525" marB="0" anchor="ctr">
                    <a:lnL>
                      <a:noFill/>
                    </a:lnL>
                    <a:lnR>
                      <a:noFill/>
                    </a:lnR>
                    <a:lnT>
                      <a:noFill/>
                    </a:lnT>
                    <a:lnB>
                      <a:noFill/>
                    </a:lnB>
                  </a:tcPr>
                </a:tc>
                <a:extLst>
                  <a:ext uri="{0D108BD9-81ED-4DB2-BD59-A6C34878D82A}">
                    <a16:rowId xmlns:a16="http://schemas.microsoft.com/office/drawing/2014/main" val="2757989238"/>
                  </a:ext>
                </a:extLst>
              </a:tr>
              <a:tr h="142875">
                <a:tc>
                  <a:txBody>
                    <a:bodyPr/>
                    <a:lstStyle/>
                    <a:p>
                      <a:pPr algn="l" fontAlgn="ctr"/>
                      <a:r>
                        <a:rPr lang="en-US" sz="1200" b="0" i="0" u="none" strike="noStrike">
                          <a:solidFill>
                            <a:srgbClr val="000000"/>
                          </a:solidFill>
                          <a:effectLst/>
                          <a:latin typeface="Arial" panose="020B0604020202020204" pitchFamily="34" charset="0"/>
                        </a:rPr>
                        <a:t>Bristol-Myers Squibb</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PhaseBio</a:t>
                      </a:r>
                    </a:p>
                  </a:txBody>
                  <a:tcPr marL="9525" marR="9525" marT="9525" marB="0" anchor="ctr">
                    <a:lnL>
                      <a:noFill/>
                    </a:lnL>
                    <a:lnR>
                      <a:noFill/>
                    </a:lnR>
                    <a:lnT>
                      <a:noFill/>
                    </a:lnT>
                    <a:lnB>
                      <a:noFill/>
                    </a:lnB>
                  </a:tcPr>
                </a:tc>
                <a:extLst>
                  <a:ext uri="{0D108BD9-81ED-4DB2-BD59-A6C34878D82A}">
                    <a16:rowId xmlns:a16="http://schemas.microsoft.com/office/drawing/2014/main" val="2343584612"/>
                  </a:ext>
                </a:extLst>
              </a:tr>
              <a:tr h="142875">
                <a:tc>
                  <a:txBody>
                    <a:bodyPr/>
                    <a:lstStyle/>
                    <a:p>
                      <a:pPr algn="l" fontAlgn="ctr"/>
                      <a:r>
                        <a:rPr lang="en-US" sz="1200" b="0" i="0" u="none" strike="noStrike">
                          <a:solidFill>
                            <a:srgbClr val="000000"/>
                          </a:solidFill>
                          <a:effectLst/>
                          <a:latin typeface="Arial" panose="020B0604020202020204" pitchFamily="34" charset="0"/>
                        </a:rPr>
                        <a:t>Cardiovascular Research Foundation</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PHRI</a:t>
                      </a:r>
                    </a:p>
                  </a:txBody>
                  <a:tcPr marL="9525" marR="9525" marT="9525" marB="0" anchor="ctr">
                    <a:lnL>
                      <a:noFill/>
                    </a:lnL>
                    <a:lnR>
                      <a:noFill/>
                    </a:lnR>
                    <a:lnT>
                      <a:noFill/>
                    </a:lnT>
                    <a:lnB>
                      <a:noFill/>
                    </a:lnB>
                  </a:tcPr>
                </a:tc>
                <a:extLst>
                  <a:ext uri="{0D108BD9-81ED-4DB2-BD59-A6C34878D82A}">
                    <a16:rowId xmlns:a16="http://schemas.microsoft.com/office/drawing/2014/main" val="3471363309"/>
                  </a:ext>
                </a:extLst>
              </a:tr>
              <a:tr h="142875">
                <a:tc>
                  <a:txBody>
                    <a:bodyPr/>
                    <a:lstStyle/>
                    <a:p>
                      <a:pPr algn="l" fontAlgn="ctr"/>
                      <a:r>
                        <a:rPr lang="en-US" sz="1200" b="0" i="0" u="none" strike="noStrike">
                          <a:solidFill>
                            <a:srgbClr val="000000"/>
                          </a:solidFill>
                          <a:effectLst/>
                          <a:latin typeface="Arial" panose="020B0604020202020204" pitchFamily="34" charset="0"/>
                        </a:rPr>
                        <a:t>CeleCor Therapeutics</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PLxPharma</a:t>
                      </a:r>
                    </a:p>
                  </a:txBody>
                  <a:tcPr marL="9525" marR="9525" marT="9525" marB="0" anchor="ctr">
                    <a:lnL>
                      <a:noFill/>
                    </a:lnL>
                    <a:lnR>
                      <a:noFill/>
                    </a:lnR>
                    <a:lnT>
                      <a:noFill/>
                    </a:lnT>
                    <a:lnB>
                      <a:noFill/>
                    </a:lnB>
                  </a:tcPr>
                </a:tc>
                <a:extLst>
                  <a:ext uri="{0D108BD9-81ED-4DB2-BD59-A6C34878D82A}">
                    <a16:rowId xmlns:a16="http://schemas.microsoft.com/office/drawing/2014/main" val="3161819541"/>
                  </a:ext>
                </a:extLst>
              </a:tr>
              <a:tr h="142875">
                <a:tc>
                  <a:txBody>
                    <a:bodyPr/>
                    <a:lstStyle/>
                    <a:p>
                      <a:pPr algn="l" fontAlgn="ctr"/>
                      <a:r>
                        <a:rPr lang="en-US" sz="1200" b="0" i="0" u="none" strike="noStrike">
                          <a:solidFill>
                            <a:srgbClr val="000000"/>
                          </a:solidFill>
                          <a:effectLst/>
                          <a:latin typeface="Arial" panose="020B0604020202020204" pitchFamily="34" charset="0"/>
                        </a:rPr>
                        <a:t>CSL Behring</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Revance Therapeutics</a:t>
                      </a:r>
                    </a:p>
                  </a:txBody>
                  <a:tcPr marL="9525" marR="9525" marT="9525" marB="0" anchor="ctr">
                    <a:lnL>
                      <a:noFill/>
                    </a:lnL>
                    <a:lnR>
                      <a:noFill/>
                    </a:lnR>
                    <a:lnT>
                      <a:noFill/>
                    </a:lnT>
                    <a:lnB>
                      <a:noFill/>
                    </a:lnB>
                  </a:tcPr>
                </a:tc>
                <a:extLst>
                  <a:ext uri="{0D108BD9-81ED-4DB2-BD59-A6C34878D82A}">
                    <a16:rowId xmlns:a16="http://schemas.microsoft.com/office/drawing/2014/main" val="2250110345"/>
                  </a:ext>
                </a:extLst>
              </a:tr>
              <a:tr h="142875">
                <a:tc>
                  <a:txBody>
                    <a:bodyPr/>
                    <a:lstStyle/>
                    <a:p>
                      <a:pPr algn="l" fontAlgn="ctr"/>
                      <a:r>
                        <a:rPr lang="en-US" sz="1200" b="0" i="0" u="none" strike="noStrike">
                          <a:solidFill>
                            <a:srgbClr val="000000"/>
                          </a:solidFill>
                          <a:effectLst/>
                          <a:latin typeface="Arial" panose="020B0604020202020204" pitchFamily="34" charset="0"/>
                        </a:rPr>
                        <a:t>DCRI</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Samsung</a:t>
                      </a:r>
                    </a:p>
                  </a:txBody>
                  <a:tcPr marL="9525" marR="9525" marT="9525" marB="0" anchor="b">
                    <a:lnL>
                      <a:noFill/>
                    </a:lnL>
                    <a:lnR>
                      <a:noFill/>
                    </a:lnR>
                    <a:lnT>
                      <a:noFill/>
                    </a:lnT>
                    <a:lnB>
                      <a:noFill/>
                    </a:lnB>
                  </a:tcPr>
                </a:tc>
                <a:extLst>
                  <a:ext uri="{0D108BD9-81ED-4DB2-BD59-A6C34878D82A}">
                    <a16:rowId xmlns:a16="http://schemas.microsoft.com/office/drawing/2014/main" val="510107501"/>
                  </a:ext>
                </a:extLst>
              </a:tr>
              <a:tr h="142875">
                <a:tc>
                  <a:txBody>
                    <a:bodyPr/>
                    <a:lstStyle/>
                    <a:p>
                      <a:pPr algn="l" fontAlgn="b"/>
                      <a:r>
                        <a:rPr lang="en-US" sz="1200" b="0" i="0" u="none" strike="noStrike">
                          <a:solidFill>
                            <a:srgbClr val="000000"/>
                          </a:solidFill>
                          <a:effectLst/>
                          <a:latin typeface="Arial" panose="020B0604020202020204" pitchFamily="34" charset="0"/>
                        </a:rPr>
                        <a:t>Esperion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SFJ</a:t>
                      </a:r>
                    </a:p>
                  </a:txBody>
                  <a:tcPr marL="9525" marR="9525" marT="9525" marB="0" anchor="b">
                    <a:lnL>
                      <a:noFill/>
                    </a:lnL>
                    <a:lnR>
                      <a:noFill/>
                    </a:lnR>
                    <a:lnT>
                      <a:noFill/>
                    </a:lnT>
                    <a:lnB>
                      <a:noFill/>
                    </a:lnB>
                  </a:tcPr>
                </a:tc>
                <a:extLst>
                  <a:ext uri="{0D108BD9-81ED-4DB2-BD59-A6C34878D82A}">
                    <a16:rowId xmlns:a16="http://schemas.microsoft.com/office/drawing/2014/main" val="595691090"/>
                  </a:ext>
                </a:extLst>
              </a:tr>
              <a:tr h="142875">
                <a:tc>
                  <a:txBody>
                    <a:bodyPr/>
                    <a:lstStyle/>
                    <a:p>
                      <a:pPr algn="l" fontAlgn="ctr"/>
                      <a:r>
                        <a:rPr lang="en-US" sz="1200" b="0" i="0" u="none" strike="noStrike">
                          <a:solidFill>
                            <a:srgbClr val="000000"/>
                          </a:solidFill>
                          <a:effectLst/>
                          <a:latin typeface="Arial" panose="020B0604020202020204" pitchFamily="34" charset="0"/>
                        </a:rPr>
                        <a:t>EXCITE International ($0 Received)</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SCAI</a:t>
                      </a:r>
                    </a:p>
                  </a:txBody>
                  <a:tcPr marL="9525" marR="9525" marT="9525" marB="0" anchor="ctr">
                    <a:lnL>
                      <a:noFill/>
                    </a:lnL>
                    <a:lnR>
                      <a:noFill/>
                    </a:lnR>
                    <a:lnT>
                      <a:noFill/>
                    </a:lnT>
                    <a:lnB>
                      <a:noFill/>
                    </a:lnB>
                  </a:tcPr>
                </a:tc>
                <a:extLst>
                  <a:ext uri="{0D108BD9-81ED-4DB2-BD59-A6C34878D82A}">
                    <a16:rowId xmlns:a16="http://schemas.microsoft.com/office/drawing/2014/main" val="1003105888"/>
                  </a:ext>
                </a:extLst>
              </a:tr>
              <a:tr h="142875">
                <a:tc>
                  <a:txBody>
                    <a:bodyPr/>
                    <a:lstStyle/>
                    <a:p>
                      <a:pPr algn="l" fontAlgn="ctr"/>
                      <a:r>
                        <a:rPr lang="en-US" sz="1200" b="0" i="0" u="none" strike="noStrike">
                          <a:solidFill>
                            <a:srgbClr val="000000"/>
                          </a:solidFill>
                          <a:effectLst/>
                          <a:latin typeface="Arial" panose="020B0604020202020204" pitchFamily="34" charset="0"/>
                        </a:rPr>
                        <a:t>Fortress Biotech</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Solstic Health/New Amsterdam Pharma</a:t>
                      </a:r>
                    </a:p>
                  </a:txBody>
                  <a:tcPr marL="9525" marR="9525" marT="9525" marB="0" anchor="b">
                    <a:lnL>
                      <a:noFill/>
                    </a:lnL>
                    <a:lnR>
                      <a:noFill/>
                    </a:lnR>
                    <a:lnT>
                      <a:noFill/>
                    </a:lnT>
                    <a:lnB>
                      <a:noFill/>
                    </a:lnB>
                  </a:tcPr>
                </a:tc>
                <a:extLst>
                  <a:ext uri="{0D108BD9-81ED-4DB2-BD59-A6C34878D82A}">
                    <a16:rowId xmlns:a16="http://schemas.microsoft.com/office/drawing/2014/main" val="2557751554"/>
                  </a:ext>
                </a:extLst>
              </a:tr>
              <a:tr h="142875">
                <a:tc>
                  <a:txBody>
                    <a:bodyPr/>
                    <a:lstStyle/>
                    <a:p>
                      <a:pPr algn="l" fontAlgn="ctr"/>
                      <a:r>
                        <a:rPr lang="en-US" sz="1200" b="0" i="0" u="none" strike="noStrike">
                          <a:solidFill>
                            <a:srgbClr val="000000"/>
                          </a:solidFill>
                          <a:effectLst/>
                          <a:latin typeface="Arial" panose="020B0604020202020204" pitchFamily="34" charset="0"/>
                        </a:rPr>
                        <a:t>Gilead Sciences, Inc.</a:t>
                      </a:r>
                    </a:p>
                  </a:txBody>
                  <a:tcPr marL="9525" marR="9525" marT="9525" marB="0" anchor="ctr">
                    <a:lnL>
                      <a:noFill/>
                    </a:lnL>
                    <a:lnR>
                      <a:noFill/>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Somahlution/Marizyme</a:t>
                      </a:r>
                    </a:p>
                  </a:txBody>
                  <a:tcPr marL="9525" marR="9525" marT="9525" marB="0" anchor="ctr">
                    <a:lnL>
                      <a:noFill/>
                    </a:lnL>
                    <a:lnR>
                      <a:noFill/>
                    </a:lnR>
                    <a:lnT>
                      <a:noFill/>
                    </a:lnT>
                    <a:lnB>
                      <a:noFill/>
                    </a:lnB>
                  </a:tcPr>
                </a:tc>
                <a:extLst>
                  <a:ext uri="{0D108BD9-81ED-4DB2-BD59-A6C34878D82A}">
                    <a16:rowId xmlns:a16="http://schemas.microsoft.com/office/drawing/2014/main" val="1323287193"/>
                  </a:ext>
                </a:extLst>
              </a:tr>
              <a:tr h="142875">
                <a:tc>
                  <a:txBody>
                    <a:bodyPr/>
                    <a:lstStyle/>
                    <a:p>
                      <a:pPr algn="l" fontAlgn="ctr"/>
                      <a:r>
                        <a:rPr lang="en-US" sz="1200" b="0" i="0" u="none" strike="noStrike">
                          <a:solidFill>
                            <a:srgbClr val="000000"/>
                          </a:solidFill>
                          <a:effectLst/>
                          <a:latin typeface="Arial" panose="020B0604020202020204" pitchFamily="34" charset="0"/>
                        </a:rPr>
                        <a:t>Inari</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Vectura</a:t>
                      </a:r>
                    </a:p>
                  </a:txBody>
                  <a:tcPr marL="9525" marR="9525" marT="9525" marB="0" anchor="b">
                    <a:lnL>
                      <a:noFill/>
                    </a:lnL>
                    <a:lnR>
                      <a:noFill/>
                    </a:lnR>
                    <a:lnT>
                      <a:noFill/>
                    </a:lnT>
                    <a:lnB>
                      <a:noFill/>
                    </a:lnB>
                  </a:tcPr>
                </a:tc>
                <a:extLst>
                  <a:ext uri="{0D108BD9-81ED-4DB2-BD59-A6C34878D82A}">
                    <a16:rowId xmlns:a16="http://schemas.microsoft.com/office/drawing/2014/main" val="5678585"/>
                  </a:ext>
                </a:extLst>
              </a:tr>
              <a:tr h="142875">
                <a:tc>
                  <a:txBody>
                    <a:bodyPr/>
                    <a:lstStyle/>
                    <a:p>
                      <a:pPr algn="l" fontAlgn="ctr"/>
                      <a:r>
                        <a:rPr lang="en-US" sz="1200" b="0" i="0" u="none" strike="noStrike">
                          <a:solidFill>
                            <a:srgbClr val="000000"/>
                          </a:solidFill>
                          <a:effectLst/>
                          <a:latin typeface="Arial" panose="020B0604020202020204" pitchFamily="34" charset="0"/>
                        </a:rPr>
                        <a:t>MashUp MD</a:t>
                      </a:r>
                    </a:p>
                  </a:txBody>
                  <a:tcPr marL="9525" marR="9525" marT="9525" marB="0" anchor="ctr">
                    <a:lnL>
                      <a:noFill/>
                    </a:lnL>
                    <a:lnR>
                      <a:noFill/>
                    </a:lnR>
                    <a:lnT>
                      <a:noFill/>
                    </a:lnT>
                    <a:lnB>
                      <a:noFill/>
                    </a:lnB>
                  </a:tcPr>
                </a:tc>
                <a:tc>
                  <a:txBody>
                    <a:bodyPr/>
                    <a:lstStyle/>
                    <a:p>
                      <a:pPr algn="l" fontAlgn="b"/>
                      <a:r>
                        <a:rPr lang="en-US" sz="1200" b="0" i="0" u="none" strike="noStrike" dirty="0">
                          <a:solidFill>
                            <a:srgbClr val="000000"/>
                          </a:solidFill>
                          <a:effectLst/>
                          <a:latin typeface="Arial" panose="020B0604020202020204" pitchFamily="34" charset="0"/>
                        </a:rPr>
                        <a:t>Woman As One</a:t>
                      </a:r>
                    </a:p>
                  </a:txBody>
                  <a:tcPr marL="9525" marR="9525" marT="9525" marB="0" anchor="b">
                    <a:lnL>
                      <a:noFill/>
                    </a:lnL>
                    <a:lnR>
                      <a:noFill/>
                    </a:lnR>
                    <a:lnT>
                      <a:noFill/>
                    </a:lnT>
                    <a:lnB>
                      <a:noFill/>
                    </a:lnB>
                  </a:tcPr>
                </a:tc>
                <a:extLst>
                  <a:ext uri="{0D108BD9-81ED-4DB2-BD59-A6C34878D82A}">
                    <a16:rowId xmlns:a16="http://schemas.microsoft.com/office/drawing/2014/main" val="3577238763"/>
                  </a:ext>
                </a:extLst>
              </a:tr>
            </a:tbl>
          </a:graphicData>
        </a:graphic>
      </p:graphicFrame>
      <p:sp>
        <p:nvSpPr>
          <p:cNvPr id="8" name="TextBox 7">
            <a:extLst>
              <a:ext uri="{FF2B5EF4-FFF2-40B4-BE49-F238E27FC236}">
                <a16:creationId xmlns:a16="http://schemas.microsoft.com/office/drawing/2014/main" id="{4AE65E4D-E846-5268-D63D-597F6213836B}"/>
              </a:ext>
            </a:extLst>
          </p:cNvPr>
          <p:cNvSpPr txBox="1"/>
          <p:nvPr/>
        </p:nvSpPr>
        <p:spPr>
          <a:xfrm>
            <a:off x="2910016" y="1464669"/>
            <a:ext cx="98937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Consultant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660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2DE55-1677-A50A-0DE9-BAE0C295D3E1}"/>
              </a:ext>
            </a:extLst>
          </p:cNvPr>
          <p:cNvSpPr txBox="1"/>
          <p:nvPr/>
        </p:nvSpPr>
        <p:spPr>
          <a:xfrm>
            <a:off x="760246" y="1756099"/>
            <a:ext cx="10855105" cy="3539430"/>
          </a:xfrm>
          <a:prstGeom prst="rect">
            <a:avLst/>
          </a:prstGeom>
          <a:noFill/>
        </p:spPr>
        <p:txBody>
          <a:bodyPr wrap="square" rtlCol="0">
            <a:spAutoFit/>
          </a:bodyPr>
          <a:lstStyle/>
          <a:p>
            <a:r>
              <a:rPr lang="en-US" sz="3200" b="1" i="0" dirty="0">
                <a:solidFill>
                  <a:srgbClr val="000000"/>
                </a:solidFill>
                <a:effectLst/>
                <a:highlight>
                  <a:srgbClr val="FFFFFF"/>
                </a:highlight>
                <a:latin typeface="Aptos" panose="020B0004020202020204" pitchFamily="34" charset="0"/>
              </a:rPr>
              <a:t>Hypothesis:  </a:t>
            </a:r>
            <a:r>
              <a:rPr lang="en-US" sz="3200" b="0" i="0" dirty="0">
                <a:solidFill>
                  <a:srgbClr val="000000"/>
                </a:solidFill>
                <a:effectLst/>
                <a:highlight>
                  <a:srgbClr val="FFFFFF"/>
                </a:highlight>
                <a:latin typeface="Aptos" panose="020B0004020202020204" pitchFamily="34" charset="0"/>
              </a:rPr>
              <a:t>Given the well-established relationship between higher LDL-cholesterol (LDL-C) and plaque burden, as well as greater risk reductions seen with PCSK9 inhibitors in patients with baseline LDL-C ≥100 mg/dL on statin therapy, the efficacy of CSL112 </a:t>
            </a:r>
            <a:r>
              <a:rPr lang="en-US" sz="3200" dirty="0">
                <a:solidFill>
                  <a:srgbClr val="000000"/>
                </a:solidFill>
                <a:highlight>
                  <a:srgbClr val="FFFFFF"/>
                </a:highlight>
                <a:latin typeface="Aptos" panose="020B0004020202020204" pitchFamily="34" charset="0"/>
              </a:rPr>
              <a:t>which improves cholesterol efflux </a:t>
            </a:r>
            <a:r>
              <a:rPr lang="en-US" sz="3200" b="0" i="0" dirty="0">
                <a:solidFill>
                  <a:srgbClr val="000000"/>
                </a:solidFill>
                <a:effectLst/>
                <a:highlight>
                  <a:srgbClr val="FFFFFF"/>
                </a:highlight>
                <a:latin typeface="Aptos" panose="020B0004020202020204" pitchFamily="34" charset="0"/>
              </a:rPr>
              <a:t>may be influenced by baseline LDL-C.</a:t>
            </a:r>
          </a:p>
          <a:p>
            <a:endParaRPr lang="en-US" sz="3200" dirty="0"/>
          </a:p>
        </p:txBody>
      </p:sp>
      <p:sp>
        <p:nvSpPr>
          <p:cNvPr id="5" name="TextBox 4">
            <a:extLst>
              <a:ext uri="{FF2B5EF4-FFF2-40B4-BE49-F238E27FC236}">
                <a16:creationId xmlns:a16="http://schemas.microsoft.com/office/drawing/2014/main" id="{AB5277EF-936F-2D89-8868-8BE8C1B1B863}"/>
              </a:ext>
            </a:extLst>
          </p:cNvPr>
          <p:cNvSpPr txBox="1"/>
          <p:nvPr/>
        </p:nvSpPr>
        <p:spPr>
          <a:xfrm>
            <a:off x="4759737" y="172994"/>
            <a:ext cx="2672526"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Hypothesis</a:t>
            </a:r>
          </a:p>
        </p:txBody>
      </p:sp>
    </p:spTree>
    <p:extLst>
      <p:ext uri="{BB962C8B-B14F-4D97-AF65-F5344CB8AC3E}">
        <p14:creationId xmlns:p14="http://schemas.microsoft.com/office/powerpoint/2010/main" val="53422393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1ADBA04C-209E-D92E-D770-CD3BEC9C17AB}"/>
              </a:ext>
            </a:extLst>
          </p:cNvPr>
          <p:cNvSpPr/>
          <p:nvPr/>
        </p:nvSpPr>
        <p:spPr>
          <a:xfrm>
            <a:off x="7265767" y="3780853"/>
            <a:ext cx="533400" cy="122300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TextBox 4"/>
          <p:cNvSpPr txBox="1"/>
          <p:nvPr/>
        </p:nvSpPr>
        <p:spPr>
          <a:xfrm>
            <a:off x="6215449" y="5261796"/>
            <a:ext cx="5537422"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Improves Clinical Outcomes</a:t>
            </a:r>
          </a:p>
        </p:txBody>
      </p:sp>
      <p:grpSp>
        <p:nvGrpSpPr>
          <p:cNvPr id="10" name="Group 9">
            <a:extLst>
              <a:ext uri="{FF2B5EF4-FFF2-40B4-BE49-F238E27FC236}">
                <a16:creationId xmlns:a16="http://schemas.microsoft.com/office/drawing/2014/main" id="{4D7133EA-36EC-BCB2-C2A5-52CEA14646AD}"/>
              </a:ext>
            </a:extLst>
          </p:cNvPr>
          <p:cNvGrpSpPr/>
          <p:nvPr/>
        </p:nvGrpSpPr>
        <p:grpSpPr>
          <a:xfrm>
            <a:off x="6992900" y="4392354"/>
            <a:ext cx="952220" cy="361262"/>
            <a:chOff x="2901701" y="4696317"/>
            <a:chExt cx="1745973" cy="361262"/>
          </a:xfrm>
        </p:grpSpPr>
        <p:cxnSp>
          <p:nvCxnSpPr>
            <p:cNvPr id="7" name="Straight Connector 6">
              <a:extLst>
                <a:ext uri="{FF2B5EF4-FFF2-40B4-BE49-F238E27FC236}">
                  <a16:creationId xmlns:a16="http://schemas.microsoft.com/office/drawing/2014/main" id="{3C17B218-E0D2-4F73-B780-E2F25B363176}"/>
                </a:ext>
              </a:extLst>
            </p:cNvPr>
            <p:cNvCxnSpPr/>
            <p:nvPr/>
          </p:nvCxnSpPr>
          <p:spPr>
            <a:xfrm flipV="1">
              <a:off x="2932177" y="4701570"/>
              <a:ext cx="1715497" cy="35600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84E39F-970B-4A5E-A71F-1BE939BCAE85}"/>
                </a:ext>
              </a:extLst>
            </p:cNvPr>
            <p:cNvCxnSpPr>
              <a:cxnSpLocks/>
            </p:cNvCxnSpPr>
            <p:nvPr/>
          </p:nvCxnSpPr>
          <p:spPr>
            <a:xfrm>
              <a:off x="2901701" y="4696317"/>
              <a:ext cx="1715497" cy="35600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Text Placeholder 2">
            <a:extLst>
              <a:ext uri="{FF2B5EF4-FFF2-40B4-BE49-F238E27FC236}">
                <a16:creationId xmlns:a16="http://schemas.microsoft.com/office/drawing/2014/main" id="{95E6B661-538A-EB0C-8C1F-824811C7C20F}"/>
              </a:ext>
            </a:extLst>
          </p:cNvPr>
          <p:cNvSpPr txBox="1">
            <a:spLocks/>
          </p:cNvSpPr>
          <p:nvPr/>
        </p:nvSpPr>
        <p:spPr>
          <a:xfrm>
            <a:off x="2032686" y="122754"/>
            <a:ext cx="8515400" cy="4985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kern="1200">
                <a:solidFill>
                  <a:schemeClr val="tx1"/>
                </a:solidFill>
                <a:latin typeface="+mj-lt"/>
                <a:ea typeface="+mn-ea"/>
                <a:cs typeface="+mn-cs"/>
              </a:defRPr>
            </a:lvl1pPr>
            <a:lvl2pPr marL="0" indent="0" algn="l" defTabSz="914400" rtl="0" eaLnBrk="1" latinLnBrk="0" hangingPunct="1">
              <a:lnSpc>
                <a:spcPct val="90000"/>
              </a:lnSpc>
              <a:spcBef>
                <a:spcPts val="300"/>
              </a:spcBef>
              <a:spcAft>
                <a:spcPts val="300"/>
              </a:spcAft>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1800"/>
              </a:spcBef>
              <a:buFont typeface="Arial" panose="020B0604020202020204" pitchFamily="34" charset="0"/>
              <a:buNone/>
              <a:defRPr sz="1000" kern="1200">
                <a:solidFill>
                  <a:schemeClr val="accent1"/>
                </a:solidFill>
                <a:latin typeface="+mj-lt"/>
                <a:ea typeface="+mn-ea"/>
                <a:cs typeface="Segoe UI" panose="020B0502040204020203" pitchFamily="34" charset="0"/>
              </a:defRPr>
            </a:lvl3pPr>
            <a:lvl4pPr marL="180975"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80975"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a:latin typeface="Arial" panose="020B0604020202020204" pitchFamily="34" charset="0"/>
                <a:cs typeface="Arial" panose="020B0604020202020204" pitchFamily="34" charset="0"/>
              </a:rPr>
              <a:t>Evolution in the “HDL Hypothesis”</a:t>
            </a:r>
          </a:p>
        </p:txBody>
      </p:sp>
      <p:grpSp>
        <p:nvGrpSpPr>
          <p:cNvPr id="9" name="Group 8">
            <a:extLst>
              <a:ext uri="{FF2B5EF4-FFF2-40B4-BE49-F238E27FC236}">
                <a16:creationId xmlns:a16="http://schemas.microsoft.com/office/drawing/2014/main" id="{583A7EF2-C653-61A9-54BD-B22C281B2929}"/>
              </a:ext>
            </a:extLst>
          </p:cNvPr>
          <p:cNvGrpSpPr/>
          <p:nvPr/>
        </p:nvGrpSpPr>
        <p:grpSpPr>
          <a:xfrm>
            <a:off x="6339017" y="1667519"/>
            <a:ext cx="5126550" cy="2115675"/>
            <a:chOff x="2319898" y="1552105"/>
            <a:chExt cx="6290702" cy="2115675"/>
          </a:xfrm>
        </p:grpSpPr>
        <p:sp>
          <p:nvSpPr>
            <p:cNvPr id="3" name="TextBox 2"/>
            <p:cNvSpPr txBox="1"/>
            <p:nvPr/>
          </p:nvSpPr>
          <p:spPr>
            <a:xfrm>
              <a:off x="2319898" y="2097742"/>
              <a:ext cx="2895600" cy="1570038"/>
            </a:xfrm>
            <a:prstGeom prst="rect">
              <a:avLst/>
            </a:prstGeom>
            <a:solidFill>
              <a:schemeClr val="bg2">
                <a:lumMod val="85000"/>
                <a:lumOff val="15000"/>
              </a:schemeClr>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Improving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HDL-C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Number</a:t>
              </a:r>
            </a:p>
          </p:txBody>
        </p:sp>
        <p:sp>
          <p:nvSpPr>
            <p:cNvPr id="4" name="TextBox 3"/>
            <p:cNvSpPr txBox="1"/>
            <p:nvPr/>
          </p:nvSpPr>
          <p:spPr>
            <a:xfrm>
              <a:off x="5715000" y="2095401"/>
              <a:ext cx="2895600" cy="1570038"/>
            </a:xfrm>
            <a:prstGeom prst="rect">
              <a:avLst/>
            </a:prstGeom>
            <a:solidFill>
              <a:schemeClr val="bg2">
                <a:lumMod val="85000"/>
                <a:lumOff val="15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Improving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 HDL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Function</a:t>
              </a:r>
            </a:p>
          </p:txBody>
        </p:sp>
        <p:sp>
          <p:nvSpPr>
            <p:cNvPr id="71688" name="TextBox 7"/>
            <p:cNvSpPr txBox="1">
              <a:spLocks noChangeArrowheads="1"/>
            </p:cNvSpPr>
            <p:nvPr/>
          </p:nvSpPr>
          <p:spPr bwMode="auto">
            <a:xfrm>
              <a:off x="2319898" y="1554446"/>
              <a:ext cx="2895600" cy="523875"/>
            </a:xfrm>
            <a:prstGeom prst="rect">
              <a:avLst/>
            </a:prstGeom>
            <a:solidFill>
              <a:schemeClr val="tx1">
                <a:lumMod val="90000"/>
                <a:lumOff val="10000"/>
              </a:schemeClr>
            </a:solidFill>
            <a:ln>
              <a:noFill/>
            </a:ln>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Past</a:t>
              </a:r>
            </a:p>
          </p:txBody>
        </p:sp>
        <p:sp>
          <p:nvSpPr>
            <p:cNvPr id="8" name="TextBox 7">
              <a:extLst>
                <a:ext uri="{FF2B5EF4-FFF2-40B4-BE49-F238E27FC236}">
                  <a16:creationId xmlns:a16="http://schemas.microsoft.com/office/drawing/2014/main" id="{D243D700-1A10-AE0F-51DF-2F896FC0B715}"/>
                </a:ext>
              </a:extLst>
            </p:cNvPr>
            <p:cNvSpPr txBox="1">
              <a:spLocks noChangeArrowheads="1"/>
            </p:cNvSpPr>
            <p:nvPr/>
          </p:nvSpPr>
          <p:spPr bwMode="auto">
            <a:xfrm>
              <a:off x="5715000" y="1552105"/>
              <a:ext cx="2895600" cy="523875"/>
            </a:xfrm>
            <a:prstGeom prst="rect">
              <a:avLst/>
            </a:prstGeom>
            <a:solidFill>
              <a:schemeClr val="accent1"/>
            </a:solidFill>
            <a:ln>
              <a:noFill/>
            </a:ln>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Present</a:t>
              </a:r>
            </a:p>
          </p:txBody>
        </p:sp>
      </p:grpSp>
      <p:sp>
        <p:nvSpPr>
          <p:cNvPr id="12" name="Arrow: Down 11">
            <a:extLst>
              <a:ext uri="{FF2B5EF4-FFF2-40B4-BE49-F238E27FC236}">
                <a16:creationId xmlns:a16="http://schemas.microsoft.com/office/drawing/2014/main" id="{0730B2D9-6023-FED2-697E-68E1C1B9553C}"/>
              </a:ext>
            </a:extLst>
          </p:cNvPr>
          <p:cNvSpPr/>
          <p:nvPr/>
        </p:nvSpPr>
        <p:spPr>
          <a:xfrm>
            <a:off x="10066163" y="3780853"/>
            <a:ext cx="533400" cy="122300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8" name="Text Placeholder 17">
            <a:extLst>
              <a:ext uri="{FF2B5EF4-FFF2-40B4-BE49-F238E27FC236}">
                <a16:creationId xmlns:a16="http://schemas.microsoft.com/office/drawing/2014/main" id="{AE754BA1-0A70-25F5-9561-2F2908ED1CED}"/>
              </a:ext>
            </a:extLst>
          </p:cNvPr>
          <p:cNvSpPr>
            <a:spLocks noGrp="1"/>
          </p:cNvSpPr>
          <p:nvPr>
            <p:ph type="body" sz="quarter" idx="22"/>
          </p:nvPr>
        </p:nvSpPr>
        <p:spPr>
          <a:xfrm>
            <a:off x="9498440" y="6355154"/>
            <a:ext cx="1906709" cy="437477"/>
          </a:xfrm>
        </p:spPr>
        <p:txBody>
          <a:bodyPr/>
          <a:lstStyle/>
          <a:p>
            <a:pPr algn="ctr"/>
            <a:r>
              <a:rPr lang="en-GB" dirty="0"/>
              <a:t>HDL, high-density lipoprotein</a:t>
            </a:r>
          </a:p>
        </p:txBody>
      </p:sp>
      <p:sp>
        <p:nvSpPr>
          <p:cNvPr id="2" name="Text Placeholder 5">
            <a:extLst>
              <a:ext uri="{FF2B5EF4-FFF2-40B4-BE49-F238E27FC236}">
                <a16:creationId xmlns:a16="http://schemas.microsoft.com/office/drawing/2014/main" id="{554816D2-940F-62C3-2F26-7755E98D6295}"/>
              </a:ext>
            </a:extLst>
          </p:cNvPr>
          <p:cNvSpPr>
            <a:spLocks noGrp="1"/>
          </p:cNvSpPr>
          <p:nvPr>
            <p:ph sz="quarter" idx="19"/>
          </p:nvPr>
        </p:nvSpPr>
        <p:spPr>
          <a:xfrm>
            <a:off x="499614" y="1667519"/>
            <a:ext cx="5227791" cy="4117497"/>
          </a:xfrm>
        </p:spPr>
        <p:style>
          <a:lnRef idx="0">
            <a:schemeClr val="accent3"/>
          </a:lnRef>
          <a:fillRef idx="3">
            <a:schemeClr val="accent3"/>
          </a:fillRef>
          <a:effectRef idx="3">
            <a:schemeClr val="accent3"/>
          </a:effectRef>
          <a:fontRef idx="minor">
            <a:schemeClr val="lt1"/>
          </a:fontRef>
        </p:style>
        <p:txBody>
          <a:bodyPr anchor="ctr">
            <a:noAutofit/>
          </a:bodyPr>
          <a:lstStyle/>
          <a:p>
            <a:pPr marL="342900" indent="-342900">
              <a:buClr>
                <a:schemeClr val="accent6">
                  <a:lumMod val="75000"/>
                </a:schemeClr>
              </a:buClr>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main role of HDL-C is to carry cholesterol from cells to the liver, where hepatocytes degrade cholesterol for excretion via bile</a:t>
            </a:r>
          </a:p>
          <a:p>
            <a:pPr marL="342900" indent="-342900">
              <a:buClr>
                <a:schemeClr val="accent6">
                  <a:lumMod val="75000"/>
                </a:schemeClr>
              </a:buClr>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Higher HDL-C associated with lower events</a:t>
            </a:r>
            <a:r>
              <a:rPr lang="en-US" sz="2000" dirty="0">
                <a:solidFill>
                  <a:schemeClr val="bg1"/>
                </a:solidFill>
                <a:effectLst>
                  <a:outerShdw blurRad="38100" dist="38100" dir="2700000" algn="tl">
                    <a:srgbClr val="000000">
                      <a:alpha val="43137"/>
                    </a:srgbClr>
                  </a:outerShdw>
                </a:effectLst>
              </a:rPr>
              <a:t>, but therapies that </a:t>
            </a:r>
            <a:r>
              <a:rPr lang="en-US" sz="2000" b="1" dirty="0">
                <a:solidFill>
                  <a:schemeClr val="bg1"/>
                </a:solidFill>
                <a:effectLst>
                  <a:outerShdw blurRad="38100" dist="38100" dir="2700000" algn="tl">
                    <a:srgbClr val="000000">
                      <a:alpha val="43137"/>
                    </a:srgbClr>
                  </a:outerShdw>
                </a:effectLst>
              </a:rPr>
              <a:t>raise HDL-C numbers</a:t>
            </a:r>
            <a:r>
              <a:rPr lang="en-US" sz="2000" b="1" dirty="0">
                <a:solidFill>
                  <a:schemeClr val="accent6"/>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have not reduced events</a:t>
            </a:r>
          </a:p>
          <a:p>
            <a:pPr marL="342900" indent="-342900">
              <a:buClr>
                <a:schemeClr val="accent6">
                  <a:lumMod val="75000"/>
                </a:schemeClr>
              </a:buClr>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hypothesized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improving HDL function by infusing human ApoA-1</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primary functional component of HDL, would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improve outcomes</a:t>
            </a:r>
          </a:p>
        </p:txBody>
      </p:sp>
      <p:sp>
        <p:nvSpPr>
          <p:cNvPr id="13" name="TextBox 12">
            <a:extLst>
              <a:ext uri="{FF2B5EF4-FFF2-40B4-BE49-F238E27FC236}">
                <a16:creationId xmlns:a16="http://schemas.microsoft.com/office/drawing/2014/main" id="{1035C350-0547-3334-F3A5-051FDF6F5DA7}"/>
              </a:ext>
            </a:extLst>
          </p:cNvPr>
          <p:cNvSpPr txBox="1"/>
          <p:nvPr/>
        </p:nvSpPr>
        <p:spPr>
          <a:xfrm>
            <a:off x="10655409" y="3780853"/>
            <a:ext cx="702436" cy="1107996"/>
          </a:xfrm>
          <a:prstGeom prst="rect">
            <a:avLst/>
          </a:prstGeom>
          <a:noFill/>
        </p:spPr>
        <p:txBody>
          <a:bodyPr wrap="none" rtlCol="0">
            <a:spAutoFit/>
          </a:bodyPr>
          <a:lstStyle/>
          <a:p>
            <a:r>
              <a:rPr lang="en-US" sz="6600" b="1" dirty="0">
                <a:solidFill>
                  <a:schemeClr val="accent6">
                    <a:lumMod val="75000"/>
                  </a:schemeClr>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B757CE7E-D739-22C7-6BAE-37C841CF370C}"/>
              </a:ext>
            </a:extLst>
          </p:cNvPr>
          <p:cNvSpPr txBox="1"/>
          <p:nvPr/>
        </p:nvSpPr>
        <p:spPr>
          <a:xfrm>
            <a:off x="7701688" y="3970193"/>
            <a:ext cx="1561677"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Dysfunctional HDL</a:t>
            </a:r>
          </a:p>
          <a:p>
            <a:pPr algn="ctr"/>
            <a:r>
              <a:rPr lang="en-US" dirty="0">
                <a:latin typeface="Arial" panose="020B0604020202020204" pitchFamily="34" charset="0"/>
                <a:cs typeface="Arial" panose="020B0604020202020204" pitchFamily="34" charset="0"/>
              </a:rPr>
              <a:t>Off Target Toxicity</a:t>
            </a:r>
          </a:p>
        </p:txBody>
      </p:sp>
    </p:spTree>
    <p:extLst>
      <p:ext uri="{BB962C8B-B14F-4D97-AF65-F5344CB8AC3E}">
        <p14:creationId xmlns:p14="http://schemas.microsoft.com/office/powerpoint/2010/main" val="4109727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5249" y="2663895"/>
            <a:ext cx="534707" cy="525295"/>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0371" y="2723450"/>
            <a:ext cx="534707" cy="525295"/>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99" y="3739196"/>
            <a:ext cx="534707" cy="525295"/>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112" y="4169658"/>
            <a:ext cx="534707" cy="52529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3371" y="4139324"/>
            <a:ext cx="534707" cy="525295"/>
          </a:xfrm>
          <a:prstGeom prst="rect">
            <a:avLst/>
          </a:prstGeom>
        </p:spPr>
      </p:pic>
      <p:sp>
        <p:nvSpPr>
          <p:cNvPr id="3" name="TextBox 2"/>
          <p:cNvSpPr txBox="1"/>
          <p:nvPr/>
        </p:nvSpPr>
        <p:spPr>
          <a:xfrm>
            <a:off x="9613538" y="2258080"/>
            <a:ext cx="817853" cy="461665"/>
          </a:xfrm>
          <a:prstGeom prst="rect">
            <a:avLst/>
          </a:prstGeom>
          <a:noFill/>
        </p:spPr>
        <p:txBody>
          <a:bodyPr wrap="none" rtlCol="0">
            <a:spAutoFit/>
          </a:bodyPr>
          <a:lstStyle/>
          <a:p>
            <a:pPr eaLnBrk="0" fontAlgn="base" hangingPunct="0">
              <a:spcBef>
                <a:spcPct val="0"/>
              </a:spcBef>
              <a:spcAft>
                <a:spcPct val="0"/>
              </a:spcAft>
              <a:defRPr/>
            </a:pPr>
            <a:r>
              <a:rPr lang="en-US" sz="2400" b="1" dirty="0">
                <a:solidFill>
                  <a:srgbClr val="FF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HDL</a:t>
            </a:r>
          </a:p>
        </p:txBody>
      </p:sp>
      <p:pic>
        <p:nvPicPr>
          <p:cNvPr id="34820" name="Picture 4" descr="Image result for macroph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718" y="1689070"/>
            <a:ext cx="4897885" cy="4341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96092" y="161340"/>
            <a:ext cx="8799815" cy="738664"/>
          </a:xfrm>
        </p:spPr>
        <p:txBody>
          <a:bodyPr/>
          <a:lstStyle/>
          <a:p>
            <a:pPr algn="ctr"/>
            <a:r>
              <a:rPr lang="en-US" sz="2400" b="1" dirty="0">
                <a:latin typeface="Arial" panose="020B0604020202020204" pitchFamily="34" charset="0"/>
                <a:cs typeface="Arial" panose="020B0604020202020204" pitchFamily="34" charset="0"/>
              </a:rPr>
              <a:t>Measuring HDL Function Instead of HDL-C Number: Measuring Cholesterol Efflux Capacity From Macrophages</a:t>
            </a:r>
          </a:p>
        </p:txBody>
      </p:sp>
      <p:pic>
        <p:nvPicPr>
          <p:cNvPr id="34818"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24790" y="3743548"/>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17281" y="2727023"/>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06828" y="3059918"/>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60752" y="4008409"/>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52939" y="5078219"/>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021182" y="4671972"/>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88675" y="2261900"/>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2658" y="4141072"/>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84427" y="2649465"/>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149288" y="5258887"/>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97165" y="3158297"/>
            <a:ext cx="529722" cy="5297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4404FD-58DB-4A1F-BBE6-3394D5FF6E17}"/>
              </a:ext>
            </a:extLst>
          </p:cNvPr>
          <p:cNvSpPr txBox="1"/>
          <p:nvPr/>
        </p:nvSpPr>
        <p:spPr>
          <a:xfrm>
            <a:off x="609657" y="994753"/>
            <a:ext cx="113007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Macrophages with radioactive cholesterol are added to the patient's blood and the amount of radioactive cholesterol taken up by the HDL is measured</a:t>
            </a:r>
          </a:p>
        </p:txBody>
      </p:sp>
      <p:sp>
        <p:nvSpPr>
          <p:cNvPr id="13" name="TextBox 12">
            <a:extLst>
              <a:ext uri="{FF2B5EF4-FFF2-40B4-BE49-F238E27FC236}">
                <a16:creationId xmlns:a16="http://schemas.microsoft.com/office/drawing/2014/main" id="{198A5183-2BEB-44EF-6F9A-7263F1BD5AEA}"/>
              </a:ext>
            </a:extLst>
          </p:cNvPr>
          <p:cNvSpPr txBox="1"/>
          <p:nvPr/>
        </p:nvSpPr>
        <p:spPr>
          <a:xfrm>
            <a:off x="2271628" y="6103718"/>
            <a:ext cx="449353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Macrophage With Radioactive Cholesterol</a:t>
            </a:r>
          </a:p>
        </p:txBody>
      </p:sp>
      <p:sp>
        <p:nvSpPr>
          <p:cNvPr id="14" name="TextBox 13">
            <a:extLst>
              <a:ext uri="{FF2B5EF4-FFF2-40B4-BE49-F238E27FC236}">
                <a16:creationId xmlns:a16="http://schemas.microsoft.com/office/drawing/2014/main" id="{CC84E9AF-E6E5-6967-E67A-EBDFB1886349}"/>
              </a:ext>
            </a:extLst>
          </p:cNvPr>
          <p:cNvSpPr txBox="1"/>
          <p:nvPr/>
        </p:nvSpPr>
        <p:spPr>
          <a:xfrm>
            <a:off x="8890099" y="6076583"/>
            <a:ext cx="279217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HDL From Patients Blood</a:t>
            </a:r>
          </a:p>
        </p:txBody>
      </p:sp>
    </p:spTree>
    <p:extLst>
      <p:ext uri="{BB962C8B-B14F-4D97-AF65-F5344CB8AC3E}">
        <p14:creationId xmlns:p14="http://schemas.microsoft.com/office/powerpoint/2010/main" val="185192744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2657 0.00024 L 0.47434 -0.00578 " pathEditMode="relative" rAng="0" ptsTypes="AA">
                                      <p:cBhvr>
                                        <p:cTn id="20" dur="2000" fill="hold"/>
                                        <p:tgtEl>
                                          <p:spTgt spid="11"/>
                                        </p:tgtEl>
                                        <p:attrNameLst>
                                          <p:attrName>ppt_x</p:attrName>
                                          <p:attrName>ppt_y</p:attrName>
                                        </p:attrNameLst>
                                      </p:cBhvr>
                                      <p:rCtr x="25039" y="-301"/>
                                    </p:animMotion>
                                  </p:childTnLst>
                                </p:cTn>
                              </p:par>
                              <p:par>
                                <p:cTn id="21" presetID="42" presetClass="path" presetSubtype="0" accel="50000" decel="50000" fill="hold" nodeType="withEffect">
                                  <p:stCondLst>
                                    <p:cond delay="0"/>
                                  </p:stCondLst>
                                  <p:childTnLst>
                                    <p:animMotion origin="layout" path="M -0.0539 -0.00325 L 0.50378 -0.00602 " pathEditMode="relative" rAng="0" ptsTypes="AA">
                                      <p:cBhvr>
                                        <p:cTn id="22" dur="2000" fill="hold"/>
                                        <p:tgtEl>
                                          <p:spTgt spid="34818"/>
                                        </p:tgtEl>
                                        <p:attrNameLst>
                                          <p:attrName>ppt_x</p:attrName>
                                          <p:attrName>ppt_y</p:attrName>
                                        </p:attrNameLst>
                                      </p:cBhvr>
                                      <p:rCtr x="27878" y="-139"/>
                                    </p:animMotion>
                                  </p:childTnLst>
                                </p:cTn>
                              </p:par>
                              <p:par>
                                <p:cTn id="23" presetID="42" presetClass="path" presetSubtype="0" accel="50000" decel="50000" fill="hold" nodeType="withEffect">
                                  <p:stCondLst>
                                    <p:cond delay="0"/>
                                  </p:stCondLst>
                                  <p:childTnLst>
                                    <p:animMotion origin="layout" path="M -0.05808 0.0176 L 0.50065 0.01505 " pathEditMode="relative" rAng="0" ptsTypes="AA">
                                      <p:cBhvr>
                                        <p:cTn id="24" dur="2000" fill="hold"/>
                                        <p:tgtEl>
                                          <p:spTgt spid="7"/>
                                        </p:tgtEl>
                                        <p:attrNameLst>
                                          <p:attrName>ppt_x</p:attrName>
                                          <p:attrName>ppt_y</p:attrName>
                                        </p:attrNameLst>
                                      </p:cBhvr>
                                      <p:rCtr x="27930" y="-139"/>
                                    </p:animMotion>
                                  </p:childTnLst>
                                </p:cTn>
                              </p:par>
                              <p:par>
                                <p:cTn id="25" presetID="42" presetClass="path" presetSubtype="0" accel="50000" decel="50000" fill="hold" nodeType="withEffect">
                                  <p:stCondLst>
                                    <p:cond delay="0"/>
                                  </p:stCondLst>
                                  <p:childTnLst>
                                    <p:animMotion origin="layout" path="M -0.04505 2.59259E-6 L 0.48816 -0.00834 " pathEditMode="relative" rAng="0" ptsTypes="AA">
                                      <p:cBhvr>
                                        <p:cTn id="26" dur="2000" fill="hold"/>
                                        <p:tgtEl>
                                          <p:spTgt spid="5"/>
                                        </p:tgtEl>
                                        <p:attrNameLst>
                                          <p:attrName>ppt_x</p:attrName>
                                          <p:attrName>ppt_y</p:attrName>
                                        </p:attrNameLst>
                                      </p:cBhvr>
                                      <p:rCtr x="26654" y="-417"/>
                                    </p:animMotion>
                                  </p:childTnLst>
                                </p:cTn>
                              </p:par>
                              <p:par>
                                <p:cTn id="27" presetID="42" presetClass="path" presetSubtype="0" accel="50000" decel="50000" fill="hold" nodeType="withEffect">
                                  <p:stCondLst>
                                    <p:cond delay="0"/>
                                  </p:stCondLst>
                                  <p:childTnLst>
                                    <p:animMotion origin="layout" path="M -0.00143 -0.00139 L 0.40001 -0.0088 " pathEditMode="relative" rAng="0" ptsTypes="AA">
                                      <p:cBhvr>
                                        <p:cTn id="28" dur="2000" fill="hold"/>
                                        <p:tgtEl>
                                          <p:spTgt spid="15"/>
                                        </p:tgtEl>
                                        <p:attrNameLst>
                                          <p:attrName>ppt_x</p:attrName>
                                          <p:attrName>ppt_y</p:attrName>
                                        </p:attrNameLst>
                                      </p:cBhvr>
                                      <p:rCtr x="20065"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36D29F-93CA-4008-BD26-D4F230DE1D42}"/>
              </a:ext>
            </a:extLst>
          </p:cNvPr>
          <p:cNvSpPr>
            <a:spLocks noGrp="1"/>
          </p:cNvSpPr>
          <p:nvPr>
            <p:ph type="sldNum" sz="quarter" idx="10"/>
          </p:nvPr>
        </p:nvSpPr>
        <p:spPr>
          <a:xfrm>
            <a:off x="0" y="-646753"/>
            <a:ext cx="0" cy="0"/>
          </a:xfrm>
        </p:spPr>
        <p:txBody>
          <a:bodyPr/>
          <a:lstStyle/>
          <a:p>
            <a:pPr defTabSz="914354">
              <a:defRPr/>
            </a:pPr>
            <a:fld id="{99EB916B-55F2-4A6B-BCF8-09E073F77D34}" type="slidenum">
              <a:rPr lang="en-AU">
                <a:solidFill>
                  <a:srgbClr val="231F20"/>
                </a:solidFill>
              </a:rPr>
              <a:pPr defTabSz="914354">
                <a:defRPr/>
              </a:pPr>
              <a:t>6</a:t>
            </a:fld>
            <a:endParaRPr lang="en-AU" dirty="0">
              <a:solidFill>
                <a:srgbClr val="231F20"/>
              </a:solidFill>
            </a:endParaRPr>
          </a:p>
        </p:txBody>
      </p:sp>
      <p:sp>
        <p:nvSpPr>
          <p:cNvPr id="6" name="Content Placeholder 5">
            <a:extLst>
              <a:ext uri="{FF2B5EF4-FFF2-40B4-BE49-F238E27FC236}">
                <a16:creationId xmlns:a16="http://schemas.microsoft.com/office/drawing/2014/main" id="{A2827259-DF36-436A-AA13-017CEB8EC5FB}"/>
              </a:ext>
            </a:extLst>
          </p:cNvPr>
          <p:cNvSpPr>
            <a:spLocks noGrp="1"/>
          </p:cNvSpPr>
          <p:nvPr>
            <p:ph sz="quarter" idx="21"/>
          </p:nvPr>
        </p:nvSpPr>
        <p:spPr>
          <a:xfrm>
            <a:off x="2653923" y="6569754"/>
            <a:ext cx="6882685" cy="227856"/>
          </a:xfrm>
        </p:spPr>
        <p:txBody>
          <a:bodyPr/>
          <a:lstStyle/>
          <a:p>
            <a:r>
              <a:rPr lang="en-GB" sz="800" dirty="0"/>
              <a:t>Age and sex, CV risk factors and prognostic factors of MI. AMI, acute myocardial infarction; CEC, cholesterol efflux capacity; CI, confidence interval; CV, cardiovascular; HR, hazard ratio; MI, myocardial infarction; Q, quartile </a:t>
            </a:r>
            <a:r>
              <a:rPr lang="en-GB" sz="800" dirty="0">
                <a:solidFill>
                  <a:schemeClr val="tx1"/>
                </a:solidFill>
              </a:rPr>
              <a:t>Figures adapted from Guerin, M. et al. J Am Coll </a:t>
            </a:r>
            <a:r>
              <a:rPr lang="en-GB" sz="800" dirty="0" err="1">
                <a:solidFill>
                  <a:schemeClr val="tx1"/>
                </a:solidFill>
              </a:rPr>
              <a:t>Cardiol</a:t>
            </a:r>
            <a:r>
              <a:rPr lang="en-GB" sz="800" dirty="0">
                <a:solidFill>
                  <a:schemeClr val="tx1"/>
                </a:solidFill>
              </a:rPr>
              <a:t>. 2018;72:3259–69</a:t>
            </a:r>
            <a:r>
              <a:rPr lang="en-GB" sz="800" dirty="0"/>
              <a:t>.</a:t>
            </a:r>
          </a:p>
        </p:txBody>
      </p:sp>
      <p:grpSp>
        <p:nvGrpSpPr>
          <p:cNvPr id="8" name="Group 7">
            <a:extLst>
              <a:ext uri="{FF2B5EF4-FFF2-40B4-BE49-F238E27FC236}">
                <a16:creationId xmlns:a16="http://schemas.microsoft.com/office/drawing/2014/main" id="{31595810-BA72-4D0F-9529-8F554953DFE9}"/>
              </a:ext>
            </a:extLst>
          </p:cNvPr>
          <p:cNvGrpSpPr/>
          <p:nvPr/>
        </p:nvGrpSpPr>
        <p:grpSpPr>
          <a:xfrm>
            <a:off x="657816" y="2070131"/>
            <a:ext cx="5231067" cy="2466709"/>
            <a:chOff x="2496591" y="2564499"/>
            <a:chExt cx="8256315" cy="3464390"/>
          </a:xfrm>
        </p:grpSpPr>
        <p:sp>
          <p:nvSpPr>
            <p:cNvPr id="9" name="TextBox 8">
              <a:extLst>
                <a:ext uri="{FF2B5EF4-FFF2-40B4-BE49-F238E27FC236}">
                  <a16:creationId xmlns:a16="http://schemas.microsoft.com/office/drawing/2014/main" id="{91EC9318-028B-4F3D-B910-ACFF02E49B68}"/>
                </a:ext>
              </a:extLst>
            </p:cNvPr>
            <p:cNvSpPr txBox="1"/>
            <p:nvPr/>
          </p:nvSpPr>
          <p:spPr>
            <a:xfrm>
              <a:off x="3708932" y="5596629"/>
              <a:ext cx="4006080" cy="432260"/>
            </a:xfrm>
            <a:prstGeom prst="rect">
              <a:avLst/>
            </a:prstGeom>
            <a:noFill/>
          </p:spPr>
          <p:txBody>
            <a:bodyPr wrap="square" rtlCol="0" anchor="ctr">
              <a:spAutoFit/>
            </a:bodyPr>
            <a:lstStyle/>
            <a:p>
              <a:pPr algn="ctr"/>
              <a:r>
                <a:rPr lang="en-GB" sz="1400" dirty="0">
                  <a:solidFill>
                    <a:srgbClr val="1A1918"/>
                  </a:solidFill>
                </a:rPr>
                <a:t>Follow-up (years)</a:t>
              </a:r>
            </a:p>
          </p:txBody>
        </p:sp>
        <p:grpSp>
          <p:nvGrpSpPr>
            <p:cNvPr id="10" name="Group 9">
              <a:extLst>
                <a:ext uri="{FF2B5EF4-FFF2-40B4-BE49-F238E27FC236}">
                  <a16:creationId xmlns:a16="http://schemas.microsoft.com/office/drawing/2014/main" id="{F8CFD66B-72FB-4E0A-B990-6854F6A6755A}"/>
                </a:ext>
              </a:extLst>
            </p:cNvPr>
            <p:cNvGrpSpPr/>
            <p:nvPr/>
          </p:nvGrpSpPr>
          <p:grpSpPr>
            <a:xfrm>
              <a:off x="2496591" y="2564499"/>
              <a:ext cx="8256315" cy="3255610"/>
              <a:chOff x="4104884" y="2065248"/>
              <a:chExt cx="8628005" cy="3491902"/>
            </a:xfrm>
          </p:grpSpPr>
          <p:sp>
            <p:nvSpPr>
              <p:cNvPr id="11" name="Line 7">
                <a:extLst>
                  <a:ext uri="{FF2B5EF4-FFF2-40B4-BE49-F238E27FC236}">
                    <a16:creationId xmlns:a16="http://schemas.microsoft.com/office/drawing/2014/main" id="{9FBC0F11-5954-47C6-BAD2-A237BC2E6629}"/>
                  </a:ext>
                </a:extLst>
              </p:cNvPr>
              <p:cNvSpPr>
                <a:spLocks noChangeShapeType="1"/>
              </p:cNvSpPr>
              <p:nvPr/>
            </p:nvSpPr>
            <p:spPr bwMode="auto">
              <a:xfrm>
                <a:off x="5275994" y="5097035"/>
                <a:ext cx="0" cy="91531"/>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12" name="Line 8">
                <a:extLst>
                  <a:ext uri="{FF2B5EF4-FFF2-40B4-BE49-F238E27FC236}">
                    <a16:creationId xmlns:a16="http://schemas.microsoft.com/office/drawing/2014/main" id="{75E35CE0-BD39-4654-88AD-4E8F5ECDBA78}"/>
                  </a:ext>
                </a:extLst>
              </p:cNvPr>
              <p:cNvSpPr>
                <a:spLocks noChangeShapeType="1"/>
              </p:cNvSpPr>
              <p:nvPr/>
            </p:nvSpPr>
            <p:spPr bwMode="auto">
              <a:xfrm>
                <a:off x="5946000" y="5097035"/>
                <a:ext cx="0" cy="91531"/>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13" name="Line 9">
                <a:extLst>
                  <a:ext uri="{FF2B5EF4-FFF2-40B4-BE49-F238E27FC236}">
                    <a16:creationId xmlns:a16="http://schemas.microsoft.com/office/drawing/2014/main" id="{3F9C6BFF-1D8A-468D-BEBE-632A639B6E35}"/>
                  </a:ext>
                </a:extLst>
              </p:cNvPr>
              <p:cNvSpPr>
                <a:spLocks noChangeShapeType="1"/>
              </p:cNvSpPr>
              <p:nvPr/>
            </p:nvSpPr>
            <p:spPr bwMode="auto">
              <a:xfrm>
                <a:off x="6612346" y="5097035"/>
                <a:ext cx="0" cy="91531"/>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14" name="Line 10">
                <a:extLst>
                  <a:ext uri="{FF2B5EF4-FFF2-40B4-BE49-F238E27FC236}">
                    <a16:creationId xmlns:a16="http://schemas.microsoft.com/office/drawing/2014/main" id="{EB4A6500-F8B5-45E4-8029-D624B2DA27E6}"/>
                  </a:ext>
                </a:extLst>
              </p:cNvPr>
              <p:cNvSpPr>
                <a:spLocks noChangeShapeType="1"/>
              </p:cNvSpPr>
              <p:nvPr/>
            </p:nvSpPr>
            <p:spPr bwMode="auto">
              <a:xfrm>
                <a:off x="7278691" y="5097035"/>
                <a:ext cx="0" cy="91531"/>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15" name="Line 11">
                <a:extLst>
                  <a:ext uri="{FF2B5EF4-FFF2-40B4-BE49-F238E27FC236}">
                    <a16:creationId xmlns:a16="http://schemas.microsoft.com/office/drawing/2014/main" id="{0004FF07-E003-4C60-9416-917D820DCE03}"/>
                  </a:ext>
                </a:extLst>
              </p:cNvPr>
              <p:cNvSpPr>
                <a:spLocks noChangeShapeType="1"/>
              </p:cNvSpPr>
              <p:nvPr/>
            </p:nvSpPr>
            <p:spPr bwMode="auto">
              <a:xfrm>
                <a:off x="7948698" y="5097035"/>
                <a:ext cx="0" cy="91531"/>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16" name="Line 12">
                <a:extLst>
                  <a:ext uri="{FF2B5EF4-FFF2-40B4-BE49-F238E27FC236}">
                    <a16:creationId xmlns:a16="http://schemas.microsoft.com/office/drawing/2014/main" id="{CB7C78E2-AC02-41F7-B91F-B2AE56E4EFF0}"/>
                  </a:ext>
                </a:extLst>
              </p:cNvPr>
              <p:cNvSpPr>
                <a:spLocks noChangeShapeType="1"/>
              </p:cNvSpPr>
              <p:nvPr/>
            </p:nvSpPr>
            <p:spPr bwMode="auto">
              <a:xfrm>
                <a:off x="8615044" y="5097035"/>
                <a:ext cx="0" cy="91531"/>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17" name="Line 13">
                <a:extLst>
                  <a:ext uri="{FF2B5EF4-FFF2-40B4-BE49-F238E27FC236}">
                    <a16:creationId xmlns:a16="http://schemas.microsoft.com/office/drawing/2014/main" id="{2ACF6660-2702-4C93-9D8A-7EB77CB0351E}"/>
                  </a:ext>
                </a:extLst>
              </p:cNvPr>
              <p:cNvSpPr>
                <a:spLocks noChangeShapeType="1"/>
              </p:cNvSpPr>
              <p:nvPr/>
            </p:nvSpPr>
            <p:spPr bwMode="auto">
              <a:xfrm>
                <a:off x="9285050" y="5097035"/>
                <a:ext cx="0" cy="91531"/>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grpSp>
            <p:nvGrpSpPr>
              <p:cNvPr id="18" name="Group 17">
                <a:extLst>
                  <a:ext uri="{FF2B5EF4-FFF2-40B4-BE49-F238E27FC236}">
                    <a16:creationId xmlns:a16="http://schemas.microsoft.com/office/drawing/2014/main" id="{8B291026-4254-4D07-B91D-48D9331B7683}"/>
                  </a:ext>
                </a:extLst>
              </p:cNvPr>
              <p:cNvGrpSpPr/>
              <p:nvPr/>
            </p:nvGrpSpPr>
            <p:grpSpPr>
              <a:xfrm>
                <a:off x="5188124" y="2336800"/>
                <a:ext cx="4115233" cy="2751728"/>
                <a:chOff x="5188124" y="2336800"/>
                <a:chExt cx="4115233" cy="2112535"/>
              </a:xfrm>
            </p:grpSpPr>
            <p:sp>
              <p:nvSpPr>
                <p:cNvPr id="41" name="Line 6">
                  <a:extLst>
                    <a:ext uri="{FF2B5EF4-FFF2-40B4-BE49-F238E27FC236}">
                      <a16:creationId xmlns:a16="http://schemas.microsoft.com/office/drawing/2014/main" id="{D5BE5817-E37D-4C75-BEA0-032184B4A099}"/>
                    </a:ext>
                  </a:extLst>
                </p:cNvPr>
                <p:cNvSpPr>
                  <a:spLocks noChangeShapeType="1"/>
                </p:cNvSpPr>
                <p:nvPr/>
              </p:nvSpPr>
              <p:spPr bwMode="auto">
                <a:xfrm flipH="1">
                  <a:off x="5188124" y="4449335"/>
                  <a:ext cx="8787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42" name="Line 14">
                  <a:extLst>
                    <a:ext uri="{FF2B5EF4-FFF2-40B4-BE49-F238E27FC236}">
                      <a16:creationId xmlns:a16="http://schemas.microsoft.com/office/drawing/2014/main" id="{BB154B29-14C2-4CD1-ACEA-30DB59DBDECB}"/>
                    </a:ext>
                  </a:extLst>
                </p:cNvPr>
                <p:cNvSpPr>
                  <a:spLocks noChangeShapeType="1"/>
                </p:cNvSpPr>
                <p:nvPr/>
              </p:nvSpPr>
              <p:spPr bwMode="auto">
                <a:xfrm flipH="1">
                  <a:off x="5188124" y="3746377"/>
                  <a:ext cx="8787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43" name="Line 15">
                  <a:extLst>
                    <a:ext uri="{FF2B5EF4-FFF2-40B4-BE49-F238E27FC236}">
                      <a16:creationId xmlns:a16="http://schemas.microsoft.com/office/drawing/2014/main" id="{2B44B5F3-0F3E-4921-B561-526C46517A20}"/>
                    </a:ext>
                  </a:extLst>
                </p:cNvPr>
                <p:cNvSpPr>
                  <a:spLocks noChangeShapeType="1"/>
                </p:cNvSpPr>
                <p:nvPr/>
              </p:nvSpPr>
              <p:spPr bwMode="auto">
                <a:xfrm flipH="1">
                  <a:off x="5188124" y="3039758"/>
                  <a:ext cx="8787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44" name="Line 16">
                  <a:extLst>
                    <a:ext uri="{FF2B5EF4-FFF2-40B4-BE49-F238E27FC236}">
                      <a16:creationId xmlns:a16="http://schemas.microsoft.com/office/drawing/2014/main" id="{4DB6A3F2-0E6C-49F4-8FA7-CBBB050F0D92}"/>
                    </a:ext>
                  </a:extLst>
                </p:cNvPr>
                <p:cNvSpPr>
                  <a:spLocks noChangeShapeType="1"/>
                </p:cNvSpPr>
                <p:nvPr/>
              </p:nvSpPr>
              <p:spPr bwMode="auto">
                <a:xfrm flipH="1">
                  <a:off x="5188124" y="2336800"/>
                  <a:ext cx="8787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45" name="Freeform 17">
                  <a:extLst>
                    <a:ext uri="{FF2B5EF4-FFF2-40B4-BE49-F238E27FC236}">
                      <a16:creationId xmlns:a16="http://schemas.microsoft.com/office/drawing/2014/main" id="{02DCC208-32DF-4B61-97B1-4E95959973ED}"/>
                    </a:ext>
                  </a:extLst>
                </p:cNvPr>
                <p:cNvSpPr>
                  <a:spLocks/>
                </p:cNvSpPr>
                <p:nvPr/>
              </p:nvSpPr>
              <p:spPr bwMode="auto">
                <a:xfrm>
                  <a:off x="5275994" y="2981178"/>
                  <a:ext cx="4012718" cy="1307062"/>
                </a:xfrm>
                <a:custGeom>
                  <a:avLst/>
                  <a:gdLst>
                    <a:gd name="T0" fmla="*/ 9 w 1096"/>
                    <a:gd name="T1" fmla="*/ 0 h 357"/>
                    <a:gd name="T2" fmla="*/ 15 w 1096"/>
                    <a:gd name="T3" fmla="*/ 59 h 357"/>
                    <a:gd name="T4" fmla="*/ 18 w 1096"/>
                    <a:gd name="T5" fmla="*/ 63 h 357"/>
                    <a:gd name="T6" fmla="*/ 23 w 1096"/>
                    <a:gd name="T7" fmla="*/ 84 h 357"/>
                    <a:gd name="T8" fmla="*/ 27 w 1096"/>
                    <a:gd name="T9" fmla="*/ 88 h 357"/>
                    <a:gd name="T10" fmla="*/ 32 w 1096"/>
                    <a:gd name="T11" fmla="*/ 93 h 357"/>
                    <a:gd name="T12" fmla="*/ 38 w 1096"/>
                    <a:gd name="T13" fmla="*/ 104 h 357"/>
                    <a:gd name="T14" fmla="*/ 41 w 1096"/>
                    <a:gd name="T15" fmla="*/ 107 h 357"/>
                    <a:gd name="T16" fmla="*/ 50 w 1096"/>
                    <a:gd name="T17" fmla="*/ 111 h 357"/>
                    <a:gd name="T18" fmla="*/ 55 w 1096"/>
                    <a:gd name="T19" fmla="*/ 114 h 357"/>
                    <a:gd name="T20" fmla="*/ 61 w 1096"/>
                    <a:gd name="T21" fmla="*/ 118 h 357"/>
                    <a:gd name="T22" fmla="*/ 64 w 1096"/>
                    <a:gd name="T23" fmla="*/ 125 h 357"/>
                    <a:gd name="T24" fmla="*/ 96 w 1096"/>
                    <a:gd name="T25" fmla="*/ 129 h 357"/>
                    <a:gd name="T26" fmla="*/ 115 w 1096"/>
                    <a:gd name="T27" fmla="*/ 136 h 357"/>
                    <a:gd name="T28" fmla="*/ 130 w 1096"/>
                    <a:gd name="T29" fmla="*/ 139 h 357"/>
                    <a:gd name="T30" fmla="*/ 133 w 1096"/>
                    <a:gd name="T31" fmla="*/ 143 h 357"/>
                    <a:gd name="T32" fmla="*/ 139 w 1096"/>
                    <a:gd name="T33" fmla="*/ 146 h 357"/>
                    <a:gd name="T34" fmla="*/ 167 w 1096"/>
                    <a:gd name="T35" fmla="*/ 152 h 357"/>
                    <a:gd name="T36" fmla="*/ 190 w 1096"/>
                    <a:gd name="T37" fmla="*/ 154 h 357"/>
                    <a:gd name="T38" fmla="*/ 208 w 1096"/>
                    <a:gd name="T39" fmla="*/ 159 h 357"/>
                    <a:gd name="T40" fmla="*/ 216 w 1096"/>
                    <a:gd name="T41" fmla="*/ 163 h 357"/>
                    <a:gd name="T42" fmla="*/ 222 w 1096"/>
                    <a:gd name="T43" fmla="*/ 166 h 357"/>
                    <a:gd name="T44" fmla="*/ 227 w 1096"/>
                    <a:gd name="T45" fmla="*/ 170 h 357"/>
                    <a:gd name="T46" fmla="*/ 231 w 1096"/>
                    <a:gd name="T47" fmla="*/ 173 h 357"/>
                    <a:gd name="T48" fmla="*/ 236 w 1096"/>
                    <a:gd name="T49" fmla="*/ 177 h 357"/>
                    <a:gd name="T50" fmla="*/ 239 w 1096"/>
                    <a:gd name="T51" fmla="*/ 180 h 357"/>
                    <a:gd name="T52" fmla="*/ 245 w 1096"/>
                    <a:gd name="T53" fmla="*/ 187 h 357"/>
                    <a:gd name="T54" fmla="*/ 271 w 1096"/>
                    <a:gd name="T55" fmla="*/ 198 h 357"/>
                    <a:gd name="T56" fmla="*/ 351 w 1096"/>
                    <a:gd name="T57" fmla="*/ 209 h 357"/>
                    <a:gd name="T58" fmla="*/ 429 w 1096"/>
                    <a:gd name="T59" fmla="*/ 216 h 357"/>
                    <a:gd name="T60" fmla="*/ 457 w 1096"/>
                    <a:gd name="T61" fmla="*/ 228 h 357"/>
                    <a:gd name="T62" fmla="*/ 489 w 1096"/>
                    <a:gd name="T63" fmla="*/ 236 h 357"/>
                    <a:gd name="T64" fmla="*/ 498 w 1096"/>
                    <a:gd name="T65" fmla="*/ 246 h 357"/>
                    <a:gd name="T66" fmla="*/ 503 w 1096"/>
                    <a:gd name="T67" fmla="*/ 264 h 357"/>
                    <a:gd name="T68" fmla="*/ 509 w 1096"/>
                    <a:gd name="T69" fmla="*/ 271 h 357"/>
                    <a:gd name="T70" fmla="*/ 544 w 1096"/>
                    <a:gd name="T71" fmla="*/ 280 h 357"/>
                    <a:gd name="T72" fmla="*/ 558 w 1096"/>
                    <a:gd name="T73" fmla="*/ 291 h 357"/>
                    <a:gd name="T74" fmla="*/ 813 w 1096"/>
                    <a:gd name="T75" fmla="*/ 301 h 357"/>
                    <a:gd name="T76" fmla="*/ 891 w 1096"/>
                    <a:gd name="T77" fmla="*/ 316 h 357"/>
                    <a:gd name="T78" fmla="*/ 941 w 1096"/>
                    <a:gd name="T79" fmla="*/ 339 h 357"/>
                    <a:gd name="T80" fmla="*/ 1096 w 1096"/>
                    <a:gd name="T81"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357">
                      <a:moveTo>
                        <a:pt x="0" y="0"/>
                      </a:moveTo>
                      <a:lnTo>
                        <a:pt x="9" y="0"/>
                      </a:lnTo>
                      <a:lnTo>
                        <a:pt x="9" y="59"/>
                      </a:lnTo>
                      <a:lnTo>
                        <a:pt x="15" y="59"/>
                      </a:lnTo>
                      <a:lnTo>
                        <a:pt x="15" y="63"/>
                      </a:lnTo>
                      <a:lnTo>
                        <a:pt x="18" y="63"/>
                      </a:lnTo>
                      <a:lnTo>
                        <a:pt x="18" y="84"/>
                      </a:lnTo>
                      <a:lnTo>
                        <a:pt x="23" y="84"/>
                      </a:lnTo>
                      <a:lnTo>
                        <a:pt x="23" y="88"/>
                      </a:lnTo>
                      <a:lnTo>
                        <a:pt x="27" y="88"/>
                      </a:lnTo>
                      <a:lnTo>
                        <a:pt x="27" y="93"/>
                      </a:lnTo>
                      <a:lnTo>
                        <a:pt x="32" y="93"/>
                      </a:lnTo>
                      <a:lnTo>
                        <a:pt x="32" y="104"/>
                      </a:lnTo>
                      <a:lnTo>
                        <a:pt x="38" y="104"/>
                      </a:lnTo>
                      <a:lnTo>
                        <a:pt x="38" y="107"/>
                      </a:lnTo>
                      <a:lnTo>
                        <a:pt x="41" y="107"/>
                      </a:lnTo>
                      <a:lnTo>
                        <a:pt x="41" y="111"/>
                      </a:lnTo>
                      <a:lnTo>
                        <a:pt x="50" y="111"/>
                      </a:lnTo>
                      <a:lnTo>
                        <a:pt x="50" y="114"/>
                      </a:lnTo>
                      <a:lnTo>
                        <a:pt x="55" y="114"/>
                      </a:lnTo>
                      <a:lnTo>
                        <a:pt x="55" y="118"/>
                      </a:lnTo>
                      <a:lnTo>
                        <a:pt x="61" y="118"/>
                      </a:lnTo>
                      <a:lnTo>
                        <a:pt x="61" y="125"/>
                      </a:lnTo>
                      <a:lnTo>
                        <a:pt x="64" y="125"/>
                      </a:lnTo>
                      <a:lnTo>
                        <a:pt x="64" y="129"/>
                      </a:lnTo>
                      <a:lnTo>
                        <a:pt x="96" y="129"/>
                      </a:lnTo>
                      <a:lnTo>
                        <a:pt x="96" y="136"/>
                      </a:lnTo>
                      <a:lnTo>
                        <a:pt x="115" y="136"/>
                      </a:lnTo>
                      <a:lnTo>
                        <a:pt x="115" y="139"/>
                      </a:lnTo>
                      <a:lnTo>
                        <a:pt x="130" y="139"/>
                      </a:lnTo>
                      <a:lnTo>
                        <a:pt x="130" y="143"/>
                      </a:lnTo>
                      <a:lnTo>
                        <a:pt x="133" y="143"/>
                      </a:lnTo>
                      <a:lnTo>
                        <a:pt x="133" y="146"/>
                      </a:lnTo>
                      <a:lnTo>
                        <a:pt x="139" y="146"/>
                      </a:lnTo>
                      <a:lnTo>
                        <a:pt x="139" y="152"/>
                      </a:lnTo>
                      <a:lnTo>
                        <a:pt x="167" y="152"/>
                      </a:lnTo>
                      <a:lnTo>
                        <a:pt x="167" y="154"/>
                      </a:lnTo>
                      <a:lnTo>
                        <a:pt x="190" y="154"/>
                      </a:lnTo>
                      <a:lnTo>
                        <a:pt x="190" y="159"/>
                      </a:lnTo>
                      <a:lnTo>
                        <a:pt x="208" y="159"/>
                      </a:lnTo>
                      <a:lnTo>
                        <a:pt x="208" y="163"/>
                      </a:lnTo>
                      <a:lnTo>
                        <a:pt x="216" y="163"/>
                      </a:lnTo>
                      <a:lnTo>
                        <a:pt x="216" y="166"/>
                      </a:lnTo>
                      <a:lnTo>
                        <a:pt x="222" y="166"/>
                      </a:lnTo>
                      <a:lnTo>
                        <a:pt x="222" y="170"/>
                      </a:lnTo>
                      <a:lnTo>
                        <a:pt x="227" y="170"/>
                      </a:lnTo>
                      <a:lnTo>
                        <a:pt x="227" y="173"/>
                      </a:lnTo>
                      <a:lnTo>
                        <a:pt x="231" y="173"/>
                      </a:lnTo>
                      <a:lnTo>
                        <a:pt x="231" y="177"/>
                      </a:lnTo>
                      <a:lnTo>
                        <a:pt x="236" y="177"/>
                      </a:lnTo>
                      <a:lnTo>
                        <a:pt x="236" y="180"/>
                      </a:lnTo>
                      <a:lnTo>
                        <a:pt x="239" y="180"/>
                      </a:lnTo>
                      <a:lnTo>
                        <a:pt x="239" y="187"/>
                      </a:lnTo>
                      <a:lnTo>
                        <a:pt x="245" y="187"/>
                      </a:lnTo>
                      <a:lnTo>
                        <a:pt x="245" y="198"/>
                      </a:lnTo>
                      <a:lnTo>
                        <a:pt x="271" y="198"/>
                      </a:lnTo>
                      <a:lnTo>
                        <a:pt x="271" y="209"/>
                      </a:lnTo>
                      <a:lnTo>
                        <a:pt x="351" y="209"/>
                      </a:lnTo>
                      <a:lnTo>
                        <a:pt x="351" y="216"/>
                      </a:lnTo>
                      <a:lnTo>
                        <a:pt x="429" y="216"/>
                      </a:lnTo>
                      <a:lnTo>
                        <a:pt x="429" y="228"/>
                      </a:lnTo>
                      <a:lnTo>
                        <a:pt x="457" y="228"/>
                      </a:lnTo>
                      <a:lnTo>
                        <a:pt x="457" y="236"/>
                      </a:lnTo>
                      <a:lnTo>
                        <a:pt x="489" y="236"/>
                      </a:lnTo>
                      <a:lnTo>
                        <a:pt x="489" y="246"/>
                      </a:lnTo>
                      <a:lnTo>
                        <a:pt x="498" y="246"/>
                      </a:lnTo>
                      <a:lnTo>
                        <a:pt x="498" y="264"/>
                      </a:lnTo>
                      <a:lnTo>
                        <a:pt x="503" y="264"/>
                      </a:lnTo>
                      <a:lnTo>
                        <a:pt x="503" y="271"/>
                      </a:lnTo>
                      <a:lnTo>
                        <a:pt x="509" y="271"/>
                      </a:lnTo>
                      <a:lnTo>
                        <a:pt x="509" y="280"/>
                      </a:lnTo>
                      <a:lnTo>
                        <a:pt x="544" y="280"/>
                      </a:lnTo>
                      <a:lnTo>
                        <a:pt x="544" y="291"/>
                      </a:lnTo>
                      <a:lnTo>
                        <a:pt x="558" y="291"/>
                      </a:lnTo>
                      <a:lnTo>
                        <a:pt x="558" y="301"/>
                      </a:lnTo>
                      <a:lnTo>
                        <a:pt x="813" y="301"/>
                      </a:lnTo>
                      <a:lnTo>
                        <a:pt x="813" y="316"/>
                      </a:lnTo>
                      <a:lnTo>
                        <a:pt x="891" y="316"/>
                      </a:lnTo>
                      <a:lnTo>
                        <a:pt x="891" y="339"/>
                      </a:lnTo>
                      <a:lnTo>
                        <a:pt x="941" y="339"/>
                      </a:lnTo>
                      <a:lnTo>
                        <a:pt x="941" y="357"/>
                      </a:lnTo>
                      <a:lnTo>
                        <a:pt x="1096" y="357"/>
                      </a:lnTo>
                    </a:path>
                  </a:pathLst>
                </a:custGeom>
                <a:noFill/>
                <a:ln w="28575" cap="flat">
                  <a:solidFill>
                    <a:srgbClr val="FF332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46" name="Freeform 18">
                  <a:extLst>
                    <a:ext uri="{FF2B5EF4-FFF2-40B4-BE49-F238E27FC236}">
                      <a16:creationId xmlns:a16="http://schemas.microsoft.com/office/drawing/2014/main" id="{C68D75B9-D173-4C8C-8F87-89214C149E94}"/>
                    </a:ext>
                  </a:extLst>
                </p:cNvPr>
                <p:cNvSpPr>
                  <a:spLocks/>
                </p:cNvSpPr>
                <p:nvPr/>
              </p:nvSpPr>
              <p:spPr bwMode="auto">
                <a:xfrm>
                  <a:off x="5275994" y="2779810"/>
                  <a:ext cx="4012718" cy="1303401"/>
                </a:xfrm>
                <a:custGeom>
                  <a:avLst/>
                  <a:gdLst>
                    <a:gd name="T0" fmla="*/ 9 w 1096"/>
                    <a:gd name="T1" fmla="*/ 0 h 356"/>
                    <a:gd name="T2" fmla="*/ 18 w 1096"/>
                    <a:gd name="T3" fmla="*/ 34 h 356"/>
                    <a:gd name="T4" fmla="*/ 27 w 1096"/>
                    <a:gd name="T5" fmla="*/ 63 h 356"/>
                    <a:gd name="T6" fmla="*/ 32 w 1096"/>
                    <a:gd name="T7" fmla="*/ 66 h 356"/>
                    <a:gd name="T8" fmla="*/ 50 w 1096"/>
                    <a:gd name="T9" fmla="*/ 77 h 356"/>
                    <a:gd name="T10" fmla="*/ 55 w 1096"/>
                    <a:gd name="T11" fmla="*/ 80 h 356"/>
                    <a:gd name="T12" fmla="*/ 78 w 1096"/>
                    <a:gd name="T13" fmla="*/ 84 h 356"/>
                    <a:gd name="T14" fmla="*/ 92 w 1096"/>
                    <a:gd name="T15" fmla="*/ 87 h 356"/>
                    <a:gd name="T16" fmla="*/ 110 w 1096"/>
                    <a:gd name="T17" fmla="*/ 96 h 356"/>
                    <a:gd name="T18" fmla="*/ 147 w 1096"/>
                    <a:gd name="T19" fmla="*/ 104 h 356"/>
                    <a:gd name="T20" fmla="*/ 156 w 1096"/>
                    <a:gd name="T21" fmla="*/ 107 h 356"/>
                    <a:gd name="T22" fmla="*/ 176 w 1096"/>
                    <a:gd name="T23" fmla="*/ 111 h 356"/>
                    <a:gd name="T24" fmla="*/ 193 w 1096"/>
                    <a:gd name="T25" fmla="*/ 118 h 356"/>
                    <a:gd name="T26" fmla="*/ 202 w 1096"/>
                    <a:gd name="T27" fmla="*/ 121 h 356"/>
                    <a:gd name="T28" fmla="*/ 222 w 1096"/>
                    <a:gd name="T29" fmla="*/ 125 h 356"/>
                    <a:gd name="T30" fmla="*/ 225 w 1096"/>
                    <a:gd name="T31" fmla="*/ 128 h 356"/>
                    <a:gd name="T32" fmla="*/ 231 w 1096"/>
                    <a:gd name="T33" fmla="*/ 132 h 356"/>
                    <a:gd name="T34" fmla="*/ 307 w 1096"/>
                    <a:gd name="T35" fmla="*/ 136 h 356"/>
                    <a:gd name="T36" fmla="*/ 406 w 1096"/>
                    <a:gd name="T37" fmla="*/ 143 h 356"/>
                    <a:gd name="T38" fmla="*/ 489 w 1096"/>
                    <a:gd name="T39" fmla="*/ 143 h 356"/>
                    <a:gd name="T40" fmla="*/ 521 w 1096"/>
                    <a:gd name="T41" fmla="*/ 155 h 356"/>
                    <a:gd name="T42" fmla="*/ 530 w 1096"/>
                    <a:gd name="T43" fmla="*/ 162 h 356"/>
                    <a:gd name="T44" fmla="*/ 549 w 1096"/>
                    <a:gd name="T45" fmla="*/ 173 h 356"/>
                    <a:gd name="T46" fmla="*/ 590 w 1096"/>
                    <a:gd name="T47" fmla="*/ 194 h 356"/>
                    <a:gd name="T48" fmla="*/ 595 w 1096"/>
                    <a:gd name="T49" fmla="*/ 205 h 356"/>
                    <a:gd name="T50" fmla="*/ 601 w 1096"/>
                    <a:gd name="T51" fmla="*/ 210 h 356"/>
                    <a:gd name="T52" fmla="*/ 652 w 1096"/>
                    <a:gd name="T53" fmla="*/ 221 h 356"/>
                    <a:gd name="T54" fmla="*/ 762 w 1096"/>
                    <a:gd name="T55" fmla="*/ 235 h 356"/>
                    <a:gd name="T56" fmla="*/ 822 w 1096"/>
                    <a:gd name="T57" fmla="*/ 250 h 356"/>
                    <a:gd name="T58" fmla="*/ 877 w 1096"/>
                    <a:gd name="T59" fmla="*/ 271 h 356"/>
                    <a:gd name="T60" fmla="*/ 918 w 1096"/>
                    <a:gd name="T61" fmla="*/ 291 h 356"/>
                    <a:gd name="T62" fmla="*/ 955 w 1096"/>
                    <a:gd name="T63" fmla="*/ 312 h 356"/>
                    <a:gd name="T64" fmla="*/ 1001 w 1096"/>
                    <a:gd name="T65" fmla="*/ 333 h 356"/>
                    <a:gd name="T66" fmla="*/ 1061 w 1096"/>
                    <a:gd name="T67"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6" h="356">
                      <a:moveTo>
                        <a:pt x="0" y="0"/>
                      </a:moveTo>
                      <a:lnTo>
                        <a:pt x="9" y="0"/>
                      </a:lnTo>
                      <a:lnTo>
                        <a:pt x="9" y="34"/>
                      </a:lnTo>
                      <a:lnTo>
                        <a:pt x="18" y="34"/>
                      </a:lnTo>
                      <a:lnTo>
                        <a:pt x="18" y="63"/>
                      </a:lnTo>
                      <a:lnTo>
                        <a:pt x="27" y="63"/>
                      </a:lnTo>
                      <a:lnTo>
                        <a:pt x="27" y="66"/>
                      </a:lnTo>
                      <a:lnTo>
                        <a:pt x="32" y="66"/>
                      </a:lnTo>
                      <a:lnTo>
                        <a:pt x="32" y="77"/>
                      </a:lnTo>
                      <a:lnTo>
                        <a:pt x="50" y="77"/>
                      </a:lnTo>
                      <a:lnTo>
                        <a:pt x="50" y="80"/>
                      </a:lnTo>
                      <a:lnTo>
                        <a:pt x="55" y="80"/>
                      </a:lnTo>
                      <a:lnTo>
                        <a:pt x="55" y="84"/>
                      </a:lnTo>
                      <a:lnTo>
                        <a:pt x="78" y="84"/>
                      </a:lnTo>
                      <a:lnTo>
                        <a:pt x="78" y="87"/>
                      </a:lnTo>
                      <a:lnTo>
                        <a:pt x="92" y="87"/>
                      </a:lnTo>
                      <a:lnTo>
                        <a:pt x="92" y="96"/>
                      </a:lnTo>
                      <a:lnTo>
                        <a:pt x="110" y="96"/>
                      </a:lnTo>
                      <a:lnTo>
                        <a:pt x="110" y="104"/>
                      </a:lnTo>
                      <a:lnTo>
                        <a:pt x="147" y="104"/>
                      </a:lnTo>
                      <a:lnTo>
                        <a:pt x="147" y="107"/>
                      </a:lnTo>
                      <a:lnTo>
                        <a:pt x="156" y="107"/>
                      </a:lnTo>
                      <a:lnTo>
                        <a:pt x="156" y="111"/>
                      </a:lnTo>
                      <a:lnTo>
                        <a:pt x="176" y="111"/>
                      </a:lnTo>
                      <a:lnTo>
                        <a:pt x="176" y="118"/>
                      </a:lnTo>
                      <a:lnTo>
                        <a:pt x="193" y="118"/>
                      </a:lnTo>
                      <a:lnTo>
                        <a:pt x="193" y="121"/>
                      </a:lnTo>
                      <a:lnTo>
                        <a:pt x="202" y="121"/>
                      </a:lnTo>
                      <a:lnTo>
                        <a:pt x="202" y="125"/>
                      </a:lnTo>
                      <a:lnTo>
                        <a:pt x="222" y="125"/>
                      </a:lnTo>
                      <a:lnTo>
                        <a:pt x="222" y="128"/>
                      </a:lnTo>
                      <a:lnTo>
                        <a:pt x="225" y="128"/>
                      </a:lnTo>
                      <a:lnTo>
                        <a:pt x="225" y="132"/>
                      </a:lnTo>
                      <a:lnTo>
                        <a:pt x="231" y="132"/>
                      </a:lnTo>
                      <a:lnTo>
                        <a:pt x="231" y="136"/>
                      </a:lnTo>
                      <a:lnTo>
                        <a:pt x="307" y="136"/>
                      </a:lnTo>
                      <a:lnTo>
                        <a:pt x="406" y="136"/>
                      </a:lnTo>
                      <a:lnTo>
                        <a:pt x="406" y="143"/>
                      </a:lnTo>
                      <a:lnTo>
                        <a:pt x="429" y="143"/>
                      </a:lnTo>
                      <a:lnTo>
                        <a:pt x="489" y="143"/>
                      </a:lnTo>
                      <a:lnTo>
                        <a:pt x="489" y="155"/>
                      </a:lnTo>
                      <a:lnTo>
                        <a:pt x="521" y="155"/>
                      </a:lnTo>
                      <a:lnTo>
                        <a:pt x="521" y="162"/>
                      </a:lnTo>
                      <a:lnTo>
                        <a:pt x="530" y="162"/>
                      </a:lnTo>
                      <a:lnTo>
                        <a:pt x="530" y="173"/>
                      </a:lnTo>
                      <a:lnTo>
                        <a:pt x="549" y="173"/>
                      </a:lnTo>
                      <a:lnTo>
                        <a:pt x="549" y="194"/>
                      </a:lnTo>
                      <a:lnTo>
                        <a:pt x="590" y="194"/>
                      </a:lnTo>
                      <a:lnTo>
                        <a:pt x="590" y="205"/>
                      </a:lnTo>
                      <a:lnTo>
                        <a:pt x="595" y="205"/>
                      </a:lnTo>
                      <a:lnTo>
                        <a:pt x="595" y="210"/>
                      </a:lnTo>
                      <a:lnTo>
                        <a:pt x="601" y="210"/>
                      </a:lnTo>
                      <a:lnTo>
                        <a:pt x="601" y="221"/>
                      </a:lnTo>
                      <a:lnTo>
                        <a:pt x="652" y="221"/>
                      </a:lnTo>
                      <a:lnTo>
                        <a:pt x="762" y="221"/>
                      </a:lnTo>
                      <a:lnTo>
                        <a:pt x="762" y="235"/>
                      </a:lnTo>
                      <a:lnTo>
                        <a:pt x="822" y="235"/>
                      </a:lnTo>
                      <a:lnTo>
                        <a:pt x="822" y="250"/>
                      </a:lnTo>
                      <a:lnTo>
                        <a:pt x="877" y="250"/>
                      </a:lnTo>
                      <a:lnTo>
                        <a:pt x="877" y="271"/>
                      </a:lnTo>
                      <a:lnTo>
                        <a:pt x="918" y="271"/>
                      </a:lnTo>
                      <a:lnTo>
                        <a:pt x="918" y="291"/>
                      </a:lnTo>
                      <a:lnTo>
                        <a:pt x="955" y="291"/>
                      </a:lnTo>
                      <a:lnTo>
                        <a:pt x="955" y="312"/>
                      </a:lnTo>
                      <a:lnTo>
                        <a:pt x="1001" y="312"/>
                      </a:lnTo>
                      <a:lnTo>
                        <a:pt x="1001" y="333"/>
                      </a:lnTo>
                      <a:lnTo>
                        <a:pt x="1061" y="333"/>
                      </a:lnTo>
                      <a:lnTo>
                        <a:pt x="1061" y="356"/>
                      </a:lnTo>
                      <a:lnTo>
                        <a:pt x="1096" y="356"/>
                      </a:lnTo>
                    </a:path>
                  </a:pathLst>
                </a:custGeom>
                <a:solidFill>
                  <a:srgbClr val="FFFFFF"/>
                </a:solidFill>
                <a:ln w="285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47" name="Freeform 19">
                  <a:extLst>
                    <a:ext uri="{FF2B5EF4-FFF2-40B4-BE49-F238E27FC236}">
                      <a16:creationId xmlns:a16="http://schemas.microsoft.com/office/drawing/2014/main" id="{070C1CA2-70C5-4ED5-9C2B-8F253B1CA83C}"/>
                    </a:ext>
                  </a:extLst>
                </p:cNvPr>
                <p:cNvSpPr>
                  <a:spLocks/>
                </p:cNvSpPr>
                <p:nvPr/>
              </p:nvSpPr>
              <p:spPr bwMode="auto">
                <a:xfrm>
                  <a:off x="5275994" y="2637022"/>
                  <a:ext cx="3987089" cy="834762"/>
                </a:xfrm>
                <a:custGeom>
                  <a:avLst/>
                  <a:gdLst>
                    <a:gd name="T0" fmla="*/ 0 w 1089"/>
                    <a:gd name="T1" fmla="*/ 0 h 228"/>
                    <a:gd name="T2" fmla="*/ 4 w 1089"/>
                    <a:gd name="T3" fmla="*/ 0 h 228"/>
                    <a:gd name="T4" fmla="*/ 4 w 1089"/>
                    <a:gd name="T5" fmla="*/ 11 h 228"/>
                    <a:gd name="T6" fmla="*/ 9 w 1089"/>
                    <a:gd name="T7" fmla="*/ 11 h 228"/>
                    <a:gd name="T8" fmla="*/ 9 w 1089"/>
                    <a:gd name="T9" fmla="*/ 21 h 228"/>
                    <a:gd name="T10" fmla="*/ 15 w 1089"/>
                    <a:gd name="T11" fmla="*/ 21 h 228"/>
                    <a:gd name="T12" fmla="*/ 15 w 1089"/>
                    <a:gd name="T13" fmla="*/ 25 h 228"/>
                    <a:gd name="T14" fmla="*/ 18 w 1089"/>
                    <a:gd name="T15" fmla="*/ 25 h 228"/>
                    <a:gd name="T16" fmla="*/ 18 w 1089"/>
                    <a:gd name="T17" fmla="*/ 32 h 228"/>
                    <a:gd name="T18" fmla="*/ 27 w 1089"/>
                    <a:gd name="T19" fmla="*/ 32 h 228"/>
                    <a:gd name="T20" fmla="*/ 27 w 1089"/>
                    <a:gd name="T21" fmla="*/ 36 h 228"/>
                    <a:gd name="T22" fmla="*/ 32 w 1089"/>
                    <a:gd name="T23" fmla="*/ 36 h 228"/>
                    <a:gd name="T24" fmla="*/ 32 w 1089"/>
                    <a:gd name="T25" fmla="*/ 39 h 228"/>
                    <a:gd name="T26" fmla="*/ 38 w 1089"/>
                    <a:gd name="T27" fmla="*/ 39 h 228"/>
                    <a:gd name="T28" fmla="*/ 38 w 1089"/>
                    <a:gd name="T29" fmla="*/ 43 h 228"/>
                    <a:gd name="T30" fmla="*/ 41 w 1089"/>
                    <a:gd name="T31" fmla="*/ 43 h 228"/>
                    <a:gd name="T32" fmla="*/ 41 w 1089"/>
                    <a:gd name="T33" fmla="*/ 46 h 228"/>
                    <a:gd name="T34" fmla="*/ 64 w 1089"/>
                    <a:gd name="T35" fmla="*/ 46 h 228"/>
                    <a:gd name="T36" fmla="*/ 92 w 1089"/>
                    <a:gd name="T37" fmla="*/ 46 h 228"/>
                    <a:gd name="T38" fmla="*/ 92 w 1089"/>
                    <a:gd name="T39" fmla="*/ 50 h 228"/>
                    <a:gd name="T40" fmla="*/ 101 w 1089"/>
                    <a:gd name="T41" fmla="*/ 50 h 228"/>
                    <a:gd name="T42" fmla="*/ 101 w 1089"/>
                    <a:gd name="T43" fmla="*/ 53 h 228"/>
                    <a:gd name="T44" fmla="*/ 142 w 1089"/>
                    <a:gd name="T45" fmla="*/ 53 h 228"/>
                    <a:gd name="T46" fmla="*/ 142 w 1089"/>
                    <a:gd name="T47" fmla="*/ 57 h 228"/>
                    <a:gd name="T48" fmla="*/ 147 w 1089"/>
                    <a:gd name="T49" fmla="*/ 57 h 228"/>
                    <a:gd name="T50" fmla="*/ 147 w 1089"/>
                    <a:gd name="T51" fmla="*/ 64 h 228"/>
                    <a:gd name="T52" fmla="*/ 165 w 1089"/>
                    <a:gd name="T53" fmla="*/ 64 h 228"/>
                    <a:gd name="T54" fmla="*/ 165 w 1089"/>
                    <a:gd name="T55" fmla="*/ 68 h 228"/>
                    <a:gd name="T56" fmla="*/ 185 w 1089"/>
                    <a:gd name="T57" fmla="*/ 68 h 228"/>
                    <a:gd name="T58" fmla="*/ 185 w 1089"/>
                    <a:gd name="T59" fmla="*/ 73 h 228"/>
                    <a:gd name="T60" fmla="*/ 225 w 1089"/>
                    <a:gd name="T61" fmla="*/ 73 h 228"/>
                    <a:gd name="T62" fmla="*/ 225 w 1089"/>
                    <a:gd name="T63" fmla="*/ 77 h 228"/>
                    <a:gd name="T64" fmla="*/ 231 w 1089"/>
                    <a:gd name="T65" fmla="*/ 77 h 228"/>
                    <a:gd name="T66" fmla="*/ 231 w 1089"/>
                    <a:gd name="T67" fmla="*/ 80 h 228"/>
                    <a:gd name="T68" fmla="*/ 236 w 1089"/>
                    <a:gd name="T69" fmla="*/ 80 h 228"/>
                    <a:gd name="T70" fmla="*/ 236 w 1089"/>
                    <a:gd name="T71" fmla="*/ 84 h 228"/>
                    <a:gd name="T72" fmla="*/ 268 w 1089"/>
                    <a:gd name="T73" fmla="*/ 84 h 228"/>
                    <a:gd name="T74" fmla="*/ 268 w 1089"/>
                    <a:gd name="T75" fmla="*/ 87 h 228"/>
                    <a:gd name="T76" fmla="*/ 271 w 1089"/>
                    <a:gd name="T77" fmla="*/ 87 h 228"/>
                    <a:gd name="T78" fmla="*/ 271 w 1089"/>
                    <a:gd name="T79" fmla="*/ 91 h 228"/>
                    <a:gd name="T80" fmla="*/ 300 w 1089"/>
                    <a:gd name="T81" fmla="*/ 91 h 228"/>
                    <a:gd name="T82" fmla="*/ 300 w 1089"/>
                    <a:gd name="T83" fmla="*/ 98 h 228"/>
                    <a:gd name="T84" fmla="*/ 420 w 1089"/>
                    <a:gd name="T85" fmla="*/ 98 h 228"/>
                    <a:gd name="T86" fmla="*/ 420 w 1089"/>
                    <a:gd name="T87" fmla="*/ 109 h 228"/>
                    <a:gd name="T88" fmla="*/ 517 w 1089"/>
                    <a:gd name="T89" fmla="*/ 109 h 228"/>
                    <a:gd name="T90" fmla="*/ 517 w 1089"/>
                    <a:gd name="T91" fmla="*/ 119 h 228"/>
                    <a:gd name="T92" fmla="*/ 563 w 1089"/>
                    <a:gd name="T93" fmla="*/ 119 h 228"/>
                    <a:gd name="T94" fmla="*/ 563 w 1089"/>
                    <a:gd name="T95" fmla="*/ 128 h 228"/>
                    <a:gd name="T96" fmla="*/ 567 w 1089"/>
                    <a:gd name="T97" fmla="*/ 128 h 228"/>
                    <a:gd name="T98" fmla="*/ 567 w 1089"/>
                    <a:gd name="T99" fmla="*/ 132 h 228"/>
                    <a:gd name="T100" fmla="*/ 799 w 1089"/>
                    <a:gd name="T101" fmla="*/ 132 h 228"/>
                    <a:gd name="T102" fmla="*/ 799 w 1089"/>
                    <a:gd name="T103" fmla="*/ 146 h 228"/>
                    <a:gd name="T104" fmla="*/ 802 w 1089"/>
                    <a:gd name="T105" fmla="*/ 146 h 228"/>
                    <a:gd name="T106" fmla="*/ 802 w 1089"/>
                    <a:gd name="T107" fmla="*/ 150 h 228"/>
                    <a:gd name="T108" fmla="*/ 811 w 1089"/>
                    <a:gd name="T109" fmla="*/ 150 h 228"/>
                    <a:gd name="T110" fmla="*/ 811 w 1089"/>
                    <a:gd name="T111" fmla="*/ 167 h 228"/>
                    <a:gd name="T112" fmla="*/ 923 w 1089"/>
                    <a:gd name="T113" fmla="*/ 167 h 228"/>
                    <a:gd name="T114" fmla="*/ 923 w 1089"/>
                    <a:gd name="T115" fmla="*/ 194 h 228"/>
                    <a:gd name="T116" fmla="*/ 1089 w 1089"/>
                    <a:gd name="T117" fmla="*/ 194 h 228"/>
                    <a:gd name="T118" fmla="*/ 1089 w 1089"/>
                    <a:gd name="T11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9" h="228">
                      <a:moveTo>
                        <a:pt x="0" y="0"/>
                      </a:moveTo>
                      <a:lnTo>
                        <a:pt x="4" y="0"/>
                      </a:lnTo>
                      <a:lnTo>
                        <a:pt x="4" y="11"/>
                      </a:lnTo>
                      <a:lnTo>
                        <a:pt x="9" y="11"/>
                      </a:lnTo>
                      <a:lnTo>
                        <a:pt x="9" y="21"/>
                      </a:lnTo>
                      <a:lnTo>
                        <a:pt x="15" y="21"/>
                      </a:lnTo>
                      <a:lnTo>
                        <a:pt x="15" y="25"/>
                      </a:lnTo>
                      <a:lnTo>
                        <a:pt x="18" y="25"/>
                      </a:lnTo>
                      <a:lnTo>
                        <a:pt x="18" y="32"/>
                      </a:lnTo>
                      <a:lnTo>
                        <a:pt x="27" y="32"/>
                      </a:lnTo>
                      <a:lnTo>
                        <a:pt x="27" y="36"/>
                      </a:lnTo>
                      <a:lnTo>
                        <a:pt x="32" y="36"/>
                      </a:lnTo>
                      <a:lnTo>
                        <a:pt x="32" y="39"/>
                      </a:lnTo>
                      <a:lnTo>
                        <a:pt x="38" y="39"/>
                      </a:lnTo>
                      <a:lnTo>
                        <a:pt x="38" y="43"/>
                      </a:lnTo>
                      <a:lnTo>
                        <a:pt x="41" y="43"/>
                      </a:lnTo>
                      <a:lnTo>
                        <a:pt x="41" y="46"/>
                      </a:lnTo>
                      <a:lnTo>
                        <a:pt x="64" y="46"/>
                      </a:lnTo>
                      <a:lnTo>
                        <a:pt x="92" y="46"/>
                      </a:lnTo>
                      <a:lnTo>
                        <a:pt x="92" y="50"/>
                      </a:lnTo>
                      <a:lnTo>
                        <a:pt x="101" y="50"/>
                      </a:lnTo>
                      <a:lnTo>
                        <a:pt x="101" y="53"/>
                      </a:lnTo>
                      <a:lnTo>
                        <a:pt x="142" y="53"/>
                      </a:lnTo>
                      <a:lnTo>
                        <a:pt x="142" y="57"/>
                      </a:lnTo>
                      <a:lnTo>
                        <a:pt x="147" y="57"/>
                      </a:lnTo>
                      <a:lnTo>
                        <a:pt x="147" y="64"/>
                      </a:lnTo>
                      <a:lnTo>
                        <a:pt x="165" y="64"/>
                      </a:lnTo>
                      <a:lnTo>
                        <a:pt x="165" y="68"/>
                      </a:lnTo>
                      <a:lnTo>
                        <a:pt x="185" y="68"/>
                      </a:lnTo>
                      <a:lnTo>
                        <a:pt x="185" y="73"/>
                      </a:lnTo>
                      <a:lnTo>
                        <a:pt x="225" y="73"/>
                      </a:lnTo>
                      <a:lnTo>
                        <a:pt x="225" y="77"/>
                      </a:lnTo>
                      <a:lnTo>
                        <a:pt x="231" y="77"/>
                      </a:lnTo>
                      <a:lnTo>
                        <a:pt x="231" y="80"/>
                      </a:lnTo>
                      <a:lnTo>
                        <a:pt x="236" y="80"/>
                      </a:lnTo>
                      <a:lnTo>
                        <a:pt x="236" y="84"/>
                      </a:lnTo>
                      <a:lnTo>
                        <a:pt x="268" y="84"/>
                      </a:lnTo>
                      <a:lnTo>
                        <a:pt x="268" y="87"/>
                      </a:lnTo>
                      <a:lnTo>
                        <a:pt x="271" y="87"/>
                      </a:lnTo>
                      <a:lnTo>
                        <a:pt x="271" y="91"/>
                      </a:lnTo>
                      <a:lnTo>
                        <a:pt x="300" y="91"/>
                      </a:lnTo>
                      <a:lnTo>
                        <a:pt x="300" y="98"/>
                      </a:lnTo>
                      <a:lnTo>
                        <a:pt x="420" y="98"/>
                      </a:lnTo>
                      <a:lnTo>
                        <a:pt x="420" y="109"/>
                      </a:lnTo>
                      <a:lnTo>
                        <a:pt x="517" y="109"/>
                      </a:lnTo>
                      <a:lnTo>
                        <a:pt x="517" y="119"/>
                      </a:lnTo>
                      <a:lnTo>
                        <a:pt x="563" y="119"/>
                      </a:lnTo>
                      <a:lnTo>
                        <a:pt x="563" y="128"/>
                      </a:lnTo>
                      <a:lnTo>
                        <a:pt x="567" y="128"/>
                      </a:lnTo>
                      <a:lnTo>
                        <a:pt x="567" y="132"/>
                      </a:lnTo>
                      <a:lnTo>
                        <a:pt x="799" y="132"/>
                      </a:lnTo>
                      <a:lnTo>
                        <a:pt x="799" y="146"/>
                      </a:lnTo>
                      <a:lnTo>
                        <a:pt x="802" y="146"/>
                      </a:lnTo>
                      <a:lnTo>
                        <a:pt x="802" y="150"/>
                      </a:lnTo>
                      <a:lnTo>
                        <a:pt x="811" y="150"/>
                      </a:lnTo>
                      <a:lnTo>
                        <a:pt x="811" y="167"/>
                      </a:lnTo>
                      <a:lnTo>
                        <a:pt x="923" y="167"/>
                      </a:lnTo>
                      <a:lnTo>
                        <a:pt x="923" y="194"/>
                      </a:lnTo>
                      <a:lnTo>
                        <a:pt x="1089" y="194"/>
                      </a:lnTo>
                      <a:lnTo>
                        <a:pt x="1089" y="228"/>
                      </a:lnTo>
                    </a:path>
                  </a:pathLst>
                </a:custGeom>
                <a:solidFill>
                  <a:srgbClr val="FFFFFF"/>
                </a:solidFill>
                <a:ln w="285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48" name="Freeform 20">
                  <a:extLst>
                    <a:ext uri="{FF2B5EF4-FFF2-40B4-BE49-F238E27FC236}">
                      <a16:creationId xmlns:a16="http://schemas.microsoft.com/office/drawing/2014/main" id="{BCE73FAC-DD05-4E50-8C53-42CEBD5678FA}"/>
                    </a:ext>
                  </a:extLst>
                </p:cNvPr>
                <p:cNvSpPr>
                  <a:spLocks/>
                </p:cNvSpPr>
                <p:nvPr/>
              </p:nvSpPr>
              <p:spPr bwMode="auto">
                <a:xfrm>
                  <a:off x="5275994" y="2563797"/>
                  <a:ext cx="4027363" cy="724925"/>
                </a:xfrm>
                <a:custGeom>
                  <a:avLst/>
                  <a:gdLst>
                    <a:gd name="T0" fmla="*/ 0 w 1100"/>
                    <a:gd name="T1" fmla="*/ 0 h 198"/>
                    <a:gd name="T2" fmla="*/ 9 w 1100"/>
                    <a:gd name="T3" fmla="*/ 0 h 198"/>
                    <a:gd name="T4" fmla="*/ 9 w 1100"/>
                    <a:gd name="T5" fmla="*/ 8 h 198"/>
                    <a:gd name="T6" fmla="*/ 13 w 1100"/>
                    <a:gd name="T7" fmla="*/ 8 h 198"/>
                    <a:gd name="T8" fmla="*/ 13 w 1100"/>
                    <a:gd name="T9" fmla="*/ 20 h 198"/>
                    <a:gd name="T10" fmla="*/ 18 w 1100"/>
                    <a:gd name="T11" fmla="*/ 20 h 198"/>
                    <a:gd name="T12" fmla="*/ 18 w 1100"/>
                    <a:gd name="T13" fmla="*/ 22 h 198"/>
                    <a:gd name="T14" fmla="*/ 23 w 1100"/>
                    <a:gd name="T15" fmla="*/ 22 h 198"/>
                    <a:gd name="T16" fmla="*/ 23 w 1100"/>
                    <a:gd name="T17" fmla="*/ 31 h 198"/>
                    <a:gd name="T18" fmla="*/ 32 w 1100"/>
                    <a:gd name="T19" fmla="*/ 31 h 198"/>
                    <a:gd name="T20" fmla="*/ 32 w 1100"/>
                    <a:gd name="T21" fmla="*/ 38 h 198"/>
                    <a:gd name="T22" fmla="*/ 50 w 1100"/>
                    <a:gd name="T23" fmla="*/ 38 h 198"/>
                    <a:gd name="T24" fmla="*/ 50 w 1100"/>
                    <a:gd name="T25" fmla="*/ 41 h 198"/>
                    <a:gd name="T26" fmla="*/ 73 w 1100"/>
                    <a:gd name="T27" fmla="*/ 41 h 198"/>
                    <a:gd name="T28" fmla="*/ 73 w 1100"/>
                    <a:gd name="T29" fmla="*/ 45 h 198"/>
                    <a:gd name="T30" fmla="*/ 82 w 1100"/>
                    <a:gd name="T31" fmla="*/ 45 h 198"/>
                    <a:gd name="T32" fmla="*/ 82 w 1100"/>
                    <a:gd name="T33" fmla="*/ 49 h 198"/>
                    <a:gd name="T34" fmla="*/ 92 w 1100"/>
                    <a:gd name="T35" fmla="*/ 49 h 198"/>
                    <a:gd name="T36" fmla="*/ 92 w 1100"/>
                    <a:gd name="T37" fmla="*/ 52 h 198"/>
                    <a:gd name="T38" fmla="*/ 107 w 1100"/>
                    <a:gd name="T39" fmla="*/ 52 h 198"/>
                    <a:gd name="T40" fmla="*/ 107 w 1100"/>
                    <a:gd name="T41" fmla="*/ 56 h 198"/>
                    <a:gd name="T42" fmla="*/ 119 w 1100"/>
                    <a:gd name="T43" fmla="*/ 56 h 198"/>
                    <a:gd name="T44" fmla="*/ 119 w 1100"/>
                    <a:gd name="T45" fmla="*/ 59 h 198"/>
                    <a:gd name="T46" fmla="*/ 147 w 1100"/>
                    <a:gd name="T47" fmla="*/ 59 h 198"/>
                    <a:gd name="T48" fmla="*/ 147 w 1100"/>
                    <a:gd name="T49" fmla="*/ 66 h 198"/>
                    <a:gd name="T50" fmla="*/ 170 w 1100"/>
                    <a:gd name="T51" fmla="*/ 66 h 198"/>
                    <a:gd name="T52" fmla="*/ 170 w 1100"/>
                    <a:gd name="T53" fmla="*/ 73 h 198"/>
                    <a:gd name="T54" fmla="*/ 231 w 1100"/>
                    <a:gd name="T55" fmla="*/ 73 h 198"/>
                    <a:gd name="T56" fmla="*/ 231 w 1100"/>
                    <a:gd name="T57" fmla="*/ 77 h 198"/>
                    <a:gd name="T58" fmla="*/ 262 w 1100"/>
                    <a:gd name="T59" fmla="*/ 77 h 198"/>
                    <a:gd name="T60" fmla="*/ 262 w 1100"/>
                    <a:gd name="T61" fmla="*/ 84 h 198"/>
                    <a:gd name="T62" fmla="*/ 285 w 1100"/>
                    <a:gd name="T63" fmla="*/ 84 h 198"/>
                    <a:gd name="T64" fmla="*/ 285 w 1100"/>
                    <a:gd name="T65" fmla="*/ 97 h 198"/>
                    <a:gd name="T66" fmla="*/ 305 w 1100"/>
                    <a:gd name="T67" fmla="*/ 97 h 198"/>
                    <a:gd name="T68" fmla="*/ 305 w 1100"/>
                    <a:gd name="T69" fmla="*/ 104 h 198"/>
                    <a:gd name="T70" fmla="*/ 360 w 1100"/>
                    <a:gd name="T71" fmla="*/ 104 h 198"/>
                    <a:gd name="T72" fmla="*/ 420 w 1100"/>
                    <a:gd name="T73" fmla="*/ 104 h 198"/>
                    <a:gd name="T74" fmla="*/ 420 w 1100"/>
                    <a:gd name="T75" fmla="*/ 111 h 198"/>
                    <a:gd name="T76" fmla="*/ 464 w 1100"/>
                    <a:gd name="T77" fmla="*/ 111 h 198"/>
                    <a:gd name="T78" fmla="*/ 555 w 1100"/>
                    <a:gd name="T79" fmla="*/ 111 h 198"/>
                    <a:gd name="T80" fmla="*/ 555 w 1100"/>
                    <a:gd name="T81" fmla="*/ 125 h 198"/>
                    <a:gd name="T82" fmla="*/ 590 w 1100"/>
                    <a:gd name="T83" fmla="*/ 125 h 198"/>
                    <a:gd name="T84" fmla="*/ 590 w 1100"/>
                    <a:gd name="T85" fmla="*/ 136 h 198"/>
                    <a:gd name="T86" fmla="*/ 696 w 1100"/>
                    <a:gd name="T87" fmla="*/ 136 h 198"/>
                    <a:gd name="T88" fmla="*/ 696 w 1100"/>
                    <a:gd name="T89" fmla="*/ 152 h 198"/>
                    <a:gd name="T90" fmla="*/ 831 w 1100"/>
                    <a:gd name="T91" fmla="*/ 152 h 198"/>
                    <a:gd name="T92" fmla="*/ 831 w 1100"/>
                    <a:gd name="T93" fmla="*/ 166 h 198"/>
                    <a:gd name="T94" fmla="*/ 863 w 1100"/>
                    <a:gd name="T95" fmla="*/ 166 h 198"/>
                    <a:gd name="T96" fmla="*/ 863 w 1100"/>
                    <a:gd name="T97" fmla="*/ 184 h 198"/>
                    <a:gd name="T98" fmla="*/ 868 w 1100"/>
                    <a:gd name="T99" fmla="*/ 184 h 198"/>
                    <a:gd name="T100" fmla="*/ 868 w 1100"/>
                    <a:gd name="T101" fmla="*/ 198 h 198"/>
                    <a:gd name="T102" fmla="*/ 1100 w 1100"/>
                    <a:gd name="T10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0" h="198">
                      <a:moveTo>
                        <a:pt x="0" y="0"/>
                      </a:moveTo>
                      <a:lnTo>
                        <a:pt x="9" y="0"/>
                      </a:lnTo>
                      <a:lnTo>
                        <a:pt x="9" y="8"/>
                      </a:lnTo>
                      <a:lnTo>
                        <a:pt x="13" y="8"/>
                      </a:lnTo>
                      <a:lnTo>
                        <a:pt x="13" y="20"/>
                      </a:lnTo>
                      <a:lnTo>
                        <a:pt x="18" y="20"/>
                      </a:lnTo>
                      <a:lnTo>
                        <a:pt x="18" y="22"/>
                      </a:lnTo>
                      <a:lnTo>
                        <a:pt x="23" y="22"/>
                      </a:lnTo>
                      <a:lnTo>
                        <a:pt x="23" y="31"/>
                      </a:lnTo>
                      <a:lnTo>
                        <a:pt x="32" y="31"/>
                      </a:lnTo>
                      <a:lnTo>
                        <a:pt x="32" y="38"/>
                      </a:lnTo>
                      <a:lnTo>
                        <a:pt x="50" y="38"/>
                      </a:lnTo>
                      <a:lnTo>
                        <a:pt x="50" y="41"/>
                      </a:lnTo>
                      <a:lnTo>
                        <a:pt x="73" y="41"/>
                      </a:lnTo>
                      <a:lnTo>
                        <a:pt x="73" y="45"/>
                      </a:lnTo>
                      <a:lnTo>
                        <a:pt x="82" y="45"/>
                      </a:lnTo>
                      <a:lnTo>
                        <a:pt x="82" y="49"/>
                      </a:lnTo>
                      <a:lnTo>
                        <a:pt x="92" y="49"/>
                      </a:lnTo>
                      <a:lnTo>
                        <a:pt x="92" y="52"/>
                      </a:lnTo>
                      <a:lnTo>
                        <a:pt x="107" y="52"/>
                      </a:lnTo>
                      <a:lnTo>
                        <a:pt x="107" y="56"/>
                      </a:lnTo>
                      <a:lnTo>
                        <a:pt x="119" y="56"/>
                      </a:lnTo>
                      <a:lnTo>
                        <a:pt x="119" y="59"/>
                      </a:lnTo>
                      <a:lnTo>
                        <a:pt x="147" y="59"/>
                      </a:lnTo>
                      <a:lnTo>
                        <a:pt x="147" y="66"/>
                      </a:lnTo>
                      <a:lnTo>
                        <a:pt x="170" y="66"/>
                      </a:lnTo>
                      <a:lnTo>
                        <a:pt x="170" y="73"/>
                      </a:lnTo>
                      <a:lnTo>
                        <a:pt x="231" y="73"/>
                      </a:lnTo>
                      <a:lnTo>
                        <a:pt x="231" y="77"/>
                      </a:lnTo>
                      <a:lnTo>
                        <a:pt x="262" y="77"/>
                      </a:lnTo>
                      <a:lnTo>
                        <a:pt x="262" y="84"/>
                      </a:lnTo>
                      <a:lnTo>
                        <a:pt x="285" y="84"/>
                      </a:lnTo>
                      <a:lnTo>
                        <a:pt x="285" y="97"/>
                      </a:lnTo>
                      <a:lnTo>
                        <a:pt x="305" y="97"/>
                      </a:lnTo>
                      <a:lnTo>
                        <a:pt x="305" y="104"/>
                      </a:lnTo>
                      <a:lnTo>
                        <a:pt x="360" y="104"/>
                      </a:lnTo>
                      <a:lnTo>
                        <a:pt x="420" y="104"/>
                      </a:lnTo>
                      <a:lnTo>
                        <a:pt x="420" y="111"/>
                      </a:lnTo>
                      <a:lnTo>
                        <a:pt x="464" y="111"/>
                      </a:lnTo>
                      <a:lnTo>
                        <a:pt x="555" y="111"/>
                      </a:lnTo>
                      <a:lnTo>
                        <a:pt x="555" y="125"/>
                      </a:lnTo>
                      <a:lnTo>
                        <a:pt x="590" y="125"/>
                      </a:lnTo>
                      <a:lnTo>
                        <a:pt x="590" y="136"/>
                      </a:lnTo>
                      <a:lnTo>
                        <a:pt x="696" y="136"/>
                      </a:lnTo>
                      <a:lnTo>
                        <a:pt x="696" y="152"/>
                      </a:lnTo>
                      <a:lnTo>
                        <a:pt x="831" y="152"/>
                      </a:lnTo>
                      <a:lnTo>
                        <a:pt x="831" y="166"/>
                      </a:lnTo>
                      <a:lnTo>
                        <a:pt x="863" y="166"/>
                      </a:lnTo>
                      <a:lnTo>
                        <a:pt x="863" y="184"/>
                      </a:lnTo>
                      <a:lnTo>
                        <a:pt x="868" y="184"/>
                      </a:lnTo>
                      <a:lnTo>
                        <a:pt x="868" y="198"/>
                      </a:lnTo>
                      <a:lnTo>
                        <a:pt x="1100" y="198"/>
                      </a:lnTo>
                    </a:path>
                  </a:pathLst>
                </a:cu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49" name="Freeform 5">
                  <a:extLst>
                    <a:ext uri="{FF2B5EF4-FFF2-40B4-BE49-F238E27FC236}">
                      <a16:creationId xmlns:a16="http://schemas.microsoft.com/office/drawing/2014/main" id="{8EFCB1B4-AA79-40AA-9DD6-B2B6BC8ED99D}"/>
                    </a:ext>
                  </a:extLst>
                </p:cNvPr>
                <p:cNvSpPr>
                  <a:spLocks/>
                </p:cNvSpPr>
                <p:nvPr/>
              </p:nvSpPr>
              <p:spPr bwMode="auto">
                <a:xfrm>
                  <a:off x="5275994" y="2336800"/>
                  <a:ext cx="4009057" cy="2112535"/>
                </a:xfrm>
                <a:custGeom>
                  <a:avLst/>
                  <a:gdLst>
                    <a:gd name="T0" fmla="*/ 0 w 1095"/>
                    <a:gd name="T1" fmla="*/ 0 h 577"/>
                    <a:gd name="T2" fmla="*/ 0 w 1095"/>
                    <a:gd name="T3" fmla="*/ 577 h 577"/>
                    <a:gd name="T4" fmla="*/ 1095 w 1095"/>
                    <a:gd name="T5" fmla="*/ 577 h 577"/>
                  </a:gdLst>
                  <a:ahLst/>
                  <a:cxnLst>
                    <a:cxn ang="0">
                      <a:pos x="T0" y="T1"/>
                    </a:cxn>
                    <a:cxn ang="0">
                      <a:pos x="T2" y="T3"/>
                    </a:cxn>
                    <a:cxn ang="0">
                      <a:pos x="T4" y="T5"/>
                    </a:cxn>
                  </a:cxnLst>
                  <a:rect l="0" t="0" r="r" b="b"/>
                  <a:pathLst>
                    <a:path w="1095" h="577">
                      <a:moveTo>
                        <a:pt x="0" y="0"/>
                      </a:moveTo>
                      <a:lnTo>
                        <a:pt x="0" y="577"/>
                      </a:lnTo>
                      <a:lnTo>
                        <a:pt x="1095" y="577"/>
                      </a:lnTo>
                    </a:path>
                  </a:pathLst>
                </a:custGeom>
                <a:noFill/>
                <a:ln w="19050" cap="sq">
                  <a:solidFill>
                    <a:srgbClr val="1A191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grpSp>
          <p:sp>
            <p:nvSpPr>
              <p:cNvPr id="19" name="TextBox 18">
                <a:extLst>
                  <a:ext uri="{FF2B5EF4-FFF2-40B4-BE49-F238E27FC236}">
                    <a16:creationId xmlns:a16="http://schemas.microsoft.com/office/drawing/2014/main" id="{26383649-F2F7-4EBC-BA71-5A4DD27558C2}"/>
                  </a:ext>
                </a:extLst>
              </p:cNvPr>
              <p:cNvSpPr txBox="1"/>
              <p:nvPr/>
            </p:nvSpPr>
            <p:spPr>
              <a:xfrm>
                <a:off x="4412518" y="2106683"/>
                <a:ext cx="801647" cy="463633"/>
              </a:xfrm>
              <a:prstGeom prst="rect">
                <a:avLst/>
              </a:prstGeom>
              <a:noFill/>
            </p:spPr>
            <p:txBody>
              <a:bodyPr wrap="none" rtlCol="0" anchor="ctr">
                <a:spAutoFit/>
              </a:bodyPr>
              <a:lstStyle/>
              <a:p>
                <a:pPr algn="r" defTabSz="914354">
                  <a:defRPr/>
                </a:pPr>
                <a:r>
                  <a:rPr lang="en-GB" sz="1400" kern="0" dirty="0">
                    <a:solidFill>
                      <a:srgbClr val="1A1918"/>
                    </a:solidFill>
                  </a:rPr>
                  <a:t>100</a:t>
                </a:r>
              </a:p>
            </p:txBody>
          </p:sp>
          <p:sp>
            <p:nvSpPr>
              <p:cNvPr id="20" name="TextBox 19">
                <a:extLst>
                  <a:ext uri="{FF2B5EF4-FFF2-40B4-BE49-F238E27FC236}">
                    <a16:creationId xmlns:a16="http://schemas.microsoft.com/office/drawing/2014/main" id="{230D6DA4-35F3-483B-A7D8-4C8E8CB738AD}"/>
                  </a:ext>
                </a:extLst>
              </p:cNvPr>
              <p:cNvSpPr txBox="1"/>
              <p:nvPr/>
            </p:nvSpPr>
            <p:spPr>
              <a:xfrm>
                <a:off x="4536783" y="3022914"/>
                <a:ext cx="677383" cy="463633"/>
              </a:xfrm>
              <a:prstGeom prst="rect">
                <a:avLst/>
              </a:prstGeom>
              <a:noFill/>
            </p:spPr>
            <p:txBody>
              <a:bodyPr wrap="none" rtlCol="0" anchor="ctr">
                <a:spAutoFit/>
              </a:bodyPr>
              <a:lstStyle/>
              <a:p>
                <a:pPr algn="r" defTabSz="914354">
                  <a:defRPr/>
                </a:pPr>
                <a:r>
                  <a:rPr lang="en-GB" sz="1400" kern="0" dirty="0">
                    <a:solidFill>
                      <a:srgbClr val="1A1918"/>
                    </a:solidFill>
                  </a:rPr>
                  <a:t>90</a:t>
                </a:r>
              </a:p>
            </p:txBody>
          </p:sp>
          <p:sp>
            <p:nvSpPr>
              <p:cNvPr id="21" name="TextBox 20">
                <a:extLst>
                  <a:ext uri="{FF2B5EF4-FFF2-40B4-BE49-F238E27FC236}">
                    <a16:creationId xmlns:a16="http://schemas.microsoft.com/office/drawing/2014/main" id="{F11620D6-C0E0-445A-BA6D-99FD05000C9A}"/>
                  </a:ext>
                </a:extLst>
              </p:cNvPr>
              <p:cNvSpPr txBox="1"/>
              <p:nvPr/>
            </p:nvSpPr>
            <p:spPr>
              <a:xfrm>
                <a:off x="4526206" y="3939148"/>
                <a:ext cx="687959" cy="463633"/>
              </a:xfrm>
              <a:prstGeom prst="rect">
                <a:avLst/>
              </a:prstGeom>
              <a:noFill/>
            </p:spPr>
            <p:txBody>
              <a:bodyPr wrap="none" rtlCol="0" anchor="ctr">
                <a:spAutoFit/>
              </a:bodyPr>
              <a:lstStyle/>
              <a:p>
                <a:pPr algn="r" defTabSz="914354">
                  <a:defRPr/>
                </a:pPr>
                <a:r>
                  <a:rPr lang="en-GB" sz="1400" kern="0" dirty="0">
                    <a:solidFill>
                      <a:srgbClr val="1A1918"/>
                    </a:solidFill>
                  </a:rPr>
                  <a:t>80</a:t>
                </a:r>
              </a:p>
            </p:txBody>
          </p:sp>
          <p:sp>
            <p:nvSpPr>
              <p:cNvPr id="22" name="TextBox 21">
                <a:extLst>
                  <a:ext uri="{FF2B5EF4-FFF2-40B4-BE49-F238E27FC236}">
                    <a16:creationId xmlns:a16="http://schemas.microsoft.com/office/drawing/2014/main" id="{1A5EBB8F-8CFF-41D8-85DC-E2313F6E0369}"/>
                  </a:ext>
                </a:extLst>
              </p:cNvPr>
              <p:cNvSpPr txBox="1"/>
              <p:nvPr/>
            </p:nvSpPr>
            <p:spPr>
              <a:xfrm>
                <a:off x="4542066" y="4855381"/>
                <a:ext cx="672095" cy="463633"/>
              </a:xfrm>
              <a:prstGeom prst="rect">
                <a:avLst/>
              </a:prstGeom>
              <a:noFill/>
            </p:spPr>
            <p:txBody>
              <a:bodyPr wrap="none" rtlCol="0" anchor="ctr">
                <a:spAutoFit/>
              </a:bodyPr>
              <a:lstStyle/>
              <a:p>
                <a:pPr algn="r" defTabSz="914354">
                  <a:defRPr/>
                </a:pPr>
                <a:r>
                  <a:rPr lang="en-GB" sz="1400" kern="0" dirty="0">
                    <a:solidFill>
                      <a:srgbClr val="1A1918"/>
                    </a:solidFill>
                  </a:rPr>
                  <a:t>70</a:t>
                </a:r>
              </a:p>
            </p:txBody>
          </p:sp>
          <p:sp>
            <p:nvSpPr>
              <p:cNvPr id="23" name="TextBox 22">
                <a:extLst>
                  <a:ext uri="{FF2B5EF4-FFF2-40B4-BE49-F238E27FC236}">
                    <a16:creationId xmlns:a16="http://schemas.microsoft.com/office/drawing/2014/main" id="{B7E1FA9F-91C8-4173-A801-0AE4BF372EBF}"/>
                  </a:ext>
                </a:extLst>
              </p:cNvPr>
              <p:cNvSpPr txBox="1"/>
              <p:nvPr/>
            </p:nvSpPr>
            <p:spPr>
              <a:xfrm rot="16200000">
                <a:off x="2661215" y="3508917"/>
                <a:ext cx="3394978" cy="507640"/>
              </a:xfrm>
              <a:prstGeom prst="rect">
                <a:avLst/>
              </a:prstGeom>
              <a:noFill/>
            </p:spPr>
            <p:txBody>
              <a:bodyPr wrap="square" rtlCol="0" anchor="ctr">
                <a:spAutoFit/>
              </a:bodyPr>
              <a:lstStyle/>
              <a:p>
                <a:pPr algn="ctr" defTabSz="914354">
                  <a:defRPr/>
                </a:pPr>
                <a:r>
                  <a:rPr lang="en-GB" sz="1400" kern="0" dirty="0">
                    <a:solidFill>
                      <a:srgbClr val="1A1918"/>
                    </a:solidFill>
                  </a:rPr>
                  <a:t>Cumulative survival (%)</a:t>
                </a:r>
              </a:p>
            </p:txBody>
          </p:sp>
          <p:sp>
            <p:nvSpPr>
              <p:cNvPr id="24" name="TextBox 23">
                <a:extLst>
                  <a:ext uri="{FF2B5EF4-FFF2-40B4-BE49-F238E27FC236}">
                    <a16:creationId xmlns:a16="http://schemas.microsoft.com/office/drawing/2014/main" id="{56C29101-549E-4F8E-B648-29EF85B8580A}"/>
                  </a:ext>
                </a:extLst>
              </p:cNvPr>
              <p:cNvSpPr txBox="1"/>
              <p:nvPr/>
            </p:nvSpPr>
            <p:spPr>
              <a:xfrm>
                <a:off x="5025875" y="5093517"/>
                <a:ext cx="500236" cy="463633"/>
              </a:xfrm>
              <a:prstGeom prst="rect">
                <a:avLst/>
              </a:prstGeom>
              <a:noFill/>
            </p:spPr>
            <p:txBody>
              <a:bodyPr wrap="none" rtlCol="0" anchor="ctr">
                <a:spAutoFit/>
              </a:bodyPr>
              <a:lstStyle/>
              <a:p>
                <a:pPr algn="ctr" defTabSz="914354">
                  <a:defRPr/>
                </a:pPr>
                <a:r>
                  <a:rPr lang="en-GB" sz="1400" kern="0" dirty="0">
                    <a:solidFill>
                      <a:srgbClr val="1A1918"/>
                    </a:solidFill>
                  </a:rPr>
                  <a:t>0</a:t>
                </a:r>
              </a:p>
            </p:txBody>
          </p:sp>
          <p:sp>
            <p:nvSpPr>
              <p:cNvPr id="25" name="TextBox 24">
                <a:extLst>
                  <a:ext uri="{FF2B5EF4-FFF2-40B4-BE49-F238E27FC236}">
                    <a16:creationId xmlns:a16="http://schemas.microsoft.com/office/drawing/2014/main" id="{5060B3A6-2F04-4F7A-901A-BCC1F144DEDA}"/>
                  </a:ext>
                </a:extLst>
              </p:cNvPr>
              <p:cNvSpPr txBox="1"/>
              <p:nvPr/>
            </p:nvSpPr>
            <p:spPr>
              <a:xfrm>
                <a:off x="5738503" y="5093515"/>
                <a:ext cx="410342" cy="463633"/>
              </a:xfrm>
              <a:prstGeom prst="rect">
                <a:avLst/>
              </a:prstGeom>
              <a:noFill/>
            </p:spPr>
            <p:txBody>
              <a:bodyPr wrap="none" rtlCol="0" anchor="ctr">
                <a:spAutoFit/>
              </a:bodyPr>
              <a:lstStyle/>
              <a:p>
                <a:pPr algn="ctr" defTabSz="914354">
                  <a:defRPr/>
                </a:pPr>
                <a:r>
                  <a:rPr lang="en-GB" sz="1400" kern="0" dirty="0">
                    <a:solidFill>
                      <a:srgbClr val="1A1918"/>
                    </a:solidFill>
                  </a:rPr>
                  <a:t>1</a:t>
                </a:r>
              </a:p>
            </p:txBody>
          </p:sp>
          <p:sp>
            <p:nvSpPr>
              <p:cNvPr id="26" name="TextBox 25">
                <a:extLst>
                  <a:ext uri="{FF2B5EF4-FFF2-40B4-BE49-F238E27FC236}">
                    <a16:creationId xmlns:a16="http://schemas.microsoft.com/office/drawing/2014/main" id="{1F61724C-2A0E-41EF-A7C9-50C9664F677E}"/>
                  </a:ext>
                </a:extLst>
              </p:cNvPr>
              <p:cNvSpPr txBox="1"/>
              <p:nvPr/>
            </p:nvSpPr>
            <p:spPr>
              <a:xfrm>
                <a:off x="6375778" y="5093515"/>
                <a:ext cx="471155" cy="463633"/>
              </a:xfrm>
              <a:prstGeom prst="rect">
                <a:avLst/>
              </a:prstGeom>
              <a:noFill/>
            </p:spPr>
            <p:txBody>
              <a:bodyPr wrap="none" rtlCol="0" anchor="ctr">
                <a:spAutoFit/>
              </a:bodyPr>
              <a:lstStyle/>
              <a:p>
                <a:pPr algn="ctr" defTabSz="914354">
                  <a:defRPr/>
                </a:pPr>
                <a:r>
                  <a:rPr lang="en-GB" sz="1400" kern="0" dirty="0">
                    <a:solidFill>
                      <a:srgbClr val="1A1918"/>
                    </a:solidFill>
                  </a:rPr>
                  <a:t>2</a:t>
                </a:r>
              </a:p>
            </p:txBody>
          </p:sp>
          <p:sp>
            <p:nvSpPr>
              <p:cNvPr id="27" name="TextBox 26">
                <a:extLst>
                  <a:ext uri="{FF2B5EF4-FFF2-40B4-BE49-F238E27FC236}">
                    <a16:creationId xmlns:a16="http://schemas.microsoft.com/office/drawing/2014/main" id="{C26245FD-4B50-4CAB-AFBA-30B372D7006D}"/>
                  </a:ext>
                </a:extLst>
              </p:cNvPr>
              <p:cNvSpPr txBox="1"/>
              <p:nvPr/>
            </p:nvSpPr>
            <p:spPr>
              <a:xfrm>
                <a:off x="7044777" y="5093515"/>
                <a:ext cx="468509" cy="463633"/>
              </a:xfrm>
              <a:prstGeom prst="rect">
                <a:avLst/>
              </a:prstGeom>
              <a:noFill/>
            </p:spPr>
            <p:txBody>
              <a:bodyPr wrap="none" rtlCol="0" anchor="ctr">
                <a:spAutoFit/>
              </a:bodyPr>
              <a:lstStyle/>
              <a:p>
                <a:pPr algn="ctr" defTabSz="914354">
                  <a:defRPr/>
                </a:pPr>
                <a:r>
                  <a:rPr lang="en-GB" sz="1400" kern="0" dirty="0">
                    <a:solidFill>
                      <a:srgbClr val="1A1918"/>
                    </a:solidFill>
                  </a:rPr>
                  <a:t>3</a:t>
                </a:r>
              </a:p>
            </p:txBody>
          </p:sp>
          <p:sp>
            <p:nvSpPr>
              <p:cNvPr id="28" name="TextBox 27">
                <a:extLst>
                  <a:ext uri="{FF2B5EF4-FFF2-40B4-BE49-F238E27FC236}">
                    <a16:creationId xmlns:a16="http://schemas.microsoft.com/office/drawing/2014/main" id="{02BD1CA2-9191-4A33-8D8A-EF65C0029CE0}"/>
                  </a:ext>
                </a:extLst>
              </p:cNvPr>
              <p:cNvSpPr txBox="1"/>
              <p:nvPr/>
            </p:nvSpPr>
            <p:spPr>
              <a:xfrm>
                <a:off x="7697916" y="5093515"/>
                <a:ext cx="497594" cy="463633"/>
              </a:xfrm>
              <a:prstGeom prst="rect">
                <a:avLst/>
              </a:prstGeom>
              <a:noFill/>
            </p:spPr>
            <p:txBody>
              <a:bodyPr wrap="none" rtlCol="0" anchor="ctr">
                <a:spAutoFit/>
              </a:bodyPr>
              <a:lstStyle/>
              <a:p>
                <a:pPr algn="ctr" defTabSz="914354">
                  <a:defRPr/>
                </a:pPr>
                <a:r>
                  <a:rPr lang="en-GB" sz="1400" kern="0" dirty="0">
                    <a:solidFill>
                      <a:srgbClr val="1A1918"/>
                    </a:solidFill>
                  </a:rPr>
                  <a:t>4</a:t>
                </a:r>
              </a:p>
            </p:txBody>
          </p:sp>
          <p:sp>
            <p:nvSpPr>
              <p:cNvPr id="29" name="TextBox 28">
                <a:extLst>
                  <a:ext uri="{FF2B5EF4-FFF2-40B4-BE49-F238E27FC236}">
                    <a16:creationId xmlns:a16="http://schemas.microsoft.com/office/drawing/2014/main" id="{A42666FD-E902-4625-93B6-2D436D1EE776}"/>
                  </a:ext>
                </a:extLst>
              </p:cNvPr>
              <p:cNvSpPr txBox="1"/>
              <p:nvPr/>
            </p:nvSpPr>
            <p:spPr>
              <a:xfrm>
                <a:off x="8380143" y="5093515"/>
                <a:ext cx="468509" cy="463633"/>
              </a:xfrm>
              <a:prstGeom prst="rect">
                <a:avLst/>
              </a:prstGeom>
              <a:noFill/>
            </p:spPr>
            <p:txBody>
              <a:bodyPr wrap="none" rtlCol="0" anchor="ctr">
                <a:spAutoFit/>
              </a:bodyPr>
              <a:lstStyle/>
              <a:p>
                <a:pPr algn="ctr" defTabSz="914354">
                  <a:defRPr/>
                </a:pPr>
                <a:r>
                  <a:rPr lang="en-GB" sz="1400" kern="0" dirty="0">
                    <a:solidFill>
                      <a:srgbClr val="1A1918"/>
                    </a:solidFill>
                  </a:rPr>
                  <a:t>5</a:t>
                </a:r>
              </a:p>
            </p:txBody>
          </p:sp>
          <p:sp>
            <p:nvSpPr>
              <p:cNvPr id="30" name="TextBox 29">
                <a:extLst>
                  <a:ext uri="{FF2B5EF4-FFF2-40B4-BE49-F238E27FC236}">
                    <a16:creationId xmlns:a16="http://schemas.microsoft.com/office/drawing/2014/main" id="{2D11520D-1EF0-4415-853E-723863679CA8}"/>
                  </a:ext>
                </a:extLst>
              </p:cNvPr>
              <p:cNvSpPr txBox="1"/>
              <p:nvPr/>
            </p:nvSpPr>
            <p:spPr>
              <a:xfrm>
                <a:off x="9041212" y="5093515"/>
                <a:ext cx="481729" cy="463633"/>
              </a:xfrm>
              <a:prstGeom prst="rect">
                <a:avLst/>
              </a:prstGeom>
              <a:noFill/>
            </p:spPr>
            <p:txBody>
              <a:bodyPr wrap="none" rtlCol="0" anchor="ctr">
                <a:spAutoFit/>
              </a:bodyPr>
              <a:lstStyle/>
              <a:p>
                <a:pPr algn="ctr" defTabSz="914354">
                  <a:defRPr/>
                </a:pPr>
                <a:r>
                  <a:rPr lang="en-GB" sz="1400" kern="0" dirty="0">
                    <a:solidFill>
                      <a:srgbClr val="1A1918"/>
                    </a:solidFill>
                  </a:rPr>
                  <a:t>6</a:t>
                </a:r>
              </a:p>
            </p:txBody>
          </p:sp>
          <p:sp>
            <p:nvSpPr>
              <p:cNvPr id="31" name="TextBox 30">
                <a:extLst>
                  <a:ext uri="{FF2B5EF4-FFF2-40B4-BE49-F238E27FC236}">
                    <a16:creationId xmlns:a16="http://schemas.microsoft.com/office/drawing/2014/main" id="{136F33EC-B38B-4D28-B564-A748F8F2E35C}"/>
                  </a:ext>
                </a:extLst>
              </p:cNvPr>
              <p:cNvSpPr txBox="1"/>
              <p:nvPr/>
            </p:nvSpPr>
            <p:spPr>
              <a:xfrm>
                <a:off x="9375515" y="3348109"/>
                <a:ext cx="738192" cy="463633"/>
              </a:xfrm>
              <a:prstGeom prst="rect">
                <a:avLst/>
              </a:prstGeom>
              <a:noFill/>
            </p:spPr>
            <p:txBody>
              <a:bodyPr wrap="none" rtlCol="0" anchor="ctr">
                <a:spAutoFit/>
              </a:bodyPr>
              <a:lstStyle/>
              <a:p>
                <a:pPr defTabSz="914354">
                  <a:defRPr/>
                </a:pPr>
                <a:r>
                  <a:rPr lang="en-GB" sz="1400" b="1" kern="0" dirty="0"/>
                  <a:t>Q4</a:t>
                </a:r>
              </a:p>
            </p:txBody>
          </p:sp>
          <p:sp>
            <p:nvSpPr>
              <p:cNvPr id="32" name="TextBox 31">
                <a:extLst>
                  <a:ext uri="{FF2B5EF4-FFF2-40B4-BE49-F238E27FC236}">
                    <a16:creationId xmlns:a16="http://schemas.microsoft.com/office/drawing/2014/main" id="{1EB4E12D-E94B-4C51-99B4-7665DDE0AC76}"/>
                  </a:ext>
                </a:extLst>
              </p:cNvPr>
              <p:cNvSpPr txBox="1"/>
              <p:nvPr/>
            </p:nvSpPr>
            <p:spPr>
              <a:xfrm>
                <a:off x="9375513" y="3659318"/>
                <a:ext cx="709110" cy="463633"/>
              </a:xfrm>
              <a:prstGeom prst="rect">
                <a:avLst/>
              </a:prstGeom>
              <a:noFill/>
            </p:spPr>
            <p:txBody>
              <a:bodyPr wrap="none" rtlCol="0" anchor="ctr">
                <a:spAutoFit/>
              </a:bodyPr>
              <a:lstStyle/>
              <a:p>
                <a:pPr defTabSz="914354">
                  <a:defRPr/>
                </a:pPr>
                <a:r>
                  <a:rPr lang="en-GB" sz="1400" b="1" kern="0" dirty="0"/>
                  <a:t>Q3</a:t>
                </a:r>
              </a:p>
            </p:txBody>
          </p:sp>
          <p:sp>
            <p:nvSpPr>
              <p:cNvPr id="33" name="TextBox 32">
                <a:extLst>
                  <a:ext uri="{FF2B5EF4-FFF2-40B4-BE49-F238E27FC236}">
                    <a16:creationId xmlns:a16="http://schemas.microsoft.com/office/drawing/2014/main" id="{96AB4E79-F326-4BC2-A77E-41EB8CEC8FC6}"/>
                  </a:ext>
                </a:extLst>
              </p:cNvPr>
              <p:cNvSpPr txBox="1"/>
              <p:nvPr/>
            </p:nvSpPr>
            <p:spPr>
              <a:xfrm>
                <a:off x="9375510" y="4355943"/>
                <a:ext cx="711753" cy="463633"/>
              </a:xfrm>
              <a:prstGeom prst="rect">
                <a:avLst/>
              </a:prstGeom>
              <a:noFill/>
            </p:spPr>
            <p:txBody>
              <a:bodyPr wrap="none" rtlCol="0" anchor="ctr">
                <a:spAutoFit/>
              </a:bodyPr>
              <a:lstStyle/>
              <a:p>
                <a:pPr defTabSz="914354">
                  <a:defRPr/>
                </a:pPr>
                <a:r>
                  <a:rPr lang="en-GB" sz="1400" b="1" kern="0" dirty="0"/>
                  <a:t>Q2</a:t>
                </a:r>
              </a:p>
            </p:txBody>
          </p:sp>
          <p:sp>
            <p:nvSpPr>
              <p:cNvPr id="34" name="TextBox 33">
                <a:extLst>
                  <a:ext uri="{FF2B5EF4-FFF2-40B4-BE49-F238E27FC236}">
                    <a16:creationId xmlns:a16="http://schemas.microsoft.com/office/drawing/2014/main" id="{5BA27234-E2EB-456D-88FC-D4E2A35D3A96}"/>
                  </a:ext>
                </a:extLst>
              </p:cNvPr>
              <p:cNvSpPr txBox="1"/>
              <p:nvPr/>
            </p:nvSpPr>
            <p:spPr>
              <a:xfrm>
                <a:off x="9375510" y="4654406"/>
                <a:ext cx="650943" cy="463633"/>
              </a:xfrm>
              <a:prstGeom prst="rect">
                <a:avLst/>
              </a:prstGeom>
              <a:noFill/>
            </p:spPr>
            <p:txBody>
              <a:bodyPr wrap="none" rtlCol="0" anchor="ctr">
                <a:spAutoFit/>
              </a:bodyPr>
              <a:lstStyle/>
              <a:p>
                <a:pPr defTabSz="914354">
                  <a:defRPr/>
                </a:pPr>
                <a:r>
                  <a:rPr lang="en-GB" sz="1400" b="1" kern="0" dirty="0"/>
                  <a:t>Q1</a:t>
                </a:r>
              </a:p>
            </p:txBody>
          </p:sp>
          <p:sp>
            <p:nvSpPr>
              <p:cNvPr id="35" name="TextBox 34">
                <a:extLst>
                  <a:ext uri="{FF2B5EF4-FFF2-40B4-BE49-F238E27FC236}">
                    <a16:creationId xmlns:a16="http://schemas.microsoft.com/office/drawing/2014/main" id="{FCB8ACB9-E442-4E07-8BA7-C3B359F6A014}"/>
                  </a:ext>
                </a:extLst>
              </p:cNvPr>
              <p:cNvSpPr txBox="1"/>
              <p:nvPr/>
            </p:nvSpPr>
            <p:spPr>
              <a:xfrm>
                <a:off x="9958461" y="3348109"/>
                <a:ext cx="2533441" cy="463633"/>
              </a:xfrm>
              <a:prstGeom prst="rect">
                <a:avLst/>
              </a:prstGeom>
              <a:noFill/>
            </p:spPr>
            <p:txBody>
              <a:bodyPr wrap="none" rtlCol="0" anchor="ctr">
                <a:spAutoFit/>
              </a:bodyPr>
              <a:lstStyle/>
              <a:p>
                <a:pPr defTabSz="914354">
                  <a:defRPr/>
                </a:pPr>
                <a:r>
                  <a:rPr lang="en-GB" sz="1400" kern="0" dirty="0"/>
                  <a:t>0.54 (0.32–0.89)</a:t>
                </a:r>
              </a:p>
            </p:txBody>
          </p:sp>
          <p:sp>
            <p:nvSpPr>
              <p:cNvPr id="36" name="TextBox 35">
                <a:extLst>
                  <a:ext uri="{FF2B5EF4-FFF2-40B4-BE49-F238E27FC236}">
                    <a16:creationId xmlns:a16="http://schemas.microsoft.com/office/drawing/2014/main" id="{7B70D681-8B16-4F24-9A90-B520A679F02F}"/>
                  </a:ext>
                </a:extLst>
              </p:cNvPr>
              <p:cNvSpPr txBox="1"/>
              <p:nvPr/>
            </p:nvSpPr>
            <p:spPr>
              <a:xfrm>
                <a:off x="9958456" y="3659318"/>
                <a:ext cx="2393310" cy="463633"/>
              </a:xfrm>
              <a:prstGeom prst="rect">
                <a:avLst/>
              </a:prstGeom>
              <a:noFill/>
            </p:spPr>
            <p:txBody>
              <a:bodyPr wrap="none" rtlCol="0" anchor="ctr">
                <a:spAutoFit/>
              </a:bodyPr>
              <a:lstStyle/>
              <a:p>
                <a:pPr defTabSz="914354">
                  <a:defRPr/>
                </a:pPr>
                <a:r>
                  <a:rPr lang="en-GB" sz="1400" kern="0" dirty="0"/>
                  <a:t>0.76 (0.48–1.21)</a:t>
                </a:r>
              </a:p>
            </p:txBody>
          </p:sp>
          <p:sp>
            <p:nvSpPr>
              <p:cNvPr id="37" name="TextBox 36">
                <a:extLst>
                  <a:ext uri="{FF2B5EF4-FFF2-40B4-BE49-F238E27FC236}">
                    <a16:creationId xmlns:a16="http://schemas.microsoft.com/office/drawing/2014/main" id="{C091A494-0D5D-4F57-A7D9-576F95F8A55F}"/>
                  </a:ext>
                </a:extLst>
              </p:cNvPr>
              <p:cNvSpPr txBox="1"/>
              <p:nvPr/>
            </p:nvSpPr>
            <p:spPr>
              <a:xfrm>
                <a:off x="9958456" y="4355943"/>
                <a:ext cx="2438259" cy="463633"/>
              </a:xfrm>
              <a:prstGeom prst="rect">
                <a:avLst/>
              </a:prstGeom>
              <a:noFill/>
            </p:spPr>
            <p:txBody>
              <a:bodyPr wrap="none" rtlCol="0" anchor="ctr">
                <a:spAutoFit/>
              </a:bodyPr>
              <a:lstStyle/>
              <a:p>
                <a:pPr defTabSz="914354">
                  <a:defRPr/>
                </a:pPr>
                <a:r>
                  <a:rPr lang="en-GB" sz="1400" kern="0" dirty="0"/>
                  <a:t>0.84 (0.55–1.27)</a:t>
                </a:r>
              </a:p>
            </p:txBody>
          </p:sp>
          <p:sp>
            <p:nvSpPr>
              <p:cNvPr id="38" name="TextBox 37">
                <a:extLst>
                  <a:ext uri="{FF2B5EF4-FFF2-40B4-BE49-F238E27FC236}">
                    <a16:creationId xmlns:a16="http://schemas.microsoft.com/office/drawing/2014/main" id="{274D92DB-1F5C-4CE5-8EE5-05A212DE27CE}"/>
                  </a:ext>
                </a:extLst>
              </p:cNvPr>
              <p:cNvSpPr txBox="1"/>
              <p:nvPr/>
            </p:nvSpPr>
            <p:spPr>
              <a:xfrm>
                <a:off x="9958456" y="4654406"/>
                <a:ext cx="1803708" cy="463633"/>
              </a:xfrm>
              <a:prstGeom prst="rect">
                <a:avLst/>
              </a:prstGeom>
              <a:noFill/>
            </p:spPr>
            <p:txBody>
              <a:bodyPr wrap="none" rtlCol="0" anchor="ctr">
                <a:spAutoFit/>
              </a:bodyPr>
              <a:lstStyle/>
              <a:p>
                <a:pPr defTabSz="914354">
                  <a:defRPr/>
                </a:pPr>
                <a:r>
                  <a:rPr lang="en-GB" sz="1400" kern="0" dirty="0"/>
                  <a:t>Reference</a:t>
                </a:r>
              </a:p>
            </p:txBody>
          </p:sp>
          <p:sp>
            <p:nvSpPr>
              <p:cNvPr id="39" name="TextBox 38">
                <a:extLst>
                  <a:ext uri="{FF2B5EF4-FFF2-40B4-BE49-F238E27FC236}">
                    <a16:creationId xmlns:a16="http://schemas.microsoft.com/office/drawing/2014/main" id="{B160CB84-8D65-4B13-9EA7-E7F1F3E9C066}"/>
                  </a:ext>
                </a:extLst>
              </p:cNvPr>
              <p:cNvSpPr txBox="1"/>
              <p:nvPr/>
            </p:nvSpPr>
            <p:spPr>
              <a:xfrm>
                <a:off x="9042181" y="2812147"/>
                <a:ext cx="3690708" cy="463633"/>
              </a:xfrm>
              <a:prstGeom prst="rect">
                <a:avLst/>
              </a:prstGeom>
              <a:noFill/>
            </p:spPr>
            <p:txBody>
              <a:bodyPr wrap="square" rtlCol="0">
                <a:spAutoFit/>
              </a:bodyPr>
              <a:lstStyle/>
              <a:p>
                <a:pPr defTabSz="914354">
                  <a:defRPr/>
                </a:pPr>
                <a:r>
                  <a:rPr lang="en-US" sz="1400" kern="0" dirty="0">
                    <a:solidFill>
                      <a:srgbClr val="1A1918"/>
                    </a:solidFill>
                    <a:ea typeface="Arial Narrow" charset="0"/>
                    <a:cs typeface="Arial" panose="020B0604020202020204" pitchFamily="34" charset="0"/>
                  </a:rPr>
                  <a:t>HR (95% CI), adjusted*</a:t>
                </a:r>
              </a:p>
            </p:txBody>
          </p:sp>
          <p:sp>
            <p:nvSpPr>
              <p:cNvPr id="40" name="TextBox 39">
                <a:extLst>
                  <a:ext uri="{FF2B5EF4-FFF2-40B4-BE49-F238E27FC236}">
                    <a16:creationId xmlns:a16="http://schemas.microsoft.com/office/drawing/2014/main" id="{3AA3E0E0-8519-4DE0-BE79-E8ABB7A3F268}"/>
                  </a:ext>
                </a:extLst>
              </p:cNvPr>
              <p:cNvSpPr txBox="1"/>
              <p:nvPr/>
            </p:nvSpPr>
            <p:spPr>
              <a:xfrm>
                <a:off x="5484201" y="2228033"/>
                <a:ext cx="4646942" cy="463633"/>
              </a:xfrm>
              <a:prstGeom prst="rect">
                <a:avLst/>
              </a:prstGeom>
              <a:noFill/>
            </p:spPr>
            <p:txBody>
              <a:bodyPr wrap="square" rtlCol="0">
                <a:spAutoFit/>
              </a:bodyPr>
              <a:lstStyle>
                <a:defPPr>
                  <a:defRPr lang="en-US"/>
                </a:defPPr>
                <a:lvl1pPr algn="ctr">
                  <a:defRPr sz="1200" b="1"/>
                </a:lvl1pPr>
              </a:lstStyle>
              <a:p>
                <a:pPr defTabSz="914354">
                  <a:defRPr/>
                </a:pPr>
                <a:r>
                  <a:rPr lang="en-US" sz="1400" b="0" kern="0" dirty="0">
                    <a:solidFill>
                      <a:srgbClr val="1A1918"/>
                    </a:solidFill>
                    <a:ea typeface="Arial Narrow" charset="0"/>
                    <a:cs typeface="Arial" panose="020B0604020202020204" pitchFamily="34" charset="0"/>
                  </a:rPr>
                  <a:t>CEC and Mortality in AMI</a:t>
                </a:r>
                <a:endParaRPr lang="en-US" sz="1400" b="0" kern="0" baseline="30000" dirty="0">
                  <a:solidFill>
                    <a:srgbClr val="1A1918"/>
                  </a:solidFill>
                  <a:ea typeface="Arial Narrow" charset="0"/>
                  <a:cs typeface="Arial" panose="020B0604020202020204" pitchFamily="34" charset="0"/>
                </a:endParaRPr>
              </a:p>
            </p:txBody>
          </p:sp>
        </p:grpSp>
      </p:grpSp>
      <p:grpSp>
        <p:nvGrpSpPr>
          <p:cNvPr id="50" name="Group 49">
            <a:extLst>
              <a:ext uri="{FF2B5EF4-FFF2-40B4-BE49-F238E27FC236}">
                <a16:creationId xmlns:a16="http://schemas.microsoft.com/office/drawing/2014/main" id="{13EEB4B2-9A71-4F71-9E93-3E31C368CC76}"/>
              </a:ext>
            </a:extLst>
          </p:cNvPr>
          <p:cNvGrpSpPr/>
          <p:nvPr/>
        </p:nvGrpSpPr>
        <p:grpSpPr>
          <a:xfrm>
            <a:off x="1382586" y="1783634"/>
            <a:ext cx="10165994" cy="3290731"/>
            <a:chOff x="1382586" y="2731297"/>
            <a:chExt cx="10165991" cy="3290730"/>
          </a:xfrm>
        </p:grpSpPr>
        <p:sp>
          <p:nvSpPr>
            <p:cNvPr id="51" name="Rectangle 50">
              <a:extLst>
                <a:ext uri="{FF2B5EF4-FFF2-40B4-BE49-F238E27FC236}">
                  <a16:creationId xmlns:a16="http://schemas.microsoft.com/office/drawing/2014/main" id="{8A6AF4D1-63F3-4F89-8AF9-49B42AF07956}"/>
                </a:ext>
              </a:extLst>
            </p:cNvPr>
            <p:cNvSpPr/>
            <p:nvPr/>
          </p:nvSpPr>
          <p:spPr>
            <a:xfrm>
              <a:off x="1382586" y="3346297"/>
              <a:ext cx="109162" cy="876820"/>
            </a:xfrm>
            <a:prstGeom prst="rect">
              <a:avLst/>
            </a:prstGeom>
            <a:noFill/>
            <a:ln w="19050">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91"/>
            </a:p>
          </p:txBody>
        </p:sp>
        <p:sp>
          <p:nvSpPr>
            <p:cNvPr id="52" name="Rectangle 51">
              <a:extLst>
                <a:ext uri="{FF2B5EF4-FFF2-40B4-BE49-F238E27FC236}">
                  <a16:creationId xmlns:a16="http://schemas.microsoft.com/office/drawing/2014/main" id="{D65190A3-C85D-46E0-A467-67BC7266DC5E}"/>
                </a:ext>
              </a:extLst>
            </p:cNvPr>
            <p:cNvSpPr/>
            <p:nvPr/>
          </p:nvSpPr>
          <p:spPr>
            <a:xfrm>
              <a:off x="5852572" y="2731298"/>
              <a:ext cx="5613123" cy="3288888"/>
            </a:xfrm>
            <a:prstGeom prst="rect">
              <a:avLst/>
            </a:prstGeom>
            <a:solidFill>
              <a:schemeClr val="bg1"/>
            </a:solidFill>
            <a:ln w="9525">
              <a:solidFill>
                <a:schemeClr val="bg1">
                  <a:lumMod val="8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91" dirty="0"/>
            </a:p>
          </p:txBody>
        </p:sp>
        <p:grpSp>
          <p:nvGrpSpPr>
            <p:cNvPr id="53" name="Group 52">
              <a:extLst>
                <a:ext uri="{FF2B5EF4-FFF2-40B4-BE49-F238E27FC236}">
                  <a16:creationId xmlns:a16="http://schemas.microsoft.com/office/drawing/2014/main" id="{97DD966E-2257-4668-9D28-AD604F66C4EA}"/>
                </a:ext>
              </a:extLst>
            </p:cNvPr>
            <p:cNvGrpSpPr/>
            <p:nvPr/>
          </p:nvGrpSpPr>
          <p:grpSpPr>
            <a:xfrm>
              <a:off x="5925882" y="2957560"/>
              <a:ext cx="5622695" cy="3064467"/>
              <a:chOff x="2999037" y="2144792"/>
              <a:chExt cx="7530041" cy="3347488"/>
            </a:xfrm>
          </p:grpSpPr>
          <p:sp>
            <p:nvSpPr>
              <p:cNvPr id="58" name="TextBox 57">
                <a:extLst>
                  <a:ext uri="{FF2B5EF4-FFF2-40B4-BE49-F238E27FC236}">
                    <a16:creationId xmlns:a16="http://schemas.microsoft.com/office/drawing/2014/main" id="{9D01EE7E-5691-4CE1-9935-5FA16104B46A}"/>
                  </a:ext>
                </a:extLst>
              </p:cNvPr>
              <p:cNvSpPr txBox="1"/>
              <p:nvPr/>
            </p:nvSpPr>
            <p:spPr>
              <a:xfrm>
                <a:off x="3748434" y="5156078"/>
                <a:ext cx="4006082" cy="336202"/>
              </a:xfrm>
              <a:prstGeom prst="rect">
                <a:avLst/>
              </a:prstGeom>
              <a:noFill/>
            </p:spPr>
            <p:txBody>
              <a:bodyPr wrap="square" rtlCol="0" anchor="ctr">
                <a:spAutoFit/>
              </a:bodyPr>
              <a:lstStyle/>
              <a:p>
                <a:pPr algn="ctr" defTabSz="914354">
                  <a:defRPr/>
                </a:pPr>
                <a:r>
                  <a:rPr lang="en-GB" sz="1400" kern="0" dirty="0">
                    <a:solidFill>
                      <a:srgbClr val="1A1918"/>
                    </a:solidFill>
                  </a:rPr>
                  <a:t>Follow-up (days)</a:t>
                </a:r>
              </a:p>
            </p:txBody>
          </p:sp>
          <p:sp>
            <p:nvSpPr>
              <p:cNvPr id="59" name="Line 7">
                <a:extLst>
                  <a:ext uri="{FF2B5EF4-FFF2-40B4-BE49-F238E27FC236}">
                    <a16:creationId xmlns:a16="http://schemas.microsoft.com/office/drawing/2014/main" id="{B8876B43-C91E-4AAA-858B-C7DBEA50F8C7}"/>
                  </a:ext>
                </a:extLst>
              </p:cNvPr>
              <p:cNvSpPr>
                <a:spLocks noChangeShapeType="1"/>
              </p:cNvSpPr>
              <p:nvPr/>
            </p:nvSpPr>
            <p:spPr bwMode="auto">
              <a:xfrm>
                <a:off x="3835052" y="4884764"/>
                <a:ext cx="0" cy="85337"/>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0" name="Line 8">
                <a:extLst>
                  <a:ext uri="{FF2B5EF4-FFF2-40B4-BE49-F238E27FC236}">
                    <a16:creationId xmlns:a16="http://schemas.microsoft.com/office/drawing/2014/main" id="{88E9D7EA-822A-4841-9DD5-A7EBE1262CD8}"/>
                  </a:ext>
                </a:extLst>
              </p:cNvPr>
              <p:cNvSpPr>
                <a:spLocks noChangeShapeType="1"/>
              </p:cNvSpPr>
              <p:nvPr/>
            </p:nvSpPr>
            <p:spPr bwMode="auto">
              <a:xfrm>
                <a:off x="4476195" y="4884764"/>
                <a:ext cx="0" cy="85337"/>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1" name="Line 9">
                <a:extLst>
                  <a:ext uri="{FF2B5EF4-FFF2-40B4-BE49-F238E27FC236}">
                    <a16:creationId xmlns:a16="http://schemas.microsoft.com/office/drawing/2014/main" id="{BB701CDC-AE6B-4522-A34F-3816E59BD8EB}"/>
                  </a:ext>
                </a:extLst>
              </p:cNvPr>
              <p:cNvSpPr>
                <a:spLocks noChangeShapeType="1"/>
              </p:cNvSpPr>
              <p:nvPr/>
            </p:nvSpPr>
            <p:spPr bwMode="auto">
              <a:xfrm>
                <a:off x="5113835" y="4884764"/>
                <a:ext cx="0" cy="85337"/>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2" name="Line 10">
                <a:extLst>
                  <a:ext uri="{FF2B5EF4-FFF2-40B4-BE49-F238E27FC236}">
                    <a16:creationId xmlns:a16="http://schemas.microsoft.com/office/drawing/2014/main" id="{D464A549-3C1C-4397-ACA6-FAC0BACB502D}"/>
                  </a:ext>
                </a:extLst>
              </p:cNvPr>
              <p:cNvSpPr>
                <a:spLocks noChangeShapeType="1"/>
              </p:cNvSpPr>
              <p:nvPr/>
            </p:nvSpPr>
            <p:spPr bwMode="auto">
              <a:xfrm>
                <a:off x="5751474" y="4884764"/>
                <a:ext cx="0" cy="85337"/>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3" name="Line 11">
                <a:extLst>
                  <a:ext uri="{FF2B5EF4-FFF2-40B4-BE49-F238E27FC236}">
                    <a16:creationId xmlns:a16="http://schemas.microsoft.com/office/drawing/2014/main" id="{F4D03B71-8E64-45A0-9648-DF05B47B3C42}"/>
                  </a:ext>
                </a:extLst>
              </p:cNvPr>
              <p:cNvSpPr>
                <a:spLocks noChangeShapeType="1"/>
              </p:cNvSpPr>
              <p:nvPr/>
            </p:nvSpPr>
            <p:spPr bwMode="auto">
              <a:xfrm>
                <a:off x="6392618" y="4884764"/>
                <a:ext cx="0" cy="85337"/>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4" name="Line 12">
                <a:extLst>
                  <a:ext uri="{FF2B5EF4-FFF2-40B4-BE49-F238E27FC236}">
                    <a16:creationId xmlns:a16="http://schemas.microsoft.com/office/drawing/2014/main" id="{F166BC02-7B2C-4862-82AA-E3D68FFECEAC}"/>
                  </a:ext>
                </a:extLst>
              </p:cNvPr>
              <p:cNvSpPr>
                <a:spLocks noChangeShapeType="1"/>
              </p:cNvSpPr>
              <p:nvPr/>
            </p:nvSpPr>
            <p:spPr bwMode="auto">
              <a:xfrm>
                <a:off x="7030258" y="4884764"/>
                <a:ext cx="0" cy="85337"/>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5" name="Line 13">
                <a:extLst>
                  <a:ext uri="{FF2B5EF4-FFF2-40B4-BE49-F238E27FC236}">
                    <a16:creationId xmlns:a16="http://schemas.microsoft.com/office/drawing/2014/main" id="{1CDFBF8E-4282-43BE-9A51-E8C3906D17A8}"/>
                  </a:ext>
                </a:extLst>
              </p:cNvPr>
              <p:cNvSpPr>
                <a:spLocks noChangeShapeType="1"/>
              </p:cNvSpPr>
              <p:nvPr/>
            </p:nvSpPr>
            <p:spPr bwMode="auto">
              <a:xfrm>
                <a:off x="7671401" y="4884764"/>
                <a:ext cx="0" cy="85337"/>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6" name="Line 6">
                <a:extLst>
                  <a:ext uri="{FF2B5EF4-FFF2-40B4-BE49-F238E27FC236}">
                    <a16:creationId xmlns:a16="http://schemas.microsoft.com/office/drawing/2014/main" id="{3BBF1A20-7A08-43DB-9AB4-8A30ABBDDC26}"/>
                  </a:ext>
                </a:extLst>
              </p:cNvPr>
              <p:cNvSpPr>
                <a:spLocks noChangeShapeType="1"/>
              </p:cNvSpPr>
              <p:nvPr/>
            </p:nvSpPr>
            <p:spPr bwMode="auto">
              <a:xfrm flipH="1">
                <a:off x="3750968" y="4876833"/>
                <a:ext cx="84085"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7" name="Line 14">
                <a:extLst>
                  <a:ext uri="{FF2B5EF4-FFF2-40B4-BE49-F238E27FC236}">
                    <a16:creationId xmlns:a16="http://schemas.microsoft.com/office/drawing/2014/main" id="{406839C9-2E79-4A75-86D7-A4C330882394}"/>
                  </a:ext>
                </a:extLst>
              </p:cNvPr>
              <p:cNvSpPr>
                <a:spLocks noChangeShapeType="1"/>
              </p:cNvSpPr>
              <p:nvPr/>
            </p:nvSpPr>
            <p:spPr bwMode="auto">
              <a:xfrm flipH="1">
                <a:off x="3750968" y="4023141"/>
                <a:ext cx="84085"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8" name="Line 15">
                <a:extLst>
                  <a:ext uri="{FF2B5EF4-FFF2-40B4-BE49-F238E27FC236}">
                    <a16:creationId xmlns:a16="http://schemas.microsoft.com/office/drawing/2014/main" id="{7BEF7F08-BA58-4AF6-B168-84EA0F217C07}"/>
                  </a:ext>
                </a:extLst>
              </p:cNvPr>
              <p:cNvSpPr>
                <a:spLocks noChangeShapeType="1"/>
              </p:cNvSpPr>
              <p:nvPr/>
            </p:nvSpPr>
            <p:spPr bwMode="auto">
              <a:xfrm flipH="1">
                <a:off x="3750968" y="3165004"/>
                <a:ext cx="84085"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69" name="TextBox 68">
                <a:extLst>
                  <a:ext uri="{FF2B5EF4-FFF2-40B4-BE49-F238E27FC236}">
                    <a16:creationId xmlns:a16="http://schemas.microsoft.com/office/drawing/2014/main" id="{A45EB01E-90E9-41FD-B713-CF8BA270E262}"/>
                  </a:ext>
                </a:extLst>
              </p:cNvPr>
              <p:cNvSpPr txBox="1"/>
              <p:nvPr/>
            </p:nvSpPr>
            <p:spPr>
              <a:xfrm>
                <a:off x="3124983" y="2144792"/>
                <a:ext cx="650902" cy="336202"/>
              </a:xfrm>
              <a:prstGeom prst="rect">
                <a:avLst/>
              </a:prstGeom>
              <a:noFill/>
            </p:spPr>
            <p:txBody>
              <a:bodyPr wrap="none" rtlCol="0" anchor="ctr">
                <a:spAutoFit/>
              </a:bodyPr>
              <a:lstStyle/>
              <a:p>
                <a:pPr algn="r" defTabSz="914354">
                  <a:defRPr/>
                </a:pPr>
                <a:r>
                  <a:rPr lang="en-GB" sz="1400" kern="0" dirty="0">
                    <a:solidFill>
                      <a:srgbClr val="1A1918"/>
                    </a:solidFill>
                  </a:rPr>
                  <a:t>100</a:t>
                </a:r>
              </a:p>
            </p:txBody>
          </p:sp>
          <p:sp>
            <p:nvSpPr>
              <p:cNvPr id="70" name="TextBox 69">
                <a:extLst>
                  <a:ext uri="{FF2B5EF4-FFF2-40B4-BE49-F238E27FC236}">
                    <a16:creationId xmlns:a16="http://schemas.microsoft.com/office/drawing/2014/main" id="{48E3FBC1-3F69-474D-AC09-A838ADBA7377}"/>
                  </a:ext>
                </a:extLst>
              </p:cNvPr>
              <p:cNvSpPr txBox="1"/>
              <p:nvPr/>
            </p:nvSpPr>
            <p:spPr>
              <a:xfrm>
                <a:off x="3225878" y="2999026"/>
                <a:ext cx="550005" cy="336202"/>
              </a:xfrm>
              <a:prstGeom prst="rect">
                <a:avLst/>
              </a:prstGeom>
              <a:noFill/>
            </p:spPr>
            <p:txBody>
              <a:bodyPr wrap="none" rtlCol="0" anchor="ctr">
                <a:spAutoFit/>
              </a:bodyPr>
              <a:lstStyle/>
              <a:p>
                <a:pPr algn="r" defTabSz="914354">
                  <a:defRPr/>
                </a:pPr>
                <a:r>
                  <a:rPr lang="en-GB" sz="1400" kern="0" dirty="0">
                    <a:solidFill>
                      <a:srgbClr val="1A1918"/>
                    </a:solidFill>
                  </a:rPr>
                  <a:t>90</a:t>
                </a:r>
              </a:p>
            </p:txBody>
          </p:sp>
          <p:sp>
            <p:nvSpPr>
              <p:cNvPr id="71" name="TextBox 70">
                <a:extLst>
                  <a:ext uri="{FF2B5EF4-FFF2-40B4-BE49-F238E27FC236}">
                    <a16:creationId xmlns:a16="http://schemas.microsoft.com/office/drawing/2014/main" id="{4AB404EE-F6F6-4DA3-9D6A-C24B6D58BA4B}"/>
                  </a:ext>
                </a:extLst>
              </p:cNvPr>
              <p:cNvSpPr txBox="1"/>
              <p:nvPr/>
            </p:nvSpPr>
            <p:spPr>
              <a:xfrm>
                <a:off x="3217293" y="3853260"/>
                <a:ext cx="558592" cy="336202"/>
              </a:xfrm>
              <a:prstGeom prst="rect">
                <a:avLst/>
              </a:prstGeom>
              <a:noFill/>
            </p:spPr>
            <p:txBody>
              <a:bodyPr wrap="none" rtlCol="0" anchor="ctr">
                <a:spAutoFit/>
              </a:bodyPr>
              <a:lstStyle/>
              <a:p>
                <a:pPr algn="r" defTabSz="914354">
                  <a:defRPr/>
                </a:pPr>
                <a:r>
                  <a:rPr lang="en-GB" sz="1400" kern="0" dirty="0">
                    <a:solidFill>
                      <a:srgbClr val="1A1918"/>
                    </a:solidFill>
                  </a:rPr>
                  <a:t>80</a:t>
                </a:r>
              </a:p>
            </p:txBody>
          </p:sp>
          <p:sp>
            <p:nvSpPr>
              <p:cNvPr id="72" name="TextBox 71">
                <a:extLst>
                  <a:ext uri="{FF2B5EF4-FFF2-40B4-BE49-F238E27FC236}">
                    <a16:creationId xmlns:a16="http://schemas.microsoft.com/office/drawing/2014/main" id="{92A1C312-3CB2-4403-A862-F2F5589560F2}"/>
                  </a:ext>
                </a:extLst>
              </p:cNvPr>
              <p:cNvSpPr txBox="1"/>
              <p:nvPr/>
            </p:nvSpPr>
            <p:spPr>
              <a:xfrm>
                <a:off x="3230171" y="4707488"/>
                <a:ext cx="545712" cy="336202"/>
              </a:xfrm>
              <a:prstGeom prst="rect">
                <a:avLst/>
              </a:prstGeom>
              <a:noFill/>
            </p:spPr>
            <p:txBody>
              <a:bodyPr wrap="none" rtlCol="0" anchor="ctr">
                <a:spAutoFit/>
              </a:bodyPr>
              <a:lstStyle/>
              <a:p>
                <a:pPr algn="r" defTabSz="914354">
                  <a:defRPr/>
                </a:pPr>
                <a:r>
                  <a:rPr lang="en-GB" sz="1400" kern="0" dirty="0">
                    <a:solidFill>
                      <a:srgbClr val="1A1918"/>
                    </a:solidFill>
                  </a:rPr>
                  <a:t>70</a:t>
                </a:r>
              </a:p>
            </p:txBody>
          </p:sp>
          <p:sp>
            <p:nvSpPr>
              <p:cNvPr id="73" name="TextBox 72">
                <a:extLst>
                  <a:ext uri="{FF2B5EF4-FFF2-40B4-BE49-F238E27FC236}">
                    <a16:creationId xmlns:a16="http://schemas.microsoft.com/office/drawing/2014/main" id="{2EBD1DE4-5DCE-48F5-994F-DAD8F5705F19}"/>
                  </a:ext>
                </a:extLst>
              </p:cNvPr>
              <p:cNvSpPr txBox="1"/>
              <p:nvPr/>
            </p:nvSpPr>
            <p:spPr>
              <a:xfrm rot="16200000">
                <a:off x="1924123" y="3386502"/>
                <a:ext cx="2562010" cy="412182"/>
              </a:xfrm>
              <a:prstGeom prst="rect">
                <a:avLst/>
              </a:prstGeom>
              <a:noFill/>
            </p:spPr>
            <p:txBody>
              <a:bodyPr wrap="square" rtlCol="0" anchor="ctr">
                <a:spAutoFit/>
              </a:bodyPr>
              <a:lstStyle/>
              <a:p>
                <a:pPr algn="ctr" defTabSz="914354">
                  <a:defRPr/>
                </a:pPr>
                <a:r>
                  <a:rPr lang="en-GB" sz="1400" kern="0" dirty="0">
                    <a:solidFill>
                      <a:srgbClr val="1A1918"/>
                    </a:solidFill>
                  </a:rPr>
                  <a:t>Cumulative survival (%)</a:t>
                </a:r>
              </a:p>
            </p:txBody>
          </p:sp>
          <p:sp>
            <p:nvSpPr>
              <p:cNvPr id="74" name="TextBox 73">
                <a:extLst>
                  <a:ext uri="{FF2B5EF4-FFF2-40B4-BE49-F238E27FC236}">
                    <a16:creationId xmlns:a16="http://schemas.microsoft.com/office/drawing/2014/main" id="{78BAB160-6062-4CAE-87E8-6E08A40DA09F}"/>
                  </a:ext>
                </a:extLst>
              </p:cNvPr>
              <p:cNvSpPr txBox="1"/>
              <p:nvPr/>
            </p:nvSpPr>
            <p:spPr>
              <a:xfrm>
                <a:off x="3631965" y="4929508"/>
                <a:ext cx="406170" cy="336202"/>
              </a:xfrm>
              <a:prstGeom prst="rect">
                <a:avLst/>
              </a:prstGeom>
              <a:noFill/>
            </p:spPr>
            <p:txBody>
              <a:bodyPr wrap="none" rtlCol="0" anchor="ctr">
                <a:spAutoFit/>
              </a:bodyPr>
              <a:lstStyle/>
              <a:p>
                <a:pPr algn="ctr" defTabSz="914354">
                  <a:defRPr/>
                </a:pPr>
                <a:r>
                  <a:rPr lang="en-GB" sz="1400" kern="0" dirty="0">
                    <a:solidFill>
                      <a:srgbClr val="1A1918"/>
                    </a:solidFill>
                  </a:rPr>
                  <a:t>0</a:t>
                </a:r>
              </a:p>
            </p:txBody>
          </p:sp>
          <p:sp>
            <p:nvSpPr>
              <p:cNvPr id="75" name="TextBox 74">
                <a:extLst>
                  <a:ext uri="{FF2B5EF4-FFF2-40B4-BE49-F238E27FC236}">
                    <a16:creationId xmlns:a16="http://schemas.microsoft.com/office/drawing/2014/main" id="{3F7D45F8-8D8F-4351-9F63-1013FA5ADE19}"/>
                  </a:ext>
                </a:extLst>
              </p:cNvPr>
              <p:cNvSpPr txBox="1"/>
              <p:nvPr/>
            </p:nvSpPr>
            <p:spPr>
              <a:xfrm>
                <a:off x="4283766" y="4929508"/>
                <a:ext cx="380409" cy="336202"/>
              </a:xfrm>
              <a:prstGeom prst="rect">
                <a:avLst/>
              </a:prstGeom>
              <a:noFill/>
            </p:spPr>
            <p:txBody>
              <a:bodyPr wrap="none" rtlCol="0" anchor="ctr">
                <a:spAutoFit/>
              </a:bodyPr>
              <a:lstStyle/>
              <a:p>
                <a:pPr algn="ctr" defTabSz="914354">
                  <a:defRPr/>
                </a:pPr>
                <a:r>
                  <a:rPr lang="en-GB" sz="1400" kern="0" dirty="0">
                    <a:solidFill>
                      <a:srgbClr val="1A1918"/>
                    </a:solidFill>
                  </a:rPr>
                  <a:t>5</a:t>
                </a:r>
              </a:p>
            </p:txBody>
          </p:sp>
          <p:sp>
            <p:nvSpPr>
              <p:cNvPr id="76" name="TextBox 75">
                <a:extLst>
                  <a:ext uri="{FF2B5EF4-FFF2-40B4-BE49-F238E27FC236}">
                    <a16:creationId xmlns:a16="http://schemas.microsoft.com/office/drawing/2014/main" id="{8DD8F31D-3E87-4FD0-9BB4-2B66EAAB388E}"/>
                  </a:ext>
                </a:extLst>
              </p:cNvPr>
              <p:cNvSpPr txBox="1"/>
              <p:nvPr/>
            </p:nvSpPr>
            <p:spPr>
              <a:xfrm>
                <a:off x="4866865" y="4929508"/>
                <a:ext cx="492041" cy="336202"/>
              </a:xfrm>
              <a:prstGeom prst="rect">
                <a:avLst/>
              </a:prstGeom>
              <a:noFill/>
            </p:spPr>
            <p:txBody>
              <a:bodyPr wrap="none" rtlCol="0" anchor="ctr">
                <a:spAutoFit/>
              </a:bodyPr>
              <a:lstStyle/>
              <a:p>
                <a:pPr algn="ctr" defTabSz="914354">
                  <a:defRPr/>
                </a:pPr>
                <a:r>
                  <a:rPr lang="en-GB" sz="1400" kern="0" dirty="0">
                    <a:solidFill>
                      <a:srgbClr val="1A1918"/>
                    </a:solidFill>
                  </a:rPr>
                  <a:t>10</a:t>
                </a:r>
              </a:p>
            </p:txBody>
          </p:sp>
          <p:sp>
            <p:nvSpPr>
              <p:cNvPr id="77" name="TextBox 76">
                <a:extLst>
                  <a:ext uri="{FF2B5EF4-FFF2-40B4-BE49-F238E27FC236}">
                    <a16:creationId xmlns:a16="http://schemas.microsoft.com/office/drawing/2014/main" id="{6611DC8D-D10E-4E03-B679-B7A8115E83C9}"/>
                  </a:ext>
                </a:extLst>
              </p:cNvPr>
              <p:cNvSpPr txBox="1"/>
              <p:nvPr/>
            </p:nvSpPr>
            <p:spPr>
              <a:xfrm>
                <a:off x="5518663" y="4929508"/>
                <a:ext cx="466280" cy="336202"/>
              </a:xfrm>
              <a:prstGeom prst="rect">
                <a:avLst/>
              </a:prstGeom>
              <a:noFill/>
            </p:spPr>
            <p:txBody>
              <a:bodyPr wrap="none" rtlCol="0" anchor="ctr">
                <a:spAutoFit/>
              </a:bodyPr>
              <a:lstStyle/>
              <a:p>
                <a:pPr algn="ctr" defTabSz="914354">
                  <a:defRPr/>
                </a:pPr>
                <a:r>
                  <a:rPr lang="en-GB" sz="1400" kern="0" dirty="0">
                    <a:solidFill>
                      <a:srgbClr val="1A1918"/>
                    </a:solidFill>
                  </a:rPr>
                  <a:t>15</a:t>
                </a:r>
              </a:p>
            </p:txBody>
          </p:sp>
          <p:sp>
            <p:nvSpPr>
              <p:cNvPr id="78" name="TextBox 77">
                <a:extLst>
                  <a:ext uri="{FF2B5EF4-FFF2-40B4-BE49-F238E27FC236}">
                    <a16:creationId xmlns:a16="http://schemas.microsoft.com/office/drawing/2014/main" id="{694E1072-8F8B-4DFB-BE22-737BC225873D}"/>
                  </a:ext>
                </a:extLst>
              </p:cNvPr>
              <p:cNvSpPr txBox="1"/>
              <p:nvPr/>
            </p:nvSpPr>
            <p:spPr>
              <a:xfrm>
                <a:off x="6120013" y="4929508"/>
                <a:ext cx="541417" cy="336202"/>
              </a:xfrm>
              <a:prstGeom prst="rect">
                <a:avLst/>
              </a:prstGeom>
              <a:noFill/>
            </p:spPr>
            <p:txBody>
              <a:bodyPr wrap="none" rtlCol="0" anchor="ctr">
                <a:spAutoFit/>
              </a:bodyPr>
              <a:lstStyle/>
              <a:p>
                <a:pPr algn="ctr" defTabSz="914354">
                  <a:defRPr/>
                </a:pPr>
                <a:r>
                  <a:rPr lang="en-GB" sz="1400" kern="0" dirty="0">
                    <a:solidFill>
                      <a:srgbClr val="1A1918"/>
                    </a:solidFill>
                  </a:rPr>
                  <a:t>20</a:t>
                </a:r>
              </a:p>
            </p:txBody>
          </p:sp>
          <p:sp>
            <p:nvSpPr>
              <p:cNvPr id="79" name="TextBox 78">
                <a:extLst>
                  <a:ext uri="{FF2B5EF4-FFF2-40B4-BE49-F238E27FC236}">
                    <a16:creationId xmlns:a16="http://schemas.microsoft.com/office/drawing/2014/main" id="{03B5F762-7BE1-44B2-A453-D7E1B183260F}"/>
                  </a:ext>
                </a:extLst>
              </p:cNvPr>
              <p:cNvSpPr txBox="1"/>
              <p:nvPr/>
            </p:nvSpPr>
            <p:spPr>
              <a:xfrm>
                <a:off x="6776316" y="4929508"/>
                <a:ext cx="515655" cy="336202"/>
              </a:xfrm>
              <a:prstGeom prst="rect">
                <a:avLst/>
              </a:prstGeom>
              <a:noFill/>
            </p:spPr>
            <p:txBody>
              <a:bodyPr wrap="none" rtlCol="0" anchor="ctr">
                <a:spAutoFit/>
              </a:bodyPr>
              <a:lstStyle/>
              <a:p>
                <a:pPr algn="ctr" defTabSz="914354">
                  <a:defRPr/>
                </a:pPr>
                <a:r>
                  <a:rPr lang="en-GB" sz="1400" kern="0" dirty="0">
                    <a:solidFill>
                      <a:srgbClr val="1A1918"/>
                    </a:solidFill>
                  </a:rPr>
                  <a:t>25</a:t>
                </a:r>
              </a:p>
            </p:txBody>
          </p:sp>
          <p:sp>
            <p:nvSpPr>
              <p:cNvPr id="80" name="TextBox 79">
                <a:extLst>
                  <a:ext uri="{FF2B5EF4-FFF2-40B4-BE49-F238E27FC236}">
                    <a16:creationId xmlns:a16="http://schemas.microsoft.com/office/drawing/2014/main" id="{E741A4C8-E5B8-4F8A-BBE9-4F9D964F6BD2}"/>
                  </a:ext>
                </a:extLst>
              </p:cNvPr>
              <p:cNvSpPr txBox="1"/>
              <p:nvPr/>
            </p:nvSpPr>
            <p:spPr>
              <a:xfrm>
                <a:off x="7398920" y="4929508"/>
                <a:ext cx="539270" cy="336202"/>
              </a:xfrm>
              <a:prstGeom prst="rect">
                <a:avLst/>
              </a:prstGeom>
              <a:noFill/>
            </p:spPr>
            <p:txBody>
              <a:bodyPr wrap="none" rtlCol="0" anchor="ctr">
                <a:spAutoFit/>
              </a:bodyPr>
              <a:lstStyle/>
              <a:p>
                <a:pPr algn="ctr" defTabSz="914354">
                  <a:defRPr/>
                </a:pPr>
                <a:r>
                  <a:rPr lang="en-GB" sz="1400" kern="0" dirty="0">
                    <a:solidFill>
                      <a:srgbClr val="1A1918"/>
                    </a:solidFill>
                  </a:rPr>
                  <a:t>30</a:t>
                </a:r>
              </a:p>
            </p:txBody>
          </p:sp>
          <p:sp>
            <p:nvSpPr>
              <p:cNvPr id="81" name="TextBox 80">
                <a:extLst>
                  <a:ext uri="{FF2B5EF4-FFF2-40B4-BE49-F238E27FC236}">
                    <a16:creationId xmlns:a16="http://schemas.microsoft.com/office/drawing/2014/main" id="{161C59BD-4AD3-4978-9049-CC9E9ACE7E2F}"/>
                  </a:ext>
                </a:extLst>
              </p:cNvPr>
              <p:cNvSpPr txBox="1"/>
              <p:nvPr/>
            </p:nvSpPr>
            <p:spPr>
              <a:xfrm>
                <a:off x="7757967" y="2477683"/>
                <a:ext cx="599380" cy="336202"/>
              </a:xfrm>
              <a:prstGeom prst="rect">
                <a:avLst/>
              </a:prstGeom>
              <a:noFill/>
            </p:spPr>
            <p:txBody>
              <a:bodyPr wrap="none" rtlCol="0" anchor="ctr">
                <a:spAutoFit/>
              </a:bodyPr>
              <a:lstStyle/>
              <a:p>
                <a:pPr defTabSz="914354">
                  <a:defRPr/>
                </a:pPr>
                <a:r>
                  <a:rPr lang="en-GB" sz="1400" b="1" kern="0" dirty="0"/>
                  <a:t>Q4</a:t>
                </a:r>
              </a:p>
            </p:txBody>
          </p:sp>
          <p:sp>
            <p:nvSpPr>
              <p:cNvPr id="82" name="TextBox 81">
                <a:extLst>
                  <a:ext uri="{FF2B5EF4-FFF2-40B4-BE49-F238E27FC236}">
                    <a16:creationId xmlns:a16="http://schemas.microsoft.com/office/drawing/2014/main" id="{800BA5EE-8ADD-457E-ADE6-5046F87F9567}"/>
                  </a:ext>
                </a:extLst>
              </p:cNvPr>
              <p:cNvSpPr txBox="1"/>
              <p:nvPr/>
            </p:nvSpPr>
            <p:spPr>
              <a:xfrm>
                <a:off x="7757967" y="2664526"/>
                <a:ext cx="575766" cy="336202"/>
              </a:xfrm>
              <a:prstGeom prst="rect">
                <a:avLst/>
              </a:prstGeom>
              <a:noFill/>
            </p:spPr>
            <p:txBody>
              <a:bodyPr wrap="none" rtlCol="0" anchor="ctr">
                <a:spAutoFit/>
              </a:bodyPr>
              <a:lstStyle/>
              <a:p>
                <a:pPr defTabSz="914354">
                  <a:defRPr/>
                </a:pPr>
                <a:r>
                  <a:rPr lang="en-GB" sz="1400" b="1" kern="0" dirty="0"/>
                  <a:t>Q3</a:t>
                </a:r>
              </a:p>
            </p:txBody>
          </p:sp>
          <p:sp>
            <p:nvSpPr>
              <p:cNvPr id="83" name="TextBox 82">
                <a:extLst>
                  <a:ext uri="{FF2B5EF4-FFF2-40B4-BE49-F238E27FC236}">
                    <a16:creationId xmlns:a16="http://schemas.microsoft.com/office/drawing/2014/main" id="{864F500D-40B6-4B5C-9875-A8BF61A5ABD2}"/>
                  </a:ext>
                </a:extLst>
              </p:cNvPr>
              <p:cNvSpPr txBox="1"/>
              <p:nvPr/>
            </p:nvSpPr>
            <p:spPr>
              <a:xfrm>
                <a:off x="7757967" y="2877100"/>
                <a:ext cx="577912" cy="336202"/>
              </a:xfrm>
              <a:prstGeom prst="rect">
                <a:avLst/>
              </a:prstGeom>
              <a:noFill/>
            </p:spPr>
            <p:txBody>
              <a:bodyPr wrap="none" rtlCol="0" anchor="ctr">
                <a:spAutoFit/>
              </a:bodyPr>
              <a:lstStyle/>
              <a:p>
                <a:pPr defTabSz="914354">
                  <a:defRPr/>
                </a:pPr>
                <a:r>
                  <a:rPr lang="en-GB" sz="1400" b="1" kern="0" dirty="0"/>
                  <a:t>Q2</a:t>
                </a:r>
              </a:p>
            </p:txBody>
          </p:sp>
          <p:sp>
            <p:nvSpPr>
              <p:cNvPr id="84" name="TextBox 83">
                <a:extLst>
                  <a:ext uri="{FF2B5EF4-FFF2-40B4-BE49-F238E27FC236}">
                    <a16:creationId xmlns:a16="http://schemas.microsoft.com/office/drawing/2014/main" id="{DA4C7B3D-479B-496E-967C-7569186A5282}"/>
                  </a:ext>
                </a:extLst>
              </p:cNvPr>
              <p:cNvSpPr txBox="1"/>
              <p:nvPr/>
            </p:nvSpPr>
            <p:spPr>
              <a:xfrm>
                <a:off x="7757967" y="3240667"/>
                <a:ext cx="528537" cy="336202"/>
              </a:xfrm>
              <a:prstGeom prst="rect">
                <a:avLst/>
              </a:prstGeom>
              <a:noFill/>
            </p:spPr>
            <p:txBody>
              <a:bodyPr wrap="none" rtlCol="0" anchor="ctr">
                <a:spAutoFit/>
              </a:bodyPr>
              <a:lstStyle/>
              <a:p>
                <a:pPr defTabSz="914354">
                  <a:defRPr/>
                </a:pPr>
                <a:r>
                  <a:rPr lang="en-GB" sz="1400" b="1" kern="0" dirty="0"/>
                  <a:t>Q1</a:t>
                </a:r>
              </a:p>
            </p:txBody>
          </p:sp>
          <p:sp>
            <p:nvSpPr>
              <p:cNvPr id="85" name="TextBox 84">
                <a:extLst>
                  <a:ext uri="{FF2B5EF4-FFF2-40B4-BE49-F238E27FC236}">
                    <a16:creationId xmlns:a16="http://schemas.microsoft.com/office/drawing/2014/main" id="{46F4656F-F2DF-4CBC-A522-3DDCF337AA63}"/>
                  </a:ext>
                </a:extLst>
              </p:cNvPr>
              <p:cNvSpPr txBox="1"/>
              <p:nvPr/>
            </p:nvSpPr>
            <p:spPr>
              <a:xfrm>
                <a:off x="7618755" y="2172381"/>
                <a:ext cx="2910323" cy="336202"/>
              </a:xfrm>
              <a:prstGeom prst="rect">
                <a:avLst/>
              </a:prstGeom>
              <a:noFill/>
            </p:spPr>
            <p:txBody>
              <a:bodyPr wrap="square" rtlCol="0">
                <a:spAutoFit/>
              </a:bodyPr>
              <a:lstStyle/>
              <a:p>
                <a:pPr defTabSz="914354">
                  <a:defRPr/>
                </a:pPr>
                <a:r>
                  <a:rPr lang="en-US" sz="1400" kern="0" dirty="0">
                    <a:solidFill>
                      <a:srgbClr val="1A1918"/>
                    </a:solidFill>
                    <a:ea typeface="Arial Narrow" charset="0"/>
                    <a:cs typeface="Arial" panose="020B0604020202020204" pitchFamily="34" charset="0"/>
                  </a:rPr>
                  <a:t>HR (95% CI), adjusted*</a:t>
                </a:r>
              </a:p>
            </p:txBody>
          </p:sp>
          <p:sp>
            <p:nvSpPr>
              <p:cNvPr id="86" name="Freeform: Shape 85">
                <a:extLst>
                  <a:ext uri="{FF2B5EF4-FFF2-40B4-BE49-F238E27FC236}">
                    <a16:creationId xmlns:a16="http://schemas.microsoft.com/office/drawing/2014/main" id="{EBBF0CED-EBF2-47BB-BF2C-AD2CF4D1896B}"/>
                  </a:ext>
                </a:extLst>
              </p:cNvPr>
              <p:cNvSpPr/>
              <p:nvPr/>
            </p:nvSpPr>
            <p:spPr>
              <a:xfrm>
                <a:off x="3834127" y="2319182"/>
                <a:ext cx="3837250" cy="313404"/>
              </a:xfrm>
              <a:custGeom>
                <a:avLst/>
                <a:gdLst>
                  <a:gd name="connsiteX0" fmla="*/ 0 w 3849536"/>
                  <a:gd name="connsiteY0" fmla="*/ 0 h 316708"/>
                  <a:gd name="connsiteX1" fmla="*/ 59062 w 3849536"/>
                  <a:gd name="connsiteY1" fmla="*/ 0 h 316708"/>
                  <a:gd name="connsiteX2" fmla="*/ 59062 w 3849536"/>
                  <a:gd name="connsiteY2" fmla="*/ 71470 h 316708"/>
                  <a:gd name="connsiteX3" fmla="*/ 129375 w 3849536"/>
                  <a:gd name="connsiteY3" fmla="*/ 71470 h 316708"/>
                  <a:gd name="connsiteX4" fmla="*/ 129375 w 3849536"/>
                  <a:gd name="connsiteY4" fmla="*/ 227021 h 316708"/>
                  <a:gd name="connsiteX5" fmla="*/ 764359 w 3849536"/>
                  <a:gd name="connsiteY5" fmla="*/ 227021 h 316708"/>
                  <a:gd name="connsiteX6" fmla="*/ 764359 w 3849536"/>
                  <a:gd name="connsiteY6" fmla="*/ 253520 h 316708"/>
                  <a:gd name="connsiteX7" fmla="*/ 1284287 w 3849536"/>
                  <a:gd name="connsiteY7" fmla="*/ 253520 h 316708"/>
                  <a:gd name="connsiteX8" fmla="*/ 1284287 w 3849536"/>
                  <a:gd name="connsiteY8" fmla="*/ 297089 h 316708"/>
                  <a:gd name="connsiteX9" fmla="*/ 2313915 w 3849536"/>
                  <a:gd name="connsiteY9" fmla="*/ 297089 h 316708"/>
                  <a:gd name="connsiteX10" fmla="*/ 2313915 w 3849536"/>
                  <a:gd name="connsiteY10" fmla="*/ 316708 h 316708"/>
                  <a:gd name="connsiteX11" fmla="*/ 3849537 w 3849536"/>
                  <a:gd name="connsiteY11" fmla="*/ 316708 h 316708"/>
                  <a:gd name="connsiteX0" fmla="*/ 0 w 3847155"/>
                  <a:gd name="connsiteY0" fmla="*/ 0 h 316708"/>
                  <a:gd name="connsiteX1" fmla="*/ 56680 w 3847155"/>
                  <a:gd name="connsiteY1" fmla="*/ 0 h 316708"/>
                  <a:gd name="connsiteX2" fmla="*/ 56680 w 3847155"/>
                  <a:gd name="connsiteY2" fmla="*/ 71470 h 316708"/>
                  <a:gd name="connsiteX3" fmla="*/ 126993 w 3847155"/>
                  <a:gd name="connsiteY3" fmla="*/ 71470 h 316708"/>
                  <a:gd name="connsiteX4" fmla="*/ 126993 w 3847155"/>
                  <a:gd name="connsiteY4" fmla="*/ 227021 h 316708"/>
                  <a:gd name="connsiteX5" fmla="*/ 761977 w 3847155"/>
                  <a:gd name="connsiteY5" fmla="*/ 227021 h 316708"/>
                  <a:gd name="connsiteX6" fmla="*/ 761977 w 3847155"/>
                  <a:gd name="connsiteY6" fmla="*/ 253520 h 316708"/>
                  <a:gd name="connsiteX7" fmla="*/ 1281905 w 3847155"/>
                  <a:gd name="connsiteY7" fmla="*/ 253520 h 316708"/>
                  <a:gd name="connsiteX8" fmla="*/ 1281905 w 3847155"/>
                  <a:gd name="connsiteY8" fmla="*/ 297089 h 316708"/>
                  <a:gd name="connsiteX9" fmla="*/ 2311533 w 3847155"/>
                  <a:gd name="connsiteY9" fmla="*/ 297089 h 316708"/>
                  <a:gd name="connsiteX10" fmla="*/ 2311533 w 3847155"/>
                  <a:gd name="connsiteY10" fmla="*/ 316708 h 316708"/>
                  <a:gd name="connsiteX11" fmla="*/ 3847155 w 3847155"/>
                  <a:gd name="connsiteY11" fmla="*/ 316708 h 31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155" h="316708">
                    <a:moveTo>
                      <a:pt x="0" y="0"/>
                    </a:moveTo>
                    <a:lnTo>
                      <a:pt x="56680" y="0"/>
                    </a:lnTo>
                    <a:lnTo>
                      <a:pt x="56680" y="71470"/>
                    </a:lnTo>
                    <a:lnTo>
                      <a:pt x="126993" y="71470"/>
                    </a:lnTo>
                    <a:lnTo>
                      <a:pt x="126993" y="227021"/>
                    </a:lnTo>
                    <a:lnTo>
                      <a:pt x="761977" y="227021"/>
                    </a:lnTo>
                    <a:lnTo>
                      <a:pt x="761977" y="253520"/>
                    </a:lnTo>
                    <a:lnTo>
                      <a:pt x="1281905" y="253520"/>
                    </a:lnTo>
                    <a:lnTo>
                      <a:pt x="1281905" y="297089"/>
                    </a:lnTo>
                    <a:lnTo>
                      <a:pt x="2311533" y="297089"/>
                    </a:lnTo>
                    <a:lnTo>
                      <a:pt x="2311533" y="316708"/>
                    </a:lnTo>
                    <a:lnTo>
                      <a:pt x="3847155" y="316708"/>
                    </a:lnTo>
                  </a:path>
                </a:pathLst>
              </a:custGeom>
              <a:noFill/>
              <a:ln w="28575" cap="sq">
                <a:solidFill>
                  <a:schemeClr val="tx2"/>
                </a:solidFill>
                <a:prstDash val="solid"/>
                <a:miter/>
              </a:ln>
            </p:spPr>
            <p:txBody>
              <a:bodyPr rtlCol="0" anchor="ctr"/>
              <a:lstStyle/>
              <a:p>
                <a:pPr defTabSz="914354">
                  <a:defRPr/>
                </a:pPr>
                <a:endParaRPr lang="en-GB" sz="1800" kern="0">
                  <a:solidFill>
                    <a:srgbClr val="1A1918"/>
                  </a:solidFill>
                </a:endParaRPr>
              </a:p>
            </p:txBody>
          </p:sp>
          <p:sp>
            <p:nvSpPr>
              <p:cNvPr id="87" name="Freeform: Shape 86">
                <a:extLst>
                  <a:ext uri="{FF2B5EF4-FFF2-40B4-BE49-F238E27FC236}">
                    <a16:creationId xmlns:a16="http://schemas.microsoft.com/office/drawing/2014/main" id="{BE4C8719-E385-4A7A-94DF-3A9991626B66}"/>
                  </a:ext>
                </a:extLst>
              </p:cNvPr>
              <p:cNvSpPr/>
              <p:nvPr/>
            </p:nvSpPr>
            <p:spPr>
              <a:xfrm>
                <a:off x="3838008" y="2319182"/>
                <a:ext cx="3833377" cy="462038"/>
              </a:xfrm>
              <a:custGeom>
                <a:avLst/>
                <a:gdLst>
                  <a:gd name="connsiteX0" fmla="*/ 0 w 3843272"/>
                  <a:gd name="connsiteY0" fmla="*/ 0 h 466909"/>
                  <a:gd name="connsiteX1" fmla="*/ 52798 w 3843272"/>
                  <a:gd name="connsiteY1" fmla="*/ 0 h 466909"/>
                  <a:gd name="connsiteX2" fmla="*/ 52798 w 3843272"/>
                  <a:gd name="connsiteY2" fmla="*/ 101790 h 466909"/>
                  <a:gd name="connsiteX3" fmla="*/ 123111 w 3843272"/>
                  <a:gd name="connsiteY3" fmla="*/ 101790 h 466909"/>
                  <a:gd name="connsiteX4" fmla="*/ 123111 w 3843272"/>
                  <a:gd name="connsiteY4" fmla="*/ 181413 h 466909"/>
                  <a:gd name="connsiteX5" fmla="*/ 249417 w 3843272"/>
                  <a:gd name="connsiteY5" fmla="*/ 181413 h 466909"/>
                  <a:gd name="connsiteX6" fmla="*/ 249417 w 3843272"/>
                  <a:gd name="connsiteY6" fmla="*/ 245111 h 466909"/>
                  <a:gd name="connsiteX7" fmla="*/ 371888 w 3843272"/>
                  <a:gd name="connsiteY7" fmla="*/ 245111 h 466909"/>
                  <a:gd name="connsiteX8" fmla="*/ 371888 w 3843272"/>
                  <a:gd name="connsiteY8" fmla="*/ 269954 h 466909"/>
                  <a:gd name="connsiteX9" fmla="*/ 509317 w 3843272"/>
                  <a:gd name="connsiteY9" fmla="*/ 269954 h 466909"/>
                  <a:gd name="connsiteX10" fmla="*/ 509317 w 3843272"/>
                  <a:gd name="connsiteY10" fmla="*/ 307663 h 466909"/>
                  <a:gd name="connsiteX11" fmla="*/ 644061 w 3843272"/>
                  <a:gd name="connsiteY11" fmla="*/ 307663 h 466909"/>
                  <a:gd name="connsiteX12" fmla="*/ 644061 w 3843272"/>
                  <a:gd name="connsiteY12" fmla="*/ 334289 h 466909"/>
                  <a:gd name="connsiteX13" fmla="*/ 1020680 w 3843272"/>
                  <a:gd name="connsiteY13" fmla="*/ 334289 h 466909"/>
                  <a:gd name="connsiteX14" fmla="*/ 1020680 w 3843272"/>
                  <a:gd name="connsiteY14" fmla="*/ 373527 h 466909"/>
                  <a:gd name="connsiteX15" fmla="*/ 2044555 w 3843272"/>
                  <a:gd name="connsiteY15" fmla="*/ 373527 h 466909"/>
                  <a:gd name="connsiteX16" fmla="*/ 2044555 w 3843272"/>
                  <a:gd name="connsiteY16" fmla="*/ 397987 h 466909"/>
                  <a:gd name="connsiteX17" fmla="*/ 2310847 w 3843272"/>
                  <a:gd name="connsiteY17" fmla="*/ 397987 h 466909"/>
                  <a:gd name="connsiteX18" fmla="*/ 2310847 w 3843272"/>
                  <a:gd name="connsiteY18" fmla="*/ 424996 h 466909"/>
                  <a:gd name="connsiteX19" fmla="*/ 3335106 w 3843272"/>
                  <a:gd name="connsiteY19" fmla="*/ 424996 h 466909"/>
                  <a:gd name="connsiteX20" fmla="*/ 3335106 w 3843272"/>
                  <a:gd name="connsiteY20" fmla="*/ 441939 h 466909"/>
                  <a:gd name="connsiteX21" fmla="*/ 3464098 w 3843272"/>
                  <a:gd name="connsiteY21" fmla="*/ 441939 h 466909"/>
                  <a:gd name="connsiteX22" fmla="*/ 3464098 w 3843272"/>
                  <a:gd name="connsiteY22" fmla="*/ 466909 h 466909"/>
                  <a:gd name="connsiteX23" fmla="*/ 3843273 w 3843272"/>
                  <a:gd name="connsiteY23" fmla="*/ 466909 h 46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3272" h="466909">
                    <a:moveTo>
                      <a:pt x="0" y="0"/>
                    </a:moveTo>
                    <a:lnTo>
                      <a:pt x="52798" y="0"/>
                    </a:lnTo>
                    <a:lnTo>
                      <a:pt x="52798" y="101790"/>
                    </a:lnTo>
                    <a:lnTo>
                      <a:pt x="123111" y="101790"/>
                    </a:lnTo>
                    <a:lnTo>
                      <a:pt x="123111" y="181413"/>
                    </a:lnTo>
                    <a:lnTo>
                      <a:pt x="249417" y="181413"/>
                    </a:lnTo>
                    <a:lnTo>
                      <a:pt x="249417" y="245111"/>
                    </a:lnTo>
                    <a:lnTo>
                      <a:pt x="371888" y="245111"/>
                    </a:lnTo>
                    <a:lnTo>
                      <a:pt x="371888" y="269954"/>
                    </a:lnTo>
                    <a:lnTo>
                      <a:pt x="509317" y="269954"/>
                    </a:lnTo>
                    <a:lnTo>
                      <a:pt x="509317" y="307663"/>
                    </a:lnTo>
                    <a:lnTo>
                      <a:pt x="644061" y="307663"/>
                    </a:lnTo>
                    <a:lnTo>
                      <a:pt x="644061" y="334289"/>
                    </a:lnTo>
                    <a:lnTo>
                      <a:pt x="1020680" y="334289"/>
                    </a:lnTo>
                    <a:lnTo>
                      <a:pt x="1020680" y="373527"/>
                    </a:lnTo>
                    <a:lnTo>
                      <a:pt x="2044555" y="373527"/>
                    </a:lnTo>
                    <a:lnTo>
                      <a:pt x="2044555" y="397987"/>
                    </a:lnTo>
                    <a:lnTo>
                      <a:pt x="2310847" y="397987"/>
                    </a:lnTo>
                    <a:lnTo>
                      <a:pt x="2310847" y="424996"/>
                    </a:lnTo>
                    <a:lnTo>
                      <a:pt x="3335106" y="424996"/>
                    </a:lnTo>
                    <a:lnTo>
                      <a:pt x="3335106" y="441939"/>
                    </a:lnTo>
                    <a:lnTo>
                      <a:pt x="3464098" y="441939"/>
                    </a:lnTo>
                    <a:lnTo>
                      <a:pt x="3464098" y="466909"/>
                    </a:lnTo>
                    <a:lnTo>
                      <a:pt x="3843273" y="466909"/>
                    </a:lnTo>
                  </a:path>
                </a:pathLst>
              </a:custGeom>
              <a:noFill/>
              <a:ln w="28575" cap="sq">
                <a:solidFill>
                  <a:schemeClr val="bg2"/>
                </a:solidFill>
                <a:prstDash val="solid"/>
                <a:miter/>
              </a:ln>
            </p:spPr>
            <p:txBody>
              <a:bodyPr rtlCol="0" anchor="ctr"/>
              <a:lstStyle/>
              <a:p>
                <a:pPr defTabSz="914354">
                  <a:defRPr/>
                </a:pPr>
                <a:endParaRPr lang="en-GB" sz="1800" kern="0">
                  <a:solidFill>
                    <a:srgbClr val="1A1918"/>
                  </a:solidFill>
                </a:endParaRPr>
              </a:p>
            </p:txBody>
          </p:sp>
          <p:sp>
            <p:nvSpPr>
              <p:cNvPr id="88" name="Freeform: Shape 87">
                <a:extLst>
                  <a:ext uri="{FF2B5EF4-FFF2-40B4-BE49-F238E27FC236}">
                    <a16:creationId xmlns:a16="http://schemas.microsoft.com/office/drawing/2014/main" id="{6292AE29-5C1E-49B6-9CFA-EC0198241502}"/>
                  </a:ext>
                </a:extLst>
              </p:cNvPr>
              <p:cNvSpPr/>
              <p:nvPr/>
            </p:nvSpPr>
            <p:spPr>
              <a:xfrm>
                <a:off x="3837610" y="2319182"/>
                <a:ext cx="3833775" cy="692490"/>
              </a:xfrm>
              <a:custGeom>
                <a:avLst/>
                <a:gdLst>
                  <a:gd name="connsiteX0" fmla="*/ 0 w 3850815"/>
                  <a:gd name="connsiteY0" fmla="*/ 0 h 699790"/>
                  <a:gd name="connsiteX1" fmla="*/ 60341 w 3850815"/>
                  <a:gd name="connsiteY1" fmla="*/ 0 h 699790"/>
                  <a:gd name="connsiteX2" fmla="*/ 60341 w 3850815"/>
                  <a:gd name="connsiteY2" fmla="*/ 128671 h 699790"/>
                  <a:gd name="connsiteX3" fmla="*/ 130653 w 3850815"/>
                  <a:gd name="connsiteY3" fmla="*/ 128671 h 699790"/>
                  <a:gd name="connsiteX4" fmla="*/ 130653 w 3850815"/>
                  <a:gd name="connsiteY4" fmla="*/ 207147 h 699790"/>
                  <a:gd name="connsiteX5" fmla="*/ 256960 w 3850815"/>
                  <a:gd name="connsiteY5" fmla="*/ 207147 h 699790"/>
                  <a:gd name="connsiteX6" fmla="*/ 256960 w 3850815"/>
                  <a:gd name="connsiteY6" fmla="*/ 314033 h 699790"/>
                  <a:gd name="connsiteX7" fmla="*/ 381093 w 3850815"/>
                  <a:gd name="connsiteY7" fmla="*/ 314033 h 699790"/>
                  <a:gd name="connsiteX8" fmla="*/ 381093 w 3850815"/>
                  <a:gd name="connsiteY8" fmla="*/ 338875 h 699790"/>
                  <a:gd name="connsiteX9" fmla="*/ 515965 w 3850815"/>
                  <a:gd name="connsiteY9" fmla="*/ 338875 h 699790"/>
                  <a:gd name="connsiteX10" fmla="*/ 515965 w 3850815"/>
                  <a:gd name="connsiteY10" fmla="*/ 379133 h 699790"/>
                  <a:gd name="connsiteX11" fmla="*/ 643805 w 3850815"/>
                  <a:gd name="connsiteY11" fmla="*/ 379133 h 699790"/>
                  <a:gd name="connsiteX12" fmla="*/ 643805 w 3850815"/>
                  <a:gd name="connsiteY12" fmla="*/ 424486 h 699790"/>
                  <a:gd name="connsiteX13" fmla="*/ 765254 w 3850815"/>
                  <a:gd name="connsiteY13" fmla="*/ 424486 h 699790"/>
                  <a:gd name="connsiteX14" fmla="*/ 765254 w 3850815"/>
                  <a:gd name="connsiteY14" fmla="*/ 484617 h 699790"/>
                  <a:gd name="connsiteX15" fmla="*/ 897441 w 3850815"/>
                  <a:gd name="connsiteY15" fmla="*/ 484617 h 699790"/>
                  <a:gd name="connsiteX16" fmla="*/ 897441 w 3850815"/>
                  <a:gd name="connsiteY16" fmla="*/ 524238 h 699790"/>
                  <a:gd name="connsiteX17" fmla="*/ 1669471 w 3850815"/>
                  <a:gd name="connsiteY17" fmla="*/ 524238 h 699790"/>
                  <a:gd name="connsiteX18" fmla="*/ 1669471 w 3850815"/>
                  <a:gd name="connsiteY18" fmla="*/ 569591 h 699790"/>
                  <a:gd name="connsiteX19" fmla="*/ 1797951 w 3850815"/>
                  <a:gd name="connsiteY19" fmla="*/ 569591 h 699790"/>
                  <a:gd name="connsiteX20" fmla="*/ 1797951 w 3850815"/>
                  <a:gd name="connsiteY20" fmla="*/ 597873 h 699790"/>
                  <a:gd name="connsiteX21" fmla="*/ 2434341 w 3850815"/>
                  <a:gd name="connsiteY21" fmla="*/ 597873 h 699790"/>
                  <a:gd name="connsiteX22" fmla="*/ 2434341 w 3850815"/>
                  <a:gd name="connsiteY22" fmla="*/ 616218 h 699790"/>
                  <a:gd name="connsiteX23" fmla="*/ 2567168 w 3850815"/>
                  <a:gd name="connsiteY23" fmla="*/ 616218 h 699790"/>
                  <a:gd name="connsiteX24" fmla="*/ 2567168 w 3850815"/>
                  <a:gd name="connsiteY24" fmla="*/ 655966 h 699790"/>
                  <a:gd name="connsiteX25" fmla="*/ 2824255 w 3850815"/>
                  <a:gd name="connsiteY25" fmla="*/ 655966 h 699790"/>
                  <a:gd name="connsiteX26" fmla="*/ 2824255 w 3850815"/>
                  <a:gd name="connsiteY26" fmla="*/ 676477 h 699790"/>
                  <a:gd name="connsiteX27" fmla="*/ 3850815 w 3850815"/>
                  <a:gd name="connsiteY27" fmla="*/ 676477 h 699790"/>
                  <a:gd name="connsiteX28" fmla="*/ 3850815 w 3850815"/>
                  <a:gd name="connsiteY28" fmla="*/ 699790 h 699790"/>
                  <a:gd name="connsiteX0" fmla="*/ 0 w 3843671"/>
                  <a:gd name="connsiteY0" fmla="*/ 0 h 699790"/>
                  <a:gd name="connsiteX1" fmla="*/ 53197 w 3843671"/>
                  <a:gd name="connsiteY1" fmla="*/ 0 h 699790"/>
                  <a:gd name="connsiteX2" fmla="*/ 53197 w 3843671"/>
                  <a:gd name="connsiteY2" fmla="*/ 128671 h 699790"/>
                  <a:gd name="connsiteX3" fmla="*/ 123509 w 3843671"/>
                  <a:gd name="connsiteY3" fmla="*/ 128671 h 699790"/>
                  <a:gd name="connsiteX4" fmla="*/ 123509 w 3843671"/>
                  <a:gd name="connsiteY4" fmla="*/ 207147 h 699790"/>
                  <a:gd name="connsiteX5" fmla="*/ 249816 w 3843671"/>
                  <a:gd name="connsiteY5" fmla="*/ 207147 h 699790"/>
                  <a:gd name="connsiteX6" fmla="*/ 249816 w 3843671"/>
                  <a:gd name="connsiteY6" fmla="*/ 314033 h 699790"/>
                  <a:gd name="connsiteX7" fmla="*/ 373949 w 3843671"/>
                  <a:gd name="connsiteY7" fmla="*/ 314033 h 699790"/>
                  <a:gd name="connsiteX8" fmla="*/ 373949 w 3843671"/>
                  <a:gd name="connsiteY8" fmla="*/ 338875 h 699790"/>
                  <a:gd name="connsiteX9" fmla="*/ 508821 w 3843671"/>
                  <a:gd name="connsiteY9" fmla="*/ 338875 h 699790"/>
                  <a:gd name="connsiteX10" fmla="*/ 508821 w 3843671"/>
                  <a:gd name="connsiteY10" fmla="*/ 379133 h 699790"/>
                  <a:gd name="connsiteX11" fmla="*/ 636661 w 3843671"/>
                  <a:gd name="connsiteY11" fmla="*/ 379133 h 699790"/>
                  <a:gd name="connsiteX12" fmla="*/ 636661 w 3843671"/>
                  <a:gd name="connsiteY12" fmla="*/ 424486 h 699790"/>
                  <a:gd name="connsiteX13" fmla="*/ 758110 w 3843671"/>
                  <a:gd name="connsiteY13" fmla="*/ 424486 h 699790"/>
                  <a:gd name="connsiteX14" fmla="*/ 758110 w 3843671"/>
                  <a:gd name="connsiteY14" fmla="*/ 484617 h 699790"/>
                  <a:gd name="connsiteX15" fmla="*/ 890297 w 3843671"/>
                  <a:gd name="connsiteY15" fmla="*/ 484617 h 699790"/>
                  <a:gd name="connsiteX16" fmla="*/ 890297 w 3843671"/>
                  <a:gd name="connsiteY16" fmla="*/ 524238 h 699790"/>
                  <a:gd name="connsiteX17" fmla="*/ 1662327 w 3843671"/>
                  <a:gd name="connsiteY17" fmla="*/ 524238 h 699790"/>
                  <a:gd name="connsiteX18" fmla="*/ 1662327 w 3843671"/>
                  <a:gd name="connsiteY18" fmla="*/ 569591 h 699790"/>
                  <a:gd name="connsiteX19" fmla="*/ 1790807 w 3843671"/>
                  <a:gd name="connsiteY19" fmla="*/ 569591 h 699790"/>
                  <a:gd name="connsiteX20" fmla="*/ 1790807 w 3843671"/>
                  <a:gd name="connsiteY20" fmla="*/ 597873 h 699790"/>
                  <a:gd name="connsiteX21" fmla="*/ 2427197 w 3843671"/>
                  <a:gd name="connsiteY21" fmla="*/ 597873 h 699790"/>
                  <a:gd name="connsiteX22" fmla="*/ 2427197 w 3843671"/>
                  <a:gd name="connsiteY22" fmla="*/ 616218 h 699790"/>
                  <a:gd name="connsiteX23" fmla="*/ 2560024 w 3843671"/>
                  <a:gd name="connsiteY23" fmla="*/ 616218 h 699790"/>
                  <a:gd name="connsiteX24" fmla="*/ 2560024 w 3843671"/>
                  <a:gd name="connsiteY24" fmla="*/ 655966 h 699790"/>
                  <a:gd name="connsiteX25" fmla="*/ 2817111 w 3843671"/>
                  <a:gd name="connsiteY25" fmla="*/ 655966 h 699790"/>
                  <a:gd name="connsiteX26" fmla="*/ 2817111 w 3843671"/>
                  <a:gd name="connsiteY26" fmla="*/ 676477 h 699790"/>
                  <a:gd name="connsiteX27" fmla="*/ 3843671 w 3843671"/>
                  <a:gd name="connsiteY27" fmla="*/ 676477 h 699790"/>
                  <a:gd name="connsiteX28" fmla="*/ 3843671 w 3843671"/>
                  <a:gd name="connsiteY28" fmla="*/ 699790 h 69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43671" h="699790">
                    <a:moveTo>
                      <a:pt x="0" y="0"/>
                    </a:moveTo>
                    <a:lnTo>
                      <a:pt x="53197" y="0"/>
                    </a:lnTo>
                    <a:lnTo>
                      <a:pt x="53197" y="128671"/>
                    </a:lnTo>
                    <a:lnTo>
                      <a:pt x="123509" y="128671"/>
                    </a:lnTo>
                    <a:lnTo>
                      <a:pt x="123509" y="207147"/>
                    </a:lnTo>
                    <a:lnTo>
                      <a:pt x="249816" y="207147"/>
                    </a:lnTo>
                    <a:lnTo>
                      <a:pt x="249816" y="314033"/>
                    </a:lnTo>
                    <a:lnTo>
                      <a:pt x="373949" y="314033"/>
                    </a:lnTo>
                    <a:lnTo>
                      <a:pt x="373949" y="338875"/>
                    </a:lnTo>
                    <a:lnTo>
                      <a:pt x="508821" y="338875"/>
                    </a:lnTo>
                    <a:lnTo>
                      <a:pt x="508821" y="379133"/>
                    </a:lnTo>
                    <a:lnTo>
                      <a:pt x="636661" y="379133"/>
                    </a:lnTo>
                    <a:lnTo>
                      <a:pt x="636661" y="424486"/>
                    </a:lnTo>
                    <a:lnTo>
                      <a:pt x="758110" y="424486"/>
                    </a:lnTo>
                    <a:lnTo>
                      <a:pt x="758110" y="484617"/>
                    </a:lnTo>
                    <a:lnTo>
                      <a:pt x="890297" y="484617"/>
                    </a:lnTo>
                    <a:lnTo>
                      <a:pt x="890297" y="524238"/>
                    </a:lnTo>
                    <a:lnTo>
                      <a:pt x="1662327" y="524238"/>
                    </a:lnTo>
                    <a:lnTo>
                      <a:pt x="1662327" y="569591"/>
                    </a:lnTo>
                    <a:lnTo>
                      <a:pt x="1790807" y="569591"/>
                    </a:lnTo>
                    <a:lnTo>
                      <a:pt x="1790807" y="597873"/>
                    </a:lnTo>
                    <a:lnTo>
                      <a:pt x="2427197" y="597873"/>
                    </a:lnTo>
                    <a:lnTo>
                      <a:pt x="2427197" y="616218"/>
                    </a:lnTo>
                    <a:lnTo>
                      <a:pt x="2560024" y="616218"/>
                    </a:lnTo>
                    <a:lnTo>
                      <a:pt x="2560024" y="655966"/>
                    </a:lnTo>
                    <a:lnTo>
                      <a:pt x="2817111" y="655966"/>
                    </a:lnTo>
                    <a:lnTo>
                      <a:pt x="2817111" y="676477"/>
                    </a:lnTo>
                    <a:lnTo>
                      <a:pt x="3843671" y="676477"/>
                    </a:lnTo>
                    <a:lnTo>
                      <a:pt x="3843671" y="699790"/>
                    </a:lnTo>
                  </a:path>
                </a:pathLst>
              </a:custGeom>
              <a:noFill/>
              <a:ln w="28575" cap="sq">
                <a:solidFill>
                  <a:schemeClr val="tx1"/>
                </a:solidFill>
                <a:prstDash val="solid"/>
                <a:miter/>
              </a:ln>
            </p:spPr>
            <p:txBody>
              <a:bodyPr rtlCol="0" anchor="ctr"/>
              <a:lstStyle/>
              <a:p>
                <a:pPr defTabSz="914354">
                  <a:defRPr/>
                </a:pPr>
                <a:endParaRPr lang="en-GB" sz="1800" kern="0">
                  <a:solidFill>
                    <a:srgbClr val="1A1918"/>
                  </a:solidFill>
                </a:endParaRPr>
              </a:p>
            </p:txBody>
          </p:sp>
          <p:sp>
            <p:nvSpPr>
              <p:cNvPr id="89" name="Freeform: Shape 88">
                <a:extLst>
                  <a:ext uri="{FF2B5EF4-FFF2-40B4-BE49-F238E27FC236}">
                    <a16:creationId xmlns:a16="http://schemas.microsoft.com/office/drawing/2014/main" id="{EA14AED1-F6AD-4696-B3AD-1176A4911749}"/>
                  </a:ext>
                </a:extLst>
              </p:cNvPr>
              <p:cNvSpPr/>
              <p:nvPr/>
            </p:nvSpPr>
            <p:spPr>
              <a:xfrm>
                <a:off x="3857626" y="2319183"/>
                <a:ext cx="3813775" cy="1078068"/>
              </a:xfrm>
              <a:custGeom>
                <a:avLst/>
                <a:gdLst>
                  <a:gd name="connsiteX0" fmla="*/ 0 w 3854522"/>
                  <a:gd name="connsiteY0" fmla="*/ 0 h 1082362"/>
                  <a:gd name="connsiteX1" fmla="*/ 64048 w 3854522"/>
                  <a:gd name="connsiteY1" fmla="*/ 0 h 1082362"/>
                  <a:gd name="connsiteX2" fmla="*/ 64048 w 3854522"/>
                  <a:gd name="connsiteY2" fmla="*/ 162940 h 1082362"/>
                  <a:gd name="connsiteX3" fmla="*/ 121321 w 3854522"/>
                  <a:gd name="connsiteY3" fmla="*/ 162940 h 1082362"/>
                  <a:gd name="connsiteX4" fmla="*/ 121321 w 3854522"/>
                  <a:gd name="connsiteY4" fmla="*/ 374164 h 1082362"/>
                  <a:gd name="connsiteX5" fmla="*/ 254403 w 3854522"/>
                  <a:gd name="connsiteY5" fmla="*/ 374164 h 1082362"/>
                  <a:gd name="connsiteX6" fmla="*/ 254403 w 3854522"/>
                  <a:gd name="connsiteY6" fmla="*/ 483598 h 1082362"/>
                  <a:gd name="connsiteX7" fmla="*/ 383394 w 3854522"/>
                  <a:gd name="connsiteY7" fmla="*/ 483598 h 1082362"/>
                  <a:gd name="connsiteX8" fmla="*/ 383394 w 3854522"/>
                  <a:gd name="connsiteY8" fmla="*/ 549080 h 1082362"/>
                  <a:gd name="connsiteX9" fmla="*/ 513664 w 3854522"/>
                  <a:gd name="connsiteY9" fmla="*/ 549080 h 1082362"/>
                  <a:gd name="connsiteX10" fmla="*/ 513664 w 3854522"/>
                  <a:gd name="connsiteY10" fmla="*/ 610230 h 1082362"/>
                  <a:gd name="connsiteX11" fmla="*/ 644700 w 3854522"/>
                  <a:gd name="connsiteY11" fmla="*/ 610230 h 1082362"/>
                  <a:gd name="connsiteX12" fmla="*/ 644700 w 3854522"/>
                  <a:gd name="connsiteY12" fmla="*/ 653036 h 1082362"/>
                  <a:gd name="connsiteX13" fmla="*/ 769728 w 3854522"/>
                  <a:gd name="connsiteY13" fmla="*/ 653036 h 1082362"/>
                  <a:gd name="connsiteX14" fmla="*/ 769728 w 3854522"/>
                  <a:gd name="connsiteY14" fmla="*/ 696605 h 1082362"/>
                  <a:gd name="connsiteX15" fmla="*/ 897569 w 3854522"/>
                  <a:gd name="connsiteY15" fmla="*/ 696605 h 1082362"/>
                  <a:gd name="connsiteX16" fmla="*/ 897569 w 3854522"/>
                  <a:gd name="connsiteY16" fmla="*/ 786548 h 1082362"/>
                  <a:gd name="connsiteX17" fmla="*/ 1032185 w 3854522"/>
                  <a:gd name="connsiteY17" fmla="*/ 786548 h 1082362"/>
                  <a:gd name="connsiteX18" fmla="*/ 1032185 w 3854522"/>
                  <a:gd name="connsiteY18" fmla="*/ 828206 h 1082362"/>
                  <a:gd name="connsiteX19" fmla="*/ 1155424 w 3854522"/>
                  <a:gd name="connsiteY19" fmla="*/ 828206 h 1082362"/>
                  <a:gd name="connsiteX20" fmla="*/ 1155424 w 3854522"/>
                  <a:gd name="connsiteY20" fmla="*/ 884133 h 1082362"/>
                  <a:gd name="connsiteX21" fmla="*/ 1675991 w 3854522"/>
                  <a:gd name="connsiteY21" fmla="*/ 884133 h 1082362"/>
                  <a:gd name="connsiteX22" fmla="*/ 1675991 w 3854522"/>
                  <a:gd name="connsiteY22" fmla="*/ 928722 h 1082362"/>
                  <a:gd name="connsiteX23" fmla="*/ 1796289 w 3854522"/>
                  <a:gd name="connsiteY23" fmla="*/ 928722 h 1082362"/>
                  <a:gd name="connsiteX24" fmla="*/ 1796289 w 3854522"/>
                  <a:gd name="connsiteY24" fmla="*/ 990382 h 1082362"/>
                  <a:gd name="connsiteX25" fmla="*/ 2574071 w 3854522"/>
                  <a:gd name="connsiteY25" fmla="*/ 990382 h 1082362"/>
                  <a:gd name="connsiteX26" fmla="*/ 2574071 w 3854522"/>
                  <a:gd name="connsiteY26" fmla="*/ 1016117 h 1082362"/>
                  <a:gd name="connsiteX27" fmla="*/ 2831798 w 3854522"/>
                  <a:gd name="connsiteY27" fmla="*/ 1016117 h 1082362"/>
                  <a:gd name="connsiteX28" fmla="*/ 2831798 w 3854522"/>
                  <a:gd name="connsiteY28" fmla="*/ 1040959 h 1082362"/>
                  <a:gd name="connsiteX29" fmla="*/ 3216087 w 3854522"/>
                  <a:gd name="connsiteY29" fmla="*/ 1040959 h 1082362"/>
                  <a:gd name="connsiteX30" fmla="*/ 3216087 w 3854522"/>
                  <a:gd name="connsiteY30" fmla="*/ 1058922 h 1082362"/>
                  <a:gd name="connsiteX31" fmla="*/ 3854523 w 3854522"/>
                  <a:gd name="connsiteY31" fmla="*/ 1058922 h 1082362"/>
                  <a:gd name="connsiteX32" fmla="*/ 3854523 w 3854522"/>
                  <a:gd name="connsiteY32" fmla="*/ 1082363 h 1082362"/>
                  <a:gd name="connsiteX0" fmla="*/ 0 w 3837854"/>
                  <a:gd name="connsiteY0" fmla="*/ 0 h 1082363"/>
                  <a:gd name="connsiteX1" fmla="*/ 47379 w 3837854"/>
                  <a:gd name="connsiteY1" fmla="*/ 0 h 1082363"/>
                  <a:gd name="connsiteX2" fmla="*/ 47379 w 3837854"/>
                  <a:gd name="connsiteY2" fmla="*/ 162940 h 1082363"/>
                  <a:gd name="connsiteX3" fmla="*/ 104652 w 3837854"/>
                  <a:gd name="connsiteY3" fmla="*/ 162940 h 1082363"/>
                  <a:gd name="connsiteX4" fmla="*/ 104652 w 3837854"/>
                  <a:gd name="connsiteY4" fmla="*/ 374164 h 1082363"/>
                  <a:gd name="connsiteX5" fmla="*/ 237734 w 3837854"/>
                  <a:gd name="connsiteY5" fmla="*/ 374164 h 1082363"/>
                  <a:gd name="connsiteX6" fmla="*/ 237734 w 3837854"/>
                  <a:gd name="connsiteY6" fmla="*/ 483598 h 1082363"/>
                  <a:gd name="connsiteX7" fmla="*/ 366725 w 3837854"/>
                  <a:gd name="connsiteY7" fmla="*/ 483598 h 1082363"/>
                  <a:gd name="connsiteX8" fmla="*/ 366725 w 3837854"/>
                  <a:gd name="connsiteY8" fmla="*/ 549080 h 1082363"/>
                  <a:gd name="connsiteX9" fmla="*/ 496995 w 3837854"/>
                  <a:gd name="connsiteY9" fmla="*/ 549080 h 1082363"/>
                  <a:gd name="connsiteX10" fmla="*/ 496995 w 3837854"/>
                  <a:gd name="connsiteY10" fmla="*/ 610230 h 1082363"/>
                  <a:gd name="connsiteX11" fmla="*/ 628031 w 3837854"/>
                  <a:gd name="connsiteY11" fmla="*/ 610230 h 1082363"/>
                  <a:gd name="connsiteX12" fmla="*/ 628031 w 3837854"/>
                  <a:gd name="connsiteY12" fmla="*/ 653036 h 1082363"/>
                  <a:gd name="connsiteX13" fmla="*/ 753059 w 3837854"/>
                  <a:gd name="connsiteY13" fmla="*/ 653036 h 1082363"/>
                  <a:gd name="connsiteX14" fmla="*/ 753059 w 3837854"/>
                  <a:gd name="connsiteY14" fmla="*/ 696605 h 1082363"/>
                  <a:gd name="connsiteX15" fmla="*/ 880900 w 3837854"/>
                  <a:gd name="connsiteY15" fmla="*/ 696605 h 1082363"/>
                  <a:gd name="connsiteX16" fmla="*/ 880900 w 3837854"/>
                  <a:gd name="connsiteY16" fmla="*/ 786548 h 1082363"/>
                  <a:gd name="connsiteX17" fmla="*/ 1015516 w 3837854"/>
                  <a:gd name="connsiteY17" fmla="*/ 786548 h 1082363"/>
                  <a:gd name="connsiteX18" fmla="*/ 1015516 w 3837854"/>
                  <a:gd name="connsiteY18" fmla="*/ 828206 h 1082363"/>
                  <a:gd name="connsiteX19" fmla="*/ 1138755 w 3837854"/>
                  <a:gd name="connsiteY19" fmla="*/ 828206 h 1082363"/>
                  <a:gd name="connsiteX20" fmla="*/ 1138755 w 3837854"/>
                  <a:gd name="connsiteY20" fmla="*/ 884133 h 1082363"/>
                  <a:gd name="connsiteX21" fmla="*/ 1659322 w 3837854"/>
                  <a:gd name="connsiteY21" fmla="*/ 884133 h 1082363"/>
                  <a:gd name="connsiteX22" fmla="*/ 1659322 w 3837854"/>
                  <a:gd name="connsiteY22" fmla="*/ 928722 h 1082363"/>
                  <a:gd name="connsiteX23" fmla="*/ 1779620 w 3837854"/>
                  <a:gd name="connsiteY23" fmla="*/ 928722 h 1082363"/>
                  <a:gd name="connsiteX24" fmla="*/ 1779620 w 3837854"/>
                  <a:gd name="connsiteY24" fmla="*/ 990382 h 1082363"/>
                  <a:gd name="connsiteX25" fmla="*/ 2557402 w 3837854"/>
                  <a:gd name="connsiteY25" fmla="*/ 990382 h 1082363"/>
                  <a:gd name="connsiteX26" fmla="*/ 2557402 w 3837854"/>
                  <a:gd name="connsiteY26" fmla="*/ 1016117 h 1082363"/>
                  <a:gd name="connsiteX27" fmla="*/ 2815129 w 3837854"/>
                  <a:gd name="connsiteY27" fmla="*/ 1016117 h 1082363"/>
                  <a:gd name="connsiteX28" fmla="*/ 2815129 w 3837854"/>
                  <a:gd name="connsiteY28" fmla="*/ 1040959 h 1082363"/>
                  <a:gd name="connsiteX29" fmla="*/ 3199418 w 3837854"/>
                  <a:gd name="connsiteY29" fmla="*/ 1040959 h 1082363"/>
                  <a:gd name="connsiteX30" fmla="*/ 3199418 w 3837854"/>
                  <a:gd name="connsiteY30" fmla="*/ 1058922 h 1082363"/>
                  <a:gd name="connsiteX31" fmla="*/ 3837854 w 3837854"/>
                  <a:gd name="connsiteY31" fmla="*/ 1058922 h 1082363"/>
                  <a:gd name="connsiteX32" fmla="*/ 3837854 w 3837854"/>
                  <a:gd name="connsiteY32" fmla="*/ 1082363 h 10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7854" h="1082363">
                    <a:moveTo>
                      <a:pt x="0" y="0"/>
                    </a:moveTo>
                    <a:lnTo>
                      <a:pt x="47379" y="0"/>
                    </a:lnTo>
                    <a:lnTo>
                      <a:pt x="47379" y="162940"/>
                    </a:lnTo>
                    <a:lnTo>
                      <a:pt x="104652" y="162940"/>
                    </a:lnTo>
                    <a:lnTo>
                      <a:pt x="104652" y="374164"/>
                    </a:lnTo>
                    <a:lnTo>
                      <a:pt x="237734" y="374164"/>
                    </a:lnTo>
                    <a:lnTo>
                      <a:pt x="237734" y="483598"/>
                    </a:lnTo>
                    <a:lnTo>
                      <a:pt x="366725" y="483598"/>
                    </a:lnTo>
                    <a:lnTo>
                      <a:pt x="366725" y="549080"/>
                    </a:lnTo>
                    <a:lnTo>
                      <a:pt x="496995" y="549080"/>
                    </a:lnTo>
                    <a:lnTo>
                      <a:pt x="496995" y="610230"/>
                    </a:lnTo>
                    <a:lnTo>
                      <a:pt x="628031" y="610230"/>
                    </a:lnTo>
                    <a:lnTo>
                      <a:pt x="628031" y="653036"/>
                    </a:lnTo>
                    <a:lnTo>
                      <a:pt x="753059" y="653036"/>
                    </a:lnTo>
                    <a:lnTo>
                      <a:pt x="753059" y="696605"/>
                    </a:lnTo>
                    <a:lnTo>
                      <a:pt x="880900" y="696605"/>
                    </a:lnTo>
                    <a:lnTo>
                      <a:pt x="880900" y="786548"/>
                    </a:lnTo>
                    <a:lnTo>
                      <a:pt x="1015516" y="786548"/>
                    </a:lnTo>
                    <a:lnTo>
                      <a:pt x="1015516" y="828206"/>
                    </a:lnTo>
                    <a:lnTo>
                      <a:pt x="1138755" y="828206"/>
                    </a:lnTo>
                    <a:lnTo>
                      <a:pt x="1138755" y="884133"/>
                    </a:lnTo>
                    <a:lnTo>
                      <a:pt x="1659322" y="884133"/>
                    </a:lnTo>
                    <a:lnTo>
                      <a:pt x="1659322" y="928722"/>
                    </a:lnTo>
                    <a:lnTo>
                      <a:pt x="1779620" y="928722"/>
                    </a:lnTo>
                    <a:lnTo>
                      <a:pt x="1779620" y="990382"/>
                    </a:lnTo>
                    <a:lnTo>
                      <a:pt x="2557402" y="990382"/>
                    </a:lnTo>
                    <a:lnTo>
                      <a:pt x="2557402" y="1016117"/>
                    </a:lnTo>
                    <a:lnTo>
                      <a:pt x="2815129" y="1016117"/>
                    </a:lnTo>
                    <a:lnTo>
                      <a:pt x="2815129" y="1040959"/>
                    </a:lnTo>
                    <a:lnTo>
                      <a:pt x="3199418" y="1040959"/>
                    </a:lnTo>
                    <a:lnTo>
                      <a:pt x="3199418" y="1058922"/>
                    </a:lnTo>
                    <a:lnTo>
                      <a:pt x="3837854" y="1058922"/>
                    </a:lnTo>
                    <a:lnTo>
                      <a:pt x="3837854" y="1082363"/>
                    </a:lnTo>
                  </a:path>
                </a:pathLst>
              </a:custGeom>
              <a:noFill/>
              <a:ln w="28575" cap="sq">
                <a:solidFill>
                  <a:srgbClr val="FF332A"/>
                </a:solidFill>
                <a:prstDash val="solid"/>
                <a:miter/>
              </a:ln>
            </p:spPr>
            <p:txBody>
              <a:bodyPr rtlCol="0" anchor="ctr"/>
              <a:lstStyle/>
              <a:p>
                <a:pPr defTabSz="914354">
                  <a:defRPr/>
                </a:pPr>
                <a:endParaRPr lang="en-GB" sz="1800" kern="0">
                  <a:solidFill>
                    <a:srgbClr val="1A1918"/>
                  </a:solidFill>
                </a:endParaRPr>
              </a:p>
            </p:txBody>
          </p:sp>
          <p:sp>
            <p:nvSpPr>
              <p:cNvPr id="90" name="TextBox 89">
                <a:extLst>
                  <a:ext uri="{FF2B5EF4-FFF2-40B4-BE49-F238E27FC236}">
                    <a16:creationId xmlns:a16="http://schemas.microsoft.com/office/drawing/2014/main" id="{315D4A08-6CEC-4C0F-B93A-864079D59458}"/>
                  </a:ext>
                </a:extLst>
              </p:cNvPr>
              <p:cNvSpPr txBox="1"/>
              <p:nvPr/>
            </p:nvSpPr>
            <p:spPr>
              <a:xfrm>
                <a:off x="8246165" y="2477682"/>
                <a:ext cx="1981904" cy="336202"/>
              </a:xfrm>
              <a:prstGeom prst="rect">
                <a:avLst/>
              </a:prstGeom>
              <a:noFill/>
            </p:spPr>
            <p:txBody>
              <a:bodyPr wrap="none" rtlCol="0" anchor="ctr">
                <a:spAutoFit/>
              </a:bodyPr>
              <a:lstStyle/>
              <a:p>
                <a:pPr defTabSz="914354">
                  <a:defRPr/>
                </a:pPr>
                <a:r>
                  <a:rPr lang="en-GB" sz="1400" kern="0" dirty="0"/>
                  <a:t>0.32 (0.13–0.78)</a:t>
                </a:r>
              </a:p>
            </p:txBody>
          </p:sp>
          <p:sp>
            <p:nvSpPr>
              <p:cNvPr id="91" name="TextBox 90">
                <a:extLst>
                  <a:ext uri="{FF2B5EF4-FFF2-40B4-BE49-F238E27FC236}">
                    <a16:creationId xmlns:a16="http://schemas.microsoft.com/office/drawing/2014/main" id="{3D6C71C7-8F10-45E9-BC04-8B30178ABC3E}"/>
                  </a:ext>
                </a:extLst>
              </p:cNvPr>
              <p:cNvSpPr txBox="1"/>
              <p:nvPr/>
            </p:nvSpPr>
            <p:spPr>
              <a:xfrm>
                <a:off x="8246165" y="2668347"/>
                <a:ext cx="1986198" cy="336202"/>
              </a:xfrm>
              <a:prstGeom prst="rect">
                <a:avLst/>
              </a:prstGeom>
              <a:noFill/>
            </p:spPr>
            <p:txBody>
              <a:bodyPr wrap="none" rtlCol="0" anchor="ctr">
                <a:spAutoFit/>
              </a:bodyPr>
              <a:lstStyle/>
              <a:p>
                <a:pPr defTabSz="914354">
                  <a:defRPr/>
                </a:pPr>
                <a:r>
                  <a:rPr lang="en-GB" sz="1400" kern="0" dirty="0"/>
                  <a:t>0.76 (0.39–1.47)</a:t>
                </a:r>
              </a:p>
            </p:txBody>
          </p:sp>
          <p:sp>
            <p:nvSpPr>
              <p:cNvPr id="92" name="TextBox 91">
                <a:extLst>
                  <a:ext uri="{FF2B5EF4-FFF2-40B4-BE49-F238E27FC236}">
                    <a16:creationId xmlns:a16="http://schemas.microsoft.com/office/drawing/2014/main" id="{2C869794-1700-472B-8BD2-AFD8EC9F229D}"/>
                  </a:ext>
                </a:extLst>
              </p:cNvPr>
              <p:cNvSpPr txBox="1"/>
              <p:nvPr/>
            </p:nvSpPr>
            <p:spPr>
              <a:xfrm>
                <a:off x="8246165" y="2884737"/>
                <a:ext cx="2001227" cy="336202"/>
              </a:xfrm>
              <a:prstGeom prst="rect">
                <a:avLst/>
              </a:prstGeom>
              <a:noFill/>
            </p:spPr>
            <p:txBody>
              <a:bodyPr wrap="none" rtlCol="0" anchor="ctr">
                <a:spAutoFit/>
              </a:bodyPr>
              <a:lstStyle/>
              <a:p>
                <a:pPr defTabSz="914354">
                  <a:defRPr/>
                </a:pPr>
                <a:r>
                  <a:rPr lang="en-GB" sz="1400" kern="0" dirty="0"/>
                  <a:t>0.70 (0.38–1.28)</a:t>
                </a:r>
              </a:p>
            </p:txBody>
          </p:sp>
          <p:sp>
            <p:nvSpPr>
              <p:cNvPr id="93" name="TextBox 92">
                <a:extLst>
                  <a:ext uri="{FF2B5EF4-FFF2-40B4-BE49-F238E27FC236}">
                    <a16:creationId xmlns:a16="http://schemas.microsoft.com/office/drawing/2014/main" id="{537EAA7C-72E7-4367-BE67-24CA86F25541}"/>
                  </a:ext>
                </a:extLst>
              </p:cNvPr>
              <p:cNvSpPr txBox="1"/>
              <p:nvPr/>
            </p:nvSpPr>
            <p:spPr>
              <a:xfrm>
                <a:off x="8246163" y="3240667"/>
                <a:ext cx="1464532" cy="336202"/>
              </a:xfrm>
              <a:prstGeom prst="rect">
                <a:avLst/>
              </a:prstGeom>
              <a:noFill/>
            </p:spPr>
            <p:txBody>
              <a:bodyPr wrap="none" rtlCol="0" anchor="ctr">
                <a:spAutoFit/>
              </a:bodyPr>
              <a:lstStyle/>
              <a:p>
                <a:pPr defTabSz="914354">
                  <a:defRPr/>
                </a:pPr>
                <a:r>
                  <a:rPr lang="en-GB" sz="1400" kern="0" dirty="0"/>
                  <a:t>Reference</a:t>
                </a:r>
              </a:p>
            </p:txBody>
          </p:sp>
          <p:sp>
            <p:nvSpPr>
              <p:cNvPr id="94" name="Line 16">
                <a:extLst>
                  <a:ext uri="{FF2B5EF4-FFF2-40B4-BE49-F238E27FC236}">
                    <a16:creationId xmlns:a16="http://schemas.microsoft.com/office/drawing/2014/main" id="{57D0298F-B062-42B4-B927-CFD638A65A03}"/>
                  </a:ext>
                </a:extLst>
              </p:cNvPr>
              <p:cNvSpPr>
                <a:spLocks noChangeShapeType="1"/>
              </p:cNvSpPr>
              <p:nvPr/>
            </p:nvSpPr>
            <p:spPr bwMode="auto">
              <a:xfrm flipH="1">
                <a:off x="3750968" y="2311312"/>
                <a:ext cx="84085"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sp>
            <p:nvSpPr>
              <p:cNvPr id="95" name="Freeform 5">
                <a:extLst>
                  <a:ext uri="{FF2B5EF4-FFF2-40B4-BE49-F238E27FC236}">
                    <a16:creationId xmlns:a16="http://schemas.microsoft.com/office/drawing/2014/main" id="{D4A8A2D6-C84B-4B8C-A7A6-9D5E350A9A73}"/>
                  </a:ext>
                </a:extLst>
              </p:cNvPr>
              <p:cNvSpPr>
                <a:spLocks/>
              </p:cNvSpPr>
              <p:nvPr/>
            </p:nvSpPr>
            <p:spPr bwMode="auto">
              <a:xfrm>
                <a:off x="3835052" y="2311312"/>
                <a:ext cx="3836349" cy="2565521"/>
              </a:xfrm>
              <a:custGeom>
                <a:avLst/>
                <a:gdLst>
                  <a:gd name="T0" fmla="*/ 0 w 1095"/>
                  <a:gd name="T1" fmla="*/ 0 h 577"/>
                  <a:gd name="T2" fmla="*/ 0 w 1095"/>
                  <a:gd name="T3" fmla="*/ 577 h 577"/>
                  <a:gd name="T4" fmla="*/ 1095 w 1095"/>
                  <a:gd name="T5" fmla="*/ 577 h 577"/>
                </a:gdLst>
                <a:ahLst/>
                <a:cxnLst>
                  <a:cxn ang="0">
                    <a:pos x="T0" y="T1"/>
                  </a:cxn>
                  <a:cxn ang="0">
                    <a:pos x="T2" y="T3"/>
                  </a:cxn>
                  <a:cxn ang="0">
                    <a:pos x="T4" y="T5"/>
                  </a:cxn>
                </a:cxnLst>
                <a:rect l="0" t="0" r="r" b="b"/>
                <a:pathLst>
                  <a:path w="1095" h="577">
                    <a:moveTo>
                      <a:pt x="0" y="0"/>
                    </a:moveTo>
                    <a:lnTo>
                      <a:pt x="0" y="577"/>
                    </a:lnTo>
                    <a:lnTo>
                      <a:pt x="1095" y="577"/>
                    </a:lnTo>
                  </a:path>
                </a:pathLst>
              </a:custGeom>
              <a:noFill/>
              <a:ln w="19050" cap="sq">
                <a:solidFill>
                  <a:srgbClr val="1A191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4">
                  <a:defRPr/>
                </a:pPr>
                <a:endParaRPr lang="en-GB" sz="1800" kern="0" dirty="0">
                  <a:solidFill>
                    <a:srgbClr val="1A1918"/>
                  </a:solidFill>
                </a:endParaRPr>
              </a:p>
            </p:txBody>
          </p:sp>
        </p:grpSp>
        <p:cxnSp>
          <p:nvCxnSpPr>
            <p:cNvPr id="55" name="Straight Connector 54">
              <a:extLst>
                <a:ext uri="{FF2B5EF4-FFF2-40B4-BE49-F238E27FC236}">
                  <a16:creationId xmlns:a16="http://schemas.microsoft.com/office/drawing/2014/main" id="{BF7319DC-510D-4BCF-9A26-54982A4DF934}"/>
                </a:ext>
              </a:extLst>
            </p:cNvPr>
            <p:cNvCxnSpPr>
              <a:cxnSpLocks/>
              <a:stCxn id="51" idx="0"/>
            </p:cNvCxnSpPr>
            <p:nvPr/>
          </p:nvCxnSpPr>
          <p:spPr>
            <a:xfrm flipV="1">
              <a:off x="1437167" y="2731297"/>
              <a:ext cx="4410825" cy="615000"/>
            </a:xfrm>
            <a:prstGeom prst="line">
              <a:avLst/>
            </a:prstGeom>
            <a:ln w="19050">
              <a:solidFill>
                <a:schemeClr val="accent6">
                  <a:lumMod val="40000"/>
                  <a:lumOff val="60000"/>
                </a:schemeClr>
              </a:solidFill>
              <a:prstDash val="lgDashDot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A53E06-2E5C-4DD1-8CAE-4ABA43AEB992}"/>
                </a:ext>
              </a:extLst>
            </p:cNvPr>
            <p:cNvCxnSpPr>
              <a:cxnSpLocks/>
              <a:stCxn id="51" idx="2"/>
            </p:cNvCxnSpPr>
            <p:nvPr/>
          </p:nvCxnSpPr>
          <p:spPr>
            <a:xfrm>
              <a:off x="1437167" y="4223117"/>
              <a:ext cx="4410825" cy="1797069"/>
            </a:xfrm>
            <a:prstGeom prst="line">
              <a:avLst/>
            </a:prstGeom>
            <a:ln w="19050">
              <a:solidFill>
                <a:schemeClr val="accent6">
                  <a:lumMod val="40000"/>
                  <a:lumOff val="60000"/>
                </a:schemeClr>
              </a:solidFill>
              <a:prstDash val="lgDashDot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0C36FF7-2D2E-4368-BA74-7C8325ACCB5B}"/>
                </a:ext>
              </a:extLst>
            </p:cNvPr>
            <p:cNvSpPr txBox="1"/>
            <p:nvPr/>
          </p:nvSpPr>
          <p:spPr>
            <a:xfrm>
              <a:off x="6436904" y="2731297"/>
              <a:ext cx="4412639" cy="307777"/>
            </a:xfrm>
            <a:prstGeom prst="rect">
              <a:avLst/>
            </a:prstGeom>
            <a:noFill/>
          </p:spPr>
          <p:txBody>
            <a:bodyPr wrap="square" rtlCol="0">
              <a:spAutoFit/>
            </a:bodyPr>
            <a:lstStyle>
              <a:defPPr>
                <a:defRPr lang="en-US"/>
              </a:defPPr>
              <a:lvl1pPr algn="ctr">
                <a:defRPr sz="1200" b="1"/>
              </a:lvl1pPr>
            </a:lstStyle>
            <a:p>
              <a:r>
                <a:rPr lang="en-US" sz="1400" b="0" dirty="0">
                  <a:solidFill>
                    <a:srgbClr val="1A1918"/>
                  </a:solidFill>
                  <a:ea typeface="Arial Narrow" charset="0"/>
                  <a:cs typeface="Arial" panose="020B0604020202020204" pitchFamily="34" charset="0"/>
                </a:rPr>
                <a:t>CEC and Mortality in AMI (1-Month Follow-Up)</a:t>
              </a:r>
              <a:endParaRPr lang="en-US" sz="1400" b="0" baseline="30000" dirty="0">
                <a:solidFill>
                  <a:srgbClr val="1A1918"/>
                </a:solidFill>
                <a:ea typeface="Arial Narrow" charset="0"/>
                <a:cs typeface="Arial" panose="020B0604020202020204" pitchFamily="34" charset="0"/>
              </a:endParaRPr>
            </a:p>
          </p:txBody>
        </p:sp>
      </p:grpSp>
      <p:sp>
        <p:nvSpPr>
          <p:cNvPr id="96" name="Content Placeholder 3">
            <a:extLst>
              <a:ext uri="{FF2B5EF4-FFF2-40B4-BE49-F238E27FC236}">
                <a16:creationId xmlns:a16="http://schemas.microsoft.com/office/drawing/2014/main" id="{1B741C07-E7C0-4F32-B3AA-1A9EAE09DCB9}"/>
              </a:ext>
            </a:extLst>
          </p:cNvPr>
          <p:cNvSpPr txBox="1">
            <a:spLocks/>
          </p:cNvSpPr>
          <p:nvPr/>
        </p:nvSpPr>
        <p:spPr>
          <a:xfrm>
            <a:off x="6588107" y="5175628"/>
            <a:ext cx="5086637" cy="36512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sz="1600" kern="1200">
                <a:solidFill>
                  <a:srgbClr val="FF0000"/>
                </a:solidFill>
                <a:latin typeface="+mn-lt"/>
                <a:ea typeface="+mn-ea"/>
                <a:cs typeface="+mn-cs"/>
              </a:defRPr>
            </a:lvl1pPr>
            <a:lvl2pPr marL="288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72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400" kern="1200">
                <a:solidFill>
                  <a:schemeClr val="tx1"/>
                </a:solidFill>
                <a:latin typeface="+mn-lt"/>
                <a:ea typeface="+mn-ea"/>
                <a:cs typeface="Segoe UI" panose="020B0502040204020203" pitchFamily="34" charset="0"/>
              </a:defRPr>
            </a:lvl3pPr>
            <a:lvl4pPr marL="108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144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100" kern="1200">
                <a:solidFill>
                  <a:schemeClr val="tx1"/>
                </a:solidFill>
                <a:latin typeface="+mn-lt"/>
                <a:ea typeface="+mn-ea"/>
                <a:cs typeface="+mn-cs"/>
              </a:defRPr>
            </a:lvl5pPr>
            <a:lvl6pPr marL="180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050" kern="1200">
                <a:solidFill>
                  <a:schemeClr val="tx1"/>
                </a:solidFill>
                <a:latin typeface="+mn-lt"/>
                <a:ea typeface="+mn-ea"/>
                <a:cs typeface="+mn-cs"/>
              </a:defRPr>
            </a:lvl6pPr>
            <a:lvl7pPr marL="216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000" kern="1200">
                <a:solidFill>
                  <a:schemeClr val="tx1"/>
                </a:solidFill>
                <a:latin typeface="+mn-lt"/>
                <a:ea typeface="+mn-ea"/>
                <a:cs typeface="+mn-cs"/>
              </a:defRPr>
            </a:lvl7pPr>
            <a:lvl8pPr marL="252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900" kern="1200">
                <a:solidFill>
                  <a:schemeClr val="tx1"/>
                </a:solidFill>
                <a:latin typeface="+mn-lt"/>
                <a:ea typeface="+mn-ea"/>
                <a:cs typeface="+mn-cs"/>
              </a:defRPr>
            </a:lvl8pPr>
            <a:lvl9pPr marL="2880000" indent="-2880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900" kern="1200">
                <a:solidFill>
                  <a:schemeClr val="tx1"/>
                </a:solidFill>
                <a:latin typeface="+mn-lt"/>
                <a:ea typeface="+mn-ea"/>
                <a:cs typeface="+mn-cs"/>
              </a:defRPr>
            </a:lvl9pPr>
          </a:lstStyle>
          <a:p>
            <a:r>
              <a:rPr lang="en-GB" sz="900" dirty="0">
                <a:solidFill>
                  <a:schemeClr val="tx1"/>
                </a:solidFill>
              </a:rPr>
              <a:t>.</a:t>
            </a:r>
          </a:p>
        </p:txBody>
      </p:sp>
      <p:sp>
        <p:nvSpPr>
          <p:cNvPr id="4" name="TextBox 3">
            <a:extLst>
              <a:ext uri="{FF2B5EF4-FFF2-40B4-BE49-F238E27FC236}">
                <a16:creationId xmlns:a16="http://schemas.microsoft.com/office/drawing/2014/main" id="{3C949E25-A827-43B5-94E6-294A24B621CF}"/>
              </a:ext>
            </a:extLst>
          </p:cNvPr>
          <p:cNvSpPr txBox="1"/>
          <p:nvPr/>
        </p:nvSpPr>
        <p:spPr>
          <a:xfrm>
            <a:off x="636294" y="4965565"/>
            <a:ext cx="4510423" cy="369332"/>
          </a:xfrm>
          <a:prstGeom prst="rect">
            <a:avLst/>
          </a:prstGeom>
          <a:noFill/>
        </p:spPr>
        <p:txBody>
          <a:bodyPr wrap="square" rtlCol="0">
            <a:spAutoFit/>
          </a:bodyPr>
          <a:lstStyle/>
          <a:p>
            <a:r>
              <a:rPr lang="en-GB" sz="900" dirty="0"/>
              <a:t>Q1, Q2, Q3 and Q4 relate to the quartiles of CEC measured, in both figures.</a:t>
            </a:r>
            <a:r>
              <a:rPr lang="en-GB" sz="900" dirty="0">
                <a:highlight>
                  <a:srgbClr val="FFFF00"/>
                </a:highlight>
              </a:rPr>
              <a:t/>
            </a:r>
            <a:br>
              <a:rPr lang="en-GB" sz="900" dirty="0">
                <a:highlight>
                  <a:srgbClr val="FFFF00"/>
                </a:highlight>
              </a:rPr>
            </a:br>
            <a:endParaRPr lang="en-GB" sz="900" dirty="0"/>
          </a:p>
        </p:txBody>
      </p:sp>
      <p:sp>
        <p:nvSpPr>
          <p:cNvPr id="54" name="Text Placeholder 2">
            <a:extLst>
              <a:ext uri="{FF2B5EF4-FFF2-40B4-BE49-F238E27FC236}">
                <a16:creationId xmlns:a16="http://schemas.microsoft.com/office/drawing/2014/main" id="{30D8A65D-4DA5-8089-1745-51CF887FDF2F}"/>
              </a:ext>
            </a:extLst>
          </p:cNvPr>
          <p:cNvSpPr>
            <a:spLocks noGrp="1"/>
          </p:cNvSpPr>
          <p:nvPr>
            <p:ph type="body" sz="quarter" idx="18"/>
          </p:nvPr>
        </p:nvSpPr>
        <p:spPr>
          <a:xfrm>
            <a:off x="1328615" y="182938"/>
            <a:ext cx="9502313" cy="775597"/>
          </a:xfrm>
        </p:spPr>
        <p:txBody>
          <a:bodyPr/>
          <a:lstStyle/>
          <a:p>
            <a:pPr algn="ctr"/>
            <a:r>
              <a:rPr lang="en-GB" b="1" dirty="0">
                <a:latin typeface="Arial" panose="020B0604020202020204" pitchFamily="34" charset="0"/>
                <a:cs typeface="Arial" panose="020B0604020202020204" pitchFamily="34" charset="0"/>
              </a:rPr>
              <a:t>Improved Cholesterol Efflux Capacity (CEC) Is Associated With Improved 6 Year Survival Following MI</a:t>
            </a:r>
          </a:p>
        </p:txBody>
      </p:sp>
      <p:sp>
        <p:nvSpPr>
          <p:cNvPr id="3" name="TextBox 2">
            <a:extLst>
              <a:ext uri="{FF2B5EF4-FFF2-40B4-BE49-F238E27FC236}">
                <a16:creationId xmlns:a16="http://schemas.microsoft.com/office/drawing/2014/main" id="{B37906DB-2C5E-0D3D-CC14-AA2278C9A64A}"/>
              </a:ext>
            </a:extLst>
          </p:cNvPr>
          <p:cNvSpPr txBox="1"/>
          <p:nvPr/>
        </p:nvSpPr>
        <p:spPr>
          <a:xfrm>
            <a:off x="7104372" y="3482973"/>
            <a:ext cx="3516030" cy="646331"/>
          </a:xfrm>
          <a:prstGeom prst="rect">
            <a:avLst/>
          </a:prstGeom>
          <a:noFill/>
          <a:ln>
            <a:solidFill>
              <a:schemeClr val="accent6">
                <a:lumMod val="50000"/>
              </a:schemeClr>
            </a:solidFill>
          </a:ln>
        </p:spPr>
        <p:txBody>
          <a:bodyPr wrap="square" rtlCol="0">
            <a:spAutoFit/>
          </a:bodyPr>
          <a:lstStyle/>
          <a:p>
            <a:r>
              <a:rPr lang="en-US" dirty="0">
                <a:latin typeface="Arial" panose="020B0604020202020204" pitchFamily="34" charset="0"/>
                <a:cs typeface="Arial" panose="020B0604020202020204" pitchFamily="34" charset="0"/>
              </a:rPr>
              <a:t>Most of the difference emerges in the first 30 days</a:t>
            </a:r>
          </a:p>
        </p:txBody>
      </p:sp>
    </p:spTree>
    <p:extLst>
      <p:ext uri="{BB962C8B-B14F-4D97-AF65-F5344CB8AC3E}">
        <p14:creationId xmlns:p14="http://schemas.microsoft.com/office/powerpoint/2010/main" val="197925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3">
            <a:extLst>
              <a:ext uri="{FF2B5EF4-FFF2-40B4-BE49-F238E27FC236}">
                <a16:creationId xmlns:a16="http://schemas.microsoft.com/office/drawing/2014/main" id="{48E08A3A-34A5-4235-A6B3-27A56AC50520}"/>
              </a:ext>
            </a:extLst>
          </p:cNvPr>
          <p:cNvGraphicFramePr>
            <a:graphicFrameLocks/>
          </p:cNvGraphicFramePr>
          <p:nvPr>
            <p:extLst>
              <p:ext uri="{D42A27DB-BD31-4B8C-83A1-F6EECF244321}">
                <p14:modId xmlns:p14="http://schemas.microsoft.com/office/powerpoint/2010/main" val="992855871"/>
              </p:ext>
            </p:extLst>
          </p:nvPr>
        </p:nvGraphicFramePr>
        <p:xfrm>
          <a:off x="340594" y="1490441"/>
          <a:ext cx="11510811" cy="475212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073F0CA4-BF11-4886-AFE7-51E705471754}"/>
              </a:ext>
            </a:extLst>
          </p:cNvPr>
          <p:cNvSpPr>
            <a:spLocks noGrp="1"/>
          </p:cNvSpPr>
          <p:nvPr>
            <p:ph type="body" sz="quarter" idx="18"/>
          </p:nvPr>
        </p:nvSpPr>
        <p:spPr>
          <a:xfrm>
            <a:off x="1679787" y="193903"/>
            <a:ext cx="8866293" cy="1107996"/>
          </a:xfrm>
          <a:solidFill>
            <a:srgbClr val="59C6FD"/>
          </a:solidFill>
        </p:spPr>
        <p:txBody>
          <a:bodyPr/>
          <a:lstStyle/>
          <a:p>
            <a:pPr algn="ctr"/>
            <a:r>
              <a:rPr lang="en-GB" sz="2000" b="1" dirty="0">
                <a:latin typeface="Arial" panose="020B0604020202020204" pitchFamily="34" charset="0"/>
                <a:cs typeface="Arial" panose="020B0604020202020204" pitchFamily="34" charset="0"/>
              </a:rPr>
              <a:t>CSL112</a:t>
            </a:r>
            <a:r>
              <a:rPr lang="en-US" sz="2000" b="1" dirty="0">
                <a:solidFill>
                  <a:schemeClr val="tx1"/>
                </a:solidFill>
                <a:latin typeface="Arial" panose="020B0604020202020204" pitchFamily="34" charset="0"/>
                <a:cs typeface="Arial" panose="020B0604020202020204" pitchFamily="34" charset="0"/>
              </a:rPr>
              <a:t> </a:t>
            </a:r>
            <a:r>
              <a:rPr lang="en-US" sz="2000" b="1" dirty="0"/>
              <a:t>Is </a:t>
            </a:r>
            <a:r>
              <a:rPr kumimoji="0" lang="en-US" sz="2000" b="1" i="1" u="none" strike="noStrike" cap="none" spc="0" normalizeH="0" baseline="0" noProof="0" dirty="0">
                <a:ln/>
                <a:solidFill>
                  <a:schemeClr val="tx1"/>
                </a:solidFill>
                <a:effectLst/>
                <a:uLnTx/>
                <a:uFillTx/>
                <a:ea typeface="+mn-ea"/>
                <a:cs typeface="+mn-cs"/>
              </a:rPr>
              <a:t>Human</a:t>
            </a:r>
            <a:r>
              <a:rPr kumimoji="0" lang="en-US" sz="2000" b="1" i="0" u="none" strike="noStrike" cap="none" spc="0" normalizeH="0" baseline="0" noProof="0" dirty="0">
                <a:ln/>
                <a:solidFill>
                  <a:schemeClr val="tx1"/>
                </a:solidFill>
                <a:effectLst/>
                <a:uLnTx/>
                <a:uFillTx/>
                <a:ea typeface="+mn-ea"/>
                <a:cs typeface="+mn-cs"/>
              </a:rPr>
              <a:t> ApoA-1 Purified From Human Plasma, Reconstituted With Phosphatidylcholine, Stabilized With Sucrose; Suitable For IV Infusion &amp; </a:t>
            </a:r>
            <a:r>
              <a:rPr lang="en-GB" sz="2000" b="1" dirty="0">
                <a:latin typeface="Arial" panose="020B0604020202020204" pitchFamily="34" charset="0"/>
                <a:cs typeface="Arial" panose="020B0604020202020204" pitchFamily="34" charset="0"/>
              </a:rPr>
              <a:t>Produces a Significant, Dose-Dependent Improvement in Cholesterol Efflux in Post-MI Patients</a:t>
            </a:r>
          </a:p>
        </p:txBody>
      </p:sp>
      <p:sp>
        <p:nvSpPr>
          <p:cNvPr id="6" name="Text Placeholder 5">
            <a:extLst>
              <a:ext uri="{FF2B5EF4-FFF2-40B4-BE49-F238E27FC236}">
                <a16:creationId xmlns:a16="http://schemas.microsoft.com/office/drawing/2014/main" id="{36F621A0-A197-4D9E-A41A-AE5311913034}"/>
              </a:ext>
            </a:extLst>
          </p:cNvPr>
          <p:cNvSpPr>
            <a:spLocks noGrp="1"/>
          </p:cNvSpPr>
          <p:nvPr>
            <p:ph sz="quarter" idx="19"/>
          </p:nvPr>
        </p:nvSpPr>
        <p:spPr>
          <a:xfrm>
            <a:off x="7792996" y="6663831"/>
            <a:ext cx="3547348" cy="249771"/>
          </a:xfrm>
        </p:spPr>
        <p:txBody>
          <a:bodyPr/>
          <a:lstStyle/>
          <a:p>
            <a:r>
              <a:rPr lang="en-US" sz="1200" i="1" dirty="0">
                <a:solidFill>
                  <a:srgbClr val="1A1918"/>
                </a:solidFill>
                <a:latin typeface="Arial" panose="020B0604020202020204" pitchFamily="34" charset="0"/>
                <a:cs typeface="Arial" panose="020B0604020202020204" pitchFamily="34" charset="0"/>
              </a:rPr>
              <a:t>Gibson CM, et al. Circulation 2016;134:1918–30.</a:t>
            </a:r>
            <a:endParaRPr lang="en-US" sz="1200" i="1" dirty="0">
              <a:latin typeface="Arial" panose="020B0604020202020204" pitchFamily="34" charset="0"/>
              <a:cs typeface="Arial" panose="020B0604020202020204" pitchFamily="34" charset="0"/>
            </a:endParaRPr>
          </a:p>
        </p:txBody>
      </p:sp>
      <p:sp>
        <p:nvSpPr>
          <p:cNvPr id="11" name="Content Placeholder 3">
            <a:extLst>
              <a:ext uri="{FF2B5EF4-FFF2-40B4-BE49-F238E27FC236}">
                <a16:creationId xmlns:a16="http://schemas.microsoft.com/office/drawing/2014/main" id="{F23761A6-6DE9-4BFC-B4F1-F6421FA32E6B}"/>
              </a:ext>
            </a:extLst>
          </p:cNvPr>
          <p:cNvSpPr txBox="1">
            <a:spLocks/>
          </p:cNvSpPr>
          <p:nvPr/>
        </p:nvSpPr>
        <p:spPr>
          <a:xfrm>
            <a:off x="1162508" y="6045290"/>
            <a:ext cx="10976238" cy="29990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6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accent5"/>
              </a:buClr>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accent5"/>
              </a:buClr>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accent5"/>
              </a:buClr>
              <a:buFont typeface="Arial"/>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accent5"/>
              </a:buClr>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
                <a:srgbClr val="F5BF16"/>
              </a:buClr>
              <a:buSzTx/>
              <a:buNone/>
              <a:tabLst/>
              <a:defRPr/>
            </a:pPr>
            <a:r>
              <a:rPr kumimoji="0" lang="en-US" sz="1600" b="0" i="0" u="none" strike="noStrike" kern="1200" cap="none" spc="0" normalizeH="0" baseline="0" noProof="0" dirty="0">
                <a:ln>
                  <a:noFill/>
                </a:ln>
                <a:solidFill>
                  <a:srgbClr val="1A1918"/>
                </a:solidFill>
                <a:effectLst/>
                <a:uLnTx/>
                <a:uFillTx/>
                <a:latin typeface="Arial" panose="020B0604020202020204" pitchFamily="34" charset="0"/>
                <a:cs typeface="Arial" panose="020B0604020202020204" pitchFamily="34" charset="0"/>
              </a:rPr>
              <a:t>In Phase II trials, CSL112 produced a dramatic, dose-dependent increase in apoA-I levels and cholesterol efflux</a:t>
            </a:r>
            <a:r>
              <a:rPr kumimoji="0" lang="en-US" sz="1600" b="0" i="0" u="none" strike="noStrike" kern="1200" cap="none" spc="0" normalizeH="0" baseline="30000" noProof="0" dirty="0">
                <a:ln>
                  <a:noFill/>
                </a:ln>
                <a:solidFill>
                  <a:srgbClr val="1A1918"/>
                </a:solidFill>
                <a:effectLst/>
                <a:uLnTx/>
                <a:uFillTx/>
                <a:latin typeface="Arial" panose="020B0604020202020204" pitchFamily="34" charset="0"/>
                <a:cs typeface="Arial" panose="020B0604020202020204" pitchFamily="34" charset="0"/>
              </a:rPr>
              <a:t>1</a:t>
            </a:r>
          </a:p>
        </p:txBody>
      </p:sp>
      <p:sp>
        <p:nvSpPr>
          <p:cNvPr id="13" name="Rectangle 12">
            <a:extLst>
              <a:ext uri="{FF2B5EF4-FFF2-40B4-BE49-F238E27FC236}">
                <a16:creationId xmlns:a16="http://schemas.microsoft.com/office/drawing/2014/main" id="{3B9687BE-37AF-4554-9385-66B39A78A369}"/>
              </a:ext>
            </a:extLst>
          </p:cNvPr>
          <p:cNvSpPr/>
          <p:nvPr/>
        </p:nvSpPr>
        <p:spPr>
          <a:xfrm rot="16200000">
            <a:off x="-881939" y="3195798"/>
            <a:ext cx="4368017" cy="646331"/>
          </a:xfrm>
          <a:prstGeom prst="rect">
            <a:avLst/>
          </a:prstGeom>
        </p:spPr>
        <p:txBody>
          <a:bodyPr wrap="square">
            <a:spAutoFit/>
          </a:bodyPr>
          <a:lstStyle/>
          <a:p>
            <a:pPr algn="ctr"/>
            <a:r>
              <a:rPr lang="en-US" dirty="0">
                <a:solidFill>
                  <a:srgbClr val="1A1918"/>
                </a:solidFill>
                <a:latin typeface="Arial" panose="020B0604020202020204" pitchFamily="34" charset="0"/>
                <a:cs typeface="Arial" panose="020B0604020202020204" pitchFamily="34" charset="0"/>
              </a:rPr>
              <a:t>Fold elevation at peak</a:t>
            </a:r>
            <a:r>
              <a:rPr lang="en-GB" dirty="0">
                <a:solidFill>
                  <a:srgbClr val="1A1918"/>
                </a:solidFill>
                <a:latin typeface="Arial" panose="020B0604020202020204" pitchFamily="34" charset="0"/>
                <a:cs typeface="Arial" panose="020B0604020202020204" pitchFamily="34" charset="0"/>
              </a:rPr>
              <a:t> </a:t>
            </a:r>
            <a:r>
              <a:rPr lang="en-US" dirty="0">
                <a:solidFill>
                  <a:srgbClr val="1A1918"/>
                </a:solidFill>
                <a:latin typeface="Arial" panose="020B0604020202020204" pitchFamily="34" charset="0"/>
                <a:cs typeface="Arial" panose="020B0604020202020204" pitchFamily="34" charset="0"/>
              </a:rPr>
              <a:t>after 1</a:t>
            </a:r>
            <a:r>
              <a:rPr lang="en-US" baseline="30000" dirty="0">
                <a:solidFill>
                  <a:srgbClr val="1A1918"/>
                </a:solidFill>
                <a:latin typeface="Arial" panose="020B0604020202020204" pitchFamily="34" charset="0"/>
                <a:cs typeface="Arial" panose="020B0604020202020204" pitchFamily="34" charset="0"/>
              </a:rPr>
              <a:t>st</a:t>
            </a:r>
            <a:r>
              <a:rPr lang="en-US" dirty="0">
                <a:solidFill>
                  <a:srgbClr val="1A1918"/>
                </a:solidFill>
                <a:latin typeface="Arial" panose="020B0604020202020204" pitchFamily="34" charset="0"/>
                <a:cs typeface="Arial" panose="020B0604020202020204" pitchFamily="34" charset="0"/>
              </a:rPr>
              <a:t> infusion compared to baseline</a:t>
            </a:r>
            <a:endParaRPr lang="en-GB" dirty="0">
              <a:solidFill>
                <a:srgbClr val="1A191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80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7613A8-693E-43AE-8936-3E8E2A53314C}"/>
              </a:ext>
            </a:extLst>
          </p:cNvPr>
          <p:cNvSpPr>
            <a:spLocks noGrp="1"/>
          </p:cNvSpPr>
          <p:nvPr>
            <p:ph type="body" sz="quarter" idx="18"/>
          </p:nvPr>
        </p:nvSpPr>
        <p:spPr>
          <a:xfrm>
            <a:off x="1799226" y="203579"/>
            <a:ext cx="9148154" cy="818686"/>
          </a:xfrm>
        </p:spPr>
        <p:txBody>
          <a:bodyPr/>
          <a:lstStyle/>
          <a:p>
            <a:pPr algn="ctr"/>
            <a:r>
              <a:rPr lang="en-GB" sz="2400" b="1" dirty="0">
                <a:latin typeface="Arial" panose="020B0604020202020204" pitchFamily="34" charset="0"/>
                <a:cs typeface="Arial" panose="020B0604020202020204" pitchFamily="34" charset="0"/>
              </a:rPr>
              <a:t>Histology Data from Human Femoral Arteries: </a:t>
            </a:r>
          </a:p>
          <a:p>
            <a:pPr algn="ctr"/>
            <a:r>
              <a:rPr lang="en-GB" sz="2400" b="1" dirty="0">
                <a:latin typeface="Arial" panose="020B0604020202020204" pitchFamily="34" charset="0"/>
                <a:cs typeface="Arial" panose="020B0604020202020204" pitchFamily="34" charset="0"/>
              </a:rPr>
              <a:t>ApoA-I Infusion </a:t>
            </a:r>
            <a:r>
              <a:rPr lang="en-GB" sz="2400" b="1" dirty="0"/>
              <a:t>Reduces</a:t>
            </a:r>
            <a:r>
              <a:rPr lang="en-GB" sz="2400" b="1" dirty="0">
                <a:latin typeface="Arial" panose="020B0604020202020204" pitchFamily="34" charset="0"/>
                <a:cs typeface="Arial" panose="020B0604020202020204" pitchFamily="34" charset="0"/>
              </a:rPr>
              <a:t> Macrophage &amp; Fat Content in Plaque </a:t>
            </a:r>
          </a:p>
        </p:txBody>
      </p:sp>
      <p:sp>
        <p:nvSpPr>
          <p:cNvPr id="6" name="Text Placeholder 5">
            <a:extLst>
              <a:ext uri="{FF2B5EF4-FFF2-40B4-BE49-F238E27FC236}">
                <a16:creationId xmlns:a16="http://schemas.microsoft.com/office/drawing/2014/main" id="{8803F0B4-2B05-478A-9B62-4C7BCD9F0052}"/>
              </a:ext>
            </a:extLst>
          </p:cNvPr>
          <p:cNvSpPr>
            <a:spLocks noGrp="1"/>
          </p:cNvSpPr>
          <p:nvPr>
            <p:ph type="body" sz="quarter" idx="22"/>
          </p:nvPr>
        </p:nvSpPr>
        <p:spPr>
          <a:xfrm>
            <a:off x="8342317" y="6661593"/>
            <a:ext cx="2709651" cy="196407"/>
          </a:xfrm>
        </p:spPr>
        <p:txBody>
          <a:bodyPr anchor="t"/>
          <a:lstStyle/>
          <a:p>
            <a:pPr algn="r"/>
            <a:r>
              <a:rPr lang="en-GB" sz="1000" i="1" dirty="0">
                <a:latin typeface="Arial" panose="020B0604020202020204" pitchFamily="34" charset="0"/>
                <a:cs typeface="Arial" panose="020B0604020202020204" pitchFamily="34" charset="0"/>
              </a:rPr>
              <a:t>Shaw et al. </a:t>
            </a:r>
            <a:r>
              <a:rPr lang="en-GB" sz="1000" i="1" dirty="0" err="1">
                <a:latin typeface="Arial" panose="020B0604020202020204" pitchFamily="34" charset="0"/>
                <a:cs typeface="Arial" panose="020B0604020202020204" pitchFamily="34" charset="0"/>
              </a:rPr>
              <a:t>Circ</a:t>
            </a:r>
            <a:r>
              <a:rPr lang="en-GB" sz="1000" i="1" dirty="0">
                <a:latin typeface="Arial" panose="020B0604020202020204" pitchFamily="34" charset="0"/>
                <a:cs typeface="Arial" panose="020B0604020202020204" pitchFamily="34" charset="0"/>
              </a:rPr>
              <a:t> Res. 2008;103:1084-91</a:t>
            </a:r>
          </a:p>
        </p:txBody>
      </p:sp>
      <p:sp>
        <p:nvSpPr>
          <p:cNvPr id="26" name="Content Placeholder 3">
            <a:extLst>
              <a:ext uri="{FF2B5EF4-FFF2-40B4-BE49-F238E27FC236}">
                <a16:creationId xmlns:a16="http://schemas.microsoft.com/office/drawing/2014/main" id="{07BEF3F8-EF7D-4689-92CA-D7EA6E6BAD3A}"/>
              </a:ext>
            </a:extLst>
          </p:cNvPr>
          <p:cNvSpPr txBox="1">
            <a:spLocks/>
          </p:cNvSpPr>
          <p:nvPr/>
        </p:nvSpPr>
        <p:spPr>
          <a:xfrm>
            <a:off x="701566" y="1447399"/>
            <a:ext cx="10728325" cy="390601"/>
          </a:xfrm>
          <a:prstGeom prst="rect">
            <a:avLst/>
          </a:prstGeom>
          <a:solidFill>
            <a:srgbClr val="59C6FD"/>
          </a:solidFill>
        </p:spPr>
        <p:txBody>
          <a:bodyPr vert="horz" lIns="0" tIns="0" rIns="0" bIns="0" rtlCol="0">
            <a:noAutofit/>
          </a:bodyPr>
          <a:lstStyle>
            <a:lvl1pPr marL="228600" indent="-228600" algn="l" defTabSz="914400" rtl="0" eaLnBrk="1" latinLnBrk="0" hangingPunct="1">
              <a:lnSpc>
                <a:spcPct val="100000"/>
              </a:lnSpc>
              <a:spcBef>
                <a:spcPts val="0"/>
              </a:spcBef>
              <a:spcAft>
                <a:spcPts val="6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accent5"/>
              </a:buClr>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accent5"/>
              </a:buClr>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accent5"/>
              </a:buClr>
              <a:buFont typeface="Arial"/>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accent5"/>
              </a:buClr>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Tx/>
              <a:buNone/>
              <a:defRPr/>
            </a:pPr>
            <a:r>
              <a:rPr lang="en-GB" sz="2000" b="1" dirty="0">
                <a:solidFill>
                  <a:srgbClr val="1A1918"/>
                </a:solidFill>
                <a:latin typeface="Arial" panose="020B0604020202020204" pitchFamily="34" charset="0"/>
                <a:cs typeface="Arial" panose="020B0604020202020204" pitchFamily="34" charset="0"/>
              </a:rPr>
              <a:t>A s</a:t>
            </a:r>
            <a:r>
              <a:rPr kumimoji="0" lang="en-GB" sz="2000" b="1" i="0" u="none" strike="noStrike" kern="1200" cap="none" spc="0" normalizeH="0" baseline="0" noProof="0" dirty="0">
                <a:ln>
                  <a:noFill/>
                </a:ln>
                <a:solidFill>
                  <a:srgbClr val="1A1918"/>
                </a:solidFill>
                <a:effectLst/>
                <a:uLnTx/>
                <a:uFillTx/>
                <a:latin typeface="Arial" panose="020B0604020202020204" pitchFamily="34" charset="0"/>
                <a:cs typeface="Arial" panose="020B0604020202020204" pitchFamily="34" charset="0"/>
              </a:rPr>
              <a:t>ingle infusion of ApoA-I (CSL111) reduced femoral plaque by &gt;50% in 5–7 days</a:t>
            </a:r>
            <a:r>
              <a:rPr kumimoji="0" lang="en-GB" sz="2000" b="1" i="0" u="none" strike="noStrike" kern="1200" cap="none" spc="0" normalizeH="0" baseline="30000" noProof="0" dirty="0">
                <a:ln>
                  <a:noFill/>
                </a:ln>
                <a:solidFill>
                  <a:srgbClr val="1A1918"/>
                </a:solidFill>
                <a:effectLst/>
                <a:uLnTx/>
                <a:uFillTx/>
                <a:latin typeface="Arial" panose="020B0604020202020204" pitchFamily="34" charset="0"/>
                <a:cs typeface="Arial" panose="020B0604020202020204" pitchFamily="34" charset="0"/>
              </a:rPr>
              <a:t>1</a:t>
            </a:r>
            <a:endParaRPr kumimoji="0" lang="en-US" sz="2000" b="1" i="0" u="none" strike="noStrike" kern="1200" cap="none" spc="0" normalizeH="0" baseline="30000" noProof="0" dirty="0">
              <a:ln>
                <a:noFill/>
              </a:ln>
              <a:solidFill>
                <a:srgbClr val="1A1918"/>
              </a:solidFill>
              <a:effectLst/>
              <a:uLnTx/>
              <a:uFillTx/>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EC051B51-AC06-467A-9480-14B9BDF89409}"/>
              </a:ext>
            </a:extLst>
          </p:cNvPr>
          <p:cNvGrpSpPr/>
          <p:nvPr/>
        </p:nvGrpSpPr>
        <p:grpSpPr>
          <a:xfrm>
            <a:off x="6274676" y="1841499"/>
            <a:ext cx="5585204" cy="4561940"/>
            <a:chOff x="6391275" y="1841531"/>
            <a:chExt cx="5116546" cy="3972774"/>
          </a:xfrm>
        </p:grpSpPr>
        <p:grpSp>
          <p:nvGrpSpPr>
            <p:cNvPr id="29" name="Group 28">
              <a:extLst>
                <a:ext uri="{FF2B5EF4-FFF2-40B4-BE49-F238E27FC236}">
                  <a16:creationId xmlns:a16="http://schemas.microsoft.com/office/drawing/2014/main" id="{D35C5830-47FE-4D53-92C8-698C7B2191E3}"/>
                </a:ext>
              </a:extLst>
            </p:cNvPr>
            <p:cNvGrpSpPr/>
            <p:nvPr/>
          </p:nvGrpSpPr>
          <p:grpSpPr>
            <a:xfrm>
              <a:off x="9616724" y="4737504"/>
              <a:ext cx="76200" cy="150968"/>
              <a:chOff x="10629900" y="4699397"/>
              <a:chExt cx="76200" cy="89773"/>
            </a:xfrm>
          </p:grpSpPr>
          <p:cxnSp>
            <p:nvCxnSpPr>
              <p:cNvPr id="43" name="Straight Connector 42">
                <a:extLst>
                  <a:ext uri="{FF2B5EF4-FFF2-40B4-BE49-F238E27FC236}">
                    <a16:creationId xmlns:a16="http://schemas.microsoft.com/office/drawing/2014/main" id="{19D9F49E-3948-407B-97C5-93693BAC1416}"/>
                  </a:ext>
                </a:extLst>
              </p:cNvPr>
              <p:cNvCxnSpPr>
                <a:cxnSpLocks/>
              </p:cNvCxnSpPr>
              <p:nvPr/>
            </p:nvCxnSpPr>
            <p:spPr>
              <a:xfrm flipV="1">
                <a:off x="10668000" y="4699397"/>
                <a:ext cx="0" cy="89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787513-4B2A-4B7B-B945-0A04B23A7A11}"/>
                  </a:ext>
                </a:extLst>
              </p:cNvPr>
              <p:cNvCxnSpPr>
                <a:cxnSpLocks/>
              </p:cNvCxnSpPr>
              <p:nvPr/>
            </p:nvCxnSpPr>
            <p:spPr>
              <a:xfrm flipV="1">
                <a:off x="10629900" y="4699397"/>
                <a:ext cx="762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73FE9B3-750E-476B-A2BB-91380EFA4C99}"/>
                </a:ext>
              </a:extLst>
            </p:cNvPr>
            <p:cNvGrpSpPr/>
            <p:nvPr/>
          </p:nvGrpSpPr>
          <p:grpSpPr>
            <a:xfrm>
              <a:off x="10361612" y="5227436"/>
              <a:ext cx="76200" cy="54477"/>
              <a:chOff x="10629900" y="4699397"/>
              <a:chExt cx="76200" cy="89773"/>
            </a:xfrm>
          </p:grpSpPr>
          <p:cxnSp>
            <p:nvCxnSpPr>
              <p:cNvPr id="41" name="Straight Connector 40">
                <a:extLst>
                  <a:ext uri="{FF2B5EF4-FFF2-40B4-BE49-F238E27FC236}">
                    <a16:creationId xmlns:a16="http://schemas.microsoft.com/office/drawing/2014/main" id="{9DC1552B-2DD4-4783-9D0B-6385486A2B82}"/>
                  </a:ext>
                </a:extLst>
              </p:cNvPr>
              <p:cNvCxnSpPr>
                <a:cxnSpLocks/>
              </p:cNvCxnSpPr>
              <p:nvPr/>
            </p:nvCxnSpPr>
            <p:spPr>
              <a:xfrm flipV="1">
                <a:off x="10668000" y="4699397"/>
                <a:ext cx="0" cy="89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F87F4E-0B1A-435E-9884-29A7C1469F24}"/>
                  </a:ext>
                </a:extLst>
              </p:cNvPr>
              <p:cNvCxnSpPr>
                <a:cxnSpLocks/>
              </p:cNvCxnSpPr>
              <p:nvPr/>
            </p:nvCxnSpPr>
            <p:spPr>
              <a:xfrm flipV="1">
                <a:off x="10629900" y="4699397"/>
                <a:ext cx="762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0C7D81-A4BF-4C63-A387-653A8604AF63}"/>
                </a:ext>
              </a:extLst>
            </p:cNvPr>
            <p:cNvGrpSpPr/>
            <p:nvPr/>
          </p:nvGrpSpPr>
          <p:grpSpPr>
            <a:xfrm>
              <a:off x="9616724" y="2647950"/>
              <a:ext cx="76200" cy="163882"/>
              <a:chOff x="10629900" y="4699397"/>
              <a:chExt cx="76200" cy="89773"/>
            </a:xfrm>
          </p:grpSpPr>
          <p:cxnSp>
            <p:nvCxnSpPr>
              <p:cNvPr id="39" name="Straight Connector 38">
                <a:extLst>
                  <a:ext uri="{FF2B5EF4-FFF2-40B4-BE49-F238E27FC236}">
                    <a16:creationId xmlns:a16="http://schemas.microsoft.com/office/drawing/2014/main" id="{9A038B5E-1349-4472-A5AD-E6811CA4DCDD}"/>
                  </a:ext>
                </a:extLst>
              </p:cNvPr>
              <p:cNvCxnSpPr>
                <a:cxnSpLocks/>
              </p:cNvCxnSpPr>
              <p:nvPr/>
            </p:nvCxnSpPr>
            <p:spPr>
              <a:xfrm flipV="1">
                <a:off x="10668000" y="4699397"/>
                <a:ext cx="0" cy="89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8A7464-A9D8-49CC-8EAA-7960C6B127E3}"/>
                  </a:ext>
                </a:extLst>
              </p:cNvPr>
              <p:cNvCxnSpPr>
                <a:cxnSpLocks/>
              </p:cNvCxnSpPr>
              <p:nvPr/>
            </p:nvCxnSpPr>
            <p:spPr>
              <a:xfrm flipV="1">
                <a:off x="10629900" y="4699397"/>
                <a:ext cx="762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2" name="Chart 31">
              <a:extLst>
                <a:ext uri="{FF2B5EF4-FFF2-40B4-BE49-F238E27FC236}">
                  <a16:creationId xmlns:a16="http://schemas.microsoft.com/office/drawing/2014/main" id="{C511DE88-D444-479D-B5BD-F19EC4442084}"/>
                </a:ext>
              </a:extLst>
            </p:cNvPr>
            <p:cNvGraphicFramePr/>
            <p:nvPr>
              <p:extLst>
                <p:ext uri="{D42A27DB-BD31-4B8C-83A1-F6EECF244321}">
                  <p14:modId xmlns:p14="http://schemas.microsoft.com/office/powerpoint/2010/main" val="1740577652"/>
                </p:ext>
              </p:extLst>
            </p:nvPr>
          </p:nvGraphicFramePr>
          <p:xfrm>
            <a:off x="6391275" y="1841531"/>
            <a:ext cx="5111285" cy="215360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3D98B423-9266-48A1-8504-FB6F25603962}"/>
                </a:ext>
              </a:extLst>
            </p:cNvPr>
            <p:cNvGrpSpPr/>
            <p:nvPr/>
          </p:nvGrpSpPr>
          <p:grpSpPr>
            <a:xfrm>
              <a:off x="10361612" y="3092855"/>
              <a:ext cx="76200" cy="130206"/>
              <a:chOff x="10629900" y="4699397"/>
              <a:chExt cx="76200" cy="89773"/>
            </a:xfrm>
          </p:grpSpPr>
          <p:cxnSp>
            <p:nvCxnSpPr>
              <p:cNvPr id="37" name="Straight Connector 36">
                <a:extLst>
                  <a:ext uri="{FF2B5EF4-FFF2-40B4-BE49-F238E27FC236}">
                    <a16:creationId xmlns:a16="http://schemas.microsoft.com/office/drawing/2014/main" id="{3CB1EB13-43B6-4A31-A9BF-B76BF34282E1}"/>
                  </a:ext>
                </a:extLst>
              </p:cNvPr>
              <p:cNvCxnSpPr>
                <a:cxnSpLocks/>
              </p:cNvCxnSpPr>
              <p:nvPr/>
            </p:nvCxnSpPr>
            <p:spPr>
              <a:xfrm flipV="1">
                <a:off x="10668000" y="4699397"/>
                <a:ext cx="0" cy="89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66485BD-FE95-48DF-96AA-72CC8CE469C3}"/>
                  </a:ext>
                </a:extLst>
              </p:cNvPr>
              <p:cNvCxnSpPr>
                <a:cxnSpLocks/>
              </p:cNvCxnSpPr>
              <p:nvPr/>
            </p:nvCxnSpPr>
            <p:spPr>
              <a:xfrm flipV="1">
                <a:off x="10629900" y="4699397"/>
                <a:ext cx="762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33F76E31-7132-4A11-8120-CCE3CC19584A}"/>
                </a:ext>
              </a:extLst>
            </p:cNvPr>
            <p:cNvSpPr txBox="1"/>
            <p:nvPr/>
          </p:nvSpPr>
          <p:spPr>
            <a:xfrm>
              <a:off x="10290770" y="5061165"/>
              <a:ext cx="220266" cy="3216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1A1918"/>
                  </a:solidFill>
                  <a:effectLst/>
                  <a:uLnTx/>
                  <a:uFillTx/>
                  <a:latin typeface="Arial" panose="020B0604020202020204" pitchFamily="34" charset="0"/>
                  <a:cs typeface="Arial" panose="020B0604020202020204" pitchFamily="34" charset="0"/>
                </a:rPr>
                <a:t>*</a:t>
              </a:r>
            </a:p>
          </p:txBody>
        </p:sp>
        <p:graphicFrame>
          <p:nvGraphicFramePr>
            <p:cNvPr id="35" name="Chart 34">
              <a:extLst>
                <a:ext uri="{FF2B5EF4-FFF2-40B4-BE49-F238E27FC236}">
                  <a16:creationId xmlns:a16="http://schemas.microsoft.com/office/drawing/2014/main" id="{BB180BB5-3293-452B-B097-BE12A3D71FF8}"/>
                </a:ext>
              </a:extLst>
            </p:cNvPr>
            <p:cNvGraphicFramePr/>
            <p:nvPr>
              <p:extLst>
                <p:ext uri="{D42A27DB-BD31-4B8C-83A1-F6EECF244321}">
                  <p14:modId xmlns:p14="http://schemas.microsoft.com/office/powerpoint/2010/main" val="2810114859"/>
                </p:ext>
              </p:extLst>
            </p:nvPr>
          </p:nvGraphicFramePr>
          <p:xfrm>
            <a:off x="6396536" y="3660703"/>
            <a:ext cx="5111285" cy="2153602"/>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4A269C08-D521-4622-8C53-E73F348D9A42}"/>
                </a:ext>
              </a:extLst>
            </p:cNvPr>
            <p:cNvSpPr txBox="1"/>
            <p:nvPr/>
          </p:nvSpPr>
          <p:spPr>
            <a:xfrm>
              <a:off x="10290770" y="2925322"/>
              <a:ext cx="220266" cy="3216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1A1918"/>
                  </a:solidFill>
                  <a:effectLst/>
                  <a:uLnTx/>
                  <a:uFillTx/>
                  <a:latin typeface="Arial" panose="020B0604020202020204" pitchFamily="34" charset="0"/>
                  <a:cs typeface="Arial" panose="020B0604020202020204" pitchFamily="34" charset="0"/>
                </a:rPr>
                <a:t>*</a:t>
              </a:r>
            </a:p>
          </p:txBody>
        </p:sp>
      </p:grpSp>
      <p:grpSp>
        <p:nvGrpSpPr>
          <p:cNvPr id="9" name="Group 8">
            <a:extLst>
              <a:ext uri="{FF2B5EF4-FFF2-40B4-BE49-F238E27FC236}">
                <a16:creationId xmlns:a16="http://schemas.microsoft.com/office/drawing/2014/main" id="{55423C0D-D973-4A31-AE64-56C6A36C6753}"/>
              </a:ext>
            </a:extLst>
          </p:cNvPr>
          <p:cNvGrpSpPr/>
          <p:nvPr/>
        </p:nvGrpSpPr>
        <p:grpSpPr>
          <a:xfrm>
            <a:off x="3409861" y="2487306"/>
            <a:ext cx="3606845" cy="3441903"/>
            <a:chOff x="1474630" y="2666410"/>
            <a:chExt cx="3017395" cy="2967734"/>
          </a:xfrm>
        </p:grpSpPr>
        <p:pic>
          <p:nvPicPr>
            <p:cNvPr id="25" name="Content Placeholder 20">
              <a:extLst>
                <a:ext uri="{FF2B5EF4-FFF2-40B4-BE49-F238E27FC236}">
                  <a16:creationId xmlns:a16="http://schemas.microsoft.com/office/drawing/2014/main" id="{C4B95B28-EC01-4D1F-8FF3-85864CE7690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74630" y="2785002"/>
              <a:ext cx="2985496" cy="1345013"/>
            </a:xfrm>
            <a:prstGeom prst="rect">
              <a:avLst/>
            </a:prstGeom>
          </p:spPr>
        </p:pic>
        <p:grpSp>
          <p:nvGrpSpPr>
            <p:cNvPr id="4" name="Group 3">
              <a:extLst>
                <a:ext uri="{FF2B5EF4-FFF2-40B4-BE49-F238E27FC236}">
                  <a16:creationId xmlns:a16="http://schemas.microsoft.com/office/drawing/2014/main" id="{13512793-8514-4199-A40D-EC71B768ABC8}"/>
                </a:ext>
              </a:extLst>
            </p:cNvPr>
            <p:cNvGrpSpPr/>
            <p:nvPr/>
          </p:nvGrpSpPr>
          <p:grpSpPr>
            <a:xfrm>
              <a:off x="1506529" y="4099204"/>
              <a:ext cx="2898646" cy="238839"/>
              <a:chOff x="1506529" y="4454175"/>
              <a:chExt cx="2898646" cy="238839"/>
            </a:xfrm>
          </p:grpSpPr>
          <p:sp>
            <p:nvSpPr>
              <p:cNvPr id="3" name="TextBox 2">
                <a:extLst>
                  <a:ext uri="{FF2B5EF4-FFF2-40B4-BE49-F238E27FC236}">
                    <a16:creationId xmlns:a16="http://schemas.microsoft.com/office/drawing/2014/main" id="{F5392907-79CC-4360-8CEE-A62D98C54E89}"/>
                  </a:ext>
                </a:extLst>
              </p:cNvPr>
              <p:cNvSpPr txBox="1"/>
              <p:nvPr/>
            </p:nvSpPr>
            <p:spPr>
              <a:xfrm>
                <a:off x="1506529" y="4454175"/>
                <a:ext cx="1417424" cy="23883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Placebo	</a:t>
                </a:r>
                <a:endParaRPr lang="en-GB" sz="12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8E021B6C-B41A-42C0-B1D4-9773434DB8E7}"/>
                  </a:ext>
                </a:extLst>
              </p:cNvPr>
              <p:cNvSpPr txBox="1"/>
              <p:nvPr/>
            </p:nvSpPr>
            <p:spPr>
              <a:xfrm>
                <a:off x="2987751" y="4454175"/>
                <a:ext cx="1417424" cy="238839"/>
              </a:xfrm>
              <a:prstGeom prst="rect">
                <a:avLst/>
              </a:prstGeom>
              <a:solidFill>
                <a:schemeClr val="bg1"/>
              </a:solidFill>
            </p:spPr>
            <p:txBody>
              <a:bodyPr wrap="square" rtlCol="0">
                <a:spAutoFit/>
              </a:bodyPr>
              <a:lstStyle/>
              <a:p>
                <a:r>
                  <a:rPr lang="en-US" sz="1200" dirty="0" err="1">
                    <a:latin typeface="Arial" panose="020B0604020202020204" pitchFamily="34" charset="0"/>
                    <a:cs typeface="Arial" panose="020B0604020202020204" pitchFamily="34" charset="0"/>
                  </a:rPr>
                  <a:t>rHDL</a:t>
                </a:r>
                <a:endParaRPr lang="en-GB" sz="1200"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B728C532-5D1B-4458-A2BD-789E73863A05}"/>
                </a:ext>
              </a:extLst>
            </p:cNvPr>
            <p:cNvGrpSpPr/>
            <p:nvPr/>
          </p:nvGrpSpPr>
          <p:grpSpPr>
            <a:xfrm>
              <a:off x="1474630" y="2666410"/>
              <a:ext cx="2898646" cy="238839"/>
              <a:chOff x="1506529" y="4454175"/>
              <a:chExt cx="2898646" cy="238839"/>
            </a:xfrm>
          </p:grpSpPr>
          <p:sp>
            <p:nvSpPr>
              <p:cNvPr id="49" name="TextBox 48">
                <a:extLst>
                  <a:ext uri="{FF2B5EF4-FFF2-40B4-BE49-F238E27FC236}">
                    <a16:creationId xmlns:a16="http://schemas.microsoft.com/office/drawing/2014/main" id="{6030AFE4-1FA1-484D-AE16-5DE344475BCF}"/>
                  </a:ext>
                </a:extLst>
              </p:cNvPr>
              <p:cNvSpPr txBox="1"/>
              <p:nvPr/>
            </p:nvSpPr>
            <p:spPr>
              <a:xfrm>
                <a:off x="1506529" y="4454175"/>
                <a:ext cx="1417424" cy="23883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Placebo	</a:t>
                </a:r>
                <a:endParaRPr lang="en-GB" sz="12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491B23E5-3F8E-4EF8-B240-273B56311594}"/>
                  </a:ext>
                </a:extLst>
              </p:cNvPr>
              <p:cNvSpPr txBox="1"/>
              <p:nvPr/>
            </p:nvSpPr>
            <p:spPr>
              <a:xfrm>
                <a:off x="2987751" y="4454175"/>
                <a:ext cx="1417424" cy="238839"/>
              </a:xfrm>
              <a:prstGeom prst="rect">
                <a:avLst/>
              </a:prstGeom>
              <a:solidFill>
                <a:schemeClr val="bg1"/>
              </a:solidFill>
            </p:spPr>
            <p:txBody>
              <a:bodyPr wrap="square" rtlCol="0">
                <a:spAutoFit/>
              </a:bodyPr>
              <a:lstStyle/>
              <a:p>
                <a:r>
                  <a:rPr lang="en-US" sz="1200" dirty="0" err="1">
                    <a:latin typeface="Arial" panose="020B0604020202020204" pitchFamily="34" charset="0"/>
                    <a:cs typeface="Arial" panose="020B0604020202020204" pitchFamily="34" charset="0"/>
                  </a:rPr>
                  <a:t>rHDL</a:t>
                </a:r>
                <a:endParaRPr lang="en-GB" sz="1200" dirty="0">
                  <a:latin typeface="Arial" panose="020B0604020202020204" pitchFamily="34" charset="0"/>
                  <a:cs typeface="Arial" panose="020B0604020202020204" pitchFamily="34" charset="0"/>
                </a:endParaRPr>
              </a:p>
            </p:txBody>
          </p:sp>
        </p:grpSp>
        <p:pic>
          <p:nvPicPr>
            <p:cNvPr id="57" name="Content Placeholder 20">
              <a:extLst>
                <a:ext uri="{FF2B5EF4-FFF2-40B4-BE49-F238E27FC236}">
                  <a16:creationId xmlns:a16="http://schemas.microsoft.com/office/drawing/2014/main" id="{178CE75E-3A5C-4AF9-8730-DB97E2798A7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06529" y="4345393"/>
              <a:ext cx="2985496" cy="1288751"/>
            </a:xfrm>
            <a:prstGeom prst="rect">
              <a:avLst/>
            </a:prstGeom>
          </p:spPr>
        </p:pic>
      </p:grpSp>
      <p:grpSp>
        <p:nvGrpSpPr>
          <p:cNvPr id="47" name="Group 20">
            <a:extLst>
              <a:ext uri="{FF2B5EF4-FFF2-40B4-BE49-F238E27FC236}">
                <a16:creationId xmlns:a16="http://schemas.microsoft.com/office/drawing/2014/main" id="{50F76E10-1A13-4648-80B2-509E23977F4D}"/>
              </a:ext>
            </a:extLst>
          </p:cNvPr>
          <p:cNvGrpSpPr>
            <a:grpSpLocks/>
          </p:cNvGrpSpPr>
          <p:nvPr/>
        </p:nvGrpSpPr>
        <p:grpSpPr bwMode="auto">
          <a:xfrm>
            <a:off x="277321" y="2916264"/>
            <a:ext cx="2680289" cy="2695811"/>
            <a:chOff x="609600" y="1447800"/>
            <a:chExt cx="7695932" cy="5637667"/>
          </a:xfrm>
        </p:grpSpPr>
        <p:grpSp>
          <p:nvGrpSpPr>
            <p:cNvPr id="50" name="Group 17">
              <a:extLst>
                <a:ext uri="{FF2B5EF4-FFF2-40B4-BE49-F238E27FC236}">
                  <a16:creationId xmlns:a16="http://schemas.microsoft.com/office/drawing/2014/main" id="{95758810-7A17-44FD-B27D-FA87779D76CA}"/>
                </a:ext>
              </a:extLst>
            </p:cNvPr>
            <p:cNvGrpSpPr>
              <a:grpSpLocks/>
            </p:cNvGrpSpPr>
            <p:nvPr/>
          </p:nvGrpSpPr>
          <p:grpSpPr bwMode="auto">
            <a:xfrm>
              <a:off x="3937000" y="2286000"/>
              <a:ext cx="4368532" cy="1773054"/>
              <a:chOff x="2640" y="2352"/>
              <a:chExt cx="3125" cy="1175"/>
            </a:xfrm>
          </p:grpSpPr>
          <p:pic>
            <p:nvPicPr>
              <p:cNvPr id="64" name="Picture 18" descr="whole_system_photo">
                <a:extLst>
                  <a:ext uri="{FF2B5EF4-FFF2-40B4-BE49-F238E27FC236}">
                    <a16:creationId xmlns:a16="http://schemas.microsoft.com/office/drawing/2014/main" id="{EB0A20E5-5595-44A8-A9D0-A3317B5A8C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 y="2352"/>
                <a:ext cx="1536" cy="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9" descr="silverhawk_us_procedure_1">
                <a:extLst>
                  <a:ext uri="{FF2B5EF4-FFF2-40B4-BE49-F238E27FC236}">
                    <a16:creationId xmlns:a16="http://schemas.microsoft.com/office/drawing/2014/main" id="{FEF4DA6D-7B80-42DA-95E6-6C5222AAB6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 y="2352"/>
                <a:ext cx="1589"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 name="Picture 20">
              <a:extLst>
                <a:ext uri="{FF2B5EF4-FFF2-40B4-BE49-F238E27FC236}">
                  <a16:creationId xmlns:a16="http://schemas.microsoft.com/office/drawing/2014/main" id="{06ADCAB3-A586-40A8-9730-08A7C226E78F}"/>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1466" y="4572000"/>
              <a:ext cx="2608067"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 name="TextBox 5">
              <a:extLst>
                <a:ext uri="{FF2B5EF4-FFF2-40B4-BE49-F238E27FC236}">
                  <a16:creationId xmlns:a16="http://schemas.microsoft.com/office/drawing/2014/main" id="{3D4E0EFD-F928-4B46-8905-C8A8ABE70ECF}"/>
                </a:ext>
              </a:extLst>
            </p:cNvPr>
            <p:cNvSpPr txBox="1">
              <a:spLocks noChangeArrowheads="1"/>
            </p:cNvSpPr>
            <p:nvPr/>
          </p:nvSpPr>
          <p:spPr bwMode="auto">
            <a:xfrm>
              <a:off x="5270136" y="6120001"/>
              <a:ext cx="530419" cy="96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altLang="en-US" dirty="0"/>
            </a:p>
          </p:txBody>
        </p:sp>
        <p:grpSp>
          <p:nvGrpSpPr>
            <p:cNvPr id="56" name="Group 19">
              <a:extLst>
                <a:ext uri="{FF2B5EF4-FFF2-40B4-BE49-F238E27FC236}">
                  <a16:creationId xmlns:a16="http://schemas.microsoft.com/office/drawing/2014/main" id="{C8E9D210-0E8A-4FE6-ACC3-70159432DC10}"/>
                </a:ext>
              </a:extLst>
            </p:cNvPr>
            <p:cNvGrpSpPr>
              <a:grpSpLocks/>
            </p:cNvGrpSpPr>
            <p:nvPr/>
          </p:nvGrpSpPr>
          <p:grpSpPr bwMode="auto">
            <a:xfrm>
              <a:off x="609600" y="1447800"/>
              <a:ext cx="2895600" cy="5048250"/>
              <a:chOff x="609600" y="1447800"/>
              <a:chExt cx="2895600" cy="5048250"/>
            </a:xfrm>
          </p:grpSpPr>
          <p:pic>
            <p:nvPicPr>
              <p:cNvPr id="59" name="Picture 2">
                <a:extLst>
                  <a:ext uri="{FF2B5EF4-FFF2-40B4-BE49-F238E27FC236}">
                    <a16:creationId xmlns:a16="http://schemas.microsoft.com/office/drawing/2014/main" id="{6D59177E-7ED6-43A0-88D7-DA985D6F89F1}"/>
                  </a:ext>
                </a:extLst>
              </p:cNvPr>
              <p:cNvPicPr>
                <a:picLocks noChangeAspect="1"/>
              </p:cNvPicPr>
              <p:nvPr/>
            </p:nvPicPr>
            <p:blipFill>
              <a:blip r:embed="rId10">
                <a:extLst>
                  <a:ext uri="{28A0092B-C50C-407E-A947-70E740481C1C}">
                    <a14:useLocalDpi xmlns:a14="http://schemas.microsoft.com/office/drawing/2010/main" val="0"/>
                  </a:ext>
                </a:extLst>
              </a:blip>
              <a:srcRect r="53773"/>
              <a:stretch>
                <a:fillRect/>
              </a:stretch>
            </p:blipFill>
            <p:spPr bwMode="auto">
              <a:xfrm>
                <a:off x="609600" y="1447800"/>
                <a:ext cx="23336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Straight Connector 8">
                <a:extLst>
                  <a:ext uri="{FF2B5EF4-FFF2-40B4-BE49-F238E27FC236}">
                    <a16:creationId xmlns:a16="http://schemas.microsoft.com/office/drawing/2014/main" id="{3C01920B-4153-46B4-B366-76A5AF3AB043}"/>
                  </a:ext>
                </a:extLst>
              </p:cNvPr>
              <p:cNvCxnSpPr>
                <a:cxnSpLocks noChangeShapeType="1"/>
              </p:cNvCxnSpPr>
              <p:nvPr/>
            </p:nvCxnSpPr>
            <p:spPr bwMode="auto">
              <a:xfrm flipH="1" flipV="1">
                <a:off x="2133600" y="4419332"/>
                <a:ext cx="1371600" cy="609600"/>
              </a:xfrm>
              <a:prstGeom prst="line">
                <a:avLst/>
              </a:prstGeom>
              <a:noFill/>
              <a:ln w="9525" cap="rnd" algn="ctr">
                <a:solidFill>
                  <a:schemeClr val="tx1"/>
                </a:solidFill>
                <a:round/>
                <a:headEnd/>
                <a:tailEnd type="oval" w="med" len="med"/>
              </a:ln>
              <a:extLst>
                <a:ext uri="{909E8E84-426E-40DD-AFC4-6F175D3DCCD1}">
                  <a14:hiddenFill xmlns:a14="http://schemas.microsoft.com/office/drawing/2010/main">
                    <a:noFill/>
                  </a14:hiddenFill>
                </a:ext>
              </a:extLst>
            </p:spPr>
          </p:cxnSp>
          <p:cxnSp>
            <p:nvCxnSpPr>
              <p:cNvPr id="62" name="Straight Connector 64">
                <a:extLst>
                  <a:ext uri="{FF2B5EF4-FFF2-40B4-BE49-F238E27FC236}">
                    <a16:creationId xmlns:a16="http://schemas.microsoft.com/office/drawing/2014/main" id="{EA06D134-A54D-48C1-BF63-C35C01AC5B3B}"/>
                  </a:ext>
                </a:extLst>
              </p:cNvPr>
              <p:cNvCxnSpPr>
                <a:cxnSpLocks noChangeShapeType="1"/>
              </p:cNvCxnSpPr>
              <p:nvPr/>
            </p:nvCxnSpPr>
            <p:spPr bwMode="auto">
              <a:xfrm flipH="1">
                <a:off x="1981200" y="5028932"/>
                <a:ext cx="1524000" cy="152668"/>
              </a:xfrm>
              <a:prstGeom prst="line">
                <a:avLst/>
              </a:prstGeom>
              <a:noFill/>
              <a:ln w="9525" algn="ctr">
                <a:solidFill>
                  <a:schemeClr val="tx1"/>
                </a:solidFill>
                <a:round/>
                <a:headEnd/>
                <a:tailEnd type="oval" w="med" len="med"/>
              </a:ln>
              <a:extLst>
                <a:ext uri="{909E8E84-426E-40DD-AFC4-6F175D3DCCD1}">
                  <a14:hiddenFill xmlns:a14="http://schemas.microsoft.com/office/drawing/2010/main">
                    <a:noFill/>
                  </a14:hiddenFill>
                </a:ext>
              </a:extLst>
            </p:spPr>
          </p:cxnSp>
          <p:cxnSp>
            <p:nvCxnSpPr>
              <p:cNvPr id="63" name="Straight Connector 65">
                <a:extLst>
                  <a:ext uri="{FF2B5EF4-FFF2-40B4-BE49-F238E27FC236}">
                    <a16:creationId xmlns:a16="http://schemas.microsoft.com/office/drawing/2014/main" id="{EF455380-2608-4D78-8604-1702AD2926A8}"/>
                  </a:ext>
                </a:extLst>
              </p:cNvPr>
              <p:cNvCxnSpPr>
                <a:cxnSpLocks noChangeShapeType="1"/>
              </p:cNvCxnSpPr>
              <p:nvPr/>
            </p:nvCxnSpPr>
            <p:spPr bwMode="auto">
              <a:xfrm flipH="1">
                <a:off x="2019300" y="5028932"/>
                <a:ext cx="1485900" cy="838468"/>
              </a:xfrm>
              <a:prstGeom prst="line">
                <a:avLst/>
              </a:prstGeom>
              <a:noFill/>
              <a:ln w="9525" algn="ctr">
                <a:solidFill>
                  <a:schemeClr val="tx1"/>
                </a:solidFill>
                <a:round/>
                <a:headEnd/>
                <a:tailEnd type="oval" w="med" len="med"/>
              </a:ln>
              <a:extLst>
                <a:ext uri="{909E8E84-426E-40DD-AFC4-6F175D3DCCD1}">
                  <a14:hiddenFill xmlns:a14="http://schemas.microsoft.com/office/drawing/2010/main">
                    <a:noFill/>
                  </a14:hiddenFill>
                </a:ext>
              </a:extLst>
            </p:spPr>
          </p:cxnSp>
        </p:grpSp>
        <p:cxnSp>
          <p:nvCxnSpPr>
            <p:cNvPr id="58" name="Straight Connector 66">
              <a:extLst>
                <a:ext uri="{FF2B5EF4-FFF2-40B4-BE49-F238E27FC236}">
                  <a16:creationId xmlns:a16="http://schemas.microsoft.com/office/drawing/2014/main" id="{3A8EC390-D2CB-4AAC-8EEC-5240ED31854E}"/>
                </a:ext>
              </a:extLst>
            </p:cNvPr>
            <p:cNvCxnSpPr>
              <a:cxnSpLocks noChangeShapeType="1"/>
            </p:cNvCxnSpPr>
            <p:nvPr/>
          </p:nvCxnSpPr>
          <p:spPr bwMode="auto">
            <a:xfrm flipH="1">
              <a:off x="2057400" y="5028932"/>
              <a:ext cx="1447800" cy="1091068"/>
            </a:xfrm>
            <a:prstGeom prst="line">
              <a:avLst/>
            </a:prstGeom>
            <a:noFill/>
            <a:ln w="9525" algn="ctr">
              <a:solidFill>
                <a:schemeClr val="tx1"/>
              </a:solidFill>
              <a:round/>
              <a:headEnd/>
              <a:tailEnd type="oval"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61569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34EC56D-F2E8-4796-AF10-65990D0831C0}"/>
              </a:ext>
            </a:extLst>
          </p:cNvPr>
          <p:cNvSpPr>
            <a:spLocks noGrp="1"/>
          </p:cNvSpPr>
          <p:nvPr>
            <p:ph sz="quarter" idx="21"/>
          </p:nvPr>
        </p:nvSpPr>
        <p:spPr>
          <a:xfrm>
            <a:off x="2634957" y="6671378"/>
            <a:ext cx="8350202" cy="141007"/>
          </a:xfrm>
        </p:spPr>
        <p:txBody>
          <a:bodyPr anchor="t"/>
          <a:lstStyle/>
          <a:p>
            <a:r>
              <a:rPr lang="en-GB" sz="600" dirty="0">
                <a:latin typeface="Arial" panose="020B0604020202020204" pitchFamily="34" charset="0"/>
                <a:cs typeface="Arial" panose="020B0604020202020204" pitchFamily="34" charset="0"/>
              </a:rPr>
              <a:t>AMI, acute myocardial infarction; MI, myocardial infarction; NSTEMI, non-ST-elevation myocardial infarction; PCI, percutaneous coronary intervention; STEMI, ST-elevation myocardial infarction. Gibson CM, et al. Am Heart J. 2021;231:121–7.</a:t>
            </a:r>
          </a:p>
        </p:txBody>
      </p:sp>
      <p:sp>
        <p:nvSpPr>
          <p:cNvPr id="13" name="Rectangle 12">
            <a:extLst>
              <a:ext uri="{FF2B5EF4-FFF2-40B4-BE49-F238E27FC236}">
                <a16:creationId xmlns:a16="http://schemas.microsoft.com/office/drawing/2014/main" id="{4AA778E6-9BCA-4095-BBBB-AF2C17E6F4F6}"/>
              </a:ext>
            </a:extLst>
          </p:cNvPr>
          <p:cNvSpPr/>
          <p:nvPr/>
        </p:nvSpPr>
        <p:spPr>
          <a:xfrm>
            <a:off x="6637273" y="1435236"/>
            <a:ext cx="4565001" cy="30872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4" name="Rectangle 13">
            <a:extLst>
              <a:ext uri="{FF2B5EF4-FFF2-40B4-BE49-F238E27FC236}">
                <a16:creationId xmlns:a16="http://schemas.microsoft.com/office/drawing/2014/main" id="{D96ED60B-CFE0-4C60-A8B2-277D75D2CE39}"/>
              </a:ext>
            </a:extLst>
          </p:cNvPr>
          <p:cNvSpPr/>
          <p:nvPr/>
        </p:nvSpPr>
        <p:spPr>
          <a:xfrm>
            <a:off x="3792340" y="1435236"/>
            <a:ext cx="2858122" cy="30872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5" name="Rectangle 14">
            <a:extLst>
              <a:ext uri="{FF2B5EF4-FFF2-40B4-BE49-F238E27FC236}">
                <a16:creationId xmlns:a16="http://schemas.microsoft.com/office/drawing/2014/main" id="{5FDF617C-D2A6-4E99-B6F9-98D5916C0D7E}"/>
              </a:ext>
            </a:extLst>
          </p:cNvPr>
          <p:cNvSpPr/>
          <p:nvPr/>
        </p:nvSpPr>
        <p:spPr>
          <a:xfrm>
            <a:off x="855027" y="1435236"/>
            <a:ext cx="2937313" cy="3083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6" name="Graphic 15">
            <a:extLst>
              <a:ext uri="{FF2B5EF4-FFF2-40B4-BE49-F238E27FC236}">
                <a16:creationId xmlns:a16="http://schemas.microsoft.com/office/drawing/2014/main" id="{C7833615-E1B7-4E3D-89BB-EACC6FB3B9A9}"/>
              </a:ext>
            </a:extLst>
          </p:cNvPr>
          <p:cNvSpPr/>
          <p:nvPr/>
        </p:nvSpPr>
        <p:spPr>
          <a:xfrm>
            <a:off x="2824860" y="2152603"/>
            <a:ext cx="8377414" cy="1337710"/>
          </a:xfrm>
          <a:custGeom>
            <a:avLst/>
            <a:gdLst>
              <a:gd name="connsiteX0" fmla="*/ 3671122 w 3671122"/>
              <a:gd name="connsiteY0" fmla="*/ 304800 h 1670018"/>
              <a:gd name="connsiteX1" fmla="*/ 3671122 w 3671122"/>
              <a:gd name="connsiteY1" fmla="*/ 0 h 1670018"/>
              <a:gd name="connsiteX2" fmla="*/ 591059 w 3671122"/>
              <a:gd name="connsiteY2" fmla="*/ 0 h 1670018"/>
              <a:gd name="connsiteX3" fmla="*/ 35638 w 3671122"/>
              <a:gd name="connsiteY3" fmla="*/ 722948 h 1670018"/>
              <a:gd name="connsiteX4" fmla="*/ 0 w 3671122"/>
              <a:gd name="connsiteY4" fmla="*/ 835057 h 1670018"/>
              <a:gd name="connsiteX5" fmla="*/ 35638 w 3671122"/>
              <a:gd name="connsiteY5" fmla="*/ 947071 h 1670018"/>
              <a:gd name="connsiteX6" fmla="*/ 591059 w 3671122"/>
              <a:gd name="connsiteY6" fmla="*/ 1670018 h 1670018"/>
              <a:gd name="connsiteX7" fmla="*/ 3671122 w 3671122"/>
              <a:gd name="connsiteY7" fmla="*/ 1670018 h 1670018"/>
              <a:gd name="connsiteX8" fmla="*/ 3671122 w 3671122"/>
              <a:gd name="connsiteY8" fmla="*/ 1365218 h 1670018"/>
              <a:gd name="connsiteX9" fmla="*/ 688093 w 3671122"/>
              <a:gd name="connsiteY9" fmla="*/ 1365218 h 1670018"/>
              <a:gd name="connsiteX10" fmla="*/ 397796 w 3671122"/>
              <a:gd name="connsiteY10" fmla="*/ 987362 h 1670018"/>
              <a:gd name="connsiteX11" fmla="*/ 3671049 w 3671122"/>
              <a:gd name="connsiteY11" fmla="*/ 987362 h 1670018"/>
              <a:gd name="connsiteX12" fmla="*/ 3671049 w 3671122"/>
              <a:gd name="connsiteY12" fmla="*/ 682562 h 1670018"/>
              <a:gd name="connsiteX13" fmla="*/ 397796 w 3671122"/>
              <a:gd name="connsiteY13" fmla="*/ 682562 h 1670018"/>
              <a:gd name="connsiteX14" fmla="*/ 688093 w 3671122"/>
              <a:gd name="connsiteY14" fmla="*/ 304800 h 1670018"/>
              <a:gd name="connsiteX15" fmla="*/ 3671122 w 3671122"/>
              <a:gd name="connsiteY15" fmla="*/ 304800 h 1670018"/>
              <a:gd name="connsiteX0" fmla="*/ 3671122 w 3671122"/>
              <a:gd name="connsiteY0" fmla="*/ 304800 h 1670018"/>
              <a:gd name="connsiteX1" fmla="*/ 3671122 w 3671122"/>
              <a:gd name="connsiteY1" fmla="*/ 0 h 1670018"/>
              <a:gd name="connsiteX2" fmla="*/ 591059 w 3671122"/>
              <a:gd name="connsiteY2" fmla="*/ 0 h 1670018"/>
              <a:gd name="connsiteX3" fmla="*/ 35638 w 3671122"/>
              <a:gd name="connsiteY3" fmla="*/ 722948 h 1670018"/>
              <a:gd name="connsiteX4" fmla="*/ 0 w 3671122"/>
              <a:gd name="connsiteY4" fmla="*/ 835057 h 1670018"/>
              <a:gd name="connsiteX5" fmla="*/ 35638 w 3671122"/>
              <a:gd name="connsiteY5" fmla="*/ 947071 h 1670018"/>
              <a:gd name="connsiteX6" fmla="*/ 591059 w 3671122"/>
              <a:gd name="connsiteY6" fmla="*/ 1670018 h 1670018"/>
              <a:gd name="connsiteX7" fmla="*/ 3671122 w 3671122"/>
              <a:gd name="connsiteY7" fmla="*/ 1670018 h 1670018"/>
              <a:gd name="connsiteX8" fmla="*/ 3671122 w 3671122"/>
              <a:gd name="connsiteY8" fmla="*/ 1365218 h 1670018"/>
              <a:gd name="connsiteX9" fmla="*/ 688093 w 3671122"/>
              <a:gd name="connsiteY9" fmla="*/ 1365218 h 1670018"/>
              <a:gd name="connsiteX10" fmla="*/ 397796 w 3671122"/>
              <a:gd name="connsiteY10" fmla="*/ 987362 h 1670018"/>
              <a:gd name="connsiteX11" fmla="*/ 3671049 w 3671122"/>
              <a:gd name="connsiteY11" fmla="*/ 987362 h 1670018"/>
              <a:gd name="connsiteX12" fmla="*/ 397796 w 3671122"/>
              <a:gd name="connsiteY12" fmla="*/ 682562 h 1670018"/>
              <a:gd name="connsiteX13" fmla="*/ 688093 w 3671122"/>
              <a:gd name="connsiteY13" fmla="*/ 304800 h 1670018"/>
              <a:gd name="connsiteX14" fmla="*/ 3671122 w 3671122"/>
              <a:gd name="connsiteY14" fmla="*/ 304800 h 1670018"/>
              <a:gd name="connsiteX0" fmla="*/ 3671122 w 3671122"/>
              <a:gd name="connsiteY0" fmla="*/ 304800 h 1670018"/>
              <a:gd name="connsiteX1" fmla="*/ 3671122 w 3671122"/>
              <a:gd name="connsiteY1" fmla="*/ 0 h 1670018"/>
              <a:gd name="connsiteX2" fmla="*/ 591059 w 3671122"/>
              <a:gd name="connsiteY2" fmla="*/ 0 h 1670018"/>
              <a:gd name="connsiteX3" fmla="*/ 35638 w 3671122"/>
              <a:gd name="connsiteY3" fmla="*/ 722948 h 1670018"/>
              <a:gd name="connsiteX4" fmla="*/ 0 w 3671122"/>
              <a:gd name="connsiteY4" fmla="*/ 835057 h 1670018"/>
              <a:gd name="connsiteX5" fmla="*/ 35638 w 3671122"/>
              <a:gd name="connsiteY5" fmla="*/ 947071 h 1670018"/>
              <a:gd name="connsiteX6" fmla="*/ 591059 w 3671122"/>
              <a:gd name="connsiteY6" fmla="*/ 1670018 h 1670018"/>
              <a:gd name="connsiteX7" fmla="*/ 3671122 w 3671122"/>
              <a:gd name="connsiteY7" fmla="*/ 1670018 h 1670018"/>
              <a:gd name="connsiteX8" fmla="*/ 3671122 w 3671122"/>
              <a:gd name="connsiteY8" fmla="*/ 1365218 h 1670018"/>
              <a:gd name="connsiteX9" fmla="*/ 688093 w 3671122"/>
              <a:gd name="connsiteY9" fmla="*/ 1365218 h 1670018"/>
              <a:gd name="connsiteX10" fmla="*/ 397796 w 3671122"/>
              <a:gd name="connsiteY10" fmla="*/ 987362 h 1670018"/>
              <a:gd name="connsiteX11" fmla="*/ 397796 w 3671122"/>
              <a:gd name="connsiteY11" fmla="*/ 682562 h 1670018"/>
              <a:gd name="connsiteX12" fmla="*/ 688093 w 3671122"/>
              <a:gd name="connsiteY12" fmla="*/ 304800 h 1670018"/>
              <a:gd name="connsiteX13" fmla="*/ 3671122 w 3671122"/>
              <a:gd name="connsiteY13" fmla="*/ 304800 h 167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1122" h="1670018">
                <a:moveTo>
                  <a:pt x="3671122" y="304800"/>
                </a:moveTo>
                <a:lnTo>
                  <a:pt x="3671122" y="0"/>
                </a:lnTo>
                <a:lnTo>
                  <a:pt x="591059" y="0"/>
                </a:lnTo>
                <a:lnTo>
                  <a:pt x="35638" y="722948"/>
                </a:lnTo>
                <a:cubicBezTo>
                  <a:pt x="12660" y="752856"/>
                  <a:pt x="0" y="792671"/>
                  <a:pt x="0" y="835057"/>
                </a:cubicBezTo>
                <a:cubicBezTo>
                  <a:pt x="0" y="877443"/>
                  <a:pt x="12660" y="917162"/>
                  <a:pt x="35638" y="947071"/>
                </a:cubicBezTo>
                <a:lnTo>
                  <a:pt x="591059" y="1670018"/>
                </a:lnTo>
                <a:lnTo>
                  <a:pt x="3671122" y="1670018"/>
                </a:lnTo>
                <a:lnTo>
                  <a:pt x="3671122" y="1365218"/>
                </a:lnTo>
                <a:lnTo>
                  <a:pt x="688093" y="1365218"/>
                </a:lnTo>
                <a:lnTo>
                  <a:pt x="397796" y="987362"/>
                </a:lnTo>
                <a:lnTo>
                  <a:pt x="397796" y="682562"/>
                </a:lnTo>
                <a:lnTo>
                  <a:pt x="688093" y="304800"/>
                </a:lnTo>
                <a:lnTo>
                  <a:pt x="3671122" y="304800"/>
                </a:lnTo>
                <a:close/>
              </a:path>
            </a:pathLst>
          </a:custGeom>
          <a:solidFill>
            <a:schemeClr val="tx1">
              <a:lumMod val="75000"/>
              <a:lumOff val="25000"/>
            </a:schemeClr>
          </a:solidFill>
          <a:ln w="73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1918"/>
              </a:solidFill>
              <a:effectLst/>
              <a:uLnTx/>
              <a:uFillTx/>
              <a:latin typeface="Montserrat"/>
              <a:ea typeface="+mn-ea"/>
              <a:cs typeface="+mn-cs"/>
            </a:endParaRPr>
          </a:p>
        </p:txBody>
      </p:sp>
      <p:sp>
        <p:nvSpPr>
          <p:cNvPr id="17" name="Isosceles Triangle 16">
            <a:extLst>
              <a:ext uri="{FF2B5EF4-FFF2-40B4-BE49-F238E27FC236}">
                <a16:creationId xmlns:a16="http://schemas.microsoft.com/office/drawing/2014/main" id="{BD16786B-165C-44ED-B1C4-D471E20C7609}"/>
              </a:ext>
            </a:extLst>
          </p:cNvPr>
          <p:cNvSpPr/>
          <p:nvPr/>
        </p:nvSpPr>
        <p:spPr>
          <a:xfrm rot="16200000">
            <a:off x="3474880" y="2636955"/>
            <a:ext cx="323964" cy="369005"/>
          </a:xfrm>
          <a:prstGeom prst="triangle">
            <a:avLst>
              <a:gd name="adj" fmla="val 49020"/>
            </a:avLst>
          </a:prstGeom>
          <a:solidFill>
            <a:srgbClr val="D9D9D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2DFDA"/>
              </a:solidFill>
              <a:effectLst/>
              <a:uLnTx/>
              <a:uFillTx/>
              <a:latin typeface="Montserrat"/>
              <a:ea typeface="+mn-ea"/>
              <a:cs typeface="+mn-cs"/>
            </a:endParaRPr>
          </a:p>
        </p:txBody>
      </p:sp>
      <p:sp>
        <p:nvSpPr>
          <p:cNvPr id="18" name="Rectangle: Rounded Corners 17">
            <a:extLst>
              <a:ext uri="{FF2B5EF4-FFF2-40B4-BE49-F238E27FC236}">
                <a16:creationId xmlns:a16="http://schemas.microsoft.com/office/drawing/2014/main" id="{93494C76-AB5C-4873-9879-BFA6C8CB5D07}"/>
              </a:ext>
            </a:extLst>
          </p:cNvPr>
          <p:cNvSpPr/>
          <p:nvPr/>
        </p:nvSpPr>
        <p:spPr>
          <a:xfrm>
            <a:off x="924547" y="1951224"/>
            <a:ext cx="1896955" cy="1508970"/>
          </a:xfrm>
          <a:prstGeom prst="roundRect">
            <a:avLst/>
          </a:prstGeom>
          <a:solidFill>
            <a:schemeClr val="bg1"/>
          </a:solidFill>
          <a:ln w="1905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231F20"/>
                </a:solidFill>
                <a:effectLst/>
                <a:uLnTx/>
                <a:uFillTx/>
                <a:latin typeface="Montserrat"/>
                <a:ea typeface="+mn-ea"/>
                <a:cs typeface="+mn-cs"/>
              </a:rPr>
              <a:t>18,219 AMI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1F20"/>
                </a:solidFill>
                <a:effectLst/>
                <a:uLnTx/>
                <a:uFillTx/>
                <a:latin typeface="Montserrat"/>
                <a:ea typeface="+mn-ea"/>
                <a:cs typeface="+mn-cs"/>
              </a:rPr>
              <a:t>Stratification by:</a:t>
            </a:r>
          </a:p>
          <a:p>
            <a:pPr marL="90488" marR="0" lvl="0" indent="-90488" algn="l" defTabSz="914400" rtl="0" eaLnBrk="1" fontAlgn="auto" latinLnBrk="0" hangingPunct="1">
              <a:lnSpc>
                <a:spcPct val="100000"/>
              </a:lnSpc>
              <a:spcBef>
                <a:spcPts val="0"/>
              </a:spcBef>
              <a:spcAft>
                <a:spcPts val="0"/>
              </a:spcAft>
              <a:buClr>
                <a:srgbClr val="FC1921"/>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231F20"/>
                </a:solidFill>
                <a:effectLst/>
                <a:uLnTx/>
                <a:uFillTx/>
                <a:latin typeface="Montserrat"/>
                <a:ea typeface="+mn-ea"/>
                <a:cs typeface="+mn-cs"/>
              </a:rPr>
              <a:t>STEMI/NSTEMI</a:t>
            </a:r>
          </a:p>
          <a:p>
            <a:pPr marL="90488" marR="0" lvl="0" indent="-90488" algn="l" defTabSz="914400" rtl="0" eaLnBrk="1" fontAlgn="auto" latinLnBrk="0" hangingPunct="1">
              <a:lnSpc>
                <a:spcPct val="100000"/>
              </a:lnSpc>
              <a:spcBef>
                <a:spcPts val="0"/>
              </a:spcBef>
              <a:spcAft>
                <a:spcPts val="0"/>
              </a:spcAft>
              <a:buClr>
                <a:srgbClr val="FC1921"/>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231F20"/>
                </a:solidFill>
                <a:effectLst/>
                <a:uLnTx/>
                <a:uFillTx/>
                <a:latin typeface="Montserrat"/>
                <a:ea typeface="+mn-ea"/>
                <a:cs typeface="+mn-cs"/>
              </a:rPr>
              <a:t>PCI/medical management</a:t>
            </a:r>
          </a:p>
          <a:p>
            <a:pPr marL="90488" marR="0" lvl="0" indent="-90488" algn="l" defTabSz="914400" rtl="0" eaLnBrk="1" fontAlgn="auto" latinLnBrk="0" hangingPunct="1">
              <a:lnSpc>
                <a:spcPct val="100000"/>
              </a:lnSpc>
              <a:spcBef>
                <a:spcPts val="0"/>
              </a:spcBef>
              <a:spcAft>
                <a:spcPts val="0"/>
              </a:spcAft>
              <a:buClr>
                <a:srgbClr val="FC1921"/>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231F20"/>
                </a:solidFill>
                <a:effectLst/>
                <a:uLnTx/>
                <a:uFillTx/>
                <a:latin typeface="Montserrat"/>
                <a:ea typeface="+mn-ea"/>
                <a:cs typeface="+mn-cs"/>
              </a:rPr>
              <a:t>Region</a:t>
            </a:r>
          </a:p>
        </p:txBody>
      </p:sp>
      <p:sp>
        <p:nvSpPr>
          <p:cNvPr id="19" name="Rectangle 18">
            <a:extLst>
              <a:ext uri="{FF2B5EF4-FFF2-40B4-BE49-F238E27FC236}">
                <a16:creationId xmlns:a16="http://schemas.microsoft.com/office/drawing/2014/main" id="{3E299833-5777-420B-9340-1DC0A883E46E}"/>
              </a:ext>
            </a:extLst>
          </p:cNvPr>
          <p:cNvSpPr/>
          <p:nvPr/>
        </p:nvSpPr>
        <p:spPr>
          <a:xfrm>
            <a:off x="3306144" y="4610974"/>
            <a:ext cx="1375836" cy="269241"/>
          </a:xfrm>
          <a:prstGeom prst="rect">
            <a:avLst/>
          </a:prstGeom>
        </p:spPr>
        <p:txBody>
          <a:bodyPr wrap="square">
            <a:spAutoFit/>
          </a:bodyPr>
          <a:lstStyle/>
          <a:p>
            <a:pPr marL="0" marR="0" lvl="0" indent="0" algn="ctr" defTabSz="914400" rtl="0" eaLnBrk="0" fontAlgn="base" latinLnBrk="0" hangingPunct="0">
              <a:lnSpc>
                <a:spcPct val="110000"/>
              </a:lnSpc>
              <a:spcBef>
                <a:spcPct val="50000"/>
              </a:spcBef>
              <a:spcAft>
                <a:spcPct val="0"/>
              </a:spcAft>
              <a:buClrTx/>
              <a:buSzTx/>
              <a:buFontTx/>
              <a:buNone/>
              <a:tabLst/>
              <a:defRPr/>
            </a:pPr>
            <a:r>
              <a:rPr kumimoji="0" lang="en-GB" sz="1100" b="1" i="0" u="none" strike="noStrike" kern="1200" cap="none" spc="0" normalizeH="0" baseline="0" noProof="0">
                <a:ln>
                  <a:noFill/>
                </a:ln>
                <a:solidFill>
                  <a:srgbClr val="FC1921"/>
                </a:solidFill>
                <a:effectLst/>
                <a:uLnTx/>
                <a:uFillTx/>
                <a:latin typeface="Montserrat"/>
                <a:ea typeface="+mn-ea"/>
                <a:cs typeface="+mn-cs"/>
              </a:rPr>
              <a:t>Randomization</a:t>
            </a:r>
          </a:p>
        </p:txBody>
      </p:sp>
      <p:sp>
        <p:nvSpPr>
          <p:cNvPr id="20" name="TextBox 19">
            <a:extLst>
              <a:ext uri="{FF2B5EF4-FFF2-40B4-BE49-F238E27FC236}">
                <a16:creationId xmlns:a16="http://schemas.microsoft.com/office/drawing/2014/main" id="{8B63E9A0-6D48-4CBB-B732-D451AFD26AD2}"/>
              </a:ext>
            </a:extLst>
          </p:cNvPr>
          <p:cNvSpPr txBox="1"/>
          <p:nvPr/>
        </p:nvSpPr>
        <p:spPr>
          <a:xfrm>
            <a:off x="1030242" y="3463474"/>
            <a:ext cx="716075" cy="777136"/>
          </a:xfrm>
          <a:prstGeom prst="rect">
            <a:avLst/>
          </a:prstGeom>
          <a:noFill/>
        </p:spPr>
        <p:txBody>
          <a:bodyPr wrap="none" lIns="72000" rIns="7200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C1921"/>
                </a:solidFill>
                <a:effectLst/>
                <a:uLnTx/>
                <a:uFillTx/>
                <a:latin typeface="Montserrat"/>
                <a:ea typeface="+mn-ea"/>
                <a:cs typeface="+mn-cs"/>
              </a:rPr>
              <a:t>Infusion: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1A1918"/>
                </a:solidFill>
                <a:effectLst/>
                <a:uLnTx/>
                <a:uFillTx/>
                <a:latin typeface="Montserrat"/>
                <a:ea typeface="+mn-ea"/>
                <a:cs typeface="+mn-cs"/>
              </a:rPr>
              <a:t>Visit: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srgbClr val="231F20"/>
                </a:solidFill>
                <a:effectLst/>
                <a:uLnTx/>
                <a:uFillTx/>
                <a:latin typeface="Montserrat"/>
                <a:ea typeface="+mn-ea"/>
                <a:cs typeface="+mn-cs"/>
              </a:rPr>
              <a:t>Study day</a:t>
            </a:r>
            <a:r>
              <a:rPr kumimoji="0" lang="en-GB" sz="1050" b="0" i="0" u="none" strike="noStrike" kern="1200" cap="none" spc="0" normalizeH="0" baseline="0" noProof="0">
                <a:ln>
                  <a:noFill/>
                </a:ln>
                <a:solidFill>
                  <a:srgbClr val="1A1918"/>
                </a:solidFill>
                <a:effectLst/>
                <a:uLnTx/>
                <a:uFillTx/>
                <a:latin typeface="Montserrat"/>
                <a:ea typeface="+mn-ea"/>
                <a:cs typeface="+mn-cs"/>
              </a:rPr>
              <a:t>:</a:t>
            </a:r>
          </a:p>
        </p:txBody>
      </p:sp>
      <p:sp>
        <p:nvSpPr>
          <p:cNvPr id="21" name="TextBox 20">
            <a:extLst>
              <a:ext uri="{FF2B5EF4-FFF2-40B4-BE49-F238E27FC236}">
                <a16:creationId xmlns:a16="http://schemas.microsoft.com/office/drawing/2014/main" id="{D14FE155-0CD8-4575-847B-4C56B4BC9115}"/>
              </a:ext>
            </a:extLst>
          </p:cNvPr>
          <p:cNvSpPr txBox="1"/>
          <p:nvPr/>
        </p:nvSpPr>
        <p:spPr>
          <a:xfrm>
            <a:off x="3888802" y="3473950"/>
            <a:ext cx="217542" cy="738664"/>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FC1921"/>
                </a:solidFill>
                <a:effectLst/>
                <a:uLnTx/>
                <a:uFillTx/>
                <a:latin typeface="Montserrat"/>
                <a:ea typeface="+mn-ea"/>
                <a:cs typeface="+mn-cs"/>
              </a:rPr>
              <a:t>1</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231F20"/>
                </a:solidFill>
                <a:effectLst/>
                <a:uLnTx/>
                <a:uFillTx/>
                <a:latin typeface="Montserrat"/>
                <a:ea typeface="+mn-ea"/>
                <a:cs typeface="+mn-cs"/>
              </a:rPr>
              <a:t>2</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a:ln>
                  <a:noFill/>
                </a:ln>
                <a:solidFill>
                  <a:prstClr val="white"/>
                </a:solidFill>
                <a:effectLst/>
                <a:uLnTx/>
                <a:uFillTx/>
                <a:latin typeface="Montserrat"/>
                <a:ea typeface="+mn-ea"/>
                <a:cs typeface="+mn-cs"/>
              </a:rPr>
              <a:t>1</a:t>
            </a:r>
          </a:p>
        </p:txBody>
      </p:sp>
      <p:sp>
        <p:nvSpPr>
          <p:cNvPr id="22" name="TextBox 21">
            <a:extLst>
              <a:ext uri="{FF2B5EF4-FFF2-40B4-BE49-F238E27FC236}">
                <a16:creationId xmlns:a16="http://schemas.microsoft.com/office/drawing/2014/main" id="{60E2C541-BA4F-4822-947F-D679E2EFCAAB}"/>
              </a:ext>
            </a:extLst>
          </p:cNvPr>
          <p:cNvSpPr txBox="1"/>
          <p:nvPr/>
        </p:nvSpPr>
        <p:spPr>
          <a:xfrm>
            <a:off x="4328849" y="3473950"/>
            <a:ext cx="493258" cy="892552"/>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FC1921"/>
                </a:solidFill>
                <a:effectLst/>
                <a:uLnTx/>
                <a:uFillTx/>
                <a:latin typeface="Montserrat"/>
                <a:ea typeface="+mn-ea"/>
                <a:cs typeface="+mn-cs"/>
              </a:rPr>
              <a:t>2</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231F20"/>
                </a:solidFill>
                <a:effectLst/>
                <a:uLnTx/>
                <a:uFillTx/>
                <a:latin typeface="Montserra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Montserra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Montserrat"/>
                <a:ea typeface="+mn-ea"/>
                <a:cs typeface="+mn-cs"/>
              </a:rPr>
              <a:t>(-2/+1)</a:t>
            </a:r>
          </a:p>
        </p:txBody>
      </p:sp>
      <p:sp>
        <p:nvSpPr>
          <p:cNvPr id="23" name="TextBox 22">
            <a:extLst>
              <a:ext uri="{FF2B5EF4-FFF2-40B4-BE49-F238E27FC236}">
                <a16:creationId xmlns:a16="http://schemas.microsoft.com/office/drawing/2014/main" id="{0E295588-8A5E-45F4-B915-2D4CE3BB4CCA}"/>
              </a:ext>
            </a:extLst>
          </p:cNvPr>
          <p:cNvSpPr txBox="1"/>
          <p:nvPr/>
        </p:nvSpPr>
        <p:spPr>
          <a:xfrm>
            <a:off x="4913163" y="3473950"/>
            <a:ext cx="493258" cy="1061829"/>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FC1921"/>
                </a:solidFill>
                <a:effectLst/>
                <a:uLnTx/>
                <a:uFillTx/>
                <a:latin typeface="Montserrat"/>
                <a:ea typeface="+mn-ea"/>
                <a:cs typeface="+mn-cs"/>
              </a:rPr>
              <a:t>3</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231F20"/>
                </a:solidFill>
                <a:effectLst/>
                <a:uLnTx/>
                <a:uFillTx/>
                <a:latin typeface="Montserrat"/>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Montserrat"/>
                <a:ea typeface="+mn-ea"/>
                <a:cs typeface="+mn-cs"/>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Montserrat"/>
                <a:ea typeface="+mn-ea"/>
                <a:cs typeface="+mn-cs"/>
              </a:rPr>
              <a:t>(-2/+1)</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100" b="1" i="0" u="none" strike="noStrike" kern="1200" cap="none" spc="0" normalizeH="0" baseline="0" noProof="0">
              <a:ln>
                <a:noFill/>
              </a:ln>
              <a:solidFill>
                <a:srgbClr val="231F20"/>
              </a:solidFill>
              <a:effectLst/>
              <a:uLnTx/>
              <a:uFillTx/>
              <a:latin typeface="Montserrat"/>
              <a:ea typeface="+mn-ea"/>
              <a:cs typeface="+mn-cs"/>
            </a:endParaRPr>
          </a:p>
        </p:txBody>
      </p:sp>
      <p:sp>
        <p:nvSpPr>
          <p:cNvPr id="24" name="TextBox 23">
            <a:extLst>
              <a:ext uri="{FF2B5EF4-FFF2-40B4-BE49-F238E27FC236}">
                <a16:creationId xmlns:a16="http://schemas.microsoft.com/office/drawing/2014/main" id="{71EE60F6-5A28-42FA-8163-33CA62DD61B3}"/>
              </a:ext>
            </a:extLst>
          </p:cNvPr>
          <p:cNvSpPr txBox="1"/>
          <p:nvPr/>
        </p:nvSpPr>
        <p:spPr>
          <a:xfrm>
            <a:off x="5503891" y="3473950"/>
            <a:ext cx="493258" cy="892552"/>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FC1921"/>
                </a:solidFill>
                <a:effectLst/>
                <a:uLnTx/>
                <a:uFillTx/>
                <a:latin typeface="Montserrat"/>
                <a:ea typeface="+mn-ea"/>
                <a:cs typeface="+mn-cs"/>
              </a:rPr>
              <a:t>4</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231F20"/>
                </a:solidFill>
                <a:effectLst/>
                <a:uLnTx/>
                <a:uFillTx/>
                <a:latin typeface="Montserrat"/>
                <a:ea typeface="+mn-ea"/>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Montserrat"/>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Montserrat"/>
                <a:ea typeface="+mn-ea"/>
                <a:cs typeface="+mn-cs"/>
              </a:rPr>
              <a:t>(-2/+1)</a:t>
            </a:r>
            <a:endParaRPr kumimoji="0" lang="en-GB" sz="1100" b="1" i="0" u="none" strike="noStrike" kern="1200" cap="none" spc="0" normalizeH="0" baseline="0" noProof="0">
              <a:ln>
                <a:noFill/>
              </a:ln>
              <a:solidFill>
                <a:prstClr val="white"/>
              </a:solidFill>
              <a:effectLst/>
              <a:uLnTx/>
              <a:uFillTx/>
              <a:latin typeface="Montserrat"/>
              <a:ea typeface="+mn-ea"/>
              <a:cs typeface="+mn-cs"/>
            </a:endParaRPr>
          </a:p>
        </p:txBody>
      </p:sp>
      <p:sp>
        <p:nvSpPr>
          <p:cNvPr id="25" name="TextBox 24">
            <a:extLst>
              <a:ext uri="{FF2B5EF4-FFF2-40B4-BE49-F238E27FC236}">
                <a16:creationId xmlns:a16="http://schemas.microsoft.com/office/drawing/2014/main" id="{48DEBD22-F9BC-48B9-B10D-3F096DBAC8C7}"/>
              </a:ext>
            </a:extLst>
          </p:cNvPr>
          <p:cNvSpPr txBox="1"/>
          <p:nvPr/>
        </p:nvSpPr>
        <p:spPr>
          <a:xfrm>
            <a:off x="6201217" y="3473950"/>
            <a:ext cx="352194" cy="892552"/>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a:ln>
                <a:noFill/>
              </a:ln>
              <a:solidFill>
                <a:srgbClr val="1A1918"/>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1A1918"/>
                </a:solidFill>
                <a:effectLst/>
                <a:uLnTx/>
                <a:uFillTx/>
                <a:latin typeface="Montserra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a:ea typeface="+mn-ea"/>
                <a:cs typeface="+mn-cs"/>
              </a:rPr>
              <a:t>(±2)</a:t>
            </a:r>
          </a:p>
        </p:txBody>
      </p:sp>
      <p:sp>
        <p:nvSpPr>
          <p:cNvPr id="26" name="TextBox 25">
            <a:extLst>
              <a:ext uri="{FF2B5EF4-FFF2-40B4-BE49-F238E27FC236}">
                <a16:creationId xmlns:a16="http://schemas.microsoft.com/office/drawing/2014/main" id="{F6EBF257-C09F-4D17-A2BE-94904007B63E}"/>
              </a:ext>
            </a:extLst>
          </p:cNvPr>
          <p:cNvSpPr txBox="1"/>
          <p:nvPr/>
        </p:nvSpPr>
        <p:spPr>
          <a:xfrm>
            <a:off x="6724808" y="3473950"/>
            <a:ext cx="432343" cy="1061829"/>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a:ln>
                <a:noFill/>
              </a:ln>
              <a:solidFill>
                <a:srgbClr val="1A1918"/>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1A1918"/>
                </a:solidFill>
                <a:effectLst/>
                <a:uLnTx/>
                <a:uFillTx/>
                <a:latin typeface="Montserrat"/>
                <a:ea typeface="+mn-ea"/>
                <a:cs typeface="+mn-cs"/>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a:ea typeface="+mn-ea"/>
                <a:cs typeface="+mn-cs"/>
              </a:rPr>
              <a:t>(±10)</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a:ln>
                <a:noFill/>
              </a:ln>
              <a:solidFill>
                <a:srgbClr val="1A1918"/>
              </a:solidFill>
              <a:effectLst/>
              <a:uLnTx/>
              <a:uFillTx/>
              <a:latin typeface="Montserrat"/>
              <a:ea typeface="+mn-ea"/>
              <a:cs typeface="+mn-cs"/>
            </a:endParaRPr>
          </a:p>
        </p:txBody>
      </p:sp>
      <p:sp>
        <p:nvSpPr>
          <p:cNvPr id="27" name="TextBox 26">
            <a:extLst>
              <a:ext uri="{FF2B5EF4-FFF2-40B4-BE49-F238E27FC236}">
                <a16:creationId xmlns:a16="http://schemas.microsoft.com/office/drawing/2014/main" id="{50230F1B-753C-441B-A89F-6C625B51B540}"/>
              </a:ext>
            </a:extLst>
          </p:cNvPr>
          <p:cNvSpPr txBox="1"/>
          <p:nvPr/>
        </p:nvSpPr>
        <p:spPr>
          <a:xfrm>
            <a:off x="7570091" y="3473950"/>
            <a:ext cx="512494" cy="984885"/>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200" b="1" i="0" u="none" strike="noStrike" kern="1200" cap="none" spc="0" normalizeH="0" baseline="0" noProof="0" dirty="0">
              <a:ln>
                <a:noFill/>
              </a:ln>
              <a:solidFill>
                <a:srgbClr val="C00000"/>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(±10)</a:t>
            </a:r>
          </a:p>
        </p:txBody>
      </p:sp>
      <p:sp>
        <p:nvSpPr>
          <p:cNvPr id="28" name="TextBox 27">
            <a:extLst>
              <a:ext uri="{FF2B5EF4-FFF2-40B4-BE49-F238E27FC236}">
                <a16:creationId xmlns:a16="http://schemas.microsoft.com/office/drawing/2014/main" id="{9C04090D-F79C-4D11-85CD-CD6F91D1C075}"/>
              </a:ext>
            </a:extLst>
          </p:cNvPr>
          <p:cNvSpPr txBox="1"/>
          <p:nvPr/>
        </p:nvSpPr>
        <p:spPr>
          <a:xfrm>
            <a:off x="9599957" y="3473950"/>
            <a:ext cx="432343" cy="892552"/>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a:ln>
                <a:noFill/>
              </a:ln>
              <a:solidFill>
                <a:srgbClr val="1A1918"/>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1A1918"/>
                </a:solidFill>
                <a:effectLst/>
                <a:uLnTx/>
                <a:uFillTx/>
                <a:latin typeface="Montserrat"/>
                <a:ea typeface="+mn-ea"/>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a:ea typeface="+mn-ea"/>
                <a:cs typeface="+mn-cs"/>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a:ea typeface="+mn-ea"/>
                <a:cs typeface="+mn-cs"/>
              </a:rPr>
              <a:t>(±10)</a:t>
            </a:r>
          </a:p>
        </p:txBody>
      </p:sp>
      <p:sp>
        <p:nvSpPr>
          <p:cNvPr id="30" name="TextBox 29">
            <a:extLst>
              <a:ext uri="{FF2B5EF4-FFF2-40B4-BE49-F238E27FC236}">
                <a16:creationId xmlns:a16="http://schemas.microsoft.com/office/drawing/2014/main" id="{6B6F93F9-5343-423C-B325-7E457D5A079E}"/>
              </a:ext>
            </a:extLst>
          </p:cNvPr>
          <p:cNvSpPr txBox="1"/>
          <p:nvPr/>
        </p:nvSpPr>
        <p:spPr>
          <a:xfrm>
            <a:off x="8361524" y="3473950"/>
            <a:ext cx="566996" cy="1169551"/>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200" b="1" i="0" u="none" strike="noStrike" kern="1200" cap="none" spc="0" normalizeH="0" baseline="0" noProof="0" dirty="0">
              <a:ln>
                <a:noFill/>
              </a:ln>
              <a:solidFill>
                <a:srgbClr val="C00000"/>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180 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(±10)</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200" b="1" i="0" u="none" strike="noStrike" kern="1200" cap="none" spc="0" normalizeH="0" baseline="0" noProof="0" dirty="0">
              <a:ln>
                <a:noFill/>
              </a:ln>
              <a:solidFill>
                <a:srgbClr val="C00000"/>
              </a:solidFill>
              <a:effectLst/>
              <a:uLnTx/>
              <a:uFillTx/>
              <a:latin typeface="Montserrat"/>
              <a:ea typeface="+mn-ea"/>
              <a:cs typeface="+mn-cs"/>
            </a:endParaRPr>
          </a:p>
        </p:txBody>
      </p:sp>
      <p:sp>
        <p:nvSpPr>
          <p:cNvPr id="31" name="TextBox 30">
            <a:extLst>
              <a:ext uri="{FF2B5EF4-FFF2-40B4-BE49-F238E27FC236}">
                <a16:creationId xmlns:a16="http://schemas.microsoft.com/office/drawing/2014/main" id="{73A53407-5E8C-43C5-AA58-78FF6A5E6AEF}"/>
              </a:ext>
            </a:extLst>
          </p:cNvPr>
          <p:cNvSpPr txBox="1"/>
          <p:nvPr/>
        </p:nvSpPr>
        <p:spPr>
          <a:xfrm>
            <a:off x="10652814" y="3473950"/>
            <a:ext cx="512494" cy="984885"/>
          </a:xfrm>
          <a:prstGeom prst="rect">
            <a:avLst/>
          </a:prstGeom>
          <a:noFill/>
        </p:spPr>
        <p:txBody>
          <a:bodyPr wrap="squar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200" b="1" i="0" u="none" strike="noStrike" kern="1200" cap="none" spc="0" normalizeH="0" baseline="0" noProof="0" dirty="0">
              <a:ln>
                <a:noFill/>
              </a:ln>
              <a:solidFill>
                <a:srgbClr val="C00000"/>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365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Montserrat"/>
                <a:ea typeface="+mn-ea"/>
                <a:cs typeface="+mn-cs"/>
              </a:rPr>
              <a:t>(+14)</a:t>
            </a:r>
          </a:p>
        </p:txBody>
      </p:sp>
      <p:sp>
        <p:nvSpPr>
          <p:cNvPr id="34" name="TextBox 33">
            <a:extLst>
              <a:ext uri="{FF2B5EF4-FFF2-40B4-BE49-F238E27FC236}">
                <a16:creationId xmlns:a16="http://schemas.microsoft.com/office/drawing/2014/main" id="{186492BE-70BF-457C-88CD-1EB63326A423}"/>
              </a:ext>
            </a:extLst>
          </p:cNvPr>
          <p:cNvSpPr txBox="1"/>
          <p:nvPr/>
        </p:nvSpPr>
        <p:spPr>
          <a:xfrm>
            <a:off x="3752180" y="1435235"/>
            <a:ext cx="3519709" cy="6463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rgbClr val="231F20"/>
                </a:solidFill>
                <a:effectLst/>
                <a:uLnTx/>
                <a:uFillTx/>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31F20"/>
                </a:solidFill>
                <a:effectLst/>
                <a:uLnTx/>
                <a:uFillTx/>
                <a:latin typeface="Montserrat"/>
                <a:ea typeface="+mn-ea"/>
                <a:cs typeface="+mn-cs"/>
              </a:rPr>
              <a:t>Treatment period </a:t>
            </a:r>
            <a:br>
              <a:rPr kumimoji="0" lang="en-US" sz="1800" b="0" i="0" u="none" strike="noStrike" kern="1200" cap="none" spc="0" normalizeH="0" baseline="0" noProof="0">
                <a:ln>
                  <a:noFill/>
                </a:ln>
                <a:solidFill>
                  <a:srgbClr val="231F20"/>
                </a:solidFill>
                <a:effectLst/>
                <a:uLnTx/>
                <a:uFillTx/>
                <a:latin typeface="Montserrat"/>
                <a:ea typeface="+mn-ea"/>
                <a:cs typeface="+mn-cs"/>
              </a:rPr>
            </a:br>
            <a:r>
              <a:rPr kumimoji="0" lang="en-US" sz="1800" b="0" i="0" u="none" strike="noStrike" kern="1200" cap="none" spc="0" normalizeH="0" baseline="0" noProof="0">
                <a:ln>
                  <a:noFill/>
                </a:ln>
                <a:solidFill>
                  <a:srgbClr val="231F20"/>
                </a:solidFill>
                <a:effectLst/>
                <a:uLnTx/>
                <a:uFillTx/>
                <a:latin typeface="Montserrat"/>
                <a:ea typeface="+mn-ea"/>
                <a:cs typeface="+mn-cs"/>
              </a:rPr>
              <a:t>(4 weekly infusions)</a:t>
            </a:r>
          </a:p>
        </p:txBody>
      </p:sp>
      <p:sp>
        <p:nvSpPr>
          <p:cNvPr id="35" name="TextBox 34">
            <a:extLst>
              <a:ext uri="{FF2B5EF4-FFF2-40B4-BE49-F238E27FC236}">
                <a16:creationId xmlns:a16="http://schemas.microsoft.com/office/drawing/2014/main" id="{95ADE302-1323-4769-BF1A-7A2FE055EE7F}"/>
              </a:ext>
            </a:extLst>
          </p:cNvPr>
          <p:cNvSpPr txBox="1"/>
          <p:nvPr/>
        </p:nvSpPr>
        <p:spPr>
          <a:xfrm>
            <a:off x="6679357" y="1462738"/>
            <a:ext cx="42895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31F20"/>
                </a:solidFill>
                <a:effectLst/>
                <a:uLnTx/>
                <a:uFillTx/>
                <a:latin typeface="Montserrat"/>
                <a:ea typeface="+mn-ea"/>
                <a:cs typeface="+mn-cs"/>
              </a:rPr>
              <a:t>Follow-up period (1 year)</a:t>
            </a:r>
            <a:endParaRPr kumimoji="0" lang="en-GB" sz="1800" b="0" i="0" u="none" strike="noStrike" kern="1200" cap="none" spc="0" normalizeH="0" baseline="0" noProof="0">
              <a:ln>
                <a:noFill/>
              </a:ln>
              <a:solidFill>
                <a:srgbClr val="231F20"/>
              </a:solidFill>
              <a:effectLst/>
              <a:uLnTx/>
              <a:uFillTx/>
              <a:latin typeface="Montserrat"/>
              <a:ea typeface="+mn-ea"/>
              <a:cs typeface="+mn-cs"/>
            </a:endParaRPr>
          </a:p>
        </p:txBody>
      </p:sp>
      <p:sp>
        <p:nvSpPr>
          <p:cNvPr id="36" name="TextBox 35">
            <a:extLst>
              <a:ext uri="{FF2B5EF4-FFF2-40B4-BE49-F238E27FC236}">
                <a16:creationId xmlns:a16="http://schemas.microsoft.com/office/drawing/2014/main" id="{18B9DC52-FF1F-45B2-AEEC-83AC46D2CD05}"/>
              </a:ext>
            </a:extLst>
          </p:cNvPr>
          <p:cNvSpPr txBox="1"/>
          <p:nvPr/>
        </p:nvSpPr>
        <p:spPr>
          <a:xfrm>
            <a:off x="1854593" y="3497143"/>
            <a:ext cx="217542" cy="507831"/>
          </a:xfrm>
          <a:prstGeom prst="rect">
            <a:avLst/>
          </a:prstGeom>
          <a:noFill/>
        </p:spPr>
        <p:txBody>
          <a:bodyPr wrap="none" lIns="72000" rIns="7200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a:ln>
                <a:noFill/>
              </a:ln>
              <a:solidFill>
                <a:srgbClr val="1A1918"/>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rgbClr val="1A1918"/>
                </a:solidFill>
                <a:effectLst/>
                <a:uLnTx/>
                <a:uFillTx/>
                <a:latin typeface="Montserrat"/>
                <a:ea typeface="+mn-ea"/>
                <a:cs typeface="+mn-cs"/>
              </a:rPr>
              <a:t>1</a:t>
            </a:r>
            <a:endParaRPr kumimoji="0" lang="en-GB" sz="1100" b="1" i="0" u="none" strike="noStrike" kern="1200" cap="none" spc="0" normalizeH="0" baseline="0" noProof="0">
              <a:ln>
                <a:noFill/>
              </a:ln>
              <a:solidFill>
                <a:srgbClr val="FF332A"/>
              </a:solidFill>
              <a:effectLst/>
              <a:uLnTx/>
              <a:uFillTx/>
              <a:latin typeface="Montserrat"/>
              <a:ea typeface="+mn-ea"/>
              <a:cs typeface="+mn-cs"/>
            </a:endParaRPr>
          </a:p>
        </p:txBody>
      </p:sp>
      <p:sp>
        <p:nvSpPr>
          <p:cNvPr id="37" name="TextBox 36">
            <a:extLst>
              <a:ext uri="{FF2B5EF4-FFF2-40B4-BE49-F238E27FC236}">
                <a16:creationId xmlns:a16="http://schemas.microsoft.com/office/drawing/2014/main" id="{D7990529-AFA7-417D-8833-307C65B2C085}"/>
              </a:ext>
            </a:extLst>
          </p:cNvPr>
          <p:cNvSpPr txBox="1"/>
          <p:nvPr/>
        </p:nvSpPr>
        <p:spPr>
          <a:xfrm>
            <a:off x="1788531" y="3986867"/>
            <a:ext cx="1692852" cy="553998"/>
          </a:xfrm>
          <a:prstGeom prst="rect">
            <a:avLst/>
          </a:prstGeom>
          <a:noFill/>
        </p:spPr>
        <p:txBody>
          <a:bodyPr wrap="square" lIns="72000" r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1A1918"/>
                </a:solidFill>
                <a:effectLst/>
                <a:uLnTx/>
                <a:uFillTx/>
                <a:latin typeface="Montserrat"/>
                <a:ea typeface="+mn-ea"/>
                <a:cs typeface="+mn-cs"/>
              </a:rPr>
              <a:t>Within 5 days of arriving for evaluation and treatment of MI</a:t>
            </a:r>
          </a:p>
        </p:txBody>
      </p:sp>
      <p:cxnSp>
        <p:nvCxnSpPr>
          <p:cNvPr id="38" name="Straight Connector 37">
            <a:extLst>
              <a:ext uri="{FF2B5EF4-FFF2-40B4-BE49-F238E27FC236}">
                <a16:creationId xmlns:a16="http://schemas.microsoft.com/office/drawing/2014/main" id="{25C6FEB3-F38A-446B-BCB7-3F85EEA848DA}"/>
              </a:ext>
            </a:extLst>
          </p:cNvPr>
          <p:cNvCxnSpPr>
            <a:cxnSpLocks/>
          </p:cNvCxnSpPr>
          <p:nvPr/>
        </p:nvCxnSpPr>
        <p:spPr>
          <a:xfrm>
            <a:off x="961903" y="3755407"/>
            <a:ext cx="10240371" cy="0"/>
          </a:xfrm>
          <a:prstGeom prst="line">
            <a:avLst/>
          </a:prstGeom>
          <a:noFill/>
          <a:ln w="12700" cap="flat" cmpd="sng" algn="ctr">
            <a:solidFill>
              <a:srgbClr val="1A1918"/>
            </a:solidFill>
            <a:prstDash val="solid"/>
            <a:miter lim="800000"/>
          </a:ln>
          <a:effectLst/>
        </p:spPr>
      </p:cxnSp>
      <p:cxnSp>
        <p:nvCxnSpPr>
          <p:cNvPr id="39" name="Straight Connector 38">
            <a:extLst>
              <a:ext uri="{FF2B5EF4-FFF2-40B4-BE49-F238E27FC236}">
                <a16:creationId xmlns:a16="http://schemas.microsoft.com/office/drawing/2014/main" id="{20D2C52F-5B74-4F79-B3B1-EAB1476E307A}"/>
              </a:ext>
            </a:extLst>
          </p:cNvPr>
          <p:cNvCxnSpPr>
            <a:cxnSpLocks/>
          </p:cNvCxnSpPr>
          <p:nvPr/>
        </p:nvCxnSpPr>
        <p:spPr>
          <a:xfrm>
            <a:off x="961903" y="3977380"/>
            <a:ext cx="10240371" cy="0"/>
          </a:xfrm>
          <a:prstGeom prst="line">
            <a:avLst/>
          </a:prstGeom>
          <a:noFill/>
          <a:ln w="12700" cap="flat" cmpd="sng" algn="ctr">
            <a:solidFill>
              <a:srgbClr val="1A1918"/>
            </a:solidFill>
            <a:prstDash val="solid"/>
            <a:miter lim="800000"/>
          </a:ln>
          <a:effectLst/>
        </p:spPr>
      </p:cxnSp>
      <p:sp>
        <p:nvSpPr>
          <p:cNvPr id="40" name="Right Arrow 3">
            <a:extLst>
              <a:ext uri="{FF2B5EF4-FFF2-40B4-BE49-F238E27FC236}">
                <a16:creationId xmlns:a16="http://schemas.microsoft.com/office/drawing/2014/main" id="{DAB78220-9914-46F6-8654-6DD655F3E08C}"/>
              </a:ext>
            </a:extLst>
          </p:cNvPr>
          <p:cNvSpPr/>
          <p:nvPr/>
        </p:nvSpPr>
        <p:spPr bwMode="auto">
          <a:xfrm rot="16200000">
            <a:off x="3789165" y="4272425"/>
            <a:ext cx="424618" cy="263635"/>
          </a:xfrm>
          <a:prstGeom prst="rightArrow">
            <a:avLst>
              <a:gd name="adj1" fmla="val 35751"/>
              <a:gd name="adj2" fmla="val 50000"/>
            </a:avLst>
          </a:prstGeom>
          <a:solidFill>
            <a:schemeClr val="accent1"/>
          </a:solid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lvl="0" indent="0" algn="ctr" defTabSz="914400" rtl="0" eaLnBrk="0" fontAlgn="base" latinLnBrk="0" hangingPunct="0">
              <a:lnSpc>
                <a:spcPct val="110000"/>
              </a:lnSpc>
              <a:spcBef>
                <a:spcPct val="5000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Montserrat"/>
              <a:ea typeface="+mn-ea"/>
              <a:cs typeface="+mn-cs"/>
            </a:endParaRPr>
          </a:p>
        </p:txBody>
      </p:sp>
      <p:sp>
        <p:nvSpPr>
          <p:cNvPr id="41" name="Rectangle 40">
            <a:extLst>
              <a:ext uri="{FF2B5EF4-FFF2-40B4-BE49-F238E27FC236}">
                <a16:creationId xmlns:a16="http://schemas.microsoft.com/office/drawing/2014/main" id="{FB4E4E45-262C-481F-ACEE-A51C0AA60837}"/>
              </a:ext>
            </a:extLst>
          </p:cNvPr>
          <p:cNvSpPr/>
          <p:nvPr/>
        </p:nvSpPr>
        <p:spPr>
          <a:xfrm>
            <a:off x="4435800" y="4549987"/>
            <a:ext cx="2238836" cy="400110"/>
          </a:xfrm>
          <a:prstGeom prst="rect">
            <a:avLst/>
          </a:prstGeom>
        </p:spPr>
        <p:txBody>
          <a:bodyPr wrap="square">
            <a:spAutoFit/>
          </a:bodyPr>
          <a:lstStyle/>
          <a:p>
            <a:pPr marL="0" marR="48895" lvl="0" indent="0" algn="ctr"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1A1918"/>
                </a:solidFill>
                <a:effectLst/>
                <a:uLnTx/>
                <a:uFillTx/>
                <a:latin typeface="Montserrat"/>
                <a:ea typeface="+mn-ea"/>
                <a:cs typeface="+mn-cs"/>
              </a:rPr>
              <a:t>All infusions given within  30</a:t>
            </a:r>
            <a:r>
              <a:rPr kumimoji="0" lang="en-US" sz="1000" b="0" i="0" u="none" strike="noStrike" kern="1200" cap="none" spc="0" normalizeH="0" baseline="0" noProof="0" dirty="0">
                <a:ln>
                  <a:noFill/>
                </a:ln>
                <a:solidFill>
                  <a:srgbClr val="1A1918"/>
                </a:solidFill>
                <a:effectLst/>
                <a:uLnTx/>
                <a:uFillTx/>
                <a:latin typeface="Montserrat"/>
                <a:ea typeface="+mn-ea"/>
                <a:cs typeface="+mn-cs"/>
                <a:sym typeface="Symbol" panose="05050102010706020507" pitchFamily="18" charset="2"/>
              </a:rPr>
              <a:t></a:t>
            </a:r>
            <a:r>
              <a:rPr kumimoji="0" lang="en-US" sz="1000" b="0" i="0" u="none" strike="noStrike" kern="1200" cap="none" spc="0" normalizeH="0" baseline="0" noProof="0" dirty="0">
                <a:ln>
                  <a:noFill/>
                </a:ln>
                <a:solidFill>
                  <a:srgbClr val="1A1918"/>
                </a:solidFill>
                <a:effectLst/>
                <a:uLnTx/>
                <a:uFillTx/>
                <a:latin typeface="Montserrat"/>
                <a:ea typeface="+mn-ea"/>
                <a:cs typeface="+mn-cs"/>
              </a:rPr>
              <a:t>days of the ﬁrst infusion</a:t>
            </a:r>
          </a:p>
        </p:txBody>
      </p:sp>
      <p:sp>
        <p:nvSpPr>
          <p:cNvPr id="42" name="TextBox 41">
            <a:extLst>
              <a:ext uri="{FF2B5EF4-FFF2-40B4-BE49-F238E27FC236}">
                <a16:creationId xmlns:a16="http://schemas.microsoft.com/office/drawing/2014/main" id="{8C4137DD-C7AE-4A5C-A0D9-AEA3DB0075C7}"/>
              </a:ext>
            </a:extLst>
          </p:cNvPr>
          <p:cNvSpPr txBox="1"/>
          <p:nvPr/>
        </p:nvSpPr>
        <p:spPr>
          <a:xfrm>
            <a:off x="7693660" y="4821913"/>
            <a:ext cx="369706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Montserrat"/>
                <a:ea typeface="+mn-ea"/>
                <a:cs typeface="+mn-cs"/>
              </a:rPr>
              <a:t>Primary endpoint at 90 days</a:t>
            </a:r>
          </a:p>
        </p:txBody>
      </p:sp>
      <p:sp>
        <p:nvSpPr>
          <p:cNvPr id="43" name="Right Arrow 3">
            <a:extLst>
              <a:ext uri="{FF2B5EF4-FFF2-40B4-BE49-F238E27FC236}">
                <a16:creationId xmlns:a16="http://schemas.microsoft.com/office/drawing/2014/main" id="{826C39D1-365C-4F3A-9ED3-298CD5E48CA1}"/>
              </a:ext>
            </a:extLst>
          </p:cNvPr>
          <p:cNvSpPr/>
          <p:nvPr/>
        </p:nvSpPr>
        <p:spPr bwMode="auto">
          <a:xfrm rot="16200000">
            <a:off x="7656201" y="4505780"/>
            <a:ext cx="338553" cy="263635"/>
          </a:xfrm>
          <a:prstGeom prst="rightArrow">
            <a:avLst>
              <a:gd name="adj1" fmla="val 35751"/>
              <a:gd name="adj2" fmla="val 50000"/>
            </a:avLst>
          </a:prstGeom>
          <a:solidFill>
            <a:schemeClr val="accent1"/>
          </a:solid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lvl="0" indent="0" algn="ctr" defTabSz="914400" rtl="0" eaLnBrk="0" fontAlgn="base" latinLnBrk="0" hangingPunct="0">
              <a:lnSpc>
                <a:spcPct val="110000"/>
              </a:lnSpc>
              <a:spcBef>
                <a:spcPct val="5000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Montserrat"/>
              <a:ea typeface="+mn-ea"/>
              <a:cs typeface="+mn-cs"/>
            </a:endParaRPr>
          </a:p>
        </p:txBody>
      </p:sp>
      <p:sp>
        <p:nvSpPr>
          <p:cNvPr id="46" name="Content Placeholder 2">
            <a:extLst>
              <a:ext uri="{FF2B5EF4-FFF2-40B4-BE49-F238E27FC236}">
                <a16:creationId xmlns:a16="http://schemas.microsoft.com/office/drawing/2014/main" id="{75C49E26-9AA2-4B72-A831-CEB22120D42E}"/>
              </a:ext>
            </a:extLst>
          </p:cNvPr>
          <p:cNvSpPr txBox="1">
            <a:spLocks/>
          </p:cNvSpPr>
          <p:nvPr/>
        </p:nvSpPr>
        <p:spPr>
          <a:xfrm>
            <a:off x="2210091" y="151353"/>
            <a:ext cx="7743993" cy="379890"/>
          </a:xfrm>
          <a:prstGeom prst="rect">
            <a:avLst/>
          </a:prstGeom>
        </p:spPr>
        <p:txBody>
          <a:bodyPr vert="horz" lIns="0" tIns="0" rIns="0" bIns="0" rtlCol="0">
            <a:noAutofit/>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sz="1600" kern="1200">
                <a:solidFill>
                  <a:srgbClr val="FF0000"/>
                </a:solidFill>
                <a:latin typeface="+mn-lt"/>
                <a:ea typeface="+mn-ea"/>
                <a:cs typeface="+mn-cs"/>
              </a:defRPr>
            </a:lvl1pPr>
            <a:lvl2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Segoe UI" panose="020B0502040204020203" pitchFamily="34" charset="0"/>
              </a:defRPr>
            </a:lvl3pPr>
            <a:lvl4pPr marL="180975"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80975"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30"/>
              </a:spcBef>
              <a:spcAft>
                <a:spcPts val="600"/>
              </a:spcAft>
              <a:buClrTx/>
              <a:buSzTx/>
              <a:buFont typeface="Arial" panose="020B0604020202020204" pitchFamily="34" charset="0"/>
              <a:buNone/>
              <a:tabLst/>
              <a:defRPr/>
            </a:pPr>
            <a:r>
              <a:rPr kumimoji="0" lang="en-US" sz="2800" b="1" i="0" u="none" strike="noStrike" kern="1200" cap="none" spc="-60" normalizeH="0" baseline="0" noProof="0" dirty="0">
                <a:ln>
                  <a:noFill/>
                </a:ln>
                <a:solidFill>
                  <a:schemeClr val="tx1"/>
                </a:solidFill>
                <a:effectLst/>
                <a:uLnTx/>
                <a:uFillTx/>
                <a:latin typeface="Arial" panose="020B0604020202020204" pitchFamily="34" charset="0"/>
                <a:cs typeface="Arial" panose="020B0604020202020204" pitchFamily="34" charset="0"/>
              </a:rPr>
              <a:t>A</a:t>
            </a:r>
            <a:r>
              <a:rPr kumimoji="0" lang="en-US" sz="2800" b="0" i="0" u="none" strike="noStrike" kern="1200" cap="none" spc="-60" normalizeH="0" baseline="0" noProof="0" dirty="0">
                <a:ln>
                  <a:noFill/>
                </a:ln>
                <a:solidFill>
                  <a:schemeClr val="tx1"/>
                </a:solidFill>
                <a:effectLst/>
                <a:uLnTx/>
                <a:uFillTx/>
                <a:latin typeface="Arial" panose="020B0604020202020204" pitchFamily="34" charset="0"/>
                <a:cs typeface="Arial" panose="020B0604020202020204" pitchFamily="34" charset="0"/>
              </a:rPr>
              <a:t>poA-1 </a:t>
            </a:r>
            <a:r>
              <a:rPr kumimoji="0" lang="en-US" sz="2800" b="1" i="0" u="none" strike="noStrike" kern="1200" cap="none" spc="-60" normalizeH="0" baseline="0" noProof="0" dirty="0">
                <a:ln>
                  <a:noFill/>
                </a:ln>
                <a:solidFill>
                  <a:schemeClr val="tx1"/>
                </a:solidFill>
                <a:effectLst/>
                <a:uLnTx/>
                <a:uFillTx/>
                <a:latin typeface="Arial" panose="020B0604020202020204" pitchFamily="34" charset="0"/>
                <a:cs typeface="Arial" panose="020B0604020202020204" pitchFamily="34" charset="0"/>
              </a:rPr>
              <a:t>E</a:t>
            </a:r>
            <a:r>
              <a:rPr kumimoji="0" lang="en-US" sz="2800" b="0" i="0" u="none" strike="noStrike" kern="1200" cap="none" spc="-60" normalizeH="0" baseline="0" noProof="0" dirty="0">
                <a:ln>
                  <a:noFill/>
                </a:ln>
                <a:solidFill>
                  <a:schemeClr val="tx1"/>
                </a:solidFill>
                <a:effectLst/>
                <a:uLnTx/>
                <a:uFillTx/>
                <a:latin typeface="Arial" panose="020B0604020202020204" pitchFamily="34" charset="0"/>
                <a:cs typeface="Arial" panose="020B0604020202020204" pitchFamily="34" charset="0"/>
              </a:rPr>
              <a:t>vent </a:t>
            </a:r>
            <a:r>
              <a:rPr kumimoji="0" lang="en-US" sz="2800" b="0" i="0" u="none" strike="noStrike" kern="1200" cap="none" spc="-60" normalizeH="0" baseline="0" noProof="0" dirty="0" err="1">
                <a:ln>
                  <a:noFill/>
                </a:ln>
                <a:solidFill>
                  <a:schemeClr val="tx1"/>
                </a:solidFill>
                <a:effectLst/>
                <a:uLnTx/>
                <a:uFillTx/>
                <a:latin typeface="Arial" panose="020B0604020202020204" pitchFamily="34" charset="0"/>
                <a:cs typeface="Arial" panose="020B0604020202020204" pitchFamily="34" charset="0"/>
              </a:rPr>
              <a:t>Reducin</a:t>
            </a:r>
            <a:r>
              <a:rPr kumimoji="0" lang="en-US" sz="2800" b="1" i="0" u="none" strike="noStrike" kern="1200" cap="none" spc="-60" normalizeH="0" baseline="0" noProof="0" dirty="0" err="1">
                <a:ln>
                  <a:noFill/>
                </a:ln>
                <a:solidFill>
                  <a:schemeClr val="tx1"/>
                </a:solidFill>
                <a:effectLst/>
                <a:uLnTx/>
                <a:uFillTx/>
                <a:latin typeface="Arial" panose="020B0604020202020204" pitchFamily="34" charset="0"/>
                <a:cs typeface="Arial" panose="020B0604020202020204" pitchFamily="34" charset="0"/>
              </a:rPr>
              <a:t>G</a:t>
            </a:r>
            <a:r>
              <a:rPr kumimoji="0" lang="en-US" sz="2800" b="1" i="0" u="none" strike="noStrike" kern="1200" cap="none" spc="-215"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2800" b="0" i="0" u="none" strike="noStrike" kern="1200" cap="none" spc="-40" normalizeH="0" baseline="0" noProof="0" dirty="0">
                <a:ln>
                  <a:noFill/>
                </a:ln>
                <a:solidFill>
                  <a:schemeClr val="tx1"/>
                </a:solidFill>
                <a:effectLst/>
                <a:uLnTx/>
                <a:uFillTx/>
                <a:latin typeface="Arial" panose="020B0604020202020204" pitchFamily="34" charset="0"/>
                <a:cs typeface="Arial" panose="020B0604020202020204" pitchFamily="34" charset="0"/>
              </a:rPr>
              <a:t>in </a:t>
            </a:r>
            <a:r>
              <a:rPr kumimoji="0" lang="en-US" sz="2800" b="1" i="0" u="none" strike="noStrike" kern="1200" cap="none" spc="-55" normalizeH="0" baseline="0" noProof="0" dirty="0">
                <a:ln>
                  <a:noFill/>
                </a:ln>
                <a:solidFill>
                  <a:schemeClr val="tx1"/>
                </a:solidFill>
                <a:effectLst/>
                <a:uLnTx/>
                <a:uFillTx/>
                <a:latin typeface="Arial" panose="020B0604020202020204" pitchFamily="34" charset="0"/>
                <a:cs typeface="Arial" panose="020B0604020202020204" pitchFamily="34" charset="0"/>
              </a:rPr>
              <a:t>I</a:t>
            </a:r>
            <a:r>
              <a:rPr kumimoji="0" lang="en-US" sz="2800" b="0" i="0" u="none" strike="noStrike" kern="1200" cap="none" spc="-55" normalizeH="0" baseline="0" noProof="0" dirty="0">
                <a:ln>
                  <a:noFill/>
                </a:ln>
                <a:solidFill>
                  <a:schemeClr val="tx1"/>
                </a:solidFill>
                <a:effectLst/>
                <a:uLnTx/>
                <a:uFillTx/>
                <a:latin typeface="Arial" panose="020B0604020202020204" pitchFamily="34" charset="0"/>
                <a:cs typeface="Arial" panose="020B0604020202020204" pitchFamily="34" charset="0"/>
              </a:rPr>
              <a:t>schemic </a:t>
            </a:r>
            <a:r>
              <a:rPr kumimoji="0" lang="en-US" sz="2800" b="1" i="0" u="none" strike="noStrike" kern="1200" cap="none" spc="-60" normalizeH="0" baseline="0" noProof="0" dirty="0">
                <a:ln>
                  <a:noFill/>
                </a:ln>
                <a:solidFill>
                  <a:schemeClr val="tx1"/>
                </a:solidFill>
                <a:effectLst/>
                <a:uLnTx/>
                <a:uFillTx/>
                <a:latin typeface="Arial" panose="020B0604020202020204" pitchFamily="34" charset="0"/>
                <a:cs typeface="Arial" panose="020B0604020202020204" pitchFamily="34" charset="0"/>
              </a:rPr>
              <a:t>S</a:t>
            </a:r>
            <a:r>
              <a:rPr kumimoji="0" lang="en-US" sz="2800" b="0" i="0" u="none" strike="noStrike" kern="1200" cap="none" spc="-60" normalizeH="0" baseline="0" noProof="0" dirty="0">
                <a:ln>
                  <a:noFill/>
                </a:ln>
                <a:solidFill>
                  <a:schemeClr val="tx1"/>
                </a:solidFill>
                <a:effectLst/>
                <a:uLnTx/>
                <a:uFillTx/>
                <a:latin typeface="Arial" panose="020B0604020202020204" pitchFamily="34" charset="0"/>
                <a:cs typeface="Arial" panose="020B0604020202020204" pitchFamily="34" charset="0"/>
              </a:rPr>
              <a:t>yndromes</a:t>
            </a:r>
            <a:r>
              <a:rPr kumimoji="0" lang="en-US" sz="2800" b="0" i="0" u="none" strike="noStrike" kern="1200" cap="none" spc="-145"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2800" b="1" i="0" u="none" strike="noStrike" kern="1200" cap="none" spc="-30" normalizeH="0" baseline="0" noProof="0" dirty="0">
                <a:ln>
                  <a:noFill/>
                </a:ln>
                <a:solidFill>
                  <a:schemeClr val="tx1"/>
                </a:solidFill>
                <a:effectLst/>
                <a:uLnTx/>
                <a:uFillTx/>
                <a:latin typeface="Arial" panose="020B0604020202020204" pitchFamily="34" charset="0"/>
                <a:cs typeface="Arial" panose="020B0604020202020204" pitchFamily="34" charset="0"/>
              </a:rPr>
              <a:t>II</a:t>
            </a:r>
          </a:p>
          <a:p>
            <a:pPr marL="0" marR="0" lvl="0" indent="0" algn="ctr" defTabSz="914400" rtl="0" eaLnBrk="1" fontAlgn="auto" latinLnBrk="0" hangingPunct="1">
              <a:lnSpc>
                <a:spcPct val="100000"/>
              </a:lnSpc>
              <a:spcBef>
                <a:spcPts val="630"/>
              </a:spcBef>
              <a:spcAft>
                <a:spcPts val="60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6B20B1B-F26F-94D7-2B30-8AEB8D7695D2}"/>
              </a:ext>
            </a:extLst>
          </p:cNvPr>
          <p:cNvSpPr txBox="1"/>
          <p:nvPr/>
        </p:nvSpPr>
        <p:spPr>
          <a:xfrm>
            <a:off x="1297892" y="634501"/>
            <a:ext cx="9568389" cy="338554"/>
          </a:xfrm>
          <a:prstGeom prst="rect">
            <a:avLst/>
          </a:prstGeom>
          <a:noFill/>
        </p:spPr>
        <p:txBody>
          <a:bodyPr wrap="none" rtlCol="0">
            <a:spAutoFit/>
          </a:bodyPr>
          <a:lstStyle/>
          <a:p>
            <a:r>
              <a:rPr lang="en-AU" sz="1600" dirty="0">
                <a:solidFill>
                  <a:schemeClr val="tx1"/>
                </a:solidFill>
                <a:latin typeface="Arial" panose="020B0604020202020204" pitchFamily="34" charset="0"/>
                <a:cs typeface="Arial" panose="020B0604020202020204" pitchFamily="34" charset="0"/>
              </a:rPr>
              <a:t>A phase 3, </a:t>
            </a:r>
            <a:r>
              <a:rPr lang="en-AU" sz="1600" dirty="0" err="1">
                <a:solidFill>
                  <a:schemeClr val="tx1"/>
                </a:solidFill>
                <a:latin typeface="Arial" panose="020B0604020202020204" pitchFamily="34" charset="0"/>
                <a:cs typeface="Arial" panose="020B0604020202020204" pitchFamily="34" charset="0"/>
              </a:rPr>
              <a:t>multicenter</a:t>
            </a:r>
            <a:r>
              <a:rPr lang="en-AU" sz="1600" dirty="0">
                <a:solidFill>
                  <a:schemeClr val="tx1"/>
                </a:solidFill>
                <a:latin typeface="Arial" panose="020B0604020202020204" pitchFamily="34" charset="0"/>
                <a:cs typeface="Arial" panose="020B0604020202020204" pitchFamily="34" charset="0"/>
              </a:rPr>
              <a:t>, double-blind, randomized, placebo-controlled, event-driven, parallel-group study</a:t>
            </a: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FC66A6E-C40F-ED4A-FE07-5D648A5BD547}"/>
              </a:ext>
            </a:extLst>
          </p:cNvPr>
          <p:cNvSpPr txBox="1"/>
          <p:nvPr/>
        </p:nvSpPr>
        <p:spPr>
          <a:xfrm>
            <a:off x="162426" y="4544508"/>
            <a:ext cx="3421196" cy="1815882"/>
          </a:xfrm>
          <a:prstGeom prst="rect">
            <a:avLst/>
          </a:prstGeom>
          <a:noFill/>
        </p:spPr>
        <p:txBody>
          <a:bodyPr wrap="square">
            <a:spAutoFit/>
          </a:bodyPr>
          <a:lstStyle/>
          <a:p>
            <a:pPr algn="ctr" fontAlgn="base">
              <a:spcBef>
                <a:spcPct val="0"/>
              </a:spcBef>
              <a:spcAft>
                <a:spcPct val="0"/>
              </a:spcAft>
            </a:pPr>
            <a:r>
              <a:rPr lang="en-AU" sz="1400" dirty="0">
                <a:solidFill>
                  <a:schemeClr val="tx1"/>
                </a:solidFill>
                <a:latin typeface="Arial" panose="020B0604020202020204" pitchFamily="34" charset="0"/>
                <a:cs typeface="Arial" panose="020B0604020202020204" pitchFamily="34" charset="0"/>
              </a:rPr>
              <a:t>Multivessel Disease</a:t>
            </a:r>
            <a:endParaRPr lang="en-AU" sz="1400" dirty="0">
              <a:latin typeface="Arial" panose="020B0604020202020204" pitchFamily="34" charset="0"/>
              <a:cs typeface="Arial" panose="020B0604020202020204" pitchFamily="34" charset="0"/>
            </a:endParaRPr>
          </a:p>
          <a:p>
            <a:pPr algn="ctr" fontAlgn="base">
              <a:spcBef>
                <a:spcPct val="0"/>
              </a:spcBef>
              <a:spcAft>
                <a:spcPct val="0"/>
              </a:spcAft>
            </a:pPr>
            <a:r>
              <a:rPr lang="en-AU" sz="1400" dirty="0">
                <a:solidFill>
                  <a:schemeClr val="tx1"/>
                </a:solidFill>
                <a:latin typeface="Arial" panose="020B0604020202020204" pitchFamily="34" charset="0"/>
                <a:cs typeface="Arial" panose="020B0604020202020204" pitchFamily="34" charset="0"/>
              </a:rPr>
              <a:t>AND</a:t>
            </a:r>
          </a:p>
          <a:p>
            <a:pPr algn="ctr" fontAlgn="base">
              <a:spcBef>
                <a:spcPct val="0"/>
              </a:spcBef>
              <a:spcAft>
                <a:spcPct val="0"/>
              </a:spcAft>
            </a:pPr>
            <a:r>
              <a:rPr lang="en-AU" sz="1400" dirty="0">
                <a:solidFill>
                  <a:schemeClr val="tx1"/>
                </a:solidFill>
                <a:latin typeface="Arial" panose="020B0604020202020204" pitchFamily="34" charset="0"/>
                <a:cs typeface="Arial" panose="020B0604020202020204" pitchFamily="34" charset="0"/>
              </a:rPr>
              <a:t> either </a:t>
            </a:r>
            <a:r>
              <a:rPr lang="en-AU" sz="1400" dirty="0">
                <a:latin typeface="Arial" panose="020B0604020202020204" pitchFamily="34" charset="0"/>
                <a:cs typeface="Arial" panose="020B0604020202020204" pitchFamily="34" charset="0"/>
              </a:rPr>
              <a:t>D</a:t>
            </a:r>
            <a:r>
              <a:rPr lang="en-AU" sz="1400" dirty="0">
                <a:solidFill>
                  <a:schemeClr val="tx1"/>
                </a:solidFill>
                <a:latin typeface="Arial" panose="020B0604020202020204" pitchFamily="34" charset="0"/>
                <a:cs typeface="Arial" panose="020B0604020202020204" pitchFamily="34" charset="0"/>
              </a:rPr>
              <a:t>rug </a:t>
            </a:r>
            <a:r>
              <a:rPr lang="en-AU" sz="1400" dirty="0">
                <a:latin typeface="Arial" panose="020B0604020202020204" pitchFamily="34" charset="0"/>
                <a:cs typeface="Arial" panose="020B0604020202020204" pitchFamily="34" charset="0"/>
              </a:rPr>
              <a:t>T</a:t>
            </a:r>
            <a:r>
              <a:rPr lang="en-AU" sz="1400" dirty="0">
                <a:solidFill>
                  <a:schemeClr val="tx1"/>
                </a:solidFill>
                <a:latin typeface="Arial" panose="020B0604020202020204" pitchFamily="34" charset="0"/>
                <a:cs typeface="Arial" panose="020B0604020202020204" pitchFamily="34" charset="0"/>
              </a:rPr>
              <a:t>reated Diabetes </a:t>
            </a:r>
          </a:p>
          <a:p>
            <a:pPr algn="ctr" fontAlgn="base">
              <a:spcBef>
                <a:spcPct val="0"/>
              </a:spcBef>
              <a:spcAft>
                <a:spcPct val="0"/>
              </a:spcAft>
            </a:pPr>
            <a:r>
              <a:rPr lang="en-AU" sz="1400" dirty="0">
                <a:latin typeface="Arial" panose="020B0604020202020204" pitchFamily="34" charset="0"/>
                <a:cs typeface="Arial" panose="020B0604020202020204" pitchFamily="34" charset="0"/>
              </a:rPr>
              <a:t>OR</a:t>
            </a:r>
            <a:r>
              <a:rPr lang="en-AU" sz="1400" dirty="0">
                <a:solidFill>
                  <a:schemeClr val="tx1"/>
                </a:solidFill>
                <a:latin typeface="Arial" panose="020B0604020202020204" pitchFamily="34" charset="0"/>
                <a:cs typeface="Arial" panose="020B0604020202020204" pitchFamily="34" charset="0"/>
              </a:rPr>
              <a:t> </a:t>
            </a:r>
          </a:p>
          <a:p>
            <a:pPr algn="ctr" fontAlgn="base">
              <a:spcBef>
                <a:spcPct val="0"/>
              </a:spcBef>
              <a:spcAft>
                <a:spcPct val="0"/>
              </a:spcAft>
            </a:pPr>
            <a:r>
              <a:rPr lang="en-AU" sz="1400" dirty="0">
                <a:solidFill>
                  <a:schemeClr val="tx1"/>
                </a:solidFill>
                <a:latin typeface="Arial" panose="020B0604020202020204" pitchFamily="34" charset="0"/>
                <a:cs typeface="Arial" panose="020B0604020202020204" pitchFamily="34" charset="0"/>
              </a:rPr>
              <a:t>2 of the following:  </a:t>
            </a:r>
          </a:p>
          <a:p>
            <a:pPr algn="ctr" fontAlgn="base">
              <a:spcBef>
                <a:spcPct val="0"/>
              </a:spcBef>
              <a:spcAft>
                <a:spcPct val="0"/>
              </a:spcAft>
            </a:pPr>
            <a:r>
              <a:rPr lang="en-AU" sz="1400" dirty="0">
                <a:solidFill>
                  <a:schemeClr val="tx1"/>
                </a:solidFill>
                <a:latin typeface="Arial" panose="020B0604020202020204" pitchFamily="34" charset="0"/>
                <a:cs typeface="Arial" panose="020B0604020202020204" pitchFamily="34" charset="0"/>
              </a:rPr>
              <a:t>≥65 years</a:t>
            </a:r>
          </a:p>
          <a:p>
            <a:pPr algn="ctr" fontAlgn="base">
              <a:spcBef>
                <a:spcPct val="0"/>
              </a:spcBef>
              <a:spcAft>
                <a:spcPct val="0"/>
              </a:spcAft>
            </a:pPr>
            <a:r>
              <a:rPr lang="en-AU" sz="1400" dirty="0">
                <a:latin typeface="Arial" panose="020B0604020202020204" pitchFamily="34" charset="0"/>
                <a:cs typeface="Arial" panose="020B0604020202020204" pitchFamily="34" charset="0"/>
              </a:rPr>
              <a:t>Prior MI</a:t>
            </a:r>
          </a:p>
          <a:p>
            <a:pPr algn="ctr" fontAlgn="base">
              <a:spcBef>
                <a:spcPct val="0"/>
              </a:spcBef>
              <a:spcAft>
                <a:spcPct val="0"/>
              </a:spcAft>
            </a:pPr>
            <a:r>
              <a:rPr lang="en-AU" sz="1400" dirty="0">
                <a:solidFill>
                  <a:schemeClr val="tx1"/>
                </a:solidFill>
                <a:latin typeface="Arial" panose="020B0604020202020204" pitchFamily="34" charset="0"/>
                <a:cs typeface="Arial" panose="020B0604020202020204" pitchFamily="34" charset="0"/>
              </a:rPr>
              <a:t>PAD</a:t>
            </a:r>
          </a:p>
        </p:txBody>
      </p:sp>
      <p:sp>
        <p:nvSpPr>
          <p:cNvPr id="10" name="TextBox 9">
            <a:extLst>
              <a:ext uri="{FF2B5EF4-FFF2-40B4-BE49-F238E27FC236}">
                <a16:creationId xmlns:a16="http://schemas.microsoft.com/office/drawing/2014/main" id="{34DB8649-7572-31D4-C71E-806828CBAF9D}"/>
              </a:ext>
            </a:extLst>
          </p:cNvPr>
          <p:cNvSpPr txBox="1"/>
          <p:nvPr/>
        </p:nvSpPr>
        <p:spPr>
          <a:xfrm>
            <a:off x="1011528" y="1440855"/>
            <a:ext cx="173853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Within 5 days of MI after </a:t>
            </a:r>
            <a:r>
              <a:rPr lang="en-US" sz="1200" dirty="0" err="1">
                <a:latin typeface="Arial" panose="020B0604020202020204" pitchFamily="34" charset="0"/>
                <a:cs typeface="Arial" panose="020B0604020202020204" pitchFamily="34" charset="0"/>
              </a:rPr>
              <a:t>angio</a:t>
            </a:r>
            <a:endParaRPr lang="en-US"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2040F1C-FEF2-8BE8-2A85-D3ABD978B12B}"/>
              </a:ext>
            </a:extLst>
          </p:cNvPr>
          <p:cNvSpPr txBox="1"/>
          <p:nvPr/>
        </p:nvSpPr>
        <p:spPr>
          <a:xfrm>
            <a:off x="3446074" y="5097260"/>
            <a:ext cx="8184343" cy="646331"/>
          </a:xfrm>
          <a:prstGeom prst="rect">
            <a:avLst/>
          </a:prstGeom>
          <a:noFill/>
        </p:spPr>
        <p:txBody>
          <a:bodyPr wrap="square" rtlCol="0">
            <a:spAutoFit/>
          </a:bodyPr>
          <a:lstStyle/>
          <a:p>
            <a:r>
              <a:rPr lang="en-US" sz="12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ITT</a:t>
            </a:r>
            <a:r>
              <a:rPr lang="en-US" sz="1200" dirty="0">
                <a:latin typeface="Arial" panose="020B0604020202020204" pitchFamily="34" charset="0"/>
                <a:ea typeface="Times New Roman" panose="02020603050405020304" pitchFamily="18" charset="0"/>
                <a:cs typeface="Arial" panose="020B0604020202020204" pitchFamily="34" charset="0"/>
              </a:rPr>
              <a:t> analysis. T</a:t>
            </a:r>
            <a:r>
              <a:rPr lang="en-US" sz="1200" dirty="0">
                <a:effectLst/>
                <a:latin typeface="Arial" panose="020B0604020202020204" pitchFamily="34" charset="0"/>
                <a:ea typeface="Times New Roman" panose="02020603050405020304" pitchFamily="18" charset="0"/>
                <a:cs typeface="Arial" panose="020B0604020202020204" pitchFamily="34" charset="0"/>
              </a:rPr>
              <a:t>wo-sided </a:t>
            </a:r>
            <a:r>
              <a:rPr lang="en-US" sz="12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type I error of 0.05 </a:t>
            </a:r>
            <a:r>
              <a:rPr lang="en-US" sz="1200" dirty="0">
                <a:effectLst/>
                <a:latin typeface="Arial" panose="020B0604020202020204" pitchFamily="34" charset="0"/>
                <a:ea typeface="Times New Roman" panose="02020603050405020304" pitchFamily="18" charset="0"/>
                <a:cs typeface="Arial" panose="020B0604020202020204" pitchFamily="34" charset="0"/>
              </a:rPr>
              <a:t>with </a:t>
            </a:r>
            <a:r>
              <a:rPr lang="en-US" sz="12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90% power </a:t>
            </a:r>
            <a:r>
              <a:rPr lang="en-US" sz="1200" dirty="0">
                <a:effectLst/>
                <a:latin typeface="Arial" panose="020B0604020202020204" pitchFamily="34" charset="0"/>
                <a:ea typeface="Times New Roman" panose="02020603050405020304" pitchFamily="18" charset="0"/>
                <a:cs typeface="Arial" panose="020B0604020202020204" pitchFamily="34" charset="0"/>
              </a:rPr>
              <a:t>on an assumed </a:t>
            </a:r>
            <a:r>
              <a:rPr lang="en-US" sz="12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hazard ratio of 0.80 </a:t>
            </a:r>
            <a:r>
              <a:rPr lang="en-US" sz="1200" dirty="0">
                <a:effectLst/>
                <a:latin typeface="Arial" panose="020B0604020202020204" pitchFamily="34" charset="0"/>
                <a:ea typeface="Times New Roman" panose="02020603050405020304" pitchFamily="18" charset="0"/>
                <a:cs typeface="Arial" panose="020B0604020202020204" pitchFamily="34" charset="0"/>
              </a:rPr>
              <a:t>for the primary endpoint with an observed </a:t>
            </a:r>
            <a:r>
              <a:rPr lang="en-US" sz="12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event rate of 5% </a:t>
            </a:r>
            <a:r>
              <a:rPr lang="en-US" sz="1200" dirty="0">
                <a:effectLst/>
                <a:latin typeface="Arial" panose="020B0604020202020204" pitchFamily="34" charset="0"/>
                <a:ea typeface="Times New Roman" panose="02020603050405020304" pitchFamily="18" charset="0"/>
                <a:cs typeface="Arial" panose="020B0604020202020204" pitchFamily="34" charset="0"/>
              </a:rPr>
              <a:t>at 75% of the way through the trial led to a required </a:t>
            </a:r>
            <a:r>
              <a:rPr lang="en-US" sz="12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sample size of 18,200</a:t>
            </a:r>
            <a:r>
              <a:rPr lang="en-US" sz="1200" dirty="0">
                <a:effectLst/>
                <a:latin typeface="Arial" panose="020B0604020202020204" pitchFamily="34" charset="0"/>
                <a:ea typeface="Times New Roman" panose="02020603050405020304" pitchFamily="18" charset="0"/>
                <a:cs typeface="Arial" panose="020B0604020202020204" pitchFamily="34" charset="0"/>
              </a:rPr>
              <a:t>, targeting </a:t>
            </a:r>
            <a:r>
              <a:rPr lang="en-US" sz="12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905 primary events</a:t>
            </a:r>
            <a:endParaRPr lang="en-US" sz="1200" b="1" dirty="0">
              <a:solidFill>
                <a:schemeClr val="accent6">
                  <a:lumMod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6D86B39-4D45-4965-14D4-ADBEE833AA95}"/>
              </a:ext>
            </a:extLst>
          </p:cNvPr>
          <p:cNvSpPr txBox="1"/>
          <p:nvPr/>
        </p:nvSpPr>
        <p:spPr>
          <a:xfrm>
            <a:off x="3446073" y="5784207"/>
            <a:ext cx="7802299" cy="738664"/>
          </a:xfrm>
          <a:prstGeom prst="rect">
            <a:avLst/>
          </a:prstGeom>
          <a:noFill/>
        </p:spPr>
        <p:txBody>
          <a:bodyPr wrap="square" rtlCol="0">
            <a:spAutoFit/>
          </a:bodyPr>
          <a:lstStyle/>
          <a:p>
            <a:r>
              <a:rPr lang="en-US" sz="1050" dirty="0">
                <a:effectLst/>
                <a:latin typeface="Arial" panose="020B0604020202020204" pitchFamily="34" charset="0"/>
                <a:ea typeface="Times New Roman" panose="02020603050405020304" pitchFamily="18" charset="0"/>
                <a:cs typeface="Arial" panose="020B0604020202020204" pitchFamily="34" charset="0"/>
              </a:rPr>
              <a:t>Cumulative event rates using the Kaplan-Meier method were calculated for the primary efficacy endpoint and other time to event endpoints. A covariate-adjusted Cox regression model including fixed effects for treatment, region, index MI type, index MI management, age, diabetes, peripheral arterial disease, prior MI, and an interaction term for index MI type and index MI management was fitted to estimate the hazard ratio and two-sided 95% confidence interval</a:t>
            </a:r>
            <a:endParaRPr lang="en-US" sz="105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0687681-D33F-477F-CAFC-D77ACB70F7BB}"/>
              </a:ext>
            </a:extLst>
          </p:cNvPr>
          <p:cNvSpPr/>
          <p:nvPr/>
        </p:nvSpPr>
        <p:spPr>
          <a:xfrm>
            <a:off x="4394360" y="3248192"/>
            <a:ext cx="6815624" cy="234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C920170-CC48-EF54-53AE-6987443CC68F}"/>
              </a:ext>
            </a:extLst>
          </p:cNvPr>
          <p:cNvSpPr/>
          <p:nvPr/>
        </p:nvSpPr>
        <p:spPr>
          <a:xfrm>
            <a:off x="4394920" y="2159191"/>
            <a:ext cx="6815624" cy="234508"/>
          </a:xfrm>
          <a:prstGeom prst="rect">
            <a:avLst/>
          </a:prstGeom>
          <a:solidFill>
            <a:srgbClr val="0E5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3D6D81-0CDD-4878-9825-8EECFFCEA854}"/>
              </a:ext>
            </a:extLst>
          </p:cNvPr>
          <p:cNvSpPr/>
          <p:nvPr/>
        </p:nvSpPr>
        <p:spPr>
          <a:xfrm>
            <a:off x="4362754" y="3218057"/>
            <a:ext cx="185354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ontserrat"/>
                <a:ea typeface="+mn-ea"/>
                <a:cs typeface="+mn-cs"/>
              </a:rPr>
              <a:t>Placebo (n=9,107)</a:t>
            </a:r>
          </a:p>
        </p:txBody>
      </p:sp>
      <p:sp>
        <p:nvSpPr>
          <p:cNvPr id="29" name="Rectangle 28">
            <a:extLst>
              <a:ext uri="{FF2B5EF4-FFF2-40B4-BE49-F238E27FC236}">
                <a16:creationId xmlns:a16="http://schemas.microsoft.com/office/drawing/2014/main" id="{FBE6C1AB-C732-4775-B63F-D43B9C001413}"/>
              </a:ext>
            </a:extLst>
          </p:cNvPr>
          <p:cNvSpPr/>
          <p:nvPr/>
        </p:nvSpPr>
        <p:spPr>
          <a:xfrm>
            <a:off x="4386650" y="2137627"/>
            <a:ext cx="223471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ontserrat"/>
                <a:ea typeface="+mn-ea"/>
                <a:cs typeface="+mn-cs"/>
              </a:rPr>
              <a:t>6 g CSL112 (n=9,112)</a:t>
            </a:r>
          </a:p>
        </p:txBody>
      </p:sp>
      <p:sp>
        <p:nvSpPr>
          <p:cNvPr id="7" name="TextBox 6">
            <a:extLst>
              <a:ext uri="{FF2B5EF4-FFF2-40B4-BE49-F238E27FC236}">
                <a16:creationId xmlns:a16="http://schemas.microsoft.com/office/drawing/2014/main" id="{4ED2D915-67EE-02C3-E697-85644BE75FB0}"/>
              </a:ext>
            </a:extLst>
          </p:cNvPr>
          <p:cNvSpPr txBox="1"/>
          <p:nvPr/>
        </p:nvSpPr>
        <p:spPr>
          <a:xfrm>
            <a:off x="8080652" y="3469933"/>
            <a:ext cx="3179075" cy="307777"/>
          </a:xfrm>
          <a:prstGeom prst="rect">
            <a:avLst/>
          </a:prstGeom>
          <a:noFill/>
        </p:spPr>
        <p:txBody>
          <a:bodyPr wrap="none" rtlCol="0">
            <a:spAutoFit/>
          </a:bodyPr>
          <a:lstStyle/>
          <a:p>
            <a:r>
              <a:rPr lang="en-US" sz="1400" b="1" dirty="0">
                <a:solidFill>
                  <a:srgbClr val="C00000"/>
                </a:solidFill>
                <a:latin typeface="Arial" panose="020B0604020202020204" pitchFamily="34" charset="0"/>
                <a:cs typeface="Arial" panose="020B0604020202020204" pitchFamily="34" charset="0"/>
              </a:rPr>
              <a:t>Key secondary EPs 180 &amp; 365 days</a:t>
            </a:r>
          </a:p>
        </p:txBody>
      </p:sp>
    </p:spTree>
    <p:extLst>
      <p:ext uri="{BB962C8B-B14F-4D97-AF65-F5344CB8AC3E}">
        <p14:creationId xmlns:p14="http://schemas.microsoft.com/office/powerpoint/2010/main" val="17550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SL Template">
  <a:themeElements>
    <a:clrScheme name="Custom 95">
      <a:dk1>
        <a:srgbClr val="231F20"/>
      </a:dk1>
      <a:lt1>
        <a:sysClr val="window" lastClr="FFFFFF"/>
      </a:lt1>
      <a:dk2>
        <a:srgbClr val="E2DFDA"/>
      </a:dk2>
      <a:lt2>
        <a:srgbClr val="808285"/>
      </a:lt2>
      <a:accent1>
        <a:srgbClr val="FC1921"/>
      </a:accent1>
      <a:accent2>
        <a:srgbClr val="231F20"/>
      </a:accent2>
      <a:accent3>
        <a:srgbClr val="808285"/>
      </a:accent3>
      <a:accent4>
        <a:srgbClr val="E2DFDA"/>
      </a:accent4>
      <a:accent5>
        <a:srgbClr val="F1EFEA"/>
      </a:accent5>
      <a:accent6>
        <a:srgbClr val="FC1921"/>
      </a:accent6>
      <a:hlink>
        <a:srgbClr val="FC1921"/>
      </a:hlink>
      <a:folHlink>
        <a:srgbClr val="808285"/>
      </a:folHlink>
    </a:clrScheme>
    <a:fontScheme name="Custom 85">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Utility Pink">
      <a:srgbClr val="DB2877"/>
    </a:custClr>
    <a:custClr name="Utility Orange">
      <a:srgbClr val="F06125"/>
    </a:custClr>
    <a:custClr name="Utility Yellow">
      <a:srgbClr val="F5C017"/>
    </a:custClr>
    <a:custClr name="Utility Lime">
      <a:srgbClr val="C6D92D"/>
    </a:custClr>
    <a:custClr name="Utility Teal">
      <a:srgbClr val="00A28A"/>
    </a:custClr>
    <a:custClr name="Utility Aqua">
      <a:srgbClr val="03B3BE"/>
    </a:custClr>
    <a:custClr name="Utility Blue">
      <a:srgbClr val="0E56A5"/>
    </a:custClr>
    <a:custClr name="Utility Purple">
      <a:srgbClr val="975DA2"/>
    </a:custClr>
    <a:custClr name="Utility Indigo">
      <a:srgbClr val="572A7B"/>
    </a:custClr>
  </a:custClrLst>
  <a:extLst>
    <a:ext uri="{05A4C25C-085E-4340-85A3-A5531E510DB2}">
      <thm15:themeFamily xmlns:thm15="http://schemas.microsoft.com/office/thememl/2012/main" name="CSL Behring PowerPoint Template 2021" id="{23A1A750-0A16-40CB-9DD8-6325D48A6FFA}" vid="{23ED1378-C797-47DD-A00F-6779065B2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21372</TotalTime>
  <Words>2686</Words>
  <Application>Microsoft Office PowerPoint</Application>
  <PresentationFormat>Widescreen</PresentationFormat>
  <Paragraphs>661</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72</vt:lpstr>
      <vt:lpstr>Aptos</vt:lpstr>
      <vt:lpstr>Arial</vt:lpstr>
      <vt:lpstr>Arial Narrow</vt:lpstr>
      <vt:lpstr>Calibri</vt:lpstr>
      <vt:lpstr>Montserrat</vt:lpstr>
      <vt:lpstr>Montserrat Light</vt:lpstr>
      <vt:lpstr>Symbol</vt:lpstr>
      <vt:lpstr>Times New Roman</vt:lpstr>
      <vt:lpstr>CSL Template</vt:lpstr>
      <vt:lpstr>PowerPoint Presentation</vt:lpstr>
      <vt:lpstr>Disclosures</vt:lpstr>
      <vt:lpstr>PowerPoint Presentation</vt:lpstr>
      <vt:lpstr>PowerPoint Presentation</vt:lpstr>
      <vt:lpstr>Measuring HDL Function Instead of HDL-C Number: Measuring Cholesterol Efflux Capacity From Macrophages</vt:lpstr>
      <vt:lpstr>PowerPoint Presentation</vt:lpstr>
      <vt:lpstr>PowerPoint Presentation</vt:lpstr>
      <vt:lpstr>PowerPoint Presentation</vt:lpstr>
      <vt:lpstr>PowerPoint Presentation</vt:lpstr>
      <vt:lpstr>Baseline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Gibson</dc:creator>
  <cp:lastModifiedBy> </cp:lastModifiedBy>
  <cp:revision>587</cp:revision>
  <cp:lastPrinted>2024-03-24T19:35:16Z</cp:lastPrinted>
  <dcterms:created xsi:type="dcterms:W3CDTF">2021-04-02T05:17:47Z</dcterms:created>
  <dcterms:modified xsi:type="dcterms:W3CDTF">2024-08-26T14:29:09Z</dcterms:modified>
</cp:coreProperties>
</file>