
<file path=[Content_Types].xml><?xml version="1.0" encoding="utf-8"?>
<Types xmlns="http://schemas.openxmlformats.org/package/2006/content-types">
  <Default ContentType="image/jpeg" Extension="jpg"/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drawingml.chartshapes+xml" PartName="/ppt/drawings/drawing2.xml"/>
  <Override ContentType="application/vnd.openxmlformats-officedocument.drawingml.chartshapes+xml" PartName="/ppt/drawings/drawing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GoogleSlidesCustomDataVersion2">
      <go:slidesCustomData xmlns:go="http://customooxmlschemas.google.com/" r:id="rId37" roundtripDataSignature="AMtx7mjfAkGS5clfeVPhPjWRFK7HYeml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B94699-C3E3-4AA5-A2D1-38511334C3FD}">
  <a:tblStyle styleId="{DBB94699-C3E3-4AA5-A2D1-38511334C3F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6C1F95A-7178-4041-9AD9-55D6394FA2B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524"/>
        <p:guide pos="26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customschemas.google.com/relationships/presentationmetadata" Target="meta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Sheet1.xlsx"/><Relationship Id="rId5" Type="http://schemas.openxmlformats.org/officeDocument/2006/relationships/chartUserShapes" Target="../drawings/drawing1.xm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Sheet2.xlsx"/><Relationship Id="rId5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55432346652355"/>
          <c:y val="3.7601694288996526E-2"/>
          <c:w val="0.75753813865202568"/>
          <c:h val="0.92479661142200698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Sheet1!$G$1</c:f>
              <c:strCache>
                <c:ptCount val="1"/>
                <c:pt idx="0">
                  <c:v>position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1"/>
            <c:plus>
              <c:numRef>
                <c:f>Sheet1!$F$2:$F$23</c:f>
                <c:numCache>
                  <c:formatCode>General</c:formatCode>
                  <c:ptCount val="22"/>
                  <c:pt idx="1">
                    <c:v>0.27999999999999997</c:v>
                  </c:pt>
                  <c:pt idx="2">
                    <c:v>0.36</c:v>
                  </c:pt>
                  <c:pt idx="4">
                    <c:v>0.20999999999999996</c:v>
                  </c:pt>
                  <c:pt idx="5">
                    <c:v>0.90999999999999992</c:v>
                  </c:pt>
                  <c:pt idx="7">
                    <c:v>0.25000000000000006</c:v>
                  </c:pt>
                  <c:pt idx="8">
                    <c:v>0.45999999999999996</c:v>
                  </c:pt>
                  <c:pt idx="10">
                    <c:v>0.26999999999999996</c:v>
                  </c:pt>
                  <c:pt idx="11">
                    <c:v>1.21</c:v>
                  </c:pt>
                  <c:pt idx="12">
                    <c:v>0.49</c:v>
                  </c:pt>
                  <c:pt idx="14">
                    <c:v>0.28999999999999998</c:v>
                  </c:pt>
                  <c:pt idx="15">
                    <c:v>0.35000000000000003</c:v>
                  </c:pt>
                  <c:pt idx="17">
                    <c:v>0.24</c:v>
                  </c:pt>
                  <c:pt idx="18">
                    <c:v>0.48000000000000009</c:v>
                  </c:pt>
                  <c:pt idx="20">
                    <c:v>0.45000000000000007</c:v>
                  </c:pt>
                  <c:pt idx="21">
                    <c:v>0.25999999999999995</c:v>
                  </c:pt>
                </c:numCache>
              </c:numRef>
            </c:plus>
            <c:minus>
              <c:numRef>
                <c:f>Sheet1!$E$2:$E$23</c:f>
                <c:numCache>
                  <c:formatCode>General</c:formatCode>
                  <c:ptCount val="22"/>
                  <c:pt idx="1">
                    <c:v>0.13999999999999999</c:v>
                  </c:pt>
                  <c:pt idx="2">
                    <c:v>0.21000000000000008</c:v>
                  </c:pt>
                  <c:pt idx="4">
                    <c:v>0.13999999999999999</c:v>
                  </c:pt>
                  <c:pt idx="5">
                    <c:v>0.42000000000000004</c:v>
                  </c:pt>
                  <c:pt idx="7">
                    <c:v>0.15999999999999998</c:v>
                  </c:pt>
                  <c:pt idx="8">
                    <c:v>0.25</c:v>
                  </c:pt>
                  <c:pt idx="10">
                    <c:v>0.16999999999999998</c:v>
                  </c:pt>
                  <c:pt idx="11">
                    <c:v>0.33</c:v>
                  </c:pt>
                  <c:pt idx="12">
                    <c:v>0.24</c:v>
                  </c:pt>
                  <c:pt idx="14">
                    <c:v>0.18</c:v>
                  </c:pt>
                  <c:pt idx="15">
                    <c:v>0.2</c:v>
                  </c:pt>
                  <c:pt idx="17">
                    <c:v>0.15000000000000002</c:v>
                  </c:pt>
                  <c:pt idx="18">
                    <c:v>0.25999999999999995</c:v>
                  </c:pt>
                  <c:pt idx="20">
                    <c:v>0.22999999999999998</c:v>
                  </c:pt>
                  <c:pt idx="21">
                    <c:v>0.15999999999999998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Sheet1!$B$2:$B$23</c:f>
              <c:numCache>
                <c:formatCode>General</c:formatCode>
                <c:ptCount val="22"/>
                <c:pt idx="1">
                  <c:v>0.31</c:v>
                </c:pt>
                <c:pt idx="2">
                  <c:v>0.56000000000000005</c:v>
                </c:pt>
                <c:pt idx="4">
                  <c:v>0.37</c:v>
                </c:pt>
                <c:pt idx="5">
                  <c:v>0.81</c:v>
                </c:pt>
                <c:pt idx="7">
                  <c:v>0.41</c:v>
                </c:pt>
                <c:pt idx="8">
                  <c:v>0.53</c:v>
                </c:pt>
                <c:pt idx="10">
                  <c:v>0.43</c:v>
                </c:pt>
                <c:pt idx="11">
                  <c:v>0.46</c:v>
                </c:pt>
                <c:pt idx="12">
                  <c:v>0.5</c:v>
                </c:pt>
                <c:pt idx="14">
                  <c:v>0.46</c:v>
                </c:pt>
                <c:pt idx="15">
                  <c:v>0.44</c:v>
                </c:pt>
                <c:pt idx="17">
                  <c:v>0.39</c:v>
                </c:pt>
                <c:pt idx="18">
                  <c:v>0.56999999999999995</c:v>
                </c:pt>
                <c:pt idx="20">
                  <c:v>0.48</c:v>
                </c:pt>
                <c:pt idx="21">
                  <c:v>0.43</c:v>
                </c:pt>
              </c:numCache>
            </c:numRef>
          </c:xVal>
          <c:yVal>
            <c:numRef>
              <c:f>Sheet1!$G$2:$G$23</c:f>
              <c:numCache>
                <c:formatCode>General</c:formatCode>
                <c:ptCount val="22"/>
                <c:pt idx="0">
                  <c:v>22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18</c:v>
                </c:pt>
                <c:pt idx="5">
                  <c:v>17</c:v>
                </c:pt>
                <c:pt idx="6">
                  <c:v>16</c:v>
                </c:pt>
                <c:pt idx="7">
                  <c:v>15</c:v>
                </c:pt>
                <c:pt idx="8">
                  <c:v>14</c:v>
                </c:pt>
                <c:pt idx="9">
                  <c:v>13</c:v>
                </c:pt>
                <c:pt idx="10">
                  <c:v>12</c:v>
                </c:pt>
                <c:pt idx="11">
                  <c:v>11</c:v>
                </c:pt>
                <c:pt idx="12">
                  <c:v>10</c:v>
                </c:pt>
                <c:pt idx="13">
                  <c:v>9</c:v>
                </c:pt>
                <c:pt idx="14">
                  <c:v>8</c:v>
                </c:pt>
                <c:pt idx="15">
                  <c:v>7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3</c:v>
                </c:pt>
                <c:pt idx="20">
                  <c:v>2</c:v>
                </c:pt>
                <c:pt idx="2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281-4AA4-B194-92DC82768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99072"/>
        <c:axId val="81798112"/>
      </c:scatterChart>
      <c:catAx>
        <c:axId val="8179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ko-KR"/>
          </a:p>
        </c:txPr>
        <c:crossAx val="81799072"/>
        <c:crossesAt val="1"/>
        <c:auto val="1"/>
        <c:lblAlgn val="ctr"/>
        <c:lblOffset val="100"/>
        <c:noMultiLvlLbl val="0"/>
      </c:catAx>
      <c:valAx>
        <c:axId val="81799072"/>
        <c:scaling>
          <c:logBase val="10"/>
          <c:orientation val="minMax"/>
          <c:max val="10"/>
          <c:min val="0.1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@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ko-KR"/>
          </a:p>
        </c:txPr>
        <c:crossAx val="81798112"/>
        <c:crossesAt val="1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55432346652355"/>
          <c:y val="3.5591095818866048E-2"/>
          <c:w val="0.75753813865202568"/>
          <c:h val="0.93314509188878281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Sheet1!$G$1</c:f>
              <c:strCache>
                <c:ptCount val="1"/>
                <c:pt idx="0">
                  <c:v>position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1"/>
            <c:plus>
              <c:numRef>
                <c:f>Sheet1!$F$2:$F$19</c:f>
                <c:numCache>
                  <c:formatCode>General</c:formatCode>
                  <c:ptCount val="18"/>
                  <c:pt idx="1">
                    <c:v>0.36999999999999994</c:v>
                  </c:pt>
                  <c:pt idx="2">
                    <c:v>0.27999999999999997</c:v>
                  </c:pt>
                  <c:pt idx="3">
                    <c:v>0</c:v>
                  </c:pt>
                  <c:pt idx="5">
                    <c:v>0.25</c:v>
                  </c:pt>
                  <c:pt idx="6">
                    <c:v>0.41</c:v>
                  </c:pt>
                  <c:pt idx="7">
                    <c:v>0</c:v>
                  </c:pt>
                  <c:pt idx="9">
                    <c:v>0.26</c:v>
                  </c:pt>
                  <c:pt idx="10">
                    <c:v>0.41999999999999993</c:v>
                  </c:pt>
                  <c:pt idx="11">
                    <c:v>0</c:v>
                  </c:pt>
                  <c:pt idx="13">
                    <c:v>0.22000000000000003</c:v>
                  </c:pt>
                  <c:pt idx="14">
                    <c:v>0.94000000000000006</c:v>
                  </c:pt>
                  <c:pt idx="16">
                    <c:v>0.28999999999999992</c:v>
                  </c:pt>
                  <c:pt idx="17">
                    <c:v>0.18</c:v>
                  </c:pt>
                </c:numCache>
              </c:numRef>
            </c:plus>
            <c:minus>
              <c:numRef>
                <c:f>Sheet1!$E$2:$E$19</c:f>
                <c:numCache>
                  <c:formatCode>General</c:formatCode>
                  <c:ptCount val="18"/>
                  <c:pt idx="1">
                    <c:v>0.21000000000000002</c:v>
                  </c:pt>
                  <c:pt idx="2">
                    <c:v>0.16999999999999998</c:v>
                  </c:pt>
                  <c:pt idx="3">
                    <c:v>0</c:v>
                  </c:pt>
                  <c:pt idx="5">
                    <c:v>0.16999999999999998</c:v>
                  </c:pt>
                  <c:pt idx="6">
                    <c:v>0.12</c:v>
                  </c:pt>
                  <c:pt idx="7">
                    <c:v>0</c:v>
                  </c:pt>
                  <c:pt idx="9">
                    <c:v>0.15</c:v>
                  </c:pt>
                  <c:pt idx="10">
                    <c:v>0.24000000000000005</c:v>
                  </c:pt>
                  <c:pt idx="11">
                    <c:v>0</c:v>
                  </c:pt>
                  <c:pt idx="13">
                    <c:v>0.15000000000000002</c:v>
                  </c:pt>
                  <c:pt idx="14">
                    <c:v>0.28000000000000003</c:v>
                  </c:pt>
                  <c:pt idx="16">
                    <c:v>0.18000000000000005</c:v>
                  </c:pt>
                  <c:pt idx="17">
                    <c:v>0.12000000000000002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Sheet1!$B$2:$B$19</c:f>
              <c:numCache>
                <c:formatCode>0.000_ </c:formatCode>
                <c:ptCount val="18"/>
                <c:pt idx="1">
                  <c:v>0.46</c:v>
                </c:pt>
                <c:pt idx="2">
                  <c:v>0.43</c:v>
                </c:pt>
                <c:pt idx="5">
                  <c:v>0.51</c:v>
                </c:pt>
                <c:pt idx="6">
                  <c:v>0.18</c:v>
                </c:pt>
                <c:pt idx="9">
                  <c:v>0.37</c:v>
                </c:pt>
                <c:pt idx="10">
                  <c:v>0.56000000000000005</c:v>
                </c:pt>
                <c:pt idx="13">
                  <c:v>0.45</c:v>
                </c:pt>
                <c:pt idx="14">
                  <c:v>0.4</c:v>
                </c:pt>
                <c:pt idx="16" formatCode="General">
                  <c:v>0.53</c:v>
                </c:pt>
                <c:pt idx="17" formatCode="General">
                  <c:v>0.34</c:v>
                </c:pt>
              </c:numCache>
            </c:numRef>
          </c:xVal>
          <c:yVal>
            <c:numRef>
              <c:f>Sheet1!$G$2:$G$19</c:f>
              <c:numCache>
                <c:formatCode>General</c:formatCode>
                <c:ptCount val="18"/>
                <c:pt idx="0">
                  <c:v>18</c:v>
                </c:pt>
                <c:pt idx="1">
                  <c:v>17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809-499E-8A12-17BA1F87F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99072"/>
        <c:axId val="81798112"/>
      </c:scatterChart>
      <c:catAx>
        <c:axId val="8179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ko-KR"/>
          </a:p>
        </c:txPr>
        <c:crossAx val="81799072"/>
        <c:crossesAt val="1"/>
        <c:auto val="1"/>
        <c:lblAlgn val="ctr"/>
        <c:lblOffset val="100"/>
        <c:noMultiLvlLbl val="0"/>
      </c:catAx>
      <c:valAx>
        <c:axId val="81799072"/>
        <c:scaling>
          <c:logBase val="10"/>
          <c:orientation val="minMax"/>
          <c:max val="10"/>
          <c:min val="0.1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@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ko-KR"/>
          </a:p>
        </c:txPr>
        <c:crossAx val="81798112"/>
        <c:crossesAt val="1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0.4937</cdr:x>
      <cdr:y>0.07463</cdr:y>
    </cdr:from>
    <cdr:to>
      <cdr:x>0.4937</cdr:x>
      <cdr:y>0.94258</cdr:y>
    </cdr:to>
    <cdr:cxnSp macro="">
      <cdr:nvCxnSpPr>
        <cdr:cNvPr id="3" name="직선 연결선 2">
          <a:extLst xmlns:a="http://schemas.openxmlformats.org/drawingml/2006/main">
            <a:ext uri="{FF2B5EF4-FFF2-40B4-BE49-F238E27FC236}">
              <a16:creationId xmlns:a16="http://schemas.microsoft.com/office/drawing/2014/main" id="{98E4993D-82C0-E9DC-8AF8-1375DF860158}"/>
            </a:ext>
          </a:extLst>
        </cdr:cNvPr>
        <cdr:cNvCxnSpPr/>
      </cdr:nvCxnSpPr>
      <cdr:spPr>
        <a:xfrm xmlns:a="http://schemas.openxmlformats.org/drawingml/2006/main">
          <a:off x="863779" y="267597"/>
          <a:ext cx="0" cy="311220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0.49933</cdr:x>
      <cdr:y>0.045</cdr:y>
    </cdr:from>
    <cdr:to>
      <cdr:x>0.49933</cdr:x>
      <cdr:y>0.9393</cdr:y>
    </cdr:to>
    <cdr:cxnSp macro="">
      <cdr:nvCxnSpPr>
        <cdr:cNvPr id="3" name="직선 연결선 2">
          <a:extLst xmlns:a="http://schemas.openxmlformats.org/drawingml/2006/main">
            <a:ext uri="{FF2B5EF4-FFF2-40B4-BE49-F238E27FC236}">
              <a16:creationId xmlns:a16="http://schemas.microsoft.com/office/drawing/2014/main" id="{98E4993D-82C0-E9DC-8AF8-1375DF860158}"/>
            </a:ext>
          </a:extLst>
        </cdr:cNvPr>
        <cdr:cNvCxnSpPr/>
      </cdr:nvCxnSpPr>
      <cdr:spPr>
        <a:xfrm xmlns:a="http://schemas.openxmlformats.org/drawingml/2006/main">
          <a:off x="873629" y="153900"/>
          <a:ext cx="0" cy="305850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5" name="Google Shape;285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6" name="Google Shape;29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7" name="Google Shape;297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7" name="Google Shape;32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Google Shape;36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0" name="Google Shape;38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2" name="Google Shape;39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4" name="Google Shape;43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8" name="Google Shape;45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2" name="Google Shape;48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4958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3" name="Google Shape;483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3" name="Google Shape;49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94" name="Google Shape;494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4" name="Google Shape;50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8" name="Google Shape;52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64" name="Google Shape;164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Page" showMasterSp="0">
  <p:cSld name="Title Pag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2"/>
          <p:cNvSpPr txBox="1"/>
          <p:nvPr>
            <p:ph idx="1" type="body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2"/>
          <p:cNvSpPr txBox="1"/>
          <p:nvPr>
            <p:ph idx="2" type="body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0" sz="1600">
                <a:solidFill>
                  <a:srgbClr val="AE102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2"/>
          <p:cNvSpPr txBox="1"/>
          <p:nvPr>
            <p:ph idx="3" type="body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4" type="body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4800"/>
              <a:buNone/>
              <a:defRPr b="1" i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3"/>
          <p:cNvSpPr txBox="1"/>
          <p:nvPr>
            <p:ph idx="1" type="body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tra Content">
  <p:cSld name="Extra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/>
          <p:nvPr>
            <p:ph idx="1" type="body"/>
          </p:nvPr>
        </p:nvSpPr>
        <p:spPr>
          <a:xfrm>
            <a:off x="324618" y="339502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4"/>
          <p:cNvSpPr txBox="1"/>
          <p:nvPr>
            <p:ph idx="2" type="body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AE1022"/>
              </a:buClr>
              <a:buSzPts val="2000"/>
              <a:buFont typeface="Arial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  <a:defRPr sz="18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Page">
  <p:cSld name="Heading Pag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/>
          <p:nvPr>
            <p:ph idx="1" type="body"/>
          </p:nvPr>
        </p:nvSpPr>
        <p:spPr>
          <a:xfrm>
            <a:off x="324618" y="339502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ub-title">
  <p:cSld name="3_Sub-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idx="1" type="body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2" type="body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AE1022"/>
              </a:buClr>
              <a:buSzPts val="2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AE1022"/>
              </a:buClr>
              <a:buSzPts val="18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1" i="0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1"/>
          <p:cNvSpPr txBox="1"/>
          <p:nvPr>
            <p:ph idx="1" type="body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5" Type="http://schemas.openxmlformats.org/officeDocument/2006/relationships/image" Target="../media/image1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8.jpg"/><Relationship Id="rId4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/>
        </p:nvSpPr>
        <p:spPr>
          <a:xfrm>
            <a:off x="395536" y="2643758"/>
            <a:ext cx="8342312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Gi-Byoung Nam, MD PhD and Duk-Woo Park, MD PhD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behalf of the EPIC-CAD Investigators</a:t>
            </a:r>
            <a:endParaRPr/>
          </a:p>
        </p:txBody>
      </p:sp>
      <p:sp>
        <p:nvSpPr>
          <p:cNvPr id="36" name="Google Shape;36;p1"/>
          <p:cNvSpPr txBox="1"/>
          <p:nvPr/>
        </p:nvSpPr>
        <p:spPr>
          <a:xfrm>
            <a:off x="438897" y="3939902"/>
            <a:ext cx="8330452" cy="648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AE1022"/>
                </a:solidFill>
                <a:latin typeface="Calibri"/>
                <a:ea typeface="Calibri"/>
                <a:cs typeface="Calibri"/>
                <a:sym typeface="Calibri"/>
              </a:rPr>
              <a:t>European Society of Cardiology Congress 2024 – Annual Scientific Session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AE1022"/>
                </a:solidFill>
                <a:latin typeface="Calibri"/>
                <a:ea typeface="Calibri"/>
                <a:cs typeface="Calibri"/>
                <a:sym typeface="Calibri"/>
              </a:rPr>
              <a:t>Hot Line 6, September 1, 2024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AE10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421505" y="555526"/>
            <a:ext cx="8342311" cy="144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Edoxaban-Based Long-Term Antithrombotic Therapy for Atrial Fibrillation and Stable Coronary Disease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The EPIC-CAD Randomized Clinical Trial</a:t>
            </a:r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448822" y="3291830"/>
            <a:ext cx="83304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Cardiology, Asan Medical Center, University of Ulsan College of Medicine, Seoul, Korea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 txBox="1"/>
          <p:nvPr>
            <p:ph idx="1" type="body"/>
          </p:nvPr>
        </p:nvSpPr>
        <p:spPr>
          <a:xfrm>
            <a:off x="324618" y="180000"/>
            <a:ext cx="849042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Primary trial endpoint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0"/>
          <p:cNvSpPr txBox="1"/>
          <p:nvPr/>
        </p:nvSpPr>
        <p:spPr>
          <a:xfrm>
            <a:off x="612244" y="828000"/>
            <a:ext cx="8207138" cy="3508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 adverse clinical event : defined as a composite of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Death from any causes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Myocardial infarction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Stroke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Systemic embolism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Unplanned urgent revascularization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or clinically relevant nonmajor bleeding event by ISTH definition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1 year after randomization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0"/>
          <p:cNvSpPr txBox="1"/>
          <p:nvPr/>
        </p:nvSpPr>
        <p:spPr>
          <a:xfrm>
            <a:off x="1842072" y="4847754"/>
            <a:ext cx="57606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CI, confidence interval; ISTH, </a:t>
            </a:r>
            <a:r>
              <a:rPr b="0" i="0" lang="en-US" sz="10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International Society on Thrombosis and Haemostasis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9" name="Google Shape;199;p10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00" name="Google Shape;200;p10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10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10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"/>
          <p:cNvSpPr txBox="1"/>
          <p:nvPr>
            <p:ph idx="1" type="body"/>
          </p:nvPr>
        </p:nvSpPr>
        <p:spPr>
          <a:xfrm>
            <a:off x="324000" y="180000"/>
            <a:ext cx="8491038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Secondary trial endpoints</a:t>
            </a:r>
            <a:endParaRPr/>
          </a:p>
          <a:p>
            <a:pPr indent="0" lvl="0" marL="0" rtl="0" algn="l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09" name="Google Shape;209;p11"/>
          <p:cNvSpPr txBox="1"/>
          <p:nvPr/>
        </p:nvSpPr>
        <p:spPr>
          <a:xfrm>
            <a:off x="323850" y="770384"/>
            <a:ext cx="8280598" cy="3600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components of the primary outcome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Stent thrombosis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ischemic events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Composites of death, myocardial infarction ischemic stroke, and systemic embolism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ischemic events (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post-hoc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Composites of death, myocardial infarction ischemic stroke, and systemic embolism, and urgent repeat revascularization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 of major and clinically relevant nonmajor bleeding (by ISTH definition)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Fatal bleeding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bleeding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bleeding event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11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11" name="Google Shape;211;p11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2" name="Google Shape;212;p11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3" name="Google Shape;213;p11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"/>
          <p:cNvSpPr txBox="1"/>
          <p:nvPr>
            <p:ph idx="1" type="body"/>
          </p:nvPr>
        </p:nvSpPr>
        <p:spPr>
          <a:xfrm>
            <a:off x="324618" y="180000"/>
            <a:ext cx="849042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Statistical Considerations</a:t>
            </a:r>
            <a:endParaRPr/>
          </a:p>
        </p:txBody>
      </p:sp>
      <p:sp>
        <p:nvSpPr>
          <p:cNvPr id="220" name="Google Shape;220;p12"/>
          <p:cNvSpPr txBox="1"/>
          <p:nvPr>
            <p:ph idx="2" type="body"/>
          </p:nvPr>
        </p:nvSpPr>
        <p:spPr>
          <a:xfrm>
            <a:off x="467544" y="699542"/>
            <a:ext cx="8496944" cy="3962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600"/>
              <a:t>Power Calculation (N = 1,038)</a:t>
            </a:r>
            <a:endParaRPr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Assuming a 1-year event rate of 18% in the dual antithrombotic therapy group.</a:t>
            </a:r>
            <a:endParaRPr b="0" sz="1600"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Statistical power of 80% to detect a relative reduction of 30% in the primary outcome in the edoxaban monotherapy group compared with the dual antithrombotic therapy group at a significance level of 0.05 on the basis of a two-sided log-rank test of survival.</a:t>
            </a:r>
            <a:endParaRPr/>
          </a:p>
          <a:p>
            <a:pPr indent="-8699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0" sz="1600"/>
          </a:p>
          <a:p>
            <a:pPr indent="0" lvl="0" marL="0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None/>
            </a:pPr>
            <a:r>
              <a:rPr lang="en-US" sz="1600"/>
              <a:t>Statistical Analysis</a:t>
            </a:r>
            <a:endParaRPr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Primary intention-to-treat analysis</a:t>
            </a:r>
            <a:endParaRPr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Cumulative event rates calculated by Kaplan-Meier estimates and compared with log-rank test </a:t>
            </a:r>
            <a:endParaRPr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Cox proportional hazard models</a:t>
            </a:r>
            <a:endParaRPr/>
          </a:p>
          <a:p>
            <a:pPr indent="-179388" lvl="1" marL="447675" rtl="0" algn="l">
              <a:lnSpc>
                <a:spcPct val="11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400"/>
              <a:t>Estimate the risk differences if proportional hazards assumption is not violated</a:t>
            </a:r>
            <a:endParaRPr/>
          </a:p>
          <a:p>
            <a:pPr indent="-180975" lvl="0" marL="180975" rtl="0" algn="l">
              <a:lnSpc>
                <a:spcPct val="110000"/>
              </a:lnSpc>
              <a:spcBef>
                <a:spcPts val="296"/>
              </a:spcBef>
              <a:spcAft>
                <a:spcPts val="0"/>
              </a:spcAft>
              <a:buSzPct val="100000"/>
              <a:buChar char="•"/>
            </a:pPr>
            <a:r>
              <a:rPr b="0" lang="en-US" sz="1600"/>
              <a:t>Sensitivity and subgroup analysis</a:t>
            </a:r>
            <a:endParaRPr/>
          </a:p>
          <a:p>
            <a:pPr indent="-179388" lvl="1" marL="447675" rtl="0" algn="l">
              <a:lnSpc>
                <a:spcPct val="11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lang="en-US" sz="1400"/>
              <a:t>Per-protocol analysis (randomized groups without major protocol violations) </a:t>
            </a:r>
            <a:endParaRPr/>
          </a:p>
          <a:p>
            <a:pPr indent="-179388" lvl="1" marL="447675" rtl="0" algn="l">
              <a:lnSpc>
                <a:spcPct val="11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400"/>
              <a:t>Subgroup analysis for primary endpoint according to the prespecified clinical factors</a:t>
            </a:r>
            <a:endParaRPr/>
          </a:p>
        </p:txBody>
      </p:sp>
      <p:grpSp>
        <p:nvGrpSpPr>
          <p:cNvPr id="221" name="Google Shape;221;p12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22" name="Google Shape;222;p12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23" name="Google Shape;223;p12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24" name="Google Shape;224;p12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 txBox="1"/>
          <p:nvPr>
            <p:ph type="title"/>
          </p:nvPr>
        </p:nvSpPr>
        <p:spPr>
          <a:xfrm>
            <a:off x="328962" y="123526"/>
            <a:ext cx="8486076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/>
              <a:t>Participating Investigators and Trial Organization</a:t>
            </a:r>
            <a:endParaRPr/>
          </a:p>
        </p:txBody>
      </p:sp>
      <p:sp>
        <p:nvSpPr>
          <p:cNvPr id="231" name="Google Shape;231;p13"/>
          <p:cNvSpPr/>
          <p:nvPr/>
        </p:nvSpPr>
        <p:spPr>
          <a:xfrm>
            <a:off x="683568" y="627534"/>
            <a:ext cx="7776864" cy="4260623"/>
          </a:xfrm>
          <a:prstGeom prst="rect">
            <a:avLst/>
          </a:prstGeom>
          <a:noFill/>
          <a:ln>
            <a:noFill/>
          </a:ln>
        </p:spPr>
        <p:txBody>
          <a:bodyPr anchorCtr="0" anchor="t" bIns="34525" lIns="69050" spcFirstLastPara="1" rIns="69050" wrap="square" tIns="345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Participating Investigators (18 Sites in South Korea)</a:t>
            </a:r>
            <a:r>
              <a:rPr lang="en-US" sz="1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Gi-Byoung Nam, Duk-Woo Park, Min Soo Cho, Do-Yoon Kang, Jung-Min Ahn, Seung-Jung Park  (Asan Medical Centers); Yong-Seog Oh (Seoul St Mary's Hospital); Chang Hoon Lee (Veterans’ Health Service Medical Center); Eue-Keun Choi (Seoul National University); Ji Hyun Lee (Seoul National University Bundang Hospital); Chang Hee Kwon (Konkuk University Medical Center); Gyung-Min Park (Ulsan University Hospital); Hyung Oh, Choi (Soon Chun Hyang University Hospital Bucheon); Kyoung-Ha Park (Hallym University Medical Center); Kyoung-Min Park (Samsung Medical Center); Jongmin Hwang (Keimyung University Dongsan Hospital); Ki-Dong Yoo (St. Vincent's Hospital); Young-Rak Cho (Dong-A University Hospital); Ji Hyun Kim (Dongguk University Hospital); Ki Won Hwang (Pusan National University Yangsan Hospital); Eun Sun Jin (Kyung Hee University Hospital at Gangdong); Osung Kwon (Eunpyeong St. Mary's Hospital); Ki Hun Kim (Haeundae Paik Hospital)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Executive Committee</a:t>
            </a:r>
            <a:r>
              <a:rPr lang="en-US" sz="1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Gi-Byoung Nam (Trial PI) 	Duk-Woo Park (Trial PI)  	Min Soo Cho 		Do-Yoon Kang</a:t>
            </a:r>
            <a:endParaRPr/>
          </a:p>
          <a:p>
            <a:pPr indent="0" lvl="0" marL="0" marR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Additional Steering Committee</a:t>
            </a:r>
            <a:r>
              <a:rPr lang="en-US" sz="1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Yong-Seog Oh	Chang Hoon Lee	Ji Hyun Lee		Chang Hee Kwon</a:t>
            </a:r>
            <a:endParaRPr/>
          </a:p>
          <a:p>
            <a:pPr indent="0" lvl="0" marL="0" marR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Event Adjudication Committee</a:t>
            </a:r>
            <a:r>
              <a:rPr lang="en-US" sz="1200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Kee-Joon Choi (Chair)	Junghoon Lee	Joongmin Lee		Jinsun Park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Su-young Park	Kyung-Ae Kim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Data &amp; Safety Monitoring Board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Hyun-Seok Nam (Chair)	Jae-Seok Bae	Suk-won Choi	Elly Jeong-youn Bae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Trial Funding         </a:t>
            </a: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CardioVascular Research Foundation (CVRF)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Daiichi-Sankyo (Tokyo, Japan) &amp; Daewoong Pharmaceutical Co., Ltd (Seoul, Korea).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2" name="Google Shape;232;p13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33" name="Google Shape;233;p13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34" name="Google Shape;234;p13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35" name="Google Shape;235;p13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/>
          <p:nvPr>
            <p:ph idx="1" type="body"/>
          </p:nvPr>
        </p:nvSpPr>
        <p:spPr>
          <a:xfrm>
            <a:off x="828675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Patient Flow and Follow-Up</a:t>
            </a:r>
            <a:endParaRPr/>
          </a:p>
        </p:txBody>
      </p:sp>
      <p:sp>
        <p:nvSpPr>
          <p:cNvPr id="242" name="Google Shape;242;p14"/>
          <p:cNvSpPr/>
          <p:nvPr/>
        </p:nvSpPr>
        <p:spPr>
          <a:xfrm>
            <a:off x="3717305" y="760417"/>
            <a:ext cx="1710606" cy="43576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8E96"/>
              </a:gs>
              <a:gs pos="50000">
                <a:srgbClr val="FFB9BE"/>
              </a:gs>
              <a:gs pos="100000">
                <a:srgbClr val="FFDDDE"/>
              </a:gs>
            </a:gsLst>
            <a:lin ang="16200000" scaled="0"/>
          </a:gra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Screened (1393)</a:t>
            </a:r>
            <a:endParaRPr/>
          </a:p>
        </p:txBody>
      </p:sp>
      <p:sp>
        <p:nvSpPr>
          <p:cNvPr id="243" name="Google Shape;243;p14"/>
          <p:cNvSpPr/>
          <p:nvPr/>
        </p:nvSpPr>
        <p:spPr>
          <a:xfrm>
            <a:off x="3622803" y="1368000"/>
            <a:ext cx="1899609" cy="43576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8E96"/>
              </a:gs>
              <a:gs pos="50000">
                <a:srgbClr val="FFB9BE"/>
              </a:gs>
              <a:gs pos="100000">
                <a:srgbClr val="FFDDDE"/>
              </a:gs>
            </a:gsLst>
            <a:lin ang="16200000" scaled="0"/>
          </a:gra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Randomized (1040)</a:t>
            </a:r>
            <a:endParaRPr/>
          </a:p>
        </p:txBody>
      </p:sp>
      <p:sp>
        <p:nvSpPr>
          <p:cNvPr id="244" name="Google Shape;244;p14"/>
          <p:cNvSpPr/>
          <p:nvPr/>
        </p:nvSpPr>
        <p:spPr>
          <a:xfrm>
            <a:off x="1148251" y="2052000"/>
            <a:ext cx="3279733" cy="342712"/>
          </a:xfrm>
          <a:prstGeom prst="roundRect">
            <a:avLst>
              <a:gd fmla="val 16667" name="adj"/>
            </a:avLst>
          </a:prstGeom>
          <a:solidFill>
            <a:srgbClr val="FCE4C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Edoxaban monotherapy (524)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4"/>
          <p:cNvSpPr/>
          <p:nvPr/>
        </p:nvSpPr>
        <p:spPr>
          <a:xfrm>
            <a:off x="4716016" y="2052000"/>
            <a:ext cx="3279738" cy="342712"/>
          </a:xfrm>
          <a:prstGeom prst="roundRect">
            <a:avLst>
              <a:gd fmla="val 16667" name="adj"/>
            </a:avLst>
          </a:prstGeom>
          <a:solidFill>
            <a:srgbClr val="B6E0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Dual antithrombotic therapy(516)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" name="Google Shape;246;p14"/>
          <p:cNvCxnSpPr>
            <a:stCxn id="242" idx="2"/>
            <a:endCxn id="243" idx="0"/>
          </p:cNvCxnSpPr>
          <p:nvPr/>
        </p:nvCxnSpPr>
        <p:spPr>
          <a:xfrm>
            <a:off x="4572608" y="1196186"/>
            <a:ext cx="0" cy="1719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7" name="Google Shape;247;p14"/>
          <p:cNvCxnSpPr>
            <a:stCxn id="244" idx="2"/>
            <a:endCxn id="248" idx="0"/>
          </p:cNvCxnSpPr>
          <p:nvPr/>
        </p:nvCxnSpPr>
        <p:spPr>
          <a:xfrm>
            <a:off x="2788118" y="2394712"/>
            <a:ext cx="0" cy="14214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9" name="Google Shape;249;p14"/>
          <p:cNvCxnSpPr>
            <a:stCxn id="243" idx="2"/>
            <a:endCxn id="244" idx="0"/>
          </p:cNvCxnSpPr>
          <p:nvPr/>
        </p:nvCxnSpPr>
        <p:spPr>
          <a:xfrm flipH="1">
            <a:off x="2788207" y="1803769"/>
            <a:ext cx="1784400" cy="2481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0" name="Google Shape;250;p14"/>
          <p:cNvCxnSpPr>
            <a:stCxn id="243" idx="2"/>
            <a:endCxn id="245" idx="0"/>
          </p:cNvCxnSpPr>
          <p:nvPr/>
        </p:nvCxnSpPr>
        <p:spPr>
          <a:xfrm>
            <a:off x="4572608" y="1803769"/>
            <a:ext cx="1783200" cy="2481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1" name="Google Shape;251;p14"/>
          <p:cNvSpPr/>
          <p:nvPr/>
        </p:nvSpPr>
        <p:spPr>
          <a:xfrm>
            <a:off x="109226" y="2520000"/>
            <a:ext cx="2446548" cy="540000"/>
          </a:xfrm>
          <a:prstGeom prst="roundRect">
            <a:avLst>
              <a:gd fmla="val 16667" name="adj"/>
            </a:avLst>
          </a:prstGeom>
          <a:solidFill>
            <a:srgbClr val="FCE4C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 Did not met eligibility criteria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12 Cross-over</a:t>
            </a:r>
            <a:endParaRPr/>
          </a:p>
        </p:txBody>
      </p:sp>
      <p:sp>
        <p:nvSpPr>
          <p:cNvPr id="252" name="Google Shape;252;p14"/>
          <p:cNvSpPr/>
          <p:nvPr/>
        </p:nvSpPr>
        <p:spPr>
          <a:xfrm>
            <a:off x="6589946" y="2520000"/>
            <a:ext cx="2446550" cy="540000"/>
          </a:xfrm>
          <a:prstGeom prst="roundRect">
            <a:avLst>
              <a:gd fmla="val 16667" name="adj"/>
            </a:avLst>
          </a:prstGeom>
          <a:solidFill>
            <a:srgbClr val="B6E0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1 Did not met eligibility criteria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11 Cross-over</a:t>
            </a:r>
            <a:endParaRPr/>
          </a:p>
        </p:txBody>
      </p:sp>
      <p:cxnSp>
        <p:nvCxnSpPr>
          <p:cNvPr id="253" name="Google Shape;253;p14"/>
          <p:cNvCxnSpPr>
            <a:stCxn id="245" idx="2"/>
            <a:endCxn id="254" idx="0"/>
          </p:cNvCxnSpPr>
          <p:nvPr/>
        </p:nvCxnSpPr>
        <p:spPr>
          <a:xfrm>
            <a:off x="6355885" y="2394712"/>
            <a:ext cx="0" cy="14214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8" name="Google Shape;248;p14"/>
          <p:cNvSpPr/>
          <p:nvPr/>
        </p:nvSpPr>
        <p:spPr>
          <a:xfrm>
            <a:off x="1148251" y="3816000"/>
            <a:ext cx="3279733" cy="471648"/>
          </a:xfrm>
          <a:prstGeom prst="roundRect">
            <a:avLst>
              <a:gd fmla="val 16667" name="adj"/>
            </a:avLst>
          </a:prstGeom>
          <a:solidFill>
            <a:srgbClr val="FCE4C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12-month follow-up: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514 (98.1%) Completed follow-up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4"/>
          <p:cNvSpPr/>
          <p:nvPr/>
        </p:nvSpPr>
        <p:spPr>
          <a:xfrm>
            <a:off x="4716016" y="3816000"/>
            <a:ext cx="3279738" cy="471648"/>
          </a:xfrm>
          <a:prstGeom prst="roundRect">
            <a:avLst>
              <a:gd fmla="val 16667" name="adj"/>
            </a:avLst>
          </a:prstGeom>
          <a:solidFill>
            <a:srgbClr val="B6E0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12-month follow-up: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507 (98.3%) Completed follow-up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Google Shape;255;p14"/>
          <p:cNvCxnSpPr>
            <a:stCxn id="248" idx="2"/>
            <a:endCxn id="256" idx="0"/>
          </p:cNvCxnSpPr>
          <p:nvPr/>
        </p:nvCxnSpPr>
        <p:spPr>
          <a:xfrm>
            <a:off x="2788118" y="4287648"/>
            <a:ext cx="0" cy="1764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7" name="Google Shape;257;p14"/>
          <p:cNvCxnSpPr>
            <a:stCxn id="254" idx="2"/>
            <a:endCxn id="258" idx="0"/>
          </p:cNvCxnSpPr>
          <p:nvPr/>
        </p:nvCxnSpPr>
        <p:spPr>
          <a:xfrm>
            <a:off x="6355885" y="4287648"/>
            <a:ext cx="0" cy="176400"/>
          </a:xfrm>
          <a:prstGeom prst="straightConnector1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6" name="Google Shape;256;p14"/>
          <p:cNvSpPr/>
          <p:nvPr/>
        </p:nvSpPr>
        <p:spPr>
          <a:xfrm>
            <a:off x="1148250" y="4464000"/>
            <a:ext cx="3279733" cy="439460"/>
          </a:xfrm>
          <a:prstGeom prst="roundRect">
            <a:avLst>
              <a:gd fmla="val 16667" name="adj"/>
            </a:avLst>
          </a:prstGeom>
          <a:solidFill>
            <a:srgbClr val="FCE4C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524 (100%) Were included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intention-to-treat analysis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4"/>
          <p:cNvSpPr/>
          <p:nvPr/>
        </p:nvSpPr>
        <p:spPr>
          <a:xfrm>
            <a:off x="4716016" y="4464000"/>
            <a:ext cx="3279738" cy="439460"/>
          </a:xfrm>
          <a:prstGeom prst="roundRect">
            <a:avLst>
              <a:gd fmla="val 16667" name="adj"/>
            </a:avLst>
          </a:prstGeom>
          <a:solidFill>
            <a:srgbClr val="B6E0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516 (100%) Were included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intention-to-treat analysis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4"/>
          <p:cNvSpPr/>
          <p:nvPr/>
        </p:nvSpPr>
        <p:spPr>
          <a:xfrm>
            <a:off x="109226" y="3168000"/>
            <a:ext cx="2446548" cy="540000"/>
          </a:xfrm>
          <a:prstGeom prst="roundRect">
            <a:avLst>
              <a:gd fmla="val 16667" name="adj"/>
            </a:avLst>
          </a:prstGeom>
          <a:solidFill>
            <a:srgbClr val="FCE4C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2 Withdrew consent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8 Were lost to follow-up 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4"/>
          <p:cNvSpPr/>
          <p:nvPr/>
        </p:nvSpPr>
        <p:spPr>
          <a:xfrm>
            <a:off x="6588224" y="3168000"/>
            <a:ext cx="2446550" cy="540000"/>
          </a:xfrm>
          <a:prstGeom prst="roundRect">
            <a:avLst>
              <a:gd fmla="val 16667" name="adj"/>
            </a:avLst>
          </a:prstGeom>
          <a:solidFill>
            <a:srgbClr val="B6E0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3 Withdrew consent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6 Were lost to follow-up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4"/>
          <p:cNvSpPr txBox="1"/>
          <p:nvPr/>
        </p:nvSpPr>
        <p:spPr>
          <a:xfrm>
            <a:off x="5401010" y="809757"/>
            <a:ext cx="335181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May 14, 2019, through September 19, 2022) 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2" name="Google Shape;262;p14"/>
          <p:cNvCxnSpPr>
            <a:stCxn id="251" idx="3"/>
          </p:cNvCxnSpPr>
          <p:nvPr/>
        </p:nvCxnSpPr>
        <p:spPr>
          <a:xfrm>
            <a:off x="2555774" y="2790000"/>
            <a:ext cx="232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3" name="Google Shape;263;p14"/>
          <p:cNvCxnSpPr>
            <a:stCxn id="259" idx="3"/>
          </p:cNvCxnSpPr>
          <p:nvPr/>
        </p:nvCxnSpPr>
        <p:spPr>
          <a:xfrm>
            <a:off x="2555774" y="3438000"/>
            <a:ext cx="232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4" name="Google Shape;264;p14"/>
          <p:cNvCxnSpPr>
            <a:endCxn id="252" idx="1"/>
          </p:cNvCxnSpPr>
          <p:nvPr/>
        </p:nvCxnSpPr>
        <p:spPr>
          <a:xfrm flipH="1" rot="10800000">
            <a:off x="6355946" y="2790000"/>
            <a:ext cx="234000" cy="5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5" name="Google Shape;265;p14"/>
          <p:cNvCxnSpPr>
            <a:endCxn id="260" idx="1"/>
          </p:cNvCxnSpPr>
          <p:nvPr/>
        </p:nvCxnSpPr>
        <p:spPr>
          <a:xfrm>
            <a:off x="6356024" y="3438000"/>
            <a:ext cx="232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66" name="Google Shape;266;p14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67" name="Google Shape;267;p14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8" name="Google Shape;268;p14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9" name="Google Shape;269;p14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15"/>
          <p:cNvGraphicFramePr/>
          <p:nvPr/>
        </p:nvGraphicFramePr>
        <p:xfrm>
          <a:off x="251521" y="72114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{F6C1F95A-7178-4041-9AD9-55D6394FA2B0}</a:tableStyleId>
              </a:tblPr>
              <a:tblGrid>
                <a:gridCol w="4267950"/>
                <a:gridCol w="2173250"/>
                <a:gridCol w="217325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Edoxaban Monotherapy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(N=524)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Dual Antithrombotic Therapy (N=516)</a:t>
                      </a:r>
                      <a:endParaRPr/>
                    </a:p>
                  </a:txBody>
                  <a:tcPr marT="0" marB="0" marR="51425" marL="5142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A0A0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 [yrs], mean (SD)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71.7±8.0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72.5±8.4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A0A0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Male sex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396 (75.6)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406 (78.7)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Body-mass index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25.3±3.3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25.4±3.3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Diabetes mellitus — no. (%)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224 (42.7)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197 (38.2)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Hypertension — no. (%)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423 (80.7)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422 (81.8)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cerebrovascular disease — no. (%)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 (14.7)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 (14.9)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myocardial infarction — no. (%)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 (15.1)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 (17.8)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Creatinine clearance by Cockcroft–Gault formula — ml/min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67.0±23.6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66.0±21.4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</a:t>
                      </a:r>
                      <a:r>
                        <a:rPr b="0" baseline="-2500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DS</a:t>
                      </a:r>
                      <a:r>
                        <a:rPr b="0" baseline="-2500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-VASc score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4.3±1.6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4.4±1.5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CHADS</a:t>
                      </a:r>
                      <a:r>
                        <a:rPr b="0" baseline="-2500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score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2.1±1.2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2.2±1.2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HAS-BLED score</a:t>
                      </a:r>
                      <a:endParaRPr b="0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2.1±0.8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2.2±0.8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 of atrial fibrillation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Paroxysmal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292 (55.7)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283 (54.8)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Persistent or permanent 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232 (44.3)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233 (45.2)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1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Indication for dose adjustment of edoxaban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 (34.0)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 (32.6)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</a:tbl>
          </a:graphicData>
        </a:graphic>
      </p:graphicFrame>
      <p:sp>
        <p:nvSpPr>
          <p:cNvPr id="276" name="Google Shape;276;p15"/>
          <p:cNvSpPr txBox="1"/>
          <p:nvPr/>
        </p:nvSpPr>
        <p:spPr>
          <a:xfrm>
            <a:off x="0" y="18000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Baseline Characteristics</a:t>
            </a:r>
            <a:endParaRPr b="1" i="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15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78" name="Google Shape;278;p15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79" name="Google Shape;279;p15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0" name="Google Shape;280;p15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81" name="Google Shape;281;p15"/>
          <p:cNvSpPr txBox="1"/>
          <p:nvPr/>
        </p:nvSpPr>
        <p:spPr>
          <a:xfrm>
            <a:off x="1835696" y="4803998"/>
            <a:ext cx="684076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Plus–minus values are means </a:t>
            </a:r>
            <a:r>
              <a:rPr b="0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±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" name="Google Shape;287;p16"/>
          <p:cNvGraphicFramePr/>
          <p:nvPr/>
        </p:nvGraphicFramePr>
        <p:xfrm>
          <a:off x="251521" y="77155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{F6C1F95A-7178-4041-9AD9-55D6394FA2B0}</a:tableStyleId>
              </a:tblPr>
              <a:tblGrid>
                <a:gridCol w="4267950"/>
                <a:gridCol w="2173250"/>
                <a:gridCol w="2173250"/>
              </a:tblGrid>
              <a:tr h="53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Edoxaban Monotherapy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(N=524)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Dual Antithrombotic Therapy (N=516)</a:t>
                      </a:r>
                      <a:endParaRPr/>
                    </a:p>
                  </a:txBody>
                  <a:tcPr marT="0" marB="0" marR="51425" marL="5142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Obstructive CAD managed by medical therapy alone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188 (35.9)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 (32.8)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coronary revascularization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336 (64.1)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347 (67.2)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PCI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 (58.8)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318 (61.6)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3048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Drug-eluting stent 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251 (81.5)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267 (84.0)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3048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Bare-metal stent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 (4.2)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(2.2)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3048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Both stent types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(2.6)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(1.3)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3048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Unknown stent type 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 (11.7)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 (12.6)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CABG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 (7.8)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 (7.0)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Disease extent — no. (%)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1-vessel disease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268 (51.1)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260 (50.4)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2-vessel disease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 (24.2)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135 (26.2)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3-vessel disease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 (15.5)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 (14.9)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Left main disease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 (9.2)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 (8.1)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</a:tbl>
          </a:graphicData>
        </a:graphic>
      </p:graphicFrame>
      <p:sp>
        <p:nvSpPr>
          <p:cNvPr id="288" name="Google Shape;288;p16"/>
          <p:cNvSpPr txBox="1"/>
          <p:nvPr/>
        </p:nvSpPr>
        <p:spPr>
          <a:xfrm>
            <a:off x="0" y="18000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Baseline Characteristics</a:t>
            </a:r>
            <a:endParaRPr/>
          </a:p>
        </p:txBody>
      </p:sp>
      <p:sp>
        <p:nvSpPr>
          <p:cNvPr id="289" name="Google Shape;289;p16"/>
          <p:cNvSpPr txBox="1"/>
          <p:nvPr/>
        </p:nvSpPr>
        <p:spPr>
          <a:xfrm>
            <a:off x="1835696" y="4840906"/>
            <a:ext cx="300553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CABG, coronary artery bypass grafting; CAD, coronary artery disease</a:t>
            </a:r>
            <a:endParaRPr/>
          </a:p>
        </p:txBody>
      </p:sp>
      <p:grpSp>
        <p:nvGrpSpPr>
          <p:cNvPr id="290" name="Google Shape;290;p16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291" name="Google Shape;291;p16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2" name="Google Shape;292;p16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3" name="Google Shape;293;p16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" name="Google Shape;299;p17"/>
          <p:cNvGraphicFramePr/>
          <p:nvPr/>
        </p:nvGraphicFramePr>
        <p:xfrm>
          <a:off x="251521" y="77155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{F6C1F95A-7178-4041-9AD9-55D6394FA2B0}</a:tableStyleId>
              </a:tblPr>
              <a:tblGrid>
                <a:gridCol w="4267950"/>
                <a:gridCol w="2173250"/>
                <a:gridCol w="217325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Edoxaban Monotherapy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(N=524)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</a:rPr>
                        <a:t>Dual Antithrombotic Therapy (N=516)</a:t>
                      </a:r>
                      <a:endParaRPr/>
                    </a:p>
                  </a:txBody>
                  <a:tcPr marT="0" marB="0" marR="51425" marL="51425" anchor="ctr"/>
                </a:tc>
              </a:tr>
              <a:tr h="230400">
                <a:tc>
                  <a:txBody>
                    <a:bodyPr/>
                    <a:lstStyle/>
                    <a:p>
                      <a:pPr indent="-152400" lvl="0" marL="152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</a:rPr>
                        <a:t>Prior use of antithrombotic strategy before randomization – no. (%) 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</a:rPr>
                        <a:t>   None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7 (1.3)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6 (1.2)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Antiplatelet agent only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51 (9.7)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42 (8.1)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</a:rPr>
                        <a:t>   Oral anticoagulants only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253 (48.3)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217 (42.1)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</a:rPr>
                        <a:t>   Combination of antiplatelets and anticoagulants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213 (40.6)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251 (48.6)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</a:rPr>
                        <a:t>Study drug regimens after randomization – no. (%) </a:t>
                      </a:r>
                      <a:endParaRPr b="0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Actual dose of edoxaban used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   60mg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317 (60.5)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281 (54.5)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   30mg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207 (39.5)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235 (45.5)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Type of a single antiplatelet agent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   Aspirin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1 (0.2)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319 (61.8)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23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      Clopidogrel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2 (0.4)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/>
                        <a:t>195 (37.8)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</a:tbl>
          </a:graphicData>
        </a:graphic>
      </p:graphicFrame>
      <p:sp>
        <p:nvSpPr>
          <p:cNvPr id="300" name="Google Shape;300;p17"/>
          <p:cNvSpPr txBox="1"/>
          <p:nvPr/>
        </p:nvSpPr>
        <p:spPr>
          <a:xfrm>
            <a:off x="0" y="18000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Antithrombotic regiments before and after randomization</a:t>
            </a:r>
            <a:endParaRPr/>
          </a:p>
        </p:txBody>
      </p:sp>
      <p:grpSp>
        <p:nvGrpSpPr>
          <p:cNvPr id="301" name="Google Shape;301;p17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02" name="Google Shape;302;p17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3" name="Google Shape;303;p17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4" name="Google Shape;304;p17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0503" y="1395364"/>
            <a:ext cx="5931205" cy="2044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8"/>
          <p:cNvPicPr preferRelativeResize="0"/>
          <p:nvPr/>
        </p:nvPicPr>
        <p:blipFill rotWithShape="1">
          <a:blip r:embed="rId4">
            <a:alphaModFix/>
          </a:blip>
          <a:srcRect b="-697" l="574" r="0" t="0"/>
          <a:stretch/>
        </p:blipFill>
        <p:spPr>
          <a:xfrm>
            <a:off x="2300502" y="2581343"/>
            <a:ext cx="5871897" cy="856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46968" y="915566"/>
            <a:ext cx="6769448" cy="30418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3" name="Google Shape;313;p18"/>
          <p:cNvGraphicFramePr/>
          <p:nvPr/>
        </p:nvGraphicFramePr>
        <p:xfrm>
          <a:off x="205605" y="38003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1843350"/>
                <a:gridCol w="496650"/>
                <a:gridCol w="871500"/>
                <a:gridCol w="663075"/>
                <a:gridCol w="777075"/>
                <a:gridCol w="721475"/>
                <a:gridCol w="793450"/>
                <a:gridCol w="669100"/>
                <a:gridCol w="843050"/>
                <a:gridCol w="691500"/>
              </a:tblGrid>
              <a:tr h="105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antithrombotic therapy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monotherapy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508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314" name="Google Shape;314;p18"/>
          <p:cNvSpPr txBox="1"/>
          <p:nvPr/>
        </p:nvSpPr>
        <p:spPr>
          <a:xfrm>
            <a:off x="1737875" y="4619912"/>
            <a:ext cx="66534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net adverse clinical event was defined as a composite of death from any causes, myocardial infarction, stroke, systemic embolism, unplanned urgent revascularization, and major or clinically relevant nonmajor bleeding event </a:t>
            </a:r>
            <a:endParaRPr/>
          </a:p>
        </p:txBody>
      </p:sp>
      <p:sp>
        <p:nvSpPr>
          <p:cNvPr id="315" name="Google Shape;315;p18"/>
          <p:cNvSpPr txBox="1"/>
          <p:nvPr/>
        </p:nvSpPr>
        <p:spPr>
          <a:xfrm>
            <a:off x="2467346" y="1010269"/>
            <a:ext cx="3150223" cy="553998"/>
          </a:xfrm>
          <a:prstGeom prst="rect">
            <a:avLst/>
          </a:prstGeom>
          <a:solidFill>
            <a:srgbClr val="E3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Hazard ratio, 0.44 (95% CI, 0.30–0.65)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 &lt; 0.001 </a:t>
            </a:r>
            <a:endParaRPr/>
          </a:p>
        </p:txBody>
      </p:sp>
      <p:sp>
        <p:nvSpPr>
          <p:cNvPr id="316" name="Google Shape;316;p18"/>
          <p:cNvSpPr txBox="1"/>
          <p:nvPr/>
        </p:nvSpPr>
        <p:spPr>
          <a:xfrm>
            <a:off x="3515103" y="1606147"/>
            <a:ext cx="285984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8"/>
          <p:cNvSpPr txBox="1"/>
          <p:nvPr/>
        </p:nvSpPr>
        <p:spPr>
          <a:xfrm>
            <a:off x="5078721" y="2339939"/>
            <a:ext cx="24482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16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8157549" y="2438318"/>
            <a:ext cx="66392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6.8%</a:t>
            </a:r>
            <a:endParaRPr b="1" sz="14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8"/>
          <p:cNvSpPr txBox="1"/>
          <p:nvPr/>
        </p:nvSpPr>
        <p:spPr>
          <a:xfrm>
            <a:off x="8179218" y="1260207"/>
            <a:ext cx="8572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16.2%</a:t>
            </a:r>
            <a:endParaRPr b="1" sz="1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8"/>
          <p:cNvSpPr txBox="1"/>
          <p:nvPr/>
        </p:nvSpPr>
        <p:spPr>
          <a:xfrm>
            <a:off x="427038" y="180000"/>
            <a:ext cx="83423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Primary Endpoint: Net adverse clinical event</a:t>
            </a:r>
            <a:endParaRPr/>
          </a:p>
        </p:txBody>
      </p:sp>
      <p:grpSp>
        <p:nvGrpSpPr>
          <p:cNvPr id="321" name="Google Shape;321;p18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22" name="Google Shape;322;p18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3" name="Google Shape;323;p18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4" name="Google Shape;324;p18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898096"/>
            <a:ext cx="6769448" cy="30418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1" name="Google Shape;331;p19"/>
          <p:cNvGraphicFramePr/>
          <p:nvPr/>
        </p:nvGraphicFramePr>
        <p:xfrm>
          <a:off x="258563" y="38512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1800000"/>
                <a:gridCol w="540000"/>
                <a:gridCol w="756000"/>
                <a:gridCol w="778575"/>
                <a:gridCol w="720000"/>
                <a:gridCol w="778575"/>
                <a:gridCol w="684000"/>
                <a:gridCol w="778575"/>
                <a:gridCol w="756000"/>
                <a:gridCol w="778575"/>
              </a:tblGrid>
              <a:tr h="105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antithrombotic therapy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499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monotherapy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428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332" name="Google Shape;332;p19"/>
          <p:cNvSpPr txBox="1"/>
          <p:nvPr/>
        </p:nvSpPr>
        <p:spPr>
          <a:xfrm>
            <a:off x="8187179" y="2299764"/>
            <a:ext cx="8572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1.8%</a:t>
            </a:r>
            <a:endParaRPr b="1" sz="14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9"/>
          <p:cNvSpPr txBox="1"/>
          <p:nvPr/>
        </p:nvSpPr>
        <p:spPr>
          <a:xfrm>
            <a:off x="8187998" y="2548015"/>
            <a:ext cx="8572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1.6%</a:t>
            </a:r>
            <a:endParaRPr b="1" sz="14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9"/>
          <p:cNvSpPr txBox="1"/>
          <p:nvPr/>
        </p:nvSpPr>
        <p:spPr>
          <a:xfrm>
            <a:off x="1424932" y="4629785"/>
            <a:ext cx="73955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ischemic events: composite of death from any causes, myocardial infarction, ischemic stroke, and systemic embolism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5" name="Google Shape;33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9243" y="2618813"/>
            <a:ext cx="5880402" cy="812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70111" y="2549975"/>
            <a:ext cx="4559534" cy="876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19"/>
          <p:cNvSpPr txBox="1"/>
          <p:nvPr/>
        </p:nvSpPr>
        <p:spPr>
          <a:xfrm>
            <a:off x="2896416" y="2227595"/>
            <a:ext cx="285984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16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9"/>
          <p:cNvSpPr txBox="1"/>
          <p:nvPr/>
        </p:nvSpPr>
        <p:spPr>
          <a:xfrm>
            <a:off x="3627290" y="1843410"/>
            <a:ext cx="24482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16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9" name="Google Shape;339;p19"/>
          <p:cNvCxnSpPr/>
          <p:nvPr/>
        </p:nvCxnSpPr>
        <p:spPr>
          <a:xfrm>
            <a:off x="5315741" y="2589552"/>
            <a:ext cx="648000" cy="648000"/>
          </a:xfrm>
          <a:prstGeom prst="straightConnector1">
            <a:avLst/>
          </a:prstGeom>
          <a:noFill/>
          <a:ln cap="flat" cmpd="sng" w="12700">
            <a:solidFill>
              <a:srgbClr val="AE0C1E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0" name="Google Shape;340;p19"/>
          <p:cNvCxnSpPr/>
          <p:nvPr/>
        </p:nvCxnSpPr>
        <p:spPr>
          <a:xfrm>
            <a:off x="5724128" y="2209033"/>
            <a:ext cx="648000" cy="648000"/>
          </a:xfrm>
          <a:prstGeom prst="straightConnector1">
            <a:avLst/>
          </a:prstGeom>
          <a:noFill/>
          <a:ln cap="flat" cmpd="sng" w="12700">
            <a:solidFill>
              <a:srgbClr val="0074A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1" name="Google Shape;341;p19"/>
          <p:cNvSpPr txBox="1"/>
          <p:nvPr/>
        </p:nvSpPr>
        <p:spPr>
          <a:xfrm>
            <a:off x="2555776" y="1142642"/>
            <a:ext cx="2942356" cy="307777"/>
          </a:xfrm>
          <a:prstGeom prst="rect">
            <a:avLst/>
          </a:prstGeom>
          <a:solidFill>
            <a:srgbClr val="E3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Hazard ratio, 1.23 (95% CI, 0.48–3.10)</a:t>
            </a:r>
            <a:endParaRPr/>
          </a:p>
        </p:txBody>
      </p:sp>
      <p:grpSp>
        <p:nvGrpSpPr>
          <p:cNvPr id="342" name="Google Shape;342;p19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43" name="Google Shape;343;p19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4" name="Google Shape;344;p19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5" name="Google Shape;345;p19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46" name="Google Shape;346;p19"/>
          <p:cNvSpPr txBox="1"/>
          <p:nvPr/>
        </p:nvSpPr>
        <p:spPr>
          <a:xfrm>
            <a:off x="427038" y="180000"/>
            <a:ext cx="83423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Key Secondary Endpoint: Major ischemic events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/>
          <p:nvPr/>
        </p:nvSpPr>
        <p:spPr>
          <a:xfrm>
            <a:off x="1598131" y="1275606"/>
            <a:ext cx="6733256" cy="2347279"/>
          </a:xfrm>
          <a:prstGeom prst="rect">
            <a:avLst/>
          </a:prstGeom>
          <a:noFill/>
          <a:ln>
            <a:noFill/>
          </a:ln>
        </p:spPr>
        <p:txBody>
          <a:bodyPr anchorCtr="0" anchor="t" bIns="34525" lIns="69050" spcFirstLastPara="1" rIns="69050" wrap="square" tIns="345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Supported by research grant from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CardioVascular Research Foundation (CVRF)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Daiichi-Sankyo (Tokyo, Japan) &amp;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Daewoong Pharmaceutical Co., Ltd (Seoul, Korea).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756122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Disclosure</a:t>
            </a:r>
            <a:endParaRPr/>
          </a:p>
        </p:txBody>
      </p:sp>
      <p:grpSp>
        <p:nvGrpSpPr>
          <p:cNvPr id="46" name="Google Shape;46;p2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7" name="Google Shape;47;p2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8" name="Google Shape;48;p2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9" name="Google Shape;49;p2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" name="Google Shape;352;p20"/>
          <p:cNvGraphicFramePr/>
          <p:nvPr/>
        </p:nvGraphicFramePr>
        <p:xfrm>
          <a:off x="234180" y="38512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1800000"/>
                <a:gridCol w="540000"/>
                <a:gridCol w="845700"/>
                <a:gridCol w="688875"/>
                <a:gridCol w="751275"/>
                <a:gridCol w="747275"/>
                <a:gridCol w="684000"/>
                <a:gridCol w="778575"/>
                <a:gridCol w="756000"/>
                <a:gridCol w="778575"/>
              </a:tblGrid>
              <a:tr h="105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antithrombotic therapy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516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3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monotherapy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353" name="Google Shape;353;p20"/>
          <p:cNvSpPr txBox="1"/>
          <p:nvPr/>
        </p:nvSpPr>
        <p:spPr>
          <a:xfrm>
            <a:off x="773731" y="28451"/>
            <a:ext cx="7830718" cy="6795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64000" lvl="0" marL="3564000" marR="0" rtl="0" algn="l">
              <a:lnSpc>
                <a:spcPct val="80769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Arial"/>
              <a:buNone/>
            </a:pPr>
            <a:r>
              <a:rPr b="1" i="0" lang="en-US" sz="26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Key Secondary Endpoint:  Major or clinically relevant non-major bleeding</a:t>
            </a:r>
            <a:endParaRPr/>
          </a:p>
        </p:txBody>
      </p:sp>
      <p:pic>
        <p:nvPicPr>
          <p:cNvPr id="354" name="Google Shape;35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5369" y="1625858"/>
            <a:ext cx="5924854" cy="1790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93144" y="2840215"/>
            <a:ext cx="5943905" cy="584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47664" y="895710"/>
            <a:ext cx="6769448" cy="3041806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20"/>
          <p:cNvSpPr txBox="1"/>
          <p:nvPr/>
        </p:nvSpPr>
        <p:spPr>
          <a:xfrm>
            <a:off x="2555776" y="1142642"/>
            <a:ext cx="2942356" cy="307777"/>
          </a:xfrm>
          <a:prstGeom prst="rect">
            <a:avLst/>
          </a:prstGeom>
          <a:solidFill>
            <a:srgbClr val="E3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Hazard ratio, 0.34 (95% CI, 0.22–0.53)</a:t>
            </a:r>
            <a:endParaRPr/>
          </a:p>
        </p:txBody>
      </p:sp>
      <p:sp>
        <p:nvSpPr>
          <p:cNvPr id="358" name="Google Shape;358;p20"/>
          <p:cNvSpPr txBox="1"/>
          <p:nvPr/>
        </p:nvSpPr>
        <p:spPr>
          <a:xfrm>
            <a:off x="4592837" y="1495232"/>
            <a:ext cx="285984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20"/>
          <p:cNvSpPr txBox="1"/>
          <p:nvPr/>
        </p:nvSpPr>
        <p:spPr>
          <a:xfrm>
            <a:off x="5448943" y="2517311"/>
            <a:ext cx="24482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377EB8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1600">
              <a:solidFill>
                <a:srgbClr val="377E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0"/>
          <p:cNvSpPr txBox="1"/>
          <p:nvPr/>
        </p:nvSpPr>
        <p:spPr>
          <a:xfrm>
            <a:off x="8184551" y="1478472"/>
            <a:ext cx="8572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14.2%</a:t>
            </a:r>
            <a:endParaRPr b="1" sz="14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0"/>
          <p:cNvSpPr txBox="1"/>
          <p:nvPr/>
        </p:nvSpPr>
        <p:spPr>
          <a:xfrm>
            <a:off x="8184551" y="2692829"/>
            <a:ext cx="8572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4.7%</a:t>
            </a:r>
            <a:endParaRPr b="1" sz="14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2" name="Google Shape;362;p20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63" name="Google Shape;363;p20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4" name="Google Shape;364;p20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5" name="Google Shape;365;p20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1"/>
          <p:cNvSpPr txBox="1"/>
          <p:nvPr>
            <p:ph idx="1" type="body"/>
          </p:nvPr>
        </p:nvSpPr>
        <p:spPr>
          <a:xfrm>
            <a:off x="324618" y="180000"/>
            <a:ext cx="849042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Type of CV outcomes</a:t>
            </a:r>
            <a:endParaRPr/>
          </a:p>
        </p:txBody>
      </p:sp>
      <p:graphicFrame>
        <p:nvGraphicFramePr>
          <p:cNvPr id="372" name="Google Shape;372;p21"/>
          <p:cNvGraphicFramePr/>
          <p:nvPr/>
        </p:nvGraphicFramePr>
        <p:xfrm>
          <a:off x="395536" y="77154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{F6C1F95A-7178-4041-9AD9-55D6394FA2B0}</a:tableStyleId>
              </a:tblPr>
              <a:tblGrid>
                <a:gridCol w="2880325"/>
                <a:gridCol w="1368150"/>
                <a:gridCol w="1368150"/>
                <a:gridCol w="1440150"/>
                <a:gridCol w="1375475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Outcome*</a:t>
                      </a:r>
                      <a:endParaRPr/>
                    </a:p>
                  </a:txBody>
                  <a:tcPr marT="27950" marB="27950" marR="55925" marL="559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Monotherapy (N=524)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Antithrombotic Therapy (N=516)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Risk Difference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(95% CI)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HR (95% CI)†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</a:tr>
              <a:tr h="305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Primary composite outcome‡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 (6.8)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 (16.2)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9.41 (5.40 to 13.42)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0.44 (0.30 to 0.65)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05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Secondary outcomes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</a:tr>
              <a:tr h="305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Efficacy outcomes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Death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(0.6)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(0.7)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0.08 (-0.97 to 1.13)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1.29 (0.29 to 5.76)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Stroke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(1.4)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(0.8)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-0.60 (-1.89 to 0.69)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NR**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Myocardial infarction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(0)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(0.5)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0.46 (-0.18 to 1.11)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NR**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Unplanned urgent revascularization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(1.4)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(1.4)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 (-1.50 to 1.50)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1.00 (0.35 to 2.85)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Stent thrombosis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/ 308 (0)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/ 318 (0)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Major ischemic events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(1.6)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(1.8)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0.13 (-1.52 to 1.78)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1.23 (0.48 to 3.10)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5625">
                <a:tc>
                  <a:txBody>
                    <a:bodyPr/>
                    <a:lstStyle/>
                    <a:p>
                      <a:pPr indent="1524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 ischemic events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(3.0)</a:t>
                      </a:r>
                      <a:endParaRPr/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 (2.4)</a:t>
                      </a:r>
                      <a:endParaRPr/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-0.55</a:t>
                      </a: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(-2.63 to 1.53)</a:t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1.40 (0.67 to 2.93)</a:t>
                      </a:r>
                      <a:endParaRPr/>
                    </a:p>
                  </a:txBody>
                  <a:tcPr marT="27950" marB="27950" marR="55925" marL="55925" anchor="ctr"/>
                </a:tc>
              </a:tr>
            </a:tbl>
          </a:graphicData>
        </a:graphic>
      </p:graphicFrame>
      <p:sp>
        <p:nvSpPr>
          <p:cNvPr id="373" name="Google Shape;373;p21"/>
          <p:cNvSpPr txBox="1"/>
          <p:nvPr/>
        </p:nvSpPr>
        <p:spPr>
          <a:xfrm>
            <a:off x="1763687" y="4443958"/>
            <a:ext cx="6912769" cy="684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*The percentages were estimated by the Kaplan–Meier estimates.  </a:t>
            </a:r>
            <a:r>
              <a:rPr b="1"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†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 ratios are for the edoxaban monotherapy compared to the dual antithrombotic therapy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‡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primary composite outcome was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 of death from any causes, myocardial infarction, stroke, systemic embolism, unplanned urgent revascularization, and major or clinically relevant nonmajor bleeding event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**Hazard ratios were not reported (NR) for outcomes that did not appear to satisfy the proportional-hazards assumption.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CI, confidence interval; HR, hazard ratio; NA, not available</a:t>
            </a:r>
            <a:endParaRPr/>
          </a:p>
        </p:txBody>
      </p:sp>
      <p:grpSp>
        <p:nvGrpSpPr>
          <p:cNvPr id="374" name="Google Shape;374;p21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75" name="Google Shape;375;p21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6" name="Google Shape;376;p21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7" name="Google Shape;377;p21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2"/>
          <p:cNvSpPr txBox="1"/>
          <p:nvPr>
            <p:ph idx="1" type="body"/>
          </p:nvPr>
        </p:nvSpPr>
        <p:spPr>
          <a:xfrm>
            <a:off x="324618" y="180000"/>
            <a:ext cx="8490420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Type of CV outcomes</a:t>
            </a:r>
            <a:endParaRPr/>
          </a:p>
        </p:txBody>
      </p:sp>
      <p:graphicFrame>
        <p:nvGraphicFramePr>
          <p:cNvPr id="384" name="Google Shape;384;p22"/>
          <p:cNvGraphicFramePr/>
          <p:nvPr/>
        </p:nvGraphicFramePr>
        <p:xfrm>
          <a:off x="395536" y="77154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{F6C1F95A-7178-4041-9AD9-55D6394FA2B0}</a:tableStyleId>
              </a:tblPr>
              <a:tblGrid>
                <a:gridCol w="2880325"/>
                <a:gridCol w="1368150"/>
                <a:gridCol w="1368150"/>
                <a:gridCol w="1440150"/>
                <a:gridCol w="1375475"/>
              </a:tblGrid>
              <a:tr h="54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Outcome*</a:t>
                      </a:r>
                      <a:endParaRPr/>
                    </a:p>
                  </a:txBody>
                  <a:tcPr marT="27950" marB="27950" marR="55925" marL="559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Monotherapy (N=524)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Antithrombotic Therapy (N=516)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Risk Difference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(95% CI)</a:t>
                      </a:r>
                      <a:endParaRPr/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HR (95% CI)†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</a:tr>
              <a:tr h="306000">
                <a:tc>
                  <a:txBody>
                    <a:bodyPr/>
                    <a:lstStyle/>
                    <a:p>
                      <a:pPr indent="-182563" lvl="0" marL="182563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Outcomes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7950" marB="27950" marR="55925" marL="55925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180975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Major or clinically relevant nonmajor bleeding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 (4.7)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 (14.2)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9.58 (5.92 to 13.24)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0.34 (0.22 to 0.53)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180975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Major bleeding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(1.3)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 (4.5)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3.12 (0.99 to 5.25)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0.32 (0.14 to 0.73)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180975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Clinically relevant nonmajor bleeding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 (3.5)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 (10.6)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7.08 (3.89 to 10.27)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0.36 (0.21 to 0.59)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-152400" lvl="0" marL="3048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Fatal bleeding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(0)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(0)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 bleeding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 (9.9)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 (20.1)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(5.73 to 14.67)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0.48 (0.35 to 0.67)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1524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Intracranial hemorrhage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(0.4)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(0.6)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0.21 (-0.65 to 1.06)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0.70 (0.12 to 4.16)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  <a:tr h="306000">
                <a:tc>
                  <a:txBody>
                    <a:bodyPr/>
                    <a:lstStyle/>
                    <a:p>
                      <a:pPr indent="1524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Gastrointestinal hemorrhage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(1.6)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 (2.6)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1.03 (-0.75 to 2.81)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NR**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75" marL="62875" anchor="ctr"/>
                </a:tc>
              </a:tr>
            </a:tbl>
          </a:graphicData>
        </a:graphic>
      </p:graphicFrame>
      <p:sp>
        <p:nvSpPr>
          <p:cNvPr id="385" name="Google Shape;385;p22"/>
          <p:cNvSpPr txBox="1"/>
          <p:nvPr/>
        </p:nvSpPr>
        <p:spPr>
          <a:xfrm>
            <a:off x="1835696" y="4659982"/>
            <a:ext cx="6768752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*The percentages were estimated by the Kaplan–Meier estimates.  </a:t>
            </a:r>
            <a:r>
              <a:rPr b="1"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†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 ratios are for the edoxaban monotherapy compared to the dual antithrombotic therapy. **Hazard ratios were not reported (NR) for outcomes that did not appear to satisfy the proportional-hazards assumption.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CI, confidence interval; HR, hazard ratio; NA, not available. </a:t>
            </a:r>
            <a:endParaRPr/>
          </a:p>
        </p:txBody>
      </p:sp>
      <p:grpSp>
        <p:nvGrpSpPr>
          <p:cNvPr id="386" name="Google Shape;386;p22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387" name="Google Shape;387;p22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8" name="Google Shape;388;p22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9" name="Google Shape;389;p22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5" name="Google Shape;395;p23"/>
          <p:cNvGraphicFramePr/>
          <p:nvPr/>
        </p:nvGraphicFramePr>
        <p:xfrm>
          <a:off x="3121947" y="356020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536700"/>
                <a:gridCol w="493775"/>
                <a:gridCol w="493775"/>
                <a:gridCol w="493775"/>
                <a:gridCol w="493775"/>
                <a:gridCol w="493775"/>
              </a:tblGrid>
              <a:tr h="220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2201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antithrombotic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therapy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382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5540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monotherapy 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476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399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graphicFrame>
        <p:nvGraphicFramePr>
          <p:cNvPr id="396" name="Google Shape;396;p23"/>
          <p:cNvGraphicFramePr/>
          <p:nvPr/>
        </p:nvGraphicFramePr>
        <p:xfrm>
          <a:off x="6132223" y="35353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536700"/>
                <a:gridCol w="493775"/>
                <a:gridCol w="493775"/>
                <a:gridCol w="493775"/>
                <a:gridCol w="493775"/>
                <a:gridCol w="493775"/>
              </a:tblGrid>
              <a:tr h="24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24395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antithrombotic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therapy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382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7220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monotherapy 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476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399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pic>
        <p:nvPicPr>
          <p:cNvPr id="397" name="Google Shape;39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185" y="1809681"/>
            <a:ext cx="2235315" cy="172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06375" y="1809681"/>
            <a:ext cx="2178162" cy="172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2026" y="1809681"/>
            <a:ext cx="2235315" cy="17272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00" name="Google Shape;400;p23"/>
          <p:cNvGraphicFramePr/>
          <p:nvPr/>
        </p:nvGraphicFramePr>
        <p:xfrm>
          <a:off x="126286" y="348995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536700"/>
                <a:gridCol w="493775"/>
                <a:gridCol w="493775"/>
                <a:gridCol w="493775"/>
                <a:gridCol w="493775"/>
                <a:gridCol w="493775"/>
              </a:tblGrid>
              <a:tr h="26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No. at Risk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291200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antithrombotic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therapy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382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  <a:tr h="194125">
                <a:tc>
                  <a:txBody>
                    <a:bodyPr/>
                    <a:lstStyle/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</a:t>
                      </a:r>
                      <a:endParaRPr/>
                    </a:p>
                    <a:p>
                      <a:pPr indent="-266700" lvl="0" marL="266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US" sz="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monotherapy </a:t>
                      </a:r>
                      <a:endParaRPr sz="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511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497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484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476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399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401" name="Google Shape;401;p23"/>
          <p:cNvSpPr txBox="1"/>
          <p:nvPr/>
        </p:nvSpPr>
        <p:spPr>
          <a:xfrm>
            <a:off x="672271" y="3542319"/>
            <a:ext cx="211822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Months since Randomization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23"/>
          <p:cNvSpPr txBox="1"/>
          <p:nvPr/>
        </p:nvSpPr>
        <p:spPr>
          <a:xfrm rot="-5400000">
            <a:off x="2429011" y="2495928"/>
            <a:ext cx="203001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Cumulative Incidence of Events (%)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23"/>
          <p:cNvSpPr txBox="1"/>
          <p:nvPr/>
        </p:nvSpPr>
        <p:spPr>
          <a:xfrm rot="-5400000">
            <a:off x="5381997" y="2495928"/>
            <a:ext cx="203001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Cumulative Incidence of Events (%)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23"/>
          <p:cNvSpPr txBox="1"/>
          <p:nvPr/>
        </p:nvSpPr>
        <p:spPr>
          <a:xfrm>
            <a:off x="2230938" y="1897048"/>
            <a:ext cx="8572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16.4%</a:t>
            </a:r>
            <a:endParaRPr b="1" sz="8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23"/>
          <p:cNvSpPr txBox="1"/>
          <p:nvPr/>
        </p:nvSpPr>
        <p:spPr>
          <a:xfrm>
            <a:off x="2230938" y="2650198"/>
            <a:ext cx="8572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6.6%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3"/>
          <p:cNvSpPr txBox="1"/>
          <p:nvPr/>
        </p:nvSpPr>
        <p:spPr>
          <a:xfrm>
            <a:off x="8385953" y="2067845"/>
            <a:ext cx="46195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14.4%</a:t>
            </a:r>
            <a:endParaRPr b="1" sz="8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3"/>
          <p:cNvSpPr txBox="1"/>
          <p:nvPr/>
        </p:nvSpPr>
        <p:spPr>
          <a:xfrm>
            <a:off x="8436446" y="2841314"/>
            <a:ext cx="38706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4.6%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23"/>
          <p:cNvSpPr txBox="1"/>
          <p:nvPr/>
        </p:nvSpPr>
        <p:spPr>
          <a:xfrm>
            <a:off x="5406917" y="2633612"/>
            <a:ext cx="45294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1.8%</a:t>
            </a:r>
            <a:endParaRPr b="1" sz="8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23"/>
          <p:cNvSpPr txBox="1"/>
          <p:nvPr/>
        </p:nvSpPr>
        <p:spPr>
          <a:xfrm>
            <a:off x="5319540" y="2967177"/>
            <a:ext cx="8572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1.7%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23"/>
          <p:cNvSpPr txBox="1"/>
          <p:nvPr/>
        </p:nvSpPr>
        <p:spPr>
          <a:xfrm>
            <a:off x="412148" y="2135875"/>
            <a:ext cx="285984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23"/>
          <p:cNvSpPr txBox="1"/>
          <p:nvPr/>
        </p:nvSpPr>
        <p:spPr>
          <a:xfrm>
            <a:off x="1235083" y="2738950"/>
            <a:ext cx="143004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23"/>
          <p:cNvSpPr txBox="1"/>
          <p:nvPr/>
        </p:nvSpPr>
        <p:spPr>
          <a:xfrm>
            <a:off x="6902257" y="2216600"/>
            <a:ext cx="1485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8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23"/>
          <p:cNvSpPr txBox="1"/>
          <p:nvPr/>
        </p:nvSpPr>
        <p:spPr>
          <a:xfrm>
            <a:off x="7072062" y="2875602"/>
            <a:ext cx="138529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23"/>
          <p:cNvSpPr txBox="1"/>
          <p:nvPr/>
        </p:nvSpPr>
        <p:spPr>
          <a:xfrm>
            <a:off x="3606375" y="2612829"/>
            <a:ext cx="161097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AE0C1E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b="1" sz="800">
              <a:solidFill>
                <a:srgbClr val="AE0C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23"/>
          <p:cNvSpPr txBox="1"/>
          <p:nvPr/>
        </p:nvSpPr>
        <p:spPr>
          <a:xfrm>
            <a:off x="3392365" y="2355109"/>
            <a:ext cx="244827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74AD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800">
              <a:solidFill>
                <a:srgbClr val="0074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6" name="Google Shape;416;p23"/>
          <p:cNvCxnSpPr/>
          <p:nvPr/>
        </p:nvCxnSpPr>
        <p:spPr>
          <a:xfrm>
            <a:off x="4506915" y="2789858"/>
            <a:ext cx="468140" cy="468000"/>
          </a:xfrm>
          <a:prstGeom prst="straightConnector1">
            <a:avLst/>
          </a:prstGeom>
          <a:noFill/>
          <a:ln cap="flat" cmpd="sng" w="9525">
            <a:solidFill>
              <a:srgbClr val="E41A1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7" name="Google Shape;417;p23"/>
          <p:cNvCxnSpPr/>
          <p:nvPr/>
        </p:nvCxnSpPr>
        <p:spPr>
          <a:xfrm>
            <a:off x="4953864" y="2541098"/>
            <a:ext cx="468000" cy="474959"/>
          </a:xfrm>
          <a:prstGeom prst="straightConnector1">
            <a:avLst/>
          </a:prstGeom>
          <a:noFill/>
          <a:ln cap="flat" cmpd="sng" w="9525">
            <a:solidFill>
              <a:srgbClr val="377EB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8" name="Google Shape;418;p23"/>
          <p:cNvSpPr txBox="1"/>
          <p:nvPr/>
        </p:nvSpPr>
        <p:spPr>
          <a:xfrm>
            <a:off x="427038" y="180000"/>
            <a:ext cx="83423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Sensitivity analysis: Per-protocol analysis</a:t>
            </a: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3681870" y="3542319"/>
            <a:ext cx="211822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Months since Randomization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6673294" y="3542319"/>
            <a:ext cx="211822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Months since Randomization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1" name="Google Shape;421;p23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22" name="Google Shape;422;p23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3" name="Google Shape;423;p23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4" name="Google Shape;424;p23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25" name="Google Shape;425;p23"/>
          <p:cNvSpPr/>
          <p:nvPr/>
        </p:nvSpPr>
        <p:spPr>
          <a:xfrm>
            <a:off x="126286" y="1157768"/>
            <a:ext cx="2664214" cy="432331"/>
          </a:xfrm>
          <a:prstGeom prst="rect">
            <a:avLst/>
          </a:prstGeom>
          <a:solidFill>
            <a:srgbClr val="B7E1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net adverse clinical event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23"/>
          <p:cNvSpPr/>
          <p:nvPr/>
        </p:nvSpPr>
        <p:spPr>
          <a:xfrm>
            <a:off x="3131840" y="1166124"/>
            <a:ext cx="2728026" cy="417170"/>
          </a:xfrm>
          <a:prstGeom prst="rect">
            <a:avLst/>
          </a:prstGeom>
          <a:solidFill>
            <a:srgbClr val="B7E1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ischemic event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3"/>
          <p:cNvSpPr/>
          <p:nvPr/>
        </p:nvSpPr>
        <p:spPr>
          <a:xfrm>
            <a:off x="6127500" y="1166123"/>
            <a:ext cx="2728026" cy="423975"/>
          </a:xfrm>
          <a:prstGeom prst="rect">
            <a:avLst/>
          </a:prstGeom>
          <a:solidFill>
            <a:srgbClr val="B7E1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bleeding and clinically relevant non-major bleeding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29719" y="1759850"/>
            <a:ext cx="195326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9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 ratio 0.42 (95% CI, 0.28-0.61)</a:t>
            </a:r>
            <a:endParaRPr b="1" i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3709910" y="1764854"/>
            <a:ext cx="195326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9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 ratio 1.23 (95% CI, 0.49-3.12)</a:t>
            </a:r>
            <a:endParaRPr b="1" i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6723192" y="1759422"/>
            <a:ext cx="195326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9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 ratio 0.32 (95% CI, 0.20-0.50)</a:t>
            </a:r>
            <a:endParaRPr b="1" i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1763687" y="4515966"/>
            <a:ext cx="6912769" cy="453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net adverse clinical event was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 of death from any causes, myocardial infarction, stroke, systemic embolism, unplanned urgent revascularization, and major or clinically relevant nonmajor bleeding event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ischemic event was as a composite of death from any cause, myocardial infarction, ischemic stroke, or systemic embolism.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4"/>
          <p:cNvSpPr txBox="1"/>
          <p:nvPr>
            <p:ph idx="1" type="body"/>
          </p:nvPr>
        </p:nvSpPr>
        <p:spPr>
          <a:xfrm>
            <a:off x="1" y="180000"/>
            <a:ext cx="9144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Prespecified Subgroup Analysis</a:t>
            </a:r>
            <a:endParaRPr/>
          </a:p>
        </p:txBody>
      </p:sp>
      <p:sp>
        <p:nvSpPr>
          <p:cNvPr id="438" name="Google Shape;438;p24"/>
          <p:cNvSpPr txBox="1"/>
          <p:nvPr/>
        </p:nvSpPr>
        <p:spPr>
          <a:xfrm>
            <a:off x="1619672" y="770778"/>
            <a:ext cx="977030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Subgroup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2615750" y="702080"/>
            <a:ext cx="1287050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Percent of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Patients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3342011" y="834265"/>
            <a:ext cx="141666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Edoxaban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monotherapy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4283450" y="834266"/>
            <a:ext cx="13488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6286428" y="770778"/>
            <a:ext cx="1446756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Hazard Ratios (95% CI)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3677259" y="627534"/>
            <a:ext cx="1740335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Estimated 1-Yr Event Rate (%)</a:t>
            </a:r>
            <a:endParaRPr b="1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4657406" y="4516017"/>
            <a:ext cx="1338320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</p:txBody>
      </p:sp>
      <p:sp>
        <p:nvSpPr>
          <p:cNvPr id="445" name="Google Shape;445;p24"/>
          <p:cNvSpPr txBox="1"/>
          <p:nvPr/>
        </p:nvSpPr>
        <p:spPr>
          <a:xfrm>
            <a:off x="5926768" y="4515966"/>
            <a:ext cx="1446376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</p:txBody>
      </p:sp>
      <p:cxnSp>
        <p:nvCxnSpPr>
          <p:cNvPr id="446" name="Google Shape;446;p24"/>
          <p:cNvCxnSpPr/>
          <p:nvPr/>
        </p:nvCxnSpPr>
        <p:spPr>
          <a:xfrm rot="10800000">
            <a:off x="5504015" y="4515966"/>
            <a:ext cx="279226" cy="46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7" name="Google Shape;447;p24"/>
          <p:cNvCxnSpPr/>
          <p:nvPr/>
        </p:nvCxnSpPr>
        <p:spPr>
          <a:xfrm>
            <a:off x="6099465" y="4518314"/>
            <a:ext cx="29717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graphicFrame>
        <p:nvGraphicFramePr>
          <p:cNvPr id="448" name="Google Shape;448;p24"/>
          <p:cNvGraphicFramePr/>
          <p:nvPr/>
        </p:nvGraphicFramePr>
        <p:xfrm>
          <a:off x="1679853" y="117434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{DBB94699-C3E3-4AA5-A2D1-38511334C3FD}</a:tableStyleId>
              </a:tblPr>
              <a:tblGrid>
                <a:gridCol w="1249475"/>
                <a:gridCol w="665700"/>
                <a:gridCol w="856000"/>
                <a:gridCol w="966125"/>
                <a:gridCol w="1151100"/>
                <a:gridCol w="1057075"/>
              </a:tblGrid>
              <a:tr h="120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Age 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≥75 years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18.7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0.31 (0.17 to 0.59)</a:t>
                      </a:r>
                      <a:endParaRPr/>
                    </a:p>
                  </a:txBody>
                  <a:tcPr marT="4900" marB="0" marR="4900" marL="4900" anchor="ctr"/>
                </a:tc>
              </a:tr>
              <a:tr h="114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&lt;75 years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0.56 (0.35 to 0.92)</a:t>
                      </a:r>
                      <a:endParaRPr/>
                    </a:p>
                  </a:txBody>
                  <a:tcPr marT="4900" marB="0" marR="4900" marL="4900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Sex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Male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6.0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0.37 (0.23 to 0.58)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Female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22.9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0.81 (0.39 to 1.72)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91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Creatinine clearance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≥50 mL/min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0.41 (0.25 to 0.66)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&lt;50 mL/min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21.7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0.53 (0.28 to 0.99)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25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Last revascularization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PCI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0.43 (0.26 to 0.70)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90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Bypass grafting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20.6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0.46 (0.13 to 1.67)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90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Medical treatment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13.7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0.50 (0.26 to 0.99)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25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dose</a:t>
                      </a:r>
                      <a:endParaRPr/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60 mg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0.46 (0.28 to 0.75)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30 mg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0.44 (0.24 to 0.79)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Risk of stroke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CHA</a:t>
                      </a:r>
                      <a:r>
                        <a:rPr baseline="-25000" lang="en-US" sz="900" u="none" strike="noStrike"/>
                        <a:t>2</a:t>
                      </a:r>
                      <a:r>
                        <a:rPr lang="en-US" sz="900" u="none" strike="noStrike"/>
                        <a:t>DS</a:t>
                      </a:r>
                      <a:r>
                        <a:rPr baseline="-25000" lang="en-US" sz="900" u="none" strike="noStrike"/>
                        <a:t>2</a:t>
                      </a:r>
                      <a:r>
                        <a:rPr lang="en-US" sz="900" u="none" strike="noStrike"/>
                        <a:t>-VASc ≥4 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0.39 (0.24 to 0.63)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CHA</a:t>
                      </a:r>
                      <a:r>
                        <a:rPr baseline="-25000" lang="en-US" sz="900" u="none" strike="noStrike"/>
                        <a:t>2</a:t>
                      </a:r>
                      <a:r>
                        <a:rPr lang="en-US" sz="900" u="none" strike="noStrike"/>
                        <a:t>DS</a:t>
                      </a:r>
                      <a:r>
                        <a:rPr baseline="-25000" lang="en-US" sz="900" u="none" strike="noStrike"/>
                        <a:t>2</a:t>
                      </a:r>
                      <a:r>
                        <a:rPr lang="en-US" sz="900" u="none" strike="noStrike"/>
                        <a:t>-VASc &lt;4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32.7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0.57 (0.31 to 1.05)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02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Risk of bleeding</a:t>
                      </a:r>
                      <a:endParaRPr/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1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HAS-BLED ≥3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7.7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0.48 (0.25 to 0.93)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20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HAS-BLED &lt;3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16.9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0.43 (0.27 to 0.69)</a:t>
                      </a:r>
                      <a:endParaRPr/>
                    </a:p>
                  </a:txBody>
                  <a:tcPr marT="4775" marB="0" marR="4775" marL="4775" anchor="ctr"/>
                </a:tc>
              </a:tr>
            </a:tbl>
          </a:graphicData>
        </a:graphic>
      </p:graphicFrame>
      <p:sp>
        <p:nvSpPr>
          <p:cNvPr id="449" name="Google Shape;449;p24"/>
          <p:cNvSpPr/>
          <p:nvPr/>
        </p:nvSpPr>
        <p:spPr>
          <a:xfrm>
            <a:off x="2046257" y="-92546"/>
            <a:ext cx="6846223" cy="51395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24"/>
          <p:cNvSpPr txBox="1"/>
          <p:nvPr/>
        </p:nvSpPr>
        <p:spPr>
          <a:xfrm>
            <a:off x="1878358" y="4824043"/>
            <a:ext cx="57606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PCI, percutaneous coronary intervention</a:t>
            </a:r>
            <a:endParaRPr/>
          </a:p>
        </p:txBody>
      </p:sp>
      <p:graphicFrame>
        <p:nvGraphicFramePr>
          <p:cNvPr id="451" name="Google Shape;451;p24"/>
          <p:cNvGraphicFramePr/>
          <p:nvPr/>
        </p:nvGraphicFramePr>
        <p:xfrm>
          <a:off x="5060494" y="936000"/>
          <a:ext cx="1749603" cy="3585690"/>
        </p:xfrm>
        <a:graphic>
          <a:graphicData uri="http://schemas.openxmlformats.org/drawingml/2006/chart">
            <c:chart r:id="rId3"/>
          </a:graphicData>
        </a:graphic>
      </p:graphicFrame>
      <p:grpSp>
        <p:nvGrpSpPr>
          <p:cNvPr id="452" name="Google Shape;452;p24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53" name="Google Shape;453;p24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54" name="Google Shape;454;p24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55" name="Google Shape;455;p24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5"/>
          <p:cNvSpPr txBox="1"/>
          <p:nvPr/>
        </p:nvSpPr>
        <p:spPr>
          <a:xfrm>
            <a:off x="1842072" y="4847754"/>
            <a:ext cx="57606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PCI, percutaneous coronary intervention</a:t>
            </a:r>
            <a:endParaRPr/>
          </a:p>
        </p:txBody>
      </p:sp>
      <p:sp>
        <p:nvSpPr>
          <p:cNvPr id="462" name="Google Shape;462;p25"/>
          <p:cNvSpPr txBox="1"/>
          <p:nvPr/>
        </p:nvSpPr>
        <p:spPr>
          <a:xfrm>
            <a:off x="1" y="180000"/>
            <a:ext cx="9144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Post-Hoc Subgroup Analysis</a:t>
            </a:r>
            <a:endParaRPr/>
          </a:p>
        </p:txBody>
      </p:sp>
      <p:grpSp>
        <p:nvGrpSpPr>
          <p:cNvPr id="463" name="Google Shape;463;p25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64" name="Google Shape;464;p25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65" name="Google Shape;465;p25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66" name="Google Shape;466;p25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67" name="Google Shape;467;p25"/>
          <p:cNvSpPr txBox="1"/>
          <p:nvPr/>
        </p:nvSpPr>
        <p:spPr>
          <a:xfrm>
            <a:off x="1619672" y="770778"/>
            <a:ext cx="977030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Subgroup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25"/>
          <p:cNvSpPr txBox="1"/>
          <p:nvPr/>
        </p:nvSpPr>
        <p:spPr>
          <a:xfrm>
            <a:off x="2615750" y="702080"/>
            <a:ext cx="1287050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Percent of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Patients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25"/>
          <p:cNvSpPr txBox="1"/>
          <p:nvPr/>
        </p:nvSpPr>
        <p:spPr>
          <a:xfrm>
            <a:off x="3342011" y="834265"/>
            <a:ext cx="141666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Edoxaban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monotherapy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25"/>
          <p:cNvSpPr txBox="1"/>
          <p:nvPr/>
        </p:nvSpPr>
        <p:spPr>
          <a:xfrm>
            <a:off x="4283450" y="834266"/>
            <a:ext cx="13488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25"/>
          <p:cNvSpPr txBox="1"/>
          <p:nvPr/>
        </p:nvSpPr>
        <p:spPr>
          <a:xfrm>
            <a:off x="6286428" y="770778"/>
            <a:ext cx="1446756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Hazard Ratios (95% CI)</a:t>
            </a:r>
            <a:endParaRPr b="1" sz="97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25"/>
          <p:cNvSpPr txBox="1"/>
          <p:nvPr/>
        </p:nvSpPr>
        <p:spPr>
          <a:xfrm>
            <a:off x="3677259" y="627534"/>
            <a:ext cx="1740335" cy="2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7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Estimated 1-Yr Event Rate (%)</a:t>
            </a:r>
            <a:endParaRPr b="1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5"/>
          <p:cNvSpPr txBox="1"/>
          <p:nvPr/>
        </p:nvSpPr>
        <p:spPr>
          <a:xfrm>
            <a:off x="4645118" y="4504169"/>
            <a:ext cx="1338320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</p:txBody>
      </p:sp>
      <p:sp>
        <p:nvSpPr>
          <p:cNvPr id="474" name="Google Shape;474;p25"/>
          <p:cNvSpPr txBox="1"/>
          <p:nvPr/>
        </p:nvSpPr>
        <p:spPr>
          <a:xfrm>
            <a:off x="5914480" y="4504118"/>
            <a:ext cx="1446376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5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</p:txBody>
      </p:sp>
      <p:cxnSp>
        <p:nvCxnSpPr>
          <p:cNvPr id="475" name="Google Shape;475;p25"/>
          <p:cNvCxnSpPr/>
          <p:nvPr/>
        </p:nvCxnSpPr>
        <p:spPr>
          <a:xfrm rot="10800000">
            <a:off x="5491727" y="4488569"/>
            <a:ext cx="279226" cy="46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76" name="Google Shape;476;p25"/>
          <p:cNvCxnSpPr/>
          <p:nvPr/>
        </p:nvCxnSpPr>
        <p:spPr>
          <a:xfrm>
            <a:off x="6087177" y="4490917"/>
            <a:ext cx="29717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graphicFrame>
        <p:nvGraphicFramePr>
          <p:cNvPr id="477" name="Google Shape;477;p25"/>
          <p:cNvGraphicFramePr/>
          <p:nvPr/>
        </p:nvGraphicFramePr>
        <p:xfrm>
          <a:off x="1503996" y="11876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{DBB94699-C3E3-4AA5-A2D1-38511334C3FD}</a:tableStyleId>
              </a:tblPr>
              <a:tblGrid>
                <a:gridCol w="1440000"/>
                <a:gridCol w="665700"/>
                <a:gridCol w="856800"/>
                <a:gridCol w="964800"/>
                <a:gridCol w="1151100"/>
                <a:gridCol w="1057075"/>
              </a:tblGrid>
              <a:tr h="189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Prior dual antithrombotic   therapy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　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Yes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44.6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0.46 (0.25 to 0.83)</a:t>
                      </a:r>
                      <a:endParaRPr/>
                    </a:p>
                  </a:txBody>
                  <a:tcPr marT="4900" marB="0" marR="4900" marL="4900" anchor="ctr"/>
                </a:tc>
              </a:tr>
              <a:tr h="18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No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0.43 (0.26 to 0.71)</a:t>
                      </a:r>
                      <a:endParaRPr/>
                    </a:p>
                  </a:txBody>
                  <a:tcPr marT="4900" marB="0" marR="4900" marL="4900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 anticoagulation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Therapy</a:t>
                      </a:r>
                      <a:endParaRPr/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Yes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7.0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14.9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0.51 (0.34 to 0.76)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No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0.18 (0.06 to 0.59)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Prior antiplatelet   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therapy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Yes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53.6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0.37 (0.22 to 0.63)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No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7.4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15.2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0.56 (0.32 to 0.98)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Appropriateness of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edoxaban dose</a:t>
                      </a:r>
                      <a:endParaRPr/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Appropriate dose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86.0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7.1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16.5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0.45 (0.30 to 0.67)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Inappropriate dose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14.0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4.9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0.40 (0.12 to 1.34)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6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Type of antiplatelets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>
                    <a:solidFill>
                      <a:srgbClr val="EAEAEA"/>
                    </a:solidFill>
                  </a:tcPr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Aspirin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62.1 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0.53 (0.35 to 0.82)</a:t>
                      </a:r>
                      <a:endParaRPr/>
                    </a:p>
                  </a:txBody>
                  <a:tcPr marT="4775" marB="0" marR="4775" marL="4775" anchor="ctr"/>
                </a:tc>
              </a:tr>
              <a:tr h="181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/>
                        <a:t>     Clopidogrel</a:t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37.9 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6.8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22.3</a:t>
                      </a:r>
                      <a:endParaRPr/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900" marB="0" marR="4900" marL="4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0.34 (0.22 to 0.52)</a:t>
                      </a:r>
                      <a:endParaRPr/>
                    </a:p>
                  </a:txBody>
                  <a:tcPr marT="4775" marB="0" marR="4775" marL="4775" anchor="ctr"/>
                </a:tc>
              </a:tr>
            </a:tbl>
          </a:graphicData>
        </a:graphic>
      </p:graphicFrame>
      <p:graphicFrame>
        <p:nvGraphicFramePr>
          <p:cNvPr id="478" name="Google Shape;478;p25"/>
          <p:cNvGraphicFramePr/>
          <p:nvPr/>
        </p:nvGraphicFramePr>
        <p:xfrm>
          <a:off x="5055029" y="1084093"/>
          <a:ext cx="1749603" cy="3503882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79" name="Google Shape;479;p25"/>
          <p:cNvSpPr/>
          <p:nvPr/>
        </p:nvSpPr>
        <p:spPr>
          <a:xfrm rot="-5400000">
            <a:off x="5220072" y="2363358"/>
            <a:ext cx="72000" cy="72000"/>
          </a:xfrm>
          <a:prstGeom prst="triangle">
            <a:avLst>
              <a:gd fmla="val 50000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26"/>
          <p:cNvSpPr txBox="1"/>
          <p:nvPr>
            <p:ph idx="1" type="body"/>
          </p:nvPr>
        </p:nvSpPr>
        <p:spPr>
          <a:xfrm>
            <a:off x="324618" y="180000"/>
            <a:ext cx="856786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Study Limitations</a:t>
            </a:r>
            <a:endParaRPr/>
          </a:p>
        </p:txBody>
      </p:sp>
      <p:sp>
        <p:nvSpPr>
          <p:cNvPr id="486" name="Google Shape;486;p26"/>
          <p:cNvSpPr txBox="1"/>
          <p:nvPr>
            <p:ph idx="2" type="body"/>
          </p:nvPr>
        </p:nvSpPr>
        <p:spPr>
          <a:xfrm>
            <a:off x="323528" y="771550"/>
            <a:ext cx="8496944" cy="38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80975" lvl="0" marL="180975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0" lang="en-US"/>
              <a:t>Open-label design that entailed a risk of reporting or ascertainment bias</a:t>
            </a:r>
            <a:endParaRPr/>
          </a:p>
          <a:p>
            <a:pPr indent="-180975" lvl="0" marL="180975" rtl="0" algn="l">
              <a:spcBef>
                <a:spcPts val="444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0" lang="en-US"/>
              <a:t>Not designed to detect potential differences in less common but clinically relevant ischemic outcomes</a:t>
            </a:r>
            <a:endParaRPr/>
          </a:p>
          <a:p>
            <a:pPr indent="-180975" lvl="0" marL="180975" rtl="0" algn="l">
              <a:spcBef>
                <a:spcPts val="444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0" lang="en-US"/>
              <a:t>Net adverse clinical event as primary trial end point</a:t>
            </a:r>
            <a:endParaRPr/>
          </a:p>
          <a:p>
            <a:pPr indent="-179388" lvl="1" marL="447675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</a:t>
            </a:r>
            <a:r>
              <a:rPr b="0" lang="en-US"/>
              <a:t>elatively higher incidence of bleeding events than ischemic events</a:t>
            </a:r>
            <a:endParaRPr/>
          </a:p>
          <a:p>
            <a:pPr indent="-179388" lvl="1" marL="447675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b="0" lang="en-US"/>
              <a:t>Bias results in favor of the less potent antithrombotic strategy</a:t>
            </a:r>
            <a:endParaRPr/>
          </a:p>
          <a:p>
            <a:pPr indent="-180975" lvl="0" marL="180975" rtl="0" algn="l">
              <a:spcBef>
                <a:spcPts val="444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0" lang="en-US"/>
              <a:t>The generalizability and reproducibility of our trial findings may be potentially limited</a:t>
            </a:r>
            <a:endParaRPr/>
          </a:p>
          <a:p>
            <a:pPr indent="-179388" lvl="1" marL="447675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b="0" lang="en-US"/>
              <a:t>East Asian population</a:t>
            </a:r>
            <a:endParaRPr/>
          </a:p>
          <a:p>
            <a:pPr indent="-179388" lvl="1" marL="447675" rtl="0" algn="l">
              <a:spcBef>
                <a:spcPts val="370"/>
              </a:spcBef>
              <a:spcAft>
                <a:spcPts val="0"/>
              </a:spcAft>
              <a:buSzPct val="125000"/>
              <a:buChar char="•"/>
            </a:pPr>
            <a:r>
              <a:rPr lang="en-US"/>
              <a:t>W</a:t>
            </a:r>
            <a:r>
              <a:rPr b="0" lang="en-US"/>
              <a:t>omen were underrepresented </a:t>
            </a:r>
            <a:endParaRPr b="0" sz="1600"/>
          </a:p>
        </p:txBody>
      </p:sp>
      <p:grpSp>
        <p:nvGrpSpPr>
          <p:cNvPr id="487" name="Google Shape;487;p26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88" name="Google Shape;488;p26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89" name="Google Shape;489;p26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90" name="Google Shape;490;p26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7"/>
          <p:cNvSpPr txBox="1"/>
          <p:nvPr>
            <p:ph idx="1" type="body"/>
          </p:nvPr>
        </p:nvSpPr>
        <p:spPr>
          <a:xfrm>
            <a:off x="323528" y="51474"/>
            <a:ext cx="8490420" cy="648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Summary for the EPIC-CAD Trial Findings</a:t>
            </a:r>
            <a:endParaRPr/>
          </a:p>
        </p:txBody>
      </p:sp>
      <p:sp>
        <p:nvSpPr>
          <p:cNvPr id="497" name="Google Shape;497;p27"/>
          <p:cNvSpPr txBox="1"/>
          <p:nvPr>
            <p:ph idx="2" type="body"/>
          </p:nvPr>
        </p:nvSpPr>
        <p:spPr>
          <a:xfrm>
            <a:off x="324618" y="699542"/>
            <a:ext cx="8567862" cy="38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975" lvl="0" marL="180975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0" lang="en-US"/>
              <a:t>In this multicenter RCT, use of standard-dose edoxaban monotherapy was associated with a lower risk of primary net adverse clinical events as compared with dual antithrombotic therapy (edoxaban and a single antiplatelet agent) in patients with AF and stable CAD.</a:t>
            </a:r>
            <a:endParaRPr/>
          </a:p>
          <a:p>
            <a:pPr indent="-180975" lvl="0" marL="180975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0" lang="en-US"/>
              <a:t>This result appeared to be driven mainly by a lower incidence of bleeding events.</a:t>
            </a:r>
            <a:endParaRPr/>
          </a:p>
          <a:p>
            <a:pPr indent="-180975" lvl="0" marL="180975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0" lang="en-US"/>
              <a:t>The incidence of ischemic events and mortality appeared to be similar in the trial groups.</a:t>
            </a:r>
            <a:endParaRPr/>
          </a:p>
        </p:txBody>
      </p:sp>
      <p:grpSp>
        <p:nvGrpSpPr>
          <p:cNvPr id="498" name="Google Shape;498;p27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499" name="Google Shape;499;p27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00" name="Google Shape;500;p27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01" name="Google Shape;501;p27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28"/>
          <p:cNvSpPr txBox="1"/>
          <p:nvPr>
            <p:ph type="title"/>
          </p:nvPr>
        </p:nvSpPr>
        <p:spPr>
          <a:xfrm>
            <a:off x="179512" y="0"/>
            <a:ext cx="8635526" cy="6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 sz="3200"/>
              <a:t>Conclusion</a:t>
            </a:r>
            <a:endParaRPr/>
          </a:p>
        </p:txBody>
      </p:sp>
      <p:sp>
        <p:nvSpPr>
          <p:cNvPr id="508" name="Google Shape;508;p28"/>
          <p:cNvSpPr txBox="1"/>
          <p:nvPr>
            <p:ph idx="1" type="body"/>
          </p:nvPr>
        </p:nvSpPr>
        <p:spPr>
          <a:xfrm>
            <a:off x="395536" y="915566"/>
            <a:ext cx="8424936" cy="3672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In this EPIC-CAD involving patients with AF and stable CAD,  </a:t>
            </a:r>
            <a:endParaRPr/>
          </a:p>
          <a:p>
            <a:pPr indent="-385763" lvl="0" marL="385763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0" lang="en-US"/>
              <a:t>edoxaban monotherapy was associated with a lower risk of a composite outcomes of death from any cause, myocardial infarction, stroke, systemic embolism, unplanned urgent revascularization, or major bleeding or clinically relevant nonmajor bleeding than dual antithrombotic therapy at 12 months.</a:t>
            </a:r>
            <a:endParaRPr/>
          </a:p>
        </p:txBody>
      </p:sp>
      <p:grpSp>
        <p:nvGrpSpPr>
          <p:cNvPr id="509" name="Google Shape;509;p28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510" name="Google Shape;510;p28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11" name="Google Shape;511;p28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12" name="Google Shape;512;p28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29"/>
          <p:cNvSpPr txBox="1"/>
          <p:nvPr>
            <p:ph type="title"/>
          </p:nvPr>
        </p:nvSpPr>
        <p:spPr>
          <a:xfrm>
            <a:off x="324000" y="89412"/>
            <a:ext cx="8491038" cy="538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/>
              <a:t>Further Details, Just Published in NEJM</a:t>
            </a:r>
            <a:endParaRPr/>
          </a:p>
        </p:txBody>
      </p:sp>
      <p:sp>
        <p:nvSpPr>
          <p:cNvPr id="518" name="Google Shape;518;p29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9" name="Google Shape;519;p29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520" name="Google Shape;520;p29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21" name="Google Shape;521;p29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22" name="Google Shape;522;p29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23" name="Google Shape;523;p29"/>
          <p:cNvSpPr txBox="1"/>
          <p:nvPr>
            <p:ph idx="1" type="body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A close-up of a card&#10;&#10;Description automatically generated" id="524" name="Google Shape;524;p29"/>
          <p:cNvPicPr preferRelativeResize="0"/>
          <p:nvPr/>
        </p:nvPicPr>
        <p:blipFill rotWithShape="1">
          <a:blip r:embed="rId3">
            <a:alphaModFix/>
          </a:blip>
          <a:srcRect b="17670" l="0" r="1648" t="5392"/>
          <a:stretch/>
        </p:blipFill>
        <p:spPr>
          <a:xfrm>
            <a:off x="1761207" y="729410"/>
            <a:ext cx="5616624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qr code on a white background&#10;&#10;Description automatically generated" id="525" name="Google Shape;525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333" y="3797482"/>
            <a:ext cx="1009333" cy="10081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279" y="1343632"/>
            <a:ext cx="914311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"/>
          <p:cNvSpPr txBox="1"/>
          <p:nvPr>
            <p:ph idx="2" type="body"/>
          </p:nvPr>
        </p:nvSpPr>
        <p:spPr>
          <a:xfrm>
            <a:off x="427038" y="627534"/>
            <a:ext cx="8329336" cy="2408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975" lvl="0" marL="180975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0" lang="en-US" sz="2000">
                <a:latin typeface="Calibri"/>
                <a:ea typeface="Calibri"/>
                <a:cs typeface="Calibri"/>
                <a:sym typeface="Calibri"/>
              </a:rPr>
              <a:t>The prevalence of AF is high among patients with CAD; however, choosing optimal antithrombotic therapy for both comorbidities is challenging</a:t>
            </a:r>
            <a:endParaRPr/>
          </a:p>
          <a:p>
            <a:pPr indent="-180975" lvl="0" marL="180975" rtl="0" algn="just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b="0" lang="en-US" sz="2000">
                <a:latin typeface="Calibri"/>
                <a:ea typeface="Calibri"/>
                <a:cs typeface="Calibri"/>
                <a:sym typeface="Calibri"/>
              </a:rPr>
              <a:t>Patients with AF require anticoagulants to prevent thromboembolic events, whereas CAD require antiplatelets to prevent ischemic events</a:t>
            </a:r>
            <a:endParaRPr/>
          </a:p>
          <a:p>
            <a:pPr indent="-180975" lvl="0" marL="180975" rtl="0" algn="just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b="0" lang="en-US" sz="2000">
                <a:latin typeface="Calibri"/>
                <a:ea typeface="Calibri"/>
                <a:cs typeface="Calibri"/>
                <a:sym typeface="Calibri"/>
              </a:rPr>
              <a:t>Combined use of anticoagulant and antiplatelet regimens markedly increase the risk of bleeding</a:t>
            </a:r>
            <a:r>
              <a:rPr b="0" baseline="30000" lang="en-US" sz="2000">
                <a:latin typeface="Calibri"/>
                <a:ea typeface="Calibri"/>
                <a:cs typeface="Calibri"/>
                <a:sym typeface="Calibri"/>
              </a:rPr>
              <a:t>1-5</a:t>
            </a:r>
            <a:endParaRPr b="0"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1691680" y="4936814"/>
            <a:ext cx="752588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Lancet 2013; 381:1107; </a:t>
            </a:r>
            <a:r>
              <a:rPr b="0" baseline="3000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Engl J Med 2016;375:2423; </a:t>
            </a:r>
            <a:r>
              <a:rPr b="0" baseline="3000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Engl J Med 2019; 380:1509; </a:t>
            </a:r>
            <a:r>
              <a:rPr b="0" baseline="3000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Engl J Med 2017;377:1513; </a:t>
            </a:r>
            <a:r>
              <a:rPr b="0" baseline="3000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Lancet 2019;394:1335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"/>
          <p:cNvSpPr txBox="1"/>
          <p:nvPr/>
        </p:nvSpPr>
        <p:spPr>
          <a:xfrm>
            <a:off x="1736464" y="4794654"/>
            <a:ext cx="8329337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AF, atrial fibrillation; CAD, coronary artery disease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756122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/>
          </a:p>
        </p:txBody>
      </p:sp>
      <p:grpSp>
        <p:nvGrpSpPr>
          <p:cNvPr id="60" name="Google Shape;60;p3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61" name="Google Shape;61;p3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2" name="Google Shape;62;p3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3" name="Google Shape;63;p3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30"/>
          <p:cNvSpPr txBox="1"/>
          <p:nvPr>
            <p:ph type="title"/>
          </p:nvPr>
        </p:nvSpPr>
        <p:spPr>
          <a:xfrm>
            <a:off x="324000" y="51470"/>
            <a:ext cx="8491038" cy="522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/>
              <a:t>Ask the Trialist: Deep-Dive EPIC-CAD Trial </a:t>
            </a:r>
            <a:endParaRPr/>
          </a:p>
        </p:txBody>
      </p:sp>
      <p:sp>
        <p:nvSpPr>
          <p:cNvPr id="532" name="Google Shape;532;p30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33" name="Google Shape;533;p30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534" name="Google Shape;534;p30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5" name="Google Shape;535;p30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6" name="Google Shape;536;p30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537" name="Google Shape;53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1448" y="699542"/>
            <a:ext cx="5759709" cy="4104451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30"/>
          <p:cNvSpPr/>
          <p:nvPr/>
        </p:nvSpPr>
        <p:spPr>
          <a:xfrm>
            <a:off x="1907705" y="4155926"/>
            <a:ext cx="5616624" cy="648067"/>
          </a:xfrm>
          <a:prstGeom prst="rect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Google Shape;69;p4"/>
          <p:cNvGraphicFramePr/>
          <p:nvPr/>
        </p:nvGraphicFramePr>
        <p:xfrm>
          <a:off x="7308304" y="34358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{DBB94699-C3E3-4AA5-A2D1-38511334C3FD}</a:tableStyleId>
              </a:tblPr>
              <a:tblGrid>
                <a:gridCol w="406025"/>
                <a:gridCol w="406025"/>
                <a:gridCol w="406025"/>
                <a:gridCol w="40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IIa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IIb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III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70" name="Google Shape;70;p4"/>
          <p:cNvSpPr txBox="1"/>
          <p:nvPr>
            <p:ph idx="1" type="body"/>
          </p:nvPr>
        </p:nvSpPr>
        <p:spPr>
          <a:xfrm>
            <a:off x="756122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Background: Current AF and CAD Guideline</a:t>
            </a:r>
            <a:endParaRPr/>
          </a:p>
        </p:txBody>
      </p:sp>
      <p:sp>
        <p:nvSpPr>
          <p:cNvPr id="71" name="Google Shape;71;p4"/>
          <p:cNvSpPr txBox="1"/>
          <p:nvPr/>
        </p:nvSpPr>
        <p:spPr>
          <a:xfrm>
            <a:off x="593131" y="3848795"/>
            <a:ext cx="3762133" cy="49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38700" marR="0" rtl="0" algn="ctr">
              <a:lnSpc>
                <a:spcPct val="8437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1" i="0" lang="en-US" sz="1600">
                <a:solidFill>
                  <a:srgbClr val="5194CB"/>
                </a:solidFill>
                <a:latin typeface="Calibri"/>
                <a:ea typeface="Calibri"/>
                <a:cs typeface="Calibri"/>
                <a:sym typeface="Calibri"/>
              </a:rPr>
              <a:t>WOEST   PIONEER AF-PCI   AUGUSTUS</a:t>
            </a:r>
            <a:endParaRPr/>
          </a:p>
          <a:p>
            <a:pPr indent="0" lvl="0" marL="38700" marR="0" rtl="0" algn="ctr">
              <a:lnSpc>
                <a:spcPct val="84375"/>
              </a:lnSpc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rgbClr val="5194CB"/>
                </a:solidFill>
                <a:latin typeface="Calibri"/>
                <a:ea typeface="Calibri"/>
                <a:cs typeface="Calibri"/>
                <a:sym typeface="Calibri"/>
              </a:rPr>
              <a:t>RE-DUAL PCI   ENTRUST-AF PCI</a:t>
            </a:r>
            <a:endParaRPr/>
          </a:p>
        </p:txBody>
      </p:sp>
      <p:sp>
        <p:nvSpPr>
          <p:cNvPr id="72" name="Google Shape;72;p4"/>
          <p:cNvSpPr txBox="1"/>
          <p:nvPr/>
        </p:nvSpPr>
        <p:spPr>
          <a:xfrm>
            <a:off x="4883037" y="3872839"/>
            <a:ext cx="3820427" cy="49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38700" marR="0" rtl="0" algn="ctr">
              <a:lnSpc>
                <a:spcPct val="8437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1" i="0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OAC-ALONE</a:t>
            </a:r>
            <a:endParaRPr/>
          </a:p>
          <a:p>
            <a:pPr indent="0" lvl="0" marL="38700" marR="0" rtl="0" algn="ctr">
              <a:lnSpc>
                <a:spcPct val="84375"/>
              </a:lnSpc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1" i="0" lang="en-US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AFIRE</a:t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28585" y="2287642"/>
            <a:ext cx="1296144" cy="6340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81B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PCI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"/>
          <p:cNvSpPr/>
          <p:nvPr/>
        </p:nvSpPr>
        <p:spPr>
          <a:xfrm>
            <a:off x="4855695" y="1471761"/>
            <a:ext cx="1279681" cy="224325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D2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Post-PCI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– 12mo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Medically treated CAD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4"/>
          <p:cNvSpPr/>
          <p:nvPr/>
        </p:nvSpPr>
        <p:spPr>
          <a:xfrm>
            <a:off x="539552" y="1480628"/>
            <a:ext cx="1296144" cy="6340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81B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PCI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4"/>
          <p:cNvSpPr/>
          <p:nvPr/>
        </p:nvSpPr>
        <p:spPr>
          <a:xfrm>
            <a:off x="528585" y="3083768"/>
            <a:ext cx="1296144" cy="63402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81B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Medically treated ACS</a:t>
            </a:r>
            <a:endParaRPr/>
          </a:p>
        </p:txBody>
      </p:sp>
      <p:sp>
        <p:nvSpPr>
          <p:cNvPr id="77" name="Google Shape;77;p4"/>
          <p:cNvSpPr txBox="1"/>
          <p:nvPr/>
        </p:nvSpPr>
        <p:spPr>
          <a:xfrm>
            <a:off x="4954071" y="915566"/>
            <a:ext cx="3633372" cy="369332"/>
          </a:xfrm>
          <a:prstGeom prst="rect">
            <a:avLst/>
          </a:prstGeom>
          <a:solidFill>
            <a:srgbClr val="F3EB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</a:pPr>
            <a:r>
              <a:rPr b="1" i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 and Stable CAD</a:t>
            </a:r>
            <a:endParaRPr b="1" i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4"/>
          <p:cNvSpPr/>
          <p:nvPr/>
        </p:nvSpPr>
        <p:spPr>
          <a:xfrm>
            <a:off x="1979713" y="1480628"/>
            <a:ext cx="2304254" cy="298986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OAC + P2Y12 up to 6mo</a:t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1979713" y="2287642"/>
            <a:ext cx="2304254" cy="298986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OAC + P2Y12 up to 12mo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"/>
          <p:cNvSpPr/>
          <p:nvPr/>
        </p:nvSpPr>
        <p:spPr>
          <a:xfrm>
            <a:off x="1979713" y="3083768"/>
            <a:ext cx="2304000" cy="298986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OAC + P2Y12 up to 12mo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1979713" y="1815662"/>
            <a:ext cx="2304254" cy="298986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+Aspirin ≤1 mo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4"/>
          <p:cNvSpPr/>
          <p:nvPr/>
        </p:nvSpPr>
        <p:spPr>
          <a:xfrm>
            <a:off x="1979713" y="2622676"/>
            <a:ext cx="2304254" cy="298986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+Aspirin ≤1 mo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4"/>
          <p:cNvSpPr/>
          <p:nvPr/>
        </p:nvSpPr>
        <p:spPr>
          <a:xfrm>
            <a:off x="6283188" y="1480628"/>
            <a:ext cx="2304254" cy="298986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OAC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4"/>
          <p:cNvSpPr/>
          <p:nvPr/>
        </p:nvSpPr>
        <p:spPr>
          <a:xfrm>
            <a:off x="6283188" y="1812658"/>
            <a:ext cx="2304254" cy="298986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(+single antiplatelet)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4"/>
          <p:cNvSpPr/>
          <p:nvPr/>
        </p:nvSpPr>
        <p:spPr>
          <a:xfrm>
            <a:off x="7339166" y="3511541"/>
            <a:ext cx="121693" cy="171024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4"/>
          <p:cNvSpPr txBox="1"/>
          <p:nvPr/>
        </p:nvSpPr>
        <p:spPr>
          <a:xfrm>
            <a:off x="527898" y="4348968"/>
            <a:ext cx="384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Lancet 2013; 381:1107; N Engl J Med 2016;375:2423; N Engl J Med 2019; 380:1509; N Engl J Med 2017;377:1513; Lancet 2019;394:1335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"/>
          <p:cNvSpPr txBox="1"/>
          <p:nvPr/>
        </p:nvSpPr>
        <p:spPr>
          <a:xfrm>
            <a:off x="4883037" y="4350898"/>
            <a:ext cx="370440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Circulation 2019;139:604; N Engl J Med 2019;381:1103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4"/>
          <p:cNvSpPr txBox="1"/>
          <p:nvPr/>
        </p:nvSpPr>
        <p:spPr>
          <a:xfrm>
            <a:off x="1808378" y="4781323"/>
            <a:ext cx="8329337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ACS, acute coronary syndrome; CCS, chronic coronary syndrome; OAC, oral anticoagulant; PCI, percutaneous coronary intervention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226545" y="4924122"/>
            <a:ext cx="457200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 Heart J 2020;42:373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Google Shape;90;p4"/>
          <p:cNvCxnSpPr/>
          <p:nvPr/>
        </p:nvCxnSpPr>
        <p:spPr>
          <a:xfrm>
            <a:off x="4571999" y="1491630"/>
            <a:ext cx="1" cy="3096344"/>
          </a:xfrm>
          <a:prstGeom prst="straightConnector1">
            <a:avLst/>
          </a:prstGeom>
          <a:noFill/>
          <a:ln cap="flat" cmpd="sng" w="12700">
            <a:solidFill>
              <a:srgbClr val="B5B5B5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1" name="Google Shape;91;p4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92" name="Google Shape;92;p4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3" name="Google Shape;93;p4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4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5" name="Google Shape;95;p4"/>
          <p:cNvSpPr/>
          <p:nvPr/>
        </p:nvSpPr>
        <p:spPr>
          <a:xfrm>
            <a:off x="522919" y="920167"/>
            <a:ext cx="3667011" cy="337974"/>
          </a:xfrm>
          <a:prstGeom prst="rect">
            <a:avLst/>
          </a:prstGeom>
          <a:solidFill>
            <a:srgbClr val="F3EBE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ACS or PCI up to  6mo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b="1" i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1yr</a:t>
            </a:r>
            <a:endParaRPr b="1" i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/>
          <p:nvPr/>
        </p:nvSpPr>
        <p:spPr>
          <a:xfrm>
            <a:off x="7667798" y="3511541"/>
            <a:ext cx="121693" cy="171024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"/>
          <p:cNvSpPr/>
          <p:nvPr/>
        </p:nvSpPr>
        <p:spPr>
          <a:xfrm>
            <a:off x="8085115" y="3511655"/>
            <a:ext cx="121693" cy="171024"/>
          </a:xfrm>
          <a:prstGeom prst="roundRect">
            <a:avLst>
              <a:gd fmla="val 16667" name="adj"/>
            </a:avLst>
          </a:prstGeom>
          <a:solidFill>
            <a:srgbClr val="EF791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"/>
          <p:cNvSpPr/>
          <p:nvPr/>
        </p:nvSpPr>
        <p:spPr>
          <a:xfrm>
            <a:off x="8527469" y="3516401"/>
            <a:ext cx="121693" cy="17102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/>
          <p:nvPr/>
        </p:nvPicPr>
        <p:blipFill rotWithShape="1">
          <a:blip r:embed="rId3">
            <a:alphaModFix/>
          </a:blip>
          <a:srcRect b="41201" l="0" r="0" t="25200"/>
          <a:stretch/>
        </p:blipFill>
        <p:spPr>
          <a:xfrm>
            <a:off x="0" y="1563639"/>
            <a:ext cx="9141293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5"/>
          <p:cNvSpPr txBox="1"/>
          <p:nvPr>
            <p:ph idx="2" type="body"/>
          </p:nvPr>
        </p:nvSpPr>
        <p:spPr>
          <a:xfrm>
            <a:off x="324618" y="3480332"/>
            <a:ext cx="4038978" cy="1274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0975" lvl="0" marL="180975" rtl="0" algn="l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lang="en-US" sz="1600">
                <a:latin typeface="Calibri"/>
                <a:ea typeface="Calibri"/>
                <a:cs typeface="Calibri"/>
                <a:sym typeface="Calibri"/>
              </a:rPr>
              <a:t>Early termination d/t futility</a:t>
            </a:r>
            <a:endParaRPr/>
          </a:p>
          <a:p>
            <a:pPr indent="-180975" lvl="0" marL="180975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lang="en-US" sz="1600">
                <a:latin typeface="Calibri"/>
                <a:ea typeface="Calibri"/>
                <a:cs typeface="Calibri"/>
                <a:sym typeface="Calibri"/>
              </a:rPr>
              <a:t>Failed to show noninferiority</a:t>
            </a:r>
            <a:endParaRPr/>
          </a:p>
          <a:p>
            <a:pPr indent="-180975" lvl="0" marL="180975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lang="en-US" sz="1600">
                <a:latin typeface="Calibri"/>
                <a:ea typeface="Calibri"/>
                <a:cs typeface="Calibri"/>
                <a:sym typeface="Calibri"/>
              </a:rPr>
              <a:t>Predominant warfarin use</a:t>
            </a:r>
            <a:endParaRPr b="0"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5"/>
          <p:cNvSpPr txBox="1"/>
          <p:nvPr/>
        </p:nvSpPr>
        <p:spPr>
          <a:xfrm>
            <a:off x="324618" y="947504"/>
            <a:ext cx="3815333" cy="400110"/>
          </a:xfrm>
          <a:prstGeom prst="rect">
            <a:avLst/>
          </a:prstGeom>
          <a:solidFill>
            <a:srgbClr val="B7E1FF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OAC-ALONE trial</a:t>
            </a:r>
            <a:endParaRPr b="1" i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4572000" y="947504"/>
            <a:ext cx="4320480" cy="400110"/>
          </a:xfrm>
          <a:prstGeom prst="rect">
            <a:avLst/>
          </a:prstGeom>
          <a:solidFill>
            <a:srgbClr val="B7E1FF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870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AFIRE trial</a:t>
            </a:r>
            <a:endParaRPr b="1" i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4861603" y="1436973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Efficacy endpoint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†</a:t>
            </a:r>
            <a:endParaRPr b="1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7120663" y="1436973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ISTH major bleeding</a:t>
            </a:r>
            <a:endParaRPr b="1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539552" y="1436973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Efficacy endpoint*</a:t>
            </a:r>
            <a:endParaRPr b="1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5"/>
          <p:cNvSpPr txBox="1"/>
          <p:nvPr/>
        </p:nvSpPr>
        <p:spPr>
          <a:xfrm>
            <a:off x="2483768" y="1436973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ISTH major bleeding</a:t>
            </a:r>
            <a:endParaRPr b="1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"/>
          <p:cNvSpPr txBox="1"/>
          <p:nvPr/>
        </p:nvSpPr>
        <p:spPr>
          <a:xfrm>
            <a:off x="7092280" y="3219822"/>
            <a:ext cx="18002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Engl J Med 2019;381:1103</a:t>
            </a:r>
            <a:endParaRPr/>
          </a:p>
        </p:txBody>
      </p:sp>
      <p:sp>
        <p:nvSpPr>
          <p:cNvPr id="113" name="Google Shape;113;p5"/>
          <p:cNvSpPr txBox="1"/>
          <p:nvPr/>
        </p:nvSpPr>
        <p:spPr>
          <a:xfrm>
            <a:off x="2555776" y="3075806"/>
            <a:ext cx="156591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Circulation. 2019;139:604</a:t>
            </a:r>
            <a:endParaRPr i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1835696" y="4784544"/>
            <a:ext cx="6346622" cy="4001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Composite of death, myocardial infarction, stroke, or systemic embolism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† Composite of death, myocardial infarction, stroke, systemic embolism, or unstable angina requiring revascularization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"/>
          <p:cNvSpPr txBox="1"/>
          <p:nvPr/>
        </p:nvSpPr>
        <p:spPr>
          <a:xfrm>
            <a:off x="2689240" y="2256022"/>
            <a:ext cx="5146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"/>
              <a:buFont typeface="Arial"/>
              <a:buNone/>
            </a:pPr>
            <a:r>
              <a:rPr i="0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7.8%</a:t>
            </a:r>
            <a:endParaRPr i="0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3484737" y="2060377"/>
            <a:ext cx="5760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"/>
              <a:buFont typeface="Arial"/>
              <a:buNone/>
            </a:pPr>
            <a:r>
              <a:rPr i="0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10.4%</a:t>
            </a:r>
            <a:endParaRPr i="0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2586688" y="1651318"/>
            <a:ext cx="141656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900"/>
              <a:buFont typeface="Arial"/>
              <a:buNone/>
            </a:pPr>
            <a:r>
              <a:rPr i="0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 0.73 (0.44-1.20)</a:t>
            </a:r>
            <a:endParaRPr i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 txBox="1"/>
          <p:nvPr/>
        </p:nvSpPr>
        <p:spPr>
          <a:xfrm>
            <a:off x="659364" y="1649853"/>
            <a:ext cx="141656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900"/>
              <a:buFont typeface="Arial"/>
              <a:buNone/>
            </a:pPr>
            <a:r>
              <a:rPr i="0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 1.16 (0.79-1.72)</a:t>
            </a:r>
            <a:endParaRPr i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4472594" y="3450654"/>
            <a:ext cx="4572001" cy="1274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0975" lvl="0" marL="180975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Char char="•"/>
            </a:pPr>
            <a:r>
              <a:rPr b="0" i="0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termination d/t an increased mortality signal</a:t>
            </a:r>
            <a:endParaRPr/>
          </a:p>
          <a:p>
            <a:pPr indent="-180975" lvl="0" marL="180975" marR="0" rtl="0" algn="l"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Char char="•"/>
            </a:pPr>
            <a:r>
              <a:rPr b="0" i="0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locally approved dose rivaroxaban           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Arial"/>
              <a:buNone/>
            </a:pPr>
            <a:r>
              <a:rPr b="0" i="0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(15 or 10mg once daily in Japan)</a:t>
            </a:r>
            <a:endParaRPr/>
          </a:p>
        </p:txBody>
      </p:sp>
      <p:cxnSp>
        <p:nvCxnSpPr>
          <p:cNvPr id="120" name="Google Shape;120;p5"/>
          <p:cNvCxnSpPr/>
          <p:nvPr/>
        </p:nvCxnSpPr>
        <p:spPr>
          <a:xfrm>
            <a:off x="4363596" y="947504"/>
            <a:ext cx="0" cy="3496454"/>
          </a:xfrm>
          <a:prstGeom prst="straightConnector1">
            <a:avLst/>
          </a:prstGeom>
          <a:noFill/>
          <a:ln cap="flat" cmpd="sng" w="12700">
            <a:solidFill>
              <a:srgbClr val="B5B5B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5"/>
          <p:cNvSpPr txBox="1"/>
          <p:nvPr/>
        </p:nvSpPr>
        <p:spPr>
          <a:xfrm>
            <a:off x="756122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Background: Prior RCT (OAC-ALONE and AFIRE)</a:t>
            </a:r>
            <a:endParaRPr b="1" i="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5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123" name="Google Shape;123;p5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4" name="Google Shape;124;p5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Google Shape;125;p5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idx="2" type="body"/>
          </p:nvPr>
        </p:nvSpPr>
        <p:spPr>
          <a:xfrm>
            <a:off x="427038" y="1059588"/>
            <a:ext cx="8342312" cy="32403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0" lang="en-US"/>
              <a:t>To compare the efficacy and safety of standard-dose edoxaban monotherapy with the dual antithrombotic therapy (edoxaban + a single antiplatelet agent) in patients with high-risk AF and stable CAD.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b="0" lang="en-US"/>
              <a:t>The primary hypothesis was that edoxaban monotherapy would be superior to dual antithrombotic therapy with respect to the primary net clinical outcome.</a:t>
            </a:r>
            <a:endParaRPr/>
          </a:p>
          <a:p>
            <a:pPr indent="-74613" lvl="0" marL="227013" rtl="0" algn="l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/>
          </a:p>
        </p:txBody>
      </p:sp>
      <p:sp>
        <p:nvSpPr>
          <p:cNvPr id="132" name="Google Shape;132;p6"/>
          <p:cNvSpPr txBox="1"/>
          <p:nvPr/>
        </p:nvSpPr>
        <p:spPr>
          <a:xfrm>
            <a:off x="1835696" y="4870414"/>
            <a:ext cx="45720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797979"/>
                </a:solidFill>
                <a:latin typeface="Calibri"/>
                <a:ea typeface="Calibri"/>
                <a:cs typeface="Calibri"/>
                <a:sym typeface="Calibri"/>
              </a:rPr>
              <a:t>Cho MS, Kang DY et al. </a:t>
            </a:r>
            <a:r>
              <a:rPr i="1" lang="en-US" sz="900">
                <a:solidFill>
                  <a:srgbClr val="797979"/>
                </a:solidFill>
                <a:latin typeface="Calibri"/>
                <a:ea typeface="Calibri"/>
                <a:cs typeface="Calibri"/>
                <a:sym typeface="Calibri"/>
              </a:rPr>
              <a:t>Am Heart J </a:t>
            </a:r>
            <a:r>
              <a:rPr lang="en-US" sz="900">
                <a:solidFill>
                  <a:srgbClr val="797979"/>
                </a:solidFill>
                <a:latin typeface="Calibri"/>
                <a:ea typeface="Calibri"/>
                <a:cs typeface="Calibri"/>
                <a:sym typeface="Calibri"/>
              </a:rPr>
              <a:t>2022;247:123-131 </a:t>
            </a:r>
            <a:endParaRPr sz="900">
              <a:solidFill>
                <a:srgbClr val="7979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756122" y="180000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/>
          </a:p>
        </p:txBody>
      </p:sp>
      <p:grpSp>
        <p:nvGrpSpPr>
          <p:cNvPr id="134" name="Google Shape;134;p6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135" name="Google Shape;135;p6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6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6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Google Shape;143;p7"/>
          <p:cNvCxnSpPr/>
          <p:nvPr/>
        </p:nvCxnSpPr>
        <p:spPr>
          <a:xfrm>
            <a:off x="2339750" y="2601454"/>
            <a:ext cx="446449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7"/>
          <p:cNvCxnSpPr/>
          <p:nvPr/>
        </p:nvCxnSpPr>
        <p:spPr>
          <a:xfrm flipH="1">
            <a:off x="2339749" y="2601454"/>
            <a:ext cx="3" cy="128784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5" name="Google Shape;145;p7"/>
          <p:cNvSpPr/>
          <p:nvPr/>
        </p:nvSpPr>
        <p:spPr>
          <a:xfrm>
            <a:off x="611561" y="1413527"/>
            <a:ext cx="7920880" cy="540544"/>
          </a:xfrm>
          <a:prstGeom prst="rect">
            <a:avLst/>
          </a:prstGeom>
          <a:solidFill>
            <a:srgbClr val="CA6868"/>
          </a:solidFill>
          <a:ln cap="flat" cmpd="sng" w="19050">
            <a:solidFill>
              <a:srgbClr val="86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1,038 patients with high-risk AF (CHA</a:t>
            </a:r>
            <a:r>
              <a:rPr b="1" baseline="-25000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</a:t>
            </a:r>
            <a:r>
              <a:rPr b="1" baseline="-25000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-VASc score ≥2) and stable CAD </a:t>
            </a:r>
            <a:endParaRPr/>
          </a:p>
        </p:txBody>
      </p:sp>
      <p:sp>
        <p:nvSpPr>
          <p:cNvPr id="146" name="Google Shape;146;p7"/>
          <p:cNvSpPr/>
          <p:nvPr/>
        </p:nvSpPr>
        <p:spPr>
          <a:xfrm>
            <a:off x="611562" y="2816920"/>
            <a:ext cx="3456378" cy="756084"/>
          </a:xfrm>
          <a:prstGeom prst="rect">
            <a:avLst/>
          </a:prstGeom>
          <a:solidFill>
            <a:srgbClr val="CA6868"/>
          </a:solidFill>
          <a:ln cap="flat" cmpd="sng" w="19050">
            <a:solidFill>
              <a:srgbClr val="86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Edoxaban monotherapy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(N=519)</a:t>
            </a:r>
            <a:endParaRPr/>
          </a:p>
        </p:txBody>
      </p:sp>
      <p:cxnSp>
        <p:nvCxnSpPr>
          <p:cNvPr id="147" name="Google Shape;147;p7"/>
          <p:cNvCxnSpPr/>
          <p:nvPr/>
        </p:nvCxnSpPr>
        <p:spPr>
          <a:xfrm>
            <a:off x="4427984" y="1943355"/>
            <a:ext cx="0" cy="65841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7"/>
          <p:cNvCxnSpPr/>
          <p:nvPr/>
        </p:nvCxnSpPr>
        <p:spPr>
          <a:xfrm>
            <a:off x="6804248" y="2601771"/>
            <a:ext cx="0" cy="12875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9" name="Google Shape;149;p7"/>
          <p:cNvSpPr/>
          <p:nvPr/>
        </p:nvSpPr>
        <p:spPr>
          <a:xfrm>
            <a:off x="5076056" y="2817478"/>
            <a:ext cx="3456381" cy="756084"/>
          </a:xfrm>
          <a:prstGeom prst="rect">
            <a:avLst/>
          </a:prstGeom>
          <a:solidFill>
            <a:srgbClr val="CA6868"/>
          </a:solidFill>
          <a:ln cap="flat" cmpd="sng" w="19050">
            <a:solidFill>
              <a:srgbClr val="86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Dual antithrombotic therapy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(N=519)</a:t>
            </a:r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2012688" y="2113486"/>
            <a:ext cx="4824509" cy="261610"/>
          </a:xfrm>
          <a:prstGeom prst="rect">
            <a:avLst/>
          </a:prstGeom>
          <a:solidFill>
            <a:srgbClr val="F3EBE1"/>
          </a:solidFill>
          <a:ln cap="flat" cmpd="sng" w="19050">
            <a:solidFill>
              <a:srgbClr val="DDC6A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permuted block size of 4 or 6, stratified randomization by trial center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611561" y="3766502"/>
            <a:ext cx="7920873" cy="830997"/>
          </a:xfrm>
          <a:prstGeom prst="rect">
            <a:avLst/>
          </a:prstGeom>
          <a:solidFill>
            <a:srgbClr val="F3EBE1"/>
          </a:solidFill>
          <a:ln cap="flat" cmpd="sng" w="19050">
            <a:solidFill>
              <a:srgbClr val="DDC6A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Primary endpoint – net adverse clinical event (a composites of all-casuse death, stroke, systemic embolic event, myocardial infarction, unplanned urgent revascularization, major bleeding, and clinically relevant non-major bleeding) at 1 year after randomization</a:t>
            </a:r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611561" y="762839"/>
            <a:ext cx="792087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EPIC-CAD Trial</a:t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>
            <a:off x="2986399" y="123478"/>
            <a:ext cx="5043075" cy="4924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 u="sng">
                <a:solidFill>
                  <a:srgbClr val="E41A1C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doxaban versus Edoxaban with anti</a:t>
            </a:r>
            <a:r>
              <a:rPr b="1" lang="en-US" sz="1300" u="sng">
                <a:solidFill>
                  <a:srgbClr val="E41A1C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latelet agent </a:t>
            </a:r>
            <a:r>
              <a:rPr b="1" lang="en-US" sz="1300" u="sng">
                <a:solidFill>
                  <a:srgbClr val="E41A1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patients with atrial fibrillation and </a:t>
            </a:r>
            <a:r>
              <a:rPr b="1" lang="en-US" sz="1300" u="sng">
                <a:solidFill>
                  <a:srgbClr val="E41A1C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hronic stable </a:t>
            </a:r>
            <a:r>
              <a:rPr b="1" lang="en-US" sz="1300" u="sng">
                <a:solidFill>
                  <a:srgbClr val="E41A1C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oronary </a:t>
            </a:r>
            <a:r>
              <a:rPr b="1" lang="en-US" sz="13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rtery Disease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684659" y="195486"/>
            <a:ext cx="7631757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b="1" i="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Trial Design</a:t>
            </a:r>
            <a:endParaRPr/>
          </a:p>
        </p:txBody>
      </p:sp>
      <p:grpSp>
        <p:nvGrpSpPr>
          <p:cNvPr id="155" name="Google Shape;155;p7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156" name="Google Shape;156;p7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7" name="Google Shape;157;p7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8" name="Google Shape;158;p7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59" name="Google Shape;159;p7"/>
          <p:cNvSpPr txBox="1"/>
          <p:nvPr/>
        </p:nvSpPr>
        <p:spPr>
          <a:xfrm>
            <a:off x="2286000" y="4876006"/>
            <a:ext cx="457200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 MS, Kang DY et al. </a:t>
            </a:r>
            <a:r>
              <a:rPr i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Heart J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2022;247:123-131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/>
          <p:nvPr/>
        </p:nvSpPr>
        <p:spPr>
          <a:xfrm>
            <a:off x="611561" y="761988"/>
            <a:ext cx="274147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investigator-initiated, multicenter,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open-label, superiority trial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 txBox="1"/>
          <p:nvPr>
            <p:ph idx="1" type="body"/>
          </p:nvPr>
        </p:nvSpPr>
        <p:spPr>
          <a:xfrm>
            <a:off x="324618" y="180000"/>
            <a:ext cx="8490420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Enrollment Criteria</a:t>
            </a:r>
            <a:endParaRPr/>
          </a:p>
        </p:txBody>
      </p:sp>
      <p:sp>
        <p:nvSpPr>
          <p:cNvPr id="167" name="Google Shape;167;p8"/>
          <p:cNvSpPr/>
          <p:nvPr/>
        </p:nvSpPr>
        <p:spPr>
          <a:xfrm>
            <a:off x="311943" y="1191399"/>
            <a:ext cx="4131361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571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 or women at least age ≥ 18 years.</a:t>
            </a:r>
            <a:endParaRPr/>
          </a:p>
          <a:p>
            <a:pPr indent="-1682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with nonvalvular AF (prevalent or paroxysmal) with high embolic risk (CHA</a:t>
            </a:r>
            <a:r>
              <a:rPr baseline="-25000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DS</a:t>
            </a:r>
            <a:r>
              <a:rPr baseline="-25000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-VASc score ≥ 2)</a:t>
            </a:r>
            <a:endParaRPr/>
          </a:p>
          <a:p>
            <a:pPr indent="-1682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with stable CAD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revascularization (PCI or CABG) ≥6M for chronic CAD and ≥12M for ACS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Anatomically confirmed CAD (≥50% stenosis in CAG or CCTA) on medical therapy alone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8"/>
          <p:cNvSpPr/>
          <p:nvPr/>
        </p:nvSpPr>
        <p:spPr>
          <a:xfrm>
            <a:off x="327148" y="1076224"/>
            <a:ext cx="4116156" cy="3393176"/>
          </a:xfrm>
          <a:prstGeom prst="rect">
            <a:avLst/>
          </a:prstGeom>
          <a:noFill/>
          <a:ln cap="flat" cmpd="sng" w="28575">
            <a:solidFill>
              <a:srgbClr val="25A3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0070C0"/>
              </a:solidFill>
              <a:highlight>
                <a:srgbClr val="00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4700699" y="1085976"/>
            <a:ext cx="4194530" cy="3383423"/>
          </a:xfrm>
          <a:prstGeom prst="rect">
            <a:avLst/>
          </a:prstGeom>
          <a:noFill/>
          <a:ln cap="flat" cmpd="sng" w="285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4716016" y="1131590"/>
            <a:ext cx="4179213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with severe thrombocytopenia </a:t>
            </a:r>
            <a:endParaRPr/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risk of bleeding or severe coexisting conditions prohibiting antithrombotic use </a:t>
            </a: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history of intracranial hemorrhage</a:t>
            </a: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 prosthetic valve or moderate-to-severe mitral stenosis</a:t>
            </a: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contraindicated for use of edoxaban or antiplatelets.</a:t>
            </a:r>
            <a:endParaRPr/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Planned PCI or CABG within 1 year after randomization.</a:t>
            </a:r>
            <a:endParaRPr/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Liver cirrhosis or severe hepatic dysfunction </a:t>
            </a:r>
            <a:endParaRPr/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Severe renal insufficiency (creatinine clearance &lt;15 mL/min)</a:t>
            </a:r>
            <a:endParaRPr/>
          </a:p>
          <a:p>
            <a:pPr indent="-2286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expectancy &lt;12 months.</a:t>
            </a:r>
            <a:endParaRPr/>
          </a:p>
          <a:p>
            <a:pPr indent="-139700" lvl="0" marL="2905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1104234" y="729307"/>
            <a:ext cx="2462981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INCLUSION CRITERIA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>
            <a:off x="5433160" y="728682"/>
            <a:ext cx="2462981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EXCLUSION CRITERIA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1835697" y="4475896"/>
            <a:ext cx="6840760" cy="4001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ACS, acute coronary syndrome; CAD, coronary artery disease; CAG, coronary angiography; CCTA, coronary computed tomographic angiography; PCI, percutaneous coronary intervention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"/>
          <p:cNvSpPr txBox="1"/>
          <p:nvPr/>
        </p:nvSpPr>
        <p:spPr>
          <a:xfrm>
            <a:off x="2286000" y="4876006"/>
            <a:ext cx="457200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 MS, Kang DY et al. </a:t>
            </a:r>
            <a:r>
              <a:rPr i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Heart J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2022;247:123-131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5" name="Google Shape;175;p8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176" name="Google Shape;176;p8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7" name="Google Shape;177;p8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8" name="Google Shape;178;p8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328962" y="180000"/>
            <a:ext cx="8486076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285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Randomization and administration of study drug</a:t>
            </a:r>
            <a:endParaRPr/>
          </a:p>
        </p:txBody>
      </p:sp>
      <p:sp>
        <p:nvSpPr>
          <p:cNvPr id="185" name="Google Shape;185;p9"/>
          <p:cNvSpPr txBox="1"/>
          <p:nvPr/>
        </p:nvSpPr>
        <p:spPr>
          <a:xfrm>
            <a:off x="612244" y="771550"/>
            <a:ext cx="8208228" cy="3877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Eligible patients were randomly assigned in a 1:1 ratio to either standard-dose edoxaban monotherapy or dual-antithrombotic therapy (edoxaban + a single antiplatelet agent) by means of a central, IWRS with block sizes of 4 or 6, stratified according to the participating site.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Standard-dose edoxaban was used in both group;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60-mg once daily as a standard dose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30-mg once daily with dose-reduction criteria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Body-weight ≤ 60 kg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Creatinine clearance of 15 – 50 mL/min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Concomitant use of P-glycoprotein inhibitors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of a single antiplatelet agent (either aspirin or a clopidogrel) was selected according to the discretion of the treating physician</a:t>
            </a:r>
            <a:endParaRPr/>
          </a:p>
        </p:txBody>
      </p:sp>
      <p:grpSp>
        <p:nvGrpSpPr>
          <p:cNvPr id="186" name="Google Shape;186;p9"/>
          <p:cNvGrpSpPr/>
          <p:nvPr/>
        </p:nvGrpSpPr>
        <p:grpSpPr>
          <a:xfrm>
            <a:off x="328962" y="648000"/>
            <a:ext cx="8486076" cy="0"/>
            <a:chOff x="334396" y="748323"/>
            <a:chExt cx="8486076" cy="0"/>
          </a:xfrm>
        </p:grpSpPr>
        <p:cxnSp>
          <p:nvCxnSpPr>
            <p:cNvPr id="187" name="Google Shape;187;p9"/>
            <p:cNvCxnSpPr/>
            <p:nvPr/>
          </p:nvCxnSpPr>
          <p:spPr>
            <a:xfrm>
              <a:off x="811653" y="748323"/>
              <a:ext cx="7531561" cy="0"/>
            </a:xfrm>
            <a:prstGeom prst="straightConnector1">
              <a:avLst/>
            </a:prstGeom>
            <a:noFill/>
            <a:ln cap="flat" cmpd="sng" w="22225">
              <a:solidFill>
                <a:srgbClr val="AC0B1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9"/>
            <p:cNvCxnSpPr/>
            <p:nvPr/>
          </p:nvCxnSpPr>
          <p:spPr>
            <a:xfrm>
              <a:off x="842260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9"/>
            <p:cNvCxnSpPr/>
            <p:nvPr/>
          </p:nvCxnSpPr>
          <p:spPr>
            <a:xfrm>
              <a:off x="334396" y="748323"/>
              <a:ext cx="397866" cy="0"/>
            </a:xfrm>
            <a:prstGeom prst="straightConnector1">
              <a:avLst/>
            </a:prstGeom>
            <a:noFill/>
            <a:ln cap="flat" cmpd="sng" w="22225">
              <a:solidFill>
                <a:srgbClr val="E3CCCC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90" name="Google Shape;190;p9"/>
          <p:cNvSpPr txBox="1"/>
          <p:nvPr/>
        </p:nvSpPr>
        <p:spPr>
          <a:xfrm>
            <a:off x="1835697" y="4629785"/>
            <a:ext cx="684076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IWRS, interactive web-based randomization system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C_PPT_Light_220817-16-9">
  <a:themeElements>
    <a:clrScheme name="ESC // branding 2017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Office 테마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테마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테마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테마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테마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테마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2021-07-16T09:19:14Z</dcterms:created>
  <dc:creator>Roland COLLIN</dc:creator>
</cp:coreProperties>
</file>